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36"/>
  </p:notesMasterIdLst>
  <p:handoutMasterIdLst>
    <p:handoutMasterId r:id="rId37"/>
  </p:handoutMasterIdLst>
  <p:sldIdLst>
    <p:sldId id="256" r:id="rId3"/>
    <p:sldId id="287" r:id="rId4"/>
    <p:sldId id="292" r:id="rId5"/>
    <p:sldId id="291" r:id="rId6"/>
    <p:sldId id="293" r:id="rId7"/>
    <p:sldId id="290" r:id="rId8"/>
    <p:sldId id="295" r:id="rId9"/>
    <p:sldId id="316" r:id="rId10"/>
    <p:sldId id="296" r:id="rId11"/>
    <p:sldId id="297" r:id="rId12"/>
    <p:sldId id="294" r:id="rId13"/>
    <p:sldId id="298" r:id="rId14"/>
    <p:sldId id="299" r:id="rId15"/>
    <p:sldId id="300" r:id="rId16"/>
    <p:sldId id="301" r:id="rId17"/>
    <p:sldId id="302" r:id="rId18"/>
    <p:sldId id="303" r:id="rId19"/>
    <p:sldId id="304" r:id="rId20"/>
    <p:sldId id="306" r:id="rId21"/>
    <p:sldId id="317" r:id="rId22"/>
    <p:sldId id="320" r:id="rId23"/>
    <p:sldId id="305" r:id="rId24"/>
    <p:sldId id="312" r:id="rId25"/>
    <p:sldId id="308" r:id="rId26"/>
    <p:sldId id="309" r:id="rId27"/>
    <p:sldId id="310" r:id="rId28"/>
    <p:sldId id="311" r:id="rId29"/>
    <p:sldId id="314" r:id="rId30"/>
    <p:sldId id="313" r:id="rId31"/>
    <p:sldId id="318" r:id="rId32"/>
    <p:sldId id="307" r:id="rId33"/>
    <p:sldId id="289"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varScale="1">
        <p:scale>
          <a:sx n="67" d="100"/>
          <a:sy n="67" d="100"/>
        </p:scale>
        <p:origin x="-1284" y="-9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1FA302-2372-4185-ADB1-C0096D517DBC}" type="datetimeFigureOut">
              <a:rPr lang="en-GB" smtClean="0"/>
              <a:pPr/>
              <a:t>31/10/2011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3E79CD-7B4C-4D80-8547-EAD7F4BC9803}"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1A418-5582-4C60-9679-2F2D4D096E98}" type="datetimeFigureOut">
              <a:rPr lang="en-GB" smtClean="0"/>
              <a:pPr/>
              <a:t>31/10/2011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8100C-9F56-4087-AE2A-52BE80F907B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8F9EA97-7BC4-41D3-9F43-5C82A4CBEE5E}" type="slidenum">
              <a:rPr lang="en-GB" smtClean="0">
                <a:latin typeface="Times"/>
                <a:cs typeface="Arial" pitchFamily="34" charset="0"/>
              </a:rPr>
              <a:pPr/>
              <a:t>4</a:t>
            </a:fld>
            <a:endParaRPr lang="en-GB" smtClean="0">
              <a:latin typeface="Times"/>
              <a:cs typeface="Arial" pitchFamily="34" charset="0"/>
            </a:endParaRPr>
          </a:p>
        </p:txBody>
      </p:sp>
      <p:sp>
        <p:nvSpPr>
          <p:cNvPr id="40963" name="Rectangle 2"/>
          <p:cNvSpPr>
            <a:spLocks noGrp="1" noRot="1" noChangeAspect="1" noChangeArrowheads="1" noTextEdit="1"/>
          </p:cNvSpPr>
          <p:nvPr>
            <p:ph type="sldImg"/>
          </p:nvPr>
        </p:nvSpPr>
        <p:spPr>
          <a:xfrm>
            <a:off x="1217613" y="868363"/>
            <a:ext cx="4587875" cy="3441700"/>
          </a:xfrm>
          <a:ln/>
        </p:spPr>
      </p:sp>
      <p:sp>
        <p:nvSpPr>
          <p:cNvPr id="40964" name="Rectangle 3"/>
          <p:cNvSpPr>
            <a:spLocks noGrp="1" noChangeArrowheads="1"/>
          </p:cNvSpPr>
          <p:nvPr>
            <p:ph type="body" idx="1"/>
          </p:nvPr>
        </p:nvSpPr>
        <p:spPr>
          <a:xfrm>
            <a:off x="931845" y="4518837"/>
            <a:ext cx="5144298" cy="3739798"/>
          </a:xfrm>
          <a:noFill/>
          <a:ln/>
        </p:spPr>
        <p:txBody>
          <a:bodyPr/>
          <a:lstStyle/>
          <a:p>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Talk about PFG</a:t>
            </a:r>
          </a:p>
          <a:p>
            <a:endParaRPr lang="en-GB" dirty="0"/>
          </a:p>
        </p:txBody>
      </p:sp>
      <p:sp>
        <p:nvSpPr>
          <p:cNvPr id="4" name="Slide Number Placeholder 3"/>
          <p:cNvSpPr>
            <a:spLocks noGrp="1"/>
          </p:cNvSpPr>
          <p:nvPr>
            <p:ph type="sldNum" sz="quarter" idx="10"/>
          </p:nvPr>
        </p:nvSpPr>
        <p:spPr/>
        <p:txBody>
          <a:bodyPr/>
          <a:lstStyle/>
          <a:p>
            <a:fld id="{71D8100C-9F56-4087-AE2A-52BE80F907B8}" type="slidenum">
              <a:rPr lang="en-GB" smtClean="0"/>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2884" name="Slide Number Placeholder 3"/>
          <p:cNvSpPr>
            <a:spLocks noGrp="1"/>
          </p:cNvSpPr>
          <p:nvPr>
            <p:ph type="sldNum" sz="quarter" idx="5"/>
          </p:nvPr>
        </p:nvSpPr>
        <p:spPr>
          <a:noFill/>
        </p:spPr>
        <p:txBody>
          <a:bodyPr/>
          <a:lstStyle/>
          <a:p>
            <a:r>
              <a:rPr lang="en-US" b="1" smtClean="0">
                <a:latin typeface="Times" pitchFamily="18" charset="0"/>
              </a:rPr>
              <a:t>Transcript</a:t>
            </a:r>
            <a:r>
              <a:rPr lang="en-US" smtClean="0">
                <a:latin typeface="Times" pitchFamily="18" charset="0"/>
              </a:rPr>
              <a:t>:</a:t>
            </a:r>
          </a:p>
          <a:p>
            <a:endParaRPr lang="en-US" smtClean="0">
              <a:latin typeface="Times" pitchFamily="18" charset="0"/>
            </a:endParaRPr>
          </a:p>
          <a:p>
            <a:r>
              <a:rPr lang="en-US" smtClean="0">
                <a:latin typeface="Times" pitchFamily="18" charset="0"/>
              </a:rPr>
              <a:t>and describe those for a minute. CHRIS LEONE: Yes, excellent question. So, a couple of the kind of key co-existence opportunities in Fusion Release 1.0, and we have a number of early adopters that we are working with, and I could go down the chart in the left, and tell you we have an early adopter customer pretty much in every bucket as far as kind of the major product families represented on the left. Let me touch on a few of the key ones. First, I'll go down to procurement. We have a number of customers that are looking at kind of to bring together in a shared services environment, a few of our procurement modules around sourcing, spend analytics, and sourcing contracts or supplier contracts. And really, what organizations are trying to do here is to get a better handle on their category spend. So, starting with spend analytics to look at where there's rogue spending going on within their organization, look at contracts to centralize suppliers and renegotiate contracts. And then, looking at sourcing to create some sourcing events to drive costs out of supplies that they are getting from suppliers. So, those three applications as kind of a standalone co-existence opportunity is one area. Another one is around talent management. So, we have some great solutions around performance management within talent management. Things like worker directory and talent review, some of which was showcased by Steve yesterday or partially showcased by Steve in the OpenWorld demonstration. And that solution can be delivered on-premise or in the cloud, and we'll talk more about that in a minute. But that's what some customers have looked to deploy that early. The one I mentioned just a minute ago in supply chain is distributed order orchestration. Great opportunity for customers to leave their systems in place, their manufacturing systems in place. Many of them are Legacy, some of them are on the later releases, but a lot of the organizations that are looking at distributed order orchestration don't want to rip and replace what they have in place, but they want to add value to start to centralize basically the order orchestration process between multiple capture and multiple fulfillment systems. So, I think those are some highlights of where customers can begin to look at adding value to their existing ERP deployments. STEVE MIRANDA: Okay, thanks, Chris. And so, if you remember back to the beginning, we talked about choice and upgrade. So, we tried to outline here of what's coming in new releases. We talked about choice, in terms of adoption. So, we tried then to highlight some coexistence of where if you have something in your portfolio, you can expand whether it's business value, whether it's Fusion or whether it's supply chain apps, GRC apps, a number of choices there. Then, the final bucket, if you remember, is choice in deployment. So, this is kind of on-demand, on-premise SaaS. So, Anthony, this is a big area of CRM. Can you describe what's unique about Oracle SaaS offering? What value does it to bring to the customers, and what are you hearing from our customer base?</a:t>
            </a:r>
          </a:p>
          <a:p>
            <a:endParaRPr lang="en-US" smtClean="0">
              <a:latin typeface="Times" pitchFamily="18" charset="0"/>
            </a:endParaRPr>
          </a:p>
          <a:p>
            <a:r>
              <a:rPr lang="en-US" b="1" smtClean="0">
                <a:latin typeface="Times" pitchFamily="18" charset="0"/>
              </a:rPr>
              <a:t>Author’s Original Notes:</a:t>
            </a:r>
          </a:p>
          <a:p>
            <a:endParaRPr lang="en-US" smtClean="0">
              <a:latin typeface="Times" pitchFamily="18" charset="0"/>
            </a:endParaRPr>
          </a:p>
          <a:p>
            <a:fld id="{0381CCB7-3DB3-4AFC-A608-A8F818BE278A}" type="slidenum">
              <a:rPr lang="en-US" smtClean="0">
                <a:latin typeface="Times" pitchFamily="18" charset="0"/>
              </a:rPr>
              <a:pPr/>
              <a:t>12</a:t>
            </a:fld>
            <a:endParaRPr lang="en-U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GB" dirty="0" smtClean="0"/>
              <a:t>But first explain what is FMW so everyone on same page</a:t>
            </a:r>
          </a:p>
        </p:txBody>
      </p:sp>
      <p:sp>
        <p:nvSpPr>
          <p:cNvPr id="58372" name="Footer Placeholder 3"/>
          <p:cNvSpPr>
            <a:spLocks noGrp="1"/>
          </p:cNvSpPr>
          <p:nvPr>
            <p:ph type="ftr" sz="quarter" idx="4"/>
          </p:nvPr>
        </p:nvSpPr>
        <p:spPr>
          <a:noFill/>
        </p:spPr>
        <p:txBody>
          <a:bodyPr/>
          <a:lstStyle/>
          <a:p>
            <a:r>
              <a:rPr lang="en-US" altLang="ja-JP" smtClean="0"/>
              <a:t>Copyright 2007 FUJITSU LIMITED</a:t>
            </a:r>
          </a:p>
        </p:txBody>
      </p:sp>
      <p:sp>
        <p:nvSpPr>
          <p:cNvPr id="58373" name="Slide Number Placeholder 4"/>
          <p:cNvSpPr>
            <a:spLocks noGrp="1"/>
          </p:cNvSpPr>
          <p:nvPr>
            <p:ph type="sldNum" sz="quarter" idx="5"/>
          </p:nvPr>
        </p:nvSpPr>
        <p:spPr>
          <a:noFill/>
        </p:spPr>
        <p:txBody>
          <a:bodyPr/>
          <a:lstStyle/>
          <a:p>
            <a:fld id="{BD9CF7BA-D1A0-4ED9-B710-CD2ED5661E0A}" type="slidenum">
              <a:rPr lang="en-US" altLang="ja-JP" smtClean="0"/>
              <a:pPr/>
              <a:t>14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GB" smtClean="0"/>
              <a:t>Adopting FMW</a:t>
            </a:r>
          </a:p>
        </p:txBody>
      </p:sp>
      <p:sp>
        <p:nvSpPr>
          <p:cNvPr id="59396" name="Footer Placeholder 3"/>
          <p:cNvSpPr>
            <a:spLocks noGrp="1"/>
          </p:cNvSpPr>
          <p:nvPr>
            <p:ph type="ftr" sz="quarter" idx="4"/>
          </p:nvPr>
        </p:nvSpPr>
        <p:spPr>
          <a:noFill/>
        </p:spPr>
        <p:txBody>
          <a:bodyPr/>
          <a:lstStyle/>
          <a:p>
            <a:r>
              <a:rPr lang="en-US" altLang="ja-JP" smtClean="0"/>
              <a:t>Copyright 2007 FUJITSU LIMITED</a:t>
            </a:r>
          </a:p>
        </p:txBody>
      </p:sp>
      <p:sp>
        <p:nvSpPr>
          <p:cNvPr id="59397" name="Slide Number Placeholder 4"/>
          <p:cNvSpPr>
            <a:spLocks noGrp="1"/>
          </p:cNvSpPr>
          <p:nvPr>
            <p:ph type="sldNum" sz="quarter" idx="5"/>
          </p:nvPr>
        </p:nvSpPr>
        <p:spPr>
          <a:noFill/>
        </p:spPr>
        <p:txBody>
          <a:bodyPr/>
          <a:lstStyle/>
          <a:p>
            <a:fld id="{E82032FA-CB5B-4ACC-8F70-A32B3CEE2BA8}" type="slidenum">
              <a:rPr lang="en-US" altLang="ja-JP" smtClean="0"/>
              <a:pPr/>
              <a:t>16</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cs typeface="Arial" pitchFamily="34" charset="0"/>
              </a:rPr>
              <a:t>Slide </a:t>
            </a:r>
            <a:fld id="{50E0B1B3-567C-4267-AA95-3D52BD321FB5}"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73731" name="Rectangle 7"/>
          <p:cNvSpPr txBox="1">
            <a:spLocks noGrp="1" noChangeArrowheads="1"/>
          </p:cNvSpPr>
          <p:nvPr/>
        </p:nvSpPr>
        <p:spPr bwMode="auto">
          <a:xfrm>
            <a:off x="3885878" y="8686213"/>
            <a:ext cx="2972122" cy="457787"/>
          </a:xfrm>
          <a:prstGeom prst="rect">
            <a:avLst/>
          </a:prstGeom>
          <a:noFill/>
          <a:ln w="9525">
            <a:noFill/>
            <a:miter lim="800000"/>
            <a:headEnd/>
            <a:tailEnd/>
          </a:ln>
        </p:spPr>
        <p:txBody>
          <a:bodyPr lIns="91432" tIns="45716" rIns="91432" bIns="45716" anchor="b"/>
          <a:lstStyle/>
          <a:p>
            <a:pPr algn="r">
              <a:lnSpc>
                <a:spcPct val="90000"/>
              </a:lnSpc>
              <a:spcBef>
                <a:spcPct val="50000"/>
              </a:spcBef>
              <a:buClr>
                <a:schemeClr val="accent1"/>
              </a:buClr>
            </a:pPr>
            <a:fld id="{4CD75BAF-90C4-4411-8894-515570EAE83A}" type="slidenum">
              <a:rPr lang="en-US" sz="1200">
                <a:latin typeface="Times" pitchFamily="18" charset="0"/>
              </a:rPr>
              <a:pPr algn="r">
                <a:lnSpc>
                  <a:spcPct val="90000"/>
                </a:lnSpc>
                <a:spcBef>
                  <a:spcPct val="50000"/>
                </a:spcBef>
                <a:buClr>
                  <a:schemeClr val="accent1"/>
                </a:buClr>
              </a:pPr>
              <a:t>20</a:t>
            </a:fld>
            <a:endParaRPr lang="en-US" sz="1200">
              <a:latin typeface="Times" pitchFamily="18" charset="0"/>
            </a:endParaRPr>
          </a:p>
        </p:txBody>
      </p:sp>
      <p:sp>
        <p:nvSpPr>
          <p:cNvPr id="73732" name="Rectangle 2"/>
          <p:cNvSpPr>
            <a:spLocks noGrp="1" noRot="1" noChangeAspect="1" noChangeArrowheads="1" noTextEdit="1"/>
          </p:cNvSpPr>
          <p:nvPr>
            <p:ph type="sldImg"/>
          </p:nvPr>
        </p:nvSpPr>
        <p:spPr bwMode="auto">
          <a:xfrm>
            <a:off x="1146175" y="685800"/>
            <a:ext cx="4568825" cy="3427413"/>
          </a:xfrm>
          <a:noFill/>
          <a:ln>
            <a:solidFill>
              <a:srgbClr val="000000"/>
            </a:solidFill>
            <a:miter lim="800000"/>
            <a:headEnd/>
            <a:tailEnd/>
          </a:ln>
        </p:spPr>
      </p:sp>
      <p:sp>
        <p:nvSpPr>
          <p:cNvPr id="737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15900" indent="-215900" eaLnBrk="1" hangingPunct="1">
              <a:spcBef>
                <a:spcPct val="0"/>
              </a:spcBef>
            </a:pPr>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TitleGray"/>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2" descr="Fujitsu_logo_color"/>
          <p:cNvPicPr>
            <a:picLocks noChangeAspect="1" noChangeArrowheads="1"/>
          </p:cNvPicPr>
          <p:nvPr userDrawn="1"/>
        </p:nvPicPr>
        <p:blipFill>
          <a:blip r:embed="rId3" cstate="print"/>
          <a:srcRect/>
          <a:stretch>
            <a:fillRect/>
          </a:stretch>
        </p:blipFill>
        <p:spPr bwMode="auto">
          <a:xfrm>
            <a:off x="7391400" y="341313"/>
            <a:ext cx="1428750" cy="712787"/>
          </a:xfrm>
          <a:prstGeom prst="rect">
            <a:avLst/>
          </a:prstGeom>
          <a:noFill/>
          <a:ln w="9525">
            <a:noFill/>
            <a:miter lim="800000"/>
            <a:headEnd/>
            <a:tailEnd/>
          </a:ln>
        </p:spPr>
      </p:pic>
      <p:sp>
        <p:nvSpPr>
          <p:cNvPr id="687109" name="Rectangle 5"/>
          <p:cNvSpPr>
            <a:spLocks noGrp="1" noChangeArrowheads="1"/>
          </p:cNvSpPr>
          <p:nvPr>
            <p:ph type="subTitle" idx="1"/>
          </p:nvPr>
        </p:nvSpPr>
        <p:spPr>
          <a:xfrm>
            <a:off x="323850" y="4572000"/>
            <a:ext cx="7920038" cy="1784350"/>
          </a:xfrm>
        </p:spPr>
        <p:txBody>
          <a:bodyPr/>
          <a:lstStyle>
            <a:lvl1pPr marL="0" indent="0">
              <a:spcBef>
                <a:spcPct val="0"/>
              </a:spcBef>
              <a:spcAft>
                <a:spcPct val="0"/>
              </a:spcAft>
              <a:buFont typeface="Wingdings" pitchFamily="80" charset="2"/>
              <a:buNone/>
              <a:defRPr sz="2800"/>
            </a:lvl1pPr>
          </a:lstStyle>
          <a:p>
            <a:r>
              <a:rPr lang="en-US" altLang="ja-JP"/>
              <a:t>Edit Master subtitle format</a:t>
            </a:r>
          </a:p>
        </p:txBody>
      </p:sp>
      <p:sp>
        <p:nvSpPr>
          <p:cNvPr id="687110" name="Rectangle 6"/>
          <p:cNvSpPr>
            <a:spLocks noGrp="1" noChangeArrowheads="1"/>
          </p:cNvSpPr>
          <p:nvPr>
            <p:ph type="ctrTitle"/>
          </p:nvPr>
        </p:nvSpPr>
        <p:spPr bwMode="auto">
          <a:xfrm>
            <a:off x="323850" y="1738313"/>
            <a:ext cx="7920038" cy="2360612"/>
          </a:xfrm>
        </p:spPr>
        <p:txBody>
          <a:bodyPr anchor="b"/>
          <a:lstStyle>
            <a:lvl1pPr>
              <a:defRPr>
                <a:solidFill>
                  <a:schemeClr val="bg1"/>
                </a:solidFill>
              </a:defRPr>
            </a:lvl1pPr>
          </a:lstStyle>
          <a:p>
            <a:r>
              <a:rPr lang="en-US" altLang="ja-JP"/>
              <a:t>Edit Master title style</a:t>
            </a:r>
            <a:endParaRPr lang="de-DE" altLang="ja-JP"/>
          </a:p>
        </p:txBody>
      </p:sp>
      <p:sp>
        <p:nvSpPr>
          <p:cNvPr id="6" name="Rectangle 5"/>
          <p:cNvSpPr>
            <a:spLocks noGrp="1" noChangeArrowheads="1"/>
          </p:cNvSpPr>
          <p:nvPr>
            <p:ph type="ftr" sz="quarter" idx="10"/>
          </p:nvPr>
        </p:nvSpPr>
        <p:spPr/>
        <p:txBody>
          <a:bodyPr/>
          <a:lstStyle>
            <a:lvl1pPr>
              <a:defRPr/>
            </a:lvl1pPr>
          </a:lstStyle>
          <a:p>
            <a:pPr>
              <a:defRPr/>
            </a:pPr>
            <a:r>
              <a:rPr lang="de-DE" altLang="ja-JP"/>
              <a:t>Copyright 2010 FUJITSU LIMITED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38"/>
            <a:ext cx="1898650"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388938"/>
            <a:ext cx="5543550"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8"/>
            <a:ext cx="75819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endParaRPr lang="en-US" noProof="0" smtClean="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600" b="1">
                <a:solidFill>
                  <a:srgbClr val="C00000"/>
                </a:solidFill>
              </a:defRPr>
            </a:lvl1p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7"/>
          <p:cNvSpPr>
            <a:spLocks noGrp="1" noChangeArrowheads="1"/>
          </p:cNvSpPr>
          <p:nvPr>
            <p:ph type="sldNum" sz="quarter" idx="10"/>
          </p:nvPr>
        </p:nvSpPr>
        <p:spPr>
          <a:ln/>
        </p:spPr>
        <p:txBody>
          <a:bodyPr/>
          <a:lstStyle>
            <a:lvl1pPr>
              <a:defRPr/>
            </a:lvl1pPr>
          </a:lstStyle>
          <a:p>
            <a:pPr>
              <a:defRPr/>
            </a:pPr>
            <a:fld id="{63F9D099-2DBC-4BA9-B3AB-06BE5C710732}" type="slidenum">
              <a:rPr lang="de-DE" altLang="ja-JP"/>
              <a:pPr>
                <a:defRPr/>
              </a:pPr>
              <a:t>‹#›</a:t>
            </a:fld>
            <a:endParaRPr lang="de-DE" altLang="ja-JP"/>
          </a:p>
        </p:txBody>
      </p:sp>
      <p:sp>
        <p:nvSpPr>
          <p:cNvPr id="5" name="Rectangle 10"/>
          <p:cNvSpPr>
            <a:spLocks noGrp="1" noChangeArrowheads="1"/>
          </p:cNvSpPr>
          <p:nvPr>
            <p:ph type="ftr" sz="quarter" idx="11"/>
          </p:nvPr>
        </p:nvSpPr>
        <p:spPr>
          <a:ln/>
        </p:spPr>
        <p:txBody>
          <a:bodyPr/>
          <a:lstStyle>
            <a:lvl1pPr>
              <a:defRPr/>
            </a:lvl1pPr>
          </a:lstStyle>
          <a:p>
            <a:pPr>
              <a:defRPr/>
            </a:pPr>
            <a:r>
              <a:rPr lang="de-DE" altLang="ja-JP"/>
              <a:t>Copyright 2010 FUJITSU LIMITED</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8"/>
            <a:ext cx="7581900" cy="857250"/>
          </a:xfrm>
        </p:spPr>
        <p:txBody>
          <a:bodyPr/>
          <a:lstStyle>
            <a:lvl1pPr>
              <a:defRPr b="1">
                <a:solidFill>
                  <a:srgbClr val="FF0000"/>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876300" y="1600200"/>
            <a:ext cx="7537450" cy="4343400"/>
          </a:xfrm>
        </p:spPr>
        <p:txBody>
          <a:bodyPr/>
          <a:lstStyle/>
          <a:p>
            <a:pPr lvl="0"/>
            <a:endParaRPr lang="en-US" noProof="0" dirty="0" smtClean="0"/>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0929F23-9AF5-4046-B97D-38A575CC6158}" type="datetimeFigureOut">
              <a:rPr lang="en-GB" smtClean="0"/>
              <a:pPr/>
              <a:t>31/10/2011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62E351-8AD5-4C41-9023-7C9967EBEF1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914400"/>
            <a:ext cx="2824163" cy="2820988"/>
          </a:xfrm>
          <a:prstGeom prst="rect">
            <a:avLst/>
          </a:prstGeom>
          <a:solidFill>
            <a:srgbClr val="ADADAD"/>
          </a:solidFill>
          <a:ln w="12700">
            <a:noFill/>
            <a:miter lim="800000"/>
            <a:headEnd/>
            <a:tailEnd/>
          </a:ln>
          <a:effectLst/>
        </p:spPr>
        <p:txBody>
          <a:bodyPr wrap="none" anchor="ctr" anchorCtr="1"/>
          <a:lstStyle/>
          <a:p>
            <a:pPr eaLnBrk="0" hangingPunct="0">
              <a:defRPr/>
            </a:pPr>
            <a:r>
              <a:rPr lang="en-US" sz="1400">
                <a:solidFill>
                  <a:srgbClr val="000000"/>
                </a:solidFill>
                <a:latin typeface="Arial" charset="0"/>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pic>
        <p:nvPicPr>
          <p:cNvPr id="7" name="Picture 80"/>
          <p:cNvPicPr>
            <a:picLocks noChangeAspect="1" noChangeArrowheads="1"/>
          </p:cNvPicPr>
          <p:nvPr userDrawn="1"/>
        </p:nvPicPr>
        <p:blipFill>
          <a:blip r:embed="rId4" cstate="print"/>
          <a:srcRect/>
          <a:stretch>
            <a:fillRect/>
          </a:stretch>
        </p:blipFill>
        <p:spPr bwMode="auto">
          <a:xfrm>
            <a:off x="901700" y="4338638"/>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0"/>
            <a:ext cx="7772400" cy="860425"/>
          </a:xfrm>
        </p:spPr>
        <p:txBody>
          <a:bodyPr lIns="91440" tIns="45720" rIns="91440" bIns="45720" anchor="b"/>
          <a:lstStyle>
            <a:lvl1pPr>
              <a:defRPr sz="1800"/>
            </a:lvl1pPr>
          </a:lstStyle>
          <a:p>
            <a:r>
              <a:rPr lang="en-US"/>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charset="0"/>
              <a:buNone/>
              <a:defRPr sz="1600"/>
            </a:lvl1pPr>
          </a:lstStyle>
          <a:p>
            <a:r>
              <a:rPr lang="en-US"/>
              <a:t>Click to edit Master subtitle style</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8.wm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7.jpeg"/><Relationship Id="rId2" Type="http://schemas.openxmlformats.org/officeDocument/2006/relationships/slideLayout" Target="../slideLayouts/slideLayout7.xml"/><Relationship Id="rId16"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ContentGray_L"/>
          <p:cNvPicPr>
            <a:picLocks noChangeAspect="1" noChangeArrowheads="1"/>
          </p:cNvPicPr>
          <p:nvPr userDrawn="1"/>
        </p:nvPicPr>
        <p:blipFill>
          <a:blip r:embed="rId7" cstate="print"/>
          <a:srcRect/>
          <a:stretch>
            <a:fillRect/>
          </a:stretch>
        </p:blipFill>
        <p:spPr bwMode="auto">
          <a:xfrm>
            <a:off x="0" y="0"/>
            <a:ext cx="9144000" cy="1557338"/>
          </a:xfrm>
          <a:prstGeom prst="rect">
            <a:avLst/>
          </a:prstGeom>
          <a:noFill/>
          <a:ln w="9525">
            <a:noFill/>
            <a:miter lim="800000"/>
            <a:headEnd/>
            <a:tailEnd/>
          </a:ln>
        </p:spPr>
      </p:pic>
      <p:sp>
        <p:nvSpPr>
          <p:cNvPr id="686083" name="Line 3"/>
          <p:cNvSpPr>
            <a:spLocks noChangeShapeType="1"/>
          </p:cNvSpPr>
          <p:nvPr userDrawn="1"/>
        </p:nvSpPr>
        <p:spPr bwMode="auto">
          <a:xfrm>
            <a:off x="0" y="6530975"/>
            <a:ext cx="9144000" cy="0"/>
          </a:xfrm>
          <a:prstGeom prst="line">
            <a:avLst/>
          </a:prstGeom>
          <a:noFill/>
          <a:ln w="12700">
            <a:solidFill>
              <a:srgbClr val="87867E"/>
            </a:solidFill>
            <a:round/>
            <a:headEnd/>
            <a:tailEnd/>
          </a:ln>
          <a:effectLst/>
        </p:spPr>
        <p:txBody>
          <a:bodyPr/>
          <a:lstStyle/>
          <a:p>
            <a:pPr>
              <a:defRPr/>
            </a:pPr>
            <a:endParaRPr lang="de-DE">
              <a:latin typeface="ＭＳ Ｐゴシック" pitchFamily="80" charset="-128"/>
              <a:ea typeface="ＭＳ Ｐゴシック" pitchFamily="80" charset="-128"/>
              <a:cs typeface="ＭＳ Ｐゴシック" pitchFamily="80" charset="-128"/>
            </a:endParaRPr>
          </a:p>
        </p:txBody>
      </p:sp>
      <p:pic>
        <p:nvPicPr>
          <p:cNvPr id="1028" name="Picture 4" descr="Fujitsu_logo_klein"/>
          <p:cNvPicPr>
            <a:picLocks noChangeAspect="1" noChangeArrowheads="1"/>
          </p:cNvPicPr>
          <p:nvPr userDrawn="1"/>
        </p:nvPicPr>
        <p:blipFill>
          <a:blip r:embed="rId8" cstate="print"/>
          <a:srcRect/>
          <a:stretch>
            <a:fillRect/>
          </a:stretch>
        </p:blipFill>
        <p:spPr bwMode="auto">
          <a:xfrm>
            <a:off x="7775575" y="341313"/>
            <a:ext cx="1042988" cy="506412"/>
          </a:xfrm>
          <a:prstGeom prst="rect">
            <a:avLst/>
          </a:prstGeom>
          <a:noFill/>
          <a:ln w="9525">
            <a:noFill/>
            <a:miter lim="800000"/>
            <a:headEnd/>
            <a:tailEnd/>
          </a:ln>
        </p:spPr>
      </p:pic>
      <p:sp>
        <p:nvSpPr>
          <p:cNvPr id="1029" name="Rectangle 5"/>
          <p:cNvSpPr>
            <a:spLocks noGrp="1" noChangeArrowheads="1"/>
          </p:cNvSpPr>
          <p:nvPr>
            <p:ph type="title"/>
          </p:nvPr>
        </p:nvSpPr>
        <p:spPr bwMode="gray">
          <a:xfrm>
            <a:off x="323850" y="173038"/>
            <a:ext cx="7129463" cy="7381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ja-JP" smtClean="0"/>
              <a:t>Edit Master title style</a:t>
            </a:r>
          </a:p>
        </p:txBody>
      </p:sp>
      <p:sp>
        <p:nvSpPr>
          <p:cNvPr id="1030" name="Rectangle 6"/>
          <p:cNvSpPr>
            <a:spLocks noGrp="1" noChangeArrowheads="1"/>
          </p:cNvSpPr>
          <p:nvPr>
            <p:ph type="body" idx="1"/>
          </p:nvPr>
        </p:nvSpPr>
        <p:spPr bwMode="auto">
          <a:xfrm>
            <a:off x="323850" y="1330325"/>
            <a:ext cx="8424863" cy="4981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Master editing text format</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686087" name="Rectangle 7"/>
          <p:cNvSpPr>
            <a:spLocks noGrp="1" noChangeArrowheads="1"/>
          </p:cNvSpPr>
          <p:nvPr>
            <p:ph type="sldNum" sz="quarter" idx="4"/>
          </p:nvPr>
        </p:nvSpPr>
        <p:spPr bwMode="auto">
          <a:xfrm>
            <a:off x="3503613" y="6564313"/>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defRPr kumimoji="0" sz="800">
                <a:solidFill>
                  <a:schemeClr val="tx1"/>
                </a:solidFill>
                <a:latin typeface="Arial" charset="0"/>
                <a:ea typeface="ＭＳ Ｐゴシック" pitchFamily="80" charset="-128"/>
              </a:defRPr>
            </a:lvl1pPr>
          </a:lstStyle>
          <a:p>
            <a:pPr>
              <a:defRPr/>
            </a:pPr>
            <a:fld id="{1C66AC4A-CA82-4563-BFF2-BAE52E3EB998}" type="slidenum">
              <a:rPr lang="de-DE" altLang="ja-JP"/>
              <a:pPr>
                <a:defRPr/>
              </a:pPr>
              <a:t>‹#›</a:t>
            </a:fld>
            <a:endParaRPr lang="de-DE" altLang="ja-JP"/>
          </a:p>
        </p:txBody>
      </p:sp>
      <p:sp>
        <p:nvSpPr>
          <p:cNvPr id="686089" name="Text Box 9"/>
          <p:cNvSpPr txBox="1">
            <a:spLocks noChangeArrowheads="1"/>
          </p:cNvSpPr>
          <p:nvPr userDrawn="1"/>
        </p:nvSpPr>
        <p:spPr bwMode="auto">
          <a:xfrm>
            <a:off x="341313" y="6623050"/>
            <a:ext cx="1835150" cy="152400"/>
          </a:xfrm>
          <a:prstGeom prst="rect">
            <a:avLst/>
          </a:prstGeom>
          <a:noFill/>
          <a:ln w="9525">
            <a:noFill/>
            <a:miter lim="800000"/>
            <a:headEnd/>
            <a:tailEnd/>
          </a:ln>
          <a:effectLst/>
        </p:spPr>
        <p:txBody>
          <a:bodyPr lIns="0" tIns="0" rIns="0" bIns="0" anchor="b">
            <a:spAutoFit/>
          </a:bodyPr>
          <a:lstStyle/>
          <a:p>
            <a:pPr algn="l" fontAlgn="base">
              <a:spcBef>
                <a:spcPct val="50000"/>
              </a:spcBef>
              <a:defRPr/>
            </a:pPr>
            <a:r>
              <a:rPr kumimoji="0" lang="en-US" altLang="ja-JP" sz="1000" b="1">
                <a:solidFill>
                  <a:schemeClr val="tx1"/>
                </a:solidFill>
                <a:latin typeface="Arial" charset="0"/>
                <a:ea typeface="ＭＳ Ｐゴシック" pitchFamily="80" charset="-128"/>
              </a:rPr>
              <a:t> </a:t>
            </a:r>
          </a:p>
        </p:txBody>
      </p:sp>
      <p:sp>
        <p:nvSpPr>
          <p:cNvPr id="686090" name="Rectangle 10"/>
          <p:cNvSpPr>
            <a:spLocks noGrp="1" noChangeArrowheads="1"/>
          </p:cNvSpPr>
          <p:nvPr>
            <p:ph type="ftr" sz="quarter" idx="3"/>
          </p:nvPr>
        </p:nvSpPr>
        <p:spPr bwMode="auto">
          <a:xfrm>
            <a:off x="5908675" y="6492875"/>
            <a:ext cx="2895600"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fontAlgn="base">
              <a:defRPr kumimoji="0" sz="800">
                <a:solidFill>
                  <a:schemeClr val="tx1"/>
                </a:solidFill>
                <a:latin typeface="Arial" charset="0"/>
                <a:ea typeface="ＭＳ Ｐゴシック" pitchFamily="80" charset="-128"/>
              </a:defRPr>
            </a:lvl1pPr>
          </a:lstStyle>
          <a:p>
            <a:pPr>
              <a:defRPr/>
            </a:pPr>
            <a:r>
              <a:rPr lang="de-DE" altLang="ja-JP"/>
              <a:t>Copyright 2010 FUJITSU LIMITED</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Lst>
  <p:hf hd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pitchFamily="80" charset="0"/>
          <a:ea typeface="ＭＳ Ｐゴシック" pitchFamily="80" charset="-128"/>
          <a:cs typeface="ＭＳ Ｐゴシック" pitchFamily="80" charset="-128"/>
        </a:defRPr>
      </a:lvl2pPr>
      <a:lvl3pPr algn="l" rtl="0" eaLnBrk="0" fontAlgn="base" hangingPunct="0">
        <a:spcBef>
          <a:spcPct val="0"/>
        </a:spcBef>
        <a:spcAft>
          <a:spcPct val="0"/>
        </a:spcAft>
        <a:defRPr kumimoji="1" sz="4400">
          <a:solidFill>
            <a:schemeClr val="tx2"/>
          </a:solidFill>
          <a:latin typeface="Arial" pitchFamily="80" charset="0"/>
          <a:ea typeface="ＭＳ Ｐゴシック" pitchFamily="80" charset="-128"/>
          <a:cs typeface="ＭＳ Ｐゴシック" pitchFamily="80" charset="-128"/>
        </a:defRPr>
      </a:lvl3pPr>
      <a:lvl4pPr algn="l" rtl="0" eaLnBrk="0" fontAlgn="base" hangingPunct="0">
        <a:spcBef>
          <a:spcPct val="0"/>
        </a:spcBef>
        <a:spcAft>
          <a:spcPct val="0"/>
        </a:spcAft>
        <a:defRPr kumimoji="1" sz="4400">
          <a:solidFill>
            <a:schemeClr val="tx2"/>
          </a:solidFill>
          <a:latin typeface="Arial" pitchFamily="80" charset="0"/>
          <a:ea typeface="ＭＳ Ｐゴシック" pitchFamily="80" charset="-128"/>
          <a:cs typeface="ＭＳ Ｐゴシック" pitchFamily="80" charset="-128"/>
        </a:defRPr>
      </a:lvl4pPr>
      <a:lvl5pPr algn="l" rtl="0" eaLnBrk="0" fontAlgn="base" hangingPunct="0">
        <a:spcBef>
          <a:spcPct val="0"/>
        </a:spcBef>
        <a:spcAft>
          <a:spcPct val="0"/>
        </a:spcAft>
        <a:defRPr kumimoji="1" sz="4400">
          <a:solidFill>
            <a:schemeClr val="tx2"/>
          </a:solidFill>
          <a:latin typeface="Arial" pitchFamily="80" charset="0"/>
          <a:ea typeface="ＭＳ Ｐゴシック" pitchFamily="80" charset="-128"/>
          <a:cs typeface="ＭＳ Ｐゴシック" pitchFamily="80" charset="-128"/>
        </a:defRPr>
      </a:lvl5pPr>
      <a:lvl6pPr marL="457200" algn="l" rtl="0" fontAlgn="base">
        <a:spcBef>
          <a:spcPct val="0"/>
        </a:spcBef>
        <a:spcAft>
          <a:spcPct val="0"/>
        </a:spcAft>
        <a:defRPr kumimoji="1" sz="4400">
          <a:solidFill>
            <a:schemeClr val="tx2"/>
          </a:solidFill>
          <a:latin typeface="Arial" pitchFamily="80" charset="0"/>
          <a:ea typeface="ＭＳ Ｐゴシック" pitchFamily="80" charset="-128"/>
          <a:cs typeface="ＭＳ Ｐゴシック" pitchFamily="80" charset="-128"/>
        </a:defRPr>
      </a:lvl6pPr>
      <a:lvl7pPr marL="914400" algn="l" rtl="0" fontAlgn="base">
        <a:spcBef>
          <a:spcPct val="0"/>
        </a:spcBef>
        <a:spcAft>
          <a:spcPct val="0"/>
        </a:spcAft>
        <a:defRPr kumimoji="1" sz="4400">
          <a:solidFill>
            <a:schemeClr val="tx2"/>
          </a:solidFill>
          <a:latin typeface="Arial" pitchFamily="80" charset="0"/>
          <a:ea typeface="ＭＳ Ｐゴシック" pitchFamily="80" charset="-128"/>
          <a:cs typeface="ＭＳ Ｐゴシック" pitchFamily="80" charset="-128"/>
        </a:defRPr>
      </a:lvl7pPr>
      <a:lvl8pPr marL="1371600" algn="l" rtl="0" fontAlgn="base">
        <a:spcBef>
          <a:spcPct val="0"/>
        </a:spcBef>
        <a:spcAft>
          <a:spcPct val="0"/>
        </a:spcAft>
        <a:defRPr kumimoji="1" sz="4400">
          <a:solidFill>
            <a:schemeClr val="tx2"/>
          </a:solidFill>
          <a:latin typeface="Arial" pitchFamily="80" charset="0"/>
          <a:ea typeface="ＭＳ Ｐゴシック" pitchFamily="80" charset="-128"/>
          <a:cs typeface="ＭＳ Ｐゴシック" pitchFamily="80" charset="-128"/>
        </a:defRPr>
      </a:lvl8pPr>
      <a:lvl9pPr marL="1828800" algn="l" rtl="0" fontAlgn="base">
        <a:spcBef>
          <a:spcPct val="0"/>
        </a:spcBef>
        <a:spcAft>
          <a:spcPct val="0"/>
        </a:spcAft>
        <a:defRPr kumimoji="1" sz="4400">
          <a:solidFill>
            <a:schemeClr val="tx2"/>
          </a:solidFill>
          <a:latin typeface="Arial" pitchFamily="80" charset="0"/>
          <a:ea typeface="ＭＳ Ｐゴシック" pitchFamily="80" charset="-128"/>
          <a:cs typeface="ＭＳ Ｐゴシック" pitchFamily="80" charset="-128"/>
        </a:defRPr>
      </a:lvl9pPr>
    </p:titleStyle>
    <p:bodyStyle>
      <a:lvl1pPr marL="381000" indent="-381000" algn="l" defTabSz="457200" rtl="0" eaLnBrk="0" fontAlgn="base" hangingPunct="0">
        <a:spcBef>
          <a:spcPct val="20000"/>
        </a:spcBef>
        <a:spcAft>
          <a:spcPct val="10000"/>
        </a:spcAft>
        <a:buClr>
          <a:srgbClr val="A30B1A"/>
        </a:buClr>
        <a:buFont typeface="Wingdings" pitchFamily="2" charset="2"/>
        <a:buChar char="n"/>
        <a:defRPr kumimoji="1" sz="3200">
          <a:solidFill>
            <a:srgbClr val="000000"/>
          </a:solidFill>
          <a:latin typeface="+mn-lt"/>
          <a:ea typeface="ＭＳ Ｐゴシック" pitchFamily="80" charset="-128"/>
          <a:cs typeface="+mn-cs"/>
        </a:defRPr>
      </a:lvl1pPr>
      <a:lvl2pPr marL="723900" indent="-304800" algn="l" defTabSz="457200" rtl="0" eaLnBrk="0" fontAlgn="base" hangingPunct="0">
        <a:spcBef>
          <a:spcPct val="20000"/>
        </a:spcBef>
        <a:spcAft>
          <a:spcPct val="10000"/>
        </a:spcAft>
        <a:buClr>
          <a:srgbClr val="87867E"/>
        </a:buClr>
        <a:buFont typeface="Wingdings" pitchFamily="2" charset="2"/>
        <a:buChar char="n"/>
        <a:defRPr kumimoji="1" sz="2800">
          <a:solidFill>
            <a:srgbClr val="000000"/>
          </a:solidFill>
          <a:latin typeface="+mn-lt"/>
          <a:ea typeface="+mj-ea"/>
        </a:defRPr>
      </a:lvl2pPr>
      <a:lvl3pPr marL="933450" indent="-161925" algn="l" defTabSz="457200" rtl="0" eaLnBrk="0" fontAlgn="base" hangingPunct="0">
        <a:spcBef>
          <a:spcPct val="20000"/>
        </a:spcBef>
        <a:spcAft>
          <a:spcPct val="10000"/>
        </a:spcAft>
        <a:buClr>
          <a:srgbClr val="87867E"/>
        </a:buClr>
        <a:buSzPct val="100000"/>
        <a:buChar char="•"/>
        <a:defRPr kumimoji="1" sz="2400">
          <a:solidFill>
            <a:srgbClr val="000000"/>
          </a:solidFill>
          <a:latin typeface="+mn-lt"/>
          <a:ea typeface="+mj-ea"/>
        </a:defRPr>
      </a:lvl3pPr>
      <a:lvl4pPr marL="1123950" indent="-133350" algn="l" defTabSz="457200" rtl="0" eaLnBrk="0" fontAlgn="base" hangingPunct="0">
        <a:spcBef>
          <a:spcPct val="20000"/>
        </a:spcBef>
        <a:spcAft>
          <a:spcPct val="10000"/>
        </a:spcAft>
        <a:buClr>
          <a:srgbClr val="87867E"/>
        </a:buClr>
        <a:buSzPct val="100000"/>
        <a:buChar char="•"/>
        <a:defRPr kumimoji="1" sz="2000">
          <a:solidFill>
            <a:srgbClr val="000000"/>
          </a:solidFill>
          <a:latin typeface="+mn-lt"/>
          <a:ea typeface="+mj-ea"/>
        </a:defRPr>
      </a:lvl4pPr>
      <a:lvl5pPr marL="2305050" indent="365125" algn="l" defTabSz="457200" rtl="0" eaLnBrk="0" fontAlgn="base" hangingPunct="0">
        <a:spcBef>
          <a:spcPct val="0"/>
        </a:spcBef>
        <a:spcAft>
          <a:spcPct val="0"/>
        </a:spcAft>
        <a:buBlip>
          <a:blip r:embed="rId9"/>
        </a:buBlip>
        <a:defRPr kumimoji="1" sz="2000">
          <a:solidFill>
            <a:srgbClr val="000000"/>
          </a:solidFill>
          <a:latin typeface="+mn-lt"/>
          <a:ea typeface="+mj-ea"/>
        </a:defRPr>
      </a:lvl5pPr>
      <a:lvl6pPr marL="2762250" indent="365125" algn="l" defTabSz="457200" rtl="0" fontAlgn="base">
        <a:spcBef>
          <a:spcPct val="0"/>
        </a:spcBef>
        <a:spcAft>
          <a:spcPct val="0"/>
        </a:spcAft>
        <a:buBlip>
          <a:blip r:embed="rId9"/>
        </a:buBlip>
        <a:defRPr kumimoji="1" sz="2000">
          <a:solidFill>
            <a:srgbClr val="000000"/>
          </a:solidFill>
          <a:latin typeface="+mn-lt"/>
          <a:ea typeface="+mj-ea"/>
        </a:defRPr>
      </a:lvl6pPr>
      <a:lvl7pPr marL="3219450" indent="365125" algn="l" defTabSz="457200" rtl="0" fontAlgn="base">
        <a:spcBef>
          <a:spcPct val="0"/>
        </a:spcBef>
        <a:spcAft>
          <a:spcPct val="0"/>
        </a:spcAft>
        <a:buBlip>
          <a:blip r:embed="rId9"/>
        </a:buBlip>
        <a:defRPr kumimoji="1" sz="2000">
          <a:solidFill>
            <a:srgbClr val="000000"/>
          </a:solidFill>
          <a:latin typeface="+mn-lt"/>
          <a:ea typeface="+mj-ea"/>
        </a:defRPr>
      </a:lvl7pPr>
      <a:lvl8pPr marL="3676650" indent="365125" algn="l" defTabSz="457200" rtl="0" fontAlgn="base">
        <a:spcBef>
          <a:spcPct val="0"/>
        </a:spcBef>
        <a:spcAft>
          <a:spcPct val="0"/>
        </a:spcAft>
        <a:buBlip>
          <a:blip r:embed="rId9"/>
        </a:buBlip>
        <a:defRPr kumimoji="1" sz="2000">
          <a:solidFill>
            <a:srgbClr val="000000"/>
          </a:solidFill>
          <a:latin typeface="+mn-lt"/>
          <a:ea typeface="+mj-ea"/>
        </a:defRPr>
      </a:lvl8pPr>
      <a:lvl9pPr marL="4133850" indent="365125" algn="l" defTabSz="457200" rtl="0" fontAlgn="base">
        <a:spcBef>
          <a:spcPct val="0"/>
        </a:spcBef>
        <a:spcAft>
          <a:spcPct val="0"/>
        </a:spcAft>
        <a:buBlip>
          <a:blip r:embed="rId9"/>
        </a:buBlip>
        <a:defRPr kumimoji="1" sz="2000">
          <a:solidFill>
            <a:srgbClr val="000000"/>
          </a:solidFill>
          <a:latin typeface="+mn-lt"/>
          <a:ea typeface="+mj-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5" descr="Red Bar"/>
          <p:cNvPicPr>
            <a:picLocks noChangeAspect="1" noChangeArrowheads="1"/>
          </p:cNvPicPr>
          <p:nvPr userDrawn="1"/>
        </p:nvPicPr>
        <p:blipFill>
          <a:blip r:embed="rId16" cstate="print"/>
          <a:srcRect/>
          <a:stretch>
            <a:fillRect/>
          </a:stretch>
        </p:blipFill>
        <p:spPr bwMode="auto">
          <a:xfrm>
            <a:off x="0" y="6172200"/>
            <a:ext cx="9144000" cy="225425"/>
          </a:xfrm>
          <a:prstGeom prst="rect">
            <a:avLst/>
          </a:prstGeom>
          <a:noFill/>
          <a:ln w="9525">
            <a:noFill/>
            <a:miter lim="800000"/>
            <a:headEnd/>
            <a:tailEnd/>
          </a:ln>
        </p:spPr>
      </p:pic>
      <p:pic>
        <p:nvPicPr>
          <p:cNvPr id="3075" name="Picture 24" descr="Small Red Square"/>
          <p:cNvPicPr>
            <a:picLocks noChangeAspect="1" noChangeArrowheads="1"/>
          </p:cNvPicPr>
          <p:nvPr userDrawn="1"/>
        </p:nvPicPr>
        <p:blipFill>
          <a:blip r:embed="rId17" cstate="print"/>
          <a:srcRect/>
          <a:stretch>
            <a:fillRect/>
          </a:stretch>
        </p:blipFill>
        <p:spPr bwMode="auto">
          <a:xfrm>
            <a:off x="0" y="0"/>
            <a:ext cx="688975" cy="685800"/>
          </a:xfrm>
          <a:prstGeom prst="rect">
            <a:avLst/>
          </a:prstGeom>
          <a:noFill/>
          <a:ln w="9525">
            <a:noFill/>
            <a:miter lim="800000"/>
            <a:headEnd/>
            <a:tailEnd/>
          </a:ln>
        </p:spPr>
      </p:pic>
      <p:sp>
        <p:nvSpPr>
          <p:cNvPr id="3076"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8"/>
          <p:cNvSpPr>
            <a:spLocks noGrp="1" noChangeArrowheads="1"/>
          </p:cNvSpPr>
          <p:nvPr>
            <p:ph type="title"/>
          </p:nvPr>
        </p:nvSpPr>
        <p:spPr bwMode="auto">
          <a:xfrm>
            <a:off x="889000" y="388938"/>
            <a:ext cx="7581900"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a:defRPr/>
            </a:pPr>
            <a:endParaRPr lang="en-US">
              <a:latin typeface="Arial" charset="0"/>
            </a:endParaRPr>
          </a:p>
        </p:txBody>
      </p:sp>
      <p:pic>
        <p:nvPicPr>
          <p:cNvPr id="3079" name="Picture 20" descr="Oracle WHITE"/>
          <p:cNvPicPr>
            <a:picLocks noChangeAspect="1" noChangeArrowheads="1"/>
          </p:cNvPicPr>
          <p:nvPr userDrawn="1"/>
        </p:nvPicPr>
        <p:blipFill>
          <a:blip r:embed="rId18" cstate="print"/>
          <a:srcRect/>
          <a:stretch>
            <a:fillRect/>
          </a:stretch>
        </p:blipFill>
        <p:spPr bwMode="auto">
          <a:xfrm>
            <a:off x="7620000" y="6226175"/>
            <a:ext cx="947738" cy="11906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38113" y="6559550"/>
            <a:ext cx="6546850" cy="1889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atin typeface="Arial" charset="0"/>
                <a:cs typeface="+mn-cs"/>
              </a:defRPr>
            </a:lvl1pPr>
          </a:lstStyle>
          <a:p>
            <a:pPr>
              <a:defRPr/>
            </a:pPr>
            <a:endParaRPr lang="en-US"/>
          </a:p>
        </p:txBody>
      </p:sp>
      <p:sp>
        <p:nvSpPr>
          <p:cNvPr id="1052" name="Text Box 28"/>
          <p:cNvSpPr txBox="1">
            <a:spLocks noChangeArrowheads="1"/>
          </p:cNvSpPr>
          <p:nvPr userDrawn="1"/>
        </p:nvSpPr>
        <p:spPr bwMode="auto">
          <a:xfrm>
            <a:off x="7494588" y="6584950"/>
            <a:ext cx="1454150" cy="201613"/>
          </a:xfrm>
          <a:prstGeom prst="rect">
            <a:avLst/>
          </a:prstGeom>
          <a:noFill/>
          <a:ln w="9525">
            <a:noFill/>
            <a:miter lim="800000"/>
            <a:headEnd/>
            <a:tailEnd/>
          </a:ln>
          <a:effectLst/>
        </p:spPr>
        <p:txBody>
          <a:bodyPr lIns="92075" tIns="46038" rIns="92075" bIns="46038">
            <a:spAutoFit/>
          </a:bodyPr>
          <a:lstStyle/>
          <a:p>
            <a:pPr algn="r">
              <a:defRPr/>
            </a:pPr>
            <a:fld id="{AC72C9D3-B51F-4FD2-8299-EBB19CBEF8E9}" type="slidenum">
              <a:rPr lang="en-US" sz="800">
                <a:solidFill>
                  <a:srgbClr val="B8B8B8"/>
                </a:solidFill>
                <a:latin typeface="Arial" charset="0"/>
              </a:rPr>
              <a:pPr algn="r">
                <a:defRPr/>
              </a:pPr>
              <a:t>‹#›</a:t>
            </a:fld>
            <a:endParaRPr lang="en-US">
              <a:solidFill>
                <a:srgbClr val="B8B8B8"/>
              </a:solidFill>
              <a:latin typeface="Arial"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81" r:id="rId3"/>
    <p:sldLayoutId id="2147483679"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wipe dir="r"/>
  </p:transition>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charset="0"/>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charset="0"/>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charset="0"/>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nzoug.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iraclechannel.dk/video/550193/debra-lilley-on-fus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cid:image001.png@01CC5150.D32CBDA0"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racle.com/us/products/applications/fusion/index.html" TargetMode="External"/><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C00000"/>
                </a:solidFill>
              </a:rPr>
              <a:t>Should I Upgrade or go to Oracle Fusion Applications?</a:t>
            </a:r>
            <a:endParaRPr lang="en-GB" dirty="0">
              <a:solidFill>
                <a:srgbClr val="C00000"/>
              </a:solidFill>
            </a:endParaRPr>
          </a:p>
        </p:txBody>
      </p:sp>
      <p:sp>
        <p:nvSpPr>
          <p:cNvPr id="40962" name="AutoShape 2" descr="NZOUG Logo">
            <a:hlinkClick r:id="rId2" tooltip="NZOUG Logo"/>
          </p:cNvPr>
          <p:cNvSpPr>
            <a:spLocks noChangeAspect="1" noChangeArrowheads="1"/>
          </p:cNvSpPr>
          <p:nvPr/>
        </p:nvSpPr>
        <p:spPr bwMode="auto">
          <a:xfrm>
            <a:off x="155575" y="-579438"/>
            <a:ext cx="1428750" cy="12096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6" descr="NZOUG.jpg"/>
          <p:cNvPicPr>
            <a:picLocks noChangeAspect="1"/>
          </p:cNvPicPr>
          <p:nvPr/>
        </p:nvPicPr>
        <p:blipFill>
          <a:blip r:embed="rId3" cstate="print"/>
          <a:stretch>
            <a:fillRect/>
          </a:stretch>
        </p:blipFill>
        <p:spPr>
          <a:xfrm>
            <a:off x="251520" y="4437112"/>
            <a:ext cx="2646437" cy="22615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a:t>
            </a:r>
            <a:endParaRPr lang="en-US" dirty="0"/>
          </a:p>
        </p:txBody>
      </p:sp>
      <p:sp>
        <p:nvSpPr>
          <p:cNvPr id="6" name="Content Placeholder 5"/>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152400" y="980728"/>
            <a:ext cx="8991600" cy="477266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Depends ………</a:t>
            </a:r>
            <a:br>
              <a:rPr lang="en-GB" dirty="0" smtClean="0"/>
            </a:br>
            <a:r>
              <a:rPr lang="en-GB" dirty="0" smtClean="0"/>
              <a:t> If You Want New Functionality</a:t>
            </a:r>
            <a:endParaRPr lang="en-GB" dirty="0"/>
          </a:p>
        </p:txBody>
      </p:sp>
      <p:sp>
        <p:nvSpPr>
          <p:cNvPr id="3" name="Content Placeholder 2"/>
          <p:cNvSpPr>
            <a:spLocks noGrp="1"/>
          </p:cNvSpPr>
          <p:nvPr>
            <p:ph idx="1"/>
          </p:nvPr>
        </p:nvSpPr>
        <p:spPr/>
        <p:txBody>
          <a:bodyPr/>
          <a:lstStyle/>
          <a:p>
            <a:endParaRPr lang="en-GB" dirty="0" smtClean="0"/>
          </a:p>
          <a:p>
            <a:r>
              <a:rPr lang="en-GB" dirty="0" smtClean="0"/>
              <a:t>Co-</a:t>
            </a:r>
            <a:r>
              <a:rPr lang="en-GB" dirty="0" err="1" smtClean="0"/>
              <a:t>Exisitence</a:t>
            </a:r>
            <a:endParaRPr lang="en-GB" dirty="0" smtClean="0"/>
          </a:p>
          <a:p>
            <a:endParaRPr lang="en-GB" dirty="0" smtClean="0"/>
          </a:p>
          <a:p>
            <a:r>
              <a:rPr lang="en-GB" dirty="0" smtClean="0"/>
              <a:t>Don’t think just because you can’t replace your current system with Fusion Applications there is no value in it for you</a:t>
            </a:r>
          </a:p>
          <a:p>
            <a:endParaRPr lang="en-GB" dirty="0"/>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11</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dirty="0" smtClean="0"/>
              <a:t>Understanding Co-</a:t>
            </a:r>
            <a:r>
              <a:rPr lang="en-US" dirty="0" err="1" smtClean="0"/>
              <a:t>Existance</a:t>
            </a:r>
            <a:r>
              <a:rPr lang="en-US" dirty="0" smtClean="0"/>
              <a:t/>
            </a:r>
            <a:br>
              <a:rPr lang="en-US" dirty="0" smtClean="0"/>
            </a:br>
            <a:r>
              <a:rPr lang="en-US" sz="1800" b="0" dirty="0" smtClean="0">
                <a:solidFill>
                  <a:schemeClr val="bg1">
                    <a:lumMod val="50000"/>
                  </a:schemeClr>
                </a:solidFill>
              </a:rPr>
              <a:t>Co-Existence Strategy Protects Your Investment </a:t>
            </a:r>
            <a:endParaRPr lang="en-US" b="0" dirty="0" smtClean="0">
              <a:solidFill>
                <a:schemeClr val="bg1">
                  <a:lumMod val="50000"/>
                </a:schemeClr>
              </a:solidFill>
            </a:endParaRPr>
          </a:p>
        </p:txBody>
      </p:sp>
      <p:sp>
        <p:nvSpPr>
          <p:cNvPr id="43" name="Content Placeholder 42"/>
          <p:cNvSpPr>
            <a:spLocks noGrp="1"/>
          </p:cNvSpPr>
          <p:nvPr>
            <p:ph idx="1"/>
          </p:nvPr>
        </p:nvSpPr>
        <p:spPr/>
        <p:txBody>
          <a:bodyPr/>
          <a:lstStyle/>
          <a:p>
            <a:endParaRPr lang="en-GB"/>
          </a:p>
        </p:txBody>
      </p:sp>
      <p:grpSp>
        <p:nvGrpSpPr>
          <p:cNvPr id="2" name="Group 2"/>
          <p:cNvGrpSpPr>
            <a:grpSpLocks/>
          </p:cNvGrpSpPr>
          <p:nvPr/>
        </p:nvGrpSpPr>
        <p:grpSpPr bwMode="auto">
          <a:xfrm>
            <a:off x="262112" y="4995341"/>
            <a:ext cx="8594725" cy="685800"/>
            <a:chOff x="0" y="3704277"/>
            <a:chExt cx="7537450" cy="529210"/>
          </a:xfrm>
          <a:solidFill>
            <a:schemeClr val="bg2">
              <a:lumMod val="90000"/>
            </a:schemeClr>
          </a:solidFill>
        </p:grpSpPr>
        <p:sp>
          <p:nvSpPr>
            <p:cNvPr id="19" name="Rounded Rectangle 18"/>
            <p:cNvSpPr/>
            <p:nvPr/>
          </p:nvSpPr>
          <p:spPr>
            <a:xfrm>
              <a:off x="0" y="3704277"/>
              <a:ext cx="7537450" cy="529210"/>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0" y="3704277"/>
              <a:ext cx="2260957" cy="5292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nchor="ctr"/>
            <a:lstStyle/>
            <a:p>
              <a:pPr algn="l" defTabSz="577850">
                <a:spcAft>
                  <a:spcPct val="35000"/>
                </a:spcAft>
                <a:defRPr/>
              </a:pPr>
              <a:r>
                <a:rPr lang="en-US" sz="1400" dirty="0"/>
                <a:t>CRM</a:t>
              </a:r>
            </a:p>
          </p:txBody>
        </p:sp>
      </p:grpSp>
      <p:grpSp>
        <p:nvGrpSpPr>
          <p:cNvPr id="3" name="Group 3"/>
          <p:cNvGrpSpPr>
            <a:grpSpLocks/>
          </p:cNvGrpSpPr>
          <p:nvPr/>
        </p:nvGrpSpPr>
        <p:grpSpPr bwMode="auto">
          <a:xfrm>
            <a:off x="262112" y="4211116"/>
            <a:ext cx="8594725" cy="685800"/>
            <a:chOff x="0" y="2985404"/>
            <a:chExt cx="7537450" cy="529210"/>
          </a:xfrm>
          <a:solidFill>
            <a:schemeClr val="bg2">
              <a:lumMod val="90000"/>
            </a:schemeClr>
          </a:solidFill>
        </p:grpSpPr>
        <p:sp>
          <p:nvSpPr>
            <p:cNvPr id="17" name="Rounded Rectangle 16"/>
            <p:cNvSpPr/>
            <p:nvPr/>
          </p:nvSpPr>
          <p:spPr>
            <a:xfrm>
              <a:off x="0" y="2985404"/>
              <a:ext cx="7537450" cy="529210"/>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8" name="Rounded Rectangle 6"/>
            <p:cNvSpPr/>
            <p:nvPr/>
          </p:nvSpPr>
          <p:spPr>
            <a:xfrm>
              <a:off x="0" y="2985404"/>
              <a:ext cx="1272484" cy="5292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nchor="ctr"/>
            <a:lstStyle/>
            <a:p>
              <a:pPr algn="l" defTabSz="577850">
                <a:spcAft>
                  <a:spcPct val="35000"/>
                </a:spcAft>
                <a:defRPr/>
              </a:pPr>
              <a:r>
                <a:rPr lang="en-US" sz="1400" dirty="0"/>
                <a:t>Supply Chain Management</a:t>
              </a:r>
            </a:p>
          </p:txBody>
        </p:sp>
      </p:grpSp>
      <p:grpSp>
        <p:nvGrpSpPr>
          <p:cNvPr id="4" name="Group 4"/>
          <p:cNvGrpSpPr>
            <a:grpSpLocks/>
          </p:cNvGrpSpPr>
          <p:nvPr/>
        </p:nvGrpSpPr>
        <p:grpSpPr bwMode="auto">
          <a:xfrm>
            <a:off x="262112" y="3426891"/>
            <a:ext cx="8594725" cy="685800"/>
            <a:chOff x="0" y="2266531"/>
            <a:chExt cx="7537450" cy="529210"/>
          </a:xfrm>
          <a:solidFill>
            <a:schemeClr val="bg2">
              <a:lumMod val="90000"/>
            </a:schemeClr>
          </a:solidFill>
        </p:grpSpPr>
        <p:sp>
          <p:nvSpPr>
            <p:cNvPr id="15" name="Rounded Rectangle 14"/>
            <p:cNvSpPr/>
            <p:nvPr/>
          </p:nvSpPr>
          <p:spPr>
            <a:xfrm>
              <a:off x="0" y="2266531"/>
              <a:ext cx="7537450" cy="529210"/>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8"/>
            <p:cNvSpPr/>
            <p:nvPr/>
          </p:nvSpPr>
          <p:spPr>
            <a:xfrm>
              <a:off x="0" y="2266531"/>
              <a:ext cx="1232110" cy="5292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nchor="ctr"/>
            <a:lstStyle/>
            <a:p>
              <a:pPr algn="l" defTabSz="577850">
                <a:spcAft>
                  <a:spcPct val="35000"/>
                </a:spcAft>
                <a:defRPr/>
              </a:pPr>
              <a:r>
                <a:rPr lang="en-US" sz="1400" dirty="0"/>
                <a:t>Human Capital Management</a:t>
              </a:r>
            </a:p>
          </p:txBody>
        </p:sp>
      </p:grpSp>
      <p:grpSp>
        <p:nvGrpSpPr>
          <p:cNvPr id="5" name="Group 5"/>
          <p:cNvGrpSpPr>
            <a:grpSpLocks/>
          </p:cNvGrpSpPr>
          <p:nvPr/>
        </p:nvGrpSpPr>
        <p:grpSpPr bwMode="auto">
          <a:xfrm>
            <a:off x="262112" y="2642666"/>
            <a:ext cx="8594725" cy="685800"/>
            <a:chOff x="0" y="1547658"/>
            <a:chExt cx="7537450" cy="529210"/>
          </a:xfrm>
          <a:solidFill>
            <a:schemeClr val="bg2">
              <a:lumMod val="90000"/>
            </a:schemeClr>
          </a:solidFill>
        </p:grpSpPr>
        <p:sp>
          <p:nvSpPr>
            <p:cNvPr id="13" name="Rounded Rectangle 12"/>
            <p:cNvSpPr/>
            <p:nvPr/>
          </p:nvSpPr>
          <p:spPr>
            <a:xfrm>
              <a:off x="0" y="1547658"/>
              <a:ext cx="7537450" cy="529210"/>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4" name="Rounded Rectangle 10"/>
            <p:cNvSpPr/>
            <p:nvPr/>
          </p:nvSpPr>
          <p:spPr>
            <a:xfrm>
              <a:off x="0" y="1547658"/>
              <a:ext cx="1294760" cy="5292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nchor="ctr"/>
            <a:lstStyle/>
            <a:p>
              <a:pPr algn="l" defTabSz="577850">
                <a:spcAft>
                  <a:spcPct val="35000"/>
                </a:spcAft>
                <a:defRPr/>
              </a:pPr>
              <a:r>
                <a:rPr lang="en-US" sz="1400" dirty="0"/>
                <a:t>Project Portfolio Management</a:t>
              </a:r>
            </a:p>
          </p:txBody>
        </p:sp>
      </p:grpSp>
      <p:grpSp>
        <p:nvGrpSpPr>
          <p:cNvPr id="6" name="Group 6"/>
          <p:cNvGrpSpPr>
            <a:grpSpLocks/>
          </p:cNvGrpSpPr>
          <p:nvPr/>
        </p:nvGrpSpPr>
        <p:grpSpPr bwMode="auto">
          <a:xfrm>
            <a:off x="262112" y="1858441"/>
            <a:ext cx="8594725" cy="685800"/>
            <a:chOff x="0" y="828785"/>
            <a:chExt cx="7537450" cy="529210"/>
          </a:xfrm>
          <a:solidFill>
            <a:schemeClr val="bg2">
              <a:lumMod val="90000"/>
            </a:schemeClr>
          </a:solidFill>
        </p:grpSpPr>
        <p:sp>
          <p:nvSpPr>
            <p:cNvPr id="11" name="Rounded Rectangle 10"/>
            <p:cNvSpPr/>
            <p:nvPr/>
          </p:nvSpPr>
          <p:spPr>
            <a:xfrm>
              <a:off x="0" y="828785"/>
              <a:ext cx="7537450" cy="529210"/>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2" name="Rounded Rectangle 12"/>
            <p:cNvSpPr/>
            <p:nvPr/>
          </p:nvSpPr>
          <p:spPr>
            <a:xfrm>
              <a:off x="0" y="828785"/>
              <a:ext cx="2260957" cy="5292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nchor="ctr"/>
            <a:lstStyle/>
            <a:p>
              <a:pPr algn="l" defTabSz="577850">
                <a:spcAft>
                  <a:spcPct val="35000"/>
                </a:spcAft>
                <a:defRPr/>
              </a:pPr>
              <a:r>
                <a:rPr lang="en-US" sz="1400" dirty="0"/>
                <a:t>Procurement</a:t>
              </a:r>
            </a:p>
          </p:txBody>
        </p:sp>
      </p:grpSp>
      <p:grpSp>
        <p:nvGrpSpPr>
          <p:cNvPr id="7" name="Group 7"/>
          <p:cNvGrpSpPr>
            <a:grpSpLocks/>
          </p:cNvGrpSpPr>
          <p:nvPr/>
        </p:nvGrpSpPr>
        <p:grpSpPr bwMode="auto">
          <a:xfrm>
            <a:off x="262112" y="1074216"/>
            <a:ext cx="8594725" cy="685800"/>
            <a:chOff x="0" y="109912"/>
            <a:chExt cx="7537450" cy="529210"/>
          </a:xfrm>
          <a:solidFill>
            <a:schemeClr val="bg2">
              <a:lumMod val="90000"/>
            </a:schemeClr>
          </a:solidFill>
        </p:grpSpPr>
        <p:sp>
          <p:nvSpPr>
            <p:cNvPr id="9" name="Rounded Rectangle 8"/>
            <p:cNvSpPr/>
            <p:nvPr/>
          </p:nvSpPr>
          <p:spPr>
            <a:xfrm>
              <a:off x="0" y="109912"/>
              <a:ext cx="7537450" cy="529210"/>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0" name="Rounded Rectangle 14"/>
            <p:cNvSpPr/>
            <p:nvPr/>
          </p:nvSpPr>
          <p:spPr>
            <a:xfrm>
              <a:off x="0" y="109912"/>
              <a:ext cx="1577380" cy="5292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nchor="ctr"/>
            <a:lstStyle/>
            <a:p>
              <a:pPr algn="l" defTabSz="577850">
                <a:spcAft>
                  <a:spcPct val="35000"/>
                </a:spcAft>
                <a:defRPr/>
              </a:pPr>
              <a:r>
                <a:rPr lang="en-US" sz="1400" dirty="0"/>
                <a:t>Financial </a:t>
              </a:r>
              <a:r>
                <a:rPr lang="en-US" sz="1400" dirty="0" smtClean="0"/>
                <a:t>Management</a:t>
              </a:r>
              <a:endParaRPr lang="en-US" sz="1400" dirty="0"/>
            </a:p>
          </p:txBody>
        </p:sp>
      </p:grpSp>
      <p:sp>
        <p:nvSpPr>
          <p:cNvPr id="25" name="Rounded Rectangle 24"/>
          <p:cNvSpPr/>
          <p:nvPr/>
        </p:nvSpPr>
        <p:spPr>
          <a:xfrm>
            <a:off x="1624487" y="1120322"/>
            <a:ext cx="983656" cy="4537075"/>
          </a:xfrm>
          <a:prstGeom prst="roundRect">
            <a:avLst>
              <a:gd name="adj" fmla="val 10000"/>
            </a:avLst>
          </a:prstGeom>
          <a:solidFill>
            <a:schemeClr val="tx1">
              <a:lumMod val="75000"/>
              <a:lumOff val="25000"/>
            </a:schemeClr>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vert="vert270" lIns="0" tIns="0" rIns="0" bIns="0" anchor="ctr" anchorCtr="1"/>
          <a:lstStyle/>
          <a:p>
            <a:pPr>
              <a:spcBef>
                <a:spcPts val="0"/>
              </a:spcBef>
              <a:defRPr/>
            </a:pPr>
            <a:r>
              <a:rPr lang="en-US" sz="1400" b="0" dirty="0"/>
              <a:t>E-Business Suite</a:t>
            </a:r>
          </a:p>
          <a:p>
            <a:pPr>
              <a:spcBef>
                <a:spcPts val="0"/>
              </a:spcBef>
              <a:defRPr/>
            </a:pPr>
            <a:r>
              <a:rPr lang="en-US" sz="1400" b="0" dirty="0"/>
              <a:t>PeopleSoft</a:t>
            </a:r>
          </a:p>
          <a:p>
            <a:pPr>
              <a:spcBef>
                <a:spcPts val="0"/>
              </a:spcBef>
              <a:defRPr/>
            </a:pPr>
            <a:r>
              <a:rPr lang="en-US" sz="1400" b="0" dirty="0"/>
              <a:t>JD Edwards</a:t>
            </a:r>
          </a:p>
          <a:p>
            <a:pPr>
              <a:spcBef>
                <a:spcPts val="0"/>
              </a:spcBef>
              <a:defRPr/>
            </a:pPr>
            <a:r>
              <a:rPr lang="en-US" sz="1400" b="0" dirty="0"/>
              <a:t>Fusion  Applications</a:t>
            </a:r>
          </a:p>
        </p:txBody>
      </p:sp>
      <p:sp>
        <p:nvSpPr>
          <p:cNvPr id="37" name="Rounded Rectangle 36"/>
          <p:cNvSpPr/>
          <p:nvPr/>
        </p:nvSpPr>
        <p:spPr>
          <a:xfrm>
            <a:off x="2637012" y="5071541"/>
            <a:ext cx="812800" cy="547688"/>
          </a:xfrm>
          <a:prstGeom prst="roundRect">
            <a:avLst>
              <a:gd name="adj" fmla="val 10000"/>
            </a:avLst>
          </a:prstGeom>
          <a:solidFill>
            <a:schemeClr val="tx1">
              <a:lumMod val="75000"/>
              <a:lumOff val="25000"/>
            </a:schemeClr>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defRPr/>
            </a:pPr>
            <a:r>
              <a:rPr lang="en-US" sz="1400" b="0" dirty="0"/>
              <a:t>Siebel CRM</a:t>
            </a:r>
          </a:p>
        </p:txBody>
      </p:sp>
      <p:sp>
        <p:nvSpPr>
          <p:cNvPr id="39" name="Rounded Rectangle 38"/>
          <p:cNvSpPr/>
          <p:nvPr/>
        </p:nvSpPr>
        <p:spPr>
          <a:xfrm>
            <a:off x="2637012" y="1142479"/>
            <a:ext cx="952500" cy="547687"/>
          </a:xfrm>
          <a:prstGeom prst="roundRect">
            <a:avLst>
              <a:gd name="adj" fmla="val 10000"/>
            </a:avLst>
          </a:prstGeom>
          <a:solidFill>
            <a:schemeClr val="tx1">
              <a:lumMod val="75000"/>
              <a:lumOff val="25000"/>
            </a:schemeClr>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defRPr/>
            </a:pPr>
            <a:r>
              <a:rPr lang="en-US" sz="1400" b="0" dirty="0"/>
              <a:t>Hyperion</a:t>
            </a:r>
          </a:p>
        </p:txBody>
      </p:sp>
      <p:sp>
        <p:nvSpPr>
          <p:cNvPr id="40" name="Rounded Rectangle 39"/>
          <p:cNvSpPr/>
          <p:nvPr/>
        </p:nvSpPr>
        <p:spPr>
          <a:xfrm>
            <a:off x="3648250" y="1142479"/>
            <a:ext cx="1087437" cy="547687"/>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Fusion GRC</a:t>
            </a:r>
          </a:p>
        </p:txBody>
      </p:sp>
      <p:sp>
        <p:nvSpPr>
          <p:cNvPr id="41" name="Rounded Rectangle 40"/>
          <p:cNvSpPr/>
          <p:nvPr/>
        </p:nvSpPr>
        <p:spPr>
          <a:xfrm>
            <a:off x="4792837" y="1142479"/>
            <a:ext cx="1087438" cy="547687"/>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Fusion Accounting Hub</a:t>
            </a:r>
          </a:p>
        </p:txBody>
      </p:sp>
      <p:sp>
        <p:nvSpPr>
          <p:cNvPr id="42" name="Rounded Rectangle 41"/>
          <p:cNvSpPr/>
          <p:nvPr/>
        </p:nvSpPr>
        <p:spPr>
          <a:xfrm>
            <a:off x="2637012" y="1926704"/>
            <a:ext cx="1809750" cy="547687"/>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defRPr/>
            </a:pPr>
            <a:r>
              <a:rPr lang="en-US" sz="1400" b="0" dirty="0"/>
              <a:t>Fusion Shared-Service Procurement</a:t>
            </a:r>
          </a:p>
        </p:txBody>
      </p:sp>
      <p:sp>
        <p:nvSpPr>
          <p:cNvPr id="44" name="Rounded Rectangle 43"/>
          <p:cNvSpPr/>
          <p:nvPr/>
        </p:nvSpPr>
        <p:spPr>
          <a:xfrm>
            <a:off x="2637012" y="3496741"/>
            <a:ext cx="1179513" cy="546100"/>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defRPr/>
            </a:pPr>
            <a:r>
              <a:rPr lang="en-US" sz="1400" b="0" dirty="0"/>
              <a:t>Fusion Talent Management</a:t>
            </a:r>
          </a:p>
        </p:txBody>
      </p:sp>
      <p:sp>
        <p:nvSpPr>
          <p:cNvPr id="45" name="Rounded Rectangle 44"/>
          <p:cNvSpPr/>
          <p:nvPr/>
        </p:nvSpPr>
        <p:spPr>
          <a:xfrm>
            <a:off x="3873675" y="3496741"/>
            <a:ext cx="1411287" cy="546100"/>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defRPr/>
            </a:pPr>
            <a:r>
              <a:rPr lang="en-US" sz="1400" b="0" dirty="0"/>
              <a:t>Fusion Incentive Compensation</a:t>
            </a:r>
          </a:p>
        </p:txBody>
      </p:sp>
      <p:sp>
        <p:nvSpPr>
          <p:cNvPr id="46" name="Rounded Rectangle 45"/>
          <p:cNvSpPr/>
          <p:nvPr/>
        </p:nvSpPr>
        <p:spPr>
          <a:xfrm>
            <a:off x="2637012" y="2710929"/>
            <a:ext cx="984250" cy="547687"/>
          </a:xfrm>
          <a:prstGeom prst="roundRect">
            <a:avLst>
              <a:gd name="adj" fmla="val 10000"/>
            </a:avLst>
          </a:prstGeom>
          <a:solidFill>
            <a:schemeClr val="tx1">
              <a:lumMod val="75000"/>
              <a:lumOff val="25000"/>
            </a:schemeClr>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defRPr/>
            </a:pPr>
            <a:r>
              <a:rPr lang="en-US" sz="1400" b="0" dirty="0"/>
              <a:t>Primavera</a:t>
            </a:r>
          </a:p>
        </p:txBody>
      </p:sp>
      <p:sp>
        <p:nvSpPr>
          <p:cNvPr id="48" name="Rounded Rectangle 47"/>
          <p:cNvSpPr/>
          <p:nvPr/>
        </p:nvSpPr>
        <p:spPr>
          <a:xfrm>
            <a:off x="5734225" y="5071541"/>
            <a:ext cx="1436687" cy="547688"/>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defRPr/>
            </a:pPr>
            <a:r>
              <a:rPr lang="en-US" sz="1400" b="0" dirty="0"/>
              <a:t>Fusion Incentive Compensation</a:t>
            </a:r>
          </a:p>
        </p:txBody>
      </p:sp>
      <p:sp>
        <p:nvSpPr>
          <p:cNvPr id="49" name="Rounded Rectangle 48"/>
          <p:cNvSpPr/>
          <p:nvPr/>
        </p:nvSpPr>
        <p:spPr>
          <a:xfrm>
            <a:off x="4519787" y="5071541"/>
            <a:ext cx="1146175" cy="547688"/>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Fusion Sales Planning</a:t>
            </a:r>
          </a:p>
        </p:txBody>
      </p:sp>
      <p:sp>
        <p:nvSpPr>
          <p:cNvPr id="51" name="Rounded Rectangle 50"/>
          <p:cNvSpPr/>
          <p:nvPr/>
        </p:nvSpPr>
        <p:spPr>
          <a:xfrm>
            <a:off x="3518075" y="5071541"/>
            <a:ext cx="933450" cy="547688"/>
          </a:xfrm>
          <a:prstGeom prst="roundRect">
            <a:avLst>
              <a:gd name="adj" fmla="val 10000"/>
            </a:avLst>
          </a:prstGeom>
          <a:solidFill>
            <a:schemeClr val="tx1">
              <a:lumMod val="75000"/>
              <a:lumOff val="25000"/>
            </a:schemeClr>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CRM On Demand</a:t>
            </a:r>
          </a:p>
        </p:txBody>
      </p:sp>
      <p:sp>
        <p:nvSpPr>
          <p:cNvPr id="53" name="Rounded Rectangle 52"/>
          <p:cNvSpPr/>
          <p:nvPr/>
        </p:nvSpPr>
        <p:spPr>
          <a:xfrm>
            <a:off x="7239175" y="5071541"/>
            <a:ext cx="1304925" cy="546100"/>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Fusion Customer Hub</a:t>
            </a:r>
          </a:p>
        </p:txBody>
      </p:sp>
      <p:sp>
        <p:nvSpPr>
          <p:cNvPr id="55" name="Rounded Rectangle 54"/>
          <p:cNvSpPr/>
          <p:nvPr/>
        </p:nvSpPr>
        <p:spPr>
          <a:xfrm>
            <a:off x="6540675" y="4292079"/>
            <a:ext cx="1463675" cy="547687"/>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Fusion Distributed Order Orchestration</a:t>
            </a:r>
          </a:p>
        </p:txBody>
      </p:sp>
      <p:sp>
        <p:nvSpPr>
          <p:cNvPr id="58" name="Rounded Rectangle 57"/>
          <p:cNvSpPr/>
          <p:nvPr/>
        </p:nvSpPr>
        <p:spPr>
          <a:xfrm>
            <a:off x="2637012" y="4292079"/>
            <a:ext cx="736600" cy="546100"/>
          </a:xfrm>
          <a:prstGeom prst="roundRect">
            <a:avLst>
              <a:gd name="adj" fmla="val 10000"/>
            </a:avLst>
          </a:prstGeom>
          <a:solidFill>
            <a:schemeClr val="tx1">
              <a:lumMod val="75000"/>
              <a:lumOff val="25000"/>
            </a:schemeClr>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Agile PLM</a:t>
            </a:r>
          </a:p>
        </p:txBody>
      </p:sp>
      <p:sp>
        <p:nvSpPr>
          <p:cNvPr id="59" name="Rounded Rectangle 58"/>
          <p:cNvSpPr/>
          <p:nvPr/>
        </p:nvSpPr>
        <p:spPr>
          <a:xfrm>
            <a:off x="5923137" y="4292079"/>
            <a:ext cx="584200" cy="547687"/>
          </a:xfrm>
          <a:prstGeom prst="roundRect">
            <a:avLst>
              <a:gd name="adj" fmla="val 10000"/>
            </a:avLst>
          </a:prstGeom>
          <a:solidFill>
            <a:schemeClr val="tx1">
              <a:lumMod val="75000"/>
              <a:lumOff val="25000"/>
            </a:schemeClr>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VCP</a:t>
            </a:r>
          </a:p>
        </p:txBody>
      </p:sp>
      <p:sp>
        <p:nvSpPr>
          <p:cNvPr id="60" name="Rounded Rectangle 59"/>
          <p:cNvSpPr/>
          <p:nvPr/>
        </p:nvSpPr>
        <p:spPr>
          <a:xfrm>
            <a:off x="3406950" y="4292079"/>
            <a:ext cx="1225550" cy="546100"/>
          </a:xfrm>
          <a:prstGeom prst="roundRect">
            <a:avLst>
              <a:gd name="adj" fmla="val 10000"/>
            </a:avLst>
          </a:prstGeom>
          <a:solidFill>
            <a:schemeClr val="tx1">
              <a:lumMod val="75000"/>
              <a:lumOff val="25000"/>
            </a:schemeClr>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Transportation Management</a:t>
            </a:r>
          </a:p>
        </p:txBody>
      </p:sp>
      <p:sp>
        <p:nvSpPr>
          <p:cNvPr id="61" name="Rounded Rectangle 60"/>
          <p:cNvSpPr/>
          <p:nvPr/>
        </p:nvSpPr>
        <p:spPr>
          <a:xfrm>
            <a:off x="4665837" y="4292079"/>
            <a:ext cx="1225550" cy="546100"/>
          </a:xfrm>
          <a:prstGeom prst="roundRect">
            <a:avLst>
              <a:gd name="adj" fmla="val 10000"/>
            </a:avLst>
          </a:prstGeom>
          <a:solidFill>
            <a:schemeClr val="tx1">
              <a:lumMod val="75000"/>
              <a:lumOff val="25000"/>
            </a:schemeClr>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Warehouse Management</a:t>
            </a:r>
          </a:p>
        </p:txBody>
      </p:sp>
      <p:sp>
        <p:nvSpPr>
          <p:cNvPr id="57" name="Rounded Rectangle 56"/>
          <p:cNvSpPr/>
          <p:nvPr/>
        </p:nvSpPr>
        <p:spPr>
          <a:xfrm>
            <a:off x="8036100" y="4292079"/>
            <a:ext cx="833437" cy="546100"/>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lnSpc>
                <a:spcPct val="80000"/>
              </a:lnSpc>
              <a:defRPr/>
            </a:pPr>
            <a:r>
              <a:rPr lang="en-US" sz="1400" b="0" dirty="0"/>
              <a:t>Fusion Product Hub</a:t>
            </a:r>
          </a:p>
        </p:txBody>
      </p:sp>
      <p:sp>
        <p:nvSpPr>
          <p:cNvPr id="50" name="Rounded Rectangle 49"/>
          <p:cNvSpPr/>
          <p:nvPr/>
        </p:nvSpPr>
        <p:spPr>
          <a:xfrm>
            <a:off x="3697462" y="2718866"/>
            <a:ext cx="1889125" cy="547688"/>
          </a:xfrm>
          <a:prstGeom prst="roundRect">
            <a:avLst>
              <a:gd name="adj" fmla="val 10000"/>
            </a:avLst>
          </a:prstGeom>
          <a:solidFill>
            <a:srgbClr val="FF0000"/>
          </a:solid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0" tIns="0" rIns="0" bIns="0" anchor="ctr" anchorCtr="1"/>
          <a:lstStyle/>
          <a:p>
            <a:pPr>
              <a:defRPr/>
            </a:pPr>
            <a:r>
              <a:rPr lang="en-US" sz="1400" b="0" dirty="0"/>
              <a:t>Fusion Project Portfolio Management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It Depends….</a:t>
            </a:r>
            <a:br>
              <a:rPr lang="en-GB" dirty="0" smtClean="0"/>
            </a:br>
            <a:r>
              <a:rPr lang="en-GB" dirty="0" smtClean="0"/>
              <a:t> On Your Technology Adoption</a:t>
            </a:r>
            <a:endParaRPr lang="en-GB" dirty="0"/>
          </a:p>
        </p:txBody>
      </p:sp>
      <p:sp>
        <p:nvSpPr>
          <p:cNvPr id="5" name="Content Placeholder 4"/>
          <p:cNvSpPr>
            <a:spLocks noGrp="1"/>
          </p:cNvSpPr>
          <p:nvPr>
            <p:ph idx="1"/>
          </p:nvPr>
        </p:nvSpPr>
        <p:spPr>
          <a:xfrm>
            <a:off x="323851" y="3501008"/>
            <a:ext cx="5184253" cy="2810892"/>
          </a:xfrm>
        </p:spPr>
        <p:txBody>
          <a:bodyPr/>
          <a:lstStyle/>
          <a:p>
            <a:pPr>
              <a:buNone/>
            </a:pPr>
            <a:r>
              <a:rPr lang="en-GB" dirty="0" smtClean="0"/>
              <a:t>Fusion Applications are a window on Fusion Middleware Development</a:t>
            </a:r>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r>
              <a:rPr lang="en-GB" smtClean="0"/>
              <a:t>FMW– The Technology</a:t>
            </a:r>
          </a:p>
        </p:txBody>
      </p:sp>
      <p:pic>
        <p:nvPicPr>
          <p:cNvPr id="29699" name="Picture 1029" descr="Middleware+ApplicationGrid"/>
          <p:cNvPicPr>
            <a:picLocks noGrp="1" noChangeAspect="1" noChangeArrowheads="1"/>
          </p:cNvPicPr>
          <p:nvPr>
            <p:ph idx="1"/>
          </p:nvPr>
        </p:nvPicPr>
        <p:blipFill>
          <a:blip r:embed="rId3" cstate="print"/>
          <a:stretch>
            <a:fillRect/>
          </a:stretch>
        </p:blipFill>
        <p:spPr>
          <a:xfrm>
            <a:off x="1251970" y="1268760"/>
            <a:ext cx="6149320" cy="4536504"/>
          </a:xfr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Miracle Video on FMW</a:t>
            </a:r>
          </a:p>
        </p:txBody>
      </p:sp>
      <p:sp>
        <p:nvSpPr>
          <p:cNvPr id="29699" name="Content Placeholder 2"/>
          <p:cNvSpPr>
            <a:spLocks noGrp="1"/>
          </p:cNvSpPr>
          <p:nvPr>
            <p:ph idx="1"/>
          </p:nvPr>
        </p:nvSpPr>
        <p:spPr>
          <a:xfrm>
            <a:off x="323850" y="1700808"/>
            <a:ext cx="8424863" cy="4611092"/>
          </a:xfrm>
        </p:spPr>
        <p:txBody>
          <a:bodyPr>
            <a:normAutofit/>
          </a:bodyPr>
          <a:lstStyle/>
          <a:p>
            <a:pPr>
              <a:buFontTx/>
              <a:buNone/>
            </a:pPr>
            <a:r>
              <a:rPr lang="en-GB" sz="2000" dirty="0" smtClean="0">
                <a:hlinkClick r:id="rId2"/>
              </a:rPr>
              <a:t>http://www.miraclechannel.dk/video/550193/debra-lilley-on-fusion</a:t>
            </a:r>
            <a:endParaRPr lang="en-GB" sz="2000" dirty="0" smtClean="0"/>
          </a:p>
          <a:p>
            <a:endParaRPr lang="en-GB" dirty="0" smtClean="0"/>
          </a:p>
        </p:txBody>
      </p:sp>
      <p:pic>
        <p:nvPicPr>
          <p:cNvPr id="29701" name="Picture 3"/>
          <p:cNvPicPr>
            <a:picLocks noChangeAspect="1" noChangeArrowheads="1"/>
          </p:cNvPicPr>
          <p:nvPr/>
        </p:nvPicPr>
        <p:blipFill>
          <a:blip r:embed="rId3" cstate="print"/>
          <a:srcRect/>
          <a:stretch>
            <a:fillRect/>
          </a:stretch>
        </p:blipFill>
        <p:spPr bwMode="auto">
          <a:xfrm>
            <a:off x="1331640" y="2420888"/>
            <a:ext cx="5943600" cy="3705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GB" dirty="0" smtClean="0"/>
              <a:t>Fusion Technology for the IT Estate</a:t>
            </a:r>
          </a:p>
        </p:txBody>
      </p:sp>
      <p:sp>
        <p:nvSpPr>
          <p:cNvPr id="12" name="Content Placeholder 11"/>
          <p:cNvSpPr>
            <a:spLocks noGrp="1"/>
          </p:cNvSpPr>
          <p:nvPr>
            <p:ph idx="1"/>
          </p:nvPr>
        </p:nvSpPr>
        <p:spPr/>
        <p:txBody>
          <a:bodyPr/>
          <a:lstStyle/>
          <a:p>
            <a:endParaRPr lang="en-GB"/>
          </a:p>
        </p:txBody>
      </p:sp>
      <p:sp>
        <p:nvSpPr>
          <p:cNvPr id="30724" name="TextBox 4"/>
          <p:cNvSpPr txBox="1">
            <a:spLocks noChangeArrowheads="1"/>
          </p:cNvSpPr>
          <p:nvPr/>
        </p:nvSpPr>
        <p:spPr bwMode="auto">
          <a:xfrm>
            <a:off x="1030288" y="2005013"/>
            <a:ext cx="3614737" cy="368300"/>
          </a:xfrm>
          <a:prstGeom prst="rect">
            <a:avLst/>
          </a:prstGeom>
          <a:noFill/>
          <a:ln w="9525">
            <a:noFill/>
            <a:miter lim="800000"/>
            <a:headEnd/>
            <a:tailEnd/>
          </a:ln>
        </p:spPr>
        <p:txBody>
          <a:bodyPr>
            <a:spAutoFit/>
          </a:bodyPr>
          <a:lstStyle/>
          <a:p>
            <a:endParaRPr lang="en-US"/>
          </a:p>
        </p:txBody>
      </p:sp>
      <p:sp>
        <p:nvSpPr>
          <p:cNvPr id="30725" name="TextBox 5"/>
          <p:cNvSpPr txBox="1">
            <a:spLocks noChangeArrowheads="1"/>
          </p:cNvSpPr>
          <p:nvPr/>
        </p:nvSpPr>
        <p:spPr bwMode="auto">
          <a:xfrm>
            <a:off x="1182688" y="2157413"/>
            <a:ext cx="3614737" cy="368300"/>
          </a:xfrm>
          <a:prstGeom prst="rect">
            <a:avLst/>
          </a:prstGeom>
          <a:noFill/>
          <a:ln w="9525">
            <a:noFill/>
            <a:miter lim="800000"/>
            <a:headEnd/>
            <a:tailEnd/>
          </a:ln>
        </p:spPr>
        <p:txBody>
          <a:bodyPr>
            <a:spAutoFit/>
          </a:bodyPr>
          <a:lstStyle/>
          <a:p>
            <a:r>
              <a:rPr lang="en-GB"/>
              <a:t>.</a:t>
            </a:r>
          </a:p>
        </p:txBody>
      </p:sp>
      <p:pic>
        <p:nvPicPr>
          <p:cNvPr id="30726" name="Picture 2"/>
          <p:cNvPicPr>
            <a:picLocks noChangeAspect="1" noChangeArrowheads="1"/>
          </p:cNvPicPr>
          <p:nvPr/>
        </p:nvPicPr>
        <p:blipFill>
          <a:blip r:embed="rId3" cstate="print"/>
          <a:srcRect/>
          <a:stretch>
            <a:fillRect/>
          </a:stretch>
        </p:blipFill>
        <p:spPr bwMode="gray">
          <a:xfrm>
            <a:off x="395288" y="1509713"/>
            <a:ext cx="3140075" cy="3771900"/>
          </a:xfrm>
          <a:prstGeom prst="rect">
            <a:avLst/>
          </a:prstGeom>
          <a:noFill/>
          <a:ln w="9525" algn="ctr">
            <a:noFill/>
            <a:miter lim="800000"/>
            <a:headEnd/>
            <a:tailEnd/>
          </a:ln>
        </p:spPr>
      </p:pic>
      <p:sp>
        <p:nvSpPr>
          <p:cNvPr id="30727" name="TextBox 7"/>
          <p:cNvSpPr txBox="1">
            <a:spLocks noChangeArrowheads="1"/>
          </p:cNvSpPr>
          <p:nvPr/>
        </p:nvSpPr>
        <p:spPr bwMode="auto">
          <a:xfrm>
            <a:off x="5046663" y="2114550"/>
            <a:ext cx="3870325" cy="369888"/>
          </a:xfrm>
          <a:prstGeom prst="rect">
            <a:avLst/>
          </a:prstGeom>
          <a:noFill/>
          <a:ln w="9525">
            <a:noFill/>
            <a:miter lim="800000"/>
            <a:headEnd/>
            <a:tailEnd/>
          </a:ln>
        </p:spPr>
        <p:txBody>
          <a:bodyPr>
            <a:spAutoFit/>
          </a:bodyPr>
          <a:lstStyle/>
          <a:p>
            <a:r>
              <a:rPr lang="en-GB"/>
              <a:t>.</a:t>
            </a:r>
          </a:p>
        </p:txBody>
      </p:sp>
      <p:pic>
        <p:nvPicPr>
          <p:cNvPr id="30728" name="Picture 35" descr="fmw.bmp"/>
          <p:cNvPicPr>
            <a:picLocks noChangeAspect="1"/>
          </p:cNvPicPr>
          <p:nvPr/>
        </p:nvPicPr>
        <p:blipFill>
          <a:blip r:embed="rId4" cstate="print"/>
          <a:srcRect/>
          <a:stretch>
            <a:fillRect/>
          </a:stretch>
        </p:blipFill>
        <p:spPr bwMode="auto">
          <a:xfrm>
            <a:off x="4464050" y="1412875"/>
            <a:ext cx="4344988" cy="3894138"/>
          </a:xfrm>
          <a:prstGeom prst="rect">
            <a:avLst/>
          </a:prstGeom>
          <a:noFill/>
          <a:ln w="9525">
            <a:noFill/>
            <a:miter lim="800000"/>
            <a:headEnd/>
            <a:tailEnd/>
          </a:ln>
        </p:spPr>
      </p:pic>
      <p:sp>
        <p:nvSpPr>
          <p:cNvPr id="30729" name="TextBox 36"/>
          <p:cNvSpPr txBox="1">
            <a:spLocks noChangeArrowheads="1"/>
          </p:cNvSpPr>
          <p:nvPr/>
        </p:nvSpPr>
        <p:spPr bwMode="auto">
          <a:xfrm>
            <a:off x="2771775" y="5541963"/>
            <a:ext cx="4491038" cy="368300"/>
          </a:xfrm>
          <a:prstGeom prst="rect">
            <a:avLst/>
          </a:prstGeom>
          <a:noFill/>
          <a:ln w="9525">
            <a:noFill/>
            <a:miter lim="800000"/>
            <a:headEnd/>
            <a:tailEnd/>
          </a:ln>
        </p:spPr>
        <p:txBody>
          <a:bodyPr>
            <a:spAutoFit/>
          </a:bodyPr>
          <a:lstStyle/>
          <a:p>
            <a:r>
              <a:rPr lang="en-GB"/>
              <a:t>From This ………….To This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Principles</a:t>
            </a:r>
            <a:endParaRPr lang="en-US" dirty="0"/>
          </a:p>
        </p:txBody>
      </p:sp>
      <p:sp>
        <p:nvSpPr>
          <p:cNvPr id="7" name="Content Placeholder 6"/>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539552" y="1268760"/>
            <a:ext cx="6472238" cy="458483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It Depends….</a:t>
            </a:r>
            <a:br>
              <a:rPr lang="en-GB" dirty="0" smtClean="0"/>
            </a:br>
            <a:r>
              <a:rPr lang="en-GB" dirty="0" smtClean="0"/>
              <a:t> As ever on cost</a:t>
            </a:r>
            <a:endParaRPr lang="en-GB" dirty="0"/>
          </a:p>
        </p:txBody>
      </p:sp>
      <p:sp>
        <p:nvSpPr>
          <p:cNvPr id="5" name="Content Placeholder 4"/>
          <p:cNvSpPr>
            <a:spLocks noGrp="1"/>
          </p:cNvSpPr>
          <p:nvPr>
            <p:ph idx="1"/>
          </p:nvPr>
        </p:nvSpPr>
        <p:spPr/>
        <p:txBody>
          <a:bodyPr/>
          <a:lstStyle/>
          <a:p>
            <a:endParaRPr lang="en-GB" dirty="0" smtClean="0"/>
          </a:p>
          <a:p>
            <a:r>
              <a:rPr lang="en-GB" dirty="0" smtClean="0"/>
              <a:t>Licence</a:t>
            </a:r>
          </a:p>
          <a:p>
            <a:pPr lvl="1"/>
            <a:r>
              <a:rPr lang="en-GB" dirty="0" smtClean="0"/>
              <a:t>Applications</a:t>
            </a:r>
          </a:p>
          <a:p>
            <a:pPr lvl="1"/>
            <a:r>
              <a:rPr lang="en-GB" dirty="0" smtClean="0"/>
              <a:t>Technology</a:t>
            </a:r>
          </a:p>
          <a:p>
            <a:r>
              <a:rPr lang="en-GB" dirty="0" smtClean="0"/>
              <a:t>Skills</a:t>
            </a:r>
          </a:p>
          <a:p>
            <a:r>
              <a:rPr lang="en-GB" dirty="0" smtClean="0"/>
              <a:t>Platform</a:t>
            </a:r>
          </a:p>
          <a:p>
            <a:r>
              <a:rPr lang="en-GB" dirty="0" smtClean="0"/>
              <a:t>Migration</a:t>
            </a:r>
          </a:p>
          <a:p>
            <a:pPr lvl="1"/>
            <a:endParaRPr lang="en-GB" dirty="0"/>
          </a:p>
        </p:txBody>
      </p:sp>
      <p:pic>
        <p:nvPicPr>
          <p:cNvPr id="18434" name="Picture 2" descr="http://www.nick-squires.com/wp-content/uploads/image/cartoon%20man%20holding%20money.jpg"/>
          <p:cNvPicPr>
            <a:picLocks noChangeAspect="1" noChangeArrowheads="1"/>
          </p:cNvPicPr>
          <p:nvPr/>
        </p:nvPicPr>
        <p:blipFill>
          <a:blip r:embed="rId2" cstate="print"/>
          <a:srcRect/>
          <a:stretch>
            <a:fillRect/>
          </a:stretch>
        </p:blipFill>
        <p:spPr bwMode="auto">
          <a:xfrm>
            <a:off x="4067943" y="2060848"/>
            <a:ext cx="4416491" cy="3312368"/>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Depends….</a:t>
            </a:r>
            <a:br>
              <a:rPr lang="en-GB" dirty="0" smtClean="0"/>
            </a:br>
            <a:r>
              <a:rPr lang="en-GB" dirty="0" smtClean="0"/>
              <a:t> On your IT Drivers</a:t>
            </a:r>
            <a:endParaRPr lang="en-GB" dirty="0"/>
          </a:p>
        </p:txBody>
      </p:sp>
      <p:sp>
        <p:nvSpPr>
          <p:cNvPr id="3" name="Content Placeholder 2"/>
          <p:cNvSpPr>
            <a:spLocks noGrp="1"/>
          </p:cNvSpPr>
          <p:nvPr>
            <p:ph idx="1"/>
          </p:nvPr>
        </p:nvSpPr>
        <p:spPr>
          <a:xfrm>
            <a:off x="4355976" y="1340768"/>
            <a:ext cx="4248150" cy="4981575"/>
          </a:xfrm>
        </p:spPr>
        <p:txBody>
          <a:bodyPr/>
          <a:lstStyle/>
          <a:p>
            <a:endParaRPr lang="en-GB" dirty="0" smtClean="0"/>
          </a:p>
          <a:p>
            <a:r>
              <a:rPr lang="en-GB" dirty="0" smtClean="0"/>
              <a:t>Appetite for Change</a:t>
            </a:r>
          </a:p>
          <a:p>
            <a:pPr lvl="1"/>
            <a:r>
              <a:rPr lang="en-GB" dirty="0" smtClean="0"/>
              <a:t>Last upgrade – just technical?</a:t>
            </a:r>
          </a:p>
          <a:p>
            <a:r>
              <a:rPr lang="en-GB" dirty="0" smtClean="0"/>
              <a:t>Leading edge? Unlikely if still on old version</a:t>
            </a:r>
          </a:p>
          <a:p>
            <a:endParaRPr lang="en-GB" dirty="0"/>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19</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pic>
        <p:nvPicPr>
          <p:cNvPr id="17410" name="Picture 2" descr="http://www.q4s.eu/resources/files/Photos/spanner%20Fotolia_10056460_XS.jpg"/>
          <p:cNvPicPr>
            <a:picLocks noChangeAspect="1" noChangeArrowheads="1"/>
          </p:cNvPicPr>
          <p:nvPr/>
        </p:nvPicPr>
        <p:blipFill>
          <a:blip r:embed="rId2" cstate="print"/>
          <a:srcRect/>
          <a:stretch>
            <a:fillRect/>
          </a:stretch>
        </p:blipFill>
        <p:spPr bwMode="auto">
          <a:xfrm>
            <a:off x="611560" y="1916832"/>
            <a:ext cx="3528392" cy="35283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Depends</a:t>
            </a:r>
            <a:endParaRPr lang="en-GB" dirty="0"/>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2</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pic>
        <p:nvPicPr>
          <p:cNvPr id="6" name="Picture 9" descr="http://whateverebay.com/question-mark.jpg"/>
          <p:cNvPicPr>
            <a:picLocks noGrp="1" noChangeAspect="1" noChangeArrowheads="1"/>
          </p:cNvPicPr>
          <p:nvPr>
            <p:ph idx="1"/>
          </p:nvPr>
        </p:nvPicPr>
        <p:blipFill>
          <a:blip r:embed="rId2" cstate="print"/>
          <a:srcRect/>
          <a:stretch>
            <a:fillRect/>
          </a:stretch>
        </p:blipFill>
        <p:spPr bwMode="auto">
          <a:xfrm>
            <a:off x="1613418" y="1330325"/>
            <a:ext cx="5845726" cy="4981575"/>
          </a:xfrm>
          <a:prstGeom prst="rect">
            <a:avLst/>
          </a:prstGeom>
          <a:noFill/>
          <a:ln w="9525">
            <a:noFill/>
            <a:miter lim="800000"/>
            <a:headEnd/>
            <a:tailEnd/>
          </a:ln>
        </p:spPr>
      </p:pic>
      <p:sp>
        <p:nvSpPr>
          <p:cNvPr id="7" name="TextBox 6"/>
          <p:cNvSpPr txBox="1"/>
          <p:nvPr/>
        </p:nvSpPr>
        <p:spPr>
          <a:xfrm>
            <a:off x="5724128" y="2348880"/>
            <a:ext cx="2736304" cy="1354217"/>
          </a:xfrm>
          <a:prstGeom prst="rect">
            <a:avLst/>
          </a:prstGeom>
          <a:noFill/>
        </p:spPr>
        <p:txBody>
          <a:bodyPr wrap="square" rtlCol="0">
            <a:spAutoFit/>
          </a:bodyPr>
          <a:lstStyle/>
          <a:p>
            <a:endParaRPr lang="en-GB" dirty="0" smtClean="0"/>
          </a:p>
          <a:p>
            <a:r>
              <a:rPr lang="en-GB" sz="3200" dirty="0" smtClean="0">
                <a:solidFill>
                  <a:srgbClr val="C00000"/>
                </a:solidFill>
              </a:rPr>
              <a:t>Any Questions?</a:t>
            </a:r>
            <a:endParaRPr lang="en-GB"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3"/>
          <p:cNvSpPr>
            <a:spLocks noGrp="1" noChangeArrowheads="1"/>
          </p:cNvSpPr>
          <p:nvPr>
            <p:ph type="title" idx="4294967295"/>
          </p:nvPr>
        </p:nvSpPr>
        <p:spPr>
          <a:xfrm>
            <a:off x="0" y="188640"/>
            <a:ext cx="8786812" cy="684213"/>
          </a:xfrm>
        </p:spPr>
        <p:txBody>
          <a:bodyPr/>
          <a:lstStyle/>
          <a:p>
            <a:pPr eaLnBrk="1" hangingPunct="1">
              <a:lnSpc>
                <a:spcPct val="90000"/>
              </a:lnSpc>
            </a:pPr>
            <a:r>
              <a:rPr lang="en-GB" sz="2400" dirty="0" smtClean="0">
                <a:solidFill>
                  <a:srgbClr val="FF0000"/>
                </a:solidFill>
              </a:rPr>
              <a:t>10 Things You Can Do Today to Prepare for the </a:t>
            </a:r>
            <a:br>
              <a:rPr lang="en-GB" sz="2400" dirty="0" smtClean="0">
                <a:solidFill>
                  <a:srgbClr val="FF0000"/>
                </a:solidFill>
              </a:rPr>
            </a:br>
            <a:r>
              <a:rPr lang="en-GB" sz="2400" dirty="0" smtClean="0">
                <a:solidFill>
                  <a:srgbClr val="FF0000"/>
                </a:solidFill>
              </a:rPr>
              <a:t>Next Generation Applications</a:t>
            </a:r>
            <a:endParaRPr lang="en-US" altLang="zh-CN" sz="2400" dirty="0" smtClean="0">
              <a:solidFill>
                <a:srgbClr val="FF0000"/>
              </a:solidFill>
              <a:cs typeface="SimSun"/>
            </a:endParaRPr>
          </a:p>
        </p:txBody>
      </p:sp>
      <p:sp>
        <p:nvSpPr>
          <p:cNvPr id="60419" name="Rectangle 4" descr="Large grid"/>
          <p:cNvSpPr>
            <a:spLocks noChangeArrowheads="1"/>
          </p:cNvSpPr>
          <p:nvPr/>
        </p:nvSpPr>
        <p:spPr bwMode="auto">
          <a:xfrm>
            <a:off x="467544" y="836712"/>
            <a:ext cx="8153400" cy="5427133"/>
          </a:xfrm>
          <a:prstGeom prst="rect">
            <a:avLst/>
          </a:prstGeom>
          <a:pattFill prst="lgGrid">
            <a:fgClr>
              <a:srgbClr val="EAEAEA">
                <a:alpha val="41960"/>
              </a:srgbClr>
            </a:fgClr>
            <a:bgClr>
              <a:schemeClr val="bg1">
                <a:alpha val="41960"/>
              </a:schemeClr>
            </a:bgClr>
          </a:pattFill>
          <a:ln w="9525" algn="ctr">
            <a:noFill/>
            <a:miter lim="800000"/>
            <a:headEnd/>
            <a:tailEnd type="none" w="lg" len="lg"/>
          </a:ln>
        </p:spPr>
        <p:txBody>
          <a:bodyPr lIns="92073" tIns="46037" rIns="92073" bIns="46037" anchor="ctr"/>
          <a:lstStyle/>
          <a:p>
            <a:pPr>
              <a:lnSpc>
                <a:spcPct val="90000"/>
              </a:lnSpc>
              <a:spcBef>
                <a:spcPct val="50000"/>
              </a:spcBef>
              <a:buClr>
                <a:schemeClr val="accent1"/>
              </a:buClr>
            </a:pPr>
            <a:endParaRPr lang="fr-FR"/>
          </a:p>
        </p:txBody>
      </p:sp>
      <p:sp>
        <p:nvSpPr>
          <p:cNvPr id="60421" name="Rectangle 17"/>
          <p:cNvSpPr>
            <a:spLocks noChangeArrowheads="1"/>
          </p:cNvSpPr>
          <p:nvPr/>
        </p:nvSpPr>
        <p:spPr bwMode="auto">
          <a:xfrm>
            <a:off x="3636081" y="2468034"/>
            <a:ext cx="4536370" cy="498596"/>
          </a:xfrm>
          <a:prstGeom prst="rect">
            <a:avLst/>
          </a:prstGeom>
          <a:noFill/>
          <a:ln w="9525" algn="ctr">
            <a:noFill/>
            <a:miter lim="800000"/>
            <a:headEnd/>
            <a:tailEnd/>
          </a:ln>
        </p:spPr>
        <p:txBody>
          <a:bodyPr wrap="none" lIns="0" tIns="45719" rIns="0" bIns="45719">
            <a:spAutoFit/>
          </a:bodyPr>
          <a:lstStyle/>
          <a:p>
            <a:pPr marL="117475" indent="-117475" algn="r">
              <a:lnSpc>
                <a:spcPct val="90000"/>
              </a:lnSpc>
              <a:spcBef>
                <a:spcPct val="50000"/>
              </a:spcBef>
              <a:buClr>
                <a:schemeClr val="accent1"/>
              </a:buClr>
            </a:pPr>
            <a:r>
              <a:rPr lang="en-GB" sz="1600" i="1" dirty="0">
                <a:solidFill>
                  <a:schemeClr val="hlink"/>
                </a:solidFill>
              </a:rPr>
              <a:t>Leverage Future-Proof Solutions and Technology Today</a:t>
            </a:r>
          </a:p>
          <a:p>
            <a:pPr marL="117475" indent="-117475" algn="r">
              <a:buClr>
                <a:schemeClr val="accent1"/>
              </a:buClr>
            </a:pPr>
            <a:r>
              <a:rPr lang="en-GB" sz="1200" i="1" dirty="0">
                <a:solidFill>
                  <a:schemeClr val="hlink"/>
                </a:solidFill>
              </a:rPr>
              <a:t>Extend the Value of Oracle Applications Unlimited</a:t>
            </a:r>
          </a:p>
        </p:txBody>
      </p:sp>
      <p:sp>
        <p:nvSpPr>
          <p:cNvPr id="60422" name="Rectangle 5"/>
          <p:cNvSpPr>
            <a:spLocks noChangeArrowheads="1"/>
          </p:cNvSpPr>
          <p:nvPr/>
        </p:nvSpPr>
        <p:spPr bwMode="auto">
          <a:xfrm>
            <a:off x="1763688" y="2996952"/>
            <a:ext cx="6553200" cy="2967567"/>
          </a:xfrm>
          <a:prstGeom prst="rect">
            <a:avLst/>
          </a:prstGeom>
          <a:noFill/>
          <a:ln w="9525">
            <a:noFill/>
            <a:miter lim="800000"/>
            <a:headEnd/>
            <a:tailEnd/>
          </a:ln>
        </p:spPr>
        <p:txBody>
          <a:bodyPr lIns="0" tIns="0" rIns="0" bIns="0"/>
          <a:lstStyle/>
          <a:p>
            <a:pPr marL="455613" indent="-455613">
              <a:lnSpc>
                <a:spcPct val="80000"/>
              </a:lnSpc>
              <a:spcBef>
                <a:spcPct val="20000"/>
              </a:spcBef>
              <a:spcAft>
                <a:spcPct val="15000"/>
              </a:spcAft>
              <a:buClr>
                <a:schemeClr val="accent1"/>
              </a:buClr>
            </a:pPr>
            <a:r>
              <a:rPr lang="en-US" altLang="zh-CN" sz="1600" dirty="0" smtClean="0">
                <a:cs typeface="SimSun"/>
              </a:rPr>
              <a:t>Rethink your “Customization” Strategy</a:t>
            </a:r>
          </a:p>
          <a:p>
            <a:pPr marL="455613" indent="-455613">
              <a:lnSpc>
                <a:spcPct val="80000"/>
              </a:lnSpc>
              <a:spcBef>
                <a:spcPct val="30000"/>
              </a:spcBef>
              <a:spcAft>
                <a:spcPct val="15000"/>
              </a:spcAft>
              <a:buClr>
                <a:schemeClr val="accent1"/>
              </a:buClr>
            </a:pPr>
            <a:r>
              <a:rPr lang="en-US" altLang="zh-CN" sz="1600" dirty="0" smtClean="0">
                <a:cs typeface="SimSun"/>
              </a:rPr>
              <a:t>Consolidate your Master Data</a:t>
            </a:r>
          </a:p>
          <a:p>
            <a:pPr marL="455613" indent="-455613">
              <a:lnSpc>
                <a:spcPct val="80000"/>
              </a:lnSpc>
              <a:spcBef>
                <a:spcPct val="30000"/>
              </a:spcBef>
              <a:spcAft>
                <a:spcPct val="15000"/>
              </a:spcAft>
              <a:buClr>
                <a:schemeClr val="accent1"/>
              </a:buClr>
            </a:pPr>
            <a:r>
              <a:rPr lang="en-US" altLang="zh-CN" sz="1600" dirty="0" smtClean="0">
                <a:cs typeface="SimSun"/>
              </a:rPr>
              <a:t>Embrace SOA-Based Integration</a:t>
            </a:r>
          </a:p>
          <a:p>
            <a:pPr marL="455613" indent="-455613">
              <a:lnSpc>
                <a:spcPct val="80000"/>
              </a:lnSpc>
              <a:spcBef>
                <a:spcPct val="30000"/>
              </a:spcBef>
              <a:spcAft>
                <a:spcPct val="15000"/>
              </a:spcAft>
              <a:buClr>
                <a:schemeClr val="accent1"/>
              </a:buClr>
            </a:pPr>
            <a:r>
              <a:rPr lang="en-US" altLang="zh-CN" sz="1600" dirty="0" smtClean="0">
                <a:cs typeface="SimSun"/>
              </a:rPr>
              <a:t>Extend your Business Intelligence Applications Portfolio</a:t>
            </a:r>
          </a:p>
          <a:p>
            <a:pPr marL="455613" indent="-455613">
              <a:lnSpc>
                <a:spcPct val="80000"/>
              </a:lnSpc>
              <a:spcBef>
                <a:spcPct val="30000"/>
              </a:spcBef>
              <a:spcAft>
                <a:spcPct val="15000"/>
              </a:spcAft>
              <a:buClr>
                <a:schemeClr val="accent1"/>
              </a:buClr>
            </a:pPr>
            <a:r>
              <a:rPr lang="en-US" altLang="zh-CN" sz="1600" dirty="0" smtClean="0">
                <a:cs typeface="SimSun"/>
              </a:rPr>
              <a:t>Adopt Enterprise Reporting &amp; Publishing</a:t>
            </a:r>
          </a:p>
          <a:p>
            <a:pPr marL="455613" indent="-455613">
              <a:lnSpc>
                <a:spcPct val="80000"/>
              </a:lnSpc>
              <a:spcBef>
                <a:spcPct val="30000"/>
              </a:spcBef>
              <a:spcAft>
                <a:spcPct val="15000"/>
              </a:spcAft>
              <a:buClr>
                <a:schemeClr val="accent1"/>
              </a:buClr>
            </a:pPr>
            <a:r>
              <a:rPr lang="en-US" altLang="zh-CN" sz="1600" dirty="0" smtClean="0">
                <a:cs typeface="SimSun"/>
              </a:rPr>
              <a:t>Secure your Global Enterprise</a:t>
            </a:r>
          </a:p>
          <a:p>
            <a:pPr marL="455613" indent="-455613">
              <a:lnSpc>
                <a:spcPct val="80000"/>
              </a:lnSpc>
              <a:spcBef>
                <a:spcPct val="30000"/>
              </a:spcBef>
              <a:spcAft>
                <a:spcPct val="15000"/>
              </a:spcAft>
              <a:buClr>
                <a:schemeClr val="accent1"/>
              </a:buClr>
            </a:pPr>
            <a:r>
              <a:rPr lang="en-GB" altLang="zh-CN" sz="1600" dirty="0" smtClean="0">
                <a:cs typeface="SimSun"/>
              </a:rPr>
              <a:t>Increase Information Worker’s Productivity</a:t>
            </a:r>
            <a:endParaRPr lang="en-US" altLang="zh-CN" sz="1600" dirty="0" smtClean="0">
              <a:cs typeface="SimSun"/>
            </a:endParaRPr>
          </a:p>
          <a:p>
            <a:pPr marL="455613" indent="-455613">
              <a:lnSpc>
                <a:spcPct val="80000"/>
              </a:lnSpc>
              <a:spcBef>
                <a:spcPct val="30000"/>
              </a:spcBef>
              <a:spcAft>
                <a:spcPct val="15000"/>
              </a:spcAft>
              <a:buClr>
                <a:schemeClr val="accent1"/>
              </a:buClr>
            </a:pPr>
            <a:r>
              <a:rPr lang="en-GB" altLang="zh-CN" sz="1600" dirty="0" smtClean="0">
                <a:cs typeface="SimSun"/>
              </a:rPr>
              <a:t>Centralize your Document Management</a:t>
            </a:r>
          </a:p>
          <a:p>
            <a:pPr marL="455613" indent="-455613">
              <a:lnSpc>
                <a:spcPct val="80000"/>
              </a:lnSpc>
              <a:spcBef>
                <a:spcPct val="30000"/>
              </a:spcBef>
              <a:spcAft>
                <a:spcPct val="15000"/>
              </a:spcAft>
              <a:buClr>
                <a:schemeClr val="accent1"/>
              </a:buClr>
            </a:pPr>
            <a:r>
              <a:rPr lang="en-GB" altLang="zh-CN" sz="1600" dirty="0" smtClean="0">
                <a:cs typeface="SimSun"/>
              </a:rPr>
              <a:t>Consider Grid Infrastructure</a:t>
            </a:r>
          </a:p>
          <a:p>
            <a:pPr marL="455613" indent="-455613">
              <a:lnSpc>
                <a:spcPct val="80000"/>
              </a:lnSpc>
              <a:spcBef>
                <a:spcPct val="30000"/>
              </a:spcBef>
              <a:spcAft>
                <a:spcPct val="15000"/>
              </a:spcAft>
              <a:buClr>
                <a:schemeClr val="accent1"/>
              </a:buClr>
            </a:pPr>
            <a:r>
              <a:rPr lang="en-US" altLang="zh-CN" sz="1600" dirty="0" smtClean="0">
                <a:cs typeface="SimSun"/>
              </a:rPr>
              <a:t>Centralize your Applications Lifecycle Management</a:t>
            </a:r>
            <a:endParaRPr lang="en-US" altLang="zh-CN" sz="1600" dirty="0">
              <a:cs typeface="SimSun"/>
            </a:endParaRPr>
          </a:p>
        </p:txBody>
      </p:sp>
      <p:pic>
        <p:nvPicPr>
          <p:cNvPr id="60423" name="Picture 26" descr="ball"/>
          <p:cNvPicPr>
            <a:picLocks noChangeAspect="1" noChangeArrowheads="1"/>
          </p:cNvPicPr>
          <p:nvPr/>
        </p:nvPicPr>
        <p:blipFill>
          <a:blip r:embed="rId3" cstate="print"/>
          <a:srcRect/>
          <a:stretch>
            <a:fillRect/>
          </a:stretch>
        </p:blipFill>
        <p:spPr bwMode="auto">
          <a:xfrm>
            <a:off x="1185863" y="2984501"/>
            <a:ext cx="290512" cy="266700"/>
          </a:xfrm>
          <a:prstGeom prst="rect">
            <a:avLst/>
          </a:prstGeom>
          <a:noFill/>
          <a:ln w="9525">
            <a:noFill/>
            <a:miter lim="800000"/>
            <a:headEnd/>
            <a:tailEnd/>
          </a:ln>
        </p:spPr>
      </p:pic>
      <p:pic>
        <p:nvPicPr>
          <p:cNvPr id="60424" name="Picture 26" descr="ball"/>
          <p:cNvPicPr>
            <a:picLocks noChangeAspect="1" noChangeArrowheads="1"/>
          </p:cNvPicPr>
          <p:nvPr/>
        </p:nvPicPr>
        <p:blipFill>
          <a:blip r:embed="rId3" cstate="print"/>
          <a:srcRect/>
          <a:stretch>
            <a:fillRect/>
          </a:stretch>
        </p:blipFill>
        <p:spPr bwMode="auto">
          <a:xfrm>
            <a:off x="1185864" y="3282951"/>
            <a:ext cx="288925" cy="268816"/>
          </a:xfrm>
          <a:prstGeom prst="rect">
            <a:avLst/>
          </a:prstGeom>
          <a:noFill/>
          <a:ln w="9525">
            <a:noFill/>
            <a:miter lim="800000"/>
            <a:headEnd/>
            <a:tailEnd/>
          </a:ln>
        </p:spPr>
      </p:pic>
      <p:pic>
        <p:nvPicPr>
          <p:cNvPr id="60425" name="Picture 26" descr="ball"/>
          <p:cNvPicPr>
            <a:picLocks noChangeAspect="1" noChangeArrowheads="1"/>
          </p:cNvPicPr>
          <p:nvPr/>
        </p:nvPicPr>
        <p:blipFill>
          <a:blip r:embed="rId3" cstate="print"/>
          <a:srcRect/>
          <a:stretch>
            <a:fillRect/>
          </a:stretch>
        </p:blipFill>
        <p:spPr bwMode="auto">
          <a:xfrm>
            <a:off x="1185863" y="3583518"/>
            <a:ext cx="290512" cy="266700"/>
          </a:xfrm>
          <a:prstGeom prst="rect">
            <a:avLst/>
          </a:prstGeom>
          <a:noFill/>
          <a:ln w="9525">
            <a:noFill/>
            <a:miter lim="800000"/>
            <a:headEnd/>
            <a:tailEnd/>
          </a:ln>
        </p:spPr>
      </p:pic>
      <p:pic>
        <p:nvPicPr>
          <p:cNvPr id="60426" name="Picture 26" descr="ball"/>
          <p:cNvPicPr>
            <a:picLocks noChangeAspect="1" noChangeArrowheads="1"/>
          </p:cNvPicPr>
          <p:nvPr/>
        </p:nvPicPr>
        <p:blipFill>
          <a:blip r:embed="rId3" cstate="print"/>
          <a:srcRect/>
          <a:stretch>
            <a:fillRect/>
          </a:stretch>
        </p:blipFill>
        <p:spPr bwMode="auto">
          <a:xfrm>
            <a:off x="1185863" y="3884085"/>
            <a:ext cx="290512" cy="266700"/>
          </a:xfrm>
          <a:prstGeom prst="rect">
            <a:avLst/>
          </a:prstGeom>
          <a:noFill/>
          <a:ln w="9525">
            <a:noFill/>
            <a:miter lim="800000"/>
            <a:headEnd/>
            <a:tailEnd/>
          </a:ln>
        </p:spPr>
      </p:pic>
      <p:pic>
        <p:nvPicPr>
          <p:cNvPr id="60427" name="Picture 26" descr="ball"/>
          <p:cNvPicPr>
            <a:picLocks noChangeAspect="1" noChangeArrowheads="1"/>
          </p:cNvPicPr>
          <p:nvPr/>
        </p:nvPicPr>
        <p:blipFill>
          <a:blip r:embed="rId3" cstate="print"/>
          <a:srcRect/>
          <a:stretch>
            <a:fillRect/>
          </a:stretch>
        </p:blipFill>
        <p:spPr bwMode="auto">
          <a:xfrm>
            <a:off x="1185863" y="4184651"/>
            <a:ext cx="290512" cy="266700"/>
          </a:xfrm>
          <a:prstGeom prst="rect">
            <a:avLst/>
          </a:prstGeom>
          <a:noFill/>
          <a:ln w="9525">
            <a:noFill/>
            <a:miter lim="800000"/>
            <a:headEnd/>
            <a:tailEnd/>
          </a:ln>
        </p:spPr>
      </p:pic>
      <p:pic>
        <p:nvPicPr>
          <p:cNvPr id="60428" name="Picture 26" descr="ball"/>
          <p:cNvPicPr>
            <a:picLocks noChangeAspect="1" noChangeArrowheads="1"/>
          </p:cNvPicPr>
          <p:nvPr/>
        </p:nvPicPr>
        <p:blipFill>
          <a:blip r:embed="rId3" cstate="print"/>
          <a:srcRect/>
          <a:stretch>
            <a:fillRect/>
          </a:stretch>
        </p:blipFill>
        <p:spPr bwMode="auto">
          <a:xfrm>
            <a:off x="1185864" y="4483101"/>
            <a:ext cx="288925" cy="268817"/>
          </a:xfrm>
          <a:prstGeom prst="rect">
            <a:avLst/>
          </a:prstGeom>
          <a:noFill/>
          <a:ln w="9525">
            <a:noFill/>
            <a:miter lim="800000"/>
            <a:headEnd/>
            <a:tailEnd/>
          </a:ln>
        </p:spPr>
      </p:pic>
      <p:pic>
        <p:nvPicPr>
          <p:cNvPr id="60429" name="Picture 26" descr="ball"/>
          <p:cNvPicPr>
            <a:picLocks noChangeAspect="1" noChangeArrowheads="1"/>
          </p:cNvPicPr>
          <p:nvPr/>
        </p:nvPicPr>
        <p:blipFill>
          <a:blip r:embed="rId3" cstate="print"/>
          <a:srcRect/>
          <a:stretch>
            <a:fillRect/>
          </a:stretch>
        </p:blipFill>
        <p:spPr bwMode="auto">
          <a:xfrm>
            <a:off x="1185863" y="4785785"/>
            <a:ext cx="290512" cy="266700"/>
          </a:xfrm>
          <a:prstGeom prst="rect">
            <a:avLst/>
          </a:prstGeom>
          <a:noFill/>
          <a:ln w="9525">
            <a:noFill/>
            <a:miter lim="800000"/>
            <a:headEnd/>
            <a:tailEnd/>
          </a:ln>
        </p:spPr>
      </p:pic>
      <p:pic>
        <p:nvPicPr>
          <p:cNvPr id="60430" name="Picture 26" descr="ball"/>
          <p:cNvPicPr>
            <a:picLocks noChangeAspect="1" noChangeArrowheads="1"/>
          </p:cNvPicPr>
          <p:nvPr/>
        </p:nvPicPr>
        <p:blipFill>
          <a:blip r:embed="rId3" cstate="print"/>
          <a:srcRect/>
          <a:stretch>
            <a:fillRect/>
          </a:stretch>
        </p:blipFill>
        <p:spPr bwMode="auto">
          <a:xfrm>
            <a:off x="1185863" y="5084234"/>
            <a:ext cx="290512" cy="266700"/>
          </a:xfrm>
          <a:prstGeom prst="rect">
            <a:avLst/>
          </a:prstGeom>
          <a:noFill/>
          <a:ln w="9525">
            <a:noFill/>
            <a:miter lim="800000"/>
            <a:headEnd/>
            <a:tailEnd/>
          </a:ln>
        </p:spPr>
      </p:pic>
      <p:pic>
        <p:nvPicPr>
          <p:cNvPr id="60431" name="Picture 26" descr="ball"/>
          <p:cNvPicPr>
            <a:picLocks noChangeAspect="1" noChangeArrowheads="1"/>
          </p:cNvPicPr>
          <p:nvPr/>
        </p:nvPicPr>
        <p:blipFill>
          <a:blip r:embed="rId3" cstate="print"/>
          <a:srcRect/>
          <a:stretch>
            <a:fillRect/>
          </a:stretch>
        </p:blipFill>
        <p:spPr bwMode="auto">
          <a:xfrm>
            <a:off x="1185864" y="5384801"/>
            <a:ext cx="288925" cy="268817"/>
          </a:xfrm>
          <a:prstGeom prst="rect">
            <a:avLst/>
          </a:prstGeom>
          <a:noFill/>
          <a:ln w="9525">
            <a:noFill/>
            <a:miter lim="800000"/>
            <a:headEnd/>
            <a:tailEnd/>
          </a:ln>
        </p:spPr>
      </p:pic>
      <p:pic>
        <p:nvPicPr>
          <p:cNvPr id="60432" name="Picture 26" descr="ball"/>
          <p:cNvPicPr>
            <a:picLocks noChangeAspect="1" noChangeArrowheads="1"/>
          </p:cNvPicPr>
          <p:nvPr/>
        </p:nvPicPr>
        <p:blipFill>
          <a:blip r:embed="rId4" cstate="print"/>
          <a:srcRect/>
          <a:stretch>
            <a:fillRect/>
          </a:stretch>
        </p:blipFill>
        <p:spPr bwMode="auto">
          <a:xfrm>
            <a:off x="1185864" y="5687484"/>
            <a:ext cx="288925" cy="262467"/>
          </a:xfrm>
          <a:prstGeom prst="rect">
            <a:avLst/>
          </a:prstGeom>
          <a:noFill/>
          <a:ln w="9525">
            <a:noFill/>
            <a:miter lim="800000"/>
            <a:headEnd/>
            <a:tailEnd/>
          </a:ln>
        </p:spPr>
      </p:pic>
      <p:sp>
        <p:nvSpPr>
          <p:cNvPr id="1493022" name="Rectangle 30"/>
          <p:cNvSpPr>
            <a:spLocks noChangeArrowheads="1"/>
          </p:cNvSpPr>
          <p:nvPr/>
        </p:nvSpPr>
        <p:spPr bwMode="auto">
          <a:xfrm>
            <a:off x="1208088" y="2961218"/>
            <a:ext cx="270904"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zh-CN" altLang="en-US" sz="1200" dirty="0">
                <a:solidFill>
                  <a:schemeClr val="bg1"/>
                </a:solidFill>
                <a:effectLst>
                  <a:outerShdw blurRad="38100" dist="38100" dir="2700000" algn="tl">
                    <a:srgbClr val="C0C0C0"/>
                  </a:outerShdw>
                </a:effectLst>
                <a:latin typeface="Arial" charset="0"/>
                <a:cs typeface="Arial" charset="0"/>
              </a:rPr>
              <a:t>1</a:t>
            </a:r>
            <a:endParaRPr lang="en-GB" sz="1200" dirty="0">
              <a:solidFill>
                <a:schemeClr val="bg1"/>
              </a:solidFill>
              <a:effectLst>
                <a:outerShdw blurRad="38100" dist="38100" dir="2700000" algn="tl">
                  <a:srgbClr val="C0C0C0"/>
                </a:outerShdw>
              </a:effectLst>
              <a:latin typeface="Arial" charset="0"/>
              <a:ea typeface="SimSun" pitchFamily="2" charset="-122"/>
              <a:cs typeface="Arial" charset="0"/>
            </a:endParaRPr>
          </a:p>
        </p:txBody>
      </p:sp>
      <p:sp>
        <p:nvSpPr>
          <p:cNvPr id="1493023" name="Rectangle 31"/>
          <p:cNvSpPr>
            <a:spLocks noChangeArrowheads="1"/>
          </p:cNvSpPr>
          <p:nvPr/>
        </p:nvSpPr>
        <p:spPr bwMode="auto">
          <a:xfrm>
            <a:off x="1208088" y="3244851"/>
            <a:ext cx="270904"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en-US" altLang="zh-CN" sz="1200" dirty="0">
                <a:solidFill>
                  <a:schemeClr val="bg1"/>
                </a:solidFill>
                <a:effectLst>
                  <a:outerShdw blurRad="38100" dist="38100" dir="2700000" algn="tl">
                    <a:srgbClr val="C0C0C0"/>
                  </a:outerShdw>
                </a:effectLst>
                <a:latin typeface="Arial" charset="0"/>
                <a:cs typeface="Arial" charset="0"/>
              </a:rPr>
              <a:t>2</a:t>
            </a:r>
            <a:endParaRPr lang="en-GB" sz="1200" dirty="0">
              <a:solidFill>
                <a:schemeClr val="bg1"/>
              </a:solidFill>
              <a:effectLst>
                <a:outerShdw blurRad="38100" dist="38100" dir="2700000" algn="tl">
                  <a:srgbClr val="C0C0C0"/>
                </a:outerShdw>
              </a:effectLst>
              <a:latin typeface="Arial" charset="0"/>
              <a:ea typeface="SimSun" pitchFamily="2" charset="-122"/>
              <a:cs typeface="Arial" charset="0"/>
            </a:endParaRPr>
          </a:p>
        </p:txBody>
      </p:sp>
      <p:sp>
        <p:nvSpPr>
          <p:cNvPr id="1493024" name="Rectangle 32"/>
          <p:cNvSpPr>
            <a:spLocks noChangeArrowheads="1"/>
          </p:cNvSpPr>
          <p:nvPr/>
        </p:nvSpPr>
        <p:spPr bwMode="auto">
          <a:xfrm>
            <a:off x="1193801" y="3556000"/>
            <a:ext cx="270904"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en-US" altLang="zh-CN" sz="1200" dirty="0">
                <a:solidFill>
                  <a:schemeClr val="bg1"/>
                </a:solidFill>
                <a:effectLst>
                  <a:outerShdw blurRad="38100" dist="38100" dir="2700000" algn="tl">
                    <a:srgbClr val="C0C0C0"/>
                  </a:outerShdw>
                </a:effectLst>
                <a:latin typeface="Arial" charset="0"/>
                <a:cs typeface="Arial" charset="0"/>
              </a:rPr>
              <a:t>3</a:t>
            </a:r>
            <a:endParaRPr lang="en-GB" sz="1200" dirty="0">
              <a:solidFill>
                <a:schemeClr val="bg1"/>
              </a:solidFill>
              <a:effectLst>
                <a:outerShdw blurRad="38100" dist="38100" dir="2700000" algn="tl">
                  <a:srgbClr val="C0C0C0"/>
                </a:outerShdw>
              </a:effectLst>
              <a:latin typeface="Arial" charset="0"/>
              <a:ea typeface="SimSun" pitchFamily="2" charset="-122"/>
              <a:cs typeface="Arial" charset="0"/>
            </a:endParaRPr>
          </a:p>
        </p:txBody>
      </p:sp>
      <p:sp>
        <p:nvSpPr>
          <p:cNvPr id="1493025" name="Rectangle 33"/>
          <p:cNvSpPr>
            <a:spLocks noChangeArrowheads="1"/>
          </p:cNvSpPr>
          <p:nvPr/>
        </p:nvSpPr>
        <p:spPr bwMode="auto">
          <a:xfrm>
            <a:off x="1193801" y="3862918"/>
            <a:ext cx="270904"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en-GB" sz="1200" dirty="0">
                <a:solidFill>
                  <a:schemeClr val="bg1"/>
                </a:solidFill>
                <a:effectLst>
                  <a:outerShdw blurRad="38100" dist="38100" dir="2700000" algn="tl">
                    <a:srgbClr val="C0C0C0"/>
                  </a:outerShdw>
                </a:effectLst>
                <a:latin typeface="Arial" charset="0"/>
                <a:ea typeface="SimSun" pitchFamily="2" charset="-122"/>
                <a:cs typeface="Arial" charset="0"/>
              </a:rPr>
              <a:t>4</a:t>
            </a:r>
          </a:p>
        </p:txBody>
      </p:sp>
      <p:sp>
        <p:nvSpPr>
          <p:cNvPr id="1493026" name="Rectangle 34"/>
          <p:cNvSpPr>
            <a:spLocks noChangeArrowheads="1"/>
          </p:cNvSpPr>
          <p:nvPr/>
        </p:nvSpPr>
        <p:spPr bwMode="auto">
          <a:xfrm>
            <a:off x="1193801" y="4159251"/>
            <a:ext cx="270904"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en-US" altLang="zh-CN" sz="1200" dirty="0">
                <a:solidFill>
                  <a:schemeClr val="bg1"/>
                </a:solidFill>
                <a:effectLst>
                  <a:outerShdw blurRad="38100" dist="38100" dir="2700000" algn="tl">
                    <a:srgbClr val="C0C0C0"/>
                  </a:outerShdw>
                </a:effectLst>
                <a:latin typeface="Arial" charset="0"/>
                <a:cs typeface="Arial" charset="0"/>
              </a:rPr>
              <a:t>5</a:t>
            </a:r>
            <a:endParaRPr lang="en-GB" sz="1200" dirty="0">
              <a:solidFill>
                <a:schemeClr val="bg1"/>
              </a:solidFill>
              <a:effectLst>
                <a:outerShdw blurRad="38100" dist="38100" dir="2700000" algn="tl">
                  <a:srgbClr val="C0C0C0"/>
                </a:outerShdw>
              </a:effectLst>
              <a:latin typeface="Arial" charset="0"/>
              <a:ea typeface="SimSun" pitchFamily="2" charset="-122"/>
              <a:cs typeface="Arial" charset="0"/>
            </a:endParaRPr>
          </a:p>
        </p:txBody>
      </p:sp>
      <p:sp>
        <p:nvSpPr>
          <p:cNvPr id="1493027" name="Rectangle 35"/>
          <p:cNvSpPr>
            <a:spLocks noChangeArrowheads="1"/>
          </p:cNvSpPr>
          <p:nvPr/>
        </p:nvSpPr>
        <p:spPr bwMode="auto">
          <a:xfrm>
            <a:off x="1193801" y="4470400"/>
            <a:ext cx="270904"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en-US" altLang="zh-CN" sz="1200" dirty="0">
                <a:solidFill>
                  <a:schemeClr val="bg1"/>
                </a:solidFill>
                <a:effectLst>
                  <a:outerShdw blurRad="38100" dist="38100" dir="2700000" algn="tl">
                    <a:srgbClr val="C0C0C0"/>
                  </a:outerShdw>
                </a:effectLst>
                <a:latin typeface="Arial" charset="0"/>
                <a:cs typeface="Arial" charset="0"/>
              </a:rPr>
              <a:t>6</a:t>
            </a:r>
            <a:endParaRPr lang="en-GB" sz="1200" dirty="0">
              <a:solidFill>
                <a:schemeClr val="bg1"/>
              </a:solidFill>
              <a:effectLst>
                <a:outerShdw blurRad="38100" dist="38100" dir="2700000" algn="tl">
                  <a:srgbClr val="C0C0C0"/>
                </a:outerShdw>
              </a:effectLst>
              <a:latin typeface="Arial" charset="0"/>
              <a:ea typeface="SimSun" pitchFamily="2" charset="-122"/>
              <a:cs typeface="Arial" charset="0"/>
            </a:endParaRPr>
          </a:p>
        </p:txBody>
      </p:sp>
      <p:sp>
        <p:nvSpPr>
          <p:cNvPr id="1493028" name="Rectangle 36"/>
          <p:cNvSpPr>
            <a:spLocks noChangeArrowheads="1"/>
          </p:cNvSpPr>
          <p:nvPr/>
        </p:nvSpPr>
        <p:spPr bwMode="auto">
          <a:xfrm>
            <a:off x="1193801" y="4777318"/>
            <a:ext cx="270904"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en-GB" sz="1200" dirty="0">
                <a:solidFill>
                  <a:schemeClr val="bg1"/>
                </a:solidFill>
                <a:effectLst>
                  <a:outerShdw blurRad="38100" dist="38100" dir="2700000" algn="tl">
                    <a:srgbClr val="C0C0C0"/>
                  </a:outerShdw>
                </a:effectLst>
                <a:latin typeface="Arial" charset="0"/>
                <a:ea typeface="SimSun" pitchFamily="2" charset="-122"/>
                <a:cs typeface="Arial" charset="0"/>
              </a:rPr>
              <a:t>7</a:t>
            </a:r>
          </a:p>
        </p:txBody>
      </p:sp>
      <p:sp>
        <p:nvSpPr>
          <p:cNvPr id="1493029" name="Rectangle 37"/>
          <p:cNvSpPr>
            <a:spLocks noChangeArrowheads="1"/>
          </p:cNvSpPr>
          <p:nvPr/>
        </p:nvSpPr>
        <p:spPr bwMode="auto">
          <a:xfrm>
            <a:off x="1200151" y="5374218"/>
            <a:ext cx="270904"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en-US" altLang="zh-CN" sz="1200" dirty="0">
                <a:solidFill>
                  <a:schemeClr val="bg1"/>
                </a:solidFill>
                <a:effectLst>
                  <a:outerShdw blurRad="38100" dist="38100" dir="2700000" algn="tl">
                    <a:srgbClr val="C0C0C0"/>
                  </a:outerShdw>
                </a:effectLst>
                <a:latin typeface="Arial" charset="0"/>
                <a:cs typeface="Arial" charset="0"/>
              </a:rPr>
              <a:t>9</a:t>
            </a:r>
            <a:endParaRPr lang="en-GB" sz="1200" dirty="0">
              <a:solidFill>
                <a:schemeClr val="bg1"/>
              </a:solidFill>
              <a:effectLst>
                <a:outerShdw blurRad="38100" dist="38100" dir="2700000" algn="tl">
                  <a:srgbClr val="C0C0C0"/>
                </a:outerShdw>
              </a:effectLst>
              <a:latin typeface="Arial" charset="0"/>
              <a:ea typeface="SimSun" pitchFamily="2" charset="-122"/>
              <a:cs typeface="Arial" charset="0"/>
            </a:endParaRPr>
          </a:p>
        </p:txBody>
      </p:sp>
      <p:sp>
        <p:nvSpPr>
          <p:cNvPr id="1493030" name="Rectangle 38"/>
          <p:cNvSpPr>
            <a:spLocks noChangeArrowheads="1"/>
          </p:cNvSpPr>
          <p:nvPr/>
        </p:nvSpPr>
        <p:spPr bwMode="auto">
          <a:xfrm>
            <a:off x="1193801" y="5063067"/>
            <a:ext cx="270904"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en-GB" sz="1200" dirty="0">
                <a:solidFill>
                  <a:schemeClr val="bg1"/>
                </a:solidFill>
                <a:effectLst>
                  <a:outerShdw blurRad="38100" dist="38100" dir="2700000" algn="tl">
                    <a:srgbClr val="C0C0C0"/>
                  </a:outerShdw>
                </a:effectLst>
                <a:latin typeface="Arial" charset="0"/>
                <a:ea typeface="SimSun" pitchFamily="2" charset="-122"/>
                <a:cs typeface="Arial" charset="0"/>
              </a:rPr>
              <a:t>8</a:t>
            </a:r>
          </a:p>
        </p:txBody>
      </p:sp>
      <p:sp>
        <p:nvSpPr>
          <p:cNvPr id="1493031" name="Rectangle 39"/>
          <p:cNvSpPr>
            <a:spLocks noChangeArrowheads="1"/>
          </p:cNvSpPr>
          <p:nvPr/>
        </p:nvSpPr>
        <p:spPr bwMode="auto">
          <a:xfrm>
            <a:off x="1158875" y="5668434"/>
            <a:ext cx="355863" cy="268406"/>
          </a:xfrm>
          <a:prstGeom prst="rect">
            <a:avLst/>
          </a:prstGeom>
          <a:noFill/>
          <a:ln w="9525" algn="ctr">
            <a:noFill/>
            <a:miter lim="800000"/>
            <a:headEnd/>
            <a:tailEnd/>
          </a:ln>
          <a:effectLst/>
        </p:spPr>
        <p:txBody>
          <a:bodyPr wrap="none" lIns="92073" tIns="46037" rIns="92073" bIns="46037">
            <a:spAutoFit/>
          </a:bodyPr>
          <a:lstStyle/>
          <a:p>
            <a:pPr>
              <a:lnSpc>
                <a:spcPct val="95000"/>
              </a:lnSpc>
              <a:spcBef>
                <a:spcPct val="20000"/>
              </a:spcBef>
              <a:buClr>
                <a:schemeClr val="accent1"/>
              </a:buClr>
              <a:defRPr/>
            </a:pPr>
            <a:r>
              <a:rPr lang="en-US" altLang="zh-CN" sz="1200" dirty="0">
                <a:solidFill>
                  <a:schemeClr val="bg1"/>
                </a:solidFill>
                <a:effectLst>
                  <a:outerShdw blurRad="38100" dist="38100" dir="2700000" algn="tl">
                    <a:srgbClr val="C0C0C0"/>
                  </a:outerShdw>
                </a:effectLst>
                <a:latin typeface="Arial" charset="0"/>
                <a:cs typeface="Arial" charset="0"/>
              </a:rPr>
              <a:t>10</a:t>
            </a:r>
            <a:endParaRPr lang="en-GB" sz="1200" dirty="0">
              <a:solidFill>
                <a:schemeClr val="bg1"/>
              </a:solidFill>
              <a:effectLst>
                <a:outerShdw blurRad="38100" dist="38100" dir="2700000" algn="tl">
                  <a:srgbClr val="C0C0C0"/>
                </a:outerShdw>
              </a:effectLst>
              <a:latin typeface="Arial" charset="0"/>
              <a:ea typeface="SimSun" pitchFamily="2" charset="-122"/>
              <a:cs typeface="Arial" charset="0"/>
            </a:endParaRPr>
          </a:p>
        </p:txBody>
      </p:sp>
      <p:grpSp>
        <p:nvGrpSpPr>
          <p:cNvPr id="2" name="Group 61"/>
          <p:cNvGrpSpPr>
            <a:grpSpLocks/>
          </p:cNvGrpSpPr>
          <p:nvPr/>
        </p:nvGrpSpPr>
        <p:grpSpPr bwMode="auto">
          <a:xfrm>
            <a:off x="395536" y="1052736"/>
            <a:ext cx="8478379" cy="1403349"/>
            <a:chOff x="838200" y="1089025"/>
            <a:chExt cx="8478379" cy="1403350"/>
          </a:xfrm>
        </p:grpSpPr>
        <p:sp>
          <p:nvSpPr>
            <p:cNvPr id="60445" name="Rectangle 6"/>
            <p:cNvSpPr>
              <a:spLocks noChangeArrowheads="1"/>
            </p:cNvSpPr>
            <p:nvPr/>
          </p:nvSpPr>
          <p:spPr bwMode="auto">
            <a:xfrm>
              <a:off x="838200" y="1089025"/>
              <a:ext cx="7543800" cy="1260475"/>
            </a:xfrm>
            <a:prstGeom prst="rect">
              <a:avLst/>
            </a:prstGeom>
            <a:solidFill>
              <a:schemeClr val="bg1"/>
            </a:solidFill>
            <a:ln w="9525" algn="ctr">
              <a:solidFill>
                <a:srgbClr val="B8B8B8"/>
              </a:solidFill>
              <a:miter lim="800000"/>
              <a:headEnd/>
              <a:tailEnd/>
            </a:ln>
          </p:spPr>
          <p:txBody>
            <a:bodyPr wrap="none" anchor="ctr"/>
            <a:lstStyle/>
            <a:p>
              <a:pPr>
                <a:lnSpc>
                  <a:spcPct val="90000"/>
                </a:lnSpc>
                <a:spcBef>
                  <a:spcPct val="50000"/>
                </a:spcBef>
                <a:buClr>
                  <a:schemeClr val="accent1"/>
                </a:buClr>
              </a:pPr>
              <a:endParaRPr lang="fr-FR"/>
            </a:p>
          </p:txBody>
        </p:sp>
        <p:sp>
          <p:nvSpPr>
            <p:cNvPr id="60446" name="Rectangle 17"/>
            <p:cNvSpPr>
              <a:spLocks noChangeArrowheads="1"/>
            </p:cNvSpPr>
            <p:nvPr/>
          </p:nvSpPr>
          <p:spPr bwMode="auto">
            <a:xfrm>
              <a:off x="7102896" y="1449065"/>
              <a:ext cx="2213683" cy="313932"/>
            </a:xfrm>
            <a:prstGeom prst="rect">
              <a:avLst/>
            </a:prstGeom>
            <a:noFill/>
            <a:ln w="9525" algn="ctr">
              <a:noFill/>
              <a:miter lim="800000"/>
              <a:headEnd/>
              <a:tailEnd/>
            </a:ln>
          </p:spPr>
          <p:txBody>
            <a:bodyPr wrap="none" lIns="0" rIns="0">
              <a:spAutoFit/>
            </a:bodyPr>
            <a:lstStyle/>
            <a:p>
              <a:pPr marL="117475" indent="-117475">
                <a:lnSpc>
                  <a:spcPct val="90000"/>
                </a:lnSpc>
                <a:spcBef>
                  <a:spcPct val="50000"/>
                </a:spcBef>
                <a:buClr>
                  <a:schemeClr val="accent1"/>
                </a:buClr>
              </a:pPr>
              <a:r>
                <a:rPr lang="en-GB" sz="1600" i="1" dirty="0">
                  <a:solidFill>
                    <a:schemeClr val="hlink"/>
                  </a:solidFill>
                </a:rPr>
                <a:t>Applications Best Practices</a:t>
              </a:r>
              <a:endParaRPr lang="en-GB" sz="1200" i="1" dirty="0">
                <a:solidFill>
                  <a:schemeClr val="hlink"/>
                </a:solidFill>
              </a:endParaRPr>
            </a:p>
          </p:txBody>
        </p:sp>
        <p:sp>
          <p:nvSpPr>
            <p:cNvPr id="60447" name="Rectangle 5"/>
            <p:cNvSpPr>
              <a:spLocks noChangeArrowheads="1"/>
            </p:cNvSpPr>
            <p:nvPr/>
          </p:nvSpPr>
          <p:spPr bwMode="auto">
            <a:xfrm>
              <a:off x="1533525" y="1501775"/>
              <a:ext cx="6211888" cy="990600"/>
            </a:xfrm>
            <a:prstGeom prst="rect">
              <a:avLst/>
            </a:prstGeom>
            <a:noFill/>
            <a:ln w="9525">
              <a:noFill/>
              <a:miter lim="800000"/>
              <a:headEnd/>
              <a:tailEnd/>
            </a:ln>
          </p:spPr>
          <p:txBody>
            <a:bodyPr lIns="0" tIns="0" rIns="0" bIns="0"/>
            <a:lstStyle/>
            <a:p>
              <a:pPr marL="455613" indent="-455613">
                <a:lnSpc>
                  <a:spcPct val="80000"/>
                </a:lnSpc>
                <a:spcBef>
                  <a:spcPct val="20000"/>
                </a:spcBef>
                <a:spcAft>
                  <a:spcPct val="15000"/>
                </a:spcAft>
                <a:buClr>
                  <a:schemeClr val="accent1"/>
                </a:buClr>
              </a:pPr>
              <a:r>
                <a:rPr lang="en-GB" altLang="zh-CN" sz="1600" dirty="0">
                  <a:cs typeface="SimSun"/>
                </a:rPr>
                <a:t>Keep Current with the Oracle Applications Releases</a:t>
              </a:r>
              <a:endParaRPr lang="en-US" altLang="zh-CN" sz="1600" dirty="0">
                <a:cs typeface="SimSun"/>
              </a:endParaRPr>
            </a:p>
            <a:p>
              <a:pPr marL="455613" indent="-455613">
                <a:lnSpc>
                  <a:spcPct val="80000"/>
                </a:lnSpc>
                <a:spcBef>
                  <a:spcPct val="20000"/>
                </a:spcBef>
                <a:spcAft>
                  <a:spcPct val="15000"/>
                </a:spcAft>
                <a:buClr>
                  <a:schemeClr val="accent1"/>
                </a:buClr>
              </a:pPr>
              <a:r>
                <a:rPr lang="en-US" altLang="zh-CN" sz="1600" dirty="0">
                  <a:cs typeface="SimSun"/>
                </a:rPr>
                <a:t>Inventory your Enterprise Business Assets</a:t>
              </a:r>
            </a:p>
            <a:p>
              <a:pPr marL="455613" indent="-455613">
                <a:lnSpc>
                  <a:spcPct val="80000"/>
                </a:lnSpc>
                <a:spcBef>
                  <a:spcPct val="20000"/>
                </a:spcBef>
                <a:spcAft>
                  <a:spcPct val="15000"/>
                </a:spcAft>
                <a:buClr>
                  <a:schemeClr val="accent1"/>
                </a:buClr>
              </a:pPr>
              <a:r>
                <a:rPr lang="en-US" altLang="zh-CN" sz="1600" dirty="0">
                  <a:cs typeface="SimSun"/>
                </a:rPr>
                <a:t>Prepare your Roadmap for the Future</a:t>
              </a:r>
            </a:p>
          </p:txBody>
        </p:sp>
        <p:grpSp>
          <p:nvGrpSpPr>
            <p:cNvPr id="3" name="Group 50"/>
            <p:cNvGrpSpPr>
              <a:grpSpLocks/>
            </p:cNvGrpSpPr>
            <p:nvPr/>
          </p:nvGrpSpPr>
          <p:grpSpPr bwMode="auto">
            <a:xfrm>
              <a:off x="1187355" y="1484196"/>
              <a:ext cx="300249" cy="858496"/>
              <a:chOff x="152397" y="1839037"/>
              <a:chExt cx="379865" cy="1086139"/>
            </a:xfrm>
          </p:grpSpPr>
          <p:grpSp>
            <p:nvGrpSpPr>
              <p:cNvPr id="4" name="Group 38"/>
              <p:cNvGrpSpPr/>
              <p:nvPr/>
            </p:nvGrpSpPr>
            <p:grpSpPr>
              <a:xfrm>
                <a:off x="163773" y="1839037"/>
                <a:ext cx="368489" cy="344606"/>
                <a:chOff x="0" y="0"/>
                <a:chExt cx="368489" cy="368489"/>
              </a:xfrm>
              <a:scene3d>
                <a:camera prst="orthographicFront">
                  <a:rot lat="0" lon="0" rev="0"/>
                </a:camera>
                <a:lightRig rig="threePt" dir="t">
                  <a:rot lat="0" lon="0" rev="1200000"/>
                </a:lightRig>
              </a:scene3d>
            </p:grpSpPr>
            <p:sp>
              <p:nvSpPr>
                <p:cNvPr id="41" name="Oval 40"/>
                <p:cNvSpPr/>
                <p:nvPr/>
              </p:nvSpPr>
              <p:spPr>
                <a:xfrm>
                  <a:off x="0" y="0"/>
                  <a:ext cx="368489" cy="368489"/>
                </a:xfrm>
                <a:prstGeom prst="ellipse">
                  <a:avLst/>
                </a:prstGeom>
                <a:gradFill flip="none" rotWithShape="1">
                  <a:gsLst>
                    <a:gs pos="0">
                      <a:srgbClr val="3366FF"/>
                    </a:gs>
                    <a:gs pos="100000">
                      <a:schemeClr val="tx1"/>
                    </a:gs>
                  </a:gsLst>
                  <a:lin ang="8100000" scaled="1"/>
                  <a:tileRect/>
                </a:gradFill>
                <a:sp3d>
                  <a:bevelT w="63500" h="254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42" name="Oval 4"/>
                <p:cNvSpPr/>
                <p:nvPr/>
              </p:nvSpPr>
              <p:spPr>
                <a:xfrm>
                  <a:off x="53964" y="53964"/>
                  <a:ext cx="260561" cy="26056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defTabSz="622286">
                    <a:lnSpc>
                      <a:spcPct val="90000"/>
                    </a:lnSpc>
                    <a:spcAft>
                      <a:spcPct val="35000"/>
                    </a:spcAft>
                    <a:buClr>
                      <a:schemeClr val="accent1"/>
                    </a:buClr>
                    <a:defRPr/>
                  </a:pPr>
                  <a:r>
                    <a:rPr lang="en-US" sz="1200" dirty="0"/>
                    <a:t>A</a:t>
                  </a:r>
                </a:p>
              </p:txBody>
            </p:sp>
          </p:grpSp>
          <p:grpSp>
            <p:nvGrpSpPr>
              <p:cNvPr id="5" name="Group 44"/>
              <p:cNvGrpSpPr/>
              <p:nvPr/>
            </p:nvGrpSpPr>
            <p:grpSpPr>
              <a:xfrm>
                <a:off x="152397" y="2209805"/>
                <a:ext cx="368489" cy="344606"/>
                <a:chOff x="0" y="0"/>
                <a:chExt cx="368489" cy="368489"/>
              </a:xfrm>
              <a:scene3d>
                <a:camera prst="orthographicFront">
                  <a:rot lat="0" lon="0" rev="0"/>
                </a:camera>
                <a:lightRig rig="threePt" dir="t">
                  <a:rot lat="0" lon="0" rev="1200000"/>
                </a:lightRig>
              </a:scene3d>
            </p:grpSpPr>
            <p:sp>
              <p:nvSpPr>
                <p:cNvPr id="46" name="Oval 45"/>
                <p:cNvSpPr/>
                <p:nvPr/>
              </p:nvSpPr>
              <p:spPr>
                <a:xfrm>
                  <a:off x="0" y="0"/>
                  <a:ext cx="368489" cy="368489"/>
                </a:xfrm>
                <a:prstGeom prst="ellipse">
                  <a:avLst/>
                </a:prstGeom>
                <a:gradFill flip="none" rotWithShape="1">
                  <a:gsLst>
                    <a:gs pos="0">
                      <a:srgbClr val="3366FF"/>
                    </a:gs>
                    <a:gs pos="100000">
                      <a:schemeClr val="tx1"/>
                    </a:gs>
                  </a:gsLst>
                  <a:lin ang="8100000" scaled="1"/>
                  <a:tileRect/>
                </a:gradFill>
                <a:sp3d>
                  <a:bevelT w="63500" h="254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47" name="Oval 4"/>
                <p:cNvSpPr/>
                <p:nvPr/>
              </p:nvSpPr>
              <p:spPr>
                <a:xfrm>
                  <a:off x="53964" y="53964"/>
                  <a:ext cx="260561" cy="26056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defTabSz="622286">
                    <a:lnSpc>
                      <a:spcPct val="90000"/>
                    </a:lnSpc>
                    <a:spcAft>
                      <a:spcPct val="35000"/>
                    </a:spcAft>
                    <a:buClr>
                      <a:schemeClr val="accent1"/>
                    </a:buClr>
                    <a:defRPr/>
                  </a:pPr>
                  <a:r>
                    <a:rPr lang="en-US" sz="1200" dirty="0"/>
                    <a:t>B</a:t>
                  </a:r>
                </a:p>
              </p:txBody>
            </p:sp>
          </p:grpSp>
          <p:grpSp>
            <p:nvGrpSpPr>
              <p:cNvPr id="6" name="Group 47"/>
              <p:cNvGrpSpPr/>
              <p:nvPr/>
            </p:nvGrpSpPr>
            <p:grpSpPr>
              <a:xfrm>
                <a:off x="154670" y="2580570"/>
                <a:ext cx="368489" cy="344606"/>
                <a:chOff x="0" y="0"/>
                <a:chExt cx="368489" cy="368489"/>
              </a:xfrm>
              <a:scene3d>
                <a:camera prst="orthographicFront">
                  <a:rot lat="0" lon="0" rev="0"/>
                </a:camera>
                <a:lightRig rig="threePt" dir="t">
                  <a:rot lat="0" lon="0" rev="1200000"/>
                </a:lightRig>
              </a:scene3d>
            </p:grpSpPr>
            <p:sp>
              <p:nvSpPr>
                <p:cNvPr id="49" name="Oval 48"/>
                <p:cNvSpPr/>
                <p:nvPr/>
              </p:nvSpPr>
              <p:spPr>
                <a:xfrm>
                  <a:off x="0" y="0"/>
                  <a:ext cx="368489" cy="368489"/>
                </a:xfrm>
                <a:prstGeom prst="ellipse">
                  <a:avLst/>
                </a:prstGeom>
                <a:gradFill flip="none" rotWithShape="1">
                  <a:gsLst>
                    <a:gs pos="0">
                      <a:srgbClr val="3366FF"/>
                    </a:gs>
                    <a:gs pos="100000">
                      <a:schemeClr val="tx1"/>
                    </a:gs>
                  </a:gsLst>
                  <a:lin ang="8100000" scaled="1"/>
                  <a:tileRect/>
                </a:gradFill>
                <a:sp3d>
                  <a:bevelT w="63500" h="254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0" name="Oval 4"/>
                <p:cNvSpPr/>
                <p:nvPr/>
              </p:nvSpPr>
              <p:spPr>
                <a:xfrm>
                  <a:off x="53964" y="53964"/>
                  <a:ext cx="260561" cy="26056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defTabSz="622286">
                    <a:lnSpc>
                      <a:spcPct val="90000"/>
                    </a:lnSpc>
                    <a:spcAft>
                      <a:spcPct val="35000"/>
                    </a:spcAft>
                    <a:buClr>
                      <a:schemeClr val="accent1"/>
                    </a:buClr>
                    <a:defRPr/>
                  </a:pPr>
                  <a:r>
                    <a:rPr lang="en-US" sz="1200" dirty="0"/>
                    <a:t>C</a:t>
                  </a:r>
                </a:p>
              </p:txBody>
            </p:sp>
          </p:grpSp>
        </p:grpSp>
      </p:grpSp>
      <p:sp>
        <p:nvSpPr>
          <p:cNvPr id="60444" name="TextBox 42"/>
          <p:cNvSpPr txBox="1">
            <a:spLocks noChangeArrowheads="1"/>
          </p:cNvSpPr>
          <p:nvPr/>
        </p:nvSpPr>
        <p:spPr bwMode="auto">
          <a:xfrm>
            <a:off x="6876256" y="5517232"/>
            <a:ext cx="2087562" cy="461665"/>
          </a:xfrm>
          <a:prstGeom prst="rect">
            <a:avLst/>
          </a:prstGeom>
          <a:noFill/>
          <a:ln w="9525">
            <a:noFill/>
            <a:miter lim="800000"/>
            <a:headEnd/>
            <a:tailEnd/>
          </a:ln>
        </p:spPr>
        <p:txBody>
          <a:bodyPr>
            <a:spAutoFit/>
          </a:bodyPr>
          <a:lstStyle/>
          <a:p>
            <a:r>
              <a:rPr lang="en-GB" sz="1200" dirty="0"/>
              <a:t>White Paper from Dr. Nadia Bendjedou Oracle</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BIG PLUG</a:t>
            </a:r>
            <a:endParaRPr lang="en-GB" dirty="0">
              <a:solidFill>
                <a:srgbClr val="C00000"/>
              </a:solidFill>
            </a:endParaRPr>
          </a:p>
        </p:txBody>
      </p:sp>
      <p:sp>
        <p:nvSpPr>
          <p:cNvPr id="3" name="Content Placeholder 2"/>
          <p:cNvSpPr>
            <a:spLocks noGrp="1"/>
          </p:cNvSpPr>
          <p:nvPr>
            <p:ph idx="1"/>
          </p:nvPr>
        </p:nvSpPr>
        <p:spPr>
          <a:xfrm>
            <a:off x="4211960" y="1628800"/>
            <a:ext cx="4402832" cy="3989040"/>
          </a:xfrm>
          <a:ln w="381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None/>
            </a:pPr>
            <a:r>
              <a:rPr lang="en-GB" dirty="0" smtClean="0"/>
              <a:t>Monday</a:t>
            </a:r>
            <a:r>
              <a:rPr lang="en-GB" dirty="0"/>
              <a:t>     </a:t>
            </a:r>
            <a:r>
              <a:rPr lang="en-GB" dirty="0" smtClean="0"/>
              <a:t>		1530</a:t>
            </a:r>
            <a:r>
              <a:rPr lang="en-GB" dirty="0"/>
              <a:t>       </a:t>
            </a:r>
            <a:endParaRPr lang="en-GB" dirty="0" smtClean="0"/>
          </a:p>
          <a:p>
            <a:pPr>
              <a:buNone/>
            </a:pPr>
            <a:r>
              <a:rPr lang="en-GB" dirty="0" smtClean="0"/>
              <a:t>MW3002/4</a:t>
            </a:r>
            <a:r>
              <a:rPr lang="en-GB" dirty="0"/>
              <a:t>         </a:t>
            </a:r>
            <a:r>
              <a:rPr lang="en-GB" dirty="0" smtClean="0"/>
              <a:t>#11700</a:t>
            </a:r>
            <a:r>
              <a:rPr lang="en-GB" dirty="0"/>
              <a:t>    </a:t>
            </a:r>
            <a:endParaRPr lang="en-GB" dirty="0" smtClean="0"/>
          </a:p>
          <a:p>
            <a:pPr>
              <a:buNone/>
            </a:pPr>
            <a:endParaRPr lang="en-GB" dirty="0"/>
          </a:p>
          <a:p>
            <a:pPr>
              <a:buNone/>
            </a:pPr>
            <a:r>
              <a:rPr lang="en-GB" dirty="0" smtClean="0"/>
              <a:t>Preparing for Fusion Applications?</a:t>
            </a:r>
          </a:p>
          <a:p>
            <a:pPr>
              <a:buNone/>
            </a:pPr>
            <a:r>
              <a:rPr lang="en-GB" dirty="0" smtClean="0"/>
              <a:t>Nadia Bendjedou</a:t>
            </a:r>
            <a:endParaRPr lang="en-GB" dirty="0"/>
          </a:p>
          <a:p>
            <a:endParaRPr lang="en-GB" dirty="0"/>
          </a:p>
        </p:txBody>
      </p:sp>
      <p:pic>
        <p:nvPicPr>
          <p:cNvPr id="46082" name="Picture 2" descr="http://www.tricksdaddy.com/wp-content/uploads/2011/05/promote-facebook-profile.jpg"/>
          <p:cNvPicPr>
            <a:picLocks noChangeAspect="1" noChangeArrowheads="1"/>
          </p:cNvPicPr>
          <p:nvPr/>
        </p:nvPicPr>
        <p:blipFill>
          <a:blip r:embed="rId2" cstate="print"/>
          <a:srcRect/>
          <a:stretch>
            <a:fillRect/>
          </a:stretch>
        </p:blipFill>
        <p:spPr bwMode="auto">
          <a:xfrm>
            <a:off x="611566" y="2132857"/>
            <a:ext cx="2714625" cy="314325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73039"/>
            <a:ext cx="7129463" cy="663673"/>
          </a:xfrm>
        </p:spPr>
        <p:txBody>
          <a:bodyPr/>
          <a:lstStyle/>
          <a:p>
            <a:r>
              <a:rPr lang="en-GB" dirty="0" smtClean="0"/>
              <a:t>It Depends….</a:t>
            </a:r>
            <a:br>
              <a:rPr lang="en-GB" dirty="0" smtClean="0"/>
            </a:br>
            <a:r>
              <a:rPr lang="en-GB" dirty="0" smtClean="0"/>
              <a:t> On your business case</a:t>
            </a:r>
            <a:endParaRPr lang="en-GB" dirty="0"/>
          </a:p>
        </p:txBody>
      </p:sp>
      <p:sp>
        <p:nvSpPr>
          <p:cNvPr id="3" name="Content Placeholder 2"/>
          <p:cNvSpPr>
            <a:spLocks noGrp="1"/>
          </p:cNvSpPr>
          <p:nvPr>
            <p:ph idx="1"/>
          </p:nvPr>
        </p:nvSpPr>
        <p:spPr>
          <a:xfrm>
            <a:off x="323851" y="1330325"/>
            <a:ext cx="4680198" cy="4981575"/>
          </a:xfrm>
        </p:spPr>
        <p:txBody>
          <a:bodyPr/>
          <a:lstStyle/>
          <a:p>
            <a:endParaRPr lang="en-GB" dirty="0" smtClean="0"/>
          </a:p>
          <a:p>
            <a:r>
              <a:rPr lang="en-GB" dirty="0" smtClean="0"/>
              <a:t>The business case has to stack up, make sure it answers all the questions</a:t>
            </a:r>
          </a:p>
          <a:p>
            <a:endParaRPr lang="en-GB" dirty="0" smtClean="0"/>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22</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pic>
        <p:nvPicPr>
          <p:cNvPr id="6" name="Picture 5" descr="coloured jigsaw.jpg"/>
          <p:cNvPicPr>
            <a:picLocks noChangeAspect="1"/>
          </p:cNvPicPr>
          <p:nvPr/>
        </p:nvPicPr>
        <p:blipFill>
          <a:blip r:embed="rId2" cstate="print"/>
          <a:stretch>
            <a:fillRect/>
          </a:stretch>
        </p:blipFill>
        <p:spPr>
          <a:xfrm>
            <a:off x="5508104" y="2132856"/>
            <a:ext cx="2895600" cy="385812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also depends….</a:t>
            </a:r>
            <a:br>
              <a:rPr lang="en-GB" dirty="0" smtClean="0"/>
            </a:br>
            <a:r>
              <a:rPr lang="en-GB" dirty="0" smtClean="0"/>
              <a:t> On You </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23</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sp>
        <p:nvSpPr>
          <p:cNvPr id="6" name="TextBox 5"/>
          <p:cNvSpPr txBox="1"/>
          <p:nvPr/>
        </p:nvSpPr>
        <p:spPr>
          <a:xfrm>
            <a:off x="611560" y="3212976"/>
            <a:ext cx="4104456" cy="1384995"/>
          </a:xfrm>
          <a:prstGeom prst="rect">
            <a:avLst/>
          </a:prstGeom>
          <a:noFill/>
        </p:spPr>
        <p:txBody>
          <a:bodyPr wrap="square" rtlCol="0">
            <a:spAutoFit/>
          </a:bodyPr>
          <a:lstStyle/>
          <a:p>
            <a:r>
              <a:rPr lang="en-GB" sz="2800" dirty="0" smtClean="0"/>
              <a:t>Why are you at OOW?</a:t>
            </a:r>
          </a:p>
          <a:p>
            <a:endParaRPr lang="en-GB" sz="2800" dirty="0" smtClean="0"/>
          </a:p>
          <a:p>
            <a:endParaRPr lang="en-GB" sz="2800" dirty="0" smtClean="0"/>
          </a:p>
        </p:txBody>
      </p:sp>
      <p:pic>
        <p:nvPicPr>
          <p:cNvPr id="7" name="Picture 2"/>
          <p:cNvPicPr>
            <a:picLocks noChangeAspect="1" noChangeArrowheads="1"/>
          </p:cNvPicPr>
          <p:nvPr/>
        </p:nvPicPr>
        <p:blipFill>
          <a:blip r:embed="rId2" cstate="print"/>
          <a:srcRect/>
          <a:stretch>
            <a:fillRect/>
          </a:stretch>
        </p:blipFill>
        <p:spPr bwMode="auto">
          <a:xfrm>
            <a:off x="5004048" y="2276872"/>
            <a:ext cx="3528392" cy="384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00"/>
                </a:solidFill>
              </a:rPr>
              <a:t>Where to Learn at OOW</a:t>
            </a:r>
            <a:endParaRPr lang="en-GB" sz="3600" dirty="0">
              <a:solidFill>
                <a:srgbClr val="FF0000"/>
              </a:solidFill>
            </a:endParaRPr>
          </a:p>
        </p:txBody>
      </p:sp>
      <p:pic>
        <p:nvPicPr>
          <p:cNvPr id="4" name="Picture 3" descr="fusion pdf.jpg"/>
          <p:cNvPicPr>
            <a:picLocks noChangeAspect="1"/>
          </p:cNvPicPr>
          <p:nvPr/>
        </p:nvPicPr>
        <p:blipFill>
          <a:blip r:embed="rId2" cstate="print"/>
          <a:stretch>
            <a:fillRect/>
          </a:stretch>
        </p:blipFill>
        <p:spPr>
          <a:xfrm>
            <a:off x="4860032" y="980728"/>
            <a:ext cx="3672408" cy="4579864"/>
          </a:xfrm>
          <a:prstGeom prst="rect">
            <a:avLst/>
          </a:prstGeom>
        </p:spPr>
      </p:pic>
      <p:sp>
        <p:nvSpPr>
          <p:cNvPr id="5" name="TextBox 4"/>
          <p:cNvSpPr txBox="1"/>
          <p:nvPr/>
        </p:nvSpPr>
        <p:spPr>
          <a:xfrm>
            <a:off x="251520" y="5589240"/>
            <a:ext cx="8496944" cy="369332"/>
          </a:xfrm>
          <a:prstGeom prst="rect">
            <a:avLst/>
          </a:prstGeom>
          <a:noFill/>
        </p:spPr>
        <p:txBody>
          <a:bodyPr wrap="square" rtlCol="0">
            <a:spAutoFit/>
          </a:bodyPr>
          <a:lstStyle/>
          <a:p>
            <a:r>
              <a:rPr lang="en-GB" dirty="0" smtClean="0"/>
              <a:t>Keynote:    Wed 8am - </a:t>
            </a:r>
            <a:r>
              <a:rPr lang="en-GB" dirty="0"/>
              <a:t>Oracle and Cisco Systems, Inc. </a:t>
            </a:r>
            <a:r>
              <a:rPr lang="en-GB" dirty="0" err="1" smtClean="0"/>
              <a:t>Moscone</a:t>
            </a:r>
            <a:r>
              <a:rPr lang="en-GB" dirty="0" smtClean="0"/>
              <a:t> </a:t>
            </a:r>
            <a:r>
              <a:rPr lang="en-GB" dirty="0"/>
              <a:t>North </a:t>
            </a:r>
          </a:p>
        </p:txBody>
      </p:sp>
      <p:sp>
        <p:nvSpPr>
          <p:cNvPr id="6" name="TextBox 4"/>
          <p:cNvSpPr txBox="1">
            <a:spLocks noChangeArrowheads="1"/>
          </p:cNvSpPr>
          <p:nvPr/>
        </p:nvSpPr>
        <p:spPr bwMode="auto">
          <a:xfrm>
            <a:off x="1043608" y="2708920"/>
            <a:ext cx="3672407" cy="1046440"/>
          </a:xfrm>
          <a:prstGeom prst="rect">
            <a:avLst/>
          </a:prstGeom>
          <a:noFill/>
          <a:ln w="9525">
            <a:noFill/>
            <a:miter lim="800000"/>
            <a:headEnd/>
            <a:tailEnd/>
          </a:ln>
        </p:spPr>
        <p:txBody>
          <a:bodyPr wrap="square">
            <a:spAutoFit/>
          </a:bodyPr>
          <a:lstStyle/>
          <a:p>
            <a:r>
              <a:rPr lang="en-US" u="sng" dirty="0">
                <a:solidFill>
                  <a:schemeClr val="tx2"/>
                </a:solidFill>
              </a:rPr>
              <a:t>http://www.oracle.com/openworld/oow11-focuson-fusionapps-486937.pdf</a:t>
            </a:r>
            <a:endParaRPr lang="en-US" dirty="0">
              <a:solidFill>
                <a:schemeClr val="tx2"/>
              </a:solidFill>
            </a:endParaRPr>
          </a:p>
          <a:p>
            <a:endParaRPr lang="en-US" sz="800" dirty="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00"/>
                </a:solidFill>
              </a:rPr>
              <a:t>Top Sessions</a:t>
            </a:r>
            <a:endParaRPr lang="en-GB" sz="3600" dirty="0">
              <a:solidFill>
                <a:srgbClr val="FF0000"/>
              </a:solidFill>
            </a:endParaRPr>
          </a:p>
        </p:txBody>
      </p:sp>
      <p:sp>
        <p:nvSpPr>
          <p:cNvPr id="5" name="Content Placeholder 4"/>
          <p:cNvSpPr>
            <a:spLocks noGrp="1"/>
          </p:cNvSpPr>
          <p:nvPr>
            <p:ph idx="1"/>
          </p:nvPr>
        </p:nvSpPr>
        <p:spPr/>
        <p:txBody>
          <a:bodyPr/>
          <a:lstStyle/>
          <a:p>
            <a:endParaRPr lang="en-GB"/>
          </a:p>
        </p:txBody>
      </p:sp>
      <p:pic>
        <p:nvPicPr>
          <p:cNvPr id="2053" name="Picture 5"/>
          <p:cNvPicPr>
            <a:picLocks noChangeAspect="1" noChangeArrowheads="1"/>
          </p:cNvPicPr>
          <p:nvPr/>
        </p:nvPicPr>
        <p:blipFill>
          <a:blip r:embed="rId2" cstate="print"/>
          <a:srcRect/>
          <a:stretch>
            <a:fillRect/>
          </a:stretch>
        </p:blipFill>
        <p:spPr bwMode="auto">
          <a:xfrm>
            <a:off x="0" y="1196752"/>
            <a:ext cx="8748464" cy="529215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dirty="0" smtClean="0">
                <a:solidFill>
                  <a:srgbClr val="FF0000"/>
                </a:solidFill>
              </a:rPr>
              <a:t>Oracle’s Fusion Nation</a:t>
            </a:r>
          </a:p>
        </p:txBody>
      </p:sp>
      <p:sp>
        <p:nvSpPr>
          <p:cNvPr id="21507" name="Content Placeholder 2"/>
          <p:cNvSpPr>
            <a:spLocks noGrp="1"/>
          </p:cNvSpPr>
          <p:nvPr>
            <p:ph idx="1"/>
          </p:nvPr>
        </p:nvSpPr>
        <p:spPr>
          <a:xfrm>
            <a:off x="611560" y="1052736"/>
            <a:ext cx="8208912" cy="4343400"/>
          </a:xfrm>
        </p:spPr>
        <p:txBody>
          <a:bodyPr/>
          <a:lstStyle/>
          <a:p>
            <a:pPr marL="0" indent="0" algn="ctr">
              <a:buFont typeface="Times"/>
              <a:buNone/>
            </a:pPr>
            <a:r>
              <a:rPr lang="en-US" sz="2400" dirty="0" smtClean="0"/>
              <a:t>Over 500 Fusion Applications spokespeople -- Handpicked from our early adopter customers, Fusion Apps Ramp-Up partners, strategic user group members, and Oracle employees who are Fusion App experts. </a:t>
            </a:r>
          </a:p>
        </p:txBody>
      </p:sp>
      <p:pic>
        <p:nvPicPr>
          <p:cNvPr id="21508" name="Picture 2"/>
          <p:cNvPicPr>
            <a:picLocks noChangeAspect="1" noChangeArrowheads="1"/>
          </p:cNvPicPr>
          <p:nvPr/>
        </p:nvPicPr>
        <p:blipFill>
          <a:blip r:embed="rId2" cstate="print"/>
          <a:srcRect/>
          <a:stretch>
            <a:fillRect/>
          </a:stretch>
        </p:blipFill>
        <p:spPr bwMode="auto">
          <a:xfrm>
            <a:off x="158750" y="2917825"/>
            <a:ext cx="8867775" cy="2343150"/>
          </a:xfrm>
          <a:prstGeom prst="rect">
            <a:avLst/>
          </a:prstGeom>
          <a:noFill/>
          <a:ln w="9525">
            <a:noFill/>
            <a:miter lim="800000"/>
            <a:headEnd/>
            <a:tailEnd/>
          </a:ln>
        </p:spPr>
      </p:pic>
      <p:sp>
        <p:nvSpPr>
          <p:cNvPr id="21509" name="TextBox 4"/>
          <p:cNvSpPr txBox="1">
            <a:spLocks noChangeArrowheads="1"/>
          </p:cNvSpPr>
          <p:nvPr/>
        </p:nvSpPr>
        <p:spPr bwMode="auto">
          <a:xfrm>
            <a:off x="255588" y="5478463"/>
            <a:ext cx="8470900" cy="400050"/>
          </a:xfrm>
          <a:prstGeom prst="rect">
            <a:avLst/>
          </a:prstGeom>
          <a:noFill/>
          <a:ln w="9525">
            <a:noFill/>
            <a:miter lim="800000"/>
            <a:headEnd/>
            <a:tailEnd/>
          </a:ln>
        </p:spPr>
        <p:txBody>
          <a:bodyPr wrap="none">
            <a:spAutoFit/>
          </a:bodyPr>
          <a:lstStyle/>
          <a:p>
            <a:r>
              <a:rPr lang="en-US" i="1" dirty="0"/>
              <a:t>Visible throughout Oracle </a:t>
            </a:r>
            <a:r>
              <a:rPr lang="en-US" i="1" dirty="0" err="1"/>
              <a:t>OpenWorld</a:t>
            </a:r>
            <a:r>
              <a:rPr lang="en-US" i="1" dirty="0"/>
              <a:t> as part of the Fusion Nation</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C00000"/>
                </a:solidFill>
              </a:rPr>
              <a:t>Love The Vest</a:t>
            </a:r>
            <a:endParaRPr lang="en-GB" sz="3600" dirty="0">
              <a:solidFill>
                <a:srgbClr val="C00000"/>
              </a:solidFill>
            </a:endParaRPr>
          </a:p>
        </p:txBody>
      </p:sp>
      <p:sp>
        <p:nvSpPr>
          <p:cNvPr id="4" name="TextBox 3"/>
          <p:cNvSpPr txBox="1"/>
          <p:nvPr/>
        </p:nvSpPr>
        <p:spPr>
          <a:xfrm>
            <a:off x="4355976" y="1700808"/>
            <a:ext cx="4320480" cy="369332"/>
          </a:xfrm>
          <a:prstGeom prst="rect">
            <a:avLst/>
          </a:prstGeom>
          <a:noFill/>
        </p:spPr>
        <p:txBody>
          <a:bodyPr wrap="square" rtlCol="0">
            <a:spAutoFit/>
          </a:bodyPr>
          <a:lstStyle/>
          <a:p>
            <a:endParaRPr lang="en-GB" dirty="0"/>
          </a:p>
        </p:txBody>
      </p:sp>
      <p:sp>
        <p:nvSpPr>
          <p:cNvPr id="5" name="TextBox 4"/>
          <p:cNvSpPr txBox="1"/>
          <p:nvPr/>
        </p:nvSpPr>
        <p:spPr>
          <a:xfrm>
            <a:off x="4716016" y="2276872"/>
            <a:ext cx="3600400" cy="1754326"/>
          </a:xfrm>
          <a:prstGeom prst="rect">
            <a:avLst/>
          </a:prstGeom>
          <a:noFill/>
        </p:spPr>
        <p:txBody>
          <a:bodyPr wrap="square" rtlCol="0">
            <a:spAutoFit/>
          </a:bodyPr>
          <a:lstStyle/>
          <a:p>
            <a:r>
              <a:rPr lang="en-GB" sz="3600" dirty="0" smtClean="0">
                <a:solidFill>
                  <a:srgbClr val="C00000"/>
                </a:solidFill>
              </a:rPr>
              <a:t>Stop Us and Ask about Fusion Applications</a:t>
            </a:r>
            <a:endParaRPr lang="en-GB" sz="3600" dirty="0">
              <a:solidFill>
                <a:srgbClr val="C00000"/>
              </a:solidFill>
            </a:endParaRPr>
          </a:p>
        </p:txBody>
      </p:sp>
      <p:pic>
        <p:nvPicPr>
          <p:cNvPr id="6" name="Content Placeholder 5" descr="Vest.jpg"/>
          <p:cNvPicPr>
            <a:picLocks noGrp="1" noChangeAspect="1"/>
          </p:cNvPicPr>
          <p:nvPr>
            <p:ph idx="1"/>
          </p:nvPr>
        </p:nvPicPr>
        <p:blipFill>
          <a:blip r:embed="rId2" cstate="print"/>
          <a:stretch>
            <a:fillRect/>
          </a:stretch>
        </p:blipFill>
        <p:spPr>
          <a:xfrm>
            <a:off x="493514" y="1600200"/>
            <a:ext cx="3394472"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C00000"/>
                </a:solidFill>
              </a:rPr>
              <a:t>And Afterwards?</a:t>
            </a:r>
            <a:endParaRPr lang="en-GB" sz="3600" dirty="0">
              <a:solidFill>
                <a:srgbClr val="C00000"/>
              </a:solidFill>
            </a:endParaRPr>
          </a:p>
        </p:txBody>
      </p:sp>
      <p:sp>
        <p:nvSpPr>
          <p:cNvPr id="3" name="Content Placeholder 2"/>
          <p:cNvSpPr>
            <a:spLocks noGrp="1"/>
          </p:cNvSpPr>
          <p:nvPr>
            <p:ph idx="1"/>
          </p:nvPr>
        </p:nvSpPr>
        <p:spPr/>
        <p:txBody>
          <a:bodyPr/>
          <a:lstStyle/>
          <a:p>
            <a:endParaRPr lang="en-GB" dirty="0" smtClean="0"/>
          </a:p>
          <a:p>
            <a:r>
              <a:rPr lang="en-GB" dirty="0" smtClean="0"/>
              <a:t>Your partner </a:t>
            </a:r>
          </a:p>
          <a:p>
            <a:r>
              <a:rPr lang="en-GB" dirty="0" smtClean="0"/>
              <a:t>Your Account Manager</a:t>
            </a:r>
          </a:p>
          <a:p>
            <a:r>
              <a:rPr lang="en-GB" dirty="0" smtClean="0"/>
              <a:t>Your User Group</a:t>
            </a:r>
          </a:p>
          <a:p>
            <a:r>
              <a:rPr lang="en-GB" dirty="0" smtClean="0"/>
              <a:t>Your Path to Understanding Fusion Applications</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Map</a:t>
            </a:r>
            <a:endParaRPr lang="en-GB" dirty="0"/>
          </a:p>
        </p:txBody>
      </p:sp>
      <p:pic>
        <p:nvPicPr>
          <p:cNvPr id="1026" name="1566bd9e-04f8-4d7c-a742-98c3072cfd5a" descr="cid:image001.png@01CC5150.D32CBDA0"/>
          <p:cNvPicPr>
            <a:picLocks noChangeAspect="1" noChangeArrowheads="1"/>
          </p:cNvPicPr>
          <p:nvPr/>
        </p:nvPicPr>
        <p:blipFill>
          <a:blip r:embed="rId2" r:link="rId3" cstate="print"/>
          <a:srcRect/>
          <a:stretch>
            <a:fillRect/>
          </a:stretch>
        </p:blipFill>
        <p:spPr bwMode="auto">
          <a:xfrm>
            <a:off x="539552" y="1124744"/>
            <a:ext cx="8176594"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pPr>
              <a:buNone/>
            </a:pPr>
            <a:r>
              <a:rPr lang="en-GB" sz="2400" dirty="0" smtClean="0"/>
              <a:t>This session's speaker had the privilege of working with the Oracle Fusion Applications development team throughout the development of Oracle Fusion Applications, on behalf of all Oracle user groups. One thing they did was collect questions for a Q&amp;A every quarter, and by far the most common was, "Do I upgrade, or do I go straight to Oracle Fusion Applications?" This presentation looks at the different factors you need to consider so you can make the right choice for yourself. You need to know all the facts, all the considerations, all the risks, all the options, and all the costs. Only then can you start to plan your strategy. The answer is simple: it depends—let's understand on what.</a:t>
            </a:r>
            <a:endParaRPr lang="en-GB" sz="2400" dirty="0"/>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3</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5E62E351-8AD5-4C41-9023-7C9967EBEF16}" type="slidenum">
              <a:rPr lang="en-GB" smtClean="0"/>
              <a:pPr/>
              <a:t>30</a:t>
            </a:fld>
            <a:endParaRPr lang="en-GB"/>
          </a:p>
        </p:txBody>
      </p:sp>
      <p:pic>
        <p:nvPicPr>
          <p:cNvPr id="1026" name="Picture 2"/>
          <p:cNvPicPr>
            <a:picLocks noChangeAspect="1" noChangeArrowheads="1"/>
          </p:cNvPicPr>
          <p:nvPr/>
        </p:nvPicPr>
        <p:blipFill>
          <a:blip r:embed="rId2" cstate="print"/>
          <a:srcRect/>
          <a:stretch>
            <a:fillRect/>
          </a:stretch>
        </p:blipFill>
        <p:spPr bwMode="auto">
          <a:xfrm>
            <a:off x="179512" y="1340768"/>
            <a:ext cx="8712968" cy="3528392"/>
          </a:xfrm>
          <a:prstGeom prst="rect">
            <a:avLst/>
          </a:prstGeom>
          <a:noFill/>
          <a:ln w="9525">
            <a:noFill/>
            <a:miter lim="800000"/>
            <a:headEnd/>
            <a:tailEnd/>
          </a:ln>
        </p:spPr>
      </p:pic>
      <p:sp>
        <p:nvSpPr>
          <p:cNvPr id="5" name="TextBox 4"/>
          <p:cNvSpPr txBox="1"/>
          <p:nvPr/>
        </p:nvSpPr>
        <p:spPr>
          <a:xfrm>
            <a:off x="899592" y="5445224"/>
            <a:ext cx="7848872" cy="646331"/>
          </a:xfrm>
          <a:prstGeom prst="rect">
            <a:avLst/>
          </a:prstGeom>
          <a:noFill/>
        </p:spPr>
        <p:txBody>
          <a:bodyPr wrap="square" rtlCol="0">
            <a:spAutoFit/>
          </a:bodyPr>
          <a:lstStyle/>
          <a:p>
            <a:r>
              <a:rPr lang="en-GB" dirty="0" smtClean="0">
                <a:hlinkClick r:id="rId3"/>
              </a:rPr>
              <a:t>http://www.oracle.com/us/products/applications/fusion/index.html</a:t>
            </a:r>
            <a:endParaRPr lang="en-GB" dirty="0" smtClean="0"/>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Don’t Do Nothing</a:t>
            </a:r>
            <a:endParaRPr lang="en-GB" dirty="0"/>
          </a:p>
        </p:txBody>
      </p:sp>
      <p:sp>
        <p:nvSpPr>
          <p:cNvPr id="3" name="Content Placeholder 2"/>
          <p:cNvSpPr>
            <a:spLocks noGrp="1"/>
          </p:cNvSpPr>
          <p:nvPr>
            <p:ph idx="1"/>
          </p:nvPr>
        </p:nvSpPr>
        <p:spPr/>
        <p:txBody>
          <a:bodyPr/>
          <a:lstStyle/>
          <a:p>
            <a:endParaRPr lang="en-GB" dirty="0" smtClean="0"/>
          </a:p>
          <a:p>
            <a:r>
              <a:rPr lang="en-GB" dirty="0" smtClean="0"/>
              <a:t>Look at Fusion Apps</a:t>
            </a:r>
          </a:p>
          <a:p>
            <a:r>
              <a:rPr lang="en-GB" dirty="0" smtClean="0"/>
              <a:t>Look at latest release</a:t>
            </a:r>
          </a:p>
          <a:p>
            <a:r>
              <a:rPr lang="en-GB" dirty="0" smtClean="0"/>
              <a:t>Understand your organization</a:t>
            </a:r>
          </a:p>
          <a:p>
            <a:r>
              <a:rPr lang="en-GB" dirty="0" smtClean="0"/>
              <a:t>Which makes more sense when all the dependencies are known</a:t>
            </a:r>
          </a:p>
          <a:p>
            <a:r>
              <a:rPr lang="en-GB" dirty="0" smtClean="0"/>
              <a:t>Make a plan</a:t>
            </a:r>
          </a:p>
          <a:p>
            <a:r>
              <a:rPr lang="en-GB" dirty="0" smtClean="0"/>
              <a:t>Execute it  </a:t>
            </a:r>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31</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32</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pic>
        <p:nvPicPr>
          <p:cNvPr id="6" name="Picture 9" descr="http://whateverebay.com/question-mark.jpg"/>
          <p:cNvPicPr>
            <a:picLocks noGrp="1" noChangeAspect="1" noChangeArrowheads="1"/>
          </p:cNvPicPr>
          <p:nvPr>
            <p:ph idx="1"/>
          </p:nvPr>
        </p:nvPicPr>
        <p:blipFill>
          <a:blip r:embed="rId2" cstate="print"/>
          <a:srcRect/>
          <a:stretch>
            <a:fillRect/>
          </a:stretch>
        </p:blipFill>
        <p:spPr bwMode="auto">
          <a:xfrm>
            <a:off x="1613418" y="1330325"/>
            <a:ext cx="5845726" cy="4981575"/>
          </a:xfrm>
          <a:prstGeom prst="rect">
            <a:avLst/>
          </a:prstGeom>
          <a:noFill/>
          <a:ln w="9525">
            <a:noFill/>
            <a:miter lim="800000"/>
            <a:headEnd/>
            <a:tailEnd/>
          </a:ln>
        </p:spPr>
      </p:pic>
      <p:sp>
        <p:nvSpPr>
          <p:cNvPr id="8" name="Title 7"/>
          <p:cNvSpPr>
            <a:spLocks noGrp="1"/>
          </p:cNvSpPr>
          <p:nvPr>
            <p:ph type="title"/>
          </p:nvPr>
        </p:nvSpPr>
        <p:spPr/>
        <p:txBody>
          <a:bodyPr/>
          <a:lstStyle/>
          <a:p>
            <a:r>
              <a:rPr lang="en-GB" dirty="0" smtClean="0"/>
              <a:t>Questions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l"/>
            <a:r>
              <a:rPr lang="en-GB" smtClean="0"/>
              <a:t>And Finally….</a:t>
            </a:r>
          </a:p>
        </p:txBody>
      </p:sp>
      <p:sp>
        <p:nvSpPr>
          <p:cNvPr id="65539" name="Content Placeholder 2"/>
          <p:cNvSpPr>
            <a:spLocks noGrp="1"/>
          </p:cNvSpPr>
          <p:nvPr>
            <p:ph idx="1"/>
          </p:nvPr>
        </p:nvSpPr>
        <p:spPr>
          <a:xfrm>
            <a:off x="4139952" y="1556792"/>
            <a:ext cx="3898900" cy="4525433"/>
          </a:xfrm>
        </p:spPr>
        <p:txBody>
          <a:bodyPr/>
          <a:lstStyle/>
          <a:p>
            <a:pPr>
              <a:buNone/>
            </a:pPr>
            <a:r>
              <a:rPr lang="en-GB" sz="3600" dirty="0" smtClean="0"/>
              <a:t>Consolidation to The Cloud</a:t>
            </a:r>
          </a:p>
          <a:p>
            <a:endParaRPr lang="en-GB" sz="2400" dirty="0" smtClean="0"/>
          </a:p>
          <a:p>
            <a:r>
              <a:rPr lang="en-GB" sz="2400" dirty="0" smtClean="0"/>
              <a:t>Thursday</a:t>
            </a:r>
          </a:p>
          <a:p>
            <a:r>
              <a:rPr lang="en-GB" sz="2400" dirty="0" smtClean="0"/>
              <a:t>1.30pm</a:t>
            </a:r>
          </a:p>
          <a:p>
            <a:r>
              <a:rPr lang="en-GB" sz="2400" dirty="0" err="1" smtClean="0"/>
              <a:t>Moscone</a:t>
            </a:r>
            <a:r>
              <a:rPr lang="en-GB" sz="2400" dirty="0" smtClean="0"/>
              <a:t> South 300</a:t>
            </a:r>
          </a:p>
          <a:p>
            <a:r>
              <a:rPr lang="en-GB" sz="2400" dirty="0" smtClean="0"/>
              <a:t>#08633</a:t>
            </a:r>
          </a:p>
          <a:p>
            <a:endParaRPr lang="en-GB" sz="2000" dirty="0" smtClean="0"/>
          </a:p>
          <a:p>
            <a:endParaRPr lang="en-GB" sz="2000" dirty="0" smtClean="0"/>
          </a:p>
        </p:txBody>
      </p:sp>
      <p:pic>
        <p:nvPicPr>
          <p:cNvPr id="13314" name="Picture 2" descr="coming soon..."/>
          <p:cNvPicPr>
            <a:picLocks noChangeAspect="1" noChangeArrowheads="1"/>
          </p:cNvPicPr>
          <p:nvPr/>
        </p:nvPicPr>
        <p:blipFill>
          <a:blip r:embed="rId2" cstate="print"/>
          <a:srcRect/>
          <a:stretch>
            <a:fillRect/>
          </a:stretch>
        </p:blipFill>
        <p:spPr bwMode="auto">
          <a:xfrm>
            <a:off x="611560" y="1916832"/>
            <a:ext cx="3095625" cy="30956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188640"/>
            <a:ext cx="7330380" cy="857250"/>
          </a:xfrm>
        </p:spPr>
        <p:txBody>
          <a:bodyPr/>
          <a:lstStyle/>
          <a:p>
            <a:r>
              <a:rPr lang="en-GB" sz="3600" dirty="0" smtClean="0">
                <a:solidFill>
                  <a:srgbClr val="C00000"/>
                </a:solidFill>
              </a:rPr>
              <a:t>Debra Lilley</a:t>
            </a:r>
          </a:p>
        </p:txBody>
      </p:sp>
      <p:sp>
        <p:nvSpPr>
          <p:cNvPr id="8195" name="Rectangle 3"/>
          <p:cNvSpPr>
            <a:spLocks noGrp="1" noChangeArrowheads="1"/>
          </p:cNvSpPr>
          <p:nvPr>
            <p:ph idx="4294967295"/>
          </p:nvPr>
        </p:nvSpPr>
        <p:spPr>
          <a:xfrm>
            <a:off x="587375" y="1335088"/>
            <a:ext cx="7920038" cy="4981575"/>
          </a:xfrm>
        </p:spPr>
        <p:txBody>
          <a:bodyPr/>
          <a:lstStyle/>
          <a:p>
            <a:pPr>
              <a:lnSpc>
                <a:spcPct val="90000"/>
              </a:lnSpc>
            </a:pPr>
            <a:endParaRPr lang="en-GB" dirty="0" smtClean="0">
              <a:ea typeface="MS PGothic" pitchFamily="34" charset="-128"/>
            </a:endParaRPr>
          </a:p>
          <a:p>
            <a:pPr lvl="1">
              <a:lnSpc>
                <a:spcPct val="90000"/>
              </a:lnSpc>
            </a:pPr>
            <a:r>
              <a:rPr lang="en-GB" sz="2400" dirty="0" smtClean="0"/>
              <a:t>Oracle Alliance Director  and Fusion Champion for Fujitsu UK &amp; Ireland</a:t>
            </a:r>
          </a:p>
          <a:p>
            <a:pPr lvl="1">
              <a:lnSpc>
                <a:spcPct val="90000"/>
              </a:lnSpc>
            </a:pPr>
            <a:r>
              <a:rPr lang="en-GB" sz="2400" dirty="0" smtClean="0"/>
              <a:t>President of UKOUG</a:t>
            </a:r>
          </a:p>
          <a:p>
            <a:pPr lvl="1">
              <a:lnSpc>
                <a:spcPct val="90000"/>
              </a:lnSpc>
            </a:pPr>
            <a:r>
              <a:rPr lang="en-GB" sz="2400" dirty="0" smtClean="0"/>
              <a:t>Oracle ACE Director, OCP &amp; Oracle Masters</a:t>
            </a:r>
          </a:p>
          <a:p>
            <a:pPr lvl="1">
              <a:lnSpc>
                <a:spcPct val="90000"/>
              </a:lnSpc>
            </a:pPr>
            <a:r>
              <a:rPr lang="en-GB" sz="2400" dirty="0" smtClean="0"/>
              <a:t>Oracle Apps since 9.4.1 (15 years)</a:t>
            </a:r>
          </a:p>
          <a:p>
            <a:pPr lvl="1">
              <a:lnSpc>
                <a:spcPct val="90000"/>
              </a:lnSpc>
            </a:pPr>
            <a:r>
              <a:rPr lang="en-GB" sz="2400" dirty="0" smtClean="0"/>
              <a:t>End User Advisor for Constellation Research</a:t>
            </a:r>
          </a:p>
          <a:p>
            <a:pPr lvl="1">
              <a:lnSpc>
                <a:spcPct val="90000"/>
              </a:lnSpc>
            </a:pPr>
            <a:r>
              <a:rPr lang="en-GB" sz="2400" dirty="0" smtClean="0"/>
              <a:t>2008 Oracle Magazine Award ‘User Group Evangelist of the Year’</a:t>
            </a:r>
          </a:p>
          <a:p>
            <a:pPr lvl="1">
              <a:lnSpc>
                <a:spcPct val="90000"/>
              </a:lnSpc>
            </a:pPr>
            <a:endParaRPr lang="en-GB" sz="1800" dirty="0" smtClean="0"/>
          </a:p>
          <a:p>
            <a:pPr lvl="1">
              <a:lnSpc>
                <a:spcPct val="90000"/>
              </a:lnSpc>
              <a:buFont typeface="Wingdings" pitchFamily="2" charset="2"/>
              <a:buNone/>
            </a:pPr>
            <a:endParaRPr lang="en-GB" sz="1800" dirty="0" smtClean="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dirty="0" smtClean="0"/>
              <a:t>My Audience?</a:t>
            </a:r>
          </a:p>
        </p:txBody>
      </p:sp>
      <p:sp>
        <p:nvSpPr>
          <p:cNvPr id="76803" name="Rectangle 3"/>
          <p:cNvSpPr>
            <a:spLocks noGrp="1" noChangeArrowheads="1"/>
          </p:cNvSpPr>
          <p:nvPr>
            <p:ph idx="1"/>
          </p:nvPr>
        </p:nvSpPr>
        <p:spPr>
          <a:xfrm>
            <a:off x="4788024" y="2204865"/>
            <a:ext cx="3600078" cy="3240360"/>
          </a:xfrm>
        </p:spPr>
        <p:txBody>
          <a:bodyPr/>
          <a:lstStyle/>
          <a:p>
            <a:pPr eaLnBrk="1" hangingPunct="1"/>
            <a:r>
              <a:rPr lang="en-GB" sz="2800" dirty="0" smtClean="0"/>
              <a:t>Technical?</a:t>
            </a:r>
          </a:p>
          <a:p>
            <a:pPr eaLnBrk="1" hangingPunct="1"/>
            <a:r>
              <a:rPr lang="en-GB" sz="2800" dirty="0" smtClean="0"/>
              <a:t>Business User?</a:t>
            </a:r>
          </a:p>
          <a:p>
            <a:pPr eaLnBrk="1" hangingPunct="1"/>
            <a:r>
              <a:rPr lang="en-GB" sz="2800" dirty="0" smtClean="0"/>
              <a:t>Apps User?</a:t>
            </a:r>
          </a:p>
          <a:p>
            <a:pPr eaLnBrk="1" hangingPunct="1"/>
            <a:r>
              <a:rPr lang="en-GB" sz="2800" dirty="0" smtClean="0"/>
              <a:t>Oracle?</a:t>
            </a:r>
          </a:p>
          <a:p>
            <a:pPr eaLnBrk="1" hangingPunct="1"/>
            <a:r>
              <a:rPr lang="en-GB" sz="2800" dirty="0" smtClean="0"/>
              <a:t>Attended my session yesterday?</a:t>
            </a:r>
          </a:p>
        </p:txBody>
      </p:sp>
      <p:pic>
        <p:nvPicPr>
          <p:cNvPr id="1027" name="Picture 3"/>
          <p:cNvPicPr>
            <a:picLocks noChangeAspect="1" noChangeArrowheads="1"/>
          </p:cNvPicPr>
          <p:nvPr/>
        </p:nvPicPr>
        <p:blipFill>
          <a:blip r:embed="rId2" cstate="print"/>
          <a:srcRect/>
          <a:stretch>
            <a:fillRect/>
          </a:stretch>
        </p:blipFill>
        <p:spPr bwMode="auto">
          <a:xfrm rot="20879718">
            <a:off x="950582" y="2554739"/>
            <a:ext cx="2974757"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73038"/>
            <a:ext cx="7416502" cy="738187"/>
          </a:xfrm>
        </p:spPr>
        <p:txBody>
          <a:bodyPr/>
          <a:lstStyle/>
          <a:p>
            <a:r>
              <a:rPr lang="en-GB" dirty="0" smtClean="0"/>
              <a:t>It Depends…..</a:t>
            </a:r>
            <a:br>
              <a:rPr lang="en-GB" dirty="0" smtClean="0"/>
            </a:br>
            <a:r>
              <a:rPr lang="en-GB" dirty="0" smtClean="0"/>
              <a:t> On Your Organisation</a:t>
            </a:r>
            <a:endParaRPr lang="en-GB" dirty="0"/>
          </a:p>
        </p:txBody>
      </p:sp>
      <p:sp>
        <p:nvSpPr>
          <p:cNvPr id="3" name="Content Placeholder 2"/>
          <p:cNvSpPr>
            <a:spLocks noGrp="1"/>
          </p:cNvSpPr>
          <p:nvPr>
            <p:ph idx="1"/>
          </p:nvPr>
        </p:nvSpPr>
        <p:spPr>
          <a:xfrm>
            <a:off x="323850" y="2132856"/>
            <a:ext cx="8424863" cy="4179044"/>
          </a:xfrm>
        </p:spPr>
        <p:txBody>
          <a:bodyPr/>
          <a:lstStyle/>
          <a:p>
            <a:r>
              <a:rPr lang="en-GB" dirty="0" smtClean="0"/>
              <a:t>Know Your Organization</a:t>
            </a:r>
          </a:p>
          <a:p>
            <a:pPr lvl="1"/>
            <a:r>
              <a:rPr lang="en-GB" dirty="0" smtClean="0"/>
              <a:t>Your Business Strategy</a:t>
            </a:r>
          </a:p>
          <a:p>
            <a:pPr lvl="1"/>
            <a:r>
              <a:rPr lang="en-GB" dirty="0" smtClean="0"/>
              <a:t>Your IT Strategy</a:t>
            </a:r>
          </a:p>
          <a:p>
            <a:pPr lvl="1">
              <a:buNone/>
            </a:pPr>
            <a:endParaRPr lang="en-GB" dirty="0" smtClean="0"/>
          </a:p>
          <a:p>
            <a:pPr lvl="1">
              <a:buNone/>
            </a:pPr>
            <a:endParaRPr lang="en-GB" dirty="0" smtClean="0"/>
          </a:p>
          <a:p>
            <a:pPr lvl="1">
              <a:buNone/>
            </a:pPr>
            <a:endParaRPr lang="en-GB" dirty="0" smtClean="0"/>
          </a:p>
          <a:p>
            <a:pPr>
              <a:buNone/>
            </a:pPr>
            <a:r>
              <a:rPr lang="en-GB" b="1" dirty="0" smtClean="0">
                <a:solidFill>
                  <a:srgbClr val="C00000"/>
                </a:solidFill>
              </a:rPr>
              <a:t>DO NOT BE DRIVEN SIMPLY BY ORACLE</a:t>
            </a:r>
          </a:p>
          <a:p>
            <a:pPr>
              <a:buNone/>
            </a:pPr>
            <a:endParaRPr lang="en-GB" b="1" dirty="0">
              <a:solidFill>
                <a:srgbClr val="C00000"/>
              </a:solidFill>
            </a:endParaRPr>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6</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pic>
        <p:nvPicPr>
          <p:cNvPr id="6" name="Picture 2" descr="protect yourself"/>
          <p:cNvPicPr>
            <a:picLocks noChangeAspect="1" noChangeArrowheads="1"/>
          </p:cNvPicPr>
          <p:nvPr/>
        </p:nvPicPr>
        <p:blipFill>
          <a:blip r:embed="rId2" cstate="print"/>
          <a:srcRect/>
          <a:stretch>
            <a:fillRect/>
          </a:stretch>
        </p:blipFill>
        <p:spPr bwMode="auto">
          <a:xfrm>
            <a:off x="5580112" y="1844824"/>
            <a:ext cx="2760307" cy="33123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73038"/>
            <a:ext cx="7416502" cy="738187"/>
          </a:xfrm>
        </p:spPr>
        <p:txBody>
          <a:bodyPr/>
          <a:lstStyle/>
          <a:p>
            <a:r>
              <a:rPr lang="en-GB" dirty="0" smtClean="0"/>
              <a:t>It Depends….</a:t>
            </a:r>
            <a:br>
              <a:rPr lang="en-GB" dirty="0" smtClean="0"/>
            </a:br>
            <a:r>
              <a:rPr lang="en-GB" dirty="0" smtClean="0"/>
              <a:t> Where You Are Today</a:t>
            </a:r>
            <a:endParaRPr lang="en-GB" dirty="0"/>
          </a:p>
        </p:txBody>
      </p:sp>
      <p:sp>
        <p:nvSpPr>
          <p:cNvPr id="3" name="Content Placeholder 2"/>
          <p:cNvSpPr>
            <a:spLocks noGrp="1"/>
          </p:cNvSpPr>
          <p:nvPr>
            <p:ph idx="1"/>
          </p:nvPr>
        </p:nvSpPr>
        <p:spPr>
          <a:xfrm>
            <a:off x="3923928" y="2060848"/>
            <a:ext cx="4896544" cy="2808312"/>
          </a:xfrm>
        </p:spPr>
        <p:txBody>
          <a:bodyPr/>
          <a:lstStyle/>
          <a:p>
            <a:r>
              <a:rPr lang="en-GB" dirty="0" smtClean="0"/>
              <a:t>Assumption Old Version – Why?</a:t>
            </a:r>
          </a:p>
          <a:p>
            <a:pPr lvl="1"/>
            <a:r>
              <a:rPr lang="en-GB" dirty="0" smtClean="0"/>
              <a:t>No Budget?</a:t>
            </a:r>
          </a:p>
          <a:p>
            <a:pPr lvl="1"/>
            <a:r>
              <a:rPr lang="en-GB" dirty="0" smtClean="0"/>
              <a:t>No additional value?</a:t>
            </a:r>
          </a:p>
          <a:p>
            <a:pPr lvl="1"/>
            <a:r>
              <a:rPr lang="en-GB" dirty="0" smtClean="0"/>
              <a:t>Too many customizations?</a:t>
            </a:r>
          </a:p>
          <a:p>
            <a:pPr lvl="1"/>
            <a:endParaRPr lang="en-GB" dirty="0" smtClean="0"/>
          </a:p>
          <a:p>
            <a:pPr lvl="1"/>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7</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sp>
        <p:nvSpPr>
          <p:cNvPr id="7" name="TextBox 6"/>
          <p:cNvSpPr txBox="1"/>
          <p:nvPr/>
        </p:nvSpPr>
        <p:spPr>
          <a:xfrm>
            <a:off x="395536" y="5661248"/>
            <a:ext cx="8208912" cy="800219"/>
          </a:xfrm>
          <a:prstGeom prst="rect">
            <a:avLst/>
          </a:prstGeom>
          <a:noFill/>
        </p:spPr>
        <p:txBody>
          <a:bodyPr wrap="square" rtlCol="0">
            <a:spAutoFit/>
          </a:bodyPr>
          <a:lstStyle/>
          <a:p>
            <a:r>
              <a:rPr lang="en-GB" sz="2800" b="1" dirty="0" smtClean="0">
                <a:solidFill>
                  <a:srgbClr val="C00000"/>
                </a:solidFill>
              </a:rPr>
              <a:t>HOW DO FUSION APPS CHANGE THIS?</a:t>
            </a:r>
          </a:p>
          <a:p>
            <a:endParaRPr lang="en-GB" dirty="0"/>
          </a:p>
        </p:txBody>
      </p:sp>
      <p:pic>
        <p:nvPicPr>
          <p:cNvPr id="33796" name="Picture 4" descr="http://www.ilcnsw.asn.au/assets/question.png"/>
          <p:cNvPicPr>
            <a:picLocks noChangeAspect="1" noChangeArrowheads="1"/>
          </p:cNvPicPr>
          <p:nvPr/>
        </p:nvPicPr>
        <p:blipFill>
          <a:blip r:embed="rId2" cstate="print"/>
          <a:srcRect/>
          <a:stretch>
            <a:fillRect/>
          </a:stretch>
        </p:blipFill>
        <p:spPr bwMode="auto">
          <a:xfrm>
            <a:off x="611560" y="1988840"/>
            <a:ext cx="2857500" cy="31527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3038"/>
            <a:ext cx="7560840" cy="738187"/>
          </a:xfrm>
        </p:spPr>
        <p:txBody>
          <a:bodyPr/>
          <a:lstStyle/>
          <a:p>
            <a:r>
              <a:rPr lang="en-GB" dirty="0" smtClean="0"/>
              <a:t>It Depends….</a:t>
            </a:r>
            <a:br>
              <a:rPr lang="en-GB" dirty="0" smtClean="0"/>
            </a:br>
            <a:r>
              <a:rPr lang="en-GB" dirty="0" smtClean="0"/>
              <a:t> On You Understanding the Myths</a:t>
            </a:r>
            <a:endParaRPr lang="en-GB" dirty="0"/>
          </a:p>
        </p:txBody>
      </p:sp>
      <p:sp>
        <p:nvSpPr>
          <p:cNvPr id="3" name="Content Placeholder 2"/>
          <p:cNvSpPr>
            <a:spLocks noGrp="1"/>
          </p:cNvSpPr>
          <p:nvPr>
            <p:ph idx="1"/>
          </p:nvPr>
        </p:nvSpPr>
        <p:spPr/>
        <p:txBody>
          <a:bodyPr/>
          <a:lstStyle/>
          <a:p>
            <a:endParaRPr lang="en-GB" dirty="0" smtClean="0"/>
          </a:p>
          <a:p>
            <a:r>
              <a:rPr lang="en-GB" dirty="0" smtClean="0"/>
              <a:t>Your existing application is NOT going away</a:t>
            </a:r>
          </a:p>
          <a:p>
            <a:r>
              <a:rPr lang="en-GB" dirty="0" smtClean="0"/>
              <a:t>You Do NOT have to go to Fusion Applications</a:t>
            </a:r>
          </a:p>
          <a:p>
            <a:endParaRPr lang="en-GB" dirty="0" smtClean="0"/>
          </a:p>
          <a:p>
            <a:r>
              <a:rPr lang="en-GB" dirty="0" smtClean="0"/>
              <a:t>You DO however have to think about Support</a:t>
            </a:r>
          </a:p>
          <a:p>
            <a:endParaRPr lang="en-GB" dirty="0"/>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8</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Depends….</a:t>
            </a:r>
            <a:br>
              <a:rPr lang="en-GB" dirty="0" smtClean="0"/>
            </a:br>
            <a:r>
              <a:rPr lang="en-GB" dirty="0" smtClean="0"/>
              <a:t> If Fusion Caters For Your Needs</a:t>
            </a:r>
            <a:endParaRPr lang="en-GB" dirty="0"/>
          </a:p>
        </p:txBody>
      </p:sp>
      <p:sp>
        <p:nvSpPr>
          <p:cNvPr id="3" name="Content Placeholder 2"/>
          <p:cNvSpPr>
            <a:spLocks noGrp="1"/>
          </p:cNvSpPr>
          <p:nvPr>
            <p:ph idx="1"/>
          </p:nvPr>
        </p:nvSpPr>
        <p:spPr>
          <a:xfrm>
            <a:off x="323851" y="1330325"/>
            <a:ext cx="4176142" cy="4981575"/>
          </a:xfrm>
        </p:spPr>
        <p:txBody>
          <a:bodyPr/>
          <a:lstStyle/>
          <a:p>
            <a:endParaRPr lang="en-GB" dirty="0" smtClean="0"/>
          </a:p>
          <a:p>
            <a:pPr>
              <a:buNone/>
            </a:pPr>
            <a:r>
              <a:rPr lang="en-GB" dirty="0" smtClean="0"/>
              <a:t>Is what you need in first Release?</a:t>
            </a:r>
          </a:p>
          <a:p>
            <a:pPr>
              <a:buNone/>
            </a:pPr>
            <a:endParaRPr lang="en-GB" dirty="0" smtClean="0"/>
          </a:p>
          <a:p>
            <a:pPr>
              <a:buNone/>
            </a:pPr>
            <a:r>
              <a:rPr lang="en-GB" dirty="0" smtClean="0"/>
              <a:t>Do You Like It?</a:t>
            </a:r>
          </a:p>
          <a:p>
            <a:pPr>
              <a:buNone/>
            </a:pPr>
            <a:endParaRPr lang="en-GB" dirty="0" smtClean="0"/>
          </a:p>
          <a:p>
            <a:pPr>
              <a:buNone/>
            </a:pPr>
            <a:endParaRPr lang="en-GB" dirty="0" smtClean="0"/>
          </a:p>
          <a:p>
            <a:pPr>
              <a:buNone/>
            </a:pPr>
            <a:endParaRPr lang="en-GB" dirty="0" smtClean="0"/>
          </a:p>
          <a:p>
            <a:pPr>
              <a:buNone/>
            </a:pPr>
            <a:endParaRPr lang="en-GB" dirty="0"/>
          </a:p>
        </p:txBody>
      </p:sp>
      <p:sp>
        <p:nvSpPr>
          <p:cNvPr id="4" name="Slide Number Placeholder 3"/>
          <p:cNvSpPr>
            <a:spLocks noGrp="1"/>
          </p:cNvSpPr>
          <p:nvPr>
            <p:ph type="sldNum" sz="quarter" idx="10"/>
          </p:nvPr>
        </p:nvSpPr>
        <p:spPr/>
        <p:txBody>
          <a:bodyPr/>
          <a:lstStyle/>
          <a:p>
            <a:pPr>
              <a:defRPr/>
            </a:pPr>
            <a:fld id="{63F9D099-2DBC-4BA9-B3AB-06BE5C710732}" type="slidenum">
              <a:rPr lang="de-DE" altLang="ja-JP" smtClean="0"/>
              <a:pPr>
                <a:defRPr/>
              </a:pPr>
              <a:t>9</a:t>
            </a:fld>
            <a:endParaRPr lang="de-DE" altLang="ja-JP"/>
          </a:p>
        </p:txBody>
      </p:sp>
      <p:sp>
        <p:nvSpPr>
          <p:cNvPr id="5" name="Footer Placeholder 4"/>
          <p:cNvSpPr>
            <a:spLocks noGrp="1"/>
          </p:cNvSpPr>
          <p:nvPr>
            <p:ph type="ftr" sz="quarter" idx="11"/>
          </p:nvPr>
        </p:nvSpPr>
        <p:spPr/>
        <p:txBody>
          <a:bodyPr/>
          <a:lstStyle/>
          <a:p>
            <a:pPr>
              <a:defRPr/>
            </a:pPr>
            <a:r>
              <a:rPr lang="de-DE" altLang="ja-JP" smtClean="0"/>
              <a:t>Copyright 2010 FUJITSU LIMITED</a:t>
            </a:r>
            <a:endParaRPr lang="de-DE" altLang="ja-JP"/>
          </a:p>
        </p:txBody>
      </p:sp>
      <p:pic>
        <p:nvPicPr>
          <p:cNvPr id="31746" name="Picture 2" descr="http://t3.gstatic.com/images?q=tbn:ANd9GcTsmYscU17eq4qL19uLSI_cnVjE2OSt-Dp3r18H0E7zXIjtVzFfjw4ixYfcjA"/>
          <p:cNvPicPr>
            <a:picLocks noChangeAspect="1" noChangeArrowheads="1"/>
          </p:cNvPicPr>
          <p:nvPr/>
        </p:nvPicPr>
        <p:blipFill>
          <a:blip r:embed="rId2" cstate="print"/>
          <a:srcRect/>
          <a:stretch>
            <a:fillRect/>
          </a:stretch>
        </p:blipFill>
        <p:spPr bwMode="auto">
          <a:xfrm>
            <a:off x="5004048" y="2348880"/>
            <a:ext cx="3240360" cy="32259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ＭＳ Ｐゴシック"/>
        <a:cs typeface="ＭＳ Ｐゴシック"/>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a:ln>
              <a:noFill/>
            </a:ln>
            <a:solidFill>
              <a:srgbClr val="000000"/>
            </a:solidFill>
            <a:effectLst/>
            <a:latin typeface="ＭＳ Ｐゴシック" pitchFamily="80" charset="-128"/>
            <a:ea typeface="ＭＳ Ｐゴシック" pitchFamily="80" charset="-128"/>
            <a:cs typeface="ＭＳ Ｐゴシック" pitchFamily="80"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a:ln>
              <a:noFill/>
            </a:ln>
            <a:solidFill>
              <a:srgbClr val="000000"/>
            </a:solidFill>
            <a:effectLst/>
            <a:latin typeface="ＭＳ Ｐゴシック" pitchFamily="80" charset="-128"/>
            <a:ea typeface="ＭＳ Ｐゴシック" pitchFamily="80" charset="-128"/>
            <a:cs typeface="ＭＳ Ｐゴシック" pitchFamily="80" charset="-128"/>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4047</TotalTime>
  <Words>1456</Words>
  <Application>Microsoft Office PowerPoint</Application>
  <PresentationFormat>On-screen Show (4:3)</PresentationFormat>
  <Paragraphs>225</Paragraphs>
  <Slides>33</Slides>
  <Notes>6</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Standarddesign</vt:lpstr>
      <vt:lpstr>Blank Presentation</vt:lpstr>
      <vt:lpstr>Should I Upgrade or go to Oracle Fusion Applications?</vt:lpstr>
      <vt:lpstr>It Depends</vt:lpstr>
      <vt:lpstr>Objectives</vt:lpstr>
      <vt:lpstr>Debra Lilley</vt:lpstr>
      <vt:lpstr>My Audience?</vt:lpstr>
      <vt:lpstr>It Depends…..  On Your Organisation</vt:lpstr>
      <vt:lpstr>It Depends….  Where You Are Today</vt:lpstr>
      <vt:lpstr>It Depends….  On You Understanding the Myths</vt:lpstr>
      <vt:lpstr>It Depends….  If Fusion Caters For Your Needs</vt:lpstr>
      <vt:lpstr>What’s In It</vt:lpstr>
      <vt:lpstr>It Depends ………  If You Want New Functionality</vt:lpstr>
      <vt:lpstr>Understanding Co-Existance Co-Existence Strategy Protects Your Investment </vt:lpstr>
      <vt:lpstr>It Depends….  On Your Technology Adoption</vt:lpstr>
      <vt:lpstr>FMW– The Technology</vt:lpstr>
      <vt:lpstr>Miracle Video on FMW</vt:lpstr>
      <vt:lpstr>Fusion Technology for the IT Estate</vt:lpstr>
      <vt:lpstr>Design Principles</vt:lpstr>
      <vt:lpstr>It Depends….  As ever on cost</vt:lpstr>
      <vt:lpstr>It Depends….  On your IT Drivers</vt:lpstr>
      <vt:lpstr>10 Things You Can Do Today to Prepare for the  Next Generation Applications</vt:lpstr>
      <vt:lpstr>BIG PLUG</vt:lpstr>
      <vt:lpstr>It Depends….  On your business case</vt:lpstr>
      <vt:lpstr>It also depends….  On You </vt:lpstr>
      <vt:lpstr>Where to Learn at OOW</vt:lpstr>
      <vt:lpstr>Top Sessions</vt:lpstr>
      <vt:lpstr>Oracle’s Fusion Nation</vt:lpstr>
      <vt:lpstr>Love The Vest</vt:lpstr>
      <vt:lpstr>And Afterwards?</vt:lpstr>
      <vt:lpstr>Our Map</vt:lpstr>
      <vt:lpstr>Slide 30</vt:lpstr>
      <vt:lpstr>Don’t Do Nothing</vt:lpstr>
      <vt:lpstr>Questions</vt:lpstr>
      <vt:lpstr>And Finally….</vt:lpstr>
    </vt:vector>
  </TitlesOfParts>
  <Company>Fujitsu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S315685</dc:title>
  <dc:creator>Debra Lilley</dc:creator>
  <cp:lastModifiedBy>Debra Lilley</cp:lastModifiedBy>
  <cp:revision>76</cp:revision>
  <dcterms:created xsi:type="dcterms:W3CDTF">2010-09-18T17:51:37Z</dcterms:created>
  <dcterms:modified xsi:type="dcterms:W3CDTF">2011-10-30T18:59:53Z</dcterms:modified>
</cp:coreProperties>
</file>