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830" r:id="rId2"/>
    <p:sldMasterId id="2147483872" r:id="rId3"/>
    <p:sldMasterId id="2147483891" r:id="rId4"/>
    <p:sldMasterId id="2147483929" r:id="rId5"/>
  </p:sldMasterIdLst>
  <p:notesMasterIdLst>
    <p:notesMasterId r:id="rId41"/>
  </p:notesMasterIdLst>
  <p:handoutMasterIdLst>
    <p:handoutMasterId r:id="rId42"/>
  </p:handoutMasterIdLst>
  <p:sldIdLst>
    <p:sldId id="576" r:id="rId6"/>
    <p:sldId id="577" r:id="rId7"/>
    <p:sldId id="581" r:id="rId8"/>
    <p:sldId id="647" r:id="rId9"/>
    <p:sldId id="673" r:id="rId10"/>
    <p:sldId id="654" r:id="rId11"/>
    <p:sldId id="653" r:id="rId12"/>
    <p:sldId id="677" r:id="rId13"/>
    <p:sldId id="656" r:id="rId14"/>
    <p:sldId id="669" r:id="rId15"/>
    <p:sldId id="678" r:id="rId16"/>
    <p:sldId id="655" r:id="rId17"/>
    <p:sldId id="670" r:id="rId18"/>
    <p:sldId id="679" r:id="rId19"/>
    <p:sldId id="657" r:id="rId20"/>
    <p:sldId id="671" r:id="rId21"/>
    <p:sldId id="681" r:id="rId22"/>
    <p:sldId id="658" r:id="rId23"/>
    <p:sldId id="672" r:id="rId24"/>
    <p:sldId id="661" r:id="rId25"/>
    <p:sldId id="660" r:id="rId26"/>
    <p:sldId id="659" r:id="rId27"/>
    <p:sldId id="648" r:id="rId28"/>
    <p:sldId id="662" r:id="rId29"/>
    <p:sldId id="663" r:id="rId30"/>
    <p:sldId id="664" r:id="rId31"/>
    <p:sldId id="665" r:id="rId32"/>
    <p:sldId id="666" r:id="rId33"/>
    <p:sldId id="667" r:id="rId34"/>
    <p:sldId id="682" r:id="rId35"/>
    <p:sldId id="675" r:id="rId36"/>
    <p:sldId id="676" r:id="rId37"/>
    <p:sldId id="575" r:id="rId38"/>
    <p:sldId id="646" r:id="rId39"/>
    <p:sldId id="587" r:id="rId40"/>
  </p:sldIdLst>
  <p:sldSz cx="9144000" cy="5143500" type="screen16x9"/>
  <p:notesSz cx="9144000" cy="6858000"/>
  <p:custDataLst>
    <p:tags r:id="rId4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169863" indent="1143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341313" indent="2286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512763" indent="3429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684213" indent="455613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77777"/>
    <a:srgbClr val="B9BE78"/>
    <a:srgbClr val="0070C0"/>
    <a:srgbClr val="B8B8B8"/>
    <a:srgbClr val="4D4D4D"/>
    <a:srgbClr val="5E4847"/>
    <a:srgbClr val="604847"/>
    <a:srgbClr val="AB9E4B"/>
    <a:srgbClr val="9FB3A9"/>
    <a:srgbClr val="707F6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1872" autoAdjust="0"/>
  </p:normalViewPr>
  <p:slideViewPr>
    <p:cSldViewPr snapToGrid="0" showGuides="1">
      <p:cViewPr varScale="1">
        <p:scale>
          <a:sx n="84" d="100"/>
          <a:sy n="84" d="100"/>
        </p:scale>
        <p:origin x="-1044" y="-84"/>
      </p:cViewPr>
      <p:guideLst>
        <p:guide orient="horz" pos="347"/>
        <p:guide orient="horz" pos="700"/>
        <p:guide pos="509"/>
        <p:guide pos="5759"/>
        <p:guide pos="288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cs typeface="+mn-cs"/>
              </a:defRPr>
            </a:lvl1pPr>
          </a:lstStyle>
          <a:p>
            <a:pPr>
              <a:defRPr/>
            </a:pPr>
            <a:fld id="{20081F73-A3D6-48AF-B321-CCF67B639CA5}" type="datetime1">
              <a:rPr lang="en-US"/>
              <a:pPr>
                <a:defRPr/>
              </a:pPr>
              <a:t>10/29/2012</a:t>
            </a:fld>
            <a:endParaRPr lang="en-US" dirty="0"/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600825"/>
            <a:ext cx="39624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cs typeface="+mn-cs"/>
              </a:defRPr>
            </a:lvl1pPr>
          </a:lstStyle>
          <a:p>
            <a:pPr>
              <a:defRPr/>
            </a:pPr>
            <a:fld id="{BC2084C9-A309-4861-9B00-572BD194B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4692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C87FD523-6A9D-431F-9006-8F984D4E0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04229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400" b="1" kern="1200">
        <a:solidFill>
          <a:schemeClr val="tx1"/>
        </a:solidFill>
        <a:latin typeface="Arial" pitchFamily="-106" charset="0"/>
        <a:ea typeface="ＭＳ Ｐゴシック" charset="-128"/>
        <a:cs typeface="ＭＳ Ｐゴシック" charset="-128"/>
      </a:defRPr>
    </a:lvl1pPr>
    <a:lvl2pPr marL="41275" algn="l" rtl="0" eaLnBrk="0" fontAlgn="base" hangingPunct="0">
      <a:spcBef>
        <a:spcPct val="30000"/>
      </a:spcBef>
      <a:spcAft>
        <a:spcPct val="0"/>
      </a:spcAft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125413" indent="-39688" algn="l" rtl="0" eaLnBrk="0" fontAlgn="base" hangingPunct="0">
      <a:spcBef>
        <a:spcPct val="30000"/>
      </a:spcBef>
      <a:spcAft>
        <a:spcPct val="0"/>
      </a:spcAft>
      <a:buSzPct val="100000"/>
      <a:buFont typeface="Times" pitchFamily="18" charset="0"/>
      <a:buChar char="•"/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215900" indent="-44450" algn="l" rtl="0" eaLnBrk="0" fontAlgn="base" hangingPunct="0">
      <a:spcBef>
        <a:spcPct val="30000"/>
      </a:spcBef>
      <a:spcAft>
        <a:spcPct val="0"/>
      </a:spcAft>
      <a:buChar char="–"/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258763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856575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1027891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1199206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1370521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1745EE9-7AA7-4964-BA6B-F02EC2E239CC}" type="slidenum">
              <a:rPr lang="en-US" sz="1200" smtClean="0">
                <a:latin typeface="Times" pitchFamily="18" charset="0"/>
              </a:rPr>
              <a:pPr/>
              <a:t>1</a:t>
            </a:fld>
            <a:endParaRPr lang="en-US" sz="1200" dirty="0" smtClean="0">
              <a:latin typeface="Times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7237" cy="2570163"/>
          </a:xfrm>
          <a:ln w="12700" cap="flat">
            <a:solidFill>
              <a:schemeClr val="tx1"/>
            </a:solidFill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6705600" cy="30876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4" tIns="46023" rIns="92044" bIns="46023"/>
          <a:lstStyle/>
          <a:p>
            <a:pPr eaLnBrk="1" hangingPunct="1"/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Chargeback and Consolidation Planner</a:t>
            </a:r>
          </a:p>
          <a:p>
            <a:endParaRPr lang="en-US" smtClean="0">
              <a:latin typeface="Arial" pitchFamily="34" charset="0"/>
            </a:endParaRPr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Oracle Enterprise Manager 11g: Grid Control Essentials   I - </a:t>
            </a:r>
            <a:fld id="{BA4AFB1F-0D55-4500-AA04-916A5917F893}" type="slidenum">
              <a:rPr lang="en-US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0116" name="Slide Image Placeholder 6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86000" y="515938"/>
            <a:ext cx="4572000" cy="257175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sz="1100" dirty="0" smtClean="0">
              <a:ea typeface="ＭＳ Ｐゴシック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A920F3-6B32-4E97-B87C-EFCA345870AF}" type="slidenum">
              <a:rPr lang="en-US" smtClean="0">
                <a:latin typeface="Times" pitchFamily="18" charset="0"/>
                <a:ea typeface="MS PGothic" pitchFamily="34" charset="-128"/>
                <a:cs typeface="Arial" pitchFamily="34" charset="0"/>
              </a:rPr>
              <a:pPr/>
              <a:t>23</a:t>
            </a:fld>
            <a:endParaRPr lang="en-US" smtClean="0">
              <a:latin typeface="Times" pitchFamily="18" charset="0"/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&lt;Explain cloud type formula&gt;</a:t>
            </a:r>
          </a:p>
          <a:p>
            <a:endParaRPr lang="en-AU" dirty="0" smtClean="0"/>
          </a:p>
          <a:p>
            <a:r>
              <a:rPr lang="en-AU" dirty="0" smtClean="0"/>
              <a:t>Most enterprises have requirements for some kind of hybrid cloud so we will examine that further.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AC582-3FCE-4065-A4C7-31B868F9485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&lt;explain these two methods of hybrid cloud traversal&gt;</a:t>
            </a:r>
          </a:p>
          <a:p>
            <a:endParaRPr lang="en-AU" dirty="0" smtClean="0"/>
          </a:p>
          <a:p>
            <a:r>
              <a:rPr lang="en-AU" dirty="0" smtClean="0"/>
              <a:t>Hybrid cloud is a combination of private and public.  Independent research shows us that most enterprises are focused on private cloud first...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AC582-3FCE-4065-A4C7-31B868F9485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FD523-6A9D-431F-9006-8F984D4E0CCC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Oracle offers complete choice</a:t>
            </a:r>
          </a:p>
          <a:p>
            <a:endParaRPr lang="en-US" b="0" dirty="0" smtClean="0"/>
          </a:p>
          <a:p>
            <a:r>
              <a:rPr lang="en-US" b="0" dirty="0" smtClean="0"/>
              <a:t>For Private Clouds:</a:t>
            </a:r>
          </a:p>
          <a:p>
            <a:pPr lvl="1"/>
            <a:r>
              <a:rPr lang="en-US" b="0" dirty="0" smtClean="0"/>
              <a:t>Start with consolidation</a:t>
            </a:r>
          </a:p>
          <a:p>
            <a:pPr lvl="2"/>
            <a:r>
              <a:rPr lang="en-US" b="0" dirty="0" smtClean="0"/>
              <a:t>At IaaS layer without standardization</a:t>
            </a:r>
          </a:p>
          <a:p>
            <a:pPr lvl="2"/>
            <a:r>
              <a:rPr lang="en-US" b="0" dirty="0" smtClean="0"/>
              <a:t>At PaaS layer with standardization</a:t>
            </a:r>
          </a:p>
          <a:p>
            <a:pPr lvl="2"/>
            <a:r>
              <a:rPr lang="en-US" b="0" dirty="0" smtClean="0"/>
              <a:t>Engineered Systems are an ideal foundation for consolidation and cloud</a:t>
            </a:r>
          </a:p>
          <a:p>
            <a:pPr lvl="1"/>
            <a:r>
              <a:rPr lang="en-US" b="0" dirty="0" smtClean="0"/>
              <a:t>Extend to private cloud</a:t>
            </a:r>
          </a:p>
          <a:p>
            <a:pPr lvl="2"/>
            <a:r>
              <a:rPr lang="en-US" b="0" dirty="0" smtClean="0"/>
              <a:t>Use EM12c to add self-service, auto-scaling and metering/chargeback</a:t>
            </a:r>
          </a:p>
          <a:p>
            <a:r>
              <a:rPr lang="en-US" b="0" dirty="0" smtClean="0"/>
              <a:t>Use public cloud where appropriate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Oracle Managed Cloud Services</a:t>
            </a:r>
          </a:p>
          <a:p>
            <a:pPr lvl="1">
              <a:buFont typeface="Arial" pitchFamily="34" charset="0"/>
              <a:buChar char="•"/>
            </a:pPr>
            <a:r>
              <a:rPr lang="en-US" b="0" dirty="0" smtClean="0"/>
              <a:t>Oracle Public Cloud</a:t>
            </a:r>
          </a:p>
          <a:p>
            <a:endParaRPr lang="en-US" b="0" dirty="0" smtClean="0"/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FD523-6A9D-431F-9006-8F984D4E0CCC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318">
              <a:defRPr/>
            </a:pPr>
            <a:r>
              <a:rPr lang="en-US" b="0" baseline="0" dirty="0" smtClean="0"/>
              <a:t>For more information about Oracle’s overall cloud computing strategy, please go to oracle.com.</a:t>
            </a:r>
          </a:p>
          <a:p>
            <a:pPr defTabSz="914318">
              <a:defRPr/>
            </a:pPr>
            <a:endParaRPr lang="en-US" b="0" baseline="0" dirty="0" smtClean="0"/>
          </a:p>
          <a:p>
            <a:pPr defTabSz="914318">
              <a:defRPr/>
            </a:pPr>
            <a:r>
              <a:rPr lang="en-US" b="0" baseline="0" dirty="0" smtClean="0"/>
              <a:t>And follow us on </a:t>
            </a:r>
            <a:r>
              <a:rPr lang="en-US" b="0" baseline="0" dirty="0" err="1" smtClean="0"/>
              <a:t>Facebook</a:t>
            </a:r>
            <a:r>
              <a:rPr lang="en-US" b="0" baseline="0" dirty="0" smtClean="0"/>
              <a:t> and Twitter.</a:t>
            </a:r>
          </a:p>
          <a:p>
            <a:pPr defTabSz="914318">
              <a:defRPr/>
            </a:pPr>
            <a:endParaRPr lang="en-US" b="0" baseline="0" dirty="0" smtClean="0"/>
          </a:p>
          <a:p>
            <a:pPr defTabSz="914318">
              <a:defRPr/>
            </a:pPr>
            <a:r>
              <a:rPr lang="en-US" b="0" baseline="0" dirty="0" smtClean="0"/>
              <a:t>Thank you.</a:t>
            </a:r>
          </a:p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CE8D6D8-639C-4A67-B737-B60FC8334AA4}" type="slidenum">
              <a:rPr lang="en-US" sz="1200" smtClean="0">
                <a:latin typeface="Times" pitchFamily="18" charset="0"/>
              </a:rPr>
              <a:pPr/>
              <a:t>35</a:t>
            </a:fld>
            <a:endParaRPr lang="en-US" sz="1200" dirty="0" smtClean="0">
              <a:latin typeface="Times" pitchFamily="18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7237" cy="2570163"/>
          </a:xfrm>
          <a:ln w="12700" cap="flat">
            <a:solidFill>
              <a:schemeClr val="tx1"/>
            </a:solidFill>
          </a:ln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6705600" cy="308768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4" tIns="46023" rIns="92044" bIns="46023"/>
          <a:lstStyle/>
          <a:p>
            <a:pPr eaLnBrk="1" hangingPunct="1"/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700" dirty="0" smtClean="0"/>
              <a:t>Every cloud presentation must begin with a picture of clouds and a cloud definition (humor).  </a:t>
            </a:r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Challanges</a:t>
            </a:r>
            <a:r>
              <a:rPr lang="en-US" baseline="0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AC582-3FCE-4065-A4C7-31B868F9485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 IT operations are</a:t>
            </a:r>
            <a:r>
              <a:rPr lang="en-US" baseline="0" dirty="0" smtClean="0"/>
              <a:t> very admin driven, very customized for the application environment, and slow due to transition between different admin teams like hardware, storage, database, 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7FD523-6A9D-431F-9006-8F984D4E0CC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jpe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922" y="3596148"/>
            <a:ext cx="7772797" cy="670855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922" y="4410273"/>
            <a:ext cx="7075289" cy="532642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SzTx/>
              <a:buFont typeface="Arial" pitchFamily="127" charset="0"/>
              <a:buNone/>
              <a:tabLst/>
              <a:defRPr sz="1800">
                <a:solidFill>
                  <a:schemeClr val="tx1"/>
                </a:solidFill>
              </a:defRPr>
            </a:lvl1pPr>
            <a:lvl2pPr marL="285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6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2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9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105525" y="48688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1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8" y="3101679"/>
            <a:ext cx="22272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4" descr="Tall Red"/>
          <p:cNvPicPr>
            <a:picLocks noChangeArrowheads="1"/>
          </p:cNvPicPr>
          <p:nvPr userDrawn="1"/>
        </p:nvPicPr>
        <p:blipFill>
          <a:blip r:embed="rId4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144588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pic>
        <p:nvPicPr>
          <p:cNvPr id="11" name="Picture 75" descr="Wide Red"/>
          <p:cNvPicPr>
            <a:picLocks noChangeArrowheads="1"/>
          </p:cNvPicPr>
          <p:nvPr userDrawn="1"/>
        </p:nvPicPr>
        <p:blipFill>
          <a:blip r:embed="rId5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685800"/>
            <a:ext cx="5881687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3355301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3304977"/>
            <a:ext cx="7772797" cy="1021953"/>
          </a:xfrm>
        </p:spPr>
        <p:txBody>
          <a:bodyPr/>
          <a:lstStyle>
            <a:lvl1pPr algn="l">
              <a:defRPr sz="24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179839"/>
            <a:ext cx="7772797" cy="1125141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855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711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671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4229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2786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1343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999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8458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940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399" y="1200547"/>
            <a:ext cx="4066976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00547"/>
            <a:ext cx="4066977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778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01" y="1150938"/>
            <a:ext cx="4040187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01" y="1631157"/>
            <a:ext cx="4040187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22" y="1150938"/>
            <a:ext cx="4041180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22" y="1631157"/>
            <a:ext cx="4041180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5574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99" y="204393"/>
            <a:ext cx="3008312" cy="872133"/>
          </a:xfrm>
        </p:spPr>
        <p:txBody>
          <a:bodyPr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852" y="204391"/>
            <a:ext cx="5111750" cy="439043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99" y="1076526"/>
            <a:ext cx="3008312" cy="3518297"/>
          </a:xfrm>
        </p:spPr>
        <p:txBody>
          <a:bodyPr/>
          <a:lstStyle>
            <a:lvl1pPr marL="0" indent="0">
              <a:buNone/>
              <a:defRPr sz="900"/>
            </a:lvl1pPr>
            <a:lvl2pPr marL="285573" indent="0">
              <a:buNone/>
              <a:defRPr sz="700"/>
            </a:lvl2pPr>
            <a:lvl3pPr marL="571145" indent="0">
              <a:buNone/>
              <a:defRPr sz="600"/>
            </a:lvl3pPr>
            <a:lvl4pPr marL="856718" indent="0">
              <a:buNone/>
              <a:defRPr sz="600"/>
            </a:lvl4pPr>
            <a:lvl5pPr marL="1142291" indent="0">
              <a:buNone/>
              <a:defRPr sz="600"/>
            </a:lvl5pPr>
            <a:lvl6pPr marL="1427864" indent="0">
              <a:buNone/>
              <a:defRPr sz="600"/>
            </a:lvl6pPr>
            <a:lvl7pPr marL="1713437" indent="0">
              <a:buNone/>
              <a:defRPr sz="600"/>
            </a:lvl7pPr>
            <a:lvl8pPr marL="1999011" indent="0">
              <a:buNone/>
              <a:defRPr sz="600"/>
            </a:lvl8pPr>
            <a:lvl9pPr marL="228458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9337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5283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798" y="206375"/>
            <a:ext cx="2056805" cy="43884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399" y="206375"/>
            <a:ext cx="6077148" cy="43884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7639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1412030"/>
            <a:ext cx="8229600" cy="306260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919160"/>
            <a:ext cx="8229600" cy="304800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919160"/>
            <a:ext cx="8229600" cy="304800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ogo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80000">
                <a:srgbClr val="AA0000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5943600" y="0"/>
            <a:ext cx="3200400" cy="5143500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80000">
                <a:srgbClr val="AA0000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algn="tl" rotWithShape="0">
              <a:srgbClr val="808080">
                <a:alpha val="54999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pic>
        <p:nvPicPr>
          <p:cNvPr id="8" name="Picture 21" descr="O_signature_wh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54000"/>
            <a:ext cx="21478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1485" y="2053590"/>
            <a:ext cx="4636982" cy="760334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0850" y="2914276"/>
            <a:ext cx="4636982" cy="1048124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43600" y="0"/>
            <a:ext cx="3200400" cy="51435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tlCol="0" anchor="ctr" anchorCtr="1">
            <a:noAutofit/>
          </a:bodyPr>
          <a:lstStyle>
            <a:lvl1pPr marL="60325" indent="0">
              <a:buFontTx/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8038" y="1164165"/>
            <a:ext cx="7910512" cy="3297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8038" y="658572"/>
            <a:ext cx="8139112" cy="31869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268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ogo withou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25400"/>
            <a:ext cx="9144000" cy="5168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-25400"/>
            <a:ext cx="9144000" cy="4157663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80000">
                <a:srgbClr val="AA0000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pic>
        <p:nvPicPr>
          <p:cNvPr id="8" name="Picture 21" descr="O_signature_wht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254000"/>
            <a:ext cx="21478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auto">
          <a:xfrm>
            <a:off x="5943600" y="-25400"/>
            <a:ext cx="3200400" cy="4157663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80000">
                <a:srgbClr val="AA0000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algn="tl" rotWithShape="0">
              <a:srgbClr val="808080">
                <a:alpha val="54999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1485" y="2053590"/>
            <a:ext cx="4636982" cy="760334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0850" y="2914276"/>
            <a:ext cx="4636982" cy="1048124"/>
          </a:xfrm>
        </p:spPr>
        <p:txBody>
          <a:bodyPr/>
          <a:lstStyle>
            <a:lvl1pPr marL="0" marR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85000"/>
              <a:buFont typeface="Wingdings" pitchFamily="2" charset="2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Click to edit Master text styles</a:t>
            </a:r>
          </a:p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43600" y="-25400"/>
            <a:ext cx="3200400" cy="4157663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tlCol="0" anchor="ctr" anchorCtr="1">
            <a:noAutofit/>
          </a:bodyPr>
          <a:lstStyle>
            <a:lvl1pPr>
              <a:buFontTx/>
              <a:buNone/>
              <a:defRPr lang="en-US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gram 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522413" y="0"/>
            <a:ext cx="7621587" cy="4630738"/>
          </a:xfrm>
          <a:prstGeom prst="rect">
            <a:avLst/>
          </a:prstGeom>
          <a:gradFill flip="none" rotWithShape="1">
            <a:gsLst>
              <a:gs pos="10000">
                <a:srgbClr val="FFFFFF"/>
              </a:gs>
              <a:gs pos="80000">
                <a:srgbClr val="B3B3B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12"/>
          <p:cNvSpPr>
            <a:spLocks noChangeArrowheads="1"/>
          </p:cNvSpPr>
          <p:nvPr userDrawn="1"/>
        </p:nvSpPr>
        <p:spPr bwMode="auto">
          <a:xfrm>
            <a:off x="1841500" y="0"/>
            <a:ext cx="7302500" cy="4630738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100000">
                <a:srgbClr val="B3B3B3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10500019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5" name="Picture 25" descr="Red Ba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0" descr="Oracle WHITE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479" y="4668926"/>
              <a:ext cx="704056" cy="8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943600" y="0"/>
            <a:ext cx="3200400" cy="4630738"/>
          </a:xfrm>
          <a:prstGeom prst="rect">
            <a:avLst/>
          </a:prstGeom>
          <a:gradFill flip="none" rotWithShape="1">
            <a:gsLst>
              <a:gs pos="10000">
                <a:srgbClr val="FFFFFF"/>
              </a:gs>
              <a:gs pos="80000">
                <a:srgbClr val="B3B3B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6264275" y="0"/>
            <a:ext cx="2879725" cy="4630738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10500019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grpSp>
        <p:nvGrpSpPr>
          <p:cNvPr id="2" name="Group 5"/>
          <p:cNvGrpSpPr>
            <a:grpSpLocks/>
          </p:cNvGrpSpPr>
          <p:nvPr userDrawn="1"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6" name="Picture 25" descr="Red Ba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 descr="Oracle WHITE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479" y="4668926"/>
              <a:ext cx="704056" cy="8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613" y="1173894"/>
            <a:ext cx="5030787" cy="1100723"/>
          </a:xfrm>
        </p:spPr>
        <p:txBody>
          <a:bodyPr anchor="t"/>
          <a:lstStyle>
            <a:lvl1pPr>
              <a:defRPr sz="2800" b="1">
                <a:ln w="0"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497888" y="0"/>
            <a:ext cx="646112" cy="4630738"/>
          </a:xfrm>
          <a:prstGeom prst="rect">
            <a:avLst/>
          </a:prstGeom>
          <a:gradFill flip="none" rotWithShape="1">
            <a:gsLst>
              <a:gs pos="0">
                <a:srgbClr val="B3B3B3"/>
              </a:gs>
              <a:gs pos="100000">
                <a:srgbClr val="F3F3F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5943600" y="-1588"/>
            <a:ext cx="320675" cy="4630738"/>
          </a:xfrm>
          <a:prstGeom prst="rect">
            <a:avLst/>
          </a:prstGeom>
          <a:gradFill flip="none" rotWithShape="1">
            <a:gsLst>
              <a:gs pos="10000">
                <a:srgbClr val="FFFFFF"/>
              </a:gs>
              <a:gs pos="80000">
                <a:srgbClr val="B3B3B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6264275" y="-1588"/>
            <a:ext cx="2233613" cy="4630738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100000">
                <a:srgbClr val="B3B3B3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6264275" y="-1588"/>
            <a:ext cx="2233613" cy="4630738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100000">
                <a:srgbClr val="B3B3B3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10500019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grpSp>
        <p:nvGrpSpPr>
          <p:cNvPr id="2" name="Group 5"/>
          <p:cNvGrpSpPr>
            <a:grpSpLocks/>
          </p:cNvGrpSpPr>
          <p:nvPr userDrawn="1"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9" name="Picture 25" descr="Red Ba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0" descr="Oracle WHITE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479" y="4668926"/>
              <a:ext cx="704056" cy="8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613" y="1173894"/>
            <a:ext cx="5030787" cy="1100723"/>
          </a:xfrm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ln w="0"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263640" y="-2117"/>
            <a:ext cx="2240280" cy="4629150"/>
          </a:xfrm>
          <a:ln>
            <a:noFill/>
          </a:ln>
          <a:effectLst/>
        </p:spPr>
        <p:txBody>
          <a:bodyPr rtlCol="0" anchor="ctr">
            <a:noAutofit/>
          </a:bodyPr>
          <a:lstStyle>
            <a:lvl1pPr marL="0" indent="0" algn="ctr">
              <a:buNone/>
              <a:defRPr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ounc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1160463"/>
            <a:ext cx="9144000" cy="2971800"/>
          </a:xfrm>
          <a:prstGeom prst="rect">
            <a:avLst/>
          </a:prstGeom>
          <a:gradFill rotWithShape="0">
            <a:gsLst>
              <a:gs pos="0">
                <a:srgbClr val="BFBFBF"/>
              </a:gs>
              <a:gs pos="100000">
                <a:srgbClr val="595959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54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 userDrawn="1"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6" name="Picture 25" descr="Red Ba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 descr="Oracle WHITE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479" y="4668926"/>
              <a:ext cx="704056" cy="8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586246"/>
            <a:ext cx="5171342" cy="2410019"/>
          </a:xfrm>
        </p:spPr>
        <p:txBody>
          <a:bodyPr>
            <a:noAutofit/>
          </a:bodyPr>
          <a:lstStyle>
            <a:lvl1pPr marL="0" marR="0" indent="0" algn="l" defTabSz="2286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85000"/>
              <a:buFont typeface="Wingdings" pitchFamily="2" charset="2"/>
              <a:buNone/>
              <a:tabLst/>
              <a:defRPr sz="4400" b="1" cap="all" baseline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0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788822" y="0"/>
            <a:ext cx="3064933" cy="4629150"/>
          </a:xfrm>
          <a:ln>
            <a:noFill/>
          </a:ln>
          <a:effectLst/>
        </p:spPr>
        <p:txBody>
          <a:bodyPr rtlCol="0" anchor="ctr">
            <a:noAutofit/>
          </a:bodyPr>
          <a:lstStyle>
            <a:lvl1pPr marL="0" indent="0" algn="ctr">
              <a:buNone/>
              <a:defRPr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ouncement Key 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2995613" y="1160463"/>
            <a:ext cx="6148387" cy="2971800"/>
          </a:xfrm>
          <a:prstGeom prst="rect">
            <a:avLst/>
          </a:prstGeom>
          <a:gradFill rotWithShape="0">
            <a:gsLst>
              <a:gs pos="0">
                <a:srgbClr val="BFBFBF"/>
              </a:gs>
              <a:gs pos="100000">
                <a:srgbClr val="595959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360001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443821" y="1430281"/>
            <a:ext cx="5369979" cy="2523657"/>
          </a:xfrm>
        </p:spPr>
        <p:txBody>
          <a:bodyPr/>
          <a:lstStyle>
            <a:lvl1pPr marL="0" indent="0">
              <a:buNone/>
              <a:defRPr sz="24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351" y="1159936"/>
            <a:ext cx="2944368" cy="2971800"/>
          </a:xfrm>
          <a:ln>
            <a:noFill/>
          </a:ln>
          <a:effectLst>
            <a:reflection stA="30000" endPos="4000" dir="5400000" sy="-100000" algn="bl" rotWithShape="0"/>
          </a:effectLst>
        </p:spPr>
        <p:txBody>
          <a:bodyPr rtlCol="0" anchor="ctr">
            <a:noAutofit/>
          </a:bodyPr>
          <a:lstStyle>
            <a:lvl1pPr marL="0" indent="0" algn="ctr">
              <a:buNone/>
              <a:defRPr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1708150"/>
            <a:ext cx="4000500" cy="2420938"/>
          </a:xfrm>
          <a:prstGeom prst="rect">
            <a:avLst/>
          </a:prstGeom>
          <a:gradFill rotWithShape="1">
            <a:gsLst>
              <a:gs pos="0">
                <a:srgbClr val="F3F3F3"/>
              </a:gs>
              <a:gs pos="100000">
                <a:srgbClr val="B3B3B3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7799993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1588" y="1157288"/>
            <a:ext cx="3998912" cy="55086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2075" tIns="46038" rIns="92075" bIns="46038" anchor="ctr"/>
          <a:lstStyle/>
          <a:p>
            <a:pPr marL="119063" indent="-119063" algn="ctr">
              <a:defRPr/>
            </a:pPr>
            <a:endParaRPr lang="en-US" sz="4000" b="1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>
          <a:xfrm>
            <a:off x="4034367" y="1156648"/>
            <a:ext cx="5109632" cy="2971800"/>
          </a:xfrm>
          <a:effectLst>
            <a:reflection blurRad="63500" stA="50000" endPos="7000" dir="5400000" sy="-100000" algn="bl" rotWithShape="0"/>
          </a:effectLst>
        </p:spPr>
        <p:txBody>
          <a:bodyPr rtlCol="0" anchor="ctr" anchorCtr="1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406397" y="1859644"/>
            <a:ext cx="3131820" cy="2137410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22"/>
          <p:cNvSpPr>
            <a:spLocks noGrp="1"/>
          </p:cNvSpPr>
          <p:nvPr>
            <p:ph type="body" sz="quarter" idx="14"/>
          </p:nvPr>
        </p:nvSpPr>
        <p:spPr>
          <a:xfrm>
            <a:off x="457199" y="1163620"/>
            <a:ext cx="3412068" cy="544351"/>
          </a:xfrm>
          <a:noFill/>
        </p:spPr>
        <p:txBody>
          <a:bodyPr anchor="ctr">
            <a:noAutofit/>
          </a:bodyPr>
          <a:lstStyle>
            <a:lvl1pPr marL="0" indent="0">
              <a:buNone/>
              <a:defRPr sz="20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199" y="480486"/>
            <a:ext cx="8348134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0" y="1160463"/>
            <a:ext cx="9144000" cy="2971800"/>
          </a:xfrm>
          <a:prstGeom prst="rect">
            <a:avLst/>
          </a:prstGeom>
          <a:gradFill rotWithShape="1">
            <a:gsLst>
              <a:gs pos="0">
                <a:srgbClr val="FF1414"/>
              </a:gs>
              <a:gs pos="100000">
                <a:srgbClr val="AA0000"/>
              </a:gs>
            </a:gsLst>
            <a:lin ang="5400000"/>
          </a:gradFill>
          <a:ln w="25400">
            <a:noFill/>
            <a:miter lim="800000"/>
            <a:headEnd/>
            <a:tailEnd/>
          </a:ln>
          <a:effectLst>
            <a:outerShdw dist="635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/>
            <a:endParaRPr lang="en-US" sz="1800">
              <a:solidFill>
                <a:srgbClr val="FFFFFF"/>
              </a:solidFill>
              <a:cs typeface="+mn-cs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0852" y="1422404"/>
            <a:ext cx="7617881" cy="1354667"/>
          </a:xfrm>
        </p:spPr>
        <p:txBody>
          <a:bodyPr>
            <a:normAutofit/>
          </a:bodyPr>
          <a:lstStyle>
            <a:lvl1pPr marL="114300" indent="-11430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552455" y="2844803"/>
            <a:ext cx="3994149" cy="443953"/>
          </a:xfrm>
          <a:noFill/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lang="en-US" sz="2000" b="1" kern="1200" cap="none" baseline="0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0000"/>
                      </a:schemeClr>
                    </a:gs>
                  </a:gsLst>
                  <a:lin ang="5400000" scaled="0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7"/>
          </p:nvPr>
        </p:nvSpPr>
        <p:spPr>
          <a:xfrm>
            <a:off x="552455" y="3343623"/>
            <a:ext cx="3994149" cy="703448"/>
          </a:xfrm>
          <a:noFill/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lang="en-US" sz="1600" b="0" kern="1200" cap="none" baseline="0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0000"/>
                      </a:schemeClr>
                    </a:gs>
                  </a:gsLst>
                  <a:lin ang="5400000" scaled="0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6"/>
          <p:cNvSpPr>
            <a:spLocks noChangeArrowheads="1"/>
          </p:cNvSpPr>
          <p:nvPr userDrawn="1"/>
        </p:nvSpPr>
        <p:spPr bwMode="auto">
          <a:xfrm flipH="1">
            <a:off x="3171825" y="1117600"/>
            <a:ext cx="26988" cy="31559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lIns="34281" tIns="17140" rIns="34281" bIns="17140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6"/>
          </p:nvPr>
        </p:nvSpPr>
        <p:spPr>
          <a:xfrm>
            <a:off x="457201" y="1517907"/>
            <a:ext cx="2607406" cy="2488686"/>
          </a:xfrm>
          <a:noFill/>
        </p:spPr>
        <p:txBody>
          <a:bodyPr anchor="ctr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sz="1800" b="0" cap="none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7"/>
          </p:nvPr>
        </p:nvSpPr>
        <p:spPr>
          <a:xfrm>
            <a:off x="3482976" y="1123950"/>
            <a:ext cx="5236560" cy="3284538"/>
          </a:xfrm>
        </p:spPr>
        <p:txBody>
          <a:bodyPr rtlCol="0" anchor="ctr" anchorCtr="1">
            <a:noAutofit/>
          </a:bodyPr>
          <a:lstStyle>
            <a:lvl1pPr marL="60325" indent="0" algn="ctr"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rdware and Software 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2103438" y="1774825"/>
            <a:ext cx="4937125" cy="1593850"/>
            <a:chOff x="2113332" y="1464413"/>
            <a:chExt cx="4936386" cy="1595045"/>
          </a:xfrm>
        </p:grpSpPr>
        <p:pic>
          <p:nvPicPr>
            <p:cNvPr id="4" name="Picture 10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13332" y="1464413"/>
              <a:ext cx="4936386" cy="1595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034" descr="HSET_clr_rgb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81263" y="1700213"/>
              <a:ext cx="4179887" cy="119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6569039" cy="4460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038" y="1164165"/>
            <a:ext cx="8140700" cy="332535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06" y="0"/>
            <a:ext cx="1608794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6650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cl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0" descr="O_signature_clr_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5663" y="1328738"/>
            <a:ext cx="7315200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truction &amp; Guidelines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530725"/>
            <a:ext cx="9144000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5613" y="1171557"/>
            <a:ext cx="5030787" cy="1100723"/>
          </a:xfrm>
        </p:spPr>
        <p:txBody>
          <a:bodyPr anchor="t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, 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530725"/>
            <a:ext cx="9144000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1839"/>
            <a:ext cx="8229600" cy="2929889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 subhead, 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487863"/>
            <a:ext cx="9144000" cy="35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514"/>
            <a:ext cx="8229600" cy="2929889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80486"/>
            <a:ext cx="8229600" cy="42378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919160"/>
            <a:ext cx="8229600" cy="304800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4914900"/>
            <a:ext cx="8839200" cy="1143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sz="2400" smtClean="0">
                <a:solidFill>
                  <a:srgbClr val="000000"/>
                </a:solidFill>
                <a:cs typeface="+mn-cs"/>
              </a:rPr>
              <a:t>© 2011 Oracle Corporation – Proprietary and Confidential</a:t>
            </a:r>
            <a:endParaRPr lang="en-US" sz="240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399" y="1200547"/>
            <a:ext cx="4066976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00547"/>
            <a:ext cx="4066977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37593" y="4791845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7787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922" y="3596148"/>
            <a:ext cx="7772797" cy="670855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922" y="4410273"/>
            <a:ext cx="7075289" cy="532642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SzTx/>
              <a:buFont typeface="Arial" pitchFamily="127" charset="0"/>
              <a:buNone/>
              <a:tabLst/>
              <a:defRPr sz="1800">
                <a:solidFill>
                  <a:schemeClr val="tx1"/>
                </a:solidFill>
              </a:defRPr>
            </a:lvl1pPr>
            <a:lvl2pPr marL="285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6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2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9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105525" y="48688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1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588" y="3101679"/>
            <a:ext cx="22272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4" descr="Tall Red"/>
          <p:cNvPicPr>
            <a:picLocks noChangeArrowheads="1"/>
          </p:cNvPicPr>
          <p:nvPr userDrawn="1"/>
        </p:nvPicPr>
        <p:blipFill>
          <a:blip r:embed="rId4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144588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pic>
        <p:nvPicPr>
          <p:cNvPr id="11" name="Picture 75" descr="Wide Red"/>
          <p:cNvPicPr>
            <a:picLocks noChangeArrowheads="1"/>
          </p:cNvPicPr>
          <p:nvPr userDrawn="1"/>
        </p:nvPicPr>
        <p:blipFill>
          <a:blip r:embed="rId5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13" y="685800"/>
            <a:ext cx="5881687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</p:spTree>
    <p:extLst>
      <p:ext uri="{BB962C8B-B14F-4D97-AF65-F5344CB8AC3E}">
        <p14:creationId xmlns="" xmlns:p14="http://schemas.microsoft.com/office/powerpoint/2010/main" val="33553016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8038" y="1164165"/>
            <a:ext cx="7910512" cy="3297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8038" y="658572"/>
            <a:ext cx="8139112" cy="31869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2689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6569039" cy="4460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038" y="1164165"/>
            <a:ext cx="8140700" cy="332535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5206" y="0"/>
            <a:ext cx="1608794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665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0882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08824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9702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nnoun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08038" y="318055"/>
            <a:ext cx="7779072" cy="5044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Announcement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858762"/>
            <a:ext cx="7792822" cy="186758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 sz="2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Product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16095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5468" y="357650"/>
            <a:ext cx="7779072" cy="1244269"/>
          </a:xfrm>
        </p:spPr>
        <p:txBody>
          <a:bodyPr/>
          <a:lstStyle>
            <a:lvl1pPr marL="91440" indent="-9144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1817688"/>
            <a:ext cx="7792822" cy="85463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285750" indent="0">
              <a:buNone/>
              <a:defRPr sz="1600">
                <a:solidFill>
                  <a:schemeClr val="bg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name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85466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1587" y="0"/>
            <a:ext cx="9145587" cy="3625850"/>
            <a:chOff x="-1587" y="0"/>
            <a:chExt cx="9145587" cy="3625850"/>
          </a:xfrm>
        </p:grpSpPr>
        <p:pic>
          <p:nvPicPr>
            <p:cNvPr id="7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4" descr="Small Red Square"/>
            <p:cNvPicPr>
              <a:picLocks noChangeAspect="1" noChangeArrowheads="1"/>
            </p:cNvPicPr>
            <p:nvPr userDrawn="1"/>
          </p:nvPicPr>
          <p:blipFill>
            <a:blip r:embed="rId3">
              <a:alphaModFix amt="0"/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7" y="1041400"/>
              <a:ext cx="9144000" cy="25844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0" y="1821925"/>
            <a:ext cx="9142413" cy="900649"/>
          </a:xfrm>
          <a:noFill/>
          <a:ln>
            <a:noFill/>
          </a:ln>
        </p:spPr>
        <p:txBody>
          <a:bodyPr/>
          <a:lstStyle>
            <a:lvl1pPr algn="ctr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91137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/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 userDrawn="1"/>
        </p:nvGrpSpPr>
        <p:grpSpPr bwMode="auto"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180" y="2094112"/>
              <a:ext cx="5998766" cy="75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9820804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3304977"/>
            <a:ext cx="7772797" cy="1021953"/>
          </a:xfrm>
        </p:spPr>
        <p:txBody>
          <a:bodyPr/>
          <a:lstStyle>
            <a:lvl1pPr algn="l">
              <a:defRPr sz="24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179839"/>
            <a:ext cx="7772797" cy="1125141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855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711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671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4229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2786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1343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999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8458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940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399" y="1200547"/>
            <a:ext cx="4066976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00547"/>
            <a:ext cx="4066977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7874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01" y="1150938"/>
            <a:ext cx="4040187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01" y="1631157"/>
            <a:ext cx="4040187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22" y="1150938"/>
            <a:ext cx="4041180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22" y="1631157"/>
            <a:ext cx="4041180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55742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99" y="204393"/>
            <a:ext cx="3008312" cy="872133"/>
          </a:xfrm>
        </p:spPr>
        <p:txBody>
          <a:bodyPr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852" y="204391"/>
            <a:ext cx="5111750" cy="439043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99" y="1076526"/>
            <a:ext cx="3008312" cy="3518297"/>
          </a:xfrm>
        </p:spPr>
        <p:txBody>
          <a:bodyPr/>
          <a:lstStyle>
            <a:lvl1pPr marL="0" indent="0">
              <a:buNone/>
              <a:defRPr sz="900"/>
            </a:lvl1pPr>
            <a:lvl2pPr marL="285573" indent="0">
              <a:buNone/>
              <a:defRPr sz="700"/>
            </a:lvl2pPr>
            <a:lvl3pPr marL="571145" indent="0">
              <a:buNone/>
              <a:defRPr sz="600"/>
            </a:lvl3pPr>
            <a:lvl4pPr marL="856718" indent="0">
              <a:buNone/>
              <a:defRPr sz="600"/>
            </a:lvl4pPr>
            <a:lvl5pPr marL="1142291" indent="0">
              <a:buNone/>
              <a:defRPr sz="600"/>
            </a:lvl5pPr>
            <a:lvl6pPr marL="1427864" indent="0">
              <a:buNone/>
              <a:defRPr sz="600"/>
            </a:lvl6pPr>
            <a:lvl7pPr marL="1713437" indent="0">
              <a:buNone/>
              <a:defRPr sz="600"/>
            </a:lvl7pPr>
            <a:lvl8pPr marL="1999011" indent="0">
              <a:buNone/>
              <a:defRPr sz="600"/>
            </a:lvl8pPr>
            <a:lvl9pPr marL="228458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933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6970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52830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798" y="206375"/>
            <a:ext cx="2056805" cy="43884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399" y="206375"/>
            <a:ext cx="6077148" cy="43884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76397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5"/>
            <a:ext cx="7950200" cy="473075"/>
          </a:xfrm>
        </p:spPr>
        <p:txBody>
          <a:bodyPr wrap="squar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51" y="1111250"/>
            <a:ext cx="7900974" cy="3648075"/>
          </a:xfrm>
        </p:spPr>
        <p:txBody>
          <a:bodyPr wrap="square"/>
          <a:lstStyle>
            <a:lvl1pPr marL="117475" indent="-117475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/>
            </a:lvl1pPr>
            <a:lvl2pPr marL="344488" indent="-177800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–"/>
              <a:defRPr sz="1100"/>
            </a:lvl2pPr>
            <a:lvl3pPr marL="574675" indent="-171450">
              <a:buClr>
                <a:schemeClr val="tx2"/>
              </a:buClr>
              <a:buFont typeface="Arial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855663" indent="-107950">
              <a:buClr>
                <a:schemeClr val="tx1"/>
              </a:buClr>
              <a:buFont typeface="Arial" pitchFamily="34" charset="0"/>
              <a:buChar char="–"/>
              <a:defRPr lang="en-US" sz="11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127" charset="-128"/>
                <a:cs typeface="ＭＳ Ｐゴシック" pitchFamily="127" charset="-128"/>
              </a:defRPr>
            </a:lvl4pPr>
            <a:lvl5pPr marL="1200150" indent="-166688">
              <a:buClr>
                <a:schemeClr val="tx2"/>
              </a:buClr>
              <a:buFont typeface="Arial" pitchFamily="34" charset="0"/>
              <a:buChar char="•"/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824267" y="4758191"/>
            <a:ext cx="2895600" cy="274637"/>
          </a:xfrm>
        </p:spPr>
        <p:txBody>
          <a:bodyPr wrap="square"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 userDrawn="1"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algn="r"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fld id="{DF43EDC1-DE77-47A3-B56B-F28176B942E3}" type="slidenum">
              <a:rPr lang="en-US" sz="600" smtClean="0">
                <a:solidFill>
                  <a:srgbClr val="000000"/>
                </a:solidFill>
              </a:rPr>
              <a:pPr algn="r" defTabSz="342851" eaLnBrk="1" hangingPunct="1">
                <a:spcBef>
                  <a:spcPts val="0"/>
                </a:spcBef>
                <a:buClr>
                  <a:srgbClr val="829E7E"/>
                </a:buClr>
                <a:buFont typeface="Arial"/>
                <a:buNone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 © 2011, Oracle and/or its affiliates. All rights reserved.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773617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7950200" cy="530224"/>
          </a:xfrm>
        </p:spPr>
        <p:txBody>
          <a:bodyPr wrap="squar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858211" y="4800037"/>
            <a:ext cx="2895600" cy="274637"/>
          </a:xfrm>
        </p:spPr>
        <p:txBody>
          <a:bodyPr wrap="square"/>
          <a:lstStyle>
            <a:lvl1pPr>
              <a:defRPr/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algn="r"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fld id="{DF43EDC1-DE77-47A3-B56B-F28176B942E3}" type="slidenum">
              <a:rPr lang="en-US" sz="600" smtClean="0">
                <a:solidFill>
                  <a:srgbClr val="000000"/>
                </a:solidFill>
              </a:rPr>
              <a:pPr algn="r" defTabSz="342851" eaLnBrk="1" hangingPunct="1">
                <a:spcBef>
                  <a:spcPts val="0"/>
                </a:spcBef>
                <a:buClr>
                  <a:srgbClr val="829E7E"/>
                </a:buClr>
                <a:buFont typeface="Arial"/>
                <a:buNone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 © 2011, Oracle and/or its affiliates. All rights reserved.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19293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8600"/>
            <a:ext cx="7581900" cy="7060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0726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 userDrawn="1">
            <p:ph type="sldNum" sz="quarter" idx="4294967295"/>
          </p:nvPr>
        </p:nvSpPr>
        <p:spPr>
          <a:xfrm>
            <a:off x="8267700" y="4786312"/>
            <a:ext cx="514350" cy="357188"/>
          </a:xfrm>
          <a:prstGeom prst="rect">
            <a:avLst/>
          </a:prstGeom>
          <a:noFill/>
        </p:spPr>
        <p:txBody>
          <a:bodyPr/>
          <a:lstStyle/>
          <a:p>
            <a:fld id="{C0A34862-8A38-492E-AAA9-D948D2498D7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1"/>
          <p:cNvSpPr>
            <a:spLocks noChangeArrowheads="1"/>
          </p:cNvSpPr>
          <p:nvPr/>
        </p:nvSpPr>
        <p:spPr bwMode="auto">
          <a:xfrm>
            <a:off x="914401" y="685800"/>
            <a:ext cx="2824163" cy="2115741"/>
          </a:xfrm>
          <a:prstGeom prst="rect">
            <a:avLst/>
          </a:prstGeom>
          <a:solidFill>
            <a:srgbClr val="ADADA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400" b="1">
                <a:solidFill>
                  <a:srgbClr val="000000"/>
                </a:solidFill>
                <a:latin typeface="Arial"/>
                <a:ea typeface="+mn-ea"/>
              </a:rPr>
              <a:t>&lt;Insert Picture Here&gt;</a:t>
            </a:r>
          </a:p>
        </p:txBody>
      </p:sp>
      <p:pic>
        <p:nvPicPr>
          <p:cNvPr id="5" name="Picture 74" descr="Tall 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5" descr="Wide R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6976" y="685800"/>
            <a:ext cx="5407025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0" descr="Oracle_Logo_485C.jpg                                           00104BF0Macintosh HD                   BE05FFEF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701" y="3253979"/>
            <a:ext cx="2925763" cy="27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1"/>
          <p:cNvSpPr>
            <a:spLocks noChangeArrowheads="1"/>
          </p:cNvSpPr>
          <p:nvPr userDrawn="1"/>
        </p:nvSpPr>
        <p:spPr bwMode="auto">
          <a:xfrm>
            <a:off x="914401" y="685800"/>
            <a:ext cx="2824163" cy="2115741"/>
          </a:xfrm>
          <a:prstGeom prst="rect">
            <a:avLst/>
          </a:prstGeom>
          <a:solidFill>
            <a:srgbClr val="ADADA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400" b="1">
                <a:solidFill>
                  <a:srgbClr val="000000"/>
                </a:solidFill>
                <a:latin typeface="Arial"/>
                <a:ea typeface="+mn-ea"/>
              </a:rPr>
              <a:t>&lt;Insert Picture Here&gt;</a:t>
            </a:r>
          </a:p>
        </p:txBody>
      </p:sp>
      <p:pic>
        <p:nvPicPr>
          <p:cNvPr id="9" name="Picture 74" descr="Tall Red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5" descr="Wide Red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736976" y="685800"/>
            <a:ext cx="5407025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0" descr="Oracle_Logo_485C.jpg                                           00104BF0Macintosh HD                   BE05FFEF: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01701" y="3253979"/>
            <a:ext cx="2925763" cy="27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220" name="Rectangle 76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3600450"/>
            <a:ext cx="7772400" cy="645319"/>
          </a:xfrm>
        </p:spPr>
        <p:txBody>
          <a:bodyPr lIns="91440" tIns="45720" rIns="91440" bIns="45720"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2221" name="Rectangle 7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4286250"/>
            <a:ext cx="6400800" cy="571500"/>
          </a:xfrm>
        </p:spPr>
        <p:txBody>
          <a:bodyPr lIns="91440" tIns="45720" rIns="91440" bIns="45720"/>
          <a:lstStyle>
            <a:lvl1pPr marL="0" indent="0">
              <a:spcBef>
                <a:spcPct val="0"/>
              </a:spcBef>
              <a:buFont typeface="Times" pitchFamily="18" charset="0"/>
              <a:buNone/>
              <a:defRPr sz="16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6301" y="1200150"/>
            <a:ext cx="3692525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1226" y="1200150"/>
            <a:ext cx="3692525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nnoun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08038" y="318055"/>
            <a:ext cx="7779072" cy="5044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Announcement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858762"/>
            <a:ext cx="7792822" cy="186758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 sz="2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Product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160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91703"/>
            <a:ext cx="1898650" cy="41659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6300" y="291703"/>
            <a:ext cx="5543550" cy="41659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91703"/>
            <a:ext cx="75819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76300" y="1200150"/>
            <a:ext cx="7537450" cy="32575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AU" noProof="0" smtClean="0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91703"/>
            <a:ext cx="75819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6301" y="1200150"/>
            <a:ext cx="3692525" cy="325755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1226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  <p:transition>
    <p:wipe dir="r"/>
  </p:transition>
  <p:hf sldNum="0"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8600"/>
            <a:ext cx="7581900" cy="7060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0726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4914900"/>
            <a:ext cx="8839200" cy="114300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8600"/>
            <a:ext cx="7581900" cy="7060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1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0726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4914900"/>
            <a:ext cx="8839200" cy="114300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5468" y="357650"/>
            <a:ext cx="7779072" cy="1244269"/>
          </a:xfrm>
        </p:spPr>
        <p:txBody>
          <a:bodyPr/>
          <a:lstStyle>
            <a:lvl1pPr marL="91440" indent="-9144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1817688"/>
            <a:ext cx="7792822" cy="85463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285750" indent="0">
              <a:buNone/>
              <a:defRPr sz="1600">
                <a:solidFill>
                  <a:schemeClr val="bg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name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854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1"/>
          <p:cNvSpPr>
            <a:spLocks noChangeArrowheads="1"/>
          </p:cNvSpPr>
          <p:nvPr/>
        </p:nvSpPr>
        <p:spPr bwMode="auto">
          <a:xfrm>
            <a:off x="914403" y="685801"/>
            <a:ext cx="2824163" cy="2115741"/>
          </a:xfrm>
          <a:prstGeom prst="rect">
            <a:avLst/>
          </a:prstGeom>
          <a:solidFill>
            <a:srgbClr val="ADADA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  <a:cs typeface="+mn-cs"/>
              </a:rPr>
              <a:t>&lt;Insert Picture Here&gt;</a:t>
            </a:r>
          </a:p>
        </p:txBody>
      </p:sp>
      <p:pic>
        <p:nvPicPr>
          <p:cNvPr id="5" name="Picture 74" descr="Tall 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1"/>
            <a:ext cx="914400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5" descr="Wide R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6978" y="685801"/>
            <a:ext cx="5407025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0" descr="Oracle_Logo_485C.jpg                                           00104BF0Macintosh HD                   BE05FFEF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703" y="3253979"/>
            <a:ext cx="2925763" cy="27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220" name="Rectangle 76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3600451"/>
            <a:ext cx="7772400" cy="645319"/>
          </a:xfrm>
        </p:spPr>
        <p:txBody>
          <a:bodyPr lIns="91440" tIns="45720" rIns="91440" bIns="45720"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2221" name="Rectangle 7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4286250"/>
            <a:ext cx="6400800" cy="571500"/>
          </a:xfrm>
        </p:spPr>
        <p:txBody>
          <a:bodyPr lIns="91440" tIns="45720" rIns="91440" bIns="45720"/>
          <a:lstStyle>
            <a:lvl1pPr marL="0" indent="0">
              <a:spcBef>
                <a:spcPct val="0"/>
              </a:spcBef>
              <a:buFont typeface="Times" pitchFamily="18" charset="0"/>
              <a:buNone/>
              <a:defRPr sz="16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71"/>
          <p:cNvSpPr>
            <a:spLocks noChangeArrowheads="1"/>
          </p:cNvSpPr>
          <p:nvPr userDrawn="1"/>
        </p:nvSpPr>
        <p:spPr bwMode="auto">
          <a:xfrm>
            <a:off x="914403" y="685801"/>
            <a:ext cx="2824163" cy="2115741"/>
          </a:xfrm>
          <a:prstGeom prst="rect">
            <a:avLst/>
          </a:prstGeom>
          <a:solidFill>
            <a:srgbClr val="ADADA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  <a:cs typeface="+mn-cs"/>
              </a:rPr>
              <a:t>&lt;Insert Picture Here&gt;</a:t>
            </a:r>
          </a:p>
        </p:txBody>
      </p:sp>
      <p:pic>
        <p:nvPicPr>
          <p:cNvPr id="9" name="Picture 74" descr="Tall R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1"/>
            <a:ext cx="914400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5" descr="Wide Re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6978" y="685801"/>
            <a:ext cx="5407025" cy="21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0" descr="Oracle_Logo_485C.jpg                                           00104BF0Macintosh HD                   BE05FFEF: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1703" y="3253979"/>
            <a:ext cx="2925763" cy="27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6303" y="1200150"/>
            <a:ext cx="3692525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1228" y="1200150"/>
            <a:ext cx="3692525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1587" y="0"/>
            <a:ext cx="9145587" cy="3625850"/>
            <a:chOff x="-1587" y="0"/>
            <a:chExt cx="9145587" cy="3625850"/>
          </a:xfrm>
        </p:grpSpPr>
        <p:pic>
          <p:nvPicPr>
            <p:cNvPr id="7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4" descr="Small Red Square"/>
            <p:cNvPicPr>
              <a:picLocks noChangeAspect="1" noChangeArrowheads="1"/>
            </p:cNvPicPr>
            <p:nvPr userDrawn="1"/>
          </p:nvPicPr>
          <p:blipFill>
            <a:blip r:embed="rId3">
              <a:alphaModFix amt="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7" y="1041400"/>
              <a:ext cx="9144000" cy="25844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0" y="1821925"/>
            <a:ext cx="9142413" cy="900649"/>
          </a:xfrm>
          <a:noFill/>
          <a:ln>
            <a:noFill/>
          </a:ln>
        </p:spPr>
        <p:txBody>
          <a:bodyPr/>
          <a:lstStyle>
            <a:lvl1pPr algn="ctr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9113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91704"/>
            <a:ext cx="1898650" cy="41659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6300" y="291704"/>
            <a:ext cx="5543550" cy="41659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91703"/>
            <a:ext cx="75819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76300" y="1200150"/>
            <a:ext cx="7537450" cy="32575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AU" noProof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91703"/>
            <a:ext cx="7581900" cy="642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6303" y="1200150"/>
            <a:ext cx="3692525" cy="325755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1228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hf sldNum="0" hd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8601"/>
            <a:ext cx="7581900" cy="7060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3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0728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4914900"/>
            <a:ext cx="8839200" cy="114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8601"/>
            <a:ext cx="7581900" cy="7060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3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0728" y="1200150"/>
            <a:ext cx="3692525" cy="3257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4914900"/>
            <a:ext cx="8839200" cy="1143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/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 userDrawn="1"/>
        </p:nvGrpSpPr>
        <p:grpSpPr bwMode="auto"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180" y="2094112"/>
              <a:ext cx="5998766" cy="75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98208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image" Target="../media/image8.wmf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image" Target="../media/image1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5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71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08038" y="201075"/>
            <a:ext cx="8132762" cy="4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08038" y="1164165"/>
            <a:ext cx="812641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7593" y="4791845"/>
            <a:ext cx="2895600" cy="274637"/>
          </a:xfrm>
          <a:prstGeom prst="rect">
            <a:avLst/>
          </a:prstGeom>
        </p:spPr>
        <p:txBody>
          <a:bodyPr vert="horz" wrap="square" lIns="57115" tIns="28558" rIns="57115" bIns="28558" rtlCol="0" anchor="ctr"/>
          <a:lstStyle>
            <a:lvl1pPr algn="ct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7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29" name="Picture 24" descr="Small Red Square"/>
          <p:cNvPicPr>
            <a:picLocks noChangeAspect="1" noChangeArrowheads="1"/>
          </p:cNvPicPr>
          <p:nvPr/>
        </p:nvPicPr>
        <p:blipFill>
          <a:blip r:embed="rId17">
            <a:alphaModFix amt="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3088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Group 5"/>
          <p:cNvGrpSpPr>
            <a:grpSpLocks/>
          </p:cNvGrpSpPr>
          <p:nvPr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1033" name="Picture 25" descr="Red Bar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3" descr="O_redbox_clr_rgb.jp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654" y="4651456"/>
              <a:ext cx="755707" cy="11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38480" y="4874548"/>
            <a:ext cx="253233" cy="26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r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fld id="{DF43EDC1-DE77-47A3-B56B-F28176B942E3}" type="slidenum">
              <a:rPr lang="en-US" sz="600" smtClean="0">
                <a:solidFill>
                  <a:schemeClr val="tx1"/>
                </a:solidFill>
              </a:rPr>
              <a:pPr marL="0" marR="0" indent="0" algn="r" defTabSz="342851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58448" y="4875874"/>
            <a:ext cx="2443551" cy="267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</a:t>
            </a:r>
            <a:r>
              <a:rPr lang="en-US" sz="600" baseline="0" dirty="0" smtClean="0">
                <a:solidFill>
                  <a:srgbClr val="292929"/>
                </a:solidFill>
              </a:rPr>
              <a:t> </a:t>
            </a:r>
            <a:r>
              <a:rPr lang="en-US" sz="600" dirty="0" smtClean="0">
                <a:solidFill>
                  <a:srgbClr val="292929"/>
                </a:solidFill>
              </a:rPr>
              <a:t>©</a:t>
            </a:r>
            <a:r>
              <a:rPr lang="en-US" sz="600" baseline="0" dirty="0" smtClean="0">
                <a:solidFill>
                  <a:srgbClr val="292929"/>
                </a:solidFill>
              </a:rPr>
              <a:t> 2012, Oracle and/or its affiliates. All rights reserved.</a:t>
            </a:r>
            <a:endParaRPr lang="en-US" sz="600" dirty="0" smtClean="0">
              <a:solidFill>
                <a:srgbClr val="292929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6" r:id="rId2"/>
    <p:sldLayoutId id="2147483812" r:id="rId3"/>
    <p:sldLayoutId id="2147483816" r:id="rId4"/>
    <p:sldLayoutId id="2147483817" r:id="rId5"/>
    <p:sldLayoutId id="2147483827" r:id="rId6"/>
    <p:sldLayoutId id="2147483828" r:id="rId7"/>
    <p:sldLayoutId id="2147483829" r:id="rId8"/>
    <p:sldLayoutId id="2147483822" r:id="rId9"/>
    <p:sldLayoutId id="2147483813" r:id="rId10"/>
    <p:sldLayoutId id="2147483814" r:id="rId11"/>
    <p:sldLayoutId id="2147483815" r:id="rId12"/>
    <p:sldLayoutId id="2147483818" r:id="rId13"/>
    <p:sldLayoutId id="2147483819" r:id="rId14"/>
    <p:sldLayoutId id="2147483820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5pPr>
      <a:lvl6pPr marL="285573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571145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856718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142291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12725" indent="-212725" algn="l" rtl="0" eaLnBrk="0" fontAlgn="base" hangingPunct="0">
        <a:spcBef>
          <a:spcPts val="5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marL="512763" indent="-227013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2pPr>
      <a:lvl3pPr marL="712788" indent="-141288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3pPr>
      <a:lvl4pPr marL="1085850" indent="-228600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4pPr>
      <a:lvl5pPr marL="1374775" indent="-231775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5pPr>
      <a:lvl6pPr marL="1570651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6224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1797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27369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57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1145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56718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229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27864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13437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901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8458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81013"/>
            <a:ext cx="82296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028" name="Picture 20" descr="Oracle WHITE"/>
          <p:cNvPicPr>
            <a:picLocks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8015288" y="4668838"/>
            <a:ext cx="704850" cy="8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1034" name="Picture 25" descr="Red Bar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35" name="Picture 20" descr="Oracle WHITE"/>
            <p:cNvPicPr>
              <a:picLocks noChangeArrowheads="1"/>
            </p:cNvPicPr>
            <p:nvPr userDrawn="1"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8015479" y="4668926"/>
              <a:ext cx="704056" cy="88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98488" y="4913313"/>
            <a:ext cx="2538412" cy="219075"/>
            <a:chOff x="597807" y="4913790"/>
            <a:chExt cx="2538530" cy="219168"/>
          </a:xfrm>
        </p:grpSpPr>
        <p:sp>
          <p:nvSpPr>
            <p:cNvPr id="15" name="Text Box 14"/>
            <p:cNvSpPr txBox="1">
              <a:spLocks noChangeArrowheads="1"/>
            </p:cNvSpPr>
            <p:nvPr userDrawn="1"/>
          </p:nvSpPr>
          <p:spPr bwMode="auto">
            <a:xfrm>
              <a:off x="631146" y="4913790"/>
              <a:ext cx="2505191" cy="21916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34523" tIns="17262" rIns="34523" bIns="17262"/>
            <a:lstStyle/>
            <a:p>
              <a:pPr defTabSz="341313">
                <a:buClr>
                  <a:srgbClr val="FF1414"/>
                </a:buClr>
                <a:buFont typeface="Arial" pitchFamily="34" charset="0"/>
                <a:buNone/>
              </a:pPr>
              <a:r>
                <a:rPr lang="en-US" sz="600">
                  <a:solidFill>
                    <a:srgbClr val="424545"/>
                  </a:solidFill>
                  <a:cs typeface="+mn-cs"/>
                </a:rPr>
                <a:t>Copyright © 2012, Oracle and/or its affiliates. All rights reserved.</a:t>
              </a:r>
            </a:p>
          </p:txBody>
        </p:sp>
        <p:cxnSp>
          <p:nvCxnSpPr>
            <p:cNvPr id="16" name="Straight Connector 15"/>
            <p:cNvCxnSpPr/>
            <p:nvPr userDrawn="1"/>
          </p:nvCxnSpPr>
          <p:spPr>
            <a:xfrm flipH="1">
              <a:off x="597807" y="4936024"/>
              <a:ext cx="1587" cy="96878"/>
            </a:xfrm>
            <a:prstGeom prst="line">
              <a:avLst/>
            </a:prstGeom>
            <a:ln w="6350" cmpd="sng">
              <a:solidFill>
                <a:srgbClr val="424545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31" name="Rectangle 19"/>
          <p:cNvSpPr>
            <a:spLocks noChangeArrowheads="1"/>
          </p:cNvSpPr>
          <p:nvPr/>
        </p:nvSpPr>
        <p:spPr bwMode="auto">
          <a:xfrm>
            <a:off x="355600" y="4883150"/>
            <a:ext cx="2794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fld id="{D9500FCA-86C2-401E-856D-0DA9325296FC}" type="slidenum">
              <a:rPr lang="en-US" sz="600">
                <a:solidFill>
                  <a:srgbClr val="424545"/>
                </a:solidFill>
                <a:cs typeface="+mn-cs"/>
              </a:rPr>
              <a:pPr algn="r"/>
              <a:t>‹#›</a:t>
            </a:fld>
            <a:endParaRPr lang="en-US" sz="600">
              <a:solidFill>
                <a:srgbClr val="424545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  <p:sldLayoutId id="2147483847" r:id="rId17"/>
    <p:sldLayoutId id="2147483848" r:id="rId18"/>
    <p:sldLayoutId id="2147483849" r:id="rId19"/>
    <p:sldLayoutId id="2147483850" r:id="rId20"/>
    <p:sldLayoutId id="2147483945" r:id="rId2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pitchFamily="-110" charset="-128"/>
        </a:defRPr>
      </a:lvl9pPr>
    </p:titleStyle>
    <p:bodyStyle>
      <a:lvl1pPr marL="228600" indent="-168275" algn="l" defTabSz="228600" rtl="0" eaLnBrk="0" fontAlgn="base" hangingPunct="0">
        <a:spcBef>
          <a:spcPct val="0"/>
        </a:spcBef>
        <a:spcAft>
          <a:spcPts val="600"/>
        </a:spcAft>
        <a:buClr>
          <a:srgbClr val="FF0000"/>
        </a:buClr>
        <a:buSzPct val="85000"/>
        <a:buFont typeface="Wingdings" pitchFamily="2" charset="2"/>
        <a:buChar char="§"/>
        <a:defRPr sz="2000"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1pPr>
      <a:lvl2pPr marL="631825" indent="-228600" algn="l" defTabSz="228600" rtl="0" eaLnBrk="0" fontAlgn="base" hangingPunct="0">
        <a:spcBef>
          <a:spcPct val="0"/>
        </a:spcBef>
        <a:spcAft>
          <a:spcPts val="600"/>
        </a:spcAft>
        <a:buSzPct val="85000"/>
        <a:buFont typeface="Arial" pitchFamily="34" charset="0"/>
        <a:buChar char="–"/>
        <a:defRPr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2pPr>
      <a:lvl3pPr marL="974725" indent="-174625" algn="l" defTabSz="228600" rtl="0" eaLnBrk="0" fontAlgn="base" hangingPunct="0">
        <a:spcBef>
          <a:spcPct val="0"/>
        </a:spcBef>
        <a:spcAft>
          <a:spcPts val="600"/>
        </a:spcAft>
        <a:buClr>
          <a:srgbClr val="FF0000"/>
        </a:buClr>
        <a:buSzPct val="85000"/>
        <a:buFont typeface="Wingdings" pitchFamily="2" charset="2"/>
        <a:buChar char="§"/>
        <a:defRPr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3pPr>
      <a:lvl4pPr marL="1431925" indent="-228600" algn="l" defTabSz="228600" rtl="0" eaLnBrk="0" fontAlgn="base" hangingPunct="0">
        <a:spcBef>
          <a:spcPct val="0"/>
        </a:spcBef>
        <a:spcAft>
          <a:spcPts val="600"/>
        </a:spcAft>
        <a:buSzPct val="85000"/>
        <a:buFont typeface="Arial" pitchFamily="34" charset="0"/>
        <a:buChar char="–"/>
        <a:defRPr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4pPr>
      <a:lvl5pPr marL="1828800" indent="-168275" algn="l" rtl="0" eaLnBrk="0" fontAlgn="base" hangingPunct="0">
        <a:spcBef>
          <a:spcPct val="0"/>
        </a:spcBef>
        <a:spcAft>
          <a:spcPts val="600"/>
        </a:spcAft>
        <a:buClr>
          <a:srgbClr val="FF0000"/>
        </a:buClr>
        <a:buFont typeface="Arial" pitchFamily="34" charset="0"/>
        <a:buChar char="»"/>
        <a:defRPr sz="1400" kern="1200">
          <a:solidFill>
            <a:schemeClr val="tx2"/>
          </a:solidFill>
          <a:latin typeface="Arial" pitchFamily="34" charset="0"/>
          <a:ea typeface="ＭＳ Ｐゴシック" pitchFamily="-110" charset="-128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08038" y="201075"/>
            <a:ext cx="8132762" cy="4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08038" y="1164165"/>
            <a:ext cx="812641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7593" y="4791845"/>
            <a:ext cx="2895600" cy="274637"/>
          </a:xfrm>
          <a:prstGeom prst="rect">
            <a:avLst/>
          </a:prstGeom>
        </p:spPr>
        <p:txBody>
          <a:bodyPr vert="horz" wrap="square" lIns="57115" tIns="28558" rIns="57115" bIns="28558" rtlCol="0" anchor="ctr"/>
          <a:lstStyle>
            <a:lvl1pPr algn="ct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7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buClr>
                <a:srgbClr val="829E7E"/>
              </a:buCl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29" name="Picture 24" descr="Small Red Square"/>
          <p:cNvPicPr>
            <a:picLocks noChangeAspect="1" noChangeArrowheads="1"/>
          </p:cNvPicPr>
          <p:nvPr/>
        </p:nvPicPr>
        <p:blipFill>
          <a:blip r:embed="rId20">
            <a:alphaModFix amt="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3088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1033" name="Picture 25" descr="Red Bar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3" descr="O_redbox_clr_rgb.jpg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654" y="4651456"/>
              <a:ext cx="755707" cy="11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algn="r"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fld id="{DF43EDC1-DE77-47A3-B56B-F28176B942E3}" type="slidenum">
              <a:rPr lang="en-US" sz="600" smtClean="0">
                <a:solidFill>
                  <a:srgbClr val="000000"/>
                </a:solidFill>
              </a:rPr>
              <a:pPr algn="r" defTabSz="342851" eaLnBrk="1" hangingPunct="1">
                <a:spcBef>
                  <a:spcPts val="0"/>
                </a:spcBef>
                <a:buClr>
                  <a:srgbClr val="829E7E"/>
                </a:buClr>
                <a:buFont typeface="Arial"/>
                <a:buNone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defTabSz="342851" eaLnBrk="1" hangingPunct="1">
              <a:spcBef>
                <a:spcPts val="0"/>
              </a:spcBef>
              <a:buClr>
                <a:srgbClr val="829E7E"/>
              </a:buClr>
              <a:buFont typeface="Arial"/>
              <a:buNone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 © 2012, Oracle and/or its affiliates. All rights reserved.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  <p:sldLayoutId id="2147483887" r:id="rId15"/>
    <p:sldLayoutId id="2147483888" r:id="rId16"/>
    <p:sldLayoutId id="2147483889" r:id="rId17"/>
    <p:sldLayoutId id="2147483890" r:id="rId1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5pPr>
      <a:lvl6pPr marL="285573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571145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856718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142291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12725" indent="-212725" algn="l" rtl="0" eaLnBrk="0" fontAlgn="base" hangingPunct="0">
        <a:spcBef>
          <a:spcPts val="5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marL="512763" indent="-227013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2pPr>
      <a:lvl3pPr marL="712788" indent="-141288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3pPr>
      <a:lvl4pPr marL="1085850" indent="-228600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4pPr>
      <a:lvl5pPr marL="1374775" indent="-231775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5pPr>
      <a:lvl6pPr marL="1570651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6224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1797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27369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57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1145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56718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229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27864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13437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901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8458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6300" y="1200150"/>
            <a:ext cx="75374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291703"/>
            <a:ext cx="7581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4629150"/>
            <a:ext cx="9144000" cy="2286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AU" sz="2000" b="1">
              <a:solidFill>
                <a:srgbClr val="000000"/>
              </a:solidFill>
              <a:latin typeface="Arial"/>
              <a:ea typeface="+mn-ea"/>
            </a:endParaRPr>
          </a:p>
        </p:txBody>
      </p:sp>
      <p:pic>
        <p:nvPicPr>
          <p:cNvPr id="2053" name="Picture 1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4777978"/>
            <a:ext cx="9144000" cy="20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3" r:id="rId12"/>
    <p:sldLayoutId id="2147483904" r:id="rId13"/>
    <p:sldLayoutId id="2147483905" r:id="rId14"/>
    <p:sldLayoutId id="2147483906" r:id="rId15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27013" indent="-227013" algn="l" rtl="0" fontAlgn="base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Times" pitchFamily="18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30188" algn="l" rtl="0" fontAlgn="base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3pPr>
      <a:lvl4pPr marL="1258888" indent="-230188" algn="l" rtl="0" fontAlgn="base">
        <a:spcBef>
          <a:spcPct val="20000"/>
        </a:spcBef>
        <a:spcAft>
          <a:spcPct val="0"/>
        </a:spcAft>
        <a:buClr>
          <a:schemeClr val="bg2"/>
        </a:buClr>
        <a:buFont typeface="Times" pitchFamily="18" charset="0"/>
        <a:buChar char="–"/>
        <a:defRPr sz="2000">
          <a:solidFill>
            <a:schemeClr val="tx1"/>
          </a:solidFill>
          <a:latin typeface="+mn-lt"/>
        </a:defRPr>
      </a:lvl4pPr>
      <a:lvl5pPr marL="1601788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5pPr>
      <a:lvl6pPr marL="20589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6pPr>
      <a:lvl7pPr marL="25161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7pPr>
      <a:lvl8pPr marL="29733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8pPr>
      <a:lvl9pPr marL="34305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6300" y="1200150"/>
            <a:ext cx="75374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291703"/>
            <a:ext cx="7581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4629150"/>
            <a:ext cx="9144000" cy="2286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/>
            </a:pPr>
            <a:endParaRPr lang="en-AU">
              <a:latin typeface="Arial" charset="0"/>
              <a:cs typeface="+mn-cs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4777978"/>
            <a:ext cx="9144000" cy="20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_Copyright"/>
          <p:cNvSpPr>
            <a:spLocks noChangeArrowheads="1"/>
          </p:cNvSpPr>
          <p:nvPr/>
        </p:nvSpPr>
        <p:spPr bwMode="auto">
          <a:xfrm>
            <a:off x="2517775" y="4991100"/>
            <a:ext cx="41021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sz="1200" dirty="0">
                <a:latin typeface="Arial" pitchFamily="34" charset="0"/>
              </a:rPr>
              <a:t>Copyright © 2011, Oracle and/or its affiliates.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944" r:id="rId15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27013" indent="-22701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Times" pitchFamily="18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301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3pPr>
      <a:lvl4pPr marL="1258888" indent="-230188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Times" pitchFamily="18" charset="0"/>
        <a:buChar char="–"/>
        <a:defRPr sz="2000">
          <a:solidFill>
            <a:schemeClr val="tx1"/>
          </a:solidFill>
          <a:latin typeface="+mn-lt"/>
        </a:defRPr>
      </a:lvl4pPr>
      <a:lvl5pPr marL="16017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5pPr>
      <a:lvl6pPr marL="20589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6pPr>
      <a:lvl7pPr marL="25161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7pPr>
      <a:lvl8pPr marL="29733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8pPr>
      <a:lvl9pPr marL="3430588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jpe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www.nist.gov/customcf/get_pdf.cfm?pub_id=91107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Competing Priorities at Odds</a:t>
            </a:r>
            <a:endParaRPr lang="en-US" dirty="0"/>
          </a:p>
        </p:txBody>
      </p:sp>
      <p:grpSp>
        <p:nvGrpSpPr>
          <p:cNvPr id="3" name="Group 27"/>
          <p:cNvGrpSpPr/>
          <p:nvPr/>
        </p:nvGrpSpPr>
        <p:grpSpPr>
          <a:xfrm>
            <a:off x="-538880" y="2402736"/>
            <a:ext cx="4939456" cy="2155939"/>
            <a:chOff x="-377616" y="2138576"/>
            <a:chExt cx="4939456" cy="2155939"/>
          </a:xfrm>
        </p:grpSpPr>
        <p:sp>
          <p:nvSpPr>
            <p:cNvPr id="9" name="TextBox 18"/>
            <p:cNvSpPr txBox="1">
              <a:spLocks noChangeArrowheads="1"/>
            </p:cNvSpPr>
            <p:nvPr/>
          </p:nvSpPr>
          <p:spPr bwMode="auto">
            <a:xfrm>
              <a:off x="746964" y="2138576"/>
              <a:ext cx="4460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Web</a:t>
              </a:r>
            </a:p>
          </p:txBody>
        </p:sp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1434951" y="2138576"/>
              <a:ext cx="6551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Desktop</a:t>
              </a:r>
            </a:p>
          </p:txBody>
        </p:sp>
        <p:sp>
          <p:nvSpPr>
            <p:cNvPr id="11" name="TextBox 20"/>
            <p:cNvSpPr txBox="1">
              <a:spLocks noChangeArrowheads="1"/>
            </p:cNvSpPr>
            <p:nvPr/>
          </p:nvSpPr>
          <p:spPr bwMode="auto">
            <a:xfrm>
              <a:off x="2255474" y="2138576"/>
              <a:ext cx="56243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Mobile</a:t>
              </a:r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3075132" y="2138576"/>
              <a:ext cx="51728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Office</a:t>
              </a: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489096" y="3894405"/>
              <a:ext cx="7336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Database</a:t>
              </a:r>
            </a:p>
          </p:txBody>
        </p:sp>
        <p:sp>
          <p:nvSpPr>
            <p:cNvPr id="14" name="TextBox 23"/>
            <p:cNvSpPr txBox="1">
              <a:spLocks noChangeArrowheads="1"/>
            </p:cNvSpPr>
            <p:nvPr/>
          </p:nvSpPr>
          <p:spPr bwMode="auto">
            <a:xfrm>
              <a:off x="1293534" y="3891202"/>
              <a:ext cx="676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00"/>
                  </a:solidFill>
                </a:rPr>
                <a:t>Web</a:t>
              </a:r>
              <a:br>
                <a:rPr lang="en-US" sz="1000" dirty="0" smtClean="0">
                  <a:solidFill>
                    <a:srgbClr val="000000"/>
                  </a:solidFill>
                </a:rPr>
              </a:br>
              <a:r>
                <a:rPr lang="en-US" sz="1000" dirty="0" smtClean="0">
                  <a:solidFill>
                    <a:srgbClr val="000000"/>
                  </a:solidFill>
                </a:rPr>
                <a:t>Services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970696" y="3891202"/>
              <a:ext cx="8403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00"/>
                  </a:solidFill>
                </a:rPr>
                <a:t>Middleware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25"/>
            <p:cNvSpPr txBox="1">
              <a:spLocks noChangeArrowheads="1"/>
            </p:cNvSpPr>
            <p:nvPr/>
          </p:nvSpPr>
          <p:spPr bwMode="auto">
            <a:xfrm>
              <a:off x="2832921" y="3894405"/>
              <a:ext cx="8900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00"/>
                  </a:solidFill>
                </a:rPr>
                <a:t>Tools</a:t>
              </a:r>
              <a:br>
                <a:rPr lang="en-US" sz="1000" dirty="0" smtClean="0">
                  <a:solidFill>
                    <a:srgbClr val="000000"/>
                  </a:solidFill>
                </a:rPr>
              </a:br>
              <a:r>
                <a:rPr lang="en-US" sz="1000" dirty="0" smtClean="0">
                  <a:solidFill>
                    <a:srgbClr val="000000"/>
                  </a:solidFill>
                </a:rPr>
                <a:t>Frameworks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  <p:grpSp>
          <p:nvGrpSpPr>
            <p:cNvPr id="4" name="Group 25"/>
            <p:cNvGrpSpPr/>
            <p:nvPr/>
          </p:nvGrpSpPr>
          <p:grpSpPr>
            <a:xfrm>
              <a:off x="-377616" y="2431363"/>
              <a:ext cx="4939456" cy="1434658"/>
              <a:chOff x="-1332656" y="1954466"/>
              <a:chExt cx="7560840" cy="2196035"/>
            </a:xfrm>
          </p:grpSpPr>
          <p:grpSp>
            <p:nvGrpSpPr>
              <p:cNvPr id="26" name="Group 5"/>
              <p:cNvGrpSpPr>
                <a:grpSpLocks/>
              </p:cNvGrpSpPr>
              <p:nvPr/>
            </p:nvGrpSpPr>
            <p:grpSpPr bwMode="auto">
              <a:xfrm>
                <a:off x="401879" y="2453811"/>
                <a:ext cx="4099139" cy="1205075"/>
                <a:chOff x="1179341" y="2152357"/>
                <a:chExt cx="7064327" cy="2473570"/>
              </a:xfrm>
            </p:grpSpPr>
            <p:sp>
              <p:nvSpPr>
                <p:cNvPr id="24" name="Rectangle 23"/>
                <p:cNvSpPr/>
                <p:nvPr/>
              </p:nvSpPr>
              <p:spPr bwMode="auto">
                <a:xfrm>
                  <a:off x="1180929" y="2152357"/>
                  <a:ext cx="7062739" cy="1237578"/>
                </a:xfrm>
                <a:prstGeom prst="rect">
                  <a:avLst/>
                </a:prstGeom>
                <a:gradFill>
                  <a:gsLst>
                    <a:gs pos="0">
                      <a:schemeClr val="bg2"/>
                    </a:gs>
                    <a:gs pos="50000">
                      <a:schemeClr val="accent2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92075" tIns="46038" rIns="92075" bIns="46038"/>
                <a:lstStyle/>
                <a:p>
                  <a:pPr marL="119063" indent="-119063">
                    <a:defRPr/>
                  </a:pPr>
                  <a:endParaRPr lang="en-US" sz="12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 bwMode="auto">
                <a:xfrm rot="10800000">
                  <a:off x="1179341" y="3388349"/>
                  <a:ext cx="7062740" cy="1237578"/>
                </a:xfrm>
                <a:prstGeom prst="rect">
                  <a:avLst/>
                </a:prstGeom>
                <a:gradFill>
                  <a:gsLst>
                    <a:gs pos="0">
                      <a:schemeClr val="bg2"/>
                    </a:gs>
                    <a:gs pos="50000">
                      <a:schemeClr val="accent2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lIns="92075" tIns="46038" rIns="92075" bIns="46038"/>
                <a:lstStyle/>
                <a:p>
                  <a:pPr marL="119063" indent="-119063">
                    <a:defRPr/>
                  </a:pPr>
                  <a:endParaRPr lang="en-US" sz="12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  <p:pic>
            <p:nvPicPr>
              <p:cNvPr id="5" name="Picture 3" descr="C:\Documents and Settings\sshmeltz\Desktop\bruce\latest\mobile_device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1612" y="1954466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4" descr="C:\Documents and Settings\sshmeltz\Desktop\bruce\latest\desktop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7796" y="1954466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7" descr="C:\Documents and Settings\sshmeltz\Desktop\bruce\latest\legacy_system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9481" y="3495787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0" descr="C:\Documents and Settings\sshmeltz\Desktop\bruce\latest\web_service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3565" y="3495787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Chord 16"/>
              <p:cNvSpPr/>
              <p:nvPr/>
            </p:nvSpPr>
            <p:spPr bwMode="auto">
              <a:xfrm>
                <a:off x="2785828" y="2437578"/>
                <a:ext cx="3442356" cy="1221308"/>
              </a:xfrm>
              <a:prstGeom prst="chord">
                <a:avLst>
                  <a:gd name="adj1" fmla="val 5425567"/>
                  <a:gd name="adj2" fmla="val 1620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92075" tIns="46038" rIns="92075" bIns="46038"/>
              <a:lstStyle/>
              <a:p>
                <a:pPr marL="119063" indent="-119063" algn="ctr">
                  <a:lnSpc>
                    <a:spcPct val="90000"/>
                  </a:lnSpc>
                  <a:spcBef>
                    <a:spcPct val="50000"/>
                  </a:spcBef>
                  <a:buClr>
                    <a:srgbClr val="829E7E"/>
                  </a:buClr>
                  <a:defRPr/>
                </a:pPr>
                <a:endParaRPr lang="en-US" sz="12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8" name="Chord 17"/>
              <p:cNvSpPr/>
              <p:nvPr/>
            </p:nvSpPr>
            <p:spPr bwMode="auto">
              <a:xfrm flipH="1">
                <a:off x="-1332656" y="2439124"/>
                <a:ext cx="3443278" cy="1222080"/>
              </a:xfrm>
              <a:prstGeom prst="chord">
                <a:avLst>
                  <a:gd name="adj1" fmla="val 5425567"/>
                  <a:gd name="adj2" fmla="val 16200000"/>
                </a:avLst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92075" tIns="46038" rIns="92075" bIns="46038"/>
              <a:lstStyle/>
              <a:p>
                <a:pPr marL="119063" indent="-119063" algn="ctr">
                  <a:lnSpc>
                    <a:spcPct val="90000"/>
                  </a:lnSpc>
                  <a:spcBef>
                    <a:spcPct val="50000"/>
                  </a:spcBef>
                  <a:buClr>
                    <a:srgbClr val="829E7E"/>
                  </a:buClr>
                  <a:defRPr/>
                </a:pPr>
                <a:endParaRPr lang="en-US" sz="12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pic>
            <p:nvPicPr>
              <p:cNvPr id="19" name="Picture 12" descr="C:\Documents and Settings\sshmeltz\Desktop\bruce\latest\adf_framework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5352" y="2689570"/>
                <a:ext cx="837330" cy="702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" descr="C:\Documents and Settings\sshmeltz\Desktop\bruce\latest\browser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979" y="1954466"/>
                <a:ext cx="781139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5" descr="C:\Documents and Settings\sshmeltz\Desktop\bruce\latest\ms_office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5429" y="1988477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8" descr="C:\Documents and Settings\sshmeltz\Desktop\bruce\latest\database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569" y="3495787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9" descr="C:\Documents and Settings\sshmeltz\Desktop\bruce\latest\oracle_apps_1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9504" y="3495787"/>
                <a:ext cx="780218" cy="6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274957" y="1416328"/>
            <a:ext cx="3581400" cy="98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7013" indent="-227013" eaLnBrk="0" hangingPunct="0">
              <a:spcBef>
                <a:spcPts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1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ea typeface="MS PGothic" pitchFamily="34" charset="-128"/>
              </a:rPr>
              <a:t>Rapid development</a:t>
            </a:r>
          </a:p>
          <a:p>
            <a:pPr marL="227013" indent="-227013" eaLnBrk="0" hangingPunct="0">
              <a:spcBef>
                <a:spcPts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1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ea typeface="MS PGothic" pitchFamily="34" charset="-128"/>
              </a:rPr>
              <a:t>Choice of components and configurations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5532" y="939800"/>
            <a:ext cx="3916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F7F7F">
                    <a:lumMod val="50000"/>
                  </a:srgbClr>
                </a:solidFill>
              </a:rPr>
              <a:t>Developers Demand Flexibility</a:t>
            </a:r>
            <a:endParaRPr lang="en-US" sz="20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304" y="939800"/>
            <a:ext cx="3576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7F7F7F">
                    <a:lumMod val="50000"/>
                  </a:srgbClr>
                </a:solidFill>
              </a:rPr>
              <a:t>IT Requires Standardization</a:t>
            </a:r>
            <a:endParaRPr lang="en-US" sz="2000" b="1" dirty="0">
              <a:solidFill>
                <a:srgbClr val="7F7F7F">
                  <a:lumMod val="50000"/>
                </a:srgbClr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4844608" y="1416328"/>
            <a:ext cx="3964112" cy="981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7013" indent="-227013" eaLnBrk="0" hangingPunct="0">
              <a:spcBef>
                <a:spcPts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1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ea typeface="MS PGothic" pitchFamily="34" charset="-128"/>
              </a:rPr>
              <a:t>Supported products and frameworks</a:t>
            </a:r>
          </a:p>
          <a:p>
            <a:pPr marL="227013" indent="-227013" eaLnBrk="0" hangingPunct="0">
              <a:spcBef>
                <a:spcPts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1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ea typeface="MS PGothic" pitchFamily="34" charset="-128"/>
              </a:rPr>
              <a:t>Known environments and patterns</a:t>
            </a:r>
          </a:p>
          <a:p>
            <a:pPr marL="227013" indent="-227013" eaLnBrk="0" hangingPunct="0">
              <a:spcBef>
                <a:spcPts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sz="1800" kern="0" dirty="0" smtClean="0">
                <a:solidFill>
                  <a:srgbClr val="000000">
                    <a:lumMod val="65000"/>
                    <a:lumOff val="35000"/>
                  </a:srgbClr>
                </a:solidFill>
                <a:ea typeface="MS PGothic" pitchFamily="34" charset="-128"/>
              </a:rPr>
              <a:t>Common standards for security, monitoring, management, and HA</a:t>
            </a:r>
          </a:p>
        </p:txBody>
      </p:sp>
      <p:grpSp>
        <p:nvGrpSpPr>
          <p:cNvPr id="28" name="Group 31"/>
          <p:cNvGrpSpPr/>
          <p:nvPr/>
        </p:nvGrpSpPr>
        <p:grpSpPr>
          <a:xfrm>
            <a:off x="5830570" y="2702560"/>
            <a:ext cx="2086281" cy="1855472"/>
            <a:chOff x="2294890" y="800101"/>
            <a:chExt cx="4419600" cy="3930651"/>
          </a:xfrm>
        </p:grpSpPr>
        <p:sp>
          <p:nvSpPr>
            <p:cNvPr id="33" name="Oval 32"/>
            <p:cNvSpPr/>
            <p:nvPr/>
          </p:nvSpPr>
          <p:spPr>
            <a:xfrm>
              <a:off x="2536190" y="800101"/>
              <a:ext cx="3930650" cy="3930651"/>
            </a:xfrm>
            <a:prstGeom prst="ellipse">
              <a:avLst/>
            </a:prstGeom>
            <a:noFill/>
            <a:ln w="1270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2764834" y="1003301"/>
              <a:ext cx="3471863" cy="3473451"/>
            </a:xfrm>
            <a:prstGeom prst="ellipse">
              <a:avLst/>
            </a:prstGeom>
            <a:noFill/>
            <a:ln w="1270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998236" y="1202576"/>
              <a:ext cx="3003550" cy="3003552"/>
            </a:xfrm>
            <a:prstGeom prst="ellipse">
              <a:avLst/>
            </a:prstGeom>
            <a:solidFill>
              <a:srgbClr val="FFFFFF"/>
            </a:solidFill>
            <a:ln w="1270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5419090" y="952500"/>
              <a:ext cx="1219200" cy="1143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pic>
          <p:nvPicPr>
            <p:cNvPr id="37" name="Picture 21" descr="http://t0.gstatic.com/images?q=tbn:ANd9GcSLj6aqeTpjXw6xA97__Nk6NxvN2O7c7rzCxZ5YFQ2S0ot9c1P5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4685" y="1104900"/>
              <a:ext cx="928007" cy="838200"/>
            </a:xfrm>
            <a:prstGeom prst="rect">
              <a:avLst/>
            </a:prstGeom>
            <a:noFill/>
          </p:spPr>
        </p:pic>
        <p:sp>
          <p:nvSpPr>
            <p:cNvPr id="38" name="Donut 37"/>
            <p:cNvSpPr/>
            <p:nvPr/>
          </p:nvSpPr>
          <p:spPr bwMode="auto">
            <a:xfrm>
              <a:off x="5342890" y="876300"/>
              <a:ext cx="1371600" cy="1295400"/>
            </a:xfrm>
            <a:prstGeom prst="donut">
              <a:avLst>
                <a:gd name="adj" fmla="val 10478"/>
              </a:avLst>
            </a:prstGeom>
            <a:solidFill>
              <a:srgbClr val="7F7F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2371090" y="3238500"/>
              <a:ext cx="1219200" cy="11430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sp>
          <p:nvSpPr>
            <p:cNvPr id="40" name="Donut 39"/>
            <p:cNvSpPr/>
            <p:nvPr/>
          </p:nvSpPr>
          <p:spPr bwMode="auto">
            <a:xfrm>
              <a:off x="2294890" y="3162300"/>
              <a:ext cx="1371600" cy="1295400"/>
            </a:xfrm>
            <a:prstGeom prst="donut">
              <a:avLst>
                <a:gd name="adj" fmla="val 10478"/>
              </a:avLst>
            </a:prstGeom>
            <a:solidFill>
              <a:srgbClr val="7F7F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5419090" y="3238500"/>
              <a:ext cx="1219200" cy="1143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5290" y="3415576"/>
              <a:ext cx="1033732" cy="78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Donut 42"/>
            <p:cNvSpPr/>
            <p:nvPr/>
          </p:nvSpPr>
          <p:spPr bwMode="auto">
            <a:xfrm>
              <a:off x="5342890" y="3162300"/>
              <a:ext cx="1371600" cy="1295400"/>
            </a:xfrm>
            <a:prstGeom prst="donut">
              <a:avLst>
                <a:gd name="adj" fmla="val 10478"/>
              </a:avLst>
            </a:prstGeom>
            <a:solidFill>
              <a:srgbClr val="7F7F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2371090" y="952500"/>
              <a:ext cx="1219200" cy="1143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900" y="1085850"/>
              <a:ext cx="967581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Donut 45"/>
            <p:cNvSpPr/>
            <p:nvPr/>
          </p:nvSpPr>
          <p:spPr bwMode="auto">
            <a:xfrm>
              <a:off x="2294890" y="876300"/>
              <a:ext cx="1371600" cy="1295400"/>
            </a:xfrm>
            <a:prstGeom prst="donut">
              <a:avLst>
                <a:gd name="adj" fmla="val 10478"/>
              </a:avLst>
            </a:prstGeom>
            <a:solidFill>
              <a:srgbClr val="7F7F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667263"/>
                </a:buClr>
              </a:pPr>
              <a:endParaRPr lang="en-US" dirty="0" smtClean="0">
                <a:solidFill>
                  <a:srgbClr val="000000"/>
                </a:solidFill>
                <a:latin typeface="Arial" pitchFamily="-109" charset="0"/>
              </a:endParaRPr>
            </a:p>
          </p:txBody>
        </p:sp>
        <p:grpSp>
          <p:nvGrpSpPr>
            <p:cNvPr id="32" name="Group 55"/>
            <p:cNvGrpSpPr>
              <a:grpSpLocks/>
            </p:cNvGrpSpPr>
            <p:nvPr/>
          </p:nvGrpSpPr>
          <p:grpSpPr bwMode="auto">
            <a:xfrm>
              <a:off x="2576971" y="3374142"/>
              <a:ext cx="877433" cy="776688"/>
              <a:chOff x="983" y="3119"/>
              <a:chExt cx="370" cy="365"/>
            </a:xfrm>
          </p:grpSpPr>
          <p:pic>
            <p:nvPicPr>
              <p:cNvPr id="68" name="Picture 41" descr="Access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3" y="3119"/>
                <a:ext cx="248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7" name="Group 42"/>
              <p:cNvGrpSpPr>
                <a:grpSpLocks/>
              </p:cNvGrpSpPr>
              <p:nvPr/>
            </p:nvGrpSpPr>
            <p:grpSpPr bwMode="auto">
              <a:xfrm>
                <a:off x="1171" y="3238"/>
                <a:ext cx="182" cy="246"/>
                <a:chOff x="2639" y="1586"/>
                <a:chExt cx="230" cy="309"/>
              </a:xfrm>
            </p:grpSpPr>
            <p:sp>
              <p:nvSpPr>
                <p:cNvPr id="70" name="Oval 42"/>
                <p:cNvSpPr>
                  <a:spLocks noChangeArrowheads="1"/>
                </p:cNvSpPr>
                <p:nvPr/>
              </p:nvSpPr>
              <p:spPr bwMode="auto">
                <a:xfrm>
                  <a:off x="2639" y="1626"/>
                  <a:ext cx="230" cy="221"/>
                </a:xfrm>
                <a:prstGeom prst="ellipse">
                  <a:avLst/>
                </a:prstGeom>
                <a:solidFill>
                  <a:srgbClr val="FFFFFF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lnSpc>
                      <a:spcPct val="90000"/>
                    </a:lnSpc>
                    <a:spcBef>
                      <a:spcPct val="50000"/>
                    </a:spcBef>
                    <a:buClr>
                      <a:srgbClr val="667263"/>
                    </a:buClr>
                  </a:pPr>
                  <a:endParaRPr lang="en-US" sz="18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51" name="Group 44"/>
                <p:cNvGrpSpPr>
                  <a:grpSpLocks/>
                </p:cNvGrpSpPr>
                <p:nvPr/>
              </p:nvGrpSpPr>
              <p:grpSpPr bwMode="auto">
                <a:xfrm>
                  <a:off x="2701" y="1586"/>
                  <a:ext cx="117" cy="309"/>
                  <a:chOff x="4176" y="2229"/>
                  <a:chExt cx="152" cy="400"/>
                </a:xfrm>
              </p:grpSpPr>
              <p:sp>
                <p:nvSpPr>
                  <p:cNvPr id="73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4181" y="2243"/>
                    <a:ext cx="145" cy="37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ct val="50000"/>
                      </a:spcBef>
                      <a:buClr>
                        <a:srgbClr val="667263"/>
                      </a:buClr>
                    </a:pPr>
                    <a:endParaRPr lang="en-US" sz="1800">
                      <a:solidFill>
                        <a:srgbClr val="0000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5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4176" y="2229"/>
                    <a:ext cx="152" cy="400"/>
                    <a:chOff x="4050" y="2320"/>
                    <a:chExt cx="85" cy="223"/>
                  </a:xfrm>
                </p:grpSpPr>
                <p:sp>
                  <p:nvSpPr>
                    <p:cNvPr id="75" name="AutoShape 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050" y="2330"/>
                      <a:ext cx="85" cy="213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3176 w 21600"/>
                        <a:gd name="T19" fmla="*/ 3176 h 21600"/>
                        <a:gd name="T20" fmla="*/ 18424 w 21600"/>
                        <a:gd name="T21" fmla="*/ 18424 h 2160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1600" h="21600">
                          <a:moveTo>
                            <a:pt x="18528" y="11646"/>
                          </a:moveTo>
                          <a:cubicBezTo>
                            <a:pt x="18559" y="11365"/>
                            <a:pt x="18575" y="11082"/>
                            <a:pt x="18575" y="10800"/>
                          </a:cubicBezTo>
                          <a:cubicBezTo>
                            <a:pt x="18575" y="6505"/>
                            <a:pt x="15094" y="3025"/>
                            <a:pt x="10800" y="3025"/>
                          </a:cubicBezTo>
                          <a:cubicBezTo>
                            <a:pt x="7928" y="3024"/>
                            <a:pt x="5291" y="4607"/>
                            <a:pt x="3939" y="7140"/>
                          </a:cubicBezTo>
                          <a:lnTo>
                            <a:pt x="1270" y="5717"/>
                          </a:lnTo>
                          <a:cubicBezTo>
                            <a:pt x="3147" y="2198"/>
                            <a:pt x="6811" y="-1"/>
                            <a:pt x="10800" y="0"/>
                          </a:cubicBezTo>
                          <a:cubicBezTo>
                            <a:pt x="16764" y="0"/>
                            <a:pt x="21600" y="4835"/>
                            <a:pt x="21600" y="10800"/>
                          </a:cubicBezTo>
                          <a:cubicBezTo>
                            <a:pt x="21600" y="11193"/>
                            <a:pt x="21578" y="11585"/>
                            <a:pt x="21535" y="11976"/>
                          </a:cubicBezTo>
                          <a:lnTo>
                            <a:pt x="24219" y="12270"/>
                          </a:lnTo>
                          <a:lnTo>
                            <a:pt x="19573" y="15999"/>
                          </a:lnTo>
                          <a:lnTo>
                            <a:pt x="15844" y="11352"/>
                          </a:lnTo>
                          <a:lnTo>
                            <a:pt x="18528" y="11646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 algn="ctr">
                      <a:solidFill>
                        <a:srgbClr val="969696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square" anchor="ctr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  <a:spcBef>
                          <a:spcPct val="50000"/>
                        </a:spcBef>
                        <a:buClr>
                          <a:srgbClr val="667263"/>
                        </a:buClr>
                      </a:pPr>
                      <a:endParaRPr lang="en-US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76" name="AutoShap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52" y="2320"/>
                      <a:ext cx="80" cy="208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3176 w 21600"/>
                        <a:gd name="T19" fmla="*/ 3176 h 21600"/>
                        <a:gd name="T20" fmla="*/ 18424 w 21600"/>
                        <a:gd name="T21" fmla="*/ 18424 h 2160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1600" h="21600">
                          <a:moveTo>
                            <a:pt x="18528" y="11646"/>
                          </a:moveTo>
                          <a:cubicBezTo>
                            <a:pt x="18559" y="11365"/>
                            <a:pt x="18575" y="11082"/>
                            <a:pt x="18575" y="10800"/>
                          </a:cubicBezTo>
                          <a:cubicBezTo>
                            <a:pt x="18575" y="6505"/>
                            <a:pt x="15094" y="3025"/>
                            <a:pt x="10800" y="3025"/>
                          </a:cubicBezTo>
                          <a:cubicBezTo>
                            <a:pt x="7928" y="3024"/>
                            <a:pt x="5291" y="4607"/>
                            <a:pt x="3939" y="7140"/>
                          </a:cubicBezTo>
                          <a:lnTo>
                            <a:pt x="1270" y="5717"/>
                          </a:lnTo>
                          <a:cubicBezTo>
                            <a:pt x="3147" y="2198"/>
                            <a:pt x="6811" y="-1"/>
                            <a:pt x="10800" y="0"/>
                          </a:cubicBezTo>
                          <a:cubicBezTo>
                            <a:pt x="16764" y="0"/>
                            <a:pt x="21600" y="4835"/>
                            <a:pt x="21600" y="10800"/>
                          </a:cubicBezTo>
                          <a:cubicBezTo>
                            <a:pt x="21600" y="11193"/>
                            <a:pt x="21578" y="11585"/>
                            <a:pt x="21535" y="11976"/>
                          </a:cubicBezTo>
                          <a:lnTo>
                            <a:pt x="24219" y="12270"/>
                          </a:lnTo>
                          <a:lnTo>
                            <a:pt x="19573" y="15999"/>
                          </a:lnTo>
                          <a:lnTo>
                            <a:pt x="15844" y="11352"/>
                          </a:lnTo>
                          <a:lnTo>
                            <a:pt x="18528" y="11646"/>
                          </a:lnTo>
                          <a:close/>
                        </a:path>
                      </a:pathLst>
                    </a:custGeom>
                    <a:solidFill>
                      <a:srgbClr val="FD0000"/>
                    </a:solidFill>
                    <a:ln w="9525" algn="ctr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anchor="ctr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  <a:spcBef>
                          <a:spcPct val="50000"/>
                        </a:spcBef>
                        <a:buClr>
                          <a:srgbClr val="667263"/>
                        </a:buClr>
                      </a:pPr>
                      <a:endParaRPr lang="en-US">
                        <a:solidFill>
                          <a:srgbClr val="0000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  <p:pic>
              <p:nvPicPr>
                <p:cNvPr id="72" name="Picture 49" descr="2blackkeys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46" y="1632"/>
                  <a:ext cx="179" cy="2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pic>
          <p:nvPicPr>
            <p:cNvPr id="48" name="Picture 16" descr="Apps_flat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0347" y="1525778"/>
              <a:ext cx="739775" cy="630237"/>
            </a:xfrm>
            <a:prstGeom prst="rect">
              <a:avLst/>
            </a:prstGeom>
            <a:noFill/>
          </p:spPr>
        </p:pic>
        <p:pic>
          <p:nvPicPr>
            <p:cNvPr id="49" name="Picture 17" descr="gears_flat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6407" y="2540825"/>
              <a:ext cx="534988" cy="473075"/>
            </a:xfrm>
            <a:prstGeom prst="rect">
              <a:avLst/>
            </a:prstGeom>
            <a:noFill/>
          </p:spPr>
        </p:pic>
        <p:pic>
          <p:nvPicPr>
            <p:cNvPr id="50" name="Picture 18" descr="analysis tools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520" y="2290000"/>
              <a:ext cx="465137" cy="469900"/>
            </a:xfrm>
            <a:prstGeom prst="rect">
              <a:avLst/>
            </a:prstGeom>
            <a:noFill/>
          </p:spPr>
        </p:pic>
        <p:grpSp>
          <p:nvGrpSpPr>
            <p:cNvPr id="60" name="Group 68"/>
            <p:cNvGrpSpPr>
              <a:grpSpLocks/>
            </p:cNvGrpSpPr>
            <p:nvPr/>
          </p:nvGrpSpPr>
          <p:grpSpPr bwMode="auto">
            <a:xfrm>
              <a:off x="3711398" y="3245690"/>
              <a:ext cx="639788" cy="395289"/>
              <a:chOff x="4435" y="3568"/>
              <a:chExt cx="447" cy="276"/>
            </a:xfrm>
          </p:grpSpPr>
          <p:sp>
            <p:nvSpPr>
              <p:cNvPr id="57" name="Freeform 69"/>
              <p:cNvSpPr>
                <a:spLocks/>
              </p:cNvSpPr>
              <p:nvPr/>
            </p:nvSpPr>
            <p:spPr bwMode="auto">
              <a:xfrm>
                <a:off x="4512" y="3621"/>
                <a:ext cx="310" cy="176"/>
              </a:xfrm>
              <a:custGeom>
                <a:avLst/>
                <a:gdLst/>
                <a:ahLst/>
                <a:cxnLst>
                  <a:cxn ang="0">
                    <a:pos x="0" y="160"/>
                  </a:cxn>
                  <a:cxn ang="0">
                    <a:pos x="0" y="0"/>
                  </a:cxn>
                  <a:cxn ang="0">
                    <a:pos x="155" y="155"/>
                  </a:cxn>
                  <a:cxn ang="0">
                    <a:pos x="310" y="0"/>
                  </a:cxn>
                  <a:cxn ang="0">
                    <a:pos x="310" y="176"/>
                  </a:cxn>
                </a:cxnLst>
                <a:rect l="0" t="0" r="r" b="b"/>
                <a:pathLst>
                  <a:path w="310" h="176">
                    <a:moveTo>
                      <a:pt x="0" y="160"/>
                    </a:moveTo>
                    <a:lnTo>
                      <a:pt x="0" y="0"/>
                    </a:lnTo>
                    <a:lnTo>
                      <a:pt x="155" y="155"/>
                    </a:lnTo>
                    <a:lnTo>
                      <a:pt x="310" y="0"/>
                    </a:lnTo>
                    <a:lnTo>
                      <a:pt x="310" y="176"/>
                    </a:lnTo>
                  </a:path>
                </a:pathLst>
              </a:custGeom>
              <a:noFill/>
              <a:ln w="15875" cap="flat" cmpd="sng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Freeform 70"/>
              <p:cNvSpPr>
                <a:spLocks/>
              </p:cNvSpPr>
              <p:nvPr/>
            </p:nvSpPr>
            <p:spPr bwMode="auto">
              <a:xfrm>
                <a:off x="4517" y="3631"/>
                <a:ext cx="283" cy="155"/>
              </a:xfrm>
              <a:custGeom>
                <a:avLst/>
                <a:gdLst/>
                <a:ahLst/>
                <a:cxnLst>
                  <a:cxn ang="0">
                    <a:pos x="0" y="155"/>
                  </a:cxn>
                  <a:cxn ang="0">
                    <a:pos x="142" y="0"/>
                  </a:cxn>
                  <a:cxn ang="0">
                    <a:pos x="283" y="155"/>
                  </a:cxn>
                </a:cxnLst>
                <a:rect l="0" t="0" r="r" b="b"/>
                <a:pathLst>
                  <a:path w="283" h="155">
                    <a:moveTo>
                      <a:pt x="0" y="155"/>
                    </a:moveTo>
                    <a:lnTo>
                      <a:pt x="142" y="0"/>
                    </a:lnTo>
                    <a:lnTo>
                      <a:pt x="283" y="155"/>
                    </a:lnTo>
                  </a:path>
                </a:pathLst>
              </a:custGeom>
              <a:noFill/>
              <a:ln w="15875" cap="flat" cmpd="sng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Freeform 71"/>
              <p:cNvSpPr>
                <a:spLocks/>
              </p:cNvSpPr>
              <p:nvPr/>
            </p:nvSpPr>
            <p:spPr bwMode="auto">
              <a:xfrm>
                <a:off x="4480" y="3616"/>
                <a:ext cx="357" cy="1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7" y="0"/>
                  </a:cxn>
                  <a:cxn ang="0">
                    <a:pos x="51" y="176"/>
                  </a:cxn>
                  <a:cxn ang="0">
                    <a:pos x="336" y="176"/>
                  </a:cxn>
                </a:cxnLst>
                <a:rect l="0" t="0" r="r" b="b"/>
                <a:pathLst>
                  <a:path w="357" h="176">
                    <a:moveTo>
                      <a:pt x="0" y="0"/>
                    </a:moveTo>
                    <a:lnTo>
                      <a:pt x="357" y="0"/>
                    </a:lnTo>
                    <a:lnTo>
                      <a:pt x="51" y="176"/>
                    </a:lnTo>
                    <a:lnTo>
                      <a:pt x="336" y="176"/>
                    </a:lnTo>
                  </a:path>
                </a:pathLst>
              </a:custGeom>
              <a:noFill/>
              <a:ln w="15875" cap="flat" cmpd="sng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eaLnBrk="0" hangingPunct="0"/>
                <a:endParaRPr lang="en-US" sz="18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1" name="Group 72"/>
              <p:cNvGrpSpPr>
                <a:grpSpLocks/>
              </p:cNvGrpSpPr>
              <p:nvPr/>
            </p:nvGrpSpPr>
            <p:grpSpPr bwMode="auto">
              <a:xfrm>
                <a:off x="4435" y="3568"/>
                <a:ext cx="436" cy="100"/>
                <a:chOff x="4445" y="3531"/>
                <a:chExt cx="603" cy="137"/>
              </a:xfrm>
            </p:grpSpPr>
            <p:pic>
              <p:nvPicPr>
                <p:cNvPr id="65" name="Picture 73" descr="PC_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5" y="3531"/>
                  <a:ext cx="155" cy="13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6" name="Picture 74" descr="PC_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69" y="3531"/>
                  <a:ext cx="155" cy="13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7" name="Picture 75" descr="PC_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3" y="3531"/>
                  <a:ext cx="155" cy="137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69" name="Group 76"/>
              <p:cNvGrpSpPr>
                <a:grpSpLocks/>
              </p:cNvGrpSpPr>
              <p:nvPr/>
            </p:nvGrpSpPr>
            <p:grpSpPr bwMode="auto">
              <a:xfrm>
                <a:off x="4454" y="3746"/>
                <a:ext cx="428" cy="98"/>
                <a:chOff x="4445" y="3531"/>
                <a:chExt cx="603" cy="137"/>
              </a:xfrm>
            </p:grpSpPr>
            <p:pic>
              <p:nvPicPr>
                <p:cNvPr id="62" name="Picture 77" descr="PC_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5" y="3531"/>
                  <a:ext cx="155" cy="13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3" name="Picture 78" descr="PC_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69" y="3531"/>
                  <a:ext cx="155" cy="137"/>
                </a:xfrm>
                <a:prstGeom prst="rect">
                  <a:avLst/>
                </a:prstGeom>
                <a:noFill/>
              </p:spPr>
            </p:pic>
            <p:pic>
              <p:nvPicPr>
                <p:cNvPr id="64" name="Picture 79" descr="PC_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=""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93" y="3531"/>
                  <a:ext cx="155" cy="137"/>
                </a:xfrm>
                <a:prstGeom prst="rect">
                  <a:avLst/>
                </a:prstGeom>
                <a:noFill/>
              </p:spPr>
            </p:pic>
          </p:grpSp>
        </p:grpSp>
        <p:pic>
          <p:nvPicPr>
            <p:cNvPr id="52" name="Picture 19" descr="PC Analysis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1427" y="2188400"/>
              <a:ext cx="619125" cy="469900"/>
            </a:xfrm>
            <a:prstGeom prst="rect">
              <a:avLst/>
            </a:prstGeom>
            <a:noFill/>
          </p:spPr>
        </p:pic>
        <p:grpSp>
          <p:nvGrpSpPr>
            <p:cNvPr id="71" name="Group 64"/>
            <p:cNvGrpSpPr>
              <a:grpSpLocks/>
            </p:cNvGrpSpPr>
            <p:nvPr/>
          </p:nvGrpSpPr>
          <p:grpSpPr bwMode="auto">
            <a:xfrm>
              <a:off x="4738052" y="3245040"/>
              <a:ext cx="631825" cy="404813"/>
              <a:chOff x="4665" y="3122"/>
              <a:chExt cx="633" cy="375"/>
            </a:xfrm>
          </p:grpSpPr>
          <p:pic>
            <p:nvPicPr>
              <p:cNvPr id="54" name="Picture 65" descr="Database-fill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7" y="3122"/>
                <a:ext cx="291" cy="252"/>
              </a:xfrm>
              <a:prstGeom prst="rect">
                <a:avLst/>
              </a:prstGeom>
              <a:noFill/>
            </p:spPr>
          </p:pic>
          <p:pic>
            <p:nvPicPr>
              <p:cNvPr id="55" name="Picture 66" descr="Database-fill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5" y="3122"/>
                <a:ext cx="291" cy="252"/>
              </a:xfrm>
              <a:prstGeom prst="rect">
                <a:avLst/>
              </a:prstGeom>
              <a:noFill/>
            </p:spPr>
          </p:pic>
          <p:pic>
            <p:nvPicPr>
              <p:cNvPr id="56" name="Picture 67" descr="Database-fill"/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79" y="3245"/>
                <a:ext cx="291" cy="252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77" name="TextBox 6"/>
          <p:cNvSpPr txBox="1">
            <a:spLocks noChangeArrowheads="1"/>
          </p:cNvSpPr>
          <p:nvPr/>
        </p:nvSpPr>
        <p:spPr bwMode="auto">
          <a:xfrm>
            <a:off x="7823200" y="3868420"/>
            <a:ext cx="12496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Increase H/W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Utilization &amp;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Efficiency</a:t>
            </a:r>
          </a:p>
        </p:txBody>
      </p:sp>
      <p:sp>
        <p:nvSpPr>
          <p:cNvPr id="78" name="TextBox 7"/>
          <p:cNvSpPr txBox="1">
            <a:spLocks noChangeArrowheads="1"/>
          </p:cNvSpPr>
          <p:nvPr/>
        </p:nvSpPr>
        <p:spPr bwMode="auto">
          <a:xfrm>
            <a:off x="4114800" y="2555855"/>
            <a:ext cx="2171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Rapid Provisioning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and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Management</a:t>
            </a:r>
          </a:p>
        </p:txBody>
      </p:sp>
      <p:sp>
        <p:nvSpPr>
          <p:cNvPr id="79" name="TextBox 8"/>
          <p:cNvSpPr txBox="1">
            <a:spLocks noChangeArrowheads="1"/>
          </p:cNvSpPr>
          <p:nvPr/>
        </p:nvSpPr>
        <p:spPr bwMode="auto">
          <a:xfrm>
            <a:off x="4622800" y="4057948"/>
            <a:ext cx="142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Security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Best Practices</a:t>
            </a:r>
          </a:p>
        </p:txBody>
      </p:sp>
      <p:sp>
        <p:nvSpPr>
          <p:cNvPr id="80" name="TextBox 7"/>
          <p:cNvSpPr txBox="1">
            <a:spLocks noChangeArrowheads="1"/>
          </p:cNvSpPr>
          <p:nvPr/>
        </p:nvSpPr>
        <p:spPr bwMode="auto">
          <a:xfrm>
            <a:off x="7884160" y="2583180"/>
            <a:ext cx="1178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Performance,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Scalability,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Reliability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970489" y="890595"/>
            <a:ext cx="81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BUT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200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Incident Management Examples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927" y="682386"/>
            <a:ext cx="7014841" cy="389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1490" y="887103"/>
            <a:ext cx="3767254" cy="360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Essential Cloud Characteristics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4"/>
            <a:ext cx="7537450" cy="350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Resource pooling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The provider’s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computing resources are pooled to serve multiple consumers using a multi-tenant model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, with different physical and virtual resources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dynamically assigned and reassigned 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according to consumer demand. There is a sense of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location independence 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in that the customer generally has no control or knowledge over the exact location of the provided resources but may be able to specify location at a higher level of abstraction (e.g., country, state, or </a:t>
            </a:r>
            <a:r>
              <a:rPr lang="en-AU" sz="2000" dirty="0" err="1" smtClean="0">
                <a:solidFill>
                  <a:srgbClr val="000000"/>
                </a:solidFill>
                <a:ea typeface="ＭＳ Ｐゴシック" charset="-128"/>
              </a:rPr>
              <a:t>datacenter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). Examples of resources include storage, processing, memory, and network bandwidth. </a:t>
            </a:r>
            <a:endParaRPr lang="en-US" sz="20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loud_flare_narrow"/>
          <p:cNvPicPr>
            <a:picLocks noChangeAspect="1" noChangeArrowheads="1"/>
          </p:cNvPicPr>
          <p:nvPr/>
        </p:nvPicPr>
        <p:blipFill>
          <a:blip r:embed="rId2">
            <a:lum bright="6000" contrast="-6000"/>
          </a:blip>
          <a:srcRect l="2202" r="4716" b="2245"/>
          <a:stretch>
            <a:fillRect/>
          </a:stretch>
        </p:blipFill>
        <p:spPr bwMode="auto">
          <a:xfrm>
            <a:off x="123825" y="2908699"/>
            <a:ext cx="8915400" cy="182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Management Architecture</a:t>
            </a:r>
          </a:p>
        </p:txBody>
      </p:sp>
      <p:sp>
        <p:nvSpPr>
          <p:cNvPr id="7172" name="Rectangle 25"/>
          <p:cNvSpPr>
            <a:spLocks noChangeArrowheads="1"/>
          </p:cNvSpPr>
          <p:nvPr/>
        </p:nvSpPr>
        <p:spPr bwMode="auto">
          <a:xfrm>
            <a:off x="311151" y="2419352"/>
            <a:ext cx="23615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9063" indent="-119063"/>
            <a:r>
              <a:rPr lang="en-US" sz="1400" b="1" smtClean="0">
                <a:solidFill>
                  <a:srgbClr val="FF0000"/>
                </a:solidFill>
                <a:ea typeface="+mn-ea"/>
              </a:rPr>
              <a:t>Cloud Management Layer</a:t>
            </a:r>
          </a:p>
        </p:txBody>
      </p:sp>
      <p:sp>
        <p:nvSpPr>
          <p:cNvPr id="7173" name="Rectangle 25"/>
          <p:cNvSpPr>
            <a:spLocks noChangeArrowheads="1"/>
          </p:cNvSpPr>
          <p:nvPr/>
        </p:nvSpPr>
        <p:spPr bwMode="auto">
          <a:xfrm>
            <a:off x="311150" y="2807495"/>
            <a:ext cx="24320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9063" indent="-119063"/>
            <a:r>
              <a:rPr lang="en-US" sz="1400" b="1" smtClean="0">
                <a:solidFill>
                  <a:srgbClr val="FF0000"/>
                </a:solidFill>
                <a:ea typeface="+mn-ea"/>
              </a:rPr>
              <a:t>Cloud Infrastructure Layer</a:t>
            </a:r>
          </a:p>
        </p:txBody>
      </p:sp>
      <p:sp>
        <p:nvSpPr>
          <p:cNvPr id="7174" name="AutoShape 46"/>
          <p:cNvSpPr>
            <a:spLocks noChangeArrowheads="1"/>
          </p:cNvSpPr>
          <p:nvPr/>
        </p:nvSpPr>
        <p:spPr bwMode="auto">
          <a:xfrm>
            <a:off x="1428750" y="1128712"/>
            <a:ext cx="5791200" cy="1133475"/>
          </a:xfrm>
          <a:prstGeom prst="roundRect">
            <a:avLst>
              <a:gd name="adj" fmla="val 7764"/>
            </a:avLst>
          </a:prstGeom>
          <a:gradFill rotWithShape="1">
            <a:gsLst>
              <a:gs pos="0">
                <a:srgbClr val="FDD483"/>
              </a:gs>
              <a:gs pos="100000">
                <a:schemeClr val="bg1"/>
              </a:gs>
            </a:gsLst>
            <a:lin ang="5400000" scaled="1"/>
          </a:gradFill>
          <a:ln w="19050" algn="ctr">
            <a:solidFill>
              <a:srgbClr val="901414"/>
            </a:solidFill>
            <a:round/>
            <a:headEnd/>
            <a:tailEnd/>
          </a:ln>
        </p:spPr>
        <p:txBody>
          <a:bodyPr/>
          <a:lstStyle/>
          <a:p>
            <a:endParaRPr lang="en-US" sz="1200" b="1" smtClean="0">
              <a:solidFill>
                <a:srgbClr val="000000"/>
              </a:solidFill>
              <a:latin typeface="Arial Black" pitchFamily="34" charset="0"/>
              <a:ea typeface="+mn-ea"/>
            </a:endParaRPr>
          </a:p>
        </p:txBody>
      </p:sp>
      <p:sp>
        <p:nvSpPr>
          <p:cNvPr id="7175" name="AutoShape 46"/>
          <p:cNvSpPr>
            <a:spLocks noChangeArrowheads="1"/>
          </p:cNvSpPr>
          <p:nvPr/>
        </p:nvSpPr>
        <p:spPr bwMode="auto">
          <a:xfrm>
            <a:off x="1733553" y="1171575"/>
            <a:ext cx="1535113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Chargeback &amp; Capacity Planning</a:t>
            </a:r>
          </a:p>
        </p:txBody>
      </p:sp>
      <p:sp>
        <p:nvSpPr>
          <p:cNvPr id="7176" name="AutoShape 46"/>
          <p:cNvSpPr>
            <a:spLocks noChangeArrowheads="1"/>
          </p:cNvSpPr>
          <p:nvPr/>
        </p:nvSpPr>
        <p:spPr bwMode="auto">
          <a:xfrm>
            <a:off x="2038350" y="1600200"/>
            <a:ext cx="4572000" cy="22860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Policy Manager (SLA Mgmt, DRS, DPM)</a:t>
            </a:r>
          </a:p>
        </p:txBody>
      </p:sp>
      <p:sp>
        <p:nvSpPr>
          <p:cNvPr id="7177" name="AutoShape 46"/>
          <p:cNvSpPr>
            <a:spLocks noChangeArrowheads="1"/>
          </p:cNvSpPr>
          <p:nvPr/>
        </p:nvSpPr>
        <p:spPr bwMode="auto">
          <a:xfrm>
            <a:off x="2114550" y="1971675"/>
            <a:ext cx="1295400" cy="22860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Monitoring</a:t>
            </a:r>
          </a:p>
        </p:txBody>
      </p:sp>
      <p:sp>
        <p:nvSpPr>
          <p:cNvPr id="7178" name="AutoShape 46"/>
          <p:cNvSpPr>
            <a:spLocks noChangeArrowheads="1"/>
          </p:cNvSpPr>
          <p:nvPr/>
        </p:nvSpPr>
        <p:spPr bwMode="auto">
          <a:xfrm>
            <a:off x="3676650" y="1971675"/>
            <a:ext cx="1295400" cy="22860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Provisioning</a:t>
            </a:r>
          </a:p>
        </p:txBody>
      </p:sp>
      <p:sp>
        <p:nvSpPr>
          <p:cNvPr id="7179" name="AutoShape 46"/>
          <p:cNvSpPr>
            <a:spLocks noChangeArrowheads="1"/>
          </p:cNvSpPr>
          <p:nvPr/>
        </p:nvSpPr>
        <p:spPr bwMode="auto">
          <a:xfrm>
            <a:off x="5238750" y="1971675"/>
            <a:ext cx="1295400" cy="22860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Config. Mgmt.</a:t>
            </a:r>
          </a:p>
        </p:txBody>
      </p:sp>
      <p:sp>
        <p:nvSpPr>
          <p:cNvPr id="7180" name="AutoShape 46"/>
          <p:cNvSpPr>
            <a:spLocks noChangeArrowheads="1"/>
          </p:cNvSpPr>
          <p:nvPr/>
        </p:nvSpPr>
        <p:spPr bwMode="auto">
          <a:xfrm>
            <a:off x="3556003" y="1171575"/>
            <a:ext cx="1535113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Self Service Provisioning</a:t>
            </a:r>
          </a:p>
        </p:txBody>
      </p:sp>
      <p:sp>
        <p:nvSpPr>
          <p:cNvPr id="7181" name="AutoShape 46"/>
          <p:cNvSpPr>
            <a:spLocks noChangeArrowheads="1"/>
          </p:cNvSpPr>
          <p:nvPr/>
        </p:nvSpPr>
        <p:spPr bwMode="auto">
          <a:xfrm>
            <a:off x="5370513" y="1171575"/>
            <a:ext cx="1535112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Software Library</a:t>
            </a:r>
          </a:p>
        </p:txBody>
      </p:sp>
      <p:sp>
        <p:nvSpPr>
          <p:cNvPr id="7182" name="AutoShape 46"/>
          <p:cNvSpPr>
            <a:spLocks noChangeArrowheads="1"/>
          </p:cNvSpPr>
          <p:nvPr/>
        </p:nvSpPr>
        <p:spPr bwMode="auto">
          <a:xfrm>
            <a:off x="227013" y="1185863"/>
            <a:ext cx="1001712" cy="628650"/>
          </a:xfrm>
          <a:prstGeom prst="roundRect">
            <a:avLst>
              <a:gd name="adj" fmla="val 20833"/>
            </a:avLst>
          </a:prstGeom>
          <a:noFill/>
          <a:ln w="12700">
            <a:noFill/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APIs to integrate with external billing system</a:t>
            </a:r>
          </a:p>
        </p:txBody>
      </p:sp>
      <p:grpSp>
        <p:nvGrpSpPr>
          <p:cNvPr id="2" name="Group 143"/>
          <p:cNvGrpSpPr>
            <a:grpSpLocks/>
          </p:cNvGrpSpPr>
          <p:nvPr/>
        </p:nvGrpSpPr>
        <p:grpSpPr bwMode="auto">
          <a:xfrm>
            <a:off x="3271838" y="745331"/>
            <a:ext cx="1670050" cy="342900"/>
            <a:chOff x="3304883" y="994016"/>
            <a:chExt cx="1637005" cy="457200"/>
          </a:xfrm>
        </p:grpSpPr>
        <p:pic>
          <p:nvPicPr>
            <p:cNvPr id="7322" name="Picture 62" descr="C:\Documents and Settings\rdhoopar.ST-USERS\Desktop\collab002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95800" y="994016"/>
              <a:ext cx="446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23" name="AutoShape 46"/>
            <p:cNvSpPr>
              <a:spLocks noChangeArrowheads="1"/>
            </p:cNvSpPr>
            <p:nvPr/>
          </p:nvSpPr>
          <p:spPr bwMode="auto">
            <a:xfrm>
              <a:off x="3304883" y="1142023"/>
              <a:ext cx="1212525" cy="152400"/>
            </a:xfrm>
            <a:prstGeom prst="roundRect">
              <a:avLst>
                <a:gd name="adj" fmla="val 20833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sz="1000" b="1" smtClean="0">
                  <a:solidFill>
                    <a:srgbClr val="000000"/>
                  </a:solidFill>
                  <a:ea typeface="+mn-ea"/>
                </a:rPr>
                <a:t>Self service APIs</a:t>
              </a:r>
            </a:p>
          </p:txBody>
        </p:sp>
      </p:grpSp>
      <p:sp>
        <p:nvSpPr>
          <p:cNvPr id="7184" name="AutoShape 46"/>
          <p:cNvSpPr>
            <a:spLocks noChangeArrowheads="1"/>
          </p:cNvSpPr>
          <p:nvPr/>
        </p:nvSpPr>
        <p:spPr bwMode="auto">
          <a:xfrm>
            <a:off x="7524750" y="1185863"/>
            <a:ext cx="1066800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/>
              </a:gs>
              <a:gs pos="100000">
                <a:srgbClr val="E61F10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Assembly Builder</a:t>
            </a:r>
          </a:p>
        </p:txBody>
      </p:sp>
      <p:sp>
        <p:nvSpPr>
          <p:cNvPr id="7185" name="AutoShape 46"/>
          <p:cNvSpPr>
            <a:spLocks noChangeArrowheads="1"/>
          </p:cNvSpPr>
          <p:nvPr/>
        </p:nvSpPr>
        <p:spPr bwMode="auto">
          <a:xfrm>
            <a:off x="7410450" y="1964531"/>
            <a:ext cx="1524000" cy="257175"/>
          </a:xfrm>
          <a:prstGeom prst="roundRect">
            <a:avLst>
              <a:gd name="adj" fmla="val 20833"/>
            </a:avLst>
          </a:prstGeom>
          <a:noFill/>
          <a:ln w="12700">
            <a:noFill/>
            <a:round/>
            <a:headEnd/>
            <a:tailEnd/>
          </a:ln>
        </p:spPr>
        <p:txBody>
          <a:bodyPr anchor="ctr"/>
          <a:lstStyle/>
          <a:p>
            <a:r>
              <a:rPr lang="en-US" sz="1000" b="1" smtClean="0">
                <a:solidFill>
                  <a:srgbClr val="000000"/>
                </a:solidFill>
                <a:ea typeface="+mn-ea"/>
              </a:rPr>
              <a:t>APIs to integrate with external CMDB</a:t>
            </a:r>
          </a:p>
        </p:txBody>
      </p:sp>
      <p:sp>
        <p:nvSpPr>
          <p:cNvPr id="7186" name="AutoShape 46"/>
          <p:cNvSpPr>
            <a:spLocks noChangeArrowheads="1"/>
          </p:cNvSpPr>
          <p:nvPr/>
        </p:nvSpPr>
        <p:spPr bwMode="auto">
          <a:xfrm>
            <a:off x="2895600" y="2345531"/>
            <a:ext cx="1905000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>
                  <a:alpha val="75000"/>
                </a:schemeClr>
              </a:gs>
              <a:gs pos="100000">
                <a:srgbClr val="456624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Oracle Virtualization Plugin</a:t>
            </a:r>
          </a:p>
        </p:txBody>
      </p:sp>
      <p:sp>
        <p:nvSpPr>
          <p:cNvPr id="7187" name="AutoShape 46"/>
          <p:cNvSpPr>
            <a:spLocks noChangeArrowheads="1"/>
          </p:cNvSpPr>
          <p:nvPr/>
        </p:nvSpPr>
        <p:spPr bwMode="auto">
          <a:xfrm>
            <a:off x="5848350" y="2345531"/>
            <a:ext cx="1028700" cy="285750"/>
          </a:xfrm>
          <a:prstGeom prst="roundRect">
            <a:avLst>
              <a:gd name="adj" fmla="val 20833"/>
            </a:avLst>
          </a:prstGeom>
          <a:gradFill rotWithShape="1">
            <a:gsLst>
              <a:gs pos="0">
                <a:schemeClr val="bg1">
                  <a:alpha val="75000"/>
                </a:schemeClr>
              </a:gs>
              <a:gs pos="100000">
                <a:srgbClr val="456624">
                  <a:alpha val="60001"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External Cloud Plugin</a:t>
            </a:r>
          </a:p>
        </p:txBody>
      </p:sp>
      <p:sp>
        <p:nvSpPr>
          <p:cNvPr id="7188" name="AutoShape 46"/>
          <p:cNvSpPr>
            <a:spLocks noChangeArrowheads="1"/>
          </p:cNvSpPr>
          <p:nvPr/>
        </p:nvSpPr>
        <p:spPr bwMode="auto">
          <a:xfrm>
            <a:off x="7410450" y="2353867"/>
            <a:ext cx="1104900" cy="257175"/>
          </a:xfrm>
          <a:prstGeom prst="roundRect">
            <a:avLst>
              <a:gd name="adj" fmla="val 20833"/>
            </a:avLst>
          </a:prstGeom>
          <a:noFill/>
          <a:ln w="12700">
            <a:noFill/>
            <a:round/>
            <a:headEnd/>
            <a:tailEnd/>
          </a:ln>
        </p:spPr>
        <p:txBody>
          <a:bodyPr anchor="ctr"/>
          <a:lstStyle/>
          <a:p>
            <a:r>
              <a:rPr lang="en-US" sz="1000" b="1" smtClean="0">
                <a:solidFill>
                  <a:srgbClr val="000000"/>
                </a:solidFill>
                <a:ea typeface="+mn-ea"/>
              </a:rPr>
              <a:t>e.g., Amazon</a:t>
            </a:r>
          </a:p>
        </p:txBody>
      </p:sp>
      <p:sp>
        <p:nvSpPr>
          <p:cNvPr id="7189" name="Line 22"/>
          <p:cNvSpPr>
            <a:spLocks noChangeShapeType="1"/>
          </p:cNvSpPr>
          <p:nvPr/>
        </p:nvSpPr>
        <p:spPr bwMode="auto">
          <a:xfrm flipV="1">
            <a:off x="4335463" y="960835"/>
            <a:ext cx="0" cy="2107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0" name="Line 23"/>
          <p:cNvSpPr>
            <a:spLocks noChangeShapeType="1"/>
          </p:cNvSpPr>
          <p:nvPr/>
        </p:nvSpPr>
        <p:spPr bwMode="auto">
          <a:xfrm flipH="1" flipV="1">
            <a:off x="6543678" y="2097883"/>
            <a:ext cx="893763" cy="23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1" name="Line 24"/>
          <p:cNvSpPr>
            <a:spLocks noChangeShapeType="1"/>
          </p:cNvSpPr>
          <p:nvPr/>
        </p:nvSpPr>
        <p:spPr bwMode="auto">
          <a:xfrm flipH="1" flipV="1">
            <a:off x="6923088" y="1316831"/>
            <a:ext cx="595312" cy="119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2" name="Line 25"/>
          <p:cNvSpPr>
            <a:spLocks noChangeShapeType="1"/>
          </p:cNvSpPr>
          <p:nvPr/>
        </p:nvSpPr>
        <p:spPr bwMode="auto">
          <a:xfrm flipH="1" flipV="1">
            <a:off x="5094288" y="1316831"/>
            <a:ext cx="266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3" name="Line 26"/>
          <p:cNvSpPr>
            <a:spLocks noChangeShapeType="1"/>
          </p:cNvSpPr>
          <p:nvPr/>
        </p:nvSpPr>
        <p:spPr bwMode="auto">
          <a:xfrm flipH="1" flipV="1">
            <a:off x="1136653" y="1316831"/>
            <a:ext cx="595313" cy="119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4" name="Line 28"/>
          <p:cNvSpPr>
            <a:spLocks noChangeShapeType="1"/>
          </p:cNvSpPr>
          <p:nvPr/>
        </p:nvSpPr>
        <p:spPr bwMode="auto">
          <a:xfrm flipV="1">
            <a:off x="2744788" y="1828800"/>
            <a:ext cx="0" cy="14525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5" name="Line 29"/>
          <p:cNvSpPr>
            <a:spLocks noChangeShapeType="1"/>
          </p:cNvSpPr>
          <p:nvPr/>
        </p:nvSpPr>
        <p:spPr bwMode="auto">
          <a:xfrm flipV="1">
            <a:off x="5895975" y="1828800"/>
            <a:ext cx="0" cy="14406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6" name="Line 30"/>
          <p:cNvSpPr>
            <a:spLocks noChangeShapeType="1"/>
          </p:cNvSpPr>
          <p:nvPr/>
        </p:nvSpPr>
        <p:spPr bwMode="auto">
          <a:xfrm flipH="1" flipV="1">
            <a:off x="6883400" y="2486026"/>
            <a:ext cx="565150" cy="119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7" name="Line 31"/>
          <p:cNvSpPr>
            <a:spLocks noChangeShapeType="1"/>
          </p:cNvSpPr>
          <p:nvPr/>
        </p:nvSpPr>
        <p:spPr bwMode="auto">
          <a:xfrm flipV="1">
            <a:off x="3540125" y="1828800"/>
            <a:ext cx="1588" cy="5131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198" name="AutoShape 46"/>
          <p:cNvSpPr>
            <a:spLocks noChangeArrowheads="1"/>
          </p:cNvSpPr>
          <p:nvPr/>
        </p:nvSpPr>
        <p:spPr bwMode="auto">
          <a:xfrm>
            <a:off x="914400" y="3051574"/>
            <a:ext cx="3797300" cy="1534715"/>
          </a:xfrm>
          <a:prstGeom prst="roundRect">
            <a:avLst>
              <a:gd name="adj" fmla="val 7764"/>
            </a:avLst>
          </a:prstGeom>
          <a:gradFill rotWithShape="1">
            <a:gsLst>
              <a:gs pos="0">
                <a:srgbClr val="FDD483"/>
              </a:gs>
              <a:gs pos="100000">
                <a:schemeClr val="bg1">
                  <a:alpha val="67000"/>
                </a:schemeClr>
              </a:gs>
            </a:gsLst>
            <a:lin ang="5400000" scaled="1"/>
          </a:gradFill>
          <a:ln w="12700" algn="ctr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sz="1200" b="1" smtClean="0">
              <a:solidFill>
                <a:srgbClr val="000000"/>
              </a:solidFill>
              <a:latin typeface="Arial Black" pitchFamily="34" charset="0"/>
              <a:ea typeface="+mn-ea"/>
            </a:endParaRPr>
          </a:p>
        </p:txBody>
      </p:sp>
      <p:sp>
        <p:nvSpPr>
          <p:cNvPr id="7199" name="AutoShape 46"/>
          <p:cNvSpPr>
            <a:spLocks noChangeArrowheads="1"/>
          </p:cNvSpPr>
          <p:nvPr/>
        </p:nvSpPr>
        <p:spPr bwMode="auto">
          <a:xfrm>
            <a:off x="5375275" y="3051574"/>
            <a:ext cx="2287588" cy="1210865"/>
          </a:xfrm>
          <a:prstGeom prst="roundRect">
            <a:avLst>
              <a:gd name="adj" fmla="val 7764"/>
            </a:avLst>
          </a:prstGeom>
          <a:gradFill rotWithShape="1">
            <a:gsLst>
              <a:gs pos="0">
                <a:srgbClr val="FDD483"/>
              </a:gs>
              <a:gs pos="100000">
                <a:schemeClr val="bg1">
                  <a:alpha val="67000"/>
                </a:schemeClr>
              </a:gs>
            </a:gsLst>
            <a:lin ang="5400000" scaled="1"/>
          </a:gradFill>
          <a:ln w="12700" algn="ctr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sz="1200" b="1" smtClean="0">
              <a:solidFill>
                <a:srgbClr val="000000"/>
              </a:solidFill>
              <a:latin typeface="Arial Black" pitchFamily="34" charset="0"/>
              <a:ea typeface="+mn-ea"/>
            </a:endParaRPr>
          </a:p>
        </p:txBody>
      </p:sp>
      <p:sp>
        <p:nvSpPr>
          <p:cNvPr id="7200" name="Rectangle 25"/>
          <p:cNvSpPr>
            <a:spLocks noChangeArrowheads="1"/>
          </p:cNvSpPr>
          <p:nvPr/>
        </p:nvSpPr>
        <p:spPr bwMode="auto">
          <a:xfrm>
            <a:off x="2462216" y="3053955"/>
            <a:ext cx="7015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9063" indent="-119063"/>
            <a:r>
              <a:rPr lang="en-US" sz="1200" b="1" smtClean="0">
                <a:solidFill>
                  <a:srgbClr val="000000"/>
                </a:solidFill>
                <a:ea typeface="+mn-ea"/>
              </a:rPr>
              <a:t>Zone A</a:t>
            </a:r>
          </a:p>
        </p:txBody>
      </p:sp>
      <p:sp>
        <p:nvSpPr>
          <p:cNvPr id="7201" name="Rectangle 25"/>
          <p:cNvSpPr>
            <a:spLocks noChangeArrowheads="1"/>
          </p:cNvSpPr>
          <p:nvPr/>
        </p:nvSpPr>
        <p:spPr bwMode="auto">
          <a:xfrm>
            <a:off x="6169028" y="3058718"/>
            <a:ext cx="7072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9063" indent="-119063"/>
            <a:r>
              <a:rPr lang="en-US" sz="1200" b="1" smtClean="0">
                <a:solidFill>
                  <a:srgbClr val="000000"/>
                </a:solidFill>
                <a:ea typeface="+mn-ea"/>
              </a:rPr>
              <a:t>Zone B</a:t>
            </a:r>
          </a:p>
        </p:txBody>
      </p:sp>
      <p:sp>
        <p:nvSpPr>
          <p:cNvPr id="7202" name="AutoShape 46"/>
          <p:cNvSpPr>
            <a:spLocks noChangeArrowheads="1"/>
          </p:cNvSpPr>
          <p:nvPr/>
        </p:nvSpPr>
        <p:spPr bwMode="auto">
          <a:xfrm>
            <a:off x="1082678" y="3239692"/>
            <a:ext cx="1535113" cy="507206"/>
          </a:xfrm>
          <a:prstGeom prst="roundRect">
            <a:avLst>
              <a:gd name="adj" fmla="val 2083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tIns="0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Server Pool</a:t>
            </a:r>
          </a:p>
        </p:txBody>
      </p:sp>
      <p:grpSp>
        <p:nvGrpSpPr>
          <p:cNvPr id="3" name="Group 149"/>
          <p:cNvGrpSpPr>
            <a:grpSpLocks/>
          </p:cNvGrpSpPr>
          <p:nvPr/>
        </p:nvGrpSpPr>
        <p:grpSpPr bwMode="auto">
          <a:xfrm>
            <a:off x="1335091" y="3425428"/>
            <a:ext cx="1031875" cy="238125"/>
            <a:chOff x="1314450" y="4527084"/>
            <a:chExt cx="1031875" cy="317500"/>
          </a:xfrm>
        </p:grpSpPr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1314450" y="4527084"/>
              <a:ext cx="455613" cy="317500"/>
              <a:chOff x="2445" y="3039"/>
              <a:chExt cx="353" cy="246"/>
            </a:xfrm>
          </p:grpSpPr>
          <p:grpSp>
            <p:nvGrpSpPr>
              <p:cNvPr id="5" name="Group 38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318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9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20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21" name="Oval 42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6" name="Group 43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314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5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6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7" name="Oval 47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  <p:grpSp>
          <p:nvGrpSpPr>
            <p:cNvPr id="7" name="Group 48"/>
            <p:cNvGrpSpPr>
              <a:grpSpLocks/>
            </p:cNvGrpSpPr>
            <p:nvPr/>
          </p:nvGrpSpPr>
          <p:grpSpPr bwMode="auto">
            <a:xfrm>
              <a:off x="1890713" y="4527084"/>
              <a:ext cx="455612" cy="317500"/>
              <a:chOff x="2445" y="3039"/>
              <a:chExt cx="353" cy="246"/>
            </a:xfrm>
          </p:grpSpPr>
          <p:grpSp>
            <p:nvGrpSpPr>
              <p:cNvPr id="8" name="Group 49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308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09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0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11" name="Oval 53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9" name="Group 54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304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05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06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307" name="Oval 58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</p:grpSp>
      <p:sp>
        <p:nvSpPr>
          <p:cNvPr id="7204" name="AutoShape 46"/>
          <p:cNvSpPr>
            <a:spLocks noChangeArrowheads="1"/>
          </p:cNvSpPr>
          <p:nvPr/>
        </p:nvSpPr>
        <p:spPr bwMode="auto">
          <a:xfrm>
            <a:off x="2955927" y="3252789"/>
            <a:ext cx="1535113" cy="507206"/>
          </a:xfrm>
          <a:prstGeom prst="roundRect">
            <a:avLst>
              <a:gd name="adj" fmla="val 2083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tIns="0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Server Pool</a:t>
            </a:r>
          </a:p>
        </p:txBody>
      </p:sp>
      <p:grpSp>
        <p:nvGrpSpPr>
          <p:cNvPr id="10" name="Group 150"/>
          <p:cNvGrpSpPr>
            <a:grpSpLocks/>
          </p:cNvGrpSpPr>
          <p:nvPr/>
        </p:nvGrpSpPr>
        <p:grpSpPr bwMode="auto">
          <a:xfrm>
            <a:off x="3208341" y="3425428"/>
            <a:ext cx="1031875" cy="238125"/>
            <a:chOff x="3187700" y="4527084"/>
            <a:chExt cx="1031875" cy="317500"/>
          </a:xfrm>
        </p:grpSpPr>
        <p:grpSp>
          <p:nvGrpSpPr>
            <p:cNvPr id="11" name="Group 61"/>
            <p:cNvGrpSpPr>
              <a:grpSpLocks/>
            </p:cNvGrpSpPr>
            <p:nvPr/>
          </p:nvGrpSpPr>
          <p:grpSpPr bwMode="auto">
            <a:xfrm>
              <a:off x="3187700" y="4527084"/>
              <a:ext cx="455613" cy="317500"/>
              <a:chOff x="2445" y="3039"/>
              <a:chExt cx="353" cy="246"/>
            </a:xfrm>
          </p:grpSpPr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296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7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8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9" name="Oval 66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pPr algn="ctr"/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13" name="Group 67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292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3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4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pPr algn="ctr"/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95" name="Oval 71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pPr algn="ctr"/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  <p:grpSp>
          <p:nvGrpSpPr>
            <p:cNvPr id="14" name="Group 72"/>
            <p:cNvGrpSpPr>
              <a:grpSpLocks/>
            </p:cNvGrpSpPr>
            <p:nvPr/>
          </p:nvGrpSpPr>
          <p:grpSpPr bwMode="auto">
            <a:xfrm>
              <a:off x="3763963" y="4527084"/>
              <a:ext cx="455612" cy="317500"/>
              <a:chOff x="2445" y="3039"/>
              <a:chExt cx="353" cy="246"/>
            </a:xfrm>
          </p:grpSpPr>
          <p:grpSp>
            <p:nvGrpSpPr>
              <p:cNvPr id="15" name="Group 73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286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7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8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9" name="Oval 77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16" name="Group 78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282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3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4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85" name="Oval 82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</p:grpSp>
      <p:sp>
        <p:nvSpPr>
          <p:cNvPr id="7206" name="AutoShape 46"/>
          <p:cNvSpPr>
            <a:spLocks noChangeArrowheads="1"/>
          </p:cNvSpPr>
          <p:nvPr/>
        </p:nvSpPr>
        <p:spPr bwMode="auto">
          <a:xfrm>
            <a:off x="5510213" y="3261124"/>
            <a:ext cx="1981200" cy="507206"/>
          </a:xfrm>
          <a:prstGeom prst="roundRect">
            <a:avLst>
              <a:gd name="adj" fmla="val 2083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tIns="0"/>
          <a:lstStyle/>
          <a:p>
            <a:pPr algn="ctr"/>
            <a:r>
              <a:rPr lang="en-US" sz="1000" b="1" smtClean="0">
                <a:solidFill>
                  <a:srgbClr val="000000"/>
                </a:solidFill>
                <a:ea typeface="+mn-ea"/>
              </a:rPr>
              <a:t>Server Pool</a:t>
            </a:r>
          </a:p>
        </p:txBody>
      </p:sp>
      <p:sp>
        <p:nvSpPr>
          <p:cNvPr id="7207" name="AutoShape 46"/>
          <p:cNvSpPr>
            <a:spLocks noChangeArrowheads="1"/>
          </p:cNvSpPr>
          <p:nvPr/>
        </p:nvSpPr>
        <p:spPr bwMode="auto">
          <a:xfrm>
            <a:off x="1114425" y="3955256"/>
            <a:ext cx="1428750" cy="171450"/>
          </a:xfrm>
          <a:prstGeom prst="roundRect">
            <a:avLst>
              <a:gd name="adj" fmla="val 20833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Storage Array</a:t>
            </a:r>
          </a:p>
        </p:txBody>
      </p:sp>
      <p:sp>
        <p:nvSpPr>
          <p:cNvPr id="7208" name="AutoShape 46"/>
          <p:cNvSpPr>
            <a:spLocks noChangeArrowheads="1"/>
          </p:cNvSpPr>
          <p:nvPr/>
        </p:nvSpPr>
        <p:spPr bwMode="auto">
          <a:xfrm>
            <a:off x="3136900" y="3955256"/>
            <a:ext cx="1428750" cy="171450"/>
          </a:xfrm>
          <a:prstGeom prst="roundRect">
            <a:avLst>
              <a:gd name="adj" fmla="val 20833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Storage Array</a:t>
            </a:r>
          </a:p>
        </p:txBody>
      </p:sp>
      <p:sp>
        <p:nvSpPr>
          <p:cNvPr id="7209" name="AutoShape 46"/>
          <p:cNvSpPr>
            <a:spLocks noChangeArrowheads="1"/>
          </p:cNvSpPr>
          <p:nvPr/>
        </p:nvSpPr>
        <p:spPr bwMode="auto">
          <a:xfrm>
            <a:off x="2165350" y="4308872"/>
            <a:ext cx="1428750" cy="171450"/>
          </a:xfrm>
          <a:prstGeom prst="roundRect">
            <a:avLst>
              <a:gd name="adj" fmla="val 20833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Storage Array</a:t>
            </a:r>
          </a:p>
        </p:txBody>
      </p:sp>
      <p:sp>
        <p:nvSpPr>
          <p:cNvPr id="7210" name="AutoShape 46"/>
          <p:cNvSpPr>
            <a:spLocks noChangeArrowheads="1"/>
          </p:cNvSpPr>
          <p:nvPr/>
        </p:nvSpPr>
        <p:spPr bwMode="auto">
          <a:xfrm>
            <a:off x="4989513" y="4405313"/>
            <a:ext cx="1428750" cy="172641"/>
          </a:xfrm>
          <a:prstGeom prst="roundRect">
            <a:avLst>
              <a:gd name="adj" fmla="val 2083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Storage Array</a:t>
            </a:r>
          </a:p>
        </p:txBody>
      </p:sp>
      <p:sp>
        <p:nvSpPr>
          <p:cNvPr id="7211" name="AutoShape 46"/>
          <p:cNvSpPr>
            <a:spLocks noChangeArrowheads="1"/>
          </p:cNvSpPr>
          <p:nvPr/>
        </p:nvSpPr>
        <p:spPr bwMode="auto">
          <a:xfrm>
            <a:off x="5514975" y="3992167"/>
            <a:ext cx="2008188" cy="172640"/>
          </a:xfrm>
          <a:prstGeom prst="roundRect">
            <a:avLst>
              <a:gd name="adj" fmla="val 20833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r"/>
            <a:r>
              <a:rPr lang="en-US" sz="1000" b="1" smtClean="0">
                <a:solidFill>
                  <a:srgbClr val="000000"/>
                </a:solidFill>
                <a:ea typeface="+mn-ea"/>
              </a:rPr>
              <a:t>Storage Array (optional)</a:t>
            </a:r>
          </a:p>
        </p:txBody>
      </p:sp>
      <p:sp>
        <p:nvSpPr>
          <p:cNvPr id="7212" name="Line 113"/>
          <p:cNvSpPr>
            <a:spLocks noChangeShapeType="1"/>
          </p:cNvSpPr>
          <p:nvPr/>
        </p:nvSpPr>
        <p:spPr bwMode="auto">
          <a:xfrm flipV="1">
            <a:off x="1828800" y="3746897"/>
            <a:ext cx="0" cy="21669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213" name="Line 114"/>
          <p:cNvSpPr>
            <a:spLocks noChangeShapeType="1"/>
          </p:cNvSpPr>
          <p:nvPr/>
        </p:nvSpPr>
        <p:spPr bwMode="auto">
          <a:xfrm flipV="1">
            <a:off x="3733800" y="3764758"/>
            <a:ext cx="1588" cy="18454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214" name="Line 115"/>
          <p:cNvSpPr>
            <a:spLocks noChangeShapeType="1"/>
          </p:cNvSpPr>
          <p:nvPr/>
        </p:nvSpPr>
        <p:spPr bwMode="auto">
          <a:xfrm flipH="1" flipV="1">
            <a:off x="2516191" y="3734991"/>
            <a:ext cx="257175" cy="5786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215" name="Line 116"/>
          <p:cNvSpPr>
            <a:spLocks noChangeShapeType="1"/>
          </p:cNvSpPr>
          <p:nvPr/>
        </p:nvSpPr>
        <p:spPr bwMode="auto">
          <a:xfrm flipV="1">
            <a:off x="2820991" y="3746898"/>
            <a:ext cx="223837" cy="566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216" name="Line 117"/>
          <p:cNvSpPr>
            <a:spLocks noChangeShapeType="1"/>
          </p:cNvSpPr>
          <p:nvPr/>
        </p:nvSpPr>
        <p:spPr bwMode="auto">
          <a:xfrm flipH="1" flipV="1">
            <a:off x="4695828" y="4113611"/>
            <a:ext cx="417513" cy="284559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7217" name="Line 118"/>
          <p:cNvSpPr>
            <a:spLocks noChangeShapeType="1"/>
          </p:cNvSpPr>
          <p:nvPr/>
        </p:nvSpPr>
        <p:spPr bwMode="auto">
          <a:xfrm flipV="1">
            <a:off x="5205416" y="4106467"/>
            <a:ext cx="166687" cy="291703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17" name="Group 119"/>
          <p:cNvGrpSpPr>
            <a:grpSpLocks/>
          </p:cNvGrpSpPr>
          <p:nvPr/>
        </p:nvGrpSpPr>
        <p:grpSpPr bwMode="auto">
          <a:xfrm>
            <a:off x="1169988" y="3709315"/>
            <a:ext cx="354012" cy="628810"/>
            <a:chOff x="1905" y="3615"/>
            <a:chExt cx="216" cy="898"/>
          </a:xfrm>
        </p:grpSpPr>
        <p:sp>
          <p:nvSpPr>
            <p:cNvPr id="147576" name="AutoShape 120"/>
            <p:cNvSpPr>
              <a:spLocks noChangeArrowheads="1"/>
            </p:cNvSpPr>
            <p:nvPr/>
          </p:nvSpPr>
          <p:spPr bwMode="auto">
            <a:xfrm>
              <a:off x="1905" y="3754"/>
              <a:ext cx="216" cy="7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77" name="AutoShape 121"/>
            <p:cNvSpPr>
              <a:spLocks noChangeArrowheads="1"/>
            </p:cNvSpPr>
            <p:nvPr/>
          </p:nvSpPr>
          <p:spPr bwMode="auto">
            <a:xfrm>
              <a:off x="1905" y="3683"/>
              <a:ext cx="216" cy="7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78" name="AutoShape 122"/>
            <p:cNvSpPr>
              <a:spLocks noChangeArrowheads="1"/>
            </p:cNvSpPr>
            <p:nvPr/>
          </p:nvSpPr>
          <p:spPr bwMode="auto">
            <a:xfrm>
              <a:off x="1905" y="3615"/>
              <a:ext cx="216" cy="759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18" name="Group 123"/>
          <p:cNvGrpSpPr>
            <a:grpSpLocks/>
          </p:cNvGrpSpPr>
          <p:nvPr/>
        </p:nvGrpSpPr>
        <p:grpSpPr bwMode="auto">
          <a:xfrm>
            <a:off x="3195638" y="3709585"/>
            <a:ext cx="354012" cy="630858"/>
            <a:chOff x="1905" y="3616"/>
            <a:chExt cx="216" cy="898"/>
          </a:xfrm>
        </p:grpSpPr>
        <p:sp>
          <p:nvSpPr>
            <p:cNvPr id="147580" name="AutoShape 124"/>
            <p:cNvSpPr>
              <a:spLocks noChangeArrowheads="1"/>
            </p:cNvSpPr>
            <p:nvPr/>
          </p:nvSpPr>
          <p:spPr bwMode="auto">
            <a:xfrm>
              <a:off x="1905" y="3757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81" name="AutoShape 125"/>
            <p:cNvSpPr>
              <a:spLocks noChangeArrowheads="1"/>
            </p:cNvSpPr>
            <p:nvPr/>
          </p:nvSpPr>
          <p:spPr bwMode="auto">
            <a:xfrm>
              <a:off x="1905" y="368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82" name="AutoShape 126"/>
            <p:cNvSpPr>
              <a:spLocks noChangeArrowheads="1"/>
            </p:cNvSpPr>
            <p:nvPr/>
          </p:nvSpPr>
          <p:spPr bwMode="auto">
            <a:xfrm>
              <a:off x="1905" y="361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19" name="Group 127"/>
          <p:cNvGrpSpPr>
            <a:grpSpLocks/>
          </p:cNvGrpSpPr>
          <p:nvPr/>
        </p:nvGrpSpPr>
        <p:grpSpPr bwMode="auto">
          <a:xfrm>
            <a:off x="2222503" y="4052486"/>
            <a:ext cx="354013" cy="630858"/>
            <a:chOff x="1905" y="3616"/>
            <a:chExt cx="216" cy="898"/>
          </a:xfrm>
        </p:grpSpPr>
        <p:sp>
          <p:nvSpPr>
            <p:cNvPr id="147584" name="AutoShape 128"/>
            <p:cNvSpPr>
              <a:spLocks noChangeArrowheads="1"/>
            </p:cNvSpPr>
            <p:nvPr/>
          </p:nvSpPr>
          <p:spPr bwMode="auto">
            <a:xfrm>
              <a:off x="1905" y="3757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85" name="AutoShape 129"/>
            <p:cNvSpPr>
              <a:spLocks noChangeArrowheads="1"/>
            </p:cNvSpPr>
            <p:nvPr/>
          </p:nvSpPr>
          <p:spPr bwMode="auto">
            <a:xfrm>
              <a:off x="1905" y="368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86" name="AutoShape 130"/>
            <p:cNvSpPr>
              <a:spLocks noChangeArrowheads="1"/>
            </p:cNvSpPr>
            <p:nvPr/>
          </p:nvSpPr>
          <p:spPr bwMode="auto">
            <a:xfrm>
              <a:off x="1905" y="361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20" name="Group 131"/>
          <p:cNvGrpSpPr>
            <a:grpSpLocks/>
          </p:cNvGrpSpPr>
          <p:nvPr/>
        </p:nvGrpSpPr>
        <p:grpSpPr bwMode="auto">
          <a:xfrm>
            <a:off x="5043488" y="4172739"/>
            <a:ext cx="354012" cy="630858"/>
            <a:chOff x="1905" y="3616"/>
            <a:chExt cx="216" cy="898"/>
          </a:xfrm>
        </p:grpSpPr>
        <p:sp>
          <p:nvSpPr>
            <p:cNvPr id="147588" name="AutoShape 132"/>
            <p:cNvSpPr>
              <a:spLocks noChangeArrowheads="1"/>
            </p:cNvSpPr>
            <p:nvPr/>
          </p:nvSpPr>
          <p:spPr bwMode="auto">
            <a:xfrm>
              <a:off x="1905" y="3757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89" name="AutoShape 133"/>
            <p:cNvSpPr>
              <a:spLocks noChangeArrowheads="1"/>
            </p:cNvSpPr>
            <p:nvPr/>
          </p:nvSpPr>
          <p:spPr bwMode="auto">
            <a:xfrm>
              <a:off x="1905" y="368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590" name="AutoShape 134"/>
            <p:cNvSpPr>
              <a:spLocks noChangeArrowheads="1"/>
            </p:cNvSpPr>
            <p:nvPr/>
          </p:nvSpPr>
          <p:spPr bwMode="auto">
            <a:xfrm>
              <a:off x="1905" y="361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7591" name="Line 135"/>
          <p:cNvSpPr>
            <a:spLocks noChangeShapeType="1"/>
          </p:cNvSpPr>
          <p:nvPr/>
        </p:nvSpPr>
        <p:spPr bwMode="auto">
          <a:xfrm>
            <a:off x="228603" y="2745581"/>
            <a:ext cx="8201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endParaRPr lang="en-US" sz="2000" b="1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7223" name="Line 136"/>
          <p:cNvSpPr>
            <a:spLocks noChangeShapeType="1"/>
          </p:cNvSpPr>
          <p:nvPr/>
        </p:nvSpPr>
        <p:spPr bwMode="auto">
          <a:xfrm flipH="1" flipV="1">
            <a:off x="4108450" y="2631283"/>
            <a:ext cx="0" cy="62150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cxnSp>
        <p:nvCxnSpPr>
          <p:cNvPr id="7224" name="Straight Arrow Connector 138"/>
          <p:cNvCxnSpPr>
            <a:cxnSpLocks noChangeShapeType="1"/>
          </p:cNvCxnSpPr>
          <p:nvPr/>
        </p:nvCxnSpPr>
        <p:spPr bwMode="auto">
          <a:xfrm>
            <a:off x="4768853" y="2615805"/>
            <a:ext cx="906463" cy="645319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7225" name="Shape 141"/>
          <p:cNvCxnSpPr>
            <a:cxnSpLocks noChangeShapeType="1"/>
            <a:stCxn id="7176" idx="1"/>
          </p:cNvCxnSpPr>
          <p:nvPr/>
        </p:nvCxnSpPr>
        <p:spPr bwMode="auto">
          <a:xfrm rot="10800000">
            <a:off x="1871666" y="1456136"/>
            <a:ext cx="166687" cy="258365"/>
          </a:xfrm>
          <a:prstGeom prst="bentConnector2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226" name="Line 28"/>
          <p:cNvSpPr>
            <a:spLocks noChangeShapeType="1"/>
          </p:cNvSpPr>
          <p:nvPr/>
        </p:nvSpPr>
        <p:spPr bwMode="auto">
          <a:xfrm flipV="1">
            <a:off x="4322763" y="1828801"/>
            <a:ext cx="0" cy="1416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21" name="Group 131"/>
          <p:cNvGrpSpPr>
            <a:grpSpLocks/>
          </p:cNvGrpSpPr>
          <p:nvPr/>
        </p:nvGrpSpPr>
        <p:grpSpPr bwMode="auto">
          <a:xfrm>
            <a:off x="5564188" y="3744114"/>
            <a:ext cx="354012" cy="630858"/>
            <a:chOff x="1905" y="3616"/>
            <a:chExt cx="216" cy="898"/>
          </a:xfrm>
        </p:grpSpPr>
        <p:sp>
          <p:nvSpPr>
            <p:cNvPr id="146" name="AutoShape 132"/>
            <p:cNvSpPr>
              <a:spLocks noChangeArrowheads="1"/>
            </p:cNvSpPr>
            <p:nvPr/>
          </p:nvSpPr>
          <p:spPr bwMode="auto">
            <a:xfrm>
              <a:off x="1905" y="3757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7" name="AutoShape 133"/>
            <p:cNvSpPr>
              <a:spLocks noChangeArrowheads="1"/>
            </p:cNvSpPr>
            <p:nvPr/>
          </p:nvSpPr>
          <p:spPr bwMode="auto">
            <a:xfrm>
              <a:off x="1905" y="368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  <p:sp>
          <p:nvSpPr>
            <p:cNvPr id="148" name="AutoShape 134"/>
            <p:cNvSpPr>
              <a:spLocks noChangeArrowheads="1"/>
            </p:cNvSpPr>
            <p:nvPr/>
          </p:nvSpPr>
          <p:spPr bwMode="auto">
            <a:xfrm>
              <a:off x="1905" y="3616"/>
              <a:ext cx="216" cy="757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 sz="2000" b="1">
                <a:solidFill>
                  <a:srgbClr val="000000"/>
                </a:solidFill>
                <a:latin typeface="Arial"/>
                <a:ea typeface="+mn-ea"/>
              </a:endParaRPr>
            </a:p>
          </p:txBody>
        </p:sp>
      </p:grpSp>
      <p:grpSp>
        <p:nvGrpSpPr>
          <p:cNvPr id="22" name="Group 162"/>
          <p:cNvGrpSpPr>
            <a:grpSpLocks/>
          </p:cNvGrpSpPr>
          <p:nvPr/>
        </p:nvGrpSpPr>
        <p:grpSpPr bwMode="auto">
          <a:xfrm>
            <a:off x="5665791" y="3446861"/>
            <a:ext cx="1671637" cy="238125"/>
            <a:chOff x="5628185" y="4555659"/>
            <a:chExt cx="1671045" cy="317500"/>
          </a:xfrm>
        </p:grpSpPr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6235901" y="4555659"/>
              <a:ext cx="455613" cy="317500"/>
              <a:chOff x="2445" y="3039"/>
              <a:chExt cx="353" cy="246"/>
            </a:xfrm>
          </p:grpSpPr>
          <p:grpSp>
            <p:nvGrpSpPr>
              <p:cNvPr id="24" name="Group 86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259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60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61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62" name="Oval 90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25" name="Group 91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255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6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7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8" name="Oval 95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  <p:grpSp>
          <p:nvGrpSpPr>
            <p:cNvPr id="26" name="Group 96"/>
            <p:cNvGrpSpPr>
              <a:grpSpLocks/>
            </p:cNvGrpSpPr>
            <p:nvPr/>
          </p:nvGrpSpPr>
          <p:grpSpPr bwMode="auto">
            <a:xfrm>
              <a:off x="6843618" y="4555659"/>
              <a:ext cx="455612" cy="317500"/>
              <a:chOff x="2445" y="3039"/>
              <a:chExt cx="353" cy="246"/>
            </a:xfrm>
          </p:grpSpPr>
          <p:grpSp>
            <p:nvGrpSpPr>
              <p:cNvPr id="27" name="Group 97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249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0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1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52" name="Oval 101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28" name="Group 102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245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6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7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8" name="Oval 106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  <p:grpSp>
          <p:nvGrpSpPr>
            <p:cNvPr id="29" name="Group 85"/>
            <p:cNvGrpSpPr>
              <a:grpSpLocks/>
            </p:cNvGrpSpPr>
            <p:nvPr/>
          </p:nvGrpSpPr>
          <p:grpSpPr bwMode="auto">
            <a:xfrm>
              <a:off x="5628185" y="4555659"/>
              <a:ext cx="455613" cy="317500"/>
              <a:chOff x="2445" y="3039"/>
              <a:chExt cx="353" cy="246"/>
            </a:xfrm>
          </p:grpSpPr>
          <p:grpSp>
            <p:nvGrpSpPr>
              <p:cNvPr id="30" name="Group 86"/>
              <p:cNvGrpSpPr>
                <a:grpSpLocks/>
              </p:cNvGrpSpPr>
              <p:nvPr/>
            </p:nvGrpSpPr>
            <p:grpSpPr bwMode="auto">
              <a:xfrm>
                <a:off x="2445" y="3039"/>
                <a:ext cx="135" cy="246"/>
                <a:chOff x="2445" y="3039"/>
                <a:chExt cx="135" cy="246"/>
              </a:xfrm>
            </p:grpSpPr>
            <p:sp>
              <p:nvSpPr>
                <p:cNvPr id="7239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0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1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42" name="Oval 90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  <p:grpSp>
            <p:nvGrpSpPr>
              <p:cNvPr id="31" name="Group 91"/>
              <p:cNvGrpSpPr>
                <a:grpSpLocks/>
              </p:cNvGrpSpPr>
              <p:nvPr/>
            </p:nvGrpSpPr>
            <p:grpSpPr bwMode="auto">
              <a:xfrm>
                <a:off x="2663" y="3039"/>
                <a:ext cx="135" cy="246"/>
                <a:chOff x="2445" y="3039"/>
                <a:chExt cx="135" cy="246"/>
              </a:xfrm>
            </p:grpSpPr>
            <p:sp>
              <p:nvSpPr>
                <p:cNvPr id="7235" name="AutoShape 46"/>
                <p:cNvSpPr>
                  <a:spLocks noChangeArrowheads="1"/>
                </p:cNvSpPr>
                <p:nvPr/>
              </p:nvSpPr>
              <p:spPr bwMode="auto">
                <a:xfrm>
                  <a:off x="2445" y="3039"/>
                  <a:ext cx="135" cy="246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36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062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37" name="AutoShape 47"/>
                <p:cNvSpPr>
                  <a:spLocks noChangeArrowheads="1"/>
                </p:cNvSpPr>
                <p:nvPr/>
              </p:nvSpPr>
              <p:spPr bwMode="auto">
                <a:xfrm flipV="1">
                  <a:off x="2466" y="3104"/>
                  <a:ext cx="90" cy="27"/>
                </a:xfrm>
                <a:prstGeom prst="roundRect">
                  <a:avLst>
                    <a:gd name="adj" fmla="val 12796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rot="10800000" lIns="92075" tIns="46038" rIns="92075" bIns="46038" anchor="ctr"/>
                <a:lstStyle/>
                <a:p>
                  <a:endParaRPr lang="en-US" sz="16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  <p:sp>
              <p:nvSpPr>
                <p:cNvPr id="7238" name="Oval 95"/>
                <p:cNvSpPr>
                  <a:spLocks noChangeArrowheads="1"/>
                </p:cNvSpPr>
                <p:nvPr/>
              </p:nvSpPr>
              <p:spPr bwMode="auto">
                <a:xfrm>
                  <a:off x="2466" y="3150"/>
                  <a:ext cx="27" cy="27"/>
                </a:xfrm>
                <a:prstGeom prst="ellipse">
                  <a:avLst/>
                </a:prstGeom>
                <a:solidFill>
                  <a:schemeClr val="bg1"/>
                </a:solidFill>
                <a:ln w="76200" algn="ctr">
                  <a:noFill/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en-US" sz="2000" b="1" smtClean="0">
                    <a:solidFill>
                      <a:srgbClr val="000000"/>
                    </a:solidFill>
                    <a:ea typeface="+mn-ea"/>
                  </a:endParaRPr>
                </a:p>
              </p:txBody>
            </p:sp>
          </p:grpSp>
        </p:grpSp>
      </p:grpSp>
      <p:sp>
        <p:nvSpPr>
          <p:cNvPr id="7229" name="Line 28"/>
          <p:cNvSpPr>
            <a:spLocks noChangeShapeType="1"/>
          </p:cNvSpPr>
          <p:nvPr/>
        </p:nvSpPr>
        <p:spPr bwMode="auto">
          <a:xfrm flipV="1">
            <a:off x="4322763" y="1456136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en-AU" sz="1800" smtClean="0">
              <a:solidFill>
                <a:srgbClr val="000000"/>
              </a:solidFill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VM Server Pool Example</a:t>
            </a:r>
            <a:endParaRPr lang="en-AU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42" y="1064525"/>
            <a:ext cx="7519916" cy="3425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Essential Cloud Characteristics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Rapid elasticity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Capabilities can be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rapidly and elastically provisioned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, in some cases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automatically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, to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scale rapidly outward and inward commensurate with demand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. To the consumer, the capabilities available for provisioning often appear to be unlimited and can be appropriated in any quantity at any time. </a:t>
            </a:r>
            <a:endParaRPr lang="en-US" sz="20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Policy-based Elasticity (Software Assemblies)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53" name="Content Placeholder 52"/>
          <p:cNvSpPr>
            <a:spLocks noGrp="1"/>
          </p:cNvSpPr>
          <p:nvPr>
            <p:ph sz="half" idx="1"/>
          </p:nvPr>
        </p:nvSpPr>
        <p:spPr>
          <a:xfrm>
            <a:off x="808038" y="688772"/>
            <a:ext cx="7910512" cy="2232561"/>
          </a:xfrm>
        </p:spPr>
        <p:txBody>
          <a:bodyPr/>
          <a:lstStyle/>
          <a:p>
            <a:r>
              <a:rPr lang="en-US" sz="1800" dirty="0" smtClean="0"/>
              <a:t>Dynamically allocate resources based on pre-defined policies</a:t>
            </a:r>
          </a:p>
          <a:p>
            <a:pPr lvl="1"/>
            <a:r>
              <a:rPr lang="en-US" sz="1600" dirty="0" smtClean="0"/>
              <a:t>Scale out and scale back actions to support Capacity On Demand</a:t>
            </a:r>
          </a:p>
          <a:p>
            <a:r>
              <a:rPr lang="en-US" sz="1800" dirty="0" smtClean="0"/>
              <a:t>There are two policy categories:</a:t>
            </a:r>
          </a:p>
          <a:p>
            <a:pPr lvl="1"/>
            <a:r>
              <a:rPr lang="en-US" sz="1600" dirty="0" smtClean="0"/>
              <a:t>Schedule based: Invoke actions based on schedules</a:t>
            </a:r>
          </a:p>
          <a:p>
            <a:pPr lvl="2"/>
            <a:r>
              <a:rPr lang="en-US" sz="1400" dirty="0" smtClean="0"/>
              <a:t>Example: Quiesce VMs on weekends</a:t>
            </a:r>
          </a:p>
          <a:p>
            <a:pPr lvl="1"/>
            <a:r>
              <a:rPr lang="en-US" sz="1600" dirty="0" smtClean="0"/>
              <a:t>Performance based: Invoke actions based on performance (metrics) of targets</a:t>
            </a:r>
          </a:p>
          <a:p>
            <a:pPr lvl="2"/>
            <a:r>
              <a:rPr lang="en-US" sz="1400" dirty="0" smtClean="0"/>
              <a:t>Example: Add another RAC node if the load exceeds 90%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357313" y="671513"/>
            <a:ext cx="9144000" cy="18787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84138" tIns="39688" rIns="84138" bIns="39688">
            <a:spAutoFit/>
          </a:bodyPr>
          <a:lstStyle/>
          <a:p>
            <a:endParaRPr lang="en-US"/>
          </a:p>
        </p:txBody>
      </p:sp>
      <p:grpSp>
        <p:nvGrpSpPr>
          <p:cNvPr id="2" name="Group 285"/>
          <p:cNvGrpSpPr/>
          <p:nvPr/>
        </p:nvGrpSpPr>
        <p:grpSpPr>
          <a:xfrm>
            <a:off x="742777" y="2718362"/>
            <a:ext cx="8401223" cy="2345128"/>
            <a:chOff x="742378" y="2515136"/>
            <a:chExt cx="9147999" cy="3126837"/>
          </a:xfrm>
        </p:grpSpPr>
        <p:pic>
          <p:nvPicPr>
            <p:cNvPr id="310" name="Picture 26" descr="CircleArrow.png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rgbClr val="C000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 rot="224990">
              <a:off x="5663740" y="3170712"/>
              <a:ext cx="2743200" cy="247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81398" y="2515136"/>
              <a:ext cx="920749" cy="785615"/>
              <a:chOff x="1993" y="1552"/>
              <a:chExt cx="580" cy="648"/>
            </a:xfrm>
          </p:grpSpPr>
          <p:pic>
            <p:nvPicPr>
              <p:cNvPr id="331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93" y="1552"/>
                <a:ext cx="580" cy="64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32" name="Text Box 7"/>
              <p:cNvSpPr txBox="1">
                <a:spLocks noChangeArrowheads="1"/>
              </p:cNvSpPr>
              <p:nvPr/>
            </p:nvSpPr>
            <p:spPr bwMode="auto">
              <a:xfrm>
                <a:off x="2043" y="1597"/>
                <a:ext cx="483" cy="54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2160" tIns="46080" rIns="92160" bIns="46080"/>
              <a:lstStyle/>
              <a:p>
                <a:pPr eaLnBrk="1" hangingPunct="1">
                  <a:spcBef>
                    <a:spcPts val="875"/>
                  </a:spcBef>
                  <a:buClrTx/>
                  <a:buFontTx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1200" b="1" dirty="0">
                    <a:solidFill>
                      <a:srgbClr val="000000"/>
                    </a:solidFill>
                  </a:rPr>
                  <a:t>Dept App 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514602" y="2710306"/>
              <a:ext cx="1000126" cy="599567"/>
              <a:chOff x="2776" y="1740"/>
              <a:chExt cx="630" cy="460"/>
            </a:xfrm>
          </p:grpSpPr>
          <p:pic>
            <p:nvPicPr>
              <p:cNvPr id="329" name="Picture 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76" y="1740"/>
                <a:ext cx="630" cy="46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30" name="Text Box 10"/>
              <p:cNvSpPr txBox="1">
                <a:spLocks noChangeArrowheads="1"/>
              </p:cNvSpPr>
              <p:nvPr/>
            </p:nvSpPr>
            <p:spPr bwMode="auto">
              <a:xfrm>
                <a:off x="2825" y="1772"/>
                <a:ext cx="537" cy="37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2160" tIns="46080" rIns="92160" bIns="46080" anchor="ctr"/>
              <a:lstStyle/>
              <a:p>
                <a:pPr eaLnBrk="1" hangingPunct="1">
                  <a:spcBef>
                    <a:spcPts val="750"/>
                  </a:spcBef>
                  <a:buClrTx/>
                  <a:buFontTx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1200" b="1">
                    <a:solidFill>
                      <a:srgbClr val="000000"/>
                    </a:solidFill>
                  </a:rPr>
                  <a:t>Shared Service</a:t>
                </a:r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7086603" y="3023126"/>
              <a:ext cx="1184276" cy="1566695"/>
              <a:chOff x="4969" y="1471"/>
              <a:chExt cx="746" cy="1202"/>
            </a:xfrm>
          </p:grpSpPr>
          <p:pic>
            <p:nvPicPr>
              <p:cNvPr id="327" name="Picture 1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969" y="1471"/>
                <a:ext cx="733" cy="120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28" name="Text Box 16"/>
              <p:cNvSpPr txBox="1">
                <a:spLocks noChangeArrowheads="1"/>
              </p:cNvSpPr>
              <p:nvPr/>
            </p:nvSpPr>
            <p:spPr bwMode="auto">
              <a:xfrm>
                <a:off x="5022" y="1508"/>
                <a:ext cx="693" cy="110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2160" tIns="46080" rIns="92160" bIns="46080" anchor="ctr"/>
              <a:lstStyle/>
              <a:p>
                <a:pPr eaLnBrk="1" hangingPunct="1">
                  <a:spcBef>
                    <a:spcPts val="750"/>
                  </a:spcBef>
                  <a:buClrTx/>
                  <a:buFontTx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lang="en-US" sz="1200" b="1" dirty="0">
                    <a:solidFill>
                      <a:srgbClr val="FFFFFF"/>
                    </a:solidFill>
                  </a:rPr>
                  <a:t>Oracle Enterprise Manager</a:t>
                </a:r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2266950" y="3305965"/>
              <a:ext cx="3906205" cy="1210865"/>
              <a:chOff x="852" y="2185"/>
              <a:chExt cx="4090" cy="929"/>
            </a:xfrm>
          </p:grpSpPr>
          <p:pic>
            <p:nvPicPr>
              <p:cNvPr id="325" name="Picture 1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2" y="2185"/>
                <a:ext cx="4090" cy="92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26" name="Text Box 19"/>
              <p:cNvSpPr txBox="1">
                <a:spLocks noChangeArrowheads="1"/>
              </p:cNvSpPr>
              <p:nvPr/>
            </p:nvSpPr>
            <p:spPr bwMode="auto">
              <a:xfrm>
                <a:off x="917" y="2236"/>
                <a:ext cx="3962" cy="80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</p:grp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2266950" y="4522042"/>
              <a:ext cx="3906205" cy="835484"/>
              <a:chOff x="852" y="3118"/>
              <a:chExt cx="4090" cy="641"/>
            </a:xfrm>
          </p:grpSpPr>
          <p:pic>
            <p:nvPicPr>
              <p:cNvPr id="323" name="Picture 3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2" y="3118"/>
                <a:ext cx="4090" cy="64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24" name="Text Box 32"/>
              <p:cNvSpPr txBox="1">
                <a:spLocks noChangeArrowheads="1"/>
              </p:cNvSpPr>
              <p:nvPr/>
            </p:nvSpPr>
            <p:spPr bwMode="auto">
              <a:xfrm>
                <a:off x="908" y="3158"/>
                <a:ext cx="3980" cy="53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</p:grpSp>
        <p:sp>
          <p:nvSpPr>
            <p:cNvPr id="292" name="AutoShape 37"/>
            <p:cNvSpPr>
              <a:spLocks noChangeArrowheads="1"/>
            </p:cNvSpPr>
            <p:nvPr/>
          </p:nvSpPr>
          <p:spPr bwMode="auto">
            <a:xfrm>
              <a:off x="758124" y="3367404"/>
              <a:ext cx="4575877" cy="413001"/>
            </a:xfrm>
            <a:prstGeom prst="roundRect">
              <a:avLst>
                <a:gd name="adj" fmla="val 16667"/>
              </a:avLst>
            </a:prstGeom>
            <a:solidFill>
              <a:srgbClr val="EAEAEA">
                <a:alpha val="29803"/>
              </a:srgbClr>
            </a:solidFill>
            <a:ln w="9360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293" name="AutoShape 38"/>
            <p:cNvSpPr>
              <a:spLocks noChangeArrowheads="1"/>
            </p:cNvSpPr>
            <p:nvPr/>
          </p:nvSpPr>
          <p:spPr bwMode="auto">
            <a:xfrm>
              <a:off x="756776" y="3805553"/>
              <a:ext cx="4574641" cy="412800"/>
            </a:xfrm>
            <a:prstGeom prst="roundRect">
              <a:avLst>
                <a:gd name="adj" fmla="val 16667"/>
              </a:avLst>
            </a:prstGeom>
            <a:solidFill>
              <a:srgbClr val="EAEAEA">
                <a:alpha val="29803"/>
              </a:srgbClr>
            </a:solidFill>
            <a:ln w="9360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294" name="Text Box 39"/>
            <p:cNvSpPr txBox="1">
              <a:spLocks noChangeArrowheads="1"/>
            </p:cNvSpPr>
            <p:nvPr/>
          </p:nvSpPr>
          <p:spPr bwMode="auto">
            <a:xfrm>
              <a:off x="742567" y="3322304"/>
              <a:ext cx="1618048" cy="3517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100" b="1" dirty="0" smtClean="0">
                  <a:solidFill>
                    <a:srgbClr val="000000"/>
                  </a:solidFill>
                </a:rPr>
                <a:t>WebLogic  Cluster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295" name="Text Box 40"/>
            <p:cNvSpPr txBox="1">
              <a:spLocks noChangeArrowheads="1"/>
            </p:cNvSpPr>
            <p:nvPr/>
          </p:nvSpPr>
          <p:spPr bwMode="auto">
            <a:xfrm>
              <a:off x="744154" y="3836452"/>
              <a:ext cx="1618047" cy="3517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100" b="1" dirty="0" smtClean="0">
                  <a:solidFill>
                    <a:srgbClr val="000000"/>
                  </a:solidFill>
                </a:rPr>
                <a:t>Coherence Grid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296" name="AutoShape 41"/>
            <p:cNvSpPr>
              <a:spLocks noChangeArrowheads="1"/>
            </p:cNvSpPr>
            <p:nvPr/>
          </p:nvSpPr>
          <p:spPr bwMode="auto">
            <a:xfrm>
              <a:off x="756775" y="4605649"/>
              <a:ext cx="4574640" cy="412800"/>
            </a:xfrm>
            <a:prstGeom prst="roundRect">
              <a:avLst>
                <a:gd name="adj" fmla="val 16667"/>
              </a:avLst>
            </a:prstGeom>
            <a:solidFill>
              <a:srgbClr val="EAEAEA">
                <a:alpha val="29803"/>
              </a:srgbClr>
            </a:solidFill>
            <a:ln w="9360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297" name="Text Box 42"/>
            <p:cNvSpPr txBox="1">
              <a:spLocks noChangeArrowheads="1"/>
            </p:cNvSpPr>
            <p:nvPr/>
          </p:nvSpPr>
          <p:spPr bwMode="auto">
            <a:xfrm>
              <a:off x="742378" y="4649778"/>
              <a:ext cx="1619823" cy="3517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100" b="1" dirty="0">
                  <a:solidFill>
                    <a:srgbClr val="000000"/>
                  </a:solidFill>
                </a:rPr>
                <a:t>Oracle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RAC</a:t>
              </a:r>
              <a:endParaRPr lang="en-US" sz="1100" b="1" dirty="0">
                <a:solidFill>
                  <a:srgbClr val="000000"/>
                </a:solidFill>
              </a:endParaRPr>
            </a:p>
          </p:txBody>
        </p:sp>
        <p:sp>
          <p:nvSpPr>
            <p:cNvPr id="298" name="AutoShape 43"/>
            <p:cNvSpPr>
              <a:spLocks noChangeArrowheads="1"/>
            </p:cNvSpPr>
            <p:nvPr/>
          </p:nvSpPr>
          <p:spPr bwMode="auto">
            <a:xfrm>
              <a:off x="2517775" y="3459768"/>
              <a:ext cx="355600" cy="252861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299" name="AutoShape 44"/>
            <p:cNvSpPr>
              <a:spLocks noChangeArrowheads="1"/>
            </p:cNvSpPr>
            <p:nvPr/>
          </p:nvSpPr>
          <p:spPr bwMode="auto">
            <a:xfrm>
              <a:off x="2978150" y="3459768"/>
              <a:ext cx="357188" cy="252861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0" name="AutoShape 45"/>
            <p:cNvSpPr>
              <a:spLocks noChangeArrowheads="1"/>
            </p:cNvSpPr>
            <p:nvPr/>
          </p:nvSpPr>
          <p:spPr bwMode="auto">
            <a:xfrm>
              <a:off x="3440113" y="3459768"/>
              <a:ext cx="355600" cy="252861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1" name="AutoShape 46"/>
            <p:cNvSpPr>
              <a:spLocks noChangeArrowheads="1"/>
            </p:cNvSpPr>
            <p:nvPr/>
          </p:nvSpPr>
          <p:spPr bwMode="auto">
            <a:xfrm>
              <a:off x="4124325" y="3459768"/>
              <a:ext cx="355600" cy="252861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2" name="AutoShape 47"/>
            <p:cNvSpPr>
              <a:spLocks noChangeArrowheads="1"/>
            </p:cNvSpPr>
            <p:nvPr/>
          </p:nvSpPr>
          <p:spPr bwMode="auto">
            <a:xfrm>
              <a:off x="4567238" y="3459768"/>
              <a:ext cx="357187" cy="252861"/>
            </a:xfrm>
            <a:prstGeom prst="roundRect">
              <a:avLst>
                <a:gd name="adj" fmla="val 16667"/>
              </a:avLst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grpSp>
          <p:nvGrpSpPr>
            <p:cNvPr id="8" name="Group 56"/>
            <p:cNvGrpSpPr>
              <a:grpSpLocks/>
            </p:cNvGrpSpPr>
            <p:nvPr/>
          </p:nvGrpSpPr>
          <p:grpSpPr bwMode="auto">
            <a:xfrm>
              <a:off x="4357692" y="3899010"/>
              <a:ext cx="400050" cy="245041"/>
              <a:chOff x="2169" y="2640"/>
              <a:chExt cx="252" cy="188"/>
            </a:xfrm>
          </p:grpSpPr>
          <p:sp>
            <p:nvSpPr>
              <p:cNvPr id="321" name="AutoShape 57"/>
              <p:cNvSpPr>
                <a:spLocks noChangeArrowheads="1"/>
              </p:cNvSpPr>
              <p:nvPr/>
            </p:nvSpPr>
            <p:spPr bwMode="auto">
              <a:xfrm>
                <a:off x="2169" y="2701"/>
                <a:ext cx="142" cy="127"/>
              </a:xfrm>
              <a:prstGeom prst="hexagon">
                <a:avLst>
                  <a:gd name="adj" fmla="val 25064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22" name="AutoShape 58"/>
              <p:cNvSpPr>
                <a:spLocks noChangeArrowheads="1"/>
              </p:cNvSpPr>
              <p:nvPr/>
            </p:nvSpPr>
            <p:spPr bwMode="auto">
              <a:xfrm>
                <a:off x="2279" y="2640"/>
                <a:ext cx="142" cy="127"/>
              </a:xfrm>
              <a:prstGeom prst="hexagon">
                <a:avLst>
                  <a:gd name="adj" fmla="val 25064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</p:grpSp>
        <p:grpSp>
          <p:nvGrpSpPr>
            <p:cNvPr id="9" name="Group 59"/>
            <p:cNvGrpSpPr>
              <a:grpSpLocks/>
            </p:cNvGrpSpPr>
            <p:nvPr/>
          </p:nvGrpSpPr>
          <p:grpSpPr bwMode="auto">
            <a:xfrm>
              <a:off x="3295647" y="3899011"/>
              <a:ext cx="412750" cy="246344"/>
              <a:chOff x="1500" y="2640"/>
              <a:chExt cx="260" cy="189"/>
            </a:xfrm>
          </p:grpSpPr>
          <p:sp>
            <p:nvSpPr>
              <p:cNvPr id="319" name="AutoShape 60"/>
              <p:cNvSpPr>
                <a:spLocks noChangeArrowheads="1"/>
              </p:cNvSpPr>
              <p:nvPr/>
            </p:nvSpPr>
            <p:spPr bwMode="auto">
              <a:xfrm>
                <a:off x="1500" y="2640"/>
                <a:ext cx="142" cy="127"/>
              </a:xfrm>
              <a:prstGeom prst="hexagon">
                <a:avLst>
                  <a:gd name="adj" fmla="val 25013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20" name="AutoShape 61"/>
              <p:cNvSpPr>
                <a:spLocks noChangeArrowheads="1"/>
              </p:cNvSpPr>
              <p:nvPr/>
            </p:nvSpPr>
            <p:spPr bwMode="auto">
              <a:xfrm>
                <a:off x="1618" y="2702"/>
                <a:ext cx="142" cy="127"/>
              </a:xfrm>
              <a:prstGeom prst="hexagon">
                <a:avLst>
                  <a:gd name="adj" fmla="val 25013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</p:grpSp>
        <p:grpSp>
          <p:nvGrpSpPr>
            <p:cNvPr id="10" name="Group 62"/>
            <p:cNvGrpSpPr>
              <a:grpSpLocks/>
            </p:cNvGrpSpPr>
            <p:nvPr/>
          </p:nvGrpSpPr>
          <p:grpSpPr bwMode="auto">
            <a:xfrm>
              <a:off x="2565401" y="3899009"/>
              <a:ext cx="766763" cy="255468"/>
              <a:chOff x="1040" y="2640"/>
              <a:chExt cx="483" cy="196"/>
            </a:xfrm>
          </p:grpSpPr>
          <p:sp>
            <p:nvSpPr>
              <p:cNvPr id="315" name="AutoShape 63"/>
              <p:cNvSpPr>
                <a:spLocks noChangeArrowheads="1"/>
              </p:cNvSpPr>
              <p:nvPr/>
            </p:nvSpPr>
            <p:spPr bwMode="auto">
              <a:xfrm>
                <a:off x="1040" y="2640"/>
                <a:ext cx="142" cy="127"/>
              </a:xfrm>
              <a:prstGeom prst="hexagon">
                <a:avLst>
                  <a:gd name="adj" fmla="val 25090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16" name="AutoShape 64"/>
              <p:cNvSpPr>
                <a:spLocks noChangeArrowheads="1"/>
              </p:cNvSpPr>
              <p:nvPr/>
            </p:nvSpPr>
            <p:spPr bwMode="auto">
              <a:xfrm>
                <a:off x="1152" y="2709"/>
                <a:ext cx="142" cy="126"/>
              </a:xfrm>
              <a:prstGeom prst="hexagon">
                <a:avLst>
                  <a:gd name="adj" fmla="val 25091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17" name="AutoShape 65"/>
              <p:cNvSpPr>
                <a:spLocks noChangeArrowheads="1"/>
              </p:cNvSpPr>
              <p:nvPr/>
            </p:nvSpPr>
            <p:spPr bwMode="auto">
              <a:xfrm>
                <a:off x="1262" y="2647"/>
                <a:ext cx="143" cy="127"/>
              </a:xfrm>
              <a:prstGeom prst="hexagon">
                <a:avLst>
                  <a:gd name="adj" fmla="val 25090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  <p:sp>
            <p:nvSpPr>
              <p:cNvPr id="318" name="AutoShape 66"/>
              <p:cNvSpPr>
                <a:spLocks noChangeArrowheads="1"/>
              </p:cNvSpPr>
              <p:nvPr/>
            </p:nvSpPr>
            <p:spPr bwMode="auto">
              <a:xfrm>
                <a:off x="1381" y="2709"/>
                <a:ext cx="142" cy="127"/>
              </a:xfrm>
              <a:prstGeom prst="hexagon">
                <a:avLst>
                  <a:gd name="adj" fmla="val 25090"/>
                  <a:gd name="vf" fmla="val 115470"/>
                </a:avLst>
              </a:prstGeom>
              <a:noFill/>
              <a:ln w="2844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200"/>
              </a:p>
            </p:txBody>
          </p:sp>
        </p:grpSp>
        <p:sp>
          <p:nvSpPr>
            <p:cNvPr id="306" name="AutoShape 75"/>
            <p:cNvSpPr>
              <a:spLocks noChangeArrowheads="1"/>
            </p:cNvSpPr>
            <p:nvPr/>
          </p:nvSpPr>
          <p:spPr bwMode="auto">
            <a:xfrm>
              <a:off x="2590800" y="4717555"/>
              <a:ext cx="381000" cy="250254"/>
            </a:xfrm>
            <a:prstGeom prst="flowChartMagneticDisk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7" name="AutoShape 76"/>
            <p:cNvSpPr>
              <a:spLocks noChangeArrowheads="1"/>
            </p:cNvSpPr>
            <p:nvPr/>
          </p:nvSpPr>
          <p:spPr bwMode="auto">
            <a:xfrm>
              <a:off x="3048000" y="4717555"/>
              <a:ext cx="381000" cy="250254"/>
            </a:xfrm>
            <a:prstGeom prst="flowChartMagneticDisk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8" name="AutoShape 77"/>
            <p:cNvSpPr>
              <a:spLocks noChangeArrowheads="1"/>
            </p:cNvSpPr>
            <p:nvPr/>
          </p:nvSpPr>
          <p:spPr bwMode="auto">
            <a:xfrm>
              <a:off x="3505200" y="4717555"/>
              <a:ext cx="381000" cy="250254"/>
            </a:xfrm>
            <a:prstGeom prst="flowChartMagneticDisk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09" name="AutoShape 78"/>
            <p:cNvSpPr>
              <a:spLocks noChangeArrowheads="1"/>
            </p:cNvSpPr>
            <p:nvPr/>
          </p:nvSpPr>
          <p:spPr bwMode="auto">
            <a:xfrm>
              <a:off x="4343400" y="4717555"/>
              <a:ext cx="381000" cy="250254"/>
            </a:xfrm>
            <a:prstGeom prst="flowChartMagneticDisk">
              <a:avLst/>
            </a:prstGeom>
            <a:noFill/>
            <a:ln w="381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6266748" y="2528248"/>
              <a:ext cx="2133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/>
                  </a:solidFill>
                </a:rPr>
                <a:t>Performance Policy violation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8336646" y="4278086"/>
              <a:ext cx="1553731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/>
                  </a:solidFill>
                </a:rPr>
                <a:t>Capacity fulfillment on demand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313" name="Text Box 29"/>
            <p:cNvSpPr txBox="1">
              <a:spLocks noChangeArrowheads="1"/>
            </p:cNvSpPr>
            <p:nvPr/>
          </p:nvSpPr>
          <p:spPr bwMode="auto">
            <a:xfrm>
              <a:off x="2272143" y="4180165"/>
              <a:ext cx="1967423" cy="372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dirty="0" smtClean="0">
                  <a:solidFill>
                    <a:srgbClr val="FFFFFF"/>
                  </a:solidFill>
                </a:rPr>
                <a:t>WebLogic Cloud Zone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  <p:sp>
          <p:nvSpPr>
            <p:cNvPr id="314" name="Text Box 33"/>
            <p:cNvSpPr txBox="1">
              <a:spLocks noChangeArrowheads="1"/>
            </p:cNvSpPr>
            <p:nvPr/>
          </p:nvSpPr>
          <p:spPr bwMode="auto">
            <a:xfrm>
              <a:off x="2269343" y="5009326"/>
              <a:ext cx="3353802" cy="372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200" b="1" dirty="0">
                  <a:solidFill>
                    <a:srgbClr val="FFFFFF"/>
                  </a:solidFill>
                </a:rPr>
                <a:t>Oracle </a:t>
              </a:r>
              <a:r>
                <a:rPr lang="en-US" sz="1200" b="1" dirty="0" smtClean="0">
                  <a:solidFill>
                    <a:srgbClr val="FFFFFF"/>
                  </a:solidFill>
                </a:rPr>
                <a:t>Database Cloud Zone</a:t>
              </a:r>
              <a:endParaRPr lang="en-US" sz="1200" b="1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030" y="1707691"/>
            <a:ext cx="2688015" cy="1855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Assemblies:  Standardization with Flexibility</a:t>
            </a:r>
            <a:endParaRPr lang="en-US" dirty="0"/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15" y="1636761"/>
            <a:ext cx="2078829" cy="261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lide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29" y="3386696"/>
            <a:ext cx="914400" cy="881028"/>
          </a:xfrm>
          <a:prstGeom prst="rect">
            <a:avLst/>
          </a:prstGeom>
          <a:solidFill>
            <a:schemeClr val="bg1"/>
          </a:solidFill>
          <a:effectLst/>
        </p:spPr>
      </p:pic>
      <p:pic>
        <p:nvPicPr>
          <p:cNvPr id="5" name="Picture 4" descr="rightArrow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7400" y="2691595"/>
            <a:ext cx="785962" cy="50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839" y="961121"/>
            <a:ext cx="22749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Capture Complete</a:t>
            </a:r>
          </a:p>
          <a:p>
            <a:pPr algn="ctr"/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Application Topology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9491" y="961121"/>
            <a:ext cx="18389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Package Into</a:t>
            </a:r>
          </a:p>
          <a:p>
            <a:pPr algn="ctr"/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Single Assembly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Rounded Rectangle 119"/>
          <p:cNvSpPr>
            <a:spLocks noChangeArrowheads="1"/>
          </p:cNvSpPr>
          <p:nvPr/>
        </p:nvSpPr>
        <p:spPr bwMode="auto">
          <a:xfrm>
            <a:off x="7681478" y="2068561"/>
            <a:ext cx="293688" cy="25082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5"/>
            </a:solidFill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0" name="Rounded Rectangle 138"/>
          <p:cNvSpPr>
            <a:spLocks noChangeArrowheads="1"/>
          </p:cNvSpPr>
          <p:nvPr/>
        </p:nvSpPr>
        <p:spPr bwMode="auto">
          <a:xfrm>
            <a:off x="7595753" y="1971724"/>
            <a:ext cx="469900" cy="446087"/>
          </a:xfrm>
          <a:prstGeom prst="roundRect">
            <a:avLst>
              <a:gd name="adj" fmla="val 9523"/>
            </a:avLst>
          </a:prstGeom>
          <a:noFill/>
          <a:ln w="28575">
            <a:solidFill>
              <a:schemeClr val="accent5"/>
            </a:solidFill>
            <a:prstDash val="sysDash"/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7937066" y="2603549"/>
            <a:ext cx="477837" cy="250825"/>
            <a:chOff x="748145" y="1199408"/>
            <a:chExt cx="578940" cy="311150"/>
          </a:xfrm>
        </p:grpSpPr>
        <p:sp>
          <p:nvSpPr>
            <p:cNvPr id="12" name="Hexagon 57"/>
            <p:cNvSpPr>
              <a:spLocks noChangeArrowheads="1"/>
            </p:cNvSpPr>
            <p:nvPr/>
          </p:nvSpPr>
          <p:spPr bwMode="auto">
            <a:xfrm>
              <a:off x="748145" y="1199408"/>
              <a:ext cx="225231" cy="201613"/>
            </a:xfrm>
            <a:prstGeom prst="hexagon">
              <a:avLst>
                <a:gd name="adj" fmla="val 25001"/>
                <a:gd name="vf" fmla="val 115470"/>
              </a:avLst>
            </a:prstGeom>
            <a:noFill/>
            <a:ln w="28575">
              <a:solidFill>
                <a:schemeClr val="accent5"/>
              </a:solidFill>
              <a:round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</a:bodyPr>
            <a:lstStyle/>
            <a:p>
              <a:pPr marL="119063" indent="-119063"/>
              <a:endParaRPr lang="en-US">
                <a:solidFill>
                  <a:schemeClr val="accent5"/>
                </a:solidFill>
              </a:endParaRPr>
            </a:p>
          </p:txBody>
        </p:sp>
        <p:sp>
          <p:nvSpPr>
            <p:cNvPr id="13" name="Hexagon 58"/>
            <p:cNvSpPr>
              <a:spLocks noChangeArrowheads="1"/>
            </p:cNvSpPr>
            <p:nvPr/>
          </p:nvSpPr>
          <p:spPr bwMode="auto">
            <a:xfrm>
              <a:off x="925792" y="1308946"/>
              <a:ext cx="226818" cy="201612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8575">
              <a:solidFill>
                <a:schemeClr val="accent5"/>
              </a:solidFill>
              <a:round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</a:bodyPr>
            <a:lstStyle/>
            <a:p>
              <a:pPr marL="119063" indent="-119063"/>
              <a:endParaRPr lang="en-US">
                <a:solidFill>
                  <a:schemeClr val="accent5"/>
                </a:solidFill>
              </a:endParaRPr>
            </a:p>
          </p:txBody>
        </p:sp>
        <p:sp>
          <p:nvSpPr>
            <p:cNvPr id="14" name="Hexagon 59"/>
            <p:cNvSpPr>
              <a:spLocks noChangeArrowheads="1"/>
            </p:cNvSpPr>
            <p:nvPr/>
          </p:nvSpPr>
          <p:spPr bwMode="auto">
            <a:xfrm>
              <a:off x="1101854" y="1210521"/>
              <a:ext cx="225231" cy="201612"/>
            </a:xfrm>
            <a:prstGeom prst="hexagon">
              <a:avLst>
                <a:gd name="adj" fmla="val 25001"/>
                <a:gd name="vf" fmla="val 115470"/>
              </a:avLst>
            </a:prstGeom>
            <a:noFill/>
            <a:ln w="28575">
              <a:solidFill>
                <a:schemeClr val="accent5"/>
              </a:solidFill>
              <a:round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</a:bodyPr>
            <a:lstStyle/>
            <a:p>
              <a:pPr marL="119063" indent="-119063"/>
              <a:endParaRPr lang="en-US">
                <a:solidFill>
                  <a:schemeClr val="accent5"/>
                </a:solidFill>
              </a:endParaRPr>
            </a:p>
          </p:txBody>
        </p:sp>
      </p:grpSp>
      <p:sp>
        <p:nvSpPr>
          <p:cNvPr id="15" name="Can 128"/>
          <p:cNvSpPr>
            <a:spLocks noChangeArrowheads="1"/>
          </p:cNvSpPr>
          <p:nvPr/>
        </p:nvSpPr>
        <p:spPr bwMode="auto">
          <a:xfrm>
            <a:off x="8054541" y="3116311"/>
            <a:ext cx="269875" cy="236538"/>
          </a:xfrm>
          <a:prstGeom prst="can">
            <a:avLst>
              <a:gd name="adj" fmla="val 25000"/>
            </a:avLst>
          </a:prstGeom>
          <a:noFill/>
          <a:ln w="38100">
            <a:solidFill>
              <a:schemeClr val="accent5"/>
            </a:solidFill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6" name="Rounded Rectangle 138"/>
          <p:cNvSpPr>
            <a:spLocks noChangeArrowheads="1"/>
          </p:cNvSpPr>
          <p:nvPr/>
        </p:nvSpPr>
        <p:spPr bwMode="auto">
          <a:xfrm>
            <a:off x="7867216" y="2505124"/>
            <a:ext cx="615950" cy="450850"/>
          </a:xfrm>
          <a:prstGeom prst="roundRect">
            <a:avLst>
              <a:gd name="adj" fmla="val 9523"/>
            </a:avLst>
          </a:prstGeom>
          <a:noFill/>
          <a:ln w="28575">
            <a:solidFill>
              <a:schemeClr val="accent5"/>
            </a:solidFill>
            <a:prstDash val="sysDash"/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7" name="Rounded Rectangle 138"/>
          <p:cNvSpPr>
            <a:spLocks noChangeArrowheads="1"/>
          </p:cNvSpPr>
          <p:nvPr/>
        </p:nvSpPr>
        <p:spPr bwMode="auto">
          <a:xfrm>
            <a:off x="7876741" y="3022649"/>
            <a:ext cx="617537" cy="422275"/>
          </a:xfrm>
          <a:prstGeom prst="roundRect">
            <a:avLst>
              <a:gd name="adj" fmla="val 9523"/>
            </a:avLst>
          </a:prstGeom>
          <a:noFill/>
          <a:ln w="28575">
            <a:solidFill>
              <a:schemeClr val="accent5"/>
            </a:solidFill>
            <a:prstDash val="sysDash"/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8" name="Rounded Rectangle 4"/>
          <p:cNvSpPr/>
          <p:nvPr/>
        </p:nvSpPr>
        <p:spPr bwMode="auto">
          <a:xfrm>
            <a:off x="7298891" y="1690736"/>
            <a:ext cx="1622425" cy="2589213"/>
          </a:xfrm>
          <a:prstGeom prst="roundRect">
            <a:avLst>
              <a:gd name="adj" fmla="val 8501"/>
            </a:avLst>
          </a:prstGeom>
          <a:noFill/>
          <a:ln w="38100">
            <a:solidFill>
              <a:schemeClr val="accent5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0" rIns="92075" bIns="46038"/>
          <a:lstStyle/>
          <a:p>
            <a:pPr>
              <a:defRPr/>
            </a:pP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9" name="Rounded Rectangle 4"/>
          <p:cNvSpPr/>
          <p:nvPr/>
        </p:nvSpPr>
        <p:spPr bwMode="auto">
          <a:xfrm>
            <a:off x="7486216" y="3627486"/>
            <a:ext cx="1296987" cy="522288"/>
          </a:xfrm>
          <a:prstGeom prst="roundRect">
            <a:avLst>
              <a:gd name="adj" fmla="val 8501"/>
            </a:avLst>
          </a:prstGeom>
          <a:noFill/>
          <a:ln w="28575">
            <a:solidFill>
              <a:schemeClr val="accent5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2075" tIns="0" rIns="92075" bIns="46038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100" b="1">
                <a:solidFill>
                  <a:schemeClr val="accent5"/>
                </a:solidFill>
              </a:rPr>
              <a:t>Metadata</a:t>
            </a:r>
          </a:p>
          <a:p>
            <a:pPr algn="ctr">
              <a:defRPr/>
            </a:pPr>
            <a:endParaRPr lang="en-US" sz="1050" b="1">
              <a:solidFill>
                <a:schemeClr val="accent5"/>
              </a:solidFill>
            </a:endParaRPr>
          </a:p>
        </p:txBody>
      </p:sp>
      <p:cxnSp>
        <p:nvCxnSpPr>
          <p:cNvPr id="20" name="Straight Connector 114"/>
          <p:cNvCxnSpPr>
            <a:cxnSpLocks noChangeShapeType="1"/>
          </p:cNvCxnSpPr>
          <p:nvPr/>
        </p:nvCxnSpPr>
        <p:spPr bwMode="auto">
          <a:xfrm>
            <a:off x="8225991" y="3852911"/>
            <a:ext cx="425450" cy="0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1" name="Straight Connector 115"/>
          <p:cNvCxnSpPr>
            <a:cxnSpLocks noChangeShapeType="1"/>
          </p:cNvCxnSpPr>
          <p:nvPr/>
        </p:nvCxnSpPr>
        <p:spPr bwMode="auto">
          <a:xfrm>
            <a:off x="8225991" y="3930699"/>
            <a:ext cx="425450" cy="1587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2" name="Straight Connector 116"/>
          <p:cNvCxnSpPr>
            <a:cxnSpLocks noChangeShapeType="1"/>
          </p:cNvCxnSpPr>
          <p:nvPr/>
        </p:nvCxnSpPr>
        <p:spPr bwMode="auto">
          <a:xfrm>
            <a:off x="8225991" y="4008486"/>
            <a:ext cx="425450" cy="1588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3" name="Straight Connector 117"/>
          <p:cNvCxnSpPr>
            <a:cxnSpLocks noChangeShapeType="1"/>
          </p:cNvCxnSpPr>
          <p:nvPr/>
        </p:nvCxnSpPr>
        <p:spPr bwMode="auto">
          <a:xfrm>
            <a:off x="8225991" y="4087861"/>
            <a:ext cx="425450" cy="0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sp>
        <p:nvSpPr>
          <p:cNvPr id="24" name="Rounded Rectangle 119"/>
          <p:cNvSpPr>
            <a:spLocks noChangeArrowheads="1"/>
          </p:cNvSpPr>
          <p:nvPr/>
        </p:nvSpPr>
        <p:spPr bwMode="auto">
          <a:xfrm>
            <a:off x="8305366" y="2068561"/>
            <a:ext cx="293687" cy="25082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5"/>
            </a:solidFill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25" name="Rounded Rectangle 138"/>
          <p:cNvSpPr>
            <a:spLocks noChangeArrowheads="1"/>
          </p:cNvSpPr>
          <p:nvPr/>
        </p:nvSpPr>
        <p:spPr bwMode="auto">
          <a:xfrm>
            <a:off x="8219641" y="1971724"/>
            <a:ext cx="469900" cy="446087"/>
          </a:xfrm>
          <a:prstGeom prst="roundRect">
            <a:avLst>
              <a:gd name="adj" fmla="val 9523"/>
            </a:avLst>
          </a:prstGeom>
          <a:noFill/>
          <a:ln w="28575">
            <a:solidFill>
              <a:schemeClr val="accent5"/>
            </a:solidFill>
            <a:prstDash val="sysDash"/>
            <a:round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119063" indent="-119063"/>
            <a:endParaRPr lang="en-US">
              <a:solidFill>
                <a:schemeClr val="accent5"/>
              </a:solidFill>
            </a:endParaRPr>
          </a:p>
        </p:txBody>
      </p:sp>
      <p:cxnSp>
        <p:nvCxnSpPr>
          <p:cNvPr id="26" name="Straight Connector 114"/>
          <p:cNvCxnSpPr>
            <a:cxnSpLocks noChangeShapeType="1"/>
          </p:cNvCxnSpPr>
          <p:nvPr/>
        </p:nvCxnSpPr>
        <p:spPr bwMode="auto">
          <a:xfrm>
            <a:off x="7679891" y="3852911"/>
            <a:ext cx="425450" cy="1588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7" name="Straight Connector 115"/>
          <p:cNvCxnSpPr>
            <a:cxnSpLocks noChangeShapeType="1"/>
          </p:cNvCxnSpPr>
          <p:nvPr/>
        </p:nvCxnSpPr>
        <p:spPr bwMode="auto">
          <a:xfrm>
            <a:off x="7679891" y="3932286"/>
            <a:ext cx="425450" cy="0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8" name="Straight Connector 116"/>
          <p:cNvCxnSpPr>
            <a:cxnSpLocks noChangeShapeType="1"/>
          </p:cNvCxnSpPr>
          <p:nvPr/>
        </p:nvCxnSpPr>
        <p:spPr bwMode="auto">
          <a:xfrm>
            <a:off x="7679891" y="4010074"/>
            <a:ext cx="425450" cy="0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cxnSp>
        <p:nvCxnSpPr>
          <p:cNvPr id="29" name="Straight Connector 117"/>
          <p:cNvCxnSpPr>
            <a:cxnSpLocks noChangeShapeType="1"/>
          </p:cNvCxnSpPr>
          <p:nvPr/>
        </p:nvCxnSpPr>
        <p:spPr bwMode="auto">
          <a:xfrm>
            <a:off x="7679891" y="4087861"/>
            <a:ext cx="425450" cy="0"/>
          </a:xfrm>
          <a:prstGeom prst="line">
            <a:avLst/>
          </a:prstGeom>
          <a:noFill/>
          <a:ln w="19050">
            <a:solidFill>
              <a:schemeClr val="accent5"/>
            </a:solidFill>
            <a:round/>
            <a:headEnd/>
            <a:tailEnd/>
          </a:ln>
        </p:spPr>
      </p:cxnSp>
      <p:pic>
        <p:nvPicPr>
          <p:cNvPr id="66" name="Picture 65" descr="rightArrow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171" y="2692792"/>
            <a:ext cx="785962" cy="5080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3512871" y="962316"/>
            <a:ext cx="25442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Oracle Virtual Assembly</a:t>
            </a:r>
            <a:br>
              <a:rPr lang="en-US" sz="1600" b="1" dirty="0" smtClean="0"/>
            </a:br>
            <a:r>
              <a:rPr lang="en-US" sz="1600" b="1" dirty="0" smtClean="0"/>
              <a:t>Builder Studio</a:t>
            </a:r>
            <a:endParaRPr lang="en-US" sz="1600" b="1" dirty="0"/>
          </a:p>
        </p:txBody>
      </p:sp>
      <p:pic>
        <p:nvPicPr>
          <p:cNvPr id="69" name="Picture 1056" descr="C:\Documents and Settings\ahawley\My Documents\OUTBOUND\PRESOS_CUSTOMER\GRAPHICS\OTLP\OTLP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931" y="3154255"/>
            <a:ext cx="746125" cy="1154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386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Essential Cloud Characteristics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Measured service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/>
              <a:t>Cloud systems </a:t>
            </a:r>
            <a:r>
              <a:rPr lang="en-AU" sz="2000" dirty="0" smtClean="0">
                <a:solidFill>
                  <a:schemeClr val="tx2"/>
                </a:solidFill>
              </a:rPr>
              <a:t>automatically control and optimize resource use by leveraging a metering capability</a:t>
            </a:r>
            <a:r>
              <a:rPr lang="en-AU" sz="2000" dirty="0" smtClean="0"/>
              <a:t> at some level of abstraction appropriate to the type of service (e.g., storage, processing, bandwidth, and active user accounts). </a:t>
            </a:r>
            <a:r>
              <a:rPr lang="en-AU" sz="2000" dirty="0" smtClean="0">
                <a:solidFill>
                  <a:schemeClr val="tx2"/>
                </a:solidFill>
              </a:rPr>
              <a:t>Resource usage can be monitored, controlled, and reported, </a:t>
            </a:r>
            <a:r>
              <a:rPr lang="en-AU" sz="2000" dirty="0" smtClean="0"/>
              <a:t>providing transparency for both the provider and consumer of the utilized service. </a:t>
            </a:r>
            <a:endParaRPr lang="en-US" sz="20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8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Metering and Resource Usage</a:t>
            </a:r>
            <a:endParaRPr lang="en-AU" dirty="0" smtClean="0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156412" y="1500509"/>
            <a:ext cx="1085850" cy="2400300"/>
          </a:xfrm>
          <a:prstGeom prst="roundRect">
            <a:avLst>
              <a:gd name="adj" fmla="val 9153"/>
            </a:avLst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 w="9360">
            <a:solidFill>
              <a:srgbClr val="D9D9D9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buFont typeface="Times New Roman" pitchFamily="16" charset="0"/>
              <a:buNone/>
              <a:defRPr/>
            </a:pPr>
            <a:endParaRPr lang="en-US" sz="1800" dirty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2264392" y="1501700"/>
            <a:ext cx="2152650" cy="2400300"/>
          </a:xfrm>
          <a:prstGeom prst="roundRect">
            <a:avLst>
              <a:gd name="adj" fmla="val 9153"/>
            </a:avLst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 w="9360">
            <a:solidFill>
              <a:srgbClr val="D9D9D9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buFont typeface="Times New Roman" pitchFamily="16" charset="0"/>
              <a:buNone/>
              <a:defRPr/>
            </a:pPr>
            <a:endParaRPr lang="en-US" sz="1800" dirty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369168" y="3557909"/>
            <a:ext cx="1935163" cy="285750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Physical &amp; Virtual</a:t>
            </a:r>
            <a:br>
              <a:rPr lang="en-US" sz="1200" dirty="0">
                <a:solidFill>
                  <a:srgbClr val="FFFFFF"/>
                </a:solidFill>
                <a:ea typeface="ＭＳ Ｐゴシック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Systems Management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2343768" y="1217141"/>
            <a:ext cx="2054225" cy="28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875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ea typeface="MS PGothic" pitchFamily="34" charset="-128"/>
              </a:rPr>
              <a:t>Cloud Management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2264392" y="1542181"/>
            <a:ext cx="2143125" cy="2592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000000"/>
                </a:solidFill>
                <a:ea typeface="MS PGothic" pitchFamily="34" charset="-128"/>
              </a:rPr>
              <a:t>Oracle Enterprise Manager</a:t>
            </a: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2340592" y="1786259"/>
            <a:ext cx="2001838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Configuration Mgmt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2340592" y="2188690"/>
            <a:ext cx="2001838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Lifecycle Management</a:t>
            </a:r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>
            <a:off x="2340592" y="2588740"/>
            <a:ext cx="2001838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Application Performance</a:t>
            </a:r>
            <a:br>
              <a:rPr lang="en-US" sz="1200" dirty="0">
                <a:solidFill>
                  <a:srgbClr val="FFFFFF"/>
                </a:solidFill>
                <a:ea typeface="ＭＳ Ｐゴシック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Management</a:t>
            </a: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2340592" y="2986409"/>
            <a:ext cx="2001838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Application Quality</a:t>
            </a:r>
            <a:br>
              <a:rPr lang="en-US" sz="1200" dirty="0">
                <a:solidFill>
                  <a:srgbClr val="FFFFFF"/>
                </a:solidFill>
                <a:ea typeface="ＭＳ Ｐゴシック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Management</a:t>
            </a:r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2264392" y="3309245"/>
            <a:ext cx="2209800" cy="2592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000000"/>
                </a:solidFill>
                <a:ea typeface="MS PGothic" pitchFamily="34" charset="-128"/>
              </a:rPr>
              <a:t>Ops Center</a:t>
            </a: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5236192" y="1501700"/>
            <a:ext cx="2254250" cy="2400300"/>
          </a:xfrm>
          <a:prstGeom prst="roundRect">
            <a:avLst>
              <a:gd name="adj" fmla="val 9153"/>
            </a:avLst>
          </a:prstGeom>
          <a:gradFill rotWithShape="0">
            <a:gsLst>
              <a:gs pos="0">
                <a:srgbClr val="FFFFFF"/>
              </a:gs>
              <a:gs pos="100000">
                <a:srgbClr val="D9D9D9"/>
              </a:gs>
            </a:gsLst>
            <a:lin ang="5400000" scaled="1"/>
          </a:gradFill>
          <a:ln w="9360">
            <a:solidFill>
              <a:srgbClr val="D9D9D9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buFont typeface="Times New Roman" pitchFamily="16" charset="0"/>
              <a:buNone/>
              <a:defRPr/>
            </a:pPr>
            <a:endParaRPr lang="en-US" sz="1800" dirty="0">
              <a:solidFill>
                <a:srgbClr val="000000"/>
              </a:solidFill>
              <a:latin typeface="Times New Roman" pitchFamily="16" charset="0"/>
              <a:ea typeface="ＭＳ Ｐゴシック" charset="-128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5312392" y="1215950"/>
            <a:ext cx="2133600" cy="28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875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ea typeface="MS PGothic" pitchFamily="34" charset="-128"/>
              </a:rPr>
              <a:t>Cloud Monetization</a:t>
            </a: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auto">
          <a:xfrm>
            <a:off x="5312393" y="1962471"/>
            <a:ext cx="2105025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Pricing/Charging Flexibility</a:t>
            </a:r>
          </a:p>
        </p:txBody>
      </p:sp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5312393" y="2360140"/>
            <a:ext cx="2105025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Customer Management</a:t>
            </a:r>
          </a:p>
        </p:txBody>
      </p:sp>
      <p:sp>
        <p:nvSpPr>
          <p:cNvPr id="24" name="AutoShape 19"/>
          <p:cNvSpPr>
            <a:spLocks noChangeArrowheads="1"/>
          </p:cNvSpPr>
          <p:nvPr/>
        </p:nvSpPr>
        <p:spPr bwMode="auto">
          <a:xfrm>
            <a:off x="5312393" y="2760190"/>
            <a:ext cx="2105025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Complete Billing Operations</a:t>
            </a: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5312393" y="3159050"/>
            <a:ext cx="2105025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Value Chain Management</a:t>
            </a:r>
          </a:p>
        </p:txBody>
      </p:sp>
      <p:sp>
        <p:nvSpPr>
          <p:cNvPr id="26" name="AutoShape 20"/>
          <p:cNvSpPr>
            <a:spLocks noChangeArrowheads="1"/>
          </p:cNvSpPr>
          <p:nvPr/>
        </p:nvSpPr>
        <p:spPr bwMode="auto">
          <a:xfrm>
            <a:off x="5310806" y="3561481"/>
            <a:ext cx="2105025" cy="283369"/>
          </a:xfrm>
          <a:prstGeom prst="roundRect">
            <a:avLst>
              <a:gd name="adj" fmla="val 29167"/>
            </a:avLst>
          </a:prstGeom>
          <a:solidFill>
            <a:srgbClr val="FF0000"/>
          </a:solidFill>
          <a:ln w="9360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lIns="0" tIns="46800" rIns="0" bIns="46800" anchor="ctr"/>
          <a:lstStyle/>
          <a:p>
            <a:pPr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ＭＳ Ｐゴシック" charset="-128"/>
              </a:rPr>
              <a:t>Business Intelligence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5236192" y="1557659"/>
            <a:ext cx="2249488" cy="4254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750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>
                <a:solidFill>
                  <a:srgbClr val="000000"/>
                </a:solidFill>
                <a:ea typeface="MS PGothic" pitchFamily="34" charset="-128"/>
              </a:rPr>
              <a:t>Oracle Billing and Revenue Management</a:t>
            </a:r>
          </a:p>
        </p:txBody>
      </p:sp>
      <p:grpSp>
        <p:nvGrpSpPr>
          <p:cNvPr id="28" name="Group 84"/>
          <p:cNvGrpSpPr>
            <a:grpSpLocks/>
          </p:cNvGrpSpPr>
          <p:nvPr/>
        </p:nvGrpSpPr>
        <p:grpSpPr bwMode="auto">
          <a:xfrm>
            <a:off x="4474192" y="1557659"/>
            <a:ext cx="762000" cy="1085850"/>
            <a:chOff x="4114802" y="2819399"/>
            <a:chExt cx="762000" cy="1066800"/>
          </a:xfrm>
          <a:solidFill>
            <a:schemeClr val="bg1">
              <a:lumMod val="75000"/>
            </a:schemeClr>
          </a:solidFill>
        </p:grpSpPr>
        <p:sp>
          <p:nvSpPr>
            <p:cNvPr id="29" name="Right Arrow 81"/>
            <p:cNvSpPr>
              <a:spLocks noChangeArrowheads="1"/>
            </p:cNvSpPr>
            <p:nvPr/>
          </p:nvSpPr>
          <p:spPr bwMode="auto">
            <a:xfrm>
              <a:off x="4114802" y="2819399"/>
              <a:ext cx="762000" cy="1066800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119063" indent="-119063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endParaRPr lang="en-US" sz="105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0" name="TextBox 60"/>
            <p:cNvSpPr txBox="1">
              <a:spLocks noChangeArrowheads="1"/>
            </p:cNvSpPr>
            <p:nvPr/>
          </p:nvSpPr>
          <p:spPr bwMode="auto">
            <a:xfrm>
              <a:off x="4115108" y="3212429"/>
              <a:ext cx="712470" cy="397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r>
                <a:rPr lang="en-US" sz="1050" dirty="0">
                  <a:solidFill>
                    <a:srgbClr val="000000"/>
                  </a:solidFill>
                  <a:ea typeface="ＭＳ Ｐゴシック" charset="-128"/>
                </a:rPr>
                <a:t>Metered Usage</a:t>
              </a:r>
            </a:p>
          </p:txBody>
        </p:sp>
      </p:grpSp>
      <p:grpSp>
        <p:nvGrpSpPr>
          <p:cNvPr id="31" name="Group 83"/>
          <p:cNvGrpSpPr>
            <a:grpSpLocks/>
          </p:cNvGrpSpPr>
          <p:nvPr/>
        </p:nvGrpSpPr>
        <p:grpSpPr bwMode="auto">
          <a:xfrm>
            <a:off x="1349992" y="2816150"/>
            <a:ext cx="895350" cy="1028700"/>
            <a:chOff x="685800" y="3582987"/>
            <a:chExt cx="971550" cy="1371600"/>
          </a:xfrm>
          <a:solidFill>
            <a:schemeClr val="bg1">
              <a:lumMod val="75000"/>
            </a:schemeClr>
          </a:solidFill>
        </p:grpSpPr>
        <p:sp>
          <p:nvSpPr>
            <p:cNvPr id="32" name="Right Arrow 62"/>
            <p:cNvSpPr>
              <a:spLocks noChangeArrowheads="1"/>
            </p:cNvSpPr>
            <p:nvPr/>
          </p:nvSpPr>
          <p:spPr bwMode="auto">
            <a:xfrm>
              <a:off x="685800" y="3582987"/>
              <a:ext cx="971550" cy="1371600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119063" indent="-119063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endParaRPr lang="en-US" sz="105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3" name="TextBox 63"/>
            <p:cNvSpPr txBox="1">
              <a:spLocks noChangeArrowheads="1"/>
            </p:cNvSpPr>
            <p:nvPr/>
          </p:nvSpPr>
          <p:spPr bwMode="auto">
            <a:xfrm>
              <a:off x="685800" y="3975756"/>
              <a:ext cx="918727" cy="549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r>
                <a:rPr lang="en-US" sz="1050" dirty="0">
                  <a:solidFill>
                    <a:srgbClr val="000000"/>
                  </a:solidFill>
                  <a:ea typeface="ＭＳ Ｐゴシック" charset="-128"/>
                </a:rPr>
                <a:t>Usage data collection</a:t>
              </a:r>
            </a:p>
          </p:txBody>
        </p:sp>
      </p:grpSp>
      <p:grpSp>
        <p:nvGrpSpPr>
          <p:cNvPr id="34" name="Group 82"/>
          <p:cNvGrpSpPr>
            <a:grpSpLocks/>
          </p:cNvGrpSpPr>
          <p:nvPr/>
        </p:nvGrpSpPr>
        <p:grpSpPr bwMode="auto">
          <a:xfrm>
            <a:off x="1250732" y="1558850"/>
            <a:ext cx="1034443" cy="1028700"/>
            <a:chOff x="685800" y="1906587"/>
            <a:chExt cx="1036320" cy="1371600"/>
          </a:xfrm>
          <a:solidFill>
            <a:schemeClr val="bg1">
              <a:lumMod val="75000"/>
            </a:schemeClr>
          </a:solidFill>
        </p:grpSpPr>
        <p:sp>
          <p:nvSpPr>
            <p:cNvPr id="35" name="Right Arrow 64"/>
            <p:cNvSpPr>
              <a:spLocks noChangeArrowheads="1"/>
            </p:cNvSpPr>
            <p:nvPr/>
          </p:nvSpPr>
          <p:spPr bwMode="auto">
            <a:xfrm rot="10800000">
              <a:off x="685800" y="1906587"/>
              <a:ext cx="971551" cy="1371600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119063" indent="-119063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endParaRPr lang="en-US" sz="180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85800" y="2513012"/>
              <a:ext cx="1036320" cy="3825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r>
                <a:rPr lang="en-US" sz="1050" dirty="0">
                  <a:solidFill>
                    <a:srgbClr val="000000"/>
                  </a:solidFill>
                  <a:ea typeface="ＭＳ Ｐゴシック" charset="-128"/>
                </a:rPr>
                <a:t>Provisioning</a:t>
              </a:r>
            </a:p>
          </p:txBody>
        </p:sp>
      </p:grpSp>
      <p:grpSp>
        <p:nvGrpSpPr>
          <p:cNvPr id="37" name="Group 85"/>
          <p:cNvGrpSpPr>
            <a:grpSpLocks/>
          </p:cNvGrpSpPr>
          <p:nvPr/>
        </p:nvGrpSpPr>
        <p:grpSpPr bwMode="auto">
          <a:xfrm>
            <a:off x="7522192" y="2129159"/>
            <a:ext cx="1048602" cy="1085850"/>
            <a:chOff x="12975322" y="3542882"/>
            <a:chExt cx="1048602" cy="1905000"/>
          </a:xfrm>
          <a:solidFill>
            <a:schemeClr val="bg1">
              <a:lumMod val="75000"/>
            </a:schemeClr>
          </a:solidFill>
        </p:grpSpPr>
        <p:sp>
          <p:nvSpPr>
            <p:cNvPr id="38" name="Right Arrow 68"/>
            <p:cNvSpPr>
              <a:spLocks noChangeArrowheads="1"/>
            </p:cNvSpPr>
            <p:nvPr/>
          </p:nvSpPr>
          <p:spPr bwMode="auto">
            <a:xfrm>
              <a:off x="12975322" y="3542882"/>
              <a:ext cx="971550" cy="1905000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119063" indent="-119063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endParaRPr lang="en-US" sz="105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9" name="TextBox 67"/>
            <p:cNvSpPr txBox="1">
              <a:spLocks noChangeArrowheads="1"/>
            </p:cNvSpPr>
            <p:nvPr/>
          </p:nvSpPr>
          <p:spPr bwMode="auto">
            <a:xfrm>
              <a:off x="12975322" y="4044196"/>
              <a:ext cx="1048602" cy="959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r>
                <a:rPr lang="en-US" sz="1050" dirty="0">
                  <a:solidFill>
                    <a:srgbClr val="000000"/>
                  </a:solidFill>
                  <a:ea typeface="ＭＳ Ｐゴシック" charset="-128"/>
                </a:rPr>
                <a:t>Bill/Invoice generation and delivery</a:t>
              </a:r>
            </a:p>
          </p:txBody>
        </p:sp>
      </p:grpSp>
      <p:sp>
        <p:nvSpPr>
          <p:cNvPr id="40" name="Rectangle 15"/>
          <p:cNvSpPr>
            <a:spLocks noChangeArrowheads="1"/>
          </p:cNvSpPr>
          <p:nvPr/>
        </p:nvSpPr>
        <p:spPr bwMode="auto">
          <a:xfrm>
            <a:off x="105067" y="1067309"/>
            <a:ext cx="1189348" cy="482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ts val="875"/>
              </a:spcBef>
              <a:buClr>
                <a:srgbClr val="FD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rgbClr val="000000"/>
                </a:solidFill>
                <a:ea typeface="MS PGothic" pitchFamily="34" charset="-128"/>
              </a:rPr>
              <a:t>Cloud</a:t>
            </a:r>
            <a:br>
              <a:rPr lang="en-US" sz="1400" dirty="0">
                <a:solidFill>
                  <a:srgbClr val="000000"/>
                </a:solidFill>
                <a:ea typeface="MS PGothic" pitchFamily="34" charset="-128"/>
              </a:rPr>
            </a:br>
            <a:r>
              <a:rPr lang="en-US" sz="1400" dirty="0">
                <a:solidFill>
                  <a:srgbClr val="000000"/>
                </a:solidFill>
                <a:ea typeface="MS PGothic" pitchFamily="34" charset="-128"/>
              </a:rPr>
              <a:t>Services</a:t>
            </a:r>
          </a:p>
        </p:txBody>
      </p:sp>
      <p:pic>
        <p:nvPicPr>
          <p:cNvPr id="41" name="Picture 7" descr="Storage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42" y="3672209"/>
            <a:ext cx="958850" cy="19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1" descr="DB Ser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42" y="3500760"/>
            <a:ext cx="958850" cy="140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12" descr="DB Serv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42" y="3386460"/>
            <a:ext cx="958850" cy="140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AutoShape 15"/>
          <p:cNvSpPr>
            <a:spLocks noChangeArrowheads="1"/>
          </p:cNvSpPr>
          <p:nvPr/>
        </p:nvSpPr>
        <p:spPr bwMode="auto">
          <a:xfrm>
            <a:off x="224072" y="3394793"/>
            <a:ext cx="971550" cy="242888"/>
          </a:xfrm>
          <a:prstGeom prst="flowChartProcess">
            <a:avLst/>
          </a:prstGeom>
          <a:solidFill>
            <a:schemeClr val="tx2">
              <a:alpha val="4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endParaRPr lang="en-US" sz="1800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45" name="AutoShape 15"/>
          <p:cNvSpPr>
            <a:spLocks noChangeArrowheads="1"/>
          </p:cNvSpPr>
          <p:nvPr/>
        </p:nvSpPr>
        <p:spPr bwMode="auto">
          <a:xfrm>
            <a:off x="224072" y="3669828"/>
            <a:ext cx="971550" cy="203597"/>
          </a:xfrm>
          <a:prstGeom prst="flowChartProcess">
            <a:avLst/>
          </a:prstGeom>
          <a:solidFill>
            <a:schemeClr val="tx2">
              <a:alpha val="40000"/>
            </a:schemeClr>
          </a:solidFill>
          <a:ln w="127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endParaRPr lang="en-US" sz="1800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265716" y="2757613"/>
            <a:ext cx="946299" cy="258246"/>
          </a:xfrm>
          <a:prstGeom prst="roundRect">
            <a:avLst>
              <a:gd name="adj" fmla="val 15612"/>
            </a:avLst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9063" indent="-119063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265814" y="3057225"/>
            <a:ext cx="947092" cy="267835"/>
          </a:xfrm>
          <a:prstGeom prst="roundRect">
            <a:avLst>
              <a:gd name="adj" fmla="val 15612"/>
            </a:avLst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9063" indent="-119063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283192" y="2062855"/>
            <a:ext cx="939842" cy="319547"/>
          </a:xfrm>
          <a:prstGeom prst="roundRect">
            <a:avLst>
              <a:gd name="adj" fmla="val 8994"/>
            </a:avLst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9063" indent="-119063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276795" y="2414909"/>
            <a:ext cx="942452" cy="308475"/>
          </a:xfrm>
          <a:prstGeom prst="roundRect">
            <a:avLst>
              <a:gd name="adj" fmla="val 8994"/>
            </a:avLst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9063" indent="-119063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0" name="Rounded Rectangle 11"/>
          <p:cNvSpPr/>
          <p:nvPr/>
        </p:nvSpPr>
        <p:spPr bwMode="auto">
          <a:xfrm>
            <a:off x="185972" y="2069038"/>
            <a:ext cx="1066800" cy="310177"/>
          </a:xfrm>
          <a:prstGeom prst="roundRect">
            <a:avLst>
              <a:gd name="adj" fmla="val 8994"/>
            </a:avLst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r>
              <a:rPr lang="en-US" sz="1050" dirty="0">
                <a:solidFill>
                  <a:srgbClr val="FFFFFF"/>
                </a:solidFill>
              </a:rPr>
              <a:t>Middleware</a:t>
            </a:r>
          </a:p>
        </p:txBody>
      </p:sp>
      <p:sp>
        <p:nvSpPr>
          <p:cNvPr id="51" name="Rounded Rectangle 11"/>
          <p:cNvSpPr/>
          <p:nvPr/>
        </p:nvSpPr>
        <p:spPr bwMode="auto">
          <a:xfrm>
            <a:off x="185972" y="2414909"/>
            <a:ext cx="1066800" cy="310177"/>
          </a:xfrm>
          <a:prstGeom prst="roundRect">
            <a:avLst>
              <a:gd name="adj" fmla="val 8994"/>
            </a:avLst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r>
              <a:rPr lang="en-US" sz="1050" dirty="0">
                <a:solidFill>
                  <a:srgbClr val="FFFFFF"/>
                </a:solidFill>
              </a:rPr>
              <a:t>Database</a:t>
            </a:r>
          </a:p>
        </p:txBody>
      </p:sp>
      <p:sp>
        <p:nvSpPr>
          <p:cNvPr id="52" name="Rounded Rectangle 11"/>
          <p:cNvSpPr/>
          <p:nvPr/>
        </p:nvSpPr>
        <p:spPr bwMode="auto">
          <a:xfrm>
            <a:off x="185972" y="2733382"/>
            <a:ext cx="1066800" cy="310177"/>
          </a:xfrm>
          <a:prstGeom prst="roundRect">
            <a:avLst>
              <a:gd name="adj" fmla="val 8994"/>
            </a:avLst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r>
              <a:rPr lang="en-US" sz="1050" dirty="0">
                <a:solidFill>
                  <a:srgbClr val="FFFFFF"/>
                </a:solidFill>
              </a:rPr>
              <a:t>OS</a:t>
            </a:r>
          </a:p>
        </p:txBody>
      </p:sp>
      <p:sp>
        <p:nvSpPr>
          <p:cNvPr id="53" name="Rounded Rectangle 11"/>
          <p:cNvSpPr/>
          <p:nvPr/>
        </p:nvSpPr>
        <p:spPr bwMode="auto">
          <a:xfrm>
            <a:off x="185972" y="3043559"/>
            <a:ext cx="1066800" cy="310177"/>
          </a:xfrm>
          <a:prstGeom prst="roundRect">
            <a:avLst>
              <a:gd name="adj" fmla="val 8994"/>
            </a:avLst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r>
              <a:rPr lang="en-US" sz="1050" dirty="0">
                <a:solidFill>
                  <a:srgbClr val="FFFFFF"/>
                </a:solidFill>
              </a:rPr>
              <a:t>Virtualization</a:t>
            </a:r>
          </a:p>
        </p:txBody>
      </p:sp>
      <p:sp>
        <p:nvSpPr>
          <p:cNvPr id="54" name="Rounded Rectangle 53"/>
          <p:cNvSpPr/>
          <p:nvPr/>
        </p:nvSpPr>
        <p:spPr bwMode="auto">
          <a:xfrm>
            <a:off x="283192" y="1695312"/>
            <a:ext cx="939842" cy="319547"/>
          </a:xfrm>
          <a:prstGeom prst="roundRect">
            <a:avLst>
              <a:gd name="adj" fmla="val 8994"/>
            </a:avLst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19063" indent="-119063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5" name="Rounded Rectangle 11"/>
          <p:cNvSpPr/>
          <p:nvPr/>
        </p:nvSpPr>
        <p:spPr bwMode="auto">
          <a:xfrm>
            <a:off x="185972" y="1701495"/>
            <a:ext cx="1066800" cy="310177"/>
          </a:xfrm>
          <a:prstGeom prst="roundRect">
            <a:avLst>
              <a:gd name="adj" fmla="val 8994"/>
            </a:avLst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  <a:defRPr/>
            </a:pPr>
            <a:r>
              <a:rPr lang="en-US" sz="1050" dirty="0">
                <a:solidFill>
                  <a:srgbClr val="FFFFFF"/>
                </a:solidFill>
              </a:rPr>
              <a:t>Applications</a:t>
            </a:r>
          </a:p>
        </p:txBody>
      </p:sp>
      <p:grpSp>
        <p:nvGrpSpPr>
          <p:cNvPr id="56" name="Group 82"/>
          <p:cNvGrpSpPr>
            <a:grpSpLocks/>
          </p:cNvGrpSpPr>
          <p:nvPr/>
        </p:nvGrpSpPr>
        <p:grpSpPr bwMode="auto">
          <a:xfrm>
            <a:off x="4397993" y="2700658"/>
            <a:ext cx="1006989" cy="1028700"/>
            <a:chOff x="685800" y="1906587"/>
            <a:chExt cx="1141252" cy="1371600"/>
          </a:xfrm>
          <a:solidFill>
            <a:schemeClr val="bg1">
              <a:lumMod val="75000"/>
            </a:schemeClr>
          </a:solidFill>
        </p:grpSpPr>
        <p:sp>
          <p:nvSpPr>
            <p:cNvPr id="57" name="Right Arrow 64"/>
            <p:cNvSpPr>
              <a:spLocks noChangeArrowheads="1"/>
            </p:cNvSpPr>
            <p:nvPr/>
          </p:nvSpPr>
          <p:spPr bwMode="auto">
            <a:xfrm rot="10800000">
              <a:off x="685800" y="1906587"/>
              <a:ext cx="971551" cy="1371600"/>
            </a:xfrm>
            <a:prstGeom prst="rightArrow">
              <a:avLst>
                <a:gd name="adj1" fmla="val 50000"/>
                <a:gd name="adj2" fmla="val 50000"/>
              </a:avLst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119063" indent="-119063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endParaRPr lang="en-US" sz="105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0734" y="2362200"/>
              <a:ext cx="1036318" cy="38258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  <a:defRPr/>
              </a:pPr>
              <a:r>
                <a:rPr lang="en-US" sz="1050" dirty="0">
                  <a:solidFill>
                    <a:srgbClr val="000000"/>
                  </a:solidFill>
                  <a:ea typeface="ＭＳ Ｐゴシック" charset="-128"/>
                </a:rPr>
                <a:t>Balance Control</a:t>
              </a:r>
            </a:p>
          </p:txBody>
        </p:sp>
      </p:grpSp>
      <p:pic>
        <p:nvPicPr>
          <p:cNvPr id="59" name="Picture 7" descr="Invoi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3114" y="2186309"/>
            <a:ext cx="750887" cy="9846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itle 5"/>
          <p:cNvSpPr>
            <a:spLocks noGrp="1"/>
          </p:cNvSpPr>
          <p:nvPr>
            <p:ph type="ctrTitle"/>
          </p:nvPr>
        </p:nvSpPr>
        <p:spPr>
          <a:xfrm>
            <a:off x="1152525" y="3825875"/>
            <a:ext cx="6458719" cy="441325"/>
          </a:xfrm>
        </p:spPr>
        <p:txBody>
          <a:bodyPr wrap="square">
            <a:no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Management in the Cloud</a:t>
            </a:r>
          </a:p>
        </p:txBody>
      </p:sp>
      <p:sp>
        <p:nvSpPr>
          <p:cNvPr id="58373" name="Subtitle 6"/>
          <p:cNvSpPr>
            <a:spLocks noGrp="1"/>
          </p:cNvSpPr>
          <p:nvPr>
            <p:ph type="subTitle" idx="1"/>
          </p:nvPr>
        </p:nvSpPr>
        <p:spPr>
          <a:xfrm>
            <a:off x="1152525" y="4410075"/>
            <a:ext cx="6467475" cy="533400"/>
          </a:xfrm>
        </p:spPr>
        <p:txBody>
          <a:bodyPr wrap="square">
            <a:noAutofit/>
          </a:bodyPr>
          <a:lstStyle/>
          <a:p>
            <a:pPr>
              <a:spcBef>
                <a:spcPct val="0"/>
              </a:spcBef>
              <a:buFont typeface="Arial" pitchFamily="34" charset="0"/>
              <a:buNone/>
            </a:pPr>
            <a:r>
              <a:rPr lang="en-US" dirty="0" smtClean="0">
                <a:ea typeface="ＭＳ Ｐゴシック" pitchFamily="34" charset="-128"/>
              </a:rPr>
              <a:t>Pete Sharman</a:t>
            </a:r>
          </a:p>
          <a:p>
            <a:pPr>
              <a:spcBef>
                <a:spcPct val="0"/>
              </a:spcBef>
              <a:buFont typeface="Arial" pitchFamily="34" charset="0"/>
              <a:buNone/>
            </a:pPr>
            <a:r>
              <a:rPr lang="en-US" dirty="0" smtClean="0">
                <a:ea typeface="ＭＳ Ｐゴシック" pitchFamily="34" charset="-128"/>
              </a:rPr>
              <a:t>Principal Product Manager, EM Product Suite</a:t>
            </a:r>
          </a:p>
        </p:txBody>
      </p:sp>
      <p:pic>
        <p:nvPicPr>
          <p:cNvPr id="6" name="Picture 9" descr="ph_fac_hq_rs_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212090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O_EnterpriseMgr_12c_clr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8631" y="142875"/>
            <a:ext cx="1635369" cy="425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Service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800" y="1329836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Infrastructure as a Service (IaaS)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/>
              <a:t>The capability provided to the consumer is to </a:t>
            </a:r>
            <a:r>
              <a:rPr lang="en-AU" sz="2000" dirty="0" smtClean="0">
                <a:solidFill>
                  <a:schemeClr val="tx2"/>
                </a:solidFill>
              </a:rPr>
              <a:t>provision processing, storage, networks, and other fundamental computing resources</a:t>
            </a:r>
            <a:r>
              <a:rPr lang="en-AU" sz="2000" dirty="0" smtClean="0"/>
              <a:t> where the consumer is able to deploy and run arbitrary software, which can include operating systems and applications. </a:t>
            </a:r>
            <a:r>
              <a:rPr lang="en-AU" sz="2000" dirty="0" smtClean="0">
                <a:solidFill>
                  <a:schemeClr val="tx2"/>
                </a:solidFill>
              </a:rPr>
              <a:t>The consumer does not manage or control the underlying cloud infrastructure but has control over operating systems, storage, deployed applications; and possibly limited control of select networking components </a:t>
            </a:r>
            <a:r>
              <a:rPr lang="en-AU" sz="2000" dirty="0" smtClean="0"/>
              <a:t>(e.g., host firewalls). </a:t>
            </a:r>
            <a:endParaRPr lang="en-US" sz="12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Service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Platform as a service (PaaS)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/>
              <a:t>The capability provided to the consumer is to </a:t>
            </a:r>
            <a:r>
              <a:rPr lang="en-AU" sz="2000" dirty="0" smtClean="0">
                <a:solidFill>
                  <a:schemeClr val="tx2"/>
                </a:solidFill>
              </a:rPr>
              <a:t>deploy onto the cloud infrastructure consumer-created or -acquired applications created using programming languages and tools supported by the provider. The consumer </a:t>
            </a:r>
            <a:r>
              <a:rPr lang="en-AU" sz="2000" dirty="0" smtClean="0"/>
              <a:t>does not manage or control the underlying cloud infrastructure including network, servers, operating systems, or storage, but </a:t>
            </a:r>
            <a:r>
              <a:rPr lang="en-AU" sz="2000" dirty="0" smtClean="0">
                <a:solidFill>
                  <a:schemeClr val="tx2"/>
                </a:solidFill>
              </a:rPr>
              <a:t>has control over the deployed applications and possibly application hosting environment configurations. </a:t>
            </a:r>
            <a:endParaRPr lang="en-US" sz="1200" dirty="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Service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Software as a Service (</a:t>
            </a:r>
            <a:r>
              <a:rPr lang="en-US" sz="2000" dirty="0" err="1" smtClean="0">
                <a:solidFill>
                  <a:srgbClr val="000000"/>
                </a:solidFill>
                <a:ea typeface="ＭＳ Ｐゴシック" charset="-128"/>
              </a:rPr>
              <a:t>SaaS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)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/>
              <a:t>The capability provided to the consumer is to </a:t>
            </a:r>
            <a:r>
              <a:rPr lang="en-AU" sz="2000" dirty="0" smtClean="0">
                <a:solidFill>
                  <a:schemeClr val="tx2"/>
                </a:solidFill>
              </a:rPr>
              <a:t>use the provider’s applications running on a cloud infrastructure. </a:t>
            </a:r>
            <a:r>
              <a:rPr lang="en-AU" sz="2000" dirty="0" smtClean="0"/>
              <a:t>The applications are accessible from various client devices through a thin client interface such as a Web browser (e.g., Web-based email), or a program interface. </a:t>
            </a:r>
            <a:r>
              <a:rPr lang="en-AU" sz="2000" dirty="0" smtClean="0">
                <a:solidFill>
                  <a:schemeClr val="tx2"/>
                </a:solidFill>
              </a:rPr>
              <a:t>The consumer does not manage or control the underlying cloud infrastructure including network, servers, operating systems, storage, or even individual application capabilities, </a:t>
            </a:r>
            <a:r>
              <a:rPr lang="en-AU" sz="2000" dirty="0" smtClean="0"/>
              <a:t>with the possible exception of limited user-specific application configuration settings. </a:t>
            </a:r>
            <a:endParaRPr lang="en-US" sz="1200" dirty="0"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/>
          <p:nvPr/>
        </p:nvGrpSpPr>
        <p:grpSpPr>
          <a:xfrm>
            <a:off x="257394" y="1603703"/>
            <a:ext cx="8690273" cy="2525139"/>
            <a:chOff x="257348" y="1814636"/>
            <a:chExt cx="8690273" cy="2525138"/>
          </a:xfrm>
        </p:grpSpPr>
        <p:sp>
          <p:nvSpPr>
            <p:cNvPr id="38" name="AutoShape 110"/>
            <p:cNvSpPr>
              <a:spLocks noChangeArrowheads="1"/>
            </p:cNvSpPr>
            <p:nvPr/>
          </p:nvSpPr>
          <p:spPr bwMode="auto">
            <a:xfrm>
              <a:off x="1353805" y="2355726"/>
              <a:ext cx="1554133" cy="506168"/>
            </a:xfrm>
            <a:prstGeom prst="roundRect">
              <a:avLst>
                <a:gd name="adj" fmla="val 13931"/>
              </a:avLst>
            </a:prstGeom>
            <a:gradFill rotWithShape="1">
              <a:gsLst>
                <a:gs pos="0">
                  <a:srgbClr val="FEA9A9">
                    <a:alpha val="60001"/>
                  </a:srgbClr>
                </a:gs>
                <a:gs pos="100000">
                  <a:srgbClr val="FD0000"/>
                </a:gs>
              </a:gsLst>
              <a:lin ang="2700000" scaled="1"/>
            </a:gradFill>
            <a:ln w="12700">
              <a:solidFill>
                <a:srgbClr val="FD0000"/>
              </a:solidFill>
              <a:round/>
              <a:headEnd/>
              <a:tailEnd/>
            </a:ln>
            <a:effectLst>
              <a:outerShdw blurRad="50800" dist="38100" dir="2700000" algn="tl" rotWithShape="0">
                <a:srgbClr val="000000">
                  <a:alpha val="42998"/>
                </a:srgbClr>
              </a:outerShdw>
            </a:effectLst>
          </p:spPr>
          <p:txBody>
            <a:bodyPr lIns="0" tIns="0" rIns="0" bIns="0" anchor="ctr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8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Application</a:t>
              </a:r>
              <a:endParaRPr lang="en-US" sz="1800" b="1" kern="0" dirty="0">
                <a:solidFill>
                  <a:schemeClr val="bg1"/>
                </a:solidFill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5" name="AutoShape 110"/>
            <p:cNvSpPr>
              <a:spLocks noChangeArrowheads="1"/>
            </p:cNvSpPr>
            <p:nvPr/>
          </p:nvSpPr>
          <p:spPr bwMode="auto">
            <a:xfrm>
              <a:off x="1353805" y="2933902"/>
              <a:ext cx="1554133" cy="757800"/>
            </a:xfrm>
            <a:prstGeom prst="roundRect">
              <a:avLst>
                <a:gd name="adj" fmla="val 83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anchor="ctr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8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Platform</a:t>
              </a:r>
            </a:p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endParaRPr lang="en-US" sz="1800" b="1" kern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6" name="AutoShape 110"/>
            <p:cNvSpPr>
              <a:spLocks noChangeArrowheads="1"/>
            </p:cNvSpPr>
            <p:nvPr/>
          </p:nvSpPr>
          <p:spPr bwMode="auto">
            <a:xfrm>
              <a:off x="1361683" y="2035518"/>
              <a:ext cx="1554133" cy="248200"/>
            </a:xfrm>
            <a:prstGeom prst="roundRect">
              <a:avLst>
                <a:gd name="adj" fmla="val 1393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t" anchorCtr="0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Customisations</a:t>
              </a:r>
              <a:endParaRPr lang="en-US" sz="1200" b="1" kern="0" dirty="0">
                <a:solidFill>
                  <a:schemeClr val="bg1"/>
                </a:solidFill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9" name="AutoShape 110"/>
            <p:cNvSpPr>
              <a:spLocks noChangeArrowheads="1"/>
            </p:cNvSpPr>
            <p:nvPr/>
          </p:nvSpPr>
          <p:spPr bwMode="auto">
            <a:xfrm>
              <a:off x="3804863" y="2357164"/>
              <a:ext cx="1554133" cy="1046506"/>
            </a:xfrm>
            <a:prstGeom prst="roundRect">
              <a:avLst>
                <a:gd name="adj" fmla="val 7538"/>
              </a:avLst>
            </a:prstGeom>
            <a:gradFill rotWithShape="1">
              <a:gsLst>
                <a:gs pos="0">
                  <a:srgbClr val="FEA9A9">
                    <a:alpha val="60001"/>
                  </a:srgbClr>
                </a:gs>
                <a:gs pos="100000">
                  <a:srgbClr val="FD0000"/>
                </a:gs>
              </a:gsLst>
              <a:lin ang="2700000" scaled="1"/>
            </a:gradFill>
            <a:ln w="12700">
              <a:solidFill>
                <a:srgbClr val="FD0000"/>
              </a:solidFill>
              <a:round/>
              <a:headEnd/>
              <a:tailEnd/>
            </a:ln>
            <a:effectLst>
              <a:outerShdw blurRad="50800" dist="38100" dir="2700000" algn="tl" rotWithShape="0">
                <a:srgbClr val="000000">
                  <a:alpha val="42998"/>
                </a:srgbClr>
              </a:outerShdw>
            </a:effectLst>
          </p:spPr>
          <p:txBody>
            <a:bodyPr lIns="0" tIns="0" rIns="0" bIns="0" anchor="ctr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8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Application</a:t>
              </a:r>
              <a:r>
                <a:rPr lang="en-US" sz="1800" b="1" kern="0" dirty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/>
              </a:r>
              <a:br>
                <a:rPr lang="en-US" sz="1800" b="1" kern="0" dirty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</a:br>
              <a:r>
                <a:rPr lang="en-US" sz="18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/>
              </a:r>
              <a:br>
                <a:rPr lang="en-US" sz="18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</a:br>
              <a:endParaRPr lang="en-US" sz="1800" b="1" kern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4" name="AutoShape 110"/>
            <p:cNvSpPr>
              <a:spLocks noChangeArrowheads="1"/>
            </p:cNvSpPr>
            <p:nvPr/>
          </p:nvSpPr>
          <p:spPr bwMode="auto">
            <a:xfrm>
              <a:off x="3812741" y="2035518"/>
              <a:ext cx="1554133" cy="248200"/>
            </a:xfrm>
            <a:prstGeom prst="roundRect">
              <a:avLst>
                <a:gd name="adj" fmla="val 1393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t" anchorCtr="0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Customisations</a:t>
              </a:r>
              <a:endParaRPr lang="en-US" sz="1200" b="1" kern="0" dirty="0">
                <a:solidFill>
                  <a:schemeClr val="bg1"/>
                </a:solidFill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4" name="AutoShape 110"/>
            <p:cNvSpPr>
              <a:spLocks noChangeArrowheads="1"/>
            </p:cNvSpPr>
            <p:nvPr/>
          </p:nvSpPr>
          <p:spPr bwMode="auto">
            <a:xfrm>
              <a:off x="6335807" y="2035518"/>
              <a:ext cx="1554133" cy="648072"/>
            </a:xfrm>
            <a:prstGeom prst="roundRect">
              <a:avLst>
                <a:gd name="adj" fmla="val 5328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t" anchorCtr="0">
              <a:no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b="1" kern="0" dirty="0" smtClean="0">
                  <a:solidFill>
                    <a:schemeClr val="bg1"/>
                  </a:solidFill>
                  <a:latin typeface="Arial" charset="0"/>
                  <a:ea typeface="+mn-ea"/>
                  <a:cs typeface="Arial" charset="0"/>
                </a:rPr>
                <a:t>Customisations</a:t>
              </a:r>
            </a:p>
          </p:txBody>
        </p:sp>
        <p:sp>
          <p:nvSpPr>
            <p:cNvPr id="56" name="Up-Down Arrow 55"/>
            <p:cNvSpPr/>
            <p:nvPr/>
          </p:nvSpPr>
          <p:spPr>
            <a:xfrm>
              <a:off x="683568" y="2035518"/>
              <a:ext cx="288032" cy="1512168"/>
            </a:xfrm>
            <a:prstGeom prst="upDownArrow">
              <a:avLst/>
            </a:prstGeom>
            <a:gradFill flip="none" rotWithShape="1">
              <a:gsLst>
                <a:gs pos="0">
                  <a:schemeClr val="accent1"/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5400000" scaled="1"/>
              <a:tileRect/>
            </a:gra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 anchorCtr="0"/>
            <a:lstStyle/>
            <a:p>
              <a:pPr algn="l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Up-Down Arrow 57"/>
            <p:cNvSpPr/>
            <p:nvPr/>
          </p:nvSpPr>
          <p:spPr>
            <a:xfrm>
              <a:off x="8388424" y="2035518"/>
              <a:ext cx="288032" cy="360040"/>
            </a:xfrm>
            <a:prstGeom prst="upDownArrow">
              <a:avLst/>
            </a:prstGeom>
            <a:gradFill>
              <a:gsLst>
                <a:gs pos="23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</a:gra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 anchorCtr="0"/>
            <a:lstStyle/>
            <a:p>
              <a:pPr algn="l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13"/>
            <p:cNvSpPr>
              <a:spLocks noChangeArrowheads="1"/>
            </p:cNvSpPr>
            <p:nvPr/>
          </p:nvSpPr>
          <p:spPr bwMode="auto">
            <a:xfrm rot="16200000">
              <a:off x="50908" y="2669428"/>
              <a:ext cx="82586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ea typeface="+mn-ea"/>
                </a:rPr>
                <a:t>Consumer</a:t>
              </a:r>
              <a:endParaRPr lang="en-US" sz="1200" kern="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72" name="Rectangle 13"/>
            <p:cNvSpPr>
              <a:spLocks noChangeArrowheads="1"/>
            </p:cNvSpPr>
            <p:nvPr/>
          </p:nvSpPr>
          <p:spPr bwMode="auto">
            <a:xfrm rot="16200000">
              <a:off x="8396519" y="2096765"/>
              <a:ext cx="82586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ea typeface="+mn-ea"/>
                </a:rPr>
                <a:t>Consumer</a:t>
              </a:r>
              <a:endParaRPr lang="en-US" sz="1200" kern="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 rot="16200000">
              <a:off x="113823" y="3721193"/>
              <a:ext cx="714859" cy="427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ea typeface="+mn-ea"/>
                </a:rPr>
                <a:t>Service</a:t>
              </a:r>
              <a:br>
                <a:rPr lang="en-US" sz="1200" kern="0" dirty="0" smtClean="0">
                  <a:solidFill>
                    <a:srgbClr val="000000"/>
                  </a:solidFill>
                  <a:ea typeface="+mn-ea"/>
                </a:rPr>
              </a:br>
              <a:r>
                <a:rPr lang="en-US" sz="1200" kern="0" dirty="0" smtClean="0">
                  <a:solidFill>
                    <a:srgbClr val="000000"/>
                  </a:solidFill>
                  <a:ea typeface="+mn-ea"/>
                </a:rPr>
                <a:t>Provider</a:t>
              </a:r>
              <a:endParaRPr lang="en-US" sz="1200" kern="0" dirty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57" name="Up-Down Arrow 56"/>
            <p:cNvSpPr/>
            <p:nvPr/>
          </p:nvSpPr>
          <p:spPr>
            <a:xfrm>
              <a:off x="683568" y="3579862"/>
              <a:ext cx="288032" cy="759912"/>
            </a:xfrm>
            <a:prstGeom prst="upDown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l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Up-Down Arrow 58"/>
            <p:cNvSpPr/>
            <p:nvPr/>
          </p:nvSpPr>
          <p:spPr>
            <a:xfrm>
              <a:off x="8388424" y="2427734"/>
              <a:ext cx="288032" cy="1912040"/>
            </a:xfrm>
            <a:prstGeom prst="upDown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l"/>
              <a:endParaRPr lang="en-US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Rectangle 13"/>
            <p:cNvSpPr>
              <a:spLocks noChangeArrowheads="1"/>
            </p:cNvSpPr>
            <p:nvPr/>
          </p:nvSpPr>
          <p:spPr bwMode="auto">
            <a:xfrm rot="16200000">
              <a:off x="8217934" y="3300236"/>
              <a:ext cx="119776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lnSpc>
                  <a:spcPct val="90000"/>
                </a:lnSpc>
                <a:spcBef>
                  <a:spcPct val="50000"/>
                </a:spcBef>
                <a:spcAft>
                  <a:spcPts val="0"/>
                </a:spcAft>
                <a:buClr>
                  <a:srgbClr val="FD0000"/>
                </a:buClr>
                <a:defRPr/>
              </a:pPr>
              <a:r>
                <a:rPr lang="en-US" sz="1200" kern="0" dirty="0" smtClean="0">
                  <a:solidFill>
                    <a:srgbClr val="000000"/>
                  </a:solidFill>
                  <a:ea typeface="+mn-ea"/>
                </a:rPr>
                <a:t>Service Provider</a:t>
              </a:r>
              <a:endParaRPr lang="en-US" sz="1200" kern="0" dirty="0">
                <a:solidFill>
                  <a:srgbClr val="000000"/>
                </a:solidFill>
                <a:ea typeface="+mn-ea"/>
              </a:endParaRPr>
            </a:p>
          </p:txBody>
        </p:sp>
      </p:grpSp>
      <p:sp>
        <p:nvSpPr>
          <p:cNvPr id="17414" name="Title 1"/>
          <p:cNvSpPr>
            <a:spLocks noGrp="1"/>
          </p:cNvSpPr>
          <p:nvPr>
            <p:ph type="title"/>
          </p:nvPr>
        </p:nvSpPr>
        <p:spPr>
          <a:xfrm>
            <a:off x="691418" y="239325"/>
            <a:ext cx="4175090" cy="423784"/>
          </a:xfrm>
        </p:spPr>
        <p:txBody>
          <a:bodyPr/>
          <a:lstStyle/>
          <a:p>
            <a:r>
              <a:rPr lang="en-US" dirty="0" smtClean="0"/>
              <a:t>Cloud Service Models</a:t>
            </a:r>
          </a:p>
        </p:txBody>
      </p:sp>
      <p:pic>
        <p:nvPicPr>
          <p:cNvPr id="37" name="Picture 62" descr="cloud_and_Bkgd_dkoutlin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713" y="3048648"/>
            <a:ext cx="2160239" cy="115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804451" y="3480694"/>
            <a:ext cx="7120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IaaS</a:t>
            </a:r>
            <a:endParaRPr lang="en-US" sz="1800" dirty="0">
              <a:solidFill>
                <a:srgbClr val="00B0F0"/>
              </a:solidFill>
            </a:endParaRPr>
          </a:p>
        </p:txBody>
      </p:sp>
      <p:grpSp>
        <p:nvGrpSpPr>
          <p:cNvPr id="3" name="Group 47"/>
          <p:cNvGrpSpPr/>
          <p:nvPr/>
        </p:nvGrpSpPr>
        <p:grpSpPr>
          <a:xfrm>
            <a:off x="5868144" y="1961966"/>
            <a:ext cx="2448272" cy="2245368"/>
            <a:chOff x="5896321" y="1845110"/>
            <a:chExt cx="2687653" cy="2245368"/>
          </a:xfrm>
        </p:grpSpPr>
        <p:pic>
          <p:nvPicPr>
            <p:cNvPr id="41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 b="27527"/>
            <a:stretch>
              <a:fillRect/>
            </a:stretch>
          </p:blipFill>
          <p:spPr bwMode="auto">
            <a:xfrm>
              <a:off x="6012160" y="1845110"/>
              <a:ext cx="2448272" cy="996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 t="41290"/>
            <a:stretch>
              <a:fillRect/>
            </a:stretch>
          </p:blipFill>
          <p:spPr bwMode="auto">
            <a:xfrm>
              <a:off x="6012160" y="3410230"/>
              <a:ext cx="2304255" cy="680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62" descr="cloud_and_Bkgd_dkoutline.png"/>
            <p:cNvPicPr>
              <a:picLocks noChangeAspect="1"/>
            </p:cNvPicPr>
            <p:nvPr/>
          </p:nvPicPr>
          <p:blipFill>
            <a:blip r:embed="rId4" cstate="print"/>
            <a:srcRect t="41290"/>
            <a:stretch>
              <a:fillRect/>
            </a:stretch>
          </p:blipFill>
          <p:spPr bwMode="auto">
            <a:xfrm rot="17176735">
              <a:off x="7612380" y="2861112"/>
              <a:ext cx="1262939" cy="680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 l="8276" t="58495" r="21517"/>
            <a:stretch>
              <a:fillRect/>
            </a:stretch>
          </p:blipFill>
          <p:spPr bwMode="auto">
            <a:xfrm rot="4855116">
              <a:off x="5658828" y="2861284"/>
              <a:ext cx="1107097" cy="632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" name="Rectangle 34"/>
          <p:cNvSpPr/>
          <p:nvPr/>
        </p:nvSpPr>
        <p:spPr>
          <a:xfrm>
            <a:off x="6727491" y="2904630"/>
            <a:ext cx="81304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SaaS</a:t>
            </a:r>
            <a:endParaRPr lang="en-US" sz="1800" dirty="0">
              <a:solidFill>
                <a:srgbClr val="002060"/>
              </a:solidFill>
            </a:endParaRPr>
          </a:p>
        </p:txBody>
      </p:sp>
      <p:grpSp>
        <p:nvGrpSpPr>
          <p:cNvPr id="4" name="Group 54"/>
          <p:cNvGrpSpPr/>
          <p:nvPr/>
        </p:nvGrpSpPr>
        <p:grpSpPr>
          <a:xfrm>
            <a:off x="3491892" y="2504758"/>
            <a:ext cx="2160241" cy="1688360"/>
            <a:chOff x="3491880" y="2499742"/>
            <a:chExt cx="2160241" cy="1688360"/>
          </a:xfrm>
        </p:grpSpPr>
        <p:pic>
          <p:nvPicPr>
            <p:cNvPr id="51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91880" y="2499742"/>
              <a:ext cx="2160240" cy="1374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 t="41290"/>
            <a:stretch>
              <a:fillRect/>
            </a:stretch>
          </p:blipFill>
          <p:spPr bwMode="auto">
            <a:xfrm>
              <a:off x="3491881" y="3507854"/>
              <a:ext cx="2160240" cy="680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ectangle 29"/>
          <p:cNvSpPr/>
          <p:nvPr/>
        </p:nvSpPr>
        <p:spPr>
          <a:xfrm>
            <a:off x="4204425" y="322483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PaaS</a:t>
            </a:r>
            <a:endParaRPr lang="en-US" sz="1800" dirty="0">
              <a:solidFill>
                <a:srgbClr val="0070C0"/>
              </a:solidFill>
            </a:endParaRPr>
          </a:p>
        </p:txBody>
      </p:sp>
      <p:grpSp>
        <p:nvGrpSpPr>
          <p:cNvPr id="5" name="Group 42"/>
          <p:cNvGrpSpPr/>
          <p:nvPr/>
        </p:nvGrpSpPr>
        <p:grpSpPr>
          <a:xfrm>
            <a:off x="107526" y="778678"/>
            <a:ext cx="7612609" cy="997080"/>
            <a:chOff x="107504" y="989686"/>
            <a:chExt cx="7612609" cy="997079"/>
          </a:xfrm>
        </p:grpSpPr>
        <p:pic>
          <p:nvPicPr>
            <p:cNvPr id="61" name="Picture 60" descr="MC900441537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4139952" y="989686"/>
              <a:ext cx="806260" cy="795062"/>
            </a:xfrm>
            <a:prstGeom prst="rect">
              <a:avLst/>
            </a:prstGeom>
          </p:spPr>
        </p:pic>
        <p:pic>
          <p:nvPicPr>
            <p:cNvPr id="64" name="Picture 63" descr="MC900441534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63688" y="989686"/>
              <a:ext cx="810317" cy="799063"/>
            </a:xfrm>
            <a:prstGeom prst="rect">
              <a:avLst/>
            </a:prstGeom>
          </p:spPr>
        </p:pic>
        <p:pic>
          <p:nvPicPr>
            <p:cNvPr id="66" name="Picture 65" descr="MC900441541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03869" y="989686"/>
              <a:ext cx="820459" cy="809064"/>
            </a:xfrm>
            <a:prstGeom prst="rect">
              <a:avLst/>
            </a:prstGeom>
          </p:spPr>
        </p:pic>
        <p:sp>
          <p:nvSpPr>
            <p:cNvPr id="68" name="Rectangle 67"/>
            <p:cNvSpPr/>
            <p:nvPr/>
          </p:nvSpPr>
          <p:spPr>
            <a:xfrm>
              <a:off x="1587697" y="1709766"/>
              <a:ext cx="109146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/>
                <a:t>IT Professional</a:t>
              </a:r>
              <a:endParaRPr lang="en-US" sz="12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151174" y="1709766"/>
              <a:ext cx="82727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/>
                <a:t>Developer</a:t>
              </a:r>
              <a:endParaRPr lang="en-US" sz="12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402024" y="1709766"/>
              <a:ext cx="13180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/>
                <a:t>Business End User</a:t>
              </a:r>
              <a:endParaRPr lang="en-US" sz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7504" y="1275606"/>
              <a:ext cx="15121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Different Users</a:t>
              </a:r>
              <a:endParaRPr lang="en-US" sz="1400" b="1" dirty="0"/>
            </a:p>
          </p:txBody>
        </p:sp>
      </p:grpSp>
      <p:grpSp>
        <p:nvGrpSpPr>
          <p:cNvPr id="6" name="Group 62"/>
          <p:cNvGrpSpPr/>
          <p:nvPr/>
        </p:nvGrpSpPr>
        <p:grpSpPr>
          <a:xfrm>
            <a:off x="2160478" y="3304740"/>
            <a:ext cx="4973535" cy="1295685"/>
            <a:chOff x="2160478" y="3304740"/>
            <a:chExt cx="4973535" cy="1295685"/>
          </a:xfrm>
        </p:grpSpPr>
        <p:pic>
          <p:nvPicPr>
            <p:cNvPr id="40" name="Picture 6" descr="http://people.engr.ncsu.edu/txie/nist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09767" y="4250459"/>
              <a:ext cx="1004532" cy="349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4" name="Straight Arrow Connector 43"/>
            <p:cNvCxnSpPr>
              <a:stCxn id="40" idx="1"/>
              <a:endCxn id="17" idx="2"/>
            </p:cNvCxnSpPr>
            <p:nvPr/>
          </p:nvCxnSpPr>
          <p:spPr>
            <a:xfrm flipH="1" flipV="1">
              <a:off x="2160478" y="3880804"/>
              <a:ext cx="1949289" cy="544638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40" idx="0"/>
              <a:endCxn id="30" idx="2"/>
            </p:cNvCxnSpPr>
            <p:nvPr/>
          </p:nvCxnSpPr>
          <p:spPr>
            <a:xfrm flipH="1" flipV="1">
              <a:off x="4610947" y="3624948"/>
              <a:ext cx="1086" cy="625511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0" idx="3"/>
              <a:endCxn id="35" idx="2"/>
            </p:cNvCxnSpPr>
            <p:nvPr/>
          </p:nvCxnSpPr>
          <p:spPr>
            <a:xfrm flipV="1">
              <a:off x="5114299" y="3304740"/>
              <a:ext cx="2019714" cy="1120702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Deployment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29836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Private cloud</a:t>
            </a:r>
          </a:p>
          <a:p>
            <a:pPr marL="398463" lvl="1" indent="-228600" eaLnBrk="0" hangingPunct="0">
              <a:spcBef>
                <a:spcPts val="12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The cloud infrastructure is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provisioned for exclusive use by a single organization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 comprising multiple consumers (e.g., business units). It may be owned, managed, and operated by the organization, a third party, or some combination of them, and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it may exist on or off premises. </a:t>
            </a:r>
            <a:endParaRPr lang="en-US" sz="1200" dirty="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Deployment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29836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Community cloud</a:t>
            </a:r>
          </a:p>
          <a:p>
            <a:pPr marL="398463" lvl="1" indent="-228600" eaLnBrk="0" hangingPunct="0">
              <a:spcBef>
                <a:spcPts val="12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The cloud infrastructure is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provisioned for exclusive use by a specific community of consumers from organizations that have shared concerns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 (e.g., mission, security requirements, policy, and compliance considerations). It may be owned, managed, and operated by one or more of the organizations in the community, a third party, or some combination of them, and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it may exist on or off premises. </a:t>
            </a:r>
            <a:endParaRPr lang="en-US" sz="1200" dirty="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Deployment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29836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Public cloud </a:t>
            </a:r>
          </a:p>
          <a:p>
            <a:pPr marL="398463" lvl="1" indent="-228600" eaLnBrk="0" hangingPunct="0">
              <a:spcBef>
                <a:spcPts val="12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The cloud infrastructure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is provisioned for open use by the general public.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 It may be owned, managed, and operated by a business, academic, or government organization, or some combination of them</a:t>
            </a:r>
            <a:r>
              <a:rPr lang="en-AU" sz="2000" dirty="0" smtClean="0">
                <a:ea typeface="ＭＳ Ｐゴシック" charset="-128"/>
              </a:rPr>
              <a:t>.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 It exists on the premises of the cloud provider. </a:t>
            </a:r>
            <a:endParaRPr lang="en-US" sz="1200" dirty="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Deployment Models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29836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Hybrid cloud</a:t>
            </a:r>
          </a:p>
          <a:p>
            <a:pPr marL="398463" lvl="1" indent="-228600" eaLnBrk="0" hangingPunct="0">
              <a:spcBef>
                <a:spcPts val="12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The cloud infrastructure is </a:t>
            </a:r>
            <a:r>
              <a:rPr lang="en-AU" sz="2000" dirty="0" smtClean="0">
                <a:ea typeface="ＭＳ Ｐゴシック" charset="-128"/>
              </a:rPr>
              <a:t>a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 composition of two or more distinct cloud infrastructures </a:t>
            </a:r>
            <a:r>
              <a:rPr lang="en-AU" sz="2000" dirty="0" smtClean="0">
                <a:ea typeface="ＭＳ Ｐゴシック" charset="-128"/>
              </a:rPr>
              <a:t>(private, community, or public)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that remain unique entities, </a:t>
            </a:r>
            <a:r>
              <a:rPr lang="en-AU" sz="2000" dirty="0" smtClean="0">
                <a:ea typeface="ＭＳ Ｐゴシック" charset="-128"/>
              </a:rPr>
              <a:t>but are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bound together by standardized or proprietary technology </a:t>
            </a:r>
            <a:r>
              <a:rPr lang="en-AU" sz="2000" dirty="0" smtClean="0">
                <a:ea typeface="ＭＳ Ｐゴシック" charset="-128"/>
              </a:rPr>
              <a:t>that enables data and application portability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 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(e.g., cloud bursting for load balancing between clouds). </a:t>
            </a:r>
            <a:endParaRPr lang="en-US" sz="12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 bwMode="auto">
          <a:xfrm>
            <a:off x="0" y="796181"/>
            <a:ext cx="8928000" cy="999616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119063" indent="-119063" algn="ctr">
              <a:lnSpc>
                <a:spcPct val="90000"/>
              </a:lnSpc>
              <a:spcBef>
                <a:spcPct val="50000"/>
              </a:spcBef>
              <a:buClr>
                <a:srgbClr val="FF1414"/>
              </a:buClr>
            </a:pPr>
            <a:endParaRPr lang="en-US" sz="2000" b="1" smtClean="0">
              <a:solidFill>
                <a:srgbClr val="000000"/>
              </a:solidFill>
            </a:endParaRPr>
          </a:p>
        </p:txBody>
      </p:sp>
      <p:grpSp>
        <p:nvGrpSpPr>
          <p:cNvPr id="2" name="Group 91"/>
          <p:cNvGrpSpPr/>
          <p:nvPr/>
        </p:nvGrpSpPr>
        <p:grpSpPr>
          <a:xfrm>
            <a:off x="578793" y="132432"/>
            <a:ext cx="7902203" cy="601278"/>
            <a:chOff x="662269" y="2002536"/>
            <a:chExt cx="7902203" cy="601278"/>
          </a:xfrm>
        </p:grpSpPr>
        <p:sp>
          <p:nvSpPr>
            <p:cNvPr id="10" name="TextBox 9"/>
            <p:cNvSpPr txBox="1"/>
            <p:nvPr/>
          </p:nvSpPr>
          <p:spPr>
            <a:xfrm>
              <a:off x="7379781" y="2002536"/>
              <a:ext cx="11846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00"/>
                  </a:solidFill>
                  <a:cs typeface="+mn-cs"/>
                </a:rPr>
                <a:t>Cloud Type </a:t>
              </a:r>
              <a:endParaRPr lang="en-US" sz="1600" b="1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2269" y="2004751"/>
              <a:ext cx="1172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00"/>
                  </a:solidFill>
                  <a:cs typeface="+mn-cs"/>
                </a:rPr>
                <a:t>Service Host</a:t>
              </a:r>
              <a:endParaRPr lang="en-US" sz="1600" b="1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50238" y="2014274"/>
              <a:ext cx="1512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00"/>
                  </a:solidFill>
                  <a:cs typeface="+mn-cs"/>
                </a:rPr>
                <a:t>Service Owner</a:t>
              </a:r>
              <a:endParaRPr lang="en-US" sz="1600" b="1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87993" y="2019039"/>
              <a:ext cx="1512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600" b="1" dirty="0" smtClean="0">
                  <a:solidFill>
                    <a:srgbClr val="000000"/>
                  </a:solidFill>
                  <a:cs typeface="+mn-cs"/>
                </a:rPr>
                <a:t>Tenancy Model</a:t>
              </a:r>
              <a:endParaRPr lang="en-US" sz="16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69245" y="930044"/>
            <a:ext cx="1512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i="1" dirty="0" smtClean="0">
                <a:solidFill>
                  <a:srgbClr val="000000"/>
                </a:solidFill>
                <a:cs typeface="+mn-cs"/>
              </a:rPr>
              <a:t>*Any</a:t>
            </a:r>
            <a:endParaRPr lang="en-US" sz="3200" b="1" i="1" dirty="0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3" name="Group 73"/>
          <p:cNvGrpSpPr/>
          <p:nvPr/>
        </p:nvGrpSpPr>
        <p:grpSpPr>
          <a:xfrm>
            <a:off x="281846" y="930348"/>
            <a:ext cx="3587363" cy="589695"/>
            <a:chOff x="218091" y="2072774"/>
            <a:chExt cx="3587363" cy="589695"/>
          </a:xfrm>
        </p:grpSpPr>
        <p:sp>
          <p:nvSpPr>
            <p:cNvPr id="17" name="TextBox 16"/>
            <p:cNvSpPr txBox="1"/>
            <p:nvPr/>
          </p:nvSpPr>
          <p:spPr>
            <a:xfrm>
              <a:off x="218091" y="2072774"/>
              <a:ext cx="1512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200" b="1" i="1" dirty="0" smtClean="0">
                  <a:solidFill>
                    <a:srgbClr val="000000"/>
                  </a:solidFill>
                  <a:cs typeface="+mn-cs"/>
                </a:rPr>
                <a:t>*Any</a:t>
              </a:r>
              <a:endParaRPr lang="en-US" sz="3200" b="1" i="1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92483" y="2077694"/>
              <a:ext cx="1512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200" b="1" i="1" dirty="0" smtClean="0">
                  <a:solidFill>
                    <a:srgbClr val="000000"/>
                  </a:solidFill>
                  <a:cs typeface="+mn-cs"/>
                </a:rPr>
                <a:t>*Any</a:t>
              </a:r>
              <a:endParaRPr lang="en-US" sz="3200" b="1" i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4973719" y="1813305"/>
            <a:ext cx="1089876" cy="922888"/>
            <a:chOff x="1531313" y="2114745"/>
            <a:chExt cx="1502509" cy="1976323"/>
          </a:xfrm>
        </p:grpSpPr>
        <p:sp>
          <p:nvSpPr>
            <p:cNvPr id="27" name="TextBox 26"/>
            <p:cNvSpPr txBox="1"/>
            <p:nvPr/>
          </p:nvSpPr>
          <p:spPr>
            <a:xfrm>
              <a:off x="1531313" y="3102433"/>
              <a:ext cx="1502509" cy="988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Single Tenant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8" name="Picture 27" descr="business_grey_stick_guy_briefcase_pc_400_clr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43080" y="2114745"/>
              <a:ext cx="947659" cy="1139442"/>
            </a:xfrm>
            <a:prstGeom prst="rect">
              <a:avLst/>
            </a:prstGeom>
          </p:spPr>
        </p:pic>
      </p:grpSp>
      <p:grpSp>
        <p:nvGrpSpPr>
          <p:cNvPr id="5" name="Group 15"/>
          <p:cNvGrpSpPr/>
          <p:nvPr/>
        </p:nvGrpSpPr>
        <p:grpSpPr>
          <a:xfrm>
            <a:off x="4930315" y="2803559"/>
            <a:ext cx="1176032" cy="938561"/>
            <a:chOff x="1604205" y="4326157"/>
            <a:chExt cx="1306422" cy="1686826"/>
          </a:xfrm>
        </p:grpSpPr>
        <p:pic>
          <p:nvPicPr>
            <p:cNvPr id="30" name="Picture 29" descr="group_stick_figures_standing_together_pc_400_clr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04205" y="4326157"/>
              <a:ext cx="1306422" cy="1035191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1645695" y="5183257"/>
              <a:ext cx="1183227" cy="829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Multi Tenant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/>
          <p:nvPr/>
        </p:nvGrpSpPr>
        <p:grpSpPr>
          <a:xfrm>
            <a:off x="4876522" y="3839518"/>
            <a:ext cx="1284069" cy="844304"/>
            <a:chOff x="385782" y="4476848"/>
            <a:chExt cx="1664834" cy="1760962"/>
          </a:xfrm>
        </p:grpSpPr>
        <p:sp>
          <p:nvSpPr>
            <p:cNvPr id="33" name="Rectangle 32"/>
            <p:cNvSpPr/>
            <p:nvPr/>
          </p:nvSpPr>
          <p:spPr>
            <a:xfrm>
              <a:off x="385782" y="5274917"/>
              <a:ext cx="1664834" cy="962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+mn-cs"/>
                </a:rPr>
                <a:t>Community of related entities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34" name="Picture 33" descr="introduction_to_a_friend_400_clr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5886" y="4476848"/>
              <a:ext cx="1052302" cy="1052299"/>
            </a:xfrm>
            <a:prstGeom prst="rect">
              <a:avLst/>
            </a:prstGeom>
          </p:spPr>
        </p:pic>
      </p:grpSp>
      <p:grpSp>
        <p:nvGrpSpPr>
          <p:cNvPr id="7" name="Group 31"/>
          <p:cNvGrpSpPr/>
          <p:nvPr/>
        </p:nvGrpSpPr>
        <p:grpSpPr>
          <a:xfrm>
            <a:off x="2649063" y="1841632"/>
            <a:ext cx="1122419" cy="775433"/>
            <a:chOff x="3337677" y="1876369"/>
            <a:chExt cx="1286191" cy="1299833"/>
          </a:xfrm>
        </p:grpSpPr>
        <p:pic>
          <p:nvPicPr>
            <p:cNvPr id="37" name="Picture 36" descr="factory_building_smoke_stack_400_clr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13437" y="1876369"/>
              <a:ext cx="877688" cy="916328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3337677" y="2711878"/>
              <a:ext cx="1286191" cy="464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Enterprise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8" name="Group 34"/>
          <p:cNvGrpSpPr/>
          <p:nvPr/>
        </p:nvGrpSpPr>
        <p:grpSpPr>
          <a:xfrm>
            <a:off x="2633716" y="2609959"/>
            <a:ext cx="1153963" cy="920977"/>
            <a:chOff x="3330491" y="2981813"/>
            <a:chExt cx="1512971" cy="1437434"/>
          </a:xfrm>
        </p:grpSpPr>
        <p:pic>
          <p:nvPicPr>
            <p:cNvPr id="40" name="Picture 39" descr="contract_salesman_signature_pen_400_clr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91417" y="2981813"/>
              <a:ext cx="800990" cy="71857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3330491" y="3698693"/>
              <a:ext cx="1512971" cy="720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Cloud Provider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9" name="Group 43"/>
          <p:cNvGrpSpPr/>
          <p:nvPr/>
        </p:nvGrpSpPr>
        <p:grpSpPr>
          <a:xfrm>
            <a:off x="573281" y="1844613"/>
            <a:ext cx="1122419" cy="775433"/>
            <a:chOff x="3337677" y="1876369"/>
            <a:chExt cx="1286191" cy="1299833"/>
          </a:xfrm>
        </p:grpSpPr>
        <p:pic>
          <p:nvPicPr>
            <p:cNvPr id="43" name="Picture 42" descr="factory_building_smoke_stack_400_clr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13437" y="1876369"/>
              <a:ext cx="877688" cy="916328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3337677" y="2711878"/>
              <a:ext cx="1286191" cy="464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Enterprise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13" name="Group 46"/>
          <p:cNvGrpSpPr/>
          <p:nvPr/>
        </p:nvGrpSpPr>
        <p:grpSpPr>
          <a:xfrm>
            <a:off x="550185" y="2637091"/>
            <a:ext cx="1153963" cy="889079"/>
            <a:chOff x="3330491" y="3031599"/>
            <a:chExt cx="1512971" cy="1387648"/>
          </a:xfrm>
        </p:grpSpPr>
        <p:pic>
          <p:nvPicPr>
            <p:cNvPr id="46" name="Picture 45" descr="contract_salesman_signature_pen_400_clr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91417" y="3031599"/>
              <a:ext cx="800990" cy="718569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3330491" y="3698693"/>
              <a:ext cx="1512971" cy="720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b="1" dirty="0" smtClean="0">
                  <a:solidFill>
                    <a:srgbClr val="000000"/>
                  </a:solidFill>
                  <a:cs typeface="+mn-cs"/>
                </a:rPr>
                <a:t>Cloud Provider</a:t>
              </a:r>
              <a:endParaRPr lang="en-US" sz="12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815185" y="945169"/>
            <a:ext cx="612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 smtClean="0">
                <a:solidFill>
                  <a:srgbClr val="FF0000"/>
                </a:solidFill>
                <a:cs typeface="+mn-cs"/>
              </a:rPr>
              <a:t>+</a:t>
            </a:r>
            <a:endParaRPr lang="en-US" sz="40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69036" y="935637"/>
            <a:ext cx="612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 smtClean="0">
                <a:solidFill>
                  <a:srgbClr val="FF0000"/>
                </a:solidFill>
                <a:cs typeface="+mn-cs"/>
              </a:rPr>
              <a:t>+</a:t>
            </a:r>
            <a:endParaRPr lang="en-US" sz="40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56862" y="945157"/>
            <a:ext cx="612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 smtClean="0">
                <a:solidFill>
                  <a:srgbClr val="FF0000"/>
                </a:solidFill>
                <a:cs typeface="+mn-cs"/>
              </a:rPr>
              <a:t>=</a:t>
            </a:r>
            <a:endParaRPr lang="en-US" sz="40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306847" y="1272815"/>
            <a:ext cx="1509870" cy="361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100" b="1" dirty="0" smtClean="0">
                <a:solidFill>
                  <a:prstClr val="white"/>
                </a:solidFill>
                <a:cs typeface="+mn-cs"/>
              </a:rPr>
              <a:t>Community</a:t>
            </a:r>
          </a:p>
        </p:txBody>
      </p:sp>
      <p:grpSp>
        <p:nvGrpSpPr>
          <p:cNvPr id="16" name="Group 77"/>
          <p:cNvGrpSpPr/>
          <p:nvPr/>
        </p:nvGrpSpPr>
        <p:grpSpPr>
          <a:xfrm>
            <a:off x="7322034" y="913351"/>
            <a:ext cx="1133096" cy="725434"/>
            <a:chOff x="7322034" y="913351"/>
            <a:chExt cx="1133096" cy="725434"/>
          </a:xfrm>
        </p:grpSpPr>
        <p:pic>
          <p:nvPicPr>
            <p:cNvPr id="76" name="Picture 62" descr="cloud_and_Bkgd_dkoutline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22034" y="913351"/>
              <a:ext cx="1133096" cy="72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Rectangle 76"/>
            <p:cNvSpPr/>
            <p:nvPr/>
          </p:nvSpPr>
          <p:spPr>
            <a:xfrm>
              <a:off x="7363581" y="1091255"/>
              <a:ext cx="105223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+mn-cs"/>
                </a:rPr>
                <a:t>Internal Private</a:t>
              </a:r>
              <a:endParaRPr lang="en-US" sz="1200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19" name="Group 84"/>
          <p:cNvGrpSpPr/>
          <p:nvPr/>
        </p:nvGrpSpPr>
        <p:grpSpPr>
          <a:xfrm>
            <a:off x="7313143" y="918698"/>
            <a:ext cx="1133096" cy="725434"/>
            <a:chOff x="7322034" y="913351"/>
            <a:chExt cx="1133096" cy="725434"/>
          </a:xfrm>
        </p:grpSpPr>
        <p:pic>
          <p:nvPicPr>
            <p:cNvPr id="86" name="Picture 62" descr="cloud_and_Bkgd_dkoutline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22034" y="913351"/>
              <a:ext cx="1133096" cy="72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" name="Rectangle 86"/>
            <p:cNvSpPr/>
            <p:nvPr/>
          </p:nvSpPr>
          <p:spPr>
            <a:xfrm>
              <a:off x="7363581" y="1191992"/>
              <a:ext cx="105223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+mn-cs"/>
                </a:rPr>
                <a:t>Community</a:t>
              </a:r>
              <a:endParaRPr lang="en-US" sz="1200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20" name="Group 90"/>
          <p:cNvGrpSpPr/>
          <p:nvPr/>
        </p:nvGrpSpPr>
        <p:grpSpPr>
          <a:xfrm>
            <a:off x="7307437" y="910532"/>
            <a:ext cx="1133096" cy="725434"/>
            <a:chOff x="7322034" y="913351"/>
            <a:chExt cx="1133096" cy="725434"/>
          </a:xfrm>
        </p:grpSpPr>
        <p:pic>
          <p:nvPicPr>
            <p:cNvPr id="92" name="Picture 62" descr="cloud_and_Bkgd_dkoutline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22034" y="913351"/>
              <a:ext cx="1133096" cy="725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" name="Rectangle 92"/>
            <p:cNvSpPr/>
            <p:nvPr/>
          </p:nvSpPr>
          <p:spPr>
            <a:xfrm>
              <a:off x="7363581" y="1184243"/>
              <a:ext cx="105223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cs typeface="+mn-cs"/>
                </a:rPr>
                <a:t>Hybrid</a:t>
              </a:r>
              <a:endParaRPr lang="en-US" sz="1200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21" name="Group 57"/>
          <p:cNvGrpSpPr/>
          <p:nvPr/>
        </p:nvGrpSpPr>
        <p:grpSpPr>
          <a:xfrm>
            <a:off x="6984280" y="924286"/>
            <a:ext cx="1784436" cy="725434"/>
            <a:chOff x="7048076" y="1817419"/>
            <a:chExt cx="1784436" cy="725434"/>
          </a:xfrm>
        </p:grpSpPr>
        <p:grpSp>
          <p:nvGrpSpPr>
            <p:cNvPr id="22" name="Group 78"/>
            <p:cNvGrpSpPr/>
            <p:nvPr/>
          </p:nvGrpSpPr>
          <p:grpSpPr>
            <a:xfrm>
              <a:off x="7381444" y="1817419"/>
              <a:ext cx="1133096" cy="725434"/>
              <a:chOff x="7322034" y="913351"/>
              <a:chExt cx="1133096" cy="725434"/>
            </a:xfrm>
          </p:grpSpPr>
          <p:pic>
            <p:nvPicPr>
              <p:cNvPr id="80" name="Picture 62" descr="cloud_and_Bkgd_dkoutline.pn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322034" y="913351"/>
                <a:ext cx="1133096" cy="725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1" name="Rectangle 80"/>
              <p:cNvSpPr/>
              <p:nvPr/>
            </p:nvSpPr>
            <p:spPr>
              <a:xfrm>
                <a:off x="7363581" y="1121399"/>
                <a:ext cx="105223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  <a:cs typeface="+mn-cs"/>
                  </a:rPr>
                  <a:t>Managed Private</a:t>
                </a:r>
                <a:endParaRPr lang="en-US" sz="1200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sp>
          <p:nvSpPr>
            <p:cNvPr id="70" name="TextBox 69">
              <a:hlinkClick r:id="" action="ppaction://noaction"/>
            </p:cNvPr>
            <p:cNvSpPr txBox="1"/>
            <p:nvPr/>
          </p:nvSpPr>
          <p:spPr>
            <a:xfrm>
              <a:off x="7048076" y="1902237"/>
              <a:ext cx="17844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b="1" dirty="0" smtClean="0">
                  <a:solidFill>
                    <a:srgbClr val="FF0000"/>
                  </a:solidFill>
                  <a:cs typeface="+mn-cs"/>
                </a:rPr>
                <a:t>@Customer</a:t>
              </a:r>
              <a:endParaRPr lang="en-US" sz="800" b="1" dirty="0">
                <a:solidFill>
                  <a:srgbClr val="FF0000"/>
                </a:solidFill>
                <a:cs typeface="+mn-cs"/>
              </a:endParaRPr>
            </a:p>
          </p:txBody>
        </p:sp>
      </p:grpSp>
      <p:grpSp>
        <p:nvGrpSpPr>
          <p:cNvPr id="23" name="Group 58"/>
          <p:cNvGrpSpPr/>
          <p:nvPr/>
        </p:nvGrpSpPr>
        <p:grpSpPr>
          <a:xfrm>
            <a:off x="7009999" y="926809"/>
            <a:ext cx="1784436" cy="725434"/>
            <a:chOff x="7137589" y="2553588"/>
            <a:chExt cx="1784436" cy="725434"/>
          </a:xfrm>
        </p:grpSpPr>
        <p:grpSp>
          <p:nvGrpSpPr>
            <p:cNvPr id="24" name="Group 81"/>
            <p:cNvGrpSpPr/>
            <p:nvPr/>
          </p:nvGrpSpPr>
          <p:grpSpPr>
            <a:xfrm>
              <a:off x="7451186" y="2553588"/>
              <a:ext cx="1133096" cy="725434"/>
              <a:chOff x="7322034" y="913351"/>
              <a:chExt cx="1133096" cy="725434"/>
            </a:xfrm>
          </p:grpSpPr>
          <p:pic>
            <p:nvPicPr>
              <p:cNvPr id="83" name="Picture 62" descr="cloud_and_Bkgd_dkoutline.pn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322034" y="913351"/>
                <a:ext cx="1133096" cy="725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4" name="Rectangle 83"/>
              <p:cNvSpPr/>
              <p:nvPr/>
            </p:nvSpPr>
            <p:spPr>
              <a:xfrm>
                <a:off x="7363581" y="1131447"/>
                <a:ext cx="105223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AU" sz="1200" b="1" dirty="0" smtClean="0">
                    <a:solidFill>
                      <a:srgbClr val="000000"/>
                    </a:solidFill>
                    <a:cs typeface="+mn-cs"/>
                  </a:rPr>
                  <a:t>Virtual Private</a:t>
                </a:r>
                <a:endParaRPr lang="en-US" sz="1200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sp>
          <p:nvSpPr>
            <p:cNvPr id="72" name="TextBox 71">
              <a:hlinkClick r:id="" action="ppaction://noaction"/>
            </p:cNvPr>
            <p:cNvSpPr txBox="1"/>
            <p:nvPr/>
          </p:nvSpPr>
          <p:spPr>
            <a:xfrm>
              <a:off x="7137589" y="2625719"/>
              <a:ext cx="17844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b="1" dirty="0" smtClean="0">
                  <a:solidFill>
                    <a:srgbClr val="FF0000"/>
                  </a:solidFill>
                  <a:cs typeface="+mn-cs"/>
                </a:rPr>
                <a:t>@Oracle</a:t>
              </a:r>
              <a:endParaRPr lang="en-US" sz="800" b="1" dirty="0">
                <a:solidFill>
                  <a:srgbClr val="FF0000"/>
                </a:solidFill>
                <a:cs typeface="+mn-cs"/>
              </a:endParaRPr>
            </a:p>
          </p:txBody>
        </p:sp>
      </p:grpSp>
      <p:grpSp>
        <p:nvGrpSpPr>
          <p:cNvPr id="25" name="Group 59"/>
          <p:cNvGrpSpPr/>
          <p:nvPr/>
        </p:nvGrpSpPr>
        <p:grpSpPr>
          <a:xfrm>
            <a:off x="7319788" y="912870"/>
            <a:ext cx="1133096" cy="725434"/>
            <a:chOff x="7588088" y="4038842"/>
            <a:chExt cx="1133096" cy="725434"/>
          </a:xfrm>
        </p:grpSpPr>
        <p:grpSp>
          <p:nvGrpSpPr>
            <p:cNvPr id="26" name="Group 87"/>
            <p:cNvGrpSpPr/>
            <p:nvPr/>
          </p:nvGrpSpPr>
          <p:grpSpPr>
            <a:xfrm>
              <a:off x="7588088" y="4038842"/>
              <a:ext cx="1133096" cy="725434"/>
              <a:chOff x="7322034" y="913351"/>
              <a:chExt cx="1133096" cy="725434"/>
            </a:xfrm>
          </p:grpSpPr>
          <p:pic>
            <p:nvPicPr>
              <p:cNvPr id="89" name="Picture 62" descr="cloud_and_Bkgd_dkoutline.pn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322034" y="913351"/>
                <a:ext cx="1133096" cy="725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0" name="Rectangle 89"/>
              <p:cNvSpPr/>
              <p:nvPr/>
            </p:nvSpPr>
            <p:spPr>
              <a:xfrm>
                <a:off x="7363581" y="1284723"/>
                <a:ext cx="105223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  <a:cs typeface="+mn-cs"/>
                  </a:rPr>
                  <a:t>Public</a:t>
                </a:r>
                <a:endParaRPr lang="en-US" sz="1200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sp>
          <p:nvSpPr>
            <p:cNvPr id="74" name="TextBox 73">
              <a:hlinkClick r:id="" action="ppaction://noaction"/>
            </p:cNvPr>
            <p:cNvSpPr txBox="1"/>
            <p:nvPr/>
          </p:nvSpPr>
          <p:spPr>
            <a:xfrm>
              <a:off x="7730559" y="4160020"/>
              <a:ext cx="87082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b="1" dirty="0" smtClean="0">
                  <a:solidFill>
                    <a:srgbClr val="FF0000"/>
                  </a:solidFill>
                  <a:cs typeface="+mn-cs"/>
                </a:rPr>
                <a:t>Oracle Cloud</a:t>
              </a:r>
              <a:endParaRPr lang="en-US" sz="800" b="1" dirty="0">
                <a:solidFill>
                  <a:srgbClr val="FF0000"/>
                </a:solidFill>
                <a:cs typeface="+mn-cs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-8.33333E-7 -0.1666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1.66667E-6 -0.1666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3.61111E-6 -0.175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16666 L -1.66667E-6 -1.85185E-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462 L 0.00052 -0.32962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16661 L -1.94444E-6 -4.30423E-6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 -0.32917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175 L 3.61111E-6 1.85185E-6 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432 L 3.33333E-6 -0.37045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32963 L 0.00052 -0.00254 " pathEditMode="relative" rAng="0" ptsTypes="AA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32963 L 0.00052 -0.00672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37076 L -0.0007 -0.00432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92 L -0.00052 -0.56107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55829 L -0.00052 -0.00092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297712" y="563531"/>
            <a:ext cx="3094073" cy="4035738"/>
            <a:chOff x="6084168" y="1610576"/>
            <a:chExt cx="2160239" cy="1158689"/>
          </a:xfrm>
        </p:grpSpPr>
        <p:pic>
          <p:nvPicPr>
            <p:cNvPr id="8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84168" y="1610576"/>
              <a:ext cx="2160239" cy="115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6273036" y="2099702"/>
              <a:ext cx="17519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kern="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Public Cloud</a:t>
              </a:r>
              <a:endParaRPr lang="en-US" sz="1800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67153" y="382773"/>
            <a:ext cx="3242931" cy="4253022"/>
            <a:chOff x="683582" y="1557078"/>
            <a:chExt cx="2160239" cy="1158688"/>
          </a:xfrm>
        </p:grpSpPr>
        <p:pic>
          <p:nvPicPr>
            <p:cNvPr id="5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82" y="1557078"/>
              <a:ext cx="2160239" cy="1158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935106" y="2055476"/>
              <a:ext cx="18378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kern="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Private Cloud</a:t>
              </a:r>
              <a:endParaRPr lang="en-US" sz="1800" dirty="0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44549" y="96465"/>
            <a:ext cx="8229600" cy="423784"/>
          </a:xfrm>
        </p:spPr>
        <p:txBody>
          <a:bodyPr/>
          <a:lstStyle/>
          <a:p>
            <a:r>
              <a:rPr lang="en-US" dirty="0" smtClean="0"/>
              <a:t>Traversing a Hybrid Cloud</a:t>
            </a:r>
          </a:p>
        </p:txBody>
      </p:sp>
      <p:grpSp>
        <p:nvGrpSpPr>
          <p:cNvPr id="7" name="Group 37"/>
          <p:cNvGrpSpPr/>
          <p:nvPr/>
        </p:nvGrpSpPr>
        <p:grpSpPr>
          <a:xfrm>
            <a:off x="7155065" y="1205504"/>
            <a:ext cx="1404160" cy="665162"/>
            <a:chOff x="7123166" y="1205504"/>
            <a:chExt cx="1404160" cy="665162"/>
          </a:xfrm>
        </p:grpSpPr>
        <p:grpSp>
          <p:nvGrpSpPr>
            <p:cNvPr id="10" name="Group 25"/>
            <p:cNvGrpSpPr/>
            <p:nvPr/>
          </p:nvGrpSpPr>
          <p:grpSpPr>
            <a:xfrm>
              <a:off x="7123166" y="1205504"/>
              <a:ext cx="1000114" cy="665162"/>
              <a:chOff x="7218857" y="1471318"/>
              <a:chExt cx="1000114" cy="665162"/>
            </a:xfrm>
          </p:grpSpPr>
          <p:sp>
            <p:nvSpPr>
              <p:cNvPr id="17" name="TextBox 16"/>
              <p:cNvSpPr txBox="1">
                <a:spLocks noChangeArrowheads="1"/>
              </p:cNvSpPr>
              <p:nvPr/>
            </p:nvSpPr>
            <p:spPr bwMode="auto">
              <a:xfrm>
                <a:off x="7565268" y="1924492"/>
                <a:ext cx="653703" cy="170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/>
              <a:lstStyle/>
              <a:p>
                <a:r>
                  <a:rPr lang="en-US" sz="1000" b="1" dirty="0" smtClean="0">
                    <a:solidFill>
                      <a:srgbClr val="000000"/>
                    </a:solidFill>
                    <a:cs typeface="+mn-cs"/>
                  </a:rPr>
                  <a:t>Database</a:t>
                </a:r>
                <a:endParaRPr lang="en-US" sz="1000" b="1" dirty="0">
                  <a:solidFill>
                    <a:srgbClr val="000000"/>
                  </a:solidFill>
                  <a:cs typeface="+mn-cs"/>
                </a:endParaRPr>
              </a:p>
            </p:txBody>
          </p:sp>
          <p:pic>
            <p:nvPicPr>
              <p:cNvPr id="18" name="Picture 43" descr="Data.pn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18857" y="1471318"/>
                <a:ext cx="306388" cy="665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7483758" y="1275906"/>
              <a:ext cx="1043568" cy="152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AU" sz="1000" b="1" i="1" dirty="0" smtClean="0">
                  <a:solidFill>
                    <a:srgbClr val="000000"/>
                  </a:solidFill>
                  <a:cs typeface="+mn-cs"/>
                </a:rPr>
                <a:t>Customer </a:t>
              </a:r>
            </a:p>
            <a:p>
              <a:r>
                <a:rPr lang="en-AU" sz="1000" b="1" i="1" dirty="0" smtClean="0">
                  <a:solidFill>
                    <a:srgbClr val="000000"/>
                  </a:solidFill>
                  <a:cs typeface="+mn-cs"/>
                </a:rPr>
                <a:t>data</a:t>
              </a:r>
              <a:endParaRPr lang="en-US" sz="1000" b="1" i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11" name="Group 322"/>
          <p:cNvGrpSpPr/>
          <p:nvPr/>
        </p:nvGrpSpPr>
        <p:grpSpPr>
          <a:xfrm>
            <a:off x="2105247" y="1318437"/>
            <a:ext cx="5049818" cy="233916"/>
            <a:chOff x="2105247" y="1318437"/>
            <a:chExt cx="5049818" cy="233916"/>
          </a:xfrm>
        </p:grpSpPr>
        <p:cxnSp>
          <p:nvCxnSpPr>
            <p:cNvPr id="32" name="Straight Connector 31"/>
            <p:cNvCxnSpPr>
              <a:endCxn id="18" idx="1"/>
            </p:cNvCxnSpPr>
            <p:nvPr/>
          </p:nvCxnSpPr>
          <p:spPr>
            <a:xfrm flipV="1">
              <a:off x="2105247" y="1538085"/>
              <a:ext cx="5049818" cy="14268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6"/>
            <p:cNvSpPr txBox="1">
              <a:spLocks noChangeArrowheads="1"/>
            </p:cNvSpPr>
            <p:nvPr/>
          </p:nvSpPr>
          <p:spPr bwMode="auto">
            <a:xfrm>
              <a:off x="3850951" y="1318437"/>
              <a:ext cx="1550387" cy="177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AU" sz="1000" b="1" i="1" dirty="0" smtClean="0">
                  <a:solidFill>
                    <a:prstClr val="white">
                      <a:lumMod val="65000"/>
                    </a:prstClr>
                  </a:solidFill>
                  <a:cs typeface="+mn-cs"/>
                </a:rPr>
                <a:t>Online network interface</a:t>
              </a:r>
              <a:endParaRPr lang="en-US" sz="1000" b="1" i="1" dirty="0">
                <a:solidFill>
                  <a:prstClr val="white">
                    <a:lumMod val="65000"/>
                  </a:prstClr>
                </a:solidFill>
                <a:cs typeface="+mn-cs"/>
              </a:endParaRPr>
            </a:p>
          </p:txBody>
        </p:sp>
      </p:grpSp>
      <p:grpSp>
        <p:nvGrpSpPr>
          <p:cNvPr id="12" name="Group 184"/>
          <p:cNvGrpSpPr/>
          <p:nvPr/>
        </p:nvGrpSpPr>
        <p:grpSpPr>
          <a:xfrm>
            <a:off x="404046" y="2385231"/>
            <a:ext cx="8382006" cy="1846523"/>
            <a:chOff x="404046" y="2385231"/>
            <a:chExt cx="8382006" cy="1846523"/>
          </a:xfrm>
        </p:grpSpPr>
        <p:pic>
          <p:nvPicPr>
            <p:cNvPr id="186" name="Picture 62" descr="cloud_and_Bkgd_dkou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4046" y="2385231"/>
              <a:ext cx="8382006" cy="1846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7" name="Rectangle 186"/>
            <p:cNvSpPr/>
            <p:nvPr/>
          </p:nvSpPr>
          <p:spPr>
            <a:xfrm>
              <a:off x="3182948" y="3587092"/>
              <a:ext cx="2946978" cy="4839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kern="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Hybrid Cloud</a:t>
              </a:r>
              <a:endParaRPr lang="en-US" sz="1800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15" name="Group 83"/>
          <p:cNvGrpSpPr/>
          <p:nvPr/>
        </p:nvGrpSpPr>
        <p:grpSpPr>
          <a:xfrm>
            <a:off x="2828264" y="2549601"/>
            <a:ext cx="3530009" cy="799655"/>
            <a:chOff x="2828264" y="2549601"/>
            <a:chExt cx="3530009" cy="799655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2828264" y="3349256"/>
              <a:ext cx="3530009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16"/>
            <p:cNvSpPr txBox="1">
              <a:spLocks noChangeArrowheads="1"/>
            </p:cNvSpPr>
            <p:nvPr/>
          </p:nvSpPr>
          <p:spPr bwMode="auto">
            <a:xfrm>
              <a:off x="3865128" y="3118884"/>
              <a:ext cx="1550387" cy="177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AU" sz="1000" b="1" i="1" dirty="0" smtClean="0">
                  <a:solidFill>
                    <a:prstClr val="white">
                      <a:lumMod val="50000"/>
                    </a:prstClr>
                  </a:solidFill>
                  <a:cs typeface="+mn-cs"/>
                </a:rPr>
                <a:t>Secure File Transfer</a:t>
              </a:r>
              <a:endParaRPr lang="en-US" sz="1000" b="1" i="1" dirty="0">
                <a:solidFill>
                  <a:prstClr val="white">
                    <a:lumMod val="50000"/>
                  </a:prstClr>
                </a:solidFill>
                <a:cs typeface="+mn-cs"/>
              </a:endParaRPr>
            </a:p>
          </p:txBody>
        </p:sp>
        <p:pic>
          <p:nvPicPr>
            <p:cNvPr id="87" name="Picture 86" descr="computer_file_transfer_400_clr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53517" y="2549601"/>
              <a:ext cx="787400" cy="590550"/>
            </a:xfrm>
            <a:prstGeom prst="rect">
              <a:avLst/>
            </a:prstGeom>
            <a:effectLst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>
                <a:rot lat="0" lon="10800000" rev="0"/>
              </a:camera>
              <a:lightRig rig="threePt" dir="t"/>
            </a:scene3d>
          </p:spPr>
        </p:pic>
      </p:grpSp>
      <p:grpSp>
        <p:nvGrpSpPr>
          <p:cNvPr id="19" name="Group 181"/>
          <p:cNvGrpSpPr/>
          <p:nvPr/>
        </p:nvGrpSpPr>
        <p:grpSpPr>
          <a:xfrm>
            <a:off x="6283842" y="3150765"/>
            <a:ext cx="2424223" cy="1075226"/>
            <a:chOff x="6283842" y="3150765"/>
            <a:chExt cx="2424223" cy="1075226"/>
          </a:xfrm>
        </p:grpSpPr>
        <p:grpSp>
          <p:nvGrpSpPr>
            <p:cNvPr id="20" name="Group 49"/>
            <p:cNvGrpSpPr/>
            <p:nvPr/>
          </p:nvGrpSpPr>
          <p:grpSpPr>
            <a:xfrm>
              <a:off x="6530358" y="3150765"/>
              <a:ext cx="1766577" cy="694671"/>
              <a:chOff x="6434661" y="3320893"/>
              <a:chExt cx="1766577" cy="694671"/>
            </a:xfrm>
          </p:grpSpPr>
          <p:grpSp>
            <p:nvGrpSpPr>
              <p:cNvPr id="21" name="Group 38"/>
              <p:cNvGrpSpPr/>
              <p:nvPr/>
            </p:nvGrpSpPr>
            <p:grpSpPr>
              <a:xfrm>
                <a:off x="7201124" y="3320893"/>
                <a:ext cx="1000114" cy="679828"/>
                <a:chOff x="6772277" y="1190838"/>
                <a:chExt cx="1000114" cy="679828"/>
              </a:xfrm>
            </p:grpSpPr>
            <p:grpSp>
              <p:nvGrpSpPr>
                <p:cNvPr id="22" name="Group 25"/>
                <p:cNvGrpSpPr/>
                <p:nvPr/>
              </p:nvGrpSpPr>
              <p:grpSpPr>
                <a:xfrm>
                  <a:off x="6772277" y="1205504"/>
                  <a:ext cx="1000114" cy="665162"/>
                  <a:chOff x="6867968" y="1471318"/>
                  <a:chExt cx="1000114" cy="665162"/>
                </a:xfrm>
              </p:grpSpPr>
              <p:sp>
                <p:nvSpPr>
                  <p:cNvPr id="63" name="Text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14379" y="1924492"/>
                    <a:ext cx="653703" cy="1701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/>
                  <a:lstStyle/>
                  <a:p>
                    <a:r>
                      <a:rPr lang="en-US" sz="1000" b="1" dirty="0" smtClean="0">
                        <a:solidFill>
                          <a:srgbClr val="000000"/>
                        </a:solidFill>
                        <a:cs typeface="+mn-cs"/>
                      </a:rPr>
                      <a:t>Database</a:t>
                    </a:r>
                    <a:endParaRPr lang="en-US" sz="1000" b="1" dirty="0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pic>
                <p:nvPicPr>
                  <p:cNvPr id="64" name="Picture 43" descr="Data.png"/>
                  <p:cNvPicPr>
                    <a:picLocks noChangeAspect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867968" y="1471318"/>
                    <a:ext cx="306388" cy="66516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62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7079706" y="1190838"/>
                  <a:ext cx="625352" cy="3048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/>
                <a:lstStyle/>
                <a:p>
                  <a:r>
                    <a:rPr lang="en-AU" sz="1000" b="1" i="1" dirty="0" smtClean="0">
                      <a:solidFill>
                        <a:srgbClr val="000000"/>
                      </a:solidFill>
                      <a:cs typeface="+mn-cs"/>
                    </a:rPr>
                    <a:t>Customer</a:t>
                  </a:r>
                </a:p>
                <a:p>
                  <a:r>
                    <a:rPr lang="en-AU" sz="1000" b="1" i="1" dirty="0" smtClean="0">
                      <a:solidFill>
                        <a:srgbClr val="000000"/>
                      </a:solidFill>
                      <a:cs typeface="+mn-cs"/>
                    </a:rPr>
                    <a:t>data</a:t>
                  </a:r>
                  <a:endParaRPr lang="en-US" sz="1000" b="1" i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  <p:grpSp>
            <p:nvGrpSpPr>
              <p:cNvPr id="23" name="Group 43"/>
              <p:cNvGrpSpPr/>
              <p:nvPr/>
            </p:nvGrpSpPr>
            <p:grpSpPr>
              <a:xfrm>
                <a:off x="6434661" y="3533555"/>
                <a:ext cx="653703" cy="482009"/>
                <a:chOff x="1412549" y="1403498"/>
                <a:chExt cx="653703" cy="482009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1456660" y="1403498"/>
                  <a:ext cx="478466" cy="265814"/>
                </a:xfrm>
                <a:prstGeom prst="rect">
                  <a:avLst/>
                </a:prstGeom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0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1412549" y="1715385"/>
                  <a:ext cx="653703" cy="1701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/>
                <a:lstStyle/>
                <a:p>
                  <a:r>
                    <a:rPr lang="en-US" sz="1000" b="1" dirty="0" smtClean="0">
                      <a:solidFill>
                        <a:srgbClr val="000000"/>
                      </a:solidFill>
                      <a:cs typeface="+mn-cs"/>
                    </a:rPr>
                    <a:t>Web Server</a:t>
                  </a:r>
                  <a:endParaRPr lang="en-US" sz="10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</p:grpSp>
        <p:sp>
          <p:nvSpPr>
            <p:cNvPr id="178" name="Pentagon 83"/>
            <p:cNvSpPr/>
            <p:nvPr/>
          </p:nvSpPr>
          <p:spPr bwMode="auto">
            <a:xfrm>
              <a:off x="6283842" y="3938446"/>
              <a:ext cx="1001914" cy="28687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FF1414"/>
                </a:buClr>
              </a:pPr>
              <a:r>
                <a:rPr lang="en-AU" sz="1400" b="1" dirty="0" smtClean="0">
                  <a:solidFill>
                    <a:prstClr val="white"/>
                  </a:solidFill>
                </a:rPr>
                <a:t>Pre-prod</a:t>
              </a:r>
              <a:endParaRPr 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179" name="Chevron 178"/>
            <p:cNvSpPr/>
            <p:nvPr/>
          </p:nvSpPr>
          <p:spPr bwMode="auto">
            <a:xfrm>
              <a:off x="7274441" y="3939117"/>
              <a:ext cx="1433624" cy="286874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FF1414"/>
                </a:buClr>
              </a:pPr>
              <a:r>
                <a:rPr lang="en-AU" sz="1400" b="1" dirty="0" smtClean="0">
                  <a:solidFill>
                    <a:prstClr val="white"/>
                  </a:solidFill>
                </a:rPr>
                <a:t>Production</a:t>
              </a:r>
              <a:endParaRPr lang="en-US" sz="14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Group 182"/>
          <p:cNvGrpSpPr/>
          <p:nvPr/>
        </p:nvGrpSpPr>
        <p:grpSpPr>
          <a:xfrm>
            <a:off x="935658" y="3168982"/>
            <a:ext cx="2165509" cy="1053466"/>
            <a:chOff x="935658" y="3168982"/>
            <a:chExt cx="2165509" cy="1053466"/>
          </a:xfrm>
        </p:grpSpPr>
        <p:grpSp>
          <p:nvGrpSpPr>
            <p:cNvPr id="25" name="Group 50"/>
            <p:cNvGrpSpPr/>
            <p:nvPr/>
          </p:nvGrpSpPr>
          <p:grpSpPr>
            <a:xfrm>
              <a:off x="941175" y="3168982"/>
              <a:ext cx="2159992" cy="708360"/>
              <a:chOff x="6434661" y="3473788"/>
              <a:chExt cx="2159992" cy="708360"/>
            </a:xfrm>
          </p:grpSpPr>
          <p:grpSp>
            <p:nvGrpSpPr>
              <p:cNvPr id="26" name="Group 38"/>
              <p:cNvGrpSpPr/>
              <p:nvPr/>
            </p:nvGrpSpPr>
            <p:grpSpPr>
              <a:xfrm>
                <a:off x="7201124" y="3473788"/>
                <a:ext cx="1393529" cy="708360"/>
                <a:chOff x="6772277" y="1343733"/>
                <a:chExt cx="1393529" cy="708360"/>
              </a:xfrm>
            </p:grpSpPr>
            <p:grpSp>
              <p:nvGrpSpPr>
                <p:cNvPr id="27" name="Group 25"/>
                <p:cNvGrpSpPr/>
                <p:nvPr/>
              </p:nvGrpSpPr>
              <p:grpSpPr>
                <a:xfrm>
                  <a:off x="6772277" y="1343733"/>
                  <a:ext cx="1000114" cy="708360"/>
                  <a:chOff x="6867968" y="1609547"/>
                  <a:chExt cx="1000114" cy="708360"/>
                </a:xfrm>
              </p:grpSpPr>
              <p:sp>
                <p:nvSpPr>
                  <p:cNvPr id="71" name="Text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14379" y="2147785"/>
                    <a:ext cx="653703" cy="1701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/>
                  <a:lstStyle/>
                  <a:p>
                    <a:r>
                      <a:rPr lang="en-US" sz="1000" b="1" dirty="0" smtClean="0">
                        <a:solidFill>
                          <a:srgbClr val="000000"/>
                        </a:solidFill>
                        <a:cs typeface="+mn-cs"/>
                      </a:rPr>
                      <a:t>Database</a:t>
                    </a:r>
                    <a:endParaRPr lang="en-US" sz="1000" b="1" dirty="0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pic>
                <p:nvPicPr>
                  <p:cNvPr id="72" name="Picture 43" descr="Data.png"/>
                  <p:cNvPicPr>
                    <a:picLocks noChangeAspect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867968" y="1609547"/>
                    <a:ext cx="306388" cy="665162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</p:pic>
            </p:grpSp>
            <p:sp>
              <p:nvSpPr>
                <p:cNvPr id="70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7122238" y="1414131"/>
                  <a:ext cx="1043568" cy="1524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/>
                <a:lstStyle/>
                <a:p>
                  <a:r>
                    <a:rPr lang="en-AU" sz="1000" b="1" i="1" dirty="0" smtClean="0">
                      <a:solidFill>
                        <a:srgbClr val="FF1414"/>
                      </a:solidFill>
                      <a:cs typeface="+mn-cs"/>
                    </a:rPr>
                    <a:t>Masked </a:t>
                  </a:r>
                </a:p>
                <a:p>
                  <a:r>
                    <a:rPr lang="en-AU" sz="1000" b="1" i="1" dirty="0" smtClean="0">
                      <a:solidFill>
                        <a:srgbClr val="FF1414"/>
                      </a:solidFill>
                      <a:cs typeface="+mn-cs"/>
                    </a:rPr>
                    <a:t>data</a:t>
                  </a:r>
                  <a:endParaRPr lang="en-US" sz="1000" b="1" i="1" dirty="0">
                    <a:solidFill>
                      <a:srgbClr val="FF1414"/>
                    </a:solidFill>
                    <a:cs typeface="+mn-cs"/>
                  </a:endParaRPr>
                </a:p>
              </p:txBody>
            </p:sp>
          </p:grpSp>
          <p:grpSp>
            <p:nvGrpSpPr>
              <p:cNvPr id="28" name="Group 43"/>
              <p:cNvGrpSpPr/>
              <p:nvPr/>
            </p:nvGrpSpPr>
            <p:grpSpPr>
              <a:xfrm>
                <a:off x="6434661" y="3533555"/>
                <a:ext cx="653703" cy="482009"/>
                <a:chOff x="1412549" y="1403498"/>
                <a:chExt cx="653703" cy="482009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1456660" y="1403498"/>
                  <a:ext cx="478466" cy="265814"/>
                </a:xfrm>
                <a:prstGeom prst="rect">
                  <a:avLst/>
                </a:prstGeom>
                <a:ln/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68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1412549" y="1715385"/>
                  <a:ext cx="653703" cy="1701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/>
                <a:lstStyle/>
                <a:p>
                  <a:r>
                    <a:rPr lang="en-US" sz="1000" b="1" dirty="0" smtClean="0">
                      <a:solidFill>
                        <a:srgbClr val="000000"/>
                      </a:solidFill>
                      <a:cs typeface="+mn-cs"/>
                    </a:rPr>
                    <a:t>Web Server</a:t>
                  </a:r>
                  <a:endParaRPr lang="en-US" sz="10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</p:grpSp>
        <p:sp>
          <p:nvSpPr>
            <p:cNvPr id="180" name="Pentagon 83"/>
            <p:cNvSpPr/>
            <p:nvPr/>
          </p:nvSpPr>
          <p:spPr bwMode="auto">
            <a:xfrm>
              <a:off x="935658" y="3934903"/>
              <a:ext cx="785725" cy="286874"/>
            </a:xfrm>
            <a:prstGeom prst="homePlat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FF1414"/>
                </a:buClr>
              </a:pPr>
              <a:r>
                <a:rPr lang="en-AU" sz="1400" b="1" dirty="0" smtClean="0">
                  <a:solidFill>
                    <a:prstClr val="white"/>
                  </a:solidFill>
                </a:rPr>
                <a:t>Dev</a:t>
              </a:r>
              <a:endParaRPr lang="en-US" sz="1400" b="1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1" name="Chevron 180"/>
            <p:cNvSpPr/>
            <p:nvPr/>
          </p:nvSpPr>
          <p:spPr bwMode="auto">
            <a:xfrm>
              <a:off x="1710070" y="3935574"/>
              <a:ext cx="841744" cy="286874"/>
            </a:xfrm>
            <a:prstGeom prst="chevron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119063" indent="-119063" algn="ctr">
                <a:lnSpc>
                  <a:spcPct val="90000"/>
                </a:lnSpc>
                <a:spcBef>
                  <a:spcPct val="50000"/>
                </a:spcBef>
                <a:buClr>
                  <a:srgbClr val="FF1414"/>
                </a:buClr>
              </a:pPr>
              <a:r>
                <a:rPr lang="en-AU" sz="1400" b="1" dirty="0" smtClean="0">
                  <a:solidFill>
                    <a:prstClr val="white"/>
                  </a:solidFill>
                </a:rPr>
                <a:t>Test</a:t>
              </a:r>
              <a:endParaRPr lang="en-US" sz="1400" b="1" dirty="0" smtClean="0">
                <a:solidFill>
                  <a:prstClr val="white"/>
                </a:solidFill>
              </a:endParaRPr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6415751" y="1403498"/>
            <a:ext cx="653703" cy="482009"/>
            <a:chOff x="1354443" y="1403498"/>
            <a:chExt cx="653703" cy="482009"/>
          </a:xfrm>
        </p:grpSpPr>
        <p:sp>
          <p:nvSpPr>
            <p:cNvPr id="13" name="Rectangle 12"/>
            <p:cNvSpPr/>
            <p:nvPr/>
          </p:nvSpPr>
          <p:spPr>
            <a:xfrm>
              <a:off x="1442061" y="1403498"/>
              <a:ext cx="478466" cy="26581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14" name="TextBox 16"/>
            <p:cNvSpPr txBox="1">
              <a:spLocks noChangeArrowheads="1"/>
            </p:cNvSpPr>
            <p:nvPr/>
          </p:nvSpPr>
          <p:spPr bwMode="auto">
            <a:xfrm>
              <a:off x="1354443" y="1715385"/>
              <a:ext cx="653703" cy="170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US" sz="1000" b="1" dirty="0" smtClean="0">
                  <a:solidFill>
                    <a:srgbClr val="000000"/>
                  </a:solidFill>
                  <a:cs typeface="+mn-cs"/>
                </a:rPr>
                <a:t>Web Server</a:t>
              </a:r>
              <a:endParaRPr lang="en-US" sz="1000" b="1" dirty="0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30" name="Group 94"/>
          <p:cNvGrpSpPr/>
          <p:nvPr/>
        </p:nvGrpSpPr>
        <p:grpSpPr>
          <a:xfrm>
            <a:off x="723025" y="595424"/>
            <a:ext cx="7889358" cy="1648046"/>
            <a:chOff x="723025" y="595424"/>
            <a:chExt cx="7889358" cy="1648046"/>
          </a:xfrm>
        </p:grpSpPr>
        <p:grpSp>
          <p:nvGrpSpPr>
            <p:cNvPr id="31" name="Group 18"/>
            <p:cNvGrpSpPr/>
            <p:nvPr/>
          </p:nvGrpSpPr>
          <p:grpSpPr>
            <a:xfrm>
              <a:off x="723025" y="595424"/>
              <a:ext cx="7889358" cy="1648046"/>
              <a:chOff x="2021892" y="1318438"/>
              <a:chExt cx="5104563" cy="1648046"/>
            </a:xfrm>
          </p:grpSpPr>
          <p:pic>
            <p:nvPicPr>
              <p:cNvPr id="108" name="Picture 62" descr="cloud_and_Bkgd_dkoutline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21892" y="1318438"/>
                <a:ext cx="5104563" cy="16480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9" name="Rectangle 108"/>
              <p:cNvSpPr/>
              <p:nvPr/>
            </p:nvSpPr>
            <p:spPr>
              <a:xfrm>
                <a:off x="3631657" y="2397236"/>
                <a:ext cx="179468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kern="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Hybrid Cloud</a:t>
                </a:r>
                <a:endParaRPr lang="en-US" sz="1800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34" name="Group 322"/>
            <p:cNvGrpSpPr/>
            <p:nvPr/>
          </p:nvGrpSpPr>
          <p:grpSpPr>
            <a:xfrm>
              <a:off x="2077951" y="1318437"/>
              <a:ext cx="5049818" cy="233916"/>
              <a:chOff x="2077951" y="1318437"/>
              <a:chExt cx="5049818" cy="233916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 flipV="1">
                <a:off x="2077951" y="1538085"/>
                <a:ext cx="5049818" cy="14268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6"/>
              <p:cNvSpPr txBox="1">
                <a:spLocks noChangeArrowheads="1"/>
              </p:cNvSpPr>
              <p:nvPr/>
            </p:nvSpPr>
            <p:spPr bwMode="auto">
              <a:xfrm>
                <a:off x="3850951" y="1318437"/>
                <a:ext cx="1550387" cy="177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/>
              <a:lstStyle/>
              <a:p>
                <a:r>
                  <a:rPr lang="en-AU" sz="1000" b="1" i="1" dirty="0" smtClean="0">
                    <a:solidFill>
                      <a:prstClr val="white">
                        <a:lumMod val="65000"/>
                      </a:prstClr>
                    </a:solidFill>
                    <a:cs typeface="+mn-cs"/>
                  </a:rPr>
                  <a:t>Online network interface</a:t>
                </a:r>
                <a:endParaRPr lang="en-US" sz="1000" b="1" i="1" dirty="0">
                  <a:solidFill>
                    <a:prstClr val="white">
                      <a:lumMod val="65000"/>
                    </a:prstClr>
                  </a:solidFill>
                  <a:cs typeface="+mn-cs"/>
                </a:endParaRPr>
              </a:p>
            </p:txBody>
          </p:sp>
        </p:grpSp>
        <p:grpSp>
          <p:nvGrpSpPr>
            <p:cNvPr id="35" name="Group 37"/>
            <p:cNvGrpSpPr/>
            <p:nvPr/>
          </p:nvGrpSpPr>
          <p:grpSpPr>
            <a:xfrm>
              <a:off x="7155065" y="1205504"/>
              <a:ext cx="1404160" cy="665162"/>
              <a:chOff x="7123166" y="1205504"/>
              <a:chExt cx="1404160" cy="665162"/>
            </a:xfrm>
          </p:grpSpPr>
          <p:grpSp>
            <p:nvGrpSpPr>
              <p:cNvPr id="36" name="Group 25"/>
              <p:cNvGrpSpPr/>
              <p:nvPr/>
            </p:nvGrpSpPr>
            <p:grpSpPr>
              <a:xfrm>
                <a:off x="7123166" y="1205504"/>
                <a:ext cx="1000114" cy="665162"/>
                <a:chOff x="7218857" y="1471318"/>
                <a:chExt cx="1000114" cy="665162"/>
              </a:xfrm>
            </p:grpSpPr>
            <p:sp>
              <p:nvSpPr>
                <p:cNvPr id="104" name="TextBox 103"/>
                <p:cNvSpPr txBox="1">
                  <a:spLocks noChangeArrowheads="1"/>
                </p:cNvSpPr>
                <p:nvPr/>
              </p:nvSpPr>
              <p:spPr bwMode="auto">
                <a:xfrm>
                  <a:off x="7565268" y="1924492"/>
                  <a:ext cx="653703" cy="1701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/>
                <a:lstStyle/>
                <a:p>
                  <a:r>
                    <a:rPr lang="en-US" sz="1000" b="1" dirty="0" smtClean="0">
                      <a:solidFill>
                        <a:srgbClr val="000000"/>
                      </a:solidFill>
                      <a:cs typeface="+mn-cs"/>
                    </a:rPr>
                    <a:t>Database</a:t>
                  </a:r>
                  <a:endParaRPr lang="en-US" sz="10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pic>
              <p:nvPicPr>
                <p:cNvPr id="105" name="Picture 43" descr="Data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218857" y="1471318"/>
                  <a:ext cx="306388" cy="6651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3" name="TextBox 16"/>
              <p:cNvSpPr txBox="1">
                <a:spLocks noChangeArrowheads="1"/>
              </p:cNvSpPr>
              <p:nvPr/>
            </p:nvSpPr>
            <p:spPr bwMode="auto">
              <a:xfrm>
                <a:off x="7483758" y="1275906"/>
                <a:ext cx="1043568" cy="152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/>
              <a:lstStyle/>
              <a:p>
                <a:r>
                  <a:rPr lang="en-AU" sz="1000" b="1" i="1" dirty="0" smtClean="0">
                    <a:solidFill>
                      <a:srgbClr val="000000"/>
                    </a:solidFill>
                    <a:cs typeface="+mn-cs"/>
                  </a:rPr>
                  <a:t>Customer </a:t>
                </a:r>
              </a:p>
              <a:p>
                <a:r>
                  <a:rPr lang="en-AU" sz="1000" b="1" i="1" dirty="0" smtClean="0">
                    <a:solidFill>
                      <a:srgbClr val="000000"/>
                    </a:solidFill>
                    <a:cs typeface="+mn-cs"/>
                  </a:rPr>
                  <a:t>data</a:t>
                </a:r>
                <a:endParaRPr lang="en-US" sz="1000" b="1" i="1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37" name="Group 35"/>
            <p:cNvGrpSpPr/>
            <p:nvPr/>
          </p:nvGrpSpPr>
          <p:grpSpPr>
            <a:xfrm>
              <a:off x="1442886" y="1414130"/>
              <a:ext cx="653703" cy="482009"/>
              <a:chOff x="1272555" y="1403498"/>
              <a:chExt cx="653703" cy="482009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1360173" y="1403498"/>
                <a:ext cx="478466" cy="265814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TextBox 16"/>
              <p:cNvSpPr txBox="1">
                <a:spLocks noChangeArrowheads="1"/>
              </p:cNvSpPr>
              <p:nvPr/>
            </p:nvSpPr>
            <p:spPr bwMode="auto">
              <a:xfrm>
                <a:off x="1272555" y="1715385"/>
                <a:ext cx="653703" cy="170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/>
              <a:lstStyle/>
              <a:p>
                <a:r>
                  <a:rPr lang="en-US" sz="1000" b="1" dirty="0" smtClean="0">
                    <a:solidFill>
                      <a:srgbClr val="000000"/>
                    </a:solidFill>
                    <a:cs typeface="+mn-cs"/>
                  </a:rPr>
                  <a:t>Web Server</a:t>
                </a:r>
                <a:endParaRPr lang="en-US" sz="1000" b="1" dirty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7027E-6 L -0.53472 4.1702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Agenda</a:t>
            </a:r>
          </a:p>
        </p:txBody>
      </p:sp>
      <p:sp>
        <p:nvSpPr>
          <p:cNvPr id="59395" name="Rectangle 7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What is this “cloud” stuff?</a:t>
            </a:r>
          </a:p>
          <a:p>
            <a:r>
              <a:rPr lang="en-US" dirty="0" smtClean="0"/>
              <a:t>Cloud computing </a:t>
            </a:r>
          </a:p>
          <a:p>
            <a:pPr lvl="1"/>
            <a:r>
              <a:rPr lang="en-US" dirty="0" smtClean="0"/>
              <a:t>Essential characteristics</a:t>
            </a:r>
          </a:p>
          <a:p>
            <a:pPr lvl="1"/>
            <a:r>
              <a:rPr lang="en-US" dirty="0" smtClean="0"/>
              <a:t>Service models</a:t>
            </a:r>
          </a:p>
          <a:p>
            <a:pPr lvl="1"/>
            <a:r>
              <a:rPr lang="en-US" dirty="0" smtClean="0"/>
              <a:t>Deployment models</a:t>
            </a:r>
          </a:p>
          <a:p>
            <a:r>
              <a:rPr lang="en-US" dirty="0" smtClean="0"/>
              <a:t>Q &amp; A</a:t>
            </a:r>
          </a:p>
        </p:txBody>
      </p:sp>
      <p:pic>
        <p:nvPicPr>
          <p:cNvPr id="8" name="Picture 7" descr="ph_ind_arc_007_cropp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644" y="548725"/>
            <a:ext cx="1604356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949" y="214724"/>
            <a:ext cx="8132762" cy="432259"/>
          </a:xfrm>
        </p:spPr>
        <p:txBody>
          <a:bodyPr/>
          <a:lstStyle/>
          <a:p>
            <a:r>
              <a:rPr lang="en-US" dirty="0" smtClean="0"/>
              <a:t>Cloud  in 3 Simple Steps</a:t>
            </a:r>
            <a:endParaRPr lang="en-US" dirty="0"/>
          </a:p>
        </p:txBody>
      </p:sp>
      <p:pic>
        <p:nvPicPr>
          <p:cNvPr id="38" name="Picture 108" descr="CLOUD_OL-gray-emboss"/>
          <p:cNvPicPr>
            <a:picLocks noChangeAspect="1" noChangeArrowheads="1"/>
          </p:cNvPicPr>
          <p:nvPr/>
        </p:nvPicPr>
        <p:blipFill>
          <a:blip r:embed="rId3" cstate="print">
            <a:lum bright="24000"/>
            <a:grayscl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4305" t="7816" r="2478" b="6966"/>
          <a:stretch>
            <a:fillRect/>
          </a:stretch>
        </p:blipFill>
        <p:spPr bwMode="auto">
          <a:xfrm>
            <a:off x="2780488" y="1284750"/>
            <a:ext cx="3266400" cy="276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3" name="Group 40"/>
          <p:cNvGrpSpPr/>
          <p:nvPr/>
        </p:nvGrpSpPr>
        <p:grpSpPr>
          <a:xfrm>
            <a:off x="3401519" y="1946616"/>
            <a:ext cx="2106225" cy="1452305"/>
            <a:chOff x="1748035" y="1870649"/>
            <a:chExt cx="2195520" cy="1478674"/>
          </a:xfrm>
          <a:solidFill>
            <a:srgbClr val="C00000"/>
          </a:solidFill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40" name="Freeform 39"/>
            <p:cNvSpPr/>
            <p:nvPr/>
          </p:nvSpPr>
          <p:spPr>
            <a:xfrm>
              <a:off x="1748035" y="1870649"/>
              <a:ext cx="2195520" cy="488943"/>
            </a:xfrm>
            <a:custGeom>
              <a:avLst/>
              <a:gdLst>
                <a:gd name="connsiteX0" fmla="*/ 0 w 1662427"/>
                <a:gd name="connsiteY0" fmla="*/ 124274 h 745626"/>
                <a:gd name="connsiteX1" fmla="*/ 36399 w 1662427"/>
                <a:gd name="connsiteY1" fmla="*/ 36399 h 745626"/>
                <a:gd name="connsiteX2" fmla="*/ 124274 w 1662427"/>
                <a:gd name="connsiteY2" fmla="*/ 0 h 745626"/>
                <a:gd name="connsiteX3" fmla="*/ 1538153 w 1662427"/>
                <a:gd name="connsiteY3" fmla="*/ 0 h 745626"/>
                <a:gd name="connsiteX4" fmla="*/ 1626028 w 1662427"/>
                <a:gd name="connsiteY4" fmla="*/ 36399 h 745626"/>
                <a:gd name="connsiteX5" fmla="*/ 1662427 w 1662427"/>
                <a:gd name="connsiteY5" fmla="*/ 124274 h 745626"/>
                <a:gd name="connsiteX6" fmla="*/ 1662427 w 1662427"/>
                <a:gd name="connsiteY6" fmla="*/ 621352 h 745626"/>
                <a:gd name="connsiteX7" fmla="*/ 1626028 w 1662427"/>
                <a:gd name="connsiteY7" fmla="*/ 709227 h 745626"/>
                <a:gd name="connsiteX8" fmla="*/ 1538153 w 1662427"/>
                <a:gd name="connsiteY8" fmla="*/ 745626 h 745626"/>
                <a:gd name="connsiteX9" fmla="*/ 124274 w 1662427"/>
                <a:gd name="connsiteY9" fmla="*/ 745626 h 745626"/>
                <a:gd name="connsiteX10" fmla="*/ 36399 w 1662427"/>
                <a:gd name="connsiteY10" fmla="*/ 709227 h 745626"/>
                <a:gd name="connsiteX11" fmla="*/ 0 w 1662427"/>
                <a:gd name="connsiteY11" fmla="*/ 621352 h 745626"/>
                <a:gd name="connsiteX12" fmla="*/ 0 w 1662427"/>
                <a:gd name="connsiteY12" fmla="*/ 124274 h 74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2427" h="745626">
                  <a:moveTo>
                    <a:pt x="0" y="124274"/>
                  </a:moveTo>
                  <a:cubicBezTo>
                    <a:pt x="0" y="91314"/>
                    <a:pt x="13093" y="59705"/>
                    <a:pt x="36399" y="36399"/>
                  </a:cubicBezTo>
                  <a:cubicBezTo>
                    <a:pt x="59705" y="13093"/>
                    <a:pt x="91315" y="0"/>
                    <a:pt x="124274" y="0"/>
                  </a:cubicBezTo>
                  <a:lnTo>
                    <a:pt x="1538153" y="0"/>
                  </a:lnTo>
                  <a:cubicBezTo>
                    <a:pt x="1571113" y="0"/>
                    <a:pt x="1602722" y="13093"/>
                    <a:pt x="1626028" y="36399"/>
                  </a:cubicBezTo>
                  <a:cubicBezTo>
                    <a:pt x="1649334" y="59705"/>
                    <a:pt x="1662427" y="91315"/>
                    <a:pt x="1662427" y="124274"/>
                  </a:cubicBezTo>
                  <a:lnTo>
                    <a:pt x="1662427" y="621352"/>
                  </a:lnTo>
                  <a:cubicBezTo>
                    <a:pt x="1662427" y="654312"/>
                    <a:pt x="1649334" y="685921"/>
                    <a:pt x="1626028" y="709227"/>
                  </a:cubicBezTo>
                  <a:cubicBezTo>
                    <a:pt x="1602722" y="732533"/>
                    <a:pt x="1571112" y="745626"/>
                    <a:pt x="1538153" y="745626"/>
                  </a:cubicBezTo>
                  <a:lnTo>
                    <a:pt x="124274" y="745626"/>
                  </a:lnTo>
                  <a:cubicBezTo>
                    <a:pt x="91314" y="745626"/>
                    <a:pt x="59705" y="732533"/>
                    <a:pt x="36399" y="709227"/>
                  </a:cubicBezTo>
                  <a:cubicBezTo>
                    <a:pt x="13093" y="685921"/>
                    <a:pt x="0" y="654311"/>
                    <a:pt x="0" y="621352"/>
                  </a:cubicBezTo>
                  <a:lnTo>
                    <a:pt x="0" y="12427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738" tIns="63068" rIns="89738" bIns="63068" numCol="1" spcCol="1270" anchor="ctr" anchorCtr="0">
              <a:spAutoFit/>
            </a:bodyPr>
            <a:lstStyle/>
            <a:p>
              <a:pPr lvl="0" algn="ctr" defTabSz="622300">
                <a:lnSpc>
                  <a:spcPts val="14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Applications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and</a:t>
              </a:r>
            </a:p>
            <a:p>
              <a:pPr lvl="0" algn="ctr" defTabSz="622300">
                <a:lnSpc>
                  <a:spcPts val="14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 Business Services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1748035" y="2415183"/>
              <a:ext cx="2195520" cy="274320"/>
            </a:xfrm>
            <a:custGeom>
              <a:avLst/>
              <a:gdLst>
                <a:gd name="connsiteX0" fmla="*/ 0 w 1662427"/>
                <a:gd name="connsiteY0" fmla="*/ 124274 h 745626"/>
                <a:gd name="connsiteX1" fmla="*/ 36399 w 1662427"/>
                <a:gd name="connsiteY1" fmla="*/ 36399 h 745626"/>
                <a:gd name="connsiteX2" fmla="*/ 124274 w 1662427"/>
                <a:gd name="connsiteY2" fmla="*/ 0 h 745626"/>
                <a:gd name="connsiteX3" fmla="*/ 1538153 w 1662427"/>
                <a:gd name="connsiteY3" fmla="*/ 0 h 745626"/>
                <a:gd name="connsiteX4" fmla="*/ 1626028 w 1662427"/>
                <a:gd name="connsiteY4" fmla="*/ 36399 h 745626"/>
                <a:gd name="connsiteX5" fmla="*/ 1662427 w 1662427"/>
                <a:gd name="connsiteY5" fmla="*/ 124274 h 745626"/>
                <a:gd name="connsiteX6" fmla="*/ 1662427 w 1662427"/>
                <a:gd name="connsiteY6" fmla="*/ 621352 h 745626"/>
                <a:gd name="connsiteX7" fmla="*/ 1626028 w 1662427"/>
                <a:gd name="connsiteY7" fmla="*/ 709227 h 745626"/>
                <a:gd name="connsiteX8" fmla="*/ 1538153 w 1662427"/>
                <a:gd name="connsiteY8" fmla="*/ 745626 h 745626"/>
                <a:gd name="connsiteX9" fmla="*/ 124274 w 1662427"/>
                <a:gd name="connsiteY9" fmla="*/ 745626 h 745626"/>
                <a:gd name="connsiteX10" fmla="*/ 36399 w 1662427"/>
                <a:gd name="connsiteY10" fmla="*/ 709227 h 745626"/>
                <a:gd name="connsiteX11" fmla="*/ 0 w 1662427"/>
                <a:gd name="connsiteY11" fmla="*/ 621352 h 745626"/>
                <a:gd name="connsiteX12" fmla="*/ 0 w 1662427"/>
                <a:gd name="connsiteY12" fmla="*/ 124274 h 74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2427" h="745626">
                  <a:moveTo>
                    <a:pt x="0" y="124274"/>
                  </a:moveTo>
                  <a:cubicBezTo>
                    <a:pt x="0" y="91314"/>
                    <a:pt x="13093" y="59705"/>
                    <a:pt x="36399" y="36399"/>
                  </a:cubicBezTo>
                  <a:cubicBezTo>
                    <a:pt x="59705" y="13093"/>
                    <a:pt x="91315" y="0"/>
                    <a:pt x="124274" y="0"/>
                  </a:cubicBezTo>
                  <a:lnTo>
                    <a:pt x="1538153" y="0"/>
                  </a:lnTo>
                  <a:cubicBezTo>
                    <a:pt x="1571113" y="0"/>
                    <a:pt x="1602722" y="13093"/>
                    <a:pt x="1626028" y="36399"/>
                  </a:cubicBezTo>
                  <a:cubicBezTo>
                    <a:pt x="1649334" y="59705"/>
                    <a:pt x="1662427" y="91315"/>
                    <a:pt x="1662427" y="124274"/>
                  </a:cubicBezTo>
                  <a:lnTo>
                    <a:pt x="1662427" y="621352"/>
                  </a:lnTo>
                  <a:cubicBezTo>
                    <a:pt x="1662427" y="654312"/>
                    <a:pt x="1649334" y="685921"/>
                    <a:pt x="1626028" y="709227"/>
                  </a:cubicBezTo>
                  <a:cubicBezTo>
                    <a:pt x="1602722" y="732533"/>
                    <a:pt x="1571112" y="745626"/>
                    <a:pt x="1538153" y="745626"/>
                  </a:cubicBezTo>
                  <a:lnTo>
                    <a:pt x="124274" y="745626"/>
                  </a:lnTo>
                  <a:cubicBezTo>
                    <a:pt x="91314" y="745626"/>
                    <a:pt x="59705" y="732533"/>
                    <a:pt x="36399" y="709227"/>
                  </a:cubicBezTo>
                  <a:cubicBezTo>
                    <a:pt x="13093" y="685921"/>
                    <a:pt x="0" y="654311"/>
                    <a:pt x="0" y="621352"/>
                  </a:cubicBezTo>
                  <a:lnTo>
                    <a:pt x="0" y="12427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738" tIns="63068" rIns="89738" bIns="63068" numCol="1" spcCol="1270" anchor="ctr" anchorCtr="0">
              <a:sp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Platform as a Service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748035" y="3075003"/>
              <a:ext cx="2195520" cy="274320"/>
            </a:xfrm>
            <a:custGeom>
              <a:avLst/>
              <a:gdLst>
                <a:gd name="connsiteX0" fmla="*/ 0 w 1662427"/>
                <a:gd name="connsiteY0" fmla="*/ 124274 h 745626"/>
                <a:gd name="connsiteX1" fmla="*/ 36399 w 1662427"/>
                <a:gd name="connsiteY1" fmla="*/ 36399 h 745626"/>
                <a:gd name="connsiteX2" fmla="*/ 124274 w 1662427"/>
                <a:gd name="connsiteY2" fmla="*/ 0 h 745626"/>
                <a:gd name="connsiteX3" fmla="*/ 1538153 w 1662427"/>
                <a:gd name="connsiteY3" fmla="*/ 0 h 745626"/>
                <a:gd name="connsiteX4" fmla="*/ 1626028 w 1662427"/>
                <a:gd name="connsiteY4" fmla="*/ 36399 h 745626"/>
                <a:gd name="connsiteX5" fmla="*/ 1662427 w 1662427"/>
                <a:gd name="connsiteY5" fmla="*/ 124274 h 745626"/>
                <a:gd name="connsiteX6" fmla="*/ 1662427 w 1662427"/>
                <a:gd name="connsiteY6" fmla="*/ 621352 h 745626"/>
                <a:gd name="connsiteX7" fmla="*/ 1626028 w 1662427"/>
                <a:gd name="connsiteY7" fmla="*/ 709227 h 745626"/>
                <a:gd name="connsiteX8" fmla="*/ 1538153 w 1662427"/>
                <a:gd name="connsiteY8" fmla="*/ 745626 h 745626"/>
                <a:gd name="connsiteX9" fmla="*/ 124274 w 1662427"/>
                <a:gd name="connsiteY9" fmla="*/ 745626 h 745626"/>
                <a:gd name="connsiteX10" fmla="*/ 36399 w 1662427"/>
                <a:gd name="connsiteY10" fmla="*/ 709227 h 745626"/>
                <a:gd name="connsiteX11" fmla="*/ 0 w 1662427"/>
                <a:gd name="connsiteY11" fmla="*/ 621352 h 745626"/>
                <a:gd name="connsiteX12" fmla="*/ 0 w 1662427"/>
                <a:gd name="connsiteY12" fmla="*/ 124274 h 74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2427" h="745626">
                  <a:moveTo>
                    <a:pt x="0" y="124274"/>
                  </a:moveTo>
                  <a:cubicBezTo>
                    <a:pt x="0" y="91314"/>
                    <a:pt x="13093" y="59705"/>
                    <a:pt x="36399" y="36399"/>
                  </a:cubicBezTo>
                  <a:cubicBezTo>
                    <a:pt x="59705" y="13093"/>
                    <a:pt x="91315" y="0"/>
                    <a:pt x="124274" y="0"/>
                  </a:cubicBezTo>
                  <a:lnTo>
                    <a:pt x="1538153" y="0"/>
                  </a:lnTo>
                  <a:cubicBezTo>
                    <a:pt x="1571113" y="0"/>
                    <a:pt x="1602722" y="13093"/>
                    <a:pt x="1626028" y="36399"/>
                  </a:cubicBezTo>
                  <a:cubicBezTo>
                    <a:pt x="1649334" y="59705"/>
                    <a:pt x="1662427" y="91315"/>
                    <a:pt x="1662427" y="124274"/>
                  </a:cubicBezTo>
                  <a:lnTo>
                    <a:pt x="1662427" y="621352"/>
                  </a:lnTo>
                  <a:cubicBezTo>
                    <a:pt x="1662427" y="654312"/>
                    <a:pt x="1649334" y="685921"/>
                    <a:pt x="1626028" y="709227"/>
                  </a:cubicBezTo>
                  <a:cubicBezTo>
                    <a:pt x="1602722" y="732533"/>
                    <a:pt x="1571112" y="745626"/>
                    <a:pt x="1538153" y="745626"/>
                  </a:cubicBezTo>
                  <a:lnTo>
                    <a:pt x="124274" y="745626"/>
                  </a:lnTo>
                  <a:cubicBezTo>
                    <a:pt x="91314" y="745626"/>
                    <a:pt x="59705" y="732533"/>
                    <a:pt x="36399" y="709227"/>
                  </a:cubicBezTo>
                  <a:cubicBezTo>
                    <a:pt x="13093" y="685921"/>
                    <a:pt x="0" y="654311"/>
                    <a:pt x="0" y="621352"/>
                  </a:cubicBezTo>
                  <a:lnTo>
                    <a:pt x="0" y="12427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738" tIns="63068" rIns="89738" bIns="63068" numCol="1" spcCol="1270" anchor="ctr" anchorCtr="0">
              <a:sp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schemeClr val="bg1"/>
                  </a:solidFill>
                </a:rPr>
                <a:t>Infrastructure as a Service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748035" y="2745094"/>
              <a:ext cx="2195520" cy="274320"/>
            </a:xfrm>
            <a:custGeom>
              <a:avLst/>
              <a:gdLst>
                <a:gd name="connsiteX0" fmla="*/ 0 w 1662427"/>
                <a:gd name="connsiteY0" fmla="*/ 124274 h 745626"/>
                <a:gd name="connsiteX1" fmla="*/ 36399 w 1662427"/>
                <a:gd name="connsiteY1" fmla="*/ 36399 h 745626"/>
                <a:gd name="connsiteX2" fmla="*/ 124274 w 1662427"/>
                <a:gd name="connsiteY2" fmla="*/ 0 h 745626"/>
                <a:gd name="connsiteX3" fmla="*/ 1538153 w 1662427"/>
                <a:gd name="connsiteY3" fmla="*/ 0 h 745626"/>
                <a:gd name="connsiteX4" fmla="*/ 1626028 w 1662427"/>
                <a:gd name="connsiteY4" fmla="*/ 36399 h 745626"/>
                <a:gd name="connsiteX5" fmla="*/ 1662427 w 1662427"/>
                <a:gd name="connsiteY5" fmla="*/ 124274 h 745626"/>
                <a:gd name="connsiteX6" fmla="*/ 1662427 w 1662427"/>
                <a:gd name="connsiteY6" fmla="*/ 621352 h 745626"/>
                <a:gd name="connsiteX7" fmla="*/ 1626028 w 1662427"/>
                <a:gd name="connsiteY7" fmla="*/ 709227 h 745626"/>
                <a:gd name="connsiteX8" fmla="*/ 1538153 w 1662427"/>
                <a:gd name="connsiteY8" fmla="*/ 745626 h 745626"/>
                <a:gd name="connsiteX9" fmla="*/ 124274 w 1662427"/>
                <a:gd name="connsiteY9" fmla="*/ 745626 h 745626"/>
                <a:gd name="connsiteX10" fmla="*/ 36399 w 1662427"/>
                <a:gd name="connsiteY10" fmla="*/ 709227 h 745626"/>
                <a:gd name="connsiteX11" fmla="*/ 0 w 1662427"/>
                <a:gd name="connsiteY11" fmla="*/ 621352 h 745626"/>
                <a:gd name="connsiteX12" fmla="*/ 0 w 1662427"/>
                <a:gd name="connsiteY12" fmla="*/ 124274 h 74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2427" h="745626">
                  <a:moveTo>
                    <a:pt x="0" y="124274"/>
                  </a:moveTo>
                  <a:cubicBezTo>
                    <a:pt x="0" y="91314"/>
                    <a:pt x="13093" y="59705"/>
                    <a:pt x="36399" y="36399"/>
                  </a:cubicBezTo>
                  <a:cubicBezTo>
                    <a:pt x="59705" y="13093"/>
                    <a:pt x="91315" y="0"/>
                    <a:pt x="124274" y="0"/>
                  </a:cubicBezTo>
                  <a:lnTo>
                    <a:pt x="1538153" y="0"/>
                  </a:lnTo>
                  <a:cubicBezTo>
                    <a:pt x="1571113" y="0"/>
                    <a:pt x="1602722" y="13093"/>
                    <a:pt x="1626028" y="36399"/>
                  </a:cubicBezTo>
                  <a:cubicBezTo>
                    <a:pt x="1649334" y="59705"/>
                    <a:pt x="1662427" y="91315"/>
                    <a:pt x="1662427" y="124274"/>
                  </a:cubicBezTo>
                  <a:lnTo>
                    <a:pt x="1662427" y="621352"/>
                  </a:lnTo>
                  <a:cubicBezTo>
                    <a:pt x="1662427" y="654312"/>
                    <a:pt x="1649334" y="685921"/>
                    <a:pt x="1626028" y="709227"/>
                  </a:cubicBezTo>
                  <a:cubicBezTo>
                    <a:pt x="1602722" y="732533"/>
                    <a:pt x="1571112" y="745626"/>
                    <a:pt x="1538153" y="745626"/>
                  </a:cubicBezTo>
                  <a:lnTo>
                    <a:pt x="124274" y="745626"/>
                  </a:lnTo>
                  <a:cubicBezTo>
                    <a:pt x="91314" y="745626"/>
                    <a:pt x="59705" y="732533"/>
                    <a:pt x="36399" y="709227"/>
                  </a:cubicBezTo>
                  <a:cubicBezTo>
                    <a:pt x="13093" y="685921"/>
                    <a:pt x="0" y="654311"/>
                    <a:pt x="0" y="621352"/>
                  </a:cubicBezTo>
                  <a:lnTo>
                    <a:pt x="0" y="12427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738" tIns="63068" rIns="89738" bIns="63068" numCol="1" spcCol="1270" anchor="ctr" anchorCtr="0">
              <a:sp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Database as a Service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66"/>
          <p:cNvGrpSpPr/>
          <p:nvPr/>
        </p:nvGrpSpPr>
        <p:grpSpPr>
          <a:xfrm>
            <a:off x="4282192" y="450377"/>
            <a:ext cx="4195343" cy="1755325"/>
            <a:chOff x="4282192" y="450377"/>
            <a:chExt cx="4195343" cy="1755325"/>
          </a:xfrm>
        </p:grpSpPr>
        <p:grpSp>
          <p:nvGrpSpPr>
            <p:cNvPr id="5" name="Group 44"/>
            <p:cNvGrpSpPr/>
            <p:nvPr/>
          </p:nvGrpSpPr>
          <p:grpSpPr>
            <a:xfrm>
              <a:off x="4282192" y="815354"/>
              <a:ext cx="2072087" cy="1390348"/>
              <a:chOff x="4364080" y="815354"/>
              <a:chExt cx="2072087" cy="1390348"/>
            </a:xfrm>
          </p:grpSpPr>
          <p:sp>
            <p:nvSpPr>
              <p:cNvPr id="17" name="Freeform 21"/>
              <p:cNvSpPr>
                <a:spLocks noChangeAspect="1"/>
              </p:cNvSpPr>
              <p:nvPr/>
            </p:nvSpPr>
            <p:spPr bwMode="auto">
              <a:xfrm>
                <a:off x="4364080" y="815354"/>
                <a:ext cx="1174009" cy="531911"/>
              </a:xfrm>
              <a:custGeom>
                <a:avLst/>
                <a:gdLst>
                  <a:gd name="T0" fmla="*/ 3270 w 609"/>
                  <a:gd name="T1" fmla="*/ 27079 h 311"/>
                  <a:gd name="T2" fmla="*/ 9260 w 609"/>
                  <a:gd name="T3" fmla="*/ 26874 h 311"/>
                  <a:gd name="T4" fmla="*/ 46963 w 609"/>
                  <a:gd name="T5" fmla="*/ 34954 h 311"/>
                  <a:gd name="T6" fmla="*/ 67884 w 609"/>
                  <a:gd name="T7" fmla="*/ 31453 h 311"/>
                  <a:gd name="T8" fmla="*/ 63966 w 609"/>
                  <a:gd name="T9" fmla="*/ 13372 h 311"/>
                  <a:gd name="T10" fmla="*/ 9260 w 609"/>
                  <a:gd name="T11" fmla="*/ 0 h 311"/>
                  <a:gd name="T12" fmla="*/ 0 w 609"/>
                  <a:gd name="T13" fmla="*/ 299 h 311"/>
                  <a:gd name="T14" fmla="*/ 15494 w 609"/>
                  <a:gd name="T15" fmla="*/ 12122 h 311"/>
                  <a:gd name="T16" fmla="*/ 3270 w 609"/>
                  <a:gd name="T17" fmla="*/ 27079 h 3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9"/>
                  <a:gd name="T28" fmla="*/ 0 h 311"/>
                  <a:gd name="T29" fmla="*/ 609 w 609"/>
                  <a:gd name="T30" fmla="*/ 311 h 3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9" h="311">
                    <a:moveTo>
                      <a:pt x="29" y="241"/>
                    </a:moveTo>
                    <a:cubicBezTo>
                      <a:pt x="47" y="240"/>
                      <a:pt x="65" y="239"/>
                      <a:pt x="83" y="239"/>
                    </a:cubicBezTo>
                    <a:cubicBezTo>
                      <a:pt x="203" y="239"/>
                      <a:pt x="318" y="265"/>
                      <a:pt x="421" y="311"/>
                    </a:cubicBezTo>
                    <a:cubicBezTo>
                      <a:pt x="609" y="279"/>
                      <a:pt x="609" y="279"/>
                      <a:pt x="609" y="279"/>
                    </a:cubicBezTo>
                    <a:cubicBezTo>
                      <a:pt x="574" y="119"/>
                      <a:pt x="574" y="119"/>
                      <a:pt x="574" y="119"/>
                    </a:cubicBezTo>
                    <a:cubicBezTo>
                      <a:pt x="427" y="43"/>
                      <a:pt x="260" y="0"/>
                      <a:pt x="83" y="0"/>
                    </a:cubicBezTo>
                    <a:cubicBezTo>
                      <a:pt x="55" y="0"/>
                      <a:pt x="27" y="1"/>
                      <a:pt x="0" y="3"/>
                    </a:cubicBezTo>
                    <a:cubicBezTo>
                      <a:pt x="139" y="108"/>
                      <a:pt x="139" y="108"/>
                      <a:pt x="139" y="108"/>
                    </a:cubicBezTo>
                    <a:lnTo>
                      <a:pt x="29" y="2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Plan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18" name="Freeform 22"/>
              <p:cNvSpPr>
                <a:spLocks noChangeAspect="1"/>
              </p:cNvSpPr>
              <p:nvPr/>
            </p:nvSpPr>
            <p:spPr bwMode="auto">
              <a:xfrm>
                <a:off x="5394917" y="1113038"/>
                <a:ext cx="1041250" cy="1092664"/>
              </a:xfrm>
              <a:custGeom>
                <a:avLst/>
                <a:gdLst>
                  <a:gd name="T0" fmla="*/ 0 w 540"/>
                  <a:gd name="T1" fmla="*/ 22347 h 639"/>
                  <a:gd name="T2" fmla="*/ 33508 w 540"/>
                  <a:gd name="T3" fmla="*/ 61038 h 639"/>
                  <a:gd name="T4" fmla="*/ 52213 w 540"/>
                  <a:gd name="T5" fmla="*/ 71698 h 639"/>
                  <a:gd name="T6" fmla="*/ 60345 w 540"/>
                  <a:gd name="T7" fmla="*/ 55664 h 639"/>
                  <a:gd name="T8" fmla="*/ 14870 w 540"/>
                  <a:gd name="T9" fmla="*/ 0 h 639"/>
                  <a:gd name="T10" fmla="*/ 18999 w 540"/>
                  <a:gd name="T11" fmla="*/ 19078 h 639"/>
                  <a:gd name="T12" fmla="*/ 0 w 540"/>
                  <a:gd name="T13" fmla="*/ 22347 h 6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0"/>
                  <a:gd name="T22" fmla="*/ 0 h 639"/>
                  <a:gd name="T23" fmla="*/ 540 w 540"/>
                  <a:gd name="T24" fmla="*/ 639 h 6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0" h="639">
                    <a:moveTo>
                      <a:pt x="0" y="199"/>
                    </a:moveTo>
                    <a:cubicBezTo>
                      <a:pt x="129" y="283"/>
                      <a:pt x="234" y="402"/>
                      <a:pt x="300" y="544"/>
                    </a:cubicBezTo>
                    <a:cubicBezTo>
                      <a:pt x="467" y="639"/>
                      <a:pt x="467" y="639"/>
                      <a:pt x="467" y="639"/>
                    </a:cubicBezTo>
                    <a:cubicBezTo>
                      <a:pt x="540" y="496"/>
                      <a:pt x="540" y="496"/>
                      <a:pt x="540" y="496"/>
                    </a:cubicBezTo>
                    <a:cubicBezTo>
                      <a:pt x="458" y="292"/>
                      <a:pt x="315" y="119"/>
                      <a:pt x="133" y="0"/>
                    </a:cubicBezTo>
                    <a:cubicBezTo>
                      <a:pt x="170" y="170"/>
                      <a:pt x="170" y="170"/>
                      <a:pt x="170" y="170"/>
                    </a:cubicBez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Setup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5622877" y="450377"/>
              <a:ext cx="1842447" cy="1392072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10000"/>
              </a:schemeClr>
            </a:solidFill>
            <a:ln>
              <a:noFill/>
            </a:ln>
          </p:spPr>
          <p:txBody>
            <a:bodyPr wrap="square" lIns="0" tIns="0" rIns="0" bIns="0" rtlCol="0">
              <a:noAutofit/>
              <a:scene3d>
                <a:camera prst="orthographicFront">
                  <a:rot lat="0" lon="21299999" rev="0"/>
                </a:camera>
                <a:lightRig rig="threePt" dir="t"/>
              </a:scene3d>
              <a:sp3d extrusionH="57150" contourW="12700">
                <a:bevelT w="127000" h="38100"/>
                <a:contourClr>
                  <a:schemeClr val="bg2">
                    <a:lumMod val="75000"/>
                  </a:schemeClr>
                </a:contourClr>
              </a:sp3d>
            </a:bodyPr>
            <a:lstStyle/>
            <a:p>
              <a:pPr algn="l"/>
              <a:r>
                <a:rPr lang="en-US" sz="1800" dirty="0" smtClean="0">
                  <a:solidFill>
                    <a:schemeClr val="tx2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   </a:t>
              </a:r>
              <a:r>
                <a:rPr lang="en-US" sz="8000" dirty="0" smtClean="0">
                  <a:solidFill>
                    <a:schemeClr val="tx2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512257" y="534539"/>
              <a:ext cx="1965278" cy="1471682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241300" dist="76200" dir="5400000" algn="t" rotWithShape="0">
                <a:prstClr val="black">
                  <a:alpha val="74000"/>
                </a:prstClr>
              </a:outerShdw>
            </a:effectLst>
          </p:spPr>
          <p:txBody>
            <a:bodyPr wrap="square" lIns="0" tIns="0" rIns="0" bIns="0" rtlCol="0">
              <a:noAutofit/>
            </a:bodyPr>
            <a:lstStyle/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Discover and baseline resources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Devise a Consolidation strategy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Consolidate resources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Setup Cloud </a:t>
              </a:r>
            </a:p>
          </p:txBody>
        </p:sp>
      </p:grpSp>
      <p:grpSp>
        <p:nvGrpSpPr>
          <p:cNvPr id="6" name="Group 67"/>
          <p:cNvGrpSpPr/>
          <p:nvPr/>
        </p:nvGrpSpPr>
        <p:grpSpPr>
          <a:xfrm>
            <a:off x="3833154" y="2141090"/>
            <a:ext cx="4944630" cy="2733436"/>
            <a:chOff x="3833154" y="2141090"/>
            <a:chExt cx="4944630" cy="2733436"/>
          </a:xfrm>
        </p:grpSpPr>
        <p:grpSp>
          <p:nvGrpSpPr>
            <p:cNvPr id="7" name="Group 45"/>
            <p:cNvGrpSpPr/>
            <p:nvPr/>
          </p:nvGrpSpPr>
          <p:grpSpPr>
            <a:xfrm>
              <a:off x="3833154" y="2141090"/>
              <a:ext cx="2669503" cy="2331864"/>
              <a:chOff x="3915042" y="2141090"/>
              <a:chExt cx="2669503" cy="2331864"/>
            </a:xfrm>
          </p:grpSpPr>
          <p:sp>
            <p:nvSpPr>
              <p:cNvPr id="19" name="Freeform 23"/>
              <p:cNvSpPr>
                <a:spLocks noChangeAspect="1"/>
              </p:cNvSpPr>
              <p:nvPr/>
            </p:nvSpPr>
            <p:spPr bwMode="auto">
              <a:xfrm>
                <a:off x="6049604" y="2141090"/>
                <a:ext cx="534941" cy="1174585"/>
              </a:xfrm>
              <a:custGeom>
                <a:avLst/>
                <a:gdLst>
                  <a:gd name="T0" fmla="*/ 507 w 278"/>
                  <a:gd name="T1" fmla="*/ 6745 h 687"/>
                  <a:gd name="T2" fmla="*/ 4295 w 278"/>
                  <a:gd name="T3" fmla="*/ 32960 h 687"/>
                  <a:gd name="T4" fmla="*/ 0 w 278"/>
                  <a:gd name="T5" fmla="*/ 61210 h 687"/>
                  <a:gd name="T6" fmla="*/ 8837 w 278"/>
                  <a:gd name="T7" fmla="*/ 76992 h 687"/>
                  <a:gd name="T8" fmla="*/ 25794 w 278"/>
                  <a:gd name="T9" fmla="*/ 66032 h 687"/>
                  <a:gd name="T10" fmla="*/ 30336 w 278"/>
                  <a:gd name="T11" fmla="*/ 32960 h 687"/>
                  <a:gd name="T12" fmla="*/ 25794 w 278"/>
                  <a:gd name="T13" fmla="*/ 0 h 687"/>
                  <a:gd name="T14" fmla="*/ 17553 w 278"/>
                  <a:gd name="T15" fmla="*/ 16701 h 687"/>
                  <a:gd name="T16" fmla="*/ 507 w 278"/>
                  <a:gd name="T17" fmla="*/ 6745 h 68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8"/>
                  <a:gd name="T28" fmla="*/ 0 h 687"/>
                  <a:gd name="T29" fmla="*/ 278 w 278"/>
                  <a:gd name="T30" fmla="*/ 687 h 68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8" h="687">
                    <a:moveTo>
                      <a:pt x="5" y="60"/>
                    </a:moveTo>
                    <a:cubicBezTo>
                      <a:pt x="27" y="134"/>
                      <a:pt x="39" y="213"/>
                      <a:pt x="39" y="294"/>
                    </a:cubicBezTo>
                    <a:cubicBezTo>
                      <a:pt x="39" y="382"/>
                      <a:pt x="25" y="467"/>
                      <a:pt x="0" y="546"/>
                    </a:cubicBezTo>
                    <a:cubicBezTo>
                      <a:pt x="81" y="687"/>
                      <a:pt x="81" y="687"/>
                      <a:pt x="81" y="687"/>
                    </a:cubicBezTo>
                    <a:cubicBezTo>
                      <a:pt x="237" y="589"/>
                      <a:pt x="237" y="589"/>
                      <a:pt x="237" y="589"/>
                    </a:cubicBezTo>
                    <a:cubicBezTo>
                      <a:pt x="264" y="495"/>
                      <a:pt x="278" y="397"/>
                      <a:pt x="278" y="294"/>
                    </a:cubicBezTo>
                    <a:cubicBezTo>
                      <a:pt x="278" y="192"/>
                      <a:pt x="264" y="94"/>
                      <a:pt x="237" y="0"/>
                    </a:cubicBezTo>
                    <a:cubicBezTo>
                      <a:pt x="161" y="149"/>
                      <a:pt x="161" y="149"/>
                      <a:pt x="161" y="149"/>
                    </a:cubicBezTo>
                    <a:lnTo>
                      <a:pt x="5" y="6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Build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20" name="Freeform 24"/>
              <p:cNvSpPr>
                <a:spLocks noChangeAspect="1"/>
              </p:cNvSpPr>
              <p:nvPr/>
            </p:nvSpPr>
            <p:spPr bwMode="auto">
              <a:xfrm>
                <a:off x="5341553" y="3238369"/>
                <a:ext cx="1081597" cy="912670"/>
              </a:xfrm>
              <a:custGeom>
                <a:avLst/>
                <a:gdLst>
                  <a:gd name="T0" fmla="*/ 36805 w 561"/>
                  <a:gd name="T1" fmla="*/ 0 h 534"/>
                  <a:gd name="T2" fmla="*/ 3573 w 561"/>
                  <a:gd name="T3" fmla="*/ 38661 h 534"/>
                  <a:gd name="T4" fmla="*/ 0 w 561"/>
                  <a:gd name="T5" fmla="*/ 56349 h 534"/>
                  <a:gd name="T6" fmla="*/ 20193 w 561"/>
                  <a:gd name="T7" fmla="*/ 59592 h 534"/>
                  <a:gd name="T8" fmla="*/ 62581 w 561"/>
                  <a:gd name="T9" fmla="*/ 7704 h 534"/>
                  <a:gd name="T10" fmla="*/ 46820 w 561"/>
                  <a:gd name="T11" fmla="*/ 17544 h 534"/>
                  <a:gd name="T12" fmla="*/ 36805 w 561"/>
                  <a:gd name="T13" fmla="*/ 0 h 5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1"/>
                  <a:gd name="T22" fmla="*/ 0 h 534"/>
                  <a:gd name="T23" fmla="*/ 561 w 561"/>
                  <a:gd name="T24" fmla="*/ 534 h 5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1" h="534">
                    <a:moveTo>
                      <a:pt x="330" y="0"/>
                    </a:moveTo>
                    <a:cubicBezTo>
                      <a:pt x="264" y="141"/>
                      <a:pt x="161" y="261"/>
                      <a:pt x="32" y="346"/>
                    </a:cubicBezTo>
                    <a:cubicBezTo>
                      <a:pt x="0" y="505"/>
                      <a:pt x="0" y="505"/>
                      <a:pt x="0" y="505"/>
                    </a:cubicBezTo>
                    <a:cubicBezTo>
                      <a:pt x="181" y="534"/>
                      <a:pt x="181" y="534"/>
                      <a:pt x="181" y="534"/>
                    </a:cubicBezTo>
                    <a:cubicBezTo>
                      <a:pt x="348" y="419"/>
                      <a:pt x="481" y="257"/>
                      <a:pt x="561" y="69"/>
                    </a:cubicBezTo>
                    <a:cubicBezTo>
                      <a:pt x="420" y="157"/>
                      <a:pt x="420" y="157"/>
                      <a:pt x="420" y="157"/>
                    </a:cubicBezTo>
                    <a:lnTo>
                      <a:pt x="330" y="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Test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21" name="Freeform 25"/>
              <p:cNvSpPr>
                <a:spLocks noChangeAspect="1"/>
              </p:cNvSpPr>
              <p:nvPr/>
            </p:nvSpPr>
            <p:spPr bwMode="auto">
              <a:xfrm>
                <a:off x="3915042" y="3917969"/>
                <a:ext cx="1570986" cy="554985"/>
              </a:xfrm>
              <a:custGeom>
                <a:avLst/>
                <a:gdLst>
                  <a:gd name="T0" fmla="*/ 75674 w 815"/>
                  <a:gd name="T1" fmla="*/ 0 h 324"/>
                  <a:gd name="T2" fmla="*/ 35159 w 815"/>
                  <a:gd name="T3" fmla="*/ 9675 h 324"/>
                  <a:gd name="T4" fmla="*/ 18801 w 815"/>
                  <a:gd name="T5" fmla="*/ 8263 h 324"/>
                  <a:gd name="T6" fmla="*/ 0 w 815"/>
                  <a:gd name="T7" fmla="*/ 16851 h 324"/>
                  <a:gd name="T8" fmla="*/ 8322 w 815"/>
                  <a:gd name="T9" fmla="*/ 33903 h 324"/>
                  <a:gd name="T10" fmla="*/ 35159 w 815"/>
                  <a:gd name="T11" fmla="*/ 37138 h 324"/>
                  <a:gd name="T12" fmla="*/ 90758 w 815"/>
                  <a:gd name="T13" fmla="*/ 22932 h 324"/>
                  <a:gd name="T14" fmla="*/ 71770 w 815"/>
                  <a:gd name="T15" fmla="*/ 19866 h 324"/>
                  <a:gd name="T16" fmla="*/ 75674 w 815"/>
                  <a:gd name="T17" fmla="*/ 0 h 3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15"/>
                  <a:gd name="T28" fmla="*/ 0 h 324"/>
                  <a:gd name="T29" fmla="*/ 815 w 815"/>
                  <a:gd name="T30" fmla="*/ 324 h 3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15" h="324">
                    <a:moveTo>
                      <a:pt x="680" y="0"/>
                    </a:moveTo>
                    <a:cubicBezTo>
                      <a:pt x="570" y="54"/>
                      <a:pt x="446" y="84"/>
                      <a:pt x="316" y="84"/>
                    </a:cubicBezTo>
                    <a:cubicBezTo>
                      <a:pt x="266" y="84"/>
                      <a:pt x="217" y="80"/>
                      <a:pt x="169" y="72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75" y="296"/>
                      <a:pt x="75" y="296"/>
                      <a:pt x="75" y="296"/>
                    </a:cubicBezTo>
                    <a:cubicBezTo>
                      <a:pt x="152" y="314"/>
                      <a:pt x="233" y="324"/>
                      <a:pt x="316" y="324"/>
                    </a:cubicBezTo>
                    <a:cubicBezTo>
                      <a:pt x="496" y="324"/>
                      <a:pt x="666" y="279"/>
                      <a:pt x="815" y="200"/>
                    </a:cubicBezTo>
                    <a:cubicBezTo>
                      <a:pt x="645" y="173"/>
                      <a:pt x="645" y="173"/>
                      <a:pt x="645" y="173"/>
                    </a:cubicBezTo>
                    <a:lnTo>
                      <a:pt x="680" y="0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Deploy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184710" y="3032078"/>
              <a:ext cx="1842447" cy="1842448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10000"/>
              </a:schemeClr>
            </a:solidFill>
            <a:ln>
              <a:noFill/>
            </a:ln>
          </p:spPr>
          <p:txBody>
            <a:bodyPr wrap="square" lIns="0" tIns="0" rIns="0" bIns="0" rtlCol="0">
              <a:noAutofit/>
              <a:scene3d>
                <a:camera prst="orthographicFront">
                  <a:rot lat="0" lon="21299999" rev="0"/>
                </a:camera>
                <a:lightRig rig="threePt" dir="t"/>
              </a:scene3d>
              <a:sp3d extrusionH="57150" contourW="12700">
                <a:bevelT w="127000" h="38100"/>
                <a:contourClr>
                  <a:schemeClr val="bg2">
                    <a:lumMod val="75000"/>
                  </a:schemeClr>
                </a:contourClr>
              </a:sp3d>
            </a:bodyPr>
            <a:lstStyle/>
            <a:p>
              <a:r>
                <a:rPr lang="en-US" sz="1800" dirty="0" smtClean="0">
                  <a:solidFill>
                    <a:srgbClr val="9FB3A9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  </a:t>
              </a:r>
              <a:r>
                <a:rPr lang="en-US" sz="8000" dirty="0" smtClean="0">
                  <a:solidFill>
                    <a:schemeClr val="tx2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2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812506" y="3059374"/>
              <a:ext cx="1965278" cy="1480598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1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241300" dist="76200" dir="5400000" algn="t" rotWithShape="0">
                <a:prstClr val="black">
                  <a:alpha val="74000"/>
                </a:prstClr>
              </a:outerShdw>
            </a:effectLst>
          </p:spPr>
          <p:txBody>
            <a:bodyPr wrap="square" lIns="0" tIns="0" rIns="0" bIns="0" rtlCol="0">
              <a:noAutofit/>
            </a:bodyPr>
            <a:lstStyle/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Build standard platforms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Package the applications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Populate service catalog</a:t>
              </a:r>
            </a:p>
            <a:p>
              <a:pPr marL="119063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>
                  <a:solidFill>
                    <a:srgbClr val="000000"/>
                  </a:solidFill>
                </a:rPr>
                <a:t>Enable self-service </a:t>
              </a:r>
              <a:r>
                <a:rPr lang="en-US" sz="1400" dirty="0" smtClean="0">
                  <a:solidFill>
                    <a:srgbClr val="000000"/>
                  </a:solidFill>
                </a:rPr>
                <a:t>use </a:t>
              </a:r>
              <a:endParaRPr lang="en-US" sz="1400" dirty="0">
                <a:solidFill>
                  <a:srgbClr val="000000"/>
                </a:solidFill>
              </a:endParaRPr>
            </a:p>
            <a:p>
              <a:pPr lvl="0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</a:pPr>
              <a:endParaRPr lang="en-US" sz="1400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68"/>
          <p:cNvGrpSpPr/>
          <p:nvPr/>
        </p:nvGrpSpPr>
        <p:grpSpPr>
          <a:xfrm>
            <a:off x="-27296" y="632344"/>
            <a:ext cx="4355043" cy="3742535"/>
            <a:chOff x="-27296" y="632344"/>
            <a:chExt cx="4355043" cy="3742535"/>
          </a:xfrm>
        </p:grpSpPr>
        <p:grpSp>
          <p:nvGrpSpPr>
            <p:cNvPr id="9" name="Group 47"/>
            <p:cNvGrpSpPr/>
            <p:nvPr/>
          </p:nvGrpSpPr>
          <p:grpSpPr>
            <a:xfrm>
              <a:off x="2379310" y="846507"/>
              <a:ext cx="1948437" cy="3528372"/>
              <a:chOff x="2461198" y="846507"/>
              <a:chExt cx="1948437" cy="3528372"/>
            </a:xfrm>
          </p:grpSpPr>
          <p:sp>
            <p:nvSpPr>
              <p:cNvPr id="14" name="Freeform 18"/>
              <p:cNvSpPr>
                <a:spLocks noChangeAspect="1"/>
              </p:cNvSpPr>
              <p:nvPr/>
            </p:nvSpPr>
            <p:spPr bwMode="auto">
              <a:xfrm>
                <a:off x="2478118" y="1402647"/>
                <a:ext cx="792651" cy="1062665"/>
              </a:xfrm>
              <a:custGeom>
                <a:avLst/>
                <a:gdLst>
                  <a:gd name="T0" fmla="*/ 26538 w 411"/>
                  <a:gd name="T1" fmla="*/ 69116 h 622"/>
                  <a:gd name="T2" fmla="*/ 45548 w 411"/>
                  <a:gd name="T3" fmla="*/ 23759 h 622"/>
                  <a:gd name="T4" fmla="*/ 46028 w 411"/>
                  <a:gd name="T5" fmla="*/ 0 h 622"/>
                  <a:gd name="T6" fmla="*/ 30471 w 411"/>
                  <a:gd name="T7" fmla="*/ 432 h 622"/>
                  <a:gd name="T8" fmla="*/ 0 w 411"/>
                  <a:gd name="T9" fmla="*/ 65122 h 622"/>
                  <a:gd name="T10" fmla="*/ 14429 w 411"/>
                  <a:gd name="T11" fmla="*/ 53212 h 622"/>
                  <a:gd name="T12" fmla="*/ 26538 w 411"/>
                  <a:gd name="T13" fmla="*/ 69116 h 6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1"/>
                  <a:gd name="T22" fmla="*/ 0 h 622"/>
                  <a:gd name="T23" fmla="*/ 411 w 411"/>
                  <a:gd name="T24" fmla="*/ 622 h 6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1" h="622">
                    <a:moveTo>
                      <a:pt x="237" y="622"/>
                    </a:moveTo>
                    <a:cubicBezTo>
                      <a:pt x="256" y="469"/>
                      <a:pt x="317" y="329"/>
                      <a:pt x="407" y="214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72" y="4"/>
                      <a:pt x="272" y="4"/>
                      <a:pt x="272" y="4"/>
                    </a:cubicBezTo>
                    <a:cubicBezTo>
                      <a:pt x="127" y="162"/>
                      <a:pt x="30" y="363"/>
                      <a:pt x="0" y="586"/>
                    </a:cubicBezTo>
                    <a:cubicBezTo>
                      <a:pt x="129" y="479"/>
                      <a:pt x="129" y="479"/>
                      <a:pt x="129" y="479"/>
                    </a:cubicBezTo>
                    <a:lnTo>
                      <a:pt x="237" y="622"/>
                    </a:lnTo>
                    <a:close/>
                  </a:path>
                </a:pathLst>
              </a:custGeom>
              <a:solidFill>
                <a:srgbClr val="6666F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Meter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15" name="Freeform 19"/>
              <p:cNvSpPr>
                <a:spLocks noChangeAspect="1"/>
              </p:cNvSpPr>
              <p:nvPr/>
            </p:nvSpPr>
            <p:spPr bwMode="auto">
              <a:xfrm>
                <a:off x="3164041" y="846507"/>
                <a:ext cx="1245594" cy="767289"/>
              </a:xfrm>
              <a:custGeom>
                <a:avLst/>
                <a:gdLst>
                  <a:gd name="T0" fmla="*/ 14869 w 646"/>
                  <a:gd name="T1" fmla="*/ 50042 h 449"/>
                  <a:gd name="T2" fmla="*/ 59657 w 646"/>
                  <a:gd name="T3" fmla="*/ 26607 h 449"/>
                  <a:gd name="T4" fmla="*/ 72190 w 646"/>
                  <a:gd name="T5" fmla="*/ 11601 h 449"/>
                  <a:gd name="T6" fmla="*/ 56882 w 646"/>
                  <a:gd name="T7" fmla="*/ 0 h 449"/>
                  <a:gd name="T8" fmla="*/ 0 w 646"/>
                  <a:gd name="T9" fmla="*/ 27527 h 449"/>
                  <a:gd name="T10" fmla="*/ 15325 w 646"/>
                  <a:gd name="T11" fmla="*/ 27062 h 449"/>
                  <a:gd name="T12" fmla="*/ 14869 w 646"/>
                  <a:gd name="T13" fmla="*/ 50042 h 4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6"/>
                  <a:gd name="T22" fmla="*/ 0 h 449"/>
                  <a:gd name="T23" fmla="*/ 646 w 646"/>
                  <a:gd name="T24" fmla="*/ 449 h 4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6" h="449">
                    <a:moveTo>
                      <a:pt x="133" y="449"/>
                    </a:moveTo>
                    <a:cubicBezTo>
                      <a:pt x="243" y="345"/>
                      <a:pt x="381" y="271"/>
                      <a:pt x="534" y="239"/>
                    </a:cubicBezTo>
                    <a:cubicBezTo>
                      <a:pt x="646" y="104"/>
                      <a:pt x="646" y="104"/>
                      <a:pt x="646" y="104"/>
                    </a:cubicBezTo>
                    <a:cubicBezTo>
                      <a:pt x="509" y="0"/>
                      <a:pt x="509" y="0"/>
                      <a:pt x="509" y="0"/>
                    </a:cubicBezTo>
                    <a:cubicBezTo>
                      <a:pt x="316" y="35"/>
                      <a:pt x="142" y="123"/>
                      <a:pt x="0" y="247"/>
                    </a:cubicBezTo>
                    <a:cubicBezTo>
                      <a:pt x="137" y="243"/>
                      <a:pt x="137" y="243"/>
                      <a:pt x="137" y="243"/>
                    </a:cubicBezTo>
                    <a:lnTo>
                      <a:pt x="133" y="449"/>
                    </a:lnTo>
                    <a:close/>
                  </a:path>
                </a:pathLst>
              </a:custGeom>
              <a:solidFill>
                <a:srgbClr val="6666F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0" rIns="0" bIns="18288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Charge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16" name="Freeform 20"/>
              <p:cNvSpPr>
                <a:spLocks noChangeAspect="1"/>
              </p:cNvSpPr>
              <p:nvPr/>
            </p:nvSpPr>
            <p:spPr bwMode="auto">
              <a:xfrm>
                <a:off x="2461198" y="2418006"/>
                <a:ext cx="714557" cy="1218431"/>
              </a:xfrm>
              <a:custGeom>
                <a:avLst/>
                <a:gdLst>
                  <a:gd name="T0" fmla="*/ 40907 w 371"/>
                  <a:gd name="T1" fmla="*/ 64723 h 713"/>
                  <a:gd name="T2" fmla="*/ 26454 w 371"/>
                  <a:gd name="T3" fmla="*/ 16902 h 713"/>
                  <a:gd name="T4" fmla="*/ 13765 w 371"/>
                  <a:gd name="T5" fmla="*/ 0 h 713"/>
                  <a:gd name="T6" fmla="*/ 1 w 371"/>
                  <a:gd name="T7" fmla="*/ 11404 h 713"/>
                  <a:gd name="T8" fmla="*/ 0 w 371"/>
                  <a:gd name="T9" fmla="*/ 14743 h 713"/>
                  <a:gd name="T10" fmla="*/ 18978 w 371"/>
                  <a:gd name="T11" fmla="*/ 79418 h 713"/>
                  <a:gd name="T12" fmla="*/ 25787 w 371"/>
                  <a:gd name="T13" fmla="*/ 58809 h 713"/>
                  <a:gd name="T14" fmla="*/ 40907 w 371"/>
                  <a:gd name="T15" fmla="*/ 64723 h 7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1"/>
                  <a:gd name="T25" fmla="*/ 0 h 713"/>
                  <a:gd name="T26" fmla="*/ 371 w 371"/>
                  <a:gd name="T27" fmla="*/ 713 h 7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1" h="713">
                    <a:moveTo>
                      <a:pt x="371" y="581"/>
                    </a:moveTo>
                    <a:cubicBezTo>
                      <a:pt x="291" y="457"/>
                      <a:pt x="243" y="310"/>
                      <a:pt x="240" y="15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" y="102"/>
                      <a:pt x="1" y="102"/>
                      <a:pt x="1" y="102"/>
                    </a:cubicBezTo>
                    <a:cubicBezTo>
                      <a:pt x="0" y="112"/>
                      <a:pt x="0" y="122"/>
                      <a:pt x="0" y="132"/>
                    </a:cubicBezTo>
                    <a:cubicBezTo>
                      <a:pt x="0" y="346"/>
                      <a:pt x="63" y="546"/>
                      <a:pt x="172" y="713"/>
                    </a:cubicBezTo>
                    <a:cubicBezTo>
                      <a:pt x="234" y="528"/>
                      <a:pt x="234" y="528"/>
                      <a:pt x="234" y="528"/>
                    </a:cubicBezTo>
                    <a:lnTo>
                      <a:pt x="371" y="581"/>
                    </a:lnTo>
                    <a:close/>
                  </a:path>
                </a:pathLst>
              </a:custGeom>
              <a:solidFill>
                <a:srgbClr val="6666F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13716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Manage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  <p:sp>
            <p:nvSpPr>
              <p:cNvPr id="22" name="Freeform 26"/>
              <p:cNvSpPr>
                <a:spLocks noChangeAspect="1"/>
              </p:cNvSpPr>
              <p:nvPr/>
            </p:nvSpPr>
            <p:spPr bwMode="auto">
              <a:xfrm>
                <a:off x="2902426" y="3500286"/>
                <a:ext cx="1098517" cy="874593"/>
              </a:xfrm>
              <a:custGeom>
                <a:avLst/>
                <a:gdLst>
                  <a:gd name="T0" fmla="*/ 63340 w 570"/>
                  <a:gd name="T1" fmla="*/ 31472 h 512"/>
                  <a:gd name="T2" fmla="*/ 26549 w 570"/>
                  <a:gd name="T3" fmla="*/ 7978 h 512"/>
                  <a:gd name="T4" fmla="*/ 5998 w 570"/>
                  <a:gd name="T5" fmla="*/ 0 h 512"/>
                  <a:gd name="T6" fmla="*/ 0 w 570"/>
                  <a:gd name="T7" fmla="*/ 17776 h 512"/>
                  <a:gd name="T8" fmla="*/ 55092 w 570"/>
                  <a:gd name="T9" fmla="*/ 56739 h 512"/>
                  <a:gd name="T10" fmla="*/ 46195 w 570"/>
                  <a:gd name="T11" fmla="*/ 38988 h 512"/>
                  <a:gd name="T12" fmla="*/ 63340 w 570"/>
                  <a:gd name="T13" fmla="*/ 31472 h 5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70"/>
                  <a:gd name="T22" fmla="*/ 0 h 512"/>
                  <a:gd name="T23" fmla="*/ 570 w 570"/>
                  <a:gd name="T24" fmla="*/ 512 h 5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70" h="512">
                    <a:moveTo>
                      <a:pt x="570" y="284"/>
                    </a:moveTo>
                    <a:cubicBezTo>
                      <a:pt x="443" y="240"/>
                      <a:pt x="330" y="167"/>
                      <a:pt x="239" y="7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126" y="321"/>
                      <a:pt x="298" y="444"/>
                      <a:pt x="496" y="512"/>
                    </a:cubicBezTo>
                    <a:cubicBezTo>
                      <a:pt x="416" y="352"/>
                      <a:pt x="416" y="352"/>
                      <a:pt x="416" y="352"/>
                    </a:cubicBezTo>
                    <a:lnTo>
                      <a:pt x="570" y="284"/>
                    </a:lnTo>
                    <a:close/>
                  </a:path>
                </a:pathLst>
              </a:custGeom>
              <a:solidFill>
                <a:srgbClr val="6666F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ctr" anchorCtr="1"/>
              <a:lstStyle/>
              <a:p>
                <a:pPr>
                  <a:defRPr/>
                </a:pPr>
                <a:r>
                  <a:rPr lang="en-US" sz="1200" b="1" dirty="0" smtClean="0">
                    <a:solidFill>
                      <a:schemeClr val="bg1"/>
                    </a:solidFill>
                    <a:cs typeface="+mn-cs"/>
                  </a:rPr>
                  <a:t>Monitor</a:t>
                </a:r>
                <a:endParaRPr lang="en-US" sz="1200" b="1" dirty="0">
                  <a:solidFill>
                    <a:schemeClr val="bg1"/>
                  </a:solidFill>
                  <a:cs typeface="+mn-cs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13899" y="1583141"/>
              <a:ext cx="1965278" cy="173326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effectLst>
              <a:outerShdw blurRad="241300" dist="76200" dir="5400000" algn="t" rotWithShape="0">
                <a:prstClr val="black">
                  <a:alpha val="74000"/>
                </a:prstClr>
              </a:outerShdw>
            </a:effectLst>
          </p:spPr>
          <p:txBody>
            <a:bodyPr wrap="square" lIns="0" tIns="0" rIns="0" bIns="0" rtlCol="0">
              <a:noAutofit/>
            </a:bodyPr>
            <a:lstStyle/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Deliver services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Monitor from end user, app owner and admin perspectives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Operate, maintain and patch cloud</a:t>
              </a:r>
            </a:p>
            <a:p>
              <a:pPr marL="119063" lvl="0" indent="-119063">
                <a:lnSpc>
                  <a:spcPct val="90000"/>
                </a:lnSpc>
                <a:spcBef>
                  <a:spcPct val="10000"/>
                </a:spcBef>
                <a:buClr>
                  <a:srgbClr val="FD0000"/>
                </a:buClr>
                <a:buFont typeface="Arial" pitchFamily="34" charset="0"/>
                <a:buChar char="•"/>
              </a:pPr>
              <a:r>
                <a:rPr lang="en-US" sz="1400" dirty="0" smtClean="0">
                  <a:solidFill>
                    <a:srgbClr val="000000"/>
                  </a:solidFill>
                </a:rPr>
                <a:t>Meter and optionally chargeback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-27296" y="632344"/>
              <a:ext cx="1842447" cy="1842448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10000"/>
              </a:schemeClr>
            </a:solidFill>
            <a:ln>
              <a:noFill/>
            </a:ln>
          </p:spPr>
          <p:txBody>
            <a:bodyPr wrap="square" lIns="0" tIns="0" rIns="0" bIns="0" rtlCol="0">
              <a:noAutofit/>
              <a:scene3d>
                <a:camera prst="orthographicFront">
                  <a:rot lat="0" lon="21299999" rev="0"/>
                </a:camera>
                <a:lightRig rig="threePt" dir="t"/>
              </a:scene3d>
              <a:sp3d extrusionH="57150" contourW="12700">
                <a:bevelT w="127000" h="38100"/>
                <a:contourClr>
                  <a:schemeClr val="bg2">
                    <a:lumMod val="75000"/>
                  </a:schemeClr>
                </a:contourClr>
              </a:sp3d>
            </a:bodyPr>
            <a:lstStyle/>
            <a:p>
              <a:r>
                <a:rPr lang="en-US" sz="1800" dirty="0" smtClean="0">
                  <a:solidFill>
                    <a:srgbClr val="9FB3A9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  </a:t>
              </a:r>
              <a:r>
                <a:rPr lang="en-US" sz="8000" dirty="0" smtClean="0">
                  <a:solidFill>
                    <a:schemeClr val="tx2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Computing: </a:t>
            </a:r>
            <a:r>
              <a:rPr lang="en-US" dirty="0" smtClean="0">
                <a:solidFill>
                  <a:srgbClr val="FF0000"/>
                </a:solidFill>
              </a:rPr>
              <a:t>Complete Choice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8038" y="1246053"/>
            <a:ext cx="7910512" cy="329723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Develop a cloud strategy and roadmap that’s right for you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private clouds, start with consolidation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Extend to self-service private cloud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public cloud if requirements are met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0538"/>
            <a:ext cx="9144000" cy="4486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l"/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14350" y="1003318"/>
            <a:ext cx="8140700" cy="131445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ts val="500"/>
              </a:spcBef>
              <a:spcAft>
                <a:spcPts val="2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Times New Roman" pitchFamily="18" charset="0"/>
              </a:rPr>
              <a:t>oracle.com/cloud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ＭＳ Ｐゴシック" pitchFamily="127" charset="-128"/>
              <a:cs typeface="Times New Roman" pitchFamily="18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3059832" y="2664257"/>
            <a:ext cx="39038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400" dirty="0" smtClean="0"/>
              <a:t>www.facebook.com/OracleCloudComputing</a:t>
            </a:r>
            <a:endParaRPr lang="en-US" sz="1400" dirty="0"/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400" dirty="0" smtClean="0"/>
              <a:t>@</a:t>
            </a:r>
            <a:r>
              <a:rPr lang="en-US" sz="1400" dirty="0" err="1" smtClean="0"/>
              <a:t>OracleCloudZone</a:t>
            </a:r>
            <a:r>
              <a:rPr lang="en-US" sz="1400" dirty="0" smtClean="0"/>
              <a:t>   </a:t>
            </a:r>
            <a:r>
              <a:rPr lang="en-US" sz="1400" dirty="0" err="1" smtClean="0"/>
              <a:t>Hashtag</a:t>
            </a:r>
            <a:r>
              <a:rPr lang="en-US" sz="1400" dirty="0" smtClean="0"/>
              <a:t>: #</a:t>
            </a:r>
            <a:r>
              <a:rPr lang="en-US" sz="1400" dirty="0" err="1" smtClean="0"/>
              <a:t>oraclecloud</a:t>
            </a:r>
            <a:endParaRPr lang="en-US" sz="1400" dirty="0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42881"/>
            <a:ext cx="394636" cy="39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10833"/>
            <a:ext cx="397558" cy="39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6540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0" y="1916203"/>
            <a:ext cx="9144000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4138" indent="-84138"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6000" dirty="0">
                <a:solidFill>
                  <a:schemeClr val="bg1"/>
                </a:solidFill>
              </a:rPr>
              <a:t>Q&amp;A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4486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l"/>
            <a:endPara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13332" y="1464413"/>
            <a:ext cx="4936386" cy="1595045"/>
            <a:chOff x="2113332" y="1464413"/>
            <a:chExt cx="4936386" cy="1595045"/>
          </a:xfrm>
        </p:grpSpPr>
        <p:pic>
          <p:nvPicPr>
            <p:cNvPr id="3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3332" y="1464413"/>
              <a:ext cx="4936386" cy="1595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034" descr="HSET_clr_rg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263" y="1700213"/>
              <a:ext cx="4179887" cy="1198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19765406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1538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NIST Definition of Cloud Computing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ＭＳ Ｐゴシック" pitchFamily="127" charset="-128"/>
              </a:rPr>
              <a:t>Cloud computing is a model for enabling convenient, on-demand network access to a shared pool of configurable computing resources (e.g., networks, servers, storage, applications, and services) that can be rapidly provisioned and released with minimal management effort or service provider interaction.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ＭＳ Ｐゴシック" pitchFamily="127" charset="-128"/>
              </a:rPr>
              <a:t>This cloud model is composed of: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95250" y="3294712"/>
            <a:ext cx="8172450" cy="1732078"/>
            <a:chOff x="762000" y="3707335"/>
            <a:chExt cx="8172450" cy="1680851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3837443" y="3707335"/>
              <a:ext cx="2743200" cy="1172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</a:pPr>
              <a:r>
                <a:rPr lang="en-US" altLang="ja-JP" sz="1800" u="sng" dirty="0">
                  <a:solidFill>
                    <a:srgbClr val="000000"/>
                  </a:solidFill>
                  <a:ea typeface="ＭＳ Ｐゴシック" charset="-128"/>
                </a:rPr>
                <a:t>3 Service Models</a:t>
              </a: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altLang="ja-JP" sz="1800" dirty="0" smtClean="0">
                  <a:solidFill>
                    <a:srgbClr val="000000"/>
                  </a:solidFill>
                  <a:ea typeface="ＭＳ Ｐゴシック" charset="-128"/>
                </a:rPr>
                <a:t>I</a:t>
              </a:r>
              <a:r>
                <a:rPr lang="en-US" altLang="ja-JP" sz="1800" b="0" dirty="0" smtClean="0">
                  <a:solidFill>
                    <a:srgbClr val="000000"/>
                  </a:solidFill>
                  <a:ea typeface="ＭＳ Ｐゴシック" charset="-128"/>
                </a:rPr>
                <a:t>aaS</a:t>
              </a:r>
              <a:endParaRPr lang="en-US" altLang="ja-JP" sz="1800" b="0" dirty="0">
                <a:solidFill>
                  <a:srgbClr val="000000"/>
                </a:solidFill>
                <a:ea typeface="ＭＳ Ｐゴシック" charset="-128"/>
              </a:endParaRP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dirty="0" err="1" smtClean="0">
                  <a:solidFill>
                    <a:srgbClr val="000000"/>
                  </a:solidFill>
                  <a:ea typeface="ＭＳ Ｐゴシック" charset="-128"/>
                </a:rPr>
                <a:t>PaaS</a:t>
              </a:r>
              <a:endParaRPr lang="en-US" sz="1800" dirty="0" smtClean="0">
                <a:solidFill>
                  <a:srgbClr val="000000"/>
                </a:solidFill>
                <a:ea typeface="ＭＳ Ｐゴシック" charset="-128"/>
              </a:endParaRP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dirty="0" err="1" smtClean="0">
                  <a:solidFill>
                    <a:srgbClr val="000000"/>
                  </a:solidFill>
                  <a:ea typeface="ＭＳ Ｐゴシック" charset="-128"/>
                </a:rPr>
                <a:t>S</a:t>
              </a:r>
              <a:r>
                <a:rPr lang="en-US" sz="1800" b="0" dirty="0" err="1" smtClean="0">
                  <a:solidFill>
                    <a:srgbClr val="000000"/>
                  </a:solidFill>
                  <a:ea typeface="ＭＳ Ｐゴシック" charset="-128"/>
                </a:rPr>
                <a:t>aaS</a:t>
              </a:r>
              <a:endParaRPr lang="en-US" sz="1800" b="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6019800" y="3712623"/>
              <a:ext cx="2914650" cy="1406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</a:pPr>
              <a:r>
                <a:rPr lang="en-US" altLang="ja-JP" sz="1800" u="sng" dirty="0">
                  <a:solidFill>
                    <a:srgbClr val="000000"/>
                  </a:solidFill>
                  <a:ea typeface="ＭＳ Ｐゴシック" charset="-128"/>
                </a:rPr>
                <a:t>4 Deployment Models</a:t>
              </a: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altLang="ja-JP" sz="1800" b="0" dirty="0" smtClean="0">
                  <a:solidFill>
                    <a:srgbClr val="000000"/>
                  </a:solidFill>
                  <a:ea typeface="ＭＳ Ｐゴシック" charset="-128"/>
                </a:rPr>
                <a:t>Private </a:t>
              </a:r>
              <a:r>
                <a:rPr lang="en-US" altLang="ja-JP" sz="1800" b="0" dirty="0">
                  <a:solidFill>
                    <a:srgbClr val="000000"/>
                  </a:solidFill>
                  <a:ea typeface="ＭＳ Ｐゴシック" charset="-128"/>
                </a:rPr>
                <a:t>Cloud</a:t>
              </a: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altLang="ja-JP" sz="1800" b="0" dirty="0">
                  <a:solidFill>
                    <a:srgbClr val="000000"/>
                  </a:solidFill>
                  <a:ea typeface="ＭＳ Ｐゴシック" charset="-128"/>
                </a:rPr>
                <a:t>Community Cloud</a:t>
              </a: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altLang="ja-JP" sz="1800" dirty="0" smtClean="0">
                  <a:solidFill>
                    <a:srgbClr val="000000"/>
                  </a:solidFill>
                  <a:ea typeface="ＭＳ Ｐゴシック" charset="-128"/>
                </a:rPr>
                <a:t>Public Cloud</a:t>
              </a:r>
            </a:p>
            <a:p>
              <a:pPr marL="228600" lvl="1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altLang="ja-JP" sz="1800" b="0" dirty="0" smtClean="0">
                  <a:solidFill>
                    <a:srgbClr val="000000"/>
                  </a:solidFill>
                  <a:ea typeface="ＭＳ Ｐゴシック" charset="-128"/>
                </a:rPr>
                <a:t>Hybrid </a:t>
              </a:r>
              <a:r>
                <a:rPr lang="en-US" altLang="ja-JP" sz="1800" b="0" dirty="0">
                  <a:solidFill>
                    <a:srgbClr val="000000"/>
                  </a:solidFill>
                  <a:ea typeface="ＭＳ Ｐゴシック" charset="-128"/>
                </a:rPr>
                <a:t>Cloud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762000" y="3712624"/>
              <a:ext cx="3276600" cy="167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 eaLnBrk="0" hangingPunct="0">
                <a:lnSpc>
                  <a:spcPct val="90000"/>
                </a:lnSpc>
                <a:spcBef>
                  <a:spcPct val="50000"/>
                </a:spcBef>
                <a:buClr>
                  <a:srgbClr val="FD0000"/>
                </a:buClr>
              </a:pPr>
              <a:r>
                <a:rPr lang="en-US" altLang="ja-JP" sz="1800" u="sng" dirty="0">
                  <a:solidFill>
                    <a:srgbClr val="000000"/>
                  </a:solidFill>
                  <a:ea typeface="ＭＳ Ｐゴシック" charset="-128"/>
                </a:rPr>
                <a:t>5 Essential Characteristics</a:t>
              </a:r>
            </a:p>
            <a:p>
              <a:pPr marL="228600" indent="-228600" algn="l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b="0" dirty="0">
                  <a:solidFill>
                    <a:srgbClr val="000000"/>
                  </a:solidFill>
                  <a:ea typeface="ＭＳ Ｐゴシック" charset="-128"/>
                </a:rPr>
                <a:t>On-demand self-service</a:t>
              </a:r>
            </a:p>
            <a:p>
              <a:pPr marL="228600" indent="-228600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dirty="0" smtClean="0">
                  <a:solidFill>
                    <a:srgbClr val="000000"/>
                  </a:solidFill>
                  <a:ea typeface="ＭＳ Ｐゴシック" charset="-128"/>
                </a:rPr>
                <a:t>Broad network access</a:t>
              </a:r>
            </a:p>
            <a:p>
              <a:pPr marL="228600" indent="-228600" algn="l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b="0" dirty="0" smtClean="0">
                  <a:solidFill>
                    <a:srgbClr val="000000"/>
                  </a:solidFill>
                  <a:ea typeface="ＭＳ Ｐゴシック" charset="-128"/>
                </a:rPr>
                <a:t>Resource </a:t>
              </a:r>
              <a:r>
                <a:rPr lang="en-US" sz="1800" b="0" dirty="0">
                  <a:solidFill>
                    <a:srgbClr val="000000"/>
                  </a:solidFill>
                  <a:ea typeface="ＭＳ Ｐゴシック" charset="-128"/>
                </a:rPr>
                <a:t>pooling</a:t>
              </a:r>
            </a:p>
            <a:p>
              <a:pPr marL="228600" indent="-228600" algn="l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b="0" dirty="0">
                  <a:solidFill>
                    <a:srgbClr val="000000"/>
                  </a:solidFill>
                  <a:ea typeface="ＭＳ Ｐゴシック" charset="-128"/>
                </a:rPr>
                <a:t>Rapid elasticity</a:t>
              </a:r>
            </a:p>
            <a:p>
              <a:pPr marL="228600" indent="-228600" algn="l" eaLnBrk="0" hangingPunct="0">
                <a:lnSpc>
                  <a:spcPct val="50000"/>
                </a:lnSpc>
                <a:spcBef>
                  <a:spcPct val="50000"/>
                </a:spcBef>
                <a:buClr>
                  <a:srgbClr val="FD0000"/>
                </a:buClr>
                <a:buFont typeface="Arial" charset="0"/>
                <a:buChar char="•"/>
              </a:pPr>
              <a:r>
                <a:rPr lang="en-US" sz="1800" b="0" dirty="0">
                  <a:solidFill>
                    <a:srgbClr val="000000"/>
                  </a:solidFill>
                  <a:ea typeface="ＭＳ Ｐゴシック" charset="-128"/>
                </a:rPr>
                <a:t>Measured </a:t>
              </a:r>
              <a:r>
                <a:rPr lang="en-US" sz="1800" b="0" dirty="0" smtClean="0">
                  <a:solidFill>
                    <a:srgbClr val="000000"/>
                  </a:solidFill>
                  <a:ea typeface="ＭＳ Ｐゴシック" charset="-128"/>
                </a:rPr>
                <a:t>service</a:t>
              </a:r>
              <a:endParaRPr lang="en-US" sz="1800" b="0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696425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Stakeholder Management</a:t>
            </a:r>
            <a:br>
              <a:rPr lang="en-AU" dirty="0" smtClean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Content Placeholder 2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Stakeholders, Goals &amp; Cloud Benefits</a:t>
            </a:r>
            <a:endParaRPr lang="en-AU" dirty="0" smtClean="0"/>
          </a:p>
        </p:txBody>
      </p:sp>
      <p:grpSp>
        <p:nvGrpSpPr>
          <p:cNvPr id="2" name="Group 22"/>
          <p:cNvGrpSpPr/>
          <p:nvPr/>
        </p:nvGrpSpPr>
        <p:grpSpPr>
          <a:xfrm>
            <a:off x="3627476" y="1041997"/>
            <a:ext cx="2007772" cy="3891520"/>
            <a:chOff x="3319119" y="871869"/>
            <a:chExt cx="2007772" cy="3891520"/>
          </a:xfrm>
        </p:grpSpPr>
        <p:pic>
          <p:nvPicPr>
            <p:cNvPr id="14" name="Picture 13" descr="stick_figure_in_deep_thought_400_clr_812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19119" y="2509286"/>
              <a:ext cx="2007772" cy="2254103"/>
            </a:xfrm>
            <a:prstGeom prst="rect">
              <a:avLst/>
            </a:prstGeom>
          </p:spPr>
        </p:pic>
        <p:sp>
          <p:nvSpPr>
            <p:cNvPr id="16" name="Rectangular Callout 15"/>
            <p:cNvSpPr/>
            <p:nvPr/>
          </p:nvSpPr>
          <p:spPr>
            <a:xfrm>
              <a:off x="3593805" y="871869"/>
              <a:ext cx="1509823" cy="1446028"/>
            </a:xfrm>
            <a:prstGeom prst="wedgeRectCallout">
              <a:avLst>
                <a:gd name="adj1" fmla="val 1403"/>
                <a:gd name="adj2" fmla="val 66912"/>
              </a:avLst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1200" dirty="0" smtClean="0">
                  <a:solidFill>
                    <a:prstClr val="white"/>
                  </a:solidFill>
                </a:rPr>
                <a:t>As an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Application Owner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I want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self-service on demand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To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achieve</a:t>
              </a:r>
              <a:r>
                <a:rPr lang="en-AU" sz="1200" dirty="0" smtClean="0">
                  <a:solidFill>
                    <a:prstClr val="white"/>
                  </a:solidFill>
                </a:rPr>
                <a:t>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faster provisioning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Group 20"/>
          <p:cNvGrpSpPr/>
          <p:nvPr/>
        </p:nvGrpSpPr>
        <p:grpSpPr>
          <a:xfrm>
            <a:off x="93916" y="1144777"/>
            <a:ext cx="3127738" cy="3956201"/>
            <a:chOff x="93916" y="974649"/>
            <a:chExt cx="3127738" cy="3956201"/>
          </a:xfrm>
        </p:grpSpPr>
        <p:pic>
          <p:nvPicPr>
            <p:cNvPr id="13" name="Picture 12" descr="two_grey_stickmen_shake_hands_pc_400_clr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916" y="2442388"/>
              <a:ext cx="2488462" cy="2488462"/>
            </a:xfrm>
            <a:prstGeom prst="rect">
              <a:avLst/>
            </a:prstGeom>
          </p:spPr>
        </p:pic>
        <p:sp>
          <p:nvSpPr>
            <p:cNvPr id="17" name="Rectangular Callout 16"/>
            <p:cNvSpPr/>
            <p:nvPr/>
          </p:nvSpPr>
          <p:spPr>
            <a:xfrm>
              <a:off x="152395" y="1003004"/>
              <a:ext cx="1421218" cy="1282996"/>
            </a:xfrm>
            <a:prstGeom prst="wedgeRectCallout">
              <a:avLst>
                <a:gd name="adj1" fmla="val -6475"/>
                <a:gd name="adj2" fmla="val 69865"/>
              </a:avLst>
            </a:prstGeom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1200" dirty="0" smtClean="0">
                  <a:solidFill>
                    <a:prstClr val="white"/>
                  </a:solidFill>
                </a:rPr>
                <a:t>As an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Architect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I want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platform standardisation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To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reduce</a:t>
              </a:r>
              <a:r>
                <a:rPr lang="en-AU" sz="1200" dirty="0" smtClean="0">
                  <a:solidFill>
                    <a:prstClr val="white"/>
                  </a:solidFill>
                </a:rPr>
                <a:t>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number of technologies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18" name="Rectangular Callout 17"/>
            <p:cNvSpPr/>
            <p:nvPr/>
          </p:nvSpPr>
          <p:spPr>
            <a:xfrm>
              <a:off x="1676390" y="974649"/>
              <a:ext cx="1545264" cy="1343249"/>
            </a:xfrm>
            <a:prstGeom prst="wedgeRectCallout">
              <a:avLst>
                <a:gd name="adj1" fmla="val -38102"/>
                <a:gd name="adj2" fmla="val 68382"/>
              </a:avLst>
            </a:pr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1200" dirty="0" smtClean="0">
                  <a:solidFill>
                    <a:prstClr val="white"/>
                  </a:solidFill>
                </a:rPr>
                <a:t>As a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Procurement Mgr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I want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platform standardisation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To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reduce</a:t>
              </a:r>
              <a:r>
                <a:rPr lang="en-AU" sz="1200" dirty="0" smtClean="0">
                  <a:solidFill>
                    <a:prstClr val="white"/>
                  </a:solidFill>
                </a:rPr>
                <a:t>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number of vendors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Group 21"/>
          <p:cNvGrpSpPr/>
          <p:nvPr/>
        </p:nvGrpSpPr>
        <p:grpSpPr>
          <a:xfrm>
            <a:off x="6177578" y="1070350"/>
            <a:ext cx="2775097" cy="3842343"/>
            <a:chOff x="6177578" y="900222"/>
            <a:chExt cx="2775097" cy="3842343"/>
          </a:xfrm>
        </p:grpSpPr>
        <p:pic>
          <p:nvPicPr>
            <p:cNvPr id="12" name="Picture 11" descr="stick_figures_angry_toward_other_400_clr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70921" y="2254103"/>
              <a:ext cx="2234523" cy="2488462"/>
            </a:xfrm>
            <a:prstGeom prst="rect">
              <a:avLst/>
            </a:prstGeom>
          </p:spPr>
        </p:pic>
        <p:sp>
          <p:nvSpPr>
            <p:cNvPr id="19" name="Rectangular Callout 18"/>
            <p:cNvSpPr/>
            <p:nvPr/>
          </p:nvSpPr>
          <p:spPr>
            <a:xfrm>
              <a:off x="7651959" y="900222"/>
              <a:ext cx="1300716" cy="1279452"/>
            </a:xfrm>
            <a:prstGeom prst="wedgeRectCallout">
              <a:avLst>
                <a:gd name="adj1" fmla="val 674"/>
                <a:gd name="adj2" fmla="val 73207"/>
              </a:avLst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1200" dirty="0" smtClean="0">
                  <a:solidFill>
                    <a:prstClr val="white"/>
                  </a:solidFill>
                </a:rPr>
                <a:t>As a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Risk Mgr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I want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internal private cloud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To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preserve data security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20" name="Rectangular Callout 19"/>
            <p:cNvSpPr/>
            <p:nvPr/>
          </p:nvSpPr>
          <p:spPr>
            <a:xfrm>
              <a:off x="6177578" y="914399"/>
              <a:ext cx="1360967" cy="1265275"/>
            </a:xfrm>
            <a:prstGeom prst="wedgeRectCallout">
              <a:avLst>
                <a:gd name="adj1" fmla="val -616"/>
                <a:gd name="adj2" fmla="val 69538"/>
              </a:avLst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1200" dirty="0" smtClean="0">
                  <a:solidFill>
                    <a:prstClr val="white"/>
                  </a:solidFill>
                </a:rPr>
                <a:t>As a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CFO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I want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public cloud</a:t>
              </a:r>
              <a:r>
                <a:rPr lang="en-AU" sz="1200" dirty="0" smtClean="0">
                  <a:solidFill>
                    <a:prstClr val="white"/>
                  </a:solidFill>
                </a:rPr>
                <a:t>,</a:t>
              </a:r>
            </a:p>
            <a:p>
              <a:r>
                <a:rPr lang="en-AU" sz="1200" dirty="0" smtClean="0">
                  <a:solidFill>
                    <a:prstClr val="white"/>
                  </a:solidFill>
                </a:rPr>
                <a:t>To </a:t>
              </a:r>
              <a:r>
                <a:rPr lang="en-AU" sz="1200" b="1" dirty="0" smtClean="0">
                  <a:solidFill>
                    <a:prstClr val="white"/>
                  </a:solidFill>
                </a:rPr>
                <a:t> convert CAPEX to OPEX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66884" y="327513"/>
            <a:ext cx="2775097" cy="7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Essential Cloud Characteristics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On-demand self-service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A consumer can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unilaterally provision computing capabilities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, such as server time and network storage,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as needed automatically without requiring human interaction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 with each service’s provider. </a:t>
            </a:r>
            <a:endParaRPr lang="en-US" sz="20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loud"/>
          <p:cNvPicPr>
            <a:picLocks noChangeAspect="1" noChangeArrowheads="1"/>
          </p:cNvPicPr>
          <p:nvPr/>
        </p:nvPicPr>
        <p:blipFill>
          <a:blip r:embed="rId3" cstate="print">
            <a:lum bright="12000" contrast="-18000"/>
          </a:blip>
          <a:srcRect/>
          <a:stretch>
            <a:fillRect/>
          </a:stretch>
        </p:blipFill>
        <p:spPr bwMode="auto">
          <a:xfrm>
            <a:off x="5773003" y="1178110"/>
            <a:ext cx="3313847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80"/>
          <p:cNvSpPr>
            <a:spLocks noChangeArrowheads="1"/>
          </p:cNvSpPr>
          <p:nvPr/>
        </p:nvSpPr>
        <p:spPr bwMode="auto">
          <a:xfrm>
            <a:off x="4333875" y="723605"/>
            <a:ext cx="1276350" cy="952500"/>
          </a:xfrm>
          <a:prstGeom prst="ellipse">
            <a:avLst/>
          </a:prstGeom>
          <a:gradFill rotWithShape="1">
            <a:gsLst>
              <a:gs pos="0">
                <a:srgbClr val="B8B8B8">
                  <a:alpha val="75998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8" name="Oval 79"/>
          <p:cNvSpPr>
            <a:spLocks noChangeArrowheads="1"/>
          </p:cNvSpPr>
          <p:nvPr/>
        </p:nvSpPr>
        <p:spPr bwMode="auto">
          <a:xfrm>
            <a:off x="4791075" y="752180"/>
            <a:ext cx="1276350" cy="952500"/>
          </a:xfrm>
          <a:prstGeom prst="ellipse">
            <a:avLst/>
          </a:prstGeom>
          <a:gradFill rotWithShape="1">
            <a:gsLst>
              <a:gs pos="0">
                <a:srgbClr val="B8B8B8">
                  <a:alpha val="75998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9" name="Oval 70"/>
          <p:cNvSpPr>
            <a:spLocks noChangeArrowheads="1"/>
          </p:cNvSpPr>
          <p:nvPr/>
        </p:nvSpPr>
        <p:spPr bwMode="auto">
          <a:xfrm>
            <a:off x="342900" y="2281142"/>
            <a:ext cx="2295525" cy="1743075"/>
          </a:xfrm>
          <a:prstGeom prst="ellipse">
            <a:avLst/>
          </a:prstGeom>
          <a:gradFill rotWithShape="1">
            <a:gsLst>
              <a:gs pos="0">
                <a:srgbClr val="B8B8B8">
                  <a:alpha val="75998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38125" y="1068983"/>
            <a:ext cx="2087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200" b="1" dirty="0"/>
              <a:t>Traditional </a:t>
            </a:r>
            <a:r>
              <a:rPr lang="en-US" sz="1200" b="1" dirty="0" smtClean="0"/>
              <a:t>App Deployment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>
                <a:solidFill>
                  <a:srgbClr val="C00000"/>
                </a:solidFill>
              </a:rPr>
              <a:t>(Admin driven)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6337300" y="830447"/>
            <a:ext cx="2083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200" b="1" dirty="0" smtClean="0"/>
              <a:t>X-as-a-Service Deployment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b="1" dirty="0">
                <a:solidFill>
                  <a:srgbClr val="C00000"/>
                </a:solidFill>
              </a:rPr>
              <a:t>(End-user driven)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359025" y="865372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/>
              <a:t>Specify and procure hardware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359025" y="1597874"/>
            <a:ext cx="17367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/>
              <a:t>Configure hardware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359025" y="2189063"/>
            <a:ext cx="173672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/>
              <a:t>Deploy hardware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359025" y="2818021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 smtClean="0"/>
              <a:t>Deploy middleware and database</a:t>
            </a:r>
            <a:endParaRPr lang="en-US" sz="1200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345377" y="3579405"/>
            <a:ext cx="1736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 smtClean="0"/>
              <a:t>Deploy app and configure settings</a:t>
            </a:r>
            <a:endParaRPr lang="en-US" sz="1200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60561" y="4258902"/>
            <a:ext cx="23351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dirty="0"/>
              <a:t>Add hardware and reconfigure stack as demand grows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20240" y="1902386"/>
            <a:ext cx="1558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dirty="0" smtClean="0"/>
              <a:t>Request Deployment via Cloud</a:t>
            </a:r>
            <a:endParaRPr lang="en-US" sz="12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490398" y="2724910"/>
            <a:ext cx="1322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 smtClean="0"/>
              <a:t>Adjust capacity </a:t>
            </a:r>
            <a:r>
              <a:rPr lang="en-US" sz="1200" dirty="0"/>
              <a:t>as demand changes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0343" y="4262975"/>
            <a:ext cx="2040943" cy="276999"/>
          </a:xfrm>
          <a:prstGeom prst="rect">
            <a:avLst/>
          </a:prstGeom>
          <a:solidFill>
            <a:schemeClr val="tx2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FFFF"/>
                </a:solidFill>
              </a:rPr>
              <a:t>Self-Service Provisioning</a:t>
            </a:r>
          </a:p>
        </p:txBody>
      </p:sp>
      <p:sp>
        <p:nvSpPr>
          <p:cNvPr id="21" name="TextBox 38"/>
          <p:cNvSpPr txBox="1">
            <a:spLocks noChangeArrowheads="1"/>
          </p:cNvSpPr>
          <p:nvPr/>
        </p:nvSpPr>
        <p:spPr bwMode="auto">
          <a:xfrm>
            <a:off x="4472642" y="3439365"/>
            <a:ext cx="132238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/>
              <a:t>Retire </a:t>
            </a:r>
            <a:r>
              <a:rPr lang="en-US" sz="1200" dirty="0" smtClean="0"/>
              <a:t>app when </a:t>
            </a:r>
            <a:r>
              <a:rPr lang="en-US" sz="1200" dirty="0"/>
              <a:t>not needed</a:t>
            </a:r>
          </a:p>
        </p:txBody>
      </p:sp>
      <p:sp>
        <p:nvSpPr>
          <p:cNvPr id="22" name="AutoShape 95"/>
          <p:cNvSpPr>
            <a:spLocks noChangeArrowheads="1"/>
          </p:cNvSpPr>
          <p:nvPr/>
        </p:nvSpPr>
        <p:spPr bwMode="auto">
          <a:xfrm rot="10800000">
            <a:off x="3009900" y="1276249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pic>
        <p:nvPicPr>
          <p:cNvPr id="23" name="Rounded Rectangle 2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2506567"/>
            <a:ext cx="1509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82613" y="2587530"/>
            <a:ext cx="1409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</a:pPr>
            <a:r>
              <a:rPr lang="en-US" sz="1200" b="1" dirty="0" smtClean="0">
                <a:solidFill>
                  <a:schemeClr val="bg1"/>
                </a:solidFill>
              </a:rPr>
              <a:t>Middleware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5" name="Rounded Rectangle 2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2815490"/>
            <a:ext cx="1509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Rounded Rectangle 2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813" y="3110765"/>
            <a:ext cx="1509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62"/>
          <p:cNvSpPr txBox="1">
            <a:spLocks noChangeArrowheads="1"/>
          </p:cNvSpPr>
          <p:nvPr/>
        </p:nvSpPr>
        <p:spPr bwMode="auto">
          <a:xfrm>
            <a:off x="579438" y="3181255"/>
            <a:ext cx="141763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</a:pPr>
            <a:r>
              <a:rPr lang="en-US" sz="1200" b="1" dirty="0" smtClean="0">
                <a:solidFill>
                  <a:schemeClr val="bg1"/>
                </a:solidFill>
              </a:rPr>
              <a:t>OS/Machines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69913" y="2882805"/>
            <a:ext cx="141763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</a:pPr>
            <a:r>
              <a:rPr lang="en-US" sz="1200" b="1" dirty="0" smtClean="0">
                <a:solidFill>
                  <a:schemeClr val="bg1"/>
                </a:solidFill>
              </a:rPr>
              <a:t>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241037" y="3157728"/>
            <a:ext cx="381000" cy="804863"/>
            <a:chOff x="1803" y="2532"/>
            <a:chExt cx="471" cy="993"/>
          </a:xfrm>
        </p:grpSpPr>
        <p:pic>
          <p:nvPicPr>
            <p:cNvPr id="30" name="Picture 2073" descr="poweredg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03" y="2532"/>
              <a:ext cx="333" cy="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073" descr="poweredg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41" y="2628"/>
              <a:ext cx="333" cy="8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" name="Picture 41" descr="BuildYourOwn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54995" y="1490214"/>
            <a:ext cx="86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AutoShape 95"/>
          <p:cNvSpPr>
            <a:spLocks noChangeArrowheads="1"/>
          </p:cNvSpPr>
          <p:nvPr/>
        </p:nvSpPr>
        <p:spPr bwMode="auto">
          <a:xfrm rot="10800000">
            <a:off x="3009900" y="1867438"/>
            <a:ext cx="438150" cy="2270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36" name="AutoShape 95"/>
          <p:cNvSpPr>
            <a:spLocks noChangeArrowheads="1"/>
          </p:cNvSpPr>
          <p:nvPr/>
        </p:nvSpPr>
        <p:spPr bwMode="auto">
          <a:xfrm rot="10800000">
            <a:off x="3009900" y="2457040"/>
            <a:ext cx="438150" cy="2270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37" name="AutoShape 95"/>
          <p:cNvSpPr>
            <a:spLocks noChangeArrowheads="1"/>
          </p:cNvSpPr>
          <p:nvPr/>
        </p:nvSpPr>
        <p:spPr bwMode="auto">
          <a:xfrm rot="10800000">
            <a:off x="3009900" y="3271428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38" name="AutoShape 95"/>
          <p:cNvSpPr>
            <a:spLocks noChangeArrowheads="1"/>
          </p:cNvSpPr>
          <p:nvPr/>
        </p:nvSpPr>
        <p:spPr bwMode="auto">
          <a:xfrm rot="10800000">
            <a:off x="3009900" y="3964573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39" name="Line 74"/>
          <p:cNvSpPr>
            <a:spLocks noChangeShapeType="1"/>
          </p:cNvSpPr>
          <p:nvPr/>
        </p:nvSpPr>
        <p:spPr bwMode="auto">
          <a:xfrm rot="-5400000">
            <a:off x="2412114" y="2748009"/>
            <a:ext cx="3705973" cy="137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200"/>
          </a:p>
        </p:txBody>
      </p:sp>
      <p:sp>
        <p:nvSpPr>
          <p:cNvPr id="40" name="AutoShape 95"/>
          <p:cNvSpPr>
            <a:spLocks noChangeArrowheads="1"/>
          </p:cNvSpPr>
          <p:nvPr/>
        </p:nvSpPr>
        <p:spPr bwMode="auto">
          <a:xfrm rot="10800000">
            <a:off x="4914900" y="2401292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41" name="AutoShape 95"/>
          <p:cNvSpPr>
            <a:spLocks noChangeArrowheads="1"/>
          </p:cNvSpPr>
          <p:nvPr/>
        </p:nvSpPr>
        <p:spPr bwMode="auto">
          <a:xfrm rot="10800000">
            <a:off x="4887604" y="3167238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sp>
        <p:nvSpPr>
          <p:cNvPr id="42" name="Arc 85"/>
          <p:cNvSpPr>
            <a:spLocks/>
          </p:cNvSpPr>
          <p:nvPr/>
        </p:nvSpPr>
        <p:spPr bwMode="auto">
          <a:xfrm>
            <a:off x="5489575" y="1374960"/>
            <a:ext cx="895350" cy="723900"/>
          </a:xfrm>
          <a:custGeom>
            <a:avLst/>
            <a:gdLst>
              <a:gd name="T0" fmla="*/ 0 w 22286"/>
              <a:gd name="T1" fmla="*/ 2147483647 h 23304"/>
              <a:gd name="T2" fmla="*/ 2147483647 w 22286"/>
              <a:gd name="T3" fmla="*/ 2147483647 h 23304"/>
              <a:gd name="T4" fmla="*/ 2147483647 w 22286"/>
              <a:gd name="T5" fmla="*/ 2147483647 h 23304"/>
              <a:gd name="T6" fmla="*/ 0 60000 65536"/>
              <a:gd name="T7" fmla="*/ 0 60000 65536"/>
              <a:gd name="T8" fmla="*/ 0 60000 65536"/>
              <a:gd name="T9" fmla="*/ 0 w 22286"/>
              <a:gd name="T10" fmla="*/ 0 h 23304"/>
              <a:gd name="T11" fmla="*/ 22286 w 22286"/>
              <a:gd name="T12" fmla="*/ 23304 h 233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286" h="23304" fill="none" extrusionOk="0">
                <a:moveTo>
                  <a:pt x="-1" y="10"/>
                </a:moveTo>
                <a:cubicBezTo>
                  <a:pt x="228" y="3"/>
                  <a:pt x="457" y="-1"/>
                  <a:pt x="686" y="0"/>
                </a:cubicBezTo>
                <a:cubicBezTo>
                  <a:pt x="12615" y="0"/>
                  <a:pt x="22286" y="9670"/>
                  <a:pt x="22286" y="21600"/>
                </a:cubicBezTo>
                <a:cubicBezTo>
                  <a:pt x="22286" y="22168"/>
                  <a:pt x="22263" y="22737"/>
                  <a:pt x="22218" y="23303"/>
                </a:cubicBezTo>
              </a:path>
              <a:path w="22286" h="23304" stroke="0" extrusionOk="0">
                <a:moveTo>
                  <a:pt x="-1" y="10"/>
                </a:moveTo>
                <a:cubicBezTo>
                  <a:pt x="228" y="3"/>
                  <a:pt x="457" y="-1"/>
                  <a:pt x="686" y="0"/>
                </a:cubicBezTo>
                <a:cubicBezTo>
                  <a:pt x="12615" y="0"/>
                  <a:pt x="22286" y="9670"/>
                  <a:pt x="22286" y="21600"/>
                </a:cubicBezTo>
                <a:cubicBezTo>
                  <a:pt x="22286" y="22168"/>
                  <a:pt x="22263" y="22737"/>
                  <a:pt x="22218" y="23303"/>
                </a:cubicBezTo>
                <a:lnTo>
                  <a:pt x="686" y="21600"/>
                </a:lnTo>
                <a:close/>
              </a:path>
            </a:pathLst>
          </a:cu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grpSp>
        <p:nvGrpSpPr>
          <p:cNvPr id="3" name="Group 78"/>
          <p:cNvGrpSpPr>
            <a:grpSpLocks/>
          </p:cNvGrpSpPr>
          <p:nvPr/>
        </p:nvGrpSpPr>
        <p:grpSpPr bwMode="auto">
          <a:xfrm>
            <a:off x="4498975" y="641056"/>
            <a:ext cx="1370013" cy="1185863"/>
            <a:chOff x="2900" y="1064"/>
            <a:chExt cx="863" cy="747"/>
          </a:xfrm>
        </p:grpSpPr>
        <p:pic>
          <p:nvPicPr>
            <p:cNvPr id="44" name="Picture 35" descr="Portal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25" y="1195"/>
              <a:ext cx="408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36" descr="EndUser.pn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900" y="1064"/>
              <a:ext cx="374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Box 28"/>
            <p:cNvSpPr txBox="1">
              <a:spLocks noChangeArrowheads="1"/>
            </p:cNvSpPr>
            <p:nvPr/>
          </p:nvSpPr>
          <p:spPr bwMode="auto">
            <a:xfrm>
              <a:off x="2964" y="1520"/>
              <a:ext cx="79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/>
                <a:t>DEPLOYMENT PORTAL</a:t>
              </a:r>
            </a:p>
          </p:txBody>
        </p:sp>
      </p:grpSp>
      <p:pic>
        <p:nvPicPr>
          <p:cNvPr id="47" name="Rounded Rectangle 42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05525" y="1941689"/>
            <a:ext cx="2487613" cy="170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Rounded Rectangle 48"/>
          <p:cNvSpPr>
            <a:spLocks noChangeArrowheads="1"/>
          </p:cNvSpPr>
          <p:nvPr/>
        </p:nvSpPr>
        <p:spPr bwMode="auto">
          <a:xfrm>
            <a:off x="6456363" y="2325872"/>
            <a:ext cx="533400" cy="7921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bg2"/>
            </a:solidFill>
            <a:prstDash val="sysDash"/>
            <a:round/>
            <a:headEnd/>
            <a:tailEnd/>
          </a:ln>
        </p:spPr>
        <p:txBody>
          <a:bodyPr lIns="92075" tIns="46038" rIns="92075" bIns="46038"/>
          <a:lstStyle/>
          <a:p>
            <a:pPr marL="119063" indent="-119063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</a:pPr>
            <a:endParaRPr lang="en-US" sz="1200" b="1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>
            <a:off x="6210300" y="3610160"/>
            <a:ext cx="2809875" cy="622300"/>
            <a:chOff x="3978" y="2729"/>
            <a:chExt cx="1770" cy="392"/>
          </a:xfrm>
        </p:grpSpPr>
        <p:pic>
          <p:nvPicPr>
            <p:cNvPr id="51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978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143" y="2729"/>
              <a:ext cx="1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307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72" y="2729"/>
              <a:ext cx="1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6000" contrast="-6000"/>
            </a:blip>
            <a:srcRect/>
            <a:stretch>
              <a:fillRect/>
            </a:stretch>
          </p:blipFill>
          <p:spPr bwMode="auto">
            <a:xfrm>
              <a:off x="4636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18000" contrast="-18000"/>
            </a:blip>
            <a:srcRect/>
            <a:stretch>
              <a:fillRect/>
            </a:stretch>
          </p:blipFill>
          <p:spPr bwMode="auto">
            <a:xfrm>
              <a:off x="4965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12000" contrast="-12000"/>
            </a:blip>
            <a:srcRect/>
            <a:stretch>
              <a:fillRect/>
            </a:stretch>
          </p:blipFill>
          <p:spPr bwMode="auto">
            <a:xfrm>
              <a:off x="4801" y="2729"/>
              <a:ext cx="1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24000" contrast="-24000"/>
            </a:blip>
            <a:srcRect/>
            <a:stretch>
              <a:fillRect/>
            </a:stretch>
          </p:blipFill>
          <p:spPr bwMode="auto">
            <a:xfrm>
              <a:off x="5130" y="2729"/>
              <a:ext cx="1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30000" contrast="-30000"/>
            </a:blip>
            <a:srcRect/>
            <a:stretch>
              <a:fillRect/>
            </a:stretch>
          </p:blipFill>
          <p:spPr bwMode="auto">
            <a:xfrm>
              <a:off x="5294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36000" contrast="-36000"/>
            </a:blip>
            <a:srcRect/>
            <a:stretch>
              <a:fillRect/>
            </a:stretch>
          </p:blipFill>
          <p:spPr bwMode="auto">
            <a:xfrm>
              <a:off x="5462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2073" descr="poweredge"/>
            <p:cNvPicPr>
              <a:picLocks noChangeAspect="1" noChangeArrowheads="1"/>
            </p:cNvPicPr>
            <p:nvPr/>
          </p:nvPicPr>
          <p:blipFill>
            <a:blip r:embed="rId10" cstate="print">
              <a:lum bright="42000" contrast="-42000"/>
            </a:blip>
            <a:srcRect/>
            <a:stretch>
              <a:fillRect/>
            </a:stretch>
          </p:blipFill>
          <p:spPr bwMode="auto">
            <a:xfrm>
              <a:off x="5620" y="2729"/>
              <a:ext cx="12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" name="Line 110"/>
          <p:cNvSpPr>
            <a:spLocks noChangeShapeType="1"/>
          </p:cNvSpPr>
          <p:nvPr/>
        </p:nvSpPr>
        <p:spPr bwMode="auto">
          <a:xfrm>
            <a:off x="6316663" y="3387910"/>
            <a:ext cx="256698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 sz="1200"/>
          </a:p>
        </p:txBody>
      </p:sp>
      <p:sp>
        <p:nvSpPr>
          <p:cNvPr id="63" name="TextBox 38"/>
          <p:cNvSpPr txBox="1">
            <a:spLocks noChangeArrowheads="1"/>
          </p:cNvSpPr>
          <p:nvPr/>
        </p:nvSpPr>
        <p:spPr bwMode="auto">
          <a:xfrm>
            <a:off x="4446295" y="4116711"/>
            <a:ext cx="132238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 dirty="0" smtClean="0"/>
              <a:t>User unaware of underlying infra</a:t>
            </a:r>
            <a:endParaRPr lang="en-US" sz="1200" dirty="0"/>
          </a:p>
        </p:txBody>
      </p:sp>
      <p:sp>
        <p:nvSpPr>
          <p:cNvPr id="64" name="AutoShape 95"/>
          <p:cNvSpPr>
            <a:spLocks noChangeArrowheads="1"/>
          </p:cNvSpPr>
          <p:nvPr/>
        </p:nvSpPr>
        <p:spPr bwMode="auto">
          <a:xfrm rot="10800000">
            <a:off x="4889876" y="3854755"/>
            <a:ext cx="438150" cy="227012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eaLnBrk="0" hangingPunct="0"/>
            <a:endParaRPr lang="en-US" sz="1200">
              <a:solidFill>
                <a:schemeClr val="bg2"/>
              </a:solidFill>
              <a:latin typeface="Times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343474" y="2492628"/>
            <a:ext cx="1711968" cy="869422"/>
            <a:chOff x="6343474" y="2492628"/>
            <a:chExt cx="1711968" cy="869422"/>
          </a:xfrm>
        </p:grpSpPr>
        <p:sp>
          <p:nvSpPr>
            <p:cNvPr id="48" name="Text Box 27"/>
            <p:cNvSpPr txBox="1">
              <a:spLocks noChangeArrowheads="1"/>
            </p:cNvSpPr>
            <p:nvPr/>
          </p:nvSpPr>
          <p:spPr bwMode="auto">
            <a:xfrm>
              <a:off x="6918898" y="3039787"/>
              <a:ext cx="1136544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r>
                <a:rPr lang="en-US" sz="1200" b="1" dirty="0" smtClean="0"/>
                <a:t>Databases</a:t>
              </a:r>
              <a:endParaRPr lang="en-US" sz="1200" b="1" dirty="0"/>
            </a:p>
          </p:txBody>
        </p:sp>
        <p:sp>
          <p:nvSpPr>
            <p:cNvPr id="65" name="Rounded Rectangle 64"/>
            <p:cNvSpPr>
              <a:spLocks noChangeArrowheads="1"/>
            </p:cNvSpPr>
            <p:nvPr/>
          </p:nvSpPr>
          <p:spPr bwMode="auto">
            <a:xfrm>
              <a:off x="6343474" y="2492628"/>
              <a:ext cx="533400" cy="792163"/>
            </a:xfrm>
            <a:prstGeom prst="roundRect">
              <a:avLst>
                <a:gd name="adj" fmla="val 16667"/>
              </a:avLst>
            </a:prstGeom>
            <a:noFill/>
            <a:ln>
              <a:prstDash val="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2075" tIns="46038" rIns="92075" bIns="46038"/>
            <a:lstStyle/>
            <a:p>
              <a:pPr marL="119063" indent="-119063"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endParaRPr lang="en-US" b="1"/>
            </a:p>
          </p:txBody>
        </p:sp>
      </p:grpSp>
      <p:sp>
        <p:nvSpPr>
          <p:cNvPr id="67" name="Title 2"/>
          <p:cNvSpPr>
            <a:spLocks noGrp="1"/>
          </p:cNvSpPr>
          <p:nvPr>
            <p:ph type="title"/>
          </p:nvPr>
        </p:nvSpPr>
        <p:spPr>
          <a:xfrm>
            <a:off x="636588" y="77250"/>
            <a:ext cx="8132762" cy="432259"/>
          </a:xfrm>
        </p:spPr>
        <p:txBody>
          <a:bodyPr/>
          <a:lstStyle/>
          <a:p>
            <a:r>
              <a:rPr lang="en-US" dirty="0" smtClean="0"/>
              <a:t>Self Service </a:t>
            </a:r>
            <a:r>
              <a:rPr lang="en-US" dirty="0" err="1" smtClean="0"/>
              <a:t>vs</a:t>
            </a:r>
            <a:r>
              <a:rPr lang="en-US" dirty="0" smtClean="0"/>
              <a:t> Traditional IT Operations</a:t>
            </a:r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6642630" y="2260372"/>
            <a:ext cx="1723257" cy="850275"/>
            <a:chOff x="6620052" y="2302933"/>
            <a:chExt cx="1723257" cy="850275"/>
          </a:xfrm>
        </p:grpSpPr>
        <p:sp>
          <p:nvSpPr>
            <p:cNvPr id="66" name="Rounded Rectangle 65"/>
            <p:cNvSpPr>
              <a:spLocks noChangeArrowheads="1"/>
            </p:cNvSpPr>
            <p:nvPr/>
          </p:nvSpPr>
          <p:spPr bwMode="auto">
            <a:xfrm>
              <a:off x="6620052" y="2302933"/>
              <a:ext cx="533400" cy="773013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chemeClr val="tx2"/>
              </a:solidFill>
              <a:prstDash val="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2075" tIns="46038" rIns="92075" bIns="46038"/>
            <a:lstStyle/>
            <a:p>
              <a:pPr marL="119063" indent="-119063"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endParaRPr lang="en-US" b="1"/>
            </a:p>
          </p:txBody>
        </p:sp>
        <p:sp>
          <p:nvSpPr>
            <p:cNvPr id="68" name="Text Box 27"/>
            <p:cNvSpPr txBox="1">
              <a:spLocks noChangeArrowheads="1"/>
            </p:cNvSpPr>
            <p:nvPr/>
          </p:nvSpPr>
          <p:spPr bwMode="auto">
            <a:xfrm>
              <a:off x="7206765" y="2830945"/>
              <a:ext cx="1136544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r>
                <a:rPr lang="en-US" sz="1200" b="1" dirty="0" smtClean="0">
                  <a:solidFill>
                    <a:srgbClr val="FF0000"/>
                  </a:solidFill>
                </a:rPr>
                <a:t>Middleware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930497" y="2060222"/>
            <a:ext cx="1711968" cy="773013"/>
            <a:chOff x="6620052" y="2302933"/>
            <a:chExt cx="1711968" cy="773013"/>
          </a:xfrm>
        </p:grpSpPr>
        <p:sp>
          <p:nvSpPr>
            <p:cNvPr id="72" name="Rounded Rectangle 71"/>
            <p:cNvSpPr>
              <a:spLocks noChangeArrowheads="1"/>
            </p:cNvSpPr>
            <p:nvPr/>
          </p:nvSpPr>
          <p:spPr bwMode="auto">
            <a:xfrm>
              <a:off x="6620052" y="2302933"/>
              <a:ext cx="533400" cy="773013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0070C0"/>
              </a:solidFill>
              <a:prstDash val="dash"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2075" tIns="46038" rIns="92075" bIns="46038"/>
            <a:lstStyle/>
            <a:p>
              <a:pPr marL="119063" indent="-119063"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endParaRPr lang="en-US" b="1">
                <a:solidFill>
                  <a:srgbClr val="0070C0"/>
                </a:solidFill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7195476" y="2740632"/>
              <a:ext cx="1136544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1"/>
                </a:buClr>
              </a:pPr>
              <a:r>
                <a:rPr lang="en-US" sz="1200" b="1" dirty="0" smtClean="0">
                  <a:solidFill>
                    <a:srgbClr val="0070C0"/>
                  </a:solidFill>
                </a:rPr>
                <a:t>JEE Apps</a:t>
              </a:r>
              <a:endParaRPr lang="en-US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78" name="Rounded Rectangle 2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458" y="2184834"/>
            <a:ext cx="1509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Text Box 9"/>
          <p:cNvSpPr txBox="1">
            <a:spLocks noChangeArrowheads="1"/>
          </p:cNvSpPr>
          <p:nvPr/>
        </p:nvSpPr>
        <p:spPr bwMode="auto">
          <a:xfrm>
            <a:off x="588258" y="2265797"/>
            <a:ext cx="1409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</a:pPr>
            <a:r>
              <a:rPr lang="en-US" sz="1200" b="1" dirty="0" smtClean="0">
                <a:solidFill>
                  <a:schemeClr val="bg1"/>
                </a:solidFill>
              </a:rPr>
              <a:t>JEE Apps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IaaS Example</a:t>
            </a:r>
            <a:endParaRPr lang="en-AU" dirty="0"/>
          </a:p>
        </p:txBody>
      </p:sp>
      <p:pic>
        <p:nvPicPr>
          <p:cNvPr id="3" name="Picture 2" descr="Snap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52" y="670164"/>
            <a:ext cx="8256896" cy="3899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http://www.pdphoto.org/jons/pictures4/clouds_1_bg_082403.jp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 r="14999" b="14999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83755" y="204680"/>
            <a:ext cx="75819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ＭＳ Ｐゴシック" pitchFamily="127" charset="-128"/>
                <a:cs typeface="ＭＳ Ｐゴシック" pitchFamily="127" charset="-128"/>
              </a:rPr>
              <a:t>               Essential Cloud Characteristics</a:t>
            </a: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838200" y="1341125"/>
            <a:ext cx="7537450" cy="19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28600" indent="-228600" eaLnBrk="0" hangingPunct="0">
              <a:lnSpc>
                <a:spcPct val="50000"/>
              </a:lnSpc>
              <a:spcBef>
                <a:spcPct val="500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</a:rPr>
              <a:t>Broad network access</a:t>
            </a:r>
          </a:p>
          <a:p>
            <a:pPr marL="398463" lvl="1" indent="-228600" eaLnBrk="0" hangingPunct="0">
              <a:spcBef>
                <a:spcPct val="50000"/>
              </a:spcBef>
              <a:spcAft>
                <a:spcPts val="600"/>
              </a:spcAft>
              <a:buClr>
                <a:srgbClr val="FD0000"/>
              </a:buClr>
              <a:buFont typeface="Times New Roman" pitchFamily="18" charset="0"/>
              <a:buChar char="–"/>
            </a:pP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Capabilities are available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over the network </a:t>
            </a:r>
            <a:r>
              <a:rPr lang="en-AU" sz="2000" dirty="0" smtClean="0">
                <a:solidFill>
                  <a:srgbClr val="000000"/>
                </a:solidFill>
                <a:ea typeface="ＭＳ Ｐゴシック" charset="-128"/>
              </a:rPr>
              <a:t>and accessed through standard mechanisms that promote use by </a:t>
            </a:r>
            <a:r>
              <a:rPr lang="en-AU" sz="2000" dirty="0" smtClean="0">
                <a:solidFill>
                  <a:schemeClr val="tx2"/>
                </a:solidFill>
                <a:ea typeface="ＭＳ Ｐゴシック" charset="-128"/>
              </a:rPr>
              <a:t>heterogeneous thin or thick client platforms (e.g., mobile phones, tablets, laptops, and workstations). </a:t>
            </a:r>
            <a:endParaRPr lang="en-US" sz="2000" dirty="0">
              <a:solidFill>
                <a:schemeClr val="tx2"/>
              </a:solidFill>
              <a:ea typeface="ＭＳ Ｐゴシック" charset="-128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5052140" y="4947696"/>
            <a:ext cx="4091860" cy="110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rgbClr val="FD0000"/>
              </a:buClr>
            </a:pPr>
            <a:r>
              <a:rPr lang="en-US" sz="800" dirty="0">
                <a:solidFill>
                  <a:srgbClr val="000000"/>
                </a:solidFill>
              </a:rPr>
              <a:t>Source: </a:t>
            </a:r>
            <a:r>
              <a:rPr lang="en-AU" sz="800" dirty="0" smtClean="0">
                <a:solidFill>
                  <a:srgbClr val="000000"/>
                </a:solidFill>
                <a:hlinkClick r:id="rId4"/>
              </a:rPr>
              <a:t>NIST Cloud Computing Synopsis and Recommendations </a:t>
            </a:r>
            <a:r>
              <a:rPr lang="en-AU" sz="800" dirty="0" smtClean="0">
                <a:solidFill>
                  <a:srgbClr val="000000"/>
                </a:solidFill>
              </a:rPr>
              <a:t>, May 2012</a:t>
            </a:r>
          </a:p>
        </p:txBody>
      </p:sp>
      <p:pic>
        <p:nvPicPr>
          <p:cNvPr id="12" name="Picture 6" descr="http://people.engr.ncsu.edu/txie/nis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622" y="143269"/>
            <a:ext cx="14763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orporate_PPT_Template_10x5.6_v2">
  <a:themeElements>
    <a:clrScheme name="Custom 2">
      <a:dk1>
        <a:srgbClr val="000000"/>
      </a:dk1>
      <a:lt1>
        <a:srgbClr val="FFFFFF"/>
      </a:lt1>
      <a:dk2>
        <a:srgbClr val="FF0000"/>
      </a:dk2>
      <a:lt2>
        <a:srgbClr val="C9C9C9"/>
      </a:lt2>
      <a:accent1>
        <a:srgbClr val="829E7E"/>
      </a:accent1>
      <a:accent2>
        <a:srgbClr val="7F7F7F"/>
      </a:accent2>
      <a:accent3>
        <a:srgbClr val="C8CC94"/>
      </a:accent3>
      <a:accent4>
        <a:srgbClr val="9FB3A9"/>
      </a:accent4>
      <a:accent5>
        <a:srgbClr val="5B6981"/>
      </a:accent5>
      <a:accent6>
        <a:srgbClr val="D3CAAF"/>
      </a:accent6>
      <a:hlink>
        <a:srgbClr val="0070C0"/>
      </a:hlink>
      <a:folHlink>
        <a:srgbClr val="29292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lIns="0" tIns="0" rIns="0" bIns="0" rtlCol="0" anchor="t" anchorCtr="0"/>
      <a:lstStyle>
        <a:defPPr algn="l">
          <a:defRPr sz="16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square" lIns="0" tIns="0" rIns="0" bIns="0" rtlCol="0">
        <a:noAutofit/>
      </a:bodyPr>
      <a:lstStyle>
        <a:defPPr algn="l">
          <a:defRPr sz="18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racle 2012">
  <a:themeElements>
    <a:clrScheme name="Oracle Color Palette">
      <a:dk1>
        <a:srgbClr val="000000"/>
      </a:dk1>
      <a:lt1>
        <a:sysClr val="window" lastClr="FFFFFF"/>
      </a:lt1>
      <a:dk2>
        <a:srgbClr val="424545"/>
      </a:dk2>
      <a:lt2>
        <a:srgbClr val="A3A3A3"/>
      </a:lt2>
      <a:accent1>
        <a:srgbClr val="FF1414"/>
      </a:accent1>
      <a:accent2>
        <a:srgbClr val="E5E5E5"/>
      </a:accent2>
      <a:accent3>
        <a:srgbClr val="8BAAC3"/>
      </a:accent3>
      <a:accent4>
        <a:srgbClr val="5B6981"/>
      </a:accent4>
      <a:accent5>
        <a:srgbClr val="7D7369"/>
      </a:accent5>
      <a:accent6>
        <a:srgbClr val="786464"/>
      </a:accent6>
      <a:hlink>
        <a:srgbClr val="0000FF"/>
      </a:hlink>
      <a:folHlink>
        <a:srgbClr val="800080"/>
      </a:folHlink>
    </a:clrScheme>
    <a:fontScheme name="Oracl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Corporate_PPT_Template_10x5.6_v2">
  <a:themeElements>
    <a:clrScheme name="Custom 2">
      <a:dk1>
        <a:srgbClr val="000000"/>
      </a:dk1>
      <a:lt1>
        <a:srgbClr val="FFFFFF"/>
      </a:lt1>
      <a:dk2>
        <a:srgbClr val="FF0000"/>
      </a:dk2>
      <a:lt2>
        <a:srgbClr val="C9C9C9"/>
      </a:lt2>
      <a:accent1>
        <a:srgbClr val="829E7E"/>
      </a:accent1>
      <a:accent2>
        <a:srgbClr val="7F7F7F"/>
      </a:accent2>
      <a:accent3>
        <a:srgbClr val="C8CC94"/>
      </a:accent3>
      <a:accent4>
        <a:srgbClr val="9FB3A9"/>
      </a:accent4>
      <a:accent5>
        <a:srgbClr val="5B6981"/>
      </a:accent5>
      <a:accent6>
        <a:srgbClr val="D3CAAF"/>
      </a:accent6>
      <a:hlink>
        <a:srgbClr val="0070C0"/>
      </a:hlink>
      <a:folHlink>
        <a:srgbClr val="29292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lIns="0" tIns="0" rIns="0" bIns="0" rtlCol="0" anchor="t" anchorCtr="0"/>
      <a:lstStyle>
        <a:defPPr algn="l">
          <a:defRPr sz="16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square" lIns="0" tIns="0" rIns="0" bIns="0" rtlCol="0">
        <a:noAutofit/>
      </a:bodyPr>
      <a:lstStyle>
        <a:defPPr algn="l">
          <a:defRPr sz="1800"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EM12 Overview v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FD0000"/>
      </a:accent1>
      <a:accent2>
        <a:srgbClr val="C0C0C0"/>
      </a:accent2>
      <a:accent3>
        <a:srgbClr val="FFFFFF"/>
      </a:accent3>
      <a:accent4>
        <a:srgbClr val="000000"/>
      </a:accent4>
      <a:accent5>
        <a:srgbClr val="FEAAAA"/>
      </a:accent5>
      <a:accent6>
        <a:srgbClr val="AEAEAE"/>
      </a:accent6>
      <a:hlink>
        <a:srgbClr val="4D4D4D"/>
      </a:hlink>
      <a:folHlink>
        <a:srgbClr val="66726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D0000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EAAAA"/>
        </a:accent5>
        <a:accent6>
          <a:srgbClr val="AEAEAE"/>
        </a:accent6>
        <a:hlink>
          <a:srgbClr val="4D4D4D"/>
        </a:hlink>
        <a:folHlink>
          <a:srgbClr val="6672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EM12 Overview v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FD0000"/>
      </a:accent1>
      <a:accent2>
        <a:srgbClr val="C0C0C0"/>
      </a:accent2>
      <a:accent3>
        <a:srgbClr val="FFFFFF"/>
      </a:accent3>
      <a:accent4>
        <a:srgbClr val="000000"/>
      </a:accent4>
      <a:accent5>
        <a:srgbClr val="FEAAAA"/>
      </a:accent5>
      <a:accent6>
        <a:srgbClr val="AEAEAE"/>
      </a:accent6>
      <a:hlink>
        <a:srgbClr val="4D4D4D"/>
      </a:hlink>
      <a:folHlink>
        <a:srgbClr val="667263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  <a:spAutoFit/>
      </a:bodyPr>
      <a:lstStyle>
        <a:defPPr marL="119063" marR="0" indent="-11906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D0000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FEAAAA"/>
        </a:accent5>
        <a:accent6>
          <a:srgbClr val="AEAEAE"/>
        </a:accent6>
        <a:hlink>
          <a:srgbClr val="4D4D4D"/>
        </a:hlink>
        <a:folHlink>
          <a:srgbClr val="6672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Corporate_PPT_Template_10x5.6_v2.potx</Template>
  <TotalTime>26188</TotalTime>
  <Words>1995</Words>
  <Application>Microsoft Office PowerPoint</Application>
  <PresentationFormat>On-screen Show (16:9)</PresentationFormat>
  <Paragraphs>372</Paragraphs>
  <Slides>35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Corporate_PPT_Template_10x5.6_v2</vt:lpstr>
      <vt:lpstr>Oracle 2012</vt:lpstr>
      <vt:lpstr>1_Corporate_PPT_Template_10x5.6_v2</vt:lpstr>
      <vt:lpstr>EM12 Overview v11</vt:lpstr>
      <vt:lpstr>1_EM12 Overview v11</vt:lpstr>
      <vt:lpstr>Slide 1</vt:lpstr>
      <vt:lpstr>Management in the Cloud</vt:lpstr>
      <vt:lpstr>Program Agenda</vt:lpstr>
      <vt:lpstr>Slide 4</vt:lpstr>
      <vt:lpstr>Stakeholder Management </vt:lpstr>
      <vt:lpstr>Slide 6</vt:lpstr>
      <vt:lpstr>Self Service vs Traditional IT Operations</vt:lpstr>
      <vt:lpstr>IaaS Example</vt:lpstr>
      <vt:lpstr>Slide 9</vt:lpstr>
      <vt:lpstr>Competing Priorities at Odds</vt:lpstr>
      <vt:lpstr>Incident Management Examples</vt:lpstr>
      <vt:lpstr>Slide 12</vt:lpstr>
      <vt:lpstr>Cloud Management Architecture</vt:lpstr>
      <vt:lpstr>VM Server Pool Example</vt:lpstr>
      <vt:lpstr>Slide 15</vt:lpstr>
      <vt:lpstr>Policy-based Elasticity (Software Assemblies)</vt:lpstr>
      <vt:lpstr>Assemblies:  Standardization with Flexibility</vt:lpstr>
      <vt:lpstr>Slide 18</vt:lpstr>
      <vt:lpstr>Metering and Resource Usage</vt:lpstr>
      <vt:lpstr>Slide 20</vt:lpstr>
      <vt:lpstr>Slide 21</vt:lpstr>
      <vt:lpstr>Slide 22</vt:lpstr>
      <vt:lpstr>Cloud Service Models</vt:lpstr>
      <vt:lpstr>Slide 24</vt:lpstr>
      <vt:lpstr>Slide 25</vt:lpstr>
      <vt:lpstr>Slide 26</vt:lpstr>
      <vt:lpstr>Slide 27</vt:lpstr>
      <vt:lpstr>Slide 28</vt:lpstr>
      <vt:lpstr>Traversing a Hybrid Cloud</vt:lpstr>
      <vt:lpstr>Cloud  in 3 Simple Steps</vt:lpstr>
      <vt:lpstr>Cloud Computing: Complete Choice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Sharman</dc:creator>
  <dc:description>This presentation contains information proprietary to Oracle Corporation created with slideboxx created with slideboxx created with slideboxx</dc:description>
  <cp:lastModifiedBy>Pete-Work</cp:lastModifiedBy>
  <cp:revision>1135</cp:revision>
  <cp:lastPrinted>2011-07-20T20:36:47Z</cp:lastPrinted>
  <dcterms:created xsi:type="dcterms:W3CDTF">2011-03-30T19:10:18Z</dcterms:created>
  <dcterms:modified xsi:type="dcterms:W3CDTF">2012-10-28T22:53:39Z</dcterms:modified>
</cp:coreProperties>
</file>