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7" r:id="rId2"/>
    <p:sldId id="287" r:id="rId3"/>
    <p:sldId id="26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90" r:id="rId23"/>
    <p:sldId id="286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racleDBA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54417-F423-4483-9722-DA426B4BC2B7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F4E73-4D86-44E5-BAED-4CD8D27C9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58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BA5A6BC-2B90-4E3E-9F4F-056FE1835BC0}" type="slidenum">
              <a:rPr lang="en-US" altLang="en-US" smtClean="0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482302-A373-4E16-B66A-8FD5A3AA5A2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10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482302-A373-4E16-B66A-8FD5A3AA5A2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03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39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727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9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93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637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79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97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58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7D3F35-7F0A-425F-BC33-A964BA593F9B}" type="slidenum">
              <a:rPr lang="en-US" altLang="en-US" smtClean="0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64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F4E73-4D86-44E5-BAED-4CD8D27C92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7FC9-8B8A-4999-B60F-D90A5EE141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55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7FC9-8B8A-4999-B60F-D90A5EE141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55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6A051E-C6AA-4391-87C2-629ED53377E9}" type="slidenum">
              <a:rPr lang="en-US" altLang="en-US" smtClean="0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smtClean="0">
              <a:solidFill>
                <a:srgbClr val="000000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482302-A373-4E16-B66A-8FD5A3AA5A2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22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3F6A0D-3022-4AED-99FA-82795DFFD273}" type="slidenum">
              <a:rPr lang="en-US" altLang="en-US" smtClean="0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482302-A373-4E16-B66A-8FD5A3AA5A2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66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482302-A373-4E16-B66A-8FD5A3AA5A2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10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482302-A373-4E16-B66A-8FD5A3AA5A2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10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01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1" y="457200"/>
            <a:ext cx="7772400" cy="2590800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51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419600"/>
            <a:ext cx="6400354" cy="1752451"/>
          </a:xfrm>
        </p:spPr>
        <p:txBody>
          <a:bodyPr>
            <a:normAutofit/>
          </a:bodyPr>
          <a:lstStyle>
            <a:lvl1pPr marL="0" indent="0" algn="ctr">
              <a:spcBef>
                <a:spcPts val="422"/>
              </a:spcBef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57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29698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3634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s? Comment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1143000" y="2357439"/>
            <a:ext cx="6750844" cy="164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88" tIns="32144" rIns="64288" bIns="32144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100" smtClean="0">
                <a:latin typeface="Arial" pitchFamily="34" charset="0"/>
                <a:cs typeface="Arial" pitchFamily="34" charset="0"/>
              </a:rPr>
              <a:t>Questions? Comments?</a:t>
            </a:r>
          </a:p>
        </p:txBody>
      </p:sp>
    </p:spTree>
    <p:extLst>
      <p:ext uri="{BB962C8B-B14F-4D97-AF65-F5344CB8AC3E}">
        <p14:creationId xmlns:p14="http://schemas.microsoft.com/office/powerpoint/2010/main" val="10357497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1" y="2678906"/>
            <a:ext cx="8228707" cy="1143000"/>
          </a:xfrm>
          <a:prstGeom prst="rect">
            <a:avLst/>
          </a:prstGeom>
        </p:spPr>
        <p:txBody>
          <a:bodyPr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6" name="RightSideTitle"/>
          <p:cNvGrpSpPr/>
          <p:nvPr userDrawn="1"/>
        </p:nvGrpSpPr>
        <p:grpSpPr>
          <a:xfrm>
            <a:off x="8783192" y="605051"/>
            <a:ext cx="390408" cy="6252950"/>
            <a:chOff x="8732520" y="605051"/>
            <a:chExt cx="390408" cy="6252950"/>
          </a:xfrm>
        </p:grpSpPr>
        <p:sp>
          <p:nvSpPr>
            <p:cNvPr id="7" name="Rectangle 6"/>
            <p:cNvSpPr/>
            <p:nvPr userDrawn="1"/>
          </p:nvSpPr>
          <p:spPr bwMode="auto">
            <a:xfrm>
              <a:off x="8732520" y="605051"/>
              <a:ext cx="365760" cy="625295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Tekton Pro" pitchFamily="34" charset="0"/>
                  <a:ea typeface="ヒラギノ角ゴ ProN W3" charset="0"/>
                  <a:cs typeface="ヒラギノ角ゴ ProN W3" charset="0"/>
                  <a:sym typeface="Gill Sans" charset="0"/>
                </a:rPr>
                <a:t>2014 OTN APAC  Tour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ekton Pro" pitchFamily="34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5400000">
              <a:off x="8236788" y="5227789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#NZOUG14</a:t>
              </a:r>
              <a:endParaRPr lang="en-US" b="1" dirty="0">
                <a:solidFill>
                  <a:srgbClr val="FFC000"/>
                </a:solidFill>
                <a:latin typeface="Tekton Pro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7487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32" y="304800"/>
            <a:ext cx="8394104" cy="667495"/>
          </a:xfrm>
          <a:prstGeom prst="rect">
            <a:avLst/>
          </a:prstGeom>
        </p:spPr>
        <p:txBody>
          <a:bodyPr vert="horz" lIns="64288" tIns="32144" rIns="64288" bIns="32144"/>
          <a:lstStyle>
            <a:lvl1pPr algn="l">
              <a:defRPr sz="3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5181600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grpSp>
        <p:nvGrpSpPr>
          <p:cNvPr id="13" name="RightSideTitle"/>
          <p:cNvGrpSpPr/>
          <p:nvPr userDrawn="1"/>
        </p:nvGrpSpPr>
        <p:grpSpPr>
          <a:xfrm>
            <a:off x="8783192" y="605051"/>
            <a:ext cx="390408" cy="6252950"/>
            <a:chOff x="8732520" y="605051"/>
            <a:chExt cx="390408" cy="6252950"/>
          </a:xfrm>
        </p:grpSpPr>
        <p:sp>
          <p:nvSpPr>
            <p:cNvPr id="14" name="Rectangle 13"/>
            <p:cNvSpPr/>
            <p:nvPr userDrawn="1"/>
          </p:nvSpPr>
          <p:spPr bwMode="auto">
            <a:xfrm>
              <a:off x="8732520" y="605051"/>
              <a:ext cx="365760" cy="625295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Tekton Pro" pitchFamily="34" charset="0"/>
                  <a:ea typeface="ヒラギノ角ゴ ProN W3" charset="0"/>
                  <a:cs typeface="ヒラギノ角ゴ ProN W3" charset="0"/>
                  <a:sym typeface="Gill Sans" charset="0"/>
                </a:rPr>
                <a:t>2014 OTN APAC  Tour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ekton Pro" pitchFamily="34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5400000">
              <a:off x="8236788" y="5227789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#NZOUG14</a:t>
              </a:r>
              <a:endParaRPr lang="en-US" b="1" dirty="0">
                <a:solidFill>
                  <a:srgbClr val="FFC000"/>
                </a:solidFill>
                <a:latin typeface="Tekton Pro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932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323105"/>
            <a:ext cx="8276218" cy="667495"/>
          </a:xfrm>
          <a:prstGeom prst="rect">
            <a:avLst/>
          </a:prstGeom>
        </p:spPr>
        <p:txBody>
          <a:bodyPr vert="horz" lIns="64288" tIns="32144" rIns="64288" bIns="32144"/>
          <a:lstStyle>
            <a:lvl1pPr algn="l">
              <a:defRPr sz="34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7" name="RightSideTitle"/>
          <p:cNvGrpSpPr/>
          <p:nvPr userDrawn="1"/>
        </p:nvGrpSpPr>
        <p:grpSpPr>
          <a:xfrm>
            <a:off x="8783192" y="605051"/>
            <a:ext cx="390408" cy="6252950"/>
            <a:chOff x="8732520" y="605051"/>
            <a:chExt cx="390408" cy="6252950"/>
          </a:xfrm>
        </p:grpSpPr>
        <p:sp>
          <p:nvSpPr>
            <p:cNvPr id="8" name="Rectangle 7"/>
            <p:cNvSpPr/>
            <p:nvPr userDrawn="1"/>
          </p:nvSpPr>
          <p:spPr bwMode="auto">
            <a:xfrm>
              <a:off x="8732520" y="605051"/>
              <a:ext cx="365760" cy="625295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Tekton Pro" pitchFamily="34" charset="0"/>
                  <a:ea typeface="ヒラギノ角ゴ ProN W3" charset="0"/>
                  <a:cs typeface="ヒラギノ角ゴ ProN W3" charset="0"/>
                  <a:sym typeface="Gill Sans" charset="0"/>
                </a:rPr>
                <a:t>2014 OTN APAC  Tour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ekton Pro" pitchFamily="34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5400000">
              <a:off x="8236788" y="5227789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#NZOUG14</a:t>
              </a:r>
              <a:endParaRPr lang="en-US" b="1" dirty="0">
                <a:solidFill>
                  <a:srgbClr val="FFC000"/>
                </a:solidFill>
                <a:latin typeface="Tekton Pro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662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323105"/>
            <a:ext cx="8276218" cy="667495"/>
          </a:xfrm>
          <a:prstGeom prst="rect">
            <a:avLst/>
          </a:prstGeom>
        </p:spPr>
        <p:txBody>
          <a:bodyPr vert="horz" lIns="64288" tIns="32144" rIns="64288" bIns="32144"/>
          <a:lstStyle>
            <a:lvl1pPr algn="l">
              <a:defRPr sz="34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40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>
          <a:gsLst>
            <a:gs pos="0">
              <a:schemeClr val="bg1"/>
            </a:gs>
            <a:gs pos="67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312420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48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4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892970"/>
            <a:ext cx="3625453" cy="507206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892970"/>
            <a:ext cx="3625453" cy="507206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2794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4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66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ightSideTitle"/>
          <p:cNvGrpSpPr/>
          <p:nvPr userDrawn="1"/>
        </p:nvGrpSpPr>
        <p:grpSpPr>
          <a:xfrm>
            <a:off x="8783192" y="605051"/>
            <a:ext cx="390408" cy="6252950"/>
            <a:chOff x="8732520" y="605051"/>
            <a:chExt cx="390408" cy="6252950"/>
          </a:xfrm>
        </p:grpSpPr>
        <p:sp>
          <p:nvSpPr>
            <p:cNvPr id="6" name="Rectangle 5"/>
            <p:cNvSpPr/>
            <p:nvPr userDrawn="1"/>
          </p:nvSpPr>
          <p:spPr bwMode="auto">
            <a:xfrm>
              <a:off x="8732520" y="605051"/>
              <a:ext cx="365760" cy="625295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Tekton Pro" pitchFamily="34" charset="0"/>
                  <a:ea typeface="ヒラギノ角ゴ ProN W3" charset="0"/>
                  <a:cs typeface="ヒラギノ角ゴ ProN W3" charset="0"/>
                  <a:sym typeface="Gill Sans" charset="0"/>
                </a:rPr>
                <a:t>2014 OTN APAC  Tour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ekton Pro" pitchFamily="34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 rot="5400000">
              <a:off x="8236788" y="5227789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#NZOUG14</a:t>
              </a:r>
              <a:endParaRPr lang="en-US" b="1" dirty="0">
                <a:solidFill>
                  <a:srgbClr val="FFC000"/>
                </a:solidFill>
                <a:latin typeface="Tekton Pro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7385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9314" y="892969"/>
            <a:ext cx="8013278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dirty="0" smtClean="0">
                <a:sym typeface="Gill Sans" charset="0"/>
              </a:rPr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Zero Defect Computing,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BD3184A2-173B-423B-91E8-206D740C64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7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96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pitchFamily="34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pitchFamily="34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pitchFamily="34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pitchFamily="34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89338" indent="-401822" algn="l" rtl="0" eaLnBrk="0" fontAlgn="base" hangingPunct="0">
        <a:spcBef>
          <a:spcPts val="422"/>
        </a:spcBef>
        <a:spcAft>
          <a:spcPct val="0"/>
        </a:spcAft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866" indent="-401822" algn="l" rtl="0" eaLnBrk="0" fontAlgn="base" hangingPunct="0">
        <a:spcBef>
          <a:spcPts val="422"/>
        </a:spcBef>
        <a:spcAft>
          <a:spcPct val="0"/>
        </a:spcAft>
        <a:buSzPct val="100000"/>
        <a:buFont typeface="Wingdings" panose="05000000000000000000" pitchFamily="2" charset="2"/>
        <a:buChar char="§"/>
        <a:defRPr sz="3000">
          <a:solidFill>
            <a:schemeClr val="accent6">
              <a:lumMod val="75000"/>
            </a:schemeClr>
          </a:solidFill>
          <a:latin typeface="+mn-lt"/>
          <a:ea typeface="+mn-ea"/>
          <a:cs typeface="+mn-cs"/>
          <a:sym typeface="Gill Sans" charset="0"/>
        </a:defRPr>
      </a:lvl2pPr>
      <a:lvl3pPr marL="1214394" indent="-401822" algn="l" rtl="0" eaLnBrk="0" fontAlgn="base" hangingPunct="0">
        <a:spcBef>
          <a:spcPts val="422"/>
        </a:spcBef>
        <a:spcAft>
          <a:spcPct val="0"/>
        </a:spcAft>
        <a:buSzPct val="100000"/>
        <a:buFont typeface="Wingdings" panose="05000000000000000000" pitchFamily="2" charset="2"/>
        <a:buChar char="§"/>
        <a:defRPr sz="280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  <a:sym typeface="Gill Sans" charset="0"/>
        </a:defRPr>
      </a:lvl3pPr>
      <a:lvl4pPr marL="1526922" indent="-401822" algn="l" rtl="0" eaLnBrk="0" fontAlgn="base" hangingPunct="0">
        <a:spcBef>
          <a:spcPts val="422"/>
        </a:spcBef>
        <a:spcAft>
          <a:spcPct val="0"/>
        </a:spcAft>
        <a:buSzPct val="10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9450" indent="-401822" algn="l" rtl="0" eaLnBrk="0" fontAlgn="base" hangingPunct="0">
        <a:spcBef>
          <a:spcPts val="422"/>
        </a:spcBef>
        <a:spcAft>
          <a:spcPct val="0"/>
        </a:spcAft>
        <a:buSzPct val="10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60908" indent="-401822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82365" indent="-401822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03822" indent="-401822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25280" indent="-401822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jczuprynski@zerodefectcomputing.co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jimczuprynski.wordpress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66445"/>
            <a:ext cx="7772400" cy="3448355"/>
          </a:xfrm>
        </p:spPr>
        <p:txBody>
          <a:bodyPr>
            <a:noAutofit/>
          </a:bodyPr>
          <a:lstStyle/>
          <a:p>
            <a:r>
              <a:rPr lang="en-US" altLang="en-US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Hot Is My Data? Leveraging Automatic Data Optimization (ADO) Features in Oracle 12c Database For Dramatic Performance Improvements</a:t>
            </a:r>
            <a:br>
              <a:rPr lang="en-US" altLang="en-US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8246" y="3886200"/>
            <a:ext cx="6400354" cy="1316642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Jim Czuprynski</a:t>
            </a:r>
          </a:p>
          <a:p>
            <a:r>
              <a:rPr lang="en-US" altLang="en-US" sz="2400" dirty="0" smtClean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 Defect Computing, Inc.</a:t>
            </a:r>
          </a:p>
          <a:p>
            <a:r>
              <a:rPr lang="en-US" altLang="en-US" sz="2400" smtClean="0"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21, 2014</a:t>
            </a:r>
            <a:endParaRPr lang="en-US" altLang="en-US" sz="2400" dirty="0" smtClean="0">
              <a:solidFill>
                <a:schemeClr val="accent4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50" y="5334000"/>
            <a:ext cx="4298950" cy="115427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Leveraging Storage Tiers</a:t>
            </a:r>
            <a:endParaRPr lang="en-US" alt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88006" y="1478609"/>
            <a:ext cx="1741167" cy="4085962"/>
            <a:chOff x="267386" y="1950510"/>
            <a:chExt cx="2476327" cy="5811146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267386" y="1950510"/>
              <a:ext cx="2476327" cy="5811146"/>
            </a:xfrm>
            <a:prstGeom prst="roundRect">
              <a:avLst/>
            </a:prstGeom>
            <a:solidFill>
              <a:srgbClr val="C46454"/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4291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53340" y="2994001"/>
              <a:ext cx="2057243" cy="1472480"/>
              <a:chOff x="52929" y="1307494"/>
              <a:chExt cx="1446499" cy="776503"/>
            </a:xfrm>
          </p:grpSpPr>
          <p:sp>
            <p:nvSpPr>
              <p:cNvPr id="2" name="Tier0Flash"/>
              <p:cNvSpPr/>
              <p:nvPr/>
            </p:nvSpPr>
            <p:spPr>
              <a:xfrm>
                <a:off x="52929" y="1307494"/>
                <a:ext cx="1446499" cy="776503"/>
              </a:xfrm>
              <a:prstGeom prst="can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59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14675" y="1307494"/>
                <a:ext cx="669851" cy="276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:r>
                  <a:rPr lang="en-US" sz="1500" dirty="0">
                    <a:solidFill>
                      <a:srgbClr val="FF0000"/>
                    </a:solidFill>
                  </a:rPr>
                  <a:t>+FLASH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6462" y="1574403"/>
                <a:ext cx="1435885" cy="409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:r>
                  <a:rPr lang="en-US" sz="1300" dirty="0">
                    <a:solidFill>
                      <a:srgbClr val="FF0000"/>
                    </a:solidFill>
                  </a:rPr>
                  <a:t>ADO_HOT_DATA</a:t>
                </a:r>
                <a:br>
                  <a:rPr lang="en-US" sz="1300" dirty="0">
                    <a:solidFill>
                      <a:srgbClr val="FF0000"/>
                    </a:solidFill>
                  </a:rPr>
                </a:br>
                <a:r>
                  <a:rPr lang="en-US" sz="1300" dirty="0">
                    <a:solidFill>
                      <a:srgbClr val="FF0000"/>
                    </a:solidFill>
                  </a:rPr>
                  <a:t>ADO_HOT_IDX</a:t>
                </a:r>
                <a:endParaRPr lang="en-US" sz="15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11944" y="6161456"/>
              <a:ext cx="1894649" cy="12739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dirty="0"/>
                <a:t>Tier 0: </a:t>
              </a:r>
              <a:br>
                <a:rPr lang="en-US" dirty="0"/>
              </a:br>
              <a:r>
                <a:rPr lang="en-US" dirty="0"/>
                <a:t>SSD or Flash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07407" y="1482619"/>
            <a:ext cx="1934437" cy="4085962"/>
            <a:chOff x="2997200" y="1956213"/>
            <a:chExt cx="2751199" cy="5811146"/>
          </a:xfrm>
        </p:grpSpPr>
        <p:sp>
          <p:nvSpPr>
            <p:cNvPr id="32" name="Rounded Rectangle 31"/>
            <p:cNvSpPr/>
            <p:nvPr/>
          </p:nvSpPr>
          <p:spPr bwMode="auto">
            <a:xfrm>
              <a:off x="2997200" y="1956213"/>
              <a:ext cx="2751199" cy="5811146"/>
            </a:xfrm>
            <a:prstGeom prst="roundRect">
              <a:avLst/>
            </a:prstGeom>
            <a:solidFill>
              <a:srgbClr val="DBDF39"/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4291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176345" y="2631293"/>
              <a:ext cx="2448299" cy="2197891"/>
              <a:chOff x="1818681" y="1137243"/>
              <a:chExt cx="1721460" cy="1159044"/>
            </a:xfrm>
          </p:grpSpPr>
          <p:sp>
            <p:nvSpPr>
              <p:cNvPr id="11" name="Tier0Flash"/>
              <p:cNvSpPr/>
              <p:nvPr/>
            </p:nvSpPr>
            <p:spPr>
              <a:xfrm>
                <a:off x="1818681" y="1137243"/>
                <a:ext cx="1721460" cy="1159044"/>
              </a:xfrm>
              <a:prstGeom prst="can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59000">
                    <a:schemeClr val="bg1">
                      <a:lumMod val="85000"/>
                    </a:schemeClr>
                  </a:gs>
                </a:gsLst>
                <a:lin ang="16200000" scaled="1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333852" y="1200614"/>
                <a:ext cx="669851" cy="276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:r>
                  <a:rPr lang="en-US" sz="1500" dirty="0">
                    <a:solidFill>
                      <a:srgbClr val="C46454"/>
                    </a:solidFill>
                  </a:rPr>
                  <a:t>+WARM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887908" y="1569587"/>
                <a:ext cx="1579474" cy="445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:r>
                  <a:rPr lang="en-US" sz="1300" dirty="0">
                    <a:solidFill>
                      <a:srgbClr val="C46454"/>
                    </a:solidFill>
                  </a:rPr>
                  <a:t>ADO_WARM_DATA</a:t>
                </a:r>
                <a:br>
                  <a:rPr lang="en-US" sz="1300" dirty="0">
                    <a:solidFill>
                      <a:srgbClr val="C46454"/>
                    </a:solidFill>
                  </a:rPr>
                </a:br>
                <a:r>
                  <a:rPr lang="en-US" sz="1300" dirty="0">
                    <a:solidFill>
                      <a:srgbClr val="C46454"/>
                    </a:solidFill>
                  </a:rPr>
                  <a:t>ADO_WARM_IDX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147513" y="6009056"/>
              <a:ext cx="2403129" cy="15415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dirty="0"/>
                <a:t>Tier 1: </a:t>
              </a:r>
              <a:br>
                <a:rPr lang="en-US" dirty="0"/>
              </a:br>
              <a:r>
                <a:rPr lang="en-US" dirty="0"/>
                <a:t>Fast HDD</a:t>
              </a:r>
              <a:br>
                <a:rPr lang="en-US" dirty="0"/>
              </a:br>
              <a:r>
                <a:rPr lang="en-US" dirty="0"/>
                <a:t>(SAS, Outer Cylinders)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77000" y="1486163"/>
            <a:ext cx="2192357" cy="4085962"/>
            <a:chOff x="9358700" y="1888552"/>
            <a:chExt cx="3118019" cy="5811146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9358700" y="1888552"/>
              <a:ext cx="3118019" cy="58111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4291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9532166" y="2007512"/>
              <a:ext cx="2756511" cy="3849144"/>
              <a:chOff x="6702304" y="781197"/>
              <a:chExt cx="1938172" cy="2029822"/>
            </a:xfrm>
          </p:grpSpPr>
          <p:sp>
            <p:nvSpPr>
              <p:cNvPr id="8" name="Tier1BigSlowDisk"/>
              <p:cNvSpPr/>
              <p:nvPr/>
            </p:nvSpPr>
            <p:spPr>
              <a:xfrm>
                <a:off x="6702304" y="781197"/>
                <a:ext cx="1938172" cy="2029822"/>
              </a:xfrm>
              <a:prstGeom prst="can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59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356946" y="908863"/>
                <a:ext cx="669851" cy="276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:r>
                  <a:rPr lang="en-US" sz="1500" dirty="0">
                    <a:solidFill>
                      <a:srgbClr val="0070C0"/>
                    </a:solidFill>
                  </a:rPr>
                  <a:t>+COLD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880252" y="1642867"/>
                <a:ext cx="1623237" cy="4343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:r>
                  <a:rPr lang="en-US" sz="1300" dirty="0">
                    <a:solidFill>
                      <a:srgbClr val="0070C0"/>
                    </a:solidFill>
                  </a:rPr>
                  <a:t>ADO_COLD_DATA</a:t>
                </a:r>
                <a:br>
                  <a:rPr lang="en-US" sz="1300" dirty="0">
                    <a:solidFill>
                      <a:srgbClr val="0070C0"/>
                    </a:solidFill>
                  </a:rPr>
                </a:br>
                <a:r>
                  <a:rPr lang="en-US" sz="1300" dirty="0">
                    <a:solidFill>
                      <a:srgbClr val="0070C0"/>
                    </a:solidFill>
                  </a:rPr>
                  <a:t>ADO_COLD_IDX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9706015" y="6062853"/>
              <a:ext cx="2467072" cy="10528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dirty="0"/>
                <a:t>Tier 2: </a:t>
              </a:r>
              <a:br>
                <a:rPr lang="en-US" dirty="0"/>
              </a:br>
              <a:r>
                <a:rPr lang="en-US" dirty="0"/>
                <a:t>Slow HDD </a:t>
              </a:r>
              <a:br>
                <a:rPr lang="en-US" dirty="0"/>
              </a:br>
              <a:r>
                <a:rPr lang="en-US" dirty="0"/>
                <a:t>(SATA)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219124" y="1486163"/>
            <a:ext cx="2073670" cy="4085962"/>
            <a:chOff x="6000532" y="1961254"/>
            <a:chExt cx="2949220" cy="5811146"/>
          </a:xfrm>
        </p:grpSpPr>
        <p:sp>
          <p:nvSpPr>
            <p:cNvPr id="31" name="Rounded Rectangle 30"/>
            <p:cNvSpPr/>
            <p:nvPr/>
          </p:nvSpPr>
          <p:spPr bwMode="auto">
            <a:xfrm>
              <a:off x="6045200" y="1961254"/>
              <a:ext cx="2891538" cy="5811146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4291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191169" y="2313128"/>
              <a:ext cx="2718099" cy="2925392"/>
              <a:chOff x="4225901" y="934790"/>
              <a:chExt cx="1579474" cy="1542687"/>
            </a:xfrm>
          </p:grpSpPr>
          <p:sp>
            <p:nvSpPr>
              <p:cNvPr id="16" name="Tier0Flash"/>
              <p:cNvSpPr/>
              <p:nvPr/>
            </p:nvSpPr>
            <p:spPr>
              <a:xfrm>
                <a:off x="4254099" y="934790"/>
                <a:ext cx="1462717" cy="1542687"/>
              </a:xfrm>
              <a:prstGeom prst="can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59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696401" y="1009220"/>
                <a:ext cx="608956" cy="276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:r>
                  <a:rPr lang="en-US" sz="1500" dirty="0">
                    <a:solidFill>
                      <a:srgbClr val="00B050"/>
                    </a:solidFill>
                  </a:rPr>
                  <a:t>+COOL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225901" y="1582403"/>
                <a:ext cx="1579474" cy="405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:r>
                  <a:rPr lang="en-US" sz="1300" dirty="0">
                    <a:solidFill>
                      <a:srgbClr val="00B050"/>
                    </a:solidFill>
                  </a:rPr>
                  <a:t>ADO_COOL_DATA</a:t>
                </a:r>
                <a:br>
                  <a:rPr lang="en-US" sz="1300" dirty="0">
                    <a:solidFill>
                      <a:srgbClr val="00B050"/>
                    </a:solidFill>
                  </a:rPr>
                </a:br>
                <a:r>
                  <a:rPr lang="en-US" sz="1300" dirty="0">
                    <a:solidFill>
                      <a:srgbClr val="00B050"/>
                    </a:solidFill>
                  </a:rPr>
                  <a:t>ADO_COOL_IDX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000532" y="5990456"/>
              <a:ext cx="2949220" cy="1618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dirty="0"/>
                <a:t>Tier 1: </a:t>
              </a:r>
              <a:br>
                <a:rPr lang="en-US" dirty="0"/>
              </a:br>
              <a:r>
                <a:rPr lang="en-US" dirty="0"/>
                <a:t>Slower HDD</a:t>
              </a:r>
              <a:br>
                <a:rPr lang="en-US" dirty="0"/>
              </a:br>
              <a:r>
                <a:rPr lang="en-US" dirty="0"/>
                <a:t>(SAS, Inner Cylinders)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271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Activating Heat Mapping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92570" y="1017985"/>
            <a:ext cx="8636788" cy="715716"/>
            <a:chOff x="79352" y="810200"/>
            <a:chExt cx="8089538" cy="536787"/>
          </a:xfrm>
        </p:grpSpPr>
        <p:sp>
          <p:nvSpPr>
            <p:cNvPr id="4" name="1stQueryResults"/>
            <p:cNvSpPr txBox="1"/>
            <p:nvPr/>
          </p:nvSpPr>
          <p:spPr>
            <a:xfrm>
              <a:off x="79352" y="884039"/>
              <a:ext cx="5135586" cy="27699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SQL&gt; ALTER SYSTEM SET </a:t>
              </a:r>
              <a:r>
                <a:rPr lang="en-US" dirty="0" err="1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heat_map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ON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;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08725" y="810200"/>
              <a:ext cx="2560165" cy="5367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altLang="en-US" dirty="0">
                  <a:solidFill>
                    <a:schemeClr val="tx2"/>
                  </a:solidFill>
                </a:rPr>
                <a:t>Must</a:t>
              </a:r>
              <a:r>
                <a:rPr lang="en-US" altLang="en-US" dirty="0"/>
                <a:t> be activated before any ADO policies are created!</a:t>
              </a:r>
              <a:endParaRPr lang="en-US" sz="4000" dirty="0"/>
            </a:p>
          </p:txBody>
        </p:sp>
        <p:sp>
          <p:nvSpPr>
            <p:cNvPr id="13" name="Right Brace 12"/>
            <p:cNvSpPr/>
            <p:nvPr/>
          </p:nvSpPr>
          <p:spPr>
            <a:xfrm>
              <a:off x="5311036" y="866802"/>
              <a:ext cx="275385" cy="352541"/>
            </a:xfrm>
            <a:prstGeom prst="rightBrace">
              <a:avLst>
                <a:gd name="adj1" fmla="val 8333"/>
                <a:gd name="adj2" fmla="val 52266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5334" y="1927204"/>
            <a:ext cx="8429066" cy="2873396"/>
            <a:chOff x="392459" y="2694290"/>
            <a:chExt cx="11988005" cy="4086608"/>
          </a:xfrm>
        </p:grpSpPr>
        <p:sp>
          <p:nvSpPr>
            <p:cNvPr id="10" name="1stQueryResults"/>
            <p:cNvSpPr txBox="1"/>
            <p:nvPr/>
          </p:nvSpPr>
          <p:spPr>
            <a:xfrm>
              <a:off x="392459" y="2694290"/>
              <a:ext cx="11988005" cy="40866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lIns="145646" tIns="72823" rIns="145646" bIns="72823" rtlCol="0">
              <a:spAutoFit/>
            </a:bodyPr>
            <a:lstStyle/>
            <a:p>
              <a:pPr algn="l"/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Hottest Tablespaces (from DBA_HEATMAP_TOP_TABLESPACES)</a:t>
              </a:r>
            </a:p>
            <a:p>
              <a:pPr algn="l"/>
              <a:endParaRPr lang="en-US" sz="11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l"/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            </a:t>
              </a:r>
              <a:r>
                <a:rPr lang="en-US" sz="11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Alloc</a:t>
              </a:r>
              <a:endParaRPr lang="en-US" sz="11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l"/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Tablespace      Segment   Space Earliest            </a:t>
              </a:r>
              <a:r>
                <a:rPr lang="en-US" sz="11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Earliest</a:t>
              </a:r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  </a:t>
              </a:r>
              <a:r>
                <a:rPr lang="en-US" sz="11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Earliest</a:t>
              </a:r>
              <a:endParaRPr lang="en-US" sz="11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l"/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Name              Count    (MB) Write Time          FTS Time            Lookup Time</a:t>
              </a:r>
            </a:p>
            <a:p>
              <a:pPr algn="l"/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--------------- ------- ------- ------------------- ------------------- -------------------</a:t>
              </a:r>
            </a:p>
            <a:p>
              <a:pPr algn="l"/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ADO_COLD_DATA         1      57                     2014-02-07.12:14:13 2014-02-07.00:07:55</a:t>
              </a:r>
            </a:p>
            <a:p>
              <a:pPr algn="l"/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ADO_COLD_IDX          0       1</a:t>
              </a:r>
            </a:p>
            <a:p>
              <a:pPr algn="l"/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ADO_COOL_DATA         1      41                     2014-02-07.12:14:13 2014-02-07.00:07:55</a:t>
              </a:r>
            </a:p>
            <a:p>
              <a:pPr algn="l"/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ADO_COOL_IDX          0       1</a:t>
              </a:r>
            </a:p>
            <a:p>
              <a:pPr algn="l"/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ADO_HOT_DATA          1       9 2014-02-07.00:07:55 2014-02-07.12:14:13 2014-02-07.00:07:55</a:t>
              </a:r>
            </a:p>
            <a:p>
              <a:pPr algn="l"/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ADO_HOT_IDX           0       1 2014-02-07.18:03:35                     2014-02-07.18:03:35</a:t>
              </a:r>
            </a:p>
            <a:p>
              <a:pPr algn="l"/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ADO_WARM_DATA         3      50                     2014-02-07.12:14:13 2014-02-07.00:07:55</a:t>
              </a:r>
            </a:p>
            <a:p>
              <a:pPr algn="l"/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ADO_WARM_IDX          0       1</a:t>
              </a:r>
            </a:p>
            <a:p>
              <a:pPr algn="l"/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AP_DATA               4     131                     2014-02-07.12:14:13</a:t>
              </a:r>
            </a:p>
            <a:p>
              <a:pPr algn="l"/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AP_IDX                7     130 2014-02-07.00:07:55                     2014-02-07.12:14:13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71173" y="3352800"/>
              <a:ext cx="7247979" cy="335189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7734" y="3759739"/>
            <a:ext cx="8429066" cy="2488661"/>
            <a:chOff x="686595" y="4648199"/>
            <a:chExt cx="11988005" cy="3539429"/>
          </a:xfrm>
        </p:grpSpPr>
        <p:sp>
          <p:nvSpPr>
            <p:cNvPr id="8" name="2ndQueryResults"/>
            <p:cNvSpPr txBox="1"/>
            <p:nvPr/>
          </p:nvSpPr>
          <p:spPr>
            <a:xfrm>
              <a:off x="686595" y="4648199"/>
              <a:ext cx="11988005" cy="353942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Recently-Touched Segments (from DBA_HEAT_MAP_SEG_HISTOGRAM)</a:t>
              </a:r>
            </a:p>
            <a:p>
              <a:pPr algn="l"/>
              <a:endParaRPr lang="en-US" sz="11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l"/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Object                                                               Segment  </a:t>
              </a:r>
              <a:r>
                <a:rPr lang="en-US" sz="11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Segment</a:t>
              </a:r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sz="11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Segment</a:t>
              </a:r>
              <a:endParaRPr lang="en-US" sz="11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l"/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Owner  Object Name          </a:t>
              </a:r>
              <a:r>
                <a:rPr lang="en-US" sz="11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Subobject</a:t>
              </a:r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Name       Last Touched        </a:t>
              </a:r>
              <a:r>
                <a:rPr lang="en-US" sz="11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Wrtn</a:t>
              </a:r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To? FTS?     LKP?</a:t>
              </a:r>
            </a:p>
            <a:p>
              <a:pPr algn="l"/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------ -------------------- -------------------- ------------------- -------- -------- --------</a:t>
              </a:r>
            </a:p>
            <a:p>
              <a:pPr algn="l"/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     RANDOMIZED_PARTED    P1_HOT               2014-02-07 11:27:05 NO       YES      NO</a:t>
              </a:r>
            </a:p>
            <a:p>
              <a:pPr algn="l"/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     RANDOMIZED_PARTED    P2_WARM              2014-02-07 11:27:05 NO       YES      NO</a:t>
              </a:r>
            </a:p>
            <a:p>
              <a:pPr algn="l"/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     RANDOMIZED_PARTED    P2_WARM              2014-02-07 11:27:05 NO       YES      NO</a:t>
              </a:r>
            </a:p>
            <a:p>
              <a:pPr algn="l"/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     RANDOMIZED_PARTED    P3_COOL              2014-02-07 11:27:05 NO       YES      NO</a:t>
              </a:r>
            </a:p>
            <a:p>
              <a:pPr algn="l"/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     RANDOMIZED_PARTED    P3_COOL              2014-02-07 11:27:05 NO       YES      NO</a:t>
              </a:r>
            </a:p>
            <a:p>
              <a:pPr algn="l"/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     RANDOMIZED_PARTED    P4_COLD              2014-02-07 11:27:05 NO       YES      NO</a:t>
              </a:r>
            </a:p>
            <a:p>
              <a:pPr algn="l"/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     RANDOMIZED_PARTED    P4_COLD              2014-02-07 11:27:05 NO       YES      NO</a:t>
              </a:r>
            </a:p>
            <a:p>
              <a:pPr algn="l"/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     ROLLON_PARTED                             2014-02-07 11:27:05 NO       YES      NO</a:t>
              </a:r>
            </a:p>
            <a:p>
              <a:pPr algn="l"/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     ROLLON_PARTED_PK                          2014-02-07 11:27:05 NO       </a:t>
              </a:r>
              <a:r>
                <a:rPr lang="en-US" sz="11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</a:t>
              </a:r>
              <a:r>
                <a:rPr lang="en-US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 YES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10773" y="5208200"/>
              <a:ext cx="5763773" cy="288739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148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Sample Objects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29250" y="1197798"/>
            <a:ext cx="1316666" cy="40954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2000" dirty="0"/>
              <a:t>Partitioned: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563" y="1273651"/>
            <a:ext cx="3386007" cy="3185328"/>
            <a:chOff x="71436" y="955238"/>
            <a:chExt cx="3386008" cy="2388997"/>
          </a:xfrm>
        </p:grpSpPr>
        <p:sp>
          <p:nvSpPr>
            <p:cNvPr id="6" name="1stQueryResults"/>
            <p:cNvSpPr txBox="1"/>
            <p:nvPr/>
          </p:nvSpPr>
          <p:spPr>
            <a:xfrm>
              <a:off x="71436" y="1324451"/>
              <a:ext cx="3386008" cy="201978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CREATE TABLE </a:t>
              </a:r>
              <a:r>
                <a:rPr lang="en-US" sz="1300" dirty="0" err="1">
                  <a:latin typeface="Courier New" pitchFamily="49" charset="0"/>
                  <a:cs typeface="Courier New" pitchFamily="49" charset="0"/>
                </a:rPr>
                <a:t>ap.rollon_parted</a:t>
              </a:r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(</a:t>
              </a:r>
            </a:p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en-US" sz="1300" dirty="0" err="1">
                  <a:latin typeface="Courier New" pitchFamily="49" charset="0"/>
                  <a:cs typeface="Courier New" pitchFamily="49" charset="0"/>
                </a:rPr>
                <a:t>key_id</a:t>
              </a:r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  NUMBER(8)</a:t>
              </a:r>
            </a:p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,</a:t>
              </a:r>
              <a:r>
                <a:rPr lang="en-US" sz="1300" dirty="0" err="1">
                  <a:latin typeface="Courier New" pitchFamily="49" charset="0"/>
                  <a:cs typeface="Courier New" pitchFamily="49" charset="0"/>
                </a:rPr>
                <a:t>key_date</a:t>
              </a:r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DATE</a:t>
              </a:r>
            </a:p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,</a:t>
              </a:r>
              <a:r>
                <a:rPr lang="en-US" sz="1300" dirty="0" err="1">
                  <a:latin typeface="Courier New" pitchFamily="49" charset="0"/>
                  <a:cs typeface="Courier New" pitchFamily="49" charset="0"/>
                </a:rPr>
                <a:t>key_desc</a:t>
              </a:r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VARCHAR2(32)</a:t>
              </a:r>
            </a:p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,</a:t>
              </a:r>
              <a:r>
                <a:rPr lang="en-US" sz="1300" dirty="0" err="1">
                  <a:latin typeface="Courier New" pitchFamily="49" charset="0"/>
                  <a:cs typeface="Courier New" pitchFamily="49" charset="0"/>
                </a:rPr>
                <a:t>key_sts</a:t>
              </a:r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 NUMBER(2) NOT NULL </a:t>
              </a:r>
            </a:p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)</a:t>
              </a:r>
            </a:p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 TABLESPACE </a:t>
              </a:r>
              <a:r>
                <a:rPr lang="en-US" sz="1300" b="1" dirty="0" err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ado_hot_data</a:t>
              </a:r>
              <a:endParaRPr lang="en-US" sz="13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 NOLOGGING</a:t>
              </a:r>
            </a:p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 PARALLEL 4</a:t>
              </a:r>
            </a:p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 ILM ADD POLICY </a:t>
              </a:r>
            </a:p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     TIER TO </a:t>
              </a:r>
              <a:r>
                <a:rPr lang="en-US" sz="1300" b="1" dirty="0" err="1">
                  <a:solidFill>
                    <a:srgbClr val="AB9E4B"/>
                  </a:solidFill>
                  <a:latin typeface="Courier New" pitchFamily="49" charset="0"/>
                  <a:cs typeface="Courier New" pitchFamily="49" charset="0"/>
                </a:rPr>
                <a:t>ado_warm_data</a:t>
              </a:r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;</a:t>
              </a:r>
            </a:p>
            <a:p>
              <a:pPr algn="l"/>
              <a:endParaRPr lang="en-US" sz="13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25031" y="955238"/>
              <a:ext cx="1722474" cy="3071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en-US" sz="2000" dirty="0"/>
                <a:t>Non-Partitioned: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506634" y="2396729"/>
              <a:ext cx="1350866" cy="175960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4405" y="2820272"/>
              <a:ext cx="2740985" cy="380129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17075" y="1753615"/>
            <a:ext cx="5191675" cy="3711353"/>
            <a:chOff x="3994166" y="1376638"/>
            <a:chExt cx="4794424" cy="2896535"/>
          </a:xfrm>
        </p:grpSpPr>
        <p:sp>
          <p:nvSpPr>
            <p:cNvPr id="7" name="1stQueryResults"/>
            <p:cNvSpPr txBox="1"/>
            <p:nvPr/>
          </p:nvSpPr>
          <p:spPr>
            <a:xfrm>
              <a:off x="3994166" y="1376638"/>
              <a:ext cx="4794424" cy="289653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CREATE TABLE </a:t>
              </a:r>
              <a:r>
                <a:rPr lang="en-US" sz="1100" dirty="0" err="1">
                  <a:latin typeface="Courier New" pitchFamily="49" charset="0"/>
                  <a:cs typeface="Courier New" pitchFamily="49" charset="0"/>
                </a:rPr>
                <a:t>ap.randomized_parted</a:t>
              </a:r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(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en-US" sz="1100" dirty="0" err="1">
                  <a:latin typeface="Courier New" pitchFamily="49" charset="0"/>
                  <a:cs typeface="Courier New" pitchFamily="49" charset="0"/>
                </a:rPr>
                <a:t>key_id</a:t>
              </a:r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   NUMBER(8)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,</a:t>
              </a:r>
              <a:r>
                <a:rPr lang="en-US" sz="1100" dirty="0" err="1">
                  <a:latin typeface="Courier New" pitchFamily="49" charset="0"/>
                  <a:cs typeface="Courier New" pitchFamily="49" charset="0"/>
                </a:rPr>
                <a:t>key_date</a:t>
              </a:r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 DATE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,</a:t>
              </a:r>
              <a:r>
                <a:rPr lang="en-US" sz="1100" dirty="0" err="1">
                  <a:latin typeface="Courier New" pitchFamily="49" charset="0"/>
                  <a:cs typeface="Courier New" pitchFamily="49" charset="0"/>
                </a:rPr>
                <a:t>key_desc</a:t>
              </a:r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 VARCHAR2(32)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,</a:t>
              </a:r>
              <a:r>
                <a:rPr lang="en-US" sz="1100" dirty="0" err="1">
                  <a:latin typeface="Courier New" pitchFamily="49" charset="0"/>
                  <a:cs typeface="Courier New" pitchFamily="49" charset="0"/>
                </a:rPr>
                <a:t>key_sts</a:t>
              </a:r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  NUMBER(2) NOT NULL 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)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PARTITION BY RANGE(</a:t>
              </a:r>
              <a:r>
                <a:rPr lang="en-US" sz="1100" dirty="0" err="1">
                  <a:latin typeface="Courier New" pitchFamily="49" charset="0"/>
                  <a:cs typeface="Courier New" pitchFamily="49" charset="0"/>
                </a:rPr>
                <a:t>key_date</a:t>
              </a:r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) (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 PARTITION P4_COLD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   VALUES LESS THAN (TO_DATE('2009-01-01','yyyy-mm-dd'))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   TABLESPACE </a:t>
              </a:r>
              <a:r>
                <a:rPr lang="en-US" sz="1100" b="1" dirty="0" err="1">
                  <a:solidFill>
                    <a:srgbClr val="002060"/>
                  </a:solidFill>
                  <a:latin typeface="Courier New" pitchFamily="49" charset="0"/>
                  <a:cs typeface="Courier New" pitchFamily="49" charset="0"/>
                </a:rPr>
                <a:t>ado_cold_data</a:t>
              </a:r>
              <a:endParaRPr lang="en-US" sz="11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,PARTITION P3_COOL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   VALUES LESS THAN (TO_DATE('2012-01-01','yyyy-mm-dd'))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   TABLESPACE </a:t>
              </a:r>
              <a:r>
                <a:rPr lang="en-US" sz="1100" b="1" dirty="0" err="1">
                  <a:solidFill>
                    <a:srgbClr val="00B050"/>
                  </a:solidFill>
                  <a:latin typeface="Courier New" pitchFamily="49" charset="0"/>
                  <a:cs typeface="Courier New" pitchFamily="49" charset="0"/>
                </a:rPr>
                <a:t>ado_cool_data</a:t>
              </a:r>
              <a:endParaRPr lang="en-US" sz="11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,PARTITION P2_WARM 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   VALUES LESS THAN (TO_DATE('2013-12-01','yyyy-mm-dd'))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   TABLESPACE </a:t>
              </a:r>
              <a:r>
                <a:rPr lang="en-US" sz="1100" b="1" dirty="0" err="1">
                  <a:solidFill>
                    <a:srgbClr val="AB9E4B"/>
                  </a:solidFill>
                  <a:latin typeface="Courier New" pitchFamily="49" charset="0"/>
                  <a:cs typeface="Courier New" pitchFamily="49" charset="0"/>
                </a:rPr>
                <a:t>ado_warm_data</a:t>
              </a:r>
              <a:endParaRPr lang="en-US" sz="1100" b="1" dirty="0">
                <a:solidFill>
                  <a:srgbClr val="AB9E4B"/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,PARTITION P1_HOT 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   VALUES LESS THAN (MAXVALUE)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   TABLESPACE </a:t>
              </a:r>
              <a:r>
                <a:rPr lang="en-US" sz="1100" b="1" dirty="0" err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ado_hot_data</a:t>
              </a:r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NOCOMPRESS)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 NOLOGGING PARALLEL 4;</a:t>
              </a:r>
            </a:p>
            <a:p>
              <a:pPr algn="l"/>
              <a:endParaRPr lang="en-US" sz="11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47219" y="2595636"/>
              <a:ext cx="1062235" cy="153967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39487" y="2981549"/>
              <a:ext cx="1116420" cy="152203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26295" y="3372354"/>
              <a:ext cx="1116419" cy="142556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30366" y="3774322"/>
              <a:ext cx="1020785" cy="153079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187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Implementing ADO Time-Based Policies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78594" y="1125141"/>
            <a:ext cx="4339147" cy="3148699"/>
            <a:chOff x="425307" y="997776"/>
            <a:chExt cx="3944679" cy="2361524"/>
          </a:xfrm>
        </p:grpSpPr>
        <p:sp>
          <p:nvSpPr>
            <p:cNvPr id="3" name="1stQueryResults"/>
            <p:cNvSpPr txBox="1"/>
            <p:nvPr/>
          </p:nvSpPr>
          <p:spPr>
            <a:xfrm>
              <a:off x="425307" y="997776"/>
              <a:ext cx="3944679" cy="23615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ALTER TABLE </a:t>
              </a:r>
              <a:r>
                <a:rPr lang="en-US" sz="1300" dirty="0" err="1">
                  <a:latin typeface="Courier New" pitchFamily="49" charset="0"/>
                  <a:cs typeface="Courier New" pitchFamily="49" charset="0"/>
                </a:rPr>
                <a:t>ap.randomized_parted</a:t>
              </a:r>
              <a:endParaRPr lang="en-US" sz="1300" dirty="0">
                <a:latin typeface="Courier New" pitchFamily="49" charset="0"/>
                <a:cs typeface="Courier New" pitchFamily="49" charset="0"/>
              </a:endParaRPr>
            </a:p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 MODIFY PARTITION </a:t>
              </a:r>
              <a:r>
                <a:rPr lang="en-US" sz="13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p1_hot</a:t>
              </a:r>
            </a:p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 ILM ADD POLICY </a:t>
              </a:r>
            </a:p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   ROW STORE</a:t>
              </a:r>
            </a:p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   COMPRESS </a:t>
              </a:r>
              <a:r>
                <a:rPr lang="en-US" sz="13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ADVANCED</a:t>
              </a:r>
            </a:p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   ROW</a:t>
              </a:r>
            </a:p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   </a:t>
              </a:r>
              <a:r>
                <a:rPr lang="en-US" sz="13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AFTER 180 DAYS OF NO MODIFICATION</a:t>
              </a:r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;</a:t>
              </a:r>
            </a:p>
            <a:p>
              <a:pPr algn="l"/>
              <a:endParaRPr lang="en-US" sz="1300" dirty="0">
                <a:latin typeface="Courier New" pitchFamily="49" charset="0"/>
                <a:cs typeface="Courier New" pitchFamily="49" charset="0"/>
              </a:endParaRPr>
            </a:p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ALTER TABLE </a:t>
              </a:r>
              <a:r>
                <a:rPr lang="en-US" sz="1300" dirty="0" err="1">
                  <a:latin typeface="Courier New" pitchFamily="49" charset="0"/>
                  <a:cs typeface="Courier New" pitchFamily="49" charset="0"/>
                </a:rPr>
                <a:t>ap.randomized_parted</a:t>
              </a:r>
              <a:endParaRPr lang="en-US" sz="1300" dirty="0">
                <a:latin typeface="Courier New" pitchFamily="49" charset="0"/>
                <a:cs typeface="Courier New" pitchFamily="49" charset="0"/>
              </a:endParaRPr>
            </a:p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 MODIFY PARTITION </a:t>
              </a:r>
              <a:r>
                <a:rPr lang="en-US" sz="1300" b="1" dirty="0">
                  <a:solidFill>
                    <a:srgbClr val="AB9E4B"/>
                  </a:solidFill>
                  <a:latin typeface="Courier New" pitchFamily="49" charset="0"/>
                  <a:cs typeface="Courier New" pitchFamily="49" charset="0"/>
                </a:rPr>
                <a:t>p2_warm</a:t>
              </a:r>
            </a:p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 ILM ADD POLICY</a:t>
              </a:r>
            </a:p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   COMPRESS </a:t>
              </a:r>
              <a:r>
                <a:rPr lang="en-US" sz="1300" b="1" dirty="0">
                  <a:solidFill>
                    <a:srgbClr val="919A16"/>
                  </a:solidFill>
                  <a:latin typeface="Courier New" pitchFamily="49" charset="0"/>
                  <a:cs typeface="Courier New" pitchFamily="49" charset="0"/>
                </a:rPr>
                <a:t>FOR QUERY LOW</a:t>
              </a:r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</a:t>
              </a:r>
            </a:p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   SEGMENT</a:t>
              </a:r>
            </a:p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   </a:t>
              </a:r>
              <a:r>
                <a:rPr lang="en-US" sz="1300" b="1" dirty="0">
                  <a:solidFill>
                    <a:srgbClr val="AB9E4B"/>
                  </a:solidFill>
                  <a:latin typeface="Courier New" pitchFamily="49" charset="0"/>
                  <a:cs typeface="Courier New" pitchFamily="49" charset="0"/>
                </a:rPr>
                <a:t>AFTER 300 DAYS OF NO ACCESS</a:t>
              </a:r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;</a:t>
              </a:r>
            </a:p>
            <a:p>
              <a:pPr algn="l"/>
              <a:endParaRPr lang="en-US" sz="13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26772" y="1480196"/>
              <a:ext cx="3302716" cy="624506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09119" y="2652314"/>
              <a:ext cx="2804842" cy="500941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48200" y="2839640"/>
            <a:ext cx="4081872" cy="2737529"/>
            <a:chOff x="4633706" y="989168"/>
            <a:chExt cx="4296185" cy="2053147"/>
          </a:xfrm>
        </p:grpSpPr>
        <p:sp>
          <p:nvSpPr>
            <p:cNvPr id="4" name="1stQueryResults"/>
            <p:cNvSpPr txBox="1"/>
            <p:nvPr/>
          </p:nvSpPr>
          <p:spPr>
            <a:xfrm>
              <a:off x="4633706" y="989168"/>
              <a:ext cx="4296185" cy="205314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ALTER TABLE </a:t>
              </a:r>
              <a:r>
                <a:rPr lang="en-US" sz="1300" dirty="0" err="1">
                  <a:latin typeface="Courier New" pitchFamily="49" charset="0"/>
                  <a:cs typeface="Courier New" pitchFamily="49" charset="0"/>
                </a:rPr>
                <a:t>ap.randomized_parted</a:t>
              </a:r>
              <a:endParaRPr lang="en-US" sz="1300" dirty="0">
                <a:latin typeface="Courier New" pitchFamily="49" charset="0"/>
                <a:cs typeface="Courier New" pitchFamily="49" charset="0"/>
              </a:endParaRPr>
            </a:p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 MODIFY PARTITION </a:t>
              </a:r>
              <a:r>
                <a:rPr lang="en-US" sz="1300" b="1" dirty="0">
                  <a:solidFill>
                    <a:srgbClr val="00B050"/>
                  </a:solidFill>
                  <a:latin typeface="Courier New" pitchFamily="49" charset="0"/>
                  <a:cs typeface="Courier New" pitchFamily="49" charset="0"/>
                </a:rPr>
                <a:t>p3_cool</a:t>
              </a:r>
            </a:p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 ILM ADD POLICY </a:t>
              </a:r>
            </a:p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   COMPRESS </a:t>
              </a:r>
              <a:r>
                <a:rPr lang="en-US" sz="1300" b="1" dirty="0">
                  <a:solidFill>
                    <a:srgbClr val="00B050"/>
                  </a:solidFill>
                  <a:latin typeface="Courier New" pitchFamily="49" charset="0"/>
                  <a:cs typeface="Courier New" pitchFamily="49" charset="0"/>
                </a:rPr>
                <a:t>FOR QUERY HIGH</a:t>
              </a:r>
            </a:p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   SEGMENT</a:t>
              </a:r>
            </a:p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   </a:t>
              </a:r>
              <a:r>
                <a:rPr lang="en-US" sz="1300" b="1" dirty="0">
                  <a:solidFill>
                    <a:srgbClr val="00B050"/>
                  </a:solidFill>
                  <a:latin typeface="Courier New" pitchFamily="49" charset="0"/>
                  <a:cs typeface="Courier New" pitchFamily="49" charset="0"/>
                </a:rPr>
                <a:t>AFTER 600 DAYS OF NO ACCESS</a:t>
              </a:r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;</a:t>
              </a:r>
            </a:p>
            <a:p>
              <a:pPr algn="l"/>
              <a:endParaRPr lang="en-US" sz="1300" dirty="0">
                <a:latin typeface="Courier New" pitchFamily="49" charset="0"/>
                <a:cs typeface="Courier New" pitchFamily="49" charset="0"/>
              </a:endParaRPr>
            </a:p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ALTER TABLE </a:t>
              </a:r>
              <a:r>
                <a:rPr lang="en-US" sz="1300" dirty="0" err="1">
                  <a:latin typeface="Courier New" pitchFamily="49" charset="0"/>
                  <a:cs typeface="Courier New" pitchFamily="49" charset="0"/>
                </a:rPr>
                <a:t>ap.randomized_parted</a:t>
              </a:r>
              <a:endParaRPr lang="en-US" sz="1300" dirty="0">
                <a:latin typeface="Courier New" pitchFamily="49" charset="0"/>
                <a:cs typeface="Courier New" pitchFamily="49" charset="0"/>
              </a:endParaRPr>
            </a:p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 MODIFY PARTITION </a:t>
              </a:r>
              <a:r>
                <a:rPr lang="en-US" sz="1300" b="1" dirty="0">
                  <a:solidFill>
                    <a:srgbClr val="0070C0"/>
                  </a:solidFill>
                  <a:latin typeface="Courier New" pitchFamily="49" charset="0"/>
                  <a:cs typeface="Courier New" pitchFamily="49" charset="0"/>
                </a:rPr>
                <a:t>p4_cold</a:t>
              </a:r>
            </a:p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 ILM ADD POLICY </a:t>
              </a:r>
            </a:p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   COMPRESS </a:t>
              </a:r>
              <a:r>
                <a:rPr lang="en-US" sz="1300" b="1" dirty="0">
                  <a:solidFill>
                    <a:srgbClr val="0070C0"/>
                  </a:solidFill>
                  <a:latin typeface="Courier New" pitchFamily="49" charset="0"/>
                  <a:cs typeface="Courier New" pitchFamily="49" charset="0"/>
                </a:rPr>
                <a:t>FOR ARCHIVE HIGH</a:t>
              </a:r>
            </a:p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   SEGMENT</a:t>
              </a:r>
            </a:p>
            <a:p>
              <a:pPr algn="l"/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      </a:t>
              </a:r>
              <a:r>
                <a:rPr lang="en-US" sz="1300" b="1" dirty="0">
                  <a:solidFill>
                    <a:srgbClr val="0070C0"/>
                  </a:solidFill>
                  <a:latin typeface="Courier New" pitchFamily="49" charset="0"/>
                  <a:cs typeface="Courier New" pitchFamily="49" charset="0"/>
                </a:rPr>
                <a:t>AFTER 900 DAYS OF NO ACCESS</a:t>
              </a:r>
              <a:r>
                <a:rPr lang="en-US" sz="1300" dirty="0">
                  <a:latin typeface="Courier New" pitchFamily="49" charset="0"/>
                  <a:cs typeface="Courier New" pitchFamily="49" charset="0"/>
                </a:rPr>
                <a:t>;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264465" y="1471060"/>
              <a:ext cx="3192169" cy="489016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06492" y="2490596"/>
              <a:ext cx="3032495" cy="455404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90919" y="2016681"/>
            <a:ext cx="3731550" cy="340757"/>
            <a:chOff x="6529307" y="2868168"/>
            <a:chExt cx="5307093" cy="484632"/>
          </a:xfrm>
        </p:grpSpPr>
        <p:sp>
          <p:nvSpPr>
            <p:cNvPr id="11" name="TextBox 10"/>
            <p:cNvSpPr txBox="1"/>
            <p:nvPr/>
          </p:nvSpPr>
          <p:spPr>
            <a:xfrm>
              <a:off x="7598109" y="2896172"/>
              <a:ext cx="4238291" cy="4219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r>
                <a:rPr lang="en-US" altLang="en-US" sz="2000" dirty="0">
                  <a:solidFill>
                    <a:srgbClr val="C00000"/>
                  </a:solidFill>
                </a:rPr>
                <a:t>Row-</a:t>
              </a:r>
              <a:r>
                <a:rPr lang="en-US" altLang="en-US" sz="2000" dirty="0"/>
                <a:t>level compression policy</a:t>
              </a:r>
              <a:endParaRPr lang="en-US" sz="4400" dirty="0"/>
            </a:p>
          </p:txBody>
        </p:sp>
        <p:sp>
          <p:nvSpPr>
            <p:cNvPr id="19" name="Right Arrow 18"/>
            <p:cNvSpPr/>
            <p:nvPr/>
          </p:nvSpPr>
          <p:spPr bwMode="auto">
            <a:xfrm rot="10800000">
              <a:off x="6529307" y="2868168"/>
              <a:ext cx="735093" cy="484632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4291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>
                <a:solidFill>
                  <a:srgbClr val="C00000"/>
                </a:solidFill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91051" y="3807856"/>
            <a:ext cx="4763947" cy="1961281"/>
            <a:chOff x="213835" y="5415621"/>
            <a:chExt cx="7452932" cy="2789378"/>
          </a:xfrm>
        </p:grpSpPr>
        <p:sp>
          <p:nvSpPr>
            <p:cNvPr id="20" name="TextBox 19"/>
            <p:cNvSpPr txBox="1"/>
            <p:nvPr/>
          </p:nvSpPr>
          <p:spPr>
            <a:xfrm>
              <a:off x="213835" y="6917873"/>
              <a:ext cx="6660074" cy="12871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en-US" sz="2000" dirty="0">
                  <a:solidFill>
                    <a:srgbClr val="0070C0"/>
                  </a:solidFill>
                </a:rPr>
                <a:t>Segment-</a:t>
              </a:r>
              <a:r>
                <a:rPr lang="en-US" altLang="en-US" sz="2000" dirty="0"/>
                <a:t>level compression policies, but leveraging HCC compression</a:t>
              </a:r>
              <a:endParaRPr lang="en-US" sz="4400" dirty="0"/>
            </a:p>
          </p:txBody>
        </p:sp>
        <p:sp>
          <p:nvSpPr>
            <p:cNvPr id="21" name="Right Arrow 20"/>
            <p:cNvSpPr/>
            <p:nvPr/>
          </p:nvSpPr>
          <p:spPr bwMode="auto">
            <a:xfrm rot="16200000">
              <a:off x="3009623" y="6324847"/>
              <a:ext cx="703453" cy="515251"/>
            </a:xfrm>
            <a:prstGeom prst="rightArrow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4291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>
                <a:solidFill>
                  <a:srgbClr val="C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2" name="Right Arrow 21"/>
            <p:cNvSpPr/>
            <p:nvPr/>
          </p:nvSpPr>
          <p:spPr bwMode="auto">
            <a:xfrm rot="1021288">
              <a:off x="6931674" y="7031178"/>
              <a:ext cx="735093" cy="484632"/>
            </a:xfrm>
            <a:prstGeom prst="rightArrow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4291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>
                <a:solidFill>
                  <a:srgbClr val="C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3" name="Right Arrow 22"/>
            <p:cNvSpPr/>
            <p:nvPr/>
          </p:nvSpPr>
          <p:spPr bwMode="auto">
            <a:xfrm rot="19682418">
              <a:off x="6913956" y="5415621"/>
              <a:ext cx="735093" cy="484632"/>
            </a:xfrm>
            <a:prstGeom prst="rightArrow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4291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>
                <a:solidFill>
                  <a:srgbClr val="C00000"/>
                </a:solidFill>
                <a:latin typeface="Times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618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Testing ADO Policies: Global Policy Attributes</a:t>
            </a:r>
            <a:endParaRPr lang="en-US" sz="2800" dirty="0"/>
          </a:p>
        </p:txBody>
      </p:sp>
      <p:sp>
        <p:nvSpPr>
          <p:cNvPr id="4" name="1stQueryResults"/>
          <p:cNvSpPr txBox="1"/>
          <p:nvPr/>
        </p:nvSpPr>
        <p:spPr>
          <a:xfrm>
            <a:off x="226192" y="2225776"/>
            <a:ext cx="5880886" cy="33042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02404" tIns="51202" rIns="102404" bIns="51202" rtlCol="0">
            <a:spAutoFit/>
          </a:bodyPr>
          <a:lstStyle/>
          <a:p>
            <a:pPr algn="l"/>
            <a:r>
              <a:rPr lang="en-US" sz="1300" dirty="0"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 algn="l"/>
            <a:r>
              <a:rPr lang="en-US" sz="1300" dirty="0">
                <a:latin typeface="Courier New" pitchFamily="49" charset="0"/>
                <a:cs typeface="Courier New" pitchFamily="49" charset="0"/>
              </a:rPr>
              <a:t>    DBMS_ILM_ADMIN.CUSTOMIZE_ILM(</a:t>
            </a:r>
          </a:p>
          <a:p>
            <a:pPr algn="l"/>
            <a:r>
              <a:rPr lang="en-US" sz="1300" dirty="0">
                <a:latin typeface="Courier New" pitchFamily="49" charset="0"/>
                <a:cs typeface="Courier New" pitchFamily="49" charset="0"/>
              </a:rPr>
              <a:t>         parameter =&gt; DBMS_ILM_ADMIN.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POLICY_TIME</a:t>
            </a:r>
          </a:p>
          <a:p>
            <a:pPr algn="l"/>
            <a:r>
              <a:rPr lang="en-US" sz="1300" dirty="0">
                <a:latin typeface="Courier New" pitchFamily="49" charset="0"/>
                <a:cs typeface="Courier New" pitchFamily="49" charset="0"/>
              </a:rPr>
              <a:t>        ,value =&gt; DBMS_ILM_ADMIN.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ILM_POLICY_IN_SECONDS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algn="l"/>
            <a:r>
              <a:rPr lang="en-US" sz="1300" dirty="0">
                <a:latin typeface="Courier New" pitchFamily="49" charset="0"/>
                <a:cs typeface="Courier New" pitchFamily="49" charset="0"/>
              </a:rPr>
              <a:t>    DBMS_ILM_ADMIN.CUSTOMIZE_ILM(</a:t>
            </a:r>
          </a:p>
          <a:p>
            <a:pPr algn="l"/>
            <a:r>
              <a:rPr lang="en-US" sz="1300" dirty="0">
                <a:latin typeface="Courier New" pitchFamily="49" charset="0"/>
                <a:cs typeface="Courier New" pitchFamily="49" charset="0"/>
              </a:rPr>
              <a:t>         parameter =&gt; DBMS_ILM_ADMIN.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EXECUTION_INTERVAL</a:t>
            </a:r>
          </a:p>
          <a:p>
            <a:pPr algn="l"/>
            <a:r>
              <a:rPr lang="en-US" sz="1300" dirty="0">
                <a:latin typeface="Courier New" pitchFamily="49" charset="0"/>
                <a:cs typeface="Courier New" pitchFamily="49" charset="0"/>
              </a:rPr>
              <a:t>        ,value =&gt; 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algn="l"/>
            <a:r>
              <a:rPr lang="en-US" sz="1300" dirty="0">
                <a:latin typeface="Courier New" pitchFamily="49" charset="0"/>
                <a:cs typeface="Courier New" pitchFamily="49" charset="0"/>
              </a:rPr>
              <a:t>    DBMS_ILM_ADMIN.CUSTOMIZE_ILM(</a:t>
            </a:r>
          </a:p>
          <a:p>
            <a:pPr algn="l"/>
            <a:r>
              <a:rPr lang="en-US" sz="1300" dirty="0">
                <a:latin typeface="Courier New" pitchFamily="49" charset="0"/>
                <a:cs typeface="Courier New" pitchFamily="49" charset="0"/>
              </a:rPr>
              <a:t>         parameter =&gt; DBMS_ILM_ADMIN.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TBS_PERCENT_USED</a:t>
            </a:r>
          </a:p>
          <a:p>
            <a:pPr algn="l"/>
            <a:r>
              <a:rPr lang="en-US" sz="1300" dirty="0">
                <a:latin typeface="Courier New" pitchFamily="49" charset="0"/>
                <a:cs typeface="Courier New" pitchFamily="49" charset="0"/>
              </a:rPr>
              <a:t>        ,value =&gt; 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90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algn="l"/>
            <a:r>
              <a:rPr lang="en-US" sz="1300" dirty="0">
                <a:latin typeface="Courier New" pitchFamily="49" charset="0"/>
                <a:cs typeface="Courier New" pitchFamily="49" charset="0"/>
              </a:rPr>
              <a:t>    DBMS_ILM_ADMIN.CUSTOMIZE_ILM(</a:t>
            </a:r>
          </a:p>
          <a:p>
            <a:pPr algn="l"/>
            <a:r>
              <a:rPr lang="en-US" sz="1300" dirty="0">
                <a:latin typeface="Courier New" pitchFamily="49" charset="0"/>
                <a:cs typeface="Courier New" pitchFamily="49" charset="0"/>
              </a:rPr>
              <a:t>         parameter =&gt; DBMS_ILM_ADMIN.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TBS_PERCENT_FREE</a:t>
            </a:r>
          </a:p>
          <a:p>
            <a:pPr algn="l"/>
            <a:r>
              <a:rPr lang="en-US" sz="1300" dirty="0">
                <a:latin typeface="Courier New" pitchFamily="49" charset="0"/>
                <a:cs typeface="Courier New" pitchFamily="49" charset="0"/>
              </a:rPr>
              <a:t>        ,value =&gt; 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25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algn="l"/>
            <a:r>
              <a:rPr lang="en-US" sz="1300" dirty="0">
                <a:latin typeface="Courier New" pitchFamily="49" charset="0"/>
                <a:cs typeface="Courier New" pitchFamily="49" charset="0"/>
              </a:rPr>
              <a:t>END;</a:t>
            </a:r>
          </a:p>
          <a:p>
            <a:pPr algn="l"/>
            <a:r>
              <a:rPr lang="en-US" sz="1300" dirty="0">
                <a:latin typeface="Courier New" pitchFamily="49" charset="0"/>
                <a:cs typeface="Courier New" pitchFamily="49" charset="0"/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171" y="1251376"/>
            <a:ext cx="6942461" cy="40954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2200" dirty="0"/>
              <a:t>Adjusting ADO Policy Attributes for Faster Test Cycles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803481" y="3279904"/>
            <a:ext cx="5111999" cy="412993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04" tIns="51202" rIns="102404" bIns="51202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9600" y="4480898"/>
            <a:ext cx="4808205" cy="380795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04" tIns="51202" rIns="102404" bIns="51202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1712" y="2679955"/>
            <a:ext cx="5111999" cy="380796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04" tIns="51202" rIns="102404" bIns="51202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12897" y="3877039"/>
            <a:ext cx="4904849" cy="373876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04" tIns="51202" rIns="102404" bIns="51202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28318" y="2610900"/>
            <a:ext cx="2181794" cy="57811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en-US" dirty="0"/>
              <a:t>Treats days like seconds</a:t>
            </a:r>
            <a:endParaRPr lang="en-US" sz="4000" dirty="0"/>
          </a:p>
        </p:txBody>
      </p:sp>
      <p:sp>
        <p:nvSpPr>
          <p:cNvPr id="13" name="Right Brace 12"/>
          <p:cNvSpPr/>
          <p:nvPr/>
        </p:nvSpPr>
        <p:spPr>
          <a:xfrm>
            <a:off x="6186662" y="2636900"/>
            <a:ext cx="366538" cy="517061"/>
          </a:xfrm>
          <a:prstGeom prst="rightBrace">
            <a:avLst>
              <a:gd name="adj1" fmla="val 8333"/>
              <a:gd name="adj2" fmla="val 52266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2404" tIns="51202" rIns="102404" bIns="51202"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55065" y="3241788"/>
            <a:ext cx="1803135" cy="57811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en-US" dirty="0"/>
              <a:t>Sets ILM execution interval</a:t>
            </a:r>
            <a:endParaRPr lang="en-US" sz="4000" dirty="0"/>
          </a:p>
        </p:txBody>
      </p:sp>
      <p:sp>
        <p:nvSpPr>
          <p:cNvPr id="15" name="Right Brace 14"/>
          <p:cNvSpPr/>
          <p:nvPr/>
        </p:nvSpPr>
        <p:spPr>
          <a:xfrm>
            <a:off x="6186662" y="3226259"/>
            <a:ext cx="366538" cy="517061"/>
          </a:xfrm>
          <a:prstGeom prst="rightBrace">
            <a:avLst>
              <a:gd name="adj1" fmla="val 8333"/>
              <a:gd name="adj2" fmla="val 52266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2404" tIns="51202" rIns="102404" bIns="51202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83142" y="4067730"/>
            <a:ext cx="2206635" cy="75597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en-US" dirty="0"/>
              <a:t>Overrides tablespace fullness defaults</a:t>
            </a:r>
            <a:endParaRPr lang="en-US" sz="4000" dirty="0"/>
          </a:p>
        </p:txBody>
      </p:sp>
      <p:sp>
        <p:nvSpPr>
          <p:cNvPr id="19" name="Right Brace 18"/>
          <p:cNvSpPr/>
          <p:nvPr/>
        </p:nvSpPr>
        <p:spPr>
          <a:xfrm>
            <a:off x="6186662" y="3869197"/>
            <a:ext cx="366538" cy="1007603"/>
          </a:xfrm>
          <a:prstGeom prst="rightBrace">
            <a:avLst>
              <a:gd name="adj1" fmla="val 8333"/>
              <a:gd name="adj2" fmla="val 52266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2404" tIns="51202" rIns="102404" bIns="5120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6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9" grpId="0"/>
      <p:bldP spid="13" grpId="0" animBg="1"/>
      <p:bldP spid="14" grpId="0"/>
      <p:bldP spid="15" grpId="0" animBg="1"/>
      <p:bldP spid="18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Testing ADO Policies: Executing Workloads</a:t>
            </a:r>
            <a:endParaRPr lang="en-US" sz="3200" dirty="0"/>
          </a:p>
        </p:txBody>
      </p:sp>
      <p:sp>
        <p:nvSpPr>
          <p:cNvPr id="4" name="1stQueryResults"/>
          <p:cNvSpPr txBox="1"/>
          <p:nvPr/>
        </p:nvSpPr>
        <p:spPr>
          <a:xfrm>
            <a:off x="228600" y="1247766"/>
            <a:ext cx="4927856" cy="51817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02404" tIns="51202" rIns="102404" bIns="51202" rtlCol="0">
            <a:spAutoFit/>
          </a:bodyPr>
          <a:lstStyle/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SET SERVEROUTPUT ON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DECLARE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cur_max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NUMBER := 0;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new_max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NUMBER := 0;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ctr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NUMBER := 0;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BEGIN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  SELECT MAX(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key_id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    INTO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cur_max</a:t>
            </a:r>
            <a:endParaRPr lang="en-US" sz="11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    FROM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AP.rollon_parted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cur_max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cur_max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+ 1;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new_max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cur_max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+ 50000;    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  FOR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ctr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IN cur_max..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new_max</a:t>
            </a:r>
            <a:endParaRPr lang="en-US" sz="11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      LOOP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          INSERT INTO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ap.rollon_parted</a:t>
            </a:r>
            <a:endParaRPr lang="en-US" sz="11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          VALUES(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ctr</a:t>
            </a:r>
            <a:endParaRPr lang="en-US" sz="11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             ,(TO_DATE('12/31/2013','mm/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dd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yyyy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') 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               + DBMS_RANDOM.VALUE(1,90))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             ,'NEWHOTROW'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             ,20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           );   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          IF MOD(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ctr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, 5000) = 0 THEN 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              COMMIT;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          END IF;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      END LOOP;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      COMMIT;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EXCEPTION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  WHEN OTHERS THEN 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  DBMS_OUTPUT.PUT_LINE('Fatal Error: ' || SQLERRM);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END;</a:t>
            </a:r>
          </a:p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53652" y="3650602"/>
            <a:ext cx="3033148" cy="8785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en-US" dirty="0"/>
              <a:t>Inserts 50,000 new rows into AP.ROLLON_PARTED to test </a:t>
            </a:r>
            <a:r>
              <a:rPr lang="en-US" altLang="en-US" i="1" dirty="0"/>
              <a:t>space-based </a:t>
            </a:r>
            <a:r>
              <a:rPr lang="en-US" altLang="en-US" dirty="0"/>
              <a:t>ADO policy</a:t>
            </a:r>
          </a:p>
          <a:p>
            <a:pPr algn="ctr"/>
            <a:endParaRPr lang="en-US" sz="4000" dirty="0"/>
          </a:p>
        </p:txBody>
      </p:sp>
      <p:sp>
        <p:nvSpPr>
          <p:cNvPr id="20" name="Right Brace 19"/>
          <p:cNvSpPr/>
          <p:nvPr/>
        </p:nvSpPr>
        <p:spPr>
          <a:xfrm>
            <a:off x="5257800" y="3449369"/>
            <a:ext cx="366538" cy="1214096"/>
          </a:xfrm>
          <a:prstGeom prst="rightBrace">
            <a:avLst>
              <a:gd name="adj1" fmla="val 8333"/>
              <a:gd name="adj2" fmla="val 52266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2404" tIns="51202" rIns="102404" bIns="5120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3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Testing ADO Policies: Executing Workloads</a:t>
            </a:r>
            <a:endParaRPr lang="en-US" sz="3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25560" y="4737307"/>
            <a:ext cx="8232434" cy="959271"/>
            <a:chOff x="689693" y="3552983"/>
            <a:chExt cx="7865792" cy="719454"/>
          </a:xfrm>
        </p:grpSpPr>
        <p:sp>
          <p:nvSpPr>
            <p:cNvPr id="6" name="1stQueryResults"/>
            <p:cNvSpPr txBox="1"/>
            <p:nvPr/>
          </p:nvSpPr>
          <p:spPr>
            <a:xfrm>
              <a:off x="689693" y="3552983"/>
              <a:ext cx="4927856" cy="7194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SELECT MAX(LENGTH(</a:t>
              </a:r>
              <a:r>
                <a:rPr lang="en-US" sz="1100" dirty="0" err="1">
                  <a:latin typeface="Courier New" pitchFamily="49" charset="0"/>
                  <a:cs typeface="Courier New" pitchFamily="49" charset="0"/>
                </a:rPr>
                <a:t>key_desc</a:t>
              </a:r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)), COUNT(</a:t>
              </a:r>
              <a:r>
                <a:rPr lang="en-US" sz="1100" dirty="0" err="1">
                  <a:latin typeface="Courier New" pitchFamily="49" charset="0"/>
                  <a:cs typeface="Courier New" pitchFamily="49" charset="0"/>
                </a:rPr>
                <a:t>key_sts</a:t>
              </a:r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)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FROM </a:t>
              </a:r>
              <a:r>
                <a:rPr lang="en-US" sz="1100" dirty="0" err="1">
                  <a:latin typeface="Courier New" pitchFamily="49" charset="0"/>
                  <a:cs typeface="Courier New" pitchFamily="49" charset="0"/>
                </a:rPr>
                <a:t>ap.randomized_parted</a:t>
              </a:r>
              <a:endParaRPr lang="en-US" sz="1100" dirty="0">
                <a:latin typeface="Courier New" pitchFamily="49" charset="0"/>
                <a:cs typeface="Courier New" pitchFamily="49" charset="0"/>
              </a:endParaRP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WHERE </a:t>
              </a:r>
              <a:r>
                <a:rPr lang="en-US" sz="1100" dirty="0" err="1">
                  <a:latin typeface="Courier New" pitchFamily="49" charset="0"/>
                  <a:cs typeface="Courier New" pitchFamily="49" charset="0"/>
                </a:rPr>
                <a:t>key_date</a:t>
              </a:r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BETWEEN TO_DATE('2011-03-15','YYYY-MM-DD') 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                 AND TO_DATE('2011-04-14','YYYY-MM-DD') 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AND ROWNUM &lt; 10001;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00972" y="3713337"/>
              <a:ext cx="2254513" cy="4685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altLang="en-US" dirty="0"/>
                <a:t>Touches 10,000 rows in “colder” table partition</a:t>
              </a:r>
              <a:endParaRPr lang="en-US" sz="4000" dirty="0"/>
            </a:p>
          </p:txBody>
        </p:sp>
        <p:sp>
          <p:nvSpPr>
            <p:cNvPr id="12" name="Right Brace 11"/>
            <p:cNvSpPr/>
            <p:nvPr/>
          </p:nvSpPr>
          <p:spPr>
            <a:xfrm>
              <a:off x="5732738" y="3605804"/>
              <a:ext cx="366538" cy="653660"/>
            </a:xfrm>
            <a:prstGeom prst="rightBrace">
              <a:avLst>
                <a:gd name="adj1" fmla="val 8333"/>
                <a:gd name="adj2" fmla="val 52266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2651" y="3279352"/>
            <a:ext cx="8286758" cy="931149"/>
            <a:chOff x="741402" y="2351450"/>
            <a:chExt cx="7839304" cy="705347"/>
          </a:xfrm>
        </p:grpSpPr>
        <p:sp>
          <p:nvSpPr>
            <p:cNvPr id="5" name="1stQueryResults"/>
            <p:cNvSpPr txBox="1"/>
            <p:nvPr/>
          </p:nvSpPr>
          <p:spPr>
            <a:xfrm>
              <a:off x="741402" y="2351910"/>
              <a:ext cx="4899567" cy="7048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SELECT MAX(LENGTH(</a:t>
              </a:r>
              <a:r>
                <a:rPr lang="en-US" sz="1100" dirty="0" err="1">
                  <a:latin typeface="Courier New" pitchFamily="49" charset="0"/>
                  <a:cs typeface="Courier New" pitchFamily="49" charset="0"/>
                </a:rPr>
                <a:t>key_desc</a:t>
              </a:r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)), COUNT(</a:t>
              </a:r>
              <a:r>
                <a:rPr lang="en-US" sz="1100" dirty="0" err="1">
                  <a:latin typeface="Courier New" pitchFamily="49" charset="0"/>
                  <a:cs typeface="Courier New" pitchFamily="49" charset="0"/>
                </a:rPr>
                <a:t>key_sts</a:t>
              </a:r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)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FROM </a:t>
              </a:r>
              <a:r>
                <a:rPr lang="en-US" sz="1100" dirty="0" err="1">
                  <a:latin typeface="Courier New" pitchFamily="49" charset="0"/>
                  <a:cs typeface="Courier New" pitchFamily="49" charset="0"/>
                </a:rPr>
                <a:t>ap.randomized_parted</a:t>
              </a:r>
              <a:endParaRPr lang="en-US" sz="1100" dirty="0">
                <a:latin typeface="Courier New" pitchFamily="49" charset="0"/>
                <a:cs typeface="Courier New" pitchFamily="49" charset="0"/>
              </a:endParaRP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WHERE </a:t>
              </a:r>
              <a:r>
                <a:rPr lang="en-US" sz="1100" dirty="0" err="1">
                  <a:latin typeface="Courier New" pitchFamily="49" charset="0"/>
                  <a:cs typeface="Courier New" pitchFamily="49" charset="0"/>
                </a:rPr>
                <a:t>key_date</a:t>
              </a:r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BETWEEN TO_DATE('2012-03-15','YYYY-MM-DD') 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                 AND TO_DATE('2013-11-30','YYYY-MM-DD') 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AND ROWNUM &lt; 10001;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06768" y="2502554"/>
              <a:ext cx="2273938" cy="4489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altLang="en-US" dirty="0"/>
                <a:t>Touches 10,000 rows in “warmer” table partition</a:t>
              </a:r>
              <a:endParaRPr lang="en-US" sz="4000" dirty="0"/>
            </a:p>
          </p:txBody>
        </p:sp>
        <p:sp>
          <p:nvSpPr>
            <p:cNvPr id="13" name="Right Brace 12"/>
            <p:cNvSpPr/>
            <p:nvPr/>
          </p:nvSpPr>
          <p:spPr>
            <a:xfrm>
              <a:off x="5726311" y="2351450"/>
              <a:ext cx="366538" cy="696048"/>
            </a:xfrm>
            <a:prstGeom prst="rightBrace">
              <a:avLst>
                <a:gd name="adj1" fmla="val 8333"/>
                <a:gd name="adj2" fmla="val 52266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4800" y="1295400"/>
            <a:ext cx="8250953" cy="1469060"/>
            <a:chOff x="500062" y="779258"/>
            <a:chExt cx="8250953" cy="1101794"/>
          </a:xfrm>
        </p:grpSpPr>
        <p:sp>
          <p:nvSpPr>
            <p:cNvPr id="16" name="1stQueryResults"/>
            <p:cNvSpPr txBox="1"/>
            <p:nvPr/>
          </p:nvSpPr>
          <p:spPr>
            <a:xfrm>
              <a:off x="500062" y="779258"/>
              <a:ext cx="5179226" cy="108491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UPDATE </a:t>
              </a:r>
              <a:r>
                <a:rPr lang="en-US" sz="1100" dirty="0" err="1">
                  <a:latin typeface="Courier New" pitchFamily="49" charset="0"/>
                  <a:cs typeface="Courier New" pitchFamily="49" charset="0"/>
                </a:rPr>
                <a:t>ap.randomized_parted</a:t>
              </a:r>
              <a:endParaRPr lang="en-US" sz="1100" dirty="0">
                <a:latin typeface="Courier New" pitchFamily="49" charset="0"/>
                <a:cs typeface="Courier New" pitchFamily="49" charset="0"/>
              </a:endParaRP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SET </a:t>
              </a:r>
              <a:r>
                <a:rPr lang="en-US" sz="1100" dirty="0" err="1">
                  <a:latin typeface="Courier New" pitchFamily="49" charset="0"/>
                  <a:cs typeface="Courier New" pitchFamily="49" charset="0"/>
                </a:rPr>
                <a:t>key_desc</a:t>
              </a:r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= 'Modified *** MODIFIED!!!'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WHERE </a:t>
              </a:r>
              <a:r>
                <a:rPr lang="en-US" sz="1100" dirty="0" err="1">
                  <a:latin typeface="Courier New" pitchFamily="49" charset="0"/>
                  <a:cs typeface="Courier New" pitchFamily="49" charset="0"/>
                </a:rPr>
                <a:t>key_desc</a:t>
              </a:r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&lt;&gt; 'Modified *** MODIFIED!!!'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AND </a:t>
              </a:r>
              <a:r>
                <a:rPr lang="en-US" sz="1100" dirty="0" err="1">
                  <a:latin typeface="Courier New" pitchFamily="49" charset="0"/>
                  <a:cs typeface="Courier New" pitchFamily="49" charset="0"/>
                </a:rPr>
                <a:t>key_date</a:t>
              </a:r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BETWEEN TO_DATE('2013-12-01','YYYY-MM-DD') 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                 AND TO_DATE('2013-12-31','YYYY-MM-DD') 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AND ROWNUM &lt; 50001;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COMMIT;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35767" y="1167171"/>
              <a:ext cx="2515248" cy="5479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en-US" dirty="0"/>
                <a:t>Updates 50,000 rows in “hottest” table partition</a:t>
              </a:r>
              <a:endParaRPr lang="en-US" sz="4000" dirty="0"/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5759227" y="779258"/>
              <a:ext cx="366538" cy="1101794"/>
            </a:xfrm>
            <a:prstGeom prst="rightBrace">
              <a:avLst>
                <a:gd name="adj1" fmla="val 8333"/>
                <a:gd name="adj2" fmla="val 52266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373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99305"/>
            <a:ext cx="8358980" cy="667495"/>
          </a:xfrm>
        </p:spPr>
        <p:txBody>
          <a:bodyPr/>
          <a:lstStyle/>
          <a:p>
            <a:r>
              <a:rPr lang="en-US" altLang="en-US" sz="3200" dirty="0" smtClean="0"/>
              <a:t>Testing ADO Policies: Forcing ILM Evaluation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14943" y="1285875"/>
            <a:ext cx="8429066" cy="1384995"/>
            <a:chOff x="314942" y="660163"/>
            <a:chExt cx="8429066" cy="1038746"/>
          </a:xfrm>
          <a:effectLst/>
        </p:grpSpPr>
        <p:sp>
          <p:nvSpPr>
            <p:cNvPr id="4" name="1stQueryResults"/>
            <p:cNvSpPr txBox="1"/>
            <p:nvPr/>
          </p:nvSpPr>
          <p:spPr>
            <a:xfrm>
              <a:off x="314942" y="660163"/>
              <a:ext cx="8429066" cy="1038746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28575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DECLARE </a:t>
              </a:r>
            </a:p>
            <a:p>
              <a:pPr algn="l"/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en-US" sz="1200" dirty="0" err="1">
                  <a:latin typeface="Courier New" pitchFamily="49" charset="0"/>
                  <a:cs typeface="Courier New" pitchFamily="49" charset="0"/>
                </a:rPr>
                <a:t>tid</a:t>
              </a:r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 NUMBER;</a:t>
              </a:r>
            </a:p>
            <a:p>
              <a:pPr algn="l"/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BEGIN</a:t>
              </a:r>
            </a:p>
            <a:p>
              <a:pPr algn="l"/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 DBMS_ILM.EXECUTE_ILM(owner =&gt; 'AP', </a:t>
              </a:r>
              <a:r>
                <a:rPr lang="en-US" sz="1200" dirty="0" err="1">
                  <a:latin typeface="Courier New" pitchFamily="49" charset="0"/>
                  <a:cs typeface="Courier New" pitchFamily="49" charset="0"/>
                </a:rPr>
                <a:t>object_name</a:t>
              </a:r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 =&gt; 'ROLLON_PARTED', </a:t>
              </a:r>
              <a:r>
                <a:rPr lang="en-US" sz="1200" dirty="0" err="1">
                  <a:latin typeface="Courier New" pitchFamily="49" charset="0"/>
                  <a:cs typeface="Courier New" pitchFamily="49" charset="0"/>
                </a:rPr>
                <a:t>task_id</a:t>
              </a:r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 =&gt; </a:t>
              </a:r>
              <a:r>
                <a:rPr lang="en-US" sz="1200" dirty="0" err="1">
                  <a:latin typeface="Courier New" pitchFamily="49" charset="0"/>
                  <a:cs typeface="Courier New" pitchFamily="49" charset="0"/>
                </a:rPr>
                <a:t>tid</a:t>
              </a:r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);</a:t>
              </a:r>
            </a:p>
            <a:p>
              <a:pPr algn="l"/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 DBMS_ILM.EXECUTE_ILM(owner =&gt; 'AP‘, </a:t>
              </a:r>
              <a:r>
                <a:rPr lang="en-US" sz="1200" dirty="0" err="1">
                  <a:latin typeface="Courier New" pitchFamily="49" charset="0"/>
                  <a:cs typeface="Courier New" pitchFamily="49" charset="0"/>
                </a:rPr>
                <a:t>object_name</a:t>
              </a:r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 =&gt; 'RANDOMIZED_PARTED',</a:t>
              </a:r>
              <a:r>
                <a:rPr lang="en-US" sz="1200" dirty="0" err="1">
                  <a:latin typeface="Courier New" pitchFamily="49" charset="0"/>
                  <a:cs typeface="Courier New" pitchFamily="49" charset="0"/>
                </a:rPr>
                <a:t>task_id</a:t>
              </a:r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 =&gt; </a:t>
              </a:r>
              <a:r>
                <a:rPr lang="en-US" sz="1200" dirty="0" err="1">
                  <a:latin typeface="Courier New" pitchFamily="49" charset="0"/>
                  <a:cs typeface="Courier New" pitchFamily="49" charset="0"/>
                </a:rPr>
                <a:t>tid</a:t>
              </a:r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);</a:t>
              </a:r>
            </a:p>
            <a:p>
              <a:pPr algn="l"/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END;</a:t>
              </a:r>
            </a:p>
            <a:p>
              <a:pPr algn="l"/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/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12482" y="1088438"/>
              <a:ext cx="6234537" cy="311444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`</a:t>
              </a: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50157" y="1325402"/>
            <a:ext cx="4554141" cy="91632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Now, all we have to do to is wait for the database’s nightly maintenance task cycle to complete …</a:t>
            </a:r>
            <a:endParaRPr lang="en-US" sz="4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1"/>
          <a:stretch/>
        </p:blipFill>
        <p:spPr>
          <a:xfrm>
            <a:off x="6179344" y="1088599"/>
            <a:ext cx="1928813" cy="1379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194774" y="3107531"/>
            <a:ext cx="8648135" cy="2862322"/>
            <a:chOff x="277012" y="3904927"/>
            <a:chExt cx="12299570" cy="4070858"/>
          </a:xfrm>
        </p:grpSpPr>
        <p:sp>
          <p:nvSpPr>
            <p:cNvPr id="16" name="1stQueryResults"/>
            <p:cNvSpPr txBox="1"/>
            <p:nvPr/>
          </p:nvSpPr>
          <p:spPr>
            <a:xfrm>
              <a:off x="277012" y="3904927"/>
              <a:ext cx="12299570" cy="407085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                                            ILM Objects Most Recently Evaluated</a:t>
              </a:r>
            </a:p>
            <a:p>
              <a:pPr algn="l"/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                                              (from DBA_ILMEVALUATIONDETAILS)</a:t>
              </a:r>
            </a:p>
            <a:p>
              <a:pPr algn="l"/>
              <a:endParaRPr lang="en-US" sz="1000" dirty="0">
                <a:latin typeface="Courier New" pitchFamily="49" charset="0"/>
                <a:cs typeface="Courier New" pitchFamily="49" charset="0"/>
              </a:endParaRPr>
            </a:p>
            <a:p>
              <a:pPr algn="l"/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 Task ILM    Object                      </a:t>
              </a:r>
              <a:r>
                <a:rPr lang="en-US" sz="1000" dirty="0" err="1">
                  <a:latin typeface="Courier New" pitchFamily="49" charset="0"/>
                  <a:cs typeface="Courier New" pitchFamily="49" charset="0"/>
                </a:rPr>
                <a:t>Subobject</a:t>
              </a:r>
              <a:endParaRPr lang="en-US" sz="1000" dirty="0">
                <a:latin typeface="Courier New" pitchFamily="49" charset="0"/>
                <a:cs typeface="Courier New" pitchFamily="49" charset="0"/>
              </a:endParaRPr>
            </a:p>
            <a:p>
              <a:pPr algn="l"/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   ID Policy Owner  Object Name          </a:t>
              </a:r>
              <a:r>
                <a:rPr lang="en-US" sz="1000" dirty="0" err="1">
                  <a:latin typeface="Courier New" pitchFamily="49" charset="0"/>
                  <a:cs typeface="Courier New" pitchFamily="49" charset="0"/>
                </a:rPr>
                <a:t>Name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       Object Type     Reason Chosen                  Job Name</a:t>
              </a:r>
            </a:p>
            <a:p>
              <a:pPr algn="l"/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----- ------ ------ -------------------- ---------- --------------- ------------------------------ ----------</a:t>
              </a:r>
            </a:p>
            <a:p>
              <a:pPr algn="l"/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 2905 P150   AP     RANDOMIZED_PARTED    P4_COLD    TABLE PARTITION SELECTED FOR EXECUTION         ILMJOB582</a:t>
              </a:r>
            </a:p>
            <a:p>
              <a:pPr algn="l"/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 2905 P149   AP     RANDOMIZED_PARTED    P3_COOL    TABLE PARTITION SELECTED FOR EXECUTION         ILMJOB580</a:t>
              </a:r>
            </a:p>
            <a:p>
              <a:pPr algn="l"/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 2905 P147   AP     RANDOMIZED_PARTED    P1_HOT     TABLE PARTITION SELECTED FOR EXECUTION         ILMJOB576</a:t>
              </a:r>
            </a:p>
            <a:p>
              <a:pPr algn="l"/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 2905 P148   AP     RANDOMIZED_PARTED    P2_WARM    TABLE PARTITION SELECTED FOR EXECUTION         ILMJOB578 </a:t>
              </a:r>
            </a:p>
            <a:p>
              <a:pPr algn="l"/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 2895 P146   AP     ROLLON_PARTED                   TABLE           POLICY DISABLED</a:t>
              </a:r>
            </a:p>
            <a:p>
              <a:pPr algn="l"/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. . . . .</a:t>
              </a:r>
            </a:p>
            <a:p>
              <a:pPr algn="l"/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 2889 P150   AP     RANDOMIZED_PARTED    P4_COLD    TABLE PARTITION PRECONDITION NOT SATISFIED</a:t>
              </a:r>
            </a:p>
            <a:p>
              <a:pPr algn="l"/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 2889 P148   AP     RANDOMIZED_PARTED    P2_WARM    TABLE PARTITION PRECONDITION NOT SATISFIED</a:t>
              </a:r>
            </a:p>
            <a:p>
              <a:pPr algn="l"/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 2889 P149   AP     RANDOMIZED_PARTED    P3_COOL    TABLE PARTITION PRECONDITION NOT SATISFIED</a:t>
              </a:r>
            </a:p>
            <a:p>
              <a:pPr algn="l"/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 2889 P147   AP     RANDOMIZED_PARTED    P1_HOT     TABLE PARTITION SELECTED FOR EXECUTION         ILMJOB564</a:t>
              </a:r>
            </a:p>
            <a:p>
              <a:pPr algn="l"/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 2888 P146   AP     ROLLON_PARTED                   TABLE           SELECTED FOR EXECUTION         ILMJOB562</a:t>
              </a:r>
            </a:p>
            <a:p>
              <a:pPr algn="l"/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 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28597" y="5229114"/>
              <a:ext cx="9657024" cy="1150899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82923" y="7206046"/>
              <a:ext cx="9657024" cy="488094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647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ADO Space-Based </a:t>
            </a:r>
            <a:r>
              <a:rPr lang="en-US" altLang="en-US" dirty="0"/>
              <a:t>Policies: Results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4800" y="1871928"/>
            <a:ext cx="2307025" cy="3383999"/>
            <a:chOff x="635641" y="2662298"/>
            <a:chExt cx="3281102" cy="4812798"/>
          </a:xfrm>
        </p:grpSpPr>
        <p:sp>
          <p:nvSpPr>
            <p:cNvPr id="5" name="1stQueryResults"/>
            <p:cNvSpPr txBox="1"/>
            <p:nvPr/>
          </p:nvSpPr>
          <p:spPr>
            <a:xfrm>
              <a:off x="712553" y="2662298"/>
              <a:ext cx="3127278" cy="20621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                Free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Tablespace        Space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Name               (MB)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--------------- -------</a:t>
              </a:r>
            </a:p>
            <a:p>
              <a:pPr algn="l"/>
              <a:r>
                <a:rPr lang="pt-BR" sz="1100" dirty="0">
                  <a:latin typeface="Courier New" pitchFamily="49" charset="0"/>
                  <a:cs typeface="Courier New" pitchFamily="49" charset="0"/>
                </a:rPr>
                <a:t>ADO_COLD_DATA        87</a:t>
              </a:r>
            </a:p>
            <a:p>
              <a:pPr algn="l"/>
              <a:r>
                <a:rPr lang="pt-BR" sz="1100" dirty="0">
                  <a:latin typeface="Courier New" pitchFamily="49" charset="0"/>
                  <a:cs typeface="Courier New" pitchFamily="49" charset="0"/>
                </a:rPr>
                <a:t>ADO_COOL_DATA       135</a:t>
              </a:r>
            </a:p>
            <a:p>
              <a:pPr algn="l"/>
              <a:r>
                <a:rPr lang="pt-BR" sz="1100" dirty="0">
                  <a:latin typeface="Courier New" pitchFamily="49" charset="0"/>
                  <a:cs typeface="Courier New" pitchFamily="49" charset="0"/>
                </a:rPr>
                <a:t>ADO_HOT_DATA         14</a:t>
              </a:r>
            </a:p>
            <a:p>
              <a:pPr algn="l"/>
              <a:r>
                <a:rPr lang="pt-BR" sz="1100" dirty="0">
                  <a:latin typeface="Courier New" pitchFamily="49" charset="0"/>
                  <a:cs typeface="Courier New" pitchFamily="49" charset="0"/>
                </a:rPr>
                <a:t>ADO_WARM_DATA       151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53796" y="4174112"/>
              <a:ext cx="2992267" cy="482146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5641" y="5334000"/>
              <a:ext cx="3281102" cy="21410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2000" dirty="0"/>
                <a:t>Initially, tablespace </a:t>
              </a:r>
              <a:r>
                <a:rPr lang="en-US" sz="2000" dirty="0">
                  <a:solidFill>
                    <a:srgbClr val="C00000"/>
                  </a:solidFill>
                </a:rPr>
                <a:t>ADO_HOT_DATA </a:t>
              </a:r>
              <a:r>
                <a:rPr lang="en-US" sz="2000" dirty="0"/>
                <a:t> (sized at just 25MB) is almost 50% empty.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37503" y="1871928"/>
            <a:ext cx="2609009" cy="3838478"/>
            <a:chOff x="8788819" y="2662298"/>
            <a:chExt cx="3710590" cy="5459168"/>
          </a:xfrm>
        </p:grpSpPr>
        <p:sp>
          <p:nvSpPr>
            <p:cNvPr id="14" name="TextBox 13"/>
            <p:cNvSpPr txBox="1"/>
            <p:nvPr/>
          </p:nvSpPr>
          <p:spPr>
            <a:xfrm>
              <a:off x="8788819" y="5271669"/>
              <a:ext cx="3710590" cy="28497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2000" dirty="0"/>
                <a:t>Next ILM evaluation detects change, so </a:t>
              </a:r>
              <a:r>
                <a:rPr lang="en-US" dirty="0">
                  <a:solidFill>
                    <a:srgbClr val="C00000"/>
                  </a:solidFill>
                </a:rPr>
                <a:t>AP.ROLLON_PARTED</a:t>
              </a:r>
              <a:r>
                <a:rPr lang="en-US" sz="2200" dirty="0"/>
                <a:t> moves automatically to </a:t>
              </a:r>
              <a:r>
                <a:rPr lang="en-US" dirty="0">
                  <a:solidFill>
                    <a:srgbClr val="C00000"/>
                  </a:solidFill>
                </a:rPr>
                <a:t>ADO_WARM_DATA</a:t>
              </a:r>
              <a:r>
                <a:rPr lang="en-US" dirty="0"/>
                <a:t>.</a:t>
              </a:r>
              <a:endParaRPr lang="en-US" sz="2000" dirty="0"/>
            </a:p>
          </p:txBody>
        </p:sp>
        <p:sp>
          <p:nvSpPr>
            <p:cNvPr id="25" name="1stQueryResults"/>
            <p:cNvSpPr txBox="1"/>
            <p:nvPr/>
          </p:nvSpPr>
          <p:spPr>
            <a:xfrm>
              <a:off x="9093200" y="2662298"/>
              <a:ext cx="3096315" cy="20621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                Free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Tablespace        Space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Name               (MB)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--------------- -------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ADO_COLD_DATA        87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ADO_COOL_DATA       135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ADO_HOT_DATA         16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ADO_WARM_DATA       127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162794" y="4174111"/>
              <a:ext cx="2962641" cy="482146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90085" y="1871929"/>
            <a:ext cx="2467817" cy="3322789"/>
            <a:chOff x="4739158" y="2662298"/>
            <a:chExt cx="3509784" cy="4725745"/>
          </a:xfrm>
        </p:grpSpPr>
        <p:sp>
          <p:nvSpPr>
            <p:cNvPr id="22" name="1stQueryResults"/>
            <p:cNvSpPr txBox="1"/>
            <p:nvPr/>
          </p:nvSpPr>
          <p:spPr>
            <a:xfrm>
              <a:off x="4987242" y="2662298"/>
              <a:ext cx="3096315" cy="2062103"/>
            </a:xfrm>
            <a:prstGeom prst="rect">
              <a:avLst/>
            </a:prstGeom>
            <a:solidFill>
              <a:srgbClr val="FF9933"/>
            </a:solidFill>
            <a:ln w="28575">
              <a:solidFill>
                <a:schemeClr val="tx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                Free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Tablespace        Space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Name               (MB)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--------------- -------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ADO_COLD_DATA        87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ADO_COOL_DATA       135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ADO_HOT_DATA          2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ADO_WARM_DATA       151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56296" y="4167776"/>
              <a:ext cx="2875508" cy="482146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39158" y="5418666"/>
              <a:ext cx="3509784" cy="19693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2000" dirty="0"/>
                <a:t>Data grows in table </a:t>
              </a:r>
              <a:r>
                <a:rPr lang="en-US" dirty="0">
                  <a:solidFill>
                    <a:srgbClr val="C00000"/>
                  </a:solidFill>
                </a:rPr>
                <a:t>AP.ROLLON_PARTED</a:t>
              </a:r>
              <a:r>
                <a:rPr lang="en-US" sz="2000" dirty="0"/>
                <a:t>, so </a:t>
              </a:r>
              <a:r>
                <a:rPr lang="en-US" dirty="0">
                  <a:solidFill>
                    <a:srgbClr val="C00000"/>
                  </a:solidFill>
                </a:rPr>
                <a:t>ADO_HOT_DATA</a:t>
              </a:r>
              <a:r>
                <a:rPr lang="en-US" sz="2000" dirty="0">
                  <a:solidFill>
                    <a:srgbClr val="C00000"/>
                  </a:solidFill>
                </a:rPr>
                <a:t> </a:t>
              </a:r>
              <a:r>
                <a:rPr lang="en-US" sz="2000" dirty="0"/>
                <a:t> </a:t>
              </a:r>
              <a:r>
                <a:rPr lang="en-US" sz="2000" dirty="0" smtClean="0"/>
                <a:t>is now 90% full).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8607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ADO Time-Based Policies: Results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34539" y="1418636"/>
            <a:ext cx="6107123" cy="1623041"/>
            <a:chOff x="314942" y="651740"/>
            <a:chExt cx="6107123" cy="1217281"/>
          </a:xfrm>
        </p:grpSpPr>
        <p:sp>
          <p:nvSpPr>
            <p:cNvPr id="5" name="1stQueryResults"/>
            <p:cNvSpPr txBox="1"/>
            <p:nvPr/>
          </p:nvSpPr>
          <p:spPr>
            <a:xfrm>
              <a:off x="314942" y="651740"/>
              <a:ext cx="6107123" cy="121728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Results of Partitioned Table Loading (from DBA_TAB_PARTITIONS)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                                                        </a:t>
              </a:r>
              <a:r>
                <a:rPr lang="en-US" sz="1100" dirty="0" err="1">
                  <a:latin typeface="Courier New" pitchFamily="49" charset="0"/>
                  <a:cs typeface="Courier New" pitchFamily="49" charset="0"/>
                </a:rPr>
                <a:t>Avg</a:t>
              </a:r>
              <a:endParaRPr lang="en-US" sz="1100" dirty="0">
                <a:latin typeface="Courier New" pitchFamily="49" charset="0"/>
                <a:cs typeface="Courier New" pitchFamily="49" charset="0"/>
              </a:endParaRP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Partition  Compression  Compress                  # of     Row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Name       Level        For        Row Count      Blocks   Len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---------- ------------ --------   ------------ -------- -----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P1_HOT     DISABLED                      39,801      232    34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P2_WARM    DISABLED                     958,717    </a:t>
              </a:r>
              <a:r>
                <a:rPr lang="en-US" sz="11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5,255</a:t>
              </a:r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 34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P3_COOL    DISABLED                   1,500,592    </a:t>
              </a:r>
              <a:r>
                <a:rPr lang="en-US" sz="11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8,185</a:t>
              </a:r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 34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P4_COLD    DISABLED                   2,500,890   </a:t>
              </a:r>
              <a:r>
                <a:rPr lang="en-US" sz="11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13,587</a:t>
              </a:r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 34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16246" y="1275598"/>
              <a:ext cx="4700410" cy="563897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90800" y="3734857"/>
            <a:ext cx="6071682" cy="1796164"/>
            <a:chOff x="1488068" y="2676093"/>
            <a:chExt cx="6071682" cy="1347124"/>
          </a:xfrm>
        </p:grpSpPr>
        <p:sp>
          <p:nvSpPr>
            <p:cNvPr id="10" name="1stQueryResults"/>
            <p:cNvSpPr txBox="1"/>
            <p:nvPr/>
          </p:nvSpPr>
          <p:spPr>
            <a:xfrm>
              <a:off x="1488068" y="2676093"/>
              <a:ext cx="6071682" cy="13471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Results of Partitioned Table Loading (from DBA_TAB_PARTITIONS)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                                                          </a:t>
              </a:r>
              <a:r>
                <a:rPr lang="en-US" sz="1100" dirty="0" err="1">
                  <a:latin typeface="Courier New" pitchFamily="49" charset="0"/>
                  <a:cs typeface="Courier New" pitchFamily="49" charset="0"/>
                </a:rPr>
                <a:t>Avg</a:t>
              </a:r>
              <a:endParaRPr lang="en-US" sz="1100" dirty="0">
                <a:latin typeface="Courier New" pitchFamily="49" charset="0"/>
                <a:cs typeface="Courier New" pitchFamily="49" charset="0"/>
              </a:endParaRP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Partition  Compression  Compress                      # of   Row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Name       Level        For             Row Count   Blocks   Len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---------- ------------ ----------   ------------ -------- -----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P1_HOT     DISABLED                        39,801      232    34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P2_WARM    ENABLED                        958,717    </a:t>
              </a:r>
              <a:r>
                <a:rPr lang="en-US" sz="11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4,837</a:t>
              </a:r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 34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P3_COOL    ENABLED      QUERY HIGH      1,500,592    </a:t>
              </a:r>
              <a:r>
                <a:rPr lang="en-US" sz="11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1,603</a:t>
              </a:r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 34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P4_COLD    ENABLED      ARCHIVE HIGH    2,500,890    </a:t>
              </a:r>
              <a:r>
                <a:rPr lang="en-US" sz="11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1,879</a:t>
              </a:r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 34</a:t>
              </a:r>
            </a:p>
            <a:p>
              <a:pPr algn="l"/>
              <a:endParaRPr lang="en-US" sz="11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09295" y="3467593"/>
              <a:ext cx="4727549" cy="399111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391174" y="1999741"/>
            <a:ext cx="2371826" cy="15054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dirty="0"/>
              <a:t>Table partition sizes and compression </a:t>
            </a:r>
            <a:r>
              <a:rPr lang="en-US" sz="2000" i="1" dirty="0"/>
              <a:t>before</a:t>
            </a:r>
            <a:r>
              <a:rPr lang="en-US" sz="2000" dirty="0"/>
              <a:t> ADO policies went into effect …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5867400" y="2333687"/>
            <a:ext cx="366538" cy="685328"/>
          </a:xfrm>
          <a:prstGeom prst="rightBrace">
            <a:avLst>
              <a:gd name="adj1" fmla="val 8333"/>
              <a:gd name="adj2" fmla="val 52266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2404" tIns="51202" rIns="102404" bIns="51202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3119" y="3750469"/>
            <a:ext cx="2307025" cy="157634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dirty="0"/>
              <a:t>… and a few moments </a:t>
            </a:r>
            <a:r>
              <a:rPr lang="en-US" sz="2000" i="1" dirty="0"/>
              <a:t>after</a:t>
            </a:r>
            <a:r>
              <a:rPr lang="en-US" sz="2000" dirty="0"/>
              <a:t> test workloads were applied and ILM refresh requested.</a:t>
            </a:r>
          </a:p>
        </p:txBody>
      </p:sp>
      <p:sp>
        <p:nvSpPr>
          <p:cNvPr id="17" name="Right Brace 16"/>
          <p:cNvSpPr/>
          <p:nvPr/>
        </p:nvSpPr>
        <p:spPr>
          <a:xfrm rot="10800000">
            <a:off x="2209801" y="4618906"/>
            <a:ext cx="338492" cy="685328"/>
          </a:xfrm>
          <a:prstGeom prst="rightBrace">
            <a:avLst>
              <a:gd name="adj1" fmla="val 8333"/>
              <a:gd name="adj2" fmla="val 51667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2404" tIns="51202" rIns="102404" bIns="51202"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 bwMode="auto">
          <a:xfrm rot="16200000">
            <a:off x="7490722" y="5465143"/>
            <a:ext cx="494615" cy="362286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r" defTabSz="64291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C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8101" y="5947172"/>
            <a:ext cx="5663960" cy="497732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2800" dirty="0"/>
              <a:t>Between 5X and 7X compression! </a:t>
            </a:r>
          </a:p>
        </p:txBody>
      </p:sp>
    </p:spTree>
    <p:extLst>
      <p:ext uri="{BB962C8B-B14F-4D97-AF65-F5344CB8AC3E}">
        <p14:creationId xmlns:p14="http://schemas.microsoft.com/office/powerpoint/2010/main" val="26699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  <p:bldP spid="18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 Bold" pitchFamily="34" charset="0"/>
                <a:cs typeface="Arial Bold" pitchFamily="34" charset="0"/>
              </a:rPr>
              <a:t>My Credentials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0" y="1203325"/>
            <a:ext cx="7997825" cy="51974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11"/>
              </a:spcBef>
              <a:spcAft>
                <a:spcPts val="211"/>
              </a:spcAft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30+ years of database-centric IT experience</a:t>
            </a:r>
          </a:p>
          <a:p>
            <a:pPr>
              <a:lnSpc>
                <a:spcPct val="100000"/>
              </a:lnSpc>
              <a:spcBef>
                <a:spcPts val="211"/>
              </a:spcBef>
              <a:spcAft>
                <a:spcPts val="211"/>
              </a:spcAft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Oracle DBA since 2001</a:t>
            </a:r>
          </a:p>
          <a:p>
            <a:pPr>
              <a:lnSpc>
                <a:spcPct val="100000"/>
              </a:lnSpc>
              <a:spcBef>
                <a:spcPts val="211"/>
              </a:spcBef>
              <a:spcAft>
                <a:spcPts val="211"/>
              </a:spcAft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Oracle 9i, 10g, 11g OCP and Oracle ACE Director</a:t>
            </a:r>
          </a:p>
          <a:p>
            <a:pPr>
              <a:lnSpc>
                <a:spcPct val="100000"/>
              </a:lnSpc>
              <a:spcBef>
                <a:spcPts val="211"/>
              </a:spcBef>
              <a:spcAft>
                <a:spcPts val="211"/>
              </a:spcAft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&gt; 100 articles on databasejournal.com and ioug.org</a:t>
            </a:r>
          </a:p>
          <a:p>
            <a:pPr>
              <a:lnSpc>
                <a:spcPct val="100000"/>
              </a:lnSpc>
              <a:spcBef>
                <a:spcPts val="211"/>
              </a:spcBef>
              <a:spcAft>
                <a:spcPts val="211"/>
              </a:spcAft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Teach core Oracle DBA courses (Grid + RAC, Exadata, Performance Tuning, Data Guard)</a:t>
            </a:r>
          </a:p>
          <a:p>
            <a:pPr>
              <a:lnSpc>
                <a:spcPct val="100000"/>
              </a:lnSpc>
              <a:spcBef>
                <a:spcPts val="211"/>
              </a:spcBef>
              <a:spcAft>
                <a:spcPts val="211"/>
              </a:spcAft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Regular speaker at Oracle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OpenWorld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, IOUG COLLABORATE, OUG Norway, and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Hotsos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211"/>
              </a:spcBef>
              <a:spcAft>
                <a:spcPts val="211"/>
              </a:spcAft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Oracle-centric blog (</a:t>
            </a:r>
            <a:r>
              <a:rPr lang="en-US" altLang="en-US" sz="2800" i="1" dirty="0">
                <a:latin typeface="Arial" pitchFamily="34" charset="0"/>
                <a:cs typeface="Arial" pitchFamily="34" charset="0"/>
              </a:rPr>
              <a:t>Generally, It Depends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1268" name="Picture 3" descr="HeadShot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027" y="609600"/>
            <a:ext cx="1107470" cy="152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65" y="250031"/>
            <a:ext cx="1751335" cy="65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802" y="271240"/>
            <a:ext cx="1452191" cy="59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4537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ndQueryJoy"/>
          <p:cNvSpPr/>
          <p:nvPr/>
        </p:nvSpPr>
        <p:spPr bwMode="auto">
          <a:xfrm>
            <a:off x="8267998" y="3404621"/>
            <a:ext cx="707231" cy="707231"/>
          </a:xfrm>
          <a:prstGeom prst="irregularSeal1">
            <a:avLst/>
          </a:prstGeom>
          <a:solidFill>
            <a:srgbClr val="8D902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r" defTabSz="64291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1stQueryJoy"/>
          <p:cNvSpPr/>
          <p:nvPr/>
        </p:nvSpPr>
        <p:spPr bwMode="auto">
          <a:xfrm>
            <a:off x="8290322" y="1971675"/>
            <a:ext cx="707231" cy="707231"/>
          </a:xfrm>
          <a:prstGeom prst="irregularSeal1">
            <a:avLst/>
          </a:prstGeom>
          <a:solidFill>
            <a:srgbClr val="DBDF3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r" defTabSz="64291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" name="3rdQueryJoy"/>
          <p:cNvSpPr/>
          <p:nvPr/>
        </p:nvSpPr>
        <p:spPr bwMode="auto">
          <a:xfrm>
            <a:off x="8322469" y="5025628"/>
            <a:ext cx="707231" cy="707231"/>
          </a:xfrm>
          <a:prstGeom prst="irregularSeal1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r" defTabSz="64291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ADO Compression: Performance Impacts</a:t>
            </a:r>
            <a:endParaRPr lang="en-US" dirty="0"/>
          </a:p>
        </p:txBody>
      </p:sp>
      <p:graphicFrame>
        <p:nvGraphicFramePr>
          <p:cNvPr id="4" name="WarmRes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476474"/>
              </p:ext>
            </p:extLst>
          </p:nvPr>
        </p:nvGraphicFramePr>
        <p:xfrm>
          <a:off x="5643562" y="1339453"/>
          <a:ext cx="3292549" cy="151619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208568"/>
                <a:gridCol w="1066818"/>
                <a:gridCol w="1017163"/>
              </a:tblGrid>
              <a:tr h="421958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Statistic</a:t>
                      </a:r>
                      <a:endParaRPr lang="en-US" sz="1000" dirty="0"/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Before Compression</a:t>
                      </a:r>
                      <a:endParaRPr lang="en-US" sz="1000" dirty="0"/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After</a:t>
                      </a:r>
                      <a:r>
                        <a:rPr lang="en-US" sz="1000" baseline="0" dirty="0" smtClean="0"/>
                        <a:t> Compression</a:t>
                      </a:r>
                      <a:endParaRPr lang="en-US" sz="1000" dirty="0"/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6443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Execution</a:t>
                      </a:r>
                      <a:r>
                        <a:rPr lang="en-US" sz="1100" baseline="0" dirty="0" smtClean="0"/>
                        <a:t> Time</a:t>
                      </a:r>
                      <a:endParaRPr lang="en-US" sz="1100" dirty="0"/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3.61s</a:t>
                      </a:r>
                      <a:endParaRPr lang="en-US" sz="1100" dirty="0"/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3.29s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137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Physical</a:t>
                      </a:r>
                      <a:r>
                        <a:rPr lang="en-US" sz="1100" baseline="0" dirty="0" smtClean="0"/>
                        <a:t> Reads</a:t>
                      </a:r>
                      <a:endParaRPr lang="en-US" sz="1100" dirty="0"/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5,185</a:t>
                      </a:r>
                      <a:endParaRPr lang="en-US" sz="1100" dirty="0"/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4,783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66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Optimizer Cost</a:t>
                      </a:r>
                      <a:endParaRPr lang="en-US" sz="1100" dirty="0"/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398</a:t>
                      </a:r>
                      <a:endParaRPr lang="en-US" sz="1100" dirty="0"/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366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8" name="CoolRes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057288"/>
              </p:ext>
            </p:extLst>
          </p:nvPr>
        </p:nvGraphicFramePr>
        <p:xfrm>
          <a:off x="5640544" y="3107531"/>
          <a:ext cx="3271284" cy="128587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208568"/>
                <a:gridCol w="1084521"/>
                <a:gridCol w="978195"/>
              </a:tblGrid>
              <a:tr h="428625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Execution</a:t>
                      </a:r>
                      <a:r>
                        <a:rPr lang="en-US" sz="1100" b="0" baseline="0" dirty="0" smtClean="0"/>
                        <a:t> Time</a:t>
                      </a:r>
                      <a:endParaRPr lang="en-US" sz="1100" b="0" dirty="0"/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/>
                        <a:t>4.46s</a:t>
                      </a:r>
                      <a:endParaRPr lang="en-US" sz="1100" b="0" dirty="0"/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B050"/>
                          </a:solidFill>
                        </a:rPr>
                        <a:t>1.88s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Physical</a:t>
                      </a:r>
                      <a:r>
                        <a:rPr lang="en-US" sz="1100" baseline="0" dirty="0" smtClean="0"/>
                        <a:t> Reads</a:t>
                      </a:r>
                      <a:endParaRPr lang="en-US" sz="1100" dirty="0"/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8,074</a:t>
                      </a:r>
                      <a:endParaRPr lang="en-US" sz="1100" dirty="0"/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B050"/>
                          </a:solidFill>
                        </a:rPr>
                        <a:t>1,605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Optimizer Cost</a:t>
                      </a:r>
                      <a:endParaRPr lang="en-US" sz="1100" dirty="0"/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619</a:t>
                      </a:r>
                      <a:endParaRPr lang="en-US" sz="1100" dirty="0"/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B050"/>
                          </a:solidFill>
                        </a:rPr>
                        <a:t>124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ColdRes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497052"/>
              </p:ext>
            </p:extLst>
          </p:nvPr>
        </p:nvGraphicFramePr>
        <p:xfrm>
          <a:off x="5629912" y="4714875"/>
          <a:ext cx="3281916" cy="12858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084521"/>
                <a:gridCol w="978195"/>
              </a:tblGrid>
              <a:tr h="42862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Execution</a:t>
                      </a:r>
                      <a:r>
                        <a:rPr lang="en-US" sz="1100" baseline="0" dirty="0" smtClean="0"/>
                        <a:t> Time</a:t>
                      </a:r>
                      <a:endParaRPr lang="en-US" sz="1100" b="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5.77s</a:t>
                      </a:r>
                      <a:endParaRPr lang="en-US" sz="1100" b="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B050"/>
                          </a:solidFill>
                        </a:rPr>
                        <a:t>4.23s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marL="64294" marR="64294" marT="32147" marB="32147" anchor="ctr"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Physical</a:t>
                      </a:r>
                      <a:r>
                        <a:rPr lang="en-US" sz="1100" baseline="0" dirty="0" smtClean="0"/>
                        <a:t> Reads</a:t>
                      </a:r>
                      <a:endParaRPr lang="en-US" sz="11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13,451</a:t>
                      </a:r>
                      <a:endParaRPr lang="en-US" sz="11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B050"/>
                          </a:solidFill>
                        </a:rPr>
                        <a:t>2,116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marL="64294" marR="64294" marT="32147" marB="32147" anchor="ctr"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Optimizer Cost</a:t>
                      </a:r>
                      <a:endParaRPr lang="en-US" sz="11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1,027</a:t>
                      </a:r>
                      <a:endParaRPr lang="en-US" sz="11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B050"/>
                          </a:solidFill>
                        </a:rPr>
                        <a:t>	147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marL="64294" marR="64294" marT="32147" marB="32147" anchor="ctr"/>
                </a:tc>
              </a:tr>
            </a:tbl>
          </a:graphicData>
        </a:graphic>
      </p:graphicFrame>
      <p:grpSp>
        <p:nvGrpSpPr>
          <p:cNvPr id="7" name="Group2"/>
          <p:cNvGrpSpPr/>
          <p:nvPr/>
        </p:nvGrpSpPr>
        <p:grpSpPr>
          <a:xfrm>
            <a:off x="84470" y="3000374"/>
            <a:ext cx="5398358" cy="1246433"/>
            <a:chOff x="120135" y="4267200"/>
            <a:chExt cx="7677665" cy="1772705"/>
          </a:xfrm>
        </p:grpSpPr>
        <p:sp>
          <p:nvSpPr>
            <p:cNvPr id="5" name="2ndQueryResults"/>
            <p:cNvSpPr txBox="1"/>
            <p:nvPr/>
          </p:nvSpPr>
          <p:spPr>
            <a:xfrm>
              <a:off x="120135" y="4867742"/>
              <a:ext cx="7677665" cy="117216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lIns="145646" tIns="72823" rIns="145646" bIns="72823" rtlCol="0" anchor="ctr">
              <a:spAutoFit/>
            </a:bodyPr>
            <a:lstStyle/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SELECT MAX(LENGTH(</a:t>
              </a:r>
              <a:r>
                <a:rPr lang="en-US" sz="1100" dirty="0" err="1">
                  <a:latin typeface="Courier New" pitchFamily="49" charset="0"/>
                  <a:cs typeface="Courier New" pitchFamily="49" charset="0"/>
                </a:rPr>
                <a:t>key_desc</a:t>
              </a:r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)), COUNT(</a:t>
              </a:r>
              <a:r>
                <a:rPr lang="en-US" sz="1100" dirty="0" err="1">
                  <a:latin typeface="Courier New" pitchFamily="49" charset="0"/>
                  <a:cs typeface="Courier New" pitchFamily="49" charset="0"/>
                </a:rPr>
                <a:t>key_sts</a:t>
              </a:r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)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FROM </a:t>
              </a:r>
              <a:r>
                <a:rPr lang="en-US" sz="1100" dirty="0" err="1">
                  <a:latin typeface="Courier New" pitchFamily="49" charset="0"/>
                  <a:cs typeface="Courier New" pitchFamily="49" charset="0"/>
                </a:rPr>
                <a:t>ap.randomized_parted</a:t>
              </a:r>
              <a:endParaRPr lang="en-US" sz="1100" dirty="0">
                <a:latin typeface="Courier New" pitchFamily="49" charset="0"/>
                <a:cs typeface="Courier New" pitchFamily="49" charset="0"/>
              </a:endParaRP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WHERE </a:t>
              </a:r>
              <a:r>
                <a:rPr lang="en-US" sz="1100" dirty="0" err="1">
                  <a:latin typeface="Courier New" pitchFamily="49" charset="0"/>
                  <a:cs typeface="Courier New" pitchFamily="49" charset="0"/>
                </a:rPr>
                <a:t>key_date</a:t>
              </a:r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BETWEEN TO_DATE('2010-01-15','YYYY-MM-DD') 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                 AND TO_DATE('2011-10-15','YYYY-MM-DD');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643" y="4267200"/>
              <a:ext cx="2777885" cy="4682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US" sz="1700" dirty="0"/>
                <a:t>“</a:t>
              </a:r>
              <a:r>
                <a:rPr lang="en-US" sz="1700" dirty="0">
                  <a:solidFill>
                    <a:srgbClr val="92D050"/>
                  </a:solidFill>
                </a:rPr>
                <a:t>Cool</a:t>
              </a:r>
              <a:r>
                <a:rPr lang="en-US" sz="1700" dirty="0"/>
                <a:t>” Partition:</a:t>
              </a:r>
            </a:p>
          </p:txBody>
        </p:sp>
      </p:grpSp>
      <p:grpSp>
        <p:nvGrpSpPr>
          <p:cNvPr id="9" name="Group3"/>
          <p:cNvGrpSpPr/>
          <p:nvPr/>
        </p:nvGrpSpPr>
        <p:grpSpPr>
          <a:xfrm>
            <a:off x="115765" y="4500561"/>
            <a:ext cx="5420642" cy="1246433"/>
            <a:chOff x="164643" y="6400800"/>
            <a:chExt cx="7709357" cy="1772705"/>
          </a:xfrm>
        </p:grpSpPr>
        <p:sp>
          <p:nvSpPr>
            <p:cNvPr id="6" name="3rdQueryResults"/>
            <p:cNvSpPr txBox="1"/>
            <p:nvPr/>
          </p:nvSpPr>
          <p:spPr>
            <a:xfrm>
              <a:off x="164643" y="7001342"/>
              <a:ext cx="7709357" cy="117216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lIns="145646" tIns="72823" rIns="145646" bIns="72823" rtlCol="0" anchor="ctr">
              <a:spAutoFit/>
            </a:bodyPr>
            <a:lstStyle/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SELECT MAX(LENGTH(</a:t>
              </a:r>
              <a:r>
                <a:rPr lang="en-US" sz="1100" dirty="0" err="1">
                  <a:latin typeface="Courier New" pitchFamily="49" charset="0"/>
                  <a:cs typeface="Courier New" pitchFamily="49" charset="0"/>
                </a:rPr>
                <a:t>key_desc</a:t>
              </a:r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)), COUNT(</a:t>
              </a:r>
              <a:r>
                <a:rPr lang="en-US" sz="1100" dirty="0" err="1">
                  <a:latin typeface="Courier New" pitchFamily="49" charset="0"/>
                  <a:cs typeface="Courier New" pitchFamily="49" charset="0"/>
                </a:rPr>
                <a:t>key_sts</a:t>
              </a:r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)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FROM </a:t>
              </a:r>
              <a:r>
                <a:rPr lang="en-US" sz="1100" dirty="0" err="1">
                  <a:latin typeface="Courier New" pitchFamily="49" charset="0"/>
                  <a:cs typeface="Courier New" pitchFamily="49" charset="0"/>
                </a:rPr>
                <a:t>ap.randomized_parted</a:t>
              </a:r>
              <a:endParaRPr lang="en-US" sz="1100" dirty="0">
                <a:latin typeface="Courier New" pitchFamily="49" charset="0"/>
                <a:cs typeface="Courier New" pitchFamily="49" charset="0"/>
              </a:endParaRP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WHERE </a:t>
              </a:r>
              <a:r>
                <a:rPr lang="en-US" sz="1100" dirty="0" err="1">
                  <a:latin typeface="Courier New" pitchFamily="49" charset="0"/>
                  <a:cs typeface="Courier New" pitchFamily="49" charset="0"/>
                </a:rPr>
                <a:t>key_date</a:t>
              </a:r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BETWEEN TO_DATE('2005-03-15','YYYY-MM-DD') 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                 AND TO_DATE('2008-04-14','YYYY-MM-DD');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9022" y="6400800"/>
              <a:ext cx="2777885" cy="4682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US" sz="1700" dirty="0"/>
                <a:t>“</a:t>
              </a:r>
              <a:r>
                <a:rPr lang="en-US" sz="1700" dirty="0">
                  <a:solidFill>
                    <a:srgbClr val="0070C0"/>
                  </a:solidFill>
                </a:rPr>
                <a:t>Cold</a:t>
              </a:r>
              <a:r>
                <a:rPr lang="en-US" sz="1700" dirty="0"/>
                <a:t>” Partition:</a:t>
              </a:r>
            </a:p>
          </p:txBody>
        </p:sp>
      </p:grpSp>
      <p:grpSp>
        <p:nvGrpSpPr>
          <p:cNvPr id="3" name="Group1"/>
          <p:cNvGrpSpPr/>
          <p:nvPr/>
        </p:nvGrpSpPr>
        <p:grpSpPr>
          <a:xfrm>
            <a:off x="115765" y="1553766"/>
            <a:ext cx="5420642" cy="1185088"/>
            <a:chOff x="164643" y="2209800"/>
            <a:chExt cx="7709358" cy="1685459"/>
          </a:xfrm>
        </p:grpSpPr>
        <p:sp>
          <p:nvSpPr>
            <p:cNvPr id="16" name="1stQueryResults"/>
            <p:cNvSpPr txBox="1"/>
            <p:nvPr/>
          </p:nvSpPr>
          <p:spPr>
            <a:xfrm>
              <a:off x="164643" y="2723096"/>
              <a:ext cx="7709358" cy="117216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lIns="145646" tIns="72823" rIns="145646" bIns="72823" rtlCol="0" anchor="ctr">
              <a:spAutoFit/>
            </a:bodyPr>
            <a:lstStyle/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SELECT MAX(LENGTH(</a:t>
              </a:r>
              <a:r>
                <a:rPr lang="en-US" sz="1100" dirty="0" err="1">
                  <a:latin typeface="Courier New" pitchFamily="49" charset="0"/>
                  <a:cs typeface="Courier New" pitchFamily="49" charset="0"/>
                </a:rPr>
                <a:t>key_desc</a:t>
              </a:r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)), COUNT(</a:t>
              </a:r>
              <a:r>
                <a:rPr lang="en-US" sz="1100" dirty="0" err="1">
                  <a:latin typeface="Courier New" pitchFamily="49" charset="0"/>
                  <a:cs typeface="Courier New" pitchFamily="49" charset="0"/>
                </a:rPr>
                <a:t>key_sts</a:t>
              </a:r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)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FROM </a:t>
              </a:r>
              <a:r>
                <a:rPr lang="en-US" sz="1100" dirty="0" err="1">
                  <a:latin typeface="Courier New" pitchFamily="49" charset="0"/>
                  <a:cs typeface="Courier New" pitchFamily="49" charset="0"/>
                </a:rPr>
                <a:t>ap.randomized_parted</a:t>
              </a:r>
              <a:endParaRPr lang="en-US" sz="1100" dirty="0">
                <a:latin typeface="Courier New" pitchFamily="49" charset="0"/>
                <a:cs typeface="Courier New" pitchFamily="49" charset="0"/>
              </a:endParaRP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WHERE </a:t>
              </a:r>
              <a:r>
                <a:rPr lang="en-US" sz="1100" dirty="0" err="1">
                  <a:latin typeface="Courier New" pitchFamily="49" charset="0"/>
                  <a:cs typeface="Courier New" pitchFamily="49" charset="0"/>
                </a:rPr>
                <a:t>key_date</a:t>
              </a:r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BETWEEN TO_DATE('2012-01-15','YYYY-MM-DD') </a:t>
              </a:r>
            </a:p>
            <a:p>
              <a:pPr algn="l"/>
              <a:r>
                <a:rPr lang="en-US" sz="1100" dirty="0">
                  <a:latin typeface="Courier New" pitchFamily="49" charset="0"/>
                  <a:cs typeface="Courier New" pitchFamily="49" charset="0"/>
                </a:rPr>
                <a:t>                    AND TO_DATE('2013-10-15','YYYY-MM-DD');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4643" y="2209800"/>
              <a:ext cx="2777885" cy="4682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US" sz="1700" dirty="0"/>
                <a:t>“</a:t>
              </a:r>
              <a:r>
                <a:rPr lang="en-US" sz="1700" dirty="0">
                  <a:solidFill>
                    <a:srgbClr val="FFC000"/>
                  </a:solidFill>
                </a:rPr>
                <a:t>Warm</a:t>
              </a:r>
              <a:r>
                <a:rPr lang="en-US" sz="1700" dirty="0"/>
                <a:t>” Partition: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417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ADO: Wrinkles and 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Finally, some warnings:</a:t>
            </a:r>
          </a:p>
          <a:p>
            <a:r>
              <a:rPr lang="en-US" dirty="0" smtClean="0"/>
              <a:t>ILM features are </a:t>
            </a:r>
            <a:r>
              <a:rPr lang="en-US" i="1" u="sng" dirty="0" smtClean="0"/>
              <a:t>not</a:t>
            </a:r>
            <a:r>
              <a:rPr lang="en-US" dirty="0" smtClean="0"/>
              <a:t> </a:t>
            </a:r>
            <a:r>
              <a:rPr lang="en-US" i="1" u="sng" dirty="0" smtClean="0"/>
              <a:t>yet </a:t>
            </a:r>
            <a:r>
              <a:rPr lang="en-US" dirty="0" smtClean="0"/>
              <a:t>supported for multi-tenant databases</a:t>
            </a:r>
            <a:endParaRPr lang="en-US" i="1" dirty="0" smtClean="0"/>
          </a:p>
          <a:p>
            <a:r>
              <a:rPr lang="en-US" dirty="0" smtClean="0"/>
              <a:t>Querying Heat Map </a:t>
            </a:r>
            <a:r>
              <a:rPr lang="en-US" i="1" dirty="0" smtClean="0"/>
              <a:t>views</a:t>
            </a:r>
            <a:r>
              <a:rPr lang="en-US" dirty="0" smtClean="0"/>
              <a:t> vs. DBMS_HEAT_MAP </a:t>
            </a:r>
            <a:r>
              <a:rPr lang="en-US" i="1" dirty="0" smtClean="0"/>
              <a:t>objects</a:t>
            </a:r>
            <a:r>
              <a:rPr lang="en-US" dirty="0" smtClean="0"/>
              <a:t> seems to return slightly </a:t>
            </a:r>
            <a:r>
              <a:rPr lang="en-US" i="1" dirty="0" smtClean="0"/>
              <a:t>different</a:t>
            </a:r>
            <a:r>
              <a:rPr lang="en-US" dirty="0" smtClean="0"/>
              <a:t> results</a:t>
            </a:r>
          </a:p>
          <a:p>
            <a:r>
              <a:rPr lang="en-US" dirty="0" smtClean="0"/>
              <a:t>HCC ratios vary with datatypes, NDVs, and NULLs … so </a:t>
            </a:r>
            <a:r>
              <a:rPr lang="en-US" i="1" dirty="0" smtClean="0"/>
              <a:t>your mileage may vary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73025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228600" y="304800"/>
            <a:ext cx="3906907" cy="67960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sz="3600" b="1" i="1" kern="0" dirty="0" smtClean="0"/>
              <a:t>Coming Soon</a:t>
            </a:r>
            <a:r>
              <a:rPr lang="en-US" sz="4000" b="1" i="1" kern="0" dirty="0" smtClean="0"/>
              <a:t> …</a:t>
            </a:r>
            <a:endParaRPr lang="en-US" sz="4000" b="1" i="1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7" y="1295400"/>
            <a:ext cx="3500083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588288"/>
            <a:ext cx="43434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Coming in </a:t>
            </a:r>
            <a:r>
              <a:rPr lang="en-US" sz="2000" b="1" dirty="0" smtClean="0">
                <a:solidFill>
                  <a:srgbClr val="FF0000"/>
                </a:solidFill>
              </a:rPr>
              <a:t>Spring 2015</a:t>
            </a:r>
            <a:r>
              <a:rPr lang="en-US" sz="2000" b="1" dirty="0" smtClean="0"/>
              <a:t> from Oracle Press:</a:t>
            </a:r>
          </a:p>
          <a:p>
            <a:pPr algn="ctr"/>
            <a:r>
              <a:rPr lang="en-US" sz="2400" b="1" dirty="0" smtClean="0"/>
              <a:t>Oracle Database Upgrade, Migration &amp; Transformation Tips &amp;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Covers everything you need to know to upgrade, migrate, and transform </a:t>
            </a:r>
            <a:r>
              <a:rPr lang="en-US" i="1" dirty="0" smtClean="0"/>
              <a:t>any </a:t>
            </a:r>
            <a:r>
              <a:rPr lang="en-US" dirty="0" smtClean="0"/>
              <a:t>Oracle 10</a:t>
            </a:r>
            <a:r>
              <a:rPr lang="en-US" i="1" dirty="0" smtClean="0"/>
              <a:t>g</a:t>
            </a:r>
            <a:r>
              <a:rPr lang="en-US" dirty="0" smtClean="0"/>
              <a:t> or 11</a:t>
            </a:r>
            <a:r>
              <a:rPr lang="en-US" i="1" dirty="0" smtClean="0"/>
              <a:t>g</a:t>
            </a:r>
            <a:r>
              <a:rPr lang="en-US" dirty="0" smtClean="0"/>
              <a:t> database to Oracle 12</a:t>
            </a:r>
            <a:r>
              <a:rPr lang="en-US" i="1" dirty="0" smtClean="0"/>
              <a:t>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Discusses strategy and </a:t>
            </a:r>
            <a:r>
              <a:rPr lang="en-US" dirty="0" smtClean="0"/>
              <a:t>tactics of planning Oracle migration, transformation, and upgrade projects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Explores latest transformation features: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Recovery Manager (RMAN)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Oracle GoldenGate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Cross-Platform Transportable Tablespaces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Cross-Platform Transport (CPT)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Full Transportable Export (FTE)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Includes detailed sample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78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To You …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02" y="1038095"/>
            <a:ext cx="6742365" cy="490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47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1209075"/>
            <a:ext cx="7975056" cy="2296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r>
              <a:rPr lang="en-US" sz="3600" dirty="0"/>
              <a:t>How Hot Is My Data? Leveraging Automatic Data Optimization (ADO) Features in Oracle 12c Database For Dramatic Performance </a:t>
            </a:r>
            <a:r>
              <a:rPr lang="en-US" sz="3600" dirty="0" smtClean="0"/>
              <a:t>Improvements</a:t>
            </a:r>
            <a:endParaRPr lang="en-US" sz="3600" dirty="0">
              <a:solidFill>
                <a:srgbClr val="DAEDEF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21481" y="3954962"/>
            <a:ext cx="8036719" cy="2369638"/>
          </a:xfrm>
          <a:prstGeom prst="rect">
            <a:avLst/>
          </a:prstGeom>
          <a:noFill/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pPr>
              <a:defRPr/>
            </a:pPr>
            <a:r>
              <a:rPr lang="en-US" sz="2500" dirty="0" smtClean="0">
                <a:solidFill>
                  <a:srgbClr val="000000"/>
                </a:solidFill>
                <a:cs typeface="Arial" pitchFamily="34" charset="0"/>
              </a:rPr>
              <a:t>If </a:t>
            </a:r>
            <a:r>
              <a:rPr lang="en-US" sz="2500" dirty="0">
                <a:solidFill>
                  <a:srgbClr val="000000"/>
                </a:solidFill>
                <a:cs typeface="Arial" pitchFamily="34" charset="0"/>
              </a:rPr>
              <a:t>you have any questions or comments, feel free to: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</a:rPr>
              <a:t>E-mail me at </a:t>
            </a:r>
            <a:r>
              <a:rPr lang="en-US" sz="2400" dirty="0" err="1">
                <a:solidFill>
                  <a:srgbClr val="000000"/>
                </a:solidFill>
                <a:hlinkClick r:id="rId3"/>
              </a:rPr>
              <a:t>jczuprynski@zerodefectcomputingcom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</a:rPr>
              <a:t>Follow my </a:t>
            </a:r>
            <a:r>
              <a:rPr lang="en-US" sz="2400" dirty="0" smtClean="0">
                <a:solidFill>
                  <a:srgbClr val="000000"/>
                </a:solidFill>
              </a:rPr>
              <a:t>blog: </a:t>
            </a:r>
            <a:r>
              <a:rPr lang="en-US" sz="2400" dirty="0" smtClean="0">
                <a:solidFill>
                  <a:srgbClr val="000000"/>
                </a:solidFill>
                <a:hlinkClick r:id="rId4"/>
              </a:rPr>
              <a:t>http</a:t>
            </a:r>
            <a:r>
              <a:rPr lang="en-US" sz="2400" dirty="0">
                <a:solidFill>
                  <a:srgbClr val="000000"/>
                </a:solidFill>
                <a:hlinkClick r:id="rId4"/>
              </a:rPr>
              <a:t>://jimczuprynski.wordpress.com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</a:rPr>
              <a:t>Follow me on Twitter (@</a:t>
            </a:r>
            <a:r>
              <a:rPr lang="en-US" sz="2400" b="1" dirty="0" err="1">
                <a:solidFill>
                  <a:srgbClr val="000000"/>
                </a:solidFill>
              </a:rPr>
              <a:t>jczuprynski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</a:rPr>
              <a:t>Connect with me on LinkedIn (</a:t>
            </a:r>
            <a:r>
              <a:rPr lang="en-US" sz="2400" b="1" dirty="0">
                <a:solidFill>
                  <a:srgbClr val="000000"/>
                </a:solidFill>
              </a:rPr>
              <a:t>Jim Czuprynski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endParaRPr lang="en-US" sz="2800" kern="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285750" y="381000"/>
            <a:ext cx="7867650" cy="88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2060"/>
                </a:solidFill>
                <a:latin typeface="+mn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altLang="en-US" kern="0" dirty="0" smtClean="0"/>
              <a:t>Thank You For Your Kind Attention</a:t>
            </a:r>
            <a:br>
              <a:rPr lang="en-US" altLang="en-US" kern="0" dirty="0" smtClean="0"/>
            </a:br>
            <a:endParaRPr lang="en-US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445556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Our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Automatic Data Optimization: Why Bother?</a:t>
            </a:r>
          </a:p>
          <a:p>
            <a:r>
              <a:rPr lang="en-US" altLang="en-US" smtClean="0"/>
              <a:t>ADO: Space-Based vs. Time-Based</a:t>
            </a:r>
          </a:p>
          <a:p>
            <a:r>
              <a:rPr lang="en-US" altLang="en-US" smtClean="0"/>
              <a:t>Compression: Saving Space and I/O</a:t>
            </a:r>
          </a:p>
          <a:p>
            <a:r>
              <a:rPr lang="en-US" altLang="en-US" smtClean="0"/>
              <a:t>How Hot is My Data? Using Heat Maps </a:t>
            </a:r>
          </a:p>
          <a:p>
            <a:r>
              <a:rPr lang="en-US" altLang="en-US" smtClean="0"/>
              <a:t>ADO: How It All Works</a:t>
            </a:r>
          </a:p>
          <a:p>
            <a:r>
              <a:rPr lang="en-US" altLang="en-US" smtClean="0"/>
              <a:t>ADO Policies: Results</a:t>
            </a:r>
          </a:p>
          <a:p>
            <a:r>
              <a:rPr lang="en-US" altLang="en-US" smtClean="0"/>
              <a:t>Now, A Warning</a:t>
            </a:r>
          </a:p>
          <a:p>
            <a:r>
              <a:rPr lang="en-US" altLang="en-US" smtClean="0"/>
              <a:t>Q+A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96" y="515151"/>
            <a:ext cx="8394104" cy="551649"/>
          </a:xfrm>
        </p:spPr>
        <p:txBody>
          <a:bodyPr/>
          <a:lstStyle/>
          <a:p>
            <a:r>
              <a:rPr lang="en-US" altLang="en-US" dirty="0" smtClean="0"/>
              <a:t>Automatic Data Optimization: Why Bother?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309" y="1143000"/>
            <a:ext cx="8636932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Flash storage is everywhere and getting cheaper</a:t>
            </a:r>
          </a:p>
          <a:p>
            <a:r>
              <a:rPr lang="en-US" dirty="0" smtClean="0"/>
              <a:t>Disk storage has never been cheaper</a:t>
            </a:r>
          </a:p>
          <a:p>
            <a:r>
              <a:rPr lang="en-US" dirty="0" smtClean="0"/>
              <a:t>Abundant CPU resources yields cheaper compression</a:t>
            </a:r>
          </a:p>
          <a:p>
            <a:r>
              <a:rPr lang="en-US" dirty="0" smtClean="0"/>
              <a:t>Compressed data accessed in fewer physical IOs</a:t>
            </a:r>
          </a:p>
          <a:p>
            <a:r>
              <a:rPr lang="en-US" dirty="0" smtClean="0"/>
              <a:t>Proper compression usage takes planning …</a:t>
            </a:r>
          </a:p>
          <a:p>
            <a:pPr lvl="1"/>
            <a:r>
              <a:rPr lang="en-US" dirty="0" smtClean="0"/>
              <a:t>For now, flash-based storage is still somewhat precious</a:t>
            </a:r>
          </a:p>
          <a:p>
            <a:pPr lvl="1"/>
            <a:r>
              <a:rPr lang="en-US" dirty="0" smtClean="0"/>
              <a:t>Improper compression negatively affects application performance</a:t>
            </a:r>
          </a:p>
          <a:p>
            <a:pPr lvl="1"/>
            <a:r>
              <a:rPr lang="en-US" dirty="0" smtClean="0"/>
              <a:t>Just because we can compress doesn’t mean we should</a:t>
            </a:r>
          </a:p>
          <a:p>
            <a:r>
              <a:rPr lang="en-US" dirty="0" smtClean="0"/>
              <a:t>… but the right compression can mean extreme performance!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79" tIns="32139" rIns="64279" bIns="32139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Automatic Data Optimization (ADO)</a:t>
            </a:r>
            <a:endParaRPr lang="en-US" alt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42858" indent="-457200">
              <a:buSzPct val="100000"/>
              <a:defRPr/>
            </a:pPr>
            <a:r>
              <a:rPr lang="en-US" dirty="0" smtClean="0"/>
              <a:t>M</a:t>
            </a:r>
            <a:r>
              <a:rPr lang="en-US" i="1" dirty="0" smtClean="0"/>
              <a:t>oves</a:t>
            </a:r>
            <a:r>
              <a:rPr lang="en-US" dirty="0" smtClean="0"/>
              <a:t> or </a:t>
            </a:r>
            <a:r>
              <a:rPr lang="en-US" i="1" dirty="0" smtClean="0"/>
              <a:t>compresses</a:t>
            </a:r>
            <a:r>
              <a:rPr lang="en-US" dirty="0" smtClean="0"/>
              <a:t> data based on observed usage patterns</a:t>
            </a:r>
          </a:p>
          <a:p>
            <a:pPr>
              <a:defRPr/>
            </a:pPr>
            <a:r>
              <a:rPr lang="en-US" dirty="0" smtClean="0"/>
              <a:t>Leverages </a:t>
            </a:r>
            <a:r>
              <a:rPr lang="en-US" i="1" dirty="0" smtClean="0"/>
              <a:t>heat maps</a:t>
            </a:r>
            <a:r>
              <a:rPr lang="en-US" dirty="0" smtClean="0"/>
              <a:t> to determine how </a:t>
            </a:r>
            <a:r>
              <a:rPr lang="en-US" i="1" dirty="0" smtClean="0"/>
              <a:t>often</a:t>
            </a:r>
            <a:r>
              <a:rPr lang="en-US" dirty="0" smtClean="0"/>
              <a:t> data has been accessed</a:t>
            </a:r>
          </a:p>
          <a:p>
            <a:pPr>
              <a:defRPr/>
            </a:pPr>
            <a:r>
              <a:rPr lang="en-US" dirty="0" smtClean="0"/>
              <a:t>Tracks exactly </a:t>
            </a:r>
            <a:r>
              <a:rPr lang="en-US" i="1" dirty="0" smtClean="0"/>
              <a:t>how </a:t>
            </a:r>
            <a:r>
              <a:rPr lang="en-US" dirty="0" smtClean="0"/>
              <a:t>data has been utilized </a:t>
            </a:r>
          </a:p>
          <a:p>
            <a:pPr lvl="1">
              <a:defRPr/>
            </a:pPr>
            <a:r>
              <a:rPr lang="en-US" dirty="0" smtClean="0"/>
              <a:t>DML versus query</a:t>
            </a:r>
          </a:p>
          <a:p>
            <a:pPr lvl="1">
              <a:defRPr/>
            </a:pPr>
            <a:r>
              <a:rPr lang="en-US" dirty="0" smtClean="0"/>
              <a:t>Random access versus table scan</a:t>
            </a:r>
          </a:p>
          <a:p>
            <a:pPr>
              <a:defRPr/>
            </a:pPr>
            <a:r>
              <a:rPr lang="en-US" dirty="0" smtClean="0"/>
              <a:t>Usage patterns can be tracked at </a:t>
            </a:r>
            <a:r>
              <a:rPr lang="en-US" i="1" dirty="0" smtClean="0"/>
              <a:t>tablespace</a:t>
            </a:r>
            <a:r>
              <a:rPr lang="en-US" dirty="0" smtClean="0"/>
              <a:t>, </a:t>
            </a:r>
            <a:r>
              <a:rPr lang="en-US" i="1" dirty="0" smtClean="0"/>
              <a:t>segment</a:t>
            </a:r>
            <a:r>
              <a:rPr lang="en-US" dirty="0" smtClean="0"/>
              <a:t>, and even </a:t>
            </a:r>
            <a:r>
              <a:rPr lang="en-US" i="1" dirty="0" smtClean="0"/>
              <a:t>row</a:t>
            </a:r>
            <a:r>
              <a:rPr lang="en-US" dirty="0" smtClean="0"/>
              <a:t> level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Covering the Space-Time Continuum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dirty="0" smtClean="0"/>
              <a:t>An ADO policy can be based on either </a:t>
            </a:r>
            <a:r>
              <a:rPr lang="en-US" altLang="en-US" i="1" dirty="0" smtClean="0"/>
              <a:t>space</a:t>
            </a:r>
            <a:r>
              <a:rPr lang="en-US" altLang="en-US" dirty="0" smtClean="0"/>
              <a:t> or </a:t>
            </a:r>
            <a:r>
              <a:rPr lang="en-US" altLang="en-US" i="1" dirty="0" smtClean="0"/>
              <a:t>time</a:t>
            </a:r>
          </a:p>
          <a:p>
            <a:r>
              <a:rPr lang="en-US" altLang="en-US" dirty="0" smtClean="0"/>
              <a:t>Space-based:</a:t>
            </a:r>
          </a:p>
          <a:p>
            <a:pPr lvl="1"/>
            <a:r>
              <a:rPr lang="en-US" altLang="en-US" dirty="0" smtClean="0"/>
              <a:t>Moves segment between </a:t>
            </a:r>
            <a:r>
              <a:rPr lang="en-US" altLang="en-US" dirty="0" err="1" smtClean="0"/>
              <a:t>tablespaces</a:t>
            </a:r>
            <a:r>
              <a:rPr lang="en-US" altLang="en-US" dirty="0" smtClean="0"/>
              <a:t> in different storage tiers</a:t>
            </a:r>
          </a:p>
          <a:p>
            <a:pPr lvl="1"/>
            <a:r>
              <a:rPr lang="en-US" altLang="en-US" dirty="0" smtClean="0"/>
              <a:t>Movement is based on “fullness” of initial tablespace</a:t>
            </a:r>
          </a:p>
          <a:p>
            <a:r>
              <a:rPr lang="en-US" altLang="en-US" dirty="0" smtClean="0"/>
              <a:t>Time-based:</a:t>
            </a:r>
          </a:p>
          <a:p>
            <a:pPr lvl="1"/>
            <a:r>
              <a:rPr lang="en-US" dirty="0" smtClean="0"/>
              <a:t>Compresses data more tightly </a:t>
            </a:r>
            <a:r>
              <a:rPr lang="en-US" i="1" dirty="0" smtClean="0"/>
              <a:t>within same object</a:t>
            </a:r>
          </a:p>
          <a:p>
            <a:pPr lvl="1"/>
            <a:r>
              <a:rPr lang="en-US" dirty="0" smtClean="0"/>
              <a:t>Data compressible at three levels:</a:t>
            </a:r>
          </a:p>
          <a:p>
            <a:pPr lvl="2"/>
            <a:r>
              <a:rPr lang="en-US" dirty="0" smtClean="0"/>
              <a:t>ROW STORAGE (</a:t>
            </a:r>
            <a:r>
              <a:rPr lang="en-US" i="1" dirty="0" smtClean="0"/>
              <a:t>row</a:t>
            </a:r>
            <a:r>
              <a:rPr lang="en-US" dirty="0" smtClean="0"/>
              <a:t> level </a:t>
            </a:r>
            <a:r>
              <a:rPr lang="en-US" i="1" dirty="0" smtClean="0"/>
              <a:t>within</a:t>
            </a:r>
            <a:r>
              <a:rPr lang="en-US" dirty="0" smtClean="0"/>
              <a:t> a segment)</a:t>
            </a:r>
          </a:p>
          <a:p>
            <a:pPr lvl="2"/>
            <a:r>
              <a:rPr lang="en-US" dirty="0" smtClean="0"/>
              <a:t>SEGMENT (</a:t>
            </a:r>
            <a:r>
              <a:rPr lang="en-US" i="1" dirty="0" smtClean="0"/>
              <a:t>one</a:t>
            </a:r>
            <a:r>
              <a:rPr lang="en-US" dirty="0" smtClean="0"/>
              <a:t> database object at </a:t>
            </a:r>
            <a:r>
              <a:rPr lang="en-US" i="1" dirty="0" smtClean="0"/>
              <a:t>segment</a:t>
            </a:r>
            <a:r>
              <a:rPr lang="en-US" dirty="0" smtClean="0"/>
              <a:t> level)</a:t>
            </a:r>
          </a:p>
          <a:p>
            <a:pPr lvl="2"/>
            <a:r>
              <a:rPr lang="en-US" dirty="0" smtClean="0"/>
              <a:t>GROUP (</a:t>
            </a:r>
            <a:r>
              <a:rPr lang="en-US" i="1" dirty="0" smtClean="0"/>
              <a:t>multiple</a:t>
            </a:r>
            <a:r>
              <a:rPr lang="en-US" dirty="0" smtClean="0"/>
              <a:t> database objects)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7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Space-Based Migration: </a:t>
            </a:r>
            <a:r>
              <a:rPr lang="en-US" altLang="en-US" dirty="0"/>
              <a:t>An Example</a:t>
            </a: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2321719" y="2946797"/>
            <a:ext cx="6032642" cy="74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79" tIns="32139" rIns="64279" bIns="32139">
            <a:spAutoFit/>
          </a:bodyPr>
          <a:lstStyle/>
          <a:p>
            <a:pPr algn="l">
              <a:defRPr/>
            </a:pPr>
            <a:r>
              <a:rPr lang="en-US" sz="2200" dirty="0"/>
              <a:t>Tier 0 storage space monitoring detects </a:t>
            </a:r>
            <a:r>
              <a:rPr lang="en-US" sz="2200" dirty="0" smtClean="0"/>
              <a:t>that t</a:t>
            </a:r>
            <a:r>
              <a:rPr lang="en-US" sz="2000" dirty="0" smtClean="0"/>
              <a:t>ablespace </a:t>
            </a:r>
            <a:r>
              <a:rPr lang="en-US" sz="2000" dirty="0"/>
              <a:t>space in use </a:t>
            </a:r>
            <a:r>
              <a:rPr lang="en-US" sz="2000" i="1" dirty="0"/>
              <a:t>exceeds</a:t>
            </a:r>
            <a:r>
              <a:rPr lang="en-US" sz="2000" dirty="0"/>
              <a:t> 90</a:t>
            </a:r>
            <a:r>
              <a:rPr lang="en-US" sz="2000" dirty="0" smtClean="0"/>
              <a:t>%</a:t>
            </a:r>
            <a:endParaRPr lang="en-US" sz="2000" dirty="0"/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2396328" y="4508423"/>
            <a:ext cx="5726947" cy="75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79" tIns="32139" rIns="64279" bIns="32139">
            <a:spAutoFit/>
          </a:bodyPr>
          <a:lstStyle/>
          <a:p>
            <a:pPr>
              <a:defRPr/>
            </a:pPr>
            <a:r>
              <a:rPr lang="en-US" sz="2200" dirty="0"/>
              <a:t>ADO automatically moves entire </a:t>
            </a:r>
            <a:r>
              <a:rPr lang="en-US" sz="2200" i="1" dirty="0"/>
              <a:t>segment</a:t>
            </a:r>
            <a:r>
              <a:rPr lang="en-US" sz="2200" dirty="0"/>
              <a:t> to another tablespace on Tier 1 / 2  storage</a:t>
            </a:r>
            <a:endParaRPr lang="en-US" sz="2200" i="1" dirty="0"/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1440712" y="1062819"/>
            <a:ext cx="7458743" cy="132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79" tIns="32139" rIns="64279" bIns="32139">
            <a:spAutoFit/>
          </a:bodyPr>
          <a:lstStyle/>
          <a:p>
            <a:pPr algn="l">
              <a:defRPr/>
            </a:pPr>
            <a:r>
              <a:rPr lang="en-US" sz="2200" dirty="0"/>
              <a:t>Segment resides initially in tablespace on Tier 0 storage: </a:t>
            </a:r>
          </a:p>
          <a:p>
            <a:pPr marL="384013" indent="-384013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Server-based flash (e.g. </a:t>
            </a:r>
            <a:r>
              <a:rPr lang="en-US" sz="2000" dirty="0" err="1"/>
              <a:t>FusionIO</a:t>
            </a:r>
            <a:r>
              <a:rPr lang="en-US" sz="2000" dirty="0"/>
              <a:t> card in </a:t>
            </a:r>
            <a:r>
              <a:rPr lang="en-US" sz="2000" dirty="0" err="1"/>
              <a:t>PCIe</a:t>
            </a:r>
            <a:r>
              <a:rPr lang="en-US" sz="2000" dirty="0"/>
              <a:t> slot)</a:t>
            </a:r>
          </a:p>
          <a:p>
            <a:pPr marL="384013" indent="-384013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Exadata flash-based grid disk</a:t>
            </a:r>
          </a:p>
          <a:p>
            <a:pPr marL="384013" indent="-384013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SSD</a:t>
            </a:r>
            <a:endParaRPr lang="en-US" sz="2500" dirty="0"/>
          </a:p>
        </p:txBody>
      </p:sp>
      <p:sp>
        <p:nvSpPr>
          <p:cNvPr id="2" name="Tier0Flash"/>
          <p:cNvSpPr/>
          <p:nvPr/>
        </p:nvSpPr>
        <p:spPr>
          <a:xfrm>
            <a:off x="244549" y="1247120"/>
            <a:ext cx="967564" cy="1233812"/>
          </a:xfrm>
          <a:prstGeom prst="can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  <a:gs pos="59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102404" tIns="51202" rIns="102404" bIns="51202" rtlCol="0" anchor="ctr"/>
          <a:lstStyle/>
          <a:p>
            <a:pPr algn="ctr"/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er1BigSlowDisk"/>
          <p:cNvSpPr/>
          <p:nvPr/>
        </p:nvSpPr>
        <p:spPr>
          <a:xfrm>
            <a:off x="148856" y="3465539"/>
            <a:ext cx="1913862" cy="2236719"/>
          </a:xfrm>
          <a:prstGeom prst="can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  <a:gs pos="59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102404" tIns="51202" rIns="102404" bIns="51202" rtlCol="0" anchor="ctr"/>
          <a:lstStyle/>
          <a:p>
            <a:pPr algn="ctr"/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8088" y="1839210"/>
            <a:ext cx="680485" cy="3048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102404" tIns="51202" rIns="102404" bIns="51202" rtlCol="0"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328" y="1285875"/>
            <a:ext cx="669851" cy="22913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500" dirty="0">
                <a:solidFill>
                  <a:srgbClr val="FF0000"/>
                </a:solidFill>
              </a:rPr>
              <a:t>+FLASH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0862" y="3571471"/>
            <a:ext cx="669851" cy="36903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500" dirty="0">
                <a:solidFill>
                  <a:srgbClr val="0070C0"/>
                </a:solidFill>
              </a:rPr>
              <a:t>+COLD</a:t>
            </a:r>
          </a:p>
        </p:txBody>
      </p:sp>
    </p:spTree>
    <p:extLst>
      <p:ext uri="{BB962C8B-B14F-4D97-AF65-F5344CB8AC3E}">
        <p14:creationId xmlns:p14="http://schemas.microsoft.com/office/powerpoint/2010/main" val="274045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3029E-6 L -0.01406 0.4463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2230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  <p:bldP spid="26630" grpId="0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Time-Based Compression: </a:t>
            </a:r>
            <a:r>
              <a:rPr lang="en-US" altLang="en-US" dirty="0"/>
              <a:t>An Example</a:t>
            </a: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2803045" y="2479640"/>
            <a:ext cx="5330948" cy="8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79" tIns="32139" rIns="64279" bIns="32139">
            <a:spAutoFit/>
          </a:bodyPr>
          <a:lstStyle/>
          <a:p>
            <a:pPr>
              <a:defRPr/>
            </a:pPr>
            <a:r>
              <a:rPr lang="en-US" sz="2500" dirty="0"/>
              <a:t>After 3 days of more </a:t>
            </a:r>
            <a:r>
              <a:rPr lang="en-US" sz="2500" i="1" dirty="0"/>
              <a:t>limited</a:t>
            </a:r>
            <a:r>
              <a:rPr lang="en-US" sz="2500" dirty="0"/>
              <a:t> </a:t>
            </a:r>
            <a:r>
              <a:rPr lang="en-US" sz="2500" i="1" dirty="0"/>
              <a:t>access</a:t>
            </a:r>
            <a:r>
              <a:rPr lang="en-US" sz="2500" dirty="0"/>
              <a:t>: Enable </a:t>
            </a:r>
            <a:r>
              <a:rPr lang="en-US" sz="25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</a:t>
            </a:r>
            <a:r>
              <a:rPr lang="en-US" sz="2500" dirty="0"/>
              <a:t> compression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2728758" y="3551203"/>
            <a:ext cx="6100135" cy="8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79" tIns="32139" rIns="64279" bIns="32139">
            <a:spAutoFit/>
          </a:bodyPr>
          <a:lstStyle/>
          <a:p>
            <a:pPr>
              <a:defRPr/>
            </a:pPr>
            <a:r>
              <a:rPr lang="en-US" sz="2500" dirty="0"/>
              <a:t>After 30 days of </a:t>
            </a:r>
            <a:r>
              <a:rPr lang="en-US" sz="2500" i="1" dirty="0"/>
              <a:t>no</a:t>
            </a:r>
            <a:r>
              <a:rPr lang="en-US" sz="2500" dirty="0"/>
              <a:t> </a:t>
            </a:r>
            <a:r>
              <a:rPr lang="en-US" sz="2500" i="1" dirty="0"/>
              <a:t>modifications</a:t>
            </a:r>
            <a:r>
              <a:rPr lang="en-US" sz="2500" dirty="0"/>
              <a:t>: </a:t>
            </a:r>
          </a:p>
          <a:p>
            <a:pPr>
              <a:defRPr/>
            </a:pPr>
            <a:r>
              <a:rPr lang="en-US" sz="2500" dirty="0"/>
              <a:t>Enable </a:t>
            </a:r>
            <a:r>
              <a:rPr lang="en-US" sz="25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HCC QUERY LOW*</a:t>
            </a:r>
            <a:r>
              <a:rPr lang="en-US" sz="2500" dirty="0"/>
              <a:t> compression</a:t>
            </a:r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2803582" y="1247344"/>
            <a:ext cx="5587006" cy="8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79" tIns="32139" rIns="64279" bIns="32139">
            <a:spAutoFit/>
          </a:bodyPr>
          <a:lstStyle/>
          <a:p>
            <a:pPr>
              <a:defRPr/>
            </a:pPr>
            <a:r>
              <a:rPr lang="en-US" sz="2500" dirty="0"/>
              <a:t>Initially, </a:t>
            </a:r>
            <a:r>
              <a:rPr lang="en-US" sz="2500" i="1" dirty="0"/>
              <a:t>heavy </a:t>
            </a:r>
            <a:r>
              <a:rPr lang="en-US" sz="2500" dirty="0"/>
              <a:t>DML and query activity:</a:t>
            </a:r>
          </a:p>
          <a:p>
            <a:pPr>
              <a:defRPr/>
            </a:pPr>
            <a:r>
              <a:rPr lang="en-US" sz="2500" dirty="0"/>
              <a:t>Leave data </a:t>
            </a:r>
            <a:r>
              <a:rPr lang="en-US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uncompressed</a:t>
            </a:r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2514600" y="4632812"/>
            <a:ext cx="6366904" cy="8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79" tIns="32139" rIns="64279" bIns="32139">
            <a:spAutoFit/>
          </a:bodyPr>
          <a:lstStyle/>
          <a:p>
            <a:pPr>
              <a:defRPr/>
            </a:pPr>
            <a:r>
              <a:rPr lang="en-US" sz="2500" dirty="0"/>
              <a:t>After 90 days of </a:t>
            </a:r>
            <a:r>
              <a:rPr lang="en-US" sz="2500" i="1" dirty="0"/>
              <a:t>no</a:t>
            </a:r>
            <a:r>
              <a:rPr lang="en-US" sz="2500" dirty="0"/>
              <a:t> </a:t>
            </a:r>
            <a:r>
              <a:rPr lang="en-US" sz="2500" i="1" dirty="0"/>
              <a:t>access</a:t>
            </a:r>
            <a:r>
              <a:rPr lang="en-US" sz="2500" dirty="0"/>
              <a:t>: </a:t>
            </a:r>
          </a:p>
          <a:p>
            <a:pPr>
              <a:defRPr/>
            </a:pPr>
            <a:r>
              <a:rPr lang="en-US" sz="2500" dirty="0"/>
              <a:t>Enable </a:t>
            </a:r>
            <a:r>
              <a:rPr lang="en-US" sz="2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HCC ARCHIVE HIGH*</a:t>
            </a:r>
            <a:r>
              <a:rPr lang="en-US" sz="2500" dirty="0"/>
              <a:t> compression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" y="1019637"/>
            <a:ext cx="1232297" cy="1232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" y="2400392"/>
            <a:ext cx="1500188" cy="976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" y="3464140"/>
            <a:ext cx="1486793" cy="1038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5" y="4600442"/>
            <a:ext cx="1500188" cy="1080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Box 5"/>
          <p:cNvSpPr txBox="1">
            <a:spLocks noChangeArrowheads="1"/>
          </p:cNvSpPr>
          <p:nvPr/>
        </p:nvSpPr>
        <p:spPr bwMode="auto">
          <a:xfrm>
            <a:off x="4150154" y="6034371"/>
            <a:ext cx="4556603" cy="46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79" tIns="32139" rIns="64279" bIns="32139">
            <a:spAutoFit/>
          </a:bodyPr>
          <a:lstStyle>
            <a:lvl1pPr algn="l" eaLnBrk="0" hangingPunct="0">
              <a:spcBef>
                <a:spcPts val="6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1pPr>
            <a:lvl2pPr marL="742950" indent="-285750" algn="l" eaLnBrk="0" hangingPunct="0">
              <a:spcBef>
                <a:spcPts val="6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2pPr>
            <a:lvl3pPr marL="1143000" indent="-228600" algn="l" eaLnBrk="0" hangingPunct="0">
              <a:spcBef>
                <a:spcPts val="6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3pPr>
            <a:lvl4pPr marL="1600200" indent="-228600" algn="l" eaLnBrk="0" hangingPunct="0">
              <a:spcBef>
                <a:spcPts val="6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4pPr>
            <a:lvl5pPr marL="2057400" indent="-228600" algn="l" eaLnBrk="0" hangingPunct="0">
              <a:spcBef>
                <a:spcPts val="6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dirty="0">
                <a:solidFill>
                  <a:srgbClr val="000000"/>
                </a:solidFill>
                <a:latin typeface="Gill Sans" charset="0"/>
              </a:rPr>
              <a:t> * Requires Exadata, ZFS Appliance, or Pillar Axiom storage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en-US" sz="1300" dirty="0">
              <a:solidFill>
                <a:srgbClr val="000000"/>
              </a:solidFill>
              <a:latin typeface="Gill San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63" y="1252926"/>
            <a:ext cx="766837" cy="75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63" y="2519825"/>
            <a:ext cx="766837" cy="75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63" y="3593619"/>
            <a:ext cx="766837" cy="75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63" y="4717644"/>
            <a:ext cx="766837" cy="75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  <p:bldP spid="26630" grpId="0"/>
      <p:bldP spid="26631" grpId="0"/>
      <p:bldP spid="92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ADO: A 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Data source: 5M row table, 10 years</a:t>
            </a:r>
            <a:r>
              <a:rPr lang="en-US" dirty="0"/>
              <a:t> </a:t>
            </a:r>
            <a:r>
              <a:rPr lang="en-US" dirty="0" smtClean="0"/>
              <a:t>of history</a:t>
            </a:r>
          </a:p>
          <a:p>
            <a:r>
              <a:rPr lang="en-US" dirty="0" smtClean="0"/>
              <a:t>Data will be loaded into two tables:</a:t>
            </a:r>
          </a:p>
          <a:p>
            <a:pPr marL="500044" lvl="1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AP.ROLLON_PARTED</a:t>
            </a:r>
            <a:r>
              <a:rPr lang="en-US" sz="2200" dirty="0" smtClean="0"/>
              <a:t> contains most recent three months’ data </a:t>
            </a:r>
          </a:p>
          <a:p>
            <a:pPr marL="500044" lvl="1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AP.RANDOMIZED_PARTED </a:t>
            </a:r>
            <a:r>
              <a:rPr lang="en-US" sz="2200" dirty="0" smtClean="0"/>
              <a:t>partitioned for historical data storage:</a:t>
            </a:r>
          </a:p>
          <a:p>
            <a:pPr marL="784093" lvl="2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P1_HOT:</a:t>
            </a:r>
            <a:r>
              <a:rPr lang="en-US" sz="2400" dirty="0" smtClean="0"/>
              <a:t>     </a:t>
            </a:r>
            <a:r>
              <a:rPr lang="en-US" sz="2400" dirty="0" smtClean="0">
                <a:solidFill>
                  <a:schemeClr val="tx1"/>
                </a:solidFill>
              </a:rPr>
              <a:t>12/2013 and later</a:t>
            </a:r>
            <a:r>
              <a:rPr lang="en-US" sz="2400" dirty="0" smtClean="0"/>
              <a:t>	   </a:t>
            </a:r>
            <a:r>
              <a:rPr lang="en-US" sz="2400" dirty="0" smtClean="0">
                <a:solidFill>
                  <a:srgbClr val="00B050"/>
                </a:solidFill>
              </a:rPr>
              <a:t>P3_COOL: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2009 - 2011</a:t>
            </a:r>
          </a:p>
          <a:p>
            <a:pPr marL="784093" lvl="2" indent="0">
              <a:buNone/>
            </a:pPr>
            <a:r>
              <a:rPr lang="en-US" sz="2400" dirty="0" smtClean="0">
                <a:solidFill>
                  <a:srgbClr val="AB9E4B"/>
                </a:solidFill>
              </a:rPr>
              <a:t>P2_WARM:  </a:t>
            </a:r>
            <a:r>
              <a:rPr lang="en-US" sz="2400" dirty="0" smtClean="0">
                <a:solidFill>
                  <a:schemeClr val="tx1"/>
                </a:solidFill>
              </a:rPr>
              <a:t>01/2012 – 11/2013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P4_COLD: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Before 2009</a:t>
            </a:r>
          </a:p>
          <a:p>
            <a:r>
              <a:rPr lang="en-US" dirty="0" smtClean="0"/>
              <a:t>ADO Goals:</a:t>
            </a:r>
          </a:p>
          <a:p>
            <a:pPr lvl="1"/>
            <a:r>
              <a:rPr lang="en-US" sz="2600" dirty="0" smtClean="0"/>
              <a:t>Limit usage of tablespace </a:t>
            </a:r>
            <a:r>
              <a:rPr lang="en-US" sz="2600" dirty="0" smtClean="0">
                <a:solidFill>
                  <a:srgbClr val="FF0000"/>
                </a:solidFill>
              </a:rPr>
              <a:t>ADO_HOT_DATA</a:t>
            </a:r>
            <a:r>
              <a:rPr lang="en-US" sz="2600" dirty="0" smtClean="0"/>
              <a:t> on flash storage</a:t>
            </a:r>
          </a:p>
          <a:p>
            <a:pPr lvl="1"/>
            <a:r>
              <a:rPr lang="en-US" sz="2600" dirty="0" smtClean="0"/>
              <a:t>Apply appropriate compression as data grows “colder” over time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9592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LLABORATE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2219</Words>
  <Application>Microsoft Office PowerPoint</Application>
  <PresentationFormat>On-screen Show (4:3)</PresentationFormat>
  <Paragraphs>434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2_Bullets</vt:lpstr>
      <vt:lpstr>How Hot Is My Data? Leveraging Automatic Data Optimization (ADO) Features in Oracle 12c Database For Dramatic Performance Improvements </vt:lpstr>
      <vt:lpstr>My Credentials</vt:lpstr>
      <vt:lpstr>Our Agenda</vt:lpstr>
      <vt:lpstr>Automatic Data Optimization: Why Bother?</vt:lpstr>
      <vt:lpstr>Automatic Data Optimization (ADO)</vt:lpstr>
      <vt:lpstr>Covering the Space-Time Continuum</vt:lpstr>
      <vt:lpstr>Space-Based Migration: An Example</vt:lpstr>
      <vt:lpstr>Time-Based Compression: An Example</vt:lpstr>
      <vt:lpstr>ADO: A Simple Example</vt:lpstr>
      <vt:lpstr>Leveraging Storage Tiers</vt:lpstr>
      <vt:lpstr>Activating Heat Mapping</vt:lpstr>
      <vt:lpstr>Sample Objects</vt:lpstr>
      <vt:lpstr>Implementing ADO Time-Based Policies</vt:lpstr>
      <vt:lpstr>Testing ADO Policies: Global Policy Attributes</vt:lpstr>
      <vt:lpstr>Testing ADO Policies: Executing Workloads</vt:lpstr>
      <vt:lpstr>Testing ADO Policies: Executing Workloads</vt:lpstr>
      <vt:lpstr>Testing ADO Policies: Forcing ILM Evaluation</vt:lpstr>
      <vt:lpstr>ADO Space-Based Policies: Results </vt:lpstr>
      <vt:lpstr>ADO Time-Based Policies: Results</vt:lpstr>
      <vt:lpstr>ADO Compression: Performance Impacts</vt:lpstr>
      <vt:lpstr>ADO: Wrinkles and Caveats</vt:lpstr>
      <vt:lpstr>PowerPoint Presentation</vt:lpstr>
      <vt:lpstr>Over To You …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OracleDBA</dc:creator>
  <cp:lastModifiedBy>Jim Czuprynski</cp:lastModifiedBy>
  <cp:revision>57</cp:revision>
  <dcterms:created xsi:type="dcterms:W3CDTF">2014-02-06T07:35:19Z</dcterms:created>
  <dcterms:modified xsi:type="dcterms:W3CDTF">2014-11-20T20:36:26Z</dcterms:modified>
</cp:coreProperties>
</file>