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8"/>
  </p:notesMasterIdLst>
  <p:sldIdLst>
    <p:sldId id="257" r:id="rId2"/>
    <p:sldId id="285" r:id="rId3"/>
    <p:sldId id="260" r:id="rId4"/>
    <p:sldId id="297" r:id="rId5"/>
    <p:sldId id="287" r:id="rId6"/>
    <p:sldId id="263" r:id="rId7"/>
    <p:sldId id="264" r:id="rId8"/>
    <p:sldId id="281" r:id="rId9"/>
    <p:sldId id="288" r:id="rId10"/>
    <p:sldId id="265" r:id="rId11"/>
    <p:sldId id="282" r:id="rId12"/>
    <p:sldId id="293" r:id="rId13"/>
    <p:sldId id="289" r:id="rId14"/>
    <p:sldId id="266" r:id="rId15"/>
    <p:sldId id="283" r:id="rId16"/>
    <p:sldId id="284" r:id="rId17"/>
    <p:sldId id="290" r:id="rId18"/>
    <p:sldId id="294" r:id="rId19"/>
    <p:sldId id="295" r:id="rId20"/>
    <p:sldId id="296" r:id="rId21"/>
    <p:sldId id="286" r:id="rId22"/>
    <p:sldId id="261" r:id="rId23"/>
    <p:sldId id="262" r:id="rId24"/>
    <p:sldId id="270" r:id="rId25"/>
    <p:sldId id="298" r:id="rId26"/>
    <p:sldId id="29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racleDBA" initials="O" lastIdx="6" clrIdx="0"/>
  <p:cmAuthor id="1" name="Jim Czuprynski" initials="JCZ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EE12"/>
    <a:srgbClr val="D2A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3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2802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FDC8E-CDF4-498D-9D93-08C8EBB99E94}" type="datetimeFigureOut">
              <a:rPr lang="en-US" smtClean="0"/>
              <a:t>11/20/2014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B8358-86CE-4B46-82FC-CB3C43FCA8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18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C11A4D2-39C2-42A7-8508-D852D106AD9B}" type="slidenum">
              <a:rPr lang="en-US" altLang="en-US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</a:t>
            </a:fld>
            <a:endParaRPr lang="en-US" altLang="en-US" sz="12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65929153-30D8-42E7-ACD2-B8317BF799E1}" type="slidenum">
              <a:rPr lang="en-US" altLang="en-US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14</a:t>
            </a:fld>
            <a:endParaRPr lang="en-US" altLang="en-US" sz="12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181D2D6D-D912-4969-B963-38CE0D351428}" type="slidenum">
              <a:rPr lang="en-US" altLang="en-US" sz="1200" smtClean="0"/>
              <a:pPr eaLnBrk="1" hangingPunct="1"/>
              <a:t>15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181D2D6D-D912-4969-B963-38CE0D351428}" type="slidenum">
              <a:rPr lang="en-US" altLang="en-US" sz="1200" smtClean="0"/>
              <a:pPr eaLnBrk="1" hangingPunct="1"/>
              <a:t>16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65929153-30D8-42E7-ACD2-B8317BF799E1}" type="slidenum">
              <a:rPr lang="en-US" altLang="en-US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18</a:t>
            </a:fld>
            <a:endParaRPr lang="en-US" altLang="en-US" sz="12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181D2D6D-D912-4969-B963-38CE0D351428}" type="slidenum">
              <a:rPr lang="en-US" altLang="en-US" sz="1200" smtClean="0"/>
              <a:pPr eaLnBrk="1" hangingPunct="1"/>
              <a:t>19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5CCBC1AE-520A-4BA0-B539-D7C65B350FF4}" type="slidenum">
              <a:rPr lang="en-US" altLang="en-US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22</a:t>
            </a:fld>
            <a:endParaRPr lang="en-US" altLang="en-US" sz="12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3D9C63C5-15DB-4BE5-90D6-FE7106873C9E}" type="slidenum">
              <a:rPr lang="en-US" altLang="en-US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23</a:t>
            </a:fld>
            <a:endParaRPr lang="en-US" altLang="en-US" sz="12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B8358-86CE-4B46-82FC-CB3C43FCA81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4223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F4E73-4D86-44E5-BAED-4CD8D27C92B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48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87D3F35-7F0A-425F-BC33-A964BA593F9B}" type="slidenum">
              <a:rPr lang="en-US" altLang="en-US" smtClean="0">
                <a:latin typeface="Arial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ABEB63DF-C5FF-49F6-841B-8CB5A57670D5}" type="slidenum">
              <a:rPr lang="en-US" altLang="en-US" sz="1200" smtClean="0"/>
              <a:pPr eaLnBrk="1" hangingPunct="1"/>
              <a:t>3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04ACFFFD-FF18-4D62-9C83-99448DADE75F}" type="slidenum">
              <a:rPr lang="en-US" altLang="en-US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6</a:t>
            </a:fld>
            <a:endParaRPr lang="en-US" altLang="en-US" sz="12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417BA024-DA6E-43E8-A2A4-9B9FF64DFF5E}" type="slidenum">
              <a:rPr lang="en-US" altLang="en-US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7</a:t>
            </a:fld>
            <a:endParaRPr lang="en-US" altLang="en-US" sz="12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181D2D6D-D912-4969-B963-38CE0D351428}" type="slidenum">
              <a:rPr lang="en-US" altLang="en-US" sz="1200" smtClean="0"/>
              <a:pPr eaLnBrk="1" hangingPunct="1"/>
              <a:t>8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F6C4485-AF24-41F8-9E63-D309313903AC}" type="slidenum">
              <a:rPr lang="en-US" altLang="en-US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10</a:t>
            </a:fld>
            <a:endParaRPr lang="en-US" altLang="en-US" sz="120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181D2D6D-D912-4969-B963-38CE0D351428}" type="slidenum">
              <a:rPr lang="en-US" altLang="en-US" sz="1200" smtClean="0"/>
              <a:pPr eaLnBrk="1" hangingPunct="1"/>
              <a:t>11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181D2D6D-D912-4969-B963-38CE0D351428}" type="slidenum">
              <a:rPr lang="en-US" altLang="en-US" sz="1200" smtClean="0"/>
              <a:pPr eaLnBrk="1" hangingPunct="1"/>
              <a:t>12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457200"/>
            <a:ext cx="7772400" cy="2590800"/>
          </a:xfrm>
          <a:prstGeom prst="rect">
            <a:avLst/>
          </a:prstGeom>
        </p:spPr>
        <p:txBody>
          <a:bodyPr vert="horz" lIns="64288" tIns="32144" rIns="64288" bIns="32144"/>
          <a:lstStyle>
            <a:lvl1pPr>
              <a:defRPr sz="51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419600"/>
            <a:ext cx="6400354" cy="1752451"/>
          </a:xfrm>
        </p:spPr>
        <p:txBody>
          <a:bodyPr>
            <a:normAutofit/>
          </a:bodyPr>
          <a:lstStyle>
            <a:lvl1pPr marL="0" indent="0" algn="ctr">
              <a:spcBef>
                <a:spcPts val="422"/>
              </a:spcBef>
              <a:buNone/>
              <a:defRPr/>
            </a:lvl1pPr>
            <a:lvl2pPr marL="321440" indent="0" algn="ctr">
              <a:buNone/>
              <a:defRPr/>
            </a:lvl2pPr>
            <a:lvl3pPr marL="642882" indent="0" algn="ctr">
              <a:buNone/>
              <a:defRPr/>
            </a:lvl3pPr>
            <a:lvl4pPr marL="964323" indent="0" algn="ctr">
              <a:buNone/>
              <a:defRPr/>
            </a:lvl4pPr>
            <a:lvl5pPr marL="1285763" indent="0" algn="ctr">
              <a:buNone/>
              <a:defRPr/>
            </a:lvl5pPr>
            <a:lvl6pPr marL="1607205" indent="0" algn="ctr">
              <a:buNone/>
              <a:defRPr/>
            </a:lvl6pPr>
            <a:lvl7pPr marL="1928645" indent="0" algn="ctr">
              <a:buNone/>
              <a:defRPr/>
            </a:lvl7pPr>
            <a:lvl8pPr marL="2250086" indent="0" algn="ctr">
              <a:buNone/>
              <a:defRPr/>
            </a:lvl8pPr>
            <a:lvl9pPr marL="2571527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1575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6" y="4800824"/>
            <a:ext cx="5486177" cy="567035"/>
          </a:xfrm>
          <a:prstGeom prst="rect">
            <a:avLst/>
          </a:prstGeom>
        </p:spPr>
        <p:txBody>
          <a:bodyPr vert="horz" lIns="64288" tIns="32144" rIns="64288" bIns="32144"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6" y="612800"/>
            <a:ext cx="5486177" cy="4114354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321440" indent="0">
              <a:buNone/>
              <a:defRPr sz="2000"/>
            </a:lvl2pPr>
            <a:lvl3pPr marL="642882" indent="0">
              <a:buNone/>
              <a:defRPr sz="1700"/>
            </a:lvl3pPr>
            <a:lvl4pPr marL="964323" indent="0">
              <a:buNone/>
              <a:defRPr sz="1400"/>
            </a:lvl4pPr>
            <a:lvl5pPr marL="1285763" indent="0">
              <a:buNone/>
              <a:defRPr sz="1400"/>
            </a:lvl5pPr>
            <a:lvl6pPr marL="1607205" indent="0">
              <a:buNone/>
              <a:defRPr sz="1400"/>
            </a:lvl6pPr>
            <a:lvl7pPr marL="1928645" indent="0">
              <a:buNone/>
              <a:defRPr sz="1400"/>
            </a:lvl7pPr>
            <a:lvl8pPr marL="2250086" indent="0">
              <a:buNone/>
              <a:defRPr sz="1400"/>
            </a:lvl8pPr>
            <a:lvl9pPr marL="2571527" indent="0">
              <a:buNone/>
              <a:defRPr sz="14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6" y="5367860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40" indent="0">
              <a:buNone/>
              <a:defRPr sz="800"/>
            </a:lvl2pPr>
            <a:lvl3pPr marL="642882" indent="0">
              <a:buNone/>
              <a:defRPr sz="700"/>
            </a:lvl3pPr>
            <a:lvl4pPr marL="964323" indent="0">
              <a:buNone/>
              <a:defRPr sz="600"/>
            </a:lvl4pPr>
            <a:lvl5pPr marL="1285763" indent="0">
              <a:buNone/>
              <a:defRPr sz="600"/>
            </a:lvl5pPr>
            <a:lvl6pPr marL="1607205" indent="0">
              <a:buNone/>
              <a:defRPr sz="600"/>
            </a:lvl6pPr>
            <a:lvl7pPr marL="1928645" indent="0">
              <a:buNone/>
              <a:defRPr sz="600"/>
            </a:lvl7pPr>
            <a:lvl8pPr marL="2250086" indent="0">
              <a:buNone/>
              <a:defRPr sz="600"/>
            </a:lvl8pPr>
            <a:lvl9pPr marL="2571527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436346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Questions? Comments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1143000" y="2357439"/>
            <a:ext cx="6750844" cy="1644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88" tIns="32144" rIns="64288" bIns="32144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100" smtClean="0">
                <a:latin typeface="Arial" pitchFamily="34" charset="0"/>
                <a:cs typeface="Arial" pitchFamily="34" charset="0"/>
              </a:rPr>
              <a:t>Questions? Comments?</a:t>
            </a:r>
          </a:p>
        </p:txBody>
      </p:sp>
    </p:spTree>
    <p:extLst>
      <p:ext uri="{BB962C8B-B14F-4D97-AF65-F5344CB8AC3E}">
        <p14:creationId xmlns:p14="http://schemas.microsoft.com/office/powerpoint/2010/main" val="103574972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51" y="2678906"/>
            <a:ext cx="8228707" cy="1143000"/>
          </a:xfrm>
          <a:prstGeom prst="rect">
            <a:avLst/>
          </a:prstGeom>
        </p:spPr>
        <p:txBody>
          <a:bodyPr lIns="64288" tIns="32144" rIns="64288" bIns="32144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9" name="RightSideTitle"/>
          <p:cNvGrpSpPr/>
          <p:nvPr userDrawn="1"/>
        </p:nvGrpSpPr>
        <p:grpSpPr>
          <a:xfrm>
            <a:off x="8783192" y="605051"/>
            <a:ext cx="390408" cy="6252950"/>
            <a:chOff x="8732520" y="605051"/>
            <a:chExt cx="390408" cy="6252950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8732520" y="605051"/>
              <a:ext cx="365760" cy="6252950"/>
            </a:xfrm>
            <a:prstGeom prst="rect">
              <a:avLst/>
            </a:prstGeom>
            <a:solidFill>
              <a:schemeClr val="tx2">
                <a:lumMod val="95000"/>
                <a:lumOff val="5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vert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Tekton Pro" pitchFamily="34" charset="0"/>
                  <a:ea typeface="ヒラギノ角ゴ ProN W3" charset="0"/>
                  <a:cs typeface="ヒラギノ角ゴ ProN W3" charset="0"/>
                  <a:sym typeface="Gill Sans" charset="0"/>
                </a:rPr>
                <a:t>2014 OTN APAC  Tour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ekton Pro" pitchFamily="34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TextBox 10"/>
            <p:cNvSpPr txBox="1"/>
            <p:nvPr userDrawn="1"/>
          </p:nvSpPr>
          <p:spPr>
            <a:xfrm rot="5400000">
              <a:off x="8236788" y="5227789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#NZOUG14</a:t>
              </a:r>
              <a:endParaRPr lang="en-US" b="1" dirty="0">
                <a:solidFill>
                  <a:srgbClr val="FFC000"/>
                </a:solidFill>
                <a:latin typeface="Tekton Pro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47487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32" y="304800"/>
            <a:ext cx="8394104" cy="667495"/>
          </a:xfrm>
          <a:prstGeom prst="rect">
            <a:avLst/>
          </a:prstGeom>
        </p:spPr>
        <p:txBody>
          <a:bodyPr vert="horz" lIns="64288" tIns="32144" rIns="64288" bIns="32144"/>
          <a:lstStyle>
            <a:lvl1pPr algn="l">
              <a:defRPr sz="34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181600"/>
          </a:xfrm>
        </p:spPr>
        <p:txBody>
          <a:bodyPr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800">
                <a:solidFill>
                  <a:srgbClr val="002060"/>
                </a:solidFill>
              </a:defRPr>
            </a:lvl2pPr>
            <a:lvl3pPr>
              <a:defRPr sz="2400"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grpSp>
        <p:nvGrpSpPr>
          <p:cNvPr id="7" name="RightSideTitle"/>
          <p:cNvGrpSpPr/>
          <p:nvPr userDrawn="1"/>
        </p:nvGrpSpPr>
        <p:grpSpPr>
          <a:xfrm>
            <a:off x="8783192" y="605051"/>
            <a:ext cx="390408" cy="6252950"/>
            <a:chOff x="8732520" y="605051"/>
            <a:chExt cx="390408" cy="6252950"/>
          </a:xfrm>
        </p:grpSpPr>
        <p:sp>
          <p:nvSpPr>
            <p:cNvPr id="8" name="Rectangle 7"/>
            <p:cNvSpPr/>
            <p:nvPr userDrawn="1"/>
          </p:nvSpPr>
          <p:spPr bwMode="auto">
            <a:xfrm>
              <a:off x="8732520" y="605051"/>
              <a:ext cx="365760" cy="6252950"/>
            </a:xfrm>
            <a:prstGeom prst="rect">
              <a:avLst/>
            </a:prstGeom>
            <a:solidFill>
              <a:schemeClr val="tx2">
                <a:lumMod val="95000"/>
                <a:lumOff val="5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vert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Tekton Pro" pitchFamily="34" charset="0"/>
                  <a:ea typeface="ヒラギノ角ゴ ProN W3" charset="0"/>
                  <a:cs typeface="ヒラギノ角ゴ ProN W3" charset="0"/>
                  <a:sym typeface="Gill Sans" charset="0"/>
                </a:rPr>
                <a:t>2014 OTN APAC  Tour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ekton Pro" pitchFamily="34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 rot="5400000">
              <a:off x="8236788" y="5227789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#NZOUG14</a:t>
              </a:r>
              <a:endParaRPr lang="en-US" b="1" dirty="0">
                <a:solidFill>
                  <a:srgbClr val="FFC000"/>
                </a:solidFill>
                <a:latin typeface="Tekton Pro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69325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323105"/>
            <a:ext cx="8276218" cy="667495"/>
          </a:xfrm>
          <a:prstGeom prst="rect">
            <a:avLst/>
          </a:prstGeom>
        </p:spPr>
        <p:txBody>
          <a:bodyPr vert="horz" lIns="64288" tIns="32144" rIns="64288" bIns="32144"/>
          <a:lstStyle>
            <a:lvl1pPr algn="l">
              <a:defRPr sz="340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RightSideTitle"/>
          <p:cNvGrpSpPr/>
          <p:nvPr userDrawn="1"/>
        </p:nvGrpSpPr>
        <p:grpSpPr>
          <a:xfrm>
            <a:off x="8783192" y="605051"/>
            <a:ext cx="390408" cy="6252950"/>
            <a:chOff x="8732520" y="605051"/>
            <a:chExt cx="390408" cy="6252950"/>
          </a:xfrm>
        </p:grpSpPr>
        <p:sp>
          <p:nvSpPr>
            <p:cNvPr id="8" name="Rectangle 7"/>
            <p:cNvSpPr/>
            <p:nvPr userDrawn="1"/>
          </p:nvSpPr>
          <p:spPr bwMode="auto">
            <a:xfrm>
              <a:off x="8732520" y="605051"/>
              <a:ext cx="365760" cy="6252950"/>
            </a:xfrm>
            <a:prstGeom prst="rect">
              <a:avLst/>
            </a:prstGeom>
            <a:solidFill>
              <a:schemeClr val="tx2">
                <a:lumMod val="95000"/>
                <a:lumOff val="5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vert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Tekton Pro" pitchFamily="34" charset="0"/>
                  <a:ea typeface="ヒラギノ角ゴ ProN W3" charset="0"/>
                  <a:cs typeface="ヒラギノ角ゴ ProN W3" charset="0"/>
                  <a:sym typeface="Gill Sans" charset="0"/>
                </a:rPr>
                <a:t>2014 OTN APAC  Tour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ekton Pro" pitchFamily="34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 rot="5400000">
              <a:off x="8236788" y="5227789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#NZOUG14</a:t>
              </a:r>
              <a:endParaRPr lang="en-US" b="1" dirty="0">
                <a:solidFill>
                  <a:srgbClr val="FFC000"/>
                </a:solidFill>
                <a:latin typeface="Tekton Pro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4662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gradFill>
          <a:gsLst>
            <a:gs pos="0">
              <a:schemeClr val="bg1"/>
            </a:gs>
            <a:gs pos="67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3124200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048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  <a:prstGeom prst="rect">
            <a:avLst/>
          </a:prstGeom>
        </p:spPr>
        <p:txBody>
          <a:bodyPr vert="horz" lIns="64288" tIns="32144" rIns="64288" bIns="32144"/>
          <a:lstStyle>
            <a:lvl1pPr>
              <a:defRPr sz="4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70" y="892970"/>
            <a:ext cx="3625453" cy="5072063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8" y="892970"/>
            <a:ext cx="3625453" cy="5072063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2794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  <a:prstGeom prst="rect">
            <a:avLst/>
          </a:prstGeom>
        </p:spPr>
        <p:txBody>
          <a:bodyPr vert="horz" lIns="64288" tIns="32144" rIns="64288" bIns="32144"/>
          <a:lstStyle>
            <a:lvl1pPr>
              <a:defRPr sz="4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40" indent="0">
              <a:buNone/>
              <a:defRPr sz="1400" b="1"/>
            </a:lvl2pPr>
            <a:lvl3pPr marL="642882" indent="0">
              <a:buNone/>
              <a:defRPr sz="1300" b="1"/>
            </a:lvl3pPr>
            <a:lvl4pPr marL="964323" indent="0">
              <a:buNone/>
              <a:defRPr sz="1100" b="1"/>
            </a:lvl4pPr>
            <a:lvl5pPr marL="1285763" indent="0">
              <a:buNone/>
              <a:defRPr sz="1100" b="1"/>
            </a:lvl5pPr>
            <a:lvl6pPr marL="1607205" indent="0">
              <a:buNone/>
              <a:defRPr sz="1100" b="1"/>
            </a:lvl6pPr>
            <a:lvl7pPr marL="1928645" indent="0">
              <a:buNone/>
              <a:defRPr sz="1100" b="1"/>
            </a:lvl7pPr>
            <a:lvl8pPr marL="2250086" indent="0">
              <a:buNone/>
              <a:defRPr sz="1100" b="1"/>
            </a:lvl8pPr>
            <a:lvl9pPr marL="2571527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40" indent="0">
              <a:buNone/>
              <a:defRPr sz="1400" b="1"/>
            </a:lvl2pPr>
            <a:lvl3pPr marL="642882" indent="0">
              <a:buNone/>
              <a:defRPr sz="1300" b="1"/>
            </a:lvl3pPr>
            <a:lvl4pPr marL="964323" indent="0">
              <a:buNone/>
              <a:defRPr sz="1100" b="1"/>
            </a:lvl4pPr>
            <a:lvl5pPr marL="1285763" indent="0">
              <a:buNone/>
              <a:defRPr sz="1100" b="1"/>
            </a:lvl5pPr>
            <a:lvl6pPr marL="1607205" indent="0">
              <a:buNone/>
              <a:defRPr sz="1100" b="1"/>
            </a:lvl6pPr>
            <a:lvl7pPr marL="1928645" indent="0">
              <a:buNone/>
              <a:defRPr sz="1100" b="1"/>
            </a:lvl7pPr>
            <a:lvl8pPr marL="2250086" indent="0">
              <a:buNone/>
              <a:defRPr sz="1100" b="1"/>
            </a:lvl8pPr>
            <a:lvl9pPr marL="2571527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660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RightSideTitle"/>
          <p:cNvGrpSpPr/>
          <p:nvPr userDrawn="1"/>
        </p:nvGrpSpPr>
        <p:grpSpPr>
          <a:xfrm>
            <a:off x="8783192" y="605051"/>
            <a:ext cx="390408" cy="6252950"/>
            <a:chOff x="8732520" y="605051"/>
            <a:chExt cx="390408" cy="6252950"/>
          </a:xfrm>
        </p:grpSpPr>
        <p:sp>
          <p:nvSpPr>
            <p:cNvPr id="6" name="Rectangle 5"/>
            <p:cNvSpPr/>
            <p:nvPr userDrawn="1"/>
          </p:nvSpPr>
          <p:spPr bwMode="auto">
            <a:xfrm>
              <a:off x="8732520" y="605051"/>
              <a:ext cx="365760" cy="6252950"/>
            </a:xfrm>
            <a:prstGeom prst="rect">
              <a:avLst/>
            </a:prstGeom>
            <a:solidFill>
              <a:schemeClr val="tx2">
                <a:lumMod val="95000"/>
                <a:lumOff val="5000"/>
              </a:schemeClr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vert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Tekton Pro" pitchFamily="34" charset="0"/>
                  <a:ea typeface="ヒラギノ角ゴ ProN W3" charset="0"/>
                  <a:cs typeface="ヒラギノ角ゴ ProN W3" charset="0"/>
                  <a:sym typeface="Gill Sans" charset="0"/>
                </a:rPr>
                <a:t>2014 OTN APAC  Tour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Tekton Pro" pitchFamily="34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7" name="TextBox 6"/>
            <p:cNvSpPr txBox="1"/>
            <p:nvPr userDrawn="1"/>
          </p:nvSpPr>
          <p:spPr>
            <a:xfrm rot="5400000">
              <a:off x="8236788" y="5227789"/>
              <a:ext cx="1402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#NZOUG14</a:t>
              </a:r>
              <a:endParaRPr lang="en-US" b="1" dirty="0">
                <a:solidFill>
                  <a:srgbClr val="FFC000"/>
                </a:solidFill>
                <a:latin typeface="Tekton Pro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7385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8" y="273474"/>
            <a:ext cx="3008189" cy="1161975"/>
          </a:xfrm>
          <a:prstGeom prst="rect">
            <a:avLst/>
          </a:prstGeom>
        </p:spPr>
        <p:txBody>
          <a:bodyPr vert="horz" lIns="64288" tIns="32144" rIns="64288" bIns="32144" anchor="b"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3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8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40" indent="0">
              <a:buNone/>
              <a:defRPr sz="800"/>
            </a:lvl2pPr>
            <a:lvl3pPr marL="642882" indent="0">
              <a:buNone/>
              <a:defRPr sz="700"/>
            </a:lvl3pPr>
            <a:lvl4pPr marL="964323" indent="0">
              <a:buNone/>
              <a:defRPr sz="600"/>
            </a:lvl4pPr>
            <a:lvl5pPr marL="1285763" indent="0">
              <a:buNone/>
              <a:defRPr sz="600"/>
            </a:lvl5pPr>
            <a:lvl6pPr marL="1607205" indent="0">
              <a:buNone/>
              <a:defRPr sz="600"/>
            </a:lvl6pPr>
            <a:lvl7pPr marL="1928645" indent="0">
              <a:buNone/>
              <a:defRPr sz="600"/>
            </a:lvl7pPr>
            <a:lvl8pPr marL="2250086" indent="0">
              <a:buNone/>
              <a:defRPr sz="600"/>
            </a:lvl8pPr>
            <a:lvl9pPr marL="2571527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0296983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9314" y="892969"/>
            <a:ext cx="8013278" cy="507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en-US" dirty="0" smtClean="0">
                <a:sym typeface="Gill Sans" charset="0"/>
              </a:rPr>
              <a:t>Second level</a:t>
            </a:r>
          </a:p>
          <a:p>
            <a:pPr lvl="2"/>
            <a:r>
              <a:rPr lang="en-US" altLang="en-US" dirty="0" smtClean="0">
                <a:sym typeface="Gill Sans" charset="0"/>
              </a:rPr>
              <a:t>Third level</a:t>
            </a:r>
          </a:p>
          <a:p>
            <a:pPr lvl="3"/>
            <a:r>
              <a:rPr lang="en-US" altLang="en-US" dirty="0" smtClean="0">
                <a:sym typeface="Gill Sans" charset="0"/>
              </a:rPr>
              <a:t>Fourth level</a:t>
            </a:r>
          </a:p>
          <a:p>
            <a:pPr lvl="4"/>
            <a:r>
              <a:rPr lang="en-US" altLang="en-US" dirty="0" smtClean="0">
                <a:sym typeface="Gill Sans" charset="0"/>
              </a:rPr>
              <a:t>Fifth level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Zero Defect Computing,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/>
                </a:solidFill>
              </a:defRPr>
            </a:lvl1pPr>
          </a:lstStyle>
          <a:p>
            <a:fld id="{BD3184A2-173B-423B-91E8-206D740C64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07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itchFamily="34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89338" indent="-401822" algn="l" rtl="0" eaLnBrk="0" fontAlgn="base" hangingPunct="0">
        <a:spcBef>
          <a:spcPts val="422"/>
        </a:spcBef>
        <a:spcAft>
          <a:spcPct val="0"/>
        </a:spcAft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1866" indent="-401822" algn="l" rtl="0" eaLnBrk="0" fontAlgn="base" hangingPunct="0">
        <a:spcBef>
          <a:spcPts val="422"/>
        </a:spcBef>
        <a:spcAft>
          <a:spcPct val="0"/>
        </a:spcAft>
        <a:buSzPct val="100000"/>
        <a:buFont typeface="Wingdings" panose="05000000000000000000" pitchFamily="2" charset="2"/>
        <a:buChar char="§"/>
        <a:defRPr sz="3000">
          <a:solidFill>
            <a:schemeClr val="accent6">
              <a:lumMod val="75000"/>
            </a:schemeClr>
          </a:solidFill>
          <a:latin typeface="+mn-lt"/>
          <a:ea typeface="+mn-ea"/>
          <a:cs typeface="+mn-cs"/>
          <a:sym typeface="Gill Sans" charset="0"/>
        </a:defRPr>
      </a:lvl2pPr>
      <a:lvl3pPr marL="1214394" indent="-401822" algn="l" rtl="0" eaLnBrk="0" fontAlgn="base" hangingPunct="0">
        <a:spcBef>
          <a:spcPts val="422"/>
        </a:spcBef>
        <a:spcAft>
          <a:spcPct val="0"/>
        </a:spcAft>
        <a:buSzPct val="100000"/>
        <a:buFont typeface="Wingdings" panose="05000000000000000000" pitchFamily="2" charset="2"/>
        <a:buChar char="§"/>
        <a:defRPr sz="2800">
          <a:solidFill>
            <a:schemeClr val="accent6">
              <a:lumMod val="60000"/>
              <a:lumOff val="40000"/>
            </a:schemeClr>
          </a:solidFill>
          <a:latin typeface="+mn-lt"/>
          <a:ea typeface="+mn-ea"/>
          <a:cs typeface="+mn-cs"/>
          <a:sym typeface="Gill Sans" charset="0"/>
        </a:defRPr>
      </a:lvl3pPr>
      <a:lvl4pPr marL="1526922" indent="-401822" algn="l" rtl="0" eaLnBrk="0" fontAlgn="base" hangingPunct="0">
        <a:spcBef>
          <a:spcPts val="422"/>
        </a:spcBef>
        <a:spcAft>
          <a:spcPct val="0"/>
        </a:spcAft>
        <a:buSzPct val="100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39450" indent="-401822" algn="l" rtl="0" eaLnBrk="0" fontAlgn="base" hangingPunct="0">
        <a:spcBef>
          <a:spcPts val="422"/>
        </a:spcBef>
        <a:spcAft>
          <a:spcPct val="0"/>
        </a:spcAft>
        <a:buSzPct val="10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60908" indent="-401822" algn="l" rtl="0" fontAlgn="base">
        <a:spcBef>
          <a:spcPts val="3375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482365" indent="-401822" algn="l" rtl="0" fontAlgn="base">
        <a:spcBef>
          <a:spcPts val="3375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03822" indent="-401822" algn="l" rtl="0" fontAlgn="base">
        <a:spcBef>
          <a:spcPts val="3375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25280" indent="-401822" algn="l" rtl="0" fontAlgn="base">
        <a:spcBef>
          <a:spcPts val="3375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jczuprynski@zerodefectcomputing.com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jimczuprynski.wordpress.com/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jpg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85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601" y="1454727"/>
            <a:ext cx="8684994" cy="2355273"/>
          </a:xfrm>
        </p:spPr>
        <p:txBody>
          <a:bodyPr/>
          <a:lstStyle/>
          <a:p>
            <a:r>
              <a:rPr lang="en-US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SQL That </a:t>
            </a:r>
            <a:r>
              <a:rPr lang="en-US" sz="1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(Almost)</a:t>
            </a:r>
            <a:r>
              <a:rPr lang="en-US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Tunes Itself:</a:t>
            </a:r>
            <a:br>
              <a:rPr lang="en-US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r>
              <a:rPr lang="en-US" sz="48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Oracle 12c’s Built-In Tuning Features</a:t>
            </a:r>
            <a:endParaRPr lang="en-US" altLang="en-US" sz="4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038749"/>
            <a:ext cx="5297829" cy="175245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Jim Czuprynski</a:t>
            </a:r>
          </a:p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Zero Defect Computing, Inc.</a:t>
            </a:r>
          </a:p>
          <a:p>
            <a:r>
              <a:rPr lang="en-US" altLang="en-US" dirty="0">
                <a:solidFill>
                  <a:schemeClr val="accent5">
                    <a:lumMod val="25000"/>
                  </a:schemeClr>
                </a:solidFill>
              </a:rPr>
              <a:t>November 20</a:t>
            </a:r>
            <a:r>
              <a:rPr lang="en-US" altLang="en-US">
                <a:solidFill>
                  <a:schemeClr val="accent5">
                    <a:lumMod val="25000"/>
                  </a:schemeClr>
                </a:solidFill>
              </a:rPr>
              <a:t>, </a:t>
            </a:r>
            <a:r>
              <a:rPr lang="en-US" altLang="en-US" smtClean="0">
                <a:solidFill>
                  <a:schemeClr val="accent5">
                    <a:lumMod val="25000"/>
                  </a:schemeClr>
                </a:solidFill>
              </a:rPr>
              <a:t>2014</a:t>
            </a:r>
            <a:endParaRPr lang="en-US" altLang="en-US" dirty="0">
              <a:solidFill>
                <a:schemeClr val="accent5">
                  <a:lumMod val="25000"/>
                </a:schemeClr>
              </a:solidFill>
            </a:endParaRPr>
          </a:p>
          <a:p>
            <a:endParaRPr lang="en-US" dirty="0" smtClean="0">
              <a:solidFill>
                <a:srgbClr val="CFEE1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276600"/>
            <a:ext cx="1300163" cy="12943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985676" y="124517"/>
            <a:ext cx="1452563" cy="1446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398"/>
            <a:ext cx="1371600" cy="13763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700" y="3222904"/>
            <a:ext cx="2552700" cy="15716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5638800"/>
            <a:ext cx="4070350" cy="1092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07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dirty="0" smtClean="0"/>
              <a:t>Automatic Re-Optimization (ARO)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7517" indent="0">
              <a:lnSpc>
                <a:spcPct val="100000"/>
              </a:lnSpc>
              <a:buNone/>
              <a:defRPr/>
            </a:pPr>
            <a:r>
              <a:rPr lang="en-US" sz="2800" dirty="0" smtClean="0"/>
              <a:t>For </a:t>
            </a:r>
            <a:r>
              <a:rPr lang="en-US" sz="2800" u="sng" dirty="0" smtClean="0"/>
              <a:t>some</a:t>
            </a:r>
            <a:r>
              <a:rPr lang="en-US" sz="2800" dirty="0" smtClean="0"/>
              <a:t> statements, ARO features may help to overcome intrinsic limitations of AEP </a:t>
            </a:r>
            <a:r>
              <a:rPr lang="en-US" sz="2800" i="1" dirty="0" smtClean="0"/>
              <a:t>dynamic plans</a:t>
            </a:r>
            <a:r>
              <a:rPr lang="en-US" sz="2800" dirty="0" smtClean="0"/>
              <a:t>:</a:t>
            </a:r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The optimizer discovers an inefficiency during a statement’s </a:t>
            </a:r>
            <a:r>
              <a:rPr lang="en-US" sz="2800" u="sng" dirty="0" smtClean="0">
                <a:solidFill>
                  <a:srgbClr val="C00000"/>
                </a:solidFill>
              </a:rPr>
              <a:t>first</a:t>
            </a:r>
            <a:r>
              <a:rPr lang="en-US" sz="2800" dirty="0" smtClean="0"/>
              <a:t> execution that AEP </a:t>
            </a:r>
            <a:r>
              <a:rPr lang="en-US" sz="2800" i="1" dirty="0" smtClean="0"/>
              <a:t>cannot resolve </a:t>
            </a:r>
            <a:r>
              <a:rPr lang="en-US" sz="2800" dirty="0" smtClean="0"/>
              <a:t>(</a:t>
            </a:r>
            <a:r>
              <a:rPr lang="en-US" sz="2800" dirty="0"/>
              <a:t>e.g. </a:t>
            </a:r>
            <a:r>
              <a:rPr lang="en-US" sz="2800" dirty="0" smtClean="0"/>
              <a:t>order in which row sets are joined) </a:t>
            </a:r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During the </a:t>
            </a:r>
            <a:r>
              <a:rPr lang="en-US" sz="2800" u="sng" dirty="0" smtClean="0">
                <a:solidFill>
                  <a:schemeClr val="accent2"/>
                </a:solidFill>
              </a:rPr>
              <a:t>next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execution, the optimizer </a:t>
            </a:r>
            <a:r>
              <a:rPr lang="en-US" sz="2800" i="1" dirty="0" smtClean="0"/>
              <a:t>gathers additional statistics</a:t>
            </a:r>
            <a:r>
              <a:rPr lang="en-US" sz="2800" dirty="0" smtClean="0"/>
              <a:t> to improve the join order</a:t>
            </a:r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All </a:t>
            </a:r>
            <a:r>
              <a:rPr lang="en-US" sz="2800" u="sng" dirty="0">
                <a:solidFill>
                  <a:srgbClr val="00B050"/>
                </a:solidFill>
              </a:rPr>
              <a:t>s</a:t>
            </a:r>
            <a:r>
              <a:rPr lang="en-US" sz="2800" u="sng" dirty="0" smtClean="0">
                <a:solidFill>
                  <a:srgbClr val="00B050"/>
                </a:solidFill>
              </a:rPr>
              <a:t>ubsequent</a:t>
            </a:r>
            <a:r>
              <a:rPr lang="en-US" sz="2800" dirty="0" smtClean="0"/>
              <a:t> executions of the same statement improve as more execution statistics and optimizer statistics are gathered</a:t>
            </a:r>
          </a:p>
        </p:txBody>
      </p:sp>
    </p:spTree>
    <p:extLst>
      <p:ext uri="{BB962C8B-B14F-4D97-AF65-F5344CB8AC3E}">
        <p14:creationId xmlns:p14="http://schemas.microsoft.com/office/powerpoint/2010/main" val="20418125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RANTs"/>
          <p:cNvSpPr/>
          <p:nvPr/>
        </p:nvSpPr>
        <p:spPr>
          <a:xfrm>
            <a:off x="1600200" y="838200"/>
            <a:ext cx="5620207" cy="51814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>
                <a:latin typeface="Lucida Console" panose="020B0609040504020204" pitchFamily="49" charset="0"/>
              </a:rPr>
              <a:t>SQL&gt; GRANT SELECT ANY DICTIONARY TO </a:t>
            </a:r>
            <a:r>
              <a:rPr lang="en-US" dirty="0" err="1" smtClean="0">
                <a:latin typeface="Lucida Console" panose="020B0609040504020204" pitchFamily="49" charset="0"/>
              </a:rPr>
              <a:t>ap</a:t>
            </a:r>
            <a:r>
              <a:rPr lang="en-US" dirty="0" smtClean="0">
                <a:latin typeface="Lucida Console" panose="020B0609040504020204" pitchFamily="49" charset="0"/>
              </a:rPr>
              <a:t>;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76200" y="170705"/>
            <a:ext cx="9103840" cy="667495"/>
          </a:xfrm>
        </p:spPr>
        <p:txBody>
          <a:bodyPr/>
          <a:lstStyle/>
          <a:p>
            <a:r>
              <a:rPr lang="en-US" altLang="en-US" sz="3200" dirty="0" smtClean="0">
                <a:latin typeface="Arial Bold" pitchFamily="34" charset="0"/>
                <a:cs typeface="Arial Bold" pitchFamily="34" charset="0"/>
              </a:rPr>
              <a:t>Automatic Re-Optimization: 1</a:t>
            </a:r>
            <a:r>
              <a:rPr lang="en-US" altLang="en-US" sz="3200" baseline="30000" dirty="0" smtClean="0">
                <a:latin typeface="Arial Bold" pitchFamily="34" charset="0"/>
                <a:cs typeface="Arial Bold" pitchFamily="34" charset="0"/>
              </a:rPr>
              <a:t>st</a:t>
            </a:r>
            <a:r>
              <a:rPr lang="en-US" altLang="en-US" sz="3200" dirty="0" smtClean="0">
                <a:latin typeface="Arial Bold" pitchFamily="34" charset="0"/>
                <a:cs typeface="Arial Bold" pitchFamily="34" charset="0"/>
              </a:rPr>
              <a:t> Execution</a:t>
            </a:r>
          </a:p>
        </p:txBody>
      </p:sp>
      <p:grpSp>
        <p:nvGrpSpPr>
          <p:cNvPr id="3" name="ARO Query"/>
          <p:cNvGrpSpPr>
            <a:grpSpLocks/>
          </p:cNvGrpSpPr>
          <p:nvPr/>
        </p:nvGrpSpPr>
        <p:grpSpPr bwMode="auto">
          <a:xfrm>
            <a:off x="885304" y="762000"/>
            <a:ext cx="4524896" cy="5952129"/>
            <a:chOff x="217105" y="2694292"/>
            <a:chExt cx="6434981" cy="8466042"/>
          </a:xfrm>
        </p:grpSpPr>
        <p:sp>
          <p:nvSpPr>
            <p:cNvPr id="20488" name="1stQueryResults"/>
            <p:cNvSpPr txBox="1">
              <a:spLocks noChangeArrowheads="1"/>
            </p:cNvSpPr>
            <p:nvPr/>
          </p:nvSpPr>
          <p:spPr bwMode="auto">
            <a:xfrm>
              <a:off x="217105" y="2694292"/>
              <a:ext cx="6434981" cy="846604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145646" tIns="72823" rIns="145646" bIns="72823">
              <a:spAutoFit/>
            </a:bodyPr>
            <a:lstStyle>
              <a:lvl1pPr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SELECT /*+ MONITOR GATHER_PLAN_STATISTICS ARO_1 */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INV.cust_id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,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C.cust_last_name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cust_name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,SUM(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INV.xtd_amt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xtd_amt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,SUM(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S.quantity_sold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qty_sold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,SUM(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s.amount_sold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amt_sold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FROM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sh.customers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C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,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sh.products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P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,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sh.sales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S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,(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SELECT 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 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I.customer_id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cust_id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 ,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LI.product_id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prod_id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 ,SUM(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LI.extended_amt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xtd_amt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FROM 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 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ap.invoices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I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 ,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ap.invoice_items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LI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WHERE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I.invoice_id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LI.invoice_id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AND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I.taxable_amt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&gt; 1000.00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AND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LI.extended_amt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&lt; 100.00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AND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LI.taxable_ind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&lt; 'Y' 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GROUP BY 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 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I.customer_id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 ,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LI.product_id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    ) INV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WHERE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INV.cust_id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C.cust_id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AND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S.cust_id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C.cust_id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AND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S.prod_id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P.prod_id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GROUP BY 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INV.cust_id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,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C.cust_last_name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ORDER BY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INV.cust_id</a:t>
              </a:r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   ,</a:t>
              </a:r>
              <a:r>
                <a:rPr lang="en-US" altLang="en-US" sz="1100" dirty="0" err="1" smtClean="0">
                  <a:latin typeface="Courier New" pitchFamily="49" charset="0"/>
                  <a:cs typeface="Courier New" pitchFamily="49" charset="0"/>
                </a:rPr>
                <a:t>C.cust_last_name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;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88337" y="2802674"/>
              <a:ext cx="2763355" cy="2529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" name="ARO First Execution"/>
          <p:cNvGrpSpPr>
            <a:grpSpLocks/>
          </p:cNvGrpSpPr>
          <p:nvPr/>
        </p:nvGrpSpPr>
        <p:grpSpPr bwMode="auto">
          <a:xfrm>
            <a:off x="719720" y="1825347"/>
            <a:ext cx="7662280" cy="3508653"/>
            <a:chOff x="1123123" y="3924906"/>
            <a:chExt cx="10898186" cy="4989105"/>
          </a:xfrm>
        </p:grpSpPr>
        <p:sp>
          <p:nvSpPr>
            <p:cNvPr id="8" name="2ndQueryResults"/>
            <p:cNvSpPr txBox="1"/>
            <p:nvPr/>
          </p:nvSpPr>
          <p:spPr>
            <a:xfrm>
              <a:off x="1123123" y="3924906"/>
              <a:ext cx="10898186" cy="498910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First Execution:</a:t>
              </a:r>
            </a:p>
            <a:p>
              <a:pPr>
                <a:defRPr/>
              </a:pPr>
              <a:endParaRPr lang="en-US" sz="9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SQL_ID  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d0g29dw05u1jv, child number </a:t>
              </a:r>
              <a:r>
                <a:rPr lang="en-US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>
                <a:defRPr/>
              </a:pPr>
              <a:r>
                <a:rPr lang="en-US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Plan 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hash value: </a:t>
              </a:r>
              <a:r>
                <a:rPr lang="en-US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1879733942</a:t>
              </a:r>
            </a:p>
            <a:p>
              <a:pPr>
                <a:defRPr/>
              </a:pPr>
              <a:endParaRPr lang="en-US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8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--------------------------------------------------------------------------------------------------------------------------</a:t>
              </a:r>
              <a:endParaRPr lang="en-US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Id  | Operation                                     | Name           | Starts | E-Rows | A-Rows |   A-Time   | Buffers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--------------------------------------------------------------------------------------------------------------------------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0 | SELECT STATEMENT                              |                |      1 |        |      1 |00:00:00.02 |     400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1 |  SORT GROUP BY                                |                |      1 |    521 |      1 |00:00:00.02 |     400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2 |   NESTED LOOPS                                |                |      1 |    521 |    238 |00:00:00.01 |     400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3 |    NESTED LOOPS                               |                |      1 |    521 |    238 |00:00:00.01 |     396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4 |     NESTED LOOPS                              |                |      1 |      4 |      1 |00:00:00.01 |     230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5 |      VIEW                                     |                |      1 |      4 |      1 |00:00:00.01 |     227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6 |       HASH GROUP BY                           |                |      1 |      4 |      1 |00:00:00.01 |     227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7 |        HASH JOIN                              |                |      1 |   1250 |    500 |00:00:00.01 |     227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8 |         TABLE ACCESS FULL                     | INVOICES       |      1 |    500 |    500 |00:00:00.01 |       7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9 |         TABLE ACCESS FULL                     | INVOICE_ITEMS  |      1 |   1250 |    500 |00:00:00.01 |     220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10 |      TABLE ACCESS BY INDEX ROWID              | CUSTOMERS      |      1 |      1 |      1 |00:00:00.01 |       3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11 |       INDEX UNIQUE SCAN                       | CUSTOMERS_PK   |      1 |      1 |      1 |00:00:00.01 |       2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12 |     PARTITION RANGE ALL                       |                |      1 |    130 |    238 |00:00:00.01 |     166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13 |      TABLE ACCESS BY LOCAL INDEX ROWID BATCHED| SALES          |     28 |    130 |    238 |00:00:00.01 |     166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14 |       BITMAP CONVERSION TO ROWIDS             |                |     16 |        |    238 |00:00:00.01 |      32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15 |        BITMAP INDEX SINGLE VALUE              | SALES_CUST_BIX |     16 |        |      5 |00:00:00.01 |      32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16 |    INDEX UNIQUE SCAN                          | PRODUCTS_PK    |    238 |      1 |    238 |00:00:00.01 |       4 |</a:t>
              </a:r>
            </a:p>
            <a:p>
              <a:pPr>
                <a:defRPr/>
              </a:pPr>
              <a:r>
                <a:rPr lang="en-US" sz="8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--------------------------------------------------------------------------------------------------------------------------</a:t>
              </a:r>
              <a:endParaRPr lang="en-US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213943" y="5113158"/>
              <a:ext cx="1468233" cy="344756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204256" y="4334994"/>
              <a:ext cx="3892022" cy="541760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04097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-36040" y="399305"/>
            <a:ext cx="9103840" cy="667495"/>
          </a:xfrm>
        </p:spPr>
        <p:txBody>
          <a:bodyPr/>
          <a:lstStyle/>
          <a:p>
            <a:r>
              <a:rPr lang="en-US" altLang="en-US" sz="3200" dirty="0" smtClean="0">
                <a:latin typeface="Arial Bold" pitchFamily="34" charset="0"/>
                <a:cs typeface="Arial Bold" pitchFamily="34" charset="0"/>
              </a:rPr>
              <a:t>Automatic Re-Optimization: 2</a:t>
            </a:r>
            <a:r>
              <a:rPr lang="en-US" altLang="en-US" sz="3200" baseline="30000" dirty="0" smtClean="0">
                <a:latin typeface="Arial Bold" pitchFamily="34" charset="0"/>
                <a:cs typeface="Arial Bold" pitchFamily="34" charset="0"/>
              </a:rPr>
              <a:t>nd</a:t>
            </a:r>
            <a:r>
              <a:rPr lang="en-US" altLang="en-US" sz="3200" dirty="0" smtClean="0">
                <a:latin typeface="Arial Bold" pitchFamily="34" charset="0"/>
                <a:cs typeface="Arial Bold" pitchFamily="34" charset="0"/>
              </a:rPr>
              <a:t> Execution</a:t>
            </a:r>
          </a:p>
        </p:txBody>
      </p:sp>
      <p:grpSp>
        <p:nvGrpSpPr>
          <p:cNvPr id="3" name="ARO_Verify_Query"/>
          <p:cNvGrpSpPr>
            <a:grpSpLocks/>
          </p:cNvGrpSpPr>
          <p:nvPr/>
        </p:nvGrpSpPr>
        <p:grpSpPr bwMode="auto">
          <a:xfrm>
            <a:off x="199503" y="990600"/>
            <a:ext cx="8379292" cy="4717550"/>
            <a:chOff x="217105" y="3267711"/>
            <a:chExt cx="6434981" cy="11833562"/>
          </a:xfrm>
        </p:grpSpPr>
        <p:sp>
          <p:nvSpPr>
            <p:cNvPr id="20488" name="1stQueryResults"/>
            <p:cNvSpPr txBox="1">
              <a:spLocks noChangeArrowheads="1"/>
            </p:cNvSpPr>
            <p:nvPr/>
          </p:nvSpPr>
          <p:spPr bwMode="auto">
            <a:xfrm>
              <a:off x="217105" y="3267711"/>
              <a:ext cx="6434981" cy="118335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145646" tIns="72823" rIns="145646" bIns="72823">
              <a:spAutoFit/>
            </a:bodyPr>
            <a:lstStyle>
              <a:lvl1pPr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-----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-- Which SQL statement(s) are currently qualified to use either: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-- (a) a Dynamic Plan; or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-- (b) Automatic Re-Optimization?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-----</a:t>
              </a:r>
            </a:p>
            <a:p>
              <a:pPr eaLnBrk="1" hangingPunct="1"/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COL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shid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        FORMAT A15          HEADING "SQL Hash ID"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COL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child_number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FORMAT 999999       HEADING "Child|#"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COL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psn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         FORMAT A08          HEADING "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Parsing|Schema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"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COL cost            FORMAT 999999999    HEADING "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Optimizer|Cost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"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COL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is_rap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      FORMAT A12          HEADING "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Resolved|Adaptable|Plan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?"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COL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is_aro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      FORMAT A12          HEADING "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Auto|Reopti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-|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mizable|Plan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?"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COL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sql_text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    FORMAT A80          HEADING "SQL Text" WRAP</a:t>
              </a:r>
            </a:p>
            <a:p>
              <a:pPr eaLnBrk="1" hangingPunct="1"/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TTITLE "Plans Identified for Dynamic Execution or Auto Re-Optimization|(from V$SQL)"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SELECT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sql_id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shid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,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child_number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,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parsing_schema_name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psn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,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optimizer_cost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cost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,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is_resolved_adaptive_plan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is_rap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,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is_reoptimizable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is_aro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,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sql_text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FROM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v$sql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WHERE (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sql_text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NOT LIKE 'EXPLAIN PLAN FOR%' AND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sql_text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NOT LIKE '%DBMS_XPLAN%')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AND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parsing_schema_name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IN ('AP','HR','OE','SH','SYSTEM')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AND ((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is_resolved_adaptive_plan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= 'Y') OR (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is_reoptimizable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= 'Y'));</a:t>
              </a:r>
            </a:p>
            <a:p>
              <a:pPr eaLnBrk="1" hangingPunct="1"/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6923" y="13873525"/>
              <a:ext cx="4192487" cy="480366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" name="ARO_Verify_Results"/>
          <p:cNvGrpSpPr>
            <a:grpSpLocks/>
          </p:cNvGrpSpPr>
          <p:nvPr/>
        </p:nvGrpSpPr>
        <p:grpSpPr bwMode="auto">
          <a:xfrm>
            <a:off x="588482" y="1676400"/>
            <a:ext cx="7564918" cy="1508103"/>
            <a:chOff x="1090080" y="3952420"/>
            <a:chExt cx="10759705" cy="2144440"/>
          </a:xfrm>
        </p:grpSpPr>
        <p:sp>
          <p:nvSpPr>
            <p:cNvPr id="8" name="QueryResults"/>
            <p:cNvSpPr txBox="1"/>
            <p:nvPr/>
          </p:nvSpPr>
          <p:spPr>
            <a:xfrm>
              <a:off x="1090080" y="3952420"/>
              <a:ext cx="10759705" cy="214444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Verification Results: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Plans Identified for Dynamic Execution or Auto Re-Optimization (from V$SQL)</a:t>
              </a:r>
            </a:p>
            <a:p>
              <a:pPr>
                <a:defRPr/>
              </a:pPr>
              <a:endParaRPr lang="en-US" sz="9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                                     Auto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                        Resolved     </a:t>
              </a:r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Reopti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Child   Parsing  Optimizer  Adaptable    </a:t>
              </a:r>
              <a:r>
                <a:rPr lang="en-US" sz="9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mizable</a:t>
              </a:r>
              <a:endParaRPr lang="en-US" sz="9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SQL Hash ID     #       Schema   Cost       Plan?        Plan?        SQL Text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 ------- -------- ---------- ------------ ------------ </a:t>
              </a:r>
              <a:r>
                <a:rPr lang="en-US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</a:t>
              </a:r>
            </a:p>
            <a:p>
              <a:pPr>
                <a:defRPr/>
              </a:pPr>
              <a:r>
                <a:rPr lang="en-US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4v116s6qby228         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 AP              245                         Y SELECT /*+ MONITOR </a:t>
              </a:r>
              <a:r>
                <a:rPr lang="en-US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GATHER_PLAN_STATIST</a:t>
              </a:r>
              <a:endParaRPr lang="en-US" sz="9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endParaRPr lang="en-US" sz="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613330" y="4649476"/>
              <a:ext cx="1334757" cy="120835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8" name="ARO_2nd_Execution"/>
          <p:cNvGrpSpPr>
            <a:grpSpLocks/>
          </p:cNvGrpSpPr>
          <p:nvPr/>
        </p:nvGrpSpPr>
        <p:grpSpPr bwMode="auto">
          <a:xfrm>
            <a:off x="602134" y="990600"/>
            <a:ext cx="7662281" cy="5162952"/>
            <a:chOff x="1163569" y="2549552"/>
            <a:chExt cx="10898186" cy="7341425"/>
          </a:xfrm>
        </p:grpSpPr>
        <p:sp>
          <p:nvSpPr>
            <p:cNvPr id="19" name="2ndQueryResults"/>
            <p:cNvSpPr txBox="1"/>
            <p:nvPr/>
          </p:nvSpPr>
          <p:spPr>
            <a:xfrm>
              <a:off x="1163569" y="2549552"/>
              <a:ext cx="10898186" cy="73414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Second Execution:</a:t>
              </a:r>
            </a:p>
            <a:p>
              <a:pPr>
                <a:defRPr/>
              </a:pPr>
              <a:endParaRPr lang="en-US" sz="9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SQL_ID  d0g29dw05u1jv, child number </a:t>
              </a:r>
              <a:r>
                <a:rPr lang="en-US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>
                <a:defRPr/>
              </a:pPr>
              <a:r>
                <a:rPr lang="en-US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Plan </a:t>
              </a: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hash value: </a:t>
              </a:r>
              <a:r>
                <a:rPr lang="en-US" sz="9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1879733942</a:t>
              </a:r>
            </a:p>
            <a:p>
              <a:pPr>
                <a:defRPr/>
              </a:pPr>
              <a:endParaRPr lang="en-US" sz="8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--------------------------------------------------------------------------------------------------------------------------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Id  | Operation                                     | Name           | Starts | E-Rows | A-Rows |   A-Time   | Buffers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--------------------------------------------------------------------------------------------------------------------------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0 | SELECT STATEMENT                              |                |      1 |        |      1 |00:00:00.01 |     400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1 |  SORT GROUP BY                                |                |      1 |      1 |      1 |00:00:00.01 |     400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2 |   NESTED LOOPS                                |                |      1 |    238 |    238 |00:00:00.01 |     400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3 |    NESTED LOOPS                               |                |      1 |    238 |    238 |00:00:00.01 |     396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4 |     NESTED LOOPS                              |                |      1 |      1 |      1 |00:00:00.01 |     230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5 |      VIEW                                     |                |      1 |      1 |      1 |00:00:00.01 |     227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6 |       HASH GROUP BY                           |                |      1 |      1 |      1 |00:00:00.01 |     227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7 |        HASH JOIN                              |                |      1 |    500 |    500 |00:00:00.01 |     227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8 |         TABLE ACCESS FULL                     | INVOICES       |      1 |    500 |    500 |00:00:00.01 |       7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9 |         TABLE ACCESS FULL                     | INVOICE_ITEMS  |      1 |    500 |    500 |00:00:00.01 |     220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10 |      TABLE ACCESS BY INDEX ROWID              | CUSTOMERS      |      1 |      1 |      1 |00:00:00.01 |       3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11 |       INDEX UNIQUE SCAN                       | CUSTOMERS_PK   |      1 |      1 |      1 |00:00:00.01 |       2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12 |     PARTITION RANGE ALL                       |                |      1 |    238 |    238 |00:00:00.01 |     166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13 |      TABLE ACCESS BY LOCAL INDEX ROWID BATCHED| SALES          |     28 |    238 |    238 |00:00:00.01 |     166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14 |       BITMAP CONVERSION TO ROWIDS             |                |     16 |        |    238 |00:00:00.01 |      32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15 |        BITMAP INDEX SINGLE VALUE              | SALES_CUST_BIX |     16 |        |      5 |00:00:00.01 |      32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16 |    INDEX UNIQUE SCAN                          | PRODUCTS_PK    |    238 |      1 |    238 |00:00:00.01 |       4 |</a:t>
              </a:r>
            </a:p>
            <a:p>
              <a:pPr>
                <a:defRPr/>
              </a:pPr>
              <a:r>
                <a:rPr lang="en-US" sz="8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--------------------------------------------------------------------------------------------------------------------------</a:t>
              </a:r>
            </a:p>
            <a:p>
              <a:pPr>
                <a:defRPr/>
              </a:pPr>
              <a:endParaRPr lang="en-US" sz="7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Predicate Information (identified by operation id):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</a:t>
              </a: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7 - access("I"."INVOICE_ID"="LI"."INVOICE_ID")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8 - filter("I"."TAXABLE_AMT"&gt;1000)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9 - filter(("LI"."EXTENDED_AMT"&lt;100 AND "LI"."TAXABLE_IND"&lt;'Y'))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11 - access("INV"."CUST_ID"="C"."CUST_ID")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15 - access("S"."CUST_ID"="C"."CUST_ID")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16 - access("S"."PROD_ID"="P"."PROD_ID</a:t>
              </a:r>
              <a:r>
                <a:rPr lang="en-US" sz="7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")</a:t>
              </a: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</a:t>
              </a:r>
            </a:p>
            <a:p>
              <a:pPr>
                <a:defRPr/>
              </a:pP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Note</a:t>
              </a:r>
            </a:p>
            <a:p>
              <a:pPr>
                <a:defRPr/>
              </a:pPr>
              <a:r>
                <a:rPr 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</a:t>
              </a:r>
            </a:p>
            <a:p>
              <a:pPr>
                <a:defRPr/>
              </a:pPr>
              <a:r>
                <a:rPr lang="en-US" sz="1200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- statistics feedback used for this statement</a:t>
              </a: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213943" y="3727901"/>
              <a:ext cx="1468233" cy="3447564"/>
            </a:xfrm>
            <a:prstGeom prst="rect">
              <a:avLst/>
            </a:prstGeom>
            <a:noFill/>
            <a:ln w="28575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233127" y="3058089"/>
              <a:ext cx="3645412" cy="492510"/>
            </a:xfrm>
            <a:prstGeom prst="rect">
              <a:avLst/>
            </a:prstGeom>
            <a:noFill/>
            <a:ln w="28575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1521815" y="9333201"/>
              <a:ext cx="6441520" cy="396303"/>
            </a:xfrm>
            <a:prstGeom prst="rect">
              <a:avLst/>
            </a:prstGeom>
            <a:noFill/>
            <a:ln w="28575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332694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SQL Plan Directives (SPD)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7175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SQL Plan Directives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686800" cy="5181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defRPr/>
            </a:pPr>
            <a:r>
              <a:rPr lang="en-US" dirty="0" smtClean="0"/>
              <a:t>Oracle 12</a:t>
            </a:r>
            <a:r>
              <a:rPr lang="en-US" i="1" dirty="0" smtClean="0"/>
              <a:t>c</a:t>
            </a:r>
            <a:r>
              <a:rPr lang="en-US" dirty="0" smtClean="0"/>
              <a:t>R1 offers the capability to capture and retain compilation and execution statistics within the data dictionary:</a:t>
            </a:r>
          </a:p>
          <a:p>
            <a:pPr>
              <a:defRPr/>
            </a:pPr>
            <a:r>
              <a:rPr lang="en-US" dirty="0" smtClean="0"/>
              <a:t>Before, a statement’s compilation and execution statistics were retained </a:t>
            </a:r>
            <a:r>
              <a:rPr lang="en-US" i="1" dirty="0" smtClean="0"/>
              <a:t>only</a:t>
            </a:r>
            <a:r>
              <a:rPr lang="en-US" dirty="0" smtClean="0"/>
              <a:t> </a:t>
            </a:r>
            <a:r>
              <a:rPr lang="en-US" i="1" dirty="0" smtClean="0"/>
              <a:t>within the Shared Pool</a:t>
            </a:r>
          </a:p>
          <a:p>
            <a:pPr>
              <a:defRPr/>
            </a:pPr>
            <a:r>
              <a:rPr lang="en-US" dirty="0" smtClean="0"/>
              <a:t>Now these statistics will be retained </a:t>
            </a:r>
            <a:r>
              <a:rPr lang="en-US" i="1" dirty="0" smtClean="0"/>
              <a:t>within the data dictionary</a:t>
            </a:r>
            <a:r>
              <a:rPr lang="en-US" dirty="0" smtClean="0"/>
              <a:t> </a:t>
            </a:r>
            <a:r>
              <a:rPr lang="en-US" i="1" dirty="0" smtClean="0"/>
              <a:t>instead</a:t>
            </a:r>
            <a:r>
              <a:rPr lang="en-US" dirty="0" smtClean="0"/>
              <a:t> as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SQL Plan Directives</a:t>
            </a:r>
            <a:r>
              <a:rPr lang="en-US" dirty="0" smtClean="0"/>
              <a:t> (SPDs)</a:t>
            </a:r>
          </a:p>
          <a:p>
            <a:pPr>
              <a:defRPr/>
            </a:pPr>
            <a:r>
              <a:rPr lang="en-US" dirty="0" smtClean="0"/>
              <a:t>SPDs are </a:t>
            </a:r>
            <a:r>
              <a:rPr lang="en-US" u="sng" dirty="0" smtClean="0"/>
              <a:t>not</a:t>
            </a:r>
            <a:r>
              <a:rPr lang="en-US" dirty="0" smtClean="0"/>
              <a:t> SQL statement specific! </a:t>
            </a:r>
          </a:p>
          <a:p>
            <a:pPr lvl="1">
              <a:defRPr/>
            </a:pPr>
            <a:r>
              <a:rPr lang="en-US" dirty="0" smtClean="0"/>
              <a:t>They pertain to </a:t>
            </a:r>
            <a:r>
              <a:rPr lang="en-US" i="1" dirty="0" smtClean="0"/>
              <a:t>best methods</a:t>
            </a:r>
            <a:r>
              <a:rPr lang="en-US" dirty="0" smtClean="0"/>
              <a:t> to process </a:t>
            </a:r>
            <a:r>
              <a:rPr lang="en-US" i="1" dirty="0" smtClean="0"/>
              <a:t>row sets</a:t>
            </a:r>
          </a:p>
          <a:p>
            <a:pPr lvl="1">
              <a:defRPr/>
            </a:pPr>
            <a:r>
              <a:rPr lang="en-US" dirty="0" smtClean="0"/>
              <a:t>Therefore, </a:t>
            </a:r>
            <a:r>
              <a:rPr lang="en-US" i="1" dirty="0" smtClean="0"/>
              <a:t>multiple</a:t>
            </a:r>
            <a:r>
              <a:rPr lang="en-US" dirty="0" smtClean="0"/>
              <a:t> future queries may benefit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DBMS_XPLAN.DISPLAY … +NOTES</a:t>
            </a:r>
            <a:r>
              <a:rPr lang="en-US" dirty="0" smtClean="0"/>
              <a:t> tells if an SPD has been used against an existing SQL statement</a:t>
            </a:r>
          </a:p>
          <a:p>
            <a:pPr>
              <a:defRPr/>
            </a:pPr>
            <a:r>
              <a:rPr lang="en-US" dirty="0" smtClean="0"/>
              <a:t>New </a:t>
            </a:r>
            <a:r>
              <a:rPr lang="en-US" i="1" dirty="0" smtClean="0"/>
              <a:t>data dictionary views</a:t>
            </a:r>
            <a:r>
              <a:rPr lang="en-US" dirty="0" smtClean="0"/>
              <a:t> capture SPD metadata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497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 Bold" pitchFamily="34" charset="0"/>
                <a:cs typeface="Arial Bold" pitchFamily="34" charset="0"/>
              </a:rPr>
              <a:t>SPD: First Pass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47398" y="963189"/>
            <a:ext cx="4681804" cy="3532611"/>
            <a:chOff x="427425" y="2694291"/>
            <a:chExt cx="6658126" cy="5024626"/>
          </a:xfrm>
        </p:grpSpPr>
        <p:sp>
          <p:nvSpPr>
            <p:cNvPr id="20488" name="1stQueryResults"/>
            <p:cNvSpPr txBox="1">
              <a:spLocks noChangeArrowheads="1"/>
            </p:cNvSpPr>
            <p:nvPr/>
          </p:nvSpPr>
          <p:spPr bwMode="auto">
            <a:xfrm>
              <a:off x="427425" y="2694291"/>
              <a:ext cx="6658126" cy="502462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145646" tIns="72823" rIns="145646" bIns="72823">
              <a:spAutoFit/>
            </a:bodyPr>
            <a:lstStyle>
              <a:lvl1pPr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eaLnBrk="1" hangingPunct="1"/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-- Increase dynamic sampling rate </a:t>
              </a:r>
              <a:r>
                <a:rPr lang="en-US" altLang="en-US" sz="1100" dirty="0" smtClean="0">
                  <a:latin typeface="Courier New" pitchFamily="49" charset="0"/>
                  <a:cs typeface="Courier New" pitchFamily="49" charset="0"/>
                </a:rPr>
                <a:t>for SPD 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creation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ALTER SESSION SET OPTIMIZER_DYNAMIC_SAMPLING = 4;</a:t>
              </a:r>
            </a:p>
            <a:p>
              <a:pPr eaLnBrk="1" hangingPunct="1"/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SELECT /*+ MONITOR GATHER_PLAN_STATISTICS SPD_2A */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C.cust_city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C.cust_state_province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,SUM(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S.quantity_sold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qty_sold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,SUM(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s.amount_sold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)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amt_sold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FROM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sh.customers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C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,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sh.products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P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 ,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sh.sales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S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WHERE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S.cust_id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C.cust_id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AND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S.prod_id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P.prod_id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AND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S.quantity_sold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&lt; 3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AND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S.amount_sold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&gt; 1599.99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GROUP BY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cust_city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C.cust_state_province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HAVING SUM(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S.quantity_sold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) &gt; 30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ORDER BY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cust_city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C.cust_state_province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/>
              <a:endParaRPr lang="en-US" altLang="en-US" sz="110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83578" y="3255620"/>
              <a:ext cx="6176874" cy="252907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18009" y="3749887"/>
              <a:ext cx="2763355" cy="252907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57200" y="1403896"/>
            <a:ext cx="7662280" cy="4585871"/>
            <a:chOff x="457200" y="1403896"/>
            <a:chExt cx="7662280" cy="4585871"/>
          </a:xfrm>
        </p:grpSpPr>
        <p:sp>
          <p:nvSpPr>
            <p:cNvPr id="8" name="2ndQueryResults"/>
            <p:cNvSpPr txBox="1"/>
            <p:nvPr/>
          </p:nvSpPr>
          <p:spPr bwMode="auto">
            <a:xfrm>
              <a:off x="457200" y="1403896"/>
              <a:ext cx="7662280" cy="458587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First Execution:</a:t>
              </a:r>
            </a:p>
            <a:p>
              <a:pPr>
                <a:defRPr/>
              </a:pPr>
              <a:endParaRPr lang="en-US" sz="9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Plan hash value: 929742582</a:t>
              </a:r>
            </a:p>
            <a:p>
              <a:pPr>
                <a:defRPr/>
              </a:pPr>
              <a:endParaRPr lang="en-US" sz="9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Id  | Operation                      | Name         | Starts | E-Rows | A-Rows |   A-Time   | Buffers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0 | SELECT STATEMENT               |              |      1 |        |     26 |00:00:00.28 |    8551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1 |  FILTER                        |              |      1 |        |     26 |00:00:00.28 |    8551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2 |   SORT GROUP BY                |              |      1 |      1 |    389 |00:00:00.28 |    8551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3 |    NESTED LOOPS                |              |      1 |        |   3459 |00:00:00.15 |    8551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4 |     NESTED LOOPS               |              |      1 |    325 |   3459 |00:00:00.14 |    5092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5 |      NESTED LOOPS              |              |      1 |    325 |   3459 |00:00:00.12 |    1624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6 |       PARTITION RANGE ALL      |              |      1 |    325 |   3459 |00:00:00.11 |    1620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7 |        TABLE ACCESS FULL       | SALES        |     28 |    325 |   3459 |00:00:00.21 |    1620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8 |       INDEX UNIQUE SCAN        | PRODUCTS_PK  |   3459 |      1 |   3459 |00:00:00.01 |       4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9 |      INDEX UNIQUE SCAN         | CUSTOMERS_PK |   3459 |      1 |   3459 |00:00:00.02 |    3468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10 |     TABLE ACCESS BY INDEX ROWID| CUSTOMERS    |   3459 |      1 |   3459 |00:00:00.02 |    3459 |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</a:t>
              </a:r>
            </a:p>
            <a:p>
              <a:pPr>
                <a:defRPr/>
              </a:pPr>
              <a:endParaRPr lang="en-US" sz="9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Predicate Information (identified by operation id):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</a:t>
              </a:r>
            </a:p>
            <a:p>
              <a:pPr>
                <a:defRPr/>
              </a:pPr>
              <a:endParaRPr lang="en-US" sz="9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1 - filter(SUM("S"."QUANTITY_SOLD")&gt;30)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7 - filter(("S"."AMOUNT_SOLD"&gt;1599.99 AND "S"."QUANTITY_SOLD"&lt;3))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8 - access("S"."PROD_ID"="P"."PROD_ID")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9 - access("S"."CUST_ID"="C"."CUST_ID")</a:t>
              </a:r>
            </a:p>
            <a:p>
              <a:pPr>
                <a:defRPr/>
              </a:pPr>
              <a:endParaRPr lang="en-US" sz="9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Note</a:t>
              </a:r>
            </a:p>
            <a:p>
              <a:pPr>
                <a:defRPr/>
              </a:pPr>
              <a:r>
                <a:rPr lang="en-US" sz="9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</a:t>
              </a:r>
            </a:p>
            <a:p>
              <a:pPr>
                <a:defRPr/>
              </a:pPr>
              <a:r>
                <a:rPr lang="en-US" sz="12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- dynamic statistics used: dynamic sampling (level=4)</a:t>
              </a: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62000" y="5562600"/>
              <a:ext cx="5181600" cy="3048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09600" y="2819400"/>
            <a:ext cx="8099631" cy="1231106"/>
            <a:chOff x="609600" y="3338025"/>
            <a:chExt cx="8099631" cy="1231106"/>
          </a:xfrm>
        </p:grpSpPr>
        <p:sp>
          <p:nvSpPr>
            <p:cNvPr id="16" name="2ndQueryResults"/>
            <p:cNvSpPr txBox="1"/>
            <p:nvPr/>
          </p:nvSpPr>
          <p:spPr bwMode="auto">
            <a:xfrm>
              <a:off x="609600" y="3338025"/>
              <a:ext cx="8099631" cy="1231106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SPD Metadata:</a:t>
              </a:r>
            </a:p>
            <a:p>
              <a:pPr>
                <a:defRPr/>
              </a:pPr>
              <a:endParaRPr lang="en-US" sz="6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Available </a:t>
              </a: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SQL Plan Directives for Selected </a:t>
              </a:r>
              <a:r>
                <a:rPr lang="en-US" sz="7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Schemas (from DBA_SQL_PLAN_DIR* Views)</a:t>
              </a: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Abbrev   Last                                                                           SPD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SPD ID   Used On             Owner    Object Name     Object Type  </a:t>
              </a:r>
              <a:r>
                <a:rPr lang="en-US" sz="7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SubObject</a:t>
              </a: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Name       State           SQL Plan Directive Reason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 ------------------- -------- --------------- ------------ -------------------- --------------- ----------------------------------------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61430811                     SH       SALES           TABLE                             NEW             SINGLE TABLE CARDINALITY MISESTIMATE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61430811                     SH       SALES           COLUMN       QUANTITY_SOLD        NEW             SINGLE TABLE CARDINALITY MISESTIMATE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61430811                     SH       SALES           COLUMN       AMOUNT_SOLD          NEW             SINGLE TABLE CARDINALITY MISESTIMATE</a:t>
              </a:r>
              <a:endParaRPr lang="en-US" sz="5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5373202" y="3850944"/>
              <a:ext cx="3114612" cy="668296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892935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 Bold" pitchFamily="34" charset="0"/>
                <a:cs typeface="Arial Bold" pitchFamily="34" charset="0"/>
              </a:rPr>
              <a:t>SPD: Subsequent Passes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28600" y="914400"/>
            <a:ext cx="7662280" cy="3924151"/>
            <a:chOff x="228600" y="914400"/>
            <a:chExt cx="7662280" cy="3924151"/>
          </a:xfrm>
        </p:grpSpPr>
        <p:sp>
          <p:nvSpPr>
            <p:cNvPr id="8" name="2ndQueryResults"/>
            <p:cNvSpPr txBox="1"/>
            <p:nvPr/>
          </p:nvSpPr>
          <p:spPr bwMode="auto">
            <a:xfrm>
              <a:off x="228600" y="914400"/>
              <a:ext cx="7662280" cy="392415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Second Execution:</a:t>
              </a:r>
            </a:p>
            <a:p>
              <a:pPr>
                <a:defRPr/>
              </a:pPr>
              <a:endParaRPr lang="en-US" sz="9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Plan hash value: 929742582</a:t>
              </a: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Id  | Operation                      | Name         | Starts | E-Rows | A-Rows |   A-Time   | Buffers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0 | SELECT STATEMENT               |              |      1 |        |     26 |00:00:00.17 |    8551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1 |  FILTER                        |              |      1 |        |     26 |00:00:00.17 |    8551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2 |   SORT GROUP BY                |              |      1 |      1 |    389 |00:00:00.17 |    8551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3 |    NESTED LOOPS                |              |      1 |        |   3459 |00:00:00.04 |    8551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4 |     NESTED LOOPS               |              |      1 |    325 |   3459 |00:00:00.03 |    5092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5 |      NESTED LOOPS              |              |      1 |    325 |   3459 |00:00:00.01 |    1624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6 |       PARTITION RANGE ALL      |              |      1 |    325 |   3459 |00:00:00.01 |    1620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7 |        TABLE ACCESS FULL       | SALES        |     28 |    325 |   3459 |00:00:00.06 |    1620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8 |       INDEX UNIQUE SCAN        | PRODUCTS_PK  |   3459 |      1 |   3459 |00:00:00.01 |       4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|*  9 |      INDEX UNIQUE SCAN         | CUSTOMERS_PK |   3459 |      1 |   3459 |00:00:00.02 |    3468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10 |     TABLE ACCESS BY INDEX ROWID| CUSTOMERS    |   3459 |      1 |   3459 |00:00:00.01 |    3459 |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---------------------------------------------------------------------------------------------------------</a:t>
              </a: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Predicate Information (identified by operation id):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</a:t>
              </a: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1 - filter(SUM("S"."QUANTITY_SOLD")&gt;30)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7 - filter(("S"."AMOUNT_SOLD"&gt;1599.99 AND "S"."QUANTITY_SOLD"&lt;3))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8 - access("S"."PROD_ID"="P"."PROD_ID")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9 - access("S"."CUST_ID"="C"."CUST_ID")</a:t>
              </a: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Note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- dynamic statistics used: dynamic sampling (level=4)</a:t>
              </a:r>
            </a:p>
            <a:p>
              <a:pPr>
                <a:defRPr/>
              </a:pPr>
              <a:r>
                <a:rPr lang="en-US" sz="1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1000" b="1" dirty="0" smtClean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- </a:t>
              </a:r>
              <a:r>
                <a:rPr lang="en-US" sz="1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 </a:t>
              </a:r>
              <a:r>
                <a:rPr lang="en-US" sz="1000" b="1" dirty="0" smtClean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SQL </a:t>
              </a:r>
              <a:r>
                <a:rPr lang="en-US" sz="1000" b="1" dirty="0">
                  <a:solidFill>
                    <a:srgbClr val="00B05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Plan Directive used for this statement</a:t>
              </a: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84496" y="4236104"/>
              <a:ext cx="4797104" cy="335896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57200" y="4712494"/>
            <a:ext cx="8099631" cy="1231106"/>
            <a:chOff x="457200" y="4419600"/>
            <a:chExt cx="8099631" cy="1231106"/>
          </a:xfrm>
        </p:grpSpPr>
        <p:sp>
          <p:nvSpPr>
            <p:cNvPr id="14" name="2ndQueryResults"/>
            <p:cNvSpPr txBox="1"/>
            <p:nvPr/>
          </p:nvSpPr>
          <p:spPr bwMode="auto">
            <a:xfrm>
              <a:off x="457200" y="4419600"/>
              <a:ext cx="8099631" cy="1231106"/>
            </a:xfrm>
            <a:prstGeom prst="rect">
              <a:avLst/>
            </a:prstGeom>
            <a:solidFill>
              <a:srgbClr val="FFC000"/>
            </a:solidFill>
            <a:ln w="285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2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SPD Metadata:</a:t>
              </a:r>
            </a:p>
            <a:p>
              <a:pPr>
                <a:defRPr/>
              </a:pPr>
              <a:endParaRPr lang="en-US" sz="600" dirty="0" smtClea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Available </a:t>
              </a: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SQL Plan Directives for Selected </a:t>
              </a:r>
              <a:r>
                <a:rPr lang="en-US" sz="7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Schemas (from DBA_SQL_PLAN_DIR* Views)</a:t>
              </a:r>
            </a:p>
            <a:p>
              <a:pPr>
                <a:defRPr/>
              </a:pPr>
              <a:endParaRPr lang="en-US" sz="7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Abbrev   Last                                                                           SPD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SPD ID   Used On             Owner    Object Name     Object Type  </a:t>
              </a:r>
              <a:r>
                <a:rPr lang="en-US" sz="7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SubObject</a:t>
              </a: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Name       State           SQL Plan Directive Reason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 ------------------- -------- --------------- ------------ -------------------- --------------- ----------------------------------------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61430811 2013-11-25.14:10:43 SH       SALES           TABLE                             HAS_STATS       SINGLE TABLE CARDINALITY MISESTIMATE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61430811 2013-11-25.14:10:43 SH       SALES           COLUMN       AMOUNT_SOLD          HAS_STATS       SINGLE TABLE CARDINALITY MISESTIMATE</a:t>
              </a:r>
            </a:p>
            <a:p>
              <a:pPr>
                <a:defRPr/>
              </a:pPr>
              <a:r>
                <a:rPr lang="en-US" sz="7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61430811 2013-11-25.14:10:43 SH       SALES           COLUMN       QUANTITY_SOLD        HAS_STATS       SINGLE TABLE CARDINALITY MISESTIMATE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240765" y="4939352"/>
              <a:ext cx="3217435" cy="668296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892935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Optimizer Statistics Enhancements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74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Upgrades to Optimizer Statistics Gathering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2766" y="1143000"/>
            <a:ext cx="8773668" cy="51816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Clr>
                <a:srgbClr val="B5DC17"/>
              </a:buClr>
              <a:buFont typeface="Lucida Grande" charset="0"/>
              <a:buChar char="■"/>
              <a:defRPr/>
            </a:pPr>
            <a:r>
              <a:rPr lang="en-US" dirty="0" smtClean="0"/>
              <a:t>Table </a:t>
            </a:r>
            <a:r>
              <a:rPr lang="en-US" dirty="0"/>
              <a:t>statistics </a:t>
            </a:r>
            <a:r>
              <a:rPr lang="en-US" dirty="0" smtClean="0"/>
              <a:t>are now </a:t>
            </a:r>
            <a:r>
              <a:rPr lang="en-US" i="1" dirty="0">
                <a:solidFill>
                  <a:srgbClr val="00B050"/>
                </a:solidFill>
              </a:rPr>
              <a:t>automatically </a:t>
            </a:r>
            <a:r>
              <a:rPr lang="en-US" i="1" dirty="0" smtClean="0">
                <a:solidFill>
                  <a:srgbClr val="00B050"/>
                </a:solidFill>
              </a:rPr>
              <a:t>gathered</a:t>
            </a:r>
            <a:r>
              <a:rPr lang="en-US" dirty="0" smtClean="0"/>
              <a:t> during </a:t>
            </a:r>
            <a:r>
              <a:rPr lang="en-US" i="1" dirty="0" smtClean="0"/>
              <a:t>bulk load operations</a:t>
            </a:r>
            <a:r>
              <a:rPr lang="en-US" dirty="0" smtClean="0"/>
              <a:t>:</a:t>
            </a:r>
          </a:p>
          <a:p>
            <a:pPr lvl="1">
              <a:defRPr/>
            </a:pPr>
            <a:r>
              <a:rPr lang="en-US" dirty="0" smtClean="0"/>
              <a:t>CREATE TABLE &lt;</a:t>
            </a:r>
            <a:r>
              <a:rPr lang="en-US" dirty="0" err="1" smtClean="0"/>
              <a:t>table_name</a:t>
            </a:r>
            <a:r>
              <a:rPr lang="en-US" dirty="0" smtClean="0"/>
              <a:t>&gt; … AS SELECT … </a:t>
            </a:r>
            <a:r>
              <a:rPr lang="en-US" dirty="0" smtClean="0">
                <a:solidFill>
                  <a:srgbClr val="00B050"/>
                </a:solidFill>
              </a:rPr>
              <a:t>(CTAS)</a:t>
            </a:r>
          </a:p>
          <a:p>
            <a:pPr lvl="1">
              <a:defRPr/>
            </a:pPr>
            <a:r>
              <a:rPr lang="en-US" dirty="0" smtClean="0">
                <a:solidFill>
                  <a:srgbClr val="00B050"/>
                </a:solidFill>
              </a:rPr>
              <a:t>INSERT INTO </a:t>
            </a:r>
            <a:r>
              <a:rPr lang="en-US" dirty="0" smtClean="0"/>
              <a:t>TABLE &lt;</a:t>
            </a:r>
            <a:r>
              <a:rPr lang="en-US" dirty="0" err="1"/>
              <a:t>table_name</a:t>
            </a:r>
            <a:r>
              <a:rPr lang="en-US" dirty="0"/>
              <a:t>&gt; … </a:t>
            </a:r>
            <a:r>
              <a:rPr lang="en-US" dirty="0" smtClean="0"/>
              <a:t>SELECT …</a:t>
            </a:r>
          </a:p>
          <a:p>
            <a:pPr lvl="1">
              <a:defRPr/>
            </a:pPr>
            <a:r>
              <a:rPr lang="en-US" i="1" dirty="0" smtClean="0">
                <a:solidFill>
                  <a:srgbClr val="00B050"/>
                </a:solidFill>
              </a:rPr>
              <a:t>Materialized view refreshes</a:t>
            </a:r>
            <a:r>
              <a:rPr lang="en-US" dirty="0" smtClean="0"/>
              <a:t> via CTAS</a:t>
            </a:r>
            <a:endParaRPr lang="en-US" dirty="0"/>
          </a:p>
          <a:p>
            <a:pPr>
              <a:defRPr/>
            </a:pPr>
            <a:r>
              <a:rPr lang="en-US" dirty="0" smtClean="0"/>
              <a:t>Statistics can now be gathered for </a:t>
            </a:r>
            <a:r>
              <a:rPr lang="en-US" i="1" dirty="0" smtClean="0">
                <a:solidFill>
                  <a:srgbClr val="002060"/>
                </a:solidFill>
              </a:rPr>
              <a:t>Global Temporary Tables</a:t>
            </a:r>
          </a:p>
          <a:p>
            <a:pPr lvl="1">
              <a:defRPr/>
            </a:pPr>
            <a:r>
              <a:rPr lang="en-US" dirty="0" smtClean="0"/>
              <a:t>Statistics are available for each </a:t>
            </a:r>
            <a:r>
              <a:rPr lang="en-US" i="1" dirty="0" smtClean="0">
                <a:solidFill>
                  <a:srgbClr val="002060"/>
                </a:solidFill>
              </a:rPr>
              <a:t>individual</a:t>
            </a:r>
            <a:r>
              <a:rPr lang="en-US" dirty="0" smtClean="0"/>
              <a:t> session using a GTT</a:t>
            </a:r>
          </a:p>
          <a:p>
            <a:pPr lvl="1">
              <a:defRPr/>
            </a:pPr>
            <a:r>
              <a:rPr lang="en-US" dirty="0" smtClean="0"/>
              <a:t>One session’s statistics can also be </a:t>
            </a:r>
            <a:r>
              <a:rPr lang="en-US" i="1" dirty="0" smtClean="0">
                <a:solidFill>
                  <a:srgbClr val="002060"/>
                </a:solidFill>
              </a:rPr>
              <a:t>shared with other sessions</a:t>
            </a:r>
            <a:r>
              <a:rPr lang="en-US" dirty="0" smtClean="0"/>
              <a:t> when little divergence between sessions 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en-US" dirty="0" smtClean="0"/>
              <a:t>Statistics refreshed via the regularly scheduled maintenance window are captured </a:t>
            </a:r>
            <a:r>
              <a:rPr lang="en-US" i="1" dirty="0" smtClean="0">
                <a:solidFill>
                  <a:schemeClr val="accent2"/>
                </a:solidFill>
              </a:rPr>
              <a:t>concurrently</a:t>
            </a:r>
            <a:r>
              <a:rPr lang="en-US" dirty="0" smtClean="0"/>
              <a:t> for </a:t>
            </a:r>
            <a:r>
              <a:rPr lang="en-US" i="1" dirty="0" smtClean="0"/>
              <a:t>tables, indexes, </a:t>
            </a:r>
            <a:r>
              <a:rPr lang="en-US" dirty="0" smtClean="0"/>
              <a:t>and</a:t>
            </a:r>
            <a:r>
              <a:rPr lang="en-US" i="1" dirty="0" smtClean="0"/>
              <a:t> table partitions</a:t>
            </a:r>
          </a:p>
          <a:p>
            <a:pPr>
              <a:defRPr/>
            </a:pPr>
            <a:r>
              <a:rPr lang="en-US" dirty="0" smtClean="0"/>
              <a:t>Best targets for </a:t>
            </a:r>
            <a:r>
              <a:rPr lang="en-US" i="1" dirty="0" smtClean="0">
                <a:solidFill>
                  <a:srgbClr val="7030A0"/>
                </a:solidFill>
              </a:rPr>
              <a:t>column group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7030A0"/>
                </a:solidFill>
              </a:rPr>
              <a:t>expression</a:t>
            </a:r>
            <a:r>
              <a:rPr lang="en-US" dirty="0"/>
              <a:t> </a:t>
            </a:r>
            <a:r>
              <a:rPr lang="en-US" dirty="0" smtClean="0"/>
              <a:t>statistics can now be </a:t>
            </a:r>
            <a:r>
              <a:rPr lang="en-US" i="1" dirty="0" smtClean="0"/>
              <a:t>automatically identified</a:t>
            </a:r>
            <a:endParaRPr lang="en-US" i="1" dirty="0"/>
          </a:p>
          <a:p>
            <a:pPr>
              <a:defRPr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53216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Arial Bold" pitchFamily="34" charset="0"/>
                <a:cs typeface="Arial Bold" pitchFamily="34" charset="0"/>
              </a:rPr>
              <a:t>Get “Best” </a:t>
            </a:r>
            <a:r>
              <a:rPr lang="en-US" altLang="en-US" sz="2800" dirty="0">
                <a:latin typeface="Arial Bold" pitchFamily="34" charset="0"/>
                <a:cs typeface="Arial Bold" pitchFamily="34" charset="0"/>
              </a:rPr>
              <a:t>Columns </a:t>
            </a:r>
            <a:r>
              <a:rPr lang="en-US" altLang="en-US" sz="2800" dirty="0" smtClean="0">
                <a:latin typeface="Arial Bold" pitchFamily="34" charset="0"/>
                <a:cs typeface="Arial Bold" pitchFamily="34" charset="0"/>
              </a:rPr>
              <a:t>for Extended Statistics</a:t>
            </a:r>
          </a:p>
        </p:txBody>
      </p:sp>
      <p:sp>
        <p:nvSpPr>
          <p:cNvPr id="20488" name="01-ActivateStatsCapture"/>
          <p:cNvSpPr txBox="1">
            <a:spLocks noChangeArrowheads="1"/>
          </p:cNvSpPr>
          <p:nvPr/>
        </p:nvSpPr>
        <p:spPr bwMode="auto">
          <a:xfrm>
            <a:off x="323146" y="1250606"/>
            <a:ext cx="5022069" cy="2178394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lIns="145646" tIns="72823" rIns="145646" bIns="72823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r>
              <a:rPr lang="en-US" altLang="en-US" sz="1200" dirty="0" smtClean="0">
                <a:latin typeface="Courier New" pitchFamily="49" charset="0"/>
                <a:cs typeface="Courier New" pitchFamily="49" charset="0"/>
              </a:rPr>
              <a:t>-- Activate automatic capture of “best” columns</a:t>
            </a:r>
          </a:p>
          <a:p>
            <a:pPr eaLnBrk="1" hangingPunct="1"/>
            <a:r>
              <a:rPr lang="en-US" altLang="en-US" sz="1200" dirty="0" smtClean="0">
                <a:latin typeface="Courier New" pitchFamily="49" charset="0"/>
                <a:cs typeface="Courier New" pitchFamily="49" charset="0"/>
              </a:rPr>
              <a:t>-- for column and expression statistics during </a:t>
            </a:r>
          </a:p>
          <a:p>
            <a:pPr eaLnBrk="1" hangingPunct="1"/>
            <a:r>
              <a:rPr lang="en-US" altLang="en-US" sz="1200" dirty="0" smtClean="0">
                <a:latin typeface="Courier New" pitchFamily="49" charset="0"/>
                <a:cs typeface="Courier New" pitchFamily="49" charset="0"/>
              </a:rPr>
              <a:t>-- the next 15 minutes</a:t>
            </a:r>
            <a:endParaRPr lang="en-US" altLang="en-US" sz="1200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BEGIN</a:t>
            </a:r>
          </a:p>
          <a:p>
            <a:pPr eaLnBrk="1" hangingPunct="1"/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    DBMS_STATS.SEED_COL_USAGE(</a:t>
            </a:r>
          </a:p>
          <a:p>
            <a:pPr eaLnBrk="1" hangingPunct="1"/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en-US" sz="1200" dirty="0" err="1">
                <a:latin typeface="Courier New" pitchFamily="49" charset="0"/>
                <a:cs typeface="Courier New" pitchFamily="49" charset="0"/>
              </a:rPr>
              <a:t>sqlset_name</a:t>
            </a:r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 =&gt; NULL</a:t>
            </a:r>
          </a:p>
          <a:p>
            <a:pPr eaLnBrk="1" hangingPunct="1"/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       ,</a:t>
            </a:r>
            <a:r>
              <a:rPr lang="en-US" altLang="en-US" sz="1200" dirty="0" err="1">
                <a:latin typeface="Courier New" pitchFamily="49" charset="0"/>
                <a:cs typeface="Courier New" pitchFamily="49" charset="0"/>
              </a:rPr>
              <a:t>owner_name</a:t>
            </a:r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 =&gt; NULL</a:t>
            </a:r>
          </a:p>
          <a:p>
            <a:pPr eaLnBrk="1" hangingPunct="1"/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       ,</a:t>
            </a:r>
            <a:r>
              <a:rPr lang="en-US" altLang="en-US" sz="1200" dirty="0" err="1">
                <a:latin typeface="Courier New" pitchFamily="49" charset="0"/>
                <a:cs typeface="Courier New" pitchFamily="49" charset="0"/>
              </a:rPr>
              <a:t>time_limit</a:t>
            </a:r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 =&gt; 90</a:t>
            </a:r>
          </a:p>
          <a:p>
            <a:pPr eaLnBrk="1" hangingPunct="1"/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    );</a:t>
            </a:r>
          </a:p>
          <a:p>
            <a:pPr eaLnBrk="1" hangingPunct="1"/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END;</a:t>
            </a:r>
          </a:p>
          <a:p>
            <a:pPr eaLnBrk="1" hangingPunct="1"/>
            <a:r>
              <a:rPr lang="en-US" altLang="en-US" sz="1200" dirty="0">
                <a:latin typeface="Courier New" pitchFamily="49" charset="0"/>
                <a:cs typeface="Courier New" pitchFamily="49" charset="0"/>
              </a:rPr>
              <a:t>/</a:t>
            </a:r>
          </a:p>
        </p:txBody>
      </p:sp>
      <p:sp>
        <p:nvSpPr>
          <p:cNvPr id="8" name="02-GenerateQueryActivity"/>
          <p:cNvSpPr txBox="1"/>
          <p:nvPr/>
        </p:nvSpPr>
        <p:spPr bwMode="auto">
          <a:xfrm>
            <a:off x="990600" y="1828800"/>
            <a:ext cx="4202215" cy="47012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Query Activity:</a:t>
            </a:r>
            <a:endParaRPr lang="en-US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SELECT * </a:t>
            </a: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FROM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sh.customers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WHERE </a:t>
            </a:r>
            <a:r>
              <a:rPr lang="en-US" sz="105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cust_city</a:t>
            </a:r>
            <a:r>
              <a:rPr lang="en-US" sz="105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'San Jose' </a:t>
            </a: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 AND </a:t>
            </a:r>
            <a:r>
              <a:rPr lang="en-US" sz="105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cust_state_province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'CA'</a:t>
            </a: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 AND </a:t>
            </a:r>
            <a:r>
              <a:rPr lang="en-US" sz="105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country_id</a:t>
            </a:r>
            <a:r>
              <a:rPr lang="en-US" sz="105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52790;</a:t>
            </a:r>
          </a:p>
          <a:p>
            <a:pPr>
              <a:defRPr/>
            </a:pPr>
            <a:endParaRPr lang="en-US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SELECT * </a:t>
            </a: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FROM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sh.customers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WHERE </a:t>
            </a:r>
            <a:r>
              <a:rPr lang="en-US" sz="105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cust_city</a:t>
            </a:r>
            <a:r>
              <a:rPr lang="en-US" sz="105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‘San Francisco' 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 AND </a:t>
            </a:r>
            <a:r>
              <a:rPr lang="en-US" sz="105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cust_state_province</a:t>
            </a:r>
            <a:r>
              <a:rPr lang="en-US" sz="105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=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'CA'</a:t>
            </a: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 AND </a:t>
            </a:r>
            <a:r>
              <a:rPr lang="en-US" sz="105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country_id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= 52790;</a:t>
            </a:r>
          </a:p>
          <a:p>
            <a:pPr>
              <a:defRPr/>
            </a:pPr>
            <a:endParaRPr lang="en-US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country_id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cust_state_province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, COUNT(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cust_city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FROM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sh.customers</a:t>
            </a: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5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GROUP BY </a:t>
            </a:r>
            <a:r>
              <a:rPr lang="en-US" sz="1050" b="1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country_id</a:t>
            </a:r>
            <a:r>
              <a:rPr lang="en-US" sz="105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50" b="1" dirty="0" err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cust_state_province</a:t>
            </a:r>
            <a:endParaRPr lang="en-US" sz="105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ORDER BY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country_id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cust_state_province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defRPr/>
            </a:pPr>
            <a:endParaRPr lang="en-US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vendor_id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credit_card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credit_limit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FROM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ap.vendors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WHERE </a:t>
            </a:r>
            <a:r>
              <a:rPr lang="en-US" sz="105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city =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'Oslo' AND </a:t>
            </a:r>
            <a:r>
              <a:rPr lang="en-US" sz="105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country =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'Norway';</a:t>
            </a:r>
          </a:p>
          <a:p>
            <a:pPr>
              <a:defRPr/>
            </a:pPr>
            <a:endParaRPr lang="en-US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SELECT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vendor_id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credit_card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credit_limit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 FROM </a:t>
            </a:r>
            <a:r>
              <a:rPr lang="en-US" sz="105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ap.vendors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defRPr/>
            </a:pP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WHERE </a:t>
            </a:r>
            <a:r>
              <a:rPr lang="en-US" sz="105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city =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'New York' AND </a:t>
            </a:r>
            <a:r>
              <a:rPr lang="en-US" sz="105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country =</a:t>
            </a:r>
            <a:r>
              <a:rPr lang="en-US" sz="1050" dirty="0">
                <a:latin typeface="Courier New" panose="02070309020205020404" pitchFamily="49" charset="0"/>
                <a:cs typeface="Courier New" panose="02070309020205020404" pitchFamily="49" charset="0"/>
              </a:rPr>
              <a:t> 'USA';</a:t>
            </a:r>
          </a:p>
          <a:p>
            <a:pPr>
              <a:defRPr/>
            </a:pPr>
            <a:endParaRPr lang="en-US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" name="03a-ExtendedStatsCapture"/>
          <p:cNvGrpSpPr/>
          <p:nvPr/>
        </p:nvGrpSpPr>
        <p:grpSpPr>
          <a:xfrm>
            <a:off x="228600" y="2819400"/>
            <a:ext cx="5849054" cy="2390759"/>
            <a:chOff x="2183716" y="3352159"/>
            <a:chExt cx="5849054" cy="2390759"/>
          </a:xfrm>
        </p:grpSpPr>
        <p:sp>
          <p:nvSpPr>
            <p:cNvPr id="15" name="03a-ExtendedStatsCaptureResults"/>
            <p:cNvSpPr txBox="1">
              <a:spLocks noChangeArrowheads="1"/>
            </p:cNvSpPr>
            <p:nvPr/>
          </p:nvSpPr>
          <p:spPr bwMode="auto">
            <a:xfrm>
              <a:off x="2183716" y="3352159"/>
              <a:ext cx="5849054" cy="2390759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square" lIns="145646" tIns="72823" rIns="145646" bIns="72823">
              <a:spAutoFit/>
            </a:bodyPr>
            <a:lstStyle>
              <a:lvl1pPr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defRPr/>
              </a:pPr>
              <a:r>
                <a:rPr lang="en-US" sz="16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Extended Statistics Capture for </a:t>
              </a:r>
              <a:r>
                <a:rPr 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AP.VENDORS: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SELECT </a:t>
              </a: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DBMS_STATS.REPORT_COL_USAGE </a:t>
              </a: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(‘AP', ‘VENDORS') </a:t>
              </a: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FROM dual</a:t>
              </a: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#################################################################COLUMN </a:t>
              </a: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USAGE REPORT FOR AP.VENDORS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. ACTIVE_IND                          : EQ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2. CITY                                : EQ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3. COUNTRY                             : EQ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4. STATE                               : EQ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5. VENDOR_ID                           : EQ_JOIN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6. (CITY, COUNTRY)                     : FILTER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#################################################################</a:t>
              </a:r>
              <a:endParaRPr lang="en-US" sz="1100" b="1" kern="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271496" y="5257800"/>
              <a:ext cx="4220123" cy="18960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" name="03b-ExtendedStatsCapture"/>
          <p:cNvGrpSpPr/>
          <p:nvPr/>
        </p:nvGrpSpPr>
        <p:grpSpPr>
          <a:xfrm>
            <a:off x="2667000" y="1790510"/>
            <a:ext cx="5849054" cy="3981964"/>
            <a:chOff x="2667000" y="1790510"/>
            <a:chExt cx="5849054" cy="3981964"/>
          </a:xfrm>
        </p:grpSpPr>
        <p:sp>
          <p:nvSpPr>
            <p:cNvPr id="6" name="03b-ExtendedStatsCaptureResults"/>
            <p:cNvSpPr txBox="1">
              <a:spLocks noChangeArrowheads="1"/>
            </p:cNvSpPr>
            <p:nvPr/>
          </p:nvSpPr>
          <p:spPr bwMode="auto">
            <a:xfrm>
              <a:off x="2667000" y="1790510"/>
              <a:ext cx="5849054" cy="398196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square" lIns="145646" tIns="72823" rIns="145646" bIns="72823">
              <a:spAutoFit/>
            </a:bodyPr>
            <a:lstStyle>
              <a:lvl1pPr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defRPr/>
              </a:pPr>
              <a:r>
                <a:rPr 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Extended Statistics Capture for SH.CUSTOMERS: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SELECT </a:t>
              </a: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DBMS_STATS.REPORT_COL_USAGE ('SH', 'CUSTOMERS') FROM dual</a:t>
              </a: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#################################################################COLUMN </a:t>
              </a: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USAGE REPORT FOR SH.CUSTOMERS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....................................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en-US" sz="1100" b="1" kern="0" dirty="0">
                <a:latin typeface="Courier New" pitchFamily="49" charset="0"/>
                <a:cs typeface="Courier New" pitchFamily="49" charset="0"/>
              </a:endParaRP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1. COUNTRY_ID                          : EQ EQ_JOIN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2. CUST_CITY                           : EQ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3. CUST_CITY_ID                        : EQ_JOIN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4. CUST_ID                             : EQ_JOIN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5. CUST_STATE_PROVINCE                 : EQ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6. CUST_STATE_PROVINCE_ID              : EQ_JOIN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7. CUST_TOTAL_ID                       : EQ_JOIN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8. (CUST_CITY, CUST_STATE_PROVINCE)    : FILTER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9. (CUST_CITY, CUST_STATE_PROVINCE</a:t>
              </a: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,</a:t>
              </a:r>
              <a:endParaRPr lang="en-US" sz="1100" b="1" kern="0" dirty="0">
                <a:latin typeface="Courier New" pitchFamily="49" charset="0"/>
                <a:cs typeface="Courier New" pitchFamily="49" charset="0"/>
              </a:endParaRP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    COUNTRY_ID)                        : FILTER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10. (CUST_STATE_PROVINCE, COUNTRY_ID)  : GROUP_BY #################################################################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en-US" sz="1100" b="1" kern="0" dirty="0" smtClean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779713" y="4514672"/>
              <a:ext cx="4260605" cy="792032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6916607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old" pitchFamily="34" charset="0"/>
                <a:cs typeface="Arial Bold" pitchFamily="34" charset="0"/>
              </a:rPr>
              <a:t>My Credentials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0" y="1203325"/>
            <a:ext cx="7997825" cy="51974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211"/>
              </a:spcBef>
              <a:spcAft>
                <a:spcPts val="211"/>
              </a:spcAft>
            </a:pPr>
            <a:r>
              <a:rPr lang="en-US" altLang="en-US" sz="2800" dirty="0">
                <a:latin typeface="Arial" pitchFamily="34" charset="0"/>
                <a:cs typeface="Arial" pitchFamily="34" charset="0"/>
              </a:rPr>
              <a:t>30+ years of database-centric IT experience</a:t>
            </a:r>
          </a:p>
          <a:p>
            <a:pPr>
              <a:lnSpc>
                <a:spcPct val="100000"/>
              </a:lnSpc>
              <a:spcBef>
                <a:spcPts val="211"/>
              </a:spcBef>
              <a:spcAft>
                <a:spcPts val="211"/>
              </a:spcAft>
            </a:pPr>
            <a:r>
              <a:rPr lang="en-US" altLang="en-US" sz="2800" dirty="0">
                <a:latin typeface="Arial" pitchFamily="34" charset="0"/>
                <a:cs typeface="Arial" pitchFamily="34" charset="0"/>
              </a:rPr>
              <a:t>Oracle DBA since 2001</a:t>
            </a:r>
          </a:p>
          <a:p>
            <a:pPr>
              <a:lnSpc>
                <a:spcPct val="100000"/>
              </a:lnSpc>
              <a:spcBef>
                <a:spcPts val="211"/>
              </a:spcBef>
              <a:spcAft>
                <a:spcPts val="211"/>
              </a:spcAft>
            </a:pPr>
            <a:r>
              <a:rPr lang="en-US" altLang="en-US" sz="2800" dirty="0">
                <a:latin typeface="Arial" pitchFamily="34" charset="0"/>
                <a:cs typeface="Arial" pitchFamily="34" charset="0"/>
              </a:rPr>
              <a:t>Oracle 9i, 10g, 11g OCP and Oracle ACE Director</a:t>
            </a:r>
          </a:p>
          <a:p>
            <a:pPr>
              <a:lnSpc>
                <a:spcPct val="100000"/>
              </a:lnSpc>
              <a:spcBef>
                <a:spcPts val="211"/>
              </a:spcBef>
              <a:spcAft>
                <a:spcPts val="211"/>
              </a:spcAft>
            </a:pPr>
            <a:r>
              <a:rPr lang="en-US" altLang="en-US" sz="2800" dirty="0">
                <a:latin typeface="Arial" pitchFamily="34" charset="0"/>
                <a:cs typeface="Arial" pitchFamily="34" charset="0"/>
              </a:rPr>
              <a:t>&gt; 100 articles on databasejournal.com and ioug.org</a:t>
            </a:r>
          </a:p>
          <a:p>
            <a:pPr>
              <a:lnSpc>
                <a:spcPct val="100000"/>
              </a:lnSpc>
              <a:spcBef>
                <a:spcPts val="211"/>
              </a:spcBef>
              <a:spcAft>
                <a:spcPts val="211"/>
              </a:spcAft>
            </a:pPr>
            <a:r>
              <a:rPr lang="en-US" altLang="en-US" sz="2800" dirty="0">
                <a:latin typeface="Arial" pitchFamily="34" charset="0"/>
                <a:cs typeface="Arial" pitchFamily="34" charset="0"/>
              </a:rPr>
              <a:t>Teach core Oracle DBA courses (Grid + RAC, Exadata, Performance Tuning, Data Guard)</a:t>
            </a:r>
          </a:p>
          <a:p>
            <a:pPr>
              <a:lnSpc>
                <a:spcPct val="100000"/>
              </a:lnSpc>
              <a:spcBef>
                <a:spcPts val="211"/>
              </a:spcBef>
              <a:spcAft>
                <a:spcPts val="211"/>
              </a:spcAft>
            </a:pPr>
            <a:r>
              <a:rPr lang="en-US" altLang="en-US" sz="2800" dirty="0">
                <a:latin typeface="Arial" pitchFamily="34" charset="0"/>
                <a:cs typeface="Arial" pitchFamily="34" charset="0"/>
              </a:rPr>
              <a:t>Regular speaker at Oracle </a:t>
            </a:r>
            <a:r>
              <a:rPr lang="en-US" altLang="en-US" sz="2800" dirty="0" err="1">
                <a:latin typeface="Arial" pitchFamily="34" charset="0"/>
                <a:cs typeface="Arial" pitchFamily="34" charset="0"/>
              </a:rPr>
              <a:t>OpenWorld</a:t>
            </a:r>
            <a:r>
              <a:rPr lang="en-US" altLang="en-US" sz="2800" dirty="0">
                <a:latin typeface="Arial" pitchFamily="34" charset="0"/>
                <a:cs typeface="Arial" pitchFamily="34" charset="0"/>
              </a:rPr>
              <a:t>, IOUG COLLABORATE, OUG Norway, and </a:t>
            </a:r>
            <a:r>
              <a:rPr lang="en-US" altLang="en-US" sz="2800" dirty="0" err="1">
                <a:latin typeface="Arial" pitchFamily="34" charset="0"/>
                <a:cs typeface="Arial" pitchFamily="34" charset="0"/>
              </a:rPr>
              <a:t>Hotsos</a:t>
            </a:r>
            <a:endParaRPr lang="en-US" alt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  <a:spcBef>
                <a:spcPts val="211"/>
              </a:spcBef>
              <a:spcAft>
                <a:spcPts val="211"/>
              </a:spcAft>
            </a:pPr>
            <a:r>
              <a:rPr lang="en-US" altLang="en-US" sz="2800" dirty="0">
                <a:latin typeface="Arial" pitchFamily="34" charset="0"/>
                <a:cs typeface="Arial" pitchFamily="34" charset="0"/>
              </a:rPr>
              <a:t>Oracle-centric blog (</a:t>
            </a:r>
            <a:r>
              <a:rPr lang="en-US" altLang="en-US" sz="2800" i="1" dirty="0">
                <a:latin typeface="Arial" pitchFamily="34" charset="0"/>
                <a:cs typeface="Arial" pitchFamily="34" charset="0"/>
              </a:rPr>
              <a:t>Generally, It Depends</a:t>
            </a:r>
            <a:r>
              <a:rPr lang="en-US" altLang="en-US" sz="28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pic>
        <p:nvPicPr>
          <p:cNvPr id="11268" name="Picture 3" descr="HeadShot1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4027" y="609600"/>
            <a:ext cx="1107470" cy="1529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265" y="250031"/>
            <a:ext cx="1751335" cy="657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5802" y="271240"/>
            <a:ext cx="1452191" cy="59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01-ActivateStatsCapture"/>
          <p:cNvSpPr txBox="1">
            <a:spLocks noChangeArrowheads="1"/>
          </p:cNvSpPr>
          <p:nvPr/>
        </p:nvSpPr>
        <p:spPr bwMode="auto">
          <a:xfrm>
            <a:off x="1600200" y="956406"/>
            <a:ext cx="5791200" cy="4994549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lIns="145646" tIns="72823" rIns="145646" bIns="72823">
            <a:spAutoFit/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Identify “best” columns for target of statistics:</a:t>
            </a:r>
          </a:p>
          <a:p>
            <a:pPr eaLnBrk="1" hangingPunct="1"/>
            <a:endParaRPr lang="en-US" altLang="en-US" sz="13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300" dirty="0" smtClean="0">
                <a:latin typeface="Courier New" pitchFamily="49" charset="0"/>
                <a:cs typeface="Courier New" pitchFamily="49" charset="0"/>
              </a:rPr>
              <a:t>SQL</a:t>
            </a:r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altLang="en-US" sz="13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DBMS_STATS.CREATE_EXTENDED_STATS</a:t>
            </a:r>
            <a:r>
              <a:rPr lang="en-US" altLang="en-US" sz="1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('AP','VENDORS')</a:t>
            </a:r>
          </a:p>
          <a:p>
            <a:pPr eaLnBrk="1" hangingPunct="1"/>
            <a:r>
              <a:rPr lang="en-US" altLang="en-US" sz="1300" dirty="0" smtClean="0">
                <a:latin typeface="Courier New" pitchFamily="49" charset="0"/>
                <a:cs typeface="Courier New" pitchFamily="49" charset="0"/>
              </a:rPr>
              <a:t>---------------------------------------------------###################################################</a:t>
            </a:r>
            <a:endParaRPr lang="en-US" altLang="en-US" sz="1300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EXTENSIONS FOR AP.VENDORS</a:t>
            </a:r>
          </a:p>
          <a:p>
            <a:pPr eaLnBrk="1" hangingPunct="1"/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.........................</a:t>
            </a:r>
          </a:p>
          <a:p>
            <a:pPr eaLnBrk="1" hangingPunct="1"/>
            <a:r>
              <a:rPr lang="en-US" altLang="en-US" sz="13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. (CITY, COUNTRY)                     : SYS_STU3UJN5IT#IIA5ASKY72Q8V6Z created</a:t>
            </a:r>
          </a:p>
          <a:p>
            <a:pPr eaLnBrk="1" hangingPunct="1"/>
            <a:r>
              <a:rPr lang="en-US" altLang="en-US" sz="1300" dirty="0" smtClean="0">
                <a:latin typeface="Courier New" pitchFamily="49" charset="0"/>
                <a:cs typeface="Courier New" pitchFamily="49" charset="0"/>
              </a:rPr>
              <a:t>###################################################</a:t>
            </a:r>
            <a:endParaRPr lang="en-US" altLang="en-US" sz="1300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altLang="en-US" sz="1300" dirty="0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endParaRPr lang="en-US" altLang="en-US" sz="1300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SQL&gt; </a:t>
            </a:r>
            <a:r>
              <a:rPr lang="en-US" altLang="en-US" sz="13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DBMS_STATS.CREATE_EXTENDED_STATS</a:t>
            </a:r>
            <a:r>
              <a:rPr lang="en-US" altLang="en-US" sz="13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('SH','CUSTOMERS')</a:t>
            </a:r>
          </a:p>
          <a:p>
            <a:pPr eaLnBrk="1" hangingPunct="1"/>
            <a:r>
              <a:rPr lang="en-US" altLang="en-US" sz="1300" dirty="0" smtClean="0">
                <a:latin typeface="Courier New" pitchFamily="49" charset="0"/>
                <a:cs typeface="Courier New" pitchFamily="49" charset="0"/>
              </a:rPr>
              <a:t>#######################################################</a:t>
            </a:r>
            <a:endParaRPr lang="en-US" altLang="en-US" sz="1300" dirty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EXTENSIONS FOR SH.CUSTOMERS</a:t>
            </a:r>
          </a:p>
          <a:p>
            <a:pPr eaLnBrk="1" hangingPunct="1"/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...........................</a:t>
            </a:r>
          </a:p>
          <a:p>
            <a:pPr eaLnBrk="1" hangingPunct="1"/>
            <a:r>
              <a:rPr lang="en-US" altLang="en-US" sz="1300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. (</a:t>
            </a:r>
            <a:r>
              <a:rPr lang="en-US" altLang="en-US" sz="13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CUST_CITY, CUST_STATE_PROVINCE)    : SYS_STUWMBUN3F$#398R7BS0YVS86R created</a:t>
            </a:r>
          </a:p>
          <a:p>
            <a:pPr eaLnBrk="1" hangingPunct="1"/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2. </a:t>
            </a:r>
            <a:r>
              <a:rPr lang="en-US" altLang="en-US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sz="13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CUST_CITY, CUST_STATE_PROVINCE,</a:t>
            </a:r>
          </a:p>
          <a:p>
            <a:pPr eaLnBrk="1" hangingPunct="1"/>
            <a:r>
              <a:rPr lang="en-US" altLang="en-US" sz="13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   COUNTRY_ID</a:t>
            </a:r>
            <a:r>
              <a:rPr lang="en-US" altLang="en-US" sz="1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)</a:t>
            </a:r>
            <a:r>
              <a:rPr lang="en-US" altLang="en-US" sz="1300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                        : SYS_STUMZ$C3AIHLPBROI#SKA58H_N created</a:t>
            </a:r>
          </a:p>
          <a:p>
            <a:pPr eaLnBrk="1" hangingPunct="1"/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3. (</a:t>
            </a:r>
            <a:r>
              <a:rPr lang="en-US" altLang="en-US" sz="1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CUST_STATE_PROVINCE, COUNTRY_ID</a:t>
            </a:r>
            <a:r>
              <a:rPr lang="en-US" altLang="en-US" sz="1300" dirty="0">
                <a:latin typeface="Courier New" pitchFamily="49" charset="0"/>
                <a:cs typeface="Courier New" pitchFamily="49" charset="0"/>
              </a:rPr>
              <a:t>)   : </a:t>
            </a:r>
            <a:r>
              <a:rPr lang="en-US" altLang="en-US" sz="1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SYS_STU#S#WF25Z#QAHIHE#MOFFMM_ created</a:t>
            </a:r>
          </a:p>
          <a:p>
            <a:pPr eaLnBrk="1" hangingPunct="1"/>
            <a:r>
              <a:rPr lang="en-US" altLang="en-US" sz="1300" dirty="0" smtClean="0">
                <a:latin typeface="Courier New" pitchFamily="49" charset="0"/>
                <a:cs typeface="Courier New" pitchFamily="49" charset="0"/>
              </a:rPr>
              <a:t>#####################################################</a:t>
            </a:r>
            <a:endParaRPr lang="en-US" altLang="en-US" sz="13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Arial Bold" pitchFamily="34" charset="0"/>
                <a:cs typeface="Arial Bold" pitchFamily="34" charset="0"/>
              </a:rPr>
              <a:t>Creating </a:t>
            </a:r>
            <a:r>
              <a:rPr lang="en-US" altLang="en-US" sz="2800" dirty="0">
                <a:latin typeface="Arial Bold" pitchFamily="34" charset="0"/>
                <a:cs typeface="Arial Bold" pitchFamily="34" charset="0"/>
              </a:rPr>
              <a:t>“</a:t>
            </a:r>
            <a:r>
              <a:rPr lang="en-US" altLang="en-US" sz="2800" dirty="0" smtClean="0">
                <a:latin typeface="Arial Bold" pitchFamily="34" charset="0"/>
                <a:cs typeface="Arial Bold" pitchFamily="34" charset="0"/>
              </a:rPr>
              <a:t>Best” Columns’ Extended Statistics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577263" y="6353175"/>
            <a:ext cx="566737" cy="365125"/>
          </a:xfrm>
          <a:prstGeom prst="rect">
            <a:avLst/>
          </a:prstGeom>
        </p:spPr>
        <p:txBody>
          <a:bodyPr/>
          <a:lstStyle/>
          <a:p>
            <a:fld id="{0ECD8050-98C7-4410-9884-118F215E9D58}" type="slidenum">
              <a:rPr lang="en-US" smtClean="0">
                <a:solidFill>
                  <a:prstClr val="white"/>
                </a:solidFill>
              </a:rPr>
              <a:pPr/>
              <a:t>20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02-GenerateQueryActivity"/>
          <p:cNvSpPr txBox="1"/>
          <p:nvPr/>
        </p:nvSpPr>
        <p:spPr bwMode="auto">
          <a:xfrm>
            <a:off x="1447800" y="2590800"/>
            <a:ext cx="6019800" cy="14157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Gather statistics on column expressions:</a:t>
            </a:r>
            <a:endParaRPr lang="en-US" sz="105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defRPr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DBMS_STATS.GATHER_TABLE_STATS(</a:t>
            </a:r>
            <a:r>
              <a:rPr lang="en-US" sz="1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'AP', 'VENDORS'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defRPr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DBMS_STATS.GATHER_TABLE_STATS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'SH', 'CUSTOMERS'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defRPr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END;</a:t>
            </a:r>
          </a:p>
          <a:p>
            <a:pPr>
              <a:defRPr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</a:p>
        </p:txBody>
      </p:sp>
      <p:grpSp>
        <p:nvGrpSpPr>
          <p:cNvPr id="5" name="03a-BeforeExtdStats"/>
          <p:cNvGrpSpPr/>
          <p:nvPr/>
        </p:nvGrpSpPr>
        <p:grpSpPr>
          <a:xfrm>
            <a:off x="262890" y="1411393"/>
            <a:ext cx="7128510" cy="2018350"/>
            <a:chOff x="2193952" y="1599559"/>
            <a:chExt cx="7975955" cy="2018350"/>
          </a:xfrm>
        </p:grpSpPr>
        <p:sp>
          <p:nvSpPr>
            <p:cNvPr id="6" name="QueryResults"/>
            <p:cNvSpPr txBox="1">
              <a:spLocks noChangeArrowheads="1"/>
            </p:cNvSpPr>
            <p:nvPr/>
          </p:nvSpPr>
          <p:spPr bwMode="auto">
            <a:xfrm>
              <a:off x="2193952" y="1599559"/>
              <a:ext cx="7975955" cy="201835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square" lIns="145646" tIns="72823" rIns="145646" bIns="72823">
              <a:spAutoFit/>
            </a:bodyPr>
            <a:lstStyle>
              <a:lvl1pPr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defRPr/>
              </a:pPr>
              <a:r>
                <a:rPr lang="en-US" sz="16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Before:</a:t>
              </a:r>
              <a:endParaRPr lang="en-US" sz="105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Plan </a:t>
              </a: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hash value: 4112917622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--------------------------------------------------------------------------------</a:t>
              </a:r>
              <a:endParaRPr lang="en-US" sz="1100" b="1" kern="0" dirty="0">
                <a:latin typeface="Courier New" pitchFamily="49" charset="0"/>
                <a:cs typeface="Courier New" pitchFamily="49" charset="0"/>
              </a:endParaRP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| Id  | Operation          | Name      | Rows  | Bytes | Cost (%CPU)| Time     |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--------------------------------------------------------------------------------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|   0 | SELECT STATEMENT   |           |  1949 | 31184 |   424   (1)| 00:00:01 |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|   1 |  SORT GROUP BY     |           |  1949 | 31184 |   424   (1)| 00:00:01 |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|   2 |   TABLE ACCESS FULL| CUSTOMERS | 55500 |   867K|   423   (1)| 00:00:01 |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--------------------------------------------------------------------------------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6140155" y="2700648"/>
              <a:ext cx="1424940" cy="6858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8" name="03b-AfterExtdStats"/>
          <p:cNvGrpSpPr/>
          <p:nvPr/>
        </p:nvGrpSpPr>
        <p:grpSpPr>
          <a:xfrm>
            <a:off x="1066800" y="3516049"/>
            <a:ext cx="7107095" cy="2221482"/>
            <a:chOff x="675553" y="2590800"/>
            <a:chExt cx="7107095" cy="2221482"/>
          </a:xfrm>
        </p:grpSpPr>
        <p:sp>
          <p:nvSpPr>
            <p:cNvPr id="9" name="03b-ExtendedStatsCaptureResults"/>
            <p:cNvSpPr txBox="1">
              <a:spLocks noChangeArrowheads="1"/>
            </p:cNvSpPr>
            <p:nvPr/>
          </p:nvSpPr>
          <p:spPr bwMode="auto">
            <a:xfrm>
              <a:off x="675553" y="2590800"/>
              <a:ext cx="7107095" cy="222148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square" lIns="145646" tIns="72823" rIns="145646" bIns="72823">
              <a:spAutoFit/>
            </a:bodyPr>
            <a:lstStyle>
              <a:lvl1pPr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defRPr/>
              </a:pPr>
              <a:r>
                <a:rPr lang="en-US" sz="1600" b="1" dirty="0" smtClean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After:</a:t>
              </a:r>
              <a:endParaRPr lang="en-US" sz="105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Plan hash value: 4112917622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 smtClean="0">
                  <a:latin typeface="Courier New" pitchFamily="49" charset="0"/>
                  <a:cs typeface="Courier New" pitchFamily="49" charset="0"/>
                </a:rPr>
                <a:t>--------------------------------------------------------------------------------</a:t>
              </a:r>
              <a:endParaRPr lang="en-US" sz="1100" b="1" kern="0" dirty="0">
                <a:latin typeface="Courier New" pitchFamily="49" charset="0"/>
                <a:cs typeface="Courier New" pitchFamily="49" charset="0"/>
              </a:endParaRP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| Id  | Operation          | Name      | Rows  | Bytes | Cost (%CPU)| Time     |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--------------------------------------------------------------------------------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|   0 | SELECT STATEMENT   |           |   145 |  2320 |   424   (1)| 00:00:01 |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|   1 |  SORT GROUP BY     |           |   145 |  2320 |   424   (1)| 00:00:01 |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|   2 |   TABLE ACCESS FULL| CUSTOMERS | 55500 |   867K|   423   (1)| 00:00:01 |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r>
                <a:rPr lang="en-US" sz="1100" b="1" kern="0" dirty="0">
                  <a:latin typeface="Courier New" pitchFamily="49" charset="0"/>
                  <a:cs typeface="Courier New" pitchFamily="49" charset="0"/>
                </a:rPr>
                <a:t>--------------------------------------------------------------------------------</a:t>
              </a:r>
            </a:p>
            <a:p>
              <a:pPr marL="7938" indent="7938" defTabSz="228600">
                <a:spcBef>
                  <a:spcPct val="20000"/>
                </a:spcBef>
                <a:buClr>
                  <a:srgbClr val="000000"/>
                </a:buClr>
                <a:buFont typeface="Arial" pitchFamily="34" charset="0"/>
                <a:buNone/>
                <a:defRPr/>
              </a:pPr>
              <a:endParaRPr lang="en-US" sz="1100" b="1" kern="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257890" y="3679954"/>
              <a:ext cx="1216287" cy="720029"/>
            </a:xfrm>
            <a:prstGeom prst="rect">
              <a:avLst/>
            </a:prstGeom>
            <a:noFill/>
            <a:ln w="28575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01907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Adaptive SPM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77263" y="6353175"/>
            <a:ext cx="566737" cy="365125"/>
          </a:xfrm>
          <a:prstGeom prst="rect">
            <a:avLst/>
          </a:prstGeom>
        </p:spPr>
        <p:txBody>
          <a:bodyPr/>
          <a:lstStyle/>
          <a:p>
            <a:fld id="{0ECD8050-98C7-4410-9884-118F215E9D58}" type="slidenum">
              <a:rPr lang="en-US" smtClean="0">
                <a:solidFill>
                  <a:prstClr val="white"/>
                </a:solidFill>
              </a:rPr>
              <a:pPr/>
              <a:t>21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59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smtClean="0"/>
              <a:t>Adaptive SQL Plan Management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87517" indent="0">
              <a:spcAft>
                <a:spcPts val="600"/>
              </a:spcAft>
              <a:buNone/>
              <a:defRPr/>
            </a:pPr>
            <a:r>
              <a:rPr lang="en-US" sz="2400" i="1" dirty="0" smtClean="0"/>
              <a:t>Automatic Plan Evolution</a:t>
            </a:r>
            <a:r>
              <a:rPr lang="en-US" sz="2400" dirty="0" smtClean="0"/>
              <a:t> (APE) now available via </a:t>
            </a:r>
            <a:r>
              <a:rPr lang="en-US" sz="2400" dirty="0"/>
              <a:t>package </a:t>
            </a:r>
            <a:r>
              <a:rPr lang="en-US" sz="2400" b="1" dirty="0" smtClean="0"/>
              <a:t>DBMS_SPM</a:t>
            </a:r>
            <a:endParaRPr lang="en-US" sz="2400" dirty="0" smtClean="0"/>
          </a:p>
          <a:p>
            <a:pPr>
              <a:spcAft>
                <a:spcPts val="600"/>
              </a:spcAft>
              <a:defRPr/>
            </a:pPr>
            <a:r>
              <a:rPr lang="en-US" sz="2400" dirty="0" smtClean="0"/>
              <a:t>By default, a new automatic task runs during regular maintenance window</a:t>
            </a:r>
          </a:p>
          <a:p>
            <a:pPr>
              <a:spcAft>
                <a:spcPts val="600"/>
              </a:spcAft>
              <a:defRPr/>
            </a:pPr>
            <a:r>
              <a:rPr lang="en-US" sz="2400" i="1" dirty="0" smtClean="0">
                <a:solidFill>
                  <a:srgbClr val="7030A0"/>
                </a:solidFill>
              </a:rPr>
              <a:t>Non-accepted </a:t>
            </a:r>
            <a:r>
              <a:rPr lang="en-US" sz="2400" i="1" dirty="0">
                <a:solidFill>
                  <a:srgbClr val="7030A0"/>
                </a:solidFill>
              </a:rPr>
              <a:t>plans</a:t>
            </a:r>
            <a:r>
              <a:rPr lang="en-US" sz="2400" dirty="0"/>
              <a:t> </a:t>
            </a:r>
            <a:r>
              <a:rPr lang="en-US" sz="2400" dirty="0" smtClean="0"/>
              <a:t>(NAPs) are re-evaluated for automatic evolution: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Most </a:t>
            </a:r>
            <a:r>
              <a:rPr lang="en-US" sz="2400" i="1" dirty="0">
                <a:solidFill>
                  <a:srgbClr val="0070C0"/>
                </a:solidFill>
              </a:rPr>
              <a:t>recently</a:t>
            </a:r>
            <a:r>
              <a:rPr lang="en-US" sz="2400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400" i="1" dirty="0"/>
              <a:t>added plans</a:t>
            </a:r>
            <a:r>
              <a:rPr lang="en-US" sz="2400" dirty="0"/>
              <a:t> </a:t>
            </a:r>
            <a:r>
              <a:rPr lang="en-US" sz="2400" dirty="0" smtClean="0"/>
              <a:t>get precedence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400" dirty="0" smtClean="0"/>
              <a:t>NAPs that still perform </a:t>
            </a:r>
            <a:r>
              <a:rPr lang="en-US" sz="2400" i="1" dirty="0" smtClean="0">
                <a:solidFill>
                  <a:srgbClr val="00B050"/>
                </a:solidFill>
              </a:rPr>
              <a:t>poorly</a:t>
            </a:r>
            <a:r>
              <a:rPr lang="en-US" sz="2400" dirty="0" smtClean="0"/>
              <a:t>: Wait </a:t>
            </a:r>
            <a:r>
              <a:rPr lang="en-US" sz="2400" dirty="0" smtClean="0">
                <a:solidFill>
                  <a:srgbClr val="00B050"/>
                </a:solidFill>
              </a:rPr>
              <a:t>30</a:t>
            </a:r>
            <a:r>
              <a:rPr lang="en-US" sz="2400" dirty="0" smtClean="0"/>
              <a:t> days</a:t>
            </a:r>
          </a:p>
          <a:p>
            <a:pPr marL="901866" lvl="2">
              <a:spcAft>
                <a:spcPts val="600"/>
              </a:spcAft>
              <a:defRPr/>
            </a:pPr>
            <a:r>
              <a:rPr lang="en-US" sz="2000" dirty="0" smtClean="0"/>
              <a:t>Any NAPs that perform </a:t>
            </a:r>
            <a:r>
              <a:rPr lang="en-US" sz="2000" i="1" dirty="0" smtClean="0">
                <a:solidFill>
                  <a:srgbClr val="C00000"/>
                </a:solidFill>
              </a:rPr>
              <a:t>better</a:t>
            </a:r>
            <a:r>
              <a:rPr lang="en-US" sz="2000" i="1" dirty="0" smtClean="0"/>
              <a:t> are a</a:t>
            </a:r>
            <a:r>
              <a:rPr lang="en-US" sz="2000" dirty="0" smtClean="0"/>
              <a:t>utomatically enabled</a:t>
            </a:r>
          </a:p>
          <a:p>
            <a:pPr marL="347472">
              <a:spcAft>
                <a:spcPts val="600"/>
              </a:spcAft>
              <a:defRPr/>
            </a:pPr>
            <a:r>
              <a:rPr lang="en-US" sz="2400" dirty="0" smtClean="0"/>
              <a:t>New SPM report procedure shows results of Automatic Plan Evolution</a:t>
            </a:r>
          </a:p>
        </p:txBody>
      </p:sp>
    </p:spTree>
    <p:extLst>
      <p:ext uri="{BB962C8B-B14F-4D97-AF65-F5344CB8AC3E}">
        <p14:creationId xmlns:p14="http://schemas.microsoft.com/office/powerpoint/2010/main" val="24459640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SPM Evolve Advisor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400" dirty="0" smtClean="0"/>
              <a:t>In </a:t>
            </a:r>
            <a:r>
              <a:rPr lang="en-US" sz="2400" u="sng" dirty="0" smtClean="0"/>
              <a:t>prior</a:t>
            </a:r>
            <a:r>
              <a:rPr lang="en-US" sz="2400" dirty="0" smtClean="0"/>
              <a:t> releases: </a:t>
            </a:r>
          </a:p>
          <a:p>
            <a:pPr>
              <a:spcBef>
                <a:spcPts val="1200"/>
              </a:spcBef>
            </a:pPr>
            <a:r>
              <a:rPr lang="en-US" sz="2400" u="sng" dirty="0" smtClean="0"/>
              <a:t>All</a:t>
            </a:r>
            <a:r>
              <a:rPr lang="en-US" sz="2400" dirty="0" smtClean="0"/>
              <a:t> SQL Plan evolution had to be performed </a:t>
            </a:r>
            <a:r>
              <a:rPr lang="en-US" sz="2400" i="1" dirty="0" smtClean="0">
                <a:solidFill>
                  <a:srgbClr val="CC3300"/>
                </a:solidFill>
              </a:rPr>
              <a:t>manually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Gathering SPM advice on whether a SQL Plan </a:t>
            </a:r>
            <a:r>
              <a:rPr lang="en-US" sz="2400" i="1" dirty="0" smtClean="0"/>
              <a:t>could</a:t>
            </a:r>
            <a:r>
              <a:rPr lang="en-US" sz="2400" dirty="0" smtClean="0"/>
              <a:t> evolve</a:t>
            </a:r>
            <a:r>
              <a:rPr lang="en-US" sz="2400" i="1" dirty="0" smtClean="0"/>
              <a:t> </a:t>
            </a:r>
            <a:r>
              <a:rPr lang="en-US" sz="2400" dirty="0" smtClean="0"/>
              <a:t>required DBA intervention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sz="2400" dirty="0" smtClean="0"/>
              <a:t>In Oracle 12</a:t>
            </a:r>
            <a:r>
              <a:rPr lang="en-US" sz="2400" i="1" dirty="0" smtClean="0"/>
              <a:t>c</a:t>
            </a:r>
            <a:r>
              <a:rPr lang="en-US" sz="2400" dirty="0" smtClean="0"/>
              <a:t>R1: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Automatic SQL Plan Evolution tasks </a:t>
            </a:r>
            <a:r>
              <a:rPr lang="en-US" sz="2400" i="1" dirty="0" smtClean="0"/>
              <a:t>included</a:t>
            </a:r>
            <a:r>
              <a:rPr lang="en-US" sz="2400" dirty="0" smtClean="0"/>
              <a:t> as part of  regularly-scheduled maintenance tasks</a:t>
            </a:r>
          </a:p>
          <a:p>
            <a:pPr>
              <a:spcBef>
                <a:spcPts val="1200"/>
              </a:spcBef>
            </a:pPr>
            <a:r>
              <a:rPr lang="en-US" sz="2400" i="1" dirty="0" smtClean="0"/>
              <a:t>Manual</a:t>
            </a:r>
            <a:r>
              <a:rPr lang="en-US" sz="2400" dirty="0" smtClean="0"/>
              <a:t> advice and implementation also supported via new DBMS_SPM procedures 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Warning! Tuning Pack licensing is </a:t>
            </a:r>
            <a:r>
              <a:rPr lang="en-US" sz="2400" dirty="0" smtClean="0">
                <a:solidFill>
                  <a:srgbClr val="FF0000"/>
                </a:solidFill>
              </a:rPr>
              <a:t>required</a:t>
            </a:r>
          </a:p>
        </p:txBody>
      </p:sp>
    </p:spTree>
    <p:extLst>
      <p:ext uri="{BB962C8B-B14F-4D97-AF65-F5344CB8AC3E}">
        <p14:creationId xmlns:p14="http://schemas.microsoft.com/office/powerpoint/2010/main" val="5373250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377" y="563628"/>
            <a:ext cx="8574415" cy="6238441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2563" y="627905"/>
            <a:ext cx="3152527" cy="667495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Over To You …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17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641489" y="1367042"/>
            <a:ext cx="7740511" cy="15285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4291" tIns="32146" rIns="64291" bIns="32146" anchor="ctr"/>
          <a:lstStyle/>
          <a:p>
            <a:pPr algn="ctr">
              <a:defRPr/>
            </a:pPr>
            <a:r>
              <a:rPr lang="en-US" sz="3600" dirty="0"/>
              <a:t>SQL That (Almost) Tunes Itself:</a:t>
            </a:r>
            <a:br>
              <a:rPr lang="en-US" sz="3600" dirty="0"/>
            </a:br>
            <a:r>
              <a:rPr lang="en-US" sz="3600" dirty="0"/>
              <a:t>Oracle 12c’s Built-In Tuning Features</a:t>
            </a:r>
            <a:endParaRPr lang="en-US" sz="3600" dirty="0"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1481" y="3200400"/>
            <a:ext cx="8036719" cy="2369638"/>
          </a:xfrm>
          <a:prstGeom prst="rect">
            <a:avLst/>
          </a:prstGeom>
          <a:noFill/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lIns="64291" tIns="32146" rIns="64291" bIns="32146"/>
          <a:lstStyle/>
          <a:p>
            <a:pPr>
              <a:defRPr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en-US" sz="2500" dirty="0">
                <a:latin typeface="Arial" pitchFamily="34" charset="0"/>
                <a:cs typeface="Arial" pitchFamily="34" charset="0"/>
              </a:rPr>
              <a:t>you have any questions or comments, feel free to:</a:t>
            </a:r>
          </a:p>
          <a:p>
            <a:pPr lvl="1" algn="l">
              <a:buFont typeface="Wingdings" pitchFamily="2" charset="2"/>
              <a:buChar char="Ø"/>
              <a:defRPr/>
            </a:pPr>
            <a:r>
              <a:rPr lang="en-US" sz="2400" dirty="0"/>
              <a:t>E-mail me at </a:t>
            </a:r>
            <a:r>
              <a:rPr lang="en-US" sz="2400" dirty="0" err="1">
                <a:hlinkClick r:id="rId3"/>
              </a:rPr>
              <a:t>jczuprynski@zerodefectcomputingcom</a:t>
            </a:r>
            <a:endParaRPr lang="en-US" sz="2400" dirty="0"/>
          </a:p>
          <a:p>
            <a:pPr lvl="1">
              <a:buFont typeface="Wingdings" pitchFamily="2" charset="2"/>
              <a:buChar char="Ø"/>
              <a:defRPr/>
            </a:pPr>
            <a:r>
              <a:rPr lang="en-US" sz="2400" dirty="0"/>
              <a:t>Follow my </a:t>
            </a:r>
            <a:r>
              <a:rPr lang="en-US" sz="2400" dirty="0" smtClean="0"/>
              <a:t>blog: </a:t>
            </a:r>
            <a:r>
              <a:rPr lang="en-US" sz="2400" dirty="0" smtClean="0">
                <a:hlinkClick r:id="rId4"/>
              </a:rPr>
              <a:t>http</a:t>
            </a:r>
            <a:r>
              <a:rPr lang="en-US" sz="2400" dirty="0">
                <a:hlinkClick r:id="rId4"/>
              </a:rPr>
              <a:t>://jimczuprynski.wordpress.com</a:t>
            </a:r>
            <a:endParaRPr lang="en-US" sz="2400" dirty="0"/>
          </a:p>
          <a:p>
            <a:pPr lvl="1" algn="l">
              <a:buFont typeface="Wingdings" pitchFamily="2" charset="2"/>
              <a:buChar char="Ø"/>
              <a:defRPr/>
            </a:pPr>
            <a:r>
              <a:rPr lang="en-US" sz="2400" dirty="0"/>
              <a:t>Follow me on Twitter (@</a:t>
            </a:r>
            <a:r>
              <a:rPr lang="en-US" sz="2400" b="1" dirty="0" err="1"/>
              <a:t>jczuprynski</a:t>
            </a:r>
            <a:r>
              <a:rPr lang="en-US" sz="2400" dirty="0"/>
              <a:t>)</a:t>
            </a:r>
          </a:p>
          <a:p>
            <a:pPr lvl="1" algn="l">
              <a:buFont typeface="Wingdings" pitchFamily="2" charset="2"/>
              <a:buChar char="Ø"/>
              <a:defRPr/>
            </a:pPr>
            <a:r>
              <a:rPr lang="en-US" sz="2400" dirty="0"/>
              <a:t>Connect with me on LinkedIn (</a:t>
            </a:r>
            <a:r>
              <a:rPr lang="en-US" sz="2400" b="1" dirty="0"/>
              <a:t>Jim Czuprynski</a:t>
            </a:r>
            <a:r>
              <a:rPr lang="en-US" sz="2400" dirty="0"/>
              <a:t>)</a:t>
            </a:r>
            <a:endParaRPr lang="en-US" sz="28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20484" name="Title 5"/>
          <p:cNvSpPr>
            <a:spLocks noGrp="1"/>
          </p:cNvSpPr>
          <p:nvPr>
            <p:ph type="title"/>
          </p:nvPr>
        </p:nvSpPr>
        <p:spPr bwMode="auto">
          <a:xfrm>
            <a:off x="285750" y="558105"/>
            <a:ext cx="7867650" cy="8885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Thank You For Your Kind Attention</a:t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12957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>
          <a:xfrm>
            <a:off x="228600" y="304800"/>
            <a:ext cx="3906907" cy="67960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Arial" pitchFamily="34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321457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642915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964372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1285829" algn="ctr" rtl="0" fontAlgn="base">
              <a:spcBef>
                <a:spcPct val="0"/>
              </a:spcBef>
              <a:spcAft>
                <a:spcPct val="0"/>
              </a:spcAft>
              <a:defRPr sz="5900">
                <a:solidFill>
                  <a:schemeClr val="tx1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r>
              <a:rPr lang="en-US" sz="3600" b="1" i="1" kern="0" dirty="0" smtClean="0"/>
              <a:t>Coming Soon</a:t>
            </a:r>
            <a:r>
              <a:rPr lang="en-US" sz="4000" b="1" i="1" kern="0" dirty="0" smtClean="0"/>
              <a:t> …</a:t>
            </a:r>
            <a:endParaRPr lang="en-US" sz="4000" b="1" i="1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17" y="1295400"/>
            <a:ext cx="3500083" cy="4343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38600" y="588288"/>
            <a:ext cx="4343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Coming in </a:t>
            </a:r>
            <a:r>
              <a:rPr lang="en-US" sz="2000" b="1" dirty="0" smtClean="0">
                <a:solidFill>
                  <a:srgbClr val="FF0000"/>
                </a:solidFill>
              </a:rPr>
              <a:t>Spring 2015</a:t>
            </a:r>
            <a:r>
              <a:rPr lang="en-US" sz="2000" b="1" dirty="0" smtClean="0"/>
              <a:t> from Oracle Press:</a:t>
            </a:r>
          </a:p>
          <a:p>
            <a:pPr algn="ctr"/>
            <a:r>
              <a:rPr lang="en-US" sz="2400" b="1" dirty="0" smtClean="0"/>
              <a:t>Oracle Database Upgrade, Migration &amp; Transformation Tips &amp;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Covers everything you need to know to upgrade, migrate, and transform </a:t>
            </a:r>
            <a:r>
              <a:rPr lang="en-US" i="1" dirty="0" smtClean="0"/>
              <a:t>any </a:t>
            </a:r>
            <a:r>
              <a:rPr lang="en-US" dirty="0" smtClean="0"/>
              <a:t>Oracle 10</a:t>
            </a:r>
            <a:r>
              <a:rPr lang="en-US" i="1" dirty="0" smtClean="0"/>
              <a:t>g</a:t>
            </a:r>
            <a:r>
              <a:rPr lang="en-US" dirty="0" smtClean="0"/>
              <a:t> or 11</a:t>
            </a:r>
            <a:r>
              <a:rPr lang="en-US" i="1" dirty="0" smtClean="0"/>
              <a:t>g</a:t>
            </a:r>
            <a:r>
              <a:rPr lang="en-US" dirty="0" smtClean="0"/>
              <a:t> database to Oracle 12</a:t>
            </a:r>
            <a:r>
              <a:rPr lang="en-US" i="1" dirty="0" smtClean="0"/>
              <a:t>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Discusses strategy and </a:t>
            </a:r>
            <a:r>
              <a:rPr lang="en-US" dirty="0" smtClean="0"/>
              <a:t>tactics of planning Oracle migration, transformation, and upgrade projects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Explores latest transformation features: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Recovery Manager (RMAN)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Oracle GoldenGate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Cross-Platform Transportable Tablespaces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Cross-Platform Transport (CPT)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Full Transportable Export (FTE)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Includes detailed sample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277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Our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2800" dirty="0" smtClean="0"/>
              <a:t>Statistics: “</a:t>
            </a:r>
            <a:r>
              <a:rPr lang="en-US" altLang="en-US" sz="2800" i="1" dirty="0" smtClean="0"/>
              <a:t>It’s Vegas, Baby!</a:t>
            </a:r>
            <a:r>
              <a:rPr lang="en-US" altLang="en-US" sz="2800" dirty="0" smtClean="0"/>
              <a:t>”</a:t>
            </a:r>
          </a:p>
          <a:p>
            <a:pPr>
              <a:lnSpc>
                <a:spcPct val="100000"/>
              </a:lnSpc>
            </a:pPr>
            <a:r>
              <a:rPr lang="en-US" altLang="en-US" sz="2800" dirty="0" smtClean="0"/>
              <a:t>Cardinality Feedback</a:t>
            </a:r>
          </a:p>
          <a:p>
            <a:pPr>
              <a:lnSpc>
                <a:spcPct val="100000"/>
              </a:lnSpc>
            </a:pPr>
            <a:r>
              <a:rPr lang="en-US" altLang="en-US" sz="2800" dirty="0" smtClean="0"/>
              <a:t>Adaptive Plans</a:t>
            </a:r>
          </a:p>
          <a:p>
            <a:pPr>
              <a:lnSpc>
                <a:spcPct val="100000"/>
              </a:lnSpc>
            </a:pPr>
            <a:r>
              <a:rPr lang="en-US" altLang="en-US" sz="2800" dirty="0" smtClean="0"/>
              <a:t>Automatic Re-Optimization (ARO)</a:t>
            </a:r>
          </a:p>
          <a:p>
            <a:pPr>
              <a:lnSpc>
                <a:spcPct val="100000"/>
              </a:lnSpc>
            </a:pPr>
            <a:r>
              <a:rPr lang="en-US" altLang="en-US" sz="2800" dirty="0" smtClean="0"/>
              <a:t>SQL Plan Directives</a:t>
            </a:r>
          </a:p>
          <a:p>
            <a:pPr>
              <a:lnSpc>
                <a:spcPct val="100000"/>
              </a:lnSpc>
            </a:pPr>
            <a:r>
              <a:rPr lang="en-US" altLang="en-US" sz="2800" dirty="0" smtClean="0"/>
              <a:t>Automatic Extended Statistics Gathering</a:t>
            </a:r>
          </a:p>
          <a:p>
            <a:pPr>
              <a:lnSpc>
                <a:spcPct val="100000"/>
              </a:lnSpc>
            </a:pPr>
            <a:r>
              <a:rPr lang="en-US" altLang="en-US" sz="2800" dirty="0"/>
              <a:t>Adaptive SQL Plan Management</a:t>
            </a:r>
          </a:p>
          <a:p>
            <a:pPr>
              <a:lnSpc>
                <a:spcPct val="100000"/>
              </a:lnSpc>
            </a:pPr>
            <a:r>
              <a:rPr lang="en-US" altLang="en-US" sz="2800" dirty="0"/>
              <a:t>SPM Evolve Advisor</a:t>
            </a:r>
          </a:p>
          <a:p>
            <a:pPr>
              <a:lnSpc>
                <a:spcPct val="100000"/>
              </a:lnSpc>
            </a:pPr>
            <a:r>
              <a:rPr lang="en-US" altLang="en-US" sz="2800" dirty="0" smtClean="0"/>
              <a:t>Q+A</a:t>
            </a:r>
          </a:p>
          <a:p>
            <a:pPr>
              <a:lnSpc>
                <a:spcPct val="100000"/>
              </a:lnSpc>
            </a:pP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363638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It’s Vegas, Baby!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577263" y="6353175"/>
            <a:ext cx="566737" cy="365125"/>
          </a:xfrm>
          <a:prstGeom prst="rect">
            <a:avLst/>
          </a:prstGeom>
        </p:spPr>
        <p:txBody>
          <a:bodyPr/>
          <a:lstStyle/>
          <a:p>
            <a:fld id="{0ECD8050-98C7-4410-9884-118F215E9D58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609600"/>
            <a:ext cx="8236211" cy="1590764"/>
            <a:chOff x="180796" y="585404"/>
            <a:chExt cx="7777316" cy="1308111"/>
          </a:xfrm>
        </p:grpSpPr>
        <p:sp>
          <p:nvSpPr>
            <p:cNvPr id="4" name="TextBox 3"/>
            <p:cNvSpPr txBox="1"/>
            <p:nvPr/>
          </p:nvSpPr>
          <p:spPr>
            <a:xfrm>
              <a:off x="180796" y="914400"/>
              <a:ext cx="48006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Oracle Optimizer = Vegas </a:t>
              </a:r>
              <a:r>
                <a:rPr lang="en-US" sz="2400" dirty="0" err="1"/>
                <a:t>Oddsmaker</a:t>
              </a:r>
              <a:endParaRPr lang="en-US" sz="2400" dirty="0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512" y="585404"/>
              <a:ext cx="2596600" cy="1308111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5" name="Group 14"/>
          <p:cNvGrpSpPr/>
          <p:nvPr/>
        </p:nvGrpSpPr>
        <p:grpSpPr>
          <a:xfrm>
            <a:off x="609600" y="1600200"/>
            <a:ext cx="4131180" cy="1441984"/>
            <a:chOff x="1214358" y="1672299"/>
            <a:chExt cx="3665251" cy="1441984"/>
          </a:xfrm>
        </p:grpSpPr>
        <p:sp>
          <p:nvSpPr>
            <p:cNvPr id="5" name="TextBox 4"/>
            <p:cNvSpPr txBox="1"/>
            <p:nvPr/>
          </p:nvSpPr>
          <p:spPr>
            <a:xfrm>
              <a:off x="3050809" y="1672299"/>
              <a:ext cx="1828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Get Execution Plan </a:t>
              </a:r>
              <a:r>
                <a:rPr lang="en-US" sz="2400" i="1" dirty="0" smtClean="0"/>
                <a:t>Right:</a:t>
              </a:r>
              <a:r>
                <a:rPr lang="en-US" sz="2400" dirty="0" smtClean="0"/>
                <a:t> Easy Street</a:t>
              </a:r>
              <a:endParaRPr lang="en-US" sz="2400" dirty="0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358" y="1672299"/>
              <a:ext cx="1548305" cy="1441984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6" name="Group 15"/>
          <p:cNvGrpSpPr/>
          <p:nvPr/>
        </p:nvGrpSpPr>
        <p:grpSpPr>
          <a:xfrm>
            <a:off x="152400" y="2651038"/>
            <a:ext cx="8077200" cy="1616162"/>
            <a:chOff x="-249890" y="2651038"/>
            <a:chExt cx="8077200" cy="1616162"/>
          </a:xfrm>
        </p:grpSpPr>
        <p:sp>
          <p:nvSpPr>
            <p:cNvPr id="6" name="TextBox 5"/>
            <p:cNvSpPr txBox="1"/>
            <p:nvPr/>
          </p:nvSpPr>
          <p:spPr>
            <a:xfrm>
              <a:off x="-249890" y="3184142"/>
              <a:ext cx="67602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Get Execution Plan </a:t>
              </a:r>
              <a:r>
                <a:rPr lang="en-US" sz="2400" i="1" dirty="0" smtClean="0"/>
                <a:t>Wrong</a:t>
              </a:r>
              <a:r>
                <a:rPr lang="en-US" sz="2400" dirty="0" smtClean="0"/>
                <a:t>: Meet “Tony the Ant”</a:t>
              </a:r>
              <a:endParaRPr lang="en-US" sz="2400" dirty="0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0800" y="2651038"/>
              <a:ext cx="1426510" cy="161616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7" name="Group 16"/>
          <p:cNvGrpSpPr/>
          <p:nvPr/>
        </p:nvGrpSpPr>
        <p:grpSpPr>
          <a:xfrm>
            <a:off x="457200" y="3810000"/>
            <a:ext cx="6172201" cy="1251623"/>
            <a:chOff x="457200" y="3974224"/>
            <a:chExt cx="5947757" cy="1251623"/>
          </a:xfrm>
        </p:grpSpPr>
        <p:sp>
          <p:nvSpPr>
            <p:cNvPr id="7" name="TextBox 6"/>
            <p:cNvSpPr txBox="1"/>
            <p:nvPr/>
          </p:nvSpPr>
          <p:spPr>
            <a:xfrm>
              <a:off x="2083038" y="4122003"/>
              <a:ext cx="432191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How do we tilt the odds in the Optimizer’s favor?</a:t>
              </a:r>
              <a:endParaRPr lang="en-US" sz="2400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3974224"/>
              <a:ext cx="1564529" cy="125162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grpSp>
        <p:nvGrpSpPr>
          <p:cNvPr id="18" name="Group 17"/>
          <p:cNvGrpSpPr/>
          <p:nvPr/>
        </p:nvGrpSpPr>
        <p:grpSpPr>
          <a:xfrm>
            <a:off x="2743200" y="4953000"/>
            <a:ext cx="5648601" cy="1352439"/>
            <a:chOff x="2743200" y="5220975"/>
            <a:chExt cx="5648601" cy="1352439"/>
          </a:xfrm>
        </p:grpSpPr>
        <p:sp>
          <p:nvSpPr>
            <p:cNvPr id="8" name="TextBox 7"/>
            <p:cNvSpPr txBox="1"/>
            <p:nvPr/>
          </p:nvSpPr>
          <p:spPr>
            <a:xfrm>
              <a:off x="5215255" y="5220975"/>
              <a:ext cx="317654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We teach the Optimizer to “count cards”</a:t>
              </a:r>
              <a:endParaRPr lang="en-US" sz="2400" dirty="0"/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43200" y="5225847"/>
              <a:ext cx="2398348" cy="1347567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21447262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Adaptive Execution Plans (AEP)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77263" y="6353175"/>
            <a:ext cx="566737" cy="365125"/>
          </a:xfrm>
          <a:prstGeom prst="rect">
            <a:avLst/>
          </a:prstGeom>
        </p:spPr>
        <p:txBody>
          <a:bodyPr/>
          <a:lstStyle/>
          <a:p>
            <a:fld id="{0ECD8050-98C7-4410-9884-118F215E9D58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723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Statistics Feedback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Originally introduced as </a:t>
            </a:r>
            <a:r>
              <a:rPr lang="en-US" sz="2800" i="1" dirty="0" smtClean="0"/>
              <a:t>Cardinality Feedback</a:t>
            </a:r>
            <a:r>
              <a:rPr lang="en-US" sz="2800" dirty="0" smtClean="0"/>
              <a:t> in Oracle 11gR2 as part of </a:t>
            </a:r>
            <a:r>
              <a:rPr lang="en-US" sz="2800" i="1" dirty="0" smtClean="0"/>
              <a:t>Adaptive Cursor Sharing</a:t>
            </a:r>
            <a:endParaRPr lang="en-US" sz="2800" dirty="0" smtClean="0"/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Captures </a:t>
            </a:r>
            <a:r>
              <a:rPr lang="en-US" sz="2800" i="1" dirty="0" smtClean="0">
                <a:solidFill>
                  <a:srgbClr val="C00000"/>
                </a:solidFill>
              </a:rPr>
              <a:t>actual</a:t>
            </a:r>
            <a:r>
              <a:rPr lang="en-US" sz="2800" dirty="0" smtClean="0"/>
              <a:t> execution statistics during </a:t>
            </a:r>
            <a:r>
              <a:rPr lang="en-US" sz="2800" i="1" dirty="0" smtClean="0"/>
              <a:t>query execution</a:t>
            </a:r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Compares </a:t>
            </a:r>
            <a:r>
              <a:rPr lang="en-US" sz="2800" i="1" dirty="0" smtClean="0">
                <a:solidFill>
                  <a:srgbClr val="00B050"/>
                </a:solidFill>
              </a:rPr>
              <a:t>expected</a:t>
            </a:r>
            <a:r>
              <a:rPr lang="en-US" sz="2800" dirty="0" smtClean="0"/>
              <a:t> vs. </a:t>
            </a:r>
            <a:r>
              <a:rPr lang="en-US" sz="2800" i="1" dirty="0" smtClean="0">
                <a:solidFill>
                  <a:srgbClr val="C00000"/>
                </a:solidFill>
              </a:rPr>
              <a:t>actual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cardinality during </a:t>
            </a:r>
            <a:r>
              <a:rPr lang="en-US" sz="2800" u="sng" dirty="0" smtClean="0"/>
              <a:t>first</a:t>
            </a:r>
            <a:r>
              <a:rPr lang="en-US" sz="2800" dirty="0" smtClean="0"/>
              <a:t> execution of query</a:t>
            </a:r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During </a:t>
            </a:r>
            <a:r>
              <a:rPr lang="en-US" sz="2800" u="sng" dirty="0" smtClean="0"/>
              <a:t>second</a:t>
            </a:r>
            <a:r>
              <a:rPr lang="en-US" sz="2800" dirty="0" smtClean="0"/>
              <a:t> execution, optimizer uses </a:t>
            </a:r>
            <a:r>
              <a:rPr lang="en-US" sz="2800" i="1" dirty="0" smtClean="0">
                <a:solidFill>
                  <a:srgbClr val="C00000"/>
                </a:solidFill>
              </a:rPr>
              <a:t>actual</a:t>
            </a:r>
            <a:r>
              <a:rPr lang="en-US" sz="2800" dirty="0" smtClean="0"/>
              <a:t> execution statistics to </a:t>
            </a:r>
            <a:r>
              <a:rPr lang="en-US" sz="2800" i="1" dirty="0" smtClean="0"/>
              <a:t>reparse</a:t>
            </a:r>
            <a:r>
              <a:rPr lang="en-US" sz="2800" dirty="0" smtClean="0"/>
              <a:t> statement’s plan</a:t>
            </a:r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Works best for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non-skewed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row sources with 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limited volatility</a:t>
            </a:r>
          </a:p>
        </p:txBody>
      </p:sp>
    </p:spTree>
    <p:extLst>
      <p:ext uri="{BB962C8B-B14F-4D97-AF65-F5344CB8AC3E}">
        <p14:creationId xmlns:p14="http://schemas.microsoft.com/office/powerpoint/2010/main" val="42656963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smtClean="0"/>
              <a:t>Adaptive Execution Plans (AEP)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8600792" cy="5181600"/>
          </a:xfrm>
        </p:spPr>
        <p:txBody>
          <a:bodyPr>
            <a:noAutofit/>
          </a:bodyPr>
          <a:lstStyle/>
          <a:p>
            <a:pPr marL="187517" indent="0">
              <a:lnSpc>
                <a:spcPct val="100000"/>
              </a:lnSpc>
              <a:buNone/>
              <a:defRPr/>
            </a:pPr>
            <a:r>
              <a:rPr lang="en-US" sz="2800" dirty="0" smtClean="0"/>
              <a:t>The optimizer can now adaptively recognize and capture </a:t>
            </a:r>
            <a:r>
              <a:rPr lang="en-US" sz="2800" i="1" dirty="0" smtClean="0"/>
              <a:t>multiple</a:t>
            </a:r>
            <a:r>
              <a:rPr lang="en-US" sz="2800" dirty="0" smtClean="0"/>
              <a:t> </a:t>
            </a:r>
            <a:r>
              <a:rPr lang="en-US" sz="2800" dirty="0"/>
              <a:t>potential </a:t>
            </a:r>
            <a:r>
              <a:rPr lang="en-US" sz="2800" dirty="0" smtClean="0"/>
              <a:t>execution sub-plans within an </a:t>
            </a:r>
            <a:r>
              <a:rPr lang="en-US" sz="2800" i="1" dirty="0" smtClean="0"/>
              <a:t>existing</a:t>
            </a:r>
            <a:r>
              <a:rPr lang="en-US" sz="2800" dirty="0" smtClean="0"/>
              <a:t> execution plan:</a:t>
            </a:r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AEP constructs </a:t>
            </a:r>
            <a:r>
              <a:rPr lang="en-US" sz="2800" i="1" dirty="0" smtClean="0"/>
              <a:t>dynamic plans</a:t>
            </a:r>
            <a:r>
              <a:rPr lang="en-US" sz="2800" dirty="0" smtClean="0"/>
              <a:t> automatically</a:t>
            </a:r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AEP dynamic </a:t>
            </a:r>
            <a:r>
              <a:rPr lang="en-US" sz="2800" i="1" dirty="0" smtClean="0"/>
              <a:t>statistics collector</a:t>
            </a:r>
            <a:r>
              <a:rPr lang="en-US" sz="2800" dirty="0" smtClean="0"/>
              <a:t> buffers each row set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2400" dirty="0" smtClean="0"/>
              <a:t>If new row count exceeds prior counts during statement execution</a:t>
            </a:r>
            <a:r>
              <a:rPr lang="en-US" sz="2400" dirty="0"/>
              <a:t>, </a:t>
            </a:r>
            <a:r>
              <a:rPr lang="en-US" sz="2400" dirty="0" smtClean="0"/>
              <a:t>the optimizer will choose </a:t>
            </a:r>
            <a:r>
              <a:rPr lang="en-US" sz="2400" i="1" dirty="0" smtClean="0"/>
              <a:t>alternative</a:t>
            </a:r>
            <a:r>
              <a:rPr lang="en-US" sz="2400" dirty="0" smtClean="0"/>
              <a:t> favored </a:t>
            </a:r>
            <a:r>
              <a:rPr lang="en-US" sz="2400" dirty="0" err="1" smtClean="0"/>
              <a:t>subplan</a:t>
            </a:r>
            <a:r>
              <a:rPr lang="en-US" sz="2400" dirty="0" smtClean="0"/>
              <a:t> (e.g. </a:t>
            </a:r>
            <a:r>
              <a:rPr lang="en-US" sz="2400" dirty="0" smtClean="0">
                <a:solidFill>
                  <a:srgbClr val="00B050"/>
                </a:solidFill>
              </a:rPr>
              <a:t>HASH JOIN</a:t>
            </a:r>
            <a:r>
              <a:rPr lang="en-US" sz="2400" dirty="0" smtClean="0"/>
              <a:t> instead of </a:t>
            </a:r>
            <a:r>
              <a:rPr lang="en-US" sz="2400" dirty="0" smtClean="0">
                <a:solidFill>
                  <a:srgbClr val="C00000"/>
                </a:solidFill>
              </a:rPr>
              <a:t>NESTED LOOP</a:t>
            </a:r>
            <a:r>
              <a:rPr lang="en-US" sz="2400" dirty="0" smtClean="0"/>
              <a:t>)</a:t>
            </a:r>
          </a:p>
          <a:p>
            <a:pPr lvl="1">
              <a:lnSpc>
                <a:spcPct val="100000"/>
              </a:lnSpc>
              <a:defRPr/>
            </a:pPr>
            <a:r>
              <a:rPr lang="en-US" sz="2400" dirty="0" smtClean="0"/>
              <a:t>Otherwise, AEP will utilize the </a:t>
            </a:r>
            <a:r>
              <a:rPr lang="en-US" sz="2400" i="1" dirty="0" smtClean="0"/>
              <a:t>original</a:t>
            </a:r>
            <a:r>
              <a:rPr lang="en-US" sz="2400" dirty="0" smtClean="0"/>
              <a:t> sub-plan</a:t>
            </a:r>
          </a:p>
          <a:p>
            <a:pPr>
              <a:lnSpc>
                <a:spcPct val="100000"/>
              </a:lnSpc>
              <a:defRPr/>
            </a:pPr>
            <a:r>
              <a:rPr lang="en-US" sz="2800" dirty="0" smtClean="0"/>
              <a:t>Largest AEP benefit: Sub-plans whose row sets contain </a:t>
            </a:r>
            <a:r>
              <a:rPr lang="en-US" sz="2800" i="1" dirty="0" smtClean="0">
                <a:solidFill>
                  <a:schemeClr val="accent2"/>
                </a:solidFill>
              </a:rPr>
              <a:t>dramatically-skewed </a:t>
            </a:r>
            <a:r>
              <a:rPr lang="en-US" sz="2800" dirty="0" smtClean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1532197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 Bold" pitchFamily="34" charset="0"/>
                <a:cs typeface="Arial Bold" pitchFamily="34" charset="0"/>
              </a:rPr>
              <a:t>Adaptive Execution Plans In Action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81000" y="851848"/>
            <a:ext cx="6705274" cy="2009118"/>
            <a:chOff x="392459" y="2713702"/>
            <a:chExt cx="11988005" cy="2857679"/>
          </a:xfrm>
        </p:grpSpPr>
        <p:sp>
          <p:nvSpPr>
            <p:cNvPr id="20488" name="1stQueryResults"/>
            <p:cNvSpPr txBox="1">
              <a:spLocks noChangeArrowheads="1"/>
            </p:cNvSpPr>
            <p:nvPr/>
          </p:nvSpPr>
          <p:spPr bwMode="auto">
            <a:xfrm>
              <a:off x="392459" y="2713702"/>
              <a:ext cx="11988005" cy="285767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145646" tIns="72823" rIns="145646" bIns="72823">
              <a:spAutoFit/>
            </a:bodyPr>
            <a:lstStyle>
              <a:lvl1pPr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1pPr>
              <a:lvl2pPr marL="742950" indent="-28575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2pPr>
              <a:lvl3pPr marL="11430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3pPr>
              <a:lvl4pPr marL="16002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4pPr>
              <a:lvl5pPr marL="2057400" indent="-228600" eaLnBrk="0" hangingPunct="0"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4200">
                  <a:solidFill>
                    <a:srgbClr val="000000"/>
                  </a:solidFill>
                  <a:latin typeface="Gill Sans" charset="0"/>
                  <a:ea typeface="ヒラギノ角ゴ ProN W3" charset="-128"/>
                  <a:sym typeface="Gill Sans" charset="0"/>
                </a:defRPr>
              </a:lvl9pPr>
            </a:lstStyle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SELECT /*+ MONITOR DYN_1 */ 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C.cust_last_name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FROM 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ap.invoices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I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,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sh.customers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C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WHERE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I.customer_id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C.cust_id</a:t>
              </a:r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 AND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C.cust_city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IN ('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Chicago','Los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Angeles')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ORDER BY </a:t>
              </a:r>
              <a:r>
                <a:rPr lang="en-US" altLang="en-US" sz="1100" dirty="0" err="1">
                  <a:latin typeface="Courier New" pitchFamily="49" charset="0"/>
                  <a:cs typeface="Courier New" pitchFamily="49" charset="0"/>
                </a:rPr>
                <a:t>C.cust_last_name</a:t>
              </a:r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 eaLnBrk="1" hangingPunct="1"/>
              <a:endParaRPr lang="en-US" altLang="en-US" sz="1100" dirty="0">
                <a:latin typeface="Courier New" pitchFamily="49" charset="0"/>
                <a:cs typeface="Courier New" pitchFamily="49" charset="0"/>
              </a:endParaRP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SELECT PLAN_TABLE_OUTPUT </a:t>
              </a:r>
            </a:p>
            <a:p>
              <a:pPr eaLnBrk="1" hangingPunct="1"/>
              <a:r>
                <a:rPr lang="en-US" altLang="en-US" sz="1100" dirty="0">
                  <a:latin typeface="Courier New" pitchFamily="49" charset="0"/>
                  <a:cs typeface="Courier New" pitchFamily="49" charset="0"/>
                </a:rPr>
                <a:t>  FROM TABLE(DBMS_XPLAN.DISPLAY(format =&gt; 'ALLSTATS LAST ADAPTIVE +NOTE'));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898290" y="5187109"/>
              <a:ext cx="4597338" cy="252908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885915" y="1695676"/>
            <a:ext cx="6572285" cy="4508927"/>
            <a:chOff x="1898284" y="3251473"/>
            <a:chExt cx="9347868" cy="6411437"/>
          </a:xfrm>
        </p:grpSpPr>
        <p:sp>
          <p:nvSpPr>
            <p:cNvPr id="8" name="2ndQueryResults"/>
            <p:cNvSpPr txBox="1"/>
            <p:nvPr/>
          </p:nvSpPr>
          <p:spPr>
            <a:xfrm>
              <a:off x="1898284" y="3251473"/>
              <a:ext cx="9347868" cy="641143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Plan hash value: 608225413</a:t>
              </a:r>
            </a:p>
            <a:p>
              <a:pPr>
                <a:defRPr/>
              </a:pPr>
              <a:endParaRPr lang="en-US" sz="11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Id  | Operation                | Name              | E-Rows |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  0 | SELECT STATEMENT         |                   |    497 |</a:t>
              </a:r>
            </a:p>
            <a:p>
              <a:pPr>
                <a:defRPr/>
              </a:pPr>
              <a:endParaRPr lang="en-US" sz="11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  1 |  SORT ORDER BY           |                   |    497 |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|- *  2 |   HASH JOIN              |                   |    497 |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   3 |    NESTED LOOPS          |                   |    497 |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|-    4 |     STATISTICS COLLECTOR |                   |        |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*  5 |      TABLE ACCESS FULL   | CUSTOMERS         |    179 |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  *  6 |     INDEX RANGE SCAN     | INVOICES_CUST_IDX |      3 |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|-    7 |    INDEX FULL SCAN       | INVOICES_CUST_IDX |      3 |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-----------------------------------------------------------------</a:t>
              </a:r>
            </a:p>
            <a:p>
              <a:pPr>
                <a:defRPr/>
              </a:pPr>
              <a:endParaRPr lang="en-US" sz="11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Predicate Information (identified by operation id):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---------------------------------------------------</a:t>
              </a:r>
            </a:p>
            <a:p>
              <a:pPr>
                <a:defRPr/>
              </a:pPr>
              <a:r>
                <a:rPr lang="en-US" sz="1100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   </a:t>
              </a: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2 - access("I"."CUSTOMER_ID"="C"."CUST_ID")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5 - filter("C"."CUST_CITY"='Chicago' OR "C"."CUST_CITY"='Los Angeles')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6 - access("I"."CUSTOMER_ID"="C"."CUST_ID")</a:t>
              </a:r>
            </a:p>
            <a:p>
              <a:pPr>
                <a:defRPr/>
              </a:pPr>
              <a:endParaRPr lang="en-US" sz="11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Note</a:t>
              </a:r>
            </a:p>
            <a:p>
              <a:pPr>
                <a:defRPr/>
              </a:pPr>
              <a:r>
                <a:rPr lang="en-US" sz="11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-----</a:t>
              </a:r>
            </a:p>
            <a:p>
              <a:pPr>
                <a:defRPr/>
              </a:pPr>
              <a:r>
                <a:rPr lang="en-US" sz="14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 - this is an adaptive plan (rows marked '-' are inactive)</a:t>
              </a:r>
            </a:p>
            <a:p>
              <a:pPr>
                <a:defRPr/>
              </a:pPr>
              <a:endParaRPr lang="en-US" sz="11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21207" y="9015909"/>
              <a:ext cx="8716564" cy="361857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114950" y="5201810"/>
              <a:ext cx="166939" cy="1408577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11353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Re-Optimization (ARO)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596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LLABORATE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5044</TotalTime>
  <Words>3760</Words>
  <Application>Microsoft Office PowerPoint</Application>
  <PresentationFormat>On-screen Show (4:3)</PresentationFormat>
  <Paragraphs>515</Paragraphs>
  <Slides>26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1_Bullets</vt:lpstr>
      <vt:lpstr>SQL That (Almost)Tunes Itself: Oracle 12c’s Built-In Tuning Features</vt:lpstr>
      <vt:lpstr>My Credentials</vt:lpstr>
      <vt:lpstr>Our Agenda</vt:lpstr>
      <vt:lpstr>It’s Vegas, Baby! </vt:lpstr>
      <vt:lpstr>Adaptive Execution Plans (AEP)</vt:lpstr>
      <vt:lpstr>Statistics Feedback</vt:lpstr>
      <vt:lpstr>Adaptive Execution Plans (AEP)</vt:lpstr>
      <vt:lpstr>Adaptive Execution Plans In Action</vt:lpstr>
      <vt:lpstr>Automatic Re-Optimization (ARO)</vt:lpstr>
      <vt:lpstr>Automatic Re-Optimization (ARO)</vt:lpstr>
      <vt:lpstr>Automatic Re-Optimization: 1st Execution</vt:lpstr>
      <vt:lpstr>Automatic Re-Optimization: 2nd Execution</vt:lpstr>
      <vt:lpstr>SQL Plan Directives (SPD)</vt:lpstr>
      <vt:lpstr>SQL Plan Directives</vt:lpstr>
      <vt:lpstr>SPD: First Pass</vt:lpstr>
      <vt:lpstr>SPD: Subsequent Passes</vt:lpstr>
      <vt:lpstr>Optimizer Statistics Enhancements</vt:lpstr>
      <vt:lpstr>Upgrades to Optimizer Statistics Gathering</vt:lpstr>
      <vt:lpstr>Get “Best” Columns for Extended Statistics</vt:lpstr>
      <vt:lpstr>Creating “Best” Columns’ Extended Statistics</vt:lpstr>
      <vt:lpstr>Adaptive SPM</vt:lpstr>
      <vt:lpstr>Adaptive SQL Plan Management</vt:lpstr>
      <vt:lpstr>SPM Evolve Advisor</vt:lpstr>
      <vt:lpstr>Over To You …</vt:lpstr>
      <vt:lpstr>Thank You For Your Kind Attention 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Hands-Free Optimization of Complex Queries in Oracle 12c Using AEP, ARO, and SPDs Session #188</dc:title>
  <dc:creator>OracleDBA</dc:creator>
  <cp:lastModifiedBy>Jim Czuprynski</cp:lastModifiedBy>
  <cp:revision>172</cp:revision>
  <dcterms:created xsi:type="dcterms:W3CDTF">2013-11-03T19:31:00Z</dcterms:created>
  <dcterms:modified xsi:type="dcterms:W3CDTF">2014-11-19T23:47:44Z</dcterms:modified>
</cp:coreProperties>
</file>