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256" r:id="rId2"/>
    <p:sldId id="276" r:id="rId3"/>
    <p:sldId id="284" r:id="rId4"/>
    <p:sldId id="280" r:id="rId5"/>
    <p:sldId id="292" r:id="rId6"/>
    <p:sldId id="291" r:id="rId7"/>
    <p:sldId id="293" r:id="rId8"/>
    <p:sldId id="294" r:id="rId9"/>
    <p:sldId id="295" r:id="rId10"/>
    <p:sldId id="297" r:id="rId11"/>
    <p:sldId id="298" r:id="rId12"/>
    <p:sldId id="279" r:id="rId13"/>
  </p:sldIdLst>
  <p:sldSz cx="9144000" cy="6858000" type="screen4x3"/>
  <p:notesSz cx="6888163" cy="10020300"/>
  <p:defaultTextStyle>
    <a:defPPr>
      <a:defRPr lang="en-US"/>
    </a:defPPr>
    <a:lvl1pPr algn="l" rtl="0" fontAlgn="base">
      <a:spcBef>
        <a:spcPct val="20000"/>
      </a:spcBef>
      <a:spcAft>
        <a:spcPct val="0"/>
      </a:spcAft>
      <a:defRPr sz="3600" kern="1200">
        <a:solidFill>
          <a:srgbClr val="E4E3C7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Arial" charset="0"/>
      </a:defRPr>
    </a:lvl1pPr>
    <a:lvl2pPr marL="457200" algn="l" rtl="0" fontAlgn="base">
      <a:spcBef>
        <a:spcPct val="20000"/>
      </a:spcBef>
      <a:spcAft>
        <a:spcPct val="0"/>
      </a:spcAft>
      <a:defRPr sz="3600" kern="1200">
        <a:solidFill>
          <a:srgbClr val="E4E3C7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Arial" charset="0"/>
      </a:defRPr>
    </a:lvl2pPr>
    <a:lvl3pPr marL="914400" algn="l" rtl="0" fontAlgn="base">
      <a:spcBef>
        <a:spcPct val="20000"/>
      </a:spcBef>
      <a:spcAft>
        <a:spcPct val="0"/>
      </a:spcAft>
      <a:defRPr sz="3600" kern="1200">
        <a:solidFill>
          <a:srgbClr val="E4E3C7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Arial" charset="0"/>
      </a:defRPr>
    </a:lvl3pPr>
    <a:lvl4pPr marL="1371600" algn="l" rtl="0" fontAlgn="base">
      <a:spcBef>
        <a:spcPct val="20000"/>
      </a:spcBef>
      <a:spcAft>
        <a:spcPct val="0"/>
      </a:spcAft>
      <a:defRPr sz="3600" kern="1200">
        <a:solidFill>
          <a:srgbClr val="E4E3C7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Arial" charset="0"/>
      </a:defRPr>
    </a:lvl4pPr>
    <a:lvl5pPr marL="1828800" algn="l" rtl="0" fontAlgn="base">
      <a:spcBef>
        <a:spcPct val="20000"/>
      </a:spcBef>
      <a:spcAft>
        <a:spcPct val="0"/>
      </a:spcAft>
      <a:defRPr sz="3600" kern="1200">
        <a:solidFill>
          <a:srgbClr val="E4E3C7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3600" kern="1200">
        <a:solidFill>
          <a:srgbClr val="E4E3C7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sz="3600" kern="1200">
        <a:solidFill>
          <a:srgbClr val="E4E3C7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sz="3600" kern="1200">
        <a:solidFill>
          <a:srgbClr val="E4E3C7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sz="3600" kern="1200">
        <a:solidFill>
          <a:srgbClr val="E4E3C7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CD900"/>
    <a:srgbClr val="72EA36"/>
    <a:srgbClr val="00FF00"/>
    <a:srgbClr val="66FF33"/>
    <a:srgbClr val="FF0000"/>
    <a:srgbClr val="E4E3C7"/>
    <a:srgbClr val="F5F5EB"/>
    <a:srgbClr val="808000"/>
    <a:srgbClr val="FF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591" autoAdjust="0"/>
    <p:restoredTop sz="86447" autoAdjust="0"/>
  </p:normalViewPr>
  <p:slideViewPr>
    <p:cSldViewPr>
      <p:cViewPr>
        <p:scale>
          <a:sx n="75" d="100"/>
          <a:sy n="75" d="100"/>
        </p:scale>
        <p:origin x="-360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4871" cy="501188"/>
          </a:xfrm>
          <a:prstGeom prst="rect">
            <a:avLst/>
          </a:prstGeom>
        </p:spPr>
        <p:txBody>
          <a:bodyPr vert="horz" lIns="96067" tIns="48033" rIns="96067" bIns="48033" rtlCol="0"/>
          <a:lstStyle>
            <a:lvl1pPr algn="l">
              <a:defRPr sz="1300"/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01698" y="0"/>
            <a:ext cx="2984871" cy="501188"/>
          </a:xfrm>
          <a:prstGeom prst="rect">
            <a:avLst/>
          </a:prstGeom>
        </p:spPr>
        <p:txBody>
          <a:bodyPr vert="horz" lIns="96067" tIns="48033" rIns="96067" bIns="48033" rtlCol="0"/>
          <a:lstStyle>
            <a:lvl1pPr algn="r">
              <a:defRPr sz="1300"/>
            </a:lvl1pPr>
          </a:lstStyle>
          <a:p>
            <a:pPr>
              <a:defRPr/>
            </a:pPr>
            <a:fld id="{B8D33B3E-F809-48F5-9A82-E95FB3836FB6}" type="datetimeFigureOut">
              <a:rPr lang="en-US"/>
              <a:pPr>
                <a:defRPr/>
              </a:pPr>
              <a:t>3/18/2013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517391"/>
            <a:ext cx="2984871" cy="501188"/>
          </a:xfrm>
          <a:prstGeom prst="rect">
            <a:avLst/>
          </a:prstGeom>
        </p:spPr>
        <p:txBody>
          <a:bodyPr vert="horz" lIns="96067" tIns="48033" rIns="96067" bIns="48033" rtlCol="0" anchor="b"/>
          <a:lstStyle>
            <a:lvl1pPr algn="l">
              <a:defRPr sz="1300"/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01698" y="9517391"/>
            <a:ext cx="2984871" cy="501188"/>
          </a:xfrm>
          <a:prstGeom prst="rect">
            <a:avLst/>
          </a:prstGeom>
        </p:spPr>
        <p:txBody>
          <a:bodyPr vert="horz" lIns="96067" tIns="48033" rIns="96067" bIns="48033" rtlCol="0" anchor="b"/>
          <a:lstStyle>
            <a:lvl1pPr algn="r">
              <a:defRPr sz="1300"/>
            </a:lvl1pPr>
          </a:lstStyle>
          <a:p>
            <a:pPr>
              <a:defRPr/>
            </a:pPr>
            <a:fld id="{12EA8C28-BBCD-4AC1-BA32-E8528615AD6A}" type="slidenum">
              <a:rPr lang="en-NZ"/>
              <a:pPr>
                <a:defRPr/>
              </a:pPr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97844800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4871" cy="501188"/>
          </a:xfrm>
          <a:prstGeom prst="rect">
            <a:avLst/>
          </a:prstGeom>
        </p:spPr>
        <p:txBody>
          <a:bodyPr vert="horz" lIns="96067" tIns="48033" rIns="96067" bIns="48033" rtlCol="0"/>
          <a:lstStyle>
            <a:lvl1pPr algn="l">
              <a:defRPr sz="1300"/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01698" y="0"/>
            <a:ext cx="2984871" cy="501188"/>
          </a:xfrm>
          <a:prstGeom prst="rect">
            <a:avLst/>
          </a:prstGeom>
        </p:spPr>
        <p:txBody>
          <a:bodyPr vert="horz" lIns="96067" tIns="48033" rIns="96067" bIns="48033" rtlCol="0"/>
          <a:lstStyle>
            <a:lvl1pPr algn="r">
              <a:defRPr sz="1300"/>
            </a:lvl1pPr>
          </a:lstStyle>
          <a:p>
            <a:pPr>
              <a:defRPr/>
            </a:pPr>
            <a:fld id="{971E4724-5871-422F-B035-9C6E8C7E1470}" type="datetimeFigureOut">
              <a:rPr lang="en-US"/>
              <a:pPr>
                <a:defRPr/>
              </a:pPr>
              <a:t>3/18/2013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39800" y="750888"/>
            <a:ext cx="5008563" cy="37576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067" tIns="48033" rIns="96067" bIns="48033" rtlCol="0" anchor="ctr"/>
          <a:lstStyle/>
          <a:p>
            <a:pPr lvl="0"/>
            <a:endParaRPr lang="en-NZ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8817" y="4760418"/>
            <a:ext cx="5510530" cy="4508963"/>
          </a:xfrm>
          <a:prstGeom prst="rect">
            <a:avLst/>
          </a:prstGeom>
        </p:spPr>
        <p:txBody>
          <a:bodyPr vert="horz" lIns="96067" tIns="48033" rIns="96067" bIns="48033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NZ" noProof="0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517391"/>
            <a:ext cx="2984871" cy="501188"/>
          </a:xfrm>
          <a:prstGeom prst="rect">
            <a:avLst/>
          </a:prstGeom>
        </p:spPr>
        <p:txBody>
          <a:bodyPr vert="horz" lIns="96067" tIns="48033" rIns="96067" bIns="48033" rtlCol="0" anchor="b"/>
          <a:lstStyle>
            <a:lvl1pPr algn="l">
              <a:defRPr sz="1300"/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01698" y="9517391"/>
            <a:ext cx="2984871" cy="501188"/>
          </a:xfrm>
          <a:prstGeom prst="rect">
            <a:avLst/>
          </a:prstGeom>
        </p:spPr>
        <p:txBody>
          <a:bodyPr vert="horz" lIns="96067" tIns="48033" rIns="96067" bIns="48033" rtlCol="0" anchor="b"/>
          <a:lstStyle>
            <a:lvl1pPr algn="r">
              <a:defRPr sz="1300"/>
            </a:lvl1pPr>
          </a:lstStyle>
          <a:p>
            <a:pPr>
              <a:defRPr/>
            </a:pPr>
            <a:fld id="{E9C7E2EB-4F81-422B-97F5-43D27BDC0370}" type="slidenum">
              <a:rPr lang="en-NZ"/>
              <a:pPr>
                <a:defRPr/>
              </a:pPr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83733169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NZ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6ECCAA4-E3FC-4859-AAF1-47070D03A21C}" type="slidenum">
              <a:rPr lang="en-NZ"/>
              <a:pPr>
                <a:defRPr/>
              </a:pPr>
              <a:t>1</a:t>
            </a:fld>
            <a:endParaRPr lang="en-NZ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53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2x application performance improvement every two years </a:t>
            </a:r>
          </a:p>
          <a:p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Oracle beats the TCO of IBM P7 and x86 </a:t>
            </a:r>
          </a:p>
          <a:p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Oracle delivering new SPARC products on time or ahead of schedule </a:t>
            </a:r>
          </a:p>
          <a:p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SPARC technology is the preferred IT infrastructure for mission-critical applications </a:t>
            </a:r>
          </a:p>
          <a:p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Accelerated deployment and performance with Oracle Optimized Solutions </a:t>
            </a:r>
          </a:p>
          <a:p>
            <a:r>
              <a:rPr lang="en-NZ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Everything cloud-ready </a:t>
            </a:r>
          </a:p>
          <a:p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Five-year committed SPARC technology roadmap </a:t>
            </a:r>
          </a:p>
          <a:p>
            <a:pPr eaLnBrk="1" hangingPunct="1">
              <a:spcBef>
                <a:spcPct val="0"/>
              </a:spcBef>
            </a:pPr>
            <a:endParaRPr lang="en-NZ" dirty="0" smtClean="0"/>
          </a:p>
          <a:p>
            <a:pPr eaLnBrk="1" hangingPunct="1">
              <a:spcBef>
                <a:spcPct val="0"/>
              </a:spcBef>
            </a:pPr>
            <a:endParaRPr lang="en-NZ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0F9B9CA-6D38-4C9A-AF11-6B2E845830C1}" type="slidenum">
              <a:rPr lang="en-NZ"/>
              <a:pPr>
                <a:defRPr/>
              </a:pPr>
              <a:t>10</a:t>
            </a:fld>
            <a:endParaRPr lang="en-NZ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53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NZ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0F9B9CA-6D38-4C9A-AF11-6B2E845830C1}" type="slidenum">
              <a:rPr lang="en-NZ"/>
              <a:pPr>
                <a:defRPr/>
              </a:pPr>
              <a:t>11</a:t>
            </a:fld>
            <a:endParaRPr lang="en-NZ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9C7E2EB-4F81-422B-97F5-43D27BDC0370}" type="slidenum">
              <a:rPr lang="en-NZ" smtClean="0"/>
              <a:pPr>
                <a:defRPr/>
              </a:pPr>
              <a:t>12</a:t>
            </a:fld>
            <a:endParaRPr lang="en-NZ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NZ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890F0A6-2C44-42F0-8828-38D9AFC3864B}" type="slidenum">
              <a:rPr lang="en-NZ"/>
              <a:pPr>
                <a:defRPr/>
              </a:pPr>
              <a:t>2</a:t>
            </a:fld>
            <a:endParaRPr lang="en-NZ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More R&amp;D investment than ever </a:t>
            </a:r>
          </a:p>
          <a:p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Oracle Solaris is the #1 UNIX operating system (by server shipments) </a:t>
            </a:r>
          </a:p>
          <a:p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16 world records for extreme performance </a:t>
            </a:r>
          </a:p>
          <a:p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2x application performance improvement every two years </a:t>
            </a:r>
          </a:p>
          <a:p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Oracle beats the TCO of IBM P7 and x86 </a:t>
            </a:r>
          </a:p>
          <a:p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Oracle delivering new SPARC products on time or ahead of schedule </a:t>
            </a:r>
          </a:p>
          <a:p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SPARC technology is the preferred IT infrastructure for mission-critical applications </a:t>
            </a:r>
          </a:p>
          <a:p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Accelerated deployment and performance with Oracle Optimized Solutions </a:t>
            </a:r>
          </a:p>
          <a:p>
            <a:r>
              <a:rPr lang="en-NZ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Everything cloud-ready </a:t>
            </a:r>
          </a:p>
          <a:p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Five-year committed SPARC technology roadmap </a:t>
            </a:r>
          </a:p>
          <a:p>
            <a:pPr eaLnBrk="1" hangingPunct="1">
              <a:spcBef>
                <a:spcPct val="0"/>
              </a:spcBef>
            </a:pPr>
            <a:endParaRPr lang="en-NZ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087CEA5-444E-4FE5-9167-8A1B7EBF027E}" type="slidenum">
              <a:rPr lang="en-NZ"/>
              <a:pPr>
                <a:defRPr/>
              </a:pPr>
              <a:t>3</a:t>
            </a:fld>
            <a:endParaRPr lang="en-NZ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53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NZ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0F9B9CA-6D38-4C9A-AF11-6B2E845830C1}" type="slidenum">
              <a:rPr lang="en-NZ"/>
              <a:pPr>
                <a:defRPr/>
              </a:pPr>
              <a:t>4</a:t>
            </a:fld>
            <a:endParaRPr lang="en-NZ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53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NZ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0F9B9CA-6D38-4C9A-AF11-6B2E845830C1}" type="slidenum">
              <a:rPr lang="en-NZ"/>
              <a:pPr>
                <a:defRPr/>
              </a:pPr>
              <a:t>5</a:t>
            </a:fld>
            <a:endParaRPr lang="en-NZ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53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NZ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0F9B9CA-6D38-4C9A-AF11-6B2E845830C1}" type="slidenum">
              <a:rPr lang="en-NZ"/>
              <a:pPr>
                <a:defRPr/>
              </a:pPr>
              <a:t>6</a:t>
            </a:fld>
            <a:endParaRPr lang="en-NZ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53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NZ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0F9B9CA-6D38-4C9A-AF11-6B2E845830C1}" type="slidenum">
              <a:rPr lang="en-NZ"/>
              <a:pPr>
                <a:defRPr/>
              </a:pPr>
              <a:t>7</a:t>
            </a:fld>
            <a:endParaRPr lang="en-NZ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53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More R&amp;D investment than ever </a:t>
            </a:r>
          </a:p>
          <a:p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Oracle Solaris is the #1 UNIX operating system (by server shipments) </a:t>
            </a:r>
          </a:p>
          <a:p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16 world records for extreme performance </a:t>
            </a:r>
          </a:p>
          <a:p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2x application performance improvement every two years </a:t>
            </a:r>
          </a:p>
          <a:p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Oracle beats the TCO of IBM P7 and x86 </a:t>
            </a:r>
          </a:p>
          <a:p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Oracle delivering new SPARC products on time or ahead of schedule </a:t>
            </a:r>
          </a:p>
          <a:p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SPARC technology is the preferred IT infrastructure for mission-critical applications </a:t>
            </a:r>
          </a:p>
          <a:p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Accelerated deployment and performance with Oracle Optimized Solutions </a:t>
            </a:r>
          </a:p>
          <a:p>
            <a:r>
              <a:rPr lang="en-NZ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Everything cloud-ready </a:t>
            </a:r>
          </a:p>
          <a:p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Five-year committed SPARC technology roadmap </a:t>
            </a:r>
          </a:p>
          <a:p>
            <a:pPr eaLnBrk="1" hangingPunct="1">
              <a:spcBef>
                <a:spcPct val="0"/>
              </a:spcBef>
            </a:pPr>
            <a:endParaRPr lang="en-NZ" dirty="0" smtClean="0"/>
          </a:p>
          <a:p>
            <a:pPr eaLnBrk="1" hangingPunct="1">
              <a:spcBef>
                <a:spcPct val="0"/>
              </a:spcBef>
            </a:pPr>
            <a:endParaRPr lang="en-NZ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0F9B9CA-6D38-4C9A-AF11-6B2E845830C1}" type="slidenum">
              <a:rPr lang="en-NZ"/>
              <a:pPr>
                <a:defRPr/>
              </a:pPr>
              <a:t>8</a:t>
            </a:fld>
            <a:endParaRPr lang="en-NZ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53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More R&amp;D investment than ever </a:t>
            </a:r>
          </a:p>
          <a:p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Oracle Solaris is the #1 UNIX operating system (by server shipments) </a:t>
            </a:r>
          </a:p>
          <a:p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16 world records for extreme performance </a:t>
            </a:r>
          </a:p>
          <a:p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2x application performance improvement every two years </a:t>
            </a:r>
          </a:p>
          <a:p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Oracle beats the TCO of IBM P7 and x86 </a:t>
            </a:r>
          </a:p>
          <a:p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Oracle delivering new SPARC products on time or ahead of schedule </a:t>
            </a:r>
          </a:p>
          <a:p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SPARC technology is the preferred IT infrastructure for mission-critical applications </a:t>
            </a:r>
          </a:p>
          <a:p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Accelerated deployment and performance with Oracle Optimized Solutions </a:t>
            </a:r>
          </a:p>
          <a:p>
            <a:r>
              <a:rPr lang="en-NZ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Everything cloud-ready </a:t>
            </a:r>
          </a:p>
          <a:p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Five-year committed SPARC technology roadmap </a:t>
            </a:r>
          </a:p>
          <a:p>
            <a:pPr eaLnBrk="1" hangingPunct="1">
              <a:spcBef>
                <a:spcPct val="0"/>
              </a:spcBef>
            </a:pPr>
            <a:endParaRPr lang="en-NZ" dirty="0" smtClean="0"/>
          </a:p>
          <a:p>
            <a:pPr eaLnBrk="1" hangingPunct="1">
              <a:spcBef>
                <a:spcPct val="0"/>
              </a:spcBef>
            </a:pPr>
            <a:endParaRPr lang="en-NZ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0F9B9CA-6D38-4C9A-AF11-6B2E845830C1}" type="slidenum">
              <a:rPr lang="en-NZ"/>
              <a:pPr>
                <a:defRPr/>
              </a:pPr>
              <a:t>9</a:t>
            </a:fld>
            <a:endParaRPr lang="en-NZ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0" y="2828835"/>
            <a:ext cx="4248472" cy="1200329"/>
          </a:xfrm>
          <a:noFill/>
        </p:spPr>
        <p:txBody>
          <a:bodyPr wrap="square" rtlCol="0">
            <a:spAutoFit/>
          </a:bodyPr>
          <a:lstStyle>
            <a:lvl1pPr>
              <a:defRPr lang="en-NZ" sz="3600" kern="1200">
                <a:solidFill>
                  <a:srgbClr val="404040"/>
                </a:solidFill>
                <a:effectLst/>
                <a:ea typeface="+mn-ea"/>
                <a:cs typeface="Arial" charset="0"/>
              </a:defRPr>
            </a:lvl1pPr>
          </a:lstStyle>
          <a:p>
            <a:pPr lvl="0" algn="l">
              <a:spcBef>
                <a:spcPct val="20000"/>
              </a:spcBef>
            </a:pPr>
            <a:r>
              <a:rPr lang="en-US" dirty="0" smtClean="0"/>
              <a:t>Click to edit Master title style</a:t>
            </a:r>
            <a:endParaRPr lang="en-NZ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0" y="4509120"/>
            <a:ext cx="4248472" cy="600472"/>
          </a:xfrm>
        </p:spPr>
        <p:txBody>
          <a:bodyPr/>
          <a:lstStyle>
            <a:lvl1pPr marL="0" indent="0" algn="ctr">
              <a:buNone/>
              <a:defRPr sz="2800">
                <a:solidFill>
                  <a:srgbClr val="404040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dirty="0" smtClean="0"/>
              <a:t>Click to edit Master subtitle style</a:t>
            </a:r>
            <a:endParaRPr lang="en-NZ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A5A9C4-1A2A-4AD2-ADED-B5B40BFECD2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7" name="Picture 8" descr="e-IT logo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1341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0" y="5888075"/>
            <a:ext cx="9144000" cy="997309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0" y="1340800"/>
            <a:ext cx="9144000" cy="288000"/>
          </a:xfrm>
          <a:prstGeom prst="rect">
            <a:avLst/>
          </a:prstGeom>
        </p:spPr>
      </p:pic>
      <p:pic>
        <p:nvPicPr>
          <p:cNvPr id="12" name="Picture 11" descr="SPARC 25 years.jpg"/>
          <p:cNvPicPr>
            <a:picLocks noChangeAspect="1"/>
          </p:cNvPicPr>
          <p:nvPr userDrawn="1"/>
        </p:nvPicPr>
        <p:blipFill>
          <a:blip r:embed="rId5" cstate="print"/>
          <a:stretch>
            <a:fillRect/>
          </a:stretch>
        </p:blipFill>
        <p:spPr>
          <a:xfrm>
            <a:off x="827584" y="2060848"/>
            <a:ext cx="2666975" cy="2784205"/>
          </a:xfrm>
          <a:prstGeom prst="rect">
            <a:avLst/>
          </a:prstGeom>
        </p:spPr>
      </p:pic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BC8821-8D67-4264-882B-4BB265C6B23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BA6A71-A8EB-416E-A91A-7D802B02F6E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55BB41-BF47-48E1-B3D5-CC74A51B11B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BEEA56-5973-4854-9287-29F22842D6C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6074E3-62FD-4C59-A961-729BAF8DA7C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925043-CB25-4F65-96A0-48550463971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04B857-7B1A-4D67-8914-1E703A37303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27D170-DFDB-4AEA-B9DA-91828DA0444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ED37E7-9778-47A6-AAF9-258EFDE0158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NZ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1B7ED7-7D86-4AAD-A558-4B882DD71FE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13" cstate="print"/>
          <a:stretch>
            <a:fillRect/>
          </a:stretch>
        </p:blipFill>
        <p:spPr>
          <a:xfrm>
            <a:off x="0" y="5888075"/>
            <a:ext cx="9144000" cy="997309"/>
          </a:xfrm>
          <a:prstGeom prst="rect">
            <a:avLst/>
          </a:prstGeom>
        </p:spPr>
      </p:pic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16632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1400">
                <a:solidFill>
                  <a:schemeClr val="bg1"/>
                </a:solidFill>
                <a:effectLst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0"/>
              </a:spcBef>
              <a:defRPr sz="1400">
                <a:solidFill>
                  <a:schemeClr val="bg1"/>
                </a:solidFill>
                <a:effectLst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400">
                <a:solidFill>
                  <a:schemeClr val="bg1"/>
                </a:solidFill>
                <a:effectLst/>
              </a:defRPr>
            </a:lvl1pPr>
          </a:lstStyle>
          <a:p>
            <a:pPr>
              <a:defRPr/>
            </a:pPr>
            <a:fld id="{32FAE0D7-657F-45BB-BA87-59459A5AEB2C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3" name="Picture 8" descr="e-IT logo"/>
          <p:cNvPicPr>
            <a:picLocks noChangeAspect="1" noChangeArrowheads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179512" y="6093296"/>
            <a:ext cx="3600400" cy="5281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Picture 15"/>
          <p:cNvPicPr>
            <a:picLocks/>
          </p:cNvPicPr>
          <p:nvPr userDrawn="1"/>
        </p:nvPicPr>
        <p:blipFill>
          <a:blip r:embed="rId15" cstate="print"/>
          <a:stretch>
            <a:fillRect/>
          </a:stretch>
        </p:blipFill>
        <p:spPr>
          <a:xfrm>
            <a:off x="0" y="1304571"/>
            <a:ext cx="9144000" cy="216379"/>
          </a:xfrm>
          <a:prstGeom prst="rect">
            <a:avLst/>
          </a:prstGeom>
        </p:spPr>
      </p:pic>
      <p:pic>
        <p:nvPicPr>
          <p:cNvPr id="11" name="Picture 10" descr="SPARC 25 years.jpg"/>
          <p:cNvPicPr>
            <a:picLocks noChangeAspect="1"/>
          </p:cNvPicPr>
          <p:nvPr userDrawn="1"/>
        </p:nvPicPr>
        <p:blipFill>
          <a:blip r:embed="rId16" cstate="print"/>
          <a:stretch>
            <a:fillRect/>
          </a:stretch>
        </p:blipFill>
        <p:spPr>
          <a:xfrm>
            <a:off x="7740352" y="260648"/>
            <a:ext cx="873597" cy="911997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69" r:id="rId1"/>
    <p:sldLayoutId id="2147483870" r:id="rId2"/>
    <p:sldLayoutId id="2147483871" r:id="rId3"/>
    <p:sldLayoutId id="2147483872" r:id="rId4"/>
    <p:sldLayoutId id="2147483873" r:id="rId5"/>
    <p:sldLayoutId id="2147483874" r:id="rId6"/>
    <p:sldLayoutId id="2147483875" r:id="rId7"/>
    <p:sldLayoutId id="2147483876" r:id="rId8"/>
    <p:sldLayoutId id="2147483877" r:id="rId9"/>
    <p:sldLayoutId id="2147483878" r:id="rId10"/>
    <p:sldLayoutId id="2147483879" r:id="rId11"/>
  </p:sldLayoutIdLst>
  <p:transition/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rgbClr val="404040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6CD900"/>
        </a:buClr>
        <a:buFont typeface="Lucida Grande"/>
        <a:buChar char="→"/>
        <a:defRPr sz="28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Wingdings" charset="2"/>
        <a:buChar char="§"/>
        <a:defRPr sz="2400">
          <a:solidFill>
            <a:schemeClr val="tx1">
              <a:lumMod val="50000"/>
              <a:lumOff val="50000"/>
            </a:schemeClr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SzPct val="100000"/>
        <a:buFont typeface="Lucida Grande"/>
        <a:buChar char="‑"/>
        <a:defRPr sz="2000">
          <a:solidFill>
            <a:schemeClr val="tx1">
              <a:lumMod val="75000"/>
              <a:lumOff val="25000"/>
            </a:schemeClr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/>
        <a:buChar char="•"/>
        <a:defRPr sz="1800">
          <a:solidFill>
            <a:schemeClr val="tx1">
              <a:lumMod val="75000"/>
              <a:lumOff val="25000"/>
            </a:schemeClr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800">
          <a:solidFill>
            <a:schemeClr val="tx1">
              <a:lumMod val="75000"/>
              <a:lumOff val="25000"/>
            </a:schemeClr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>
          <a:xfrm>
            <a:off x="4572000" y="2828835"/>
            <a:ext cx="4248472" cy="1200329"/>
          </a:xfrm>
        </p:spPr>
        <p:txBody>
          <a:bodyPr/>
          <a:lstStyle/>
          <a:p>
            <a:pPr algn="l"/>
            <a:r>
              <a:rPr lang="en-US" dirty="0" smtClean="0"/>
              <a:t>The ‘Rebirth of SPARC / Solaris!’</a:t>
            </a:r>
            <a:endParaRPr lang="en-US" dirty="0"/>
          </a:p>
        </p:txBody>
      </p:sp>
      <p:sp>
        <p:nvSpPr>
          <p:cNvPr id="7" name="Subtitle 6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l"/>
            <a:r>
              <a:rPr lang="en-US" dirty="0" smtClean="0"/>
              <a:t>Stuart </a:t>
            </a:r>
            <a:r>
              <a:rPr lang="en-US" dirty="0" err="1" smtClean="0"/>
              <a:t>Speers</a:t>
            </a:r>
            <a:endParaRPr lang="en-US" dirty="0" smtClean="0"/>
          </a:p>
          <a:p>
            <a:pPr algn="l"/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a</a:t>
            </a:r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t NZOUG 2013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 Why SPARC / Solaris? </a:t>
            </a:r>
            <a:br>
              <a:rPr lang="en-US" dirty="0" smtClean="0"/>
            </a:br>
            <a:r>
              <a:rPr lang="en-US" sz="3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Investment protection</a:t>
            </a:r>
            <a:endParaRPr lang="en-US" sz="3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Z" dirty="0" smtClean="0"/>
              <a:t>Oracle Solaris Compatibility Guarantee </a:t>
            </a:r>
          </a:p>
          <a:p>
            <a:r>
              <a:rPr lang="en-NZ" dirty="0" smtClean="0"/>
              <a:t>Most Third-Party Applications (11,000+) </a:t>
            </a:r>
          </a:p>
          <a:p>
            <a:r>
              <a:rPr lang="en-NZ" dirty="0" smtClean="0"/>
              <a:t>Generations of Processor Compatibility </a:t>
            </a:r>
          </a:p>
          <a:p>
            <a:r>
              <a:rPr lang="en-NZ" dirty="0" smtClean="0"/>
              <a:t>Long System Life</a:t>
            </a:r>
          </a:p>
          <a:p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Case Study</a:t>
            </a:r>
            <a:br>
              <a:rPr lang="en-US" dirty="0" smtClean="0"/>
            </a:br>
            <a:r>
              <a:rPr lang="en-US" sz="3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T4 deployment </a:t>
            </a:r>
            <a:endParaRPr lang="en-US" sz="3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Z" dirty="0" smtClean="0"/>
              <a:t>Replace 16 SPARC Servers</a:t>
            </a:r>
          </a:p>
          <a:p>
            <a:pPr lvl="1"/>
            <a:r>
              <a:rPr lang="en-US" dirty="0" smtClean="0"/>
              <a:t>M5000’s x 3, V890s, E4500 …</a:t>
            </a:r>
          </a:p>
          <a:p>
            <a:r>
              <a:rPr lang="en-US" dirty="0" smtClean="0"/>
              <a:t>6 x T4-2 in 2 x OVM clusters (N+1)</a:t>
            </a:r>
          </a:p>
          <a:p>
            <a:pPr lvl="1"/>
            <a:r>
              <a:rPr lang="en-US" dirty="0" smtClean="0"/>
              <a:t>Each T4 is twice the capacity of each M5000</a:t>
            </a:r>
            <a:endParaRPr lang="en-NZ" dirty="0" smtClean="0"/>
          </a:p>
          <a:p>
            <a:r>
              <a:rPr lang="en-US" dirty="0" smtClean="0"/>
              <a:t>Simple migrations</a:t>
            </a:r>
          </a:p>
          <a:p>
            <a:r>
              <a:rPr lang="en-US" dirty="0" smtClean="0"/>
              <a:t>Minimize downtime with live migrations</a:t>
            </a:r>
          </a:p>
          <a:p>
            <a:r>
              <a:rPr lang="en-US" dirty="0" smtClean="0"/>
              <a:t>$100K savings in support PA</a:t>
            </a:r>
          </a:p>
          <a:p>
            <a:r>
              <a:rPr lang="en-US" dirty="0" smtClean="0"/>
              <a:t>Less than half environmental usage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067944" y="3451950"/>
            <a:ext cx="5076056" cy="646331"/>
          </a:xfrm>
        </p:spPr>
        <p:txBody>
          <a:bodyPr/>
          <a:lstStyle/>
          <a:p>
            <a:r>
              <a:rPr lang="en-US" dirty="0" smtClean="0"/>
              <a:t>Thank you for your time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23528" y="6093296"/>
            <a:ext cx="4248472" cy="600472"/>
          </a:xfrm>
        </p:spPr>
        <p:txBody>
          <a:bodyPr/>
          <a:lstStyle/>
          <a:p>
            <a:pPr algn="l"/>
            <a:r>
              <a:rPr lang="en-US" sz="2400" dirty="0" err="1" smtClean="0">
                <a:solidFill>
                  <a:srgbClr val="6CD900"/>
                </a:solidFill>
              </a:rPr>
              <a:t>www.enterpriseit.co.nz</a:t>
            </a:r>
            <a:endParaRPr lang="en-US" sz="2400" dirty="0">
              <a:solidFill>
                <a:srgbClr val="6CD900"/>
              </a:solidFill>
            </a:endParaRPr>
          </a:p>
        </p:txBody>
      </p:sp>
      <p:sp>
        <p:nvSpPr>
          <p:cNvPr id="12" name="Title 1"/>
          <p:cNvSpPr txBox="1">
            <a:spLocks/>
          </p:cNvSpPr>
          <p:nvPr/>
        </p:nvSpPr>
        <p:spPr bwMode="auto">
          <a:xfrm>
            <a:off x="4211960" y="2452116"/>
            <a:ext cx="4464496" cy="11079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lang="en-NZ" sz="3600" kern="1200">
                <a:solidFill>
                  <a:srgbClr val="404040"/>
                </a:solidFill>
                <a:effectLst/>
                <a:latin typeface="+mj-lt"/>
                <a:ea typeface="+mn-ea"/>
                <a:cs typeface="Arial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pPr algn="ctr"/>
            <a:r>
              <a:rPr lang="en-US" sz="6600" dirty="0" smtClean="0">
                <a:solidFill>
                  <a:srgbClr val="6CD900"/>
                </a:solidFill>
              </a:rPr>
              <a:t>Q&amp;A</a:t>
            </a:r>
            <a:endParaRPr lang="en-US" sz="6600" dirty="0">
              <a:solidFill>
                <a:srgbClr val="6CD9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567333"/>
            <a:ext cx="8229600" cy="4525963"/>
          </a:xfrm>
        </p:spPr>
        <p:txBody>
          <a:bodyPr/>
          <a:lstStyle/>
          <a:p>
            <a:r>
              <a:rPr lang="en-US" dirty="0" smtClean="0"/>
              <a:t>25 Years of Innovation</a:t>
            </a:r>
          </a:p>
          <a:p>
            <a:r>
              <a:rPr lang="en-US" dirty="0" smtClean="0"/>
              <a:t>Introduction of T4</a:t>
            </a:r>
          </a:p>
          <a:p>
            <a:r>
              <a:rPr lang="en-US" dirty="0" smtClean="0"/>
              <a:t>SPARC Roadmap</a:t>
            </a:r>
          </a:p>
          <a:p>
            <a:r>
              <a:rPr lang="en-US" dirty="0" smtClean="0"/>
              <a:t>Oracle </a:t>
            </a:r>
            <a:r>
              <a:rPr lang="en-US" dirty="0" err="1" smtClean="0"/>
              <a:t>Virtualisation</a:t>
            </a:r>
            <a:endParaRPr lang="en-US" dirty="0" smtClean="0"/>
          </a:p>
          <a:p>
            <a:r>
              <a:rPr lang="en-US" dirty="0" smtClean="0"/>
              <a:t>OVM for SPARC</a:t>
            </a:r>
          </a:p>
          <a:p>
            <a:r>
              <a:rPr lang="en-US" dirty="0" smtClean="0"/>
              <a:t>Why SPARC?</a:t>
            </a:r>
          </a:p>
          <a:p>
            <a:r>
              <a:rPr lang="en-US" dirty="0" smtClean="0"/>
              <a:t>Case Study – T4</a:t>
            </a:r>
          </a:p>
          <a:p>
            <a:r>
              <a:rPr lang="en-US" dirty="0" smtClean="0"/>
              <a:t>Q&amp;A</a:t>
            </a:r>
            <a:endParaRPr lang="en-US" dirty="0"/>
          </a:p>
        </p:txBody>
      </p:sp>
      <p:pic>
        <p:nvPicPr>
          <p:cNvPr id="6" name="Picture 5" descr="ssparc_t4-4_la7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868144" y="1988840"/>
            <a:ext cx="2931381" cy="2636911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6" name="WordArt 14"/>
          <p:cNvSpPr>
            <a:spLocks noChangeArrowheads="1" noChangeShapeType="1" noTextEdit="1"/>
          </p:cNvSpPr>
          <p:nvPr/>
        </p:nvSpPr>
        <p:spPr bwMode="auto">
          <a:xfrm>
            <a:off x="15047251" y="3211860"/>
            <a:ext cx="2533650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endParaRPr lang="en-NZ" kern="10">
              <a:ln w="9525">
                <a:solidFill>
                  <a:srgbClr val="808000"/>
                </a:solidFill>
                <a:round/>
                <a:headEnd/>
                <a:tailEnd/>
              </a:ln>
              <a:solidFill>
                <a:srgbClr val="92D050"/>
              </a:solidFill>
              <a:effectLst>
                <a:outerShdw dist="45791" dir="2021404" algn="ctr" rotWithShape="0">
                  <a:srgbClr val="B2B2B2">
                    <a:alpha val="79999"/>
                  </a:srgbClr>
                </a:outerShdw>
              </a:effectLst>
              <a:latin typeface="Times New Roman"/>
              <a:cs typeface="Times New Roman"/>
            </a:endParaRPr>
          </a:p>
        </p:txBody>
      </p:sp>
      <p:sp>
        <p:nvSpPr>
          <p:cNvPr id="15371" name="WordArt 10"/>
          <p:cNvSpPr>
            <a:spLocks noChangeArrowheads="1" noChangeShapeType="1" noTextEdit="1"/>
          </p:cNvSpPr>
          <p:nvPr/>
        </p:nvSpPr>
        <p:spPr bwMode="auto">
          <a:xfrm>
            <a:off x="12888251" y="4148485"/>
            <a:ext cx="4391992" cy="37941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endParaRPr lang="en-NZ" kern="10" dirty="0">
              <a:ln w="9525">
                <a:solidFill>
                  <a:srgbClr val="808000"/>
                </a:solidFill>
                <a:round/>
                <a:headEnd/>
                <a:tailEnd/>
              </a:ln>
              <a:solidFill>
                <a:srgbClr val="92D050"/>
              </a:solidFill>
              <a:effectLst>
                <a:outerShdw dist="45791" dir="2021404" algn="ctr" rotWithShape="0">
                  <a:srgbClr val="B2B2B2">
                    <a:alpha val="79999"/>
                  </a:srgbClr>
                </a:outerShdw>
              </a:effectLst>
              <a:latin typeface="Times New Roman"/>
              <a:cs typeface="Times New Roman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SPARC - 25 Years!</a:t>
            </a:r>
            <a:endParaRPr lang="en-US" sz="3200" dirty="0">
              <a:solidFill>
                <a:srgbClr val="7F7F7F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#1 UNIX install base in the world</a:t>
            </a:r>
          </a:p>
          <a:p>
            <a:pPr lvl="1"/>
            <a:r>
              <a:rPr lang="en-AU" dirty="0" smtClean="0"/>
              <a:t>By shipment</a:t>
            </a:r>
          </a:p>
          <a:p>
            <a:r>
              <a:rPr lang="en-AU" dirty="0" smtClean="0"/>
              <a:t>Largest UNIX skill set in the world - Solaris</a:t>
            </a:r>
            <a:endParaRPr lang="en-AU" dirty="0"/>
          </a:p>
          <a:p>
            <a:r>
              <a:rPr lang="en-AU" dirty="0" smtClean="0"/>
              <a:t>16 world records for performance</a:t>
            </a:r>
          </a:p>
          <a:p>
            <a:r>
              <a:rPr lang="en-AU" dirty="0" smtClean="0"/>
              <a:t>Massive R&amp;D – 2x performance every 2 years</a:t>
            </a:r>
          </a:p>
          <a:p>
            <a:r>
              <a:rPr lang="en-AU" dirty="0" smtClean="0"/>
              <a:t>Binary compatibility since 2000</a:t>
            </a:r>
          </a:p>
          <a:p>
            <a:r>
              <a:rPr lang="en-AU" dirty="0" smtClean="0"/>
              <a:t>5 year roadmap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Introduction of T4</a:t>
            </a:r>
            <a:endParaRPr lang="en-US" sz="3200" dirty="0">
              <a:solidFill>
                <a:srgbClr val="7F7F7F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General workload</a:t>
            </a:r>
          </a:p>
          <a:p>
            <a:endParaRPr lang="en-US" dirty="0" smtClean="0"/>
          </a:p>
        </p:txBody>
      </p:sp>
      <p:pic>
        <p:nvPicPr>
          <p:cNvPr id="6" name="Picture 5" descr="T4 performanc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403648" y="2348880"/>
            <a:ext cx="5794653" cy="3039606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SPARC Roadmap</a:t>
            </a:r>
            <a:endParaRPr lang="en-US" dirty="0"/>
          </a:p>
        </p:txBody>
      </p:sp>
      <p:pic>
        <p:nvPicPr>
          <p:cNvPr id="5" name="Content Placeholder 4" descr="SPARC processor roadmap.pn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683568" y="1556792"/>
            <a:ext cx="7715200" cy="4166207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Oracle </a:t>
            </a:r>
            <a:r>
              <a:rPr lang="en-US" dirty="0" err="1" smtClean="0"/>
              <a:t>Virtualisation</a:t>
            </a:r>
            <a:endParaRPr lang="en-US" dirty="0"/>
          </a:p>
        </p:txBody>
      </p:sp>
      <p:pic>
        <p:nvPicPr>
          <p:cNvPr id="4" name="Content Placeholder 3" descr="Oracle virt tech.pn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763688" y="1988840"/>
            <a:ext cx="5661100" cy="2376264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OVM for SPARC</a:t>
            </a:r>
            <a:endParaRPr lang="en-US" dirty="0">
              <a:solidFill>
                <a:srgbClr val="7F7F7F"/>
              </a:solidFill>
            </a:endParaRPr>
          </a:p>
        </p:txBody>
      </p:sp>
      <p:pic>
        <p:nvPicPr>
          <p:cNvPr id="5" name="Content Placeholder 4" descr="sparc ovm.png"/>
          <p:cNvPicPr>
            <a:picLocks noGrp="1" noChangeAspect="1"/>
          </p:cNvPicPr>
          <p:nvPr>
            <p:ph sz="half" idx="1"/>
          </p:nvPr>
        </p:nvPicPr>
        <p:blipFill>
          <a:blip r:embed="rId3" cstate="print"/>
          <a:stretch>
            <a:fillRect/>
          </a:stretch>
        </p:blipFill>
        <p:spPr>
          <a:xfrm>
            <a:off x="1331640" y="1916832"/>
            <a:ext cx="6380560" cy="3165549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 Why SPARC / Solaris?</a:t>
            </a:r>
            <a:br>
              <a:rPr lang="en-US" dirty="0" smtClean="0"/>
            </a:br>
            <a:r>
              <a:rPr lang="en-US" sz="3200" dirty="0" smtClean="0">
                <a:solidFill>
                  <a:srgbClr val="7F7F7F"/>
                </a:solidFill>
              </a:rPr>
              <a:t>Simplicity</a:t>
            </a:r>
            <a:endParaRPr lang="en-US" sz="3200" dirty="0">
              <a:solidFill>
                <a:srgbClr val="7F7F7F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291264" cy="4133055"/>
          </a:xfrm>
        </p:spPr>
        <p:txBody>
          <a:bodyPr/>
          <a:lstStyle/>
          <a:p>
            <a:r>
              <a:rPr lang="en-NZ" dirty="0" smtClean="0"/>
              <a:t>Oracle Enterprise Manager Ops Centre </a:t>
            </a:r>
          </a:p>
          <a:p>
            <a:r>
              <a:rPr lang="en-NZ" dirty="0" smtClean="0"/>
              <a:t>Integrated Oracle Solaris OS </a:t>
            </a:r>
          </a:p>
          <a:p>
            <a:r>
              <a:rPr lang="en-NZ" dirty="0" smtClean="0"/>
              <a:t>Dynamic Reconfiguration </a:t>
            </a:r>
          </a:p>
          <a:p>
            <a:r>
              <a:rPr lang="en-NZ" dirty="0" smtClean="0"/>
              <a:t>Oracle Optimized Solutions </a:t>
            </a:r>
          </a:p>
          <a:p>
            <a:r>
              <a:rPr lang="en-NZ" dirty="0" smtClean="0"/>
              <a:t>Customer-Ready Systems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 Why SPARC / Solaris?</a:t>
            </a:r>
            <a:br>
              <a:rPr lang="en-US" dirty="0" smtClean="0"/>
            </a:br>
            <a:r>
              <a:rPr lang="en-US" sz="3200" dirty="0" smtClean="0">
                <a:solidFill>
                  <a:srgbClr val="7F7F7F"/>
                </a:solidFill>
              </a:rPr>
              <a:t>TCO</a:t>
            </a:r>
            <a:endParaRPr lang="en-US" dirty="0">
              <a:solidFill>
                <a:srgbClr val="7F7F7F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8291264" cy="4133056"/>
          </a:xfrm>
        </p:spPr>
        <p:txBody>
          <a:bodyPr/>
          <a:lstStyle/>
          <a:p>
            <a:r>
              <a:rPr lang="en-US" dirty="0" smtClean="0"/>
              <a:t>No-Charge OS, Virtualization, Cloud, Systems Management </a:t>
            </a:r>
          </a:p>
          <a:p>
            <a:r>
              <a:rPr lang="en-US" dirty="0" smtClean="0"/>
              <a:t>SPARC and Oracle Solaris Binary Compatibility </a:t>
            </a:r>
          </a:p>
          <a:p>
            <a:r>
              <a:rPr lang="en-NZ" dirty="0" smtClean="0"/>
              <a:t>Energy-Efficient Designs </a:t>
            </a:r>
          </a:p>
          <a:p>
            <a:r>
              <a:rPr lang="en-NZ" dirty="0" smtClean="0"/>
              <a:t>Hardware Integrated Virtualization Layer </a:t>
            </a:r>
          </a:p>
          <a:p>
            <a:r>
              <a:rPr lang="en-NZ" dirty="0" smtClean="0"/>
              <a:t>Mix and Match Processors</a:t>
            </a:r>
          </a:p>
          <a:p>
            <a:r>
              <a:rPr lang="en-US" dirty="0" smtClean="0"/>
              <a:t>.5 licensing metric</a:t>
            </a:r>
            <a:endParaRPr lang="en-NZ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0" lang="en-US" sz="3600" b="0" i="0" u="none" strike="noStrike" cap="none" normalizeH="0" baseline="0" smtClean="0">
            <a:ln>
              <a:noFill/>
            </a:ln>
            <a:solidFill>
              <a:srgbClr val="E4E3C7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0" lang="en-US" sz="3600" b="0" i="0" u="none" strike="noStrike" cap="none" normalizeH="0" baseline="0" smtClean="0">
            <a:ln>
              <a:noFill/>
            </a:ln>
            <a:solidFill>
              <a:srgbClr val="E4E3C7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charset="0"/>
            <a:cs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5640</TotalTime>
  <Words>527</Words>
  <Application>Microsoft Office PowerPoint</Application>
  <PresentationFormat>On-screen Show (4:3)</PresentationFormat>
  <Paragraphs>104</Paragraphs>
  <Slides>12</Slides>
  <Notes>12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Default Design</vt:lpstr>
      <vt:lpstr>The ‘Rebirth of SPARC / Solaris!’</vt:lpstr>
      <vt:lpstr>Agenda</vt:lpstr>
      <vt:lpstr>SPARC - 25 Years!</vt:lpstr>
      <vt:lpstr>The Introduction of T4</vt:lpstr>
      <vt:lpstr>SPARC Roadmap</vt:lpstr>
      <vt:lpstr>Oracle Virtualisation</vt:lpstr>
      <vt:lpstr>OVM for SPARC</vt:lpstr>
      <vt:lpstr>So Why SPARC / Solaris? Simplicity</vt:lpstr>
      <vt:lpstr>So Why SPARC / Solaris? TCO</vt:lpstr>
      <vt:lpstr>So Why SPARC / Solaris?  Investment protection</vt:lpstr>
      <vt:lpstr>Case Study T4 deployment </vt:lpstr>
      <vt:lpstr>Thank you for your time</vt:lpstr>
    </vt:vector>
  </TitlesOfParts>
  <Company>PDA Solution Ltd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Paul Alexander</dc:creator>
  <cp:lastModifiedBy>TR</cp:lastModifiedBy>
  <cp:revision>483</cp:revision>
  <dcterms:created xsi:type="dcterms:W3CDTF">2007-03-19T23:03:29Z</dcterms:created>
  <dcterms:modified xsi:type="dcterms:W3CDTF">2013-03-18T03:37:41Z</dcterms:modified>
</cp:coreProperties>
</file>