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7" r:id="rId3"/>
    <p:sldMasterId id="2147483719" r:id="rId4"/>
    <p:sldMasterId id="2147483737" r:id="rId5"/>
  </p:sldMasterIdLst>
  <p:notesMasterIdLst>
    <p:notesMasterId r:id="rId55"/>
  </p:notesMasterIdLst>
  <p:handoutMasterIdLst>
    <p:handoutMasterId r:id="rId56"/>
  </p:handoutMasterIdLst>
  <p:sldIdLst>
    <p:sldId id="316" r:id="rId6"/>
    <p:sldId id="306" r:id="rId7"/>
    <p:sldId id="265" r:id="rId8"/>
    <p:sldId id="334" r:id="rId9"/>
    <p:sldId id="332" r:id="rId10"/>
    <p:sldId id="329" r:id="rId11"/>
    <p:sldId id="330" r:id="rId12"/>
    <p:sldId id="335" r:id="rId13"/>
    <p:sldId id="336" r:id="rId14"/>
    <p:sldId id="331" r:id="rId15"/>
    <p:sldId id="337" r:id="rId16"/>
    <p:sldId id="333" r:id="rId17"/>
    <p:sldId id="318" r:id="rId18"/>
    <p:sldId id="311" r:id="rId19"/>
    <p:sldId id="262" r:id="rId20"/>
    <p:sldId id="266" r:id="rId21"/>
    <p:sldId id="260" r:id="rId22"/>
    <p:sldId id="264" r:id="rId23"/>
    <p:sldId id="267" r:id="rId24"/>
    <p:sldId id="263" r:id="rId25"/>
    <p:sldId id="268" r:id="rId26"/>
    <p:sldId id="269" r:id="rId27"/>
    <p:sldId id="270" r:id="rId28"/>
    <p:sldId id="312" r:id="rId29"/>
    <p:sldId id="271" r:id="rId30"/>
    <p:sldId id="272" r:id="rId31"/>
    <p:sldId id="273" r:id="rId32"/>
    <p:sldId id="275" r:id="rId33"/>
    <p:sldId id="276" r:id="rId34"/>
    <p:sldId id="277" r:id="rId35"/>
    <p:sldId id="313" r:id="rId36"/>
    <p:sldId id="285" r:id="rId37"/>
    <p:sldId id="278" r:id="rId38"/>
    <p:sldId id="279" r:id="rId39"/>
    <p:sldId id="280" r:id="rId40"/>
    <p:sldId id="281" r:id="rId41"/>
    <p:sldId id="282" r:id="rId42"/>
    <p:sldId id="297" r:id="rId43"/>
    <p:sldId id="288" r:id="rId44"/>
    <p:sldId id="338" r:id="rId45"/>
    <p:sldId id="314" r:id="rId46"/>
    <p:sldId id="298" r:id="rId47"/>
    <p:sldId id="295" r:id="rId48"/>
    <p:sldId id="321" r:id="rId49"/>
    <p:sldId id="322" r:id="rId50"/>
    <p:sldId id="323" r:id="rId51"/>
    <p:sldId id="324" r:id="rId52"/>
    <p:sldId id="325" r:id="rId53"/>
    <p:sldId id="305" r:id="rId54"/>
  </p:sldIdLst>
  <p:sldSz cx="9144000" cy="5143500" type="screen16x9"/>
  <p:notesSz cx="6858000" cy="9144000"/>
  <p:defaultTextStyle>
    <a:defPPr>
      <a:defRPr lang="en-US"/>
    </a:defPPr>
    <a:lvl1pPr marL="0" algn="l" defTabSz="914107" rtl="0" eaLnBrk="1" latinLnBrk="0" hangingPunct="1">
      <a:defRPr sz="1800" kern="1200">
        <a:solidFill>
          <a:schemeClr val="tx1"/>
        </a:solidFill>
        <a:latin typeface="+mn-lt"/>
        <a:ea typeface="+mn-ea"/>
        <a:cs typeface="+mn-cs"/>
      </a:defRPr>
    </a:lvl1pPr>
    <a:lvl2pPr marL="457053"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0" algn="l" defTabSz="914107" rtl="0" eaLnBrk="1" latinLnBrk="0" hangingPunct="1">
      <a:defRPr sz="1800" kern="1200">
        <a:solidFill>
          <a:schemeClr val="tx1"/>
        </a:solidFill>
        <a:latin typeface="+mn-lt"/>
        <a:ea typeface="+mn-ea"/>
        <a:cs typeface="+mn-cs"/>
      </a:defRPr>
    </a:lvl4pPr>
    <a:lvl5pPr marL="1828214" algn="l" defTabSz="914107" rtl="0" eaLnBrk="1" latinLnBrk="0" hangingPunct="1">
      <a:defRPr sz="1800" kern="1200">
        <a:solidFill>
          <a:schemeClr val="tx1"/>
        </a:solidFill>
        <a:latin typeface="+mn-lt"/>
        <a:ea typeface="+mn-ea"/>
        <a:cs typeface="+mn-cs"/>
      </a:defRPr>
    </a:lvl5pPr>
    <a:lvl6pPr marL="2285266" algn="l" defTabSz="914107" rtl="0" eaLnBrk="1" latinLnBrk="0" hangingPunct="1">
      <a:defRPr sz="1800" kern="1200">
        <a:solidFill>
          <a:schemeClr val="tx1"/>
        </a:solidFill>
        <a:latin typeface="+mn-lt"/>
        <a:ea typeface="+mn-ea"/>
        <a:cs typeface="+mn-cs"/>
      </a:defRPr>
    </a:lvl6pPr>
    <a:lvl7pPr marL="2742321" algn="l" defTabSz="914107" rtl="0" eaLnBrk="1" latinLnBrk="0" hangingPunct="1">
      <a:defRPr sz="1800" kern="1200">
        <a:solidFill>
          <a:schemeClr val="tx1"/>
        </a:solidFill>
        <a:latin typeface="+mn-lt"/>
        <a:ea typeface="+mn-ea"/>
        <a:cs typeface="+mn-cs"/>
      </a:defRPr>
    </a:lvl7pPr>
    <a:lvl8pPr marL="3199374" algn="l" defTabSz="914107" rtl="0" eaLnBrk="1" latinLnBrk="0" hangingPunct="1">
      <a:defRPr sz="1800" kern="1200">
        <a:solidFill>
          <a:schemeClr val="tx1"/>
        </a:solidFill>
        <a:latin typeface="+mn-lt"/>
        <a:ea typeface="+mn-ea"/>
        <a:cs typeface="+mn-cs"/>
      </a:defRPr>
    </a:lvl8pPr>
    <a:lvl9pPr marL="3656426" algn="l" defTabSz="91410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0750" autoAdjust="0"/>
  </p:normalViewPr>
  <p:slideViewPr>
    <p:cSldViewPr showGuides="1">
      <p:cViewPr varScale="1">
        <p:scale>
          <a:sx n="91" d="100"/>
          <a:sy n="91" d="100"/>
        </p:scale>
        <p:origin x="-552" y="-96"/>
      </p:cViewPr>
      <p:guideLst>
        <p:guide orient="horz" pos="1665"/>
        <p:guide pos="2880"/>
      </p:guideLst>
    </p:cSldViewPr>
  </p:slideViewPr>
  <p:notesTextViewPr>
    <p:cViewPr>
      <p:scale>
        <a:sx n="100" d="100"/>
        <a:sy n="100" d="100"/>
      </p:scale>
      <p:origin x="0" y="0"/>
    </p:cViewPr>
  </p:notesTextViewPr>
  <p:sorterViewPr>
    <p:cViewPr>
      <p:scale>
        <a:sx n="163" d="100"/>
        <a:sy n="163" d="100"/>
      </p:scale>
      <p:origin x="0" y="4326"/>
    </p:cViewPr>
  </p:sorterViewPr>
  <p:notesViewPr>
    <p:cSldViewPr showGuides="1">
      <p:cViewPr varScale="1">
        <p:scale>
          <a:sx n="56" d="100"/>
          <a:sy n="56" d="100"/>
        </p:scale>
        <p:origin x="-253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Sheet1!$B$1:$B$2</c:f>
              <c:strCache>
                <c:ptCount val="1"/>
                <c:pt idx="0">
                  <c:v>Customers By Product Family Customers</c:v>
                </c:pt>
              </c:strCache>
            </c:strRef>
          </c:tx>
          <c:dPt>
            <c:idx val="0"/>
            <c:bubble3D val="0"/>
            <c:spPr>
              <a:solidFill>
                <a:schemeClr val="tx1"/>
              </a:solidFill>
            </c:spPr>
          </c:dPt>
          <c:dPt>
            <c:idx val="1"/>
            <c:bubble3D val="0"/>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c:spPr>
          </c:dPt>
          <c:dPt>
            <c:idx val="2"/>
            <c:bubble3D val="0"/>
            <c:spPr>
              <a:solidFill>
                <a:schemeClr val="bg1">
                  <a:lumMod val="50000"/>
                </a:schemeClr>
              </a:solidFill>
            </c:spPr>
          </c:dPt>
          <c:dLbls>
            <c:dLbl>
              <c:idx val="0"/>
              <c:layout>
                <c:manualLayout>
                  <c:x val="-0.18575494742256601"/>
                  <c:y val="0.102436724994517"/>
                </c:manualLayout>
              </c:layout>
              <c:spPr/>
              <c:txPr>
                <a:bodyPr/>
                <a:lstStyle/>
                <a:p>
                  <a:pPr>
                    <a:defRPr sz="1200" b="1">
                      <a:solidFill>
                        <a:schemeClr val="bg1"/>
                      </a:solidFill>
                    </a:defRPr>
                  </a:pPr>
                  <a:endParaRPr lang="en-US"/>
                </a:p>
              </c:txPr>
              <c:dLblPos val="bestFit"/>
              <c:showLegendKey val="0"/>
              <c:showVal val="0"/>
              <c:showCatName val="1"/>
              <c:showSerName val="0"/>
              <c:showPercent val="1"/>
              <c:showBubbleSize val="0"/>
            </c:dLbl>
            <c:dLbl>
              <c:idx val="1"/>
              <c:layout>
                <c:manualLayout>
                  <c:x val="-0.173347470669096"/>
                  <c:y val="-0.35570146748454101"/>
                </c:manualLayout>
              </c:layout>
              <c:spPr/>
              <c:txPr>
                <a:bodyPr/>
                <a:lstStyle/>
                <a:p>
                  <a:pPr>
                    <a:defRPr sz="1200" b="1">
                      <a:solidFill>
                        <a:schemeClr val="bg1"/>
                      </a:solidFill>
                    </a:defRPr>
                  </a:pPr>
                  <a:endParaRPr lang="en-US"/>
                </a:p>
              </c:txPr>
              <c:dLblPos val="bestFit"/>
              <c:showLegendKey val="0"/>
              <c:showVal val="0"/>
              <c:showCatName val="1"/>
              <c:showSerName val="0"/>
              <c:showPercent val="1"/>
              <c:showBubbleSize val="0"/>
            </c:dLbl>
            <c:dLbl>
              <c:idx val="2"/>
              <c:layout>
                <c:manualLayout>
                  <c:x val="0.16344488612042801"/>
                  <c:y val="5.4958278703388097E-2"/>
                </c:manualLayout>
              </c:layout>
              <c:spPr/>
              <c:txPr>
                <a:bodyPr/>
                <a:lstStyle/>
                <a:p>
                  <a:pPr>
                    <a:defRPr sz="1200" b="1">
                      <a:solidFill>
                        <a:schemeClr val="bg1"/>
                      </a:solidFill>
                    </a:defRPr>
                  </a:pPr>
                  <a:endParaRPr lang="en-US"/>
                </a:p>
              </c:txPr>
              <c:dLblPos val="bestFit"/>
              <c:showLegendKey val="0"/>
              <c:showVal val="0"/>
              <c:showCatName val="1"/>
              <c:showSerName val="0"/>
              <c:showPercent val="1"/>
              <c:showBubbleSize val="0"/>
            </c:dLbl>
            <c:txPr>
              <a:bodyPr/>
              <a:lstStyle/>
              <a:p>
                <a:pPr>
                  <a:defRPr sz="1200" b="1"/>
                </a:pPr>
                <a:endParaRPr lang="en-US"/>
              </a:p>
            </c:txPr>
            <c:dLblPos val="outEnd"/>
            <c:showLegendKey val="0"/>
            <c:showVal val="0"/>
            <c:showCatName val="1"/>
            <c:showSerName val="0"/>
            <c:showPercent val="1"/>
            <c:showBubbleSize val="0"/>
            <c:showLeaderLines val="0"/>
          </c:dLbls>
          <c:cat>
            <c:strRef>
              <c:f>Sheet1!$A$3:$A$5</c:f>
              <c:strCache>
                <c:ptCount val="3"/>
                <c:pt idx="0">
                  <c:v>ERP</c:v>
                </c:pt>
                <c:pt idx="1">
                  <c:v>HCM</c:v>
                </c:pt>
                <c:pt idx="2">
                  <c:v>CRM</c:v>
                </c:pt>
              </c:strCache>
            </c:strRef>
          </c:cat>
          <c:val>
            <c:numRef>
              <c:f>Sheet1!$B$3:$B$5</c:f>
              <c:numCache>
                <c:formatCode>General</c:formatCode>
                <c:ptCount val="3"/>
                <c:pt idx="0">
                  <c:v>40</c:v>
                </c:pt>
                <c:pt idx="1">
                  <c:v>67</c:v>
                </c:pt>
                <c:pt idx="2">
                  <c:v>64</c:v>
                </c:pt>
              </c:numCache>
            </c:numRef>
          </c:val>
        </c:ser>
        <c:dLbls>
          <c:showLegendKey val="0"/>
          <c:showVal val="0"/>
          <c:showCatName val="0"/>
          <c:showSerName val="0"/>
          <c:showPercent val="1"/>
          <c:showBubbleSize val="0"/>
          <c:showLeaderLines val="0"/>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Sheet1!$B$13:$B$14</c:f>
              <c:strCache>
                <c:ptCount val="1"/>
                <c:pt idx="0">
                  <c:v>Customers By Region Customers</c:v>
                </c:pt>
              </c:strCache>
            </c:strRef>
          </c:tx>
          <c:dPt>
            <c:idx val="0"/>
            <c:bubble3D val="0"/>
            <c:spPr>
              <a:solidFill>
                <a:schemeClr val="bg1">
                  <a:lumMod val="50000"/>
                </a:schemeClr>
              </a:solidFill>
            </c:spPr>
          </c:dPt>
          <c:dPt>
            <c:idx val="1"/>
            <c:bubble3D val="0"/>
            <c:spPr>
              <a:solidFill>
                <a:schemeClr val="tx1"/>
              </a:solidFill>
            </c:spPr>
          </c:dPt>
          <c:dPt>
            <c:idx val="2"/>
            <c:bubble3D val="0"/>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c:spPr>
          </c:dPt>
          <c:dLbls>
            <c:dLbl>
              <c:idx val="0"/>
              <c:layout>
                <c:manualLayout>
                  <c:x val="-0.231975675311931"/>
                  <c:y val="-0.25431232717347102"/>
                </c:manualLayout>
              </c:layout>
              <c:spPr/>
              <c:txPr>
                <a:bodyPr/>
                <a:lstStyle/>
                <a:p>
                  <a:pPr>
                    <a:defRPr sz="1000" b="1">
                      <a:solidFill>
                        <a:schemeClr val="bg1"/>
                      </a:solidFill>
                    </a:defRPr>
                  </a:pPr>
                  <a:endParaRPr lang="en-US"/>
                </a:p>
              </c:txPr>
              <c:dLblPos val="bestFit"/>
              <c:showLegendKey val="0"/>
              <c:showVal val="0"/>
              <c:showCatName val="1"/>
              <c:showSerName val="0"/>
              <c:showPercent val="1"/>
              <c:showBubbleSize val="0"/>
            </c:dLbl>
            <c:dLbl>
              <c:idx val="1"/>
              <c:layout/>
              <c:spPr/>
              <c:txPr>
                <a:bodyPr/>
                <a:lstStyle/>
                <a:p>
                  <a:pPr>
                    <a:defRPr sz="1000" b="1">
                      <a:solidFill>
                        <a:schemeClr val="bg1"/>
                      </a:solidFill>
                    </a:defRPr>
                  </a:pPr>
                  <a:endParaRPr lang="en-US"/>
                </a:p>
              </c:txPr>
              <c:dLblPos val="inEnd"/>
              <c:showLegendKey val="0"/>
              <c:showVal val="0"/>
              <c:showCatName val="1"/>
              <c:showSerName val="0"/>
              <c:showPercent val="1"/>
              <c:showBubbleSize val="0"/>
            </c:dLbl>
            <c:dLbl>
              <c:idx val="2"/>
              <c:layout/>
              <c:spPr/>
              <c:txPr>
                <a:bodyPr/>
                <a:lstStyle/>
                <a:p>
                  <a:pPr>
                    <a:defRPr sz="1000" b="1">
                      <a:solidFill>
                        <a:schemeClr val="bg1"/>
                      </a:solidFill>
                    </a:defRPr>
                  </a:pPr>
                  <a:endParaRPr lang="en-US"/>
                </a:p>
              </c:txPr>
              <c:dLblPos val="inEnd"/>
              <c:showLegendKey val="0"/>
              <c:showVal val="0"/>
              <c:showCatName val="1"/>
              <c:showSerName val="0"/>
              <c:showPercent val="1"/>
              <c:showBubbleSize val="0"/>
            </c:dLbl>
            <c:txPr>
              <a:bodyPr/>
              <a:lstStyle/>
              <a:p>
                <a:pPr>
                  <a:defRPr sz="1000" b="1"/>
                </a:pPr>
                <a:endParaRPr lang="en-US"/>
              </a:p>
            </c:txPr>
            <c:dLblPos val="outEnd"/>
            <c:showLegendKey val="0"/>
            <c:showVal val="0"/>
            <c:showCatName val="1"/>
            <c:showSerName val="0"/>
            <c:showPercent val="1"/>
            <c:showBubbleSize val="0"/>
            <c:showLeaderLines val="1"/>
          </c:dLbls>
          <c:cat>
            <c:strRef>
              <c:f>Sheet1!$A$15:$A$17</c:f>
              <c:strCache>
                <c:ptCount val="3"/>
                <c:pt idx="0">
                  <c:v>Americas</c:v>
                </c:pt>
                <c:pt idx="1">
                  <c:v>APAC</c:v>
                </c:pt>
                <c:pt idx="2">
                  <c:v>EMEA</c:v>
                </c:pt>
              </c:strCache>
            </c:strRef>
          </c:cat>
          <c:val>
            <c:numRef>
              <c:f>Sheet1!$B$15:$B$17</c:f>
              <c:numCache>
                <c:formatCode>General</c:formatCode>
                <c:ptCount val="3"/>
                <c:pt idx="0">
                  <c:v>107</c:v>
                </c:pt>
                <c:pt idx="1">
                  <c:v>16</c:v>
                </c:pt>
                <c:pt idx="2">
                  <c:v>37</c:v>
                </c:pt>
              </c:numCache>
            </c:numRef>
          </c:val>
        </c:ser>
        <c:dLbls>
          <c:showLegendKey val="0"/>
          <c:showVal val="0"/>
          <c:showCatName val="0"/>
          <c:showSerName val="0"/>
          <c:showPercent val="0"/>
          <c:showBubbleSize val="0"/>
          <c:showLeaderLines val="1"/>
        </c:dLbls>
      </c:pie3DChart>
    </c:plotArea>
    <c:plotVisOnly val="1"/>
    <c:dispBlanksAs val="gap"/>
    <c:showDLblsOverMax val="0"/>
  </c:chart>
  <c:spPr>
    <a:scene3d>
      <a:camera prst="orthographicFront"/>
      <a:lightRig rig="threePt" dir="t"/>
    </a:scene3d>
    <a:sp3d>
      <a:bevelT/>
    </a:sp3d>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1530053396617"/>
          <c:y val="5.2857132696796399E-2"/>
          <c:w val="0.76189779005648695"/>
          <c:h val="0.70999989199928004"/>
        </c:manualLayout>
      </c:layout>
      <c:bar3DChart>
        <c:barDir val="col"/>
        <c:grouping val="percentStacked"/>
        <c:varyColors val="0"/>
        <c:ser>
          <c:idx val="0"/>
          <c:order val="0"/>
          <c:tx>
            <c:strRef>
              <c:f>Sheet1!$B$1</c:f>
              <c:strCache>
                <c:ptCount val="1"/>
                <c:pt idx="0">
                  <c:v>Full Deployment</c:v>
                </c:pt>
              </c:strCache>
            </c:strRef>
          </c:tx>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c:spPr>
          <c:invertIfNegative val="0"/>
          <c:cat>
            <c:strRef>
              <c:f>Sheet1!$A$2:$A$4</c:f>
              <c:strCache>
                <c:ptCount val="3"/>
                <c:pt idx="0">
                  <c:v>Fusion ERP</c:v>
                </c:pt>
                <c:pt idx="1">
                  <c:v>Fusion HCM</c:v>
                </c:pt>
                <c:pt idx="2">
                  <c:v>Fusion CRM</c:v>
                </c:pt>
              </c:strCache>
            </c:strRef>
          </c:cat>
          <c:val>
            <c:numRef>
              <c:f>Sheet1!$B$2:$B$4</c:f>
              <c:numCache>
                <c:formatCode>General</c:formatCode>
                <c:ptCount val="3"/>
                <c:pt idx="0">
                  <c:v>15</c:v>
                </c:pt>
                <c:pt idx="1">
                  <c:v>75</c:v>
                </c:pt>
                <c:pt idx="2">
                  <c:v>44</c:v>
                </c:pt>
              </c:numCache>
            </c:numRef>
          </c:val>
        </c:ser>
        <c:ser>
          <c:idx val="1"/>
          <c:order val="1"/>
          <c:tx>
            <c:strRef>
              <c:f>Sheet1!$C$1</c:f>
              <c:strCache>
                <c:ptCount val="1"/>
                <c:pt idx="0">
                  <c:v>Coexistence</c:v>
                </c:pt>
              </c:strCache>
            </c:strRef>
          </c:tx>
          <c:spPr>
            <a:gradFill flip="none" rotWithShape="1">
              <a:gsLst>
                <a:gs pos="0">
                  <a:srgbClr val="FFFFFF">
                    <a:lumMod val="50000"/>
                    <a:shade val="30000"/>
                    <a:satMod val="115000"/>
                  </a:srgbClr>
                </a:gs>
                <a:gs pos="50000">
                  <a:srgbClr val="FFFFFF">
                    <a:lumMod val="50000"/>
                    <a:shade val="67500"/>
                    <a:satMod val="115000"/>
                  </a:srgbClr>
                </a:gs>
                <a:gs pos="100000">
                  <a:srgbClr val="FFFFFF">
                    <a:lumMod val="50000"/>
                    <a:shade val="100000"/>
                    <a:satMod val="115000"/>
                  </a:srgbClr>
                </a:gs>
              </a:gsLst>
              <a:lin ang="5400000" scaled="1"/>
              <a:tileRect/>
            </a:gradFill>
          </c:spPr>
          <c:invertIfNegative val="0"/>
          <c:cat>
            <c:strRef>
              <c:f>Sheet1!$A$2:$A$4</c:f>
              <c:strCache>
                <c:ptCount val="3"/>
                <c:pt idx="0">
                  <c:v>Fusion ERP</c:v>
                </c:pt>
                <c:pt idx="1">
                  <c:v>Fusion HCM</c:v>
                </c:pt>
                <c:pt idx="2">
                  <c:v>Fusion CRM</c:v>
                </c:pt>
              </c:strCache>
            </c:strRef>
          </c:cat>
          <c:val>
            <c:numRef>
              <c:f>Sheet1!$C$2:$C$4</c:f>
              <c:numCache>
                <c:formatCode>General</c:formatCode>
                <c:ptCount val="3"/>
                <c:pt idx="0">
                  <c:v>13</c:v>
                </c:pt>
                <c:pt idx="1">
                  <c:v>25</c:v>
                </c:pt>
                <c:pt idx="2">
                  <c:v>6</c:v>
                </c:pt>
              </c:numCache>
            </c:numRef>
          </c:val>
        </c:ser>
        <c:dLbls>
          <c:showLegendKey val="0"/>
          <c:showVal val="0"/>
          <c:showCatName val="0"/>
          <c:showSerName val="0"/>
          <c:showPercent val="0"/>
          <c:showBubbleSize val="0"/>
        </c:dLbls>
        <c:gapWidth val="150"/>
        <c:shape val="box"/>
        <c:axId val="5033344"/>
        <c:axId val="7443584"/>
        <c:axId val="0"/>
      </c:bar3DChart>
      <c:catAx>
        <c:axId val="5033344"/>
        <c:scaling>
          <c:orientation val="minMax"/>
        </c:scaling>
        <c:delete val="0"/>
        <c:axPos val="b"/>
        <c:majorTickMark val="out"/>
        <c:minorTickMark val="none"/>
        <c:tickLblPos val="nextTo"/>
        <c:txPr>
          <a:bodyPr/>
          <a:lstStyle/>
          <a:p>
            <a:pPr>
              <a:lnSpc>
                <a:spcPct val="80000"/>
              </a:lnSpc>
              <a:defRPr sz="1400" b="1"/>
            </a:pPr>
            <a:endParaRPr lang="en-US"/>
          </a:p>
        </c:txPr>
        <c:crossAx val="7443584"/>
        <c:crosses val="autoZero"/>
        <c:auto val="1"/>
        <c:lblAlgn val="ctr"/>
        <c:lblOffset val="100"/>
        <c:noMultiLvlLbl val="0"/>
      </c:catAx>
      <c:valAx>
        <c:axId val="7443584"/>
        <c:scaling>
          <c:orientation val="minMax"/>
        </c:scaling>
        <c:delete val="0"/>
        <c:axPos val="l"/>
        <c:majorGridlines/>
        <c:numFmt formatCode="0%" sourceLinked="1"/>
        <c:majorTickMark val="out"/>
        <c:minorTickMark val="none"/>
        <c:tickLblPos val="nextTo"/>
        <c:crossAx val="5033344"/>
        <c:crosses val="autoZero"/>
        <c:crossBetween val="between"/>
      </c:valAx>
    </c:plotArea>
    <c:legend>
      <c:legendPos val="r"/>
      <c:layout>
        <c:manualLayout>
          <c:xMode val="edge"/>
          <c:yMode val="edge"/>
          <c:x val="0.22502025732974501"/>
          <c:y val="0.84516621705879302"/>
          <c:w val="0.59014702314783896"/>
          <c:h val="0.12593358061107901"/>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Sheet1!$B$7:$B$8</c:f>
              <c:strCache>
                <c:ptCount val="1"/>
                <c:pt idx="0">
                  <c:v>Customers By Deployment Type Customers</c:v>
                </c:pt>
              </c:strCache>
            </c:strRef>
          </c:tx>
          <c:dPt>
            <c:idx val="0"/>
            <c:bubble3D val="0"/>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c:spPr>
          </c:dPt>
          <c:dPt>
            <c:idx val="1"/>
            <c:bubble3D val="0"/>
            <c:spPr>
              <a:solidFill>
                <a:srgbClr val="7D7369"/>
              </a:solidFill>
            </c:spPr>
          </c:dPt>
          <c:dPt>
            <c:idx val="2"/>
            <c:bubble3D val="0"/>
            <c:spPr>
              <a:solidFill>
                <a:schemeClr val="tx1"/>
              </a:solidFill>
            </c:spPr>
          </c:dPt>
          <c:dLbls>
            <c:dLbl>
              <c:idx val="0"/>
              <c:spPr/>
              <c:txPr>
                <a:bodyPr/>
                <a:lstStyle/>
                <a:p>
                  <a:pPr>
                    <a:defRPr sz="1000" b="1">
                      <a:solidFill>
                        <a:schemeClr val="bg1"/>
                      </a:solidFill>
                    </a:defRPr>
                  </a:pPr>
                  <a:endParaRPr lang="en-US"/>
                </a:p>
              </c:txPr>
              <c:showLegendKey val="0"/>
              <c:showVal val="0"/>
              <c:showCatName val="1"/>
              <c:showSerName val="0"/>
              <c:showPercent val="1"/>
              <c:showBubbleSize val="0"/>
            </c:dLbl>
            <c:dLbl>
              <c:idx val="1"/>
              <c:spPr/>
              <c:txPr>
                <a:bodyPr/>
                <a:lstStyle/>
                <a:p>
                  <a:pPr>
                    <a:defRPr sz="1000" b="1">
                      <a:solidFill>
                        <a:schemeClr val="bg1"/>
                      </a:solidFill>
                    </a:defRPr>
                  </a:pPr>
                  <a:endParaRPr lang="en-US"/>
                </a:p>
              </c:txPr>
              <c:showLegendKey val="0"/>
              <c:showVal val="0"/>
              <c:showCatName val="1"/>
              <c:showSerName val="0"/>
              <c:showPercent val="1"/>
              <c:showBubbleSize val="0"/>
            </c:dLbl>
            <c:dLbl>
              <c:idx val="2"/>
              <c:spPr/>
              <c:txPr>
                <a:bodyPr/>
                <a:lstStyle/>
                <a:p>
                  <a:pPr>
                    <a:defRPr sz="1000" b="1">
                      <a:solidFill>
                        <a:schemeClr val="bg1"/>
                      </a:solidFill>
                    </a:defRPr>
                  </a:pPr>
                  <a:endParaRPr lang="en-US"/>
                </a:p>
              </c:txPr>
              <c:showLegendKey val="0"/>
              <c:showVal val="0"/>
              <c:showCatName val="1"/>
              <c:showSerName val="0"/>
              <c:showPercent val="1"/>
              <c:showBubbleSize val="0"/>
            </c:dLbl>
            <c:txPr>
              <a:bodyPr/>
              <a:lstStyle/>
              <a:p>
                <a:pPr>
                  <a:defRPr sz="1200" b="1"/>
                </a:pPr>
                <a:endParaRPr lang="en-US"/>
              </a:p>
            </c:txPr>
            <c:showLegendKey val="0"/>
            <c:showVal val="0"/>
            <c:showCatName val="1"/>
            <c:showSerName val="0"/>
            <c:showPercent val="1"/>
            <c:showBubbleSize val="0"/>
            <c:showLeaderLines val="1"/>
          </c:dLbls>
          <c:cat>
            <c:strRef>
              <c:f>Sheet1!$A$9:$A$11</c:f>
              <c:strCache>
                <c:ptCount val="3"/>
                <c:pt idx="0">
                  <c:v>SaaS</c:v>
                </c:pt>
                <c:pt idx="1">
                  <c:v>On Premise</c:v>
                </c:pt>
                <c:pt idx="2">
                  <c:v>On Demand</c:v>
                </c:pt>
              </c:strCache>
            </c:strRef>
          </c:cat>
          <c:val>
            <c:numRef>
              <c:f>Sheet1!$B$9:$B$11</c:f>
              <c:numCache>
                <c:formatCode>General</c:formatCode>
                <c:ptCount val="3"/>
                <c:pt idx="0">
                  <c:v>117</c:v>
                </c:pt>
                <c:pt idx="1">
                  <c:v>46</c:v>
                </c:pt>
                <c:pt idx="2">
                  <c:v>16</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384B8B-6070-4162-8C19-43C2F3E9DF37}" type="datetimeFigureOut">
              <a:rPr lang="en-GB" smtClean="0"/>
              <a:pPr/>
              <a:t>19/03/2013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CD8312-25C6-40E0-9085-D7B7068A3CEF}" type="slidenum">
              <a:rPr lang="en-GB" smtClean="0"/>
              <a:pPr/>
              <a:t>‹#›</a:t>
            </a:fld>
            <a:endParaRPr lang="en-GB"/>
          </a:p>
        </p:txBody>
      </p:sp>
    </p:spTree>
    <p:extLst>
      <p:ext uri="{BB962C8B-B14F-4D97-AF65-F5344CB8AC3E}">
        <p14:creationId xmlns:p14="http://schemas.microsoft.com/office/powerpoint/2010/main" val="1023926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E07F66-9598-4534-B421-1C098DD7B697}" type="datetimeFigureOut">
              <a:rPr lang="en-GB" smtClean="0"/>
              <a:pPr/>
              <a:t>19/03/2013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67DD62-7175-400D-AB52-0A9FFB8E1A91}" type="slidenum">
              <a:rPr lang="en-GB" smtClean="0"/>
              <a:pPr/>
              <a:t>‹#›</a:t>
            </a:fld>
            <a:endParaRPr lang="en-GB"/>
          </a:p>
        </p:txBody>
      </p:sp>
    </p:spTree>
    <p:extLst>
      <p:ext uri="{BB962C8B-B14F-4D97-AF65-F5344CB8AC3E}">
        <p14:creationId xmlns:p14="http://schemas.microsoft.com/office/powerpoint/2010/main" val="3911544448"/>
      </p:ext>
    </p:extLst>
  </p:cSld>
  <p:clrMap bg1="lt1" tx1="dk1" bg2="lt2" tx2="dk2" accent1="accent1" accent2="accent2" accent3="accent3" accent4="accent4" accent5="accent5" accent6="accent6" hlink="hlink" folHlink="folHlink"/>
  <p:notesStyle>
    <a:lvl1pPr marL="0" algn="l" defTabSz="914107" rtl="0" eaLnBrk="1" latinLnBrk="0" hangingPunct="1">
      <a:defRPr sz="1200" kern="1200">
        <a:solidFill>
          <a:schemeClr val="tx1"/>
        </a:solidFill>
        <a:latin typeface="+mn-lt"/>
        <a:ea typeface="+mn-ea"/>
        <a:cs typeface="+mn-cs"/>
      </a:defRPr>
    </a:lvl1pPr>
    <a:lvl2pPr marL="457053" algn="l" defTabSz="914107" rtl="0" eaLnBrk="1" latinLnBrk="0" hangingPunct="1">
      <a:defRPr sz="1200" kern="1200">
        <a:solidFill>
          <a:schemeClr val="tx1"/>
        </a:solidFill>
        <a:latin typeface="+mn-lt"/>
        <a:ea typeface="+mn-ea"/>
        <a:cs typeface="+mn-cs"/>
      </a:defRPr>
    </a:lvl2pPr>
    <a:lvl3pPr marL="914107" algn="l" defTabSz="914107" rtl="0" eaLnBrk="1" latinLnBrk="0" hangingPunct="1">
      <a:defRPr sz="1200" kern="1200">
        <a:solidFill>
          <a:schemeClr val="tx1"/>
        </a:solidFill>
        <a:latin typeface="+mn-lt"/>
        <a:ea typeface="+mn-ea"/>
        <a:cs typeface="+mn-cs"/>
      </a:defRPr>
    </a:lvl3pPr>
    <a:lvl4pPr marL="1371160" algn="l" defTabSz="914107" rtl="0" eaLnBrk="1" latinLnBrk="0" hangingPunct="1">
      <a:defRPr sz="1200" kern="1200">
        <a:solidFill>
          <a:schemeClr val="tx1"/>
        </a:solidFill>
        <a:latin typeface="+mn-lt"/>
        <a:ea typeface="+mn-ea"/>
        <a:cs typeface="+mn-cs"/>
      </a:defRPr>
    </a:lvl4pPr>
    <a:lvl5pPr marL="1828214" algn="l" defTabSz="914107" rtl="0" eaLnBrk="1" latinLnBrk="0" hangingPunct="1">
      <a:defRPr sz="1200" kern="1200">
        <a:solidFill>
          <a:schemeClr val="tx1"/>
        </a:solidFill>
        <a:latin typeface="+mn-lt"/>
        <a:ea typeface="+mn-ea"/>
        <a:cs typeface="+mn-cs"/>
      </a:defRPr>
    </a:lvl5pPr>
    <a:lvl6pPr marL="2285266" algn="l" defTabSz="914107" rtl="0" eaLnBrk="1" latinLnBrk="0" hangingPunct="1">
      <a:defRPr sz="1200" kern="1200">
        <a:solidFill>
          <a:schemeClr val="tx1"/>
        </a:solidFill>
        <a:latin typeface="+mn-lt"/>
        <a:ea typeface="+mn-ea"/>
        <a:cs typeface="+mn-cs"/>
      </a:defRPr>
    </a:lvl6pPr>
    <a:lvl7pPr marL="2742321" algn="l" defTabSz="914107" rtl="0" eaLnBrk="1" latinLnBrk="0" hangingPunct="1">
      <a:defRPr sz="1200" kern="1200">
        <a:solidFill>
          <a:schemeClr val="tx1"/>
        </a:solidFill>
        <a:latin typeface="+mn-lt"/>
        <a:ea typeface="+mn-ea"/>
        <a:cs typeface="+mn-cs"/>
      </a:defRPr>
    </a:lvl7pPr>
    <a:lvl8pPr marL="3199374" algn="l" defTabSz="914107" rtl="0" eaLnBrk="1" latinLnBrk="0" hangingPunct="1">
      <a:defRPr sz="1200" kern="1200">
        <a:solidFill>
          <a:schemeClr val="tx1"/>
        </a:solidFill>
        <a:latin typeface="+mn-lt"/>
        <a:ea typeface="+mn-ea"/>
        <a:cs typeface="+mn-cs"/>
      </a:defRPr>
    </a:lvl8pPr>
    <a:lvl9pPr marL="3656426" algn="l" defTabSz="9141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5" name="Slide Image Placeholder 1"/>
          <p:cNvSpPr>
            <a:spLocks noGrp="1" noRot="1" noChangeAspect="1"/>
          </p:cNvSpPr>
          <p:nvPr>
            <p:ph type="sldImg"/>
          </p:nvPr>
        </p:nvSpPr>
        <p:spPr bwMode="auto">
          <a:noFill/>
          <a:ln>
            <a:solidFill>
              <a:srgbClr val="000000"/>
            </a:solidFill>
            <a:miter lim="800000"/>
            <a:headEnd/>
            <a:tailEnd/>
          </a:ln>
        </p:spPr>
      </p:sp>
      <p:sp>
        <p:nvSpPr>
          <p:cNvPr id="559106" name="Notes Placeholder 2"/>
          <p:cNvSpPr>
            <a:spLocks noGrp="1"/>
          </p:cNvSpPr>
          <p:nvPr>
            <p:ph type="body" idx="1"/>
          </p:nvPr>
        </p:nvSpPr>
        <p:spPr>
          <a:noFill/>
          <a:ln/>
        </p:spPr>
        <p:txBody>
          <a:bodyPr/>
          <a:lstStyle/>
          <a:p>
            <a:pPr marL="228600" indent="-228600">
              <a:buFontTx/>
              <a:buChar char="-"/>
            </a:pPr>
            <a:endParaRPr lang="nl-NL" dirty="0" smtClean="0">
              <a:sym typeface="Wingdings" pitchFamily="2" charset="2"/>
            </a:endParaRPr>
          </a:p>
        </p:txBody>
      </p:sp>
      <p:sp>
        <p:nvSpPr>
          <p:cNvPr id="559107" name="Slide Number Placeholder 3"/>
          <p:cNvSpPr>
            <a:spLocks noGrp="1"/>
          </p:cNvSpPr>
          <p:nvPr>
            <p:ph type="sldNum" sz="quarter" idx="5"/>
          </p:nvPr>
        </p:nvSpPr>
        <p:spPr>
          <a:noFill/>
        </p:spPr>
        <p:txBody>
          <a:bodyPr/>
          <a:lstStyle/>
          <a:p>
            <a:fld id="{85F601F7-BB3D-4B28-91F0-18AA61D8F6D3}" type="slidenum">
              <a:rPr lang="en-GB" smtClean="0"/>
              <a:pPr/>
              <a:t>1</a:t>
            </a:fld>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Tx/>
              <a:buChar char="-"/>
            </a:pPr>
            <a:endParaRPr lang="en-US" sz="1000" b="0" baseline="0" dirty="0" smtClean="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fr-CH" dirty="0" smtClean="0"/>
              <a:t>Sarah – 5 </a:t>
            </a:r>
            <a:r>
              <a:rPr lang="fr-CH" dirty="0" err="1" smtClean="0"/>
              <a:t>mins</a:t>
            </a:r>
            <a:endParaRPr lang="en-US" dirty="0"/>
          </a:p>
        </p:txBody>
      </p:sp>
      <p:sp>
        <p:nvSpPr>
          <p:cNvPr id="4" name="Slide Number Placeholder 3"/>
          <p:cNvSpPr>
            <a:spLocks noGrp="1"/>
          </p:cNvSpPr>
          <p:nvPr>
            <p:ph type="sldNum" sz="quarter" idx="10"/>
          </p:nvPr>
        </p:nvSpPr>
        <p:spPr/>
        <p:txBody>
          <a:bodyPr/>
          <a:lstStyle/>
          <a:p>
            <a:fld id="{FC67DD62-7175-400D-AB52-0A9FFB8E1A91}" type="slidenum">
              <a:rPr lang="en-GB" smtClean="0"/>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fr-CH" dirty="0" smtClean="0"/>
              <a:t>Tim </a:t>
            </a:r>
          </a:p>
          <a:p>
            <a:endParaRPr lang="en-US" dirty="0"/>
          </a:p>
        </p:txBody>
      </p:sp>
      <p:sp>
        <p:nvSpPr>
          <p:cNvPr id="4" name="Slide Number Placeholder 3"/>
          <p:cNvSpPr>
            <a:spLocks noGrp="1"/>
          </p:cNvSpPr>
          <p:nvPr>
            <p:ph type="sldNum" sz="quarter" idx="10"/>
          </p:nvPr>
        </p:nvSpPr>
        <p:spPr/>
        <p:txBody>
          <a:bodyPr/>
          <a:lstStyle/>
          <a:p>
            <a:fld id="{FC67DD62-7175-400D-AB52-0A9FFB8E1A91}"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381000" y="685800"/>
            <a:ext cx="6096000" cy="3429000"/>
          </a:xfrm>
          <a:ln/>
        </p:spPr>
      </p:sp>
      <p:sp>
        <p:nvSpPr>
          <p:cNvPr id="6144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solidFill>
                  <a:schemeClr val="tx1"/>
                </a:solidFill>
              </a:rPr>
              <a:t>We have 3,000 employees worldwide, which consists of Head Office, Field Sales  &amp; Beauty Consultants. We have offices in 16 countries around the world and are distributed in another 65 countries through a network of distributors.</a:t>
            </a:r>
            <a:endParaRPr lang="en-US"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cs typeface="Arial" pitchFamily="34" charset="0"/>
              </a:rPr>
              <a:t>International: Europe, APO and DMTR = 1700</a:t>
            </a:r>
          </a:p>
        </p:txBody>
      </p:sp>
      <p:sp>
        <p:nvSpPr>
          <p:cNvPr id="61444" name="Footer Placeholder 3"/>
          <p:cNvSpPr>
            <a:spLocks noGrp="1"/>
          </p:cNvSpPr>
          <p:nvPr>
            <p:ph type="ftr" sz="quarter" idx="4"/>
          </p:nvPr>
        </p:nvSpPr>
        <p:spPr>
          <a:noFill/>
        </p:spPr>
        <p:txBody>
          <a:bodyPr/>
          <a:lstStyle/>
          <a:p>
            <a:r>
              <a:rPr lang="en-US"/>
              <a:t>Copyright © 2007, SAS Institute Inc. All rights reserved.</a:t>
            </a:r>
            <a:endParaRPr lang="en-US" sz="1200">
              <a:latin typeface="Times New Roman" pitchFamily="18" charset="0"/>
            </a:endParaRPr>
          </a:p>
        </p:txBody>
      </p:sp>
      <p:sp>
        <p:nvSpPr>
          <p:cNvPr id="61445" name="Slide Number Placeholder 4"/>
          <p:cNvSpPr>
            <a:spLocks noGrp="1"/>
          </p:cNvSpPr>
          <p:nvPr>
            <p:ph type="sldNum" sz="quarter" idx="5"/>
          </p:nvPr>
        </p:nvSpPr>
        <p:spPr>
          <a:noFill/>
        </p:spPr>
        <p:txBody>
          <a:bodyPr/>
          <a:lstStyle/>
          <a:p>
            <a:fld id="{6DB921F8-343A-43A1-92CA-4D046EF7E8AC}" type="slidenum">
              <a:rPr lang="en-US"/>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381000" y="685800"/>
            <a:ext cx="6096000" cy="3429000"/>
          </a:xfrm>
          <a:ln/>
        </p:spPr>
      </p:sp>
      <p:sp>
        <p:nvSpPr>
          <p:cNvPr id="61443" name="Notes Placeholder 2"/>
          <p:cNvSpPr>
            <a:spLocks noGrp="1"/>
          </p:cNvSpPr>
          <p:nvPr>
            <p:ph type="body" idx="1"/>
          </p:nvPr>
        </p:nvSpPr>
        <p:spPr>
          <a:noFill/>
          <a:ln/>
        </p:spPr>
        <p:txBody>
          <a:bodyPr/>
          <a:lstStyle/>
          <a:p>
            <a:r>
              <a:rPr lang="en-GB" b="1" dirty="0" smtClean="0"/>
              <a:t>Objective: </a:t>
            </a:r>
            <a:r>
              <a:rPr lang="en-GB" dirty="0" smtClean="0"/>
              <a:t>Implement a global and integrated HR system which allows: </a:t>
            </a:r>
          </a:p>
          <a:p>
            <a:pPr>
              <a:spcBef>
                <a:spcPts val="1800"/>
              </a:spcBef>
              <a:buFont typeface="Wingdings" pitchFamily="2" charset="2"/>
              <a:buChar char="Ø"/>
            </a:pPr>
            <a:r>
              <a:rPr lang="en-GB" dirty="0" smtClean="0"/>
              <a:t> the central repository of the employees data, giving “one version of the truth” and transparency of data</a:t>
            </a:r>
          </a:p>
          <a:p>
            <a:pPr marL="0" marR="0" indent="0" algn="l" defTabSz="914400" rtl="0" eaLnBrk="0" fontAlgn="base" latinLnBrk="0" hangingPunct="0">
              <a:lnSpc>
                <a:spcPct val="100000"/>
              </a:lnSpc>
              <a:spcBef>
                <a:spcPts val="1800"/>
              </a:spcBef>
              <a:spcAft>
                <a:spcPct val="0"/>
              </a:spcAft>
              <a:buClrTx/>
              <a:buSzTx/>
              <a:buFont typeface="Wingdings" pitchFamily="2" charset="2"/>
              <a:buChar char="Ø"/>
              <a:tabLst/>
              <a:defRPr/>
            </a:pPr>
            <a:r>
              <a:rPr lang="en-GB" dirty="0" smtClean="0"/>
              <a:t>To satisfy existing practices in terms of the annual performance review and compensation management. Fusion was able to cope with customizations that were required for Elizabeth Arden</a:t>
            </a:r>
          </a:p>
          <a:p>
            <a:pPr>
              <a:spcBef>
                <a:spcPts val="1800"/>
              </a:spcBef>
              <a:buFont typeface="Wingdings" pitchFamily="2" charset="2"/>
              <a:buChar char="Ø"/>
            </a:pPr>
            <a:r>
              <a:rPr lang="en-GB" dirty="0" smtClean="0"/>
              <a:t>Enable better control of budgets linked to workforce and compensation by intergraded reporting</a:t>
            </a:r>
          </a:p>
          <a:p>
            <a:pPr>
              <a:spcBef>
                <a:spcPts val="1800"/>
              </a:spcBef>
              <a:buFont typeface="Wingdings" pitchFamily="2" charset="2"/>
              <a:buChar char="Ø"/>
            </a:pPr>
            <a:r>
              <a:rPr lang="en-GB" dirty="0" smtClean="0"/>
              <a:t>Standardize HR processes globally and share/adopt best practices; ultimately, reduce and eliminate manual paper processes and reducing risks of data inaccuracy</a:t>
            </a:r>
          </a:p>
          <a:p>
            <a:endParaRPr lang="en-GB" dirty="0" smtClean="0"/>
          </a:p>
          <a:p>
            <a:r>
              <a:rPr lang="en-GB" dirty="0" smtClean="0"/>
              <a:t>Initially,</a:t>
            </a:r>
            <a:r>
              <a:rPr lang="en-GB" baseline="0" dirty="0" smtClean="0"/>
              <a:t> not a key objective (will change along the project)</a:t>
            </a:r>
            <a:r>
              <a:rPr lang="en-GB" dirty="0" smtClean="0"/>
              <a:t>: Create a system about and for employees, giving them ownership of their data by the Employee Self Service component</a:t>
            </a:r>
            <a:r>
              <a:rPr lang="en-US" baseline="0" dirty="0" smtClean="0"/>
              <a:t> especially for BA</a:t>
            </a:r>
            <a:endParaRPr lang="en-GB" dirty="0" smtClean="0"/>
          </a:p>
        </p:txBody>
      </p:sp>
      <p:sp>
        <p:nvSpPr>
          <p:cNvPr id="61444" name="Footer Placeholder 3"/>
          <p:cNvSpPr>
            <a:spLocks noGrp="1"/>
          </p:cNvSpPr>
          <p:nvPr>
            <p:ph type="ftr" sz="quarter" idx="4"/>
          </p:nvPr>
        </p:nvSpPr>
        <p:spPr>
          <a:noFill/>
        </p:spPr>
        <p:txBody>
          <a:bodyPr/>
          <a:lstStyle/>
          <a:p>
            <a:r>
              <a:rPr lang="en-US"/>
              <a:t>Copyright © 2007, SAS Institute Inc. All rights reserved.</a:t>
            </a:r>
            <a:endParaRPr lang="en-US" sz="1200">
              <a:latin typeface="Times New Roman" pitchFamily="18" charset="0"/>
            </a:endParaRPr>
          </a:p>
        </p:txBody>
      </p:sp>
      <p:sp>
        <p:nvSpPr>
          <p:cNvPr id="61445" name="Slide Number Placeholder 4"/>
          <p:cNvSpPr>
            <a:spLocks noGrp="1"/>
          </p:cNvSpPr>
          <p:nvPr>
            <p:ph type="sldNum" sz="quarter" idx="5"/>
          </p:nvPr>
        </p:nvSpPr>
        <p:spPr>
          <a:noFill/>
        </p:spPr>
        <p:txBody>
          <a:bodyPr/>
          <a:lstStyle/>
          <a:p>
            <a:fld id="{6DB921F8-343A-43A1-92CA-4D046EF7E8AC}" type="slidenum">
              <a:rPr lang="en-US"/>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Times New Roman" pitchFamily="18" charset="0"/>
                <a:ea typeface="+mn-ea"/>
                <a:cs typeface="+mn-cs"/>
              </a:rPr>
              <a:t>The basic requirements of the project can be defined as follow. These requirements will then be used to identify the potential suitable HR System providers:</a:t>
            </a:r>
            <a:endParaRPr lang="en-US" sz="18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endParaRPr lang="en-US" sz="1800" kern="1200" dirty="0" smtClean="0">
              <a:solidFill>
                <a:schemeClr val="tx1"/>
              </a:solidFill>
              <a:latin typeface="Times New Roman" pitchFamily="18" charset="0"/>
              <a:ea typeface="+mn-ea"/>
              <a:cs typeface="+mn-cs"/>
            </a:endParaRPr>
          </a:p>
          <a:p>
            <a:r>
              <a:rPr lang="en-US" sz="1200" b="1" i="1" kern="1200" dirty="0" smtClean="0">
                <a:solidFill>
                  <a:schemeClr val="tx1"/>
                </a:solidFill>
                <a:latin typeface="Times New Roman" pitchFamily="18" charset="0"/>
                <a:ea typeface="+mn-ea"/>
                <a:cs typeface="+mn-cs"/>
              </a:rPr>
              <a:t>a) Capability of a worldwide coverage</a:t>
            </a:r>
            <a:r>
              <a:rPr lang="en-US" sz="1200" kern="1200" dirty="0" smtClean="0">
                <a:solidFill>
                  <a:schemeClr val="tx1"/>
                </a:solidFill>
                <a:latin typeface="Times New Roman" pitchFamily="18" charset="0"/>
                <a:ea typeface="+mn-ea"/>
                <a:cs typeface="+mn-cs"/>
              </a:rPr>
              <a:t>. Elizabeth Arden is a truly international company, having affiliates and entities all over the world. It is then critical to design a global HR system environment. The system should also be globally accessible.</a:t>
            </a:r>
            <a:endParaRPr lang="en-US" sz="18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endParaRPr lang="en-US" sz="18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Elizabeth Arden Inc. in the US is not included in the first phases of the project. However, the system should offer the possibility to:</a:t>
            </a:r>
            <a:endParaRPr lang="en-US" sz="1800" kern="1200" dirty="0" smtClean="0">
              <a:solidFill>
                <a:schemeClr val="tx1"/>
              </a:solidFill>
              <a:latin typeface="Times New Roman" pitchFamily="18" charset="0"/>
              <a:ea typeface="+mn-ea"/>
              <a:cs typeface="+mn-cs"/>
            </a:endParaRPr>
          </a:p>
          <a:p>
            <a:pPr lvl="1"/>
            <a:r>
              <a:rPr lang="en-US" sz="1200" kern="1200" dirty="0" smtClean="0">
                <a:solidFill>
                  <a:schemeClr val="tx1"/>
                </a:solidFill>
                <a:latin typeface="Times New Roman" pitchFamily="18" charset="0"/>
                <a:ea typeface="+mn-ea"/>
                <a:cs typeface="+mn-cs"/>
              </a:rPr>
              <a:t>Create an interface with this entity, if relevant; and</a:t>
            </a:r>
            <a:endParaRPr lang="en-US" sz="1800" kern="1200" dirty="0" smtClean="0">
              <a:solidFill>
                <a:schemeClr val="tx1"/>
              </a:solidFill>
              <a:latin typeface="Times New Roman" pitchFamily="18" charset="0"/>
              <a:ea typeface="+mn-ea"/>
              <a:cs typeface="+mn-cs"/>
            </a:endParaRPr>
          </a:p>
          <a:p>
            <a:pPr lvl="1"/>
            <a:r>
              <a:rPr lang="en-US" sz="1200" kern="1200" dirty="0" smtClean="0">
                <a:solidFill>
                  <a:schemeClr val="tx1"/>
                </a:solidFill>
                <a:latin typeface="Times New Roman" pitchFamily="18" charset="0"/>
                <a:ea typeface="+mn-ea"/>
                <a:cs typeface="+mn-cs"/>
              </a:rPr>
              <a:t>Integrate this entity in the future.</a:t>
            </a:r>
            <a:endParaRPr lang="en-US" sz="18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endParaRPr lang="en-US" sz="1800" kern="1200" dirty="0" smtClean="0">
              <a:solidFill>
                <a:schemeClr val="tx1"/>
              </a:solidFill>
              <a:latin typeface="Times New Roman" pitchFamily="18" charset="0"/>
              <a:ea typeface="+mn-ea"/>
              <a:cs typeface="+mn-cs"/>
            </a:endParaRPr>
          </a:p>
          <a:p>
            <a:r>
              <a:rPr lang="en-US" sz="1200" b="1" i="1" kern="1200" dirty="0" smtClean="0">
                <a:solidFill>
                  <a:schemeClr val="tx1"/>
                </a:solidFill>
                <a:latin typeface="Times New Roman" pitchFamily="18" charset="0"/>
                <a:ea typeface="+mn-ea"/>
                <a:cs typeface="+mn-cs"/>
              </a:rPr>
              <a:t>b) Capability to support our current and future HR functional needs</a:t>
            </a:r>
            <a:r>
              <a:rPr lang="en-US" sz="1200" kern="1200" dirty="0" smtClean="0">
                <a:solidFill>
                  <a:schemeClr val="tx1"/>
                </a:solidFill>
                <a:latin typeface="Times New Roman" pitchFamily="18" charset="0"/>
                <a:ea typeface="+mn-ea"/>
                <a:cs typeface="+mn-cs"/>
              </a:rPr>
              <a:t>. Our first need is focused on the implementation of a strong Personnel Data Management solution. However, the final qualified software supplier should also be capable to offer more strategic HR functionalities that can be easily added in the future. Included in the future needs will be the ability to interface with the international local payroll systems These possible extensions should be possible with minimum customization..</a:t>
            </a:r>
            <a:endParaRPr lang="en-US" sz="18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endParaRPr lang="en-US" sz="1800" kern="1200" dirty="0" smtClean="0">
              <a:solidFill>
                <a:schemeClr val="tx1"/>
              </a:solidFill>
              <a:latin typeface="Times New Roman" pitchFamily="18" charset="0"/>
              <a:ea typeface="+mn-ea"/>
              <a:cs typeface="+mn-cs"/>
            </a:endParaRPr>
          </a:p>
          <a:p>
            <a:r>
              <a:rPr lang="en-US" sz="1200" b="1" i="1" kern="1200" dirty="0" smtClean="0">
                <a:solidFill>
                  <a:schemeClr val="tx1"/>
                </a:solidFill>
                <a:latin typeface="Times New Roman" pitchFamily="18" charset="0"/>
                <a:ea typeface="+mn-ea"/>
                <a:cs typeface="+mn-cs"/>
              </a:rPr>
              <a:t>c) Recognized successful HR solution</a:t>
            </a:r>
            <a:r>
              <a:rPr lang="en-US" sz="1200" kern="1200" dirty="0" smtClean="0">
                <a:solidFill>
                  <a:schemeClr val="tx1"/>
                </a:solidFill>
                <a:latin typeface="Times New Roman" pitchFamily="18" charset="0"/>
                <a:ea typeface="+mn-ea"/>
                <a:cs typeface="+mn-cs"/>
              </a:rPr>
              <a:t>. The supplier should be well recognized in the Human Resource Management Information landscape and its software should have been successfully implemented in companies with the same characteristics as Elizabeth Arden International (number of employees, number of affiliates, worldwide presence, etc.).</a:t>
            </a:r>
            <a:endParaRPr lang="en-US" sz="18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endParaRPr lang="en-US" sz="1800" kern="1200" dirty="0" smtClean="0">
              <a:solidFill>
                <a:schemeClr val="tx1"/>
              </a:solidFill>
              <a:latin typeface="Times New Roman" pitchFamily="18" charset="0"/>
              <a:ea typeface="+mn-ea"/>
              <a:cs typeface="+mn-cs"/>
            </a:endParaRPr>
          </a:p>
          <a:p>
            <a:r>
              <a:rPr lang="en-US" sz="1200" b="1" i="1" kern="1200" dirty="0" smtClean="0">
                <a:solidFill>
                  <a:schemeClr val="tx1"/>
                </a:solidFill>
                <a:latin typeface="Times New Roman" pitchFamily="18" charset="0"/>
                <a:ea typeface="+mn-ea"/>
                <a:cs typeface="+mn-cs"/>
              </a:rPr>
              <a:t>d) Capability for a vanilla implementation </a:t>
            </a:r>
            <a:r>
              <a:rPr lang="en-US" sz="1200" kern="1200" dirty="0" smtClean="0">
                <a:solidFill>
                  <a:schemeClr val="tx1"/>
                </a:solidFill>
                <a:latin typeface="Times New Roman" pitchFamily="18" charset="0"/>
                <a:ea typeface="+mn-ea"/>
                <a:cs typeface="+mn-cs"/>
              </a:rPr>
              <a:t>limiting the required customization and the implementation timeline to minimum. Elizabeth Arden has limited internal (HR and IT) resources to dedicate to this project. As a consequence, the design, configuration and deployment of the software should be relatively easy. In addition, the Human Resources organization, activities and processes are quite straightforward, standard and do not require strong customization. </a:t>
            </a:r>
            <a:endParaRPr lang="en-US" sz="18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endParaRPr lang="en-US" sz="1800" kern="1200" dirty="0" smtClean="0">
              <a:solidFill>
                <a:schemeClr val="tx1"/>
              </a:solidFill>
              <a:latin typeface="Times New Roman" pitchFamily="18" charset="0"/>
              <a:ea typeface="+mn-ea"/>
              <a:cs typeface="+mn-cs"/>
            </a:endParaRPr>
          </a:p>
          <a:p>
            <a:r>
              <a:rPr lang="en-US" sz="1200" b="1" i="1" kern="1200" dirty="0" smtClean="0">
                <a:solidFill>
                  <a:schemeClr val="tx1"/>
                </a:solidFill>
                <a:latin typeface="Times New Roman" pitchFamily="18" charset="0"/>
                <a:ea typeface="+mn-ea"/>
                <a:cs typeface="+mn-cs"/>
              </a:rPr>
              <a:t>e) Capability to offer a SaaS (Software as a Service) Solution.</a:t>
            </a:r>
            <a:r>
              <a:rPr lang="en-US" sz="1200" kern="1200" dirty="0" smtClean="0">
                <a:solidFill>
                  <a:schemeClr val="tx1"/>
                </a:solidFill>
                <a:latin typeface="Times New Roman" pitchFamily="18" charset="0"/>
                <a:ea typeface="+mn-ea"/>
                <a:cs typeface="+mn-cs"/>
              </a:rPr>
              <a:t> Elizabeth Arden took the strategic decision to implement a SaaS solution for this software. The software supplier should then provide (or recommend a partner doing so) all hardware, network equipment, operating systems, Windows anti-virus and other hardware and software necessary to host the software applications and databases in its data centers.</a:t>
            </a:r>
            <a:endParaRPr lang="en-US" sz="18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The software supplier or its partner will manage the data center facilities necessary to support the operation of the applications by Elizabeth Arden.</a:t>
            </a:r>
            <a:endParaRPr lang="en-US" sz="18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endParaRPr lang="en-US" sz="1800" kern="1200" dirty="0" smtClean="0">
              <a:solidFill>
                <a:schemeClr val="tx1"/>
              </a:solidFill>
              <a:latin typeface="Times New Roman" pitchFamily="18" charset="0"/>
              <a:ea typeface="+mn-ea"/>
              <a:cs typeface="+mn-cs"/>
            </a:endParaRPr>
          </a:p>
          <a:p>
            <a:r>
              <a:rPr lang="en-GB" dirty="0" smtClean="0"/>
              <a:t>Selection of</a:t>
            </a:r>
            <a:r>
              <a:rPr lang="en-GB" baseline="0" dirty="0" smtClean="0"/>
              <a:t> Oracle Fusion as well as Deloitte</a:t>
            </a:r>
          </a:p>
          <a:p>
            <a:r>
              <a:rPr lang="en-GB" dirty="0" smtClean="0"/>
              <a:t>Fusion answered most of these requirements, except : Recognized</a:t>
            </a:r>
            <a:r>
              <a:rPr lang="en-GB" baseline="0" dirty="0" smtClean="0"/>
              <a:t> successful hr solution and vanilla implementation. However, selected because the great module in performance and compensation and the long-term relationship between EA/Oracle. </a:t>
            </a:r>
            <a:endParaRPr lang="en-GB" dirty="0" smtClean="0"/>
          </a:p>
          <a:p>
            <a:endParaRPr lang="en-US" dirty="0"/>
          </a:p>
        </p:txBody>
      </p:sp>
      <p:sp>
        <p:nvSpPr>
          <p:cNvPr id="4" name="Slide Number Placeholder 3"/>
          <p:cNvSpPr>
            <a:spLocks noGrp="1"/>
          </p:cNvSpPr>
          <p:nvPr>
            <p:ph type="sldNum" sz="quarter" idx="10"/>
          </p:nvPr>
        </p:nvSpPr>
        <p:spPr/>
        <p:txBody>
          <a:bodyPr/>
          <a:lstStyle/>
          <a:p>
            <a:fld id="{FC67DD62-7175-400D-AB52-0A9FFB8E1A91}" type="slidenum">
              <a:rPr lang="en-GB" smtClean="0"/>
              <a:pPr/>
              <a:t>17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r>
              <a:rPr lang="fr-CH" dirty="0" err="1" smtClean="0"/>
              <a:t>During</a:t>
            </a:r>
            <a:r>
              <a:rPr lang="fr-CH" baseline="0" dirty="0" smtClean="0"/>
              <a:t> the RFP </a:t>
            </a:r>
            <a:r>
              <a:rPr lang="fr-CH" baseline="0" dirty="0" err="1" smtClean="0"/>
              <a:t>process</a:t>
            </a:r>
            <a:r>
              <a:rPr lang="fr-CH" baseline="0" dirty="0" smtClean="0"/>
              <a:t>, </a:t>
            </a:r>
            <a:r>
              <a:rPr lang="fr-CH" baseline="0" dirty="0" err="1" smtClean="0"/>
              <a:t>deloitte</a:t>
            </a:r>
            <a:r>
              <a:rPr lang="fr-CH" baseline="0" dirty="0" smtClean="0"/>
              <a:t> </a:t>
            </a:r>
            <a:r>
              <a:rPr lang="fr-CH" baseline="0" dirty="0" err="1" smtClean="0"/>
              <a:t>emerged</a:t>
            </a:r>
            <a:r>
              <a:rPr lang="fr-CH" baseline="0" dirty="0" smtClean="0"/>
              <a:t> as the </a:t>
            </a:r>
            <a:r>
              <a:rPr lang="fr-CH" baseline="0" dirty="0" err="1" smtClean="0"/>
              <a:t>strongest</a:t>
            </a:r>
            <a:r>
              <a:rPr lang="fr-CH" baseline="0" dirty="0" smtClean="0"/>
              <a:t> </a:t>
            </a:r>
            <a:r>
              <a:rPr lang="fr-CH" baseline="0" dirty="0" err="1" smtClean="0"/>
              <a:t>partner</a:t>
            </a:r>
            <a:r>
              <a:rPr lang="fr-CH" baseline="0" dirty="0" smtClean="0"/>
              <a:t> for </a:t>
            </a:r>
            <a:r>
              <a:rPr lang="fr-CH" baseline="0" dirty="0" err="1" smtClean="0"/>
              <a:t>this</a:t>
            </a:r>
            <a:r>
              <a:rPr lang="fr-CH" baseline="0" dirty="0" smtClean="0"/>
              <a:t> </a:t>
            </a:r>
            <a:r>
              <a:rPr lang="fr-CH" baseline="0" dirty="0" err="1" smtClean="0"/>
              <a:t>project</a:t>
            </a:r>
            <a:r>
              <a:rPr lang="fr-CH" baseline="0" dirty="0" smtClean="0"/>
              <a:t>. </a:t>
            </a:r>
            <a:r>
              <a:rPr lang="fr-CH" baseline="0" dirty="0" err="1" smtClean="0"/>
              <a:t>Yes</a:t>
            </a:r>
            <a:r>
              <a:rPr lang="fr-CH" baseline="0" dirty="0" smtClean="0"/>
              <a:t>, </a:t>
            </a:r>
            <a:r>
              <a:rPr lang="fr-CH" baseline="0" dirty="0" err="1" smtClean="0"/>
              <a:t>they</a:t>
            </a:r>
            <a:r>
              <a:rPr lang="fr-CH" baseline="0" dirty="0" smtClean="0"/>
              <a:t> came up </a:t>
            </a:r>
            <a:r>
              <a:rPr lang="fr-CH" baseline="0" dirty="0" err="1" smtClean="0"/>
              <a:t>positively</a:t>
            </a:r>
            <a:r>
              <a:rPr lang="fr-CH" baseline="0" dirty="0" smtClean="0"/>
              <a:t> on all </a:t>
            </a:r>
            <a:r>
              <a:rPr lang="fr-CH" baseline="0" dirty="0" err="1" smtClean="0"/>
              <a:t>our</a:t>
            </a:r>
            <a:r>
              <a:rPr lang="fr-CH" baseline="0" dirty="0" smtClean="0"/>
              <a:t> </a:t>
            </a:r>
            <a:r>
              <a:rPr lang="fr-CH" baseline="0" dirty="0" err="1" smtClean="0"/>
              <a:t>requirements</a:t>
            </a:r>
            <a:r>
              <a:rPr lang="fr-CH" baseline="0" dirty="0" smtClean="0"/>
              <a:t> </a:t>
            </a:r>
            <a:r>
              <a:rPr lang="fr-CH" baseline="0" dirty="0" err="1" smtClean="0"/>
              <a:t>such</a:t>
            </a:r>
            <a:r>
              <a:rPr lang="fr-CH" baseline="0" dirty="0" smtClean="0"/>
              <a:t> as :</a:t>
            </a:r>
          </a:p>
          <a:p>
            <a:pPr marL="0" lvl="1">
              <a:lnSpc>
                <a:spcPct val="150000"/>
              </a:lnSpc>
              <a:buFont typeface="Wingdings" pitchFamily="2" charset="2"/>
              <a:buChar char="§"/>
            </a:pPr>
            <a:r>
              <a:rPr lang="en-GB" dirty="0" smtClean="0">
                <a:solidFill>
                  <a:schemeClr val="tx2"/>
                </a:solidFill>
              </a:rPr>
              <a:t>Breadth of experience in global HR transformations</a:t>
            </a:r>
          </a:p>
          <a:p>
            <a:pPr marL="0" lvl="1">
              <a:lnSpc>
                <a:spcPct val="150000"/>
              </a:lnSpc>
              <a:buFont typeface="Wingdings" pitchFamily="2" charset="2"/>
              <a:buChar char="§"/>
            </a:pPr>
            <a:r>
              <a:rPr lang="en-GB" dirty="0" smtClean="0">
                <a:solidFill>
                  <a:schemeClr val="tx2"/>
                </a:solidFill>
              </a:rPr>
              <a:t>Depth of knowledge of Oracle functionality </a:t>
            </a:r>
          </a:p>
          <a:p>
            <a:pPr marL="0" lvl="1">
              <a:lnSpc>
                <a:spcPct val="150000"/>
              </a:lnSpc>
              <a:buFont typeface="Wingdings" pitchFamily="2" charset="2"/>
              <a:buChar char="§"/>
            </a:pPr>
            <a:r>
              <a:rPr lang="fr-CH" dirty="0" err="1" smtClean="0">
                <a:solidFill>
                  <a:schemeClr val="tx2"/>
                </a:solidFill>
              </a:rPr>
              <a:t>Experience</a:t>
            </a:r>
            <a:r>
              <a:rPr lang="fr-CH" dirty="0" smtClean="0">
                <a:solidFill>
                  <a:schemeClr val="tx2"/>
                </a:solidFill>
              </a:rPr>
              <a:t> </a:t>
            </a:r>
            <a:r>
              <a:rPr lang="fr-CH" dirty="0" err="1" smtClean="0">
                <a:solidFill>
                  <a:schemeClr val="tx2"/>
                </a:solidFill>
              </a:rPr>
              <a:t>with</a:t>
            </a:r>
            <a:r>
              <a:rPr lang="fr-CH" dirty="0" smtClean="0">
                <a:solidFill>
                  <a:schemeClr val="tx2"/>
                </a:solidFill>
              </a:rPr>
              <a:t> international </a:t>
            </a:r>
            <a:r>
              <a:rPr lang="fr-CH" dirty="0" err="1" smtClean="0">
                <a:solidFill>
                  <a:schemeClr val="tx2"/>
                </a:solidFill>
              </a:rPr>
              <a:t>coverage</a:t>
            </a:r>
            <a:endParaRPr lang="fr-CH" dirty="0" smtClean="0">
              <a:solidFill>
                <a:schemeClr val="tx2"/>
              </a:solidFill>
            </a:endParaRPr>
          </a:p>
          <a:p>
            <a:pPr marL="0" lvl="1">
              <a:lnSpc>
                <a:spcPct val="150000"/>
              </a:lnSpc>
              <a:buFont typeface="Wingdings" pitchFamily="2" charset="2"/>
              <a:buChar char="§"/>
            </a:pPr>
            <a:r>
              <a:rPr lang="fr-CH" dirty="0" smtClean="0">
                <a:solidFill>
                  <a:schemeClr val="tx2"/>
                </a:solidFill>
              </a:rPr>
              <a:t>Cultural fit </a:t>
            </a:r>
            <a:r>
              <a:rPr lang="fr-CH" dirty="0" err="1" smtClean="0">
                <a:solidFill>
                  <a:schemeClr val="tx2"/>
                </a:solidFill>
              </a:rPr>
              <a:t>with</a:t>
            </a:r>
            <a:r>
              <a:rPr lang="fr-CH" dirty="0" smtClean="0">
                <a:solidFill>
                  <a:schemeClr val="tx2"/>
                </a:solidFill>
              </a:rPr>
              <a:t> Elizabeth Arden</a:t>
            </a:r>
          </a:p>
          <a:p>
            <a:endParaRPr lang="fr-CH" dirty="0" smtClean="0"/>
          </a:p>
          <a:p>
            <a:endParaRPr lang="fr-CH" dirty="0" smtClean="0"/>
          </a:p>
          <a:p>
            <a:r>
              <a:rPr lang="fr-CH" dirty="0" smtClean="0"/>
              <a:t>But</a:t>
            </a:r>
            <a:r>
              <a:rPr lang="fr-CH" baseline="0" dirty="0" smtClean="0"/>
              <a:t> more </a:t>
            </a:r>
            <a:r>
              <a:rPr lang="fr-CH" baseline="0" dirty="0" err="1" smtClean="0"/>
              <a:t>importantly</a:t>
            </a:r>
            <a:r>
              <a:rPr lang="fr-CH" baseline="0" dirty="0" smtClean="0"/>
              <a:t>, </a:t>
            </a:r>
            <a:r>
              <a:rPr lang="fr-CH" baseline="0" dirty="0" err="1" smtClean="0"/>
              <a:t>their</a:t>
            </a:r>
            <a:r>
              <a:rPr lang="fr-CH" baseline="0" dirty="0" smtClean="0"/>
              <a:t> </a:t>
            </a:r>
            <a:r>
              <a:rPr lang="fr-CH" baseline="0" dirty="0" err="1" smtClean="0"/>
              <a:t>level</a:t>
            </a:r>
            <a:r>
              <a:rPr lang="fr-CH" baseline="0" dirty="0" smtClean="0"/>
              <a:t> of </a:t>
            </a:r>
            <a:r>
              <a:rPr lang="fr-CH" baseline="0" dirty="0" err="1" smtClean="0"/>
              <a:t>commitment</a:t>
            </a:r>
            <a:r>
              <a:rPr lang="fr-CH" baseline="0" dirty="0" smtClean="0"/>
              <a:t> for </a:t>
            </a:r>
            <a:r>
              <a:rPr lang="fr-CH" baseline="0" dirty="0" err="1" smtClean="0"/>
              <a:t>this</a:t>
            </a:r>
            <a:r>
              <a:rPr lang="fr-CH" baseline="0" dirty="0" smtClean="0"/>
              <a:t> </a:t>
            </a:r>
            <a:r>
              <a:rPr lang="fr-CH" baseline="0" dirty="0" err="1" smtClean="0"/>
              <a:t>porject</a:t>
            </a:r>
            <a:r>
              <a:rPr lang="fr-CH" baseline="0" dirty="0" smtClean="0"/>
              <a:t> came up and made the </a:t>
            </a:r>
            <a:r>
              <a:rPr lang="fr-CH" baseline="0" dirty="0" err="1" smtClean="0"/>
              <a:t>difference</a:t>
            </a:r>
            <a:r>
              <a:rPr lang="fr-CH" baseline="0" dirty="0" smtClean="0"/>
              <a:t> </a:t>
            </a:r>
            <a:r>
              <a:rPr lang="fr-CH" baseline="0" dirty="0" err="1" smtClean="0"/>
              <a:t>with</a:t>
            </a:r>
            <a:r>
              <a:rPr lang="fr-CH" baseline="0" dirty="0" smtClean="0"/>
              <a:t> the </a:t>
            </a:r>
            <a:r>
              <a:rPr lang="fr-CH" baseline="0" dirty="0" err="1" smtClean="0"/>
              <a:t>other</a:t>
            </a:r>
            <a:r>
              <a:rPr lang="fr-CH" baseline="0" dirty="0" smtClean="0"/>
              <a:t> system </a:t>
            </a:r>
            <a:r>
              <a:rPr lang="fr-CH" baseline="0" dirty="0" err="1" smtClean="0"/>
              <a:t>integrators</a:t>
            </a:r>
            <a:r>
              <a:rPr lang="fr-CH" baseline="0" dirty="0" smtClean="0"/>
              <a:t>.</a:t>
            </a:r>
            <a:endParaRPr lang="en-US" dirty="0"/>
          </a:p>
        </p:txBody>
      </p:sp>
      <p:sp>
        <p:nvSpPr>
          <p:cNvPr id="4" name="Slide Number Placeholder 3"/>
          <p:cNvSpPr>
            <a:spLocks noGrp="1"/>
          </p:cNvSpPr>
          <p:nvPr>
            <p:ph type="sldNum" sz="quarter" idx="10"/>
          </p:nvPr>
        </p:nvSpPr>
        <p:spPr/>
        <p:txBody>
          <a:bodyPr/>
          <a:lstStyle/>
          <a:p>
            <a:fld id="{FC67DD62-7175-400D-AB52-0A9FFB8E1A91}" type="slidenum">
              <a:rPr lang="en-GB" smtClean="0"/>
              <a:pPr/>
              <a:t>18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fr-CH" dirty="0" smtClean="0"/>
              <a:t>Tim – 5 </a:t>
            </a:r>
            <a:r>
              <a:rPr lang="fr-CH" dirty="0" err="1" smtClean="0"/>
              <a:t>mins</a:t>
            </a:r>
            <a:endParaRPr lang="en-US" dirty="0"/>
          </a:p>
        </p:txBody>
      </p:sp>
      <p:sp>
        <p:nvSpPr>
          <p:cNvPr id="4" name="Slide Number Placeholder 3"/>
          <p:cNvSpPr>
            <a:spLocks noGrp="1"/>
          </p:cNvSpPr>
          <p:nvPr>
            <p:ph type="sldNum" sz="quarter" idx="10"/>
          </p:nvPr>
        </p:nvSpPr>
        <p:spPr/>
        <p:txBody>
          <a:bodyPr/>
          <a:lstStyle/>
          <a:p>
            <a:fld id="{FC67DD62-7175-400D-AB52-0A9FFB8E1A91}" type="slidenum">
              <a:rPr lang="en-GB" smtClean="0"/>
              <a:pPr/>
              <a:t>19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fr-CH" dirty="0" smtClean="0"/>
              <a:t>Chris</a:t>
            </a:r>
            <a:endParaRPr lang="en-US" dirty="0"/>
          </a:p>
        </p:txBody>
      </p:sp>
      <p:sp>
        <p:nvSpPr>
          <p:cNvPr id="4" name="Slide Number Placeholder 3"/>
          <p:cNvSpPr>
            <a:spLocks noGrp="1"/>
          </p:cNvSpPr>
          <p:nvPr>
            <p:ph type="sldNum" sz="quarter" idx="10"/>
          </p:nvPr>
        </p:nvSpPr>
        <p:spPr/>
        <p:txBody>
          <a:bodyPr/>
          <a:lstStyle/>
          <a:p>
            <a:fld id="{FC67DD62-7175-400D-AB52-0A9FFB8E1A91}" type="slidenum">
              <a:rPr lang="en-GB" smtClean="0"/>
              <a:pPr/>
              <a:t>23</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b="1" dirty="0" smtClean="0"/>
              <a:t>Sarah</a:t>
            </a:r>
          </a:p>
          <a:p>
            <a:r>
              <a:rPr lang="en-GB" b="1" dirty="0" smtClean="0"/>
              <a:t>Note:</a:t>
            </a:r>
            <a:r>
              <a:rPr lang="en-GB" b="1" baseline="0" dirty="0" smtClean="0"/>
              <a:t> </a:t>
            </a:r>
            <a:r>
              <a:rPr lang="en-US" b="1" dirty="0" smtClean="0">
                <a:solidFill>
                  <a:srgbClr val="92D400"/>
                </a:solidFill>
                <a:cs typeface="Arial" charset="0"/>
              </a:rPr>
              <a:t>consistent global Performance and Compensation Review Process, embedded into business processes. </a:t>
            </a:r>
            <a:r>
              <a:rPr lang="en-US" b="0" dirty="0" smtClean="0">
                <a:solidFill>
                  <a:srgbClr val="92D400"/>
                </a:solidFill>
                <a:cs typeface="Arial" charset="0"/>
              </a:rPr>
              <a:t>Personal comment: right balance between structure</a:t>
            </a:r>
            <a:r>
              <a:rPr lang="en-US" b="0" baseline="0" dirty="0" smtClean="0">
                <a:solidFill>
                  <a:srgbClr val="92D400"/>
                </a:solidFill>
                <a:cs typeface="Arial" charset="0"/>
              </a:rPr>
              <a:t> and flexibility</a:t>
            </a:r>
            <a:endParaRPr lang="en-GB" b="0" dirty="0"/>
          </a:p>
        </p:txBody>
      </p:sp>
      <p:sp>
        <p:nvSpPr>
          <p:cNvPr id="4" name="Slide Number Placeholder 3"/>
          <p:cNvSpPr>
            <a:spLocks noGrp="1"/>
          </p:cNvSpPr>
          <p:nvPr>
            <p:ph type="sldNum" sz="quarter" idx="10"/>
          </p:nvPr>
        </p:nvSpPr>
        <p:spPr/>
        <p:txBody>
          <a:bodyPr/>
          <a:lstStyle/>
          <a:p>
            <a:fld id="{FC67DD62-7175-400D-AB52-0A9FFB8E1A91}" type="slidenum">
              <a:rPr lang="en-GB" smtClean="0"/>
              <a:pPr/>
              <a:t>24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fr-CH" dirty="0" smtClean="0"/>
              <a:t>Sarah – 5 </a:t>
            </a:r>
            <a:r>
              <a:rPr lang="fr-CH" dirty="0" err="1" smtClean="0"/>
              <a:t>mins</a:t>
            </a:r>
            <a:endParaRPr lang="en-US" dirty="0"/>
          </a:p>
        </p:txBody>
      </p:sp>
      <p:sp>
        <p:nvSpPr>
          <p:cNvPr id="4" name="Slide Number Placeholder 3"/>
          <p:cNvSpPr>
            <a:spLocks noGrp="1"/>
          </p:cNvSpPr>
          <p:nvPr>
            <p:ph type="sldNum" sz="quarter" idx="10"/>
          </p:nvPr>
        </p:nvSpPr>
        <p:spPr/>
        <p:txBody>
          <a:bodyPr/>
          <a:lstStyle/>
          <a:p>
            <a:fld id="{FC67DD62-7175-400D-AB52-0A9FFB8E1A91}"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C67DD62-7175-400D-AB52-0A9FFB8E1A91}" type="slidenum">
              <a:rPr lang="en-GB" smtClean="0"/>
              <a:pPr/>
              <a:t>25</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381000" y="685800"/>
            <a:ext cx="6096000" cy="3429000"/>
          </a:xfrm>
          <a:ln/>
        </p:spPr>
      </p:sp>
      <p:sp>
        <p:nvSpPr>
          <p:cNvPr id="64515" name="Notes Placeholder 2"/>
          <p:cNvSpPr>
            <a:spLocks noGrp="1"/>
          </p:cNvSpPr>
          <p:nvPr>
            <p:ph type="body" idx="1"/>
          </p:nvPr>
        </p:nvSpPr>
        <p:spPr>
          <a:noFill/>
          <a:ln/>
        </p:spPr>
        <p:txBody>
          <a:bodyPr/>
          <a:lstStyle/>
          <a:p>
            <a:pPr eaLnBrk="1" hangingPunct="1"/>
            <a:endParaRPr lang="en-US" smtClean="0"/>
          </a:p>
        </p:txBody>
      </p:sp>
      <p:sp>
        <p:nvSpPr>
          <p:cNvPr id="64516" name="Footer Placeholder 3"/>
          <p:cNvSpPr txBox="1">
            <a:spLocks noGrp="1"/>
          </p:cNvSpPr>
          <p:nvPr/>
        </p:nvSpPr>
        <p:spPr bwMode="auto">
          <a:xfrm>
            <a:off x="0" y="8684826"/>
            <a:ext cx="2971092" cy="457711"/>
          </a:xfrm>
          <a:prstGeom prst="rect">
            <a:avLst/>
          </a:prstGeom>
          <a:noFill/>
          <a:ln w="9525">
            <a:noFill/>
            <a:miter lim="800000"/>
            <a:headEnd/>
            <a:tailEnd/>
          </a:ln>
        </p:spPr>
        <p:txBody>
          <a:bodyPr anchor="b"/>
          <a:lstStyle/>
          <a:p>
            <a:pPr eaLnBrk="0" hangingPunct="0"/>
            <a:r>
              <a:rPr lang="en-US" sz="600" b="1">
                <a:solidFill>
                  <a:schemeClr val="tx1"/>
                </a:solidFill>
              </a:rPr>
              <a:t>Copyright © 2007, SAS Institute Inc. All rights reserved.</a:t>
            </a:r>
            <a:endParaRPr lang="en-US" sz="1200" b="1">
              <a:solidFill>
                <a:schemeClr val="tx1"/>
              </a:solidFill>
              <a:latin typeface="Times New Roman" pitchFamily="18" charset="0"/>
            </a:endParaRPr>
          </a:p>
        </p:txBody>
      </p:sp>
      <p:sp>
        <p:nvSpPr>
          <p:cNvPr id="64517" name="Slide Number Placeholder 4"/>
          <p:cNvSpPr txBox="1">
            <a:spLocks noGrp="1"/>
          </p:cNvSpPr>
          <p:nvPr/>
        </p:nvSpPr>
        <p:spPr bwMode="auto">
          <a:xfrm>
            <a:off x="3885275" y="8684826"/>
            <a:ext cx="2971092" cy="457711"/>
          </a:xfrm>
          <a:prstGeom prst="rect">
            <a:avLst/>
          </a:prstGeom>
          <a:noFill/>
          <a:ln w="9525">
            <a:noFill/>
            <a:miter lim="800000"/>
            <a:headEnd/>
            <a:tailEnd/>
          </a:ln>
        </p:spPr>
        <p:txBody>
          <a:bodyPr anchor="b"/>
          <a:lstStyle/>
          <a:p>
            <a:pPr algn="r"/>
            <a:fld id="{A8096830-2802-4AF5-B6E4-85208576A5CF}" type="slidenum">
              <a:rPr lang="en-US" sz="1200">
                <a:solidFill>
                  <a:schemeClr val="tx1"/>
                </a:solidFill>
                <a:latin typeface="Times New Roman" pitchFamily="18" charset="0"/>
              </a:rPr>
              <a:pPr algn="r"/>
              <a:t>26</a:t>
            </a:fld>
            <a:endParaRPr lang="en-US" sz="1200">
              <a:solidFill>
                <a:schemeClr val="tx1"/>
              </a:solidFill>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67DD62-7175-400D-AB52-0A9FFB8E1A91}" type="slidenum">
              <a:rPr lang="en-GB" smtClean="0"/>
              <a:pPr/>
              <a:t>30</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355543" indent="-355543">
              <a:lnSpc>
                <a:spcPct val="125000"/>
              </a:lnSpc>
              <a:spcBef>
                <a:spcPts val="600"/>
              </a:spcBef>
              <a:buFont typeface="Wingdings" pitchFamily="2" charset="2"/>
              <a:buChar char="Ø"/>
              <a:defRPr/>
            </a:pPr>
            <a:r>
              <a:rPr lang="en-GB" sz="1200" dirty="0" smtClean="0">
                <a:solidFill>
                  <a:schemeClr val="tx2"/>
                </a:solidFill>
              </a:rPr>
              <a:t>Ability to collect 360 degree feedback from colleagues throughout the performance lifecycle and incorporate this into the final performance document</a:t>
            </a:r>
          </a:p>
          <a:p>
            <a:pPr marL="355543" indent="-355543">
              <a:lnSpc>
                <a:spcPct val="125000"/>
              </a:lnSpc>
              <a:spcBef>
                <a:spcPts val="600"/>
              </a:spcBef>
              <a:buFont typeface="Wingdings" pitchFamily="2" charset="2"/>
              <a:buChar char="Ø"/>
              <a:defRPr/>
            </a:pPr>
            <a:r>
              <a:rPr lang="en-GB" sz="1200" dirty="0" smtClean="0">
                <a:solidFill>
                  <a:schemeClr val="tx2"/>
                </a:solidFill>
              </a:rPr>
              <a:t>Introduction of employee self-assessment via self-service; increasing the visibility of the performance process and embedding cultural change</a:t>
            </a:r>
          </a:p>
          <a:p>
            <a:pPr marL="355543" indent="-355543">
              <a:lnSpc>
                <a:spcPct val="125000"/>
              </a:lnSpc>
              <a:spcBef>
                <a:spcPts val="600"/>
              </a:spcBef>
              <a:buFont typeface="Wingdings" pitchFamily="2" charset="2"/>
              <a:buChar char="Ø"/>
              <a:defRPr/>
            </a:pPr>
            <a:r>
              <a:rPr lang="en-GB" sz="1200" dirty="0" smtClean="0">
                <a:solidFill>
                  <a:schemeClr val="tx2"/>
                </a:solidFill>
              </a:rPr>
              <a:t>Using the functionality to track Performance Improvement Plans and ongoing performance documents outside of the final end of year submission</a:t>
            </a:r>
          </a:p>
          <a:p>
            <a:endParaRPr lang="en-US" dirty="0"/>
          </a:p>
        </p:txBody>
      </p:sp>
      <p:sp>
        <p:nvSpPr>
          <p:cNvPr id="4" name="Slide Number Placeholder 3"/>
          <p:cNvSpPr>
            <a:spLocks noGrp="1"/>
          </p:cNvSpPr>
          <p:nvPr>
            <p:ph type="sldNum" sz="quarter" idx="10"/>
          </p:nvPr>
        </p:nvSpPr>
        <p:spPr/>
        <p:txBody>
          <a:bodyPr/>
          <a:lstStyle/>
          <a:p>
            <a:fld id="{FC67DD62-7175-400D-AB52-0A9FFB8E1A91}" type="slidenum">
              <a:rPr lang="en-GB" smtClean="0"/>
              <a:pPr/>
              <a:t>31</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fr-CH" dirty="0" smtClean="0"/>
              <a:t>Chris</a:t>
            </a:r>
            <a:endParaRPr lang="en-US" dirty="0"/>
          </a:p>
        </p:txBody>
      </p:sp>
      <p:sp>
        <p:nvSpPr>
          <p:cNvPr id="4" name="Slide Number Placeholder 3"/>
          <p:cNvSpPr>
            <a:spLocks noGrp="1"/>
          </p:cNvSpPr>
          <p:nvPr>
            <p:ph type="sldNum" sz="quarter" idx="10"/>
          </p:nvPr>
        </p:nvSpPr>
        <p:spPr/>
        <p:txBody>
          <a:bodyPr/>
          <a:lstStyle/>
          <a:p>
            <a:fld id="{FC67DD62-7175-400D-AB52-0A9FFB8E1A91}" type="slidenum">
              <a:rPr lang="en-GB" smtClean="0"/>
              <a:pPr/>
              <a:t>32</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C67DD62-7175-400D-AB52-0A9FFB8E1A91}" type="slidenum">
              <a:rPr lang="en-GB" smtClean="0"/>
              <a:pPr/>
              <a:t>36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fr-CH" dirty="0" smtClean="0"/>
              <a:t>Sarah and</a:t>
            </a:r>
            <a:r>
              <a:rPr lang="fr-CH" baseline="0" dirty="0" smtClean="0"/>
              <a:t> Chris</a:t>
            </a:r>
            <a:endParaRPr lang="en-US" dirty="0"/>
          </a:p>
        </p:txBody>
      </p:sp>
      <p:sp>
        <p:nvSpPr>
          <p:cNvPr id="4" name="Slide Number Placeholder 3"/>
          <p:cNvSpPr>
            <a:spLocks noGrp="1"/>
          </p:cNvSpPr>
          <p:nvPr>
            <p:ph type="sldNum" sz="quarter" idx="10"/>
          </p:nvPr>
        </p:nvSpPr>
        <p:spPr/>
        <p:txBody>
          <a:bodyPr/>
          <a:lstStyle/>
          <a:p>
            <a:fld id="{FC67DD62-7175-400D-AB52-0A9FFB8E1A91}" type="slidenum">
              <a:rPr lang="en-GB" smtClean="0"/>
              <a:pPr/>
              <a:t>38</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pPr>
              <a:buFont typeface="Wingdings" pitchFamily="2" charset="2"/>
              <a:buNone/>
            </a:pPr>
            <a:r>
              <a:rPr lang="en-GB" b="1" dirty="0" smtClean="0">
                <a:solidFill>
                  <a:schemeClr val="tx2"/>
                </a:solidFill>
              </a:rPr>
              <a:t>Expected Benefits: </a:t>
            </a:r>
          </a:p>
          <a:p>
            <a:pPr>
              <a:buFont typeface="Wingdings" pitchFamily="2" charset="2"/>
              <a:buChar char="Ø"/>
            </a:pPr>
            <a:r>
              <a:rPr lang="en-GB" dirty="0" smtClean="0">
                <a:solidFill>
                  <a:schemeClr val="tx2"/>
                </a:solidFill>
              </a:rPr>
              <a:t>    Seamless integration of performance and compensation </a:t>
            </a:r>
          </a:p>
          <a:p>
            <a:pPr marL="261938" indent="-261938">
              <a:buFont typeface="Wingdings" pitchFamily="2" charset="2"/>
              <a:buChar char="Ø"/>
            </a:pPr>
            <a:r>
              <a:rPr lang="en-GB" dirty="0" smtClean="0">
                <a:solidFill>
                  <a:schemeClr val="tx2"/>
                </a:solidFill>
              </a:rPr>
              <a:t>Tailored Elizabeth Arden-specific configuration across all modules</a:t>
            </a:r>
          </a:p>
          <a:p>
            <a:pPr marL="261938" indent="-261938">
              <a:buFont typeface="Wingdings" pitchFamily="2" charset="2"/>
              <a:buChar char="Ø"/>
            </a:pPr>
            <a:r>
              <a:rPr lang="en-GB" dirty="0" smtClean="0">
                <a:solidFill>
                  <a:schemeClr val="tx2"/>
                </a:solidFill>
              </a:rPr>
              <a:t>Homogenised criteria at a global level</a:t>
            </a:r>
          </a:p>
          <a:p>
            <a:pPr marL="261938" indent="-261938">
              <a:buFont typeface="Wingdings" pitchFamily="2" charset="2"/>
              <a:buChar char="Ø"/>
            </a:pPr>
            <a:r>
              <a:rPr lang="en-GB" dirty="0" smtClean="0">
                <a:solidFill>
                  <a:schemeClr val="tx2"/>
                </a:solidFill>
              </a:rPr>
              <a:t> Framework for satisfying the global job classification model</a:t>
            </a:r>
          </a:p>
          <a:p>
            <a:pPr marL="261938" indent="-261938">
              <a:buFont typeface="Wingdings" pitchFamily="2" charset="2"/>
              <a:buChar char="Ø"/>
            </a:pPr>
            <a:r>
              <a:rPr lang="en-GB" dirty="0" smtClean="0">
                <a:solidFill>
                  <a:schemeClr val="tx2"/>
                </a:solidFill>
              </a:rPr>
              <a:t>Visibility of all employee data </a:t>
            </a:r>
          </a:p>
          <a:p>
            <a:pPr marL="261938" indent="-261938">
              <a:buFont typeface="Wingdings" pitchFamily="2" charset="2"/>
              <a:buChar char="Ø"/>
            </a:pPr>
            <a:r>
              <a:rPr lang="en-GB" dirty="0" smtClean="0">
                <a:solidFill>
                  <a:schemeClr val="tx2"/>
                </a:solidFill>
              </a:rPr>
              <a:t>Best-practice global HR processes</a:t>
            </a:r>
          </a:p>
          <a:p>
            <a:pPr marL="261938" indent="-261938">
              <a:buFont typeface="Wingdings" pitchFamily="2" charset="2"/>
              <a:buChar char="Ø"/>
            </a:pPr>
            <a:r>
              <a:rPr lang="en-GB" dirty="0" smtClean="0">
                <a:solidFill>
                  <a:schemeClr val="tx2"/>
                </a:solidFill>
              </a:rPr>
              <a:t>Improved communication with the beauty consultant population, who are often based in remote locations away from the head office</a:t>
            </a:r>
          </a:p>
          <a:p>
            <a:endParaRPr lang="en-GB" dirty="0" smtClean="0">
              <a:solidFill>
                <a:schemeClr val="tx2"/>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But also</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 implementation of ‘</a:t>
            </a:r>
            <a:r>
              <a:rPr lang="en-GB" dirty="0" err="1" smtClean="0"/>
              <a:t>MyHRDoor</a:t>
            </a:r>
            <a:r>
              <a:rPr lang="en-GB" dirty="0" smtClean="0"/>
              <a:t>’ at Elizabeth Arden will have an impact that reaches beyond technology and process improvement. The system will act as a catalyst for wider organisational and cultural change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 typeface="Wingdings" pitchFamily="2" charset="2"/>
              <a:buChar char="Ø"/>
              <a:tabLst/>
              <a:defRPr/>
            </a:pPr>
            <a:r>
              <a:rPr lang="en-GB" dirty="0" smtClean="0"/>
              <a:t>Greater visibility of our organization and the way it structures per country and function, through key HR indicators + implementation </a:t>
            </a:r>
            <a:r>
              <a:rPr lang="en-GB" dirty="0" err="1" smtClean="0"/>
              <a:t>fo</a:t>
            </a:r>
            <a:r>
              <a:rPr lang="en-GB" dirty="0" smtClean="0"/>
              <a:t> a global job classification . It allows HR to support better the business strategy in terms of organization design and talent management.</a:t>
            </a:r>
          </a:p>
          <a:p>
            <a:pPr marL="0" marR="0" indent="0" algn="l" defTabSz="914400" rtl="0" eaLnBrk="0" fontAlgn="base" latinLnBrk="0" hangingPunct="0">
              <a:lnSpc>
                <a:spcPct val="100000"/>
              </a:lnSpc>
              <a:spcBef>
                <a:spcPct val="30000"/>
              </a:spcBef>
              <a:spcAft>
                <a:spcPct val="0"/>
              </a:spcAft>
              <a:buClrTx/>
              <a:buSzTx/>
              <a:buFont typeface="Wingdings" pitchFamily="2" charset="2"/>
              <a:buChar char="Ø"/>
              <a:tabLst/>
              <a:defRPr/>
            </a:pPr>
            <a:r>
              <a:rPr lang="en-GB" dirty="0" smtClean="0"/>
              <a:t>The system enables a cultural change, giving more responsibility to managers</a:t>
            </a:r>
          </a:p>
          <a:p>
            <a:pPr marL="0" marR="0" indent="0" algn="l" defTabSz="914400" rtl="0" eaLnBrk="0" fontAlgn="base" latinLnBrk="0" hangingPunct="0">
              <a:lnSpc>
                <a:spcPct val="100000"/>
              </a:lnSpc>
              <a:spcBef>
                <a:spcPct val="30000"/>
              </a:spcBef>
              <a:spcAft>
                <a:spcPct val="0"/>
              </a:spcAft>
              <a:buClrTx/>
              <a:buSzTx/>
              <a:buFont typeface="Wingdings" pitchFamily="2" charset="2"/>
              <a:buChar char="Ø"/>
              <a:tabLst/>
              <a:defRPr/>
            </a:pPr>
            <a:r>
              <a:rPr lang="en-GB" dirty="0" smtClean="0"/>
              <a:t>The system participates in  the overall strategy of improving our communication with our employees and more specifically our Beauty consultants</a:t>
            </a:r>
          </a:p>
          <a:p>
            <a:pPr marL="0" marR="0" indent="0" algn="l" defTabSz="914400" rtl="0" eaLnBrk="0" fontAlgn="base" latinLnBrk="0" hangingPunct="0">
              <a:lnSpc>
                <a:spcPct val="100000"/>
              </a:lnSpc>
              <a:spcBef>
                <a:spcPct val="30000"/>
              </a:spcBef>
              <a:spcAft>
                <a:spcPct val="0"/>
              </a:spcAft>
              <a:buClrTx/>
              <a:buSzTx/>
              <a:buFont typeface="Wingdings" pitchFamily="2" charset="2"/>
              <a:buChar char="Ø"/>
              <a:tabLst/>
              <a:defRPr/>
            </a:pPr>
            <a:r>
              <a:rPr lang="en-US" sz="1200" kern="1200" dirty="0" smtClean="0">
                <a:solidFill>
                  <a:schemeClr val="tx1"/>
                </a:solidFill>
                <a:latin typeface="Times New Roman" pitchFamily="18" charset="0"/>
                <a:ea typeface="+mn-ea"/>
                <a:cs typeface="+mn-cs"/>
              </a:rPr>
              <a:t>Provided in the transactional HR activities, the absence of a global HR Information System </a:t>
            </a:r>
            <a:r>
              <a:rPr lang="en-US" sz="1200" b="1" i="1" kern="1200" dirty="0" smtClean="0">
                <a:solidFill>
                  <a:schemeClr val="tx1"/>
                </a:solidFill>
                <a:latin typeface="Times New Roman" pitchFamily="18" charset="0"/>
                <a:ea typeface="+mn-ea"/>
                <a:cs typeface="+mn-cs"/>
              </a:rPr>
              <a:t>prevents any more strategic HR activity such as Talent Management, Workforce Planning, Organizational Development as well as Headcount Reporting and Budgeting to be lead</a:t>
            </a:r>
            <a:r>
              <a:rPr lang="en-US" sz="1200" b="1" kern="1200" dirty="0" smtClean="0">
                <a:solidFill>
                  <a:schemeClr val="tx1"/>
                </a:solidFill>
                <a:latin typeface="Times New Roman" pitchFamily="18" charset="0"/>
                <a:ea typeface="+mn-ea"/>
                <a:cs typeface="+mn-cs"/>
              </a:rPr>
              <a:t>.</a:t>
            </a:r>
            <a:endParaRPr lang="en-US"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Char char="-"/>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Char char="-"/>
              <a:tabLst/>
              <a:defRPr/>
            </a:pPr>
            <a:endParaRPr lang="en-GB" dirty="0" smtClean="0"/>
          </a:p>
          <a:p>
            <a:endParaRPr lang="en-US" dirty="0" smtClean="0"/>
          </a:p>
          <a:p>
            <a:endParaRPr lang="en-GB" dirty="0" smtClean="0">
              <a:solidFill>
                <a:schemeClr val="tx2"/>
              </a:solidFill>
            </a:endParaRPr>
          </a:p>
          <a:p>
            <a:endParaRPr lang="en-GB"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FC67DD62-7175-400D-AB52-0A9FFB8E1A91}" type="slidenum">
              <a:rPr lang="en-GB" smtClean="0"/>
              <a:pPr/>
              <a:t>39</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61938" indent="-261938">
              <a:buFont typeface="Wingdings" pitchFamily="2" charset="2"/>
              <a:buChar char="Ø"/>
            </a:pPr>
            <a:r>
              <a:rPr lang="en-GB" dirty="0" smtClean="0">
                <a:solidFill>
                  <a:schemeClr val="tx2"/>
                </a:solidFill>
              </a:rPr>
              <a:t>In the current version of the application, there is limited functionality for configuring custom approvals and notifications which fall outside of the normal manager hierarchy</a:t>
            </a:r>
          </a:p>
          <a:p>
            <a:pPr marL="261938" indent="-261938">
              <a:buFont typeface="Wingdings" pitchFamily="2" charset="2"/>
              <a:buChar char="Ø"/>
            </a:pPr>
            <a:endParaRPr lang="en-GB" dirty="0" smtClean="0">
              <a:solidFill>
                <a:schemeClr val="tx2"/>
              </a:solidFill>
            </a:endParaRPr>
          </a:p>
          <a:p>
            <a:pPr marL="261938" indent="-261938">
              <a:buFont typeface="Wingdings" pitchFamily="2" charset="2"/>
              <a:buChar char="Ø"/>
            </a:pPr>
            <a:r>
              <a:rPr lang="en-GB" dirty="0" smtClean="0">
                <a:solidFill>
                  <a:schemeClr val="tx2"/>
                </a:solidFill>
              </a:rPr>
              <a:t>There is currently no functionality to download offline versions of the application which can be updated and then uploaded at a later date – this would be particularly useful for the remote beauty consultant population and their performance documents</a:t>
            </a:r>
          </a:p>
          <a:p>
            <a:pPr marL="261938" indent="-261938">
              <a:buFont typeface="Wingdings" pitchFamily="2" charset="2"/>
              <a:buChar char="Ø"/>
            </a:pPr>
            <a:endParaRPr lang="en-GB" dirty="0" smtClean="0">
              <a:solidFill>
                <a:schemeClr val="tx2"/>
              </a:solidFill>
            </a:endParaRPr>
          </a:p>
          <a:p>
            <a:pPr marL="261938" indent="-261938">
              <a:buFont typeface="Wingdings" pitchFamily="2" charset="2"/>
              <a:buChar char="Ø"/>
            </a:pPr>
            <a:r>
              <a:rPr lang="en-GB" dirty="0" smtClean="0">
                <a:solidFill>
                  <a:schemeClr val="tx2"/>
                </a:solidFill>
              </a:rPr>
              <a:t>The current version of the application does not have the functionality to establish position hierarchies which display vacancies via the organisation chart – Oracle are working on including this in a future release</a:t>
            </a:r>
          </a:p>
          <a:p>
            <a:pPr marL="261938" indent="-261938">
              <a:buFont typeface="Wingdings" pitchFamily="2" charset="2"/>
              <a:buChar char="Ø"/>
            </a:pPr>
            <a:endParaRPr lang="en-GB" dirty="0" smtClean="0">
              <a:solidFill>
                <a:schemeClr val="tx2"/>
              </a:solidFill>
            </a:endParaRPr>
          </a:p>
          <a:p>
            <a:pPr marL="261938" indent="-261938">
              <a:buFont typeface="Wingdings" pitchFamily="2" charset="2"/>
              <a:buChar char="Ø"/>
            </a:pPr>
            <a:r>
              <a:rPr lang="en-GB" dirty="0" smtClean="0">
                <a:solidFill>
                  <a:schemeClr val="tx2"/>
                </a:solidFill>
              </a:rPr>
              <a:t>There are limitations in the configuration of custom security profiles, which have meant that some design requirements have not been possible to meet</a:t>
            </a:r>
          </a:p>
          <a:p>
            <a:endParaRPr lang="en-GB" dirty="0" smtClean="0">
              <a:solidFill>
                <a:schemeClr val="tx2"/>
              </a:solidFill>
            </a:endParaRPr>
          </a:p>
          <a:p>
            <a:pPr>
              <a:buFont typeface="Wingdings" pitchFamily="2" charset="2"/>
              <a:buChar char="Ø"/>
            </a:pPr>
            <a:endParaRPr lang="en-GB" dirty="0" smtClean="0">
              <a:solidFill>
                <a:schemeClr val="tx2"/>
              </a:solidFill>
            </a:endParaRPr>
          </a:p>
          <a:p>
            <a:pPr>
              <a:buFont typeface="Wingdings" pitchFamily="2" charset="2"/>
              <a:buChar char="Ø"/>
            </a:pPr>
            <a:endParaRPr lang="en-GB"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FC67DD62-7175-400D-AB52-0A9FFB8E1A91}" type="slidenum">
              <a:rPr lang="en-GB" smtClean="0"/>
              <a:pPr/>
              <a:t>41</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fr-CH" dirty="0" smtClean="0"/>
              <a:t>Tim</a:t>
            </a:r>
            <a:endParaRPr lang="en-US" dirty="0"/>
          </a:p>
        </p:txBody>
      </p:sp>
      <p:sp>
        <p:nvSpPr>
          <p:cNvPr id="4" name="Slide Number Placeholder 3"/>
          <p:cNvSpPr>
            <a:spLocks noGrp="1"/>
          </p:cNvSpPr>
          <p:nvPr>
            <p:ph type="sldNum" sz="quarter" idx="10"/>
          </p:nvPr>
        </p:nvSpPr>
        <p:spPr/>
        <p:txBody>
          <a:bodyPr/>
          <a:lstStyle/>
          <a:p>
            <a:fld id="{FC67DD62-7175-400D-AB52-0A9FFB8E1A91}" type="slidenum">
              <a:rPr lang="en-GB" smtClean="0"/>
              <a:pPr/>
              <a:t>42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a:xfrm>
            <a:off x="2024063" y="592667"/>
            <a:ext cx="2809875" cy="2810933"/>
          </a:xfrm>
          <a:ln/>
        </p:spPr>
      </p:sp>
      <p:sp>
        <p:nvSpPr>
          <p:cNvPr id="10649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700">
                <a:solidFill>
                  <a:schemeClr val="tx1"/>
                </a:solidFill>
                <a:latin typeface="Arial" charset="0"/>
                <a:ea typeface="ＭＳ Ｐゴシック" charset="0"/>
                <a:cs typeface="ＭＳ Ｐゴシック" charset="0"/>
              </a:defRPr>
            </a:lvl1pPr>
            <a:lvl2pPr marL="742950" indent="-285750" defTabSz="889000" eaLnBrk="0" hangingPunct="0">
              <a:defRPr sz="700">
                <a:solidFill>
                  <a:schemeClr val="tx1"/>
                </a:solidFill>
                <a:latin typeface="Arial" charset="0"/>
                <a:ea typeface="ＭＳ Ｐゴシック" charset="0"/>
              </a:defRPr>
            </a:lvl2pPr>
            <a:lvl3pPr marL="1143000" indent="-228600" defTabSz="889000" eaLnBrk="0" hangingPunct="0">
              <a:defRPr sz="700">
                <a:solidFill>
                  <a:schemeClr val="tx1"/>
                </a:solidFill>
                <a:latin typeface="Arial" charset="0"/>
                <a:ea typeface="ＭＳ Ｐゴシック" charset="0"/>
              </a:defRPr>
            </a:lvl3pPr>
            <a:lvl4pPr marL="1600200" indent="-228600" defTabSz="889000" eaLnBrk="0" hangingPunct="0">
              <a:defRPr sz="700">
                <a:solidFill>
                  <a:schemeClr val="tx1"/>
                </a:solidFill>
                <a:latin typeface="Arial" charset="0"/>
                <a:ea typeface="ＭＳ Ｐゴシック" charset="0"/>
              </a:defRPr>
            </a:lvl4pPr>
            <a:lvl5pPr marL="2057400" indent="-228600" defTabSz="889000" eaLnBrk="0" hangingPunct="0">
              <a:defRPr sz="700">
                <a:solidFill>
                  <a:schemeClr val="tx1"/>
                </a:solidFill>
                <a:latin typeface="Arial" charset="0"/>
                <a:ea typeface="ＭＳ Ｐゴシック" charset="0"/>
              </a:defRPr>
            </a:lvl5pPr>
            <a:lvl6pPr marL="2514600" indent="-228600" defTabSz="889000" eaLnBrk="0" fontAlgn="base" hangingPunct="0">
              <a:spcBef>
                <a:spcPct val="0"/>
              </a:spcBef>
              <a:spcAft>
                <a:spcPct val="0"/>
              </a:spcAft>
              <a:defRPr sz="700">
                <a:solidFill>
                  <a:schemeClr val="tx1"/>
                </a:solidFill>
                <a:latin typeface="Arial" charset="0"/>
                <a:ea typeface="ＭＳ Ｐゴシック" charset="0"/>
              </a:defRPr>
            </a:lvl6pPr>
            <a:lvl7pPr marL="2971800" indent="-228600" defTabSz="889000" eaLnBrk="0" fontAlgn="base" hangingPunct="0">
              <a:spcBef>
                <a:spcPct val="0"/>
              </a:spcBef>
              <a:spcAft>
                <a:spcPct val="0"/>
              </a:spcAft>
              <a:defRPr sz="700">
                <a:solidFill>
                  <a:schemeClr val="tx1"/>
                </a:solidFill>
                <a:latin typeface="Arial" charset="0"/>
                <a:ea typeface="ＭＳ Ｐゴシック" charset="0"/>
              </a:defRPr>
            </a:lvl7pPr>
            <a:lvl8pPr marL="3429000" indent="-228600" defTabSz="889000" eaLnBrk="0" fontAlgn="base" hangingPunct="0">
              <a:spcBef>
                <a:spcPct val="0"/>
              </a:spcBef>
              <a:spcAft>
                <a:spcPct val="0"/>
              </a:spcAft>
              <a:defRPr sz="700">
                <a:solidFill>
                  <a:schemeClr val="tx1"/>
                </a:solidFill>
                <a:latin typeface="Arial" charset="0"/>
                <a:ea typeface="ＭＳ Ｐゴシック" charset="0"/>
              </a:defRPr>
            </a:lvl8pPr>
            <a:lvl9pPr marL="3886200" indent="-228600" defTabSz="889000" eaLnBrk="0" fontAlgn="base" hangingPunct="0">
              <a:spcBef>
                <a:spcPct val="0"/>
              </a:spcBef>
              <a:spcAft>
                <a:spcPct val="0"/>
              </a:spcAft>
              <a:defRPr sz="700">
                <a:solidFill>
                  <a:schemeClr val="tx1"/>
                </a:solidFill>
                <a:latin typeface="Arial" charset="0"/>
                <a:ea typeface="ＭＳ Ｐゴシック" charset="0"/>
              </a:defRPr>
            </a:lvl9pPr>
          </a:lstStyle>
          <a:p>
            <a:pPr algn="r" fontAlgn="base">
              <a:spcBef>
                <a:spcPct val="0"/>
              </a:spcBef>
              <a:spcAft>
                <a:spcPct val="0"/>
              </a:spcAft>
            </a:pPr>
            <a:fld id="{59576270-4A09-724B-9814-6C0044E6F52D}" type="slidenum">
              <a:rPr lang="en-US" sz="1200">
                <a:solidFill>
                  <a:srgbClr val="000000"/>
                </a:solidFill>
              </a:rPr>
              <a:pPr algn="r" fontAlgn="base">
                <a:spcBef>
                  <a:spcPct val="0"/>
                </a:spcBef>
                <a:spcAft>
                  <a:spcPct val="0"/>
                </a:spcAft>
              </a:pPr>
              <a:t>4</a:t>
            </a:fld>
            <a:endParaRPr lang="en-US" sz="1200">
              <a:solidFill>
                <a:srgbClr val="000000"/>
              </a:solidFill>
            </a:endParaRPr>
          </a:p>
        </p:txBody>
      </p:sp>
      <p:sp>
        <p:nvSpPr>
          <p:cNvPr id="4" name="Notes Placeholder 3"/>
          <p:cNvSpPr>
            <a:spLocks noGrp="1"/>
          </p:cNvSpPr>
          <p:nvPr>
            <p:ph type="body" idx="1"/>
          </p:nvPr>
        </p:nvSpPr>
        <p:spPr/>
        <p:txBody>
          <a:bodyPr>
            <a:normAutofit/>
          </a:bodyPr>
          <a:lstStyle/>
          <a:p>
            <a:r>
              <a:rPr lang="en-US" sz="1050" b="1" u="sng" dirty="0" smtClean="0">
                <a:latin typeface="Arial" pitchFamily="34" charset="0"/>
                <a:ea typeface="ＭＳ Ｐゴシック" pitchFamily="34" charset="-128"/>
              </a:rPr>
              <a:t>Key Message: Oracle HCM is</a:t>
            </a:r>
            <a:r>
              <a:rPr lang="en-US" sz="1050" b="1" u="sng" baseline="0" dirty="0" smtClean="0">
                <a:latin typeface="Arial" pitchFamily="34" charset="0"/>
                <a:ea typeface="ＭＳ Ｐゴシック" pitchFamily="34" charset="-128"/>
              </a:rPr>
              <a:t> in the Cloud</a:t>
            </a:r>
          </a:p>
          <a:p>
            <a:endParaRPr lang="en-US" sz="1050" b="0" baseline="0" dirty="0" smtClean="0">
              <a:latin typeface="Arial" pitchFamily="34" charset="0"/>
              <a:ea typeface="ＭＳ Ｐゴシック" pitchFamily="34" charset="-128"/>
            </a:endParaRPr>
          </a:p>
          <a:p>
            <a:r>
              <a:rPr lang="en-US" sz="1050" b="0" baseline="0" dirty="0" smtClean="0">
                <a:latin typeface="Arial" pitchFamily="34" charset="0"/>
                <a:ea typeface="ＭＳ Ｐゴシック" pitchFamily="34" charset="-128"/>
              </a:rPr>
              <a:t>We provide world-class technology capabilities, and provide best-in-class human capital management processes.  Oracle provides a complete and integrated human capital management solution, focusing on Workforce Optimization, Workforce Rewards, Worker Interaction, and Talent Management. </a:t>
            </a:r>
            <a:endParaRPr lang="en-US" sz="1050" b="0" dirty="0" smtClean="0">
              <a:latin typeface="Arial" pitchFamily="34" charset="0"/>
              <a:ea typeface="ＭＳ Ｐゴシック" pitchFamily="34" charset="-128"/>
            </a:endParaRP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Blog</a:t>
            </a:r>
          </a:p>
          <a:p>
            <a:pPr>
              <a:buFont typeface="Arial" pitchFamily="34" charset="0"/>
              <a:buChar char="•"/>
            </a:pPr>
            <a:r>
              <a:rPr lang="en-GB" dirty="0" smtClean="0"/>
              <a:t>Communication tool</a:t>
            </a:r>
            <a:endParaRPr lang="en-US" dirty="0"/>
          </a:p>
        </p:txBody>
      </p:sp>
      <p:sp>
        <p:nvSpPr>
          <p:cNvPr id="4" name="Footer Placeholder 3"/>
          <p:cNvSpPr>
            <a:spLocks noGrp="1"/>
          </p:cNvSpPr>
          <p:nvPr>
            <p:ph type="ftr" sz="quarter" idx="10"/>
          </p:nvPr>
        </p:nvSpPr>
        <p:spPr/>
        <p:txBody>
          <a:bodyPr/>
          <a:lstStyle/>
          <a:p>
            <a:r>
              <a:rPr lang="en-US" smtClean="0"/>
              <a:t>Copyright © 2007, SAS Institute Inc. All rights reserved.</a:t>
            </a:r>
            <a:endParaRPr lang="en-US" sz="1200">
              <a:latin typeface="Times New Roman" pitchFamily="18" charset="0"/>
            </a:endParaRPr>
          </a:p>
        </p:txBody>
      </p:sp>
      <p:sp>
        <p:nvSpPr>
          <p:cNvPr id="5" name="Slide Number Placeholder 4"/>
          <p:cNvSpPr>
            <a:spLocks noGrp="1"/>
          </p:cNvSpPr>
          <p:nvPr>
            <p:ph type="sldNum" sz="quarter" idx="11"/>
          </p:nvPr>
        </p:nvSpPr>
        <p:spPr/>
        <p:txBody>
          <a:bodyPr/>
          <a:lstStyle/>
          <a:p>
            <a:fld id="{0AAFC5F7-A735-4971-B87B-3C87F3267769}" type="slidenum">
              <a:rPr lang="en-US" smtClean="0"/>
              <a:pPr/>
              <a:t>43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p:spPr>
      </p:sp>
      <p:sp>
        <p:nvSpPr>
          <p:cNvPr id="13315" name="Rectangle 3"/>
          <p:cNvSpPr>
            <a:spLocks noGrp="1"/>
          </p:cNvSpPr>
          <p:nvPr>
            <p:ph type="body" idx="1"/>
          </p:nvPr>
        </p:nvSpPr>
        <p:spPr>
          <a:xfrm>
            <a:off x="684214" y="4344025"/>
            <a:ext cx="5489575" cy="171762"/>
          </a:xfrm>
          <a:noFill/>
          <a:ln/>
        </p:spPr>
        <p:txBody>
          <a:bodyPr/>
          <a:lstStyle/>
          <a:p>
            <a:r>
              <a:rPr lang="en-US" dirty="0" smtClean="0">
                <a:latin typeface="Arial" charset="0"/>
              </a:rPr>
              <a:t>Phased</a:t>
            </a:r>
            <a:r>
              <a:rPr lang="en-US" baseline="0" dirty="0" smtClean="0">
                <a:latin typeface="Arial" charset="0"/>
              </a:rPr>
              <a:t> approach starting with Talent Mgt followed by Compensation.</a:t>
            </a:r>
          </a:p>
          <a:p>
            <a:r>
              <a:rPr lang="en-US" baseline="0" dirty="0" smtClean="0">
                <a:latin typeface="Arial" charset="0"/>
              </a:rPr>
              <a:t>Eliminating PSFT Bolts </a:t>
            </a:r>
            <a:r>
              <a:rPr lang="en-US" baseline="0" dirty="0" err="1" smtClean="0">
                <a:latin typeface="Arial" charset="0"/>
              </a:rPr>
              <a:t>ons</a:t>
            </a:r>
            <a:r>
              <a:rPr lang="en-US" baseline="0" dirty="0" smtClean="0">
                <a:latin typeface="Arial" charset="0"/>
              </a:rPr>
              <a:t> along the way..</a:t>
            </a:r>
            <a:endParaRPr lang="en-US" dirty="0"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715F80-3722-40A8-A13B-913CAEEA0A98}" type="slidenum">
              <a:rPr lang="en-GB" smtClean="0"/>
              <a:pPr/>
              <a:t>48</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889000" y="0"/>
            <a:ext cx="8636000" cy="4859338"/>
          </a:xfrm>
          <a:noFill/>
          <a:ln>
            <a:solidFill>
              <a:srgbClr val="000000"/>
            </a:solidFill>
            <a:miter lim="800000"/>
            <a:headEnd/>
            <a:tailEnd/>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A7A9B66E-6B97-499D-93BB-14A86C19038A}" type="slidenum">
              <a:rPr lang="en-GB"/>
              <a:pPr/>
              <a:t>49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solidFill>
                  <a:prstClr val="black"/>
                </a:solidFill>
                <a:latin typeface="Calibri"/>
              </a:rPr>
              <a:pPr>
                <a:defRPr/>
              </a:pPr>
              <a:t>5</a:t>
            </a:fld>
            <a:endParaRPr lang="en-US" dirty="0">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Notes Placeholder 1"/>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0" y="685800"/>
            <a:ext cx="3429000" cy="3429000"/>
          </a:xfrm>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B72FCB74-9BE2-4E3F-B278-0DD1EA2DF06A}"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Tx/>
              <a:buChar char="-"/>
            </a:pPr>
            <a:endParaRPr lang="en-US" sz="1000" b="0" baseline="0" dirty="0" smtClean="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Tx/>
              <a:buChar char="-"/>
            </a:pPr>
            <a:endParaRPr lang="en-US" sz="1000" b="0" baseline="0" dirty="0" smtClean="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Notes Placeholder 1"/>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oleObject" Target="../embeddings/oleObject3.bin"/><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slideMaster" Target="../slideMasters/slideMaster1.xml"/><Relationship Id="rId5" Type="http://schemas.openxmlformats.org/officeDocument/2006/relationships/tags" Target="../tags/tag9.xml"/><Relationship Id="rId4"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Master" Target="../slideMasters/slideMaster5.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oleObject" Target="../embeddings/oleObject2.bin"/><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5" descr="DEL_PRI_RGB"/>
          <p:cNvPicPr>
            <a:picLocks noChangeArrowheads="1"/>
          </p:cNvPicPr>
          <p:nvPr/>
        </p:nvPicPr>
        <p:blipFill>
          <a:blip r:embed="rId2" cstate="print"/>
          <a:srcRect l="7785" t="27351" r="9871" b="25598"/>
          <a:stretch>
            <a:fillRect/>
          </a:stretch>
        </p:blipFill>
        <p:spPr bwMode="auto">
          <a:xfrm>
            <a:off x="287151" y="190113"/>
            <a:ext cx="2132686" cy="352913"/>
          </a:xfrm>
          <a:prstGeom prst="rect">
            <a:avLst/>
          </a:prstGeom>
          <a:noFill/>
          <a:ln w="9525">
            <a:noFill/>
            <a:miter lim="800000"/>
            <a:headEnd/>
            <a:tailEnd/>
          </a:ln>
        </p:spPr>
      </p:pic>
      <p:sp>
        <p:nvSpPr>
          <p:cNvPr id="120835" name="Title Placeholder 1"/>
          <p:cNvSpPr>
            <a:spLocks noGrp="1"/>
          </p:cNvSpPr>
          <p:nvPr>
            <p:ph type="ctrTitle"/>
          </p:nvPr>
        </p:nvSpPr>
        <p:spPr>
          <a:xfrm>
            <a:off x="1142825" y="2164746"/>
            <a:ext cx="3996983" cy="846572"/>
          </a:xfrm>
        </p:spPr>
        <p:txBody>
          <a:bodyPr/>
          <a:lstStyle>
            <a:lvl1pPr>
              <a:lnSpc>
                <a:spcPts val="2510"/>
              </a:lnSpc>
              <a:defRPr sz="2500" b="0" smtClean="0">
                <a:latin typeface="Times New Roman" pitchFamily="18" charset="0"/>
              </a:defRPr>
            </a:lvl1pPr>
          </a:lstStyle>
          <a:p>
            <a:r>
              <a:rPr lang="en-US" smtClean="0"/>
              <a:t>Click to edit </a:t>
            </a:r>
            <a:br>
              <a:rPr lang="en-US" smtClean="0"/>
            </a:br>
            <a:r>
              <a:rPr lang="en-US" smtClean="0"/>
              <a:t>Master title style</a:t>
            </a:r>
          </a:p>
        </p:txBody>
      </p:sp>
      <p:sp>
        <p:nvSpPr>
          <p:cNvPr id="120836" name="Text Placeholder 2"/>
          <p:cNvSpPr>
            <a:spLocks noGrp="1"/>
          </p:cNvSpPr>
          <p:nvPr>
            <p:ph type="subTitle" idx="1"/>
          </p:nvPr>
        </p:nvSpPr>
        <p:spPr>
          <a:xfrm>
            <a:off x="406913" y="4521703"/>
            <a:ext cx="4740104" cy="227923"/>
          </a:xfrm>
        </p:spPr>
        <p:txBody>
          <a:bodyPr/>
          <a:lstStyle>
            <a:lvl1pPr marL="0" indent="0">
              <a:lnSpc>
                <a:spcPts val="1994"/>
              </a:lnSpc>
              <a:defRPr b="1" smtClean="0"/>
            </a:lvl1pPr>
          </a:lstStyle>
          <a:p>
            <a:r>
              <a:rPr smtClean="0"/>
              <a:t>Click to edit Master subtitle style</a:t>
            </a:r>
          </a:p>
        </p:txBody>
      </p:sp>
      <p:sp>
        <p:nvSpPr>
          <p:cNvPr id="5" name="Slide Number Placeholder 9"/>
          <p:cNvSpPr>
            <a:spLocks noGrp="1"/>
          </p:cNvSpPr>
          <p:nvPr>
            <p:ph type="sldNum" sz="quarter" idx="10"/>
          </p:nvPr>
        </p:nvSpPr>
        <p:spPr>
          <a:xfrm>
            <a:off x="415574" y="4914526"/>
            <a:ext cx="282819" cy="108185"/>
          </a:xfrm>
        </p:spPr>
        <p:txBody>
          <a:bodyPr/>
          <a:lstStyle>
            <a:lvl1pPr>
              <a:lnSpc>
                <a:spcPts val="1200"/>
              </a:lnSpc>
              <a:defRPr/>
            </a:lvl1pPr>
          </a:lstStyle>
          <a:p>
            <a:pPr>
              <a:defRPr/>
            </a:pPr>
            <a:fld id="{D321C08D-998D-4A75-A457-48DF3FA07402}" type="slidenum">
              <a:rPr lang="en-US">
                <a:solidFill>
                  <a:srgbClr val="002776"/>
                </a:solidFill>
              </a:rPr>
              <a:pPr>
                <a:defRPr/>
              </a:pPr>
              <a:t>‹#›</a:t>
            </a:fld>
            <a:endParaRPr lang="en-US" dirty="0">
              <a:solidFill>
                <a:srgbClr val="002776"/>
              </a:solidFill>
            </a:endParaRPr>
          </a:p>
        </p:txBody>
      </p:sp>
      <p:sp>
        <p:nvSpPr>
          <p:cNvPr id="6" name="Footer Placeholder 10"/>
          <p:cNvSpPr>
            <a:spLocks noGrp="1"/>
          </p:cNvSpPr>
          <p:nvPr>
            <p:ph type="ftr" sz="quarter" idx="11"/>
          </p:nvPr>
        </p:nvSpPr>
        <p:spPr>
          <a:xfrm>
            <a:off x="770538" y="4914528"/>
            <a:ext cx="4317318" cy="92430"/>
          </a:xfrm>
        </p:spPr>
        <p:txBody>
          <a:bodyPr/>
          <a:lstStyle>
            <a:lvl1pPr>
              <a:lnSpc>
                <a:spcPts val="1200"/>
              </a:lnSpc>
              <a:defRPr/>
            </a:lvl1pPr>
          </a:lstStyle>
          <a:p>
            <a:pPr>
              <a:defRPr/>
            </a:pPr>
            <a:r>
              <a:rPr lang="en-GB">
                <a:solidFill>
                  <a:srgbClr val="002776"/>
                </a:solidFill>
              </a:rPr>
              <a:t>Mining &amp; Human Capital - October 2011</a:t>
            </a:r>
            <a:endParaRPr lang="en-US" dirty="0">
              <a:solidFill>
                <a:srgbClr val="002776"/>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0"/>
          <a:ext cx="146050" cy="119063"/>
        </p:xfrm>
        <a:graphic>
          <a:graphicData uri="http://schemas.openxmlformats.org/presentationml/2006/ole">
            <mc:AlternateContent xmlns:mc="http://schemas.openxmlformats.org/markup-compatibility/2006">
              <mc:Choice xmlns:v="urn:schemas-microsoft-com:vml" Requires="v">
                <p:oleObj spid="_x0000_s4125"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5"/>
          <p:cNvSpPr>
            <a:spLocks noChangeArrowheads="1"/>
          </p:cNvSpPr>
          <p:nvPr>
            <p:custDataLst>
              <p:tags r:id="rId3"/>
            </p:custDataLst>
          </p:nvPr>
        </p:nvSpPr>
        <p:spPr bwMode="auto">
          <a:xfrm>
            <a:off x="6397625" y="4916092"/>
            <a:ext cx="2312988" cy="107156"/>
          </a:xfrm>
          <a:prstGeom prst="rect">
            <a:avLst/>
          </a:prstGeom>
          <a:noFill/>
          <a:ln w="25400" algn="ctr">
            <a:noFill/>
            <a:miter lim="800000"/>
            <a:headEnd/>
            <a:tailEnd/>
          </a:ln>
        </p:spPr>
        <p:txBody>
          <a:bodyPr lIns="0" tIns="0" rIns="0" bIns="0"/>
          <a:lstStyle/>
          <a:p>
            <a:pPr algn="r" defTabSz="957998">
              <a:lnSpc>
                <a:spcPts val="1128"/>
              </a:lnSpc>
              <a:defRPr/>
            </a:pPr>
            <a:r>
              <a:rPr lang="en-US" sz="800" dirty="0">
                <a:solidFill>
                  <a:schemeClr val="tx2"/>
                </a:solidFill>
              </a:rPr>
              <a:t>© </a:t>
            </a:r>
            <a:r>
              <a:rPr lang="en-US" sz="800" dirty="0" smtClean="0">
                <a:solidFill>
                  <a:schemeClr val="tx2"/>
                </a:solidFill>
              </a:rPr>
              <a:t>2010 </a:t>
            </a:r>
            <a:r>
              <a:rPr lang="en-US" sz="800" dirty="0">
                <a:solidFill>
                  <a:schemeClr val="tx2"/>
                </a:solidFill>
              </a:rPr>
              <a:t>Deloitte Touche Tohmatsu</a:t>
            </a:r>
          </a:p>
        </p:txBody>
      </p:sp>
      <p:sp>
        <p:nvSpPr>
          <p:cNvPr id="6" name="Title Placeholder 1"/>
          <p:cNvSpPr>
            <a:spLocks noGrp="1"/>
          </p:cNvSpPr>
          <p:nvPr>
            <p:ph type="title"/>
          </p:nvPr>
        </p:nvSpPr>
        <p:spPr bwMode="auto">
          <a:xfrm>
            <a:off x="396875" y="222647"/>
            <a:ext cx="8350250" cy="451247"/>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6" y="842963"/>
            <a:ext cx="8350250" cy="3889772"/>
          </a:xfrm>
          <a:prstGeom prst="rect">
            <a:avLst/>
          </a:prstGeom>
        </p:spPr>
        <p:txBody>
          <a:bodyPr wrap="square" lIns="0" tIns="0" rIns="0" bIns="0"/>
          <a:lstStyle>
            <a:lvl1pPr>
              <a:lnSpc>
                <a:spcPct val="106000"/>
              </a:lnSpc>
              <a:spcBef>
                <a:spcPts val="1344"/>
              </a:spcBef>
              <a:spcAft>
                <a:spcPts val="0"/>
              </a:spcAft>
              <a:defRPr/>
            </a:lvl1pPr>
            <a:lvl3pPr>
              <a:lnSpc>
                <a:spcPct val="106000"/>
              </a:lnSpc>
              <a:spcBef>
                <a:spcPts val="576"/>
              </a:spcBef>
              <a:spcAft>
                <a:spcPts val="0"/>
              </a:spcAft>
              <a:defRPr/>
            </a:lvl3pPr>
            <a:lvl4pPr>
              <a:lnSpc>
                <a:spcPct val="106000"/>
              </a:lnSpc>
              <a:spcBef>
                <a:spcPts val="576"/>
              </a:spcBef>
              <a:spcAft>
                <a:spcPts val="0"/>
              </a:spcAft>
              <a:defRPr/>
            </a:lvl4pPr>
            <a:lvl5pPr>
              <a:lnSpc>
                <a:spcPct val="106000"/>
              </a:lnSpc>
              <a:spcBef>
                <a:spcPts val="576"/>
              </a:spcBef>
              <a:spcAft>
                <a:spcPts val="0"/>
              </a:spcAf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Slide Number Placeholder 3"/>
          <p:cNvSpPr>
            <a:spLocks noGrp="1"/>
          </p:cNvSpPr>
          <p:nvPr>
            <p:ph type="sldNum" sz="quarter" idx="13"/>
            <p:custDataLst>
              <p:tags r:id="rId4"/>
            </p:custDataLst>
          </p:nvPr>
        </p:nvSpPr>
        <p:spPr/>
        <p:txBody>
          <a:bodyPr/>
          <a:lstStyle>
            <a:lvl1pPr>
              <a:defRPr/>
            </a:lvl1pPr>
          </a:lstStyle>
          <a:p>
            <a:fld id="{07DDA470-64EC-4838-8513-FA93D4181BA0}" type="slidenum">
              <a:rPr lang="en-US"/>
              <a:pPr/>
              <a:t>‹#›</a:t>
            </a:fld>
            <a:endParaRPr lang="en-US"/>
          </a:p>
        </p:txBody>
      </p:sp>
      <p:sp>
        <p:nvSpPr>
          <p:cNvPr id="9" name="Footer Placeholder 4"/>
          <p:cNvSpPr>
            <a:spLocks noGrp="1"/>
          </p:cNvSpPr>
          <p:nvPr>
            <p:ph type="ftr" sz="quarter" idx="14"/>
            <p:custDataLst>
              <p:tags r:id="rId5"/>
            </p:custDataLst>
          </p:nvPr>
        </p:nvSpPr>
        <p:spPr/>
        <p:txBody>
          <a:bodyPr/>
          <a:lstStyle>
            <a:lvl1pPr>
              <a:defRPr/>
            </a:lvl1pPr>
          </a:lstStyle>
          <a:p>
            <a:endParaRPr lang="en-US" dirty="0"/>
          </a:p>
        </p:txBody>
      </p:sp>
    </p:spTree>
    <p:extLst>
      <p:ext uri="{BB962C8B-B14F-4D97-AF65-F5344CB8AC3E}">
        <p14:creationId xmlns:p14="http://schemas.microsoft.com/office/powerpoint/2010/main" val="40962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9000" y="228600"/>
            <a:ext cx="7581900" cy="435769"/>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914400"/>
            <a:ext cx="7953375" cy="35433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26295546"/>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52932" y="3596153"/>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32" y="4410273"/>
            <a:ext cx="7075289" cy="532642"/>
          </a:xfrm>
        </p:spPr>
        <p:txBody>
          <a:bodyPr/>
          <a:lstStyle>
            <a:lvl1pPr marL="0" marR="0" indent="0" algn="l" defTabSz="914400"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73" indent="0" algn="ctr">
              <a:buNone/>
              <a:defRPr>
                <a:solidFill>
                  <a:schemeClr val="tx1">
                    <a:tint val="75000"/>
                  </a:schemeClr>
                </a:solidFill>
              </a:defRPr>
            </a:lvl2pPr>
            <a:lvl3pPr marL="571145" indent="0" algn="ctr">
              <a:buNone/>
              <a:defRPr>
                <a:solidFill>
                  <a:schemeClr val="tx1">
                    <a:tint val="75000"/>
                  </a:schemeClr>
                </a:solidFill>
              </a:defRPr>
            </a:lvl3pPr>
            <a:lvl4pPr marL="856718" indent="0" algn="ctr">
              <a:buNone/>
              <a:defRPr>
                <a:solidFill>
                  <a:schemeClr val="tx1">
                    <a:tint val="75000"/>
                  </a:schemeClr>
                </a:solidFill>
              </a:defRPr>
            </a:lvl4pPr>
            <a:lvl5pPr marL="1142291" indent="0" algn="ctr">
              <a:buNone/>
              <a:defRPr>
                <a:solidFill>
                  <a:schemeClr val="tx1">
                    <a:tint val="75000"/>
                  </a:schemeClr>
                </a:solidFill>
              </a:defRPr>
            </a:lvl5pPr>
            <a:lvl6pPr marL="1427864" indent="0" algn="ctr">
              <a:buNone/>
              <a:defRPr>
                <a:solidFill>
                  <a:schemeClr val="tx1">
                    <a:tint val="75000"/>
                  </a:schemeClr>
                </a:solidFill>
              </a:defRPr>
            </a:lvl6pPr>
            <a:lvl7pPr marL="1713437" indent="0" algn="ctr">
              <a:buNone/>
              <a:defRPr>
                <a:solidFill>
                  <a:schemeClr val="tx1">
                    <a:tint val="75000"/>
                  </a:schemeClr>
                </a:solidFill>
              </a:defRPr>
            </a:lvl7pPr>
            <a:lvl8pPr marL="1999011" indent="0" algn="ctr">
              <a:buNone/>
              <a:defRPr>
                <a:solidFill>
                  <a:schemeClr val="tx1">
                    <a:tint val="75000"/>
                  </a:schemeClr>
                </a:solidFill>
              </a:defRPr>
            </a:lvl8pPr>
            <a:lvl9pPr marL="228458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68"/>
            <a:ext cx="2895600" cy="274637"/>
          </a:xfrm>
        </p:spPr>
        <p:txBody>
          <a:bodyPr/>
          <a:lstStyle>
            <a:lvl1pPr>
              <a:defRPr/>
            </a:lvl1pPr>
          </a:lstStyle>
          <a:p>
            <a:pPr>
              <a:buClr>
                <a:srgbClr val="829E7E"/>
              </a:buClr>
              <a:defRPr/>
            </a:pPr>
            <a:endParaRPr lang="en-US" dirty="0">
              <a:solidFill>
                <a:srgbClr val="000000">
                  <a:tint val="75000"/>
                </a:srgbClr>
              </a:solidFill>
            </a:endParaRPr>
          </a:p>
        </p:txBody>
      </p:sp>
      <p:pic>
        <p:nvPicPr>
          <p:cNvPr id="9" name="Picture 16"/>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4" descr="Tall Red"/>
          <p:cNvPicPr>
            <a:picLocks noChangeArrowheads="1"/>
          </p:cNvPicPr>
          <p:nvPr userDrawn="1"/>
        </p:nvPicPr>
        <p:blipFill>
          <a:blip r:embed="rId4" cstate="screen">
            <a:alphaModFix amt="0"/>
            <a:extLst>
              <a:ext uri="{28A0092B-C50C-407E-A947-70E740481C1C}">
                <a14:useLocalDpi xmlns:a14="http://schemas.microsoft.com/office/drawing/2010/main" val="0"/>
              </a:ext>
            </a:extLst>
          </a:blip>
          <a:srcRect/>
          <a:stretch>
            <a:fillRect/>
          </a:stretch>
        </p:blipFill>
        <p:spPr bwMode="auto">
          <a:xfrm>
            <a:off x="0" y="685805"/>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cstate="screen">
            <a:alphaModFix amt="0"/>
            <a:extLst>
              <a:ext uri="{28A0092B-C50C-407E-A947-70E740481C1C}">
                <a14:useLocalDpi xmlns:a14="http://schemas.microsoft.com/office/drawing/2010/main" val="0"/>
              </a:ext>
            </a:extLst>
          </a:blip>
          <a:srcRect/>
          <a:stretch>
            <a:fillRect/>
          </a:stretch>
        </p:blipFill>
        <p:spPr bwMode="auto">
          <a:xfrm>
            <a:off x="3262316" y="685805"/>
            <a:ext cx="5881687" cy="2117725"/>
          </a:xfrm>
          <a:prstGeom prst="rect">
            <a:avLst/>
          </a:prstGeom>
          <a:solidFill>
            <a:schemeClr val="tx2"/>
          </a:solidFill>
          <a:ln>
            <a:noFill/>
          </a:ln>
          <a:extLst/>
        </p:spPr>
      </p:pic>
    </p:spTree>
    <p:extLst>
      <p:ext uri="{BB962C8B-B14F-4D97-AF65-F5344CB8AC3E}">
        <p14:creationId xmlns:p14="http://schemas.microsoft.com/office/powerpoint/2010/main" val="193809032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7"/>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280405083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48"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pic>
        <p:nvPicPr>
          <p:cNvPr id="6" name="Picture 24" descr="Small Red Square"/>
          <p:cNvPicPr>
            <a:picLocks noChangeAspect="1" noChangeArrowheads="1"/>
          </p:cNvPicPr>
          <p:nvPr userDrawn="1"/>
        </p:nvPicPr>
        <p:blipFill>
          <a:blip r:embed="rId2" cstate="screen">
            <a:alphaModFix amt="0"/>
            <a:extLst>
              <a:ext uri="{28A0092B-C50C-407E-A947-70E740481C1C}">
                <a14:useLocalDpi xmlns:a14="http://schemas.microsoft.com/office/drawing/2010/main" val="0"/>
              </a:ext>
            </a:extLst>
          </a:blip>
          <a:srcRect/>
          <a:stretch>
            <a:fillRect/>
          </a:stretch>
        </p:blipFill>
        <p:spPr bwMode="auto">
          <a:xfrm>
            <a:off x="7535206" y="2"/>
            <a:ext cx="1608794" cy="5508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08638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365105176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372379918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cstate="screen">
            <a:alphaModFix amt="0"/>
            <a:extLst>
              <a:ext uri="{28A0092B-C50C-407E-A947-70E740481C1C}">
                <a14:useLocalDpi xmlns:a14="http://schemas.microsoft.com/office/drawing/2010/main"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8" y="318060"/>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127643733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cstate="screen">
            <a:alphaModFix amt="0"/>
            <a:extLst>
              <a:ext uri="{28A0092B-C50C-407E-A947-70E740481C1C}">
                <a14:useLocalDpi xmlns:a14="http://schemas.microsoft.com/office/drawing/2010/main"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8" y="357655"/>
            <a:ext cx="7779072" cy="1244269"/>
          </a:xfrm>
        </p:spPr>
        <p:txBody>
          <a:bodyPr/>
          <a:lstStyle>
            <a:lvl1pPr marL="91440" indent="-91440">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90"/>
            <a:ext cx="7792822" cy="854637"/>
          </a:xfrm>
        </p:spPr>
        <p:txBody>
          <a:bodyPr/>
          <a:lstStyle>
            <a:lvl1pPr marL="0" indent="0">
              <a:buNone/>
              <a:defRPr sz="2000" b="1">
                <a:solidFill>
                  <a:schemeClr val="bg1"/>
                </a:solidFill>
              </a:defRPr>
            </a:lvl1pPr>
            <a:lvl2pPr marL="285750"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274050459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7" y="0"/>
            <a:ext cx="9145587" cy="3625850"/>
            <a:chOff x="-1587" y="0"/>
            <a:chExt cx="9145587" cy="3625850"/>
          </a:xfrm>
        </p:grpSpPr>
        <p:pic>
          <p:nvPicPr>
            <p:cNvPr id="7" name="Picture 10"/>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cstate="screen">
              <a:alphaModFix amt="0"/>
              <a:extLst>
                <a:ext uri="{28A0092B-C50C-407E-A947-70E740481C1C}">
                  <a14:useLocalDpi xmlns:a14="http://schemas.microsoft.com/office/drawing/2010/main"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userDrawn="1">
            <p:ph type="title" hasCustomPrompt="1"/>
          </p:nvPr>
        </p:nvSpPr>
        <p:spPr>
          <a:xfrm>
            <a:off x="10" y="1821930"/>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38558176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4494" y="238187"/>
            <a:ext cx="8295053" cy="416827"/>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4490" y="774108"/>
            <a:ext cx="4076629" cy="3453707"/>
          </a:xfrm>
        </p:spPr>
        <p:txBody>
          <a:bodyPr rtlCol="0">
            <a:noAutofit/>
          </a:bodyPr>
          <a:lstStyle>
            <a:lvl1pPr algn="l" defTabSz="820138"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1pPr>
            <a:lvl2pPr algn="l" defTabSz="820138"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2pPr>
            <a:lvl3pPr algn="l" defTabSz="820138"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3pPr>
            <a:lvl4pPr algn="l" defTabSz="820138" rtl="0" eaLnBrk="1" latinLnBrk="0" hangingPunct="1">
              <a:spcBef>
                <a:spcPts val="0"/>
              </a:spcBef>
              <a:spcAft>
                <a:spcPts val="269"/>
              </a:spcAft>
              <a:buFont typeface="Arial" pitchFamily="34" charset="0"/>
              <a:defRPr lang="en-US" sz="900" kern="1200" dirty="0" smtClean="0">
                <a:solidFill>
                  <a:schemeClr val="tx1"/>
                </a:solidFill>
                <a:latin typeface="+mn-lt"/>
                <a:ea typeface="+mj-ea"/>
                <a:cs typeface="+mj-cs"/>
              </a:defRPr>
            </a:lvl4pPr>
            <a:lvl5pPr algn="l" defTabSz="820138" rtl="0" eaLnBrk="1" latinLnBrk="0" hangingPunct="1">
              <a:spcBef>
                <a:spcPts val="0"/>
              </a:spcBef>
              <a:spcAft>
                <a:spcPts val="269"/>
              </a:spcAft>
              <a:buFont typeface="Arial" pitchFamily="34" charset="0"/>
              <a:defRPr lang="en-GB" sz="900" kern="1200" dirty="0" smtClean="0">
                <a:solidFill>
                  <a:schemeClr val="tx1"/>
                </a:solidFill>
                <a:latin typeface="+mn-lt"/>
                <a:ea typeface="+mj-ea"/>
                <a:cs typeface="+mj-cs"/>
              </a:defRPr>
            </a:lvl5pPr>
            <a:lvl6pPr>
              <a:defRPr sz="14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572915" y="774108"/>
            <a:ext cx="4076629" cy="3453707"/>
          </a:xfrm>
        </p:spPr>
        <p:txBody>
          <a:bodyPr rtlCol="0">
            <a:noAutofit/>
          </a:bodyPr>
          <a:lstStyle>
            <a:lvl1pPr algn="l" defTabSz="820138" rtl="0" eaLnBrk="1" latinLnBrk="0" hangingPunct="1">
              <a:spcBef>
                <a:spcPts val="0"/>
              </a:spcBef>
              <a:spcAft>
                <a:spcPts val="269"/>
              </a:spcAft>
              <a:buFont typeface="Arial" pitchFamily="34" charset="0"/>
              <a:defRPr lang="en-US" sz="1000" kern="1200" smtClean="0">
                <a:solidFill>
                  <a:schemeClr val="tx1"/>
                </a:solidFill>
                <a:latin typeface="+mn-lt"/>
                <a:ea typeface="+mj-ea"/>
                <a:cs typeface="+mj-cs"/>
              </a:defRPr>
            </a:lvl1pPr>
            <a:lvl2pPr algn="l" defTabSz="820138" rtl="0" eaLnBrk="1" latinLnBrk="0" hangingPunct="1">
              <a:spcBef>
                <a:spcPts val="0"/>
              </a:spcBef>
              <a:spcAft>
                <a:spcPts val="269"/>
              </a:spcAft>
              <a:buFont typeface="Arial" pitchFamily="34" charset="0"/>
              <a:defRPr lang="en-US" sz="1000" kern="1200" smtClean="0">
                <a:solidFill>
                  <a:schemeClr val="tx1"/>
                </a:solidFill>
                <a:latin typeface="+mn-lt"/>
                <a:ea typeface="+mj-ea"/>
                <a:cs typeface="+mj-cs"/>
              </a:defRPr>
            </a:lvl2pPr>
            <a:lvl3pPr algn="l" defTabSz="820138" rtl="0" eaLnBrk="1" latinLnBrk="0" hangingPunct="1">
              <a:spcBef>
                <a:spcPts val="0"/>
              </a:spcBef>
              <a:spcAft>
                <a:spcPts val="269"/>
              </a:spcAft>
              <a:buFont typeface="Arial" pitchFamily="34" charset="0"/>
              <a:defRPr lang="en-US" sz="1000" kern="1200" smtClean="0">
                <a:solidFill>
                  <a:schemeClr val="tx1"/>
                </a:solidFill>
                <a:latin typeface="+mn-lt"/>
                <a:ea typeface="+mj-ea"/>
                <a:cs typeface="+mj-cs"/>
              </a:defRPr>
            </a:lvl3pPr>
            <a:lvl4pPr algn="l" defTabSz="820138" rtl="0" eaLnBrk="1" latinLnBrk="0" hangingPunct="1">
              <a:spcBef>
                <a:spcPts val="0"/>
              </a:spcBef>
              <a:spcAft>
                <a:spcPts val="269"/>
              </a:spcAft>
              <a:buFont typeface="Arial" pitchFamily="34" charset="0"/>
              <a:defRPr lang="en-US" sz="900" kern="1200" smtClean="0">
                <a:solidFill>
                  <a:schemeClr val="tx1"/>
                </a:solidFill>
                <a:latin typeface="+mn-lt"/>
                <a:ea typeface="+mj-ea"/>
                <a:cs typeface="+mj-cs"/>
              </a:defRPr>
            </a:lvl4pPr>
            <a:lvl5pPr algn="l" defTabSz="820138" rtl="0" eaLnBrk="1" latinLnBrk="0" hangingPunct="1">
              <a:spcBef>
                <a:spcPts val="0"/>
              </a:spcBef>
              <a:spcAft>
                <a:spcPts val="269"/>
              </a:spcAft>
              <a:buFont typeface="Arial" pitchFamily="34" charset="0"/>
              <a:defRPr lang="en-GB" sz="900" kern="1200" dirty="0" smtClean="0">
                <a:solidFill>
                  <a:schemeClr val="tx1"/>
                </a:solidFill>
                <a:latin typeface="+mn-lt"/>
                <a:ea typeface="+mj-ea"/>
                <a:cs typeface="+mj-cs"/>
              </a:defRPr>
            </a:lvl5pPr>
            <a:lvl6pPr>
              <a:defRPr sz="14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9"/>
          <p:cNvSpPr>
            <a:spLocks noGrp="1"/>
          </p:cNvSpPr>
          <p:nvPr>
            <p:ph type="sldNum" sz="quarter" idx="10"/>
          </p:nvPr>
        </p:nvSpPr>
        <p:spPr/>
        <p:txBody>
          <a:bodyPr/>
          <a:lstStyle>
            <a:lvl1pPr>
              <a:defRPr/>
            </a:lvl1pPr>
          </a:lstStyle>
          <a:p>
            <a:pPr>
              <a:defRPr/>
            </a:pPr>
            <a:fld id="{5BDB07BF-0000-4278-B342-C70CEB0CE7B3}" type="slidenum">
              <a:rPr lang="en-US">
                <a:solidFill>
                  <a:srgbClr val="002776"/>
                </a:solidFill>
              </a:rPr>
              <a:pPr>
                <a:defRPr/>
              </a:pPr>
              <a:t>‹#›</a:t>
            </a:fld>
            <a:endParaRPr lang="en-US" dirty="0">
              <a:solidFill>
                <a:srgbClr val="002776"/>
              </a:solidFill>
            </a:endParaRPr>
          </a:p>
        </p:txBody>
      </p:sp>
      <p:sp>
        <p:nvSpPr>
          <p:cNvPr id="7" name="Footer Placeholder 10"/>
          <p:cNvSpPr>
            <a:spLocks noGrp="1"/>
          </p:cNvSpPr>
          <p:nvPr>
            <p:ph type="ftr" sz="quarter" idx="11"/>
          </p:nvPr>
        </p:nvSpPr>
        <p:spPr/>
        <p:txBody>
          <a:bodyPr/>
          <a:lstStyle>
            <a:lvl1pPr>
              <a:defRPr/>
            </a:lvl1pPr>
          </a:lstStyle>
          <a:p>
            <a:pPr>
              <a:defRPr/>
            </a:pPr>
            <a:r>
              <a:rPr lang="en-GB">
                <a:solidFill>
                  <a:srgbClr val="002776"/>
                </a:solidFill>
              </a:rPr>
              <a:t>Mining &amp; Human Capital - October 2011</a:t>
            </a:r>
            <a:endParaRPr lang="en-US" dirty="0">
              <a:solidFill>
                <a:srgbClr val="002776"/>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2333557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212986537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5"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43313890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4" y="1150940"/>
            <a:ext cx="4040187"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4"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276796482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5"/>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31"/>
            <a:ext cx="3008312" cy="3518297"/>
          </a:xfrm>
        </p:spPr>
        <p:txBody>
          <a:bodyPr/>
          <a:lstStyle>
            <a:lvl1pPr marL="0" indent="0">
              <a:buNone/>
              <a:defRPr sz="900"/>
            </a:lvl1pPr>
            <a:lvl2pPr marL="285573" indent="0">
              <a:buNone/>
              <a:defRPr sz="700"/>
            </a:lvl2pPr>
            <a:lvl3pPr marL="571145" indent="0">
              <a:buNone/>
              <a:defRPr sz="600"/>
            </a:lvl3pPr>
            <a:lvl4pPr marL="856718" indent="0">
              <a:buNone/>
              <a:defRPr sz="600"/>
            </a:lvl4pPr>
            <a:lvl5pPr marL="1142291" indent="0">
              <a:buNone/>
              <a:defRPr sz="600"/>
            </a:lvl5pPr>
            <a:lvl6pPr marL="1427864" indent="0">
              <a:buNone/>
              <a:defRPr sz="600"/>
            </a:lvl6pPr>
            <a:lvl7pPr marL="1713437" indent="0">
              <a:buNone/>
              <a:defRPr sz="600"/>
            </a:lvl7pPr>
            <a:lvl8pPr marL="1999011" indent="0">
              <a:buNone/>
              <a:defRPr sz="600"/>
            </a:lvl8pPr>
            <a:lvl9pPr marL="228458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387139767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365616252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08"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407148057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201080"/>
            <a:ext cx="7950200" cy="473075"/>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806451" y="1111250"/>
            <a:ext cx="7900974" cy="3648075"/>
          </a:xfrm>
        </p:spPr>
        <p:txBody>
          <a:bodyPr wrap="square"/>
          <a:lstStyle>
            <a:lvl1pPr marL="117475" indent="-117475">
              <a:spcBef>
                <a:spcPts val="400"/>
              </a:spcBef>
              <a:spcAft>
                <a:spcPts val="200"/>
              </a:spcAft>
              <a:buFont typeface="Arial" pitchFamily="34" charset="0"/>
              <a:buChar char="•"/>
              <a:defRPr sz="1200" b="0"/>
            </a:lvl1pPr>
            <a:lvl2pPr marL="344488" indent="-177800">
              <a:spcAft>
                <a:spcPts val="0"/>
              </a:spcAft>
              <a:buClr>
                <a:schemeClr val="tx1"/>
              </a:buClr>
              <a:buFont typeface="Arial" pitchFamily="34" charset="0"/>
              <a:buChar char="–"/>
              <a:defRPr sz="1100"/>
            </a:lvl2pPr>
            <a:lvl3pPr marL="574675" indent="-171450">
              <a:buClr>
                <a:schemeClr val="tx2"/>
              </a:buClr>
              <a:buFont typeface="Arial" pitchFamily="34" charset="0"/>
              <a:buChar char="•"/>
              <a:defRPr sz="1100">
                <a:solidFill>
                  <a:schemeClr val="tx1"/>
                </a:solidFill>
              </a:defRPr>
            </a:lvl3pPr>
            <a:lvl4pPr marL="855663" indent="-107950">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200150" indent="-166688">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5824267" y="4758196"/>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8" name="Text Box 14"/>
          <p:cNvSpPr txBox="1">
            <a:spLocks noChangeArrowheads="1"/>
          </p:cNvSpPr>
          <p:nvPr userDrawn="1"/>
        </p:nvSpPr>
        <p:spPr bwMode="auto">
          <a:xfrm>
            <a:off x="635242" y="4874548"/>
            <a:ext cx="156481" cy="21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fontAlgn="base" hangingPunct="1">
              <a:spcAft>
                <a:spcPct val="0"/>
              </a:spcAft>
              <a:buClr>
                <a:srgbClr val="829E7E"/>
              </a:buClr>
              <a:buFont typeface="Arial"/>
              <a:buNone/>
              <a:defRPr/>
            </a:pPr>
            <a:fld id="{DF43EDC1-DE77-47A3-B56B-F28176B942E3}" type="slidenum">
              <a:rPr lang="en-US" sz="600" smtClean="0">
                <a:solidFill>
                  <a:srgbClr val="000000"/>
                </a:solidFill>
                <a:cs typeface="Arial" pitchFamily="34" charset="0"/>
              </a:rPr>
              <a:pPr algn="r" defTabSz="342851" eaLnBrk="1" fontAlgn="base" hangingPunct="1">
                <a:spcAft>
                  <a:spcPct val="0"/>
                </a:spcAft>
                <a:buClr>
                  <a:srgbClr val="829E7E"/>
                </a:buClr>
                <a:buFont typeface="Arial"/>
                <a:buNone/>
                <a:defRPr/>
              </a:pPr>
              <a:t>‹#›</a:t>
            </a:fld>
            <a:endParaRPr lang="en-US" sz="600" dirty="0" smtClean="0">
              <a:solidFill>
                <a:srgbClr val="292929"/>
              </a:solidFill>
              <a:cs typeface="Arial" pitchFamily="34" charset="0"/>
            </a:endParaRPr>
          </a:p>
        </p:txBody>
      </p:sp>
      <p:sp>
        <p:nvSpPr>
          <p:cNvPr id="11"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sp>
        <p:nvSpPr>
          <p:cNvPr id="13" name="Text Box 14"/>
          <p:cNvSpPr txBox="1">
            <a:spLocks noChangeArrowheads="1"/>
          </p:cNvSpPr>
          <p:nvPr userDrawn="1"/>
        </p:nvSpPr>
        <p:spPr bwMode="auto">
          <a:xfrm>
            <a:off x="3124535" y="4875691"/>
            <a:ext cx="2259357" cy="2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829E7E"/>
              </a:buClr>
              <a:buFont typeface="Arial"/>
              <a:buNone/>
              <a:defRPr/>
            </a:pPr>
            <a:r>
              <a:rPr lang="en-US" sz="600" dirty="0" smtClean="0">
                <a:solidFill>
                  <a:srgbClr val="292929"/>
                </a:solidFill>
                <a:cs typeface="Arial" pitchFamily="34" charset="0"/>
              </a:rPr>
              <a:t>Insert Information Protection Policy Classification from Slide 8</a:t>
            </a:r>
            <a:endParaRPr lang="en-US" sz="800" dirty="0" smtClean="0">
              <a:solidFill>
                <a:srgbClr val="292929"/>
              </a:solidFill>
              <a:cs typeface="Arial" pitchFamily="34" charset="0"/>
            </a:endParaRPr>
          </a:p>
        </p:txBody>
      </p:sp>
      <p:cxnSp>
        <p:nvCxnSpPr>
          <p:cNvPr id="14" name="Straight Connector 13"/>
          <p:cNvCxnSpPr/>
          <p:nvPr userDrawn="1"/>
        </p:nvCxnSpPr>
        <p:spPr>
          <a:xfrm flipH="1">
            <a:off x="824370" y="489787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flipH="1">
            <a:off x="3094495" y="489787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440555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201078"/>
            <a:ext cx="7950200" cy="530224"/>
          </a:xfrm>
        </p:spPr>
        <p:txBody>
          <a:bodyPr wrap="square"/>
          <a:lstStyle/>
          <a:p>
            <a:r>
              <a:rPr lang="en-US" dirty="0" smtClean="0"/>
              <a:t>Click to edit Master title style</a:t>
            </a:r>
            <a:endParaRPr lang="en-US" dirty="0"/>
          </a:p>
        </p:txBody>
      </p:sp>
      <p:sp>
        <p:nvSpPr>
          <p:cNvPr id="6" name="Footer Placeholder 4"/>
          <p:cNvSpPr>
            <a:spLocks noGrp="1"/>
          </p:cNvSpPr>
          <p:nvPr>
            <p:ph type="ftr" sz="quarter" idx="10"/>
          </p:nvPr>
        </p:nvSpPr>
        <p:spPr>
          <a:xfrm>
            <a:off x="5858211" y="4800042"/>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7" name="Text Box 14"/>
          <p:cNvSpPr txBox="1">
            <a:spLocks noChangeArrowheads="1"/>
          </p:cNvSpPr>
          <p:nvPr userDrawn="1"/>
        </p:nvSpPr>
        <p:spPr bwMode="auto">
          <a:xfrm>
            <a:off x="635242" y="4874548"/>
            <a:ext cx="156481" cy="21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fontAlgn="base" hangingPunct="1">
              <a:spcAft>
                <a:spcPct val="0"/>
              </a:spcAft>
              <a:buClr>
                <a:srgbClr val="829E7E"/>
              </a:buClr>
              <a:buFont typeface="Arial"/>
              <a:buNone/>
              <a:defRPr/>
            </a:pPr>
            <a:fld id="{DF43EDC1-DE77-47A3-B56B-F28176B942E3}" type="slidenum">
              <a:rPr lang="en-US" sz="600" smtClean="0">
                <a:solidFill>
                  <a:srgbClr val="000000"/>
                </a:solidFill>
                <a:cs typeface="Arial" pitchFamily="34" charset="0"/>
              </a:rPr>
              <a:pPr algn="r" defTabSz="342851" eaLnBrk="1" fontAlgn="base" hangingPunct="1">
                <a:spcAft>
                  <a:spcPct val="0"/>
                </a:spcAft>
                <a:buClr>
                  <a:srgbClr val="829E7E"/>
                </a:buClr>
                <a:buFont typeface="Arial"/>
                <a:buNone/>
                <a:defRPr/>
              </a:pPr>
              <a:t>‹#›</a:t>
            </a:fld>
            <a:endParaRPr lang="en-US" sz="600" dirty="0" smtClean="0">
              <a:solidFill>
                <a:srgbClr val="292929"/>
              </a:solidFill>
              <a:cs typeface="Arial" pitchFamily="34" charset="0"/>
            </a:endParaRPr>
          </a:p>
        </p:txBody>
      </p:sp>
      <p:sp>
        <p:nvSpPr>
          <p:cNvPr id="11"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3" name="Straight Connector 12"/>
          <p:cNvCxnSpPr/>
          <p:nvPr userDrawn="1"/>
        </p:nvCxnSpPr>
        <p:spPr>
          <a:xfrm flipH="1">
            <a:off x="824370" y="489787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3501542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700" dirty="0">
              <a:solidFill>
                <a:srgbClr val="FFFFFF"/>
              </a:solidFill>
              <a:latin typeface="Calibri"/>
            </a:endParaRPr>
          </a:p>
        </p:txBody>
      </p:sp>
      <p:sp>
        <p:nvSpPr>
          <p:cNvPr id="7" name="Rectangle 6"/>
          <p:cNvSpPr/>
          <p:nvPr userDrawn="1"/>
        </p:nvSpPr>
        <p:spPr>
          <a:xfrm>
            <a:off x="5943600" y="0"/>
            <a:ext cx="3200400"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700" dirty="0">
              <a:solidFill>
                <a:srgbClr val="FFFFFF"/>
              </a:solidFill>
              <a:latin typeface="Calibri"/>
            </a:endParaRPr>
          </a:p>
        </p:txBody>
      </p:sp>
      <p:pic>
        <p:nvPicPr>
          <p:cNvPr id="8" name="Picture 21" descr="O_signature_wht_rgb.png"/>
          <p:cNvPicPr>
            <a:picLocks noChangeAspect="1"/>
          </p:cNvPicPr>
          <p:nvPr userDrawn="1"/>
        </p:nvPicPr>
        <p:blipFill>
          <a:blip r:embed="rId2" cstate="screen"/>
          <a:srcRect/>
          <a:stretch>
            <a:fillRect/>
          </a:stretch>
        </p:blipFill>
        <p:spPr bwMode="auto">
          <a:xfrm>
            <a:off x="261948" y="254002"/>
            <a:ext cx="2147887" cy="661988"/>
          </a:xfrm>
          <a:prstGeom prst="rect">
            <a:avLst/>
          </a:prstGeom>
          <a:noFill/>
          <a:ln w="9525">
            <a:noFill/>
            <a:miter lim="800000"/>
            <a:headEnd/>
            <a:tailEnd/>
          </a:ln>
        </p:spPr>
      </p:pic>
      <p:sp>
        <p:nvSpPr>
          <p:cNvPr id="17" name="Title 1"/>
          <p:cNvSpPr>
            <a:spLocks noGrp="1"/>
          </p:cNvSpPr>
          <p:nvPr>
            <p:ph type="title"/>
          </p:nvPr>
        </p:nvSpPr>
        <p:spPr>
          <a:xfrm>
            <a:off x="451494" y="1583267"/>
            <a:ext cx="5026449" cy="1230657"/>
          </a:xfrm>
        </p:spPr>
        <p:txBody>
          <a:bodyPr anchor="b"/>
          <a:lstStyle>
            <a:lvl1pPr>
              <a:defRPr sz="28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450850" y="2914276"/>
            <a:ext cx="5027083" cy="1048124"/>
          </a:xfrm>
        </p:spPr>
        <p:txBody>
          <a:bodyPr/>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p:nvPr>
        </p:nvSpPr>
        <p:spPr>
          <a:xfrm>
            <a:off x="5943600" y="0"/>
            <a:ext cx="3200400" cy="5143500"/>
          </a:xfrm>
          <a:effectLst>
            <a:innerShdw blurRad="63500" dist="50800" dir="10800000">
              <a:prstClr val="black">
                <a:alpha val="50000"/>
              </a:prstClr>
            </a:innerShdw>
          </a:effectLst>
        </p:spPr>
        <p:txBody>
          <a:bodyPr rtlCol="0" anchor="ctr" anchorCtr="1">
            <a:noAutofit/>
          </a:bodyPr>
          <a:lstStyle>
            <a:lvl1pPr marL="60325" indent="0">
              <a:buFontTx/>
              <a:buNone/>
              <a:defRPr baseline="0">
                <a:solidFill>
                  <a:schemeClr val="bg1"/>
                </a:solidFill>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94858298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ne column with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360365" y="296886"/>
            <a:ext cx="8424863" cy="207749"/>
          </a:xfrm>
        </p:spPr>
        <p:txBody>
          <a:bodyPr/>
          <a:lstStyle/>
          <a:p>
            <a:r>
              <a:rPr lang="en-US" noProof="0" dirty="0" smtClean="0"/>
              <a:t>Click to edit Master title style</a:t>
            </a:r>
            <a:endParaRPr lang="en-US" noProof="0" dirty="0"/>
          </a:p>
        </p:txBody>
      </p:sp>
      <p:sp>
        <p:nvSpPr>
          <p:cNvPr id="7" name="Subtitle0"/>
          <p:cNvSpPr>
            <a:spLocks noGrp="1"/>
          </p:cNvSpPr>
          <p:nvPr>
            <p:ph type="body" idx="13"/>
          </p:nvPr>
        </p:nvSpPr>
        <p:spPr>
          <a:xfrm>
            <a:off x="358777" y="573885"/>
            <a:ext cx="8424000" cy="246221"/>
          </a:xfrm>
        </p:spPr>
        <p:txBody>
          <a:bodyPr rtlCol="0">
            <a:spAutoFit/>
          </a:bodyPr>
          <a:lstStyle>
            <a:lvl1pPr marL="0" indent="0" algn="l" defTabSz="913814" rtl="0" eaLnBrk="1" latinLnBrk="0" hangingPunct="1">
              <a:spcBef>
                <a:spcPct val="0"/>
              </a:spcBef>
              <a:buNone/>
              <a:defRPr lang="en-US" sz="1600" b="1" kern="1200" dirty="0" smtClean="0">
                <a:solidFill>
                  <a:schemeClr val="accent2"/>
                </a:solidFill>
                <a:latin typeface="+mn-lt"/>
                <a:ea typeface="+mj-ea"/>
                <a:cs typeface="+mj-cs"/>
              </a:defRPr>
            </a:lvl1pPr>
            <a:lvl2pPr marL="456907" indent="0">
              <a:buNone/>
              <a:defRPr sz="2000" b="1"/>
            </a:lvl2pPr>
            <a:lvl3pPr marL="913814" indent="0">
              <a:buNone/>
              <a:defRPr sz="1800" b="1"/>
            </a:lvl3pPr>
            <a:lvl4pPr marL="1370721" indent="0">
              <a:buNone/>
              <a:defRPr sz="1600" b="1"/>
            </a:lvl4pPr>
            <a:lvl5pPr marL="1827628" indent="0">
              <a:buNone/>
              <a:defRPr sz="1600" b="1"/>
            </a:lvl5pPr>
            <a:lvl6pPr marL="2284532" indent="0">
              <a:buNone/>
              <a:defRPr sz="1600" b="1"/>
            </a:lvl6pPr>
            <a:lvl7pPr marL="2741442" indent="0">
              <a:buNone/>
              <a:defRPr sz="1600" b="1"/>
            </a:lvl7pPr>
            <a:lvl8pPr marL="3198348" indent="0">
              <a:buNone/>
              <a:defRPr sz="1600" b="1"/>
            </a:lvl8pPr>
            <a:lvl9pPr marL="3655254" indent="0">
              <a:buNone/>
              <a:defRPr sz="1600" b="1"/>
            </a:lvl9pPr>
          </a:lstStyle>
          <a:p>
            <a:pPr lvl="0"/>
            <a:r>
              <a:rPr lang="en-US" noProof="0" dirty="0" smtClean="0"/>
              <a:t>Click to edit Master text styles</a:t>
            </a:r>
          </a:p>
        </p:txBody>
      </p:sp>
      <p:sp>
        <p:nvSpPr>
          <p:cNvPr id="36" name="Content Placeholder 2"/>
          <p:cNvSpPr>
            <a:spLocks noGrp="1"/>
          </p:cNvSpPr>
          <p:nvPr>
            <p:ph idx="14"/>
          </p:nvPr>
        </p:nvSpPr>
        <p:spPr>
          <a:xfrm>
            <a:off x="361226" y="951312"/>
            <a:ext cx="8424000" cy="3780233"/>
          </a:xfrm>
        </p:spPr>
        <p:txBody>
          <a:bodyPr/>
          <a:lstStyle>
            <a:lvl1pPr>
              <a:spcBef>
                <a:spcPts val="999"/>
              </a:spcBef>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Slide Number Placeholder 5"/>
          <p:cNvSpPr>
            <a:spLocks noGrp="1"/>
          </p:cNvSpPr>
          <p:nvPr>
            <p:ph type="sldNum" sz="quarter" idx="15"/>
          </p:nvPr>
        </p:nvSpPr>
        <p:spPr/>
        <p:txBody>
          <a:bodyPr/>
          <a:lstStyle>
            <a:lvl1pPr>
              <a:defRPr/>
            </a:lvl1pPr>
          </a:lstStyle>
          <a:p>
            <a:pPr>
              <a:defRPr/>
            </a:pPr>
            <a:fld id="{59BEFF78-B57B-4A35-AFB2-19EA84EDEFDC}" type="slidenum">
              <a:rPr lang="en-US">
                <a:solidFill>
                  <a:srgbClr val="002776"/>
                </a:solidFill>
              </a:rPr>
              <a:pPr>
                <a:defRPr/>
              </a:pPr>
              <a:t>‹#›</a:t>
            </a:fld>
            <a:endParaRPr lang="en-US">
              <a:solidFill>
                <a:srgbClr val="002776"/>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160468"/>
            <a:ext cx="9144000" cy="297973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700" dirty="0">
              <a:solidFill>
                <a:srgbClr val="FFFFFF"/>
              </a:solidFill>
              <a:latin typeface="Calibri"/>
            </a:endParaRPr>
          </a:p>
        </p:txBody>
      </p:sp>
      <p:grpSp>
        <p:nvGrpSpPr>
          <p:cNvPr id="2" name="Group 9"/>
          <p:cNvGrpSpPr>
            <a:grpSpLocks/>
          </p:cNvGrpSpPr>
          <p:nvPr userDrawn="1"/>
        </p:nvGrpSpPr>
        <p:grpSpPr bwMode="auto">
          <a:xfrm>
            <a:off x="0" y="4629155"/>
            <a:ext cx="9144000" cy="168275"/>
            <a:chOff x="0" y="4629150"/>
            <a:chExt cx="9144000" cy="168275"/>
          </a:xfrm>
        </p:grpSpPr>
        <p:pic>
          <p:nvPicPr>
            <p:cNvPr id="7" name="Picture 25" descr="Red Bar"/>
            <p:cNvPicPr>
              <a:picLocks noChangeAspect="1" noChangeArrowheads="1"/>
            </p:cNvPicPr>
            <p:nvPr/>
          </p:nvPicPr>
          <p:blipFill>
            <a:blip r:embed="rId2" cstate="screen"/>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8" name="Picture 20" descr="Oracle WHITE"/>
            <p:cNvPicPr>
              <a:picLocks noChangeArrowheads="1"/>
            </p:cNvPicPr>
            <p:nvPr userDrawn="1"/>
          </p:nvPicPr>
          <p:blipFill>
            <a:blip r:embed="rId3" cstate="screen"/>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2" y="5"/>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700" dirty="0">
              <a:solidFill>
                <a:srgbClr val="FFFFFF"/>
              </a:solidFill>
              <a:latin typeface="Calibri"/>
            </a:endParaRPr>
          </a:p>
        </p:txBody>
      </p:sp>
      <p:sp>
        <p:nvSpPr>
          <p:cNvPr id="17" name="Title 1"/>
          <p:cNvSpPr>
            <a:spLocks noGrp="1"/>
          </p:cNvSpPr>
          <p:nvPr>
            <p:ph type="title"/>
          </p:nvPr>
        </p:nvSpPr>
        <p:spPr>
          <a:xfrm>
            <a:off x="804981" y="245543"/>
            <a:ext cx="7771752" cy="761995"/>
          </a:xfrm>
        </p:spPr>
        <p:txBody>
          <a:bodyPr/>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3"/>
            <a:ext cx="7771752" cy="2616201"/>
          </a:xfrm>
        </p:spPr>
        <p:txBody>
          <a:bodyPr/>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84784519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New Template_Image Section Divider">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4629155"/>
            <a:ext cx="9144000" cy="168275"/>
            <a:chOff x="0" y="4629150"/>
            <a:chExt cx="9144000" cy="168275"/>
          </a:xfrm>
        </p:grpSpPr>
        <p:pic>
          <p:nvPicPr>
            <p:cNvPr id="5" name="Picture 25" descr="Red Bar"/>
            <p:cNvPicPr>
              <a:picLocks noChangeAspect="1" noChangeArrowheads="1"/>
            </p:cNvPicPr>
            <p:nvPr/>
          </p:nvPicPr>
          <p:blipFill>
            <a:blip r:embed="rId2" cstate="screen"/>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6" name="Picture 20" descr="Oracle WHITE"/>
            <p:cNvPicPr>
              <a:picLocks noChangeArrowheads="1"/>
            </p:cNvPicPr>
            <p:nvPr userDrawn="1"/>
          </p:nvPicPr>
          <p:blipFill>
            <a:blip r:embed="rId3" cstate="screen"/>
            <a:srcRect/>
            <a:stretch>
              <a:fillRect/>
            </a:stretch>
          </p:blipFill>
          <p:spPr bwMode="auto">
            <a:xfrm>
              <a:off x="8015479" y="4668926"/>
              <a:ext cx="704056" cy="88722"/>
            </a:xfrm>
            <a:prstGeom prst="rect">
              <a:avLst/>
            </a:prstGeom>
            <a:noFill/>
            <a:ln w="9525">
              <a:noFill/>
              <a:miter lim="800000"/>
              <a:headEnd/>
              <a:tailEnd/>
            </a:ln>
          </p:spPr>
        </p:pic>
      </p:grpSp>
      <p:sp>
        <p:nvSpPr>
          <p:cNvPr id="7" name="Rectangle 6"/>
          <p:cNvSpPr/>
          <p:nvPr userDrawn="1"/>
        </p:nvSpPr>
        <p:spPr>
          <a:xfrm>
            <a:off x="5715000" y="0"/>
            <a:ext cx="3429000" cy="4630738"/>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700" dirty="0">
              <a:solidFill>
                <a:srgbClr val="FFFFFF"/>
              </a:solidFill>
              <a:latin typeface="Calibri"/>
            </a:endParaRPr>
          </a:p>
        </p:txBody>
      </p:sp>
      <p:sp>
        <p:nvSpPr>
          <p:cNvPr id="8" name="Rectangle 7"/>
          <p:cNvSpPr/>
          <p:nvPr userDrawn="1"/>
        </p:nvSpPr>
        <p:spPr>
          <a:xfrm>
            <a:off x="2" y="5"/>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700" dirty="0">
              <a:solidFill>
                <a:srgbClr val="FFFFFF"/>
              </a:solidFill>
              <a:latin typeface="Calibri"/>
            </a:endParaRPr>
          </a:p>
        </p:txBody>
      </p:sp>
      <p:sp>
        <p:nvSpPr>
          <p:cNvPr id="11" name="Title 1"/>
          <p:cNvSpPr>
            <a:spLocks noGrp="1"/>
          </p:cNvSpPr>
          <p:nvPr>
            <p:ph type="title"/>
          </p:nvPr>
        </p:nvSpPr>
        <p:spPr>
          <a:xfrm>
            <a:off x="802761" y="1571848"/>
            <a:ext cx="4709040" cy="1100723"/>
          </a:xfrm>
        </p:spPr>
        <p:txBody>
          <a:bodyPr/>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10" name="Picture Placeholder 11"/>
          <p:cNvSpPr>
            <a:spLocks noGrp="1"/>
          </p:cNvSpPr>
          <p:nvPr>
            <p:ph type="pic" sz="quarter" idx="12"/>
          </p:nvPr>
        </p:nvSpPr>
        <p:spPr>
          <a:xfrm>
            <a:off x="5715000" y="-2117"/>
            <a:ext cx="3429000" cy="4629150"/>
          </a:xfrm>
          <a:ln>
            <a:noFill/>
          </a:ln>
          <a:effectLst/>
        </p:spPr>
        <p:txBody>
          <a:bodyPr rtlCol="0" anchor="ctr">
            <a:noAutofit/>
          </a:bodyPr>
          <a:lstStyle>
            <a:lvl1pPr marL="0" indent="0" algn="ctr">
              <a:buNone/>
              <a:defRPr>
                <a:ln>
                  <a:noFill/>
                </a:ln>
                <a:solidFill>
                  <a:schemeClr val="tx2"/>
                </a:solidFill>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21445110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New Template_Image Section Divider">
    <p:spTree>
      <p:nvGrpSpPr>
        <p:cNvPr id="1" name=""/>
        <p:cNvGrpSpPr/>
        <p:nvPr/>
      </p:nvGrpSpPr>
      <p:grpSpPr>
        <a:xfrm>
          <a:off x="0" y="0"/>
          <a:ext cx="0" cy="0"/>
          <a:chOff x="0" y="0"/>
          <a:chExt cx="0" cy="0"/>
        </a:xfrm>
      </p:grpSpPr>
      <p:sp>
        <p:nvSpPr>
          <p:cNvPr id="7" name="Rectangle 6"/>
          <p:cNvSpPr/>
          <p:nvPr userDrawn="1"/>
        </p:nvSpPr>
        <p:spPr>
          <a:xfrm>
            <a:off x="5715000" y="0"/>
            <a:ext cx="3429000" cy="5143500"/>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700" dirty="0">
              <a:solidFill>
                <a:srgbClr val="FFFFFF"/>
              </a:solidFill>
              <a:latin typeface="Calibri"/>
            </a:endParaRPr>
          </a:p>
        </p:txBody>
      </p:sp>
      <p:sp>
        <p:nvSpPr>
          <p:cNvPr id="10" name="Picture Placeholder 11"/>
          <p:cNvSpPr>
            <a:spLocks noGrp="1"/>
          </p:cNvSpPr>
          <p:nvPr>
            <p:ph type="pic" sz="quarter" idx="12"/>
          </p:nvPr>
        </p:nvSpPr>
        <p:spPr>
          <a:xfrm>
            <a:off x="5715000" y="0"/>
            <a:ext cx="3429000" cy="5145617"/>
          </a:xfrm>
          <a:ln>
            <a:noFill/>
          </a:ln>
          <a:effectLst/>
        </p:spPr>
        <p:txBody>
          <a:bodyPr rtlCol="0" anchor="ctr">
            <a:noAutofit/>
          </a:bodyPr>
          <a:lstStyle>
            <a:lvl1pPr marL="0" indent="0" algn="ctr">
              <a:buNone/>
              <a:defRPr>
                <a:ln>
                  <a:noFill/>
                </a:ln>
                <a:solidFill>
                  <a:schemeClr val="tx2"/>
                </a:solidFill>
              </a:defRPr>
            </a:lvl1pPr>
          </a:lstStyle>
          <a:p>
            <a:pPr lvl="0"/>
            <a:r>
              <a:rPr lang="en-US" noProof="0" dirty="0" smtClean="0"/>
              <a:t>Click icon to add picture</a:t>
            </a:r>
            <a:endParaRPr lang="en-US" noProof="0" dirty="0"/>
          </a:p>
        </p:txBody>
      </p:sp>
      <p:sp>
        <p:nvSpPr>
          <p:cNvPr id="8" name="Rectangle 7"/>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700" dirty="0">
              <a:solidFill>
                <a:srgbClr val="FFFFFF"/>
              </a:solidFill>
              <a:latin typeface="Calibri"/>
            </a:endParaRPr>
          </a:p>
        </p:txBody>
      </p:sp>
      <p:sp>
        <p:nvSpPr>
          <p:cNvPr id="6" name="Rectangle 5"/>
          <p:cNvSpPr/>
          <p:nvPr userDrawn="1"/>
        </p:nvSpPr>
        <p:spPr>
          <a:xfrm>
            <a:off x="0" y="4626864"/>
            <a:ext cx="9144000" cy="164592"/>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700" dirty="0">
              <a:solidFill>
                <a:srgbClr val="FFFFFF"/>
              </a:solidFill>
              <a:latin typeface="Calibri"/>
            </a:endParaRPr>
          </a:p>
        </p:txBody>
      </p:sp>
      <p:pic>
        <p:nvPicPr>
          <p:cNvPr id="9" name="Picture 20" descr="Oracle WHITE"/>
          <p:cNvPicPr>
            <a:picLocks noChangeArrowheads="1"/>
          </p:cNvPicPr>
          <p:nvPr userDrawn="1"/>
        </p:nvPicPr>
        <p:blipFill>
          <a:blip r:embed="rId2" cstate="print"/>
          <a:srcRect/>
          <a:stretch>
            <a:fillRect/>
          </a:stretch>
        </p:blipFill>
        <p:spPr bwMode="auto">
          <a:xfrm>
            <a:off x="8015479" y="4668926"/>
            <a:ext cx="704056" cy="88722"/>
          </a:xfrm>
          <a:prstGeom prst="rect">
            <a:avLst/>
          </a:prstGeom>
          <a:noFill/>
          <a:ln w="9525">
            <a:noFill/>
            <a:miter lim="800000"/>
            <a:headEnd/>
            <a:tailEnd/>
          </a:ln>
        </p:spPr>
      </p:pic>
      <p:sp>
        <p:nvSpPr>
          <p:cNvPr id="12" name="Title 1"/>
          <p:cNvSpPr>
            <a:spLocks noGrp="1"/>
          </p:cNvSpPr>
          <p:nvPr>
            <p:ph type="title"/>
          </p:nvPr>
        </p:nvSpPr>
        <p:spPr>
          <a:xfrm>
            <a:off x="685800" y="228600"/>
            <a:ext cx="5026222" cy="406395"/>
          </a:xfrm>
        </p:spPr>
        <p:txBody>
          <a:bodyPr/>
          <a:lstStyle/>
          <a:p>
            <a:r>
              <a:rPr lang="en-US" dirty="0" smtClean="0"/>
              <a:t>Click to edit Master title style</a:t>
            </a:r>
            <a:endParaRPr lang="en-US" dirty="0"/>
          </a:p>
        </p:txBody>
      </p:sp>
      <p:sp>
        <p:nvSpPr>
          <p:cNvPr id="13" name="Content Placeholder 5"/>
          <p:cNvSpPr>
            <a:spLocks noGrp="1"/>
          </p:cNvSpPr>
          <p:nvPr>
            <p:ph sz="quarter" idx="13"/>
          </p:nvPr>
        </p:nvSpPr>
        <p:spPr>
          <a:xfrm>
            <a:off x="685800" y="1143000"/>
            <a:ext cx="5026231"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4" name="Text Placeholder 4"/>
          <p:cNvSpPr>
            <a:spLocks noGrp="1"/>
          </p:cNvSpPr>
          <p:nvPr>
            <p:ph type="body" sz="quarter" idx="14"/>
          </p:nvPr>
        </p:nvSpPr>
        <p:spPr>
          <a:xfrm>
            <a:off x="685800" y="640080"/>
            <a:ext cx="5026231"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331144146"/>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52932" y="3596153"/>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32" y="4410273"/>
            <a:ext cx="7075289" cy="532642"/>
          </a:xfrm>
        </p:spPr>
        <p:txBody>
          <a:bodyPr/>
          <a:lstStyle>
            <a:lvl1pPr marL="0" marR="0" indent="0" algn="l" defTabSz="914400"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73" indent="0" algn="ctr">
              <a:buNone/>
              <a:defRPr>
                <a:solidFill>
                  <a:schemeClr val="tx1">
                    <a:tint val="75000"/>
                  </a:schemeClr>
                </a:solidFill>
              </a:defRPr>
            </a:lvl2pPr>
            <a:lvl3pPr marL="571145" indent="0" algn="ctr">
              <a:buNone/>
              <a:defRPr>
                <a:solidFill>
                  <a:schemeClr val="tx1">
                    <a:tint val="75000"/>
                  </a:schemeClr>
                </a:solidFill>
              </a:defRPr>
            </a:lvl3pPr>
            <a:lvl4pPr marL="856718" indent="0" algn="ctr">
              <a:buNone/>
              <a:defRPr>
                <a:solidFill>
                  <a:schemeClr val="tx1">
                    <a:tint val="75000"/>
                  </a:schemeClr>
                </a:solidFill>
              </a:defRPr>
            </a:lvl4pPr>
            <a:lvl5pPr marL="1142291" indent="0" algn="ctr">
              <a:buNone/>
              <a:defRPr>
                <a:solidFill>
                  <a:schemeClr val="tx1">
                    <a:tint val="75000"/>
                  </a:schemeClr>
                </a:solidFill>
              </a:defRPr>
            </a:lvl5pPr>
            <a:lvl6pPr marL="1427864" indent="0" algn="ctr">
              <a:buNone/>
              <a:defRPr>
                <a:solidFill>
                  <a:schemeClr val="tx1">
                    <a:tint val="75000"/>
                  </a:schemeClr>
                </a:solidFill>
              </a:defRPr>
            </a:lvl6pPr>
            <a:lvl7pPr marL="1713437" indent="0" algn="ctr">
              <a:buNone/>
              <a:defRPr>
                <a:solidFill>
                  <a:schemeClr val="tx1">
                    <a:tint val="75000"/>
                  </a:schemeClr>
                </a:solidFill>
              </a:defRPr>
            </a:lvl7pPr>
            <a:lvl8pPr marL="1999011" indent="0" algn="ctr">
              <a:buNone/>
              <a:defRPr>
                <a:solidFill>
                  <a:schemeClr val="tx1">
                    <a:tint val="75000"/>
                  </a:schemeClr>
                </a:solidFill>
              </a:defRPr>
            </a:lvl8pPr>
            <a:lvl9pPr marL="228458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68"/>
            <a:ext cx="2895600" cy="274637"/>
          </a:xfrm>
        </p:spPr>
        <p:txBody>
          <a:bodyPr/>
          <a:lstStyle>
            <a:lvl1pPr>
              <a:defRPr/>
            </a:lvl1pPr>
          </a:lstStyle>
          <a:p>
            <a:pPr>
              <a:buClr>
                <a:srgbClr val="829E7E"/>
              </a:buClr>
              <a:defRPr/>
            </a:pPr>
            <a:endParaRPr lang="en-US" dirty="0">
              <a:solidFill>
                <a:srgbClr val="000000">
                  <a:tint val="75000"/>
                </a:srgbClr>
              </a:solidFill>
            </a:endParaRPr>
          </a:p>
        </p:txBody>
      </p:sp>
      <p:pic>
        <p:nvPicPr>
          <p:cNvPr id="9" name="Picture 16"/>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4" descr="Tall Red"/>
          <p:cNvPicPr>
            <a:picLocks noChangeArrowheads="1"/>
          </p:cNvPicPr>
          <p:nvPr userDrawn="1"/>
        </p:nvPicPr>
        <p:blipFill>
          <a:blip r:embed="rId4" cstate="screen">
            <a:alphaModFix amt="0"/>
            <a:extLst>
              <a:ext uri="{28A0092B-C50C-407E-A947-70E740481C1C}">
                <a14:useLocalDpi xmlns:a14="http://schemas.microsoft.com/office/drawing/2010/main" val="0"/>
              </a:ext>
            </a:extLst>
          </a:blip>
          <a:srcRect/>
          <a:stretch>
            <a:fillRect/>
          </a:stretch>
        </p:blipFill>
        <p:spPr bwMode="auto">
          <a:xfrm>
            <a:off x="0" y="685805"/>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cstate="screen">
            <a:alphaModFix amt="0"/>
            <a:extLst>
              <a:ext uri="{28A0092B-C50C-407E-A947-70E740481C1C}">
                <a14:useLocalDpi xmlns:a14="http://schemas.microsoft.com/office/drawing/2010/main" val="0"/>
              </a:ext>
            </a:extLst>
          </a:blip>
          <a:srcRect/>
          <a:stretch>
            <a:fillRect/>
          </a:stretch>
        </p:blipFill>
        <p:spPr bwMode="auto">
          <a:xfrm>
            <a:off x="3262316" y="685805"/>
            <a:ext cx="5881687" cy="2117725"/>
          </a:xfrm>
          <a:prstGeom prst="rect">
            <a:avLst/>
          </a:prstGeom>
          <a:solidFill>
            <a:schemeClr val="tx2"/>
          </a:solidFill>
          <a:ln>
            <a:noFill/>
          </a:ln>
          <a:extLst/>
        </p:spPr>
      </p:pic>
    </p:spTree>
    <p:extLst>
      <p:ext uri="{BB962C8B-B14F-4D97-AF65-F5344CB8AC3E}">
        <p14:creationId xmlns:p14="http://schemas.microsoft.com/office/powerpoint/2010/main" val="4221306461"/>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7"/>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245751393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48"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pic>
        <p:nvPicPr>
          <p:cNvPr id="6" name="Picture 24" descr="Small Red Square"/>
          <p:cNvPicPr>
            <a:picLocks noChangeAspect="1" noChangeArrowheads="1"/>
          </p:cNvPicPr>
          <p:nvPr userDrawn="1"/>
        </p:nvPicPr>
        <p:blipFill>
          <a:blip r:embed="rId2" cstate="screen">
            <a:alphaModFix amt="0"/>
            <a:extLst>
              <a:ext uri="{28A0092B-C50C-407E-A947-70E740481C1C}">
                <a14:useLocalDpi xmlns:a14="http://schemas.microsoft.com/office/drawing/2010/main" val="0"/>
              </a:ext>
            </a:extLst>
          </a:blip>
          <a:srcRect/>
          <a:stretch>
            <a:fillRect/>
          </a:stretch>
        </p:blipFill>
        <p:spPr bwMode="auto">
          <a:xfrm>
            <a:off x="7535206" y="2"/>
            <a:ext cx="1608794" cy="5508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42191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2686612950"/>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3542971096"/>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cstate="screen">
            <a:alphaModFix amt="0"/>
            <a:extLst>
              <a:ext uri="{28A0092B-C50C-407E-A947-70E740481C1C}">
                <a14:useLocalDpi xmlns:a14="http://schemas.microsoft.com/office/drawing/2010/main"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8" y="318060"/>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172106472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cstate="screen">
            <a:alphaModFix amt="0"/>
            <a:extLst>
              <a:ext uri="{28A0092B-C50C-407E-A947-70E740481C1C}">
                <a14:useLocalDpi xmlns:a14="http://schemas.microsoft.com/office/drawing/2010/main"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8" y="357655"/>
            <a:ext cx="7779072" cy="1244269"/>
          </a:xfrm>
        </p:spPr>
        <p:txBody>
          <a:bodyPr/>
          <a:lstStyle>
            <a:lvl1pPr marL="91440" indent="-91440">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90"/>
            <a:ext cx="7792822" cy="854637"/>
          </a:xfrm>
        </p:spPr>
        <p:txBody>
          <a:bodyPr/>
          <a:lstStyle>
            <a:lvl1pPr marL="0" indent="0">
              <a:buNone/>
              <a:defRPr sz="2000" b="1">
                <a:solidFill>
                  <a:schemeClr val="bg1"/>
                </a:solidFill>
              </a:defRPr>
            </a:lvl1pPr>
            <a:lvl2pPr marL="285750"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88629847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800101"/>
            <a:ext cx="8686800" cy="857250"/>
          </a:xfrm>
          <a:prstGeom prst="rect">
            <a:avLst/>
          </a:prstGeom>
          <a:noFill/>
          <a:ln w="9525">
            <a:noFill/>
            <a:miter lim="800000"/>
            <a:headEnd/>
            <a:tailEnd/>
          </a:ln>
        </p:spPr>
        <p:txBody>
          <a:bodyPr lIns="91426" tIns="45712" rIns="91426" bIns="45712" anchor="ctr"/>
          <a:lstStyle/>
          <a:p>
            <a:pPr eaLnBrk="0" hangingPunct="0">
              <a:lnSpc>
                <a:spcPct val="83000"/>
              </a:lnSpc>
            </a:pPr>
            <a:endParaRPr lang="en-US" sz="3600" dirty="0">
              <a:latin typeface="Futura Hv" pitchFamily="34" charset="0"/>
            </a:endParaRPr>
          </a:p>
        </p:txBody>
      </p:sp>
      <p:sp>
        <p:nvSpPr>
          <p:cNvPr id="3" name="Rectangle 3"/>
          <p:cNvSpPr>
            <a:spLocks noGrp="1" noChangeArrowheads="1"/>
          </p:cNvSpPr>
          <p:nvPr/>
        </p:nvSpPr>
        <p:spPr bwMode="auto">
          <a:xfrm>
            <a:off x="1090613" y="1885951"/>
            <a:ext cx="7162800" cy="424716"/>
          </a:xfrm>
          <a:prstGeom prst="rect">
            <a:avLst/>
          </a:prstGeom>
          <a:noFill/>
          <a:ln w="9525">
            <a:noFill/>
            <a:miter lim="800000"/>
            <a:headEnd/>
            <a:tailEnd/>
          </a:ln>
        </p:spPr>
        <p:txBody>
          <a:bodyPr lIns="91426" tIns="45712" rIns="91426" bIns="45712">
            <a:spAutoFit/>
          </a:bodyPr>
          <a:lstStyle/>
          <a:p>
            <a:pPr marL="347608" indent="-347608" eaLnBrk="0" hangingPunct="0">
              <a:lnSpc>
                <a:spcPct val="90000"/>
              </a:lnSpc>
              <a:spcBef>
                <a:spcPct val="35000"/>
              </a:spcBef>
              <a:spcAft>
                <a:spcPct val="17000"/>
              </a:spcAft>
              <a:buClr>
                <a:srgbClr val="C00000"/>
              </a:buClr>
              <a:buFont typeface="Arial" charset="0"/>
              <a:buChar char="•"/>
            </a:pPr>
            <a:endParaRPr lang="en-US" sz="2400" dirty="0">
              <a:latin typeface="Futura Md"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7" y="0"/>
            <a:ext cx="9145587" cy="3625850"/>
            <a:chOff x="-1587" y="0"/>
            <a:chExt cx="9145587" cy="3625850"/>
          </a:xfrm>
        </p:grpSpPr>
        <p:pic>
          <p:nvPicPr>
            <p:cNvPr id="7" name="Picture 10"/>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cstate="screen">
              <a:alphaModFix amt="0"/>
              <a:extLst>
                <a:ext uri="{28A0092B-C50C-407E-A947-70E740481C1C}">
                  <a14:useLocalDpi xmlns:a14="http://schemas.microsoft.com/office/drawing/2010/main"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userDrawn="1">
            <p:ph type="title" hasCustomPrompt="1"/>
          </p:nvPr>
        </p:nvSpPr>
        <p:spPr>
          <a:xfrm>
            <a:off x="10" y="1821930"/>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2188873242"/>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50600234"/>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2282696202"/>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5"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152254592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4" y="1150940"/>
            <a:ext cx="4040187"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4"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1928753492"/>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5"/>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31"/>
            <a:ext cx="3008312" cy="3518297"/>
          </a:xfrm>
        </p:spPr>
        <p:txBody>
          <a:bodyPr/>
          <a:lstStyle>
            <a:lvl1pPr marL="0" indent="0">
              <a:buNone/>
              <a:defRPr sz="900"/>
            </a:lvl1pPr>
            <a:lvl2pPr marL="285573" indent="0">
              <a:buNone/>
              <a:defRPr sz="700"/>
            </a:lvl2pPr>
            <a:lvl3pPr marL="571145" indent="0">
              <a:buNone/>
              <a:defRPr sz="600"/>
            </a:lvl3pPr>
            <a:lvl4pPr marL="856718" indent="0">
              <a:buNone/>
              <a:defRPr sz="600"/>
            </a:lvl4pPr>
            <a:lvl5pPr marL="1142291" indent="0">
              <a:buNone/>
              <a:defRPr sz="600"/>
            </a:lvl5pPr>
            <a:lvl6pPr marL="1427864" indent="0">
              <a:buNone/>
              <a:defRPr sz="600"/>
            </a:lvl6pPr>
            <a:lvl7pPr marL="1713437" indent="0">
              <a:buNone/>
              <a:defRPr sz="600"/>
            </a:lvl7pPr>
            <a:lvl8pPr marL="1999011" indent="0">
              <a:buNone/>
              <a:defRPr sz="600"/>
            </a:lvl8pPr>
            <a:lvl9pPr marL="228458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2128225659"/>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160896627"/>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08"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3262839849"/>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201080"/>
            <a:ext cx="7950200" cy="473075"/>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806451" y="1111250"/>
            <a:ext cx="7900974" cy="3648075"/>
          </a:xfrm>
        </p:spPr>
        <p:txBody>
          <a:bodyPr wrap="square"/>
          <a:lstStyle>
            <a:lvl1pPr marL="117475" indent="-117475">
              <a:spcBef>
                <a:spcPts val="400"/>
              </a:spcBef>
              <a:spcAft>
                <a:spcPts val="200"/>
              </a:spcAft>
              <a:buFont typeface="Arial" pitchFamily="34" charset="0"/>
              <a:buChar char="•"/>
              <a:defRPr sz="1200" b="0"/>
            </a:lvl1pPr>
            <a:lvl2pPr marL="344488" indent="-177800">
              <a:spcAft>
                <a:spcPts val="0"/>
              </a:spcAft>
              <a:buClr>
                <a:schemeClr val="tx1"/>
              </a:buClr>
              <a:buFont typeface="Arial" pitchFamily="34" charset="0"/>
              <a:buChar char="–"/>
              <a:defRPr sz="1100"/>
            </a:lvl2pPr>
            <a:lvl3pPr marL="574675" indent="-171450">
              <a:buClr>
                <a:schemeClr val="tx2"/>
              </a:buClr>
              <a:buFont typeface="Arial" pitchFamily="34" charset="0"/>
              <a:buChar char="•"/>
              <a:defRPr sz="1100">
                <a:solidFill>
                  <a:schemeClr val="tx1"/>
                </a:solidFill>
              </a:defRPr>
            </a:lvl3pPr>
            <a:lvl4pPr marL="855663" indent="-107950">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200150" indent="-166688">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5824267" y="4758196"/>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8" name="Text Box 14"/>
          <p:cNvSpPr txBox="1">
            <a:spLocks noChangeArrowheads="1"/>
          </p:cNvSpPr>
          <p:nvPr userDrawn="1"/>
        </p:nvSpPr>
        <p:spPr bwMode="auto">
          <a:xfrm>
            <a:off x="635242" y="4874548"/>
            <a:ext cx="156481" cy="21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fontAlgn="base" hangingPunct="1">
              <a:spcAft>
                <a:spcPct val="0"/>
              </a:spcAft>
              <a:buClr>
                <a:srgbClr val="829E7E"/>
              </a:buClr>
              <a:buFont typeface="Arial"/>
              <a:buNone/>
              <a:defRPr/>
            </a:pPr>
            <a:fld id="{DF43EDC1-DE77-47A3-B56B-F28176B942E3}" type="slidenum">
              <a:rPr lang="en-US" sz="600" smtClean="0">
                <a:solidFill>
                  <a:srgbClr val="000000"/>
                </a:solidFill>
                <a:cs typeface="Arial" pitchFamily="34" charset="0"/>
              </a:rPr>
              <a:pPr algn="r" defTabSz="342851" eaLnBrk="1" fontAlgn="base" hangingPunct="1">
                <a:spcAft>
                  <a:spcPct val="0"/>
                </a:spcAft>
                <a:buClr>
                  <a:srgbClr val="829E7E"/>
                </a:buClr>
                <a:buFont typeface="Arial"/>
                <a:buNone/>
                <a:defRPr/>
              </a:pPr>
              <a:t>‹#›</a:t>
            </a:fld>
            <a:endParaRPr lang="en-US" sz="600" dirty="0" smtClean="0">
              <a:solidFill>
                <a:srgbClr val="292929"/>
              </a:solidFill>
              <a:cs typeface="Arial" pitchFamily="34" charset="0"/>
            </a:endParaRPr>
          </a:p>
        </p:txBody>
      </p:sp>
      <p:sp>
        <p:nvSpPr>
          <p:cNvPr id="11"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sp>
        <p:nvSpPr>
          <p:cNvPr id="13" name="Text Box 14"/>
          <p:cNvSpPr txBox="1">
            <a:spLocks noChangeArrowheads="1"/>
          </p:cNvSpPr>
          <p:nvPr userDrawn="1"/>
        </p:nvSpPr>
        <p:spPr bwMode="auto">
          <a:xfrm>
            <a:off x="3124535" y="4875691"/>
            <a:ext cx="2259357" cy="2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829E7E"/>
              </a:buClr>
              <a:buFont typeface="Arial"/>
              <a:buNone/>
              <a:defRPr/>
            </a:pPr>
            <a:r>
              <a:rPr lang="en-US" sz="600" dirty="0" smtClean="0">
                <a:solidFill>
                  <a:srgbClr val="292929"/>
                </a:solidFill>
                <a:cs typeface="Arial" pitchFamily="34" charset="0"/>
              </a:rPr>
              <a:t>Insert Information Protection Policy Classification from Slide 8</a:t>
            </a:r>
            <a:endParaRPr lang="en-US" sz="800" dirty="0" smtClean="0">
              <a:solidFill>
                <a:srgbClr val="292929"/>
              </a:solidFill>
              <a:cs typeface="Arial" pitchFamily="34" charset="0"/>
            </a:endParaRPr>
          </a:p>
        </p:txBody>
      </p:sp>
      <p:cxnSp>
        <p:nvCxnSpPr>
          <p:cNvPr id="14" name="Straight Connector 13"/>
          <p:cNvCxnSpPr/>
          <p:nvPr userDrawn="1"/>
        </p:nvCxnSpPr>
        <p:spPr>
          <a:xfrm flipH="1">
            <a:off x="824370" y="489787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flipH="1">
            <a:off x="3094495" y="489787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9126689"/>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201078"/>
            <a:ext cx="7950200" cy="530224"/>
          </a:xfrm>
        </p:spPr>
        <p:txBody>
          <a:bodyPr wrap="square"/>
          <a:lstStyle/>
          <a:p>
            <a:r>
              <a:rPr lang="en-US" dirty="0" smtClean="0"/>
              <a:t>Click to edit Master title style</a:t>
            </a:r>
            <a:endParaRPr lang="en-US" dirty="0"/>
          </a:p>
        </p:txBody>
      </p:sp>
      <p:sp>
        <p:nvSpPr>
          <p:cNvPr id="6" name="Footer Placeholder 4"/>
          <p:cNvSpPr>
            <a:spLocks noGrp="1"/>
          </p:cNvSpPr>
          <p:nvPr>
            <p:ph type="ftr" sz="quarter" idx="10"/>
          </p:nvPr>
        </p:nvSpPr>
        <p:spPr>
          <a:xfrm>
            <a:off x="5858211" y="4800042"/>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7" name="Text Box 14"/>
          <p:cNvSpPr txBox="1">
            <a:spLocks noChangeArrowheads="1"/>
          </p:cNvSpPr>
          <p:nvPr userDrawn="1"/>
        </p:nvSpPr>
        <p:spPr bwMode="auto">
          <a:xfrm>
            <a:off x="635242" y="4874548"/>
            <a:ext cx="156481" cy="21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fontAlgn="base" hangingPunct="1">
              <a:spcAft>
                <a:spcPct val="0"/>
              </a:spcAft>
              <a:buClr>
                <a:srgbClr val="829E7E"/>
              </a:buClr>
              <a:buFont typeface="Arial"/>
              <a:buNone/>
              <a:defRPr/>
            </a:pPr>
            <a:fld id="{DF43EDC1-DE77-47A3-B56B-F28176B942E3}" type="slidenum">
              <a:rPr lang="en-US" sz="600" smtClean="0">
                <a:solidFill>
                  <a:srgbClr val="000000"/>
                </a:solidFill>
                <a:cs typeface="Arial" pitchFamily="34" charset="0"/>
              </a:rPr>
              <a:pPr algn="r" defTabSz="342851" eaLnBrk="1" fontAlgn="base" hangingPunct="1">
                <a:spcAft>
                  <a:spcPct val="0"/>
                </a:spcAft>
                <a:buClr>
                  <a:srgbClr val="829E7E"/>
                </a:buClr>
                <a:buFont typeface="Arial"/>
                <a:buNone/>
                <a:defRPr/>
              </a:pPr>
              <a:t>‹#›</a:t>
            </a:fld>
            <a:endParaRPr lang="en-US" sz="600" dirty="0" smtClean="0">
              <a:solidFill>
                <a:srgbClr val="292929"/>
              </a:solidFill>
              <a:cs typeface="Arial" pitchFamily="34" charset="0"/>
            </a:endParaRPr>
          </a:p>
        </p:txBody>
      </p:sp>
      <p:sp>
        <p:nvSpPr>
          <p:cNvPr id="11"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3" name="Straight Connector 12"/>
          <p:cNvCxnSpPr/>
          <p:nvPr userDrawn="1"/>
        </p:nvCxnSpPr>
        <p:spPr>
          <a:xfrm flipH="1">
            <a:off x="824370" y="489787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860977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142822" y="2002993"/>
            <a:ext cx="6112353" cy="846572"/>
          </a:xfrm>
        </p:spPr>
        <p:txBody>
          <a:bodyPr/>
          <a:lstStyle>
            <a:lvl1pPr>
              <a:lnSpc>
                <a:spcPts val="4665"/>
              </a:lnSpc>
              <a:defRPr sz="4700" b="0">
                <a:solidFill>
                  <a:schemeClr val="bg2"/>
                </a:solidFill>
                <a:latin typeface="Times New Roman" pitchFamily="18" charset="0"/>
              </a:defRPr>
            </a:lvl1pPr>
          </a:lstStyle>
          <a:p>
            <a:r>
              <a:rPr lang="en-GB"/>
              <a:t>Click to edit </a:t>
            </a:r>
            <a:br>
              <a:rPr lang="en-GB"/>
            </a:br>
            <a:r>
              <a:rPr lang="en-GB"/>
              <a:t>Master title style</a:t>
            </a:r>
          </a:p>
        </p:txBody>
      </p:sp>
      <p:sp>
        <p:nvSpPr>
          <p:cNvPr id="4" name="Slide Number Placeholder 9"/>
          <p:cNvSpPr>
            <a:spLocks noGrp="1"/>
          </p:cNvSpPr>
          <p:nvPr>
            <p:ph type="sldNum" sz="quarter" idx="10"/>
          </p:nvPr>
        </p:nvSpPr>
        <p:spPr>
          <a:xfrm>
            <a:off x="415574" y="4899822"/>
            <a:ext cx="282819" cy="118688"/>
          </a:xfrm>
        </p:spPr>
        <p:txBody>
          <a:bodyPr/>
          <a:lstStyle>
            <a:lvl1pPr>
              <a:lnSpc>
                <a:spcPts val="1200"/>
              </a:lnSpc>
              <a:defRPr>
                <a:solidFill>
                  <a:schemeClr val="bg2"/>
                </a:solidFill>
              </a:defRPr>
            </a:lvl1pPr>
          </a:lstStyle>
          <a:p>
            <a:fld id="{EDD15068-E73D-4277-B0FA-DC0B05C45D99}" type="slidenum">
              <a:rPr lang="en-GB"/>
              <a:pPr/>
              <a:t>‹#›</a:t>
            </a:fld>
            <a:endParaRPr lang="en-GB"/>
          </a:p>
        </p:txBody>
      </p:sp>
      <p:sp>
        <p:nvSpPr>
          <p:cNvPr id="5" name="Footer Placeholder 10"/>
          <p:cNvSpPr>
            <a:spLocks noGrp="1"/>
          </p:cNvSpPr>
          <p:nvPr>
            <p:ph type="ftr" sz="quarter" idx="11"/>
          </p:nvPr>
        </p:nvSpPr>
        <p:spPr>
          <a:xfrm>
            <a:off x="770538" y="4899822"/>
            <a:ext cx="4317318" cy="118688"/>
          </a:xfrm>
        </p:spPr>
        <p:txBody>
          <a:bodyPr/>
          <a:lstStyle>
            <a:lvl1pPr>
              <a:lnSpc>
                <a:spcPts val="1200"/>
              </a:lnSpc>
              <a:defRPr>
                <a:solidFill>
                  <a:schemeClr val="bg2"/>
                </a:solidFill>
              </a:defRPr>
            </a:lvl1pPr>
          </a:lstStyle>
          <a:p>
            <a:pPr>
              <a:defRPr/>
            </a:pPr>
            <a:r>
              <a:rPr lang="en-GB"/>
              <a:t>Footer</a:t>
            </a:r>
          </a:p>
        </p:txBody>
      </p:sp>
    </p:spTree>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700" dirty="0">
              <a:solidFill>
                <a:srgbClr val="FFFFFF"/>
              </a:solidFill>
              <a:latin typeface="Calibri"/>
            </a:endParaRPr>
          </a:p>
        </p:txBody>
      </p:sp>
      <p:sp>
        <p:nvSpPr>
          <p:cNvPr id="7" name="Rectangle 6"/>
          <p:cNvSpPr/>
          <p:nvPr userDrawn="1"/>
        </p:nvSpPr>
        <p:spPr>
          <a:xfrm>
            <a:off x="5943600" y="0"/>
            <a:ext cx="3200400"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700" dirty="0">
              <a:solidFill>
                <a:srgbClr val="FFFFFF"/>
              </a:solidFill>
              <a:latin typeface="Calibri"/>
            </a:endParaRPr>
          </a:p>
        </p:txBody>
      </p:sp>
      <p:pic>
        <p:nvPicPr>
          <p:cNvPr id="8" name="Picture 21" descr="O_signature_wht_rgb.png"/>
          <p:cNvPicPr>
            <a:picLocks noChangeAspect="1"/>
          </p:cNvPicPr>
          <p:nvPr userDrawn="1"/>
        </p:nvPicPr>
        <p:blipFill>
          <a:blip r:embed="rId2" cstate="screen"/>
          <a:srcRect/>
          <a:stretch>
            <a:fillRect/>
          </a:stretch>
        </p:blipFill>
        <p:spPr bwMode="auto">
          <a:xfrm>
            <a:off x="261948" y="254002"/>
            <a:ext cx="2147887" cy="661988"/>
          </a:xfrm>
          <a:prstGeom prst="rect">
            <a:avLst/>
          </a:prstGeom>
          <a:noFill/>
          <a:ln w="9525">
            <a:noFill/>
            <a:miter lim="800000"/>
            <a:headEnd/>
            <a:tailEnd/>
          </a:ln>
        </p:spPr>
      </p:pic>
      <p:sp>
        <p:nvSpPr>
          <p:cNvPr id="17" name="Title 1"/>
          <p:cNvSpPr>
            <a:spLocks noGrp="1"/>
          </p:cNvSpPr>
          <p:nvPr>
            <p:ph type="title"/>
          </p:nvPr>
        </p:nvSpPr>
        <p:spPr>
          <a:xfrm>
            <a:off x="451494" y="1583267"/>
            <a:ext cx="5026449" cy="1230657"/>
          </a:xfrm>
        </p:spPr>
        <p:txBody>
          <a:bodyPr anchor="b"/>
          <a:lstStyle>
            <a:lvl1pPr>
              <a:defRPr sz="28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450850" y="2914276"/>
            <a:ext cx="5027083" cy="1048124"/>
          </a:xfrm>
        </p:spPr>
        <p:txBody>
          <a:bodyPr/>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p:nvPr>
        </p:nvSpPr>
        <p:spPr>
          <a:xfrm>
            <a:off x="5943600" y="0"/>
            <a:ext cx="3200400" cy="5143500"/>
          </a:xfrm>
          <a:effectLst>
            <a:innerShdw blurRad="63500" dist="50800" dir="10800000">
              <a:prstClr val="black">
                <a:alpha val="50000"/>
              </a:prstClr>
            </a:innerShdw>
          </a:effectLst>
        </p:spPr>
        <p:txBody>
          <a:bodyPr rtlCol="0" anchor="ctr" anchorCtr="1">
            <a:noAutofit/>
          </a:bodyPr>
          <a:lstStyle>
            <a:lvl1pPr marL="60325" indent="0">
              <a:buFontTx/>
              <a:buNone/>
              <a:defRPr baseline="0">
                <a:solidFill>
                  <a:schemeClr val="bg1"/>
                </a:solidFill>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577678870"/>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160468"/>
            <a:ext cx="9144000" cy="297973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700" dirty="0">
              <a:solidFill>
                <a:srgbClr val="FFFFFF"/>
              </a:solidFill>
              <a:latin typeface="Calibri"/>
            </a:endParaRPr>
          </a:p>
        </p:txBody>
      </p:sp>
      <p:grpSp>
        <p:nvGrpSpPr>
          <p:cNvPr id="2" name="Group 9"/>
          <p:cNvGrpSpPr>
            <a:grpSpLocks/>
          </p:cNvGrpSpPr>
          <p:nvPr userDrawn="1"/>
        </p:nvGrpSpPr>
        <p:grpSpPr bwMode="auto">
          <a:xfrm>
            <a:off x="0" y="4629155"/>
            <a:ext cx="9144000" cy="168275"/>
            <a:chOff x="0" y="4629150"/>
            <a:chExt cx="9144000" cy="168275"/>
          </a:xfrm>
        </p:grpSpPr>
        <p:pic>
          <p:nvPicPr>
            <p:cNvPr id="7" name="Picture 25" descr="Red Bar"/>
            <p:cNvPicPr>
              <a:picLocks noChangeAspect="1" noChangeArrowheads="1"/>
            </p:cNvPicPr>
            <p:nvPr/>
          </p:nvPicPr>
          <p:blipFill>
            <a:blip r:embed="rId2" cstate="screen"/>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8" name="Picture 20" descr="Oracle WHITE"/>
            <p:cNvPicPr>
              <a:picLocks noChangeArrowheads="1"/>
            </p:cNvPicPr>
            <p:nvPr userDrawn="1"/>
          </p:nvPicPr>
          <p:blipFill>
            <a:blip r:embed="rId3" cstate="screen"/>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2" y="5"/>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700" dirty="0">
              <a:solidFill>
                <a:srgbClr val="FFFFFF"/>
              </a:solidFill>
              <a:latin typeface="Calibri"/>
            </a:endParaRPr>
          </a:p>
        </p:txBody>
      </p:sp>
      <p:sp>
        <p:nvSpPr>
          <p:cNvPr id="17" name="Title 1"/>
          <p:cNvSpPr>
            <a:spLocks noGrp="1"/>
          </p:cNvSpPr>
          <p:nvPr>
            <p:ph type="title"/>
          </p:nvPr>
        </p:nvSpPr>
        <p:spPr>
          <a:xfrm>
            <a:off x="804981" y="245543"/>
            <a:ext cx="7771752" cy="761995"/>
          </a:xfrm>
        </p:spPr>
        <p:txBody>
          <a:bodyPr/>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3"/>
            <a:ext cx="7771752" cy="2616201"/>
          </a:xfrm>
        </p:spPr>
        <p:txBody>
          <a:bodyPr/>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1297909443"/>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New Template_Image Section Divider">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4629155"/>
            <a:ext cx="9144000" cy="168275"/>
            <a:chOff x="0" y="4629150"/>
            <a:chExt cx="9144000" cy="168275"/>
          </a:xfrm>
        </p:grpSpPr>
        <p:pic>
          <p:nvPicPr>
            <p:cNvPr id="5" name="Picture 25" descr="Red Bar"/>
            <p:cNvPicPr>
              <a:picLocks noChangeAspect="1" noChangeArrowheads="1"/>
            </p:cNvPicPr>
            <p:nvPr/>
          </p:nvPicPr>
          <p:blipFill>
            <a:blip r:embed="rId2" cstate="screen"/>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6" name="Picture 20" descr="Oracle WHITE"/>
            <p:cNvPicPr>
              <a:picLocks noChangeArrowheads="1"/>
            </p:cNvPicPr>
            <p:nvPr userDrawn="1"/>
          </p:nvPicPr>
          <p:blipFill>
            <a:blip r:embed="rId3" cstate="screen"/>
            <a:srcRect/>
            <a:stretch>
              <a:fillRect/>
            </a:stretch>
          </p:blipFill>
          <p:spPr bwMode="auto">
            <a:xfrm>
              <a:off x="8015479" y="4668926"/>
              <a:ext cx="704056" cy="88722"/>
            </a:xfrm>
            <a:prstGeom prst="rect">
              <a:avLst/>
            </a:prstGeom>
            <a:noFill/>
            <a:ln w="9525">
              <a:noFill/>
              <a:miter lim="800000"/>
              <a:headEnd/>
              <a:tailEnd/>
            </a:ln>
          </p:spPr>
        </p:pic>
      </p:grpSp>
      <p:sp>
        <p:nvSpPr>
          <p:cNvPr id="7" name="Rectangle 6"/>
          <p:cNvSpPr/>
          <p:nvPr userDrawn="1"/>
        </p:nvSpPr>
        <p:spPr>
          <a:xfrm>
            <a:off x="5715000" y="0"/>
            <a:ext cx="3429000" cy="4630738"/>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700" dirty="0">
              <a:solidFill>
                <a:srgbClr val="FFFFFF"/>
              </a:solidFill>
              <a:latin typeface="Calibri"/>
            </a:endParaRPr>
          </a:p>
        </p:txBody>
      </p:sp>
      <p:sp>
        <p:nvSpPr>
          <p:cNvPr id="8" name="Rectangle 7"/>
          <p:cNvSpPr/>
          <p:nvPr userDrawn="1"/>
        </p:nvSpPr>
        <p:spPr>
          <a:xfrm>
            <a:off x="2" y="5"/>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700" dirty="0">
              <a:solidFill>
                <a:srgbClr val="FFFFFF"/>
              </a:solidFill>
              <a:latin typeface="Calibri"/>
            </a:endParaRPr>
          </a:p>
        </p:txBody>
      </p:sp>
      <p:sp>
        <p:nvSpPr>
          <p:cNvPr id="11" name="Title 1"/>
          <p:cNvSpPr>
            <a:spLocks noGrp="1"/>
          </p:cNvSpPr>
          <p:nvPr>
            <p:ph type="title"/>
          </p:nvPr>
        </p:nvSpPr>
        <p:spPr>
          <a:xfrm>
            <a:off x="802761" y="1571848"/>
            <a:ext cx="4709040" cy="1100723"/>
          </a:xfrm>
        </p:spPr>
        <p:txBody>
          <a:bodyPr/>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10" name="Picture Placeholder 11"/>
          <p:cNvSpPr>
            <a:spLocks noGrp="1"/>
          </p:cNvSpPr>
          <p:nvPr>
            <p:ph type="pic" sz="quarter" idx="12"/>
          </p:nvPr>
        </p:nvSpPr>
        <p:spPr>
          <a:xfrm>
            <a:off x="5715000" y="-2117"/>
            <a:ext cx="3429000" cy="4629150"/>
          </a:xfrm>
          <a:ln>
            <a:noFill/>
          </a:ln>
          <a:effectLst/>
        </p:spPr>
        <p:txBody>
          <a:bodyPr rtlCol="0" anchor="ctr">
            <a:noAutofit/>
          </a:bodyPr>
          <a:lstStyle>
            <a:lvl1pPr marL="0" indent="0" algn="ctr">
              <a:buNone/>
              <a:defRPr>
                <a:ln>
                  <a:noFill/>
                </a:ln>
                <a:solidFill>
                  <a:schemeClr val="tx2"/>
                </a:solidFill>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135829591"/>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New Template_Image Section Divider">
    <p:spTree>
      <p:nvGrpSpPr>
        <p:cNvPr id="1" name=""/>
        <p:cNvGrpSpPr/>
        <p:nvPr/>
      </p:nvGrpSpPr>
      <p:grpSpPr>
        <a:xfrm>
          <a:off x="0" y="0"/>
          <a:ext cx="0" cy="0"/>
          <a:chOff x="0" y="0"/>
          <a:chExt cx="0" cy="0"/>
        </a:xfrm>
      </p:grpSpPr>
      <p:sp>
        <p:nvSpPr>
          <p:cNvPr id="7" name="Rectangle 6"/>
          <p:cNvSpPr/>
          <p:nvPr userDrawn="1"/>
        </p:nvSpPr>
        <p:spPr>
          <a:xfrm>
            <a:off x="5715000" y="0"/>
            <a:ext cx="3429000" cy="5143500"/>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700" dirty="0">
              <a:solidFill>
                <a:srgbClr val="FFFFFF"/>
              </a:solidFill>
              <a:latin typeface="Calibri"/>
            </a:endParaRPr>
          </a:p>
        </p:txBody>
      </p:sp>
      <p:sp>
        <p:nvSpPr>
          <p:cNvPr id="10" name="Picture Placeholder 11"/>
          <p:cNvSpPr>
            <a:spLocks noGrp="1"/>
          </p:cNvSpPr>
          <p:nvPr>
            <p:ph type="pic" sz="quarter" idx="12"/>
          </p:nvPr>
        </p:nvSpPr>
        <p:spPr>
          <a:xfrm>
            <a:off x="5715000" y="0"/>
            <a:ext cx="3429000" cy="5145617"/>
          </a:xfrm>
          <a:ln>
            <a:noFill/>
          </a:ln>
          <a:effectLst/>
        </p:spPr>
        <p:txBody>
          <a:bodyPr rtlCol="0" anchor="ctr">
            <a:noAutofit/>
          </a:bodyPr>
          <a:lstStyle>
            <a:lvl1pPr marL="0" indent="0" algn="ctr">
              <a:buNone/>
              <a:defRPr>
                <a:ln>
                  <a:noFill/>
                </a:ln>
                <a:solidFill>
                  <a:schemeClr val="tx2"/>
                </a:solidFill>
              </a:defRPr>
            </a:lvl1pPr>
          </a:lstStyle>
          <a:p>
            <a:pPr lvl="0"/>
            <a:r>
              <a:rPr lang="en-US" noProof="0" dirty="0" smtClean="0"/>
              <a:t>Click icon to add picture</a:t>
            </a:r>
            <a:endParaRPr lang="en-US" noProof="0" dirty="0"/>
          </a:p>
        </p:txBody>
      </p:sp>
      <p:sp>
        <p:nvSpPr>
          <p:cNvPr id="8" name="Rectangle 7"/>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700" dirty="0">
              <a:solidFill>
                <a:srgbClr val="FFFFFF"/>
              </a:solidFill>
              <a:latin typeface="Calibri"/>
            </a:endParaRPr>
          </a:p>
        </p:txBody>
      </p:sp>
      <p:sp>
        <p:nvSpPr>
          <p:cNvPr id="6" name="Rectangle 5"/>
          <p:cNvSpPr/>
          <p:nvPr userDrawn="1"/>
        </p:nvSpPr>
        <p:spPr>
          <a:xfrm>
            <a:off x="0" y="4626864"/>
            <a:ext cx="9144000" cy="164592"/>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700" dirty="0">
              <a:solidFill>
                <a:srgbClr val="FFFFFF"/>
              </a:solidFill>
              <a:latin typeface="Calibri"/>
            </a:endParaRPr>
          </a:p>
        </p:txBody>
      </p:sp>
      <p:pic>
        <p:nvPicPr>
          <p:cNvPr id="9" name="Picture 20" descr="Oracle WHITE"/>
          <p:cNvPicPr>
            <a:picLocks noChangeArrowheads="1"/>
          </p:cNvPicPr>
          <p:nvPr userDrawn="1"/>
        </p:nvPicPr>
        <p:blipFill>
          <a:blip r:embed="rId2" cstate="print"/>
          <a:srcRect/>
          <a:stretch>
            <a:fillRect/>
          </a:stretch>
        </p:blipFill>
        <p:spPr bwMode="auto">
          <a:xfrm>
            <a:off x="8015479" y="4668926"/>
            <a:ext cx="704056" cy="88722"/>
          </a:xfrm>
          <a:prstGeom prst="rect">
            <a:avLst/>
          </a:prstGeom>
          <a:noFill/>
          <a:ln w="9525">
            <a:noFill/>
            <a:miter lim="800000"/>
            <a:headEnd/>
            <a:tailEnd/>
          </a:ln>
        </p:spPr>
      </p:pic>
      <p:sp>
        <p:nvSpPr>
          <p:cNvPr id="12" name="Title 1"/>
          <p:cNvSpPr>
            <a:spLocks noGrp="1"/>
          </p:cNvSpPr>
          <p:nvPr>
            <p:ph type="title"/>
          </p:nvPr>
        </p:nvSpPr>
        <p:spPr>
          <a:xfrm>
            <a:off x="685800" y="228600"/>
            <a:ext cx="5026222" cy="406395"/>
          </a:xfrm>
        </p:spPr>
        <p:txBody>
          <a:bodyPr/>
          <a:lstStyle/>
          <a:p>
            <a:r>
              <a:rPr lang="en-US" dirty="0" smtClean="0"/>
              <a:t>Click to edit Master title style</a:t>
            </a:r>
            <a:endParaRPr lang="en-US" dirty="0"/>
          </a:p>
        </p:txBody>
      </p:sp>
      <p:sp>
        <p:nvSpPr>
          <p:cNvPr id="13" name="Content Placeholder 5"/>
          <p:cNvSpPr>
            <a:spLocks noGrp="1"/>
          </p:cNvSpPr>
          <p:nvPr>
            <p:ph sz="quarter" idx="13"/>
          </p:nvPr>
        </p:nvSpPr>
        <p:spPr>
          <a:xfrm>
            <a:off x="685800" y="1143000"/>
            <a:ext cx="5026231"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4" name="Text Placeholder 4"/>
          <p:cNvSpPr>
            <a:spLocks noGrp="1"/>
          </p:cNvSpPr>
          <p:nvPr>
            <p:ph type="body" sz="quarter" idx="14"/>
          </p:nvPr>
        </p:nvSpPr>
        <p:spPr>
          <a:xfrm>
            <a:off x="685800" y="640080"/>
            <a:ext cx="5026231"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645886687"/>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Tree>
    <p:extLst>
      <p:ext uri="{BB962C8B-B14F-4D97-AF65-F5344CB8AC3E}">
        <p14:creationId xmlns:p14="http://schemas.microsoft.com/office/powerpoint/2010/main" val="363174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Tree>
    <p:extLst>
      <p:ext uri="{BB962C8B-B14F-4D97-AF65-F5344CB8AC3E}">
        <p14:creationId xmlns:p14="http://schemas.microsoft.com/office/powerpoint/2010/main" val="260781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60152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81204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Tree>
    <p:extLst>
      <p:ext uri="{BB962C8B-B14F-4D97-AF65-F5344CB8AC3E}">
        <p14:creationId xmlns:p14="http://schemas.microsoft.com/office/powerpoint/2010/main" val="386671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Tree>
    <p:extLst>
      <p:ext uri="{BB962C8B-B14F-4D97-AF65-F5344CB8AC3E}">
        <p14:creationId xmlns:p14="http://schemas.microsoft.com/office/powerpoint/2010/main" val="187974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4" rIns="91411" bIns="45704" anchor="ctr"/>
          <a:lstStyle/>
          <a:p>
            <a:pPr algn="ctr"/>
            <a:endParaRPr lang="en-US">
              <a:solidFill>
                <a:srgbClr val="FFFFFF"/>
              </a:solidFill>
              <a:cs typeface="Arial" charset="0"/>
            </a:endParaRPr>
          </a:p>
        </p:txBody>
      </p:sp>
      <p:pic>
        <p:nvPicPr>
          <p:cNvPr id="3" name="Picture 4" descr="DEL_COL"/>
          <p:cNvPicPr preferRelativeResize="0">
            <a:picLocks noChangeAspect="1" noChangeArrowheads="1"/>
          </p:cNvPicPr>
          <p:nvPr userDrawn="1"/>
        </p:nvPicPr>
        <p:blipFill>
          <a:blip r:embed="rId2" cstate="print"/>
          <a:srcRect/>
          <a:stretch>
            <a:fillRect/>
          </a:stretch>
        </p:blipFill>
        <p:spPr bwMode="auto">
          <a:xfrm>
            <a:off x="327551" y="771550"/>
            <a:ext cx="3142754" cy="470551"/>
          </a:xfrm>
          <a:prstGeom prst="rect">
            <a:avLst/>
          </a:prstGeom>
          <a:noFill/>
          <a:ln w="12700">
            <a:noFill/>
            <a:miter lim="800000"/>
            <a:headEnd/>
            <a:tailEnd/>
          </a:ln>
        </p:spPr>
      </p:pic>
      <p:sp>
        <p:nvSpPr>
          <p:cNvPr id="4" name="Footer Placeholder 4"/>
          <p:cNvSpPr>
            <a:spLocks noGrp="1"/>
          </p:cNvSpPr>
          <p:nvPr>
            <p:ph type="ftr" sz="quarter" idx="10"/>
          </p:nvPr>
        </p:nvSpPr>
        <p:spPr>
          <a:xfrm>
            <a:off x="720036" y="4948138"/>
            <a:ext cx="3672317" cy="94530"/>
          </a:xfrm>
        </p:spPr>
        <p:txBody>
          <a:bodyPr rtlCol="0" anchor="b"/>
          <a:lstStyle>
            <a:lvl1pPr algn="l">
              <a:defRPr sz="1000">
                <a:solidFill>
                  <a:srgbClr val="FFFFFF"/>
                </a:solidFill>
              </a:defRPr>
            </a:lvl1pPr>
          </a:lstStyle>
          <a:p>
            <a:pPr>
              <a:defRPr/>
            </a:pPr>
            <a:r>
              <a:rPr lang="en-US"/>
              <a:t>Presentation title</a:t>
            </a:r>
          </a:p>
        </p:txBody>
      </p:sp>
      <p:sp>
        <p:nvSpPr>
          <p:cNvPr id="5" name="Slide Number Placeholder 5"/>
          <p:cNvSpPr>
            <a:spLocks noGrp="1"/>
          </p:cNvSpPr>
          <p:nvPr>
            <p:ph type="sldNum" sz="quarter" idx="11"/>
          </p:nvPr>
        </p:nvSpPr>
        <p:spPr>
          <a:xfrm>
            <a:off x="359299" y="4948138"/>
            <a:ext cx="359295" cy="94530"/>
          </a:xfrm>
        </p:spPr>
        <p:txBody>
          <a:bodyPr anchor="b"/>
          <a:lstStyle>
            <a:lvl1pPr>
              <a:defRPr sz="1000">
                <a:solidFill>
                  <a:srgbClr val="FFFFFF"/>
                </a:solidFill>
              </a:defRPr>
            </a:lvl1pPr>
          </a:lstStyle>
          <a:p>
            <a:fld id="{D15E2CEA-CCA7-443C-B25E-F85C1109B728}"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Tree>
    <p:extLst>
      <p:ext uri="{BB962C8B-B14F-4D97-AF65-F5344CB8AC3E}">
        <p14:creationId xmlns:p14="http://schemas.microsoft.com/office/powerpoint/2010/main" val="427552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Tree>
    <p:extLst>
      <p:ext uri="{BB962C8B-B14F-4D97-AF65-F5344CB8AC3E}">
        <p14:creationId xmlns:p14="http://schemas.microsoft.com/office/powerpoint/2010/main" val="355807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Tree>
    <p:extLst>
      <p:ext uri="{BB962C8B-B14F-4D97-AF65-F5344CB8AC3E}">
        <p14:creationId xmlns:p14="http://schemas.microsoft.com/office/powerpoint/2010/main" val="383057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defTabSz="914400">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Tree>
    <p:extLst>
      <p:ext uri="{BB962C8B-B14F-4D97-AF65-F5344CB8AC3E}">
        <p14:creationId xmlns:p14="http://schemas.microsoft.com/office/powerpoint/2010/main" val="279992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Tree>
    <p:extLst>
      <p:ext uri="{BB962C8B-B14F-4D97-AF65-F5344CB8AC3E}">
        <p14:creationId xmlns:p14="http://schemas.microsoft.com/office/powerpoint/2010/main" val="305543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defTabSz="914400"/>
            <a:endParaRPr lang="en-US" dirty="0">
              <a:solidFill>
                <a:srgbClr val="000000"/>
              </a:solidFill>
              <a:latin typeface="Arial"/>
            </a:endParaRP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Tree>
    <p:extLst>
      <p:ext uri="{BB962C8B-B14F-4D97-AF65-F5344CB8AC3E}">
        <p14:creationId xmlns:p14="http://schemas.microsoft.com/office/powerpoint/2010/main" val="134380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7223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224180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Tree>
    <p:extLst>
      <p:ext uri="{BB962C8B-B14F-4D97-AF65-F5344CB8AC3E}">
        <p14:creationId xmlns:p14="http://schemas.microsoft.com/office/powerpoint/2010/main" val="367987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4670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Divider">
    <p:bg>
      <p:bgRef idx="1001">
        <a:schemeClr val="bg2"/>
      </p:bgRef>
    </p:bg>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2"/>
            </p:custDataLst>
          </p:nvPr>
        </p:nvGraphicFramePr>
        <p:xfrm>
          <a:off x="0" y="0"/>
          <a:ext cx="146050" cy="119063"/>
        </p:xfrm>
        <a:graphic>
          <a:graphicData uri="http://schemas.openxmlformats.org/presentationml/2006/ole">
            <mc:AlternateContent xmlns:mc="http://schemas.openxmlformats.org/markup-compatibility/2006">
              <mc:Choice xmlns:v="urn:schemas-microsoft-com:vml" Requires="v">
                <p:oleObj spid="_x0000_s2077"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ctrTitle"/>
          </p:nvPr>
        </p:nvSpPr>
        <p:spPr>
          <a:xfrm>
            <a:off x="1142820" y="1963580"/>
            <a:ext cx="6207508" cy="958500"/>
          </a:xfrm>
        </p:spPr>
        <p:txBody>
          <a:bodyPr/>
          <a:lstStyle>
            <a:lvl1pPr>
              <a:lnSpc>
                <a:spcPts val="4888"/>
              </a:lnSpc>
              <a:defRPr sz="5200" b="0">
                <a:solidFill>
                  <a:schemeClr val="tx2"/>
                </a:solidFill>
                <a:latin typeface="Times New Roman" pitchFamily="18" charset="0"/>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457187046"/>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94099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52922" y="3596148"/>
            <a:ext cx="7772797" cy="670855"/>
          </a:xfrm>
        </p:spPr>
        <p:txBody>
          <a:bodyPr anchor="b" anchorCtr="0"/>
          <a:lstStyle>
            <a:lvl1pPr>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1152922" y="4410273"/>
            <a:ext cx="7075289" cy="532642"/>
          </a:xfrm>
        </p:spPr>
        <p:txBody>
          <a:bodyPr/>
          <a:lstStyle>
            <a:lvl1pPr marL="0" marR="0" indent="0" algn="l" defTabSz="914400"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73" indent="0" algn="ctr">
              <a:buNone/>
              <a:defRPr>
                <a:solidFill>
                  <a:schemeClr val="tx1">
                    <a:tint val="75000"/>
                  </a:schemeClr>
                </a:solidFill>
              </a:defRPr>
            </a:lvl2pPr>
            <a:lvl3pPr marL="571145" indent="0" algn="ctr">
              <a:buNone/>
              <a:defRPr>
                <a:solidFill>
                  <a:schemeClr val="tx1">
                    <a:tint val="75000"/>
                  </a:schemeClr>
                </a:solidFill>
              </a:defRPr>
            </a:lvl3pPr>
            <a:lvl4pPr marL="856718" indent="0" algn="ctr">
              <a:buNone/>
              <a:defRPr>
                <a:solidFill>
                  <a:schemeClr val="tx1">
                    <a:tint val="75000"/>
                  </a:schemeClr>
                </a:solidFill>
              </a:defRPr>
            </a:lvl4pPr>
            <a:lvl5pPr marL="1142291" indent="0" algn="ctr">
              <a:buNone/>
              <a:defRPr>
                <a:solidFill>
                  <a:schemeClr val="tx1">
                    <a:tint val="75000"/>
                  </a:schemeClr>
                </a:solidFill>
              </a:defRPr>
            </a:lvl5pPr>
            <a:lvl6pPr marL="1427864" indent="0" algn="ctr">
              <a:buNone/>
              <a:defRPr>
                <a:solidFill>
                  <a:schemeClr val="tx1">
                    <a:tint val="75000"/>
                  </a:schemeClr>
                </a:solidFill>
              </a:defRPr>
            </a:lvl6pPr>
            <a:lvl7pPr marL="1713437" indent="0" algn="ctr">
              <a:buNone/>
              <a:defRPr>
                <a:solidFill>
                  <a:schemeClr val="tx1">
                    <a:tint val="75000"/>
                  </a:schemeClr>
                </a:solidFill>
              </a:defRPr>
            </a:lvl7pPr>
            <a:lvl8pPr marL="1999011" indent="0" algn="ctr">
              <a:buNone/>
              <a:defRPr>
                <a:solidFill>
                  <a:schemeClr val="tx1">
                    <a:tint val="75000"/>
                  </a:schemeClr>
                </a:solidFill>
              </a:defRPr>
            </a:lvl8pPr>
            <a:lvl9pPr marL="2284583" indent="0" algn="ctr">
              <a:buNone/>
              <a:defRPr>
                <a:solidFill>
                  <a:schemeClr val="tx1">
                    <a:tint val="75000"/>
                  </a:schemeClr>
                </a:solidFill>
              </a:defRPr>
            </a:lvl9pPr>
          </a:lstStyle>
          <a:p>
            <a:r>
              <a:rPr lang="en-US" smtClean="0"/>
              <a:t>Click to edit Master subtitle style</a:t>
            </a:r>
            <a:endParaRPr lang="en-US" dirty="0" smtClean="0"/>
          </a:p>
        </p:txBody>
      </p:sp>
      <p:sp>
        <p:nvSpPr>
          <p:cNvPr id="8" name="Footer Placeholder 4"/>
          <p:cNvSpPr>
            <a:spLocks noGrp="1"/>
          </p:cNvSpPr>
          <p:nvPr>
            <p:ph type="ftr" sz="quarter" idx="10"/>
          </p:nvPr>
        </p:nvSpPr>
        <p:spPr>
          <a:xfrm>
            <a:off x="6105525" y="4868863"/>
            <a:ext cx="2895600" cy="274637"/>
          </a:xfrm>
        </p:spPr>
        <p:txBody>
          <a:bodyPr/>
          <a:lstStyle>
            <a:lvl1pPr>
              <a:defRPr/>
            </a:lvl1pPr>
          </a:lstStyle>
          <a:p>
            <a:pPr>
              <a:buClr>
                <a:srgbClr val="829E7E"/>
              </a:buClr>
              <a:defRPr/>
            </a:pPr>
            <a:endParaRPr lang="en-US" dirty="0">
              <a:solidFill>
                <a:srgbClr val="000000">
                  <a:tint val="75000"/>
                </a:srgbClr>
              </a:solidFill>
            </a:endParaRPr>
          </a:p>
        </p:txBody>
      </p:sp>
      <p:pic>
        <p:nvPicPr>
          <p:cNvPr id="9" name="Picture 1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4" descr="Tall Red"/>
          <p:cNvPicPr>
            <a:picLocks noChangeArrowheads="1"/>
          </p:cNvPicPr>
          <p:nvPr userDrawn="1"/>
        </p:nvPicPr>
        <p:blipFill>
          <a:blip r:embed="rId4" cstate="print">
            <a:alphaModFix amt="0"/>
            <a:extLst>
              <a:ext uri="{28A0092B-C50C-407E-A947-70E740481C1C}">
                <a14:useLocalDpi xmlns:a14="http://schemas.microsoft.com/office/drawing/2010/main" val="0"/>
              </a:ext>
            </a:extLst>
          </a:blip>
          <a:srcRect/>
          <a:stretch>
            <a:fillRect/>
          </a:stretch>
        </p:blipFill>
        <p:spPr bwMode="auto">
          <a:xfrm>
            <a:off x="0" y="685800"/>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cstate="print">
            <a:alphaModFix amt="0"/>
            <a:extLst>
              <a:ext uri="{28A0092B-C50C-407E-A947-70E740481C1C}">
                <a14:useLocalDpi xmlns:a14="http://schemas.microsoft.com/office/drawing/2010/main" val="0"/>
              </a:ext>
            </a:extLst>
          </a:blip>
          <a:srcRect/>
          <a:stretch>
            <a:fillRect/>
          </a:stretch>
        </p:blipFill>
        <p:spPr bwMode="auto">
          <a:xfrm>
            <a:off x="3262313" y="685800"/>
            <a:ext cx="5881687" cy="2117725"/>
          </a:xfrm>
          <a:prstGeom prst="rect">
            <a:avLst/>
          </a:prstGeom>
          <a:solidFill>
            <a:schemeClr val="tx2"/>
          </a:solidFill>
          <a:ln>
            <a:noFill/>
          </a:ln>
          <a:extLst/>
        </p:spPr>
      </p:pic>
    </p:spTree>
    <p:extLst>
      <p:ext uri="{BB962C8B-B14F-4D97-AF65-F5344CB8AC3E}">
        <p14:creationId xmlns:p14="http://schemas.microsoft.com/office/powerpoint/2010/main" val="210478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hasCustomPrompt="1"/>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265590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38" y="201076"/>
            <a:ext cx="6569039" cy="44608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08038" y="1164165"/>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pic>
        <p:nvPicPr>
          <p:cNvPr id="6" name="Picture 24" descr="Small Red Square"/>
          <p:cNvPicPr>
            <a:picLocks noChangeAspect="1" noChangeArrowheads="1"/>
          </p:cNvPicPr>
          <p:nvPr userDrawn="1"/>
        </p:nvPicPr>
        <p:blipFill>
          <a:blip r:embed="rId2" cstate="print">
            <a:alphaModFix amt="0"/>
            <a:extLst>
              <a:ext uri="{28A0092B-C50C-407E-A947-70E740481C1C}">
                <a14:useLocalDpi xmlns:a14="http://schemas.microsoft.com/office/drawing/2010/main" val="0"/>
              </a:ext>
            </a:extLst>
          </a:blip>
          <a:srcRect/>
          <a:stretch>
            <a:fillRect/>
          </a:stretch>
        </p:blipFill>
        <p:spPr bwMode="auto">
          <a:xfrm>
            <a:off x="7535206" y="0"/>
            <a:ext cx="1608794" cy="5508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0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365668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94623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cstate="print">
            <a:alphaModFix amt="0"/>
            <a:extLst>
              <a:ext uri="{28A0092B-C50C-407E-A947-70E740481C1C}">
                <a14:useLocalDpi xmlns:a14="http://schemas.microsoft.com/office/drawing/2010/main"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8" y="318055"/>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207173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cstate="print">
            <a:alphaModFix amt="0"/>
            <a:extLst>
              <a:ext uri="{28A0092B-C50C-407E-A947-70E740481C1C}">
                <a14:useLocalDpi xmlns:a14="http://schemas.microsoft.com/office/drawing/2010/main"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8" y="357650"/>
            <a:ext cx="7779072" cy="1244269"/>
          </a:xfrm>
        </p:spPr>
        <p:txBody>
          <a:bodyPr/>
          <a:lstStyle>
            <a:lvl1pPr marL="91440" indent="-91440">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88"/>
            <a:ext cx="7792822" cy="854637"/>
          </a:xfrm>
        </p:spPr>
        <p:txBody>
          <a:bodyPr/>
          <a:lstStyle>
            <a:lvl1pPr marL="0" indent="0">
              <a:buNone/>
              <a:defRPr sz="2000" b="1">
                <a:solidFill>
                  <a:schemeClr val="bg1"/>
                </a:solidFill>
              </a:defRPr>
            </a:lvl1pPr>
            <a:lvl2pPr marL="285750"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414133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7" y="0"/>
            <a:ext cx="9145587" cy="3625850"/>
            <a:chOff x="-1587" y="0"/>
            <a:chExt cx="9145587" cy="3625850"/>
          </a:xfrm>
        </p:grpSpPr>
        <p:pic>
          <p:nvPicPr>
            <p:cNvPr id="7"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cstate="print">
              <a:alphaModFix amt="0"/>
              <a:extLst>
                <a:ext uri="{28A0092B-C50C-407E-A947-70E740481C1C}">
                  <a14:useLocalDpi xmlns:a14="http://schemas.microsoft.com/office/drawing/2010/main"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userDrawn="1">
            <p:ph type="title" hasCustomPrompt="1"/>
          </p:nvPr>
        </p:nvSpPr>
        <p:spPr>
          <a:xfrm>
            <a:off x="0" y="1821925"/>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366314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3790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0"/>
          <a:ext cx="146050" cy="119063"/>
        </p:xfrm>
        <a:graphic>
          <a:graphicData uri="http://schemas.openxmlformats.org/presentationml/2006/ole">
            <mc:AlternateContent xmlns:mc="http://schemas.openxmlformats.org/markup-compatibility/2006">
              <mc:Choice xmlns:v="urn:schemas-microsoft-com:vml" Requires="v">
                <p:oleObj spid="_x0000_s3101"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5"/>
          <p:cNvSpPr>
            <a:spLocks noChangeArrowheads="1"/>
          </p:cNvSpPr>
          <p:nvPr>
            <p:custDataLst>
              <p:tags r:id="rId3"/>
            </p:custDataLst>
          </p:nvPr>
        </p:nvSpPr>
        <p:spPr bwMode="auto">
          <a:xfrm>
            <a:off x="6397625" y="4916092"/>
            <a:ext cx="2312988" cy="107156"/>
          </a:xfrm>
          <a:prstGeom prst="rect">
            <a:avLst/>
          </a:prstGeom>
          <a:noFill/>
          <a:ln w="25400" algn="ctr">
            <a:noFill/>
            <a:miter lim="800000"/>
            <a:headEnd/>
            <a:tailEnd/>
          </a:ln>
        </p:spPr>
        <p:txBody>
          <a:bodyPr lIns="0" tIns="0" rIns="0" bIns="0"/>
          <a:lstStyle/>
          <a:p>
            <a:pPr algn="r" defTabSz="957998">
              <a:lnSpc>
                <a:spcPts val="1128"/>
              </a:lnSpc>
              <a:defRPr/>
            </a:pPr>
            <a:r>
              <a:rPr lang="en-US" sz="800" dirty="0">
                <a:solidFill>
                  <a:schemeClr val="tx2"/>
                </a:solidFill>
              </a:rPr>
              <a:t>© </a:t>
            </a:r>
            <a:r>
              <a:rPr lang="en-US" sz="800" dirty="0" smtClean="0">
                <a:solidFill>
                  <a:schemeClr val="tx2"/>
                </a:solidFill>
              </a:rPr>
              <a:t>2010 </a:t>
            </a:r>
            <a:r>
              <a:rPr lang="en-US" sz="800" dirty="0">
                <a:solidFill>
                  <a:schemeClr val="tx2"/>
                </a:solidFill>
              </a:rPr>
              <a:t>Deloitte Touche Tohmatsu</a:t>
            </a:r>
          </a:p>
        </p:txBody>
      </p:sp>
      <p:sp>
        <p:nvSpPr>
          <p:cNvPr id="6" name="Title Placeholder 1"/>
          <p:cNvSpPr>
            <a:spLocks noGrp="1"/>
          </p:cNvSpPr>
          <p:nvPr>
            <p:ph type="title"/>
          </p:nvPr>
        </p:nvSpPr>
        <p:spPr bwMode="auto">
          <a:xfrm>
            <a:off x="396875" y="222647"/>
            <a:ext cx="8350250" cy="451247"/>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6" y="842963"/>
            <a:ext cx="8350250" cy="3889772"/>
          </a:xfrm>
          <a:prstGeom prst="rect">
            <a:avLst/>
          </a:prstGeom>
        </p:spPr>
        <p:txBody>
          <a:bodyPr wrap="square" lIns="0" tIns="0" rIns="0" bIns="0"/>
          <a:lstStyle>
            <a:lvl1pPr>
              <a:lnSpc>
                <a:spcPct val="106000"/>
              </a:lnSpc>
              <a:spcBef>
                <a:spcPts val="1344"/>
              </a:spcBef>
              <a:spcAft>
                <a:spcPts val="0"/>
              </a:spcAft>
              <a:defRPr/>
            </a:lvl1pPr>
            <a:lvl3pPr>
              <a:lnSpc>
                <a:spcPct val="106000"/>
              </a:lnSpc>
              <a:spcBef>
                <a:spcPts val="576"/>
              </a:spcBef>
              <a:spcAft>
                <a:spcPts val="0"/>
              </a:spcAft>
              <a:defRPr/>
            </a:lvl3pPr>
            <a:lvl4pPr>
              <a:lnSpc>
                <a:spcPct val="106000"/>
              </a:lnSpc>
              <a:spcBef>
                <a:spcPts val="576"/>
              </a:spcBef>
              <a:spcAft>
                <a:spcPts val="0"/>
              </a:spcAft>
              <a:defRPr/>
            </a:lvl4pPr>
            <a:lvl5pPr>
              <a:lnSpc>
                <a:spcPct val="106000"/>
              </a:lnSpc>
              <a:spcBef>
                <a:spcPts val="576"/>
              </a:spcBef>
              <a:spcAft>
                <a:spcPts val="0"/>
              </a:spcAf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Slide Number Placeholder 3"/>
          <p:cNvSpPr>
            <a:spLocks noGrp="1"/>
          </p:cNvSpPr>
          <p:nvPr>
            <p:ph type="sldNum" sz="quarter" idx="13"/>
            <p:custDataLst>
              <p:tags r:id="rId4"/>
            </p:custDataLst>
          </p:nvPr>
        </p:nvSpPr>
        <p:spPr/>
        <p:txBody>
          <a:bodyPr/>
          <a:lstStyle>
            <a:lvl1pPr>
              <a:defRPr/>
            </a:lvl1pPr>
          </a:lstStyle>
          <a:p>
            <a:fld id="{07DDA470-64EC-4838-8513-FA93D4181BA0}" type="slidenum">
              <a:rPr lang="en-US"/>
              <a:pPr/>
              <a:t>‹#›</a:t>
            </a:fld>
            <a:endParaRPr lang="en-US"/>
          </a:p>
        </p:txBody>
      </p:sp>
      <p:sp>
        <p:nvSpPr>
          <p:cNvPr id="9" name="Footer Placeholder 4"/>
          <p:cNvSpPr>
            <a:spLocks noGrp="1"/>
          </p:cNvSpPr>
          <p:nvPr>
            <p:ph type="ftr" sz="quarter" idx="14"/>
            <p:custDataLst>
              <p:tags r:id="rId5"/>
            </p:custDataLst>
          </p:nvPr>
        </p:nvSpPr>
        <p:spPr/>
        <p:txBody>
          <a:bodyPr/>
          <a:lstStyle>
            <a:lvl1pPr>
              <a:defRPr/>
            </a:lvl1pPr>
          </a:lstStyle>
          <a:p>
            <a:endParaRPr lang="en-US" dirty="0"/>
          </a:p>
        </p:txBody>
      </p:sp>
    </p:spTree>
    <p:extLst>
      <p:ext uri="{BB962C8B-B14F-4D97-AF65-F5344CB8AC3E}">
        <p14:creationId xmlns:p14="http://schemas.microsoft.com/office/powerpoint/2010/main" val="4096230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7"/>
            <a:ext cx="7772797" cy="1021953"/>
          </a:xfrm>
        </p:spPr>
        <p:txBody>
          <a:bodyPr/>
          <a:lstStyle>
            <a:lvl1pPr algn="l">
              <a:defRPr sz="24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5" y="2179839"/>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309638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396645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1" y="1150938"/>
            <a:ext cx="4040187"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1"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38"/>
            <a:ext cx="4041180"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222497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3"/>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26"/>
            <a:ext cx="3008312" cy="3518297"/>
          </a:xfrm>
        </p:spPr>
        <p:txBody>
          <a:bodyPr/>
          <a:lstStyle>
            <a:lvl1pPr marL="0" indent="0">
              <a:buNone/>
              <a:defRPr sz="900"/>
            </a:lvl1pPr>
            <a:lvl2pPr marL="285573" indent="0">
              <a:buNone/>
              <a:defRPr sz="700"/>
            </a:lvl2pPr>
            <a:lvl3pPr marL="571145" indent="0">
              <a:buNone/>
              <a:defRPr sz="600"/>
            </a:lvl3pPr>
            <a:lvl4pPr marL="856718" indent="0">
              <a:buNone/>
              <a:defRPr sz="600"/>
            </a:lvl4pPr>
            <a:lvl5pPr marL="1142291" indent="0">
              <a:buNone/>
              <a:defRPr sz="600"/>
            </a:lvl5pPr>
            <a:lvl6pPr marL="1427864" indent="0">
              <a:buNone/>
              <a:defRPr sz="600"/>
            </a:lvl6pPr>
            <a:lvl7pPr marL="1713437" indent="0">
              <a:buNone/>
              <a:defRPr sz="600"/>
            </a:lvl7pPr>
            <a:lvl8pPr marL="1999011" indent="0">
              <a:buNone/>
              <a:defRPr sz="600"/>
            </a:lvl8pPr>
            <a:lvl9pPr marL="228458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371165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24918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98" y="206375"/>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5"/>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val="185884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201075"/>
            <a:ext cx="7950200" cy="473075"/>
          </a:xfrm>
        </p:spPr>
        <p:txBody>
          <a:bodyPr wrap="square"/>
          <a:lstStyle/>
          <a:p>
            <a:r>
              <a:rPr lang="en-US" smtClean="0"/>
              <a:t>Click to edit Master title style</a:t>
            </a:r>
            <a:endParaRPr lang="en-US" dirty="0"/>
          </a:p>
        </p:txBody>
      </p:sp>
      <p:sp>
        <p:nvSpPr>
          <p:cNvPr id="3" name="Content Placeholder 2"/>
          <p:cNvSpPr>
            <a:spLocks noGrp="1"/>
          </p:cNvSpPr>
          <p:nvPr>
            <p:ph idx="1"/>
          </p:nvPr>
        </p:nvSpPr>
        <p:spPr>
          <a:xfrm>
            <a:off x="806451" y="1111250"/>
            <a:ext cx="7900974" cy="3648075"/>
          </a:xfrm>
        </p:spPr>
        <p:txBody>
          <a:bodyPr wrap="square"/>
          <a:lstStyle>
            <a:lvl1pPr marL="117475" indent="-117475">
              <a:spcBef>
                <a:spcPts val="400"/>
              </a:spcBef>
              <a:spcAft>
                <a:spcPts val="200"/>
              </a:spcAft>
              <a:buFont typeface="Arial" pitchFamily="34" charset="0"/>
              <a:buChar char="•"/>
              <a:defRPr sz="1200" b="0"/>
            </a:lvl1pPr>
            <a:lvl2pPr marL="344488" indent="-177800">
              <a:spcAft>
                <a:spcPts val="0"/>
              </a:spcAft>
              <a:buClr>
                <a:schemeClr val="tx1"/>
              </a:buClr>
              <a:buFont typeface="Arial" pitchFamily="34" charset="0"/>
              <a:buChar char="–"/>
              <a:defRPr sz="1100"/>
            </a:lvl2pPr>
            <a:lvl3pPr marL="574675" indent="-171450">
              <a:buClr>
                <a:schemeClr val="tx2"/>
              </a:buClr>
              <a:buFont typeface="Arial" pitchFamily="34" charset="0"/>
              <a:buChar char="•"/>
              <a:defRPr sz="1100">
                <a:solidFill>
                  <a:schemeClr val="tx1"/>
                </a:solidFill>
              </a:defRPr>
            </a:lvl3pPr>
            <a:lvl4pPr marL="855663" indent="-107950">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200150" indent="-166688">
              <a:buClr>
                <a:schemeClr val="tx2"/>
              </a:buClr>
              <a:buFont typeface="Arial" pitchFamily="34" charset="0"/>
              <a:buChar cha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a:xfrm>
            <a:off x="5824267" y="4758191"/>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8"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fontAlgn="base" hangingPunct="1">
              <a:spcAft>
                <a:spcPct val="0"/>
              </a:spcAft>
              <a:buClr>
                <a:srgbClr val="829E7E"/>
              </a:buClr>
              <a:buFont typeface="Arial"/>
              <a:buNone/>
              <a:defRPr/>
            </a:pPr>
            <a:fld id="{DF43EDC1-DE77-47A3-B56B-F28176B942E3}" type="slidenum">
              <a:rPr lang="en-US" sz="600" smtClean="0">
                <a:solidFill>
                  <a:srgbClr val="000000"/>
                </a:solidFill>
                <a:cs typeface="Arial" pitchFamily="34" charset="0"/>
              </a:rPr>
              <a:pPr algn="r" defTabSz="342851" eaLnBrk="1" fontAlgn="base" hangingPunct="1">
                <a:spcAft>
                  <a:spcPct val="0"/>
                </a:spcAft>
                <a:buClr>
                  <a:srgbClr val="829E7E"/>
                </a:buClr>
                <a:buFont typeface="Arial"/>
                <a:buNone/>
                <a:defRPr/>
              </a:pPr>
              <a:t>‹#›</a:t>
            </a:fld>
            <a:endParaRPr lang="en-US" sz="600" dirty="0" smtClean="0">
              <a:solidFill>
                <a:srgbClr val="292929"/>
              </a:solidFill>
              <a:cs typeface="Arial" pitchFamily="34" charset="0"/>
            </a:endParaRPr>
          </a:p>
        </p:txBody>
      </p:sp>
      <p:sp>
        <p:nvSpPr>
          <p:cNvPr id="11"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829E7E"/>
              </a:buClr>
              <a:buFont typeface="Arial"/>
              <a:buNone/>
              <a:defRPr/>
            </a:pPr>
            <a:r>
              <a:rPr lang="en-US" sz="600" dirty="0" smtClean="0">
                <a:solidFill>
                  <a:srgbClr val="292929"/>
                </a:solidFill>
                <a:cs typeface="Arial" pitchFamily="34" charset="0"/>
              </a:rPr>
              <a:t>Copyright © 2012, Oracle and/or its affiliates. All rights reserved.</a:t>
            </a:r>
          </a:p>
        </p:txBody>
      </p:sp>
      <p:cxnSp>
        <p:nvCxnSpPr>
          <p:cNvPr id="14" name="Straight Connector 13"/>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4" name="Group 3"/>
          <p:cNvGrpSpPr/>
          <p:nvPr userDrawn="1"/>
        </p:nvGrpSpPr>
        <p:grpSpPr>
          <a:xfrm>
            <a:off x="3094495" y="4875691"/>
            <a:ext cx="2289387" cy="219168"/>
            <a:chOff x="3094495" y="4875691"/>
            <a:chExt cx="2289387" cy="219168"/>
          </a:xfrm>
        </p:grpSpPr>
        <p:sp>
          <p:nvSpPr>
            <p:cNvPr id="13"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829E7E"/>
                </a:buClr>
                <a:buFont typeface="Arial"/>
                <a:buNone/>
                <a:defRPr/>
              </a:pPr>
              <a:r>
                <a:rPr lang="en-US" sz="600" dirty="0" smtClean="0">
                  <a:solidFill>
                    <a:srgbClr val="292929"/>
                  </a:solidFill>
                  <a:cs typeface="Arial" pitchFamily="34" charset="0"/>
                </a:rPr>
                <a:t>Insert Information Protection Policy Classification from Slide 8</a:t>
              </a:r>
              <a:endParaRPr lang="en-US" sz="800" dirty="0" smtClean="0">
                <a:solidFill>
                  <a:srgbClr val="292929"/>
                </a:solidFill>
                <a:cs typeface="Arial" pitchFamily="34" charset="0"/>
              </a:endParaRPr>
            </a:p>
          </p:txBody>
        </p:sp>
        <p:cxnSp>
          <p:nvCxnSpPr>
            <p:cNvPr id="15" name="Straight Connector 14"/>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181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201076"/>
            <a:ext cx="7950200" cy="530224"/>
          </a:xfrm>
        </p:spPr>
        <p:txBody>
          <a:bodyPr wrap="square"/>
          <a:lstStyle/>
          <a:p>
            <a:r>
              <a:rPr lang="en-US" smtClean="0"/>
              <a:t>Click to edit Master title style</a:t>
            </a:r>
            <a:endParaRPr lang="en-US" dirty="0"/>
          </a:p>
        </p:txBody>
      </p:sp>
      <p:sp>
        <p:nvSpPr>
          <p:cNvPr id="6" name="Footer Placeholder 4"/>
          <p:cNvSpPr>
            <a:spLocks noGrp="1"/>
          </p:cNvSpPr>
          <p:nvPr>
            <p:ph type="ftr" sz="quarter" idx="10"/>
          </p:nvPr>
        </p:nvSpPr>
        <p:spPr>
          <a:xfrm>
            <a:off x="5858211" y="4800037"/>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7"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fontAlgn="base" hangingPunct="1">
              <a:spcAft>
                <a:spcPct val="0"/>
              </a:spcAft>
              <a:buClr>
                <a:srgbClr val="829E7E"/>
              </a:buClr>
              <a:buFont typeface="Arial"/>
              <a:buNone/>
              <a:defRPr/>
            </a:pPr>
            <a:fld id="{DF43EDC1-DE77-47A3-B56B-F28176B942E3}" type="slidenum">
              <a:rPr lang="en-US" sz="600" smtClean="0">
                <a:solidFill>
                  <a:srgbClr val="000000"/>
                </a:solidFill>
                <a:cs typeface="Arial" pitchFamily="34" charset="0"/>
              </a:rPr>
              <a:pPr algn="r" defTabSz="342851" eaLnBrk="1" fontAlgn="base" hangingPunct="1">
                <a:spcAft>
                  <a:spcPct val="0"/>
                </a:spcAft>
                <a:buClr>
                  <a:srgbClr val="829E7E"/>
                </a:buClr>
                <a:buFont typeface="Arial"/>
                <a:buNone/>
                <a:defRPr/>
              </a:pPr>
              <a:t>‹#›</a:t>
            </a:fld>
            <a:endParaRPr lang="en-US" sz="600" dirty="0" smtClean="0">
              <a:solidFill>
                <a:srgbClr val="292929"/>
              </a:solidFill>
              <a:cs typeface="Arial" pitchFamily="34" charset="0"/>
            </a:endParaRPr>
          </a:p>
        </p:txBody>
      </p:sp>
      <p:sp>
        <p:nvSpPr>
          <p:cNvPr id="11"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829E7E"/>
              </a:buClr>
              <a:buFont typeface="Arial"/>
              <a:buNone/>
              <a:defRPr/>
            </a:pPr>
            <a:r>
              <a:rPr lang="en-US" sz="600" dirty="0" smtClean="0">
                <a:solidFill>
                  <a:srgbClr val="292929"/>
                </a:solidFill>
                <a:cs typeface="Arial" pitchFamily="34" charset="0"/>
              </a:rPr>
              <a:t>Copyright © 2012, Oracle and/or its affiliates. All rights reserved.</a:t>
            </a:r>
          </a:p>
        </p:txBody>
      </p:sp>
      <p:cxnSp>
        <p:nvCxnSpPr>
          <p:cNvPr id="13" name="Straight Connector 12"/>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3" name="Group 2"/>
          <p:cNvGrpSpPr/>
          <p:nvPr userDrawn="1"/>
        </p:nvGrpSpPr>
        <p:grpSpPr>
          <a:xfrm>
            <a:off x="3094495" y="4875691"/>
            <a:ext cx="2289387" cy="219168"/>
            <a:chOff x="3094495" y="4875691"/>
            <a:chExt cx="2289387" cy="219168"/>
          </a:xfrm>
        </p:grpSpPr>
        <p:sp>
          <p:nvSpPr>
            <p:cNvPr id="12"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829E7E"/>
                </a:buClr>
                <a:buFont typeface="Arial"/>
                <a:buNone/>
                <a:defRPr/>
              </a:pPr>
              <a:r>
                <a:rPr lang="en-US" sz="600" dirty="0" smtClean="0">
                  <a:solidFill>
                    <a:srgbClr val="292929"/>
                  </a:solidFill>
                  <a:cs typeface="Arial" pitchFamily="34" charset="0"/>
                </a:rPr>
                <a:t>Insert Information Protection Policy Classification from Slide 8</a:t>
              </a:r>
              <a:endParaRPr lang="en-US" sz="800" dirty="0" smtClean="0">
                <a:solidFill>
                  <a:srgbClr val="292929"/>
                </a:solidFill>
                <a:cs typeface="Arial" pitchFamily="34" charset="0"/>
              </a:endParaRPr>
            </a:p>
          </p:txBody>
        </p:sp>
        <p:cxnSp>
          <p:nvCxnSpPr>
            <p:cNvPr id="14" name="Straight Connector 13"/>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8894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049274"/>
            <a:ext cx="8330184" cy="3662172"/>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1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1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1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414338" y="337709"/>
            <a:ext cx="8330184" cy="304699"/>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50967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5.jpe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4.jpe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3.jpe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image" Target="../media/image5.jpeg"/><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image" Target="../media/image4.jpe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3.jpeg"/><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theme" Target="../theme/theme4.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image" Target="../media/image14.jpe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image" Target="../media/image13.wmf"/><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theme" Target="../theme/theme5.xml"/><Relationship Id="rId3" Type="http://schemas.openxmlformats.org/officeDocument/2006/relationships/slideLayout" Target="../slideLayouts/slideLayout73.xml"/><Relationship Id="rId21" Type="http://schemas.openxmlformats.org/officeDocument/2006/relationships/image" Target="../media/image18.jpeg"/><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image" Target="../media/image14.jpe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image" Target="../media/image10.jpe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08359" y="262586"/>
            <a:ext cx="8422522" cy="4726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05471" y="892786"/>
            <a:ext cx="8422522" cy="39146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HClick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9"/>
          <p:cNvSpPr>
            <a:spLocks noGrp="1"/>
          </p:cNvSpPr>
          <p:nvPr>
            <p:ph type="sldNum" sz="quarter" idx="4"/>
          </p:nvPr>
        </p:nvSpPr>
        <p:spPr>
          <a:xfrm>
            <a:off x="415574" y="4915579"/>
            <a:ext cx="282819" cy="108185"/>
          </a:xfrm>
          <a:prstGeom prst="rect">
            <a:avLst/>
          </a:prstGeom>
        </p:spPr>
        <p:txBody>
          <a:bodyPr vert="horz" wrap="square" lIns="0" tIns="0" rIns="0" bIns="0" numCol="1" anchor="t" anchorCtr="0" compatLnSpc="1">
            <a:prstTxWarp prst="textNoShape">
              <a:avLst/>
            </a:prstTxWarp>
            <a:noAutofit/>
          </a:bodyPr>
          <a:lstStyle>
            <a:lvl1pPr>
              <a:lnSpc>
                <a:spcPts val="1077"/>
              </a:lnSpc>
              <a:defRPr sz="900" b="1">
                <a:solidFill>
                  <a:schemeClr val="tx2"/>
                </a:solidFill>
              </a:defRPr>
            </a:lvl1pPr>
          </a:lstStyle>
          <a:p>
            <a:pPr fontAlgn="base">
              <a:spcBef>
                <a:spcPct val="0"/>
              </a:spcBef>
              <a:spcAft>
                <a:spcPct val="0"/>
              </a:spcAft>
              <a:defRPr/>
            </a:pPr>
            <a:fld id="{8089D9AE-36C5-4086-B761-ECBC16BD6EAD}" type="slidenum">
              <a:rPr lang="en-US">
                <a:solidFill>
                  <a:srgbClr val="002776"/>
                </a:solidFill>
                <a:cs typeface="Arial" charset="0"/>
              </a:rPr>
              <a:pPr fontAlgn="base">
                <a:spcBef>
                  <a:spcPct val="0"/>
                </a:spcBef>
                <a:spcAft>
                  <a:spcPct val="0"/>
                </a:spcAft>
                <a:defRPr/>
              </a:pPr>
              <a:t>‹#›</a:t>
            </a:fld>
            <a:endParaRPr lang="en-US" dirty="0">
              <a:solidFill>
                <a:srgbClr val="002776"/>
              </a:solidFill>
              <a:cs typeface="Arial" charset="0"/>
            </a:endParaRPr>
          </a:p>
        </p:txBody>
      </p:sp>
      <p:sp>
        <p:nvSpPr>
          <p:cNvPr id="10" name="Footer Placeholder 10"/>
          <p:cNvSpPr>
            <a:spLocks noGrp="1"/>
          </p:cNvSpPr>
          <p:nvPr>
            <p:ph type="ftr" sz="quarter" idx="3"/>
          </p:nvPr>
        </p:nvSpPr>
        <p:spPr>
          <a:xfrm>
            <a:off x="771981" y="4915579"/>
            <a:ext cx="4317318" cy="108185"/>
          </a:xfrm>
          <a:prstGeom prst="rect">
            <a:avLst/>
          </a:prstGeom>
        </p:spPr>
        <p:txBody>
          <a:bodyPr vert="horz" wrap="square" lIns="0" tIns="0" rIns="0" bIns="0" numCol="1" anchor="t" anchorCtr="0" compatLnSpc="1">
            <a:prstTxWarp prst="textNoShape">
              <a:avLst/>
            </a:prstTxWarp>
            <a:noAutofit/>
          </a:bodyPr>
          <a:lstStyle>
            <a:lvl1pPr>
              <a:lnSpc>
                <a:spcPts val="1077"/>
              </a:lnSpc>
              <a:defRPr sz="900">
                <a:solidFill>
                  <a:schemeClr val="tx2"/>
                </a:solidFill>
              </a:defRPr>
            </a:lvl1pPr>
          </a:lstStyle>
          <a:p>
            <a:pPr fontAlgn="base">
              <a:spcBef>
                <a:spcPct val="0"/>
              </a:spcBef>
              <a:spcAft>
                <a:spcPct val="0"/>
              </a:spcAft>
              <a:defRPr/>
            </a:pPr>
            <a:r>
              <a:rPr lang="en-GB">
                <a:solidFill>
                  <a:srgbClr val="002776"/>
                </a:solidFill>
                <a:cs typeface="Arial" charset="0"/>
              </a:rPr>
              <a:t>Mining &amp; Human Capital - October 2011</a:t>
            </a:r>
            <a:endParaRPr lang="en-US" dirty="0">
              <a:solidFill>
                <a:srgbClr val="002776"/>
              </a:solidFill>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 id="2147483669" r:id="rId6"/>
    <p:sldLayoutId id="2147483671" r:id="rId7"/>
    <p:sldLayoutId id="2147483672" r:id="rId8"/>
    <p:sldLayoutId id="2147483673" r:id="rId9"/>
    <p:sldLayoutId id="2147483674" r:id="rId10"/>
    <p:sldLayoutId id="2147483755" r:id="rId11"/>
  </p:sldLayoutIdLst>
  <p:hf hdr="0" dt="0"/>
  <p:txStyles>
    <p:titleStyle>
      <a:lvl1pPr algn="l" defTabSz="914111" rtl="0" eaLnBrk="0" fontAlgn="base" hangingPunct="0">
        <a:lnSpc>
          <a:spcPts val="3050"/>
        </a:lnSpc>
        <a:spcBef>
          <a:spcPct val="0"/>
        </a:spcBef>
        <a:spcAft>
          <a:spcPct val="0"/>
        </a:spcAft>
        <a:defRPr sz="2200" b="1" kern="1200">
          <a:solidFill>
            <a:schemeClr val="tx2"/>
          </a:solidFill>
          <a:latin typeface="+mj-lt"/>
          <a:ea typeface="+mj-ea"/>
          <a:cs typeface="+mj-cs"/>
        </a:defRPr>
      </a:lvl1pPr>
      <a:lvl2pPr algn="l" defTabSz="914111" rtl="0" eaLnBrk="0" fontAlgn="base" hangingPunct="0">
        <a:lnSpc>
          <a:spcPts val="3050"/>
        </a:lnSpc>
        <a:spcBef>
          <a:spcPct val="0"/>
        </a:spcBef>
        <a:spcAft>
          <a:spcPct val="0"/>
        </a:spcAft>
        <a:defRPr sz="2200" b="1">
          <a:solidFill>
            <a:schemeClr val="tx2"/>
          </a:solidFill>
          <a:latin typeface="Arial" charset="0"/>
        </a:defRPr>
      </a:lvl2pPr>
      <a:lvl3pPr algn="l" defTabSz="914111" rtl="0" eaLnBrk="0" fontAlgn="base" hangingPunct="0">
        <a:lnSpc>
          <a:spcPts val="3050"/>
        </a:lnSpc>
        <a:spcBef>
          <a:spcPct val="0"/>
        </a:spcBef>
        <a:spcAft>
          <a:spcPct val="0"/>
        </a:spcAft>
        <a:defRPr sz="2200" b="1">
          <a:solidFill>
            <a:schemeClr val="tx2"/>
          </a:solidFill>
          <a:latin typeface="Arial" charset="0"/>
        </a:defRPr>
      </a:lvl3pPr>
      <a:lvl4pPr algn="l" defTabSz="914111" rtl="0" eaLnBrk="0" fontAlgn="base" hangingPunct="0">
        <a:lnSpc>
          <a:spcPts val="3050"/>
        </a:lnSpc>
        <a:spcBef>
          <a:spcPct val="0"/>
        </a:spcBef>
        <a:spcAft>
          <a:spcPct val="0"/>
        </a:spcAft>
        <a:defRPr sz="2200" b="1">
          <a:solidFill>
            <a:schemeClr val="tx2"/>
          </a:solidFill>
          <a:latin typeface="Arial" charset="0"/>
        </a:defRPr>
      </a:lvl4pPr>
      <a:lvl5pPr algn="l" defTabSz="914111" rtl="0" eaLnBrk="0" fontAlgn="base" hangingPunct="0">
        <a:lnSpc>
          <a:spcPts val="3050"/>
        </a:lnSpc>
        <a:spcBef>
          <a:spcPct val="0"/>
        </a:spcBef>
        <a:spcAft>
          <a:spcPct val="0"/>
        </a:spcAft>
        <a:defRPr sz="2200" b="1">
          <a:solidFill>
            <a:schemeClr val="tx2"/>
          </a:solidFill>
          <a:latin typeface="Arial" charset="0"/>
        </a:defRPr>
      </a:lvl5pPr>
      <a:lvl6pPr marL="410068" algn="l" rtl="0" fontAlgn="base">
        <a:spcBef>
          <a:spcPct val="0"/>
        </a:spcBef>
        <a:spcAft>
          <a:spcPct val="0"/>
        </a:spcAft>
        <a:defRPr sz="2200" b="1">
          <a:solidFill>
            <a:schemeClr val="accent1"/>
          </a:solidFill>
          <a:latin typeface="Arial" charset="0"/>
        </a:defRPr>
      </a:lvl6pPr>
      <a:lvl7pPr marL="820138" algn="l" rtl="0" fontAlgn="base">
        <a:spcBef>
          <a:spcPct val="0"/>
        </a:spcBef>
        <a:spcAft>
          <a:spcPct val="0"/>
        </a:spcAft>
        <a:defRPr sz="2200" b="1">
          <a:solidFill>
            <a:schemeClr val="accent1"/>
          </a:solidFill>
          <a:latin typeface="Arial" charset="0"/>
        </a:defRPr>
      </a:lvl7pPr>
      <a:lvl8pPr marL="1230206" algn="l" rtl="0" fontAlgn="base">
        <a:spcBef>
          <a:spcPct val="0"/>
        </a:spcBef>
        <a:spcAft>
          <a:spcPct val="0"/>
        </a:spcAft>
        <a:defRPr sz="2200" b="1">
          <a:solidFill>
            <a:schemeClr val="accent1"/>
          </a:solidFill>
          <a:latin typeface="Arial" charset="0"/>
        </a:defRPr>
      </a:lvl8pPr>
      <a:lvl9pPr marL="1640273" algn="l" rtl="0" fontAlgn="base">
        <a:spcBef>
          <a:spcPct val="0"/>
        </a:spcBef>
        <a:spcAft>
          <a:spcPct val="0"/>
        </a:spcAft>
        <a:defRPr sz="2200" b="1">
          <a:solidFill>
            <a:schemeClr val="accent1"/>
          </a:solidFill>
          <a:latin typeface="Arial" charset="0"/>
        </a:defRPr>
      </a:lvl9pPr>
    </p:titleStyle>
    <p:bodyStyle>
      <a:lvl1pPr marL="343148" indent="-343148" algn="l" defTabSz="914111" rtl="0" eaLnBrk="0" fontAlgn="base" hangingPunct="0">
        <a:spcBef>
          <a:spcPct val="0"/>
        </a:spcBef>
        <a:spcAft>
          <a:spcPts val="269"/>
        </a:spcAft>
        <a:buFont typeface="Arial" charset="0"/>
        <a:defRPr lang="en-US" sz="1800" kern="1200" dirty="0">
          <a:solidFill>
            <a:schemeClr val="tx2"/>
          </a:solidFill>
          <a:latin typeface="+mn-lt"/>
          <a:ea typeface="+mn-ea"/>
          <a:cs typeface="+mn-cs"/>
        </a:defRPr>
      </a:lvl1pPr>
      <a:lvl2pPr marL="182252" indent="-182252" algn="l" defTabSz="914111" rtl="0" eaLnBrk="0" fontAlgn="base" hangingPunct="0">
        <a:spcBef>
          <a:spcPct val="0"/>
        </a:spcBef>
        <a:spcAft>
          <a:spcPts val="269"/>
        </a:spcAft>
        <a:buFont typeface="Arial" charset="0"/>
        <a:buChar char="•"/>
        <a:defRPr lang="en-US" sz="1800" kern="1200" dirty="0">
          <a:solidFill>
            <a:schemeClr val="tx2"/>
          </a:solidFill>
          <a:latin typeface="+mn-lt"/>
          <a:ea typeface="+mj-ea"/>
          <a:cs typeface="+mj-cs"/>
        </a:defRPr>
      </a:lvl2pPr>
      <a:lvl3pPr marL="357387" indent="-175134" algn="l" defTabSz="914111" rtl="0" eaLnBrk="0" fontAlgn="base" hangingPunct="0">
        <a:spcBef>
          <a:spcPct val="0"/>
        </a:spcBef>
        <a:spcAft>
          <a:spcPts val="269"/>
        </a:spcAft>
        <a:buFont typeface="Arial" charset="0"/>
        <a:buChar char="‒"/>
        <a:defRPr lang="en-US" sz="1800" kern="1200" dirty="0">
          <a:solidFill>
            <a:schemeClr val="tx2"/>
          </a:solidFill>
          <a:latin typeface="+mn-lt"/>
          <a:ea typeface="+mj-ea"/>
          <a:cs typeface="+mj-cs"/>
        </a:defRPr>
      </a:lvl3pPr>
      <a:lvl4pPr marL="539639" indent="-182252" algn="l" defTabSz="914111" rtl="0" eaLnBrk="0" fontAlgn="base" hangingPunct="0">
        <a:spcBef>
          <a:spcPct val="0"/>
        </a:spcBef>
        <a:spcAft>
          <a:spcPts val="538"/>
        </a:spcAft>
        <a:buFont typeface="Arial" charset="0"/>
        <a:buChar char="•"/>
        <a:defRPr lang="en-US" kern="1200" dirty="0">
          <a:solidFill>
            <a:schemeClr val="tx2"/>
          </a:solidFill>
          <a:latin typeface="+mn-lt"/>
          <a:ea typeface="+mj-ea"/>
          <a:cs typeface="+mj-cs"/>
        </a:defRPr>
      </a:lvl4pPr>
      <a:lvl5pPr marL="711925" indent="-172287" algn="l" defTabSz="914111" rtl="0" eaLnBrk="0" fontAlgn="base" hangingPunct="0">
        <a:spcBef>
          <a:spcPct val="0"/>
        </a:spcBef>
        <a:spcAft>
          <a:spcPts val="538"/>
        </a:spcAft>
        <a:buFont typeface="Arial" charset="0"/>
        <a:buChar char="‒"/>
        <a:defRPr lang="en-GB" kern="1200" dirty="0">
          <a:solidFill>
            <a:schemeClr val="tx2"/>
          </a:solidFill>
          <a:latin typeface="+mn-lt"/>
          <a:ea typeface="+mj-ea"/>
          <a:cs typeface="+mj-cs"/>
        </a:defRPr>
      </a:lvl5pPr>
      <a:lvl6pPr marL="803051" indent="-163743" algn="l" defTabSz="820138" rtl="0" eaLnBrk="1" latinLnBrk="0" hangingPunct="1">
        <a:spcBef>
          <a:spcPts val="0"/>
        </a:spcBef>
        <a:spcAft>
          <a:spcPts val="269"/>
        </a:spcAft>
        <a:buFont typeface="Arial" pitchFamily="34" charset="0"/>
        <a:buChar char="•"/>
        <a:defRPr sz="1400" kern="1200" baseline="0">
          <a:solidFill>
            <a:schemeClr val="accent1"/>
          </a:solidFill>
          <a:latin typeface="+mn-lt"/>
          <a:ea typeface="+mn-ea"/>
          <a:cs typeface="+mn-cs"/>
        </a:defRPr>
      </a:lvl6pPr>
      <a:lvl7pPr marL="968216" indent="-165166" algn="l" defTabSz="820138"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7pPr>
      <a:lvl8pPr marL="1123416" indent="-155200" algn="l" defTabSz="820138"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8pPr>
      <a:lvl9pPr marL="1287159" indent="-163743" algn="l" defTabSz="820138"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20138" rtl="0" eaLnBrk="1" latinLnBrk="0" hangingPunct="1">
        <a:defRPr sz="1600" kern="1200">
          <a:solidFill>
            <a:schemeClr val="tx1"/>
          </a:solidFill>
          <a:latin typeface="+mn-lt"/>
          <a:ea typeface="+mn-ea"/>
          <a:cs typeface="+mn-cs"/>
        </a:defRPr>
      </a:lvl1pPr>
      <a:lvl2pPr marL="410068" algn="l" defTabSz="820138" rtl="0" eaLnBrk="1" latinLnBrk="0" hangingPunct="1">
        <a:defRPr sz="1600" kern="1200">
          <a:solidFill>
            <a:schemeClr val="tx1"/>
          </a:solidFill>
          <a:latin typeface="+mn-lt"/>
          <a:ea typeface="+mn-ea"/>
          <a:cs typeface="+mn-cs"/>
        </a:defRPr>
      </a:lvl2pPr>
      <a:lvl3pPr marL="820138" algn="l" defTabSz="820138" rtl="0" eaLnBrk="1" latinLnBrk="0" hangingPunct="1">
        <a:defRPr sz="1600" kern="1200">
          <a:solidFill>
            <a:schemeClr val="tx1"/>
          </a:solidFill>
          <a:latin typeface="+mn-lt"/>
          <a:ea typeface="+mn-ea"/>
          <a:cs typeface="+mn-cs"/>
        </a:defRPr>
      </a:lvl3pPr>
      <a:lvl4pPr marL="1230206" algn="l" defTabSz="820138" rtl="0" eaLnBrk="1" latinLnBrk="0" hangingPunct="1">
        <a:defRPr sz="1600" kern="1200">
          <a:solidFill>
            <a:schemeClr val="tx1"/>
          </a:solidFill>
          <a:latin typeface="+mn-lt"/>
          <a:ea typeface="+mn-ea"/>
          <a:cs typeface="+mn-cs"/>
        </a:defRPr>
      </a:lvl4pPr>
      <a:lvl5pPr marL="1640273" algn="l" defTabSz="820138" rtl="0" eaLnBrk="1" latinLnBrk="0" hangingPunct="1">
        <a:defRPr sz="1600" kern="1200">
          <a:solidFill>
            <a:schemeClr val="tx1"/>
          </a:solidFill>
          <a:latin typeface="+mn-lt"/>
          <a:ea typeface="+mn-ea"/>
          <a:cs typeface="+mn-cs"/>
        </a:defRPr>
      </a:lvl5pPr>
      <a:lvl6pPr marL="2050342" algn="l" defTabSz="820138" rtl="0" eaLnBrk="1" latinLnBrk="0" hangingPunct="1">
        <a:defRPr sz="1600" kern="1200">
          <a:solidFill>
            <a:schemeClr val="tx1"/>
          </a:solidFill>
          <a:latin typeface="+mn-lt"/>
          <a:ea typeface="+mn-ea"/>
          <a:cs typeface="+mn-cs"/>
        </a:defRPr>
      </a:lvl6pPr>
      <a:lvl7pPr marL="2460410" algn="l" defTabSz="820138" rtl="0" eaLnBrk="1" latinLnBrk="0" hangingPunct="1">
        <a:defRPr sz="1600" kern="1200">
          <a:solidFill>
            <a:schemeClr val="tx1"/>
          </a:solidFill>
          <a:latin typeface="+mn-lt"/>
          <a:ea typeface="+mn-ea"/>
          <a:cs typeface="+mn-cs"/>
        </a:defRPr>
      </a:lvl7pPr>
      <a:lvl8pPr marL="2870478" algn="l" defTabSz="820138" rtl="0" eaLnBrk="1" latinLnBrk="0" hangingPunct="1">
        <a:defRPr sz="1600" kern="1200">
          <a:solidFill>
            <a:schemeClr val="tx1"/>
          </a:solidFill>
          <a:latin typeface="+mn-lt"/>
          <a:ea typeface="+mn-ea"/>
          <a:cs typeface="+mn-cs"/>
        </a:defRPr>
      </a:lvl8pPr>
      <a:lvl9pPr marL="3280547" algn="l" defTabSz="820138"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80"/>
            <a:ext cx="8132762" cy="43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8" y="1164165"/>
            <a:ext cx="8126412"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50"/>
            <a:ext cx="2895600" cy="274637"/>
          </a:xfrm>
          <a:prstGeom prst="rect">
            <a:avLst/>
          </a:prstGeom>
        </p:spPr>
        <p:txBody>
          <a:bodyPr vert="horz" wrap="square" lIns="57115" tIns="28558" rIns="57115" bIns="28558"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defTabSz="914400" fontAlgn="base">
              <a:spcAft>
                <a:spcPct val="0"/>
              </a:spcAft>
              <a:buClr>
                <a:srgbClr val="829E7E"/>
              </a:buClr>
              <a:defRPr/>
            </a:pPr>
            <a:endParaRPr lang="en-US" dirty="0">
              <a:solidFill>
                <a:srgbClr val="000000">
                  <a:tint val="75000"/>
                </a:srgbClr>
              </a:solidFill>
            </a:endParaRPr>
          </a:p>
        </p:txBody>
      </p:sp>
      <p:pic>
        <p:nvPicPr>
          <p:cNvPr id="1029" name="Picture 24" descr="Small Red Square"/>
          <p:cNvPicPr>
            <a:picLocks noChangeAspect="1" noChangeArrowheads="1"/>
          </p:cNvPicPr>
          <p:nvPr/>
        </p:nvPicPr>
        <p:blipFill>
          <a:blip r:embed="rId23" cstate="screen">
            <a:alphaModFix amt="0"/>
            <a:extLst>
              <a:ext uri="{28A0092B-C50C-407E-A947-70E740481C1C}">
                <a14:useLocalDpi xmlns:a14="http://schemas.microsoft.com/office/drawing/2010/main" val="0"/>
              </a:ext>
            </a:extLst>
          </a:blip>
          <a:srcRect/>
          <a:stretch>
            <a:fillRect/>
          </a:stretch>
        </p:blipFill>
        <p:spPr bwMode="auto">
          <a:xfrm>
            <a:off x="0" y="2"/>
            <a:ext cx="573088" cy="550863"/>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031" name="Group 5"/>
          <p:cNvGrpSpPr>
            <a:grpSpLocks/>
          </p:cNvGrpSpPr>
          <p:nvPr/>
        </p:nvGrpSpPr>
        <p:grpSpPr bwMode="auto">
          <a:xfrm>
            <a:off x="0" y="4629155"/>
            <a:ext cx="9144000" cy="168275"/>
            <a:chOff x="0" y="4629150"/>
            <a:chExt cx="9144000" cy="168275"/>
          </a:xfrm>
        </p:grpSpPr>
        <p:pic>
          <p:nvPicPr>
            <p:cNvPr id="1033" name="Picture 25" descr="Red Bar"/>
            <p:cNvPicPr>
              <a:picLocks noChangeAspect="1" noChangeArrowheads="1"/>
            </p:cNvPicPr>
            <p:nvPr/>
          </p:nvPicPr>
          <p:blipFill>
            <a:blip r:embed="rId24" cstate="screen">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O_redbox_clr_rgb.jpg"/>
            <p:cNvPicPr>
              <a:picLocks noChangeAspect="1"/>
            </p:cNvPicPr>
            <p:nvPr/>
          </p:nvPicPr>
          <p:blipFill>
            <a:blip r:embed="rId25" cstate="screen">
              <a:extLst>
                <a:ext uri="{28A0092B-C50C-407E-A947-70E740481C1C}">
                  <a14:useLocalDpi xmlns:a14="http://schemas.microsoft.com/office/drawing/2010/main"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14"/>
          <p:cNvSpPr txBox="1">
            <a:spLocks noChangeArrowheads="1"/>
          </p:cNvSpPr>
          <p:nvPr/>
        </p:nvSpPr>
        <p:spPr bwMode="auto">
          <a:xfrm>
            <a:off x="635242" y="4874548"/>
            <a:ext cx="156481" cy="21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fontAlgn="base" hangingPunct="1">
              <a:spcAft>
                <a:spcPct val="0"/>
              </a:spcAft>
              <a:buClr>
                <a:srgbClr val="829E7E"/>
              </a:buClr>
              <a:buFont typeface="Arial"/>
              <a:buNone/>
              <a:defRPr/>
            </a:pPr>
            <a:fld id="{DF43EDC1-DE77-47A3-B56B-F28176B942E3}" type="slidenum">
              <a:rPr lang="en-US" sz="600" smtClean="0">
                <a:solidFill>
                  <a:srgbClr val="000000"/>
                </a:solidFill>
                <a:cs typeface="Arial" pitchFamily="34" charset="0"/>
              </a:rPr>
              <a:pPr algn="r" defTabSz="342851" eaLnBrk="1" fontAlgn="base" hangingPunct="1">
                <a:spcAft>
                  <a:spcPct val="0"/>
                </a:spcAft>
                <a:buClr>
                  <a:srgbClr val="829E7E"/>
                </a:buClr>
                <a:buFont typeface="Arial"/>
                <a:buNone/>
                <a:defRPr/>
              </a:pPr>
              <a:t>‹#›</a:t>
            </a:fld>
            <a:endParaRPr lang="en-US" sz="600" dirty="0" smtClean="0">
              <a:solidFill>
                <a:srgbClr val="292929"/>
              </a:solidFill>
              <a:cs typeface="Arial" pitchFamily="34" charset="0"/>
            </a:endParaRPr>
          </a:p>
        </p:txBody>
      </p:sp>
      <p:sp>
        <p:nvSpPr>
          <p:cNvPr id="12" name="Text Box 14"/>
          <p:cNvSpPr txBox="1">
            <a:spLocks noChangeArrowheads="1"/>
          </p:cNvSpPr>
          <p:nvPr/>
        </p:nvSpPr>
        <p:spPr bwMode="auto">
          <a:xfrm>
            <a:off x="858448" y="4875876"/>
            <a:ext cx="2463871"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829E7E"/>
              </a:buClr>
              <a:buFont typeface="Arial"/>
              <a:buNone/>
              <a:defRPr/>
            </a:pPr>
            <a:r>
              <a:rPr lang="en-US" sz="600" dirty="0" smtClean="0">
                <a:solidFill>
                  <a:srgbClr val="292929"/>
                </a:solidFill>
                <a:cs typeface="Arial" pitchFamily="34" charset="0"/>
              </a:rPr>
              <a:t>Copyright © 2012, Oracle and/or its affiliates. All rights reserved.</a:t>
            </a:r>
          </a:p>
        </p:txBody>
      </p:sp>
      <p:cxnSp>
        <p:nvCxnSpPr>
          <p:cNvPr id="16" name="Straight Connector 15"/>
          <p:cNvCxnSpPr/>
          <p:nvPr/>
        </p:nvCxnSpPr>
        <p:spPr>
          <a:xfrm flipH="1">
            <a:off x="824370" y="489787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139242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Lst>
  <p:transition spd="med"/>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80"/>
            <a:ext cx="8132762" cy="43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8" y="1164165"/>
            <a:ext cx="8126412"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50"/>
            <a:ext cx="2895600" cy="274637"/>
          </a:xfrm>
          <a:prstGeom prst="rect">
            <a:avLst/>
          </a:prstGeom>
        </p:spPr>
        <p:txBody>
          <a:bodyPr vert="horz" wrap="square" lIns="57115" tIns="28558" rIns="57115" bIns="28558"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defTabSz="914400" fontAlgn="base">
              <a:spcAft>
                <a:spcPct val="0"/>
              </a:spcAft>
              <a:buClr>
                <a:srgbClr val="829E7E"/>
              </a:buClr>
              <a:defRPr/>
            </a:pPr>
            <a:endParaRPr lang="en-US" dirty="0">
              <a:solidFill>
                <a:srgbClr val="000000">
                  <a:tint val="75000"/>
                </a:srgbClr>
              </a:solidFill>
            </a:endParaRPr>
          </a:p>
        </p:txBody>
      </p:sp>
      <p:pic>
        <p:nvPicPr>
          <p:cNvPr id="1029" name="Picture 24" descr="Small Red Square"/>
          <p:cNvPicPr>
            <a:picLocks noChangeAspect="1" noChangeArrowheads="1"/>
          </p:cNvPicPr>
          <p:nvPr/>
        </p:nvPicPr>
        <p:blipFill>
          <a:blip r:embed="rId23" cstate="screen">
            <a:alphaModFix amt="0"/>
            <a:extLst>
              <a:ext uri="{28A0092B-C50C-407E-A947-70E740481C1C}">
                <a14:useLocalDpi xmlns:a14="http://schemas.microsoft.com/office/drawing/2010/main" val="0"/>
              </a:ext>
            </a:extLst>
          </a:blip>
          <a:srcRect/>
          <a:stretch>
            <a:fillRect/>
          </a:stretch>
        </p:blipFill>
        <p:spPr bwMode="auto">
          <a:xfrm>
            <a:off x="0" y="2"/>
            <a:ext cx="573088" cy="550863"/>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031" name="Group 5"/>
          <p:cNvGrpSpPr>
            <a:grpSpLocks/>
          </p:cNvGrpSpPr>
          <p:nvPr/>
        </p:nvGrpSpPr>
        <p:grpSpPr bwMode="auto">
          <a:xfrm>
            <a:off x="0" y="4629155"/>
            <a:ext cx="9144000" cy="168275"/>
            <a:chOff x="0" y="4629150"/>
            <a:chExt cx="9144000" cy="168275"/>
          </a:xfrm>
        </p:grpSpPr>
        <p:pic>
          <p:nvPicPr>
            <p:cNvPr id="1033" name="Picture 25" descr="Red Bar"/>
            <p:cNvPicPr>
              <a:picLocks noChangeAspect="1" noChangeArrowheads="1"/>
            </p:cNvPicPr>
            <p:nvPr/>
          </p:nvPicPr>
          <p:blipFill>
            <a:blip r:embed="rId24" cstate="screen">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O_redbox_clr_rgb.jpg"/>
            <p:cNvPicPr>
              <a:picLocks noChangeAspect="1"/>
            </p:cNvPicPr>
            <p:nvPr/>
          </p:nvPicPr>
          <p:blipFill>
            <a:blip r:embed="rId25" cstate="screen">
              <a:extLst>
                <a:ext uri="{28A0092B-C50C-407E-A947-70E740481C1C}">
                  <a14:useLocalDpi xmlns:a14="http://schemas.microsoft.com/office/drawing/2010/main"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14"/>
          <p:cNvSpPr txBox="1">
            <a:spLocks noChangeArrowheads="1"/>
          </p:cNvSpPr>
          <p:nvPr/>
        </p:nvSpPr>
        <p:spPr bwMode="auto">
          <a:xfrm>
            <a:off x="635242" y="4874548"/>
            <a:ext cx="156481" cy="21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fontAlgn="base" hangingPunct="1">
              <a:spcAft>
                <a:spcPct val="0"/>
              </a:spcAft>
              <a:buClr>
                <a:srgbClr val="829E7E"/>
              </a:buClr>
              <a:buFont typeface="Arial"/>
              <a:buNone/>
              <a:defRPr/>
            </a:pPr>
            <a:fld id="{DF43EDC1-DE77-47A3-B56B-F28176B942E3}" type="slidenum">
              <a:rPr lang="en-US" sz="600" smtClean="0">
                <a:solidFill>
                  <a:srgbClr val="000000"/>
                </a:solidFill>
                <a:cs typeface="Arial" pitchFamily="34" charset="0"/>
              </a:rPr>
              <a:pPr algn="r" defTabSz="342851" eaLnBrk="1" fontAlgn="base" hangingPunct="1">
                <a:spcAft>
                  <a:spcPct val="0"/>
                </a:spcAft>
                <a:buClr>
                  <a:srgbClr val="829E7E"/>
                </a:buClr>
                <a:buFont typeface="Arial"/>
                <a:buNone/>
                <a:defRPr/>
              </a:pPr>
              <a:t>‹#›</a:t>
            </a:fld>
            <a:endParaRPr lang="en-US" sz="600" dirty="0" smtClean="0">
              <a:solidFill>
                <a:srgbClr val="292929"/>
              </a:solidFill>
              <a:cs typeface="Arial" pitchFamily="34" charset="0"/>
            </a:endParaRPr>
          </a:p>
        </p:txBody>
      </p:sp>
      <p:sp>
        <p:nvSpPr>
          <p:cNvPr id="12" name="Text Box 14"/>
          <p:cNvSpPr txBox="1">
            <a:spLocks noChangeArrowheads="1"/>
          </p:cNvSpPr>
          <p:nvPr/>
        </p:nvSpPr>
        <p:spPr bwMode="auto">
          <a:xfrm>
            <a:off x="858448" y="4875876"/>
            <a:ext cx="2463871"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829E7E"/>
              </a:buClr>
              <a:buFont typeface="Arial"/>
              <a:buNone/>
              <a:defRPr/>
            </a:pPr>
            <a:r>
              <a:rPr lang="en-US" sz="600" dirty="0" smtClean="0">
                <a:solidFill>
                  <a:srgbClr val="292929"/>
                </a:solidFill>
                <a:cs typeface="Arial" pitchFamily="34" charset="0"/>
              </a:rPr>
              <a:t>Copyright © 2012, Oracle and/or its affiliates. All rights reserved.</a:t>
            </a:r>
          </a:p>
        </p:txBody>
      </p:sp>
      <p:cxnSp>
        <p:nvCxnSpPr>
          <p:cNvPr id="16" name="Straight Connector 15"/>
          <p:cNvCxnSpPr/>
          <p:nvPr/>
        </p:nvCxnSpPr>
        <p:spPr>
          <a:xfrm flipH="1">
            <a:off x="824370" y="489787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39985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Lst>
  <p:transition spd="med"/>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spTree>
    <p:extLst>
      <p:ext uri="{BB962C8B-B14F-4D97-AF65-F5344CB8AC3E}">
        <p14:creationId xmlns:p14="http://schemas.microsoft.com/office/powerpoint/2010/main" val="304102816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75"/>
            <a:ext cx="8132762" cy="43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808038" y="1164165"/>
            <a:ext cx="8126412"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6037593" y="4791845"/>
            <a:ext cx="2895600" cy="274637"/>
          </a:xfrm>
          <a:prstGeom prst="rect">
            <a:avLst/>
          </a:prstGeom>
        </p:spPr>
        <p:txBody>
          <a:bodyPr vert="horz" wrap="square" lIns="57115" tIns="28558" rIns="57115" bIns="28558"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defTabSz="914400" fontAlgn="base">
              <a:spcAft>
                <a:spcPct val="0"/>
              </a:spcAft>
              <a:buClr>
                <a:srgbClr val="829E7E"/>
              </a:buClr>
              <a:defRPr/>
            </a:pPr>
            <a:endParaRPr lang="en-US" dirty="0">
              <a:solidFill>
                <a:srgbClr val="000000">
                  <a:tint val="75000"/>
                </a:srgbClr>
              </a:solidFill>
            </a:endParaRPr>
          </a:p>
        </p:txBody>
      </p:sp>
      <p:pic>
        <p:nvPicPr>
          <p:cNvPr id="1029" name="Picture 24" descr="Small Red Square"/>
          <p:cNvPicPr>
            <a:picLocks noChangeAspect="1" noChangeArrowheads="1"/>
          </p:cNvPicPr>
          <p:nvPr/>
        </p:nvPicPr>
        <p:blipFill>
          <a:blip r:embed="rId19" cstate="print">
            <a:alphaModFix amt="0"/>
            <a:extLst>
              <a:ext uri="{28A0092B-C50C-407E-A947-70E740481C1C}">
                <a14:useLocalDpi xmlns:a14="http://schemas.microsoft.com/office/drawing/2010/main" val="0"/>
              </a:ext>
            </a:extLst>
          </a:blip>
          <a:srcRect/>
          <a:stretch>
            <a:fillRect/>
          </a:stretch>
        </p:blipFill>
        <p:spPr bwMode="auto">
          <a:xfrm>
            <a:off x="0" y="0"/>
            <a:ext cx="573088" cy="5508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0" y="4629150"/>
            <a:ext cx="9144000" cy="168275"/>
            <a:chOff x="0" y="4629150"/>
            <a:chExt cx="9144000" cy="168275"/>
          </a:xfrm>
        </p:grpSpPr>
        <p:pic>
          <p:nvPicPr>
            <p:cNvPr id="1033"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O_redbox_clr_rgb.jpg"/>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14"/>
          <p:cNvSpPr txBox="1">
            <a:spLocks noChangeArrowheads="1"/>
          </p:cNvSpPr>
          <p:nvPr/>
        </p:nvSpPr>
        <p:spPr bwMode="auto">
          <a:xfrm>
            <a:off x="635232" y="4874548"/>
            <a:ext cx="156481" cy="21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fontAlgn="base" hangingPunct="1">
              <a:spcAft>
                <a:spcPct val="0"/>
              </a:spcAft>
              <a:buClr>
                <a:srgbClr val="829E7E"/>
              </a:buClr>
              <a:buFont typeface="Arial"/>
              <a:buNone/>
              <a:defRPr/>
            </a:pPr>
            <a:fld id="{DF43EDC1-DE77-47A3-B56B-F28176B942E3}" type="slidenum">
              <a:rPr lang="en-US" sz="600" smtClean="0">
                <a:solidFill>
                  <a:srgbClr val="000000"/>
                </a:solidFill>
                <a:cs typeface="Arial" pitchFamily="34" charset="0"/>
              </a:rPr>
              <a:pPr algn="r" defTabSz="342851" eaLnBrk="1" fontAlgn="base" hangingPunct="1">
                <a:spcAft>
                  <a:spcPct val="0"/>
                </a:spcAft>
                <a:buClr>
                  <a:srgbClr val="829E7E"/>
                </a:buClr>
                <a:buFont typeface="Arial"/>
                <a:buNone/>
                <a:defRPr/>
              </a:pPr>
              <a:t>‹#›</a:t>
            </a:fld>
            <a:endParaRPr lang="en-US" sz="600" dirty="0" smtClean="0">
              <a:solidFill>
                <a:srgbClr val="292929"/>
              </a:solidFill>
              <a:cs typeface="Arial" pitchFamily="34" charset="0"/>
            </a:endParaRPr>
          </a:p>
        </p:txBody>
      </p:sp>
      <p:sp>
        <p:nvSpPr>
          <p:cNvPr id="12" name="Text Box 14"/>
          <p:cNvSpPr txBox="1">
            <a:spLocks noChangeArrowheads="1"/>
          </p:cNvSpPr>
          <p:nvPr/>
        </p:nvSpPr>
        <p:spPr bwMode="auto">
          <a:xfrm>
            <a:off x="858448" y="4875874"/>
            <a:ext cx="2739081"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829E7E"/>
              </a:buClr>
              <a:buFont typeface="Arial"/>
              <a:buNone/>
              <a:defRPr/>
            </a:pPr>
            <a:r>
              <a:rPr lang="en-US" sz="600" dirty="0" smtClean="0">
                <a:solidFill>
                  <a:srgbClr val="292929"/>
                </a:solidFill>
                <a:cs typeface="Arial" pitchFamily="34" charset="0"/>
              </a:rPr>
              <a:t>Copyright © 2012, Oracle and/or its affiliates. All rights reserved.</a:t>
            </a:r>
          </a:p>
        </p:txBody>
      </p:sp>
      <p:cxnSp>
        <p:nvCxnSpPr>
          <p:cNvPr id="16" name="Straight Connector 15"/>
          <p:cNvCxnSpPr/>
          <p:nvPr/>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790605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1" fontAlgn="base" hangingPunct="1">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1" fontAlgn="base" hangingPunct="1">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1" fontAlgn="base" hangingPunct="1">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1" fontAlgn="base" hangingPunct="1">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1" fontAlgn="base" hangingPunct="1">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763" indent="-227013" algn="l" rtl="0" eaLnBrk="1" fontAlgn="base" hangingPunct="1">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1" fontAlgn="base" hangingPunct="1">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1" fontAlgn="base" hangingPunct="1">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1" fontAlgn="base" hangingPunct="1">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1.xml"/><Relationship Id="rId7" Type="http://schemas.openxmlformats.org/officeDocument/2006/relationships/image" Target="../media/image21.jpeg"/><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151.png"/></Relationships>
</file>

<file path=ppt/slides/_rels/slide12.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55.xml"/><Relationship Id="rId4" Type="http://schemas.openxmlformats.org/officeDocument/2006/relationships/image" Target="../media/image15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5.jpeg"/><Relationship Id="rId7" Type="http://schemas.openxmlformats.org/officeDocument/2006/relationships/hyperlink" Target="https://www.youtube.com/watch?v=WtLqpWn2xBo"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Implementing%20Oracle%20Fusion%20within%20Elizabeth%20Ardens%20HR%20organisation.mp4" TargetMode="External"/><Relationship Id="rId5" Type="http://schemas.openxmlformats.org/officeDocument/2006/relationships/image" Target="../media/image157.jpeg"/><Relationship Id="rId4" Type="http://schemas.openxmlformats.org/officeDocument/2006/relationships/image" Target="../media/image156.jpeg"/></Relationships>
</file>

<file path=ppt/slides/_rels/slide15.xml.rels><?xml version="1.0" encoding="UTF-8" standalone="yes"?>
<Relationships xmlns="http://schemas.openxmlformats.org/package/2006/relationships"><Relationship Id="rId8" Type="http://schemas.openxmlformats.org/officeDocument/2006/relationships/image" Target="../media/image163.jpeg"/><Relationship Id="rId13" Type="http://schemas.openxmlformats.org/officeDocument/2006/relationships/image" Target="../media/image168.jpeg"/><Relationship Id="rId18" Type="http://schemas.openxmlformats.org/officeDocument/2006/relationships/image" Target="../media/image173.jpeg"/><Relationship Id="rId3" Type="http://schemas.openxmlformats.org/officeDocument/2006/relationships/image" Target="../media/image158.png"/><Relationship Id="rId21" Type="http://schemas.openxmlformats.org/officeDocument/2006/relationships/image" Target="../media/image176.jpeg"/><Relationship Id="rId7" Type="http://schemas.openxmlformats.org/officeDocument/2006/relationships/image" Target="../media/image162.png"/><Relationship Id="rId12" Type="http://schemas.openxmlformats.org/officeDocument/2006/relationships/image" Target="../media/image167.jpeg"/><Relationship Id="rId17" Type="http://schemas.openxmlformats.org/officeDocument/2006/relationships/image" Target="../media/image172.jpeg"/><Relationship Id="rId2" Type="http://schemas.openxmlformats.org/officeDocument/2006/relationships/notesSlide" Target="../notesSlides/notesSlide13.xml"/><Relationship Id="rId16" Type="http://schemas.openxmlformats.org/officeDocument/2006/relationships/image" Target="../media/image171.jpeg"/><Relationship Id="rId20" Type="http://schemas.openxmlformats.org/officeDocument/2006/relationships/image" Target="../media/image175.jpeg"/><Relationship Id="rId1" Type="http://schemas.openxmlformats.org/officeDocument/2006/relationships/slideLayout" Target="../slideLayouts/slideLayout4.xml"/><Relationship Id="rId6" Type="http://schemas.openxmlformats.org/officeDocument/2006/relationships/image" Target="../media/image161.jpeg"/><Relationship Id="rId11" Type="http://schemas.openxmlformats.org/officeDocument/2006/relationships/image" Target="../media/image166.jpeg"/><Relationship Id="rId5" Type="http://schemas.openxmlformats.org/officeDocument/2006/relationships/image" Target="../media/image160.jpeg"/><Relationship Id="rId15" Type="http://schemas.openxmlformats.org/officeDocument/2006/relationships/image" Target="../media/image170.jpeg"/><Relationship Id="rId23" Type="http://schemas.openxmlformats.org/officeDocument/2006/relationships/image" Target="../media/image178.jpeg"/><Relationship Id="rId10" Type="http://schemas.openxmlformats.org/officeDocument/2006/relationships/image" Target="../media/image165.jpeg"/><Relationship Id="rId19" Type="http://schemas.openxmlformats.org/officeDocument/2006/relationships/image" Target="../media/image174.jpeg"/><Relationship Id="rId4" Type="http://schemas.openxmlformats.org/officeDocument/2006/relationships/image" Target="../media/image159.jpeg"/><Relationship Id="rId9" Type="http://schemas.openxmlformats.org/officeDocument/2006/relationships/image" Target="../media/image164.jpeg"/><Relationship Id="rId14" Type="http://schemas.openxmlformats.org/officeDocument/2006/relationships/image" Target="../media/image169.jpeg"/><Relationship Id="rId22" Type="http://schemas.openxmlformats.org/officeDocument/2006/relationships/image" Target="../media/image177.jpeg"/></Relationships>
</file>

<file path=ppt/slides/_rels/slide16.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82.jpeg"/><Relationship Id="rId5" Type="http://schemas.openxmlformats.org/officeDocument/2006/relationships/image" Target="../media/image181.jpeg"/><Relationship Id="rId4" Type="http://schemas.openxmlformats.org/officeDocument/2006/relationships/image" Target="../media/image180.png"/></Relationships>
</file>

<file path=ppt/slides/_rels/slide17.xml.rels><?xml version="1.0" encoding="UTF-8" standalone="yes"?>
<Relationships xmlns="http://schemas.openxmlformats.org/package/2006/relationships"><Relationship Id="rId3" Type="http://schemas.openxmlformats.org/officeDocument/2006/relationships/image" Target="../media/image18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57.jpeg"/><Relationship Id="rId4" Type="http://schemas.openxmlformats.org/officeDocument/2006/relationships/image" Target="../media/image18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91.png"/><Relationship Id="rId3" Type="http://schemas.openxmlformats.org/officeDocument/2006/relationships/image" Target="../media/image186.png"/><Relationship Id="rId7" Type="http://schemas.openxmlformats.org/officeDocument/2006/relationships/image" Target="../media/image190.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89.png"/><Relationship Id="rId5" Type="http://schemas.openxmlformats.org/officeDocument/2006/relationships/image" Target="../media/image188.png"/><Relationship Id="rId4" Type="http://schemas.openxmlformats.org/officeDocument/2006/relationships/image" Target="../media/image187.png"/></Relationships>
</file>

<file path=ppt/slides/_rels/slide27.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9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9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9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8" Type="http://schemas.openxmlformats.org/officeDocument/2006/relationships/image" Target="../media/image201.jpeg"/><Relationship Id="rId3" Type="http://schemas.openxmlformats.org/officeDocument/2006/relationships/slide" Target="slide17.xml"/><Relationship Id="rId7" Type="http://schemas.openxmlformats.org/officeDocument/2006/relationships/slide" Target="slide23.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00.jpeg"/><Relationship Id="rId5" Type="http://schemas.openxmlformats.org/officeDocument/2006/relationships/slide" Target="slide26.xml"/><Relationship Id="rId10" Type="http://schemas.openxmlformats.org/officeDocument/2006/relationships/image" Target="../media/image202.jpeg"/><Relationship Id="rId4" Type="http://schemas.openxmlformats.org/officeDocument/2006/relationships/image" Target="../media/image199.jpeg"/><Relationship Id="rId9" Type="http://schemas.openxmlformats.org/officeDocument/2006/relationships/slide" Target="slide20.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4.xml"/><Relationship Id="rId4" Type="http://schemas.openxmlformats.org/officeDocument/2006/relationships/image" Target="../media/image24.png"/></Relationships>
</file>

<file path=ppt/slides/_rels/slide40.xml.rels><?xml version="1.0" encoding="UTF-8" standalone="yes"?>
<Relationships xmlns="http://schemas.openxmlformats.org/package/2006/relationships"><Relationship Id="rId3" Type="http://schemas.openxmlformats.org/officeDocument/2006/relationships/image" Target="../media/image204.jpeg"/><Relationship Id="rId2" Type="http://schemas.openxmlformats.org/officeDocument/2006/relationships/image" Target="../media/image203.jpeg"/><Relationship Id="rId1" Type="http://schemas.openxmlformats.org/officeDocument/2006/relationships/slideLayout" Target="../slideLayouts/slideLayout11.xml"/><Relationship Id="rId5" Type="http://schemas.openxmlformats.org/officeDocument/2006/relationships/image" Target="../media/image206.jpeg"/><Relationship Id="rId4" Type="http://schemas.openxmlformats.org/officeDocument/2006/relationships/image" Target="../media/image20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0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9.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10.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6" Type="http://schemas.openxmlformats.org/officeDocument/2006/relationships/image" Target="../media/image45.png"/><Relationship Id="rId117" Type="http://schemas.openxmlformats.org/officeDocument/2006/relationships/image" Target="../media/image131.png"/><Relationship Id="rId21" Type="http://schemas.openxmlformats.org/officeDocument/2006/relationships/image" Target="../media/image40.png"/><Relationship Id="rId42" Type="http://schemas.openxmlformats.org/officeDocument/2006/relationships/image" Target="../media/image59.png"/><Relationship Id="rId47" Type="http://schemas.openxmlformats.org/officeDocument/2006/relationships/image" Target="../media/image62.png"/><Relationship Id="rId63" Type="http://schemas.openxmlformats.org/officeDocument/2006/relationships/image" Target="../media/image78.png"/><Relationship Id="rId68" Type="http://schemas.openxmlformats.org/officeDocument/2006/relationships/image" Target="../media/image83.png"/><Relationship Id="rId84" Type="http://schemas.openxmlformats.org/officeDocument/2006/relationships/image" Target="../media/image99.png"/><Relationship Id="rId89" Type="http://schemas.openxmlformats.org/officeDocument/2006/relationships/image" Target="../media/image104.jpeg"/><Relationship Id="rId112" Type="http://schemas.openxmlformats.org/officeDocument/2006/relationships/image" Target="../media/image126.png"/><Relationship Id="rId16" Type="http://schemas.openxmlformats.org/officeDocument/2006/relationships/hyperlink" Target="http://www.saralee.com/en.aspx" TargetMode="External"/><Relationship Id="rId107" Type="http://schemas.openxmlformats.org/officeDocument/2006/relationships/image" Target="../media/image121.png"/><Relationship Id="rId11" Type="http://schemas.openxmlformats.org/officeDocument/2006/relationships/image" Target="../media/image32.png"/><Relationship Id="rId32" Type="http://schemas.openxmlformats.org/officeDocument/2006/relationships/image" Target="../media/image50.png"/><Relationship Id="rId37" Type="http://schemas.openxmlformats.org/officeDocument/2006/relationships/image" Target="../media/image55.gif"/><Relationship Id="rId53" Type="http://schemas.openxmlformats.org/officeDocument/2006/relationships/image" Target="../media/image68.png"/><Relationship Id="rId58" Type="http://schemas.openxmlformats.org/officeDocument/2006/relationships/image" Target="../media/image73.png"/><Relationship Id="rId74" Type="http://schemas.openxmlformats.org/officeDocument/2006/relationships/image" Target="../media/image89.jpeg"/><Relationship Id="rId79" Type="http://schemas.openxmlformats.org/officeDocument/2006/relationships/image" Target="../media/image94.png"/><Relationship Id="rId102" Type="http://schemas.openxmlformats.org/officeDocument/2006/relationships/image" Target="../media/image116.jpeg"/><Relationship Id="rId123" Type="http://schemas.openxmlformats.org/officeDocument/2006/relationships/image" Target="../media/image137.jpeg"/><Relationship Id="rId128" Type="http://schemas.openxmlformats.org/officeDocument/2006/relationships/image" Target="../media/image142.png"/><Relationship Id="rId5" Type="http://schemas.openxmlformats.org/officeDocument/2006/relationships/image" Target="../media/image27.png"/><Relationship Id="rId90" Type="http://schemas.openxmlformats.org/officeDocument/2006/relationships/image" Target="../media/image105.jpeg"/><Relationship Id="rId95" Type="http://schemas.openxmlformats.org/officeDocument/2006/relationships/image" Target="../media/image110.png"/><Relationship Id="rId19" Type="http://schemas.openxmlformats.org/officeDocument/2006/relationships/image" Target="../media/image38.jpeg"/><Relationship Id="rId14" Type="http://schemas.openxmlformats.org/officeDocument/2006/relationships/image" Target="../media/image34.png"/><Relationship Id="rId22" Type="http://schemas.openxmlformats.org/officeDocument/2006/relationships/image" Target="../media/image41.png"/><Relationship Id="rId27" Type="http://schemas.openxmlformats.org/officeDocument/2006/relationships/hyperlink" Target="http://comerica.com/vgn-ext-templating/v/index.jsp?vgnextoid=8888577d17a31010VgnVCM1000004302a8c0RCRD" TargetMode="External"/><Relationship Id="rId30" Type="http://schemas.openxmlformats.org/officeDocument/2006/relationships/image" Target="../media/image48.png"/><Relationship Id="rId35" Type="http://schemas.openxmlformats.org/officeDocument/2006/relationships/image" Target="../media/image53.png"/><Relationship Id="rId43" Type="http://schemas.openxmlformats.org/officeDocument/2006/relationships/image" Target="../media/image60.png"/><Relationship Id="rId48" Type="http://schemas.openxmlformats.org/officeDocument/2006/relationships/image" Target="../media/image63.png"/><Relationship Id="rId56" Type="http://schemas.openxmlformats.org/officeDocument/2006/relationships/image" Target="../media/image71.jpeg"/><Relationship Id="rId64" Type="http://schemas.openxmlformats.org/officeDocument/2006/relationships/image" Target="../media/image79.png"/><Relationship Id="rId69" Type="http://schemas.openxmlformats.org/officeDocument/2006/relationships/image" Target="../media/image84.png"/><Relationship Id="rId77" Type="http://schemas.openxmlformats.org/officeDocument/2006/relationships/image" Target="../media/image92.jpeg"/><Relationship Id="rId100" Type="http://schemas.openxmlformats.org/officeDocument/2006/relationships/image" Target="../media/image114.gif"/><Relationship Id="rId105" Type="http://schemas.openxmlformats.org/officeDocument/2006/relationships/image" Target="../media/image119.jpeg"/><Relationship Id="rId113" Type="http://schemas.openxmlformats.org/officeDocument/2006/relationships/image" Target="../media/image127.gif"/><Relationship Id="rId118" Type="http://schemas.openxmlformats.org/officeDocument/2006/relationships/image" Target="../media/image132.png"/><Relationship Id="rId126" Type="http://schemas.openxmlformats.org/officeDocument/2006/relationships/image" Target="../media/image140.png"/><Relationship Id="rId8" Type="http://schemas.openxmlformats.org/officeDocument/2006/relationships/image" Target="../media/image30.png"/><Relationship Id="rId51" Type="http://schemas.openxmlformats.org/officeDocument/2006/relationships/image" Target="../media/image66.png"/><Relationship Id="rId72" Type="http://schemas.openxmlformats.org/officeDocument/2006/relationships/image" Target="../media/image87.png"/><Relationship Id="rId80" Type="http://schemas.openxmlformats.org/officeDocument/2006/relationships/image" Target="../media/image95.png"/><Relationship Id="rId85" Type="http://schemas.openxmlformats.org/officeDocument/2006/relationships/image" Target="../media/image100.png"/><Relationship Id="rId93" Type="http://schemas.openxmlformats.org/officeDocument/2006/relationships/image" Target="../media/image108.jpeg"/><Relationship Id="rId98" Type="http://schemas.openxmlformats.org/officeDocument/2006/relationships/hyperlink" Target="http://www.sempra.com/index.htm" TargetMode="External"/><Relationship Id="rId121" Type="http://schemas.openxmlformats.org/officeDocument/2006/relationships/image" Target="../media/image135.png"/><Relationship Id="rId3" Type="http://schemas.openxmlformats.org/officeDocument/2006/relationships/image" Target="../media/image25.jpeg"/><Relationship Id="rId12" Type="http://schemas.openxmlformats.org/officeDocument/2006/relationships/hyperlink" Target="http://www.bcbs.com/" TargetMode="External"/><Relationship Id="rId17" Type="http://schemas.openxmlformats.org/officeDocument/2006/relationships/image" Target="../media/image36.png"/><Relationship Id="rId25" Type="http://schemas.openxmlformats.org/officeDocument/2006/relationships/image" Target="../media/image44.jpeg"/><Relationship Id="rId33" Type="http://schemas.openxmlformats.org/officeDocument/2006/relationships/image" Target="../media/image51.png"/><Relationship Id="rId38" Type="http://schemas.openxmlformats.org/officeDocument/2006/relationships/image" Target="../media/image56.png"/><Relationship Id="rId46" Type="http://schemas.openxmlformats.org/officeDocument/2006/relationships/hyperlink" Target="https://www.healthnet.com/portal/member/home.do?reentry=true" TargetMode="External"/><Relationship Id="rId59" Type="http://schemas.openxmlformats.org/officeDocument/2006/relationships/image" Target="../media/image74.png"/><Relationship Id="rId67" Type="http://schemas.openxmlformats.org/officeDocument/2006/relationships/image" Target="../media/image82.png"/><Relationship Id="rId103" Type="http://schemas.openxmlformats.org/officeDocument/2006/relationships/image" Target="../media/image117.jpeg"/><Relationship Id="rId108" Type="http://schemas.openxmlformats.org/officeDocument/2006/relationships/image" Target="../media/image122.gif"/><Relationship Id="rId116" Type="http://schemas.openxmlformats.org/officeDocument/2006/relationships/image" Target="../media/image130.jpeg"/><Relationship Id="rId124" Type="http://schemas.openxmlformats.org/officeDocument/2006/relationships/image" Target="../media/image138.jpeg"/><Relationship Id="rId129" Type="http://schemas.openxmlformats.org/officeDocument/2006/relationships/image" Target="../media/image143.png"/><Relationship Id="rId20" Type="http://schemas.openxmlformats.org/officeDocument/2006/relationships/image" Target="../media/image39.png"/><Relationship Id="rId41" Type="http://schemas.openxmlformats.org/officeDocument/2006/relationships/hyperlink" Target="http://www.hyatt.com/hyatt/index.jsp" TargetMode="External"/><Relationship Id="rId54" Type="http://schemas.openxmlformats.org/officeDocument/2006/relationships/image" Target="../media/image69.jpeg"/><Relationship Id="rId62" Type="http://schemas.openxmlformats.org/officeDocument/2006/relationships/image" Target="../media/image77.jpeg"/><Relationship Id="rId70" Type="http://schemas.openxmlformats.org/officeDocument/2006/relationships/image" Target="../media/image85.jpeg"/><Relationship Id="rId75" Type="http://schemas.openxmlformats.org/officeDocument/2006/relationships/image" Target="../media/image90.jpeg"/><Relationship Id="rId83" Type="http://schemas.openxmlformats.org/officeDocument/2006/relationships/image" Target="../media/image98.jpeg"/><Relationship Id="rId88" Type="http://schemas.openxmlformats.org/officeDocument/2006/relationships/image" Target="../media/image103.jpeg"/><Relationship Id="rId91" Type="http://schemas.openxmlformats.org/officeDocument/2006/relationships/image" Target="../media/image106.jpeg"/><Relationship Id="rId96" Type="http://schemas.openxmlformats.org/officeDocument/2006/relationships/image" Target="../media/image111.jpeg"/><Relationship Id="rId111" Type="http://schemas.openxmlformats.org/officeDocument/2006/relationships/image" Target="../media/image125.png"/><Relationship Id="rId1" Type="http://schemas.openxmlformats.org/officeDocument/2006/relationships/slideLayout" Target="../slideLayouts/slideLayout55.xml"/><Relationship Id="rId6" Type="http://schemas.openxmlformats.org/officeDocument/2006/relationships/image" Target="../media/image28.png"/><Relationship Id="rId15" Type="http://schemas.openxmlformats.org/officeDocument/2006/relationships/image" Target="../media/image35.png"/><Relationship Id="rId23" Type="http://schemas.openxmlformats.org/officeDocument/2006/relationships/image" Target="../media/image42.png"/><Relationship Id="rId28" Type="http://schemas.openxmlformats.org/officeDocument/2006/relationships/image" Target="../media/image46.jpeg"/><Relationship Id="rId36" Type="http://schemas.openxmlformats.org/officeDocument/2006/relationships/image" Target="../media/image54.png"/><Relationship Id="rId49" Type="http://schemas.openxmlformats.org/officeDocument/2006/relationships/image" Target="../media/image64.png"/><Relationship Id="rId57" Type="http://schemas.openxmlformats.org/officeDocument/2006/relationships/image" Target="../media/image72.png"/><Relationship Id="rId106" Type="http://schemas.openxmlformats.org/officeDocument/2006/relationships/image" Target="../media/image120.png"/><Relationship Id="rId114" Type="http://schemas.openxmlformats.org/officeDocument/2006/relationships/image" Target="../media/image128.gif"/><Relationship Id="rId119" Type="http://schemas.openxmlformats.org/officeDocument/2006/relationships/image" Target="../media/image133.png"/><Relationship Id="rId127" Type="http://schemas.openxmlformats.org/officeDocument/2006/relationships/image" Target="../media/image141.gif"/><Relationship Id="rId10" Type="http://schemas.openxmlformats.org/officeDocument/2006/relationships/image" Target="../media/image31.png"/><Relationship Id="rId31" Type="http://schemas.openxmlformats.org/officeDocument/2006/relationships/image" Target="../media/image49.png"/><Relationship Id="rId44" Type="http://schemas.openxmlformats.org/officeDocument/2006/relationships/hyperlink" Target="http://www.thomson.com/" TargetMode="External"/><Relationship Id="rId52" Type="http://schemas.openxmlformats.org/officeDocument/2006/relationships/image" Target="../media/image67.png"/><Relationship Id="rId60" Type="http://schemas.openxmlformats.org/officeDocument/2006/relationships/image" Target="../media/image75.jpeg"/><Relationship Id="rId65" Type="http://schemas.openxmlformats.org/officeDocument/2006/relationships/image" Target="../media/image80.jpeg"/><Relationship Id="rId73" Type="http://schemas.openxmlformats.org/officeDocument/2006/relationships/image" Target="../media/image88.gif"/><Relationship Id="rId78" Type="http://schemas.openxmlformats.org/officeDocument/2006/relationships/image" Target="../media/image93.jpeg"/><Relationship Id="rId81" Type="http://schemas.openxmlformats.org/officeDocument/2006/relationships/image" Target="../media/image96.png"/><Relationship Id="rId86" Type="http://schemas.openxmlformats.org/officeDocument/2006/relationships/image" Target="../media/image101.png"/><Relationship Id="rId94" Type="http://schemas.openxmlformats.org/officeDocument/2006/relationships/image" Target="../media/image109.png"/><Relationship Id="rId99" Type="http://schemas.openxmlformats.org/officeDocument/2006/relationships/image" Target="../media/image113.png"/><Relationship Id="rId101" Type="http://schemas.openxmlformats.org/officeDocument/2006/relationships/image" Target="../media/image115.png"/><Relationship Id="rId122" Type="http://schemas.openxmlformats.org/officeDocument/2006/relationships/image" Target="../media/image136.gif"/><Relationship Id="rId130" Type="http://schemas.openxmlformats.org/officeDocument/2006/relationships/image" Target="../media/image144.png"/><Relationship Id="rId4" Type="http://schemas.openxmlformats.org/officeDocument/2006/relationships/image" Target="../media/image26.png"/><Relationship Id="rId9" Type="http://schemas.openxmlformats.org/officeDocument/2006/relationships/hyperlink" Target="http://www.dell.com/content/default.aspx?c=us&amp;l=en&amp;s=gen" TargetMode="External"/><Relationship Id="rId13" Type="http://schemas.openxmlformats.org/officeDocument/2006/relationships/image" Target="../media/image33.png"/><Relationship Id="rId18" Type="http://schemas.openxmlformats.org/officeDocument/2006/relationships/image" Target="../media/image37.png"/><Relationship Id="rId39" Type="http://schemas.openxmlformats.org/officeDocument/2006/relationships/image" Target="../media/image57.png"/><Relationship Id="rId109" Type="http://schemas.openxmlformats.org/officeDocument/2006/relationships/image" Target="../media/image123.jpeg"/><Relationship Id="rId34" Type="http://schemas.openxmlformats.org/officeDocument/2006/relationships/image" Target="../media/image52.png"/><Relationship Id="rId50" Type="http://schemas.openxmlformats.org/officeDocument/2006/relationships/image" Target="../media/image65.png"/><Relationship Id="rId55" Type="http://schemas.openxmlformats.org/officeDocument/2006/relationships/image" Target="../media/image70.png"/><Relationship Id="rId76" Type="http://schemas.openxmlformats.org/officeDocument/2006/relationships/image" Target="../media/image91.jpeg"/><Relationship Id="rId97" Type="http://schemas.openxmlformats.org/officeDocument/2006/relationships/image" Target="../media/image112.jpeg"/><Relationship Id="rId104" Type="http://schemas.openxmlformats.org/officeDocument/2006/relationships/image" Target="../media/image118.jpeg"/><Relationship Id="rId120" Type="http://schemas.openxmlformats.org/officeDocument/2006/relationships/image" Target="../media/image134.png"/><Relationship Id="rId125" Type="http://schemas.openxmlformats.org/officeDocument/2006/relationships/image" Target="../media/image139.png"/><Relationship Id="rId7" Type="http://schemas.openxmlformats.org/officeDocument/2006/relationships/image" Target="../media/image29.wmf"/><Relationship Id="rId71" Type="http://schemas.openxmlformats.org/officeDocument/2006/relationships/image" Target="../media/image86.jpeg"/><Relationship Id="rId92" Type="http://schemas.openxmlformats.org/officeDocument/2006/relationships/image" Target="../media/image107.jpeg"/><Relationship Id="rId2" Type="http://schemas.openxmlformats.org/officeDocument/2006/relationships/notesSlide" Target="../notesSlides/notesSlide4.xml"/><Relationship Id="rId29" Type="http://schemas.openxmlformats.org/officeDocument/2006/relationships/image" Target="../media/image47.png"/><Relationship Id="rId24" Type="http://schemas.openxmlformats.org/officeDocument/2006/relationships/image" Target="../media/image43.png"/><Relationship Id="rId40" Type="http://schemas.openxmlformats.org/officeDocument/2006/relationships/image" Target="../media/image58.png"/><Relationship Id="rId45" Type="http://schemas.openxmlformats.org/officeDocument/2006/relationships/image" Target="../media/image61.png"/><Relationship Id="rId66" Type="http://schemas.openxmlformats.org/officeDocument/2006/relationships/image" Target="../media/image81.jpeg"/><Relationship Id="rId87" Type="http://schemas.openxmlformats.org/officeDocument/2006/relationships/image" Target="../media/image102.png"/><Relationship Id="rId110" Type="http://schemas.openxmlformats.org/officeDocument/2006/relationships/image" Target="../media/image124.jpeg"/><Relationship Id="rId115" Type="http://schemas.openxmlformats.org/officeDocument/2006/relationships/image" Target="../media/image129.jpeg"/><Relationship Id="rId131" Type="http://schemas.openxmlformats.org/officeDocument/2006/relationships/image" Target="../media/image145.png"/><Relationship Id="rId61" Type="http://schemas.openxmlformats.org/officeDocument/2006/relationships/image" Target="../media/image76.png"/><Relationship Id="rId82" Type="http://schemas.openxmlformats.org/officeDocument/2006/relationships/image" Target="../media/image97.png"/></Relationships>
</file>

<file path=ppt/slides/_rels/slide6.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49.jpeg"/><Relationship Id="rId4" Type="http://schemas.openxmlformats.org/officeDocument/2006/relationships/image" Target="../media/image148.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Title 12"/>
          <p:cNvSpPr>
            <a:spLocks noGrp="1"/>
          </p:cNvSpPr>
          <p:nvPr>
            <p:ph type="ctrTitle"/>
            <p:custDataLst>
              <p:tags r:id="rId2"/>
            </p:custDataLst>
          </p:nvPr>
        </p:nvSpPr>
        <p:spPr>
          <a:xfrm>
            <a:off x="899592" y="1275606"/>
            <a:ext cx="4581308" cy="1433119"/>
          </a:xfrm>
        </p:spPr>
        <p:txBody>
          <a:bodyPr/>
          <a:lstStyle/>
          <a:p>
            <a:pPr eaLnBrk="1" fontAlgn="t" hangingPunct="1">
              <a:lnSpc>
                <a:spcPct val="100000"/>
              </a:lnSpc>
            </a:pPr>
            <a:r>
              <a:rPr lang="en-NZ" noProof="0" dirty="0" smtClean="0">
                <a:cs typeface="Times New Roman" pitchFamily="18" charset="0"/>
              </a:rPr>
              <a:t>Oracle Fusion Applications</a:t>
            </a:r>
            <a:br>
              <a:rPr lang="en-NZ" noProof="0" dirty="0" smtClean="0">
                <a:cs typeface="Times New Roman" pitchFamily="18" charset="0"/>
              </a:rPr>
            </a:br>
            <a:r>
              <a:rPr lang="en-NZ" noProof="0" dirty="0" smtClean="0">
                <a:cs typeface="Times New Roman" pitchFamily="18" charset="0"/>
              </a:rPr>
              <a:t/>
            </a:r>
            <a:br>
              <a:rPr lang="en-NZ" noProof="0" dirty="0" smtClean="0">
                <a:cs typeface="Times New Roman" pitchFamily="18" charset="0"/>
              </a:rPr>
            </a:br>
            <a:r>
              <a:rPr lang="en-NZ" noProof="0" dirty="0" smtClean="0">
                <a:solidFill>
                  <a:srgbClr val="92D050"/>
                </a:solidFill>
                <a:cs typeface="Times New Roman" pitchFamily="18" charset="0"/>
              </a:rPr>
              <a:t>A Case Study</a:t>
            </a:r>
            <a:r>
              <a:rPr lang="en-NZ" noProof="0" dirty="0" smtClean="0">
                <a:solidFill>
                  <a:srgbClr val="000000"/>
                </a:solidFill>
                <a:latin typeface="+mn-lt"/>
              </a:rPr>
              <a:t/>
            </a:r>
            <a:br>
              <a:rPr lang="en-NZ" noProof="0" dirty="0" smtClean="0">
                <a:solidFill>
                  <a:srgbClr val="000000"/>
                </a:solidFill>
                <a:latin typeface="+mn-lt"/>
              </a:rPr>
            </a:br>
            <a:r>
              <a:rPr lang="en-NZ" dirty="0" smtClean="0">
                <a:solidFill>
                  <a:srgbClr val="000000"/>
                </a:solidFill>
                <a:latin typeface="+mn-lt"/>
              </a:rPr>
              <a:t/>
            </a:r>
            <a:br>
              <a:rPr lang="en-NZ" dirty="0" smtClean="0">
                <a:solidFill>
                  <a:srgbClr val="000000"/>
                </a:solidFill>
                <a:latin typeface="+mn-lt"/>
              </a:rPr>
            </a:br>
            <a:r>
              <a:rPr lang="en-NZ" sz="1400" b="1" dirty="0">
                <a:solidFill>
                  <a:srgbClr val="002060"/>
                </a:solidFill>
              </a:rPr>
              <a:t>John McDonald</a:t>
            </a:r>
            <a:r>
              <a:rPr lang="en-NZ" sz="1400" dirty="0">
                <a:solidFill>
                  <a:srgbClr val="002060"/>
                </a:solidFill>
              </a:rPr>
              <a:t/>
            </a:r>
            <a:br>
              <a:rPr lang="en-NZ" sz="1400" dirty="0">
                <a:solidFill>
                  <a:srgbClr val="002060"/>
                </a:solidFill>
              </a:rPr>
            </a:br>
            <a:r>
              <a:rPr lang="en-NZ" sz="1400" dirty="0">
                <a:solidFill>
                  <a:srgbClr val="002060"/>
                </a:solidFill>
              </a:rPr>
              <a:t>Senior Manager, Deloitte, New </a:t>
            </a:r>
            <a:r>
              <a:rPr lang="en-NZ" sz="1400" dirty="0" smtClean="0">
                <a:solidFill>
                  <a:srgbClr val="002060"/>
                </a:solidFill>
              </a:rPr>
              <a:t>Zealand</a:t>
            </a:r>
            <a:br>
              <a:rPr lang="en-NZ" sz="1400" dirty="0" smtClean="0">
                <a:solidFill>
                  <a:srgbClr val="002060"/>
                </a:solidFill>
              </a:rPr>
            </a:br>
            <a:r>
              <a:rPr lang="en-NZ" sz="1400" dirty="0">
                <a:solidFill>
                  <a:srgbClr val="002060"/>
                </a:solidFill>
              </a:rPr>
              <a:t/>
            </a:r>
            <a:br>
              <a:rPr lang="en-NZ" sz="1400" dirty="0">
                <a:solidFill>
                  <a:srgbClr val="002060"/>
                </a:solidFill>
              </a:rPr>
            </a:br>
            <a:r>
              <a:rPr lang="en-NZ" sz="1400" b="1" dirty="0">
                <a:solidFill>
                  <a:srgbClr val="002060"/>
                </a:solidFill>
              </a:rPr>
              <a:t>John Hansen</a:t>
            </a:r>
            <a:r>
              <a:rPr lang="en-NZ" sz="1400" dirty="0">
                <a:solidFill>
                  <a:srgbClr val="002060"/>
                </a:solidFill>
              </a:rPr>
              <a:t/>
            </a:r>
            <a:br>
              <a:rPr lang="en-NZ" sz="1400" dirty="0">
                <a:solidFill>
                  <a:srgbClr val="002060"/>
                </a:solidFill>
              </a:rPr>
            </a:br>
            <a:r>
              <a:rPr lang="en-NZ" sz="1400" dirty="0">
                <a:solidFill>
                  <a:srgbClr val="002060"/>
                </a:solidFill>
              </a:rPr>
              <a:t>Senior Director, Applications Development &amp; Product Management, Oracle Corporation, Japan and Asia-Pacific </a:t>
            </a:r>
            <a:r>
              <a:rPr lang="en-NZ" dirty="0"/>
              <a:t/>
            </a:r>
            <a:br>
              <a:rPr lang="en-NZ" dirty="0"/>
            </a:br>
            <a:endParaRPr lang="en-NZ" noProof="0" dirty="0" smtClean="0">
              <a:solidFill>
                <a:schemeClr val="tx1"/>
              </a:solidFill>
              <a:latin typeface="+mn-lt"/>
            </a:endParaRPr>
          </a:p>
        </p:txBody>
      </p:sp>
      <p:graphicFrame>
        <p:nvGraphicFramePr>
          <p:cNvPr id="180225" name="Rectangle 1" hidden="1"/>
          <p:cNvGraphicFramePr>
            <a:graphicFrameLocks/>
          </p:cNvGraphicFramePr>
          <p:nvPr>
            <p:custDataLst>
              <p:tags r:id="rId3"/>
            </p:custDataLst>
          </p:nvPr>
        </p:nvGraphicFramePr>
        <p:xfrm>
          <a:off x="0" y="0"/>
          <a:ext cx="146050" cy="119063"/>
        </p:xfrm>
        <a:graphic>
          <a:graphicData uri="http://schemas.openxmlformats.org/presentationml/2006/ole">
            <mc:AlternateContent xmlns:mc="http://schemas.openxmlformats.org/markup-compatibility/2006">
              <mc:Choice xmlns:v="urn:schemas-microsoft-com:vml" Requires="v">
                <p:oleObj spid="_x0000_s1054"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2"/>
          <p:cNvPicPr>
            <a:picLocks noChangeAspect="1" noChangeArrowheads="1"/>
          </p:cNvPicPr>
          <p:nvPr/>
        </p:nvPicPr>
        <p:blipFill>
          <a:blip r:embed="rId7" cstate="print"/>
          <a:srcRect/>
          <a:stretch>
            <a:fillRect/>
          </a:stretch>
        </p:blipFill>
        <p:spPr bwMode="auto">
          <a:xfrm>
            <a:off x="5724128" y="1859553"/>
            <a:ext cx="2808312" cy="2340260"/>
          </a:xfrm>
          <a:prstGeom prst="rect">
            <a:avLst/>
          </a:prstGeom>
          <a:noFill/>
          <a:ln w="9525">
            <a:noFill/>
            <a:miter lim="800000"/>
            <a:headEnd/>
            <a:tailEnd/>
          </a:ln>
          <a:effectLst/>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00192" y="123478"/>
            <a:ext cx="2570122" cy="649390"/>
          </a:xfrm>
          <a:prstGeom prst="rect">
            <a:avLst/>
          </a:prstGeom>
        </p:spPr>
      </p:pic>
    </p:spTree>
    <p:extLst>
      <p:ext uri="{BB962C8B-B14F-4D97-AF65-F5344CB8AC3E}">
        <p14:creationId xmlns:p14="http://schemas.microsoft.com/office/powerpoint/2010/main" val="691502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803277" y="1571630"/>
            <a:ext cx="4708525" cy="1101725"/>
          </a:xfrm>
        </p:spPr>
        <p:txBody>
          <a:bodyPr/>
          <a:lstStyle/>
          <a:p>
            <a:r>
              <a:rPr lang="en-US" dirty="0" smtClean="0"/>
              <a:t>Deploy</a:t>
            </a:r>
            <a:endParaRPr dirty="0" smtClean="0">
              <a:ln>
                <a:noFill/>
              </a:ln>
            </a:endParaRPr>
          </a:p>
        </p:txBody>
      </p:sp>
      <p:cxnSp>
        <p:nvCxnSpPr>
          <p:cNvPr id="6" name="Straight Connector 5"/>
          <p:cNvCxnSpPr/>
          <p:nvPr/>
        </p:nvCxnSpPr>
        <p:spPr bwMode="auto">
          <a:xfrm flipH="1">
            <a:off x="8972560" y="2328672"/>
            <a:ext cx="273069" cy="0"/>
          </a:xfrm>
          <a:prstGeom prst="line">
            <a:avLst/>
          </a:prstGeom>
          <a:grpFill/>
          <a:ln w="19050">
            <a:solidFill>
              <a:srgbClr val="00B050"/>
            </a:solidFill>
            <a:round/>
            <a:headEnd/>
            <a:tailEnd type="triangle" w="med" len="med"/>
          </a:ln>
        </p:spPr>
      </p:cxnSp>
      <p:pic>
        <p:nvPicPr>
          <p:cNvPr id="8" name="Picture Placeholder 7" descr="ph_ind_buslife_007_cropped.jpg"/>
          <p:cNvPicPr>
            <a:picLocks noGrp="1" noChangeAspect="1"/>
          </p:cNvPicPr>
          <p:nvPr>
            <p:ph type="pic" sz="quarter" idx="12"/>
          </p:nvPr>
        </p:nvPicPr>
        <p:blipFill>
          <a:blip r:embed="rId3" cstate="screen"/>
          <a:srcRect/>
          <a:stretch>
            <a:fillRect/>
          </a:stretch>
        </p:blipFill>
        <p:spPr/>
      </p:pic>
    </p:spTree>
    <p:extLst>
      <p:ext uri="{BB962C8B-B14F-4D97-AF65-F5344CB8AC3E}">
        <p14:creationId xmlns:p14="http://schemas.microsoft.com/office/powerpoint/2010/main" val="260347276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Fusion Application Customer Deployment</a:t>
            </a:r>
            <a:endParaRPr lang="en-US" dirty="0"/>
          </a:p>
        </p:txBody>
      </p:sp>
      <p:sp>
        <p:nvSpPr>
          <p:cNvPr id="19" name="Text Box 22"/>
          <p:cNvSpPr txBox="1">
            <a:spLocks noChangeArrowheads="1"/>
          </p:cNvSpPr>
          <p:nvPr/>
        </p:nvSpPr>
        <p:spPr bwMode="auto">
          <a:xfrm>
            <a:off x="5896434" y="845926"/>
            <a:ext cx="2926080" cy="228600"/>
          </a:xfrm>
          <a:prstGeom prst="rect">
            <a:avLst/>
          </a:prstGeom>
          <a:solidFill>
            <a:srgbClr val="FF0000"/>
          </a:solidFill>
          <a:ln w="9525">
            <a:noFill/>
            <a:miter lim="800000"/>
            <a:headEnd/>
            <a:tailEnd/>
          </a:ln>
          <a:scene3d>
            <a:camera prst="orthographicFront"/>
            <a:lightRig rig="threePt" dir="t"/>
          </a:scene3d>
          <a:sp3d>
            <a:bevelT/>
          </a:sp3d>
        </p:spPr>
        <p:txBody>
          <a:bodyPr wrap="square" lIns="0" rIns="0" anchor="ctr">
            <a:noAutofit/>
          </a:bodyPr>
          <a:lstStyle/>
          <a:p>
            <a:pPr algn="ctr">
              <a:defRPr/>
            </a:pPr>
            <a:r>
              <a:rPr lang="en-US" sz="1200" b="1" dirty="0" smtClean="0">
                <a:solidFill>
                  <a:schemeClr val="bg1"/>
                </a:solidFill>
                <a:latin typeface="Century Gothic" pitchFamily="34" charset="0"/>
                <a:cs typeface="Arial" charset="0"/>
              </a:rPr>
              <a:t>Customers by Deployment Type</a:t>
            </a:r>
            <a:endParaRPr lang="en-US" sz="1200" b="1" dirty="0">
              <a:solidFill>
                <a:schemeClr val="bg1"/>
              </a:solidFill>
              <a:latin typeface="Century Gothic" pitchFamily="34" charset="0"/>
              <a:cs typeface="Arial" charset="0"/>
            </a:endParaRPr>
          </a:p>
        </p:txBody>
      </p:sp>
      <p:graphicFrame>
        <p:nvGraphicFramePr>
          <p:cNvPr id="54" name="Chart 53"/>
          <p:cNvGraphicFramePr/>
          <p:nvPr>
            <p:extLst>
              <p:ext uri="{D42A27DB-BD31-4B8C-83A1-F6EECF244321}">
                <p14:modId xmlns:p14="http://schemas.microsoft.com/office/powerpoint/2010/main" val="626260887"/>
              </p:ext>
            </p:extLst>
          </p:nvPr>
        </p:nvGraphicFramePr>
        <p:xfrm>
          <a:off x="5838145" y="996938"/>
          <a:ext cx="3037399" cy="3133725"/>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Screen shot 2012-10-16 at 11.35.2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777" y="786159"/>
            <a:ext cx="5196845" cy="3611141"/>
          </a:xfrm>
          <a:prstGeom prst="rect">
            <a:avLst/>
          </a:prstGeom>
        </p:spPr>
      </p:pic>
      <p:sp>
        <p:nvSpPr>
          <p:cNvPr id="8" name="Rectangle 7"/>
          <p:cNvSpPr/>
          <p:nvPr/>
        </p:nvSpPr>
        <p:spPr bwMode="auto">
          <a:xfrm>
            <a:off x="2358627" y="751598"/>
            <a:ext cx="3395386" cy="3611143"/>
          </a:xfrm>
          <a:prstGeom prst="rect">
            <a:avLst/>
          </a:prstGeom>
          <a:solidFill>
            <a:schemeClr val="bg1"/>
          </a:solid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2075" tIns="46038" rIns="92075" bIns="46038" numCol="1" spcCol="0" rtlCol="0" fromWordArt="0" anchor="t" anchorCtr="0" forceAA="0" compatLnSpc="1">
            <a:prstTxWarp prst="textNoShape">
              <a:avLst/>
            </a:prstTxWarp>
            <a:noAutofit/>
          </a:bodyPr>
          <a:lstStyle/>
          <a:p>
            <a:pPr marL="342900" marR="0" indent="-342900" algn="ctr" defTabSz="914400" rtl="0" eaLnBrk="1" fontAlgn="base" latinLnBrk="0" hangingPunct="1">
              <a:lnSpc>
                <a:spcPct val="90000"/>
              </a:lnSpc>
              <a:spcBef>
                <a:spcPct val="50000"/>
              </a:spcBef>
              <a:spcAft>
                <a:spcPct val="0"/>
              </a:spcAft>
              <a:buClr>
                <a:srgbClr val="FF0000"/>
              </a:buClr>
              <a:buSzTx/>
              <a:buFont typeface="Arial"/>
              <a:buChar char="•"/>
              <a:tabLst/>
            </a:pPr>
            <a:endParaRPr kumimoji="0" lang="en-US" sz="14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4768380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xit" presetSubtype="8" fill="hold" grpId="1" nodeType="clickEffect">
                                  <p:stCondLst>
                                    <p:cond delay="0"/>
                                  </p:stCondLst>
                                  <p:childTnLst>
                                    <p:animEffect transition="out" filter="wipe(left)">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21" presetClass="entr" presetSubtype="1" fill="hold" grpId="0"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heel(1)">
                                      <p:cBhvr>
                                        <p:cTn id="20"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Graphic spid="54" grpId="0">
        <p:bldAsOne/>
      </p:bldGraphic>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203" t="17645" r="5457" b="-1217"/>
          <a:stretch/>
        </p:blipFill>
        <p:spPr>
          <a:xfrm>
            <a:off x="0" y="834773"/>
            <a:ext cx="9144000" cy="4298488"/>
          </a:xfrm>
          <a:prstGeom prst="rect">
            <a:avLst/>
          </a:prstGeom>
        </p:spPr>
      </p:pic>
      <p:sp>
        <p:nvSpPr>
          <p:cNvPr id="2" name="Title 1"/>
          <p:cNvSpPr>
            <a:spLocks noGrp="1"/>
          </p:cNvSpPr>
          <p:nvPr>
            <p:ph type="title"/>
          </p:nvPr>
        </p:nvSpPr>
        <p:spPr/>
        <p:txBody>
          <a:bodyPr/>
          <a:lstStyle/>
          <a:p>
            <a:r>
              <a:rPr lang="en-US" dirty="0" smtClean="0"/>
              <a:t>Global Tier 4 Data Centers</a:t>
            </a:r>
            <a:endParaRPr lang="en-US" dirty="0"/>
          </a:p>
        </p:txBody>
      </p:sp>
      <p:sp>
        <p:nvSpPr>
          <p:cNvPr id="31" name="AutoShape 16"/>
          <p:cNvSpPr>
            <a:spLocks noChangeArrowheads="1"/>
          </p:cNvSpPr>
          <p:nvPr/>
        </p:nvSpPr>
        <p:spPr bwMode="auto">
          <a:xfrm>
            <a:off x="2628449" y="3509157"/>
            <a:ext cx="3836074" cy="979939"/>
          </a:xfrm>
          <a:prstGeom prst="roundRect">
            <a:avLst/>
          </a:prstGeom>
          <a:solidFill>
            <a:schemeClr val="bg1"/>
          </a:solidFill>
          <a:ln>
            <a:noFill/>
          </a:ln>
          <a:effectLst>
            <a:outerShdw blurRad="50800" dist="38100" dir="5400000" algn="t"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114300" defTabSz="914400">
              <a:buClr>
                <a:srgbClr val="FF1414"/>
              </a:buClr>
              <a:buFont typeface="Arial" pitchFamily="34" charset="0"/>
              <a:buChar char="•"/>
            </a:pPr>
            <a:r>
              <a:rPr lang="en-US" sz="1050" dirty="0" smtClean="0">
                <a:solidFill>
                  <a:srgbClr val="000000"/>
                </a:solidFill>
                <a:latin typeface="Arial"/>
              </a:rPr>
              <a:t>Gen 4 Data </a:t>
            </a:r>
            <a:r>
              <a:rPr lang="en-US" sz="1050" dirty="0">
                <a:solidFill>
                  <a:srgbClr val="000000"/>
                </a:solidFill>
                <a:latin typeface="Arial"/>
              </a:rPr>
              <a:t>C</a:t>
            </a:r>
            <a:r>
              <a:rPr lang="en-US" sz="1050" dirty="0" smtClean="0">
                <a:solidFill>
                  <a:srgbClr val="000000"/>
                </a:solidFill>
                <a:latin typeface="Arial"/>
              </a:rPr>
              <a:t>enters</a:t>
            </a:r>
            <a:endParaRPr lang="en-US" sz="1050" dirty="0">
              <a:solidFill>
                <a:srgbClr val="000000"/>
              </a:solidFill>
              <a:latin typeface="Arial"/>
            </a:endParaRPr>
          </a:p>
          <a:p>
            <a:pPr marL="285750" indent="-114300" defTabSz="914400">
              <a:buClr>
                <a:srgbClr val="FF1414"/>
              </a:buClr>
              <a:buFont typeface="Arial" pitchFamily="34" charset="0"/>
              <a:buChar char="•"/>
            </a:pPr>
            <a:r>
              <a:rPr lang="en-US" sz="1050" dirty="0">
                <a:solidFill>
                  <a:srgbClr val="000000"/>
                </a:solidFill>
                <a:latin typeface="Arial"/>
              </a:rPr>
              <a:t>Global footprint for security </a:t>
            </a:r>
            <a:r>
              <a:rPr lang="en-US" sz="1050" dirty="0" smtClean="0">
                <a:solidFill>
                  <a:srgbClr val="000000"/>
                </a:solidFill>
                <a:latin typeface="Arial"/>
              </a:rPr>
              <a:t>&amp; performance</a:t>
            </a:r>
            <a:endParaRPr lang="en-US" sz="1050" dirty="0">
              <a:solidFill>
                <a:srgbClr val="000000"/>
              </a:solidFill>
              <a:latin typeface="Arial"/>
            </a:endParaRPr>
          </a:p>
          <a:p>
            <a:pPr marL="285750" indent="-114300" defTabSz="914400">
              <a:buClr>
                <a:srgbClr val="FF1414"/>
              </a:buClr>
              <a:buFont typeface="Arial" pitchFamily="34" charset="0"/>
              <a:buChar char="•"/>
            </a:pPr>
            <a:r>
              <a:rPr lang="en-US" sz="1050" dirty="0">
                <a:solidFill>
                  <a:srgbClr val="000000"/>
                </a:solidFill>
                <a:latin typeface="Arial"/>
              </a:rPr>
              <a:t>Multi-data center regional coverage for </a:t>
            </a:r>
            <a:r>
              <a:rPr lang="en-US" sz="1050" dirty="0" smtClean="0">
                <a:solidFill>
                  <a:srgbClr val="000000"/>
                </a:solidFill>
                <a:latin typeface="Arial"/>
              </a:rPr>
              <a:t>DR</a:t>
            </a:r>
          </a:p>
          <a:p>
            <a:pPr marL="285750" indent="-114300" defTabSz="914400">
              <a:buClr>
                <a:srgbClr val="FF1414"/>
              </a:buClr>
              <a:buFont typeface="Arial" pitchFamily="34" charset="0"/>
              <a:buChar char="•"/>
            </a:pPr>
            <a:r>
              <a:rPr lang="en-US" sz="1050" dirty="0" smtClean="0">
                <a:solidFill>
                  <a:srgbClr val="000000"/>
                </a:solidFill>
                <a:latin typeface="Arial"/>
              </a:rPr>
              <a:t>Compliance certifications</a:t>
            </a:r>
            <a:endParaRPr lang="en-US" sz="1050" dirty="0">
              <a:solidFill>
                <a:srgbClr val="000000"/>
              </a:solidFill>
              <a:latin typeface="Arial"/>
            </a:endParaRPr>
          </a:p>
          <a:p>
            <a:pPr marL="285750" indent="-114300" defTabSz="914400">
              <a:buClr>
                <a:srgbClr val="FF1414"/>
              </a:buClr>
              <a:buFont typeface="Arial" pitchFamily="34" charset="0"/>
              <a:buChar char="•"/>
            </a:pPr>
            <a:r>
              <a:rPr lang="en-US" sz="1050" dirty="0" smtClean="0">
                <a:solidFill>
                  <a:srgbClr val="000000"/>
                </a:solidFill>
                <a:latin typeface="Arial"/>
              </a:rPr>
              <a:t>24X7 </a:t>
            </a:r>
            <a:r>
              <a:rPr lang="en-US" sz="1050" dirty="0">
                <a:solidFill>
                  <a:srgbClr val="000000"/>
                </a:solidFill>
                <a:latin typeface="Arial"/>
              </a:rPr>
              <a:t>follow the sun active monitoring and support</a:t>
            </a:r>
          </a:p>
        </p:txBody>
      </p:sp>
      <p:sp>
        <p:nvSpPr>
          <p:cNvPr id="1028" name="AutoShape 4" descr="data:image/jpeg;base64,/9j/4AAQSkZJRgABAQAAAQABAAD/2wBDAAkGBwgHBgkIBwgKCgkLDRYPDQwMDRsUFRAWIB0iIiAdHx8kKDQsJCYxJx8fLT0tMTU3Ojo6Iys/RD84QzQ5Ojf/2wBDAQoKCg0MDRoPDxo3JR8lNzc3Nzc3Nzc3Nzc3Nzc3Nzc3Nzc3Nzc3Nzc3Nzc3Nzc3Nzc3Nzc3Nzc3Nzc3Nzc3Nzf/wAARCABZAHADASIAAhEBAxEB/8QAHAAAAQUBAQEAAAAAAAAAAAAAAAEDBQYHBAII/8QAPBAAAQQBAgMFBAcFCQAAAAAAAQACAwQRBQYSITETFEFRcQdhscEiMlKBgpGhFURictEWIzNDVZOissL/xAAaAQACAwEBAAAAAAAAAAAAAAAABAECBQYD/8QAKREAAgICAAUDAwUAAAAAAAAAAAECAwQRBRITIVExQWEycZEjUqGx8f/aAAwDAQACEQMRAD8A3FCEIAFx29UoU5BHauQQvIyGvkAOPRNaxrFPSIBJbkwXcmMaMuf6BZjuHUY9V1R9yKJ0bXNaMPIzySOXmKhajpvwQ3o0r+0Gk/6jV/3mr0zXtLe8MZqFUuccAdq3mVkkMMk7+CCJ8j/ssaXH8gpGPb2qyDlScAftua34lJw4jfP6a9/bZXmNZbIHdCveVSqs+5K0LGGpWcGNDeJ8vXHiea9Sbh1eEf3zdJjx9u2B/wClqK7a+l/hk88fJc8hBcAsp3ZvzU6mnBlG1pYnlfw8dWdsz4xjJOMkDyyR4qkP3ruZ/wBbWrX3Fo+AWhj4ll0OddvvtC9mXXB69T6M4wlDgV8zy7j1yY5k1rUfw2nt+BWm7E3nS/ZVKhqOq9peaOFzrBILiXHhHEepxgdclWuwp1x5vUKsuFktehpiEzDMHjkngkxoEjuiVI7ogDKd32ZLG4bfaElsREbB5AD+uT965aVQyzxQtaDJI4NBPhn5Lv3vB2GvyPA5TMa/7+nyTm3iDrVbl14jn8JSPDKISvunPu4vtv52KXt8yj5Jh8jdFrWSwmGnXGZZjGM8g08X8ROXcvDAx7831j2gavce9lCZ1OAuJHDgyHJJ6nPCOeMDy6qd9rOqymvW05rmiKSZzpGjOTwAYB92XZ/CFmZIAJJwBzK6fEx4uPPLvsVyLXF8kew9btWbpzcszWDnOZ5C/wCJTAaB0aPyVjm2rLHSkLbkb9Sg7v29ARnMXbuDWDjzguy5uR4Z6qS0zadNmqVDLdZfqx3Zat5gidGGvjhdKQ05+k36JGeXNNO+uKPDo2N9yl+iFaXbeqCKCxqc37HiayvWkw0zmSy9naOf9b6LA1zSefLyyiDbLZ6cb3Nla2tWdZnnqxusPtMfM5kPZxgjGQw9ccuZR14B0J70VdIQCCCMgq80thh1u9FO+7ZjrW46o7lEwOHFG2QyPDzyaA9oIGSSqZbh7rbnrl3F2Mroy7h4c8JIzjw6dFaFsJvUWVnVKC3I2f2c6tPa2/T7w8ve0GPiJySGuIH6AK+xO4mhZ1seu6vp1OIjBbG3PqeZ/VaHX5MC561pzbXk2601BbHUh6JULzLlD9o1fHc7IHi6Mn15j4FRW2CDqdQ+XEP+JVs3zW7fQpnAZMRbIPuOD+hKqG03Z1SAeTnf9SlcZ9PPkv3R/r/BbIXo/krvtYuCxrteAAAQQnofEuOfT6vwVPowxWL1aCdzWwyzMZI55w0NLgCSfAYJU/7RrDLG77ojbhsQbH0xkgZJ/MlVldZRHVSXwZd0v1Wy+arujSqeu3LWmNmuG1qMM9h0gDWiOB2WsZgnOXDi4vLCj37moQVblHT69wVrMVsulnLO1M8zeEOwDgNa3l1yck+tUSKFjwS7lnkT2W3Ud10NRfZ73pL5o+996rR9vwN/wmxhsgAyQAxp5EeXRM1N3OrQtg7nIYRTq1iYrjoZD2GTnjaM4cXOyPf1HVVhCsqK9a0R1573sn624a8dl9+1o1WxqTbZt1rLnEdk8gBrSMEvY0gOA4hzHVQ8DH3L0bJHF8k8oDnHqS48z+qYUxtKDt9dr+UYc8/lj4kImo1wlJeCIylZKMWbJtyHk0gYCt0Yw0KA0CLhjacKwt6LnDdFQhCAOPVa4tUp4D/mRub+YWZ7SJGuQNcMHDuXo0rVZRlpWb16xob27N4w0ySPZ72lriP6fckcncL6rF51+TzsW0ZluuYWNz6tIBgd7kaPwuI+Sik7amNm1PYJyZZHSE+pJ+aaXaxWopGFJ7k2CEIViAQhCAFVt9nlftLtiYt+q1rAfU5PwCqS0b2c1CzTxIQczSucMjwGB8knnS5aWvI1hx3avg1HR4+GFqlB0XJQZwxBdiwjYBCEIAQjIVc3LpHfWtmhd2dqLPZyAfofcrIm5Yw9pBVZRUlpg1s+WHxvie6KRpa+NxY5p8CORCRbZubYmmancfcMckUz/ruifgP95GDz96gh7P6DTgxyv/mkPyW4uIVa77Mp4Nm+xl6Fq8OxNOZ+55/mkcfmuyPZenj9wrn+aMH4qr4jX7JgsCfu0Y5kDxSsa55wxpcfJoytvh2vXjwI60LB/CwD5Lsj0ADo0D0VHxJe0f5LrA8yMb0jb93UZmh8MkMGfpSPbg+gB6n9Fr23dNEDI2MZwsYA1oHgApGvojWkEtCmqtRsLRgBJZGRK57Y3TRGpdh+FvCwBOpAMBKlz3BCEIAEIQgDw6MO6hNd2ZnoF0IQAwK7B0A/JehC0eATqEAeOzb5BLwDyXpCAE4QlQhAAhCEAf/Z"/>
          <p:cNvSpPr>
            <a:spLocks noChangeAspect="1" noChangeArrowheads="1"/>
          </p:cNvSpPr>
          <p:nvPr/>
        </p:nvSpPr>
        <p:spPr bwMode="auto">
          <a:xfrm>
            <a:off x="0" y="-403225"/>
            <a:ext cx="1066800" cy="847725"/>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a:solidFill>
                <a:srgbClr val="000000"/>
              </a:solidFill>
              <a:latin typeface="Arial"/>
            </a:endParaRPr>
          </a:p>
        </p:txBody>
      </p:sp>
      <p:sp>
        <p:nvSpPr>
          <p:cNvPr id="56" name="TextBox 55"/>
          <p:cNvSpPr txBox="1"/>
          <p:nvPr/>
        </p:nvSpPr>
        <p:spPr>
          <a:xfrm>
            <a:off x="8002809" y="4273653"/>
            <a:ext cx="633507" cy="215444"/>
          </a:xfrm>
          <a:prstGeom prst="rect">
            <a:avLst/>
          </a:prstGeom>
          <a:noFill/>
        </p:spPr>
        <p:txBody>
          <a:bodyPr wrap="none" rtlCol="0">
            <a:spAutoFit/>
          </a:bodyPr>
          <a:lstStyle/>
          <a:p>
            <a:pPr defTabSz="914400"/>
            <a:r>
              <a:rPr lang="en-US" sz="800" dirty="0" smtClean="0">
                <a:solidFill>
                  <a:srgbClr val="424545"/>
                </a:solidFill>
                <a:latin typeface="Arial"/>
              </a:rPr>
              <a:t>* In future</a:t>
            </a:r>
          </a:p>
        </p:txBody>
      </p:sp>
      <p:sp>
        <p:nvSpPr>
          <p:cNvPr id="63" name="Rounded Rectangle 62"/>
          <p:cNvSpPr/>
          <p:nvPr/>
        </p:nvSpPr>
        <p:spPr>
          <a:xfrm>
            <a:off x="1259607" y="1038299"/>
            <a:ext cx="822960" cy="223086"/>
          </a:xfrm>
          <a:prstGeom prst="round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914400"/>
            <a:r>
              <a:rPr lang="en-US" sz="800" b="1" dirty="0">
                <a:solidFill>
                  <a:srgbClr val="000000"/>
                </a:solidFill>
                <a:latin typeface="Arial" pitchFamily="34" charset="0"/>
                <a:cs typeface="Arial" pitchFamily="34" charset="0"/>
              </a:rPr>
              <a:t>Chicago</a:t>
            </a:r>
          </a:p>
        </p:txBody>
      </p:sp>
      <p:sp>
        <p:nvSpPr>
          <p:cNvPr id="65" name="Rounded Rectangle 64"/>
          <p:cNvSpPr/>
          <p:nvPr/>
        </p:nvSpPr>
        <p:spPr>
          <a:xfrm>
            <a:off x="3257135" y="976988"/>
            <a:ext cx="677469" cy="223086"/>
          </a:xfrm>
          <a:prstGeom prst="round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914400"/>
            <a:r>
              <a:rPr lang="pt-BR" sz="800" b="1" dirty="0">
                <a:solidFill>
                  <a:srgbClr val="000000"/>
                </a:solidFill>
                <a:latin typeface="Arial" pitchFamily="34" charset="0"/>
                <a:cs typeface="Arial" pitchFamily="34" charset="0"/>
              </a:rPr>
              <a:t>London</a:t>
            </a:r>
          </a:p>
        </p:txBody>
      </p:sp>
      <p:sp>
        <p:nvSpPr>
          <p:cNvPr id="66" name="Rounded Rectangle 65"/>
          <p:cNvSpPr/>
          <p:nvPr/>
        </p:nvSpPr>
        <p:spPr>
          <a:xfrm>
            <a:off x="4053538" y="865445"/>
            <a:ext cx="822960" cy="223086"/>
          </a:xfrm>
          <a:prstGeom prst="round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914400"/>
            <a:r>
              <a:rPr lang="en-US" sz="800" b="1" dirty="0" err="1">
                <a:solidFill>
                  <a:srgbClr val="000000"/>
                </a:solidFill>
                <a:latin typeface="Arial" pitchFamily="34" charset="0"/>
                <a:cs typeface="Arial" pitchFamily="34" charset="0"/>
              </a:rPr>
              <a:t>Linglithlow</a:t>
            </a:r>
            <a:endParaRPr lang="en-US" sz="800" b="1" dirty="0">
              <a:solidFill>
                <a:srgbClr val="000000"/>
              </a:solidFill>
              <a:latin typeface="Arial" pitchFamily="34" charset="0"/>
              <a:cs typeface="Arial" pitchFamily="34" charset="0"/>
            </a:endParaRPr>
          </a:p>
        </p:txBody>
      </p:sp>
      <p:sp>
        <p:nvSpPr>
          <p:cNvPr id="67" name="Rounded Rectangle 66"/>
          <p:cNvSpPr/>
          <p:nvPr/>
        </p:nvSpPr>
        <p:spPr>
          <a:xfrm>
            <a:off x="4208008" y="1131356"/>
            <a:ext cx="822960" cy="223086"/>
          </a:xfrm>
          <a:prstGeom prst="round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914400"/>
            <a:r>
              <a:rPr lang="en-US" sz="800" b="1" dirty="0">
                <a:solidFill>
                  <a:srgbClr val="000000"/>
                </a:solidFill>
                <a:latin typeface="Arial" pitchFamily="34" charset="0"/>
                <a:cs typeface="Arial" pitchFamily="34" charset="0"/>
              </a:rPr>
              <a:t>Amsterdam</a:t>
            </a:r>
          </a:p>
        </p:txBody>
      </p:sp>
      <p:sp>
        <p:nvSpPr>
          <p:cNvPr id="68" name="Rounded Rectangle 67"/>
          <p:cNvSpPr/>
          <p:nvPr/>
        </p:nvSpPr>
        <p:spPr>
          <a:xfrm>
            <a:off x="7908082" y="2786988"/>
            <a:ext cx="822960" cy="219456"/>
          </a:xfrm>
          <a:prstGeom prst="round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914400"/>
            <a:r>
              <a:rPr lang="en-US" sz="800" b="1" dirty="0">
                <a:solidFill>
                  <a:srgbClr val="000000"/>
                </a:solidFill>
                <a:latin typeface="Arial" pitchFamily="34" charset="0"/>
                <a:cs typeface="Arial" pitchFamily="34" charset="0"/>
              </a:rPr>
              <a:t>Sydney</a:t>
            </a:r>
          </a:p>
        </p:txBody>
      </p:sp>
      <p:sp>
        <p:nvSpPr>
          <p:cNvPr id="69" name="Rounded Rectangle 68"/>
          <p:cNvSpPr/>
          <p:nvPr/>
        </p:nvSpPr>
        <p:spPr>
          <a:xfrm>
            <a:off x="6464523" y="2030503"/>
            <a:ext cx="822960" cy="219456"/>
          </a:xfrm>
          <a:prstGeom prst="round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914400"/>
            <a:r>
              <a:rPr lang="en-US" sz="800" b="1" dirty="0">
                <a:solidFill>
                  <a:srgbClr val="000000"/>
                </a:solidFill>
                <a:latin typeface="Arial" pitchFamily="34" charset="0"/>
                <a:cs typeface="Arial" pitchFamily="34" charset="0"/>
              </a:rPr>
              <a:t>Singapore*</a:t>
            </a:r>
          </a:p>
        </p:txBody>
      </p:sp>
      <p:sp>
        <p:nvSpPr>
          <p:cNvPr id="70" name="Rounded Rectangle 69"/>
          <p:cNvSpPr/>
          <p:nvPr/>
        </p:nvSpPr>
        <p:spPr>
          <a:xfrm>
            <a:off x="6887965" y="1262758"/>
            <a:ext cx="822960" cy="219456"/>
          </a:xfrm>
          <a:prstGeom prst="round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914400"/>
            <a:r>
              <a:rPr lang="en-US" sz="800" b="1" dirty="0">
                <a:solidFill>
                  <a:srgbClr val="000000"/>
                </a:solidFill>
                <a:latin typeface="Arial" pitchFamily="34" charset="0"/>
                <a:cs typeface="Arial" pitchFamily="34" charset="0"/>
              </a:rPr>
              <a:t>Japan*</a:t>
            </a:r>
          </a:p>
        </p:txBody>
      </p:sp>
      <p:sp>
        <p:nvSpPr>
          <p:cNvPr id="71" name="Rounded Rectangle 70"/>
          <p:cNvSpPr/>
          <p:nvPr/>
        </p:nvSpPr>
        <p:spPr>
          <a:xfrm>
            <a:off x="2212127" y="984186"/>
            <a:ext cx="744738" cy="223086"/>
          </a:xfrm>
          <a:prstGeom prst="round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914400"/>
            <a:r>
              <a:rPr lang="en-US" sz="800" b="1" dirty="0">
                <a:solidFill>
                  <a:srgbClr val="000000"/>
                </a:solidFill>
                <a:latin typeface="Arial" pitchFamily="34" charset="0"/>
                <a:cs typeface="Arial" pitchFamily="34" charset="0"/>
              </a:rPr>
              <a:t>Toronto</a:t>
            </a:r>
          </a:p>
        </p:txBody>
      </p:sp>
      <p:sp>
        <p:nvSpPr>
          <p:cNvPr id="62" name="Rounded Rectangle 61"/>
          <p:cNvSpPr/>
          <p:nvPr/>
        </p:nvSpPr>
        <p:spPr>
          <a:xfrm>
            <a:off x="345454" y="1238734"/>
            <a:ext cx="818753" cy="220888"/>
          </a:xfrm>
          <a:prstGeom prst="round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914400"/>
            <a:r>
              <a:rPr lang="en-US" sz="800" b="1" dirty="0">
                <a:solidFill>
                  <a:srgbClr val="000000"/>
                </a:solidFill>
                <a:latin typeface="Arial" pitchFamily="34" charset="0"/>
                <a:cs typeface="Arial" pitchFamily="34" charset="0"/>
              </a:rPr>
              <a:t>Santa Clara</a:t>
            </a: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6870" y="1225086"/>
            <a:ext cx="127642" cy="310243"/>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9933" y="1177520"/>
            <a:ext cx="127642" cy="31024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386" y="1400606"/>
            <a:ext cx="127642" cy="310243"/>
          </a:xfrm>
          <a:prstGeom prst="rect">
            <a:avLst/>
          </a:prstGeom>
        </p:spPr>
      </p:pic>
      <p:sp>
        <p:nvSpPr>
          <p:cNvPr id="64" name="Rounded Rectangle 63"/>
          <p:cNvSpPr/>
          <p:nvPr/>
        </p:nvSpPr>
        <p:spPr>
          <a:xfrm>
            <a:off x="571685" y="1605244"/>
            <a:ext cx="822960" cy="223086"/>
          </a:xfrm>
          <a:prstGeom prst="round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914400"/>
            <a:r>
              <a:rPr lang="pt-BR" sz="800" b="1" dirty="0">
                <a:solidFill>
                  <a:srgbClr val="000000"/>
                </a:solidFill>
                <a:latin typeface="Arial" pitchFamily="34" charset="0"/>
                <a:cs typeface="Arial" pitchFamily="34" charset="0"/>
              </a:rPr>
              <a:t>Austin</a:t>
            </a: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6452" y="1538984"/>
            <a:ext cx="127642" cy="310243"/>
          </a:xfrm>
          <a:prstGeom prst="rect">
            <a:avLst/>
          </a:prstGeom>
        </p:spPr>
      </p:pic>
      <p:sp>
        <p:nvSpPr>
          <p:cNvPr id="72" name="Rounded Rectangle 71"/>
          <p:cNvSpPr/>
          <p:nvPr/>
        </p:nvSpPr>
        <p:spPr>
          <a:xfrm>
            <a:off x="1805489" y="1547205"/>
            <a:ext cx="822960" cy="223086"/>
          </a:xfrm>
          <a:prstGeom prst="round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914400"/>
            <a:r>
              <a:rPr lang="pt-BR" sz="800" b="1" dirty="0">
                <a:solidFill>
                  <a:srgbClr val="000000"/>
                </a:solidFill>
                <a:latin typeface="Arial" pitchFamily="34" charset="0"/>
                <a:cs typeface="Arial" pitchFamily="34" charset="0"/>
              </a:rPr>
              <a:t>Oklahoma City</a:t>
            </a: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7913" y="1466011"/>
            <a:ext cx="127642" cy="310243"/>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5139" y="1112283"/>
            <a:ext cx="118933" cy="289075"/>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8852" y="1098362"/>
            <a:ext cx="118933" cy="289075"/>
          </a:xfrm>
          <a:prstGeom prst="rect">
            <a:avLst/>
          </a:prstGeom>
        </p:spPr>
      </p:pic>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4072" y="1043566"/>
            <a:ext cx="118933" cy="289075"/>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5057" y="2170661"/>
            <a:ext cx="118933" cy="289075"/>
          </a:xfrm>
          <a:prstGeom prst="rect">
            <a:avLst/>
          </a:prstGeom>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6536" y="1400152"/>
            <a:ext cx="118933" cy="289075"/>
          </a:xfrm>
          <a:prstGeom prst="rect">
            <a:avLst/>
          </a:prstGeom>
        </p:spPr>
      </p:pic>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3240" y="2984017"/>
            <a:ext cx="118933" cy="289075"/>
          </a:xfrm>
          <a:prstGeom prst="rect">
            <a:avLst/>
          </a:prstGeom>
        </p:spPr>
      </p:pic>
    </p:spTree>
    <p:extLst>
      <p:ext uri="{BB962C8B-B14F-4D97-AF65-F5344CB8AC3E}">
        <p14:creationId xmlns:p14="http://schemas.microsoft.com/office/powerpoint/2010/main" val="251180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3556" name="Rectangle 4"/>
          <p:cNvSpPr>
            <a:spLocks noGrp="1"/>
          </p:cNvSpPr>
          <p:nvPr>
            <p:ph type="ctrTitle"/>
          </p:nvPr>
        </p:nvSpPr>
        <p:spPr/>
        <p:txBody>
          <a:bodyPr/>
          <a:lstStyle/>
          <a:p>
            <a:r>
              <a:rPr lang="en-GB" dirty="0" smtClean="0"/>
              <a:t>Elizabeth Arden Case Study – John McDonald</a:t>
            </a:r>
          </a:p>
        </p:txBody>
      </p:sp>
    </p:spTree>
    <p:extLst>
      <p:ext uri="{BB962C8B-B14F-4D97-AF65-F5344CB8AC3E}">
        <p14:creationId xmlns:p14="http://schemas.microsoft.com/office/powerpoint/2010/main" val="4043719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7"/>
          <p:cNvSpPr>
            <a:spLocks noGrp="1"/>
          </p:cNvSpPr>
          <p:nvPr>
            <p:ph type="ctrTitle"/>
          </p:nvPr>
        </p:nvSpPr>
        <p:spPr>
          <a:xfrm>
            <a:off x="611560" y="1491630"/>
            <a:ext cx="4608513" cy="2016224"/>
          </a:xfrm>
        </p:spPr>
        <p:txBody>
          <a:bodyPr/>
          <a:lstStyle/>
          <a:p>
            <a:pPr>
              <a:lnSpc>
                <a:spcPct val="150000"/>
              </a:lnSpc>
              <a:spcBef>
                <a:spcPts val="538"/>
              </a:spcBef>
              <a:spcAft>
                <a:spcPts val="538"/>
              </a:spcAft>
            </a:pPr>
            <a:r>
              <a:rPr lang="en-GB" dirty="0" err="1" smtClean="0">
                <a:solidFill>
                  <a:srgbClr val="002060"/>
                </a:solidFill>
                <a:latin typeface="+mj-lt"/>
              </a:rPr>
              <a:t>MyHRDoor</a:t>
            </a:r>
            <a:r>
              <a:rPr lang="en-GB" dirty="0" smtClean="0">
                <a:solidFill>
                  <a:srgbClr val="002060"/>
                </a:solidFill>
                <a:latin typeface="+mj-lt"/>
              </a:rPr>
              <a:t/>
            </a:r>
            <a:br>
              <a:rPr lang="en-GB" dirty="0" smtClean="0">
                <a:solidFill>
                  <a:srgbClr val="002060"/>
                </a:solidFill>
                <a:latin typeface="+mj-lt"/>
              </a:rPr>
            </a:br>
            <a:r>
              <a:rPr lang="en-GB" dirty="0" smtClean="0">
                <a:solidFill>
                  <a:srgbClr val="002060"/>
                </a:solidFill>
                <a:latin typeface="+mj-lt"/>
              </a:rPr>
              <a:t>Implementation of Oracle Fusion at Elizabeth Arden</a:t>
            </a:r>
            <a:endParaRPr lang="en-US" dirty="0">
              <a:solidFill>
                <a:srgbClr val="002060"/>
              </a:solidFill>
              <a:latin typeface="+mj-lt"/>
            </a:endParaRPr>
          </a:p>
        </p:txBody>
      </p:sp>
      <p:pic>
        <p:nvPicPr>
          <p:cNvPr id="5" name="Picture 4"/>
          <p:cNvPicPr>
            <a:picLocks noChangeAspect="1" noChangeArrowheads="1"/>
          </p:cNvPicPr>
          <p:nvPr/>
        </p:nvPicPr>
        <p:blipFill>
          <a:blip r:embed="rId3" cstate="print"/>
          <a:srcRect t="4037" b="19992"/>
          <a:stretch>
            <a:fillRect/>
          </a:stretch>
        </p:blipFill>
        <p:spPr bwMode="auto">
          <a:xfrm>
            <a:off x="5508106" y="1005576"/>
            <a:ext cx="3039093" cy="3331601"/>
          </a:xfrm>
          <a:prstGeom prst="rect">
            <a:avLst/>
          </a:prstGeom>
          <a:noFill/>
          <a:ln w="9525">
            <a:noFill/>
            <a:miter lim="800000"/>
            <a:headEnd/>
            <a:tailEnd/>
          </a:ln>
        </p:spPr>
      </p:pic>
      <p:pic>
        <p:nvPicPr>
          <p:cNvPr id="7" name="Picture 6" descr="EA.jpg"/>
          <p:cNvPicPr>
            <a:picLocks noChangeAspect="1"/>
          </p:cNvPicPr>
          <p:nvPr/>
        </p:nvPicPr>
        <p:blipFill>
          <a:blip r:embed="rId4" cstate="print"/>
          <a:stretch>
            <a:fillRect/>
          </a:stretch>
        </p:blipFill>
        <p:spPr>
          <a:xfrm>
            <a:off x="4986465" y="249492"/>
            <a:ext cx="3545633" cy="432048"/>
          </a:xfrm>
          <a:prstGeom prst="rect">
            <a:avLst/>
          </a:prstGeom>
        </p:spPr>
      </p:pic>
      <p:pic>
        <p:nvPicPr>
          <p:cNvPr id="6" name="Picture 1" descr="image005"/>
          <p:cNvPicPr>
            <a:picLocks noChangeAspect="1" noChangeArrowheads="1"/>
          </p:cNvPicPr>
          <p:nvPr/>
        </p:nvPicPr>
        <p:blipFill>
          <a:blip r:embed="rId5" cstate="print"/>
          <a:srcRect l="50399" b="-5839"/>
          <a:stretch>
            <a:fillRect/>
          </a:stretch>
        </p:blipFill>
        <p:spPr bwMode="auto">
          <a:xfrm>
            <a:off x="5508104" y="4353948"/>
            <a:ext cx="2126010" cy="378042"/>
          </a:xfrm>
          <a:prstGeom prst="rect">
            <a:avLst/>
          </a:prstGeom>
          <a:noFill/>
          <a:ln w="9525">
            <a:noFill/>
            <a:miter lim="800000"/>
            <a:headEnd/>
            <a:tailEnd/>
          </a:ln>
        </p:spPr>
      </p:pic>
      <p:sp>
        <p:nvSpPr>
          <p:cNvPr id="3" name="TextBox 2"/>
          <p:cNvSpPr txBox="1"/>
          <p:nvPr/>
        </p:nvSpPr>
        <p:spPr>
          <a:xfrm>
            <a:off x="611560" y="3651870"/>
            <a:ext cx="3816424" cy="1477328"/>
          </a:xfrm>
          <a:prstGeom prst="rect">
            <a:avLst/>
          </a:prstGeom>
          <a:noFill/>
        </p:spPr>
        <p:txBody>
          <a:bodyPr wrap="square" rtlCol="0">
            <a:spAutoFit/>
          </a:bodyPr>
          <a:lstStyle/>
          <a:p>
            <a:r>
              <a:rPr lang="en-NZ" dirty="0" smtClean="0">
                <a:hlinkClick r:id="rId6" action="ppaction://hlinkfile"/>
              </a:rPr>
              <a:t>Implementing Oracle Fusion within Elizabeth Arden</a:t>
            </a:r>
            <a:endParaRPr lang="en-NZ" dirty="0" smtClean="0"/>
          </a:p>
          <a:p>
            <a:endParaRPr lang="en-NZ" dirty="0"/>
          </a:p>
          <a:p>
            <a:r>
              <a:rPr lang="en-NZ" dirty="0">
                <a:hlinkClick r:id="rId7"/>
              </a:rPr>
              <a:t>https://www.youtube.com/watch?v=WtLqpWn2xBo</a:t>
            </a:r>
            <a:endParaRPr lang="en-N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descr="MAP.png"/>
          <p:cNvPicPr>
            <a:picLocks noChangeAspect="1"/>
          </p:cNvPicPr>
          <p:nvPr/>
        </p:nvPicPr>
        <p:blipFill>
          <a:blip r:embed="rId3" cstate="print"/>
          <a:srcRect/>
          <a:stretch>
            <a:fillRect/>
          </a:stretch>
        </p:blipFill>
        <p:spPr bwMode="auto">
          <a:xfrm>
            <a:off x="79377" y="1275606"/>
            <a:ext cx="8836025" cy="3429000"/>
          </a:xfrm>
          <a:prstGeom prst="rect">
            <a:avLst/>
          </a:prstGeom>
          <a:noFill/>
          <a:ln w="9525">
            <a:noFill/>
            <a:miter lim="800000"/>
            <a:headEnd/>
            <a:tailEnd/>
          </a:ln>
        </p:spPr>
      </p:pic>
      <p:pic>
        <p:nvPicPr>
          <p:cNvPr id="26" name="Picture 5"/>
          <p:cNvPicPr>
            <a:picLocks noChangeAspect="1" noChangeArrowheads="1"/>
          </p:cNvPicPr>
          <p:nvPr/>
        </p:nvPicPr>
        <p:blipFill>
          <a:blip r:embed="rId4" cstate="print"/>
          <a:srcRect/>
          <a:stretch>
            <a:fillRect/>
          </a:stretch>
        </p:blipFill>
        <p:spPr bwMode="auto">
          <a:xfrm>
            <a:off x="4718248" y="3806484"/>
            <a:ext cx="304800" cy="228600"/>
          </a:xfrm>
          <a:prstGeom prst="rect">
            <a:avLst/>
          </a:prstGeom>
          <a:noFill/>
          <a:ln w="9525">
            <a:noFill/>
            <a:miter lim="800000"/>
            <a:headEnd/>
            <a:tailEnd/>
          </a:ln>
        </p:spPr>
      </p:pic>
      <p:pic>
        <p:nvPicPr>
          <p:cNvPr id="27" name="Picture 5"/>
          <p:cNvPicPr>
            <a:picLocks noChangeAspect="1" noChangeArrowheads="1"/>
          </p:cNvPicPr>
          <p:nvPr/>
        </p:nvPicPr>
        <p:blipFill>
          <a:blip r:embed="rId5" cstate="print"/>
          <a:srcRect/>
          <a:stretch>
            <a:fillRect/>
          </a:stretch>
        </p:blipFill>
        <p:spPr bwMode="auto">
          <a:xfrm>
            <a:off x="8244409" y="4287367"/>
            <a:ext cx="304800" cy="228600"/>
          </a:xfrm>
          <a:prstGeom prst="rect">
            <a:avLst/>
          </a:prstGeom>
          <a:noFill/>
          <a:ln w="9525">
            <a:noFill/>
            <a:miter lim="800000"/>
            <a:headEnd/>
            <a:tailEnd/>
          </a:ln>
        </p:spPr>
      </p:pic>
      <p:pic>
        <p:nvPicPr>
          <p:cNvPr id="28" name="Picture 7"/>
          <p:cNvPicPr>
            <a:picLocks noChangeAspect="1" noChangeArrowheads="1"/>
          </p:cNvPicPr>
          <p:nvPr/>
        </p:nvPicPr>
        <p:blipFill>
          <a:blip r:embed="rId6" cstate="print"/>
          <a:srcRect/>
          <a:stretch>
            <a:fillRect/>
          </a:stretch>
        </p:blipFill>
        <p:spPr bwMode="auto">
          <a:xfrm>
            <a:off x="7577336" y="3801312"/>
            <a:ext cx="304800" cy="228600"/>
          </a:xfrm>
          <a:prstGeom prst="rect">
            <a:avLst/>
          </a:prstGeom>
          <a:noFill/>
          <a:ln w="9525">
            <a:noFill/>
            <a:miter lim="800000"/>
            <a:headEnd/>
            <a:tailEnd/>
          </a:ln>
        </p:spPr>
      </p:pic>
      <p:pic>
        <p:nvPicPr>
          <p:cNvPr id="29" name="Picture 8" descr="Taiwan Flag.png"/>
          <p:cNvPicPr>
            <a:picLocks noChangeAspect="1"/>
          </p:cNvPicPr>
          <p:nvPr/>
        </p:nvPicPr>
        <p:blipFill>
          <a:blip r:embed="rId7" cstate="print"/>
          <a:srcRect/>
          <a:stretch>
            <a:fillRect/>
          </a:stretch>
        </p:blipFill>
        <p:spPr bwMode="auto">
          <a:xfrm>
            <a:off x="7309048" y="2720634"/>
            <a:ext cx="374650" cy="280988"/>
          </a:xfrm>
          <a:prstGeom prst="rect">
            <a:avLst/>
          </a:prstGeom>
          <a:noFill/>
          <a:ln w="9525">
            <a:noFill/>
            <a:miter lim="800000"/>
            <a:headEnd/>
            <a:tailEnd/>
          </a:ln>
        </p:spPr>
      </p:pic>
      <p:pic>
        <p:nvPicPr>
          <p:cNvPr id="30" name="Picture 4"/>
          <p:cNvPicPr>
            <a:picLocks noChangeAspect="1" noChangeArrowheads="1"/>
          </p:cNvPicPr>
          <p:nvPr/>
        </p:nvPicPr>
        <p:blipFill>
          <a:blip r:embed="rId8" cstate="print"/>
          <a:srcRect/>
          <a:stretch>
            <a:fillRect/>
          </a:stretch>
        </p:blipFill>
        <p:spPr bwMode="auto">
          <a:xfrm>
            <a:off x="4489648" y="2606335"/>
            <a:ext cx="304800" cy="228600"/>
          </a:xfrm>
          <a:prstGeom prst="rect">
            <a:avLst/>
          </a:prstGeom>
          <a:noFill/>
          <a:ln w="9525">
            <a:noFill/>
            <a:miter lim="800000"/>
            <a:headEnd/>
            <a:tailEnd/>
          </a:ln>
        </p:spPr>
      </p:pic>
      <p:pic>
        <p:nvPicPr>
          <p:cNvPr id="31" name="Picture 7"/>
          <p:cNvPicPr>
            <a:picLocks noChangeAspect="1" noChangeArrowheads="1"/>
          </p:cNvPicPr>
          <p:nvPr/>
        </p:nvPicPr>
        <p:blipFill>
          <a:blip r:embed="rId9" cstate="print"/>
          <a:srcRect/>
          <a:stretch>
            <a:fillRect/>
          </a:stretch>
        </p:blipFill>
        <p:spPr bwMode="auto">
          <a:xfrm>
            <a:off x="4184849" y="2434885"/>
            <a:ext cx="304800" cy="228600"/>
          </a:xfrm>
          <a:prstGeom prst="rect">
            <a:avLst/>
          </a:prstGeom>
          <a:noFill/>
          <a:ln w="9525">
            <a:noFill/>
            <a:miter lim="800000"/>
            <a:headEnd/>
            <a:tailEnd/>
          </a:ln>
        </p:spPr>
      </p:pic>
      <p:pic>
        <p:nvPicPr>
          <p:cNvPr id="32" name="Picture 11"/>
          <p:cNvPicPr>
            <a:picLocks noChangeAspect="1" noChangeArrowheads="1"/>
          </p:cNvPicPr>
          <p:nvPr/>
        </p:nvPicPr>
        <p:blipFill>
          <a:blip r:embed="rId10" cstate="print"/>
          <a:srcRect/>
          <a:stretch>
            <a:fillRect/>
          </a:stretch>
        </p:blipFill>
        <p:spPr bwMode="auto">
          <a:xfrm>
            <a:off x="4489648" y="2343150"/>
            <a:ext cx="304800" cy="228600"/>
          </a:xfrm>
          <a:prstGeom prst="rect">
            <a:avLst/>
          </a:prstGeom>
          <a:noFill/>
          <a:ln w="9525">
            <a:noFill/>
            <a:miter lim="800000"/>
            <a:headEnd/>
            <a:tailEnd/>
          </a:ln>
        </p:spPr>
      </p:pic>
      <p:pic>
        <p:nvPicPr>
          <p:cNvPr id="33" name="Picture 12"/>
          <p:cNvPicPr>
            <a:picLocks noChangeAspect="1" noChangeArrowheads="1"/>
          </p:cNvPicPr>
          <p:nvPr/>
        </p:nvPicPr>
        <p:blipFill>
          <a:blip r:embed="rId11" cstate="print"/>
          <a:srcRect/>
          <a:stretch>
            <a:fillRect/>
          </a:stretch>
        </p:blipFill>
        <p:spPr bwMode="auto">
          <a:xfrm>
            <a:off x="3880049" y="2549184"/>
            <a:ext cx="304800" cy="228600"/>
          </a:xfrm>
          <a:prstGeom prst="rect">
            <a:avLst/>
          </a:prstGeom>
          <a:noFill/>
          <a:ln w="9525">
            <a:noFill/>
            <a:miter lim="800000"/>
            <a:headEnd/>
            <a:tailEnd/>
          </a:ln>
        </p:spPr>
      </p:pic>
      <p:pic>
        <p:nvPicPr>
          <p:cNvPr id="34" name="Picture 9"/>
          <p:cNvPicPr>
            <a:picLocks noChangeAspect="1" noChangeArrowheads="1"/>
          </p:cNvPicPr>
          <p:nvPr/>
        </p:nvPicPr>
        <p:blipFill>
          <a:blip r:embed="rId12" cstate="print"/>
          <a:srcRect/>
          <a:stretch>
            <a:fillRect/>
          </a:stretch>
        </p:blipFill>
        <p:spPr bwMode="auto">
          <a:xfrm>
            <a:off x="1594049" y="2549184"/>
            <a:ext cx="304800" cy="228600"/>
          </a:xfrm>
          <a:prstGeom prst="rect">
            <a:avLst/>
          </a:prstGeom>
          <a:noFill/>
          <a:ln w="9525">
            <a:noFill/>
            <a:miter lim="800000"/>
            <a:headEnd/>
            <a:tailEnd/>
          </a:ln>
        </p:spPr>
      </p:pic>
      <p:pic>
        <p:nvPicPr>
          <p:cNvPr id="35" name="Picture 14"/>
          <p:cNvPicPr>
            <a:picLocks noChangeAspect="1" noChangeArrowheads="1"/>
          </p:cNvPicPr>
          <p:nvPr/>
        </p:nvPicPr>
        <p:blipFill>
          <a:blip r:embed="rId13" cstate="print"/>
          <a:srcRect/>
          <a:stretch>
            <a:fillRect/>
          </a:stretch>
        </p:blipFill>
        <p:spPr bwMode="auto">
          <a:xfrm>
            <a:off x="6547049" y="3177834"/>
            <a:ext cx="304800" cy="228600"/>
          </a:xfrm>
          <a:prstGeom prst="rect">
            <a:avLst/>
          </a:prstGeom>
          <a:noFill/>
          <a:ln w="9525">
            <a:noFill/>
            <a:miter lim="800000"/>
            <a:headEnd/>
            <a:tailEnd/>
          </a:ln>
        </p:spPr>
      </p:pic>
      <p:pic>
        <p:nvPicPr>
          <p:cNvPr id="36" name="Picture 15"/>
          <p:cNvPicPr>
            <a:picLocks noChangeAspect="1" noChangeArrowheads="1"/>
          </p:cNvPicPr>
          <p:nvPr/>
        </p:nvPicPr>
        <p:blipFill>
          <a:blip r:embed="rId14" cstate="print"/>
          <a:srcRect/>
          <a:stretch>
            <a:fillRect/>
          </a:stretch>
        </p:blipFill>
        <p:spPr bwMode="auto">
          <a:xfrm>
            <a:off x="7613848" y="2549184"/>
            <a:ext cx="304800" cy="228600"/>
          </a:xfrm>
          <a:prstGeom prst="rect">
            <a:avLst/>
          </a:prstGeom>
          <a:noFill/>
          <a:ln w="9525">
            <a:noFill/>
            <a:miter lim="800000"/>
            <a:headEnd/>
            <a:tailEnd/>
          </a:ln>
        </p:spPr>
      </p:pic>
      <p:pic>
        <p:nvPicPr>
          <p:cNvPr id="37" name="Picture 6"/>
          <p:cNvPicPr>
            <a:picLocks noChangeAspect="1" noChangeArrowheads="1"/>
          </p:cNvPicPr>
          <p:nvPr/>
        </p:nvPicPr>
        <p:blipFill>
          <a:blip r:embed="rId15" cstate="print"/>
          <a:srcRect/>
          <a:stretch>
            <a:fillRect/>
          </a:stretch>
        </p:blipFill>
        <p:spPr bwMode="auto">
          <a:xfrm>
            <a:off x="6775648" y="2663484"/>
            <a:ext cx="304800" cy="228600"/>
          </a:xfrm>
          <a:prstGeom prst="rect">
            <a:avLst/>
          </a:prstGeom>
          <a:noFill/>
          <a:ln w="9525">
            <a:noFill/>
            <a:miter lim="800000"/>
            <a:headEnd/>
            <a:tailEnd/>
          </a:ln>
        </p:spPr>
      </p:pic>
      <p:pic>
        <p:nvPicPr>
          <p:cNvPr id="38" name="Picture 10"/>
          <p:cNvPicPr>
            <a:picLocks noChangeAspect="1" noChangeArrowheads="1"/>
          </p:cNvPicPr>
          <p:nvPr/>
        </p:nvPicPr>
        <p:blipFill>
          <a:blip r:embed="rId16" cstate="print"/>
          <a:srcRect/>
          <a:stretch>
            <a:fillRect/>
          </a:stretch>
        </p:blipFill>
        <p:spPr bwMode="auto">
          <a:xfrm>
            <a:off x="3921969" y="2245129"/>
            <a:ext cx="304800" cy="228600"/>
          </a:xfrm>
          <a:prstGeom prst="rect">
            <a:avLst/>
          </a:prstGeom>
          <a:noFill/>
          <a:ln w="9525">
            <a:noFill/>
            <a:miter lim="800000"/>
            <a:headEnd/>
            <a:tailEnd/>
          </a:ln>
        </p:spPr>
      </p:pic>
      <p:pic>
        <p:nvPicPr>
          <p:cNvPr id="39" name="Picture 8"/>
          <p:cNvPicPr>
            <a:picLocks noChangeAspect="1" noChangeArrowheads="1"/>
          </p:cNvPicPr>
          <p:nvPr/>
        </p:nvPicPr>
        <p:blipFill>
          <a:blip r:embed="rId17" cstate="print"/>
          <a:srcRect/>
          <a:stretch>
            <a:fillRect/>
          </a:stretch>
        </p:blipFill>
        <p:spPr bwMode="auto">
          <a:xfrm>
            <a:off x="4860032" y="2127126"/>
            <a:ext cx="304800" cy="228600"/>
          </a:xfrm>
          <a:prstGeom prst="rect">
            <a:avLst/>
          </a:prstGeom>
          <a:noFill/>
          <a:ln w="9525">
            <a:noFill/>
            <a:miter lim="800000"/>
            <a:headEnd/>
            <a:tailEnd/>
          </a:ln>
        </p:spPr>
      </p:pic>
      <p:pic>
        <p:nvPicPr>
          <p:cNvPr id="40" name="Picture 19"/>
          <p:cNvPicPr>
            <a:picLocks noChangeAspect="1" noChangeArrowheads="1"/>
          </p:cNvPicPr>
          <p:nvPr/>
        </p:nvPicPr>
        <p:blipFill>
          <a:blip r:embed="rId18" cstate="print"/>
          <a:srcRect/>
          <a:stretch>
            <a:fillRect/>
          </a:stretch>
        </p:blipFill>
        <p:spPr bwMode="auto">
          <a:xfrm>
            <a:off x="4718248" y="1869672"/>
            <a:ext cx="304800" cy="228600"/>
          </a:xfrm>
          <a:prstGeom prst="rect">
            <a:avLst/>
          </a:prstGeom>
          <a:noFill/>
          <a:ln w="9525">
            <a:noFill/>
            <a:miter lim="800000"/>
            <a:headEnd/>
            <a:tailEnd/>
          </a:ln>
        </p:spPr>
      </p:pic>
      <p:pic>
        <p:nvPicPr>
          <p:cNvPr id="41" name="Picture 20"/>
          <p:cNvPicPr>
            <a:picLocks noChangeAspect="1" noChangeArrowheads="1"/>
          </p:cNvPicPr>
          <p:nvPr/>
        </p:nvPicPr>
        <p:blipFill>
          <a:blip r:embed="rId19" cstate="print"/>
          <a:srcRect/>
          <a:stretch>
            <a:fillRect/>
          </a:stretch>
        </p:blipFill>
        <p:spPr bwMode="auto">
          <a:xfrm>
            <a:off x="4337248" y="1923679"/>
            <a:ext cx="304800" cy="228600"/>
          </a:xfrm>
          <a:prstGeom prst="rect">
            <a:avLst/>
          </a:prstGeom>
          <a:noFill/>
          <a:ln w="9525">
            <a:noFill/>
            <a:miter lim="800000"/>
            <a:headEnd/>
            <a:tailEnd/>
          </a:ln>
        </p:spPr>
      </p:pic>
      <p:sp>
        <p:nvSpPr>
          <p:cNvPr id="8194" name="AutoShape 2" descr="data:image/jpeg;base64,/9j/4AAQSkZJRgABAQAAAQABAAD/2wCEAAkGBhEQDxAUEBAWDw4NDw8QDw0PDxAPEA8NFBAVFBQQFBQXGyYeFxklGRUSIC8hJCcpODg4FR4xOTAqQSYrLCkBCQoKDgwOFw8PGikcHxwpKSksLCkpKSkpKSksLCk1KSwpKSksKSkpLCwsKSkpMiwsKSwpKSkpLCwsLCksKSkpKf/AABEIAIYAhgMBIgACEQEDEQH/xAAcAAEAAQUBAQAAAAAAAAAAAAAABwIDBAUGAQj/xABAEAACAgEBAwgGBwYGAwAAAAABAgADBBEFBzEGEiFBUWGBkRMiQ3Gh0QgUM5KisbIjQlJTcsIyYmOCk8EVJFT/xAAbAQEAAgMBAQAAAAAAAAAAAAAAAwQBAgUGB//EACkRAAICAQEIAQQDAAAAAAAAAAABAgMRBAUSITFBUVKRExQVIkJTYWL/2gAMAwEAAhEDEQA/AJxiIgCIiAInms5/lLy8wNnD/wBrIVH01FC+vcR/QvSB3nSAdDEhHbn0kVGowsIt2W5NnNH/ABp0/iE5LL3+7Xc6o1NI/hroVtPFyxgH03E+WV34baB1+tKe449Gn6Zstn/SE2pX9olF46+dU1Z07ijAfCAfSkSItg/SLw7SBl49mKT7SthkV+89AYeRkm7G5QY2ZX6TFvS+vratgeaexhxU9xAgGwieaz2AIiIAiIgCIiAJjZ+0asep7brFqpqUs9jnmqqjtMbR2hXj1WW3OK6aUL2WNwVRxM+Xd5W8u7a1xVSa8Gpj6GjXTnae1s7XPZ1cB1kgdNy/38XXlqtm649HSDlEaX2jtT+Wvx93CRJdezsWdizsSWdiWZieJJPSTKIgCIiAIiIAmbsnbV+JaLca5qLV4PWxU6dh6iO4zCiAfQm7rfpXkFKNpc2i86KmWNFosPUHHs2Pbw90l4HWfD0mTc7vbapq8LOs1oYhMbJc9NLHoWpyf3DwBPD3cAJ+ieCewBERAE8M9nP8u+Un/j9nZGQOmxE5tK8ede/q19HWASCfcYCWSG9/HL833/UKG/YYzA5JB+1yBwrP+VPz9wkQzOfZ+Raxco7s5LM5ViWYnUsT1kmVLsDJPsW8VI/Oa78e5OtPa+UX6Zrom1HJrJPsj8PnK05J5R4VH7yfOY+SPc2+jv8AB+maeJ0lPIPMYfYn7yfOW7uRGWvsvxJ84+SPcytHe/0fo5+JuDyUyf5f4l+c8PJfJ/l/iX5zHyQ7m30Op/jl6NRE2h5N5H8v8S/OUNsC8ez+K/OZ+SPc0ekvXOD9M109EzG2RcONZlpsGwcUPkZtvLuRumyPOL9H0ZuQ5fnOxjjXtrl4SgBifWuxuCse1l6FP+09Zknz465HcoLNm5+PkKCBVYBavSOfQ3q2J4qT4gHqn2DRerorKecjqrKw4FSNQfIzJG00XIiIMHkjXe/tHpxqAeJa5h7vVXXzbyklSFt52SX2m46qqaVHiC390r6h4rZ2NiVKzVxz0yzmwZ7KRPZx8n0zdSKhNhs2oFhNdMvEyOaRNoviRWxbi8Ha4mKvMmk21WBrpFe2dF01mszs7nSxOaxwORp9PYrMs19sssZW7Sy7Ssdvki25mPYZdczHsM3RTtZj2mYV8y7TMK4yxE497Rr8mfSe57bJydj4+p1fGL4za/6Z9T8BSfNeQZNX0dcsmjOr16EtpsA/qRgf0iXameW10U1kmGIiTnJPJBe8fo2rkd4pPh6MSdJCm9vF9HtIP1X49ba96kofgB5ytqVmB29hT3NWv7TOaQyvWY1by8GnJaPpMZZK9Z6GlGsazBku+llDPKC0oZpkxwRUzSy7QzyyzTKRBOZS7THsaVu0x7GkqRQtmWrWmHc0v2vMO55YijkXzMS4yYfo6KeftA9XNxx46vIcYydfo8YRXEzLSOi3IRAe6uvU/rlqHM87q5fiyW4iJOco8kd74thvdRRdWvObHsKMBp9nYB/cq+ckWYu0sFb6bK2/w2KVJ7NeBHeDofCR2JuDSJqLXTYprofOibNvHsX8EJlz6naONTj3ow/6nVqzU2PXYNLKmKMO8dY7jx8Zsasvvnj7ddZXJpxPY1bYljkcEan60b7plJU/wnyMkZcrvlRye+Q/dH4lj71LxI1OvYfIy22vYfKSW2RLD3ibraf+TV7YfiRu2vYfKWXJ7D5SRbLhMO2+Tx2i3+pDLazfQj99ew+RlizXsPkZ3N2RNdkZPfLUNY3+pUs2k30ONsU9h8jMO5G/hPkZ1GXld81TvqZfrub44OdbrHLoacYzfwmfUe7HYZw9k4tbDSx0N1o6/SWnn6H3AqPCQryC5NnPz6qyNaayLbz1CpSDzfE6Dxn0mo0HR0adUv0tyWWc2+1z4HsREsFYTwz2IBwu8Tk2WX61SNbKl0vQcXpH7471/L3ThcXP1A6ZOZEirl1yEehmyMNC1JJa7HQatV1l0HWvaOr3cOJr9ArPziWqbt3gzXJmS59bnMUbTB65krn9887LTNMvKw3jZUtPlTUnN75bbNhacb5sbMqYduVMKzMmHdmSzCg0czLvyprMnLmPfmTDdyZ0KqMcyCUyq23UymqpnZVVSzuQqqo1LMToAB26xVSzsFVSzuQFVQSzMeAAHGTdu13ajE0yMoA5ZH7OroIxwRxPa/5S/VU5PCIZSwbrd1yOGzsQBwDk36Pe3HQ6erWD2L+ZM6yBE6iWFhFd8RERMgREQBPNJ7EA4HlfurqyS1uKwxsltSy6fsbW7So/wnvHlIo21sjMwW5uVS1Y6rR61Td6uOifSst3Uq6lWUMrcVYBgfeDKtmlhPiSRsaPl4bSlLbRk77V3U7NyCT6D0DHi2OxrH3elfhOaydw9Z+yzHXsFlSv8QRKj0WORJ8xFD5pMsNcTJTG4Z//ALhp3UHX9U2GHuJxwR6XLtsHWERK/iedNlpZLoHYiGNZ0fJvkDm55BqqKUnjkXApWB3db+Em7Y27nZ2KQa8ZXsHtLibm17RzugeAE6UL2Dh+UnjpvIjc+xynI3d1jbOAYD02UR62Q4Go7RWv7g+PfOsiJbSSWER5yIiJkCIiAIiIAiIgCIiAIiIAiIgCIiAIiIAiIgCIiAf/2Q=="/>
          <p:cNvSpPr>
            <a:spLocks noChangeAspect="1" noChangeArrowheads="1"/>
          </p:cNvSpPr>
          <p:nvPr/>
        </p:nvSpPr>
        <p:spPr bwMode="auto">
          <a:xfrm>
            <a:off x="0" y="-548879"/>
            <a:ext cx="1531938" cy="1148954"/>
          </a:xfrm>
          <a:prstGeom prst="rect">
            <a:avLst/>
          </a:prstGeom>
          <a:noFill/>
        </p:spPr>
        <p:txBody>
          <a:bodyPr vert="horz" wrap="square" lIns="91426" tIns="45712" rIns="91426" bIns="45712" numCol="1" anchor="t" anchorCtr="0" compatLnSpc="1">
            <a:prstTxWarp prst="textNoShape">
              <a:avLst/>
            </a:prstTxWarp>
          </a:bodyPr>
          <a:lstStyle/>
          <a:p>
            <a:endParaRPr lang="en-GB"/>
          </a:p>
        </p:txBody>
      </p:sp>
      <p:sp>
        <p:nvSpPr>
          <p:cNvPr id="8196" name="AutoShape 4" descr="data:image/jpeg;base64,/9j/4AAQSkZJRgABAQAAAQABAAD/2wCEAAkGBhEQDxAUEBAWDw4NDw8QDw0PDxAPEA8NFBAVFBQQFBQXGyYeFxklGRUSIC8hJCcpODg4FR4xOTAqQSYrLCkBCQoKDgwOFw8PGikcHxwpKSksLCkpKSkpKSksLCk1KSwpKSksKSkpLCwsKSkpMiwsKSwpKSkpLCwsLCksKSkpKf/AABEIAIYAhgMBIgACEQEDEQH/xAAcAAEAAQUBAQAAAAAAAAAAAAAABwIDBAUGAQj/xABAEAACAgEBAwgGBwYGAwAAAAABAgADBBEFBzEGEiFBUWGBkRMiQ3Gh0QgUM5KisbIjQlJTcsIyYmOCk8EVJFT/xAAbAQEAAgMBAQAAAAAAAAAAAAAAAwQBAgUGB//EACkRAAICAQEIAQQDAAAAAAAAAAABAgMRBAUSITFBUVKRExQVIkJTYWL/2gAMAwEAAhEDEQA/AJxiIgCIiAInms5/lLy8wNnD/wBrIVH01FC+vcR/QvSB3nSAdDEhHbn0kVGowsIt2W5NnNH/ABp0/iE5LL3+7Xc6o1NI/hroVtPFyxgH03E+WV34baB1+tKe449Gn6Zstn/SE2pX9olF46+dU1Z07ijAfCAfSkSItg/SLw7SBl49mKT7SthkV+89AYeRkm7G5QY2ZX6TFvS+vratgeaexhxU9xAgGwieaz2AIiIAiIgCIiAJjZ+0asep7brFqpqUs9jnmqqjtMbR2hXj1WW3OK6aUL2WNwVRxM+Xd5W8u7a1xVSa8Gpj6GjXTnae1s7XPZ1cB1kgdNy/38XXlqtm649HSDlEaX2jtT+Wvx93CRJdezsWdizsSWdiWZieJJPSTKIgCIiAIiIAmbsnbV+JaLca5qLV4PWxU6dh6iO4zCiAfQm7rfpXkFKNpc2i86KmWNFosPUHHs2Pbw90l4HWfD0mTc7vbapq8LOs1oYhMbJc9NLHoWpyf3DwBPD3cAJ+ieCewBERAE8M9nP8u+Un/j9nZGQOmxE5tK8ede/q19HWASCfcYCWSG9/HL833/UKG/YYzA5JB+1yBwrP+VPz9wkQzOfZ+Raxco7s5LM5ViWYnUsT1kmVLsDJPsW8VI/Oa78e5OtPa+UX6Zrom1HJrJPsj8PnK05J5R4VH7yfOY+SPc2+jv8AB+maeJ0lPIPMYfYn7yfOW7uRGWvsvxJ84+SPcytHe/0fo5+JuDyUyf5f4l+c8PJfJ/l/iX5zHyQ7m30Op/jl6NRE2h5N5H8v8S/OUNsC8ez+K/OZ+SPc0ekvXOD9M109EzG2RcONZlpsGwcUPkZtvLuRumyPOL9H0ZuQ5fnOxjjXtrl4SgBifWuxuCse1l6FP+09Zknz465HcoLNm5+PkKCBVYBavSOfQ3q2J4qT4gHqn2DRerorKecjqrKw4FSNQfIzJG00XIiIMHkjXe/tHpxqAeJa5h7vVXXzbyklSFt52SX2m46qqaVHiC390r6h4rZ2NiVKzVxz0yzmwZ7KRPZx8n0zdSKhNhs2oFhNdMvEyOaRNoviRWxbi8Ha4mKvMmk21WBrpFe2dF01mszs7nSxOaxwORp9PYrMs19sssZW7Sy7Ssdvki25mPYZdczHsM3RTtZj2mYV8y7TMK4yxE497Rr8mfSe57bJydj4+p1fGL4za/6Z9T8BSfNeQZNX0dcsmjOr16EtpsA/qRgf0iXameW10U1kmGIiTnJPJBe8fo2rkd4pPh6MSdJCm9vF9HtIP1X49ba96kofgB5ytqVmB29hT3NWv7TOaQyvWY1by8GnJaPpMZZK9Z6GlGsazBku+llDPKC0oZpkxwRUzSy7QzyyzTKRBOZS7THsaVu0x7GkqRQtmWrWmHc0v2vMO55YijkXzMS4yYfo6KeftA9XNxx46vIcYydfo8YRXEzLSOi3IRAe6uvU/rlqHM87q5fiyW4iJOco8kd74thvdRRdWvObHsKMBp9nYB/cq+ckWYu0sFb6bK2/w2KVJ7NeBHeDofCR2JuDSJqLXTYprofOibNvHsX8EJlz6naONTj3ow/6nVqzU2PXYNLKmKMO8dY7jx8Zsasvvnj7ddZXJpxPY1bYljkcEan60b7plJU/wnyMkZcrvlRye+Q/dH4lj71LxI1OvYfIy22vYfKSW2RLD3ibraf+TV7YfiRu2vYfKWXJ7D5SRbLhMO2+Tx2i3+pDLazfQj99ew+RlizXsPkZ3N2RNdkZPfLUNY3+pUs2k30ONsU9h8jMO5G/hPkZ1GXld81TvqZfrub44OdbrHLoacYzfwmfUe7HYZw9k4tbDSx0N1o6/SWnn6H3AqPCQryC5NnPz6qyNaayLbz1CpSDzfE6Dxn0mo0HR0adUv0tyWWc2+1z4HsREsFYTwz2IBwu8Tk2WX61SNbKl0vQcXpH7471/L3ThcXP1A6ZOZEirl1yEehmyMNC1JJa7HQatV1l0HWvaOr3cOJr9ArPziWqbt3gzXJmS59bnMUbTB65krn9887LTNMvKw3jZUtPlTUnN75bbNhacb5sbMqYduVMKzMmHdmSzCg0czLvyprMnLmPfmTDdyZ0KqMcyCUyq23UymqpnZVVSzuQqqo1LMToAB26xVSzsFVSzuQFVQSzMeAAHGTdu13ajE0yMoA5ZH7OroIxwRxPa/5S/VU5PCIZSwbrd1yOGzsQBwDk36Pe3HQ6erWD2L+ZM6yBE6iWFhFd8RERMgREQBPNJ7EA4HlfurqyS1uKwxsltSy6fsbW7So/wnvHlIo21sjMwW5uVS1Y6rR61Td6uOifSst3Uq6lWUMrcVYBgfeDKtmlhPiSRsaPl4bSlLbRk77V3U7NyCT6D0DHi2OxrH3elfhOaydw9Z+yzHXsFlSv8QRKj0WORJ8xFD5pMsNcTJTG4Z//ALhp3UHX9U2GHuJxwR6XLtsHWERK/iedNlpZLoHYiGNZ0fJvkDm55BqqKUnjkXApWB3db+Em7Y27nZ2KQa8ZXsHtLibm17RzugeAE6UL2Dh+UnjpvIjc+xynI3d1jbOAYD02UR62Q4Go7RWv7g+PfOsiJbSSWER5yIiJkCIiAIiIAiIgCIiAIiIAiIgCIiAIiIAiIgCIiAf/2Q=="/>
          <p:cNvSpPr>
            <a:spLocks noChangeAspect="1" noChangeArrowheads="1"/>
          </p:cNvSpPr>
          <p:nvPr/>
        </p:nvSpPr>
        <p:spPr bwMode="auto">
          <a:xfrm>
            <a:off x="0" y="-548879"/>
            <a:ext cx="1531938" cy="1148954"/>
          </a:xfrm>
          <a:prstGeom prst="rect">
            <a:avLst/>
          </a:prstGeom>
          <a:noFill/>
        </p:spPr>
        <p:txBody>
          <a:bodyPr vert="horz" wrap="square" lIns="91426" tIns="45712" rIns="91426" bIns="45712" numCol="1" anchor="t" anchorCtr="0" compatLnSpc="1">
            <a:prstTxWarp prst="textNoShape">
              <a:avLst/>
            </a:prstTxWarp>
          </a:bodyPr>
          <a:lstStyle/>
          <a:p>
            <a:endParaRPr lang="en-GB"/>
          </a:p>
        </p:txBody>
      </p:sp>
      <p:pic>
        <p:nvPicPr>
          <p:cNvPr id="8198" name="Picture 6" descr="http://us.cdn3.123rf.com/168nwm/fintastique/fintastique0909/fintastique090900071/5500789-german-flag-sphere-isolated-on-white-illustration.jpg"/>
          <p:cNvPicPr>
            <a:picLocks noChangeAspect="1" noChangeArrowheads="1"/>
          </p:cNvPicPr>
          <p:nvPr/>
        </p:nvPicPr>
        <p:blipFill>
          <a:blip r:embed="rId20" cstate="print"/>
          <a:srcRect/>
          <a:stretch>
            <a:fillRect/>
          </a:stretch>
        </p:blipFill>
        <p:spPr bwMode="auto">
          <a:xfrm>
            <a:off x="4283969" y="2139702"/>
            <a:ext cx="306000" cy="229500"/>
          </a:xfrm>
          <a:prstGeom prst="rect">
            <a:avLst/>
          </a:prstGeom>
          <a:noFill/>
        </p:spPr>
      </p:pic>
      <p:pic>
        <p:nvPicPr>
          <p:cNvPr id="8200" name="Picture 8" descr="http://us.cdn3.123rf.com/168nwm/srdjanbg/srdjanbg1101/srdjanbg110100010/9755801-canada-flag-icon.jpg"/>
          <p:cNvPicPr>
            <a:picLocks noChangeAspect="1" noChangeArrowheads="1"/>
          </p:cNvPicPr>
          <p:nvPr/>
        </p:nvPicPr>
        <p:blipFill>
          <a:blip r:embed="rId21" cstate="print"/>
          <a:srcRect/>
          <a:stretch>
            <a:fillRect/>
          </a:stretch>
        </p:blipFill>
        <p:spPr bwMode="auto">
          <a:xfrm>
            <a:off x="1331640" y="2031691"/>
            <a:ext cx="306000" cy="229500"/>
          </a:xfrm>
          <a:prstGeom prst="rect">
            <a:avLst/>
          </a:prstGeom>
          <a:noFill/>
        </p:spPr>
      </p:pic>
      <p:pic>
        <p:nvPicPr>
          <p:cNvPr id="8202" name="Picture 10" descr="http://us.123rf.com/400wm/400/400/fintastique/fintastique1003/fintastique100300164/6651660-puerto-rican-flag-sphere-isolated-on-white-illustration.jpg"/>
          <p:cNvPicPr>
            <a:picLocks noChangeAspect="1" noChangeArrowheads="1"/>
          </p:cNvPicPr>
          <p:nvPr/>
        </p:nvPicPr>
        <p:blipFill>
          <a:blip r:embed="rId22" cstate="print"/>
          <a:srcRect/>
          <a:stretch>
            <a:fillRect/>
          </a:stretch>
        </p:blipFill>
        <p:spPr bwMode="auto">
          <a:xfrm flipV="1">
            <a:off x="2339753" y="2895786"/>
            <a:ext cx="306000" cy="229500"/>
          </a:xfrm>
          <a:prstGeom prst="rect">
            <a:avLst/>
          </a:prstGeom>
          <a:noFill/>
        </p:spPr>
      </p:pic>
      <p:pic>
        <p:nvPicPr>
          <p:cNvPr id="8204" name="Picture 12" descr="http://us.123rf.com/400wm/400/400/fintastique/fintastique0908/fintastique090800188/5448993-brazilian-flag-sphere-isolated-on-white-illustration.jpg"/>
          <p:cNvPicPr>
            <a:picLocks noChangeAspect="1" noChangeArrowheads="1"/>
          </p:cNvPicPr>
          <p:nvPr/>
        </p:nvPicPr>
        <p:blipFill>
          <a:blip r:embed="rId23" cstate="print"/>
          <a:srcRect/>
          <a:stretch>
            <a:fillRect/>
          </a:stretch>
        </p:blipFill>
        <p:spPr bwMode="auto">
          <a:xfrm>
            <a:off x="2843809" y="3489853"/>
            <a:ext cx="306000" cy="229500"/>
          </a:xfrm>
          <a:prstGeom prst="rect">
            <a:avLst/>
          </a:prstGeom>
          <a:noFill/>
        </p:spPr>
      </p:pic>
      <p:sp>
        <p:nvSpPr>
          <p:cNvPr id="42" name="Rectangle 23"/>
          <p:cNvSpPr txBox="1">
            <a:spLocks noChangeArrowheads="1"/>
          </p:cNvSpPr>
          <p:nvPr/>
        </p:nvSpPr>
        <p:spPr bwMode="auto">
          <a:xfrm>
            <a:off x="323528" y="141481"/>
            <a:ext cx="8422523" cy="972108"/>
          </a:xfrm>
          <a:prstGeom prst="rect">
            <a:avLst/>
          </a:prstGeom>
          <a:noFill/>
          <a:ln w="9525">
            <a:noFill/>
            <a:miter lim="800000"/>
            <a:headEnd/>
            <a:tailEnd/>
          </a:ln>
        </p:spPr>
        <p:txBody>
          <a:bodyPr lIns="0" tIns="32283" rIns="0" bIns="0"/>
          <a:lstStyle/>
          <a:p>
            <a:pPr defTabSz="913964" fontAlgn="base">
              <a:spcBef>
                <a:spcPct val="0"/>
              </a:spcBef>
              <a:spcAft>
                <a:spcPct val="0"/>
              </a:spcAft>
              <a:defRPr/>
            </a:pPr>
            <a:r>
              <a:rPr lang="en-US" sz="2200" b="1" dirty="0" smtClean="0">
                <a:solidFill>
                  <a:srgbClr val="002776"/>
                </a:solidFill>
                <a:cs typeface="Arial" charset="0"/>
              </a:rPr>
              <a:t>Elizabeth Arden global presence</a:t>
            </a:r>
            <a:r>
              <a:rPr lang="en-GB" b="1" dirty="0" smtClean="0">
                <a:solidFill>
                  <a:srgbClr val="C00000"/>
                </a:solidFill>
                <a:cs typeface="Arial" charset="0"/>
              </a:rPr>
              <a:t>.</a:t>
            </a:r>
          </a:p>
          <a:p>
            <a:pPr defTabSz="913964" fontAlgn="base">
              <a:spcBef>
                <a:spcPct val="0"/>
              </a:spcBef>
              <a:spcAft>
                <a:spcPct val="0"/>
              </a:spcAft>
              <a:defRPr/>
            </a:pPr>
            <a:r>
              <a:rPr lang="en-GB" b="1" dirty="0" smtClean="0">
                <a:solidFill>
                  <a:srgbClr val="C00000"/>
                </a:solidFill>
                <a:cs typeface="Arial" charset="0"/>
              </a:rPr>
              <a:t>3000 employees across 16 countries around the world, consisting of Head Office and Beauty Consultants</a:t>
            </a:r>
            <a:endParaRPr lang="en-US" b="1" dirty="0">
              <a:solidFill>
                <a:srgbClr val="92D400"/>
              </a:solidFill>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erfo.bmp"/>
          <p:cNvPicPr>
            <a:picLocks noChangeAspect="1"/>
          </p:cNvPicPr>
          <p:nvPr/>
        </p:nvPicPr>
        <p:blipFill>
          <a:blip r:embed="rId3" cstate="print"/>
          <a:stretch>
            <a:fillRect/>
          </a:stretch>
        </p:blipFill>
        <p:spPr>
          <a:xfrm>
            <a:off x="539553" y="2517745"/>
            <a:ext cx="1440159" cy="1080119"/>
          </a:xfrm>
          <a:prstGeom prst="rect">
            <a:avLst/>
          </a:prstGeom>
        </p:spPr>
      </p:pic>
      <p:pic>
        <p:nvPicPr>
          <p:cNvPr id="12" name="Picture 11" descr="data repository.bmp"/>
          <p:cNvPicPr>
            <a:picLocks noChangeAspect="1"/>
          </p:cNvPicPr>
          <p:nvPr/>
        </p:nvPicPr>
        <p:blipFill>
          <a:blip r:embed="rId4" cstate="print"/>
          <a:stretch>
            <a:fillRect/>
          </a:stretch>
        </p:blipFill>
        <p:spPr>
          <a:xfrm>
            <a:off x="827585" y="1990585"/>
            <a:ext cx="864095" cy="598147"/>
          </a:xfrm>
          <a:prstGeom prst="rect">
            <a:avLst/>
          </a:prstGeom>
        </p:spPr>
      </p:pic>
      <p:pic>
        <p:nvPicPr>
          <p:cNvPr id="14" name="Picture 13" descr="stock-illustration-4815647-performance-icon.jpg"/>
          <p:cNvPicPr>
            <a:picLocks noChangeAspect="1"/>
          </p:cNvPicPr>
          <p:nvPr/>
        </p:nvPicPr>
        <p:blipFill>
          <a:blip r:embed="rId5" cstate="print"/>
          <a:stretch>
            <a:fillRect/>
          </a:stretch>
        </p:blipFill>
        <p:spPr>
          <a:xfrm>
            <a:off x="912609" y="3522201"/>
            <a:ext cx="707063" cy="530297"/>
          </a:xfrm>
          <a:prstGeom prst="rect">
            <a:avLst/>
          </a:prstGeom>
        </p:spPr>
      </p:pic>
      <p:pic>
        <p:nvPicPr>
          <p:cNvPr id="16" name="Picture 15" descr="imagesCAE4II42.jpg"/>
          <p:cNvPicPr>
            <a:picLocks noChangeAspect="1"/>
          </p:cNvPicPr>
          <p:nvPr/>
        </p:nvPicPr>
        <p:blipFill>
          <a:blip r:embed="rId6" cstate="print"/>
          <a:stretch>
            <a:fillRect/>
          </a:stretch>
        </p:blipFill>
        <p:spPr>
          <a:xfrm>
            <a:off x="755576" y="4101920"/>
            <a:ext cx="1027242" cy="605339"/>
          </a:xfrm>
          <a:prstGeom prst="rect">
            <a:avLst/>
          </a:prstGeom>
        </p:spPr>
      </p:pic>
      <p:sp>
        <p:nvSpPr>
          <p:cNvPr id="5" name="Rectangle 23"/>
          <p:cNvSpPr txBox="1">
            <a:spLocks noChangeArrowheads="1"/>
          </p:cNvSpPr>
          <p:nvPr/>
        </p:nvSpPr>
        <p:spPr bwMode="auto">
          <a:xfrm>
            <a:off x="323528" y="141481"/>
            <a:ext cx="8422523" cy="972108"/>
          </a:xfrm>
          <a:prstGeom prst="rect">
            <a:avLst/>
          </a:prstGeom>
          <a:noFill/>
          <a:ln w="9525">
            <a:noFill/>
            <a:miter lim="800000"/>
            <a:headEnd/>
            <a:tailEnd/>
          </a:ln>
        </p:spPr>
        <p:txBody>
          <a:bodyPr lIns="0" tIns="32283" rIns="0" bIns="0"/>
          <a:lstStyle/>
          <a:p>
            <a:pPr defTabSz="913964" fontAlgn="base">
              <a:spcBef>
                <a:spcPct val="0"/>
              </a:spcBef>
              <a:spcAft>
                <a:spcPct val="0"/>
              </a:spcAft>
              <a:defRPr/>
            </a:pPr>
            <a:r>
              <a:rPr lang="en-US" sz="2200" b="1" dirty="0" err="1" smtClean="0">
                <a:solidFill>
                  <a:srgbClr val="002776"/>
                </a:solidFill>
                <a:cs typeface="Arial" charset="0"/>
              </a:rPr>
              <a:t>MyHRDoor</a:t>
            </a:r>
            <a:r>
              <a:rPr lang="en-US" sz="2200" b="1" dirty="0" smtClean="0">
                <a:solidFill>
                  <a:srgbClr val="002776"/>
                </a:solidFill>
                <a:cs typeface="Arial" charset="0"/>
              </a:rPr>
              <a:t> project - Objectives</a:t>
            </a:r>
            <a:endParaRPr lang="en-GB" b="1" i="1" dirty="0" smtClean="0">
              <a:solidFill>
                <a:srgbClr val="C00000"/>
              </a:solidFill>
              <a:cs typeface="Arial" charset="0"/>
            </a:endParaRPr>
          </a:p>
          <a:p>
            <a:pPr defTabSz="913964" fontAlgn="base">
              <a:spcBef>
                <a:spcPct val="0"/>
              </a:spcBef>
              <a:spcAft>
                <a:spcPct val="0"/>
              </a:spcAft>
              <a:defRPr/>
            </a:pPr>
            <a:r>
              <a:rPr lang="en-GB" b="1" dirty="0" smtClean="0">
                <a:solidFill>
                  <a:srgbClr val="C00000"/>
                </a:solidFill>
                <a:cs typeface="Arial" charset="0"/>
              </a:rPr>
              <a:t>As Elizabeth Arden continues to grow and expand its global business, there is an increasing need for an integrated HR system to provide global business visibility </a:t>
            </a:r>
            <a:endParaRPr lang="en-US" b="1" dirty="0" smtClean="0">
              <a:solidFill>
                <a:srgbClr val="92D400"/>
              </a:solidFill>
              <a:cs typeface="Arial" charset="0"/>
            </a:endParaRPr>
          </a:p>
          <a:p>
            <a:pPr defTabSz="913964" fontAlgn="base">
              <a:spcBef>
                <a:spcPct val="0"/>
              </a:spcBef>
              <a:spcAft>
                <a:spcPct val="0"/>
              </a:spcAft>
              <a:defRPr/>
            </a:pPr>
            <a:endParaRPr lang="en-GB" b="1" dirty="0" smtClean="0">
              <a:solidFill>
                <a:srgbClr val="C00000"/>
              </a:solidFill>
              <a:cs typeface="Arial" charset="0"/>
            </a:endParaRPr>
          </a:p>
        </p:txBody>
      </p:sp>
      <p:sp>
        <p:nvSpPr>
          <p:cNvPr id="10" name="Rectangle 9"/>
          <p:cNvSpPr/>
          <p:nvPr/>
        </p:nvSpPr>
        <p:spPr>
          <a:xfrm>
            <a:off x="2195736" y="2112408"/>
            <a:ext cx="6192688" cy="369332"/>
          </a:xfrm>
          <a:prstGeom prst="rect">
            <a:avLst/>
          </a:prstGeom>
        </p:spPr>
        <p:txBody>
          <a:bodyPr wrap="square">
            <a:spAutoFit/>
          </a:bodyPr>
          <a:lstStyle/>
          <a:p>
            <a:pPr>
              <a:spcBef>
                <a:spcPts val="1800"/>
              </a:spcBef>
            </a:pPr>
            <a:r>
              <a:rPr lang="en-GB" dirty="0" smtClean="0">
                <a:solidFill>
                  <a:srgbClr val="002060"/>
                </a:solidFill>
              </a:rPr>
              <a:t>One version of the truth</a:t>
            </a:r>
          </a:p>
        </p:txBody>
      </p:sp>
      <p:sp>
        <p:nvSpPr>
          <p:cNvPr id="11" name="Rectangle 10"/>
          <p:cNvSpPr/>
          <p:nvPr/>
        </p:nvSpPr>
        <p:spPr>
          <a:xfrm>
            <a:off x="2195736" y="2820487"/>
            <a:ext cx="6120680" cy="369332"/>
          </a:xfrm>
          <a:prstGeom prst="rect">
            <a:avLst/>
          </a:prstGeom>
        </p:spPr>
        <p:txBody>
          <a:bodyPr wrap="square">
            <a:spAutoFit/>
          </a:bodyPr>
          <a:lstStyle/>
          <a:p>
            <a:r>
              <a:rPr lang="en-GB" dirty="0" smtClean="0">
                <a:solidFill>
                  <a:srgbClr val="002060"/>
                </a:solidFill>
              </a:rPr>
              <a:t>The performance review and compensation management</a:t>
            </a:r>
            <a:endParaRPr lang="en-GB" dirty="0"/>
          </a:p>
        </p:txBody>
      </p:sp>
      <p:sp>
        <p:nvSpPr>
          <p:cNvPr id="13" name="Rectangle 12"/>
          <p:cNvSpPr/>
          <p:nvPr/>
        </p:nvSpPr>
        <p:spPr>
          <a:xfrm>
            <a:off x="2195736" y="3528566"/>
            <a:ext cx="2531462" cy="369332"/>
          </a:xfrm>
          <a:prstGeom prst="rect">
            <a:avLst/>
          </a:prstGeom>
        </p:spPr>
        <p:txBody>
          <a:bodyPr wrap="none">
            <a:spAutoFit/>
          </a:bodyPr>
          <a:lstStyle/>
          <a:p>
            <a:pPr>
              <a:spcBef>
                <a:spcPts val="1800"/>
              </a:spcBef>
            </a:pPr>
            <a:r>
              <a:rPr lang="en-GB" dirty="0" smtClean="0">
                <a:solidFill>
                  <a:srgbClr val="002060"/>
                </a:solidFill>
              </a:rPr>
              <a:t>An integrated reporting</a:t>
            </a:r>
          </a:p>
        </p:txBody>
      </p:sp>
      <p:sp>
        <p:nvSpPr>
          <p:cNvPr id="17" name="Rectangle 16"/>
          <p:cNvSpPr/>
          <p:nvPr/>
        </p:nvSpPr>
        <p:spPr>
          <a:xfrm>
            <a:off x="2195736" y="4236644"/>
            <a:ext cx="3903633" cy="369332"/>
          </a:xfrm>
          <a:prstGeom prst="rect">
            <a:avLst/>
          </a:prstGeom>
        </p:spPr>
        <p:txBody>
          <a:bodyPr wrap="none">
            <a:spAutoFit/>
          </a:bodyPr>
          <a:lstStyle/>
          <a:p>
            <a:pPr>
              <a:spcBef>
                <a:spcPts val="1800"/>
              </a:spcBef>
            </a:pPr>
            <a:r>
              <a:rPr lang="en-GB" dirty="0" smtClean="0">
                <a:solidFill>
                  <a:srgbClr val="002060"/>
                </a:solidFill>
              </a:rPr>
              <a:t>Standardized HR processes globally</a:t>
            </a:r>
            <a:endParaRPr lang="en-GB" dirty="0">
              <a:solidFill>
                <a:srgbClr val="002060"/>
              </a:solidFill>
            </a:endParaRPr>
          </a:p>
        </p:txBody>
      </p:sp>
      <p:sp>
        <p:nvSpPr>
          <p:cNvPr id="18" name="Rectangle 9"/>
          <p:cNvSpPr>
            <a:spLocks noChangeArrowheads="1"/>
          </p:cNvSpPr>
          <p:nvPr/>
        </p:nvSpPr>
        <p:spPr bwMode="auto">
          <a:xfrm>
            <a:off x="251520" y="1725656"/>
            <a:ext cx="8640960" cy="3078342"/>
          </a:xfrm>
          <a:prstGeom prst="rect">
            <a:avLst/>
          </a:prstGeom>
          <a:solidFill>
            <a:srgbClr val="C00000">
              <a:alpha val="20000"/>
            </a:srgbClr>
          </a:solidFill>
          <a:ln w="25400" algn="ctr">
            <a:solidFill>
              <a:srgbClr val="FF0000"/>
            </a:solidFill>
            <a:prstDash val="solid"/>
            <a:miter lim="800000"/>
            <a:headEnd type="none" w="lg" len="lg"/>
            <a:tailEnd type="none" w="lg" len="lg"/>
          </a:ln>
          <a:effectLst/>
        </p:spPr>
        <p:txBody>
          <a:bodyPr wrap="none" anchor="ctr"/>
          <a:lstStyle/>
          <a:p>
            <a:pPr defTabSz="384175"/>
            <a:endParaRPr lang="es-ES_tradnl" sz="1600" b="1" dirty="0" smtClean="0">
              <a:solidFill>
                <a:srgbClr val="002776"/>
              </a:solidFill>
              <a:cs typeface="Arial" charset="0"/>
            </a:endParaRPr>
          </a:p>
        </p:txBody>
      </p:sp>
      <p:sp>
        <p:nvSpPr>
          <p:cNvPr id="9" name="Rectangle 9"/>
          <p:cNvSpPr>
            <a:spLocks noChangeArrowheads="1"/>
          </p:cNvSpPr>
          <p:nvPr/>
        </p:nvSpPr>
        <p:spPr bwMode="auto">
          <a:xfrm>
            <a:off x="395536" y="1434678"/>
            <a:ext cx="8352928" cy="507002"/>
          </a:xfrm>
          <a:prstGeom prst="rect">
            <a:avLst/>
          </a:prstGeom>
          <a:solidFill>
            <a:schemeClr val="bg1"/>
          </a:solidFill>
          <a:ln w="25400" algn="ctr">
            <a:solidFill>
              <a:srgbClr val="FF0000"/>
            </a:solidFill>
            <a:prstDash val="sysDot"/>
            <a:miter lim="800000"/>
            <a:headEnd type="none" w="lg" len="lg"/>
            <a:tailEnd type="none" w="lg" len="lg"/>
          </a:ln>
          <a:effectLst/>
        </p:spPr>
        <p:txBody>
          <a:bodyPr wrap="none" anchor="ctr"/>
          <a:lstStyle/>
          <a:p>
            <a:pPr defTabSz="384175"/>
            <a:endParaRPr lang="es-ES_tradnl" sz="2000" b="1" dirty="0" smtClean="0">
              <a:solidFill>
                <a:srgbClr val="002776"/>
              </a:solidFill>
              <a:cs typeface="Arial" charset="0"/>
            </a:endParaRPr>
          </a:p>
        </p:txBody>
      </p:sp>
      <p:sp>
        <p:nvSpPr>
          <p:cNvPr id="6" name="Rectangle 5"/>
          <p:cNvSpPr/>
          <p:nvPr/>
        </p:nvSpPr>
        <p:spPr>
          <a:xfrm>
            <a:off x="611560" y="1509632"/>
            <a:ext cx="7776864" cy="338554"/>
          </a:xfrm>
          <a:prstGeom prst="rect">
            <a:avLst/>
          </a:prstGeom>
        </p:spPr>
        <p:txBody>
          <a:bodyPr wrap="square">
            <a:spAutoFit/>
          </a:bodyPr>
          <a:lstStyle/>
          <a:p>
            <a:r>
              <a:rPr lang="en-GB" sz="1600" b="1" dirty="0" smtClean="0">
                <a:solidFill>
                  <a:srgbClr val="002060"/>
                </a:solidFill>
              </a:rPr>
              <a:t>Objective: </a:t>
            </a:r>
            <a:r>
              <a:rPr lang="en-GB" sz="1600" dirty="0" smtClean="0">
                <a:solidFill>
                  <a:srgbClr val="002060"/>
                </a:solidFill>
              </a:rPr>
              <a:t>Implement a global and integrated HR system enabling us: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3"/>
          <p:cNvSpPr txBox="1">
            <a:spLocks noChangeArrowheads="1"/>
          </p:cNvSpPr>
          <p:nvPr/>
        </p:nvSpPr>
        <p:spPr bwMode="auto">
          <a:xfrm>
            <a:off x="476178" y="240528"/>
            <a:ext cx="8422523" cy="554578"/>
          </a:xfrm>
          <a:prstGeom prst="rect">
            <a:avLst/>
          </a:prstGeom>
          <a:noFill/>
          <a:ln w="9525">
            <a:noFill/>
            <a:miter lim="800000"/>
            <a:headEnd/>
            <a:tailEnd/>
          </a:ln>
        </p:spPr>
        <p:txBody>
          <a:bodyPr lIns="0" tIns="32283" rIns="0" bIns="0"/>
          <a:lstStyle/>
          <a:p>
            <a:pPr defTabSz="913964" fontAlgn="base">
              <a:spcBef>
                <a:spcPct val="0"/>
              </a:spcBef>
              <a:spcAft>
                <a:spcPct val="0"/>
              </a:spcAft>
              <a:defRPr/>
            </a:pPr>
            <a:r>
              <a:rPr lang="en-US" sz="2200" b="1" dirty="0">
                <a:solidFill>
                  <a:srgbClr val="002776"/>
                </a:solidFill>
                <a:cs typeface="Arial" charset="0"/>
              </a:rPr>
              <a:t>Why Fusion</a:t>
            </a:r>
            <a:r>
              <a:rPr lang="en-US" b="1" dirty="0">
                <a:solidFill>
                  <a:srgbClr val="92D400"/>
                </a:solidFill>
                <a:cs typeface="Arial" charset="0"/>
              </a:rPr>
              <a:t/>
            </a:r>
            <a:br>
              <a:rPr lang="en-US" b="1" dirty="0">
                <a:solidFill>
                  <a:srgbClr val="92D400"/>
                </a:solidFill>
                <a:cs typeface="Arial" charset="0"/>
              </a:rPr>
            </a:br>
            <a:r>
              <a:rPr lang="en-US" b="1" dirty="0" smtClean="0">
                <a:solidFill>
                  <a:srgbClr val="92D400"/>
                </a:solidFill>
                <a:cs typeface="Arial" charset="0"/>
              </a:rPr>
              <a:t>Elizabeth Arden requirements in the choice of its system…</a:t>
            </a:r>
            <a:endParaRPr lang="en-US" b="1" dirty="0">
              <a:solidFill>
                <a:srgbClr val="92D400"/>
              </a:solidFill>
              <a:cs typeface="Arial" charset="0"/>
            </a:endParaRPr>
          </a:p>
        </p:txBody>
      </p:sp>
      <p:sp>
        <p:nvSpPr>
          <p:cNvPr id="7" name="Rectangle 6"/>
          <p:cNvSpPr/>
          <p:nvPr/>
        </p:nvSpPr>
        <p:spPr>
          <a:xfrm>
            <a:off x="3347864" y="1059582"/>
            <a:ext cx="5112568" cy="3477875"/>
          </a:xfrm>
          <a:prstGeom prst="rect">
            <a:avLst/>
          </a:prstGeom>
        </p:spPr>
        <p:txBody>
          <a:bodyPr wrap="square">
            <a:spAutoFit/>
          </a:bodyPr>
          <a:lstStyle/>
          <a:p>
            <a:pPr marL="0" lvl="1">
              <a:lnSpc>
                <a:spcPct val="150000"/>
              </a:lnSpc>
            </a:pPr>
            <a:r>
              <a:rPr lang="en-GB" sz="1400" b="1" i="1" dirty="0" smtClean="0">
                <a:solidFill>
                  <a:schemeClr val="tx2"/>
                </a:solidFill>
              </a:rPr>
              <a:t>Initially:…</a:t>
            </a:r>
          </a:p>
          <a:p>
            <a:pPr marL="457054" lvl="2">
              <a:lnSpc>
                <a:spcPct val="150000"/>
              </a:lnSpc>
              <a:buFont typeface="Wingdings" pitchFamily="2" charset="2"/>
              <a:buChar char="§"/>
            </a:pPr>
            <a:r>
              <a:rPr lang="en-GB" sz="1400" dirty="0" smtClean="0">
                <a:solidFill>
                  <a:schemeClr val="tx2"/>
                </a:solidFill>
              </a:rPr>
              <a:t>Worldwide coverage</a:t>
            </a:r>
          </a:p>
          <a:p>
            <a:pPr marL="457054" lvl="2">
              <a:lnSpc>
                <a:spcPct val="150000"/>
              </a:lnSpc>
              <a:buFont typeface="Wingdings" pitchFamily="2" charset="2"/>
              <a:buChar char="§"/>
            </a:pPr>
            <a:r>
              <a:rPr lang="en-GB" sz="1400" dirty="0" smtClean="0">
                <a:solidFill>
                  <a:schemeClr val="tx2"/>
                </a:solidFill>
              </a:rPr>
              <a:t>Support our current and future needs</a:t>
            </a:r>
          </a:p>
          <a:p>
            <a:pPr marL="457054" lvl="2">
              <a:lnSpc>
                <a:spcPct val="150000"/>
              </a:lnSpc>
              <a:buFont typeface="Wingdings" pitchFamily="2" charset="2"/>
              <a:buChar char="§"/>
            </a:pPr>
            <a:r>
              <a:rPr lang="fr-CH" sz="1400" dirty="0" err="1" smtClean="0">
                <a:solidFill>
                  <a:schemeClr val="tx2"/>
                </a:solidFill>
              </a:rPr>
              <a:t>Recognized</a:t>
            </a:r>
            <a:r>
              <a:rPr lang="fr-CH" sz="1400" dirty="0" smtClean="0">
                <a:solidFill>
                  <a:schemeClr val="tx2"/>
                </a:solidFill>
              </a:rPr>
              <a:t> </a:t>
            </a:r>
            <a:r>
              <a:rPr lang="fr-CH" sz="1400" dirty="0" err="1" smtClean="0">
                <a:solidFill>
                  <a:schemeClr val="tx2"/>
                </a:solidFill>
              </a:rPr>
              <a:t>successful</a:t>
            </a:r>
            <a:r>
              <a:rPr lang="fr-CH" sz="1400" dirty="0" smtClean="0">
                <a:solidFill>
                  <a:schemeClr val="tx2"/>
                </a:solidFill>
              </a:rPr>
              <a:t> HR solution </a:t>
            </a:r>
          </a:p>
          <a:p>
            <a:pPr marL="457054" lvl="2">
              <a:lnSpc>
                <a:spcPct val="150000"/>
              </a:lnSpc>
              <a:buFont typeface="Wingdings" pitchFamily="2" charset="2"/>
              <a:buChar char="§"/>
            </a:pPr>
            <a:r>
              <a:rPr lang="fr-CH" sz="1400" dirty="0" err="1" smtClean="0">
                <a:solidFill>
                  <a:schemeClr val="tx2"/>
                </a:solidFill>
              </a:rPr>
              <a:t>Vanilla</a:t>
            </a:r>
            <a:r>
              <a:rPr lang="fr-CH" sz="1400" dirty="0" smtClean="0">
                <a:solidFill>
                  <a:schemeClr val="tx2"/>
                </a:solidFill>
              </a:rPr>
              <a:t> </a:t>
            </a:r>
            <a:r>
              <a:rPr lang="fr-CH" sz="1400" dirty="0" err="1" smtClean="0">
                <a:solidFill>
                  <a:schemeClr val="tx2"/>
                </a:solidFill>
              </a:rPr>
              <a:t>Implementation</a:t>
            </a:r>
            <a:endParaRPr lang="fr-CH" sz="1400" dirty="0" smtClean="0">
              <a:solidFill>
                <a:schemeClr val="tx2"/>
              </a:solidFill>
            </a:endParaRPr>
          </a:p>
          <a:p>
            <a:pPr marL="457054" lvl="2">
              <a:lnSpc>
                <a:spcPct val="150000"/>
              </a:lnSpc>
              <a:buFont typeface="Wingdings" pitchFamily="2" charset="2"/>
              <a:buChar char="§"/>
            </a:pPr>
            <a:r>
              <a:rPr lang="fr-CH" sz="1400" dirty="0" err="1" smtClean="0">
                <a:solidFill>
                  <a:schemeClr val="tx2"/>
                </a:solidFill>
              </a:rPr>
              <a:t>SaaS</a:t>
            </a:r>
            <a:r>
              <a:rPr lang="fr-CH" sz="1400" dirty="0" smtClean="0">
                <a:solidFill>
                  <a:schemeClr val="tx2"/>
                </a:solidFill>
              </a:rPr>
              <a:t> (Software as a Service) Solution</a:t>
            </a:r>
          </a:p>
          <a:p>
            <a:pPr marL="0" lvl="1">
              <a:lnSpc>
                <a:spcPct val="150000"/>
              </a:lnSpc>
            </a:pPr>
            <a:endParaRPr lang="fr-CH" sz="1400" b="1" i="1" dirty="0" smtClean="0">
              <a:solidFill>
                <a:schemeClr val="tx2"/>
              </a:solidFill>
            </a:endParaRPr>
          </a:p>
          <a:p>
            <a:pPr marL="0" lvl="1">
              <a:lnSpc>
                <a:spcPct val="150000"/>
              </a:lnSpc>
            </a:pPr>
            <a:r>
              <a:rPr lang="fr-CH" sz="1400" b="1" i="1" dirty="0" err="1" smtClean="0">
                <a:solidFill>
                  <a:schemeClr val="tx2"/>
                </a:solidFill>
              </a:rPr>
              <a:t>Specific</a:t>
            </a:r>
            <a:r>
              <a:rPr lang="fr-CH" sz="1400" b="1" i="1" dirty="0" smtClean="0">
                <a:solidFill>
                  <a:schemeClr val="tx2"/>
                </a:solidFill>
              </a:rPr>
              <a:t> Focus on…</a:t>
            </a:r>
          </a:p>
          <a:p>
            <a:pPr marL="636412" lvl="1" indent="-179359">
              <a:spcBef>
                <a:spcPts val="600"/>
              </a:spcBef>
              <a:buFont typeface="Wingdings" pitchFamily="2" charset="2"/>
              <a:buChar char="§"/>
            </a:pPr>
            <a:r>
              <a:rPr lang="en-GB" sz="1400" dirty="0" smtClean="0">
                <a:solidFill>
                  <a:schemeClr val="tx2"/>
                </a:solidFill>
              </a:rPr>
              <a:t>Integrated functionality across Core HR, Performance /Compensation</a:t>
            </a:r>
          </a:p>
          <a:p>
            <a:pPr marL="636412" lvl="1" indent="-179359">
              <a:spcBef>
                <a:spcPts val="600"/>
              </a:spcBef>
              <a:buFont typeface="Wingdings" pitchFamily="2" charset="2"/>
              <a:buChar char="§"/>
            </a:pPr>
            <a:r>
              <a:rPr lang="en-GB" sz="1400" dirty="0" smtClean="0">
                <a:solidFill>
                  <a:schemeClr val="tx2"/>
                </a:solidFill>
              </a:rPr>
              <a:t>Oracle’s long-term partner</a:t>
            </a:r>
          </a:p>
        </p:txBody>
      </p:sp>
      <p:pic>
        <p:nvPicPr>
          <p:cNvPr id="5" name="Picture 4" descr="imagesCA9M9L01.jpg"/>
          <p:cNvPicPr>
            <a:picLocks noChangeAspect="1"/>
          </p:cNvPicPr>
          <p:nvPr/>
        </p:nvPicPr>
        <p:blipFill>
          <a:blip r:embed="rId3" cstate="print"/>
          <a:stretch>
            <a:fillRect/>
          </a:stretch>
        </p:blipFill>
        <p:spPr>
          <a:xfrm>
            <a:off x="467544" y="1167594"/>
            <a:ext cx="2520280" cy="324036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mmitment.jpg"/>
          <p:cNvPicPr>
            <a:picLocks noChangeAspect="1"/>
          </p:cNvPicPr>
          <p:nvPr/>
        </p:nvPicPr>
        <p:blipFill>
          <a:blip r:embed="rId3" cstate="print"/>
          <a:stretch>
            <a:fillRect/>
          </a:stretch>
        </p:blipFill>
        <p:spPr>
          <a:xfrm>
            <a:off x="0" y="0"/>
            <a:ext cx="9144000" cy="5143500"/>
          </a:xfrm>
          <a:prstGeom prst="rect">
            <a:avLst/>
          </a:prstGeom>
        </p:spPr>
      </p:pic>
      <p:sp>
        <p:nvSpPr>
          <p:cNvPr id="29" name="Rectangle 23"/>
          <p:cNvSpPr txBox="1">
            <a:spLocks noChangeArrowheads="1"/>
          </p:cNvSpPr>
          <p:nvPr/>
        </p:nvSpPr>
        <p:spPr bwMode="auto">
          <a:xfrm>
            <a:off x="476178" y="240528"/>
            <a:ext cx="8422523" cy="554578"/>
          </a:xfrm>
          <a:prstGeom prst="rect">
            <a:avLst/>
          </a:prstGeom>
          <a:noFill/>
          <a:ln w="9525">
            <a:noFill/>
            <a:miter lim="800000"/>
            <a:headEnd/>
            <a:tailEnd/>
          </a:ln>
        </p:spPr>
        <p:txBody>
          <a:bodyPr lIns="0" tIns="32283" rIns="0" bIns="0"/>
          <a:lstStyle/>
          <a:p>
            <a:pPr defTabSz="913964" fontAlgn="base">
              <a:spcBef>
                <a:spcPct val="0"/>
              </a:spcBef>
              <a:spcAft>
                <a:spcPct val="0"/>
              </a:spcAft>
              <a:defRPr/>
            </a:pPr>
            <a:r>
              <a:rPr lang="en-US" sz="2200" b="1" dirty="0">
                <a:solidFill>
                  <a:srgbClr val="002776"/>
                </a:solidFill>
                <a:cs typeface="Arial" charset="0"/>
              </a:rPr>
              <a:t>Why Deloitte</a:t>
            </a:r>
            <a:r>
              <a:rPr lang="en-US" b="1" dirty="0">
                <a:solidFill>
                  <a:srgbClr val="92D400"/>
                </a:solidFill>
                <a:cs typeface="Arial" charset="0"/>
              </a:rPr>
              <a:t/>
            </a:r>
            <a:br>
              <a:rPr lang="en-US" b="1" dirty="0">
                <a:solidFill>
                  <a:srgbClr val="92D400"/>
                </a:solidFill>
                <a:cs typeface="Arial" charset="0"/>
              </a:rPr>
            </a:br>
            <a:r>
              <a:rPr lang="en-US" b="1" dirty="0" smtClean="0">
                <a:solidFill>
                  <a:srgbClr val="92D400"/>
                </a:solidFill>
                <a:cs typeface="Arial" charset="0"/>
              </a:rPr>
              <a:t>Elizabeth Arden requirements in the choice of its system integrator…</a:t>
            </a:r>
            <a:endParaRPr lang="en-US" b="1" dirty="0">
              <a:solidFill>
                <a:srgbClr val="92D400"/>
              </a:solidFill>
              <a:cs typeface="Arial" charset="0"/>
            </a:endParaRPr>
          </a:p>
        </p:txBody>
      </p:sp>
      <p:sp>
        <p:nvSpPr>
          <p:cNvPr id="6" name="Rectangle 5"/>
          <p:cNvSpPr/>
          <p:nvPr/>
        </p:nvSpPr>
        <p:spPr>
          <a:xfrm>
            <a:off x="3275856" y="1491630"/>
            <a:ext cx="5868144" cy="2169825"/>
          </a:xfrm>
          <a:prstGeom prst="rect">
            <a:avLst/>
          </a:prstGeom>
        </p:spPr>
        <p:txBody>
          <a:bodyPr wrap="square">
            <a:spAutoFit/>
          </a:bodyPr>
          <a:lstStyle/>
          <a:p>
            <a:pPr marL="0" lvl="1">
              <a:lnSpc>
                <a:spcPct val="150000"/>
              </a:lnSpc>
              <a:buFont typeface="Wingdings" pitchFamily="2" charset="2"/>
              <a:buChar char="§"/>
            </a:pPr>
            <a:r>
              <a:rPr lang="en-GB" dirty="0" smtClean="0">
                <a:solidFill>
                  <a:schemeClr val="tx2"/>
                </a:solidFill>
              </a:rPr>
              <a:t>Breadth of experience in global HR transformations</a:t>
            </a:r>
          </a:p>
          <a:p>
            <a:pPr marL="0" lvl="1">
              <a:lnSpc>
                <a:spcPct val="150000"/>
              </a:lnSpc>
              <a:buFont typeface="Wingdings" pitchFamily="2" charset="2"/>
              <a:buChar char="§"/>
            </a:pPr>
            <a:r>
              <a:rPr lang="en-GB" dirty="0" smtClean="0">
                <a:solidFill>
                  <a:schemeClr val="tx2"/>
                </a:solidFill>
              </a:rPr>
              <a:t>Depth of knowledge of Oracle functionality </a:t>
            </a:r>
          </a:p>
          <a:p>
            <a:pPr marL="0" lvl="1">
              <a:lnSpc>
                <a:spcPct val="150000"/>
              </a:lnSpc>
              <a:buFont typeface="Wingdings" pitchFamily="2" charset="2"/>
              <a:buChar char="§"/>
            </a:pPr>
            <a:r>
              <a:rPr lang="fr-CH" dirty="0" err="1" smtClean="0">
                <a:solidFill>
                  <a:schemeClr val="tx2"/>
                </a:solidFill>
              </a:rPr>
              <a:t>Experience</a:t>
            </a:r>
            <a:r>
              <a:rPr lang="fr-CH" dirty="0" smtClean="0">
                <a:solidFill>
                  <a:schemeClr val="tx2"/>
                </a:solidFill>
              </a:rPr>
              <a:t> </a:t>
            </a:r>
            <a:r>
              <a:rPr lang="fr-CH" dirty="0" err="1" smtClean="0">
                <a:solidFill>
                  <a:schemeClr val="tx2"/>
                </a:solidFill>
              </a:rPr>
              <a:t>with</a:t>
            </a:r>
            <a:r>
              <a:rPr lang="fr-CH" dirty="0" smtClean="0">
                <a:solidFill>
                  <a:schemeClr val="tx2"/>
                </a:solidFill>
              </a:rPr>
              <a:t> international </a:t>
            </a:r>
            <a:r>
              <a:rPr lang="fr-CH" dirty="0" err="1" smtClean="0">
                <a:solidFill>
                  <a:schemeClr val="tx2"/>
                </a:solidFill>
              </a:rPr>
              <a:t>coverage</a:t>
            </a:r>
            <a:endParaRPr lang="fr-CH" dirty="0" smtClean="0">
              <a:solidFill>
                <a:schemeClr val="tx2"/>
              </a:solidFill>
            </a:endParaRPr>
          </a:p>
          <a:p>
            <a:pPr marL="0" lvl="1">
              <a:lnSpc>
                <a:spcPct val="150000"/>
              </a:lnSpc>
              <a:buFont typeface="Wingdings" pitchFamily="2" charset="2"/>
              <a:buChar char="§"/>
            </a:pPr>
            <a:r>
              <a:rPr lang="fr-CH" dirty="0" smtClean="0">
                <a:solidFill>
                  <a:schemeClr val="tx2"/>
                </a:solidFill>
              </a:rPr>
              <a:t>Cultural fit </a:t>
            </a:r>
            <a:r>
              <a:rPr lang="fr-CH" dirty="0" err="1" smtClean="0">
                <a:solidFill>
                  <a:schemeClr val="tx2"/>
                </a:solidFill>
              </a:rPr>
              <a:t>with</a:t>
            </a:r>
            <a:r>
              <a:rPr lang="fr-CH" dirty="0" smtClean="0">
                <a:solidFill>
                  <a:schemeClr val="tx2"/>
                </a:solidFill>
              </a:rPr>
              <a:t> Elizabeth Arden</a:t>
            </a:r>
          </a:p>
          <a:p>
            <a:pPr marL="0" lvl="1">
              <a:lnSpc>
                <a:spcPct val="150000"/>
              </a:lnSpc>
            </a:pPr>
            <a:endParaRPr lang="fr-CH" i="1" dirty="0" smtClean="0"/>
          </a:p>
        </p:txBody>
      </p:sp>
      <p:pic>
        <p:nvPicPr>
          <p:cNvPr id="10" name="Picture 9" descr="imagesCA9M9L01.jpg"/>
          <p:cNvPicPr>
            <a:picLocks noChangeAspect="1"/>
          </p:cNvPicPr>
          <p:nvPr/>
        </p:nvPicPr>
        <p:blipFill>
          <a:blip r:embed="rId4" cstate="print"/>
          <a:stretch>
            <a:fillRect/>
          </a:stretch>
        </p:blipFill>
        <p:spPr>
          <a:xfrm>
            <a:off x="467544" y="951570"/>
            <a:ext cx="2520280" cy="3240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par>
                                <p:cTn id="8" presetID="3" presetClass="exit" presetSubtype="10" fill="hold" nodeType="withEffect">
                                  <p:stCondLst>
                                    <p:cond delay="0"/>
                                  </p:stCondLst>
                                  <p:childTnLst>
                                    <p:animEffect transition="out" filter="blinds(horizontal)">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p:cNvSpPr>
          <p:nvPr>
            <p:ph type="ctrTitle"/>
          </p:nvPr>
        </p:nvSpPr>
        <p:spPr/>
        <p:txBody>
          <a:bodyPr/>
          <a:lstStyle/>
          <a:p>
            <a:r>
              <a:rPr lang="en-GB" dirty="0" smtClean="0"/>
              <a:t>The Project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p:cNvSpPr>
          <p:nvPr>
            <p:ph type="title" idx="4294967295"/>
          </p:nvPr>
        </p:nvSpPr>
        <p:spPr/>
        <p:txBody>
          <a:bodyPr/>
          <a:lstStyle/>
          <a:p>
            <a:r>
              <a:rPr lang="en-GB" dirty="0" smtClean="0"/>
              <a:t>Agenda</a:t>
            </a:r>
          </a:p>
        </p:txBody>
      </p:sp>
      <p:sp>
        <p:nvSpPr>
          <p:cNvPr id="20485" name="Rectangle 3"/>
          <p:cNvSpPr>
            <a:spLocks noGrp="1"/>
          </p:cNvSpPr>
          <p:nvPr>
            <p:ph type="body" idx="4294967295"/>
          </p:nvPr>
        </p:nvSpPr>
        <p:spPr>
          <a:xfrm>
            <a:off x="910573" y="925396"/>
            <a:ext cx="7261827" cy="3914606"/>
          </a:xfrm>
        </p:spPr>
        <p:txBody>
          <a:bodyPr/>
          <a:lstStyle/>
          <a:p>
            <a:pPr marL="342900" indent="-342900">
              <a:spcBef>
                <a:spcPct val="100000"/>
              </a:spcBef>
              <a:buAutoNum type="arabicPeriod"/>
              <a:tabLst>
                <a:tab pos="4264369" algn="r"/>
              </a:tabLst>
            </a:pPr>
            <a:r>
              <a:rPr lang="en-GB" sz="1600" dirty="0" smtClean="0"/>
              <a:t>Oracle Fusion Applications – John Hansen</a:t>
            </a:r>
          </a:p>
          <a:p>
            <a:pPr marL="368777" lvl="4" indent="0">
              <a:spcBef>
                <a:spcPct val="100000"/>
              </a:spcBef>
              <a:buNone/>
              <a:tabLst>
                <a:tab pos="4264369" algn="r"/>
              </a:tabLst>
            </a:pPr>
            <a:r>
              <a:rPr lang="en-GB" sz="1200" dirty="0" smtClean="0"/>
              <a:t>Update on Global Customer Momentum, Adoption and Deployment</a:t>
            </a:r>
          </a:p>
          <a:p>
            <a:pPr marL="0" indent="0">
              <a:spcBef>
                <a:spcPct val="100000"/>
              </a:spcBef>
              <a:tabLst>
                <a:tab pos="4264369" algn="r"/>
              </a:tabLst>
            </a:pPr>
            <a:r>
              <a:rPr lang="en-GB" sz="1600" dirty="0" smtClean="0"/>
              <a:t>2.  Elizabeth Arden Case Study – John McDonald</a:t>
            </a:r>
          </a:p>
          <a:p>
            <a:pPr marL="368777" lvl="4" indent="0">
              <a:spcBef>
                <a:spcPct val="100000"/>
              </a:spcBef>
              <a:buNone/>
              <a:tabLst>
                <a:tab pos="4264369" algn="r"/>
              </a:tabLst>
            </a:pPr>
            <a:r>
              <a:rPr lang="en-GB" sz="1200" dirty="0" smtClean="0"/>
              <a:t>The Context	</a:t>
            </a:r>
          </a:p>
          <a:p>
            <a:pPr marL="368777" lvl="4" indent="0">
              <a:spcBef>
                <a:spcPct val="100000"/>
              </a:spcBef>
              <a:buNone/>
              <a:tabLst>
                <a:tab pos="4264369" algn="r"/>
              </a:tabLst>
            </a:pPr>
            <a:r>
              <a:rPr lang="en-GB" sz="1200" dirty="0" smtClean="0"/>
              <a:t>The Project	</a:t>
            </a:r>
          </a:p>
          <a:p>
            <a:pPr marL="368777" lvl="4" indent="0">
              <a:spcBef>
                <a:spcPct val="100000"/>
              </a:spcBef>
              <a:buNone/>
              <a:tabLst>
                <a:tab pos="4264369" algn="r"/>
              </a:tabLst>
            </a:pPr>
            <a:r>
              <a:rPr lang="en-GB" sz="1200" dirty="0" smtClean="0"/>
              <a:t>The Product: Performance Management</a:t>
            </a:r>
          </a:p>
          <a:p>
            <a:pPr marL="368777" lvl="4" indent="0">
              <a:spcBef>
                <a:spcPct val="100000"/>
              </a:spcBef>
              <a:buNone/>
              <a:tabLst>
                <a:tab pos="4264369" algn="r"/>
              </a:tabLst>
            </a:pPr>
            <a:r>
              <a:rPr lang="en-GB" sz="1200" dirty="0" smtClean="0"/>
              <a:t>The Product: Compensation Management</a:t>
            </a:r>
          </a:p>
          <a:p>
            <a:pPr marL="368777" lvl="4" indent="0">
              <a:spcBef>
                <a:spcPct val="100000"/>
              </a:spcBef>
              <a:buNone/>
              <a:tabLst>
                <a:tab pos="4264369" algn="r"/>
              </a:tabLst>
            </a:pPr>
            <a:r>
              <a:rPr lang="en-GB" sz="1200" dirty="0" smtClean="0"/>
              <a:t>The </a:t>
            </a:r>
            <a:r>
              <a:rPr lang="en-GB" sz="1200" dirty="0" smtClean="0"/>
              <a:t>Benefits / The Challenges  / Service Improvement and Extensions</a:t>
            </a:r>
            <a:endParaRPr lang="en-GB" sz="1200" dirty="0" smtClean="0"/>
          </a:p>
          <a:p>
            <a:pPr marL="14239" lvl="2" indent="0">
              <a:spcBef>
                <a:spcPct val="100000"/>
              </a:spcBef>
              <a:buNone/>
              <a:tabLst>
                <a:tab pos="4264369" algn="r"/>
              </a:tabLst>
            </a:pPr>
            <a:r>
              <a:rPr lang="en-GB" sz="1600" dirty="0"/>
              <a:t>3</a:t>
            </a:r>
            <a:r>
              <a:rPr lang="en-GB" sz="1600" dirty="0" smtClean="0"/>
              <a:t>.  Call to Action</a:t>
            </a:r>
          </a:p>
          <a:p>
            <a:pPr marL="368777" lvl="4" indent="0">
              <a:spcBef>
                <a:spcPct val="100000"/>
              </a:spcBef>
              <a:buNone/>
              <a:tabLst>
                <a:tab pos="4264369" algn="r"/>
              </a:tabLst>
            </a:pPr>
            <a:endParaRPr lang="en-GB" sz="1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3"/>
          <p:cNvSpPr txBox="1">
            <a:spLocks noChangeArrowheads="1"/>
          </p:cNvSpPr>
          <p:nvPr/>
        </p:nvSpPr>
        <p:spPr bwMode="auto">
          <a:xfrm>
            <a:off x="476178" y="240528"/>
            <a:ext cx="8422523" cy="554578"/>
          </a:xfrm>
          <a:prstGeom prst="rect">
            <a:avLst/>
          </a:prstGeom>
          <a:noFill/>
          <a:ln w="9525">
            <a:noFill/>
            <a:miter lim="800000"/>
            <a:headEnd/>
            <a:tailEnd/>
          </a:ln>
        </p:spPr>
        <p:txBody>
          <a:bodyPr lIns="0" tIns="32283" rIns="0" bIns="0"/>
          <a:lstStyle/>
          <a:p>
            <a:pPr defTabSz="913964" fontAlgn="base">
              <a:spcBef>
                <a:spcPct val="0"/>
              </a:spcBef>
              <a:spcAft>
                <a:spcPct val="0"/>
              </a:spcAft>
              <a:defRPr/>
            </a:pPr>
            <a:r>
              <a:rPr lang="en-US" sz="2200" b="1" dirty="0">
                <a:solidFill>
                  <a:srgbClr val="002776"/>
                </a:solidFill>
                <a:cs typeface="Arial" charset="0"/>
              </a:rPr>
              <a:t>The project team </a:t>
            </a:r>
            <a:r>
              <a:rPr lang="en-US" b="1" dirty="0">
                <a:solidFill>
                  <a:srgbClr val="92D400"/>
                </a:solidFill>
                <a:cs typeface="Arial" charset="0"/>
              </a:rPr>
              <a:t/>
            </a:r>
            <a:br>
              <a:rPr lang="en-US" b="1" dirty="0">
                <a:solidFill>
                  <a:srgbClr val="92D400"/>
                </a:solidFill>
                <a:cs typeface="Arial" charset="0"/>
              </a:rPr>
            </a:br>
            <a:r>
              <a:rPr lang="en-US" b="1" dirty="0" smtClean="0">
                <a:solidFill>
                  <a:srgbClr val="92D400"/>
                </a:solidFill>
                <a:cs typeface="Arial" charset="0"/>
              </a:rPr>
              <a:t>The ‘MyHRDoor’ project team was formed of representatives from all three parties to enable the most collaborative approach</a:t>
            </a:r>
            <a:endParaRPr lang="en-US" b="1" dirty="0">
              <a:solidFill>
                <a:srgbClr val="92D400"/>
              </a:solidFill>
              <a:cs typeface="Arial" charset="0"/>
            </a:endParaRPr>
          </a:p>
        </p:txBody>
      </p:sp>
      <p:sp>
        <p:nvSpPr>
          <p:cNvPr id="37" name="Slide Number Placeholder 5"/>
          <p:cNvSpPr txBox="1">
            <a:spLocks/>
          </p:cNvSpPr>
          <p:nvPr/>
        </p:nvSpPr>
        <p:spPr>
          <a:xfrm>
            <a:off x="4894504" y="4941838"/>
            <a:ext cx="3972453" cy="207967"/>
          </a:xfrm>
          <a:prstGeom prst="rect">
            <a:avLst/>
          </a:prstGeom>
        </p:spPr>
        <p:txBody>
          <a:bodyPr lIns="91382" tIns="45690" rIns="91382" bIns="45690"/>
          <a:lstStyle>
            <a:lvl1pPr>
              <a:defRPr sz="1000">
                <a:solidFill>
                  <a:srgbClr val="002776"/>
                </a:solidFill>
                <a:latin typeface="Arial (Body)"/>
              </a:defRPr>
            </a:lvl1pPr>
          </a:lstStyle>
          <a:p>
            <a:pPr algn="r" fontAlgn="base">
              <a:lnSpc>
                <a:spcPts val="1077"/>
              </a:lnSpc>
              <a:spcBef>
                <a:spcPct val="0"/>
              </a:spcBef>
              <a:spcAft>
                <a:spcPct val="0"/>
              </a:spcAft>
              <a:defRPr/>
            </a:pPr>
            <a:r>
              <a:rPr lang="en-GB" sz="700" dirty="0" smtClean="0">
                <a:latin typeface="Arial"/>
                <a:cs typeface="Arial" charset="0"/>
              </a:rPr>
              <a:t>©2012 Deloitte MCS Limited</a:t>
            </a:r>
            <a:endParaRPr lang="en-GB" sz="700" dirty="0">
              <a:latin typeface="Arial"/>
              <a:cs typeface="Arial" charset="0"/>
            </a:endParaRPr>
          </a:p>
        </p:txBody>
      </p:sp>
      <p:pic>
        <p:nvPicPr>
          <p:cNvPr id="4" name="Picture 4" descr="DEL_COL"/>
          <p:cNvPicPr preferRelativeResize="0">
            <a:picLocks noChangeAspect="1" noChangeArrowheads="1"/>
          </p:cNvPicPr>
          <p:nvPr/>
        </p:nvPicPr>
        <p:blipFill>
          <a:blip r:embed="rId2" cstate="print"/>
          <a:srcRect/>
          <a:stretch>
            <a:fillRect/>
          </a:stretch>
        </p:blipFill>
        <p:spPr bwMode="auto">
          <a:xfrm>
            <a:off x="1253370" y="2825974"/>
            <a:ext cx="1950478" cy="292037"/>
          </a:xfrm>
          <a:prstGeom prst="rect">
            <a:avLst/>
          </a:prstGeom>
          <a:noFill/>
          <a:ln w="12700">
            <a:noFill/>
            <a:miter lim="800000"/>
            <a:headEnd/>
            <a:tailEnd/>
          </a:ln>
        </p:spPr>
      </p:pic>
      <p:pic>
        <p:nvPicPr>
          <p:cNvPr id="5" name="Picture 4" descr="EA.jpg"/>
          <p:cNvPicPr>
            <a:picLocks noChangeAspect="1"/>
          </p:cNvPicPr>
          <p:nvPr/>
        </p:nvPicPr>
        <p:blipFill>
          <a:blip r:embed="rId3" cstate="print"/>
          <a:stretch>
            <a:fillRect/>
          </a:stretch>
        </p:blipFill>
        <p:spPr>
          <a:xfrm>
            <a:off x="2771801" y="1281807"/>
            <a:ext cx="3545633" cy="432048"/>
          </a:xfrm>
          <a:prstGeom prst="rect">
            <a:avLst/>
          </a:prstGeom>
        </p:spPr>
      </p:pic>
      <p:pic>
        <p:nvPicPr>
          <p:cNvPr id="6" name="Picture 5" descr="Oracle.jpg"/>
          <p:cNvPicPr>
            <a:picLocks noChangeAspect="1"/>
          </p:cNvPicPr>
          <p:nvPr/>
        </p:nvPicPr>
        <p:blipFill>
          <a:blip r:embed="rId4" cstate="print"/>
          <a:stretch>
            <a:fillRect/>
          </a:stretch>
        </p:blipFill>
        <p:spPr>
          <a:xfrm>
            <a:off x="5868144" y="2523945"/>
            <a:ext cx="2119222" cy="839893"/>
          </a:xfrm>
          <a:prstGeom prst="rect">
            <a:avLst/>
          </a:prstGeom>
        </p:spPr>
      </p:pic>
      <p:cxnSp>
        <p:nvCxnSpPr>
          <p:cNvPr id="10" name="Straight Connector 9"/>
          <p:cNvCxnSpPr/>
          <p:nvPr/>
        </p:nvCxnSpPr>
        <p:spPr>
          <a:xfrm>
            <a:off x="3635896" y="2955993"/>
            <a:ext cx="1800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339752" y="1659849"/>
            <a:ext cx="1656184" cy="102611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92080" y="1713855"/>
            <a:ext cx="1439976" cy="102611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0" name="TextBox 1"/>
          <p:cNvSpPr txBox="1">
            <a:spLocks noChangeArrowheads="1"/>
          </p:cNvSpPr>
          <p:nvPr/>
        </p:nvSpPr>
        <p:spPr bwMode="auto">
          <a:xfrm>
            <a:off x="457200" y="3164667"/>
            <a:ext cx="8229600" cy="2431419"/>
          </a:xfrm>
          <a:prstGeom prst="rect">
            <a:avLst/>
          </a:prstGeom>
          <a:noFill/>
          <a:ln w="9525">
            <a:noFill/>
            <a:miter lim="800000"/>
            <a:headEnd/>
            <a:tailEnd/>
          </a:ln>
        </p:spPr>
        <p:txBody>
          <a:bodyPr lIns="91426" tIns="45712" rIns="91426" bIns="45712">
            <a:spAutoFit/>
          </a:bodyPr>
          <a:lstStyle/>
          <a:p>
            <a:pPr marL="179359" indent="-179359">
              <a:spcBef>
                <a:spcPts val="1800"/>
              </a:spcBef>
            </a:pPr>
            <a:r>
              <a:rPr lang="en-GB" sz="1400" b="1" dirty="0" smtClean="0">
                <a:solidFill>
                  <a:schemeClr val="tx2"/>
                </a:solidFill>
              </a:rPr>
              <a:t>Benefits</a:t>
            </a:r>
          </a:p>
          <a:p>
            <a:pPr marL="179359" indent="-179359">
              <a:spcBef>
                <a:spcPts val="1200"/>
              </a:spcBef>
              <a:buFont typeface="Wingdings" pitchFamily="2" charset="2"/>
              <a:buChar char="Ø"/>
            </a:pPr>
            <a:r>
              <a:rPr lang="en-GB" sz="1400" dirty="0" smtClean="0">
                <a:solidFill>
                  <a:schemeClr val="tx2"/>
                </a:solidFill>
              </a:rPr>
              <a:t>A collaborative approach from all three parties </a:t>
            </a:r>
            <a:endParaRPr lang="en-GB" sz="1400" dirty="0">
              <a:solidFill>
                <a:schemeClr val="tx2"/>
              </a:solidFill>
            </a:endParaRPr>
          </a:p>
          <a:p>
            <a:pPr marL="179359" indent="-179359">
              <a:spcBef>
                <a:spcPts val="1200"/>
              </a:spcBef>
              <a:buFont typeface="Wingdings" pitchFamily="2" charset="2"/>
              <a:buChar char="Ø"/>
            </a:pPr>
            <a:r>
              <a:rPr lang="en-GB" sz="1400" dirty="0" smtClean="0">
                <a:solidFill>
                  <a:schemeClr val="tx2"/>
                </a:solidFill>
              </a:rPr>
              <a:t>Joint accountability for the success of the project</a:t>
            </a:r>
            <a:endParaRPr lang="en-GB" sz="1400" dirty="0">
              <a:solidFill>
                <a:schemeClr val="tx2"/>
              </a:solidFill>
            </a:endParaRPr>
          </a:p>
          <a:p>
            <a:pPr marL="179359" indent="-179359">
              <a:spcBef>
                <a:spcPts val="1200"/>
              </a:spcBef>
              <a:buFont typeface="Wingdings" pitchFamily="2" charset="2"/>
              <a:buChar char="Ø"/>
            </a:pPr>
            <a:r>
              <a:rPr lang="en-GB" sz="1400" dirty="0" smtClean="0">
                <a:solidFill>
                  <a:schemeClr val="tx2"/>
                </a:solidFill>
              </a:rPr>
              <a:t>A joined-up project management office and steering committee to provide clear project governance</a:t>
            </a:r>
            <a:endParaRPr lang="en-GB" sz="1400" dirty="0">
              <a:solidFill>
                <a:schemeClr val="tx2"/>
              </a:solidFill>
            </a:endParaRPr>
          </a:p>
          <a:p>
            <a:pPr marL="179359" indent="-179359">
              <a:spcBef>
                <a:spcPts val="1200"/>
              </a:spcBef>
              <a:buFont typeface="Wingdings" pitchFamily="2" charset="2"/>
              <a:buChar char="Ø"/>
            </a:pPr>
            <a:r>
              <a:rPr lang="en-GB" sz="1400" dirty="0" smtClean="0">
                <a:solidFill>
                  <a:schemeClr val="tx2"/>
                </a:solidFill>
              </a:rPr>
              <a:t>A friendly working environment which promotes knowledge sharing and teamwork</a:t>
            </a:r>
            <a:endParaRPr lang="en-GB" sz="1400" dirty="0">
              <a:solidFill>
                <a:schemeClr val="tx2"/>
              </a:solidFill>
            </a:endParaRPr>
          </a:p>
          <a:p>
            <a:endParaRPr lang="en-GB" sz="1400" dirty="0">
              <a:solidFill>
                <a:schemeClr val="tx2"/>
              </a:solidFill>
            </a:endParaRPr>
          </a:p>
          <a:p>
            <a:endParaRPr lang="en-GB" sz="1400" dirty="0">
              <a:solidFill>
                <a:schemeClr val="tx2"/>
              </a:solidFill>
            </a:endParaRPr>
          </a:p>
          <a:p>
            <a:endParaRPr lang="en-GB" sz="1400" dirty="0">
              <a:solidFill>
                <a:schemeClr val="tx2"/>
              </a:solidFill>
            </a:endParaRPr>
          </a:p>
        </p:txBody>
      </p:sp>
      <p:pic>
        <p:nvPicPr>
          <p:cNvPr id="34" name="Picture 1" descr="image005"/>
          <p:cNvPicPr>
            <a:picLocks noChangeAspect="1" noChangeArrowheads="1"/>
          </p:cNvPicPr>
          <p:nvPr/>
        </p:nvPicPr>
        <p:blipFill>
          <a:blip r:embed="rId5" cstate="print"/>
          <a:srcRect l="50399" b="-5839"/>
          <a:stretch>
            <a:fillRect/>
          </a:stretch>
        </p:blipFill>
        <p:spPr bwMode="auto">
          <a:xfrm>
            <a:off x="3670126" y="2199909"/>
            <a:ext cx="2126010" cy="3780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3"/>
          <p:cNvSpPr txBox="1">
            <a:spLocks noChangeArrowheads="1"/>
          </p:cNvSpPr>
          <p:nvPr/>
        </p:nvSpPr>
        <p:spPr bwMode="auto">
          <a:xfrm>
            <a:off x="476178" y="240528"/>
            <a:ext cx="8422523" cy="554578"/>
          </a:xfrm>
          <a:prstGeom prst="rect">
            <a:avLst/>
          </a:prstGeom>
          <a:noFill/>
          <a:ln w="9525">
            <a:noFill/>
            <a:miter lim="800000"/>
            <a:headEnd/>
            <a:tailEnd/>
          </a:ln>
        </p:spPr>
        <p:txBody>
          <a:bodyPr lIns="0" tIns="32283" rIns="0" bIns="0"/>
          <a:lstStyle/>
          <a:p>
            <a:pPr defTabSz="913964" fontAlgn="base">
              <a:spcBef>
                <a:spcPct val="0"/>
              </a:spcBef>
              <a:spcAft>
                <a:spcPct val="0"/>
              </a:spcAft>
              <a:defRPr/>
            </a:pPr>
            <a:r>
              <a:rPr lang="en-US" sz="2200" b="1" dirty="0">
                <a:solidFill>
                  <a:srgbClr val="002776"/>
                </a:solidFill>
                <a:cs typeface="Arial" charset="0"/>
              </a:rPr>
              <a:t>Challenges</a:t>
            </a:r>
            <a:r>
              <a:rPr lang="en-US" b="1" dirty="0">
                <a:solidFill>
                  <a:srgbClr val="92D400"/>
                </a:solidFill>
                <a:cs typeface="Arial" charset="0"/>
              </a:rPr>
              <a:t/>
            </a:r>
            <a:br>
              <a:rPr lang="en-US" b="1" dirty="0">
                <a:solidFill>
                  <a:srgbClr val="92D400"/>
                </a:solidFill>
                <a:cs typeface="Arial" charset="0"/>
              </a:rPr>
            </a:br>
            <a:r>
              <a:rPr lang="en-US" b="1" dirty="0" smtClean="0">
                <a:solidFill>
                  <a:srgbClr val="92D400"/>
                </a:solidFill>
                <a:cs typeface="Arial" charset="0"/>
              </a:rPr>
              <a:t>The MyHRDoor project presented a series of challenges which were overcome by the project team</a:t>
            </a:r>
            <a:endParaRPr lang="en-US" b="1" dirty="0">
              <a:solidFill>
                <a:srgbClr val="92D400"/>
              </a:solidFill>
              <a:cs typeface="Arial" charset="0"/>
            </a:endParaRPr>
          </a:p>
        </p:txBody>
      </p:sp>
      <p:sp>
        <p:nvSpPr>
          <p:cNvPr id="37" name="Slide Number Placeholder 5"/>
          <p:cNvSpPr txBox="1">
            <a:spLocks/>
          </p:cNvSpPr>
          <p:nvPr/>
        </p:nvSpPr>
        <p:spPr>
          <a:xfrm>
            <a:off x="4894504" y="4941838"/>
            <a:ext cx="3972453" cy="207967"/>
          </a:xfrm>
          <a:prstGeom prst="rect">
            <a:avLst/>
          </a:prstGeom>
        </p:spPr>
        <p:txBody>
          <a:bodyPr lIns="91382" tIns="45690" rIns="91382" bIns="45690"/>
          <a:lstStyle>
            <a:lvl1pPr>
              <a:defRPr sz="1000">
                <a:solidFill>
                  <a:srgbClr val="002776"/>
                </a:solidFill>
                <a:latin typeface="Arial (Body)"/>
              </a:defRPr>
            </a:lvl1pPr>
          </a:lstStyle>
          <a:p>
            <a:pPr algn="r" fontAlgn="base">
              <a:lnSpc>
                <a:spcPts val="1077"/>
              </a:lnSpc>
              <a:spcBef>
                <a:spcPct val="0"/>
              </a:spcBef>
              <a:spcAft>
                <a:spcPct val="0"/>
              </a:spcAft>
              <a:defRPr/>
            </a:pPr>
            <a:r>
              <a:rPr lang="en-GB" sz="700" dirty="0" smtClean="0">
                <a:latin typeface="Arial"/>
                <a:cs typeface="Arial" charset="0"/>
              </a:rPr>
              <a:t>©2012 Deloitte MCS Limited</a:t>
            </a:r>
            <a:endParaRPr lang="en-GB" sz="700" dirty="0">
              <a:latin typeface="Arial"/>
              <a:cs typeface="Arial" charset="0"/>
            </a:endParaRPr>
          </a:p>
        </p:txBody>
      </p:sp>
      <p:sp>
        <p:nvSpPr>
          <p:cNvPr id="4" name="TextBox 3"/>
          <p:cNvSpPr txBox="1"/>
          <p:nvPr/>
        </p:nvSpPr>
        <p:spPr>
          <a:xfrm>
            <a:off x="467544" y="1491630"/>
            <a:ext cx="4032448" cy="2462196"/>
          </a:xfrm>
          <a:prstGeom prst="rect">
            <a:avLst/>
          </a:prstGeom>
          <a:noFill/>
          <a:ln w="9525">
            <a:solidFill>
              <a:schemeClr val="accent1"/>
            </a:solidFill>
            <a:miter lim="800000"/>
            <a:headEnd/>
            <a:tailEnd/>
          </a:ln>
        </p:spPr>
        <p:txBody>
          <a:bodyPr wrap="square" lIns="91426" tIns="45712" rIns="91426" bIns="45712">
            <a:spAutoFit/>
          </a:bodyPr>
          <a:lstStyle/>
          <a:p>
            <a:r>
              <a:rPr lang="en-GB" sz="1400" b="1" dirty="0" smtClean="0">
                <a:solidFill>
                  <a:schemeClr val="tx2"/>
                </a:solidFill>
              </a:rPr>
              <a:t>Challenges</a:t>
            </a:r>
          </a:p>
          <a:p>
            <a:endParaRPr lang="en-GB" sz="1400" b="1" dirty="0">
              <a:solidFill>
                <a:schemeClr val="tx2"/>
              </a:solidFill>
            </a:endParaRPr>
          </a:p>
          <a:p>
            <a:pPr marL="179359" indent="-179359">
              <a:buFont typeface="Wingdings" pitchFamily="2" charset="2"/>
              <a:buChar char="Ø"/>
            </a:pPr>
            <a:r>
              <a:rPr lang="en-GB" sz="1400" dirty="0">
                <a:solidFill>
                  <a:schemeClr val="tx2"/>
                </a:solidFill>
              </a:rPr>
              <a:t>Fusion HCM is a brand new application, and as such it came with lots of problems and limitations</a:t>
            </a:r>
          </a:p>
          <a:p>
            <a:pPr marL="179359" indent="-179359">
              <a:buFont typeface="Wingdings" pitchFamily="2" charset="2"/>
              <a:buChar char="Ø"/>
            </a:pPr>
            <a:r>
              <a:rPr lang="en-GB" sz="1400" dirty="0">
                <a:solidFill>
                  <a:schemeClr val="tx2"/>
                </a:solidFill>
              </a:rPr>
              <a:t>Given the nature of the ‘first-time’ implementation, there was no prior knowledge within the project team of the application</a:t>
            </a:r>
          </a:p>
          <a:p>
            <a:pPr marL="179359" indent="-179359">
              <a:buFont typeface="Wingdings" pitchFamily="2" charset="2"/>
              <a:buChar char="Ø"/>
            </a:pPr>
            <a:r>
              <a:rPr lang="en-GB" sz="1400" dirty="0">
                <a:solidFill>
                  <a:schemeClr val="tx2"/>
                </a:solidFill>
              </a:rPr>
              <a:t>No frame of reference was available from previous projects; the MyHRDoor team had no previous mistakes to learn </a:t>
            </a:r>
            <a:r>
              <a:rPr lang="en-GB" sz="1400" dirty="0" smtClean="0">
                <a:solidFill>
                  <a:schemeClr val="tx2"/>
                </a:solidFill>
              </a:rPr>
              <a:t>from</a:t>
            </a:r>
            <a:endParaRPr lang="en-GB" sz="1400" dirty="0">
              <a:solidFill>
                <a:schemeClr val="tx2"/>
              </a:solidFill>
            </a:endParaRPr>
          </a:p>
        </p:txBody>
      </p:sp>
      <p:sp>
        <p:nvSpPr>
          <p:cNvPr id="5" name="TextBox 4"/>
          <p:cNvSpPr txBox="1"/>
          <p:nvPr/>
        </p:nvSpPr>
        <p:spPr>
          <a:xfrm>
            <a:off x="4788024" y="1023440"/>
            <a:ext cx="4032448" cy="3754858"/>
          </a:xfrm>
          <a:prstGeom prst="rect">
            <a:avLst/>
          </a:prstGeom>
          <a:noFill/>
          <a:ln w="9525">
            <a:solidFill>
              <a:schemeClr val="accent1"/>
            </a:solidFill>
            <a:miter lim="800000"/>
            <a:headEnd/>
            <a:tailEnd/>
          </a:ln>
        </p:spPr>
        <p:txBody>
          <a:bodyPr wrap="square" lIns="91426" tIns="45712" rIns="91426" bIns="45712">
            <a:spAutoFit/>
          </a:bodyPr>
          <a:lstStyle/>
          <a:p>
            <a:r>
              <a:rPr lang="en-GB" sz="1400" b="1" dirty="0" smtClean="0">
                <a:solidFill>
                  <a:schemeClr val="tx2"/>
                </a:solidFill>
              </a:rPr>
              <a:t>Solutions</a:t>
            </a:r>
          </a:p>
          <a:p>
            <a:endParaRPr lang="en-GB" sz="1400" b="1" dirty="0">
              <a:solidFill>
                <a:schemeClr val="tx2"/>
              </a:solidFill>
            </a:endParaRPr>
          </a:p>
          <a:p>
            <a:pPr marL="179359" indent="-179359">
              <a:buFont typeface="Wingdings" pitchFamily="2" charset="2"/>
              <a:buChar char="Ø"/>
            </a:pPr>
            <a:r>
              <a:rPr lang="en-GB" sz="1400" dirty="0" smtClean="0">
                <a:solidFill>
                  <a:schemeClr val="tx2"/>
                </a:solidFill>
              </a:rPr>
              <a:t>The collaborative team effort promoted easy knowledge transfer and helped to mitigate challenges</a:t>
            </a:r>
            <a:endParaRPr lang="en-GB" sz="1400" dirty="0">
              <a:solidFill>
                <a:schemeClr val="tx2"/>
              </a:solidFill>
            </a:endParaRPr>
          </a:p>
          <a:p>
            <a:pPr marL="179359" indent="-179359">
              <a:buFont typeface="Wingdings" pitchFamily="2" charset="2"/>
              <a:buChar char="Ø"/>
            </a:pPr>
            <a:r>
              <a:rPr lang="en-GB" sz="1400" dirty="0" smtClean="0">
                <a:solidFill>
                  <a:schemeClr val="tx2"/>
                </a:solidFill>
              </a:rPr>
              <a:t>The team were able to learn about the application ‘on the job’, and quickly amass a deep knowledge</a:t>
            </a:r>
            <a:endParaRPr lang="en-GB" sz="1400" dirty="0">
              <a:solidFill>
                <a:schemeClr val="tx2"/>
              </a:solidFill>
            </a:endParaRPr>
          </a:p>
          <a:p>
            <a:pPr marL="179359" indent="-179359">
              <a:buFont typeface="Wingdings" pitchFamily="2" charset="2"/>
              <a:buChar char="Ø"/>
            </a:pPr>
            <a:r>
              <a:rPr lang="en-GB" sz="1400" dirty="0" smtClean="0">
                <a:solidFill>
                  <a:schemeClr val="tx2"/>
                </a:solidFill>
              </a:rPr>
              <a:t>Consistent support was provided by the Oracle team throughout the project duration to resolve bugs</a:t>
            </a:r>
            <a:endParaRPr lang="en-GB" sz="1400" dirty="0">
              <a:solidFill>
                <a:schemeClr val="tx2"/>
              </a:solidFill>
            </a:endParaRPr>
          </a:p>
          <a:p>
            <a:pPr marL="179359" indent="-179359">
              <a:buFont typeface="Wingdings" pitchFamily="2" charset="2"/>
              <a:buChar char="Ø"/>
            </a:pPr>
            <a:r>
              <a:rPr lang="en-GB" sz="1400" dirty="0" smtClean="0">
                <a:solidFill>
                  <a:schemeClr val="tx2"/>
                </a:solidFill>
              </a:rPr>
              <a:t>The choice of a first-rate system integration partner in Deloitte provided the project experience and depth of knowledge to ensure that the project continued</a:t>
            </a:r>
          </a:p>
          <a:p>
            <a:pPr marL="179359" indent="-179359">
              <a:buFont typeface="Wingdings" pitchFamily="2" charset="2"/>
              <a:buChar char="Ø"/>
            </a:pPr>
            <a:r>
              <a:rPr lang="en-GB" sz="1400" dirty="0" smtClean="0">
                <a:solidFill>
                  <a:schemeClr val="tx2"/>
                </a:solidFill>
              </a:rPr>
              <a:t>Continual support and guidance from the steering committee</a:t>
            </a:r>
            <a:endParaRPr lang="en-GB" sz="1400" dirty="0">
              <a:solidFill>
                <a:schemeClr val="tx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3"/>
          <p:cNvSpPr txBox="1">
            <a:spLocks noChangeArrowheads="1"/>
          </p:cNvSpPr>
          <p:nvPr/>
        </p:nvSpPr>
        <p:spPr bwMode="auto">
          <a:xfrm>
            <a:off x="476178" y="240528"/>
            <a:ext cx="8422523" cy="554578"/>
          </a:xfrm>
          <a:prstGeom prst="rect">
            <a:avLst/>
          </a:prstGeom>
          <a:noFill/>
          <a:ln w="9525">
            <a:noFill/>
            <a:miter lim="800000"/>
            <a:headEnd/>
            <a:tailEnd/>
          </a:ln>
        </p:spPr>
        <p:txBody>
          <a:bodyPr lIns="0" tIns="32283" rIns="0" bIns="0"/>
          <a:lstStyle/>
          <a:p>
            <a:pPr defTabSz="913964" fontAlgn="base">
              <a:spcBef>
                <a:spcPct val="0"/>
              </a:spcBef>
              <a:spcAft>
                <a:spcPct val="0"/>
              </a:spcAft>
              <a:defRPr/>
            </a:pPr>
            <a:r>
              <a:rPr lang="en-US" sz="2200" b="1" dirty="0" smtClean="0">
                <a:solidFill>
                  <a:srgbClr val="002776"/>
                </a:solidFill>
                <a:cs typeface="Arial" charset="0"/>
              </a:rPr>
              <a:t>The project continues…</a:t>
            </a:r>
            <a:r>
              <a:rPr lang="en-US" b="1" dirty="0">
                <a:solidFill>
                  <a:srgbClr val="92D400"/>
                </a:solidFill>
                <a:cs typeface="Arial" charset="0"/>
              </a:rPr>
              <a:t/>
            </a:r>
            <a:br>
              <a:rPr lang="en-US" b="1" dirty="0">
                <a:solidFill>
                  <a:srgbClr val="92D400"/>
                </a:solidFill>
                <a:cs typeface="Arial" charset="0"/>
              </a:rPr>
            </a:br>
            <a:r>
              <a:rPr lang="en-US" b="1" dirty="0" smtClean="0">
                <a:solidFill>
                  <a:srgbClr val="92D400"/>
                </a:solidFill>
                <a:cs typeface="Arial" charset="0"/>
              </a:rPr>
              <a:t>In June 2012, MyHRDoor went live to users in the UK and Switzerland. The project team is now engaged in rolling the solution out to the rest of International</a:t>
            </a:r>
            <a:endParaRPr lang="en-US" b="1" dirty="0">
              <a:solidFill>
                <a:srgbClr val="92D400"/>
              </a:solidFill>
              <a:cs typeface="Arial" charset="0"/>
            </a:endParaRPr>
          </a:p>
        </p:txBody>
      </p:sp>
      <p:graphicFrame>
        <p:nvGraphicFramePr>
          <p:cNvPr id="296" name="Content Placeholder 7"/>
          <p:cNvGraphicFramePr>
            <a:graphicFrameLocks/>
          </p:cNvGraphicFramePr>
          <p:nvPr/>
        </p:nvGraphicFramePr>
        <p:xfrm>
          <a:off x="568330" y="3994297"/>
          <a:ext cx="7889870" cy="881709"/>
        </p:xfrm>
        <a:graphic>
          <a:graphicData uri="http://schemas.openxmlformats.org/drawingml/2006/table">
            <a:tbl>
              <a:tblPr firstRow="1" bandRow="1">
                <a:tableStyleId>{5C22544A-7EE6-4342-B048-85BDC9FD1C3A}</a:tableStyleId>
              </a:tblPr>
              <a:tblGrid>
                <a:gridCol w="674606"/>
                <a:gridCol w="300636"/>
                <a:gridCol w="300636"/>
                <a:gridCol w="300636"/>
                <a:gridCol w="300636"/>
                <a:gridCol w="300636"/>
                <a:gridCol w="300636"/>
                <a:gridCol w="300636"/>
                <a:gridCol w="300636"/>
                <a:gridCol w="300636"/>
                <a:gridCol w="300636"/>
                <a:gridCol w="300636"/>
                <a:gridCol w="300636"/>
                <a:gridCol w="300636"/>
                <a:gridCol w="300636"/>
                <a:gridCol w="300636"/>
                <a:gridCol w="300636"/>
                <a:gridCol w="300636"/>
                <a:gridCol w="300636"/>
                <a:gridCol w="300636"/>
                <a:gridCol w="300636"/>
                <a:gridCol w="300636"/>
                <a:gridCol w="300636"/>
                <a:gridCol w="300636"/>
                <a:gridCol w="300636"/>
              </a:tblGrid>
              <a:tr h="205740">
                <a:tc>
                  <a:txBody>
                    <a:bodyPr/>
                    <a:lstStyle/>
                    <a:p>
                      <a:endParaRPr lang="en-GB" sz="900" dirty="0">
                        <a:solidFill>
                          <a:schemeClr val="bg1"/>
                        </a:solidFill>
                      </a:endParaRPr>
                    </a:p>
                  </a:txBody>
                  <a:tcPr marT="34290" marB="34290" anchor="ctr">
                    <a:lnL w="12700" cap="flat" cmpd="sng" algn="ctr">
                      <a:solidFill>
                        <a:srgbClr val="002060"/>
                      </a:solidFill>
                      <a:prstDash val="solid"/>
                      <a:round/>
                      <a:headEnd type="none" w="med" len="med"/>
                      <a:tailEnd type="none" w="med" len="med"/>
                    </a:lnL>
                    <a:lnR w="19050" cap="flat" cmpd="sng" algn="ctr">
                      <a:solidFill>
                        <a:schemeClr val="bg1"/>
                      </a:solidFill>
                      <a:prstDash val="solid"/>
                      <a:round/>
                      <a:headEnd type="none" w="med" len="med"/>
                      <a:tailEnd type="none" w="med" len="med"/>
                    </a:lnR>
                    <a:lnB w="12700" cap="flat" cmpd="sng" algn="ctr">
                      <a:solidFill>
                        <a:srgbClr val="002060"/>
                      </a:solidFill>
                      <a:prstDash val="solid"/>
                      <a:round/>
                      <a:headEnd type="none" w="med" len="med"/>
                      <a:tailEnd type="none" w="med" len="med"/>
                    </a:lnB>
                    <a:solidFill>
                      <a:srgbClr val="002060"/>
                    </a:solidFill>
                  </a:tcPr>
                </a:tc>
                <a:tc gridSpan="6">
                  <a:txBody>
                    <a:bodyPr/>
                    <a:lstStyle/>
                    <a:p>
                      <a:pPr algn="l" fontAlgn="ctr"/>
                      <a:r>
                        <a:rPr lang="en-GB" sz="700" b="1" i="0" u="none" strike="noStrike" dirty="0" smtClean="0">
                          <a:solidFill>
                            <a:schemeClr val="bg1"/>
                          </a:solidFill>
                          <a:latin typeface="Arial"/>
                        </a:rPr>
                        <a:t>2011</a:t>
                      </a:r>
                      <a:endParaRPr lang="en-GB" sz="700" b="1" i="0" u="none" strike="noStrike" dirty="0">
                        <a:solidFill>
                          <a:schemeClr val="bg1"/>
                        </a:solidFill>
                        <a:latin typeface="Arial"/>
                      </a:endParaRPr>
                    </a:p>
                  </a:txBody>
                  <a:tcPr marL="36000" marR="0" marT="0" marB="0" anchor="ctr">
                    <a:lnL w="19050" cap="flat" cmpd="sng" algn="ctr">
                      <a:solidFill>
                        <a:schemeClr val="bg1"/>
                      </a:solidFill>
                      <a:prstDash val="solid"/>
                      <a:round/>
                      <a:headEnd type="none" w="med" len="med"/>
                      <a:tailEnd type="none" w="med" len="med"/>
                    </a:lnL>
                    <a:lnB w="12700" cap="flat" cmpd="sng" algn="ctr">
                      <a:solidFill>
                        <a:srgbClr val="002060"/>
                      </a:solidFill>
                      <a:prstDash val="solid"/>
                      <a:round/>
                      <a:headEnd type="none" w="med" len="med"/>
                      <a:tailEnd type="none" w="med" len="med"/>
                    </a:lnB>
                    <a:solidFill>
                      <a:srgbClr val="002060"/>
                    </a:solidFill>
                  </a:tcPr>
                </a:tc>
                <a:tc hMerge="1">
                  <a:txBody>
                    <a:bodyPr/>
                    <a:lstStyle/>
                    <a:p>
                      <a:pPr algn="l" fontAlgn="ctr"/>
                      <a:endParaRPr lang="en-GB" sz="900" b="1" i="0" u="none" strike="noStrike" dirty="0">
                        <a:solidFill>
                          <a:schemeClr val="bg1"/>
                        </a:solidFill>
                        <a:latin typeface="Arial"/>
                      </a:endParaRPr>
                    </a:p>
                  </a:txBody>
                  <a:tcPr marL="36000" marR="0" marT="0" marB="0" anchor="ctr">
                    <a:lnB w="12700" cap="flat" cmpd="sng" algn="ctr">
                      <a:solidFill>
                        <a:srgbClr val="002060"/>
                      </a:solidFill>
                      <a:prstDash val="solid"/>
                      <a:round/>
                      <a:headEnd type="none" w="med" len="med"/>
                      <a:tailEnd type="none" w="med" len="med"/>
                    </a:lnB>
                    <a:solidFill>
                      <a:srgbClr val="002060"/>
                    </a:solidFill>
                  </a:tcPr>
                </a:tc>
                <a:tc hMerge="1">
                  <a:txBody>
                    <a:bodyPr/>
                    <a:lstStyle/>
                    <a:p>
                      <a:endParaRPr lang="en-GB"/>
                    </a:p>
                  </a:txBody>
                  <a:tcPr/>
                </a:tc>
                <a:tc hMerge="1">
                  <a:txBody>
                    <a:bodyPr/>
                    <a:lstStyle/>
                    <a:p>
                      <a:pPr algn="l" fontAlgn="ctr"/>
                      <a:endParaRPr lang="en-GB" sz="900" b="1" i="0" u="none" strike="noStrike" dirty="0">
                        <a:solidFill>
                          <a:schemeClr val="bg1"/>
                        </a:solidFill>
                        <a:latin typeface="Arial"/>
                      </a:endParaRPr>
                    </a:p>
                  </a:txBody>
                  <a:tcPr marL="36000" marR="0" marT="0" marB="0" anchor="ctr">
                    <a:lnB w="12700" cap="flat" cmpd="sng" algn="ctr">
                      <a:solidFill>
                        <a:srgbClr val="002060"/>
                      </a:solidFill>
                      <a:prstDash val="solid"/>
                      <a:round/>
                      <a:headEnd type="none" w="med" len="med"/>
                      <a:tailEnd type="none" w="med" len="med"/>
                    </a:lnB>
                    <a:solidFill>
                      <a:srgbClr val="002060"/>
                    </a:solidFill>
                  </a:tcPr>
                </a:tc>
                <a:tc hMerge="1">
                  <a:txBody>
                    <a:bodyPr/>
                    <a:lstStyle/>
                    <a:p>
                      <a:pPr algn="l" fontAlgn="ctr"/>
                      <a:endParaRPr lang="en-GB" sz="900" b="1" i="0" u="none" strike="noStrike" dirty="0">
                        <a:solidFill>
                          <a:schemeClr val="bg1"/>
                        </a:solidFill>
                        <a:latin typeface="Arial"/>
                      </a:endParaRPr>
                    </a:p>
                  </a:txBody>
                  <a:tcPr marL="36000" marR="0" marT="0" marB="0" anchor="ctr">
                    <a:lnB w="12700" cap="flat" cmpd="sng" algn="ctr">
                      <a:solidFill>
                        <a:srgbClr val="002060"/>
                      </a:solidFill>
                      <a:prstDash val="solid"/>
                      <a:round/>
                      <a:headEnd type="none" w="med" len="med"/>
                      <a:tailEnd type="none" w="med" len="med"/>
                    </a:lnB>
                    <a:solidFill>
                      <a:srgbClr val="002060"/>
                    </a:solidFill>
                  </a:tcPr>
                </a:tc>
                <a:tc hMerge="1">
                  <a:txBody>
                    <a:bodyPr/>
                    <a:lstStyle/>
                    <a:p>
                      <a:pPr algn="l" fontAlgn="ctr"/>
                      <a:endParaRPr lang="en-GB" sz="900" b="1" i="0" u="none" strike="noStrike" dirty="0">
                        <a:solidFill>
                          <a:schemeClr val="bg1"/>
                        </a:solidFill>
                        <a:latin typeface="Arial"/>
                      </a:endParaRPr>
                    </a:p>
                  </a:txBody>
                  <a:tcPr marL="36000" marR="0" marT="0" marB="0" anchor="ctr">
                    <a:lnB w="12700" cap="flat" cmpd="sng" algn="ctr">
                      <a:solidFill>
                        <a:srgbClr val="002060"/>
                      </a:solidFill>
                      <a:prstDash val="solid"/>
                      <a:round/>
                      <a:headEnd type="none" w="med" len="med"/>
                      <a:tailEnd type="none" w="med" len="med"/>
                    </a:lnB>
                    <a:solidFill>
                      <a:srgbClr val="002060"/>
                    </a:solidFill>
                  </a:tcPr>
                </a:tc>
                <a:tc gridSpan="6">
                  <a:txBody>
                    <a:bodyPr/>
                    <a:lstStyle/>
                    <a:p>
                      <a:pPr algn="l" fontAlgn="ctr"/>
                      <a:r>
                        <a:rPr lang="en-GB" sz="700" b="1" i="0" u="none" strike="noStrike" dirty="0" smtClean="0">
                          <a:solidFill>
                            <a:schemeClr val="bg1"/>
                          </a:solidFill>
                          <a:latin typeface="Arial"/>
                        </a:rPr>
                        <a:t>2012</a:t>
                      </a:r>
                      <a:endParaRPr lang="en-GB" sz="700" b="1" i="0" u="none" strike="noStrike" dirty="0">
                        <a:solidFill>
                          <a:schemeClr val="bg1"/>
                        </a:solidFill>
                        <a:latin typeface="Arial"/>
                      </a:endParaRPr>
                    </a:p>
                  </a:txBody>
                  <a:tcPr marL="36000" marR="0" marT="0" marB="0" anchor="ctr">
                    <a:lnB w="12700" cap="flat" cmpd="sng" algn="ctr">
                      <a:solidFill>
                        <a:srgbClr val="002060"/>
                      </a:solidFill>
                      <a:prstDash val="solid"/>
                      <a:round/>
                      <a:headEnd type="none" w="med" len="med"/>
                      <a:tailEnd type="none" w="med" len="med"/>
                    </a:lnB>
                    <a:solidFill>
                      <a:srgbClr val="00206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gn="l" fontAlgn="ctr"/>
                      <a:r>
                        <a:rPr lang="en-GB" sz="700" b="1" i="0" u="none" strike="noStrike" dirty="0" smtClean="0">
                          <a:solidFill>
                            <a:schemeClr val="bg1"/>
                          </a:solidFill>
                          <a:latin typeface="Arial"/>
                        </a:rPr>
                        <a:t>2013</a:t>
                      </a:r>
                      <a:endParaRPr lang="en-GB" sz="700" b="1" i="0" u="none" strike="noStrike" dirty="0">
                        <a:solidFill>
                          <a:schemeClr val="bg1"/>
                        </a:solidFill>
                        <a:latin typeface="Arial"/>
                      </a:endParaRPr>
                    </a:p>
                  </a:txBody>
                  <a:tcPr marL="36000" marR="0" marT="0" marB="0" anchor="ctr">
                    <a:lnB w="12700" cap="flat" cmpd="sng" algn="ctr">
                      <a:solidFill>
                        <a:srgbClr val="002060"/>
                      </a:solidFill>
                      <a:prstDash val="solid"/>
                      <a:round/>
                      <a:headEnd type="none" w="med" len="med"/>
                      <a:tailEnd type="none" w="med" len="med"/>
                    </a:lnB>
                    <a:solidFill>
                      <a:srgbClr val="00206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gn="l" fontAlgn="ctr"/>
                      <a:r>
                        <a:rPr lang="en-GB" sz="700" b="1" i="0" u="none" strike="noStrike" dirty="0" smtClean="0">
                          <a:solidFill>
                            <a:schemeClr val="bg1"/>
                          </a:solidFill>
                          <a:latin typeface="Arial"/>
                        </a:rPr>
                        <a:t>2014</a:t>
                      </a:r>
                      <a:endParaRPr lang="en-GB" sz="700" b="1" i="0" u="none" strike="noStrike" dirty="0">
                        <a:solidFill>
                          <a:schemeClr val="bg1"/>
                        </a:solidFill>
                        <a:latin typeface="Arial"/>
                      </a:endParaRPr>
                    </a:p>
                  </a:txBody>
                  <a:tcPr marL="36000" marR="0" marT="0" marB="0" anchor="ctr">
                    <a:lnR w="12700" cap="flat" cmpd="sng" algn="ctr">
                      <a:solidFill>
                        <a:schemeClr val="accent2"/>
                      </a:solidFill>
                      <a:prstDash val="solid"/>
                      <a:round/>
                      <a:headEnd type="none" w="med" len="med"/>
                      <a:tailEnd type="none" w="med" len="med"/>
                    </a:lnR>
                    <a:lnB w="12700" cap="flat" cmpd="sng" algn="ctr">
                      <a:solidFill>
                        <a:srgbClr val="002060"/>
                      </a:solidFill>
                      <a:prstDash val="solid"/>
                      <a:round/>
                      <a:headEnd type="none" w="med" len="med"/>
                      <a:tailEnd type="none" w="med" len="med"/>
                    </a:lnB>
                    <a:solidFill>
                      <a:srgbClr val="002060"/>
                    </a:solidFill>
                  </a:tcPr>
                </a:tc>
                <a:tc hMerge="1">
                  <a:txBody>
                    <a:bodyPr/>
                    <a:lstStyle/>
                    <a:p>
                      <a:pPr algn="l" fontAlgn="ctr"/>
                      <a:endParaRPr lang="en-GB" sz="900" b="1" i="0" u="none" strike="noStrike" dirty="0">
                        <a:solidFill>
                          <a:schemeClr val="bg1"/>
                        </a:solidFill>
                        <a:latin typeface="Arial"/>
                      </a:endParaRPr>
                    </a:p>
                  </a:txBody>
                  <a:tcPr marL="36000" marR="0" marT="0" marB="0" anchor="ctr">
                    <a:lnB w="12700" cap="flat" cmpd="sng" algn="ctr">
                      <a:solidFill>
                        <a:srgbClr val="002060"/>
                      </a:solidFill>
                      <a:prstDash val="solid"/>
                      <a:round/>
                      <a:headEnd type="none" w="med" len="med"/>
                      <a:tailEnd type="none" w="med" len="med"/>
                    </a:lnB>
                    <a:solidFill>
                      <a:srgbClr val="002060"/>
                    </a:solidFill>
                  </a:tcPr>
                </a:tc>
                <a:tc hMerge="1">
                  <a:txBody>
                    <a:bodyPr/>
                    <a:lstStyle/>
                    <a:p>
                      <a:endParaRPr lang="en-GB"/>
                    </a:p>
                  </a:txBody>
                  <a:tcPr/>
                </a:tc>
                <a:tc hMerge="1">
                  <a:txBody>
                    <a:bodyPr/>
                    <a:lstStyle/>
                    <a:p>
                      <a:pPr algn="l" fontAlgn="ctr"/>
                      <a:endParaRPr lang="en-GB" sz="900" b="1" i="0" u="none" strike="noStrike" dirty="0">
                        <a:solidFill>
                          <a:schemeClr val="bg1"/>
                        </a:solidFill>
                        <a:latin typeface="Arial"/>
                      </a:endParaRPr>
                    </a:p>
                  </a:txBody>
                  <a:tcPr marL="36000" marR="0" marT="0" marB="0" anchor="ctr">
                    <a:lnB w="12700" cap="flat" cmpd="sng" algn="ctr">
                      <a:solidFill>
                        <a:srgbClr val="002060"/>
                      </a:solidFill>
                      <a:prstDash val="solid"/>
                      <a:round/>
                      <a:headEnd type="none" w="med" len="med"/>
                      <a:tailEnd type="none" w="med" len="med"/>
                    </a:lnB>
                    <a:solidFill>
                      <a:srgbClr val="002060"/>
                    </a:solidFill>
                  </a:tcPr>
                </a:tc>
                <a:tc hMerge="1">
                  <a:txBody>
                    <a:bodyPr/>
                    <a:lstStyle/>
                    <a:p>
                      <a:pPr algn="l" fontAlgn="ctr"/>
                      <a:endParaRPr lang="en-GB" sz="900" b="1" i="0" u="none" strike="noStrike" dirty="0">
                        <a:solidFill>
                          <a:schemeClr val="bg1"/>
                        </a:solidFill>
                        <a:latin typeface="Arial"/>
                      </a:endParaRPr>
                    </a:p>
                  </a:txBody>
                  <a:tcPr marL="36000" marR="0" marT="0" marB="0" anchor="ctr">
                    <a:lnB w="12700" cap="flat" cmpd="sng" algn="ctr">
                      <a:solidFill>
                        <a:srgbClr val="002060"/>
                      </a:solidFill>
                      <a:prstDash val="solid"/>
                      <a:round/>
                      <a:headEnd type="none" w="med" len="med"/>
                      <a:tailEnd type="none" w="med" len="med"/>
                    </a:lnB>
                    <a:solidFill>
                      <a:srgbClr val="002060"/>
                    </a:solidFill>
                  </a:tcPr>
                </a:tc>
                <a:tc hMerge="1">
                  <a:txBody>
                    <a:bodyPr/>
                    <a:lstStyle/>
                    <a:p>
                      <a:pPr algn="l" fontAlgn="ctr"/>
                      <a:endParaRPr lang="en-GB" sz="900" b="1" i="0" u="none" strike="noStrike" dirty="0">
                        <a:solidFill>
                          <a:schemeClr val="bg1"/>
                        </a:solidFill>
                        <a:latin typeface="Arial"/>
                      </a:endParaRPr>
                    </a:p>
                  </a:txBody>
                  <a:tcPr marL="36000" marR="0" marT="0" marB="0" anchor="ctr">
                    <a:lnR w="12700" cap="flat" cmpd="sng" algn="ctr">
                      <a:solidFill>
                        <a:schemeClr val="accent2"/>
                      </a:solidFill>
                      <a:prstDash val="solid"/>
                      <a:round/>
                      <a:headEnd type="none" w="med" len="med"/>
                      <a:tailEnd type="none" w="med" len="med"/>
                    </a:lnR>
                    <a:lnB w="12700" cap="flat" cmpd="sng" algn="ctr">
                      <a:solidFill>
                        <a:srgbClr val="002060"/>
                      </a:solidFill>
                      <a:prstDash val="solid"/>
                      <a:round/>
                      <a:headEnd type="none" w="med" len="med"/>
                      <a:tailEnd type="none" w="med" len="med"/>
                    </a:lnB>
                    <a:solidFill>
                      <a:srgbClr val="002060"/>
                    </a:solidFill>
                  </a:tcPr>
                </a:tc>
              </a:tr>
              <a:tr h="675969">
                <a:tc>
                  <a:txBody>
                    <a:bodyPr/>
                    <a:lstStyle/>
                    <a:p>
                      <a:pPr algn="ctr"/>
                      <a:r>
                        <a:rPr lang="en-GB" sz="800" b="1" dirty="0" smtClean="0">
                          <a:solidFill>
                            <a:schemeClr val="tx2"/>
                          </a:solidFill>
                        </a:rPr>
                        <a:t>Timelines</a:t>
                      </a:r>
                      <a:endParaRPr lang="en-GB" sz="800" b="1" dirty="0">
                        <a:solidFill>
                          <a:schemeClr val="tx2"/>
                        </a:solidFill>
                      </a:endParaRPr>
                    </a:p>
                  </a:txBody>
                  <a:tcPr marL="0" marR="0" marT="34290" marB="3429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endParaRPr lang="en-GB" sz="900" dirty="0"/>
                    </a:p>
                  </a:txBody>
                  <a:tcPr marT="34290" marB="34290" anchor="ctr">
                    <a:lnL w="12700" cap="flat" cmpd="sng" algn="ctr">
                      <a:solidFill>
                        <a:srgbClr val="00206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endParaRPr lang="en-GB" sz="900" dirty="0"/>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endParaRPr lang="en-GB" sz="900" dirty="0"/>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endParaRPr lang="en-GB" sz="900" dirty="0"/>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endParaRPr lang="en-GB" sz="900" dirty="0"/>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endParaRPr lang="en-GB" sz="900" dirty="0"/>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endParaRPr lang="en-GB" sz="900" dirty="0"/>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endParaRPr lang="en-GB" sz="900" dirty="0"/>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endParaRPr lang="en-GB" sz="900" dirty="0"/>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endParaRPr lang="en-GB" sz="900" dirty="0"/>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endParaRPr lang="en-GB" sz="900" dirty="0"/>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endParaRPr lang="en-GB" sz="900" dirty="0"/>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dirty="0" smtClean="0"/>
                    </a:p>
                    <a:p>
                      <a:endParaRPr lang="en-GB" sz="900" dirty="0"/>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endParaRPr lang="en-GB" sz="900" dirty="0"/>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endParaRPr lang="en-GB" sz="900" dirty="0"/>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endParaRPr lang="en-GB" sz="900" dirty="0"/>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endParaRPr lang="en-GB" sz="900" dirty="0"/>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endParaRPr lang="en-GB" sz="900" dirty="0"/>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endParaRPr lang="en-GB" sz="900" dirty="0"/>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endParaRPr lang="en-GB" sz="900" dirty="0"/>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endParaRPr lang="en-GB" sz="900" dirty="0"/>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endParaRPr lang="en-GB" sz="900" dirty="0"/>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endParaRPr lang="en-GB" sz="900" dirty="0"/>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endParaRPr lang="en-GB" sz="900" dirty="0"/>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r>
            </a:tbl>
          </a:graphicData>
        </a:graphic>
      </p:graphicFrame>
      <p:sp>
        <p:nvSpPr>
          <p:cNvPr id="297" name="Pentagon 296"/>
          <p:cNvSpPr/>
          <p:nvPr/>
        </p:nvSpPr>
        <p:spPr bwMode="auto">
          <a:xfrm>
            <a:off x="2454038" y="4230789"/>
            <a:ext cx="1656000" cy="162000"/>
          </a:xfrm>
          <a:prstGeom prst="homePlate">
            <a:avLst/>
          </a:prstGeom>
          <a:solidFill>
            <a:srgbClr val="C00000"/>
          </a:solidFill>
          <a:ln w="12700" cap="flat" cmpd="sng" algn="ctr">
            <a:solidFill>
              <a:srgbClr val="002060"/>
            </a:solidFill>
            <a:prstDash val="solid"/>
            <a:round/>
            <a:headEnd type="none" w="med" len="med"/>
            <a:tailEnd type="none" w="med" len="med"/>
          </a:ln>
          <a:effectLst/>
        </p:spPr>
        <p:txBody>
          <a:bodyPr vert="horz" wrap="square" lIns="36000" tIns="45720" rIns="91440" bIns="45720" numCol="1" rtlCol="0" anchor="ctr" anchorCtr="0" compatLnSpc="1">
            <a:prstTxWarp prst="textNoShape">
              <a:avLst/>
            </a:prstTxWarp>
            <a:noAutofit/>
          </a:bodyPr>
          <a:lstStyle/>
          <a:p>
            <a:pPr defTabSz="342900">
              <a:spcBef>
                <a:spcPct val="50000"/>
              </a:spcBef>
            </a:pPr>
            <a:r>
              <a:rPr lang="en-GB" sz="900" dirty="0" smtClean="0">
                <a:solidFill>
                  <a:schemeClr val="bg1"/>
                </a:solidFill>
              </a:rPr>
              <a:t>Phase 1</a:t>
            </a:r>
          </a:p>
        </p:txBody>
      </p:sp>
      <p:sp>
        <p:nvSpPr>
          <p:cNvPr id="298" name="Pentagon 297"/>
          <p:cNvSpPr/>
          <p:nvPr/>
        </p:nvSpPr>
        <p:spPr bwMode="auto">
          <a:xfrm>
            <a:off x="4102101" y="4441932"/>
            <a:ext cx="1079500" cy="162000"/>
          </a:xfrm>
          <a:prstGeom prst="homePlate">
            <a:avLst/>
          </a:prstGeom>
          <a:solidFill>
            <a:schemeClr val="accent2"/>
          </a:solidFill>
          <a:ln w="12700" cap="flat" cmpd="sng" algn="ctr">
            <a:solidFill>
              <a:srgbClr val="002060"/>
            </a:solidFill>
            <a:prstDash val="solid"/>
            <a:round/>
            <a:headEnd type="none" w="med" len="med"/>
            <a:tailEnd type="none" w="med" len="med"/>
          </a:ln>
          <a:effectLst/>
        </p:spPr>
        <p:txBody>
          <a:bodyPr vert="horz" wrap="square" lIns="36000" tIns="45720" rIns="91440" bIns="45720" numCol="1" rtlCol="0" anchor="ctr" anchorCtr="0" compatLnSpc="1">
            <a:prstTxWarp prst="textNoShape">
              <a:avLst/>
            </a:prstTxWarp>
            <a:noAutofit/>
          </a:bodyPr>
          <a:lstStyle/>
          <a:p>
            <a:pPr defTabSz="342900">
              <a:spcBef>
                <a:spcPct val="50000"/>
              </a:spcBef>
            </a:pPr>
            <a:r>
              <a:rPr lang="en-GB" sz="900" dirty="0" smtClean="0">
                <a:solidFill>
                  <a:schemeClr val="bg1"/>
                </a:solidFill>
              </a:rPr>
              <a:t>Phase 2a</a:t>
            </a:r>
          </a:p>
        </p:txBody>
      </p:sp>
      <p:sp>
        <p:nvSpPr>
          <p:cNvPr id="299" name="Pentagon 298"/>
          <p:cNvSpPr/>
          <p:nvPr/>
        </p:nvSpPr>
        <p:spPr bwMode="auto">
          <a:xfrm>
            <a:off x="4343400" y="4653074"/>
            <a:ext cx="1371600" cy="164448"/>
          </a:xfrm>
          <a:prstGeom prst="homePlate">
            <a:avLst/>
          </a:prstGeom>
          <a:solidFill>
            <a:srgbClr val="FFC000"/>
          </a:solidFill>
          <a:ln w="12700" cap="flat" cmpd="sng" algn="ctr">
            <a:solidFill>
              <a:srgbClr val="002060"/>
            </a:solidFill>
            <a:prstDash val="solid"/>
            <a:round/>
            <a:headEnd type="none" w="med" len="med"/>
            <a:tailEnd type="none" w="med" len="med"/>
          </a:ln>
          <a:effectLst/>
        </p:spPr>
        <p:txBody>
          <a:bodyPr vert="horz" wrap="square" lIns="36000" tIns="45720" rIns="91440" bIns="45720" numCol="1" rtlCol="0" anchor="ctr" anchorCtr="0" compatLnSpc="1">
            <a:prstTxWarp prst="textNoShape">
              <a:avLst/>
            </a:prstTxWarp>
            <a:noAutofit/>
          </a:bodyPr>
          <a:lstStyle/>
          <a:p>
            <a:pPr defTabSz="342900">
              <a:spcBef>
                <a:spcPct val="50000"/>
              </a:spcBef>
            </a:pPr>
            <a:r>
              <a:rPr lang="en-GB" sz="900" dirty="0" smtClean="0"/>
              <a:t>Phase 2b</a:t>
            </a:r>
          </a:p>
        </p:txBody>
      </p:sp>
      <p:sp>
        <p:nvSpPr>
          <p:cNvPr id="300" name="TextBox 299"/>
          <p:cNvSpPr txBox="1"/>
          <p:nvPr/>
        </p:nvSpPr>
        <p:spPr>
          <a:xfrm>
            <a:off x="539552" y="1491630"/>
            <a:ext cx="1293828" cy="1323439"/>
          </a:xfrm>
          <a:prstGeom prst="rect">
            <a:avLst/>
          </a:prstGeom>
          <a:solidFill>
            <a:schemeClr val="accent2"/>
          </a:solidFill>
        </p:spPr>
        <p:txBody>
          <a:bodyPr wrap="square" rtlCol="0">
            <a:spAutoFit/>
          </a:bodyPr>
          <a:lstStyle/>
          <a:p>
            <a:pPr algn="l"/>
            <a:r>
              <a:rPr lang="en-US" sz="800" b="0" dirty="0" smtClean="0">
                <a:solidFill>
                  <a:schemeClr val="bg1"/>
                </a:solidFill>
              </a:rPr>
              <a:t>Phase 2a – EMEA:</a:t>
            </a:r>
          </a:p>
          <a:p>
            <a:pPr marL="285750" indent="-285750" algn="l">
              <a:buFont typeface="Arial" pitchFamily="34" charset="0"/>
              <a:buChar char="•"/>
            </a:pPr>
            <a:r>
              <a:rPr lang="en-US" sz="800" b="0" dirty="0">
                <a:solidFill>
                  <a:schemeClr val="bg1"/>
                </a:solidFill>
              </a:rPr>
              <a:t>Spain </a:t>
            </a:r>
            <a:endParaRPr lang="en-US" sz="800" b="0" dirty="0" smtClean="0">
              <a:solidFill>
                <a:schemeClr val="bg1"/>
              </a:solidFill>
            </a:endParaRPr>
          </a:p>
          <a:p>
            <a:pPr marL="285750" indent="-285750" algn="l">
              <a:buFont typeface="Arial" pitchFamily="34" charset="0"/>
              <a:buChar char="•"/>
            </a:pPr>
            <a:r>
              <a:rPr lang="en-US" sz="800" b="0" dirty="0">
                <a:solidFill>
                  <a:schemeClr val="bg1"/>
                </a:solidFill>
              </a:rPr>
              <a:t>South Africa </a:t>
            </a:r>
          </a:p>
          <a:p>
            <a:pPr marL="285750" indent="-285750" algn="l">
              <a:buFont typeface="Arial" pitchFamily="34" charset="0"/>
              <a:buChar char="•"/>
            </a:pPr>
            <a:r>
              <a:rPr lang="en-US" sz="800" b="0" dirty="0" smtClean="0">
                <a:solidFill>
                  <a:schemeClr val="bg1"/>
                </a:solidFill>
              </a:rPr>
              <a:t>Denmark</a:t>
            </a:r>
          </a:p>
          <a:p>
            <a:pPr marL="285750" indent="-285750" algn="l">
              <a:buFont typeface="Arial" pitchFamily="34" charset="0"/>
              <a:buChar char="•"/>
            </a:pPr>
            <a:r>
              <a:rPr lang="en-US" sz="800" b="0" dirty="0" smtClean="0">
                <a:solidFill>
                  <a:schemeClr val="bg1"/>
                </a:solidFill>
              </a:rPr>
              <a:t>France</a:t>
            </a:r>
          </a:p>
          <a:p>
            <a:pPr marL="285750" indent="-285750" algn="l">
              <a:buFont typeface="Arial" pitchFamily="34" charset="0"/>
              <a:buChar char="•"/>
            </a:pPr>
            <a:r>
              <a:rPr lang="en-US" sz="800" b="0" dirty="0" smtClean="0">
                <a:solidFill>
                  <a:schemeClr val="bg1"/>
                </a:solidFill>
              </a:rPr>
              <a:t>Italy</a:t>
            </a:r>
          </a:p>
          <a:p>
            <a:pPr marL="285750" indent="-285750" algn="l">
              <a:buFont typeface="Arial" pitchFamily="34" charset="0"/>
              <a:buChar char="•"/>
            </a:pPr>
            <a:r>
              <a:rPr lang="en-US" sz="800" b="0" dirty="0" smtClean="0">
                <a:solidFill>
                  <a:schemeClr val="bg1"/>
                </a:solidFill>
              </a:rPr>
              <a:t>Sweden</a:t>
            </a:r>
          </a:p>
          <a:p>
            <a:pPr marL="285750" indent="-285750" algn="l">
              <a:buFont typeface="Arial" pitchFamily="34" charset="0"/>
              <a:buChar char="•"/>
            </a:pPr>
            <a:r>
              <a:rPr lang="en-US" sz="800" b="0" dirty="0" smtClean="0">
                <a:solidFill>
                  <a:schemeClr val="bg1"/>
                </a:solidFill>
              </a:rPr>
              <a:t>Norway</a:t>
            </a:r>
          </a:p>
          <a:p>
            <a:pPr marL="285750" indent="-285750" algn="l">
              <a:buFont typeface="Arial" pitchFamily="34" charset="0"/>
              <a:buChar char="•"/>
            </a:pPr>
            <a:r>
              <a:rPr lang="en-GB" sz="800" dirty="0" smtClean="0">
                <a:solidFill>
                  <a:schemeClr val="bg1"/>
                </a:solidFill>
              </a:rPr>
              <a:t>Brazil</a:t>
            </a:r>
          </a:p>
          <a:p>
            <a:pPr marL="285750" indent="-285750" algn="l">
              <a:buFont typeface="Arial" pitchFamily="34" charset="0"/>
              <a:buChar char="•"/>
            </a:pPr>
            <a:r>
              <a:rPr lang="en-GB" sz="800" dirty="0" smtClean="0">
                <a:solidFill>
                  <a:schemeClr val="bg1"/>
                </a:solidFill>
              </a:rPr>
              <a:t>Germany</a:t>
            </a:r>
            <a:endParaRPr lang="en-US" sz="1600" dirty="0">
              <a:solidFill>
                <a:schemeClr val="bg1"/>
              </a:solidFill>
            </a:endParaRPr>
          </a:p>
        </p:txBody>
      </p:sp>
      <p:sp>
        <p:nvSpPr>
          <p:cNvPr id="301" name="TextBox 300"/>
          <p:cNvSpPr txBox="1"/>
          <p:nvPr/>
        </p:nvSpPr>
        <p:spPr>
          <a:xfrm>
            <a:off x="539552" y="2913787"/>
            <a:ext cx="1294903" cy="954107"/>
          </a:xfrm>
          <a:prstGeom prst="rect">
            <a:avLst/>
          </a:prstGeom>
          <a:solidFill>
            <a:srgbClr val="FFC000"/>
          </a:solidFill>
        </p:spPr>
        <p:txBody>
          <a:bodyPr wrap="square" rtlCol="0">
            <a:spAutoFit/>
          </a:bodyPr>
          <a:lstStyle/>
          <a:p>
            <a:pPr algn="l"/>
            <a:r>
              <a:rPr lang="en-US" sz="800" b="0" dirty="0" smtClean="0"/>
              <a:t>Phase 2b – ASPAC:</a:t>
            </a:r>
          </a:p>
          <a:p>
            <a:pPr marL="285750" indent="-285750" algn="l">
              <a:buFont typeface="Arial" pitchFamily="34" charset="0"/>
              <a:buChar char="•"/>
            </a:pPr>
            <a:r>
              <a:rPr lang="en-US" sz="800" b="0" dirty="0" smtClean="0"/>
              <a:t>China </a:t>
            </a:r>
          </a:p>
          <a:p>
            <a:pPr marL="285750" indent="-285750" algn="l">
              <a:buFont typeface="Arial" pitchFamily="34" charset="0"/>
              <a:buChar char="•"/>
            </a:pPr>
            <a:r>
              <a:rPr lang="en-US" sz="800" b="0" dirty="0" smtClean="0"/>
              <a:t>Taiwan</a:t>
            </a:r>
          </a:p>
          <a:p>
            <a:pPr marL="285750" indent="-285750" algn="l">
              <a:buFont typeface="Arial" pitchFamily="34" charset="0"/>
              <a:buChar char="•"/>
            </a:pPr>
            <a:r>
              <a:rPr lang="en-US" sz="800" b="0" dirty="0"/>
              <a:t>South </a:t>
            </a:r>
            <a:r>
              <a:rPr lang="en-US" sz="800" b="0" dirty="0" smtClean="0"/>
              <a:t>Korea</a:t>
            </a:r>
          </a:p>
          <a:p>
            <a:pPr marL="285750" indent="-285750" algn="l">
              <a:buFont typeface="Arial" pitchFamily="34" charset="0"/>
              <a:buChar char="•"/>
            </a:pPr>
            <a:r>
              <a:rPr lang="en-US" sz="800" b="0" dirty="0"/>
              <a:t>Australia </a:t>
            </a:r>
            <a:endParaRPr lang="en-US" sz="800" b="0" dirty="0" smtClean="0"/>
          </a:p>
          <a:p>
            <a:pPr marL="285750" indent="-285750" algn="l">
              <a:buFont typeface="Arial" pitchFamily="34" charset="0"/>
              <a:buChar char="•"/>
            </a:pPr>
            <a:r>
              <a:rPr lang="en-US" sz="800" b="0" dirty="0" smtClean="0"/>
              <a:t>Singapore </a:t>
            </a:r>
          </a:p>
          <a:p>
            <a:pPr marL="285750" indent="-285750" algn="l">
              <a:buFont typeface="Arial" pitchFamily="34" charset="0"/>
              <a:buChar char="•"/>
            </a:pPr>
            <a:r>
              <a:rPr lang="en-US" sz="800" b="0" dirty="0" smtClean="0"/>
              <a:t>New Zealand</a:t>
            </a:r>
          </a:p>
        </p:txBody>
      </p:sp>
      <p:grpSp>
        <p:nvGrpSpPr>
          <p:cNvPr id="573" name="Group 288"/>
          <p:cNvGrpSpPr/>
          <p:nvPr/>
        </p:nvGrpSpPr>
        <p:grpSpPr>
          <a:xfrm>
            <a:off x="2070772" y="3041052"/>
            <a:ext cx="1924965" cy="710332"/>
            <a:chOff x="1023582" y="4531057"/>
            <a:chExt cx="1991324" cy="1401935"/>
          </a:xfrm>
        </p:grpSpPr>
        <p:grpSp>
          <p:nvGrpSpPr>
            <p:cNvPr id="574" name="Group 287"/>
            <p:cNvGrpSpPr/>
            <p:nvPr/>
          </p:nvGrpSpPr>
          <p:grpSpPr>
            <a:xfrm>
              <a:off x="1023582" y="4531057"/>
              <a:ext cx="1991324" cy="364463"/>
              <a:chOff x="1023582" y="4531057"/>
              <a:chExt cx="1991324" cy="364463"/>
            </a:xfrm>
          </p:grpSpPr>
          <p:sp>
            <p:nvSpPr>
              <p:cNvPr id="584" name="Rectangle 583"/>
              <p:cNvSpPr/>
              <p:nvPr/>
            </p:nvSpPr>
            <p:spPr bwMode="auto">
              <a:xfrm>
                <a:off x="1023582" y="4551529"/>
                <a:ext cx="313899" cy="218366"/>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92" charset="0"/>
                  <a:ea typeface="ＭＳ Ｐゴシック" pitchFamily="92" charset="-128"/>
                  <a:cs typeface="ＭＳ Ｐゴシック" pitchFamily="92" charset="-128"/>
                </a:endParaRPr>
              </a:p>
            </p:txBody>
          </p:sp>
          <p:sp>
            <p:nvSpPr>
              <p:cNvPr id="585" name="TextBox 584"/>
              <p:cNvSpPr txBox="1"/>
              <p:nvPr/>
            </p:nvSpPr>
            <p:spPr>
              <a:xfrm>
                <a:off x="1339755" y="4531057"/>
                <a:ext cx="1675151" cy="364463"/>
              </a:xfrm>
              <a:prstGeom prst="rect">
                <a:avLst/>
              </a:prstGeom>
              <a:noFill/>
            </p:spPr>
            <p:txBody>
              <a:bodyPr wrap="square" rtlCol="0">
                <a:spAutoFit/>
              </a:bodyPr>
              <a:lstStyle/>
              <a:p>
                <a:pPr algn="l"/>
                <a:r>
                  <a:rPr lang="en-GB" sz="600" dirty="0" smtClean="0"/>
                  <a:t>Phase 1 (Complete)</a:t>
                </a:r>
                <a:endParaRPr lang="en-GB" sz="600" dirty="0"/>
              </a:p>
            </p:txBody>
          </p:sp>
        </p:grpSp>
        <p:grpSp>
          <p:nvGrpSpPr>
            <p:cNvPr id="575" name="Group 286"/>
            <p:cNvGrpSpPr/>
            <p:nvPr/>
          </p:nvGrpSpPr>
          <p:grpSpPr>
            <a:xfrm>
              <a:off x="1023582" y="4873009"/>
              <a:ext cx="1991324" cy="376079"/>
              <a:chOff x="1023582" y="4860878"/>
              <a:chExt cx="1991324" cy="376079"/>
            </a:xfrm>
          </p:grpSpPr>
          <p:sp>
            <p:nvSpPr>
              <p:cNvPr id="582" name="Rectangle 581"/>
              <p:cNvSpPr/>
              <p:nvPr/>
            </p:nvSpPr>
            <p:spPr bwMode="auto">
              <a:xfrm>
                <a:off x="1023582" y="4881349"/>
                <a:ext cx="313899" cy="218366"/>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92" charset="0"/>
                  <a:ea typeface="ＭＳ Ｐゴシック" pitchFamily="92" charset="-128"/>
                  <a:cs typeface="ＭＳ Ｐゴシック" pitchFamily="92" charset="-128"/>
                </a:endParaRPr>
              </a:p>
            </p:txBody>
          </p:sp>
          <p:sp>
            <p:nvSpPr>
              <p:cNvPr id="583" name="TextBox 582"/>
              <p:cNvSpPr txBox="1"/>
              <p:nvPr/>
            </p:nvSpPr>
            <p:spPr>
              <a:xfrm>
                <a:off x="1339755" y="4860878"/>
                <a:ext cx="1675151" cy="376079"/>
              </a:xfrm>
              <a:prstGeom prst="rect">
                <a:avLst/>
              </a:prstGeom>
              <a:noFill/>
            </p:spPr>
            <p:txBody>
              <a:bodyPr wrap="square" rtlCol="0">
                <a:spAutoFit/>
              </a:bodyPr>
              <a:lstStyle/>
              <a:p>
                <a:pPr algn="l"/>
                <a:r>
                  <a:rPr lang="en-GB" sz="600" dirty="0" smtClean="0"/>
                  <a:t>Phase 2a</a:t>
                </a:r>
                <a:endParaRPr lang="en-GB" sz="600" dirty="0"/>
              </a:p>
            </p:txBody>
          </p:sp>
        </p:grpSp>
        <p:grpSp>
          <p:nvGrpSpPr>
            <p:cNvPr id="576" name="Group 575"/>
            <p:cNvGrpSpPr/>
            <p:nvPr/>
          </p:nvGrpSpPr>
          <p:grpSpPr>
            <a:xfrm>
              <a:off x="1023582" y="5214961"/>
              <a:ext cx="1991324" cy="376078"/>
              <a:chOff x="1023582" y="5229368"/>
              <a:chExt cx="1991324" cy="376078"/>
            </a:xfrm>
          </p:grpSpPr>
          <p:sp>
            <p:nvSpPr>
              <p:cNvPr id="580" name="Rectangle 579"/>
              <p:cNvSpPr/>
              <p:nvPr/>
            </p:nvSpPr>
            <p:spPr bwMode="auto">
              <a:xfrm>
                <a:off x="1023582" y="5249840"/>
                <a:ext cx="313899" cy="218364"/>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92" charset="0"/>
                  <a:ea typeface="ＭＳ Ｐゴシック" pitchFamily="92" charset="-128"/>
                  <a:cs typeface="ＭＳ Ｐゴシック" pitchFamily="92" charset="-128"/>
                </a:endParaRPr>
              </a:p>
            </p:txBody>
          </p:sp>
          <p:sp>
            <p:nvSpPr>
              <p:cNvPr id="581" name="TextBox 580"/>
              <p:cNvSpPr txBox="1"/>
              <p:nvPr/>
            </p:nvSpPr>
            <p:spPr>
              <a:xfrm>
                <a:off x="1339755" y="5229368"/>
                <a:ext cx="1675151" cy="376078"/>
              </a:xfrm>
              <a:prstGeom prst="rect">
                <a:avLst/>
              </a:prstGeom>
              <a:noFill/>
            </p:spPr>
            <p:txBody>
              <a:bodyPr wrap="square" rtlCol="0">
                <a:spAutoFit/>
              </a:bodyPr>
              <a:lstStyle/>
              <a:p>
                <a:pPr algn="l"/>
                <a:r>
                  <a:rPr lang="en-GB" sz="600" dirty="0" smtClean="0"/>
                  <a:t>Phase 2b</a:t>
                </a:r>
                <a:endParaRPr lang="en-GB" sz="600" dirty="0"/>
              </a:p>
            </p:txBody>
          </p:sp>
        </p:grpSp>
        <p:grpSp>
          <p:nvGrpSpPr>
            <p:cNvPr id="577" name="Group 576"/>
            <p:cNvGrpSpPr/>
            <p:nvPr/>
          </p:nvGrpSpPr>
          <p:grpSpPr>
            <a:xfrm>
              <a:off x="1023582" y="5556914"/>
              <a:ext cx="1991324" cy="376078"/>
              <a:chOff x="1023582" y="5556914"/>
              <a:chExt cx="1991324" cy="376078"/>
            </a:xfrm>
          </p:grpSpPr>
          <p:sp>
            <p:nvSpPr>
              <p:cNvPr id="578" name="Rectangle 577"/>
              <p:cNvSpPr/>
              <p:nvPr/>
            </p:nvSpPr>
            <p:spPr bwMode="auto">
              <a:xfrm>
                <a:off x="1023582" y="5577386"/>
                <a:ext cx="313899" cy="218364"/>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92" charset="0"/>
                  <a:ea typeface="ＭＳ Ｐゴシック" pitchFamily="92" charset="-128"/>
                  <a:cs typeface="ＭＳ Ｐゴシック" pitchFamily="92" charset="-128"/>
                </a:endParaRPr>
              </a:p>
            </p:txBody>
          </p:sp>
          <p:sp>
            <p:nvSpPr>
              <p:cNvPr id="579" name="TextBox 578"/>
              <p:cNvSpPr txBox="1"/>
              <p:nvPr/>
            </p:nvSpPr>
            <p:spPr>
              <a:xfrm>
                <a:off x="1339755" y="5556914"/>
                <a:ext cx="1675151" cy="376078"/>
              </a:xfrm>
              <a:prstGeom prst="rect">
                <a:avLst/>
              </a:prstGeom>
              <a:noFill/>
            </p:spPr>
            <p:txBody>
              <a:bodyPr wrap="square" rtlCol="0">
                <a:spAutoFit/>
              </a:bodyPr>
              <a:lstStyle/>
              <a:p>
                <a:pPr algn="l"/>
                <a:r>
                  <a:rPr lang="en-GB" sz="600" dirty="0" smtClean="0"/>
                  <a:t>Phase 3</a:t>
                </a:r>
                <a:endParaRPr lang="en-GB" sz="600" dirty="0"/>
              </a:p>
            </p:txBody>
          </p:sp>
        </p:grpSp>
      </p:grpSp>
      <p:grpSp>
        <p:nvGrpSpPr>
          <p:cNvPr id="856" name="Group 855"/>
          <p:cNvGrpSpPr/>
          <p:nvPr/>
        </p:nvGrpSpPr>
        <p:grpSpPr>
          <a:xfrm>
            <a:off x="2419382" y="1404982"/>
            <a:ext cx="5609002" cy="2174880"/>
            <a:chOff x="1915326" y="1260966"/>
            <a:chExt cx="6537253" cy="3005276"/>
          </a:xfrm>
        </p:grpSpPr>
        <p:grpSp>
          <p:nvGrpSpPr>
            <p:cNvPr id="295" name="Group 5"/>
            <p:cNvGrpSpPr>
              <a:grpSpLocks/>
            </p:cNvGrpSpPr>
            <p:nvPr/>
          </p:nvGrpSpPr>
          <p:grpSpPr bwMode="auto">
            <a:xfrm>
              <a:off x="6800043" y="3079020"/>
              <a:ext cx="346482" cy="107395"/>
              <a:chOff x="4449" y="3335"/>
              <a:chExt cx="260" cy="83"/>
            </a:xfrm>
            <a:solidFill>
              <a:schemeClr val="accent1"/>
            </a:solidFill>
          </p:grpSpPr>
          <p:sp>
            <p:nvSpPr>
              <p:cNvPr id="586" name="Freeform 6"/>
              <p:cNvSpPr>
                <a:spLocks/>
              </p:cNvSpPr>
              <p:nvPr/>
            </p:nvSpPr>
            <p:spPr bwMode="auto">
              <a:xfrm>
                <a:off x="4449" y="3340"/>
                <a:ext cx="52" cy="69"/>
              </a:xfrm>
              <a:custGeom>
                <a:avLst/>
                <a:gdLst>
                  <a:gd name="T0" fmla="*/ 0 w 52"/>
                  <a:gd name="T1" fmla="*/ 0 h 69"/>
                  <a:gd name="T2" fmla="*/ 0 w 52"/>
                  <a:gd name="T3" fmla="*/ 0 h 69"/>
                  <a:gd name="T4" fmla="*/ 10 w 52"/>
                  <a:gd name="T5" fmla="*/ 0 h 69"/>
                  <a:gd name="T6" fmla="*/ 13 w 52"/>
                  <a:gd name="T7" fmla="*/ 13 h 69"/>
                  <a:gd name="T8" fmla="*/ 26 w 52"/>
                  <a:gd name="T9" fmla="*/ 5 h 69"/>
                  <a:gd name="T10" fmla="*/ 43 w 52"/>
                  <a:gd name="T11" fmla="*/ 21 h 69"/>
                  <a:gd name="T12" fmla="*/ 51 w 52"/>
                  <a:gd name="T13" fmla="*/ 68 h 69"/>
                  <a:gd name="T14" fmla="*/ 50 w 52"/>
                  <a:gd name="T15" fmla="*/ 68 h 69"/>
                  <a:gd name="T16" fmla="*/ 16 w 52"/>
                  <a:gd name="T17" fmla="*/ 48 h 69"/>
                  <a:gd name="T18" fmla="*/ 0 w 52"/>
                  <a:gd name="T19" fmla="*/ 0 h 69"/>
                  <a:gd name="T20" fmla="*/ 0 w 52"/>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69"/>
                  <a:gd name="T35" fmla="*/ 52 w 52"/>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69">
                    <a:moveTo>
                      <a:pt x="0" y="0"/>
                    </a:moveTo>
                    <a:lnTo>
                      <a:pt x="0" y="0"/>
                    </a:lnTo>
                    <a:lnTo>
                      <a:pt x="10" y="0"/>
                    </a:lnTo>
                    <a:lnTo>
                      <a:pt x="13" y="13"/>
                    </a:lnTo>
                    <a:lnTo>
                      <a:pt x="26" y="5"/>
                    </a:lnTo>
                    <a:lnTo>
                      <a:pt x="43" y="21"/>
                    </a:lnTo>
                    <a:lnTo>
                      <a:pt x="51" y="68"/>
                    </a:lnTo>
                    <a:lnTo>
                      <a:pt x="50" y="68"/>
                    </a:lnTo>
                    <a:lnTo>
                      <a:pt x="16" y="48"/>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587" name="Freeform 7"/>
              <p:cNvSpPr>
                <a:spLocks/>
              </p:cNvSpPr>
              <p:nvPr/>
            </p:nvSpPr>
            <p:spPr bwMode="auto">
              <a:xfrm>
                <a:off x="4577" y="3335"/>
                <a:ext cx="132" cy="83"/>
              </a:xfrm>
              <a:custGeom>
                <a:avLst/>
                <a:gdLst>
                  <a:gd name="T0" fmla="*/ 0 w 132"/>
                  <a:gd name="T1" fmla="*/ 72 h 83"/>
                  <a:gd name="T2" fmla="*/ 0 w 132"/>
                  <a:gd name="T3" fmla="*/ 72 h 83"/>
                  <a:gd name="T4" fmla="*/ 12 w 132"/>
                  <a:gd name="T5" fmla="*/ 82 h 83"/>
                  <a:gd name="T6" fmla="*/ 53 w 132"/>
                  <a:gd name="T7" fmla="*/ 79 h 83"/>
                  <a:gd name="T8" fmla="*/ 66 w 132"/>
                  <a:gd name="T9" fmla="*/ 73 h 83"/>
                  <a:gd name="T10" fmla="*/ 84 w 132"/>
                  <a:gd name="T11" fmla="*/ 36 h 83"/>
                  <a:gd name="T12" fmla="*/ 108 w 132"/>
                  <a:gd name="T13" fmla="*/ 37 h 83"/>
                  <a:gd name="T14" fmla="*/ 131 w 132"/>
                  <a:gd name="T15" fmla="*/ 25 h 83"/>
                  <a:gd name="T16" fmla="*/ 109 w 132"/>
                  <a:gd name="T17" fmla="*/ 14 h 83"/>
                  <a:gd name="T18" fmla="*/ 102 w 132"/>
                  <a:gd name="T19" fmla="*/ 0 h 83"/>
                  <a:gd name="T20" fmla="*/ 75 w 132"/>
                  <a:gd name="T21" fmla="*/ 26 h 83"/>
                  <a:gd name="T22" fmla="*/ 67 w 132"/>
                  <a:gd name="T23" fmla="*/ 40 h 83"/>
                  <a:gd name="T24" fmla="*/ 59 w 132"/>
                  <a:gd name="T25" fmla="*/ 32 h 83"/>
                  <a:gd name="T26" fmla="*/ 43 w 132"/>
                  <a:gd name="T27" fmla="*/ 52 h 83"/>
                  <a:gd name="T28" fmla="*/ 26 w 132"/>
                  <a:gd name="T29" fmla="*/ 55 h 83"/>
                  <a:gd name="T30" fmla="*/ 20 w 132"/>
                  <a:gd name="T31" fmla="*/ 73 h 83"/>
                  <a:gd name="T32" fmla="*/ 0 w 132"/>
                  <a:gd name="T33" fmla="*/ 72 h 83"/>
                  <a:gd name="T34" fmla="*/ 0 w 132"/>
                  <a:gd name="T35" fmla="*/ 72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83"/>
                  <a:gd name="T56" fmla="*/ 132 w 132"/>
                  <a:gd name="T57" fmla="*/ 83 h 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83">
                    <a:moveTo>
                      <a:pt x="0" y="72"/>
                    </a:moveTo>
                    <a:lnTo>
                      <a:pt x="0" y="72"/>
                    </a:lnTo>
                    <a:lnTo>
                      <a:pt x="12" y="82"/>
                    </a:lnTo>
                    <a:lnTo>
                      <a:pt x="53" y="79"/>
                    </a:lnTo>
                    <a:lnTo>
                      <a:pt x="66" y="73"/>
                    </a:lnTo>
                    <a:lnTo>
                      <a:pt x="84" y="36"/>
                    </a:lnTo>
                    <a:lnTo>
                      <a:pt x="108" y="37"/>
                    </a:lnTo>
                    <a:lnTo>
                      <a:pt x="131" y="25"/>
                    </a:lnTo>
                    <a:lnTo>
                      <a:pt x="109" y="14"/>
                    </a:lnTo>
                    <a:lnTo>
                      <a:pt x="102" y="0"/>
                    </a:lnTo>
                    <a:lnTo>
                      <a:pt x="75" y="26"/>
                    </a:lnTo>
                    <a:lnTo>
                      <a:pt x="67" y="40"/>
                    </a:lnTo>
                    <a:lnTo>
                      <a:pt x="59" y="32"/>
                    </a:lnTo>
                    <a:lnTo>
                      <a:pt x="43" y="52"/>
                    </a:lnTo>
                    <a:lnTo>
                      <a:pt x="26" y="55"/>
                    </a:lnTo>
                    <a:lnTo>
                      <a:pt x="20" y="73"/>
                    </a:lnTo>
                    <a:lnTo>
                      <a:pt x="0" y="72"/>
                    </a:lnTo>
                  </a:path>
                </a:pathLst>
              </a:custGeom>
              <a:grpFill/>
              <a:ln w="6350">
                <a:solidFill>
                  <a:schemeClr val="bg1"/>
                </a:solidFill>
                <a:round/>
                <a:headEnd/>
                <a:tailEnd/>
              </a:ln>
            </p:spPr>
            <p:txBody>
              <a:bodyPr lIns="0" tIns="0" rIns="0" bIns="0" anchor="ctr">
                <a:spAutoFit/>
              </a:bodyPr>
              <a:lstStyle/>
              <a:p>
                <a:pPr>
                  <a:defRPr/>
                </a:pPr>
                <a:endParaRPr lang="en-GB" dirty="0"/>
              </a:p>
            </p:txBody>
          </p:sp>
        </p:grpSp>
        <p:grpSp>
          <p:nvGrpSpPr>
            <p:cNvPr id="588" name="Group 8"/>
            <p:cNvGrpSpPr>
              <a:grpSpLocks/>
            </p:cNvGrpSpPr>
            <p:nvPr/>
          </p:nvGrpSpPr>
          <p:grpSpPr bwMode="auto">
            <a:xfrm>
              <a:off x="6708272" y="3105101"/>
              <a:ext cx="837323" cy="271558"/>
              <a:chOff x="4380" y="3353"/>
              <a:chExt cx="629" cy="218"/>
            </a:xfrm>
            <a:solidFill>
              <a:schemeClr val="accent1"/>
            </a:solidFill>
          </p:grpSpPr>
          <p:sp>
            <p:nvSpPr>
              <p:cNvPr id="589" name="Freeform 9"/>
              <p:cNvSpPr>
                <a:spLocks/>
              </p:cNvSpPr>
              <p:nvPr/>
            </p:nvSpPr>
            <p:spPr bwMode="auto">
              <a:xfrm>
                <a:off x="4380" y="3353"/>
                <a:ext cx="149" cy="156"/>
              </a:xfrm>
              <a:custGeom>
                <a:avLst/>
                <a:gdLst>
                  <a:gd name="T0" fmla="*/ 0 w 149"/>
                  <a:gd name="T1" fmla="*/ 0 h 156"/>
                  <a:gd name="T2" fmla="*/ 0 w 149"/>
                  <a:gd name="T3" fmla="*/ 0 h 156"/>
                  <a:gd name="T4" fmla="*/ 33 w 149"/>
                  <a:gd name="T5" fmla="*/ 7 h 156"/>
                  <a:gd name="T6" fmla="*/ 74 w 149"/>
                  <a:gd name="T7" fmla="*/ 47 h 156"/>
                  <a:gd name="T8" fmla="*/ 108 w 149"/>
                  <a:gd name="T9" fmla="*/ 62 h 156"/>
                  <a:gd name="T10" fmla="*/ 104 w 149"/>
                  <a:gd name="T11" fmla="*/ 73 h 156"/>
                  <a:gd name="T12" fmla="*/ 115 w 149"/>
                  <a:gd name="T13" fmla="*/ 72 h 156"/>
                  <a:gd name="T14" fmla="*/ 114 w 149"/>
                  <a:gd name="T15" fmla="*/ 87 h 156"/>
                  <a:gd name="T16" fmla="*/ 148 w 149"/>
                  <a:gd name="T17" fmla="*/ 116 h 156"/>
                  <a:gd name="T18" fmla="*/ 144 w 149"/>
                  <a:gd name="T19" fmla="*/ 154 h 156"/>
                  <a:gd name="T20" fmla="*/ 129 w 149"/>
                  <a:gd name="T21" fmla="*/ 155 h 156"/>
                  <a:gd name="T22" fmla="*/ 99 w 149"/>
                  <a:gd name="T23" fmla="*/ 133 h 156"/>
                  <a:gd name="T24" fmla="*/ 50 w 149"/>
                  <a:gd name="T25" fmla="*/ 54 h 156"/>
                  <a:gd name="T26" fmla="*/ 0 w 149"/>
                  <a:gd name="T27" fmla="*/ 0 h 156"/>
                  <a:gd name="T28" fmla="*/ 0 w 149"/>
                  <a:gd name="T29" fmla="*/ 0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9"/>
                  <a:gd name="T46" fmla="*/ 0 h 156"/>
                  <a:gd name="T47" fmla="*/ 149 w 149"/>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9" h="156">
                    <a:moveTo>
                      <a:pt x="0" y="0"/>
                    </a:moveTo>
                    <a:lnTo>
                      <a:pt x="0" y="0"/>
                    </a:lnTo>
                    <a:lnTo>
                      <a:pt x="33" y="7"/>
                    </a:lnTo>
                    <a:lnTo>
                      <a:pt x="74" y="47"/>
                    </a:lnTo>
                    <a:lnTo>
                      <a:pt x="108" y="62"/>
                    </a:lnTo>
                    <a:lnTo>
                      <a:pt x="104" y="73"/>
                    </a:lnTo>
                    <a:lnTo>
                      <a:pt x="115" y="72"/>
                    </a:lnTo>
                    <a:lnTo>
                      <a:pt x="114" y="87"/>
                    </a:lnTo>
                    <a:lnTo>
                      <a:pt x="148" y="116"/>
                    </a:lnTo>
                    <a:lnTo>
                      <a:pt x="144" y="154"/>
                    </a:lnTo>
                    <a:lnTo>
                      <a:pt x="129" y="155"/>
                    </a:lnTo>
                    <a:lnTo>
                      <a:pt x="99" y="133"/>
                    </a:lnTo>
                    <a:lnTo>
                      <a:pt x="50" y="54"/>
                    </a:lnTo>
                    <a:lnTo>
                      <a:pt x="0" y="0"/>
                    </a:lnTo>
                  </a:path>
                </a:pathLst>
              </a:custGeom>
              <a:solidFill>
                <a:srgbClr val="FFC000"/>
              </a:solidFill>
              <a:ln w="6350">
                <a:solidFill>
                  <a:schemeClr val="bg1"/>
                </a:solidFill>
                <a:round/>
                <a:headEnd/>
                <a:tailEnd/>
              </a:ln>
            </p:spPr>
            <p:txBody>
              <a:bodyPr lIns="0" tIns="0" rIns="0" bIns="0" anchor="ctr">
                <a:spAutoFit/>
              </a:bodyPr>
              <a:lstStyle/>
              <a:p>
                <a:pPr>
                  <a:defRPr/>
                </a:pPr>
                <a:endParaRPr lang="en-GB" dirty="0"/>
              </a:p>
            </p:txBody>
          </p:sp>
          <p:sp>
            <p:nvSpPr>
              <p:cNvPr id="590" name="Freeform 10"/>
              <p:cNvSpPr>
                <a:spLocks/>
              </p:cNvSpPr>
              <p:nvPr/>
            </p:nvSpPr>
            <p:spPr bwMode="auto">
              <a:xfrm>
                <a:off x="4519" y="3510"/>
                <a:ext cx="125" cy="40"/>
              </a:xfrm>
              <a:custGeom>
                <a:avLst/>
                <a:gdLst>
                  <a:gd name="T0" fmla="*/ 0 w 125"/>
                  <a:gd name="T1" fmla="*/ 11 h 40"/>
                  <a:gd name="T2" fmla="*/ 0 w 125"/>
                  <a:gd name="T3" fmla="*/ 11 h 40"/>
                  <a:gd name="T4" fmla="*/ 8 w 125"/>
                  <a:gd name="T5" fmla="*/ 0 h 40"/>
                  <a:gd name="T6" fmla="*/ 95 w 125"/>
                  <a:gd name="T7" fmla="*/ 12 h 40"/>
                  <a:gd name="T8" fmla="*/ 104 w 125"/>
                  <a:gd name="T9" fmla="*/ 22 h 40"/>
                  <a:gd name="T10" fmla="*/ 122 w 125"/>
                  <a:gd name="T11" fmla="*/ 26 h 40"/>
                  <a:gd name="T12" fmla="*/ 124 w 125"/>
                  <a:gd name="T13" fmla="*/ 39 h 40"/>
                  <a:gd name="T14" fmla="*/ 22 w 125"/>
                  <a:gd name="T15" fmla="*/ 21 h 40"/>
                  <a:gd name="T16" fmla="*/ 0 w 125"/>
                  <a:gd name="T17" fmla="*/ 11 h 40"/>
                  <a:gd name="T18" fmla="*/ 0 w 125"/>
                  <a:gd name="T19" fmla="*/ 1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40"/>
                  <a:gd name="T32" fmla="*/ 125 w 125"/>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40">
                    <a:moveTo>
                      <a:pt x="0" y="11"/>
                    </a:moveTo>
                    <a:lnTo>
                      <a:pt x="0" y="11"/>
                    </a:lnTo>
                    <a:lnTo>
                      <a:pt x="8" y="0"/>
                    </a:lnTo>
                    <a:lnTo>
                      <a:pt x="95" y="12"/>
                    </a:lnTo>
                    <a:lnTo>
                      <a:pt x="104" y="22"/>
                    </a:lnTo>
                    <a:lnTo>
                      <a:pt x="122" y="26"/>
                    </a:lnTo>
                    <a:lnTo>
                      <a:pt x="124" y="39"/>
                    </a:lnTo>
                    <a:lnTo>
                      <a:pt x="22" y="21"/>
                    </a:lnTo>
                    <a:lnTo>
                      <a:pt x="0" y="11"/>
                    </a:lnTo>
                  </a:path>
                </a:pathLst>
              </a:custGeom>
              <a:solidFill>
                <a:srgbClr val="FFC000"/>
              </a:solidFill>
              <a:ln w="6350">
                <a:solidFill>
                  <a:schemeClr val="bg1"/>
                </a:solidFill>
                <a:round/>
                <a:headEnd/>
                <a:tailEnd/>
              </a:ln>
            </p:spPr>
            <p:txBody>
              <a:bodyPr lIns="0" tIns="0" rIns="0" bIns="0" anchor="ctr">
                <a:spAutoFit/>
              </a:bodyPr>
              <a:lstStyle/>
              <a:p>
                <a:pPr>
                  <a:defRPr/>
                </a:pPr>
                <a:endParaRPr lang="en-GB" dirty="0"/>
              </a:p>
            </p:txBody>
          </p:sp>
          <p:sp>
            <p:nvSpPr>
              <p:cNvPr id="591" name="Freeform 11"/>
              <p:cNvSpPr>
                <a:spLocks/>
              </p:cNvSpPr>
              <p:nvPr/>
            </p:nvSpPr>
            <p:spPr bwMode="auto">
              <a:xfrm>
                <a:off x="4568" y="3371"/>
                <a:ext cx="136" cy="116"/>
              </a:xfrm>
              <a:custGeom>
                <a:avLst/>
                <a:gdLst>
                  <a:gd name="T0" fmla="*/ 0 w 136"/>
                  <a:gd name="T1" fmla="*/ 52 h 116"/>
                  <a:gd name="T2" fmla="*/ 0 w 136"/>
                  <a:gd name="T3" fmla="*/ 52 h 116"/>
                  <a:gd name="T4" fmla="*/ 9 w 136"/>
                  <a:gd name="T5" fmla="*/ 36 h 116"/>
                  <a:gd name="T6" fmla="*/ 21 w 136"/>
                  <a:gd name="T7" fmla="*/ 46 h 116"/>
                  <a:gd name="T8" fmla="*/ 62 w 136"/>
                  <a:gd name="T9" fmla="*/ 43 h 116"/>
                  <a:gd name="T10" fmla="*/ 75 w 136"/>
                  <a:gd name="T11" fmla="*/ 37 h 116"/>
                  <a:gd name="T12" fmla="*/ 93 w 136"/>
                  <a:gd name="T13" fmla="*/ 0 h 116"/>
                  <a:gd name="T14" fmla="*/ 117 w 136"/>
                  <a:gd name="T15" fmla="*/ 1 h 116"/>
                  <a:gd name="T16" fmla="*/ 112 w 136"/>
                  <a:gd name="T17" fmla="*/ 11 h 116"/>
                  <a:gd name="T18" fmla="*/ 135 w 136"/>
                  <a:gd name="T19" fmla="*/ 46 h 116"/>
                  <a:gd name="T20" fmla="*/ 122 w 136"/>
                  <a:gd name="T21" fmla="*/ 43 h 116"/>
                  <a:gd name="T22" fmla="*/ 99 w 136"/>
                  <a:gd name="T23" fmla="*/ 82 h 116"/>
                  <a:gd name="T24" fmla="*/ 95 w 136"/>
                  <a:gd name="T25" fmla="*/ 107 h 116"/>
                  <a:gd name="T26" fmla="*/ 81 w 136"/>
                  <a:gd name="T27" fmla="*/ 115 h 116"/>
                  <a:gd name="T28" fmla="*/ 55 w 136"/>
                  <a:gd name="T29" fmla="*/ 100 h 116"/>
                  <a:gd name="T30" fmla="*/ 40 w 136"/>
                  <a:gd name="T31" fmla="*/ 107 h 116"/>
                  <a:gd name="T32" fmla="*/ 37 w 136"/>
                  <a:gd name="T33" fmla="*/ 95 h 116"/>
                  <a:gd name="T34" fmla="*/ 17 w 136"/>
                  <a:gd name="T35" fmla="*/ 97 h 116"/>
                  <a:gd name="T36" fmla="*/ 0 w 136"/>
                  <a:gd name="T37" fmla="*/ 52 h 116"/>
                  <a:gd name="T38" fmla="*/ 0 w 136"/>
                  <a:gd name="T39" fmla="*/ 52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116"/>
                  <a:gd name="T62" fmla="*/ 136 w 136"/>
                  <a:gd name="T63" fmla="*/ 116 h 1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116">
                    <a:moveTo>
                      <a:pt x="0" y="52"/>
                    </a:moveTo>
                    <a:lnTo>
                      <a:pt x="0" y="52"/>
                    </a:lnTo>
                    <a:lnTo>
                      <a:pt x="9" y="36"/>
                    </a:lnTo>
                    <a:lnTo>
                      <a:pt x="21" y="46"/>
                    </a:lnTo>
                    <a:lnTo>
                      <a:pt x="62" y="43"/>
                    </a:lnTo>
                    <a:lnTo>
                      <a:pt x="75" y="37"/>
                    </a:lnTo>
                    <a:lnTo>
                      <a:pt x="93" y="0"/>
                    </a:lnTo>
                    <a:lnTo>
                      <a:pt x="117" y="1"/>
                    </a:lnTo>
                    <a:lnTo>
                      <a:pt x="112" y="11"/>
                    </a:lnTo>
                    <a:lnTo>
                      <a:pt x="135" y="46"/>
                    </a:lnTo>
                    <a:lnTo>
                      <a:pt x="122" y="43"/>
                    </a:lnTo>
                    <a:lnTo>
                      <a:pt x="99" y="82"/>
                    </a:lnTo>
                    <a:lnTo>
                      <a:pt x="95" y="107"/>
                    </a:lnTo>
                    <a:lnTo>
                      <a:pt x="81" y="115"/>
                    </a:lnTo>
                    <a:lnTo>
                      <a:pt x="55" y="100"/>
                    </a:lnTo>
                    <a:lnTo>
                      <a:pt x="40" y="107"/>
                    </a:lnTo>
                    <a:lnTo>
                      <a:pt x="37" y="95"/>
                    </a:lnTo>
                    <a:lnTo>
                      <a:pt x="17" y="97"/>
                    </a:lnTo>
                    <a:lnTo>
                      <a:pt x="0" y="5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592" name="Freeform 12"/>
              <p:cNvSpPr>
                <a:spLocks/>
              </p:cNvSpPr>
              <p:nvPr/>
            </p:nvSpPr>
            <p:spPr bwMode="auto">
              <a:xfrm>
                <a:off x="4674" y="3544"/>
                <a:ext cx="34" cy="9"/>
              </a:xfrm>
              <a:custGeom>
                <a:avLst/>
                <a:gdLst>
                  <a:gd name="T0" fmla="*/ 0 w 34"/>
                  <a:gd name="T1" fmla="*/ 2 h 9"/>
                  <a:gd name="T2" fmla="*/ 0 w 34"/>
                  <a:gd name="T3" fmla="*/ 2 h 9"/>
                  <a:gd name="T4" fmla="*/ 4 w 34"/>
                  <a:gd name="T5" fmla="*/ 8 h 9"/>
                  <a:gd name="T6" fmla="*/ 33 w 34"/>
                  <a:gd name="T7" fmla="*/ 3 h 9"/>
                  <a:gd name="T8" fmla="*/ 11 w 34"/>
                  <a:gd name="T9" fmla="*/ 0 h 9"/>
                  <a:gd name="T10" fmla="*/ 0 w 34"/>
                  <a:gd name="T11" fmla="*/ 2 h 9"/>
                  <a:gd name="T12" fmla="*/ 0 w 34"/>
                  <a:gd name="T13" fmla="*/ 2 h 9"/>
                  <a:gd name="T14" fmla="*/ 0 60000 65536"/>
                  <a:gd name="T15" fmla="*/ 0 60000 65536"/>
                  <a:gd name="T16" fmla="*/ 0 60000 65536"/>
                  <a:gd name="T17" fmla="*/ 0 60000 65536"/>
                  <a:gd name="T18" fmla="*/ 0 60000 65536"/>
                  <a:gd name="T19" fmla="*/ 0 60000 65536"/>
                  <a:gd name="T20" fmla="*/ 0 60000 65536"/>
                  <a:gd name="T21" fmla="*/ 0 w 34"/>
                  <a:gd name="T22" fmla="*/ 0 h 9"/>
                  <a:gd name="T23" fmla="*/ 34 w 3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9">
                    <a:moveTo>
                      <a:pt x="0" y="2"/>
                    </a:moveTo>
                    <a:lnTo>
                      <a:pt x="0" y="2"/>
                    </a:lnTo>
                    <a:lnTo>
                      <a:pt x="4" y="8"/>
                    </a:lnTo>
                    <a:lnTo>
                      <a:pt x="33" y="3"/>
                    </a:lnTo>
                    <a:lnTo>
                      <a:pt x="11" y="0"/>
                    </a:lnTo>
                    <a:lnTo>
                      <a:pt x="0" y="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593" name="Freeform 13"/>
              <p:cNvSpPr>
                <a:spLocks/>
              </p:cNvSpPr>
              <p:nvPr/>
            </p:nvSpPr>
            <p:spPr bwMode="auto">
              <a:xfrm>
                <a:off x="4703" y="3405"/>
                <a:ext cx="85" cy="101"/>
              </a:xfrm>
              <a:custGeom>
                <a:avLst/>
                <a:gdLst>
                  <a:gd name="T0" fmla="*/ 0 w 85"/>
                  <a:gd name="T1" fmla="*/ 60 h 101"/>
                  <a:gd name="T2" fmla="*/ 0 w 85"/>
                  <a:gd name="T3" fmla="*/ 60 h 101"/>
                  <a:gd name="T4" fmla="*/ 10 w 85"/>
                  <a:gd name="T5" fmla="*/ 78 h 101"/>
                  <a:gd name="T6" fmla="*/ 7 w 85"/>
                  <a:gd name="T7" fmla="*/ 96 h 101"/>
                  <a:gd name="T8" fmla="*/ 21 w 85"/>
                  <a:gd name="T9" fmla="*/ 100 h 101"/>
                  <a:gd name="T10" fmla="*/ 19 w 85"/>
                  <a:gd name="T11" fmla="*/ 63 h 101"/>
                  <a:gd name="T12" fmla="*/ 28 w 85"/>
                  <a:gd name="T13" fmla="*/ 60 h 101"/>
                  <a:gd name="T14" fmla="*/ 30 w 85"/>
                  <a:gd name="T15" fmla="*/ 74 h 101"/>
                  <a:gd name="T16" fmla="*/ 37 w 85"/>
                  <a:gd name="T17" fmla="*/ 90 h 101"/>
                  <a:gd name="T18" fmla="*/ 53 w 85"/>
                  <a:gd name="T19" fmla="*/ 83 h 101"/>
                  <a:gd name="T20" fmla="*/ 34 w 85"/>
                  <a:gd name="T21" fmla="*/ 48 h 101"/>
                  <a:gd name="T22" fmla="*/ 62 w 85"/>
                  <a:gd name="T23" fmla="*/ 33 h 101"/>
                  <a:gd name="T24" fmla="*/ 25 w 85"/>
                  <a:gd name="T25" fmla="*/ 43 h 101"/>
                  <a:gd name="T26" fmla="*/ 19 w 85"/>
                  <a:gd name="T27" fmla="*/ 21 h 101"/>
                  <a:gd name="T28" fmla="*/ 74 w 85"/>
                  <a:gd name="T29" fmla="*/ 19 h 101"/>
                  <a:gd name="T30" fmla="*/ 84 w 85"/>
                  <a:gd name="T31" fmla="*/ 0 h 101"/>
                  <a:gd name="T32" fmla="*/ 68 w 85"/>
                  <a:gd name="T33" fmla="*/ 12 h 101"/>
                  <a:gd name="T34" fmla="*/ 28 w 85"/>
                  <a:gd name="T35" fmla="*/ 6 h 101"/>
                  <a:gd name="T36" fmla="*/ 15 w 85"/>
                  <a:gd name="T37" fmla="*/ 14 h 101"/>
                  <a:gd name="T38" fmla="*/ 0 w 85"/>
                  <a:gd name="T39" fmla="*/ 60 h 101"/>
                  <a:gd name="T40" fmla="*/ 0 w 85"/>
                  <a:gd name="T41" fmla="*/ 6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01"/>
                  <a:gd name="T65" fmla="*/ 85 w 85"/>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01">
                    <a:moveTo>
                      <a:pt x="0" y="60"/>
                    </a:moveTo>
                    <a:lnTo>
                      <a:pt x="0" y="60"/>
                    </a:lnTo>
                    <a:lnTo>
                      <a:pt x="10" y="78"/>
                    </a:lnTo>
                    <a:lnTo>
                      <a:pt x="7" y="96"/>
                    </a:lnTo>
                    <a:lnTo>
                      <a:pt x="21" y="100"/>
                    </a:lnTo>
                    <a:lnTo>
                      <a:pt x="19" y="63"/>
                    </a:lnTo>
                    <a:lnTo>
                      <a:pt x="28" y="60"/>
                    </a:lnTo>
                    <a:lnTo>
                      <a:pt x="30" y="74"/>
                    </a:lnTo>
                    <a:lnTo>
                      <a:pt x="37" y="90"/>
                    </a:lnTo>
                    <a:lnTo>
                      <a:pt x="53" y="83"/>
                    </a:lnTo>
                    <a:lnTo>
                      <a:pt x="34" y="48"/>
                    </a:lnTo>
                    <a:lnTo>
                      <a:pt x="62" y="33"/>
                    </a:lnTo>
                    <a:lnTo>
                      <a:pt x="25" y="43"/>
                    </a:lnTo>
                    <a:lnTo>
                      <a:pt x="19" y="21"/>
                    </a:lnTo>
                    <a:lnTo>
                      <a:pt x="74" y="19"/>
                    </a:lnTo>
                    <a:lnTo>
                      <a:pt x="84" y="0"/>
                    </a:lnTo>
                    <a:lnTo>
                      <a:pt x="68" y="12"/>
                    </a:lnTo>
                    <a:lnTo>
                      <a:pt x="28" y="6"/>
                    </a:lnTo>
                    <a:lnTo>
                      <a:pt x="15" y="14"/>
                    </a:lnTo>
                    <a:lnTo>
                      <a:pt x="0" y="6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594" name="Freeform 14"/>
              <p:cNvSpPr>
                <a:spLocks/>
              </p:cNvSpPr>
              <p:nvPr/>
            </p:nvSpPr>
            <p:spPr bwMode="auto">
              <a:xfrm>
                <a:off x="4769" y="3545"/>
                <a:ext cx="48" cy="26"/>
              </a:xfrm>
              <a:custGeom>
                <a:avLst/>
                <a:gdLst>
                  <a:gd name="T0" fmla="*/ 0 w 48"/>
                  <a:gd name="T1" fmla="*/ 15 h 26"/>
                  <a:gd name="T2" fmla="*/ 0 w 48"/>
                  <a:gd name="T3" fmla="*/ 15 h 26"/>
                  <a:gd name="T4" fmla="*/ 2 w 48"/>
                  <a:gd name="T5" fmla="*/ 25 h 26"/>
                  <a:gd name="T6" fmla="*/ 47 w 48"/>
                  <a:gd name="T7" fmla="*/ 0 h 26"/>
                  <a:gd name="T8" fmla="*/ 14 w 48"/>
                  <a:gd name="T9" fmla="*/ 7 h 26"/>
                  <a:gd name="T10" fmla="*/ 0 w 48"/>
                  <a:gd name="T11" fmla="*/ 15 h 26"/>
                  <a:gd name="T12" fmla="*/ 0 w 48"/>
                  <a:gd name="T13" fmla="*/ 15 h 26"/>
                  <a:gd name="T14" fmla="*/ 0 60000 65536"/>
                  <a:gd name="T15" fmla="*/ 0 60000 65536"/>
                  <a:gd name="T16" fmla="*/ 0 60000 65536"/>
                  <a:gd name="T17" fmla="*/ 0 60000 65536"/>
                  <a:gd name="T18" fmla="*/ 0 60000 65536"/>
                  <a:gd name="T19" fmla="*/ 0 60000 65536"/>
                  <a:gd name="T20" fmla="*/ 0 60000 65536"/>
                  <a:gd name="T21" fmla="*/ 0 w 48"/>
                  <a:gd name="T22" fmla="*/ 0 h 26"/>
                  <a:gd name="T23" fmla="*/ 48 w 4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6">
                    <a:moveTo>
                      <a:pt x="0" y="15"/>
                    </a:moveTo>
                    <a:lnTo>
                      <a:pt x="0" y="15"/>
                    </a:lnTo>
                    <a:lnTo>
                      <a:pt x="2" y="25"/>
                    </a:lnTo>
                    <a:lnTo>
                      <a:pt x="47" y="0"/>
                    </a:lnTo>
                    <a:lnTo>
                      <a:pt x="14" y="7"/>
                    </a:lnTo>
                    <a:lnTo>
                      <a:pt x="0" y="1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595" name="Freeform 15"/>
              <p:cNvSpPr>
                <a:spLocks/>
              </p:cNvSpPr>
              <p:nvPr/>
            </p:nvSpPr>
            <p:spPr bwMode="auto">
              <a:xfrm>
                <a:off x="4819" y="3400"/>
                <a:ext cx="17" cy="42"/>
              </a:xfrm>
              <a:custGeom>
                <a:avLst/>
                <a:gdLst>
                  <a:gd name="T0" fmla="*/ 0 w 17"/>
                  <a:gd name="T1" fmla="*/ 14 h 42"/>
                  <a:gd name="T2" fmla="*/ 0 w 17"/>
                  <a:gd name="T3" fmla="*/ 14 h 42"/>
                  <a:gd name="T4" fmla="*/ 3 w 17"/>
                  <a:gd name="T5" fmla="*/ 33 h 42"/>
                  <a:gd name="T6" fmla="*/ 13 w 17"/>
                  <a:gd name="T7" fmla="*/ 41 h 42"/>
                  <a:gd name="T8" fmla="*/ 7 w 17"/>
                  <a:gd name="T9" fmla="*/ 24 h 42"/>
                  <a:gd name="T10" fmla="*/ 16 w 17"/>
                  <a:gd name="T11" fmla="*/ 21 h 42"/>
                  <a:gd name="T12" fmla="*/ 15 w 17"/>
                  <a:gd name="T13" fmla="*/ 8 h 42"/>
                  <a:gd name="T14" fmla="*/ 3 w 17"/>
                  <a:gd name="T15" fmla="*/ 17 h 42"/>
                  <a:gd name="T16" fmla="*/ 8 w 17"/>
                  <a:gd name="T17" fmla="*/ 0 h 42"/>
                  <a:gd name="T18" fmla="*/ 0 w 17"/>
                  <a:gd name="T19" fmla="*/ 14 h 42"/>
                  <a:gd name="T20" fmla="*/ 0 w 17"/>
                  <a:gd name="T21" fmla="*/ 14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42"/>
                  <a:gd name="T35" fmla="*/ 17 w 17"/>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42">
                    <a:moveTo>
                      <a:pt x="0" y="14"/>
                    </a:moveTo>
                    <a:lnTo>
                      <a:pt x="0" y="14"/>
                    </a:lnTo>
                    <a:lnTo>
                      <a:pt x="3" y="33"/>
                    </a:lnTo>
                    <a:lnTo>
                      <a:pt x="13" y="41"/>
                    </a:lnTo>
                    <a:lnTo>
                      <a:pt x="7" y="24"/>
                    </a:lnTo>
                    <a:lnTo>
                      <a:pt x="16" y="21"/>
                    </a:lnTo>
                    <a:lnTo>
                      <a:pt x="15" y="8"/>
                    </a:lnTo>
                    <a:lnTo>
                      <a:pt x="3" y="17"/>
                    </a:lnTo>
                    <a:lnTo>
                      <a:pt x="8" y="0"/>
                    </a:lnTo>
                    <a:lnTo>
                      <a:pt x="0" y="1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596" name="Freeform 16"/>
              <p:cNvSpPr>
                <a:spLocks/>
              </p:cNvSpPr>
              <p:nvPr/>
            </p:nvSpPr>
            <p:spPr bwMode="auto">
              <a:xfrm>
                <a:off x="4826" y="3466"/>
                <a:ext cx="40" cy="14"/>
              </a:xfrm>
              <a:custGeom>
                <a:avLst/>
                <a:gdLst>
                  <a:gd name="T0" fmla="*/ 0 w 40"/>
                  <a:gd name="T1" fmla="*/ 5 h 14"/>
                  <a:gd name="T2" fmla="*/ 0 w 40"/>
                  <a:gd name="T3" fmla="*/ 5 h 14"/>
                  <a:gd name="T4" fmla="*/ 22 w 40"/>
                  <a:gd name="T5" fmla="*/ 0 h 14"/>
                  <a:gd name="T6" fmla="*/ 39 w 40"/>
                  <a:gd name="T7" fmla="*/ 13 h 14"/>
                  <a:gd name="T8" fmla="*/ 0 w 40"/>
                  <a:gd name="T9" fmla="*/ 5 h 14"/>
                  <a:gd name="T10" fmla="*/ 0 w 40"/>
                  <a:gd name="T11" fmla="*/ 5 h 14"/>
                  <a:gd name="T12" fmla="*/ 0 60000 65536"/>
                  <a:gd name="T13" fmla="*/ 0 60000 65536"/>
                  <a:gd name="T14" fmla="*/ 0 60000 65536"/>
                  <a:gd name="T15" fmla="*/ 0 60000 65536"/>
                  <a:gd name="T16" fmla="*/ 0 60000 65536"/>
                  <a:gd name="T17" fmla="*/ 0 60000 65536"/>
                  <a:gd name="T18" fmla="*/ 0 w 40"/>
                  <a:gd name="T19" fmla="*/ 0 h 14"/>
                  <a:gd name="T20" fmla="*/ 40 w 4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40" h="14">
                    <a:moveTo>
                      <a:pt x="0" y="5"/>
                    </a:moveTo>
                    <a:lnTo>
                      <a:pt x="0" y="5"/>
                    </a:lnTo>
                    <a:lnTo>
                      <a:pt x="22" y="0"/>
                    </a:lnTo>
                    <a:lnTo>
                      <a:pt x="39" y="13"/>
                    </a:lnTo>
                    <a:lnTo>
                      <a:pt x="0" y="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597" name="Freeform 17"/>
              <p:cNvSpPr>
                <a:spLocks/>
              </p:cNvSpPr>
              <p:nvPr/>
            </p:nvSpPr>
            <p:spPr bwMode="auto">
              <a:xfrm>
                <a:off x="4865" y="3434"/>
                <a:ext cx="144" cy="119"/>
              </a:xfrm>
              <a:custGeom>
                <a:avLst/>
                <a:gdLst>
                  <a:gd name="T0" fmla="*/ 0 w 144"/>
                  <a:gd name="T1" fmla="*/ 15 h 119"/>
                  <a:gd name="T2" fmla="*/ 0 w 144"/>
                  <a:gd name="T3" fmla="*/ 15 h 119"/>
                  <a:gd name="T4" fmla="*/ 21 w 144"/>
                  <a:gd name="T5" fmla="*/ 26 h 119"/>
                  <a:gd name="T6" fmla="*/ 42 w 144"/>
                  <a:gd name="T7" fmla="*/ 23 h 119"/>
                  <a:gd name="T8" fmla="*/ 16 w 144"/>
                  <a:gd name="T9" fmla="*/ 32 h 119"/>
                  <a:gd name="T10" fmla="*/ 28 w 144"/>
                  <a:gd name="T11" fmla="*/ 51 h 119"/>
                  <a:gd name="T12" fmla="*/ 41 w 144"/>
                  <a:gd name="T13" fmla="*/ 35 h 119"/>
                  <a:gd name="T14" fmla="*/ 49 w 144"/>
                  <a:gd name="T15" fmla="*/ 51 h 119"/>
                  <a:gd name="T16" fmla="*/ 100 w 144"/>
                  <a:gd name="T17" fmla="*/ 69 h 119"/>
                  <a:gd name="T18" fmla="*/ 113 w 144"/>
                  <a:gd name="T19" fmla="*/ 98 h 119"/>
                  <a:gd name="T20" fmla="*/ 103 w 144"/>
                  <a:gd name="T21" fmla="*/ 97 h 119"/>
                  <a:gd name="T22" fmla="*/ 95 w 144"/>
                  <a:gd name="T23" fmla="*/ 110 h 119"/>
                  <a:gd name="T24" fmla="*/ 126 w 144"/>
                  <a:gd name="T25" fmla="*/ 104 h 119"/>
                  <a:gd name="T26" fmla="*/ 143 w 144"/>
                  <a:gd name="T27" fmla="*/ 118 h 119"/>
                  <a:gd name="T28" fmla="*/ 141 w 144"/>
                  <a:gd name="T29" fmla="*/ 30 h 119"/>
                  <a:gd name="T30" fmla="*/ 97 w 144"/>
                  <a:gd name="T31" fmla="*/ 15 h 119"/>
                  <a:gd name="T32" fmla="*/ 61 w 144"/>
                  <a:gd name="T33" fmla="*/ 41 h 119"/>
                  <a:gd name="T34" fmla="*/ 47 w 144"/>
                  <a:gd name="T35" fmla="*/ 27 h 119"/>
                  <a:gd name="T36" fmla="*/ 43 w 144"/>
                  <a:gd name="T37" fmla="*/ 6 h 119"/>
                  <a:gd name="T38" fmla="*/ 21 w 144"/>
                  <a:gd name="T39" fmla="*/ 0 h 119"/>
                  <a:gd name="T40" fmla="*/ 0 w 144"/>
                  <a:gd name="T41" fmla="*/ 15 h 119"/>
                  <a:gd name="T42" fmla="*/ 0 w 144"/>
                  <a:gd name="T43" fmla="*/ 15 h 1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19"/>
                  <a:gd name="T68" fmla="*/ 144 w 144"/>
                  <a:gd name="T69" fmla="*/ 119 h 1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19">
                    <a:moveTo>
                      <a:pt x="0" y="15"/>
                    </a:moveTo>
                    <a:lnTo>
                      <a:pt x="0" y="15"/>
                    </a:lnTo>
                    <a:lnTo>
                      <a:pt x="21" y="26"/>
                    </a:lnTo>
                    <a:lnTo>
                      <a:pt x="42" y="23"/>
                    </a:lnTo>
                    <a:lnTo>
                      <a:pt x="16" y="32"/>
                    </a:lnTo>
                    <a:lnTo>
                      <a:pt x="28" y="51"/>
                    </a:lnTo>
                    <a:lnTo>
                      <a:pt x="41" y="35"/>
                    </a:lnTo>
                    <a:lnTo>
                      <a:pt x="49" y="51"/>
                    </a:lnTo>
                    <a:lnTo>
                      <a:pt x="100" y="69"/>
                    </a:lnTo>
                    <a:lnTo>
                      <a:pt x="113" y="98"/>
                    </a:lnTo>
                    <a:lnTo>
                      <a:pt x="103" y="97"/>
                    </a:lnTo>
                    <a:lnTo>
                      <a:pt x="95" y="110"/>
                    </a:lnTo>
                    <a:lnTo>
                      <a:pt x="126" y="104"/>
                    </a:lnTo>
                    <a:lnTo>
                      <a:pt x="143" y="118"/>
                    </a:lnTo>
                    <a:lnTo>
                      <a:pt x="141" y="30"/>
                    </a:lnTo>
                    <a:lnTo>
                      <a:pt x="97" y="15"/>
                    </a:lnTo>
                    <a:lnTo>
                      <a:pt x="61" y="41"/>
                    </a:lnTo>
                    <a:lnTo>
                      <a:pt x="47" y="27"/>
                    </a:lnTo>
                    <a:lnTo>
                      <a:pt x="43" y="6"/>
                    </a:lnTo>
                    <a:lnTo>
                      <a:pt x="21" y="0"/>
                    </a:lnTo>
                    <a:lnTo>
                      <a:pt x="0" y="1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598" name="Freeform 18"/>
              <p:cNvSpPr>
                <a:spLocks/>
              </p:cNvSpPr>
              <p:nvPr/>
            </p:nvSpPr>
            <p:spPr bwMode="auto">
              <a:xfrm>
                <a:off x="4871" y="3526"/>
                <a:ext cx="7" cy="11"/>
              </a:xfrm>
              <a:custGeom>
                <a:avLst/>
                <a:gdLst>
                  <a:gd name="T0" fmla="*/ 0 w 7"/>
                  <a:gd name="T1" fmla="*/ 10 h 11"/>
                  <a:gd name="T2" fmla="*/ 0 w 7"/>
                  <a:gd name="T3" fmla="*/ 10 h 11"/>
                  <a:gd name="T4" fmla="*/ 3 w 7"/>
                  <a:gd name="T5" fmla="*/ 0 h 11"/>
                  <a:gd name="T6" fmla="*/ 6 w 7"/>
                  <a:gd name="T7" fmla="*/ 6 h 11"/>
                  <a:gd name="T8" fmla="*/ 0 w 7"/>
                  <a:gd name="T9" fmla="*/ 10 h 11"/>
                  <a:gd name="T10" fmla="*/ 0 w 7"/>
                  <a:gd name="T11" fmla="*/ 10 h 11"/>
                  <a:gd name="T12" fmla="*/ 0 60000 65536"/>
                  <a:gd name="T13" fmla="*/ 0 60000 65536"/>
                  <a:gd name="T14" fmla="*/ 0 60000 65536"/>
                  <a:gd name="T15" fmla="*/ 0 60000 65536"/>
                  <a:gd name="T16" fmla="*/ 0 60000 65536"/>
                  <a:gd name="T17" fmla="*/ 0 60000 65536"/>
                  <a:gd name="T18" fmla="*/ 0 w 7"/>
                  <a:gd name="T19" fmla="*/ 0 h 11"/>
                  <a:gd name="T20" fmla="*/ 7 w 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7" h="11">
                    <a:moveTo>
                      <a:pt x="0" y="10"/>
                    </a:moveTo>
                    <a:lnTo>
                      <a:pt x="0" y="10"/>
                    </a:lnTo>
                    <a:lnTo>
                      <a:pt x="3" y="0"/>
                    </a:lnTo>
                    <a:lnTo>
                      <a:pt x="6" y="6"/>
                    </a:lnTo>
                    <a:lnTo>
                      <a:pt x="0" y="10"/>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599" name="Freeform 7"/>
            <p:cNvSpPr>
              <a:spLocks/>
            </p:cNvSpPr>
            <p:nvPr/>
          </p:nvSpPr>
          <p:spPr bwMode="auto">
            <a:xfrm>
              <a:off x="6074779" y="2508289"/>
              <a:ext cx="259859" cy="174901"/>
            </a:xfrm>
            <a:custGeom>
              <a:avLst/>
              <a:gdLst>
                <a:gd name="T0" fmla="*/ 0 w 194"/>
                <a:gd name="T1" fmla="*/ 111880299 h 139"/>
                <a:gd name="T2" fmla="*/ 0 w 194"/>
                <a:gd name="T3" fmla="*/ 111880299 h 139"/>
                <a:gd name="T4" fmla="*/ 3134995 w 194"/>
                <a:gd name="T5" fmla="*/ 172905343 h 139"/>
                <a:gd name="T6" fmla="*/ 25079963 w 194"/>
                <a:gd name="T7" fmla="*/ 191552270 h 139"/>
                <a:gd name="T8" fmla="*/ 6269991 w 194"/>
                <a:gd name="T9" fmla="*/ 222064121 h 139"/>
                <a:gd name="T10" fmla="*/ 40754933 w 194"/>
                <a:gd name="T11" fmla="*/ 233930347 h 139"/>
                <a:gd name="T12" fmla="*/ 119129815 w 194"/>
                <a:gd name="T13" fmla="*/ 222064121 h 139"/>
                <a:gd name="T14" fmla="*/ 133237289 w 194"/>
                <a:gd name="T15" fmla="*/ 188161920 h 139"/>
                <a:gd name="T16" fmla="*/ 186530976 w 194"/>
                <a:gd name="T17" fmla="*/ 169514952 h 139"/>
                <a:gd name="T18" fmla="*/ 191233467 w 194"/>
                <a:gd name="T19" fmla="*/ 140696975 h 139"/>
                <a:gd name="T20" fmla="*/ 210043431 w 194"/>
                <a:gd name="T21" fmla="*/ 133916274 h 139"/>
                <a:gd name="T22" fmla="*/ 202205946 w 194"/>
                <a:gd name="T23" fmla="*/ 118659698 h 139"/>
                <a:gd name="T24" fmla="*/ 221015911 w 194"/>
                <a:gd name="T25" fmla="*/ 116965824 h 139"/>
                <a:gd name="T26" fmla="*/ 235123384 w 194"/>
                <a:gd name="T27" fmla="*/ 88147847 h 139"/>
                <a:gd name="T28" fmla="*/ 228853396 w 194"/>
                <a:gd name="T29" fmla="*/ 59329849 h 139"/>
                <a:gd name="T30" fmla="*/ 300958260 w 194"/>
                <a:gd name="T31" fmla="*/ 38989039 h 139"/>
                <a:gd name="T32" fmla="*/ 302525758 w 194"/>
                <a:gd name="T33" fmla="*/ 32208338 h 139"/>
                <a:gd name="T34" fmla="*/ 275878308 w 194"/>
                <a:gd name="T35" fmla="*/ 27122813 h 139"/>
                <a:gd name="T36" fmla="*/ 238258378 w 194"/>
                <a:gd name="T37" fmla="*/ 47463623 h 139"/>
                <a:gd name="T38" fmla="*/ 219448414 w 194"/>
                <a:gd name="T39" fmla="*/ 0 h 139"/>
                <a:gd name="T40" fmla="*/ 188098473 w 194"/>
                <a:gd name="T41" fmla="*/ 35598688 h 139"/>
                <a:gd name="T42" fmla="*/ 94049862 w 194"/>
                <a:gd name="T43" fmla="*/ 32208338 h 139"/>
                <a:gd name="T44" fmla="*/ 47024931 w 194"/>
                <a:gd name="T45" fmla="*/ 86452672 h 139"/>
                <a:gd name="T46" fmla="*/ 14107478 w 194"/>
                <a:gd name="T47" fmla="*/ 69500900 h 139"/>
                <a:gd name="T48" fmla="*/ 0 w 194"/>
                <a:gd name="T49" fmla="*/ 111880299 h 139"/>
                <a:gd name="T50" fmla="*/ 0 w 194"/>
                <a:gd name="T51" fmla="*/ 111880299 h 1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139"/>
                <a:gd name="T80" fmla="*/ 194 w 194"/>
                <a:gd name="T81" fmla="*/ 139 h 1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139">
                  <a:moveTo>
                    <a:pt x="0" y="66"/>
                  </a:moveTo>
                  <a:lnTo>
                    <a:pt x="0" y="66"/>
                  </a:lnTo>
                  <a:lnTo>
                    <a:pt x="2" y="102"/>
                  </a:lnTo>
                  <a:lnTo>
                    <a:pt x="16" y="113"/>
                  </a:lnTo>
                  <a:lnTo>
                    <a:pt x="4" y="131"/>
                  </a:lnTo>
                  <a:lnTo>
                    <a:pt x="26" y="138"/>
                  </a:lnTo>
                  <a:lnTo>
                    <a:pt x="76" y="131"/>
                  </a:lnTo>
                  <a:lnTo>
                    <a:pt x="85" y="111"/>
                  </a:lnTo>
                  <a:lnTo>
                    <a:pt x="119" y="100"/>
                  </a:lnTo>
                  <a:lnTo>
                    <a:pt x="122" y="83"/>
                  </a:lnTo>
                  <a:lnTo>
                    <a:pt x="134" y="79"/>
                  </a:lnTo>
                  <a:lnTo>
                    <a:pt x="129" y="70"/>
                  </a:lnTo>
                  <a:lnTo>
                    <a:pt x="141" y="69"/>
                  </a:lnTo>
                  <a:lnTo>
                    <a:pt x="150" y="52"/>
                  </a:lnTo>
                  <a:lnTo>
                    <a:pt x="146" y="35"/>
                  </a:lnTo>
                  <a:lnTo>
                    <a:pt x="192" y="23"/>
                  </a:lnTo>
                  <a:lnTo>
                    <a:pt x="193" y="19"/>
                  </a:lnTo>
                  <a:lnTo>
                    <a:pt x="176" y="16"/>
                  </a:lnTo>
                  <a:lnTo>
                    <a:pt x="152" y="28"/>
                  </a:lnTo>
                  <a:lnTo>
                    <a:pt x="140" y="0"/>
                  </a:lnTo>
                  <a:lnTo>
                    <a:pt x="120" y="21"/>
                  </a:lnTo>
                  <a:lnTo>
                    <a:pt x="60" y="19"/>
                  </a:lnTo>
                  <a:lnTo>
                    <a:pt x="30" y="51"/>
                  </a:lnTo>
                  <a:lnTo>
                    <a:pt x="9" y="41"/>
                  </a:lnTo>
                  <a:lnTo>
                    <a:pt x="0" y="66"/>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grpSp>
          <p:nvGrpSpPr>
            <p:cNvPr id="600" name="Group 20"/>
            <p:cNvGrpSpPr>
              <a:grpSpLocks/>
            </p:cNvGrpSpPr>
            <p:nvPr/>
          </p:nvGrpSpPr>
          <p:grpSpPr bwMode="auto">
            <a:xfrm>
              <a:off x="7030994" y="3384337"/>
              <a:ext cx="738818" cy="612156"/>
              <a:chOff x="4623" y="3575"/>
              <a:chExt cx="552" cy="485"/>
            </a:xfrm>
            <a:solidFill>
              <a:schemeClr val="accent1"/>
            </a:solidFill>
          </p:grpSpPr>
          <p:sp>
            <p:nvSpPr>
              <p:cNvPr id="601" name="Freeform 262"/>
              <p:cNvSpPr>
                <a:spLocks/>
              </p:cNvSpPr>
              <p:nvPr/>
            </p:nvSpPr>
            <p:spPr bwMode="auto">
              <a:xfrm>
                <a:off x="4623" y="3575"/>
                <a:ext cx="552" cy="414"/>
              </a:xfrm>
              <a:custGeom>
                <a:avLst/>
                <a:gdLst>
                  <a:gd name="T0" fmla="*/ 0 w 552"/>
                  <a:gd name="T1" fmla="*/ 218 h 414"/>
                  <a:gd name="T2" fmla="*/ 4 w 552"/>
                  <a:gd name="T3" fmla="*/ 209 h 414"/>
                  <a:gd name="T4" fmla="*/ 3 w 552"/>
                  <a:gd name="T5" fmla="*/ 192 h 414"/>
                  <a:gd name="T6" fmla="*/ 14 w 552"/>
                  <a:gd name="T7" fmla="*/ 165 h 414"/>
                  <a:gd name="T8" fmla="*/ 106 w 552"/>
                  <a:gd name="T9" fmla="*/ 123 h 414"/>
                  <a:gd name="T10" fmla="*/ 125 w 552"/>
                  <a:gd name="T11" fmla="*/ 88 h 414"/>
                  <a:gd name="T12" fmla="*/ 141 w 552"/>
                  <a:gd name="T13" fmla="*/ 94 h 414"/>
                  <a:gd name="T14" fmla="*/ 154 w 552"/>
                  <a:gd name="T15" fmla="*/ 80 h 414"/>
                  <a:gd name="T16" fmla="*/ 175 w 552"/>
                  <a:gd name="T17" fmla="*/ 46 h 414"/>
                  <a:gd name="T18" fmla="*/ 202 w 552"/>
                  <a:gd name="T19" fmla="*/ 68 h 414"/>
                  <a:gd name="T20" fmla="*/ 226 w 552"/>
                  <a:gd name="T21" fmla="*/ 63 h 414"/>
                  <a:gd name="T22" fmla="*/ 233 w 552"/>
                  <a:gd name="T23" fmla="*/ 28 h 414"/>
                  <a:gd name="T24" fmla="*/ 257 w 552"/>
                  <a:gd name="T25" fmla="*/ 6 h 414"/>
                  <a:gd name="T26" fmla="*/ 306 w 552"/>
                  <a:gd name="T27" fmla="*/ 59 h 414"/>
                  <a:gd name="T28" fmla="*/ 384 w 552"/>
                  <a:gd name="T29" fmla="*/ 82 h 414"/>
                  <a:gd name="T30" fmla="*/ 405 w 552"/>
                  <a:gd name="T31" fmla="*/ 0 h 414"/>
                  <a:gd name="T32" fmla="*/ 440 w 552"/>
                  <a:gd name="T33" fmla="*/ 59 h 414"/>
                  <a:gd name="T34" fmla="*/ 488 w 552"/>
                  <a:gd name="T35" fmla="*/ 133 h 414"/>
                  <a:gd name="T36" fmla="*/ 512 w 552"/>
                  <a:gd name="T37" fmla="*/ 163 h 414"/>
                  <a:gd name="T38" fmla="*/ 543 w 552"/>
                  <a:gd name="T39" fmla="*/ 204 h 414"/>
                  <a:gd name="T40" fmla="*/ 545 w 552"/>
                  <a:gd name="T41" fmla="*/ 290 h 414"/>
                  <a:gd name="T42" fmla="*/ 503 w 552"/>
                  <a:gd name="T43" fmla="*/ 388 h 414"/>
                  <a:gd name="T44" fmla="*/ 453 w 552"/>
                  <a:gd name="T45" fmla="*/ 406 h 414"/>
                  <a:gd name="T46" fmla="*/ 435 w 552"/>
                  <a:gd name="T47" fmla="*/ 392 h 414"/>
                  <a:gd name="T48" fmla="*/ 387 w 552"/>
                  <a:gd name="T49" fmla="*/ 401 h 414"/>
                  <a:gd name="T50" fmla="*/ 357 w 552"/>
                  <a:gd name="T51" fmla="*/ 354 h 414"/>
                  <a:gd name="T52" fmla="*/ 341 w 552"/>
                  <a:gd name="T53" fmla="*/ 337 h 414"/>
                  <a:gd name="T54" fmla="*/ 324 w 552"/>
                  <a:gd name="T55" fmla="*/ 352 h 414"/>
                  <a:gd name="T56" fmla="*/ 312 w 552"/>
                  <a:gd name="T57" fmla="*/ 349 h 414"/>
                  <a:gd name="T58" fmla="*/ 288 w 552"/>
                  <a:gd name="T59" fmla="*/ 312 h 414"/>
                  <a:gd name="T60" fmla="*/ 175 w 552"/>
                  <a:gd name="T61" fmla="*/ 308 h 414"/>
                  <a:gd name="T62" fmla="*/ 94 w 552"/>
                  <a:gd name="T63" fmla="*/ 331 h 414"/>
                  <a:gd name="T64" fmla="*/ 27 w 552"/>
                  <a:gd name="T65" fmla="*/ 337 h 414"/>
                  <a:gd name="T66" fmla="*/ 0 w 552"/>
                  <a:gd name="T67" fmla="*/ 218 h 4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2"/>
                  <a:gd name="T103" fmla="*/ 0 h 414"/>
                  <a:gd name="T104" fmla="*/ 552 w 552"/>
                  <a:gd name="T105" fmla="*/ 414 h 4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2" h="414">
                    <a:moveTo>
                      <a:pt x="0" y="218"/>
                    </a:moveTo>
                    <a:lnTo>
                      <a:pt x="0" y="218"/>
                    </a:lnTo>
                    <a:lnTo>
                      <a:pt x="9" y="221"/>
                    </a:lnTo>
                    <a:lnTo>
                      <a:pt x="4" y="209"/>
                    </a:lnTo>
                    <a:lnTo>
                      <a:pt x="15" y="215"/>
                    </a:lnTo>
                    <a:lnTo>
                      <a:pt x="3" y="192"/>
                    </a:lnTo>
                    <a:lnTo>
                      <a:pt x="11" y="155"/>
                    </a:lnTo>
                    <a:lnTo>
                      <a:pt x="14" y="165"/>
                    </a:lnTo>
                    <a:lnTo>
                      <a:pt x="48" y="136"/>
                    </a:lnTo>
                    <a:lnTo>
                      <a:pt x="106" y="123"/>
                    </a:lnTo>
                    <a:lnTo>
                      <a:pt x="125" y="101"/>
                    </a:lnTo>
                    <a:lnTo>
                      <a:pt x="125" y="88"/>
                    </a:lnTo>
                    <a:lnTo>
                      <a:pt x="133" y="78"/>
                    </a:lnTo>
                    <a:lnTo>
                      <a:pt x="141" y="94"/>
                    </a:lnTo>
                    <a:lnTo>
                      <a:pt x="141" y="76"/>
                    </a:lnTo>
                    <a:lnTo>
                      <a:pt x="154" y="80"/>
                    </a:lnTo>
                    <a:lnTo>
                      <a:pt x="155" y="67"/>
                    </a:lnTo>
                    <a:lnTo>
                      <a:pt x="175" y="46"/>
                    </a:lnTo>
                    <a:lnTo>
                      <a:pt x="197" y="48"/>
                    </a:lnTo>
                    <a:lnTo>
                      <a:pt x="202" y="68"/>
                    </a:lnTo>
                    <a:lnTo>
                      <a:pt x="210" y="56"/>
                    </a:lnTo>
                    <a:lnTo>
                      <a:pt x="226" y="63"/>
                    </a:lnTo>
                    <a:lnTo>
                      <a:pt x="220" y="49"/>
                    </a:lnTo>
                    <a:lnTo>
                      <a:pt x="233" y="28"/>
                    </a:lnTo>
                    <a:lnTo>
                      <a:pt x="265" y="20"/>
                    </a:lnTo>
                    <a:lnTo>
                      <a:pt x="257" y="6"/>
                    </a:lnTo>
                    <a:lnTo>
                      <a:pt x="319" y="23"/>
                    </a:lnTo>
                    <a:lnTo>
                      <a:pt x="306" y="59"/>
                    </a:lnTo>
                    <a:lnTo>
                      <a:pt x="368" y="97"/>
                    </a:lnTo>
                    <a:lnTo>
                      <a:pt x="384" y="82"/>
                    </a:lnTo>
                    <a:lnTo>
                      <a:pt x="390" y="19"/>
                    </a:lnTo>
                    <a:lnTo>
                      <a:pt x="405" y="0"/>
                    </a:lnTo>
                    <a:lnTo>
                      <a:pt x="418" y="49"/>
                    </a:lnTo>
                    <a:lnTo>
                      <a:pt x="440" y="59"/>
                    </a:lnTo>
                    <a:lnTo>
                      <a:pt x="454" y="115"/>
                    </a:lnTo>
                    <a:lnTo>
                      <a:pt x="488" y="133"/>
                    </a:lnTo>
                    <a:lnTo>
                      <a:pt x="499" y="165"/>
                    </a:lnTo>
                    <a:lnTo>
                      <a:pt x="512" y="163"/>
                    </a:lnTo>
                    <a:lnTo>
                      <a:pt x="515" y="179"/>
                    </a:lnTo>
                    <a:lnTo>
                      <a:pt x="543" y="204"/>
                    </a:lnTo>
                    <a:lnTo>
                      <a:pt x="551" y="247"/>
                    </a:lnTo>
                    <a:lnTo>
                      <a:pt x="545" y="290"/>
                    </a:lnTo>
                    <a:lnTo>
                      <a:pt x="521" y="326"/>
                    </a:lnTo>
                    <a:lnTo>
                      <a:pt x="503" y="388"/>
                    </a:lnTo>
                    <a:lnTo>
                      <a:pt x="472" y="395"/>
                    </a:lnTo>
                    <a:lnTo>
                      <a:pt x="453" y="406"/>
                    </a:lnTo>
                    <a:lnTo>
                      <a:pt x="454" y="413"/>
                    </a:lnTo>
                    <a:lnTo>
                      <a:pt x="435" y="392"/>
                    </a:lnTo>
                    <a:lnTo>
                      <a:pt x="413" y="408"/>
                    </a:lnTo>
                    <a:lnTo>
                      <a:pt x="387" y="401"/>
                    </a:lnTo>
                    <a:lnTo>
                      <a:pt x="367" y="386"/>
                    </a:lnTo>
                    <a:lnTo>
                      <a:pt x="357" y="354"/>
                    </a:lnTo>
                    <a:lnTo>
                      <a:pt x="341" y="358"/>
                    </a:lnTo>
                    <a:lnTo>
                      <a:pt x="341" y="337"/>
                    </a:lnTo>
                    <a:lnTo>
                      <a:pt x="336" y="351"/>
                    </a:lnTo>
                    <a:lnTo>
                      <a:pt x="324" y="352"/>
                    </a:lnTo>
                    <a:lnTo>
                      <a:pt x="336" y="311"/>
                    </a:lnTo>
                    <a:lnTo>
                      <a:pt x="312" y="349"/>
                    </a:lnTo>
                    <a:lnTo>
                      <a:pt x="301" y="341"/>
                    </a:lnTo>
                    <a:lnTo>
                      <a:pt x="288" y="312"/>
                    </a:lnTo>
                    <a:lnTo>
                      <a:pt x="248" y="295"/>
                    </a:lnTo>
                    <a:lnTo>
                      <a:pt x="175" y="308"/>
                    </a:lnTo>
                    <a:lnTo>
                      <a:pt x="144" y="330"/>
                    </a:lnTo>
                    <a:lnTo>
                      <a:pt x="94" y="331"/>
                    </a:lnTo>
                    <a:lnTo>
                      <a:pt x="65" y="350"/>
                    </a:lnTo>
                    <a:lnTo>
                      <a:pt x="27" y="337"/>
                    </a:lnTo>
                    <a:lnTo>
                      <a:pt x="35" y="297"/>
                    </a:lnTo>
                    <a:lnTo>
                      <a:pt x="0" y="218"/>
                    </a:lnTo>
                  </a:path>
                </a:pathLst>
              </a:custGeom>
              <a:solidFill>
                <a:srgbClr val="FFC000"/>
              </a:solidFill>
              <a:ln w="6350">
                <a:solidFill>
                  <a:schemeClr val="bg1"/>
                </a:solidFill>
                <a:round/>
                <a:headEnd/>
                <a:tailEnd/>
              </a:ln>
            </p:spPr>
            <p:txBody>
              <a:bodyPr lIns="0" tIns="0" rIns="0" bIns="0" anchor="ctr">
                <a:spAutoFit/>
              </a:bodyPr>
              <a:lstStyle/>
              <a:p>
                <a:pPr>
                  <a:defRPr/>
                </a:pPr>
                <a:endParaRPr lang="en-GB" dirty="0"/>
              </a:p>
            </p:txBody>
          </p:sp>
          <p:sp>
            <p:nvSpPr>
              <p:cNvPr id="602" name="Freeform 263"/>
              <p:cNvSpPr>
                <a:spLocks/>
              </p:cNvSpPr>
              <p:nvPr/>
            </p:nvSpPr>
            <p:spPr bwMode="auto">
              <a:xfrm>
                <a:off x="5055" y="4012"/>
                <a:ext cx="49" cy="48"/>
              </a:xfrm>
              <a:custGeom>
                <a:avLst/>
                <a:gdLst>
                  <a:gd name="T0" fmla="*/ 0 w 49"/>
                  <a:gd name="T1" fmla="*/ 8 h 48"/>
                  <a:gd name="T2" fmla="*/ 0 w 49"/>
                  <a:gd name="T3" fmla="*/ 8 h 48"/>
                  <a:gd name="T4" fmla="*/ 1 w 49"/>
                  <a:gd name="T5" fmla="*/ 0 h 48"/>
                  <a:gd name="T6" fmla="*/ 25 w 49"/>
                  <a:gd name="T7" fmla="*/ 7 h 48"/>
                  <a:gd name="T8" fmla="*/ 44 w 49"/>
                  <a:gd name="T9" fmla="*/ 1 h 48"/>
                  <a:gd name="T10" fmla="*/ 48 w 49"/>
                  <a:gd name="T11" fmla="*/ 13 h 48"/>
                  <a:gd name="T12" fmla="*/ 48 w 49"/>
                  <a:gd name="T13" fmla="*/ 27 h 48"/>
                  <a:gd name="T14" fmla="*/ 30 w 49"/>
                  <a:gd name="T15" fmla="*/ 47 h 48"/>
                  <a:gd name="T16" fmla="*/ 18 w 49"/>
                  <a:gd name="T17" fmla="*/ 46 h 48"/>
                  <a:gd name="T18" fmla="*/ 0 w 49"/>
                  <a:gd name="T19" fmla="*/ 8 h 48"/>
                  <a:gd name="T20" fmla="*/ 0 w 49"/>
                  <a:gd name="T21" fmla="*/ 8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48"/>
                  <a:gd name="T35" fmla="*/ 49 w 49"/>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48">
                    <a:moveTo>
                      <a:pt x="0" y="8"/>
                    </a:moveTo>
                    <a:lnTo>
                      <a:pt x="0" y="8"/>
                    </a:lnTo>
                    <a:lnTo>
                      <a:pt x="1" y="0"/>
                    </a:lnTo>
                    <a:lnTo>
                      <a:pt x="25" y="7"/>
                    </a:lnTo>
                    <a:lnTo>
                      <a:pt x="44" y="1"/>
                    </a:lnTo>
                    <a:lnTo>
                      <a:pt x="48" y="13"/>
                    </a:lnTo>
                    <a:lnTo>
                      <a:pt x="48" y="27"/>
                    </a:lnTo>
                    <a:lnTo>
                      <a:pt x="30" y="47"/>
                    </a:lnTo>
                    <a:lnTo>
                      <a:pt x="18" y="46"/>
                    </a:lnTo>
                    <a:lnTo>
                      <a:pt x="0" y="8"/>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603" name="Freeform 602"/>
            <p:cNvSpPr>
              <a:spLocks/>
            </p:cNvSpPr>
            <p:nvPr/>
          </p:nvSpPr>
          <p:spPr bwMode="auto">
            <a:xfrm>
              <a:off x="7047978" y="3114306"/>
              <a:ext cx="23778" cy="18411"/>
            </a:xfrm>
            <a:custGeom>
              <a:avLst/>
              <a:gdLst>
                <a:gd name="T0" fmla="*/ 0 w 17"/>
                <a:gd name="T1" fmla="*/ 9677400 h 15"/>
                <a:gd name="T2" fmla="*/ 0 w 17"/>
                <a:gd name="T3" fmla="*/ 9677400 h 15"/>
                <a:gd name="T4" fmla="*/ 13673603 w 17"/>
                <a:gd name="T5" fmla="*/ 22580604 h 15"/>
                <a:gd name="T6" fmla="*/ 27347207 w 17"/>
                <a:gd name="T7" fmla="*/ 0 h 15"/>
                <a:gd name="T8" fmla="*/ 0 w 17"/>
                <a:gd name="T9" fmla="*/ 9677400 h 15"/>
                <a:gd name="T10" fmla="*/ 0 w 17"/>
                <a:gd name="T11" fmla="*/ 9677400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0" y="6"/>
                  </a:moveTo>
                  <a:lnTo>
                    <a:pt x="0" y="6"/>
                  </a:lnTo>
                  <a:lnTo>
                    <a:pt x="8" y="14"/>
                  </a:lnTo>
                  <a:lnTo>
                    <a:pt x="16" y="0"/>
                  </a:lnTo>
                  <a:lnTo>
                    <a:pt x="0" y="6"/>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04" name="Freeform 603"/>
            <p:cNvSpPr>
              <a:spLocks/>
            </p:cNvSpPr>
            <p:nvPr/>
          </p:nvSpPr>
          <p:spPr bwMode="auto">
            <a:xfrm>
              <a:off x="6648679" y="2691511"/>
              <a:ext cx="163413" cy="337259"/>
            </a:xfrm>
            <a:custGeom>
              <a:avLst/>
              <a:gdLst>
                <a:gd name="T0" fmla="*/ 0 w 124"/>
                <a:gd name="T1" fmla="*/ 180866331 h 254"/>
                <a:gd name="T2" fmla="*/ 0 w 124"/>
                <a:gd name="T3" fmla="*/ 180866331 h 254"/>
                <a:gd name="T4" fmla="*/ 9252940 w 124"/>
                <a:gd name="T5" fmla="*/ 156518251 h 254"/>
                <a:gd name="T6" fmla="*/ 63228222 w 124"/>
                <a:gd name="T7" fmla="*/ 41738375 h 254"/>
                <a:gd name="T8" fmla="*/ 101782356 w 124"/>
                <a:gd name="T9" fmla="*/ 26086159 h 254"/>
                <a:gd name="T10" fmla="*/ 109494173 w 124"/>
                <a:gd name="T11" fmla="*/ 0 h 254"/>
                <a:gd name="T12" fmla="*/ 135710623 w 124"/>
                <a:gd name="T13" fmla="*/ 15652222 h 254"/>
                <a:gd name="T14" fmla="*/ 137252987 w 124"/>
                <a:gd name="T15" fmla="*/ 38259519 h 254"/>
                <a:gd name="T16" fmla="*/ 114120021 w 124"/>
                <a:gd name="T17" fmla="*/ 107823492 h 254"/>
                <a:gd name="T18" fmla="*/ 138794108 w 124"/>
                <a:gd name="T19" fmla="*/ 102606526 h 254"/>
                <a:gd name="T20" fmla="*/ 151131773 w 124"/>
                <a:gd name="T21" fmla="*/ 149561857 h 254"/>
                <a:gd name="T22" fmla="*/ 189685926 w 124"/>
                <a:gd name="T23" fmla="*/ 163474645 h 254"/>
                <a:gd name="T24" fmla="*/ 169637687 w 124"/>
                <a:gd name="T25" fmla="*/ 186083297 h 254"/>
                <a:gd name="T26" fmla="*/ 124915322 w 124"/>
                <a:gd name="T27" fmla="*/ 215648302 h 254"/>
                <a:gd name="T28" fmla="*/ 114120021 w 124"/>
                <a:gd name="T29" fmla="*/ 243473879 h 254"/>
                <a:gd name="T30" fmla="*/ 138794108 w 124"/>
                <a:gd name="T31" fmla="*/ 297385605 h 254"/>
                <a:gd name="T32" fmla="*/ 129541170 w 124"/>
                <a:gd name="T33" fmla="*/ 328688719 h 254"/>
                <a:gd name="T34" fmla="*/ 158842347 w 124"/>
                <a:gd name="T35" fmla="*/ 398252743 h 254"/>
                <a:gd name="T36" fmla="*/ 137252987 w 124"/>
                <a:gd name="T37" fmla="*/ 439991109 h 254"/>
                <a:gd name="T38" fmla="*/ 115662384 w 124"/>
                <a:gd name="T39" fmla="*/ 290429210 h 254"/>
                <a:gd name="T40" fmla="*/ 97156508 w 124"/>
                <a:gd name="T41" fmla="*/ 266081171 h 254"/>
                <a:gd name="T42" fmla="*/ 66312948 w 124"/>
                <a:gd name="T43" fmla="*/ 306081427 h 254"/>
                <a:gd name="T44" fmla="*/ 43179983 w 124"/>
                <a:gd name="T45" fmla="*/ 299125033 h 254"/>
                <a:gd name="T46" fmla="*/ 47807072 w 124"/>
                <a:gd name="T47" fmla="*/ 243473879 h 254"/>
                <a:gd name="T48" fmla="*/ 0 w 124"/>
                <a:gd name="T49" fmla="*/ 180866331 h 254"/>
                <a:gd name="T50" fmla="*/ 0 w 124"/>
                <a:gd name="T51" fmla="*/ 180866331 h 2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254"/>
                <a:gd name="T80" fmla="*/ 124 w 124"/>
                <a:gd name="T81" fmla="*/ 254 h 254"/>
                <a:gd name="connsiteX0" fmla="*/ 0 w 9919"/>
                <a:gd name="connsiteY0" fmla="*/ 4316 h 10183"/>
                <a:gd name="connsiteX1" fmla="*/ 0 w 9919"/>
                <a:gd name="connsiteY1" fmla="*/ 4316 h 10183"/>
                <a:gd name="connsiteX2" fmla="*/ 484 w 9919"/>
                <a:gd name="connsiteY2" fmla="*/ 3765 h 10183"/>
                <a:gd name="connsiteX3" fmla="*/ 3306 w 9919"/>
                <a:gd name="connsiteY3" fmla="*/ 1167 h 10183"/>
                <a:gd name="connsiteX4" fmla="*/ 3285 w 9919"/>
                <a:gd name="connsiteY4" fmla="*/ 0 h 10183"/>
                <a:gd name="connsiteX5" fmla="*/ 5726 w 9919"/>
                <a:gd name="connsiteY5" fmla="*/ 222 h 10183"/>
                <a:gd name="connsiteX6" fmla="*/ 7097 w 9919"/>
                <a:gd name="connsiteY6" fmla="*/ 576 h 10183"/>
                <a:gd name="connsiteX7" fmla="*/ 7177 w 9919"/>
                <a:gd name="connsiteY7" fmla="*/ 1088 h 10183"/>
                <a:gd name="connsiteX8" fmla="*/ 5968 w 9919"/>
                <a:gd name="connsiteY8" fmla="*/ 2663 h 10183"/>
                <a:gd name="connsiteX9" fmla="*/ 7258 w 9919"/>
                <a:gd name="connsiteY9" fmla="*/ 2545 h 10183"/>
                <a:gd name="connsiteX10" fmla="*/ 7903 w 9919"/>
                <a:gd name="connsiteY10" fmla="*/ 3608 h 10183"/>
                <a:gd name="connsiteX11" fmla="*/ 9919 w 9919"/>
                <a:gd name="connsiteY11" fmla="*/ 3923 h 10183"/>
                <a:gd name="connsiteX12" fmla="*/ 8871 w 9919"/>
                <a:gd name="connsiteY12" fmla="*/ 4435 h 10183"/>
                <a:gd name="connsiteX13" fmla="*/ 6532 w 9919"/>
                <a:gd name="connsiteY13" fmla="*/ 5104 h 10183"/>
                <a:gd name="connsiteX14" fmla="*/ 5968 w 9919"/>
                <a:gd name="connsiteY14" fmla="*/ 5734 h 10183"/>
                <a:gd name="connsiteX15" fmla="*/ 7258 w 9919"/>
                <a:gd name="connsiteY15" fmla="*/ 6954 h 10183"/>
                <a:gd name="connsiteX16" fmla="*/ 6774 w 9919"/>
                <a:gd name="connsiteY16" fmla="*/ 7663 h 10183"/>
                <a:gd name="connsiteX17" fmla="*/ 8306 w 9919"/>
                <a:gd name="connsiteY17" fmla="*/ 9238 h 10183"/>
                <a:gd name="connsiteX18" fmla="*/ 7177 w 9919"/>
                <a:gd name="connsiteY18" fmla="*/ 10183 h 10183"/>
                <a:gd name="connsiteX19" fmla="*/ 6048 w 9919"/>
                <a:gd name="connsiteY19" fmla="*/ 6797 h 10183"/>
                <a:gd name="connsiteX20" fmla="*/ 5081 w 9919"/>
                <a:gd name="connsiteY20" fmla="*/ 6246 h 10183"/>
                <a:gd name="connsiteX21" fmla="*/ 3468 w 9919"/>
                <a:gd name="connsiteY21" fmla="*/ 7151 h 10183"/>
                <a:gd name="connsiteX22" fmla="*/ 2258 w 9919"/>
                <a:gd name="connsiteY22" fmla="*/ 6994 h 10183"/>
                <a:gd name="connsiteX23" fmla="*/ 2500 w 9919"/>
                <a:gd name="connsiteY23" fmla="*/ 5734 h 10183"/>
                <a:gd name="connsiteX24" fmla="*/ 0 w 9919"/>
                <a:gd name="connsiteY24" fmla="*/ 4316 h 10183"/>
                <a:gd name="connsiteX0" fmla="*/ 0 w 10000"/>
                <a:gd name="connsiteY0" fmla="*/ 4469 h 10231"/>
                <a:gd name="connsiteX1" fmla="*/ 0 w 10000"/>
                <a:gd name="connsiteY1" fmla="*/ 4469 h 10231"/>
                <a:gd name="connsiteX2" fmla="*/ 488 w 10000"/>
                <a:gd name="connsiteY2" fmla="*/ 3928 h 10231"/>
                <a:gd name="connsiteX3" fmla="*/ 3333 w 10000"/>
                <a:gd name="connsiteY3" fmla="*/ 1377 h 10231"/>
                <a:gd name="connsiteX4" fmla="*/ 3312 w 10000"/>
                <a:gd name="connsiteY4" fmla="*/ 231 h 10231"/>
                <a:gd name="connsiteX5" fmla="*/ 5431 w 10000"/>
                <a:gd name="connsiteY5" fmla="*/ 0 h 10231"/>
                <a:gd name="connsiteX6" fmla="*/ 7155 w 10000"/>
                <a:gd name="connsiteY6" fmla="*/ 797 h 10231"/>
                <a:gd name="connsiteX7" fmla="*/ 7236 w 10000"/>
                <a:gd name="connsiteY7" fmla="*/ 1299 h 10231"/>
                <a:gd name="connsiteX8" fmla="*/ 6017 w 10000"/>
                <a:gd name="connsiteY8" fmla="*/ 2846 h 10231"/>
                <a:gd name="connsiteX9" fmla="*/ 7317 w 10000"/>
                <a:gd name="connsiteY9" fmla="*/ 2730 h 10231"/>
                <a:gd name="connsiteX10" fmla="*/ 7968 w 10000"/>
                <a:gd name="connsiteY10" fmla="*/ 3774 h 10231"/>
                <a:gd name="connsiteX11" fmla="*/ 10000 w 10000"/>
                <a:gd name="connsiteY11" fmla="*/ 4083 h 10231"/>
                <a:gd name="connsiteX12" fmla="*/ 8943 w 10000"/>
                <a:gd name="connsiteY12" fmla="*/ 4586 h 10231"/>
                <a:gd name="connsiteX13" fmla="*/ 6585 w 10000"/>
                <a:gd name="connsiteY13" fmla="*/ 5243 h 10231"/>
                <a:gd name="connsiteX14" fmla="*/ 6017 w 10000"/>
                <a:gd name="connsiteY14" fmla="*/ 5862 h 10231"/>
                <a:gd name="connsiteX15" fmla="*/ 7317 w 10000"/>
                <a:gd name="connsiteY15" fmla="*/ 7060 h 10231"/>
                <a:gd name="connsiteX16" fmla="*/ 6829 w 10000"/>
                <a:gd name="connsiteY16" fmla="*/ 7756 h 10231"/>
                <a:gd name="connsiteX17" fmla="*/ 8374 w 10000"/>
                <a:gd name="connsiteY17" fmla="*/ 9303 h 10231"/>
                <a:gd name="connsiteX18" fmla="*/ 7236 w 10000"/>
                <a:gd name="connsiteY18" fmla="*/ 10231 h 10231"/>
                <a:gd name="connsiteX19" fmla="*/ 6097 w 10000"/>
                <a:gd name="connsiteY19" fmla="*/ 6906 h 10231"/>
                <a:gd name="connsiteX20" fmla="*/ 5122 w 10000"/>
                <a:gd name="connsiteY20" fmla="*/ 6365 h 10231"/>
                <a:gd name="connsiteX21" fmla="*/ 3496 w 10000"/>
                <a:gd name="connsiteY21" fmla="*/ 7253 h 10231"/>
                <a:gd name="connsiteX22" fmla="*/ 2276 w 10000"/>
                <a:gd name="connsiteY22" fmla="*/ 7099 h 10231"/>
                <a:gd name="connsiteX23" fmla="*/ 2520 w 10000"/>
                <a:gd name="connsiteY23" fmla="*/ 5862 h 10231"/>
                <a:gd name="connsiteX24" fmla="*/ 0 w 10000"/>
                <a:gd name="connsiteY24" fmla="*/ 4469 h 1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231">
                  <a:moveTo>
                    <a:pt x="0" y="4469"/>
                  </a:moveTo>
                  <a:lnTo>
                    <a:pt x="0" y="4469"/>
                  </a:lnTo>
                  <a:lnTo>
                    <a:pt x="488" y="3928"/>
                  </a:lnTo>
                  <a:lnTo>
                    <a:pt x="3333" y="1377"/>
                  </a:lnTo>
                  <a:lnTo>
                    <a:pt x="3312" y="231"/>
                  </a:lnTo>
                  <a:lnTo>
                    <a:pt x="5431" y="0"/>
                  </a:lnTo>
                  <a:lnTo>
                    <a:pt x="7155" y="797"/>
                  </a:lnTo>
                  <a:cubicBezTo>
                    <a:pt x="7182" y="965"/>
                    <a:pt x="7208" y="1132"/>
                    <a:pt x="7236" y="1299"/>
                  </a:cubicBezTo>
                  <a:lnTo>
                    <a:pt x="6017" y="2846"/>
                  </a:lnTo>
                  <a:lnTo>
                    <a:pt x="7317" y="2730"/>
                  </a:lnTo>
                  <a:lnTo>
                    <a:pt x="7968" y="3774"/>
                  </a:lnTo>
                  <a:lnTo>
                    <a:pt x="10000" y="4083"/>
                  </a:lnTo>
                  <a:lnTo>
                    <a:pt x="8943" y="4586"/>
                  </a:lnTo>
                  <a:lnTo>
                    <a:pt x="6585" y="5243"/>
                  </a:lnTo>
                  <a:lnTo>
                    <a:pt x="6017" y="5862"/>
                  </a:lnTo>
                  <a:lnTo>
                    <a:pt x="7317" y="7060"/>
                  </a:lnTo>
                  <a:lnTo>
                    <a:pt x="6829" y="7756"/>
                  </a:lnTo>
                  <a:lnTo>
                    <a:pt x="8374" y="9303"/>
                  </a:lnTo>
                  <a:lnTo>
                    <a:pt x="7236" y="10231"/>
                  </a:lnTo>
                  <a:lnTo>
                    <a:pt x="6097" y="6906"/>
                  </a:lnTo>
                  <a:lnTo>
                    <a:pt x="5122" y="6365"/>
                  </a:lnTo>
                  <a:lnTo>
                    <a:pt x="3496" y="7253"/>
                  </a:lnTo>
                  <a:lnTo>
                    <a:pt x="2276" y="7099"/>
                  </a:lnTo>
                  <a:cubicBezTo>
                    <a:pt x="2358" y="6687"/>
                    <a:pt x="2439" y="6274"/>
                    <a:pt x="2520" y="5862"/>
                  </a:cubicBezTo>
                  <a:lnTo>
                    <a:pt x="0" y="4469"/>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05" name="Freeform 604"/>
            <p:cNvSpPr>
              <a:spLocks/>
            </p:cNvSpPr>
            <p:nvPr/>
          </p:nvSpPr>
          <p:spPr bwMode="auto">
            <a:xfrm>
              <a:off x="6837373" y="2950146"/>
              <a:ext cx="93414" cy="70574"/>
            </a:xfrm>
            <a:custGeom>
              <a:avLst/>
              <a:gdLst>
                <a:gd name="T0" fmla="*/ 0 w 70"/>
                <a:gd name="T1" fmla="*/ 18383734 h 59"/>
                <a:gd name="T2" fmla="*/ 0 w 70"/>
                <a:gd name="T3" fmla="*/ 18383734 h 59"/>
                <a:gd name="T4" fmla="*/ 7779587 w 70"/>
                <a:gd name="T5" fmla="*/ 62808929 h 59"/>
                <a:gd name="T6" fmla="*/ 21782099 w 70"/>
                <a:gd name="T7" fmla="*/ 85788301 h 59"/>
                <a:gd name="T8" fmla="*/ 43562951 w 70"/>
                <a:gd name="T9" fmla="*/ 88851637 h 59"/>
                <a:gd name="T10" fmla="*/ 107352573 w 70"/>
                <a:gd name="T11" fmla="*/ 47489774 h 59"/>
                <a:gd name="T12" fmla="*/ 104240490 w 70"/>
                <a:gd name="T13" fmla="*/ 0 h 59"/>
                <a:gd name="T14" fmla="*/ 56010037 w 70"/>
                <a:gd name="T15" fmla="*/ 7660199 h 59"/>
                <a:gd name="T16" fmla="*/ 15557927 w 70"/>
                <a:gd name="T17" fmla="*/ 6127912 h 59"/>
                <a:gd name="T18" fmla="*/ 0 w 70"/>
                <a:gd name="T19" fmla="*/ 18383734 h 59"/>
                <a:gd name="T20" fmla="*/ 0 w 70"/>
                <a:gd name="T21" fmla="*/ 18383734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59"/>
                <a:gd name="T35" fmla="*/ 70 w 70"/>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59">
                  <a:moveTo>
                    <a:pt x="0" y="12"/>
                  </a:moveTo>
                  <a:lnTo>
                    <a:pt x="0" y="12"/>
                  </a:lnTo>
                  <a:lnTo>
                    <a:pt x="5" y="41"/>
                  </a:lnTo>
                  <a:lnTo>
                    <a:pt x="14" y="56"/>
                  </a:lnTo>
                  <a:lnTo>
                    <a:pt x="28" y="58"/>
                  </a:lnTo>
                  <a:lnTo>
                    <a:pt x="69" y="31"/>
                  </a:lnTo>
                  <a:lnTo>
                    <a:pt x="67" y="0"/>
                  </a:lnTo>
                  <a:lnTo>
                    <a:pt x="36" y="5"/>
                  </a:lnTo>
                  <a:lnTo>
                    <a:pt x="10" y="4"/>
                  </a:lnTo>
                  <a:lnTo>
                    <a:pt x="0" y="12"/>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06" name="Freeform 605"/>
            <p:cNvSpPr>
              <a:spLocks/>
            </p:cNvSpPr>
            <p:nvPr/>
          </p:nvSpPr>
          <p:spPr bwMode="auto">
            <a:xfrm>
              <a:off x="6426353" y="3032992"/>
              <a:ext cx="33969" cy="62902"/>
            </a:xfrm>
            <a:custGeom>
              <a:avLst/>
              <a:gdLst>
                <a:gd name="T0" fmla="*/ 0 w 26"/>
                <a:gd name="T1" fmla="*/ 0 h 51"/>
                <a:gd name="T2" fmla="*/ 0 w 26"/>
                <a:gd name="T3" fmla="*/ 0 h 51"/>
                <a:gd name="T4" fmla="*/ 7456366 w 26"/>
                <a:gd name="T5" fmla="*/ 81436595 h 51"/>
                <a:gd name="T6" fmla="*/ 37280604 w 26"/>
                <a:gd name="T7" fmla="*/ 66777986 h 51"/>
                <a:gd name="T8" fmla="*/ 22367878 w 26"/>
                <a:gd name="T9" fmla="*/ 19545242 h 51"/>
                <a:gd name="T10" fmla="*/ 0 w 26"/>
                <a:gd name="T11" fmla="*/ 0 h 51"/>
                <a:gd name="T12" fmla="*/ 0 w 26"/>
                <a:gd name="T13" fmla="*/ 0 h 51"/>
                <a:gd name="T14" fmla="*/ 0 60000 65536"/>
                <a:gd name="T15" fmla="*/ 0 60000 65536"/>
                <a:gd name="T16" fmla="*/ 0 60000 65536"/>
                <a:gd name="T17" fmla="*/ 0 60000 65536"/>
                <a:gd name="T18" fmla="*/ 0 60000 65536"/>
                <a:gd name="T19" fmla="*/ 0 60000 65536"/>
                <a:gd name="T20" fmla="*/ 0 60000 65536"/>
                <a:gd name="T21" fmla="*/ 0 w 26"/>
                <a:gd name="T22" fmla="*/ 0 h 51"/>
                <a:gd name="T23" fmla="*/ 26 w 26"/>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51">
                  <a:moveTo>
                    <a:pt x="0" y="0"/>
                  </a:moveTo>
                  <a:lnTo>
                    <a:pt x="0" y="0"/>
                  </a:lnTo>
                  <a:lnTo>
                    <a:pt x="5" y="50"/>
                  </a:lnTo>
                  <a:lnTo>
                    <a:pt x="25" y="41"/>
                  </a:lnTo>
                  <a:lnTo>
                    <a:pt x="15" y="12"/>
                  </a:lnTo>
                  <a:lnTo>
                    <a:pt x="0" y="0"/>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grpSp>
          <p:nvGrpSpPr>
            <p:cNvPr id="607" name="Group 29"/>
            <p:cNvGrpSpPr>
              <a:grpSpLocks/>
            </p:cNvGrpSpPr>
            <p:nvPr/>
          </p:nvGrpSpPr>
          <p:grpSpPr bwMode="auto">
            <a:xfrm>
              <a:off x="6314257" y="2184564"/>
              <a:ext cx="1114169" cy="702673"/>
              <a:chOff x="4086" y="2626"/>
              <a:chExt cx="835" cy="555"/>
            </a:xfrm>
            <a:solidFill>
              <a:schemeClr val="accent1"/>
            </a:solidFill>
          </p:grpSpPr>
          <p:sp>
            <p:nvSpPr>
              <p:cNvPr id="608" name="Freeform 30"/>
              <p:cNvSpPr>
                <a:spLocks/>
              </p:cNvSpPr>
              <p:nvPr/>
            </p:nvSpPr>
            <p:spPr bwMode="auto">
              <a:xfrm>
                <a:off x="4086" y="2626"/>
                <a:ext cx="835" cy="526"/>
              </a:xfrm>
              <a:custGeom>
                <a:avLst/>
                <a:gdLst>
                  <a:gd name="T0" fmla="*/ 0 w 835"/>
                  <a:gd name="T1" fmla="*/ 250 h 526"/>
                  <a:gd name="T2" fmla="*/ 35 w 835"/>
                  <a:gd name="T3" fmla="*/ 226 h 526"/>
                  <a:gd name="T4" fmla="*/ 95 w 835"/>
                  <a:gd name="T5" fmla="*/ 177 h 526"/>
                  <a:gd name="T6" fmla="*/ 118 w 835"/>
                  <a:gd name="T7" fmla="*/ 145 h 526"/>
                  <a:gd name="T8" fmla="*/ 162 w 835"/>
                  <a:gd name="T9" fmla="*/ 114 h 526"/>
                  <a:gd name="T10" fmla="*/ 192 w 835"/>
                  <a:gd name="T11" fmla="*/ 81 h 526"/>
                  <a:gd name="T12" fmla="*/ 225 w 835"/>
                  <a:gd name="T13" fmla="*/ 106 h 526"/>
                  <a:gd name="T14" fmla="*/ 293 w 835"/>
                  <a:gd name="T15" fmla="*/ 160 h 526"/>
                  <a:gd name="T16" fmla="*/ 368 w 835"/>
                  <a:gd name="T17" fmla="*/ 185 h 526"/>
                  <a:gd name="T18" fmla="*/ 499 w 835"/>
                  <a:gd name="T19" fmla="*/ 187 h 526"/>
                  <a:gd name="T20" fmla="*/ 522 w 835"/>
                  <a:gd name="T21" fmla="*/ 151 h 526"/>
                  <a:gd name="T22" fmla="*/ 588 w 835"/>
                  <a:gd name="T23" fmla="*/ 123 h 526"/>
                  <a:gd name="T24" fmla="*/ 607 w 835"/>
                  <a:gd name="T25" fmla="*/ 98 h 526"/>
                  <a:gd name="T26" fmla="*/ 572 w 835"/>
                  <a:gd name="T27" fmla="*/ 78 h 526"/>
                  <a:gd name="T28" fmla="*/ 602 w 835"/>
                  <a:gd name="T29" fmla="*/ 72 h 526"/>
                  <a:gd name="T30" fmla="*/ 642 w 835"/>
                  <a:gd name="T31" fmla="*/ 28 h 526"/>
                  <a:gd name="T32" fmla="*/ 681 w 835"/>
                  <a:gd name="T33" fmla="*/ 0 h 526"/>
                  <a:gd name="T34" fmla="*/ 734 w 835"/>
                  <a:gd name="T35" fmla="*/ 69 h 526"/>
                  <a:gd name="T36" fmla="*/ 783 w 835"/>
                  <a:gd name="T37" fmla="*/ 104 h 526"/>
                  <a:gd name="T38" fmla="*/ 811 w 835"/>
                  <a:gd name="T39" fmla="*/ 147 h 526"/>
                  <a:gd name="T40" fmla="*/ 785 w 835"/>
                  <a:gd name="T41" fmla="*/ 177 h 526"/>
                  <a:gd name="T42" fmla="*/ 770 w 835"/>
                  <a:gd name="T43" fmla="*/ 185 h 526"/>
                  <a:gd name="T44" fmla="*/ 744 w 835"/>
                  <a:gd name="T45" fmla="*/ 210 h 526"/>
                  <a:gd name="T46" fmla="*/ 691 w 835"/>
                  <a:gd name="T47" fmla="*/ 232 h 526"/>
                  <a:gd name="T48" fmla="*/ 663 w 835"/>
                  <a:gd name="T49" fmla="*/ 226 h 526"/>
                  <a:gd name="T50" fmla="*/ 602 w 835"/>
                  <a:gd name="T51" fmla="*/ 247 h 526"/>
                  <a:gd name="T52" fmla="*/ 618 w 835"/>
                  <a:gd name="T53" fmla="*/ 276 h 526"/>
                  <a:gd name="T54" fmla="*/ 668 w 835"/>
                  <a:gd name="T55" fmla="*/ 274 h 526"/>
                  <a:gd name="T56" fmla="*/ 622 w 835"/>
                  <a:gd name="T57" fmla="*/ 312 h 526"/>
                  <a:gd name="T58" fmla="*/ 633 w 835"/>
                  <a:gd name="T59" fmla="*/ 355 h 526"/>
                  <a:gd name="T60" fmla="*/ 634 w 835"/>
                  <a:gd name="T61" fmla="*/ 382 h 526"/>
                  <a:gd name="T62" fmla="*/ 613 w 835"/>
                  <a:gd name="T63" fmla="*/ 463 h 526"/>
                  <a:gd name="T64" fmla="*/ 552 w 835"/>
                  <a:gd name="T65" fmla="*/ 493 h 526"/>
                  <a:gd name="T66" fmla="*/ 543 w 835"/>
                  <a:gd name="T67" fmla="*/ 489 h 526"/>
                  <a:gd name="T68" fmla="*/ 499 w 835"/>
                  <a:gd name="T69" fmla="*/ 510 h 526"/>
                  <a:gd name="T70" fmla="*/ 490 w 835"/>
                  <a:gd name="T71" fmla="*/ 506 h 526"/>
                  <a:gd name="T72" fmla="*/ 429 w 835"/>
                  <a:gd name="T73" fmla="*/ 484 h 526"/>
                  <a:gd name="T74" fmla="*/ 380 w 835"/>
                  <a:gd name="T75" fmla="*/ 494 h 526"/>
                  <a:gd name="T76" fmla="*/ 375 w 835"/>
                  <a:gd name="T77" fmla="*/ 506 h 526"/>
                  <a:gd name="T78" fmla="*/ 342 w 835"/>
                  <a:gd name="T79" fmla="*/ 471 h 526"/>
                  <a:gd name="T80" fmla="*/ 341 w 835"/>
                  <a:gd name="T81" fmla="*/ 434 h 526"/>
                  <a:gd name="T82" fmla="*/ 323 w 835"/>
                  <a:gd name="T83" fmla="*/ 412 h 526"/>
                  <a:gd name="T84" fmla="*/ 305 w 835"/>
                  <a:gd name="T85" fmla="*/ 392 h 526"/>
                  <a:gd name="T86" fmla="*/ 220 w 835"/>
                  <a:gd name="T87" fmla="*/ 410 h 526"/>
                  <a:gd name="T88" fmla="*/ 205 w 835"/>
                  <a:gd name="T89" fmla="*/ 414 h 526"/>
                  <a:gd name="T90" fmla="*/ 166 w 835"/>
                  <a:gd name="T91" fmla="*/ 416 h 526"/>
                  <a:gd name="T92" fmla="*/ 100 w 835"/>
                  <a:gd name="T93" fmla="*/ 381 h 526"/>
                  <a:gd name="T94" fmla="*/ 65 w 835"/>
                  <a:gd name="T95" fmla="*/ 347 h 526"/>
                  <a:gd name="T96" fmla="*/ 71 w 835"/>
                  <a:gd name="T97" fmla="*/ 325 h 526"/>
                  <a:gd name="T98" fmla="*/ 75 w 835"/>
                  <a:gd name="T99" fmla="*/ 295 h 526"/>
                  <a:gd name="T100" fmla="*/ 13 w 835"/>
                  <a:gd name="T101" fmla="*/ 278 h 526"/>
                  <a:gd name="T102" fmla="*/ 14 w 835"/>
                  <a:gd name="T103" fmla="*/ 256 h 526"/>
                  <a:gd name="T104" fmla="*/ 0 w 835"/>
                  <a:gd name="T105" fmla="*/ 250 h 5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35"/>
                  <a:gd name="T160" fmla="*/ 0 h 526"/>
                  <a:gd name="T161" fmla="*/ 835 w 835"/>
                  <a:gd name="T162" fmla="*/ 526 h 5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35" h="526">
                    <a:moveTo>
                      <a:pt x="0" y="250"/>
                    </a:moveTo>
                    <a:lnTo>
                      <a:pt x="0" y="250"/>
                    </a:lnTo>
                    <a:lnTo>
                      <a:pt x="5" y="230"/>
                    </a:lnTo>
                    <a:lnTo>
                      <a:pt x="35" y="226"/>
                    </a:lnTo>
                    <a:lnTo>
                      <a:pt x="88" y="198"/>
                    </a:lnTo>
                    <a:lnTo>
                      <a:pt x="95" y="177"/>
                    </a:lnTo>
                    <a:lnTo>
                      <a:pt x="85" y="152"/>
                    </a:lnTo>
                    <a:lnTo>
                      <a:pt x="118" y="145"/>
                    </a:lnTo>
                    <a:lnTo>
                      <a:pt x="127" y="112"/>
                    </a:lnTo>
                    <a:lnTo>
                      <a:pt x="162" y="114"/>
                    </a:lnTo>
                    <a:lnTo>
                      <a:pt x="166" y="92"/>
                    </a:lnTo>
                    <a:lnTo>
                      <a:pt x="192" y="81"/>
                    </a:lnTo>
                    <a:lnTo>
                      <a:pt x="206" y="100"/>
                    </a:lnTo>
                    <a:lnTo>
                      <a:pt x="225" y="106"/>
                    </a:lnTo>
                    <a:lnTo>
                      <a:pt x="233" y="145"/>
                    </a:lnTo>
                    <a:lnTo>
                      <a:pt x="293" y="160"/>
                    </a:lnTo>
                    <a:lnTo>
                      <a:pt x="319" y="187"/>
                    </a:lnTo>
                    <a:lnTo>
                      <a:pt x="368" y="185"/>
                    </a:lnTo>
                    <a:lnTo>
                      <a:pt x="424" y="206"/>
                    </a:lnTo>
                    <a:lnTo>
                      <a:pt x="499" y="187"/>
                    </a:lnTo>
                    <a:lnTo>
                      <a:pt x="522" y="172"/>
                    </a:lnTo>
                    <a:lnTo>
                      <a:pt x="522" y="151"/>
                    </a:lnTo>
                    <a:lnTo>
                      <a:pt x="543" y="153"/>
                    </a:lnTo>
                    <a:lnTo>
                      <a:pt x="588" y="123"/>
                    </a:lnTo>
                    <a:lnTo>
                      <a:pt x="625" y="121"/>
                    </a:lnTo>
                    <a:lnTo>
                      <a:pt x="607" y="98"/>
                    </a:lnTo>
                    <a:lnTo>
                      <a:pt x="572" y="104"/>
                    </a:lnTo>
                    <a:lnTo>
                      <a:pt x="572" y="78"/>
                    </a:lnTo>
                    <a:lnTo>
                      <a:pt x="581" y="64"/>
                    </a:lnTo>
                    <a:lnTo>
                      <a:pt x="602" y="72"/>
                    </a:lnTo>
                    <a:lnTo>
                      <a:pt x="621" y="63"/>
                    </a:lnTo>
                    <a:lnTo>
                      <a:pt x="642" y="28"/>
                    </a:lnTo>
                    <a:lnTo>
                      <a:pt x="632" y="16"/>
                    </a:lnTo>
                    <a:lnTo>
                      <a:pt x="681" y="0"/>
                    </a:lnTo>
                    <a:lnTo>
                      <a:pt x="709" y="11"/>
                    </a:lnTo>
                    <a:lnTo>
                      <a:pt x="734" y="69"/>
                    </a:lnTo>
                    <a:lnTo>
                      <a:pt x="776" y="82"/>
                    </a:lnTo>
                    <a:lnTo>
                      <a:pt x="783" y="104"/>
                    </a:lnTo>
                    <a:lnTo>
                      <a:pt x="834" y="90"/>
                    </a:lnTo>
                    <a:lnTo>
                      <a:pt x="811" y="147"/>
                    </a:lnTo>
                    <a:lnTo>
                      <a:pt x="781" y="155"/>
                    </a:lnTo>
                    <a:lnTo>
                      <a:pt x="785" y="177"/>
                    </a:lnTo>
                    <a:lnTo>
                      <a:pt x="776" y="190"/>
                    </a:lnTo>
                    <a:lnTo>
                      <a:pt x="770" y="185"/>
                    </a:lnTo>
                    <a:lnTo>
                      <a:pt x="744" y="201"/>
                    </a:lnTo>
                    <a:lnTo>
                      <a:pt x="744" y="210"/>
                    </a:lnTo>
                    <a:lnTo>
                      <a:pt x="726" y="207"/>
                    </a:lnTo>
                    <a:lnTo>
                      <a:pt x="691" y="232"/>
                    </a:lnTo>
                    <a:lnTo>
                      <a:pt x="651" y="253"/>
                    </a:lnTo>
                    <a:lnTo>
                      <a:pt x="663" y="226"/>
                    </a:lnTo>
                    <a:lnTo>
                      <a:pt x="657" y="216"/>
                    </a:lnTo>
                    <a:lnTo>
                      <a:pt x="602" y="247"/>
                    </a:lnTo>
                    <a:lnTo>
                      <a:pt x="600" y="255"/>
                    </a:lnTo>
                    <a:lnTo>
                      <a:pt x="618" y="276"/>
                    </a:lnTo>
                    <a:lnTo>
                      <a:pt x="643" y="267"/>
                    </a:lnTo>
                    <a:lnTo>
                      <a:pt x="668" y="274"/>
                    </a:lnTo>
                    <a:lnTo>
                      <a:pt x="634" y="290"/>
                    </a:lnTo>
                    <a:lnTo>
                      <a:pt x="622" y="312"/>
                    </a:lnTo>
                    <a:lnTo>
                      <a:pt x="658" y="360"/>
                    </a:lnTo>
                    <a:lnTo>
                      <a:pt x="633" y="355"/>
                    </a:lnTo>
                    <a:lnTo>
                      <a:pt x="658" y="371"/>
                    </a:lnTo>
                    <a:lnTo>
                      <a:pt x="634" y="382"/>
                    </a:lnTo>
                    <a:lnTo>
                      <a:pt x="659" y="386"/>
                    </a:lnTo>
                    <a:lnTo>
                      <a:pt x="613" y="463"/>
                    </a:lnTo>
                    <a:lnTo>
                      <a:pt x="582" y="485"/>
                    </a:lnTo>
                    <a:lnTo>
                      <a:pt x="552" y="493"/>
                    </a:lnTo>
                    <a:lnTo>
                      <a:pt x="550" y="493"/>
                    </a:lnTo>
                    <a:lnTo>
                      <a:pt x="543" y="489"/>
                    </a:lnTo>
                    <a:lnTo>
                      <a:pt x="535" y="502"/>
                    </a:lnTo>
                    <a:lnTo>
                      <a:pt x="499" y="510"/>
                    </a:lnTo>
                    <a:lnTo>
                      <a:pt x="496" y="525"/>
                    </a:lnTo>
                    <a:lnTo>
                      <a:pt x="490" y="506"/>
                    </a:lnTo>
                    <a:lnTo>
                      <a:pt x="466" y="507"/>
                    </a:lnTo>
                    <a:lnTo>
                      <a:pt x="429" y="484"/>
                    </a:lnTo>
                    <a:lnTo>
                      <a:pt x="389" y="494"/>
                    </a:lnTo>
                    <a:lnTo>
                      <a:pt x="380" y="494"/>
                    </a:lnTo>
                    <a:lnTo>
                      <a:pt x="381" y="510"/>
                    </a:lnTo>
                    <a:lnTo>
                      <a:pt x="375" y="506"/>
                    </a:lnTo>
                    <a:lnTo>
                      <a:pt x="350" y="498"/>
                    </a:lnTo>
                    <a:lnTo>
                      <a:pt x="342" y="471"/>
                    </a:lnTo>
                    <a:lnTo>
                      <a:pt x="326" y="474"/>
                    </a:lnTo>
                    <a:lnTo>
                      <a:pt x="341" y="434"/>
                    </a:lnTo>
                    <a:lnTo>
                      <a:pt x="340" y="421"/>
                    </a:lnTo>
                    <a:lnTo>
                      <a:pt x="323" y="412"/>
                    </a:lnTo>
                    <a:lnTo>
                      <a:pt x="309" y="407"/>
                    </a:lnTo>
                    <a:lnTo>
                      <a:pt x="305" y="392"/>
                    </a:lnTo>
                    <a:lnTo>
                      <a:pt x="246" y="417"/>
                    </a:lnTo>
                    <a:lnTo>
                      <a:pt x="220" y="410"/>
                    </a:lnTo>
                    <a:lnTo>
                      <a:pt x="207" y="424"/>
                    </a:lnTo>
                    <a:lnTo>
                      <a:pt x="205" y="414"/>
                    </a:lnTo>
                    <a:lnTo>
                      <a:pt x="196" y="416"/>
                    </a:lnTo>
                    <a:lnTo>
                      <a:pt x="166" y="416"/>
                    </a:lnTo>
                    <a:lnTo>
                      <a:pt x="143" y="395"/>
                    </a:lnTo>
                    <a:lnTo>
                      <a:pt x="100" y="381"/>
                    </a:lnTo>
                    <a:lnTo>
                      <a:pt x="72" y="371"/>
                    </a:lnTo>
                    <a:lnTo>
                      <a:pt x="65" y="347"/>
                    </a:lnTo>
                    <a:lnTo>
                      <a:pt x="80" y="344"/>
                    </a:lnTo>
                    <a:lnTo>
                      <a:pt x="71" y="325"/>
                    </a:lnTo>
                    <a:lnTo>
                      <a:pt x="90" y="302"/>
                    </a:lnTo>
                    <a:lnTo>
                      <a:pt x="75" y="295"/>
                    </a:lnTo>
                    <a:lnTo>
                      <a:pt x="54" y="303"/>
                    </a:lnTo>
                    <a:lnTo>
                      <a:pt x="13" y="278"/>
                    </a:lnTo>
                    <a:lnTo>
                      <a:pt x="14" y="274"/>
                    </a:lnTo>
                    <a:lnTo>
                      <a:pt x="14" y="256"/>
                    </a:lnTo>
                    <a:lnTo>
                      <a:pt x="0" y="250"/>
                    </a:lnTo>
                  </a:path>
                </a:pathLst>
              </a:custGeom>
              <a:solidFill>
                <a:srgbClr val="FFC000"/>
              </a:solidFill>
              <a:ln w="6350">
                <a:solidFill>
                  <a:schemeClr val="bg1"/>
                </a:solidFill>
                <a:round/>
                <a:headEnd/>
                <a:tailEnd/>
              </a:ln>
            </p:spPr>
            <p:txBody>
              <a:bodyPr lIns="0" tIns="0" rIns="0" bIns="0" anchor="ctr">
                <a:spAutoFit/>
              </a:bodyPr>
              <a:lstStyle/>
              <a:p>
                <a:pPr>
                  <a:defRPr/>
                </a:pPr>
                <a:endParaRPr lang="en-GB" dirty="0"/>
              </a:p>
            </p:txBody>
          </p:sp>
          <p:sp>
            <p:nvSpPr>
              <p:cNvPr id="609" name="Freeform 31"/>
              <p:cNvSpPr>
                <a:spLocks/>
              </p:cNvSpPr>
              <p:nvPr/>
            </p:nvSpPr>
            <p:spPr bwMode="auto">
              <a:xfrm>
                <a:off x="4564" y="3155"/>
                <a:ext cx="31" cy="26"/>
              </a:xfrm>
              <a:custGeom>
                <a:avLst/>
                <a:gdLst>
                  <a:gd name="T0" fmla="*/ 0 w 31"/>
                  <a:gd name="T1" fmla="*/ 19 h 26"/>
                  <a:gd name="T2" fmla="*/ 0 w 31"/>
                  <a:gd name="T3" fmla="*/ 19 h 26"/>
                  <a:gd name="T4" fmla="*/ 9 w 31"/>
                  <a:gd name="T5" fmla="*/ 0 h 26"/>
                  <a:gd name="T6" fmla="*/ 30 w 31"/>
                  <a:gd name="T7" fmla="*/ 4 h 26"/>
                  <a:gd name="T8" fmla="*/ 13 w 31"/>
                  <a:gd name="T9" fmla="*/ 25 h 26"/>
                  <a:gd name="T10" fmla="*/ 0 w 31"/>
                  <a:gd name="T11" fmla="*/ 19 h 26"/>
                  <a:gd name="T12" fmla="*/ 0 w 31"/>
                  <a:gd name="T13" fmla="*/ 19 h 26"/>
                  <a:gd name="T14" fmla="*/ 0 60000 65536"/>
                  <a:gd name="T15" fmla="*/ 0 60000 65536"/>
                  <a:gd name="T16" fmla="*/ 0 60000 65536"/>
                  <a:gd name="T17" fmla="*/ 0 60000 65536"/>
                  <a:gd name="T18" fmla="*/ 0 60000 65536"/>
                  <a:gd name="T19" fmla="*/ 0 60000 65536"/>
                  <a:gd name="T20" fmla="*/ 0 60000 65536"/>
                  <a:gd name="T21" fmla="*/ 0 w 31"/>
                  <a:gd name="T22" fmla="*/ 0 h 26"/>
                  <a:gd name="T23" fmla="*/ 31 w 3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6">
                    <a:moveTo>
                      <a:pt x="0" y="19"/>
                    </a:moveTo>
                    <a:lnTo>
                      <a:pt x="0" y="19"/>
                    </a:lnTo>
                    <a:lnTo>
                      <a:pt x="9" y="0"/>
                    </a:lnTo>
                    <a:lnTo>
                      <a:pt x="30" y="4"/>
                    </a:lnTo>
                    <a:lnTo>
                      <a:pt x="13" y="25"/>
                    </a:lnTo>
                    <a:lnTo>
                      <a:pt x="0" y="19"/>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610" name="Freeform 609"/>
            <p:cNvSpPr>
              <a:spLocks/>
            </p:cNvSpPr>
            <p:nvPr/>
          </p:nvSpPr>
          <p:spPr bwMode="auto">
            <a:xfrm>
              <a:off x="7158376" y="2764503"/>
              <a:ext cx="35667" cy="56766"/>
            </a:xfrm>
            <a:custGeom>
              <a:avLst/>
              <a:gdLst>
                <a:gd name="T0" fmla="*/ 0 w 25"/>
                <a:gd name="T1" fmla="*/ 29348570 h 46"/>
                <a:gd name="T2" fmla="*/ 0 w 25"/>
                <a:gd name="T3" fmla="*/ 29348570 h 46"/>
                <a:gd name="T4" fmla="*/ 16003094 w 25"/>
                <a:gd name="T5" fmla="*/ 73372696 h 46"/>
                <a:gd name="T6" fmla="*/ 42676691 w 25"/>
                <a:gd name="T7" fmla="*/ 0 h 46"/>
                <a:gd name="T8" fmla="*/ 19559484 w 25"/>
                <a:gd name="T9" fmla="*/ 1630618 h 46"/>
                <a:gd name="T10" fmla="*/ 0 w 25"/>
                <a:gd name="T11" fmla="*/ 29348570 h 46"/>
                <a:gd name="T12" fmla="*/ 0 w 25"/>
                <a:gd name="T13" fmla="*/ 29348570 h 46"/>
                <a:gd name="T14" fmla="*/ 0 60000 65536"/>
                <a:gd name="T15" fmla="*/ 0 60000 65536"/>
                <a:gd name="T16" fmla="*/ 0 60000 65536"/>
                <a:gd name="T17" fmla="*/ 0 60000 65536"/>
                <a:gd name="T18" fmla="*/ 0 60000 65536"/>
                <a:gd name="T19" fmla="*/ 0 60000 65536"/>
                <a:gd name="T20" fmla="*/ 0 60000 65536"/>
                <a:gd name="T21" fmla="*/ 0 w 25"/>
                <a:gd name="T22" fmla="*/ 0 h 46"/>
                <a:gd name="T23" fmla="*/ 25 w 2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6">
                  <a:moveTo>
                    <a:pt x="0" y="18"/>
                  </a:moveTo>
                  <a:lnTo>
                    <a:pt x="0" y="18"/>
                  </a:lnTo>
                  <a:lnTo>
                    <a:pt x="9" y="45"/>
                  </a:lnTo>
                  <a:lnTo>
                    <a:pt x="24" y="0"/>
                  </a:lnTo>
                  <a:lnTo>
                    <a:pt x="11" y="1"/>
                  </a:lnTo>
                  <a:lnTo>
                    <a:pt x="0" y="18"/>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11" name="Freeform 610"/>
            <p:cNvSpPr>
              <a:spLocks/>
            </p:cNvSpPr>
            <p:nvPr/>
          </p:nvSpPr>
          <p:spPr bwMode="auto">
            <a:xfrm>
              <a:off x="5775855" y="2479139"/>
              <a:ext cx="349877" cy="285365"/>
            </a:xfrm>
            <a:custGeom>
              <a:avLst/>
              <a:gdLst>
                <a:gd name="T0" fmla="*/ 0 w 262"/>
                <a:gd name="T1" fmla="*/ 12162959 h 224"/>
                <a:gd name="T2" fmla="*/ 0 w 262"/>
                <a:gd name="T3" fmla="*/ 12162959 h 224"/>
                <a:gd name="T4" fmla="*/ 10905410 w 262"/>
                <a:gd name="T5" fmla="*/ 0 h 224"/>
                <a:gd name="T6" fmla="*/ 42065151 w 262"/>
                <a:gd name="T7" fmla="*/ 29539366 h 224"/>
                <a:gd name="T8" fmla="*/ 81014809 w 262"/>
                <a:gd name="T9" fmla="*/ 5213449 h 224"/>
                <a:gd name="T10" fmla="*/ 84130302 w 262"/>
                <a:gd name="T11" fmla="*/ 27801989 h 224"/>
                <a:gd name="T12" fmla="*/ 102825638 w 262"/>
                <a:gd name="T13" fmla="*/ 36490190 h 224"/>
                <a:gd name="T14" fmla="*/ 105942360 w 262"/>
                <a:gd name="T15" fmla="*/ 60817427 h 224"/>
                <a:gd name="T16" fmla="*/ 162028369 w 262"/>
                <a:gd name="T17" fmla="*/ 88619426 h 224"/>
                <a:gd name="T18" fmla="*/ 213442456 w 262"/>
                <a:gd name="T19" fmla="*/ 79931205 h 224"/>
                <a:gd name="T20" fmla="*/ 208767998 w 262"/>
                <a:gd name="T21" fmla="*/ 66029556 h 224"/>
                <a:gd name="T22" fmla="*/ 275760660 w 262"/>
                <a:gd name="T23" fmla="*/ 41703638 h 224"/>
                <a:gd name="T24" fmla="*/ 363007722 w 262"/>
                <a:gd name="T25" fmla="*/ 85143335 h 224"/>
                <a:gd name="T26" fmla="*/ 364565459 w 262"/>
                <a:gd name="T27" fmla="*/ 109470581 h 224"/>
                <a:gd name="T28" fmla="*/ 350543333 w 262"/>
                <a:gd name="T29" fmla="*/ 152911586 h 224"/>
                <a:gd name="T30" fmla="*/ 353658806 w 262"/>
                <a:gd name="T31" fmla="*/ 215466409 h 224"/>
                <a:gd name="T32" fmla="*/ 375470864 w 262"/>
                <a:gd name="T33" fmla="*/ 234580188 h 224"/>
                <a:gd name="T34" fmla="*/ 356775527 w 262"/>
                <a:gd name="T35" fmla="*/ 265856920 h 224"/>
                <a:gd name="T36" fmla="*/ 406630590 w 262"/>
                <a:gd name="T37" fmla="*/ 337099903 h 224"/>
                <a:gd name="T38" fmla="*/ 373913127 w 262"/>
                <a:gd name="T39" fmla="*/ 387491814 h 224"/>
                <a:gd name="T40" fmla="*/ 283550592 w 262"/>
                <a:gd name="T41" fmla="*/ 370115413 h 224"/>
                <a:gd name="T42" fmla="*/ 263297519 w 262"/>
                <a:gd name="T43" fmla="*/ 338837280 h 224"/>
                <a:gd name="T44" fmla="*/ 200978066 w 262"/>
                <a:gd name="T45" fmla="*/ 349264258 h 224"/>
                <a:gd name="T46" fmla="*/ 155797422 w 262"/>
                <a:gd name="T47" fmla="*/ 317986125 h 224"/>
                <a:gd name="T48" fmla="*/ 124637696 w 262"/>
                <a:gd name="T49" fmla="*/ 258907414 h 224"/>
                <a:gd name="T50" fmla="*/ 101267901 w 262"/>
                <a:gd name="T51" fmla="*/ 248480518 h 224"/>
                <a:gd name="T52" fmla="*/ 95035706 w 262"/>
                <a:gd name="T53" fmla="*/ 262382167 h 224"/>
                <a:gd name="T54" fmla="*/ 66992682 w 262"/>
                <a:gd name="T55" fmla="*/ 201564761 h 224"/>
                <a:gd name="T56" fmla="*/ 28043015 w 262"/>
                <a:gd name="T57" fmla="*/ 165074540 h 224"/>
                <a:gd name="T58" fmla="*/ 46739609 w 262"/>
                <a:gd name="T59" fmla="*/ 109470581 h 224"/>
                <a:gd name="T60" fmla="*/ 29601999 w 262"/>
                <a:gd name="T61" fmla="*/ 102519757 h 224"/>
                <a:gd name="T62" fmla="*/ 14022131 w 262"/>
                <a:gd name="T63" fmla="*/ 71243004 h 224"/>
                <a:gd name="T64" fmla="*/ 0 w 262"/>
                <a:gd name="T65" fmla="*/ 12162959 h 224"/>
                <a:gd name="T66" fmla="*/ 0 w 262"/>
                <a:gd name="T67" fmla="*/ 12162959 h 2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2"/>
                <a:gd name="T103" fmla="*/ 0 h 224"/>
                <a:gd name="T104" fmla="*/ 262 w 262"/>
                <a:gd name="T105" fmla="*/ 224 h 2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2" h="224">
                  <a:moveTo>
                    <a:pt x="0" y="7"/>
                  </a:moveTo>
                  <a:lnTo>
                    <a:pt x="0" y="7"/>
                  </a:lnTo>
                  <a:lnTo>
                    <a:pt x="7" y="0"/>
                  </a:lnTo>
                  <a:lnTo>
                    <a:pt x="27" y="17"/>
                  </a:lnTo>
                  <a:lnTo>
                    <a:pt x="52" y="3"/>
                  </a:lnTo>
                  <a:lnTo>
                    <a:pt x="54" y="16"/>
                  </a:lnTo>
                  <a:lnTo>
                    <a:pt x="66" y="21"/>
                  </a:lnTo>
                  <a:lnTo>
                    <a:pt x="68" y="35"/>
                  </a:lnTo>
                  <a:lnTo>
                    <a:pt x="104" y="51"/>
                  </a:lnTo>
                  <a:lnTo>
                    <a:pt x="137" y="46"/>
                  </a:lnTo>
                  <a:lnTo>
                    <a:pt x="134" y="38"/>
                  </a:lnTo>
                  <a:lnTo>
                    <a:pt x="177" y="24"/>
                  </a:lnTo>
                  <a:lnTo>
                    <a:pt x="233" y="49"/>
                  </a:lnTo>
                  <a:lnTo>
                    <a:pt x="234" y="63"/>
                  </a:lnTo>
                  <a:lnTo>
                    <a:pt x="225" y="88"/>
                  </a:lnTo>
                  <a:lnTo>
                    <a:pt x="227" y="124"/>
                  </a:lnTo>
                  <a:lnTo>
                    <a:pt x="241" y="135"/>
                  </a:lnTo>
                  <a:lnTo>
                    <a:pt x="229" y="153"/>
                  </a:lnTo>
                  <a:lnTo>
                    <a:pt x="261" y="194"/>
                  </a:lnTo>
                  <a:lnTo>
                    <a:pt x="240" y="223"/>
                  </a:lnTo>
                  <a:lnTo>
                    <a:pt x="182" y="213"/>
                  </a:lnTo>
                  <a:lnTo>
                    <a:pt x="169" y="195"/>
                  </a:lnTo>
                  <a:lnTo>
                    <a:pt x="129" y="201"/>
                  </a:lnTo>
                  <a:lnTo>
                    <a:pt x="100" y="183"/>
                  </a:lnTo>
                  <a:lnTo>
                    <a:pt x="80" y="149"/>
                  </a:lnTo>
                  <a:lnTo>
                    <a:pt x="65" y="143"/>
                  </a:lnTo>
                  <a:lnTo>
                    <a:pt x="61" y="151"/>
                  </a:lnTo>
                  <a:lnTo>
                    <a:pt x="43" y="116"/>
                  </a:lnTo>
                  <a:lnTo>
                    <a:pt x="18" y="95"/>
                  </a:lnTo>
                  <a:lnTo>
                    <a:pt x="30" y="63"/>
                  </a:lnTo>
                  <a:lnTo>
                    <a:pt x="19" y="59"/>
                  </a:lnTo>
                  <a:lnTo>
                    <a:pt x="9" y="41"/>
                  </a:lnTo>
                  <a:lnTo>
                    <a:pt x="0" y="7"/>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grpSp>
          <p:nvGrpSpPr>
            <p:cNvPr id="612" name="Group 35"/>
            <p:cNvGrpSpPr>
              <a:grpSpLocks/>
            </p:cNvGrpSpPr>
            <p:nvPr/>
          </p:nvGrpSpPr>
          <p:grpSpPr bwMode="auto">
            <a:xfrm>
              <a:off x="7333314" y="2365582"/>
              <a:ext cx="295526" cy="282295"/>
              <a:chOff x="4850" y="2769"/>
              <a:chExt cx="221" cy="223"/>
            </a:xfrm>
            <a:solidFill>
              <a:schemeClr val="accent1"/>
            </a:solidFill>
          </p:grpSpPr>
          <p:sp>
            <p:nvSpPr>
              <p:cNvPr id="613" name="Freeform 256"/>
              <p:cNvSpPr>
                <a:spLocks/>
              </p:cNvSpPr>
              <p:nvPr/>
            </p:nvSpPr>
            <p:spPr bwMode="auto">
              <a:xfrm>
                <a:off x="4850" y="2954"/>
                <a:ext cx="33" cy="38"/>
              </a:xfrm>
              <a:custGeom>
                <a:avLst/>
                <a:gdLst>
                  <a:gd name="T0" fmla="*/ 0 w 33"/>
                  <a:gd name="T1" fmla="*/ 10 h 38"/>
                  <a:gd name="T2" fmla="*/ 0 w 33"/>
                  <a:gd name="T3" fmla="*/ 10 h 38"/>
                  <a:gd name="T4" fmla="*/ 1 w 33"/>
                  <a:gd name="T5" fmla="*/ 19 h 38"/>
                  <a:gd name="T6" fmla="*/ 8 w 33"/>
                  <a:gd name="T7" fmla="*/ 10 h 38"/>
                  <a:gd name="T8" fmla="*/ 12 w 33"/>
                  <a:gd name="T9" fmla="*/ 15 h 38"/>
                  <a:gd name="T10" fmla="*/ 8 w 33"/>
                  <a:gd name="T11" fmla="*/ 37 h 38"/>
                  <a:gd name="T12" fmla="*/ 23 w 33"/>
                  <a:gd name="T13" fmla="*/ 37 h 38"/>
                  <a:gd name="T14" fmla="*/ 32 w 33"/>
                  <a:gd name="T15" fmla="*/ 14 h 38"/>
                  <a:gd name="T16" fmla="*/ 27 w 33"/>
                  <a:gd name="T17" fmla="*/ 1 h 38"/>
                  <a:gd name="T18" fmla="*/ 12 w 33"/>
                  <a:gd name="T19" fmla="*/ 0 h 38"/>
                  <a:gd name="T20" fmla="*/ 0 w 33"/>
                  <a:gd name="T21" fmla="*/ 10 h 38"/>
                  <a:gd name="T22" fmla="*/ 0 w 33"/>
                  <a:gd name="T23" fmla="*/ 10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8"/>
                  <a:gd name="T38" fmla="*/ 33 w 33"/>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8">
                    <a:moveTo>
                      <a:pt x="0" y="10"/>
                    </a:moveTo>
                    <a:lnTo>
                      <a:pt x="0" y="10"/>
                    </a:lnTo>
                    <a:lnTo>
                      <a:pt x="1" y="19"/>
                    </a:lnTo>
                    <a:lnTo>
                      <a:pt x="8" y="10"/>
                    </a:lnTo>
                    <a:lnTo>
                      <a:pt x="12" y="15"/>
                    </a:lnTo>
                    <a:lnTo>
                      <a:pt x="8" y="37"/>
                    </a:lnTo>
                    <a:lnTo>
                      <a:pt x="23" y="37"/>
                    </a:lnTo>
                    <a:lnTo>
                      <a:pt x="32" y="14"/>
                    </a:lnTo>
                    <a:lnTo>
                      <a:pt x="27" y="1"/>
                    </a:lnTo>
                    <a:lnTo>
                      <a:pt x="12" y="0"/>
                    </a:lnTo>
                    <a:lnTo>
                      <a:pt x="0" y="1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14" name="Freeform 257"/>
              <p:cNvSpPr>
                <a:spLocks/>
              </p:cNvSpPr>
              <p:nvPr/>
            </p:nvSpPr>
            <p:spPr bwMode="auto">
              <a:xfrm>
                <a:off x="4866" y="2835"/>
                <a:ext cx="155" cy="125"/>
              </a:xfrm>
              <a:custGeom>
                <a:avLst/>
                <a:gdLst>
                  <a:gd name="T0" fmla="*/ 0 w 155"/>
                  <a:gd name="T1" fmla="*/ 116 h 125"/>
                  <a:gd name="T2" fmla="*/ 0 w 155"/>
                  <a:gd name="T3" fmla="*/ 116 h 125"/>
                  <a:gd name="T4" fmla="*/ 27 w 155"/>
                  <a:gd name="T5" fmla="*/ 93 h 125"/>
                  <a:gd name="T6" fmla="*/ 66 w 155"/>
                  <a:gd name="T7" fmla="*/ 93 h 125"/>
                  <a:gd name="T8" fmla="*/ 82 w 155"/>
                  <a:gd name="T9" fmla="*/ 65 h 125"/>
                  <a:gd name="T10" fmla="*/ 89 w 155"/>
                  <a:gd name="T11" fmla="*/ 63 h 125"/>
                  <a:gd name="T12" fmla="*/ 89 w 155"/>
                  <a:gd name="T13" fmla="*/ 74 h 125"/>
                  <a:gd name="T14" fmla="*/ 107 w 155"/>
                  <a:gd name="T15" fmla="*/ 63 h 125"/>
                  <a:gd name="T16" fmla="*/ 122 w 155"/>
                  <a:gd name="T17" fmla="*/ 42 h 125"/>
                  <a:gd name="T18" fmla="*/ 129 w 155"/>
                  <a:gd name="T19" fmla="*/ 6 h 125"/>
                  <a:gd name="T20" fmla="*/ 141 w 155"/>
                  <a:gd name="T21" fmla="*/ 8 h 125"/>
                  <a:gd name="T22" fmla="*/ 137 w 155"/>
                  <a:gd name="T23" fmla="*/ 0 h 125"/>
                  <a:gd name="T24" fmla="*/ 144 w 155"/>
                  <a:gd name="T25" fmla="*/ 1 h 125"/>
                  <a:gd name="T26" fmla="*/ 154 w 155"/>
                  <a:gd name="T27" fmla="*/ 30 h 125"/>
                  <a:gd name="T28" fmla="*/ 141 w 155"/>
                  <a:gd name="T29" fmla="*/ 51 h 125"/>
                  <a:gd name="T30" fmla="*/ 141 w 155"/>
                  <a:gd name="T31" fmla="*/ 70 h 125"/>
                  <a:gd name="T32" fmla="*/ 131 w 155"/>
                  <a:gd name="T33" fmla="*/ 98 h 125"/>
                  <a:gd name="T34" fmla="*/ 124 w 155"/>
                  <a:gd name="T35" fmla="*/ 102 h 125"/>
                  <a:gd name="T36" fmla="*/ 124 w 155"/>
                  <a:gd name="T37" fmla="*/ 91 h 125"/>
                  <a:gd name="T38" fmla="*/ 101 w 155"/>
                  <a:gd name="T39" fmla="*/ 107 h 125"/>
                  <a:gd name="T40" fmla="*/ 82 w 155"/>
                  <a:gd name="T41" fmla="*/ 100 h 125"/>
                  <a:gd name="T42" fmla="*/ 83 w 155"/>
                  <a:gd name="T43" fmla="*/ 113 h 125"/>
                  <a:gd name="T44" fmla="*/ 67 w 155"/>
                  <a:gd name="T45" fmla="*/ 124 h 125"/>
                  <a:gd name="T46" fmla="*/ 62 w 155"/>
                  <a:gd name="T47" fmla="*/ 106 h 125"/>
                  <a:gd name="T48" fmla="*/ 0 w 155"/>
                  <a:gd name="T49" fmla="*/ 116 h 125"/>
                  <a:gd name="T50" fmla="*/ 0 w 155"/>
                  <a:gd name="T51" fmla="*/ 116 h 1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5"/>
                  <a:gd name="T79" fmla="*/ 0 h 125"/>
                  <a:gd name="T80" fmla="*/ 155 w 155"/>
                  <a:gd name="T81" fmla="*/ 125 h 1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5" h="125">
                    <a:moveTo>
                      <a:pt x="0" y="116"/>
                    </a:moveTo>
                    <a:lnTo>
                      <a:pt x="0" y="116"/>
                    </a:lnTo>
                    <a:lnTo>
                      <a:pt x="27" y="93"/>
                    </a:lnTo>
                    <a:lnTo>
                      <a:pt x="66" y="93"/>
                    </a:lnTo>
                    <a:lnTo>
                      <a:pt x="82" y="65"/>
                    </a:lnTo>
                    <a:lnTo>
                      <a:pt x="89" y="63"/>
                    </a:lnTo>
                    <a:lnTo>
                      <a:pt x="89" y="74"/>
                    </a:lnTo>
                    <a:lnTo>
                      <a:pt x="107" y="63"/>
                    </a:lnTo>
                    <a:lnTo>
                      <a:pt x="122" y="42"/>
                    </a:lnTo>
                    <a:lnTo>
                      <a:pt x="129" y="6"/>
                    </a:lnTo>
                    <a:lnTo>
                      <a:pt x="141" y="8"/>
                    </a:lnTo>
                    <a:lnTo>
                      <a:pt x="137" y="0"/>
                    </a:lnTo>
                    <a:lnTo>
                      <a:pt x="144" y="1"/>
                    </a:lnTo>
                    <a:lnTo>
                      <a:pt x="154" y="30"/>
                    </a:lnTo>
                    <a:lnTo>
                      <a:pt x="141" y="51"/>
                    </a:lnTo>
                    <a:lnTo>
                      <a:pt x="141" y="70"/>
                    </a:lnTo>
                    <a:lnTo>
                      <a:pt x="131" y="98"/>
                    </a:lnTo>
                    <a:lnTo>
                      <a:pt x="124" y="102"/>
                    </a:lnTo>
                    <a:lnTo>
                      <a:pt x="124" y="91"/>
                    </a:lnTo>
                    <a:lnTo>
                      <a:pt x="101" y="107"/>
                    </a:lnTo>
                    <a:lnTo>
                      <a:pt x="82" y="100"/>
                    </a:lnTo>
                    <a:lnTo>
                      <a:pt x="83" y="113"/>
                    </a:lnTo>
                    <a:lnTo>
                      <a:pt x="67" y="124"/>
                    </a:lnTo>
                    <a:lnTo>
                      <a:pt x="62" y="106"/>
                    </a:lnTo>
                    <a:lnTo>
                      <a:pt x="0" y="116"/>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15" name="Freeform 258"/>
              <p:cNvSpPr>
                <a:spLocks/>
              </p:cNvSpPr>
              <p:nvPr/>
            </p:nvSpPr>
            <p:spPr bwMode="auto">
              <a:xfrm>
                <a:off x="4885" y="2948"/>
                <a:ext cx="32" cy="23"/>
              </a:xfrm>
              <a:custGeom>
                <a:avLst/>
                <a:gdLst>
                  <a:gd name="T0" fmla="*/ 0 w 32"/>
                  <a:gd name="T1" fmla="*/ 12 h 23"/>
                  <a:gd name="T2" fmla="*/ 0 w 32"/>
                  <a:gd name="T3" fmla="*/ 12 h 23"/>
                  <a:gd name="T4" fmla="*/ 10 w 32"/>
                  <a:gd name="T5" fmla="*/ 22 h 23"/>
                  <a:gd name="T6" fmla="*/ 28 w 32"/>
                  <a:gd name="T7" fmla="*/ 14 h 23"/>
                  <a:gd name="T8" fmla="*/ 31 w 32"/>
                  <a:gd name="T9" fmla="*/ 0 h 23"/>
                  <a:gd name="T10" fmla="*/ 0 w 32"/>
                  <a:gd name="T11" fmla="*/ 12 h 23"/>
                  <a:gd name="T12" fmla="*/ 0 w 32"/>
                  <a:gd name="T13" fmla="*/ 12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12"/>
                    </a:moveTo>
                    <a:lnTo>
                      <a:pt x="0" y="12"/>
                    </a:lnTo>
                    <a:lnTo>
                      <a:pt x="10" y="22"/>
                    </a:lnTo>
                    <a:lnTo>
                      <a:pt x="28" y="14"/>
                    </a:lnTo>
                    <a:lnTo>
                      <a:pt x="31" y="0"/>
                    </a:lnTo>
                    <a:lnTo>
                      <a:pt x="0" y="12"/>
                    </a:lnTo>
                  </a:path>
                </a:pathLst>
              </a:custGeom>
              <a:solidFill>
                <a:srgbClr val="FFC000"/>
              </a:solidFill>
              <a:ln w="6350">
                <a:solidFill>
                  <a:schemeClr val="bg1"/>
                </a:solidFill>
                <a:round/>
                <a:headEnd/>
                <a:tailEnd/>
              </a:ln>
            </p:spPr>
            <p:txBody>
              <a:bodyPr lIns="0" tIns="0" rIns="0" bIns="0" anchor="ctr">
                <a:spAutoFit/>
              </a:bodyPr>
              <a:lstStyle/>
              <a:p>
                <a:pPr>
                  <a:defRPr/>
                </a:pPr>
                <a:endParaRPr lang="en-GB" dirty="0"/>
              </a:p>
            </p:txBody>
          </p:sp>
          <p:sp>
            <p:nvSpPr>
              <p:cNvPr id="616" name="Freeform 259"/>
              <p:cNvSpPr>
                <a:spLocks/>
              </p:cNvSpPr>
              <p:nvPr/>
            </p:nvSpPr>
            <p:spPr bwMode="auto">
              <a:xfrm>
                <a:off x="4990" y="2769"/>
                <a:ext cx="81" cy="67"/>
              </a:xfrm>
              <a:custGeom>
                <a:avLst/>
                <a:gdLst>
                  <a:gd name="T0" fmla="*/ 0 w 81"/>
                  <a:gd name="T1" fmla="*/ 47 h 67"/>
                  <a:gd name="T2" fmla="*/ 0 w 81"/>
                  <a:gd name="T3" fmla="*/ 47 h 67"/>
                  <a:gd name="T4" fmla="*/ 3 w 81"/>
                  <a:gd name="T5" fmla="*/ 66 h 67"/>
                  <a:gd name="T6" fmla="*/ 17 w 81"/>
                  <a:gd name="T7" fmla="*/ 59 h 67"/>
                  <a:gd name="T8" fmla="*/ 8 w 81"/>
                  <a:gd name="T9" fmla="*/ 48 h 67"/>
                  <a:gd name="T10" fmla="*/ 46 w 81"/>
                  <a:gd name="T11" fmla="*/ 58 h 67"/>
                  <a:gd name="T12" fmla="*/ 55 w 81"/>
                  <a:gd name="T13" fmla="*/ 42 h 67"/>
                  <a:gd name="T14" fmla="*/ 80 w 81"/>
                  <a:gd name="T15" fmla="*/ 37 h 67"/>
                  <a:gd name="T16" fmla="*/ 71 w 81"/>
                  <a:gd name="T17" fmla="*/ 27 h 67"/>
                  <a:gd name="T18" fmla="*/ 74 w 81"/>
                  <a:gd name="T19" fmla="*/ 18 h 67"/>
                  <a:gd name="T20" fmla="*/ 53 w 81"/>
                  <a:gd name="T21" fmla="*/ 20 h 67"/>
                  <a:gd name="T22" fmla="*/ 27 w 81"/>
                  <a:gd name="T23" fmla="*/ 0 h 67"/>
                  <a:gd name="T24" fmla="*/ 18 w 81"/>
                  <a:gd name="T25" fmla="*/ 38 h 67"/>
                  <a:gd name="T26" fmla="*/ 7 w 81"/>
                  <a:gd name="T27" fmla="*/ 35 h 67"/>
                  <a:gd name="T28" fmla="*/ 0 w 81"/>
                  <a:gd name="T29" fmla="*/ 47 h 67"/>
                  <a:gd name="T30" fmla="*/ 0 w 81"/>
                  <a:gd name="T31" fmla="*/ 47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
                  <a:gd name="T49" fmla="*/ 0 h 67"/>
                  <a:gd name="T50" fmla="*/ 81 w 81"/>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 h="67">
                    <a:moveTo>
                      <a:pt x="0" y="47"/>
                    </a:moveTo>
                    <a:lnTo>
                      <a:pt x="0" y="47"/>
                    </a:lnTo>
                    <a:lnTo>
                      <a:pt x="3" y="66"/>
                    </a:lnTo>
                    <a:lnTo>
                      <a:pt x="17" y="59"/>
                    </a:lnTo>
                    <a:lnTo>
                      <a:pt x="8" y="48"/>
                    </a:lnTo>
                    <a:lnTo>
                      <a:pt x="46" y="58"/>
                    </a:lnTo>
                    <a:lnTo>
                      <a:pt x="55" y="42"/>
                    </a:lnTo>
                    <a:lnTo>
                      <a:pt x="80" y="37"/>
                    </a:lnTo>
                    <a:lnTo>
                      <a:pt x="71" y="27"/>
                    </a:lnTo>
                    <a:lnTo>
                      <a:pt x="74" y="18"/>
                    </a:lnTo>
                    <a:lnTo>
                      <a:pt x="53" y="20"/>
                    </a:lnTo>
                    <a:lnTo>
                      <a:pt x="27" y="0"/>
                    </a:lnTo>
                    <a:lnTo>
                      <a:pt x="18" y="38"/>
                    </a:lnTo>
                    <a:lnTo>
                      <a:pt x="7" y="35"/>
                    </a:lnTo>
                    <a:lnTo>
                      <a:pt x="0" y="47"/>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grpSp>
        <p:sp>
          <p:nvSpPr>
            <p:cNvPr id="617" name="Freeform 17"/>
            <p:cNvSpPr>
              <a:spLocks/>
            </p:cNvSpPr>
            <p:nvPr/>
          </p:nvSpPr>
          <p:spPr bwMode="auto">
            <a:xfrm>
              <a:off x="7236503" y="2419305"/>
              <a:ext cx="117191" cy="107395"/>
            </a:xfrm>
            <a:custGeom>
              <a:avLst/>
              <a:gdLst>
                <a:gd name="T0" fmla="*/ 0 w 87"/>
                <a:gd name="T1" fmla="*/ 82254980 h 84"/>
                <a:gd name="T2" fmla="*/ 0 w 87"/>
                <a:gd name="T3" fmla="*/ 82254980 h 84"/>
                <a:gd name="T4" fmla="*/ 25363482 w 87"/>
                <a:gd name="T5" fmla="*/ 94505205 h 84"/>
                <a:gd name="T6" fmla="*/ 9510832 w 87"/>
                <a:gd name="T7" fmla="*/ 136509117 h 84"/>
                <a:gd name="T8" fmla="*/ 47555429 w 87"/>
                <a:gd name="T9" fmla="*/ 145258884 h 84"/>
                <a:gd name="T10" fmla="*/ 87186425 w 87"/>
                <a:gd name="T11" fmla="*/ 120757154 h 84"/>
                <a:gd name="T12" fmla="*/ 69748624 w 87"/>
                <a:gd name="T13" fmla="*/ 87505655 h 84"/>
                <a:gd name="T14" fmla="*/ 115718915 w 87"/>
                <a:gd name="T15" fmla="*/ 56003032 h 84"/>
                <a:gd name="T16" fmla="*/ 136326972 w 87"/>
                <a:gd name="T17" fmla="*/ 14000427 h 84"/>
                <a:gd name="T18" fmla="*/ 134741833 w 87"/>
                <a:gd name="T19" fmla="*/ 8751093 h 84"/>
                <a:gd name="T20" fmla="*/ 125231004 w 87"/>
                <a:gd name="T21" fmla="*/ 0 h 84"/>
                <a:gd name="T22" fmla="*/ 84014889 w 87"/>
                <a:gd name="T23" fmla="*/ 28002177 h 84"/>
                <a:gd name="T24" fmla="*/ 84014889 w 87"/>
                <a:gd name="T25" fmla="*/ 43752828 h 84"/>
                <a:gd name="T26" fmla="*/ 55482379 w 87"/>
                <a:gd name="T27" fmla="*/ 38502163 h 84"/>
                <a:gd name="T28" fmla="*/ 0 w 87"/>
                <a:gd name="T29" fmla="*/ 82254980 h 84"/>
                <a:gd name="T30" fmla="*/ 0 w 87"/>
                <a:gd name="T31" fmla="*/ 82254980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
                <a:gd name="T49" fmla="*/ 0 h 84"/>
                <a:gd name="T50" fmla="*/ 87 w 87"/>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 h="84">
                  <a:moveTo>
                    <a:pt x="0" y="47"/>
                  </a:moveTo>
                  <a:lnTo>
                    <a:pt x="0" y="47"/>
                  </a:lnTo>
                  <a:lnTo>
                    <a:pt x="16" y="54"/>
                  </a:lnTo>
                  <a:lnTo>
                    <a:pt x="6" y="78"/>
                  </a:lnTo>
                  <a:lnTo>
                    <a:pt x="30" y="83"/>
                  </a:lnTo>
                  <a:lnTo>
                    <a:pt x="55" y="69"/>
                  </a:lnTo>
                  <a:lnTo>
                    <a:pt x="44" y="50"/>
                  </a:lnTo>
                  <a:lnTo>
                    <a:pt x="73" y="32"/>
                  </a:lnTo>
                  <a:lnTo>
                    <a:pt x="86" y="8"/>
                  </a:lnTo>
                  <a:lnTo>
                    <a:pt x="85" y="5"/>
                  </a:lnTo>
                  <a:lnTo>
                    <a:pt x="79" y="0"/>
                  </a:lnTo>
                  <a:lnTo>
                    <a:pt x="53" y="16"/>
                  </a:lnTo>
                  <a:lnTo>
                    <a:pt x="53" y="25"/>
                  </a:lnTo>
                  <a:lnTo>
                    <a:pt x="35" y="22"/>
                  </a:lnTo>
                  <a:lnTo>
                    <a:pt x="0" y="47"/>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18" name="Freeform 617"/>
            <p:cNvSpPr>
              <a:spLocks/>
            </p:cNvSpPr>
            <p:nvPr/>
          </p:nvSpPr>
          <p:spPr bwMode="auto">
            <a:xfrm>
              <a:off x="7272170" y="2508289"/>
              <a:ext cx="61144" cy="82849"/>
            </a:xfrm>
            <a:custGeom>
              <a:avLst/>
              <a:gdLst>
                <a:gd name="T0" fmla="*/ 0 w 48"/>
                <a:gd name="T1" fmla="*/ 109657851 h 66"/>
                <a:gd name="T2" fmla="*/ 0 w 48"/>
                <a:gd name="T3" fmla="*/ 109657851 h 66"/>
                <a:gd name="T4" fmla="*/ 7087791 w 48"/>
                <a:gd name="T5" fmla="*/ 23618536 h 66"/>
                <a:gd name="T6" fmla="*/ 42527939 w 48"/>
                <a:gd name="T7" fmla="*/ 0 h 66"/>
                <a:gd name="T8" fmla="*/ 66626182 w 48"/>
                <a:gd name="T9" fmla="*/ 67482449 h 66"/>
                <a:gd name="T10" fmla="*/ 42527939 w 48"/>
                <a:gd name="T11" fmla="*/ 99535812 h 66"/>
                <a:gd name="T12" fmla="*/ 0 w 48"/>
                <a:gd name="T13" fmla="*/ 109657851 h 66"/>
                <a:gd name="T14" fmla="*/ 0 w 48"/>
                <a:gd name="T15" fmla="*/ 109657851 h 66"/>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66"/>
                <a:gd name="T26" fmla="*/ 48 w 48"/>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66">
                  <a:moveTo>
                    <a:pt x="0" y="65"/>
                  </a:moveTo>
                  <a:lnTo>
                    <a:pt x="0" y="65"/>
                  </a:lnTo>
                  <a:lnTo>
                    <a:pt x="5" y="14"/>
                  </a:lnTo>
                  <a:lnTo>
                    <a:pt x="30" y="0"/>
                  </a:lnTo>
                  <a:lnTo>
                    <a:pt x="47" y="40"/>
                  </a:lnTo>
                  <a:lnTo>
                    <a:pt x="30" y="59"/>
                  </a:lnTo>
                  <a:lnTo>
                    <a:pt x="0" y="65"/>
                  </a:lnTo>
                </a:path>
              </a:pathLst>
            </a:custGeom>
            <a:solidFill>
              <a:srgbClr val="FFC000"/>
            </a:solidFill>
            <a:ln w="6350">
              <a:solidFill>
                <a:schemeClr val="bg1"/>
              </a:solidFill>
              <a:round/>
              <a:headEnd/>
              <a:tailEnd/>
            </a:ln>
          </p:spPr>
          <p:txBody>
            <a:bodyPr lIns="0" tIns="0" rIns="0" bIns="0" anchor="ctr">
              <a:spAutoFit/>
            </a:bodyPr>
            <a:lstStyle/>
            <a:p>
              <a:pPr>
                <a:defRPr/>
              </a:pPr>
              <a:endParaRPr lang="en-GB" dirty="0"/>
            </a:p>
          </p:txBody>
        </p:sp>
        <p:sp>
          <p:nvSpPr>
            <p:cNvPr id="619" name="Freeform 19"/>
            <p:cNvSpPr>
              <a:spLocks/>
            </p:cNvSpPr>
            <p:nvPr/>
          </p:nvSpPr>
          <p:spPr bwMode="auto">
            <a:xfrm>
              <a:off x="6798310" y="2810531"/>
              <a:ext cx="130778" cy="144216"/>
            </a:xfrm>
            <a:custGeom>
              <a:avLst/>
              <a:gdLst>
                <a:gd name="T0" fmla="*/ 0 w 99"/>
                <a:gd name="T1" fmla="*/ 42094425 h 115"/>
                <a:gd name="T2" fmla="*/ 0 w 99"/>
                <a:gd name="T3" fmla="*/ 42094425 h 115"/>
                <a:gd name="T4" fmla="*/ 19818444 w 99"/>
                <a:gd name="T5" fmla="*/ 69035380 h 115"/>
                <a:gd name="T6" fmla="*/ 13720178 w 99"/>
                <a:gd name="T7" fmla="*/ 116181404 h 115"/>
                <a:gd name="T8" fmla="*/ 67079713 w 99"/>
                <a:gd name="T9" fmla="*/ 95976345 h 115"/>
                <a:gd name="T10" fmla="*/ 89946687 w 99"/>
                <a:gd name="T11" fmla="*/ 116181404 h 115"/>
                <a:gd name="T12" fmla="*/ 109766361 w 99"/>
                <a:gd name="T13" fmla="*/ 163327409 h 115"/>
                <a:gd name="T14" fmla="*/ 102143220 w 99"/>
                <a:gd name="T15" fmla="*/ 191951392 h 115"/>
                <a:gd name="T16" fmla="*/ 149403240 w 99"/>
                <a:gd name="T17" fmla="*/ 183532509 h 115"/>
                <a:gd name="T18" fmla="*/ 126536285 w 99"/>
                <a:gd name="T19" fmla="*/ 121232994 h 115"/>
                <a:gd name="T20" fmla="*/ 76226495 w 99"/>
                <a:gd name="T21" fmla="*/ 75769967 h 115"/>
                <a:gd name="T22" fmla="*/ 89946687 w 99"/>
                <a:gd name="T23" fmla="*/ 50513318 h 115"/>
                <a:gd name="T24" fmla="*/ 62505087 w 99"/>
                <a:gd name="T25" fmla="*/ 35359838 h 115"/>
                <a:gd name="T26" fmla="*/ 41161773 w 99"/>
                <a:gd name="T27" fmla="*/ 0 h 115"/>
                <a:gd name="T28" fmla="*/ 27441590 w 99"/>
                <a:gd name="T29" fmla="*/ 0 h 115"/>
                <a:gd name="T30" fmla="*/ 28966466 w 99"/>
                <a:gd name="T31" fmla="*/ 26940955 h 115"/>
                <a:gd name="T32" fmla="*/ 19818444 w 99"/>
                <a:gd name="T33" fmla="*/ 20205065 h 115"/>
                <a:gd name="T34" fmla="*/ 0 w 99"/>
                <a:gd name="T35" fmla="*/ 42094425 h 115"/>
                <a:gd name="T36" fmla="*/ 0 w 99"/>
                <a:gd name="T37" fmla="*/ 42094425 h 1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115"/>
                <a:gd name="T59" fmla="*/ 99 w 99"/>
                <a:gd name="T60" fmla="*/ 115 h 1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115">
                  <a:moveTo>
                    <a:pt x="0" y="25"/>
                  </a:moveTo>
                  <a:lnTo>
                    <a:pt x="0" y="25"/>
                  </a:lnTo>
                  <a:lnTo>
                    <a:pt x="13" y="41"/>
                  </a:lnTo>
                  <a:lnTo>
                    <a:pt x="9" y="69"/>
                  </a:lnTo>
                  <a:lnTo>
                    <a:pt x="44" y="57"/>
                  </a:lnTo>
                  <a:lnTo>
                    <a:pt x="59" y="69"/>
                  </a:lnTo>
                  <a:lnTo>
                    <a:pt x="72" y="97"/>
                  </a:lnTo>
                  <a:lnTo>
                    <a:pt x="67" y="114"/>
                  </a:lnTo>
                  <a:lnTo>
                    <a:pt x="98" y="109"/>
                  </a:lnTo>
                  <a:lnTo>
                    <a:pt x="83" y="72"/>
                  </a:lnTo>
                  <a:lnTo>
                    <a:pt x="50" y="45"/>
                  </a:lnTo>
                  <a:lnTo>
                    <a:pt x="59" y="30"/>
                  </a:lnTo>
                  <a:lnTo>
                    <a:pt x="41" y="21"/>
                  </a:lnTo>
                  <a:lnTo>
                    <a:pt x="27" y="0"/>
                  </a:lnTo>
                  <a:lnTo>
                    <a:pt x="18" y="0"/>
                  </a:lnTo>
                  <a:lnTo>
                    <a:pt x="19" y="16"/>
                  </a:lnTo>
                  <a:lnTo>
                    <a:pt x="13" y="12"/>
                  </a:lnTo>
                  <a:lnTo>
                    <a:pt x="0" y="25"/>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grpSp>
          <p:nvGrpSpPr>
            <p:cNvPr id="620" name="Group 43"/>
            <p:cNvGrpSpPr>
              <a:grpSpLocks/>
            </p:cNvGrpSpPr>
            <p:nvPr/>
          </p:nvGrpSpPr>
          <p:grpSpPr bwMode="auto">
            <a:xfrm>
              <a:off x="2406173" y="1279375"/>
              <a:ext cx="1610111" cy="1161408"/>
              <a:chOff x="1156" y="1908"/>
              <a:chExt cx="1207" cy="919"/>
            </a:xfrm>
            <a:solidFill>
              <a:srgbClr val="00B050"/>
            </a:solidFill>
          </p:grpSpPr>
          <p:sp>
            <p:nvSpPr>
              <p:cNvPr id="621" name="Freeform 620"/>
              <p:cNvSpPr>
                <a:spLocks/>
              </p:cNvSpPr>
              <p:nvPr/>
            </p:nvSpPr>
            <p:spPr bwMode="auto">
              <a:xfrm>
                <a:off x="1156" y="2232"/>
                <a:ext cx="1166" cy="595"/>
              </a:xfrm>
              <a:custGeom>
                <a:avLst/>
                <a:gdLst>
                  <a:gd name="T0" fmla="*/ 93 w 1166"/>
                  <a:gd name="T1" fmla="*/ 82 h 595"/>
                  <a:gd name="T2" fmla="*/ 110 w 1166"/>
                  <a:gd name="T3" fmla="*/ 69 h 595"/>
                  <a:gd name="T4" fmla="*/ 177 w 1166"/>
                  <a:gd name="T5" fmla="*/ 35 h 595"/>
                  <a:gd name="T6" fmla="*/ 250 w 1166"/>
                  <a:gd name="T7" fmla="*/ 52 h 595"/>
                  <a:gd name="T8" fmla="*/ 347 w 1166"/>
                  <a:gd name="T9" fmla="*/ 95 h 595"/>
                  <a:gd name="T10" fmla="*/ 453 w 1166"/>
                  <a:gd name="T11" fmla="*/ 123 h 595"/>
                  <a:gd name="T12" fmla="*/ 450 w 1166"/>
                  <a:gd name="T13" fmla="*/ 93 h 595"/>
                  <a:gd name="T14" fmla="*/ 515 w 1166"/>
                  <a:gd name="T15" fmla="*/ 93 h 595"/>
                  <a:gd name="T16" fmla="*/ 595 w 1166"/>
                  <a:gd name="T17" fmla="*/ 105 h 595"/>
                  <a:gd name="T18" fmla="*/ 597 w 1166"/>
                  <a:gd name="T19" fmla="*/ 85 h 595"/>
                  <a:gd name="T20" fmla="*/ 624 w 1166"/>
                  <a:gd name="T21" fmla="*/ 114 h 595"/>
                  <a:gd name="T22" fmla="*/ 632 w 1166"/>
                  <a:gd name="T23" fmla="*/ 78 h 595"/>
                  <a:gd name="T24" fmla="*/ 620 w 1166"/>
                  <a:gd name="T25" fmla="*/ 18 h 595"/>
                  <a:gd name="T26" fmla="*/ 676 w 1166"/>
                  <a:gd name="T27" fmla="*/ 44 h 595"/>
                  <a:gd name="T28" fmla="*/ 685 w 1166"/>
                  <a:gd name="T29" fmla="*/ 61 h 595"/>
                  <a:gd name="T30" fmla="*/ 721 w 1166"/>
                  <a:gd name="T31" fmla="*/ 76 h 595"/>
                  <a:gd name="T32" fmla="*/ 743 w 1166"/>
                  <a:gd name="T33" fmla="*/ 109 h 595"/>
                  <a:gd name="T34" fmla="*/ 797 w 1166"/>
                  <a:gd name="T35" fmla="*/ 55 h 595"/>
                  <a:gd name="T36" fmla="*/ 798 w 1166"/>
                  <a:gd name="T37" fmla="*/ 85 h 595"/>
                  <a:gd name="T38" fmla="*/ 783 w 1166"/>
                  <a:gd name="T39" fmla="*/ 137 h 595"/>
                  <a:gd name="T40" fmla="*/ 695 w 1166"/>
                  <a:gd name="T41" fmla="*/ 143 h 595"/>
                  <a:gd name="T42" fmla="*/ 698 w 1166"/>
                  <a:gd name="T43" fmla="*/ 183 h 595"/>
                  <a:gd name="T44" fmla="*/ 689 w 1166"/>
                  <a:gd name="T45" fmla="*/ 208 h 595"/>
                  <a:gd name="T46" fmla="*/ 661 w 1166"/>
                  <a:gd name="T47" fmla="*/ 226 h 595"/>
                  <a:gd name="T48" fmla="*/ 653 w 1166"/>
                  <a:gd name="T49" fmla="*/ 293 h 595"/>
                  <a:gd name="T50" fmla="*/ 759 w 1166"/>
                  <a:gd name="T51" fmla="*/ 359 h 595"/>
                  <a:gd name="T52" fmla="*/ 800 w 1166"/>
                  <a:gd name="T53" fmla="*/ 404 h 595"/>
                  <a:gd name="T54" fmla="*/ 817 w 1166"/>
                  <a:gd name="T55" fmla="*/ 440 h 595"/>
                  <a:gd name="T56" fmla="*/ 836 w 1166"/>
                  <a:gd name="T57" fmla="*/ 375 h 595"/>
                  <a:gd name="T58" fmla="*/ 849 w 1166"/>
                  <a:gd name="T59" fmla="*/ 293 h 595"/>
                  <a:gd name="T60" fmla="*/ 858 w 1166"/>
                  <a:gd name="T61" fmla="*/ 252 h 595"/>
                  <a:gd name="T62" fmla="*/ 900 w 1166"/>
                  <a:gd name="T63" fmla="*/ 225 h 595"/>
                  <a:gd name="T64" fmla="*/ 974 w 1166"/>
                  <a:gd name="T65" fmla="*/ 248 h 595"/>
                  <a:gd name="T66" fmla="*/ 980 w 1166"/>
                  <a:gd name="T67" fmla="*/ 283 h 595"/>
                  <a:gd name="T68" fmla="*/ 978 w 1166"/>
                  <a:gd name="T69" fmla="*/ 312 h 595"/>
                  <a:gd name="T70" fmla="*/ 1022 w 1166"/>
                  <a:gd name="T71" fmla="*/ 300 h 595"/>
                  <a:gd name="T72" fmla="*/ 1061 w 1166"/>
                  <a:gd name="T73" fmla="*/ 285 h 595"/>
                  <a:gd name="T74" fmla="*/ 1058 w 1166"/>
                  <a:gd name="T75" fmla="*/ 300 h 595"/>
                  <a:gd name="T76" fmla="*/ 1079 w 1166"/>
                  <a:gd name="T77" fmla="*/ 316 h 595"/>
                  <a:gd name="T78" fmla="*/ 1082 w 1166"/>
                  <a:gd name="T79" fmla="*/ 336 h 595"/>
                  <a:gd name="T80" fmla="*/ 1118 w 1166"/>
                  <a:gd name="T81" fmla="*/ 362 h 595"/>
                  <a:gd name="T82" fmla="*/ 1144 w 1166"/>
                  <a:gd name="T83" fmla="*/ 381 h 595"/>
                  <a:gd name="T84" fmla="*/ 1156 w 1166"/>
                  <a:gd name="T85" fmla="*/ 400 h 595"/>
                  <a:gd name="T86" fmla="*/ 985 w 1166"/>
                  <a:gd name="T87" fmla="*/ 477 h 595"/>
                  <a:gd name="T88" fmla="*/ 1047 w 1166"/>
                  <a:gd name="T89" fmla="*/ 482 h 595"/>
                  <a:gd name="T90" fmla="*/ 1053 w 1166"/>
                  <a:gd name="T91" fmla="*/ 527 h 595"/>
                  <a:gd name="T92" fmla="*/ 1108 w 1166"/>
                  <a:gd name="T93" fmla="*/ 523 h 595"/>
                  <a:gd name="T94" fmla="*/ 1022 w 1166"/>
                  <a:gd name="T95" fmla="*/ 552 h 595"/>
                  <a:gd name="T96" fmla="*/ 1010 w 1166"/>
                  <a:gd name="T97" fmla="*/ 540 h 595"/>
                  <a:gd name="T98" fmla="*/ 960 w 1166"/>
                  <a:gd name="T99" fmla="*/ 539 h 595"/>
                  <a:gd name="T100" fmla="*/ 846 w 1166"/>
                  <a:gd name="T101" fmla="*/ 574 h 595"/>
                  <a:gd name="T102" fmla="*/ 798 w 1166"/>
                  <a:gd name="T103" fmla="*/ 582 h 595"/>
                  <a:gd name="T104" fmla="*/ 820 w 1166"/>
                  <a:gd name="T105" fmla="*/ 550 h 595"/>
                  <a:gd name="T106" fmla="*/ 770 w 1166"/>
                  <a:gd name="T107" fmla="*/ 518 h 595"/>
                  <a:gd name="T108" fmla="*/ 735 w 1166"/>
                  <a:gd name="T109" fmla="*/ 479 h 595"/>
                  <a:gd name="T110" fmla="*/ 634 w 1166"/>
                  <a:gd name="T111" fmla="*/ 480 h 595"/>
                  <a:gd name="T112" fmla="*/ 244 w 1166"/>
                  <a:gd name="T113" fmla="*/ 462 h 595"/>
                  <a:gd name="T114" fmla="*/ 188 w 1166"/>
                  <a:gd name="T115" fmla="*/ 431 h 595"/>
                  <a:gd name="T116" fmla="*/ 149 w 1166"/>
                  <a:gd name="T117" fmla="*/ 366 h 595"/>
                  <a:gd name="T118" fmla="*/ 48 w 1166"/>
                  <a:gd name="T119" fmla="*/ 291 h 595"/>
                  <a:gd name="T120" fmla="*/ 0 w 1166"/>
                  <a:gd name="T121" fmla="*/ 264 h 5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6"/>
                  <a:gd name="T184" fmla="*/ 0 h 595"/>
                  <a:gd name="T185" fmla="*/ 1166 w 1166"/>
                  <a:gd name="T186" fmla="*/ 595 h 5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6" h="595">
                    <a:moveTo>
                      <a:pt x="0" y="264"/>
                    </a:moveTo>
                    <a:lnTo>
                      <a:pt x="0" y="264"/>
                    </a:lnTo>
                    <a:lnTo>
                      <a:pt x="0" y="55"/>
                    </a:lnTo>
                    <a:lnTo>
                      <a:pt x="93" y="82"/>
                    </a:lnTo>
                    <a:lnTo>
                      <a:pt x="88" y="71"/>
                    </a:lnTo>
                    <a:lnTo>
                      <a:pt x="98" y="64"/>
                    </a:lnTo>
                    <a:lnTo>
                      <a:pt x="154" y="42"/>
                    </a:lnTo>
                    <a:lnTo>
                      <a:pt x="110" y="69"/>
                    </a:lnTo>
                    <a:lnTo>
                      <a:pt x="136" y="62"/>
                    </a:lnTo>
                    <a:lnTo>
                      <a:pt x="136" y="67"/>
                    </a:lnTo>
                    <a:lnTo>
                      <a:pt x="183" y="43"/>
                    </a:lnTo>
                    <a:lnTo>
                      <a:pt x="177" y="35"/>
                    </a:lnTo>
                    <a:lnTo>
                      <a:pt x="207" y="64"/>
                    </a:lnTo>
                    <a:lnTo>
                      <a:pt x="227" y="47"/>
                    </a:lnTo>
                    <a:lnTo>
                      <a:pt x="225" y="64"/>
                    </a:lnTo>
                    <a:lnTo>
                      <a:pt x="250" y="52"/>
                    </a:lnTo>
                    <a:lnTo>
                      <a:pt x="319" y="73"/>
                    </a:lnTo>
                    <a:lnTo>
                      <a:pt x="351" y="72"/>
                    </a:lnTo>
                    <a:lnTo>
                      <a:pt x="369" y="85"/>
                    </a:lnTo>
                    <a:lnTo>
                      <a:pt x="347" y="95"/>
                    </a:lnTo>
                    <a:lnTo>
                      <a:pt x="360" y="100"/>
                    </a:lnTo>
                    <a:lnTo>
                      <a:pt x="422" y="94"/>
                    </a:lnTo>
                    <a:lnTo>
                      <a:pt x="450" y="112"/>
                    </a:lnTo>
                    <a:lnTo>
                      <a:pt x="453" y="123"/>
                    </a:lnTo>
                    <a:lnTo>
                      <a:pt x="460" y="116"/>
                    </a:lnTo>
                    <a:lnTo>
                      <a:pt x="450" y="100"/>
                    </a:lnTo>
                    <a:lnTo>
                      <a:pt x="479" y="80"/>
                    </a:lnTo>
                    <a:lnTo>
                      <a:pt x="450" y="93"/>
                    </a:lnTo>
                    <a:lnTo>
                      <a:pt x="440" y="87"/>
                    </a:lnTo>
                    <a:lnTo>
                      <a:pt x="475" y="72"/>
                    </a:lnTo>
                    <a:lnTo>
                      <a:pt x="494" y="93"/>
                    </a:lnTo>
                    <a:lnTo>
                      <a:pt x="515" y="93"/>
                    </a:lnTo>
                    <a:lnTo>
                      <a:pt x="528" y="102"/>
                    </a:lnTo>
                    <a:lnTo>
                      <a:pt x="582" y="100"/>
                    </a:lnTo>
                    <a:lnTo>
                      <a:pt x="580" y="93"/>
                    </a:lnTo>
                    <a:lnTo>
                      <a:pt x="595" y="105"/>
                    </a:lnTo>
                    <a:lnTo>
                      <a:pt x="598" y="95"/>
                    </a:lnTo>
                    <a:lnTo>
                      <a:pt x="586" y="99"/>
                    </a:lnTo>
                    <a:lnTo>
                      <a:pt x="577" y="86"/>
                    </a:lnTo>
                    <a:lnTo>
                      <a:pt x="597" y="85"/>
                    </a:lnTo>
                    <a:lnTo>
                      <a:pt x="605" y="94"/>
                    </a:lnTo>
                    <a:lnTo>
                      <a:pt x="613" y="91"/>
                    </a:lnTo>
                    <a:lnTo>
                      <a:pt x="609" y="106"/>
                    </a:lnTo>
                    <a:lnTo>
                      <a:pt x="624" y="114"/>
                    </a:lnTo>
                    <a:lnTo>
                      <a:pt x="620" y="93"/>
                    </a:lnTo>
                    <a:lnTo>
                      <a:pt x="648" y="81"/>
                    </a:lnTo>
                    <a:lnTo>
                      <a:pt x="640" y="71"/>
                    </a:lnTo>
                    <a:lnTo>
                      <a:pt x="632" y="78"/>
                    </a:lnTo>
                    <a:lnTo>
                      <a:pt x="646" y="61"/>
                    </a:lnTo>
                    <a:lnTo>
                      <a:pt x="607" y="48"/>
                    </a:lnTo>
                    <a:lnTo>
                      <a:pt x="611" y="17"/>
                    </a:lnTo>
                    <a:lnTo>
                      <a:pt x="620" y="18"/>
                    </a:lnTo>
                    <a:lnTo>
                      <a:pt x="625" y="0"/>
                    </a:lnTo>
                    <a:lnTo>
                      <a:pt x="655" y="17"/>
                    </a:lnTo>
                    <a:lnTo>
                      <a:pt x="656" y="29"/>
                    </a:lnTo>
                    <a:lnTo>
                      <a:pt x="676" y="44"/>
                    </a:lnTo>
                    <a:lnTo>
                      <a:pt x="663" y="44"/>
                    </a:lnTo>
                    <a:lnTo>
                      <a:pt x="668" y="49"/>
                    </a:lnTo>
                    <a:lnTo>
                      <a:pt x="661" y="56"/>
                    </a:lnTo>
                    <a:lnTo>
                      <a:pt x="685" y="61"/>
                    </a:lnTo>
                    <a:lnTo>
                      <a:pt x="677" y="64"/>
                    </a:lnTo>
                    <a:lnTo>
                      <a:pt x="692" y="90"/>
                    </a:lnTo>
                    <a:lnTo>
                      <a:pt x="704" y="67"/>
                    </a:lnTo>
                    <a:lnTo>
                      <a:pt x="721" y="76"/>
                    </a:lnTo>
                    <a:lnTo>
                      <a:pt x="726" y="91"/>
                    </a:lnTo>
                    <a:lnTo>
                      <a:pt x="717" y="95"/>
                    </a:lnTo>
                    <a:lnTo>
                      <a:pt x="733" y="114"/>
                    </a:lnTo>
                    <a:lnTo>
                      <a:pt x="743" y="109"/>
                    </a:lnTo>
                    <a:lnTo>
                      <a:pt x="755" y="81"/>
                    </a:lnTo>
                    <a:lnTo>
                      <a:pt x="769" y="78"/>
                    </a:lnTo>
                    <a:lnTo>
                      <a:pt x="758" y="53"/>
                    </a:lnTo>
                    <a:lnTo>
                      <a:pt x="797" y="55"/>
                    </a:lnTo>
                    <a:lnTo>
                      <a:pt x="814" y="69"/>
                    </a:lnTo>
                    <a:lnTo>
                      <a:pt x="807" y="77"/>
                    </a:lnTo>
                    <a:lnTo>
                      <a:pt x="815" y="81"/>
                    </a:lnTo>
                    <a:lnTo>
                      <a:pt x="798" y="85"/>
                    </a:lnTo>
                    <a:lnTo>
                      <a:pt x="813" y="117"/>
                    </a:lnTo>
                    <a:lnTo>
                      <a:pt x="788" y="134"/>
                    </a:lnTo>
                    <a:lnTo>
                      <a:pt x="779" y="126"/>
                    </a:lnTo>
                    <a:lnTo>
                      <a:pt x="783" y="137"/>
                    </a:lnTo>
                    <a:lnTo>
                      <a:pt x="743" y="129"/>
                    </a:lnTo>
                    <a:lnTo>
                      <a:pt x="751" y="140"/>
                    </a:lnTo>
                    <a:lnTo>
                      <a:pt x="735" y="156"/>
                    </a:lnTo>
                    <a:lnTo>
                      <a:pt x="695" y="143"/>
                    </a:lnTo>
                    <a:lnTo>
                      <a:pt x="710" y="156"/>
                    </a:lnTo>
                    <a:lnTo>
                      <a:pt x="739" y="159"/>
                    </a:lnTo>
                    <a:lnTo>
                      <a:pt x="719" y="185"/>
                    </a:lnTo>
                    <a:lnTo>
                      <a:pt x="698" y="183"/>
                    </a:lnTo>
                    <a:lnTo>
                      <a:pt x="688" y="197"/>
                    </a:lnTo>
                    <a:lnTo>
                      <a:pt x="650" y="185"/>
                    </a:lnTo>
                    <a:lnTo>
                      <a:pt x="685" y="197"/>
                    </a:lnTo>
                    <a:lnTo>
                      <a:pt x="689" y="208"/>
                    </a:lnTo>
                    <a:lnTo>
                      <a:pt x="663" y="212"/>
                    </a:lnTo>
                    <a:lnTo>
                      <a:pt x="668" y="215"/>
                    </a:lnTo>
                    <a:lnTo>
                      <a:pt x="661" y="216"/>
                    </a:lnTo>
                    <a:lnTo>
                      <a:pt x="661" y="226"/>
                    </a:lnTo>
                    <a:lnTo>
                      <a:pt x="633" y="241"/>
                    </a:lnTo>
                    <a:lnTo>
                      <a:pt x="627" y="289"/>
                    </a:lnTo>
                    <a:lnTo>
                      <a:pt x="638" y="300"/>
                    </a:lnTo>
                    <a:lnTo>
                      <a:pt x="653" y="293"/>
                    </a:lnTo>
                    <a:lnTo>
                      <a:pt x="659" y="330"/>
                    </a:lnTo>
                    <a:lnTo>
                      <a:pt x="681" y="322"/>
                    </a:lnTo>
                    <a:lnTo>
                      <a:pt x="707" y="333"/>
                    </a:lnTo>
                    <a:lnTo>
                      <a:pt x="759" y="359"/>
                    </a:lnTo>
                    <a:lnTo>
                      <a:pt x="755" y="370"/>
                    </a:lnTo>
                    <a:lnTo>
                      <a:pt x="761" y="362"/>
                    </a:lnTo>
                    <a:lnTo>
                      <a:pt x="800" y="364"/>
                    </a:lnTo>
                    <a:lnTo>
                      <a:pt x="800" y="404"/>
                    </a:lnTo>
                    <a:lnTo>
                      <a:pt x="812" y="417"/>
                    </a:lnTo>
                    <a:lnTo>
                      <a:pt x="803" y="420"/>
                    </a:lnTo>
                    <a:lnTo>
                      <a:pt x="823" y="427"/>
                    </a:lnTo>
                    <a:lnTo>
                      <a:pt x="817" y="440"/>
                    </a:lnTo>
                    <a:lnTo>
                      <a:pt x="836" y="439"/>
                    </a:lnTo>
                    <a:lnTo>
                      <a:pt x="862" y="418"/>
                    </a:lnTo>
                    <a:lnTo>
                      <a:pt x="851" y="413"/>
                    </a:lnTo>
                    <a:lnTo>
                      <a:pt x="836" y="375"/>
                    </a:lnTo>
                    <a:lnTo>
                      <a:pt x="885" y="342"/>
                    </a:lnTo>
                    <a:lnTo>
                      <a:pt x="877" y="342"/>
                    </a:lnTo>
                    <a:lnTo>
                      <a:pt x="867" y="303"/>
                    </a:lnTo>
                    <a:lnTo>
                      <a:pt x="849" y="293"/>
                    </a:lnTo>
                    <a:lnTo>
                      <a:pt x="872" y="277"/>
                    </a:lnTo>
                    <a:lnTo>
                      <a:pt x="864" y="269"/>
                    </a:lnTo>
                    <a:lnTo>
                      <a:pt x="868" y="255"/>
                    </a:lnTo>
                    <a:lnTo>
                      <a:pt x="858" y="252"/>
                    </a:lnTo>
                    <a:lnTo>
                      <a:pt x="868" y="238"/>
                    </a:lnTo>
                    <a:lnTo>
                      <a:pt x="857" y="229"/>
                    </a:lnTo>
                    <a:lnTo>
                      <a:pt x="863" y="216"/>
                    </a:lnTo>
                    <a:lnTo>
                      <a:pt x="900" y="225"/>
                    </a:lnTo>
                    <a:lnTo>
                      <a:pt x="916" y="218"/>
                    </a:lnTo>
                    <a:lnTo>
                      <a:pt x="947" y="238"/>
                    </a:lnTo>
                    <a:lnTo>
                      <a:pt x="947" y="246"/>
                    </a:lnTo>
                    <a:lnTo>
                      <a:pt x="974" y="248"/>
                    </a:lnTo>
                    <a:lnTo>
                      <a:pt x="977" y="267"/>
                    </a:lnTo>
                    <a:lnTo>
                      <a:pt x="953" y="268"/>
                    </a:lnTo>
                    <a:lnTo>
                      <a:pt x="973" y="271"/>
                    </a:lnTo>
                    <a:lnTo>
                      <a:pt x="980" y="283"/>
                    </a:lnTo>
                    <a:lnTo>
                      <a:pt x="958" y="300"/>
                    </a:lnTo>
                    <a:lnTo>
                      <a:pt x="990" y="292"/>
                    </a:lnTo>
                    <a:lnTo>
                      <a:pt x="992" y="306"/>
                    </a:lnTo>
                    <a:lnTo>
                      <a:pt x="978" y="312"/>
                    </a:lnTo>
                    <a:lnTo>
                      <a:pt x="998" y="297"/>
                    </a:lnTo>
                    <a:lnTo>
                      <a:pt x="1000" y="307"/>
                    </a:lnTo>
                    <a:lnTo>
                      <a:pt x="1018" y="292"/>
                    </a:lnTo>
                    <a:lnTo>
                      <a:pt x="1022" y="300"/>
                    </a:lnTo>
                    <a:lnTo>
                      <a:pt x="1035" y="279"/>
                    </a:lnTo>
                    <a:lnTo>
                      <a:pt x="1030" y="275"/>
                    </a:lnTo>
                    <a:lnTo>
                      <a:pt x="1045" y="264"/>
                    </a:lnTo>
                    <a:lnTo>
                      <a:pt x="1061" y="285"/>
                    </a:lnTo>
                    <a:lnTo>
                      <a:pt x="1047" y="291"/>
                    </a:lnTo>
                    <a:lnTo>
                      <a:pt x="1062" y="288"/>
                    </a:lnTo>
                    <a:lnTo>
                      <a:pt x="1068" y="297"/>
                    </a:lnTo>
                    <a:lnTo>
                      <a:pt x="1058" y="300"/>
                    </a:lnTo>
                    <a:lnTo>
                      <a:pt x="1071" y="301"/>
                    </a:lnTo>
                    <a:lnTo>
                      <a:pt x="1062" y="308"/>
                    </a:lnTo>
                    <a:lnTo>
                      <a:pt x="1072" y="306"/>
                    </a:lnTo>
                    <a:lnTo>
                      <a:pt x="1079" y="316"/>
                    </a:lnTo>
                    <a:lnTo>
                      <a:pt x="1074" y="320"/>
                    </a:lnTo>
                    <a:lnTo>
                      <a:pt x="1088" y="328"/>
                    </a:lnTo>
                    <a:lnTo>
                      <a:pt x="1066" y="336"/>
                    </a:lnTo>
                    <a:lnTo>
                      <a:pt x="1082" y="336"/>
                    </a:lnTo>
                    <a:lnTo>
                      <a:pt x="1079" y="344"/>
                    </a:lnTo>
                    <a:lnTo>
                      <a:pt x="1102" y="351"/>
                    </a:lnTo>
                    <a:lnTo>
                      <a:pt x="1110" y="369"/>
                    </a:lnTo>
                    <a:lnTo>
                      <a:pt x="1118" y="362"/>
                    </a:lnTo>
                    <a:lnTo>
                      <a:pt x="1142" y="375"/>
                    </a:lnTo>
                    <a:lnTo>
                      <a:pt x="1091" y="390"/>
                    </a:lnTo>
                    <a:lnTo>
                      <a:pt x="1102" y="399"/>
                    </a:lnTo>
                    <a:lnTo>
                      <a:pt x="1144" y="381"/>
                    </a:lnTo>
                    <a:lnTo>
                      <a:pt x="1144" y="396"/>
                    </a:lnTo>
                    <a:lnTo>
                      <a:pt x="1163" y="393"/>
                    </a:lnTo>
                    <a:lnTo>
                      <a:pt x="1165" y="400"/>
                    </a:lnTo>
                    <a:lnTo>
                      <a:pt x="1156" y="400"/>
                    </a:lnTo>
                    <a:lnTo>
                      <a:pt x="1165" y="418"/>
                    </a:lnTo>
                    <a:lnTo>
                      <a:pt x="1106" y="453"/>
                    </a:lnTo>
                    <a:lnTo>
                      <a:pt x="1021" y="453"/>
                    </a:lnTo>
                    <a:lnTo>
                      <a:pt x="985" y="477"/>
                    </a:lnTo>
                    <a:lnTo>
                      <a:pt x="955" y="513"/>
                    </a:lnTo>
                    <a:lnTo>
                      <a:pt x="985" y="486"/>
                    </a:lnTo>
                    <a:lnTo>
                      <a:pt x="1031" y="470"/>
                    </a:lnTo>
                    <a:lnTo>
                      <a:pt x="1047" y="482"/>
                    </a:lnTo>
                    <a:lnTo>
                      <a:pt x="1017" y="492"/>
                    </a:lnTo>
                    <a:lnTo>
                      <a:pt x="1041" y="497"/>
                    </a:lnTo>
                    <a:lnTo>
                      <a:pt x="1035" y="508"/>
                    </a:lnTo>
                    <a:lnTo>
                      <a:pt x="1053" y="527"/>
                    </a:lnTo>
                    <a:lnTo>
                      <a:pt x="1089" y="535"/>
                    </a:lnTo>
                    <a:lnTo>
                      <a:pt x="1098" y="510"/>
                    </a:lnTo>
                    <a:lnTo>
                      <a:pt x="1098" y="525"/>
                    </a:lnTo>
                    <a:lnTo>
                      <a:pt x="1108" y="523"/>
                    </a:lnTo>
                    <a:lnTo>
                      <a:pt x="1091" y="539"/>
                    </a:lnTo>
                    <a:lnTo>
                      <a:pt x="1049" y="550"/>
                    </a:lnTo>
                    <a:lnTo>
                      <a:pt x="1034" y="568"/>
                    </a:lnTo>
                    <a:lnTo>
                      <a:pt x="1022" y="552"/>
                    </a:lnTo>
                    <a:lnTo>
                      <a:pt x="1062" y="537"/>
                    </a:lnTo>
                    <a:lnTo>
                      <a:pt x="1041" y="538"/>
                    </a:lnTo>
                    <a:lnTo>
                      <a:pt x="1045" y="527"/>
                    </a:lnTo>
                    <a:lnTo>
                      <a:pt x="1010" y="540"/>
                    </a:lnTo>
                    <a:lnTo>
                      <a:pt x="1000" y="532"/>
                    </a:lnTo>
                    <a:lnTo>
                      <a:pt x="1000" y="510"/>
                    </a:lnTo>
                    <a:lnTo>
                      <a:pt x="977" y="503"/>
                    </a:lnTo>
                    <a:lnTo>
                      <a:pt x="960" y="539"/>
                    </a:lnTo>
                    <a:lnTo>
                      <a:pt x="891" y="552"/>
                    </a:lnTo>
                    <a:lnTo>
                      <a:pt x="843" y="566"/>
                    </a:lnTo>
                    <a:lnTo>
                      <a:pt x="835" y="572"/>
                    </a:lnTo>
                    <a:lnTo>
                      <a:pt x="846" y="574"/>
                    </a:lnTo>
                    <a:lnTo>
                      <a:pt x="849" y="579"/>
                    </a:lnTo>
                    <a:lnTo>
                      <a:pt x="791" y="594"/>
                    </a:lnTo>
                    <a:lnTo>
                      <a:pt x="794" y="587"/>
                    </a:lnTo>
                    <a:lnTo>
                      <a:pt x="798" y="582"/>
                    </a:lnTo>
                    <a:lnTo>
                      <a:pt x="800" y="576"/>
                    </a:lnTo>
                    <a:lnTo>
                      <a:pt x="809" y="571"/>
                    </a:lnTo>
                    <a:lnTo>
                      <a:pt x="810" y="539"/>
                    </a:lnTo>
                    <a:lnTo>
                      <a:pt x="820" y="550"/>
                    </a:lnTo>
                    <a:lnTo>
                      <a:pt x="837" y="546"/>
                    </a:lnTo>
                    <a:lnTo>
                      <a:pt x="823" y="527"/>
                    </a:lnTo>
                    <a:lnTo>
                      <a:pt x="773" y="518"/>
                    </a:lnTo>
                    <a:lnTo>
                      <a:pt x="770" y="518"/>
                    </a:lnTo>
                    <a:lnTo>
                      <a:pt x="765" y="493"/>
                    </a:lnTo>
                    <a:lnTo>
                      <a:pt x="755" y="495"/>
                    </a:lnTo>
                    <a:lnTo>
                      <a:pt x="746" y="480"/>
                    </a:lnTo>
                    <a:lnTo>
                      <a:pt x="735" y="479"/>
                    </a:lnTo>
                    <a:lnTo>
                      <a:pt x="735" y="488"/>
                    </a:lnTo>
                    <a:lnTo>
                      <a:pt x="722" y="475"/>
                    </a:lnTo>
                    <a:lnTo>
                      <a:pt x="699" y="493"/>
                    </a:lnTo>
                    <a:lnTo>
                      <a:pt x="634" y="480"/>
                    </a:lnTo>
                    <a:lnTo>
                      <a:pt x="626" y="468"/>
                    </a:lnTo>
                    <a:lnTo>
                      <a:pt x="625" y="476"/>
                    </a:lnTo>
                    <a:lnTo>
                      <a:pt x="249" y="476"/>
                    </a:lnTo>
                    <a:lnTo>
                      <a:pt x="244" y="462"/>
                    </a:lnTo>
                    <a:lnTo>
                      <a:pt x="224" y="458"/>
                    </a:lnTo>
                    <a:lnTo>
                      <a:pt x="225" y="449"/>
                    </a:lnTo>
                    <a:lnTo>
                      <a:pt x="183" y="437"/>
                    </a:lnTo>
                    <a:lnTo>
                      <a:pt x="188" y="431"/>
                    </a:lnTo>
                    <a:lnTo>
                      <a:pt x="178" y="414"/>
                    </a:lnTo>
                    <a:lnTo>
                      <a:pt x="168" y="413"/>
                    </a:lnTo>
                    <a:lnTo>
                      <a:pt x="145" y="377"/>
                    </a:lnTo>
                    <a:lnTo>
                      <a:pt x="149" y="366"/>
                    </a:lnTo>
                    <a:lnTo>
                      <a:pt x="150" y="347"/>
                    </a:lnTo>
                    <a:lnTo>
                      <a:pt x="124" y="336"/>
                    </a:lnTo>
                    <a:lnTo>
                      <a:pt x="76" y="273"/>
                    </a:lnTo>
                    <a:lnTo>
                      <a:pt x="48" y="291"/>
                    </a:lnTo>
                    <a:lnTo>
                      <a:pt x="41" y="283"/>
                    </a:lnTo>
                    <a:lnTo>
                      <a:pt x="39" y="281"/>
                    </a:lnTo>
                    <a:lnTo>
                      <a:pt x="26" y="264"/>
                    </a:lnTo>
                    <a:lnTo>
                      <a:pt x="0" y="26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22" name="Freeform 45"/>
              <p:cNvSpPr>
                <a:spLocks/>
              </p:cNvSpPr>
              <p:nvPr/>
            </p:nvSpPr>
            <p:spPr bwMode="auto">
              <a:xfrm>
                <a:off x="1330" y="2676"/>
                <a:ext cx="69" cy="40"/>
              </a:xfrm>
              <a:custGeom>
                <a:avLst/>
                <a:gdLst>
                  <a:gd name="T0" fmla="*/ 0 w 69"/>
                  <a:gd name="T1" fmla="*/ 0 h 40"/>
                  <a:gd name="T2" fmla="*/ 0 w 69"/>
                  <a:gd name="T3" fmla="*/ 0 h 40"/>
                  <a:gd name="T4" fmla="*/ 37 w 69"/>
                  <a:gd name="T5" fmla="*/ 8 h 40"/>
                  <a:gd name="T6" fmla="*/ 68 w 69"/>
                  <a:gd name="T7" fmla="*/ 39 h 40"/>
                  <a:gd name="T8" fmla="*/ 50 w 69"/>
                  <a:gd name="T9" fmla="*/ 33 h 40"/>
                  <a:gd name="T10" fmla="*/ 0 w 69"/>
                  <a:gd name="T11" fmla="*/ 0 h 40"/>
                  <a:gd name="T12" fmla="*/ 0 w 69"/>
                  <a:gd name="T13" fmla="*/ 0 h 40"/>
                  <a:gd name="T14" fmla="*/ 0 60000 65536"/>
                  <a:gd name="T15" fmla="*/ 0 60000 65536"/>
                  <a:gd name="T16" fmla="*/ 0 60000 65536"/>
                  <a:gd name="T17" fmla="*/ 0 60000 65536"/>
                  <a:gd name="T18" fmla="*/ 0 60000 65536"/>
                  <a:gd name="T19" fmla="*/ 0 60000 65536"/>
                  <a:gd name="T20" fmla="*/ 0 60000 65536"/>
                  <a:gd name="T21" fmla="*/ 0 w 69"/>
                  <a:gd name="T22" fmla="*/ 0 h 40"/>
                  <a:gd name="T23" fmla="*/ 69 w 69"/>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40">
                    <a:moveTo>
                      <a:pt x="0" y="0"/>
                    </a:moveTo>
                    <a:lnTo>
                      <a:pt x="0" y="0"/>
                    </a:lnTo>
                    <a:lnTo>
                      <a:pt x="37" y="8"/>
                    </a:lnTo>
                    <a:lnTo>
                      <a:pt x="68" y="39"/>
                    </a:lnTo>
                    <a:lnTo>
                      <a:pt x="50" y="33"/>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23" name="Freeform 622"/>
              <p:cNvSpPr>
                <a:spLocks/>
              </p:cNvSpPr>
              <p:nvPr/>
            </p:nvSpPr>
            <p:spPr bwMode="auto">
              <a:xfrm>
                <a:off x="1362" y="2165"/>
                <a:ext cx="144" cy="89"/>
              </a:xfrm>
              <a:custGeom>
                <a:avLst/>
                <a:gdLst>
                  <a:gd name="T0" fmla="*/ 0 w 144"/>
                  <a:gd name="T1" fmla="*/ 66 h 89"/>
                  <a:gd name="T2" fmla="*/ 0 w 144"/>
                  <a:gd name="T3" fmla="*/ 66 h 89"/>
                  <a:gd name="T4" fmla="*/ 6 w 144"/>
                  <a:gd name="T5" fmla="*/ 55 h 89"/>
                  <a:gd name="T6" fmla="*/ 27 w 144"/>
                  <a:gd name="T7" fmla="*/ 18 h 89"/>
                  <a:gd name="T8" fmla="*/ 17 w 144"/>
                  <a:gd name="T9" fmla="*/ 3 h 89"/>
                  <a:gd name="T10" fmla="*/ 61 w 144"/>
                  <a:gd name="T11" fmla="*/ 0 h 89"/>
                  <a:gd name="T12" fmla="*/ 92 w 144"/>
                  <a:gd name="T13" fmla="*/ 14 h 89"/>
                  <a:gd name="T14" fmla="*/ 112 w 144"/>
                  <a:gd name="T15" fmla="*/ 6 h 89"/>
                  <a:gd name="T16" fmla="*/ 143 w 144"/>
                  <a:gd name="T17" fmla="*/ 27 h 89"/>
                  <a:gd name="T18" fmla="*/ 77 w 144"/>
                  <a:gd name="T19" fmla="*/ 59 h 89"/>
                  <a:gd name="T20" fmla="*/ 72 w 144"/>
                  <a:gd name="T21" fmla="*/ 79 h 89"/>
                  <a:gd name="T22" fmla="*/ 39 w 144"/>
                  <a:gd name="T23" fmla="*/ 88 h 89"/>
                  <a:gd name="T24" fmla="*/ 25 w 144"/>
                  <a:gd name="T25" fmla="*/ 73 h 89"/>
                  <a:gd name="T26" fmla="*/ 0 w 144"/>
                  <a:gd name="T27" fmla="*/ 66 h 89"/>
                  <a:gd name="T28" fmla="*/ 0 w 144"/>
                  <a:gd name="T29" fmla="*/ 66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4"/>
                  <a:gd name="T46" fmla="*/ 0 h 89"/>
                  <a:gd name="T47" fmla="*/ 144 w 144"/>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4" h="89">
                    <a:moveTo>
                      <a:pt x="0" y="66"/>
                    </a:moveTo>
                    <a:lnTo>
                      <a:pt x="0" y="66"/>
                    </a:lnTo>
                    <a:lnTo>
                      <a:pt x="6" y="55"/>
                    </a:lnTo>
                    <a:lnTo>
                      <a:pt x="27" y="18"/>
                    </a:lnTo>
                    <a:lnTo>
                      <a:pt x="17" y="3"/>
                    </a:lnTo>
                    <a:lnTo>
                      <a:pt x="61" y="0"/>
                    </a:lnTo>
                    <a:lnTo>
                      <a:pt x="92" y="14"/>
                    </a:lnTo>
                    <a:lnTo>
                      <a:pt x="112" y="6"/>
                    </a:lnTo>
                    <a:lnTo>
                      <a:pt x="143" y="27"/>
                    </a:lnTo>
                    <a:lnTo>
                      <a:pt x="77" y="59"/>
                    </a:lnTo>
                    <a:lnTo>
                      <a:pt x="72" y="79"/>
                    </a:lnTo>
                    <a:lnTo>
                      <a:pt x="39" y="88"/>
                    </a:lnTo>
                    <a:lnTo>
                      <a:pt x="25" y="73"/>
                    </a:lnTo>
                    <a:lnTo>
                      <a:pt x="0" y="66"/>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24" name="Freeform 623"/>
              <p:cNvSpPr>
                <a:spLocks/>
              </p:cNvSpPr>
              <p:nvPr/>
            </p:nvSpPr>
            <p:spPr bwMode="auto">
              <a:xfrm>
                <a:off x="1403" y="2082"/>
                <a:ext cx="101" cy="51"/>
              </a:xfrm>
              <a:custGeom>
                <a:avLst/>
                <a:gdLst>
                  <a:gd name="T0" fmla="*/ 0 w 101"/>
                  <a:gd name="T1" fmla="*/ 38 h 51"/>
                  <a:gd name="T2" fmla="*/ 0 w 101"/>
                  <a:gd name="T3" fmla="*/ 38 h 51"/>
                  <a:gd name="T4" fmla="*/ 23 w 101"/>
                  <a:gd name="T5" fmla="*/ 45 h 51"/>
                  <a:gd name="T6" fmla="*/ 29 w 101"/>
                  <a:gd name="T7" fmla="*/ 37 h 51"/>
                  <a:gd name="T8" fmla="*/ 34 w 101"/>
                  <a:gd name="T9" fmla="*/ 50 h 51"/>
                  <a:gd name="T10" fmla="*/ 45 w 101"/>
                  <a:gd name="T11" fmla="*/ 45 h 51"/>
                  <a:gd name="T12" fmla="*/ 43 w 101"/>
                  <a:gd name="T13" fmla="*/ 33 h 51"/>
                  <a:gd name="T14" fmla="*/ 54 w 101"/>
                  <a:gd name="T15" fmla="*/ 39 h 51"/>
                  <a:gd name="T16" fmla="*/ 60 w 101"/>
                  <a:gd name="T17" fmla="*/ 21 h 51"/>
                  <a:gd name="T18" fmla="*/ 69 w 101"/>
                  <a:gd name="T19" fmla="*/ 20 h 51"/>
                  <a:gd name="T20" fmla="*/ 72 w 101"/>
                  <a:gd name="T21" fmla="*/ 37 h 51"/>
                  <a:gd name="T22" fmla="*/ 94 w 101"/>
                  <a:gd name="T23" fmla="*/ 24 h 51"/>
                  <a:gd name="T24" fmla="*/ 87 w 101"/>
                  <a:gd name="T25" fmla="*/ 10 h 51"/>
                  <a:gd name="T26" fmla="*/ 100 w 101"/>
                  <a:gd name="T27" fmla="*/ 7 h 51"/>
                  <a:gd name="T28" fmla="*/ 86 w 101"/>
                  <a:gd name="T29" fmla="*/ 0 h 51"/>
                  <a:gd name="T30" fmla="*/ 50 w 101"/>
                  <a:gd name="T31" fmla="*/ 7 h 51"/>
                  <a:gd name="T32" fmla="*/ 0 w 101"/>
                  <a:gd name="T33" fmla="*/ 38 h 51"/>
                  <a:gd name="T34" fmla="*/ 0 w 101"/>
                  <a:gd name="T35" fmla="*/ 38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51"/>
                  <a:gd name="T56" fmla="*/ 101 w 101"/>
                  <a:gd name="T57" fmla="*/ 51 h 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51">
                    <a:moveTo>
                      <a:pt x="0" y="38"/>
                    </a:moveTo>
                    <a:lnTo>
                      <a:pt x="0" y="38"/>
                    </a:lnTo>
                    <a:lnTo>
                      <a:pt x="23" y="45"/>
                    </a:lnTo>
                    <a:lnTo>
                      <a:pt x="29" y="37"/>
                    </a:lnTo>
                    <a:lnTo>
                      <a:pt x="34" y="50"/>
                    </a:lnTo>
                    <a:lnTo>
                      <a:pt x="45" y="45"/>
                    </a:lnTo>
                    <a:lnTo>
                      <a:pt x="43" y="33"/>
                    </a:lnTo>
                    <a:lnTo>
                      <a:pt x="54" y="39"/>
                    </a:lnTo>
                    <a:lnTo>
                      <a:pt x="60" y="21"/>
                    </a:lnTo>
                    <a:lnTo>
                      <a:pt x="69" y="20"/>
                    </a:lnTo>
                    <a:lnTo>
                      <a:pt x="72" y="37"/>
                    </a:lnTo>
                    <a:lnTo>
                      <a:pt x="94" y="24"/>
                    </a:lnTo>
                    <a:lnTo>
                      <a:pt x="87" y="10"/>
                    </a:lnTo>
                    <a:lnTo>
                      <a:pt x="100" y="7"/>
                    </a:lnTo>
                    <a:lnTo>
                      <a:pt x="86" y="0"/>
                    </a:lnTo>
                    <a:lnTo>
                      <a:pt x="50" y="7"/>
                    </a:lnTo>
                    <a:lnTo>
                      <a:pt x="0" y="3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25" name="Freeform 624"/>
              <p:cNvSpPr>
                <a:spLocks/>
              </p:cNvSpPr>
              <p:nvPr/>
            </p:nvSpPr>
            <p:spPr bwMode="auto">
              <a:xfrm>
                <a:off x="1457" y="2196"/>
                <a:ext cx="247" cy="122"/>
              </a:xfrm>
              <a:custGeom>
                <a:avLst/>
                <a:gdLst>
                  <a:gd name="T0" fmla="*/ 0 w 247"/>
                  <a:gd name="T1" fmla="*/ 39 h 122"/>
                  <a:gd name="T2" fmla="*/ 0 w 247"/>
                  <a:gd name="T3" fmla="*/ 39 h 122"/>
                  <a:gd name="T4" fmla="*/ 12 w 247"/>
                  <a:gd name="T5" fmla="*/ 29 h 122"/>
                  <a:gd name="T6" fmla="*/ 6 w 247"/>
                  <a:gd name="T7" fmla="*/ 24 h 122"/>
                  <a:gd name="T8" fmla="*/ 35 w 247"/>
                  <a:gd name="T9" fmla="*/ 7 h 122"/>
                  <a:gd name="T10" fmla="*/ 59 w 247"/>
                  <a:gd name="T11" fmla="*/ 0 h 122"/>
                  <a:gd name="T12" fmla="*/ 67 w 247"/>
                  <a:gd name="T13" fmla="*/ 13 h 122"/>
                  <a:gd name="T14" fmla="*/ 59 w 247"/>
                  <a:gd name="T15" fmla="*/ 20 h 122"/>
                  <a:gd name="T16" fmla="*/ 81 w 247"/>
                  <a:gd name="T17" fmla="*/ 10 h 122"/>
                  <a:gd name="T18" fmla="*/ 105 w 247"/>
                  <a:gd name="T19" fmla="*/ 18 h 122"/>
                  <a:gd name="T20" fmla="*/ 96 w 247"/>
                  <a:gd name="T21" fmla="*/ 27 h 122"/>
                  <a:gd name="T22" fmla="*/ 124 w 247"/>
                  <a:gd name="T23" fmla="*/ 21 h 122"/>
                  <a:gd name="T24" fmla="*/ 116 w 247"/>
                  <a:gd name="T25" fmla="*/ 11 h 122"/>
                  <a:gd name="T26" fmla="*/ 127 w 247"/>
                  <a:gd name="T27" fmla="*/ 12 h 122"/>
                  <a:gd name="T28" fmla="*/ 149 w 247"/>
                  <a:gd name="T29" fmla="*/ 44 h 122"/>
                  <a:gd name="T30" fmla="*/ 157 w 247"/>
                  <a:gd name="T31" fmla="*/ 37 h 122"/>
                  <a:gd name="T32" fmla="*/ 148 w 247"/>
                  <a:gd name="T33" fmla="*/ 1 h 122"/>
                  <a:gd name="T34" fmla="*/ 166 w 247"/>
                  <a:gd name="T35" fmla="*/ 2 h 122"/>
                  <a:gd name="T36" fmla="*/ 186 w 247"/>
                  <a:gd name="T37" fmla="*/ 14 h 122"/>
                  <a:gd name="T38" fmla="*/ 197 w 247"/>
                  <a:gd name="T39" fmla="*/ 58 h 122"/>
                  <a:gd name="T40" fmla="*/ 246 w 247"/>
                  <a:gd name="T41" fmla="*/ 80 h 122"/>
                  <a:gd name="T42" fmla="*/ 245 w 247"/>
                  <a:gd name="T43" fmla="*/ 91 h 122"/>
                  <a:gd name="T44" fmla="*/ 232 w 247"/>
                  <a:gd name="T45" fmla="*/ 86 h 122"/>
                  <a:gd name="T46" fmla="*/ 217 w 247"/>
                  <a:gd name="T47" fmla="*/ 94 h 122"/>
                  <a:gd name="T48" fmla="*/ 238 w 247"/>
                  <a:gd name="T49" fmla="*/ 104 h 122"/>
                  <a:gd name="T50" fmla="*/ 219 w 247"/>
                  <a:gd name="T51" fmla="*/ 114 h 122"/>
                  <a:gd name="T52" fmla="*/ 187 w 247"/>
                  <a:gd name="T53" fmla="*/ 109 h 122"/>
                  <a:gd name="T54" fmla="*/ 169 w 247"/>
                  <a:gd name="T55" fmla="*/ 97 h 122"/>
                  <a:gd name="T56" fmla="*/ 128 w 247"/>
                  <a:gd name="T57" fmla="*/ 117 h 122"/>
                  <a:gd name="T58" fmla="*/ 78 w 247"/>
                  <a:gd name="T59" fmla="*/ 121 h 122"/>
                  <a:gd name="T60" fmla="*/ 68 w 247"/>
                  <a:gd name="T61" fmla="*/ 102 h 122"/>
                  <a:gd name="T62" fmla="*/ 40 w 247"/>
                  <a:gd name="T63" fmla="*/ 100 h 122"/>
                  <a:gd name="T64" fmla="*/ 22 w 247"/>
                  <a:gd name="T65" fmla="*/ 84 h 122"/>
                  <a:gd name="T66" fmla="*/ 93 w 247"/>
                  <a:gd name="T67" fmla="*/ 74 h 122"/>
                  <a:gd name="T68" fmla="*/ 19 w 247"/>
                  <a:gd name="T69" fmla="*/ 69 h 122"/>
                  <a:gd name="T70" fmla="*/ 9 w 247"/>
                  <a:gd name="T71" fmla="*/ 59 h 122"/>
                  <a:gd name="T72" fmla="*/ 47 w 247"/>
                  <a:gd name="T73" fmla="*/ 48 h 122"/>
                  <a:gd name="T74" fmla="*/ 12 w 247"/>
                  <a:gd name="T75" fmla="*/ 49 h 122"/>
                  <a:gd name="T76" fmla="*/ 15 w 247"/>
                  <a:gd name="T77" fmla="*/ 44 h 122"/>
                  <a:gd name="T78" fmla="*/ 0 w 247"/>
                  <a:gd name="T79" fmla="*/ 39 h 122"/>
                  <a:gd name="T80" fmla="*/ 0 w 247"/>
                  <a:gd name="T81" fmla="*/ 39 h 1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7"/>
                  <a:gd name="T124" fmla="*/ 0 h 122"/>
                  <a:gd name="T125" fmla="*/ 247 w 247"/>
                  <a:gd name="T126" fmla="*/ 122 h 1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7" h="122">
                    <a:moveTo>
                      <a:pt x="0" y="39"/>
                    </a:moveTo>
                    <a:lnTo>
                      <a:pt x="0" y="39"/>
                    </a:lnTo>
                    <a:lnTo>
                      <a:pt x="12" y="29"/>
                    </a:lnTo>
                    <a:lnTo>
                      <a:pt x="6" y="24"/>
                    </a:lnTo>
                    <a:lnTo>
                      <a:pt x="35" y="7"/>
                    </a:lnTo>
                    <a:lnTo>
                      <a:pt x="59" y="0"/>
                    </a:lnTo>
                    <a:lnTo>
                      <a:pt x="67" y="13"/>
                    </a:lnTo>
                    <a:lnTo>
                      <a:pt x="59" y="20"/>
                    </a:lnTo>
                    <a:lnTo>
                      <a:pt x="81" y="10"/>
                    </a:lnTo>
                    <a:lnTo>
                      <a:pt x="105" y="18"/>
                    </a:lnTo>
                    <a:lnTo>
                      <a:pt x="96" y="27"/>
                    </a:lnTo>
                    <a:lnTo>
                      <a:pt x="124" y="21"/>
                    </a:lnTo>
                    <a:lnTo>
                      <a:pt x="116" y="11"/>
                    </a:lnTo>
                    <a:lnTo>
                      <a:pt x="127" y="12"/>
                    </a:lnTo>
                    <a:lnTo>
                      <a:pt x="149" y="44"/>
                    </a:lnTo>
                    <a:lnTo>
                      <a:pt x="157" y="37"/>
                    </a:lnTo>
                    <a:lnTo>
                      <a:pt x="148" y="1"/>
                    </a:lnTo>
                    <a:lnTo>
                      <a:pt x="166" y="2"/>
                    </a:lnTo>
                    <a:lnTo>
                      <a:pt x="186" y="14"/>
                    </a:lnTo>
                    <a:lnTo>
                      <a:pt x="197" y="58"/>
                    </a:lnTo>
                    <a:lnTo>
                      <a:pt x="246" y="80"/>
                    </a:lnTo>
                    <a:lnTo>
                      <a:pt x="245" y="91"/>
                    </a:lnTo>
                    <a:lnTo>
                      <a:pt x="232" y="86"/>
                    </a:lnTo>
                    <a:lnTo>
                      <a:pt x="217" y="94"/>
                    </a:lnTo>
                    <a:lnTo>
                      <a:pt x="238" y="104"/>
                    </a:lnTo>
                    <a:lnTo>
                      <a:pt x="219" y="114"/>
                    </a:lnTo>
                    <a:lnTo>
                      <a:pt x="187" y="109"/>
                    </a:lnTo>
                    <a:lnTo>
                      <a:pt x="169" y="97"/>
                    </a:lnTo>
                    <a:lnTo>
                      <a:pt x="128" y="117"/>
                    </a:lnTo>
                    <a:lnTo>
                      <a:pt x="78" y="121"/>
                    </a:lnTo>
                    <a:lnTo>
                      <a:pt x="68" y="102"/>
                    </a:lnTo>
                    <a:lnTo>
                      <a:pt x="40" y="100"/>
                    </a:lnTo>
                    <a:lnTo>
                      <a:pt x="22" y="84"/>
                    </a:lnTo>
                    <a:lnTo>
                      <a:pt x="93" y="74"/>
                    </a:lnTo>
                    <a:lnTo>
                      <a:pt x="19" y="69"/>
                    </a:lnTo>
                    <a:lnTo>
                      <a:pt x="9" y="59"/>
                    </a:lnTo>
                    <a:lnTo>
                      <a:pt x="47" y="48"/>
                    </a:lnTo>
                    <a:lnTo>
                      <a:pt x="12" y="49"/>
                    </a:lnTo>
                    <a:lnTo>
                      <a:pt x="15" y="44"/>
                    </a:lnTo>
                    <a:lnTo>
                      <a:pt x="0" y="39"/>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26" name="Freeform 625"/>
              <p:cNvSpPr>
                <a:spLocks/>
              </p:cNvSpPr>
              <p:nvPr/>
            </p:nvSpPr>
            <p:spPr bwMode="auto">
              <a:xfrm>
                <a:off x="1475" y="2101"/>
                <a:ext cx="168" cy="68"/>
              </a:xfrm>
              <a:custGeom>
                <a:avLst/>
                <a:gdLst>
                  <a:gd name="T0" fmla="*/ 0 w 168"/>
                  <a:gd name="T1" fmla="*/ 44 h 68"/>
                  <a:gd name="T2" fmla="*/ 0 w 168"/>
                  <a:gd name="T3" fmla="*/ 44 h 68"/>
                  <a:gd name="T4" fmla="*/ 6 w 168"/>
                  <a:gd name="T5" fmla="*/ 38 h 68"/>
                  <a:gd name="T6" fmla="*/ 34 w 168"/>
                  <a:gd name="T7" fmla="*/ 32 h 68"/>
                  <a:gd name="T8" fmla="*/ 6 w 168"/>
                  <a:gd name="T9" fmla="*/ 33 h 68"/>
                  <a:gd name="T10" fmla="*/ 39 w 168"/>
                  <a:gd name="T11" fmla="*/ 27 h 68"/>
                  <a:gd name="T12" fmla="*/ 12 w 168"/>
                  <a:gd name="T13" fmla="*/ 27 h 68"/>
                  <a:gd name="T14" fmla="*/ 14 w 168"/>
                  <a:gd name="T15" fmla="*/ 19 h 68"/>
                  <a:gd name="T16" fmla="*/ 40 w 168"/>
                  <a:gd name="T17" fmla="*/ 19 h 68"/>
                  <a:gd name="T18" fmla="*/ 22 w 168"/>
                  <a:gd name="T19" fmla="*/ 17 h 68"/>
                  <a:gd name="T20" fmla="*/ 36 w 168"/>
                  <a:gd name="T21" fmla="*/ 10 h 68"/>
                  <a:gd name="T22" fmla="*/ 70 w 168"/>
                  <a:gd name="T23" fmla="*/ 19 h 68"/>
                  <a:gd name="T24" fmla="*/ 87 w 168"/>
                  <a:gd name="T25" fmla="*/ 36 h 68"/>
                  <a:gd name="T26" fmla="*/ 118 w 168"/>
                  <a:gd name="T27" fmla="*/ 37 h 68"/>
                  <a:gd name="T28" fmla="*/ 106 w 168"/>
                  <a:gd name="T29" fmla="*/ 27 h 68"/>
                  <a:gd name="T30" fmla="*/ 113 w 168"/>
                  <a:gd name="T31" fmla="*/ 20 h 68"/>
                  <a:gd name="T32" fmla="*/ 99 w 168"/>
                  <a:gd name="T33" fmla="*/ 12 h 68"/>
                  <a:gd name="T34" fmla="*/ 121 w 168"/>
                  <a:gd name="T35" fmla="*/ 0 h 68"/>
                  <a:gd name="T36" fmla="*/ 131 w 168"/>
                  <a:gd name="T37" fmla="*/ 14 h 68"/>
                  <a:gd name="T38" fmla="*/ 124 w 168"/>
                  <a:gd name="T39" fmla="*/ 21 h 68"/>
                  <a:gd name="T40" fmla="*/ 136 w 168"/>
                  <a:gd name="T41" fmla="*/ 23 h 68"/>
                  <a:gd name="T42" fmla="*/ 132 w 168"/>
                  <a:gd name="T43" fmla="*/ 31 h 68"/>
                  <a:gd name="T44" fmla="*/ 147 w 168"/>
                  <a:gd name="T45" fmla="*/ 33 h 68"/>
                  <a:gd name="T46" fmla="*/ 156 w 168"/>
                  <a:gd name="T47" fmla="*/ 23 h 68"/>
                  <a:gd name="T48" fmla="*/ 167 w 168"/>
                  <a:gd name="T49" fmla="*/ 35 h 68"/>
                  <a:gd name="T50" fmla="*/ 158 w 168"/>
                  <a:gd name="T51" fmla="*/ 50 h 68"/>
                  <a:gd name="T52" fmla="*/ 122 w 168"/>
                  <a:gd name="T53" fmla="*/ 49 h 68"/>
                  <a:gd name="T54" fmla="*/ 67 w 168"/>
                  <a:gd name="T55" fmla="*/ 67 h 68"/>
                  <a:gd name="T56" fmla="*/ 45 w 168"/>
                  <a:gd name="T57" fmla="*/ 57 h 68"/>
                  <a:gd name="T58" fmla="*/ 91 w 168"/>
                  <a:gd name="T59" fmla="*/ 42 h 68"/>
                  <a:gd name="T60" fmla="*/ 51 w 168"/>
                  <a:gd name="T61" fmla="*/ 51 h 68"/>
                  <a:gd name="T62" fmla="*/ 58 w 168"/>
                  <a:gd name="T63" fmla="*/ 39 h 68"/>
                  <a:gd name="T64" fmla="*/ 38 w 168"/>
                  <a:gd name="T65" fmla="*/ 52 h 68"/>
                  <a:gd name="T66" fmla="*/ 14 w 168"/>
                  <a:gd name="T67" fmla="*/ 49 h 68"/>
                  <a:gd name="T68" fmla="*/ 0 w 168"/>
                  <a:gd name="T69" fmla="*/ 44 h 68"/>
                  <a:gd name="T70" fmla="*/ 0 w 168"/>
                  <a:gd name="T71" fmla="*/ 44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8"/>
                  <a:gd name="T109" fmla="*/ 0 h 68"/>
                  <a:gd name="T110" fmla="*/ 168 w 168"/>
                  <a:gd name="T111" fmla="*/ 68 h 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8" h="68">
                    <a:moveTo>
                      <a:pt x="0" y="44"/>
                    </a:moveTo>
                    <a:lnTo>
                      <a:pt x="0" y="44"/>
                    </a:lnTo>
                    <a:lnTo>
                      <a:pt x="6" y="38"/>
                    </a:lnTo>
                    <a:lnTo>
                      <a:pt x="34" y="32"/>
                    </a:lnTo>
                    <a:lnTo>
                      <a:pt x="6" y="33"/>
                    </a:lnTo>
                    <a:lnTo>
                      <a:pt x="39" y="27"/>
                    </a:lnTo>
                    <a:lnTo>
                      <a:pt x="12" y="27"/>
                    </a:lnTo>
                    <a:lnTo>
                      <a:pt x="14" y="19"/>
                    </a:lnTo>
                    <a:lnTo>
                      <a:pt x="40" y="19"/>
                    </a:lnTo>
                    <a:lnTo>
                      <a:pt x="22" y="17"/>
                    </a:lnTo>
                    <a:lnTo>
                      <a:pt x="36" y="10"/>
                    </a:lnTo>
                    <a:lnTo>
                      <a:pt x="70" y="19"/>
                    </a:lnTo>
                    <a:lnTo>
                      <a:pt x="87" y="36"/>
                    </a:lnTo>
                    <a:lnTo>
                      <a:pt x="118" y="37"/>
                    </a:lnTo>
                    <a:lnTo>
                      <a:pt x="106" y="27"/>
                    </a:lnTo>
                    <a:lnTo>
                      <a:pt x="113" y="20"/>
                    </a:lnTo>
                    <a:lnTo>
                      <a:pt x="99" y="12"/>
                    </a:lnTo>
                    <a:lnTo>
                      <a:pt x="121" y="0"/>
                    </a:lnTo>
                    <a:lnTo>
                      <a:pt x="131" y="14"/>
                    </a:lnTo>
                    <a:lnTo>
                      <a:pt x="124" y="21"/>
                    </a:lnTo>
                    <a:lnTo>
                      <a:pt x="136" y="23"/>
                    </a:lnTo>
                    <a:lnTo>
                      <a:pt x="132" y="31"/>
                    </a:lnTo>
                    <a:lnTo>
                      <a:pt x="147" y="33"/>
                    </a:lnTo>
                    <a:lnTo>
                      <a:pt x="156" y="23"/>
                    </a:lnTo>
                    <a:lnTo>
                      <a:pt x="167" y="35"/>
                    </a:lnTo>
                    <a:lnTo>
                      <a:pt x="158" y="50"/>
                    </a:lnTo>
                    <a:lnTo>
                      <a:pt x="122" y="49"/>
                    </a:lnTo>
                    <a:lnTo>
                      <a:pt x="67" y="67"/>
                    </a:lnTo>
                    <a:lnTo>
                      <a:pt x="45" y="57"/>
                    </a:lnTo>
                    <a:lnTo>
                      <a:pt x="91" y="42"/>
                    </a:lnTo>
                    <a:lnTo>
                      <a:pt x="51" y="51"/>
                    </a:lnTo>
                    <a:lnTo>
                      <a:pt x="58" y="39"/>
                    </a:lnTo>
                    <a:lnTo>
                      <a:pt x="38" y="52"/>
                    </a:lnTo>
                    <a:lnTo>
                      <a:pt x="14" y="49"/>
                    </a:lnTo>
                    <a:lnTo>
                      <a:pt x="0" y="4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27" name="Freeform 626"/>
              <p:cNvSpPr>
                <a:spLocks/>
              </p:cNvSpPr>
              <p:nvPr/>
            </p:nvSpPr>
            <p:spPr bwMode="auto">
              <a:xfrm>
                <a:off x="1641" y="2031"/>
                <a:ext cx="87" cy="43"/>
              </a:xfrm>
              <a:custGeom>
                <a:avLst/>
                <a:gdLst>
                  <a:gd name="T0" fmla="*/ 0 w 87"/>
                  <a:gd name="T1" fmla="*/ 0 h 43"/>
                  <a:gd name="T2" fmla="*/ 0 w 87"/>
                  <a:gd name="T3" fmla="*/ 0 h 43"/>
                  <a:gd name="T4" fmla="*/ 7 w 87"/>
                  <a:gd name="T5" fmla="*/ 15 h 43"/>
                  <a:gd name="T6" fmla="*/ 28 w 87"/>
                  <a:gd name="T7" fmla="*/ 15 h 43"/>
                  <a:gd name="T8" fmla="*/ 21 w 87"/>
                  <a:gd name="T9" fmla="*/ 18 h 43"/>
                  <a:gd name="T10" fmla="*/ 26 w 87"/>
                  <a:gd name="T11" fmla="*/ 23 h 43"/>
                  <a:gd name="T12" fmla="*/ 8 w 87"/>
                  <a:gd name="T13" fmla="*/ 25 h 43"/>
                  <a:gd name="T14" fmla="*/ 38 w 87"/>
                  <a:gd name="T15" fmla="*/ 31 h 43"/>
                  <a:gd name="T16" fmla="*/ 86 w 87"/>
                  <a:gd name="T17" fmla="*/ 42 h 43"/>
                  <a:gd name="T18" fmla="*/ 79 w 87"/>
                  <a:gd name="T19" fmla="*/ 17 h 43"/>
                  <a:gd name="T20" fmla="*/ 44 w 87"/>
                  <a:gd name="T21" fmla="*/ 3 h 43"/>
                  <a:gd name="T22" fmla="*/ 33 w 87"/>
                  <a:gd name="T23" fmla="*/ 9 h 43"/>
                  <a:gd name="T24" fmla="*/ 30 w 87"/>
                  <a:gd name="T25" fmla="*/ 0 h 43"/>
                  <a:gd name="T26" fmla="*/ 0 w 87"/>
                  <a:gd name="T27" fmla="*/ 0 h 43"/>
                  <a:gd name="T28" fmla="*/ 0 w 87"/>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7"/>
                  <a:gd name="T46" fmla="*/ 0 h 43"/>
                  <a:gd name="T47" fmla="*/ 87 w 87"/>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7" h="43">
                    <a:moveTo>
                      <a:pt x="0" y="0"/>
                    </a:moveTo>
                    <a:lnTo>
                      <a:pt x="0" y="0"/>
                    </a:lnTo>
                    <a:lnTo>
                      <a:pt x="7" y="15"/>
                    </a:lnTo>
                    <a:lnTo>
                      <a:pt x="28" y="15"/>
                    </a:lnTo>
                    <a:lnTo>
                      <a:pt x="21" y="18"/>
                    </a:lnTo>
                    <a:lnTo>
                      <a:pt x="26" y="23"/>
                    </a:lnTo>
                    <a:lnTo>
                      <a:pt x="8" y="25"/>
                    </a:lnTo>
                    <a:lnTo>
                      <a:pt x="38" y="31"/>
                    </a:lnTo>
                    <a:lnTo>
                      <a:pt x="86" y="42"/>
                    </a:lnTo>
                    <a:lnTo>
                      <a:pt x="79" y="17"/>
                    </a:lnTo>
                    <a:lnTo>
                      <a:pt x="44" y="3"/>
                    </a:lnTo>
                    <a:lnTo>
                      <a:pt x="33" y="9"/>
                    </a:lnTo>
                    <a:lnTo>
                      <a:pt x="30" y="0"/>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28" name="Freeform 627"/>
              <p:cNvSpPr>
                <a:spLocks/>
              </p:cNvSpPr>
              <p:nvPr/>
            </p:nvSpPr>
            <p:spPr bwMode="auto">
              <a:xfrm>
                <a:off x="1681" y="2110"/>
                <a:ext cx="70" cy="43"/>
              </a:xfrm>
              <a:custGeom>
                <a:avLst/>
                <a:gdLst>
                  <a:gd name="T0" fmla="*/ 0 w 70"/>
                  <a:gd name="T1" fmla="*/ 28 h 43"/>
                  <a:gd name="T2" fmla="*/ 0 w 70"/>
                  <a:gd name="T3" fmla="*/ 28 h 43"/>
                  <a:gd name="T4" fmla="*/ 8 w 70"/>
                  <a:gd name="T5" fmla="*/ 18 h 43"/>
                  <a:gd name="T6" fmla="*/ 21 w 70"/>
                  <a:gd name="T7" fmla="*/ 19 h 43"/>
                  <a:gd name="T8" fmla="*/ 4 w 70"/>
                  <a:gd name="T9" fmla="*/ 9 h 43"/>
                  <a:gd name="T10" fmla="*/ 8 w 70"/>
                  <a:gd name="T11" fmla="*/ 3 h 43"/>
                  <a:gd name="T12" fmla="*/ 36 w 70"/>
                  <a:gd name="T13" fmla="*/ 17 h 43"/>
                  <a:gd name="T14" fmla="*/ 20 w 70"/>
                  <a:gd name="T15" fmla="*/ 2 h 43"/>
                  <a:gd name="T16" fmla="*/ 62 w 70"/>
                  <a:gd name="T17" fmla="*/ 0 h 43"/>
                  <a:gd name="T18" fmla="*/ 69 w 70"/>
                  <a:gd name="T19" fmla="*/ 31 h 43"/>
                  <a:gd name="T20" fmla="*/ 61 w 70"/>
                  <a:gd name="T21" fmla="*/ 26 h 43"/>
                  <a:gd name="T22" fmla="*/ 60 w 70"/>
                  <a:gd name="T23" fmla="*/ 42 h 43"/>
                  <a:gd name="T24" fmla="*/ 27 w 70"/>
                  <a:gd name="T25" fmla="*/ 41 h 43"/>
                  <a:gd name="T26" fmla="*/ 33 w 70"/>
                  <a:gd name="T27" fmla="*/ 36 h 43"/>
                  <a:gd name="T28" fmla="*/ 24 w 70"/>
                  <a:gd name="T29" fmla="*/ 30 h 43"/>
                  <a:gd name="T30" fmla="*/ 48 w 70"/>
                  <a:gd name="T31" fmla="*/ 22 h 43"/>
                  <a:gd name="T32" fmla="*/ 0 w 70"/>
                  <a:gd name="T33" fmla="*/ 28 h 43"/>
                  <a:gd name="T34" fmla="*/ 0 w 70"/>
                  <a:gd name="T35" fmla="*/ 2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0"/>
                  <a:gd name="T55" fmla="*/ 0 h 43"/>
                  <a:gd name="T56" fmla="*/ 70 w 70"/>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0" h="43">
                    <a:moveTo>
                      <a:pt x="0" y="28"/>
                    </a:moveTo>
                    <a:lnTo>
                      <a:pt x="0" y="28"/>
                    </a:lnTo>
                    <a:lnTo>
                      <a:pt x="8" y="18"/>
                    </a:lnTo>
                    <a:lnTo>
                      <a:pt x="21" y="19"/>
                    </a:lnTo>
                    <a:lnTo>
                      <a:pt x="4" y="9"/>
                    </a:lnTo>
                    <a:lnTo>
                      <a:pt x="8" y="3"/>
                    </a:lnTo>
                    <a:lnTo>
                      <a:pt x="36" y="17"/>
                    </a:lnTo>
                    <a:lnTo>
                      <a:pt x="20" y="2"/>
                    </a:lnTo>
                    <a:lnTo>
                      <a:pt x="62" y="0"/>
                    </a:lnTo>
                    <a:lnTo>
                      <a:pt x="69" y="31"/>
                    </a:lnTo>
                    <a:lnTo>
                      <a:pt x="61" y="26"/>
                    </a:lnTo>
                    <a:lnTo>
                      <a:pt x="60" y="42"/>
                    </a:lnTo>
                    <a:lnTo>
                      <a:pt x="27" y="41"/>
                    </a:lnTo>
                    <a:lnTo>
                      <a:pt x="33" y="36"/>
                    </a:lnTo>
                    <a:lnTo>
                      <a:pt x="24" y="30"/>
                    </a:lnTo>
                    <a:lnTo>
                      <a:pt x="48" y="22"/>
                    </a:lnTo>
                    <a:lnTo>
                      <a:pt x="0" y="2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29" name="Freeform 628"/>
              <p:cNvSpPr>
                <a:spLocks/>
              </p:cNvSpPr>
              <p:nvPr/>
            </p:nvSpPr>
            <p:spPr bwMode="auto">
              <a:xfrm>
                <a:off x="1683" y="2183"/>
                <a:ext cx="82" cy="67"/>
              </a:xfrm>
              <a:custGeom>
                <a:avLst/>
                <a:gdLst>
                  <a:gd name="T0" fmla="*/ 0 w 82"/>
                  <a:gd name="T1" fmla="*/ 33 h 67"/>
                  <a:gd name="T2" fmla="*/ 0 w 82"/>
                  <a:gd name="T3" fmla="*/ 33 h 67"/>
                  <a:gd name="T4" fmla="*/ 4 w 82"/>
                  <a:gd name="T5" fmla="*/ 24 h 67"/>
                  <a:gd name="T6" fmla="*/ 31 w 82"/>
                  <a:gd name="T7" fmla="*/ 29 h 67"/>
                  <a:gd name="T8" fmla="*/ 27 w 82"/>
                  <a:gd name="T9" fmla="*/ 19 h 67"/>
                  <a:gd name="T10" fmla="*/ 34 w 82"/>
                  <a:gd name="T11" fmla="*/ 19 h 67"/>
                  <a:gd name="T12" fmla="*/ 16 w 82"/>
                  <a:gd name="T13" fmla="*/ 14 h 67"/>
                  <a:gd name="T14" fmla="*/ 25 w 82"/>
                  <a:gd name="T15" fmla="*/ 11 h 67"/>
                  <a:gd name="T16" fmla="*/ 17 w 82"/>
                  <a:gd name="T17" fmla="*/ 5 h 67"/>
                  <a:gd name="T18" fmla="*/ 68 w 82"/>
                  <a:gd name="T19" fmla="*/ 0 h 67"/>
                  <a:gd name="T20" fmla="*/ 70 w 82"/>
                  <a:gd name="T21" fmla="*/ 14 h 67"/>
                  <a:gd name="T22" fmla="*/ 54 w 82"/>
                  <a:gd name="T23" fmla="*/ 26 h 67"/>
                  <a:gd name="T24" fmla="*/ 78 w 82"/>
                  <a:gd name="T25" fmla="*/ 29 h 67"/>
                  <a:gd name="T26" fmla="*/ 81 w 82"/>
                  <a:gd name="T27" fmla="*/ 53 h 67"/>
                  <a:gd name="T28" fmla="*/ 46 w 82"/>
                  <a:gd name="T29" fmla="*/ 66 h 67"/>
                  <a:gd name="T30" fmla="*/ 31 w 82"/>
                  <a:gd name="T31" fmla="*/ 47 h 67"/>
                  <a:gd name="T32" fmla="*/ 0 w 82"/>
                  <a:gd name="T33" fmla="*/ 33 h 67"/>
                  <a:gd name="T34" fmla="*/ 0 w 82"/>
                  <a:gd name="T35" fmla="*/ 33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67"/>
                  <a:gd name="T56" fmla="*/ 82 w 82"/>
                  <a:gd name="T57" fmla="*/ 67 h 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67">
                    <a:moveTo>
                      <a:pt x="0" y="33"/>
                    </a:moveTo>
                    <a:lnTo>
                      <a:pt x="0" y="33"/>
                    </a:lnTo>
                    <a:lnTo>
                      <a:pt x="4" y="24"/>
                    </a:lnTo>
                    <a:lnTo>
                      <a:pt x="31" y="29"/>
                    </a:lnTo>
                    <a:lnTo>
                      <a:pt x="27" y="19"/>
                    </a:lnTo>
                    <a:lnTo>
                      <a:pt x="34" y="19"/>
                    </a:lnTo>
                    <a:lnTo>
                      <a:pt x="16" y="14"/>
                    </a:lnTo>
                    <a:lnTo>
                      <a:pt x="25" y="11"/>
                    </a:lnTo>
                    <a:lnTo>
                      <a:pt x="17" y="5"/>
                    </a:lnTo>
                    <a:lnTo>
                      <a:pt x="68" y="0"/>
                    </a:lnTo>
                    <a:lnTo>
                      <a:pt x="70" y="14"/>
                    </a:lnTo>
                    <a:lnTo>
                      <a:pt x="54" y="26"/>
                    </a:lnTo>
                    <a:lnTo>
                      <a:pt x="78" y="29"/>
                    </a:lnTo>
                    <a:lnTo>
                      <a:pt x="81" y="53"/>
                    </a:lnTo>
                    <a:lnTo>
                      <a:pt x="46" y="66"/>
                    </a:lnTo>
                    <a:lnTo>
                      <a:pt x="31" y="47"/>
                    </a:lnTo>
                    <a:lnTo>
                      <a:pt x="0" y="3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30" name="Freeform 629"/>
              <p:cNvSpPr>
                <a:spLocks/>
              </p:cNvSpPr>
              <p:nvPr/>
            </p:nvSpPr>
            <p:spPr bwMode="auto">
              <a:xfrm>
                <a:off x="1740" y="2042"/>
                <a:ext cx="49" cy="34"/>
              </a:xfrm>
              <a:custGeom>
                <a:avLst/>
                <a:gdLst>
                  <a:gd name="T0" fmla="*/ 0 w 49"/>
                  <a:gd name="T1" fmla="*/ 0 h 34"/>
                  <a:gd name="T2" fmla="*/ 0 w 49"/>
                  <a:gd name="T3" fmla="*/ 0 h 34"/>
                  <a:gd name="T4" fmla="*/ 5 w 49"/>
                  <a:gd name="T5" fmla="*/ 20 h 34"/>
                  <a:gd name="T6" fmla="*/ 20 w 49"/>
                  <a:gd name="T7" fmla="*/ 21 h 34"/>
                  <a:gd name="T8" fmla="*/ 7 w 49"/>
                  <a:gd name="T9" fmla="*/ 24 h 34"/>
                  <a:gd name="T10" fmla="*/ 14 w 49"/>
                  <a:gd name="T11" fmla="*/ 33 h 34"/>
                  <a:gd name="T12" fmla="*/ 44 w 49"/>
                  <a:gd name="T13" fmla="*/ 28 h 34"/>
                  <a:gd name="T14" fmla="*/ 48 w 49"/>
                  <a:gd name="T15" fmla="*/ 16 h 34"/>
                  <a:gd name="T16" fmla="*/ 0 w 49"/>
                  <a:gd name="T17" fmla="*/ 0 h 34"/>
                  <a:gd name="T18" fmla="*/ 0 w 49"/>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34"/>
                  <a:gd name="T32" fmla="*/ 49 w 49"/>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34">
                    <a:moveTo>
                      <a:pt x="0" y="0"/>
                    </a:moveTo>
                    <a:lnTo>
                      <a:pt x="0" y="0"/>
                    </a:lnTo>
                    <a:lnTo>
                      <a:pt x="5" y="20"/>
                    </a:lnTo>
                    <a:lnTo>
                      <a:pt x="20" y="21"/>
                    </a:lnTo>
                    <a:lnTo>
                      <a:pt x="7" y="24"/>
                    </a:lnTo>
                    <a:lnTo>
                      <a:pt x="14" y="33"/>
                    </a:lnTo>
                    <a:lnTo>
                      <a:pt x="44" y="28"/>
                    </a:lnTo>
                    <a:lnTo>
                      <a:pt x="48" y="16"/>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31" name="Freeform 630"/>
              <p:cNvSpPr>
                <a:spLocks/>
              </p:cNvSpPr>
              <p:nvPr/>
            </p:nvSpPr>
            <p:spPr bwMode="auto">
              <a:xfrm>
                <a:off x="1757" y="2093"/>
                <a:ext cx="236" cy="76"/>
              </a:xfrm>
              <a:custGeom>
                <a:avLst/>
                <a:gdLst>
                  <a:gd name="T0" fmla="*/ 0 w 236"/>
                  <a:gd name="T1" fmla="*/ 12 h 76"/>
                  <a:gd name="T2" fmla="*/ 0 w 236"/>
                  <a:gd name="T3" fmla="*/ 12 h 76"/>
                  <a:gd name="T4" fmla="*/ 15 w 236"/>
                  <a:gd name="T5" fmla="*/ 0 h 76"/>
                  <a:gd name="T6" fmla="*/ 35 w 236"/>
                  <a:gd name="T7" fmla="*/ 7 h 76"/>
                  <a:gd name="T8" fmla="*/ 49 w 236"/>
                  <a:gd name="T9" fmla="*/ 12 h 76"/>
                  <a:gd name="T10" fmla="*/ 45 w 236"/>
                  <a:gd name="T11" fmla="*/ 21 h 76"/>
                  <a:gd name="T12" fmla="*/ 72 w 236"/>
                  <a:gd name="T13" fmla="*/ 13 h 76"/>
                  <a:gd name="T14" fmla="*/ 89 w 236"/>
                  <a:gd name="T15" fmla="*/ 21 h 76"/>
                  <a:gd name="T16" fmla="*/ 75 w 236"/>
                  <a:gd name="T17" fmla="*/ 21 h 76"/>
                  <a:gd name="T18" fmla="*/ 105 w 236"/>
                  <a:gd name="T19" fmla="*/ 26 h 76"/>
                  <a:gd name="T20" fmla="*/ 72 w 236"/>
                  <a:gd name="T21" fmla="*/ 28 h 76"/>
                  <a:gd name="T22" fmla="*/ 89 w 236"/>
                  <a:gd name="T23" fmla="*/ 34 h 76"/>
                  <a:gd name="T24" fmla="*/ 76 w 236"/>
                  <a:gd name="T25" fmla="*/ 40 h 76"/>
                  <a:gd name="T26" fmla="*/ 93 w 236"/>
                  <a:gd name="T27" fmla="*/ 35 h 76"/>
                  <a:gd name="T28" fmla="*/ 107 w 236"/>
                  <a:gd name="T29" fmla="*/ 49 h 76"/>
                  <a:gd name="T30" fmla="*/ 111 w 236"/>
                  <a:gd name="T31" fmla="*/ 43 h 76"/>
                  <a:gd name="T32" fmla="*/ 154 w 236"/>
                  <a:gd name="T33" fmla="*/ 49 h 76"/>
                  <a:gd name="T34" fmla="*/ 199 w 236"/>
                  <a:gd name="T35" fmla="*/ 35 h 76"/>
                  <a:gd name="T36" fmla="*/ 235 w 236"/>
                  <a:gd name="T37" fmla="*/ 52 h 76"/>
                  <a:gd name="T38" fmla="*/ 224 w 236"/>
                  <a:gd name="T39" fmla="*/ 59 h 76"/>
                  <a:gd name="T40" fmla="*/ 228 w 236"/>
                  <a:gd name="T41" fmla="*/ 72 h 76"/>
                  <a:gd name="T42" fmla="*/ 206 w 236"/>
                  <a:gd name="T43" fmla="*/ 75 h 76"/>
                  <a:gd name="T44" fmla="*/ 182 w 236"/>
                  <a:gd name="T45" fmla="*/ 63 h 76"/>
                  <a:gd name="T46" fmla="*/ 182 w 236"/>
                  <a:gd name="T47" fmla="*/ 72 h 76"/>
                  <a:gd name="T48" fmla="*/ 169 w 236"/>
                  <a:gd name="T49" fmla="*/ 73 h 76"/>
                  <a:gd name="T50" fmla="*/ 116 w 236"/>
                  <a:gd name="T51" fmla="*/ 75 h 76"/>
                  <a:gd name="T52" fmla="*/ 111 w 236"/>
                  <a:gd name="T53" fmla="*/ 64 h 76"/>
                  <a:gd name="T54" fmla="*/ 98 w 236"/>
                  <a:gd name="T55" fmla="*/ 73 h 76"/>
                  <a:gd name="T56" fmla="*/ 82 w 236"/>
                  <a:gd name="T57" fmla="*/ 64 h 76"/>
                  <a:gd name="T58" fmla="*/ 71 w 236"/>
                  <a:gd name="T59" fmla="*/ 71 h 76"/>
                  <a:gd name="T60" fmla="*/ 51 w 236"/>
                  <a:gd name="T61" fmla="*/ 22 h 76"/>
                  <a:gd name="T62" fmla="*/ 26 w 236"/>
                  <a:gd name="T63" fmla="*/ 27 h 76"/>
                  <a:gd name="T64" fmla="*/ 0 w 236"/>
                  <a:gd name="T65" fmla="*/ 12 h 76"/>
                  <a:gd name="T66" fmla="*/ 0 w 236"/>
                  <a:gd name="T67" fmla="*/ 12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6"/>
                  <a:gd name="T104" fmla="*/ 236 w 236"/>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6">
                    <a:moveTo>
                      <a:pt x="0" y="12"/>
                    </a:moveTo>
                    <a:lnTo>
                      <a:pt x="0" y="12"/>
                    </a:lnTo>
                    <a:lnTo>
                      <a:pt x="15" y="0"/>
                    </a:lnTo>
                    <a:lnTo>
                      <a:pt x="35" y="7"/>
                    </a:lnTo>
                    <a:lnTo>
                      <a:pt x="49" y="12"/>
                    </a:lnTo>
                    <a:lnTo>
                      <a:pt x="45" y="21"/>
                    </a:lnTo>
                    <a:lnTo>
                      <a:pt x="72" y="13"/>
                    </a:lnTo>
                    <a:lnTo>
                      <a:pt x="89" y="21"/>
                    </a:lnTo>
                    <a:lnTo>
                      <a:pt x="75" y="21"/>
                    </a:lnTo>
                    <a:lnTo>
                      <a:pt x="105" y="26"/>
                    </a:lnTo>
                    <a:lnTo>
                      <a:pt x="72" y="28"/>
                    </a:lnTo>
                    <a:lnTo>
                      <a:pt x="89" y="34"/>
                    </a:lnTo>
                    <a:lnTo>
                      <a:pt x="76" y="40"/>
                    </a:lnTo>
                    <a:lnTo>
                      <a:pt x="93" y="35"/>
                    </a:lnTo>
                    <a:lnTo>
                      <a:pt x="107" y="49"/>
                    </a:lnTo>
                    <a:lnTo>
                      <a:pt x="111" y="43"/>
                    </a:lnTo>
                    <a:lnTo>
                      <a:pt x="154" y="49"/>
                    </a:lnTo>
                    <a:lnTo>
                      <a:pt x="199" y="35"/>
                    </a:lnTo>
                    <a:lnTo>
                      <a:pt x="235" y="52"/>
                    </a:lnTo>
                    <a:lnTo>
                      <a:pt x="224" y="59"/>
                    </a:lnTo>
                    <a:lnTo>
                      <a:pt x="228" y="72"/>
                    </a:lnTo>
                    <a:lnTo>
                      <a:pt x="206" y="75"/>
                    </a:lnTo>
                    <a:lnTo>
                      <a:pt x="182" y="63"/>
                    </a:lnTo>
                    <a:lnTo>
                      <a:pt x="182" y="72"/>
                    </a:lnTo>
                    <a:lnTo>
                      <a:pt x="169" y="73"/>
                    </a:lnTo>
                    <a:lnTo>
                      <a:pt x="116" y="75"/>
                    </a:lnTo>
                    <a:lnTo>
                      <a:pt x="111" y="64"/>
                    </a:lnTo>
                    <a:lnTo>
                      <a:pt x="98" y="73"/>
                    </a:lnTo>
                    <a:lnTo>
                      <a:pt x="82" y="64"/>
                    </a:lnTo>
                    <a:lnTo>
                      <a:pt x="71" y="71"/>
                    </a:lnTo>
                    <a:lnTo>
                      <a:pt x="51" y="22"/>
                    </a:lnTo>
                    <a:lnTo>
                      <a:pt x="26" y="27"/>
                    </a:lnTo>
                    <a:lnTo>
                      <a:pt x="0" y="1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32" name="Freeform 631"/>
              <p:cNvSpPr>
                <a:spLocks/>
              </p:cNvSpPr>
              <p:nvPr/>
            </p:nvSpPr>
            <p:spPr bwMode="auto">
              <a:xfrm>
                <a:off x="1767" y="1966"/>
                <a:ext cx="154" cy="100"/>
              </a:xfrm>
              <a:custGeom>
                <a:avLst/>
                <a:gdLst>
                  <a:gd name="T0" fmla="*/ 0 w 154"/>
                  <a:gd name="T1" fmla="*/ 31 h 100"/>
                  <a:gd name="T2" fmla="*/ 0 w 154"/>
                  <a:gd name="T3" fmla="*/ 31 h 100"/>
                  <a:gd name="T4" fmla="*/ 37 w 154"/>
                  <a:gd name="T5" fmla="*/ 26 h 100"/>
                  <a:gd name="T6" fmla="*/ 17 w 154"/>
                  <a:gd name="T7" fmla="*/ 12 h 100"/>
                  <a:gd name="T8" fmla="*/ 50 w 154"/>
                  <a:gd name="T9" fmla="*/ 6 h 100"/>
                  <a:gd name="T10" fmla="*/ 24 w 154"/>
                  <a:gd name="T11" fmla="*/ 0 h 100"/>
                  <a:gd name="T12" fmla="*/ 65 w 154"/>
                  <a:gd name="T13" fmla="*/ 8 h 100"/>
                  <a:gd name="T14" fmla="*/ 77 w 154"/>
                  <a:gd name="T15" fmla="*/ 26 h 100"/>
                  <a:gd name="T16" fmla="*/ 98 w 154"/>
                  <a:gd name="T17" fmla="*/ 27 h 100"/>
                  <a:gd name="T18" fmla="*/ 106 w 154"/>
                  <a:gd name="T19" fmla="*/ 40 h 100"/>
                  <a:gd name="T20" fmla="*/ 108 w 154"/>
                  <a:gd name="T21" fmla="*/ 31 h 100"/>
                  <a:gd name="T22" fmla="*/ 118 w 154"/>
                  <a:gd name="T23" fmla="*/ 31 h 100"/>
                  <a:gd name="T24" fmla="*/ 114 w 154"/>
                  <a:gd name="T25" fmla="*/ 40 h 100"/>
                  <a:gd name="T26" fmla="*/ 126 w 154"/>
                  <a:gd name="T27" fmla="*/ 46 h 100"/>
                  <a:gd name="T28" fmla="*/ 118 w 154"/>
                  <a:gd name="T29" fmla="*/ 55 h 100"/>
                  <a:gd name="T30" fmla="*/ 142 w 154"/>
                  <a:gd name="T31" fmla="*/ 54 h 100"/>
                  <a:gd name="T32" fmla="*/ 153 w 154"/>
                  <a:gd name="T33" fmla="*/ 67 h 100"/>
                  <a:gd name="T34" fmla="*/ 124 w 154"/>
                  <a:gd name="T35" fmla="*/ 71 h 100"/>
                  <a:gd name="T36" fmla="*/ 116 w 154"/>
                  <a:gd name="T37" fmla="*/ 83 h 100"/>
                  <a:gd name="T38" fmla="*/ 110 w 154"/>
                  <a:gd name="T39" fmla="*/ 71 h 100"/>
                  <a:gd name="T40" fmla="*/ 102 w 154"/>
                  <a:gd name="T41" fmla="*/ 99 h 100"/>
                  <a:gd name="T42" fmla="*/ 84 w 154"/>
                  <a:gd name="T43" fmla="*/ 84 h 100"/>
                  <a:gd name="T44" fmla="*/ 93 w 154"/>
                  <a:gd name="T45" fmla="*/ 99 h 100"/>
                  <a:gd name="T46" fmla="*/ 57 w 154"/>
                  <a:gd name="T47" fmla="*/ 97 h 100"/>
                  <a:gd name="T48" fmla="*/ 46 w 154"/>
                  <a:gd name="T49" fmla="*/ 89 h 100"/>
                  <a:gd name="T50" fmla="*/ 63 w 154"/>
                  <a:gd name="T51" fmla="*/ 88 h 100"/>
                  <a:gd name="T52" fmla="*/ 45 w 154"/>
                  <a:gd name="T53" fmla="*/ 85 h 100"/>
                  <a:gd name="T54" fmla="*/ 40 w 154"/>
                  <a:gd name="T55" fmla="*/ 81 h 100"/>
                  <a:gd name="T56" fmla="*/ 50 w 154"/>
                  <a:gd name="T57" fmla="*/ 80 h 100"/>
                  <a:gd name="T58" fmla="*/ 34 w 154"/>
                  <a:gd name="T59" fmla="*/ 74 h 100"/>
                  <a:gd name="T60" fmla="*/ 83 w 154"/>
                  <a:gd name="T61" fmla="*/ 65 h 100"/>
                  <a:gd name="T62" fmla="*/ 24 w 154"/>
                  <a:gd name="T63" fmla="*/ 67 h 100"/>
                  <a:gd name="T64" fmla="*/ 13 w 154"/>
                  <a:gd name="T65" fmla="*/ 57 h 100"/>
                  <a:gd name="T66" fmla="*/ 34 w 154"/>
                  <a:gd name="T67" fmla="*/ 53 h 100"/>
                  <a:gd name="T68" fmla="*/ 2 w 154"/>
                  <a:gd name="T69" fmla="*/ 46 h 100"/>
                  <a:gd name="T70" fmla="*/ 9 w 154"/>
                  <a:gd name="T71" fmla="*/ 45 h 100"/>
                  <a:gd name="T72" fmla="*/ 0 w 154"/>
                  <a:gd name="T73" fmla="*/ 38 h 100"/>
                  <a:gd name="T74" fmla="*/ 37 w 154"/>
                  <a:gd name="T75" fmla="*/ 38 h 100"/>
                  <a:gd name="T76" fmla="*/ 0 w 154"/>
                  <a:gd name="T77" fmla="*/ 31 h 100"/>
                  <a:gd name="T78" fmla="*/ 0 w 154"/>
                  <a:gd name="T79" fmla="*/ 31 h 1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4"/>
                  <a:gd name="T121" fmla="*/ 0 h 100"/>
                  <a:gd name="T122" fmla="*/ 154 w 154"/>
                  <a:gd name="T123" fmla="*/ 100 h 1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4" h="100">
                    <a:moveTo>
                      <a:pt x="0" y="31"/>
                    </a:moveTo>
                    <a:lnTo>
                      <a:pt x="0" y="31"/>
                    </a:lnTo>
                    <a:lnTo>
                      <a:pt x="37" y="26"/>
                    </a:lnTo>
                    <a:lnTo>
                      <a:pt x="17" y="12"/>
                    </a:lnTo>
                    <a:lnTo>
                      <a:pt x="50" y="6"/>
                    </a:lnTo>
                    <a:lnTo>
                      <a:pt x="24" y="0"/>
                    </a:lnTo>
                    <a:lnTo>
                      <a:pt x="65" y="8"/>
                    </a:lnTo>
                    <a:lnTo>
                      <a:pt x="77" y="26"/>
                    </a:lnTo>
                    <a:lnTo>
                      <a:pt x="98" y="27"/>
                    </a:lnTo>
                    <a:lnTo>
                      <a:pt x="106" y="40"/>
                    </a:lnTo>
                    <a:lnTo>
                      <a:pt x="108" y="31"/>
                    </a:lnTo>
                    <a:lnTo>
                      <a:pt x="118" y="31"/>
                    </a:lnTo>
                    <a:lnTo>
                      <a:pt x="114" y="40"/>
                    </a:lnTo>
                    <a:lnTo>
                      <a:pt x="126" y="46"/>
                    </a:lnTo>
                    <a:lnTo>
                      <a:pt x="118" y="55"/>
                    </a:lnTo>
                    <a:lnTo>
                      <a:pt x="142" y="54"/>
                    </a:lnTo>
                    <a:lnTo>
                      <a:pt x="153" y="67"/>
                    </a:lnTo>
                    <a:lnTo>
                      <a:pt x="124" y="71"/>
                    </a:lnTo>
                    <a:lnTo>
                      <a:pt x="116" y="83"/>
                    </a:lnTo>
                    <a:lnTo>
                      <a:pt x="110" y="71"/>
                    </a:lnTo>
                    <a:lnTo>
                      <a:pt x="102" y="99"/>
                    </a:lnTo>
                    <a:lnTo>
                      <a:pt x="84" y="84"/>
                    </a:lnTo>
                    <a:lnTo>
                      <a:pt x="93" y="99"/>
                    </a:lnTo>
                    <a:lnTo>
                      <a:pt x="57" y="97"/>
                    </a:lnTo>
                    <a:lnTo>
                      <a:pt x="46" y="89"/>
                    </a:lnTo>
                    <a:lnTo>
                      <a:pt x="63" y="88"/>
                    </a:lnTo>
                    <a:lnTo>
                      <a:pt x="45" y="85"/>
                    </a:lnTo>
                    <a:lnTo>
                      <a:pt x="40" y="81"/>
                    </a:lnTo>
                    <a:lnTo>
                      <a:pt x="50" y="80"/>
                    </a:lnTo>
                    <a:lnTo>
                      <a:pt x="34" y="74"/>
                    </a:lnTo>
                    <a:lnTo>
                      <a:pt x="83" y="65"/>
                    </a:lnTo>
                    <a:lnTo>
                      <a:pt x="24" y="67"/>
                    </a:lnTo>
                    <a:lnTo>
                      <a:pt x="13" y="57"/>
                    </a:lnTo>
                    <a:lnTo>
                      <a:pt x="34" y="53"/>
                    </a:lnTo>
                    <a:lnTo>
                      <a:pt x="2" y="46"/>
                    </a:lnTo>
                    <a:lnTo>
                      <a:pt x="9" y="45"/>
                    </a:lnTo>
                    <a:lnTo>
                      <a:pt x="0" y="38"/>
                    </a:lnTo>
                    <a:lnTo>
                      <a:pt x="37" y="38"/>
                    </a:lnTo>
                    <a:lnTo>
                      <a:pt x="0" y="31"/>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33" name="Freeform 632"/>
              <p:cNvSpPr>
                <a:spLocks/>
              </p:cNvSpPr>
              <p:nvPr/>
            </p:nvSpPr>
            <p:spPr bwMode="auto">
              <a:xfrm>
                <a:off x="1767" y="2137"/>
                <a:ext cx="38" cy="26"/>
              </a:xfrm>
              <a:custGeom>
                <a:avLst/>
                <a:gdLst>
                  <a:gd name="T0" fmla="*/ 0 w 38"/>
                  <a:gd name="T1" fmla="*/ 17 h 26"/>
                  <a:gd name="T2" fmla="*/ 0 w 38"/>
                  <a:gd name="T3" fmla="*/ 17 h 26"/>
                  <a:gd name="T4" fmla="*/ 6 w 38"/>
                  <a:gd name="T5" fmla="*/ 0 h 26"/>
                  <a:gd name="T6" fmla="*/ 30 w 38"/>
                  <a:gd name="T7" fmla="*/ 5 h 26"/>
                  <a:gd name="T8" fmla="*/ 37 w 38"/>
                  <a:gd name="T9" fmla="*/ 25 h 26"/>
                  <a:gd name="T10" fmla="*/ 0 w 38"/>
                  <a:gd name="T11" fmla="*/ 17 h 26"/>
                  <a:gd name="T12" fmla="*/ 0 w 38"/>
                  <a:gd name="T13" fmla="*/ 17 h 26"/>
                  <a:gd name="T14" fmla="*/ 0 60000 65536"/>
                  <a:gd name="T15" fmla="*/ 0 60000 65536"/>
                  <a:gd name="T16" fmla="*/ 0 60000 65536"/>
                  <a:gd name="T17" fmla="*/ 0 60000 65536"/>
                  <a:gd name="T18" fmla="*/ 0 60000 65536"/>
                  <a:gd name="T19" fmla="*/ 0 60000 65536"/>
                  <a:gd name="T20" fmla="*/ 0 60000 65536"/>
                  <a:gd name="T21" fmla="*/ 0 w 38"/>
                  <a:gd name="T22" fmla="*/ 0 h 26"/>
                  <a:gd name="T23" fmla="*/ 38 w 3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6">
                    <a:moveTo>
                      <a:pt x="0" y="17"/>
                    </a:moveTo>
                    <a:lnTo>
                      <a:pt x="0" y="17"/>
                    </a:lnTo>
                    <a:lnTo>
                      <a:pt x="6" y="0"/>
                    </a:lnTo>
                    <a:lnTo>
                      <a:pt x="30" y="5"/>
                    </a:lnTo>
                    <a:lnTo>
                      <a:pt x="37" y="25"/>
                    </a:lnTo>
                    <a:lnTo>
                      <a:pt x="0" y="17"/>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34" name="Freeform 633"/>
              <p:cNvSpPr>
                <a:spLocks/>
              </p:cNvSpPr>
              <p:nvPr/>
            </p:nvSpPr>
            <p:spPr bwMode="auto">
              <a:xfrm>
                <a:off x="1767" y="2075"/>
                <a:ext cx="43" cy="10"/>
              </a:xfrm>
              <a:custGeom>
                <a:avLst/>
                <a:gdLst>
                  <a:gd name="T0" fmla="*/ 0 w 43"/>
                  <a:gd name="T1" fmla="*/ 4 h 10"/>
                  <a:gd name="T2" fmla="*/ 0 w 43"/>
                  <a:gd name="T3" fmla="*/ 4 h 10"/>
                  <a:gd name="T4" fmla="*/ 10 w 43"/>
                  <a:gd name="T5" fmla="*/ 9 h 10"/>
                  <a:gd name="T6" fmla="*/ 42 w 43"/>
                  <a:gd name="T7" fmla="*/ 4 h 10"/>
                  <a:gd name="T8" fmla="*/ 11 w 43"/>
                  <a:gd name="T9" fmla="*/ 0 h 10"/>
                  <a:gd name="T10" fmla="*/ 0 w 43"/>
                  <a:gd name="T11" fmla="*/ 4 h 10"/>
                  <a:gd name="T12" fmla="*/ 0 w 43"/>
                  <a:gd name="T13" fmla="*/ 4 h 10"/>
                  <a:gd name="T14" fmla="*/ 0 60000 65536"/>
                  <a:gd name="T15" fmla="*/ 0 60000 65536"/>
                  <a:gd name="T16" fmla="*/ 0 60000 65536"/>
                  <a:gd name="T17" fmla="*/ 0 60000 65536"/>
                  <a:gd name="T18" fmla="*/ 0 60000 65536"/>
                  <a:gd name="T19" fmla="*/ 0 60000 65536"/>
                  <a:gd name="T20" fmla="*/ 0 60000 65536"/>
                  <a:gd name="T21" fmla="*/ 0 w 43"/>
                  <a:gd name="T22" fmla="*/ 0 h 10"/>
                  <a:gd name="T23" fmla="*/ 43 w 43"/>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0">
                    <a:moveTo>
                      <a:pt x="0" y="4"/>
                    </a:moveTo>
                    <a:lnTo>
                      <a:pt x="0" y="4"/>
                    </a:lnTo>
                    <a:lnTo>
                      <a:pt x="10" y="9"/>
                    </a:lnTo>
                    <a:lnTo>
                      <a:pt x="42" y="4"/>
                    </a:lnTo>
                    <a:lnTo>
                      <a:pt x="11" y="0"/>
                    </a:lnTo>
                    <a:lnTo>
                      <a:pt x="0" y="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35" name="Freeform 634"/>
              <p:cNvSpPr>
                <a:spLocks/>
              </p:cNvSpPr>
              <p:nvPr/>
            </p:nvSpPr>
            <p:spPr bwMode="auto">
              <a:xfrm>
                <a:off x="1774" y="2179"/>
                <a:ext cx="75" cy="53"/>
              </a:xfrm>
              <a:custGeom>
                <a:avLst/>
                <a:gdLst>
                  <a:gd name="T0" fmla="*/ 0 w 75"/>
                  <a:gd name="T1" fmla="*/ 9 h 53"/>
                  <a:gd name="T2" fmla="*/ 0 w 75"/>
                  <a:gd name="T3" fmla="*/ 9 h 53"/>
                  <a:gd name="T4" fmla="*/ 2 w 75"/>
                  <a:gd name="T5" fmla="*/ 33 h 53"/>
                  <a:gd name="T6" fmla="*/ 10 w 75"/>
                  <a:gd name="T7" fmla="*/ 38 h 53"/>
                  <a:gd name="T8" fmla="*/ 7 w 75"/>
                  <a:gd name="T9" fmla="*/ 52 h 53"/>
                  <a:gd name="T10" fmla="*/ 18 w 75"/>
                  <a:gd name="T11" fmla="*/ 52 h 53"/>
                  <a:gd name="T12" fmla="*/ 30 w 75"/>
                  <a:gd name="T13" fmla="*/ 41 h 53"/>
                  <a:gd name="T14" fmla="*/ 18 w 75"/>
                  <a:gd name="T15" fmla="*/ 33 h 53"/>
                  <a:gd name="T16" fmla="*/ 48 w 75"/>
                  <a:gd name="T17" fmla="*/ 33 h 53"/>
                  <a:gd name="T18" fmla="*/ 74 w 75"/>
                  <a:gd name="T19" fmla="*/ 4 h 53"/>
                  <a:gd name="T20" fmla="*/ 6 w 75"/>
                  <a:gd name="T21" fmla="*/ 0 h 53"/>
                  <a:gd name="T22" fmla="*/ 15 w 75"/>
                  <a:gd name="T23" fmla="*/ 10 h 53"/>
                  <a:gd name="T24" fmla="*/ 0 w 75"/>
                  <a:gd name="T25" fmla="*/ 9 h 53"/>
                  <a:gd name="T26" fmla="*/ 0 w 75"/>
                  <a:gd name="T27" fmla="*/ 9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53"/>
                  <a:gd name="T44" fmla="*/ 75 w 75"/>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53">
                    <a:moveTo>
                      <a:pt x="0" y="9"/>
                    </a:moveTo>
                    <a:lnTo>
                      <a:pt x="0" y="9"/>
                    </a:lnTo>
                    <a:lnTo>
                      <a:pt x="2" y="33"/>
                    </a:lnTo>
                    <a:lnTo>
                      <a:pt x="10" y="38"/>
                    </a:lnTo>
                    <a:lnTo>
                      <a:pt x="7" y="52"/>
                    </a:lnTo>
                    <a:lnTo>
                      <a:pt x="18" y="52"/>
                    </a:lnTo>
                    <a:lnTo>
                      <a:pt x="30" y="41"/>
                    </a:lnTo>
                    <a:lnTo>
                      <a:pt x="18" y="33"/>
                    </a:lnTo>
                    <a:lnTo>
                      <a:pt x="48" y="33"/>
                    </a:lnTo>
                    <a:lnTo>
                      <a:pt x="74" y="4"/>
                    </a:lnTo>
                    <a:lnTo>
                      <a:pt x="6" y="0"/>
                    </a:lnTo>
                    <a:lnTo>
                      <a:pt x="15" y="10"/>
                    </a:lnTo>
                    <a:lnTo>
                      <a:pt x="0" y="9"/>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36" name="Freeform 59"/>
              <p:cNvSpPr>
                <a:spLocks/>
              </p:cNvSpPr>
              <p:nvPr/>
            </p:nvSpPr>
            <p:spPr bwMode="auto">
              <a:xfrm>
                <a:off x="1824" y="1908"/>
                <a:ext cx="421" cy="214"/>
              </a:xfrm>
              <a:custGeom>
                <a:avLst/>
                <a:gdLst>
                  <a:gd name="T0" fmla="*/ 37 w 421"/>
                  <a:gd name="T1" fmla="*/ 50 h 214"/>
                  <a:gd name="T2" fmla="*/ 31 w 421"/>
                  <a:gd name="T3" fmla="*/ 58 h 214"/>
                  <a:gd name="T4" fmla="*/ 36 w 421"/>
                  <a:gd name="T5" fmla="*/ 68 h 214"/>
                  <a:gd name="T6" fmla="*/ 66 w 421"/>
                  <a:gd name="T7" fmla="*/ 83 h 214"/>
                  <a:gd name="T8" fmla="*/ 89 w 421"/>
                  <a:gd name="T9" fmla="*/ 71 h 214"/>
                  <a:gd name="T10" fmla="*/ 135 w 421"/>
                  <a:gd name="T11" fmla="*/ 72 h 214"/>
                  <a:gd name="T12" fmla="*/ 166 w 421"/>
                  <a:gd name="T13" fmla="*/ 75 h 214"/>
                  <a:gd name="T14" fmla="*/ 172 w 421"/>
                  <a:gd name="T15" fmla="*/ 74 h 214"/>
                  <a:gd name="T16" fmla="*/ 142 w 421"/>
                  <a:gd name="T17" fmla="*/ 111 h 214"/>
                  <a:gd name="T18" fmla="*/ 111 w 421"/>
                  <a:gd name="T19" fmla="*/ 93 h 214"/>
                  <a:gd name="T20" fmla="*/ 90 w 421"/>
                  <a:gd name="T21" fmla="*/ 103 h 214"/>
                  <a:gd name="T22" fmla="*/ 100 w 421"/>
                  <a:gd name="T23" fmla="*/ 131 h 214"/>
                  <a:gd name="T24" fmla="*/ 132 w 421"/>
                  <a:gd name="T25" fmla="*/ 145 h 214"/>
                  <a:gd name="T26" fmla="*/ 62 w 421"/>
                  <a:gd name="T27" fmla="*/ 157 h 214"/>
                  <a:gd name="T28" fmla="*/ 88 w 421"/>
                  <a:gd name="T29" fmla="*/ 158 h 214"/>
                  <a:gd name="T30" fmla="*/ 109 w 421"/>
                  <a:gd name="T31" fmla="*/ 157 h 214"/>
                  <a:gd name="T32" fmla="*/ 88 w 421"/>
                  <a:gd name="T33" fmla="*/ 167 h 214"/>
                  <a:gd name="T34" fmla="*/ 132 w 421"/>
                  <a:gd name="T35" fmla="*/ 159 h 214"/>
                  <a:gd name="T36" fmla="*/ 51 w 421"/>
                  <a:gd name="T37" fmla="*/ 168 h 214"/>
                  <a:gd name="T38" fmla="*/ 39 w 421"/>
                  <a:gd name="T39" fmla="*/ 207 h 214"/>
                  <a:gd name="T40" fmla="*/ 72 w 421"/>
                  <a:gd name="T41" fmla="*/ 202 h 214"/>
                  <a:gd name="T42" fmla="*/ 93 w 421"/>
                  <a:gd name="T43" fmla="*/ 203 h 214"/>
                  <a:gd name="T44" fmla="*/ 126 w 421"/>
                  <a:gd name="T45" fmla="*/ 207 h 214"/>
                  <a:gd name="T46" fmla="*/ 149 w 421"/>
                  <a:gd name="T47" fmla="*/ 205 h 214"/>
                  <a:gd name="T48" fmla="*/ 191 w 421"/>
                  <a:gd name="T49" fmla="*/ 193 h 214"/>
                  <a:gd name="T50" fmla="*/ 135 w 421"/>
                  <a:gd name="T51" fmla="*/ 184 h 214"/>
                  <a:gd name="T52" fmla="*/ 188 w 421"/>
                  <a:gd name="T53" fmla="*/ 162 h 214"/>
                  <a:gd name="T54" fmla="*/ 204 w 421"/>
                  <a:gd name="T55" fmla="*/ 155 h 214"/>
                  <a:gd name="T56" fmla="*/ 235 w 421"/>
                  <a:gd name="T57" fmla="*/ 142 h 214"/>
                  <a:gd name="T58" fmla="*/ 217 w 421"/>
                  <a:gd name="T59" fmla="*/ 129 h 214"/>
                  <a:gd name="T60" fmla="*/ 237 w 421"/>
                  <a:gd name="T61" fmla="*/ 125 h 214"/>
                  <a:gd name="T62" fmla="*/ 235 w 421"/>
                  <a:gd name="T63" fmla="*/ 108 h 214"/>
                  <a:gd name="T64" fmla="*/ 268 w 421"/>
                  <a:gd name="T65" fmla="*/ 98 h 214"/>
                  <a:gd name="T66" fmla="*/ 305 w 421"/>
                  <a:gd name="T67" fmla="*/ 90 h 214"/>
                  <a:gd name="T68" fmla="*/ 341 w 421"/>
                  <a:gd name="T69" fmla="*/ 53 h 214"/>
                  <a:gd name="T70" fmla="*/ 357 w 421"/>
                  <a:gd name="T71" fmla="*/ 50 h 214"/>
                  <a:gd name="T72" fmla="*/ 393 w 421"/>
                  <a:gd name="T73" fmla="*/ 23 h 214"/>
                  <a:gd name="T74" fmla="*/ 345 w 421"/>
                  <a:gd name="T75" fmla="*/ 6 h 214"/>
                  <a:gd name="T76" fmla="*/ 249 w 421"/>
                  <a:gd name="T77" fmla="*/ 11 h 214"/>
                  <a:gd name="T78" fmla="*/ 219 w 421"/>
                  <a:gd name="T79" fmla="*/ 19 h 214"/>
                  <a:gd name="T80" fmla="*/ 154 w 421"/>
                  <a:gd name="T81" fmla="*/ 7 h 214"/>
                  <a:gd name="T82" fmla="*/ 147 w 421"/>
                  <a:gd name="T83" fmla="*/ 21 h 214"/>
                  <a:gd name="T84" fmla="*/ 117 w 421"/>
                  <a:gd name="T85" fmla="*/ 23 h 214"/>
                  <a:gd name="T86" fmla="*/ 65 w 421"/>
                  <a:gd name="T87" fmla="*/ 33 h 214"/>
                  <a:gd name="T88" fmla="*/ 0 w 421"/>
                  <a:gd name="T89" fmla="*/ 50 h 2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1"/>
                  <a:gd name="T136" fmla="*/ 0 h 214"/>
                  <a:gd name="T137" fmla="*/ 421 w 421"/>
                  <a:gd name="T138" fmla="*/ 214 h 2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1" h="214">
                    <a:moveTo>
                      <a:pt x="0" y="50"/>
                    </a:moveTo>
                    <a:lnTo>
                      <a:pt x="0" y="50"/>
                    </a:lnTo>
                    <a:lnTo>
                      <a:pt x="37" y="50"/>
                    </a:lnTo>
                    <a:lnTo>
                      <a:pt x="24" y="58"/>
                    </a:lnTo>
                    <a:lnTo>
                      <a:pt x="76" y="53"/>
                    </a:lnTo>
                    <a:lnTo>
                      <a:pt x="31" y="58"/>
                    </a:lnTo>
                    <a:lnTo>
                      <a:pt x="45" y="62"/>
                    </a:lnTo>
                    <a:lnTo>
                      <a:pt x="30" y="63"/>
                    </a:lnTo>
                    <a:lnTo>
                      <a:pt x="36" y="68"/>
                    </a:lnTo>
                    <a:lnTo>
                      <a:pt x="103" y="60"/>
                    </a:lnTo>
                    <a:lnTo>
                      <a:pt x="37" y="73"/>
                    </a:lnTo>
                    <a:lnTo>
                      <a:pt x="66" y="83"/>
                    </a:lnTo>
                    <a:lnTo>
                      <a:pt x="92" y="68"/>
                    </a:lnTo>
                    <a:lnTo>
                      <a:pt x="135" y="66"/>
                    </a:lnTo>
                    <a:lnTo>
                      <a:pt x="89" y="71"/>
                    </a:lnTo>
                    <a:lnTo>
                      <a:pt x="78" y="83"/>
                    </a:lnTo>
                    <a:lnTo>
                      <a:pt x="106" y="85"/>
                    </a:lnTo>
                    <a:lnTo>
                      <a:pt x="135" y="72"/>
                    </a:lnTo>
                    <a:lnTo>
                      <a:pt x="115" y="84"/>
                    </a:lnTo>
                    <a:lnTo>
                      <a:pt x="135" y="84"/>
                    </a:lnTo>
                    <a:lnTo>
                      <a:pt x="166" y="75"/>
                    </a:lnTo>
                    <a:lnTo>
                      <a:pt x="162" y="63"/>
                    </a:lnTo>
                    <a:lnTo>
                      <a:pt x="197" y="54"/>
                    </a:lnTo>
                    <a:lnTo>
                      <a:pt x="172" y="74"/>
                    </a:lnTo>
                    <a:lnTo>
                      <a:pt x="225" y="70"/>
                    </a:lnTo>
                    <a:lnTo>
                      <a:pt x="117" y="90"/>
                    </a:lnTo>
                    <a:lnTo>
                      <a:pt x="142" y="111"/>
                    </a:lnTo>
                    <a:lnTo>
                      <a:pt x="163" y="111"/>
                    </a:lnTo>
                    <a:lnTo>
                      <a:pt x="152" y="115"/>
                    </a:lnTo>
                    <a:lnTo>
                      <a:pt x="111" y="93"/>
                    </a:lnTo>
                    <a:lnTo>
                      <a:pt x="75" y="90"/>
                    </a:lnTo>
                    <a:lnTo>
                      <a:pt x="74" y="99"/>
                    </a:lnTo>
                    <a:lnTo>
                      <a:pt x="90" y="103"/>
                    </a:lnTo>
                    <a:lnTo>
                      <a:pt x="75" y="107"/>
                    </a:lnTo>
                    <a:lnTo>
                      <a:pt x="117" y="130"/>
                    </a:lnTo>
                    <a:lnTo>
                      <a:pt x="100" y="131"/>
                    </a:lnTo>
                    <a:lnTo>
                      <a:pt x="143" y="132"/>
                    </a:lnTo>
                    <a:lnTo>
                      <a:pt x="119" y="138"/>
                    </a:lnTo>
                    <a:lnTo>
                      <a:pt x="132" y="145"/>
                    </a:lnTo>
                    <a:lnTo>
                      <a:pt x="93" y="133"/>
                    </a:lnTo>
                    <a:lnTo>
                      <a:pt x="71" y="138"/>
                    </a:lnTo>
                    <a:lnTo>
                      <a:pt x="62" y="157"/>
                    </a:lnTo>
                    <a:lnTo>
                      <a:pt x="84" y="151"/>
                    </a:lnTo>
                    <a:lnTo>
                      <a:pt x="80" y="158"/>
                    </a:lnTo>
                    <a:lnTo>
                      <a:pt x="88" y="158"/>
                    </a:lnTo>
                    <a:lnTo>
                      <a:pt x="101" y="143"/>
                    </a:lnTo>
                    <a:lnTo>
                      <a:pt x="97" y="155"/>
                    </a:lnTo>
                    <a:lnTo>
                      <a:pt x="109" y="157"/>
                    </a:lnTo>
                    <a:lnTo>
                      <a:pt x="85" y="162"/>
                    </a:lnTo>
                    <a:lnTo>
                      <a:pt x="100" y="163"/>
                    </a:lnTo>
                    <a:lnTo>
                      <a:pt x="88" y="167"/>
                    </a:lnTo>
                    <a:lnTo>
                      <a:pt x="98" y="175"/>
                    </a:lnTo>
                    <a:lnTo>
                      <a:pt x="115" y="175"/>
                    </a:lnTo>
                    <a:lnTo>
                      <a:pt x="132" y="159"/>
                    </a:lnTo>
                    <a:lnTo>
                      <a:pt x="103" y="181"/>
                    </a:lnTo>
                    <a:lnTo>
                      <a:pt x="75" y="165"/>
                    </a:lnTo>
                    <a:lnTo>
                      <a:pt x="51" y="168"/>
                    </a:lnTo>
                    <a:lnTo>
                      <a:pt x="71" y="185"/>
                    </a:lnTo>
                    <a:lnTo>
                      <a:pt x="36" y="194"/>
                    </a:lnTo>
                    <a:lnTo>
                      <a:pt x="39" y="207"/>
                    </a:lnTo>
                    <a:lnTo>
                      <a:pt x="46" y="195"/>
                    </a:lnTo>
                    <a:lnTo>
                      <a:pt x="47" y="207"/>
                    </a:lnTo>
                    <a:lnTo>
                      <a:pt x="72" y="202"/>
                    </a:lnTo>
                    <a:lnTo>
                      <a:pt x="89" y="212"/>
                    </a:lnTo>
                    <a:lnTo>
                      <a:pt x="102" y="211"/>
                    </a:lnTo>
                    <a:lnTo>
                      <a:pt x="93" y="203"/>
                    </a:lnTo>
                    <a:lnTo>
                      <a:pt x="117" y="206"/>
                    </a:lnTo>
                    <a:lnTo>
                      <a:pt x="115" y="198"/>
                    </a:lnTo>
                    <a:lnTo>
                      <a:pt x="126" y="207"/>
                    </a:lnTo>
                    <a:lnTo>
                      <a:pt x="133" y="205"/>
                    </a:lnTo>
                    <a:lnTo>
                      <a:pt x="129" y="199"/>
                    </a:lnTo>
                    <a:lnTo>
                      <a:pt x="149" y="205"/>
                    </a:lnTo>
                    <a:lnTo>
                      <a:pt x="149" y="213"/>
                    </a:lnTo>
                    <a:lnTo>
                      <a:pt x="185" y="205"/>
                    </a:lnTo>
                    <a:lnTo>
                      <a:pt x="191" y="193"/>
                    </a:lnTo>
                    <a:lnTo>
                      <a:pt x="175" y="195"/>
                    </a:lnTo>
                    <a:lnTo>
                      <a:pt x="175" y="184"/>
                    </a:lnTo>
                    <a:lnTo>
                      <a:pt x="135" y="184"/>
                    </a:lnTo>
                    <a:lnTo>
                      <a:pt x="188" y="181"/>
                    </a:lnTo>
                    <a:lnTo>
                      <a:pt x="196" y="172"/>
                    </a:lnTo>
                    <a:lnTo>
                      <a:pt x="188" y="162"/>
                    </a:lnTo>
                    <a:lnTo>
                      <a:pt x="218" y="162"/>
                    </a:lnTo>
                    <a:lnTo>
                      <a:pt x="225" y="158"/>
                    </a:lnTo>
                    <a:lnTo>
                      <a:pt x="204" y="155"/>
                    </a:lnTo>
                    <a:lnTo>
                      <a:pt x="231" y="154"/>
                    </a:lnTo>
                    <a:lnTo>
                      <a:pt x="213" y="147"/>
                    </a:lnTo>
                    <a:lnTo>
                      <a:pt x="235" y="142"/>
                    </a:lnTo>
                    <a:lnTo>
                      <a:pt x="234" y="136"/>
                    </a:lnTo>
                    <a:lnTo>
                      <a:pt x="194" y="133"/>
                    </a:lnTo>
                    <a:lnTo>
                      <a:pt x="217" y="129"/>
                    </a:lnTo>
                    <a:lnTo>
                      <a:pt x="193" y="127"/>
                    </a:lnTo>
                    <a:lnTo>
                      <a:pt x="235" y="131"/>
                    </a:lnTo>
                    <a:lnTo>
                      <a:pt x="237" y="125"/>
                    </a:lnTo>
                    <a:lnTo>
                      <a:pt x="193" y="123"/>
                    </a:lnTo>
                    <a:lnTo>
                      <a:pt x="250" y="115"/>
                    </a:lnTo>
                    <a:lnTo>
                      <a:pt x="235" y="108"/>
                    </a:lnTo>
                    <a:lnTo>
                      <a:pt x="276" y="111"/>
                    </a:lnTo>
                    <a:lnTo>
                      <a:pt x="289" y="99"/>
                    </a:lnTo>
                    <a:lnTo>
                      <a:pt x="268" y="98"/>
                    </a:lnTo>
                    <a:lnTo>
                      <a:pt x="295" y="96"/>
                    </a:lnTo>
                    <a:lnTo>
                      <a:pt x="292" y="88"/>
                    </a:lnTo>
                    <a:lnTo>
                      <a:pt x="305" y="90"/>
                    </a:lnTo>
                    <a:lnTo>
                      <a:pt x="375" y="55"/>
                    </a:lnTo>
                    <a:lnTo>
                      <a:pt x="297" y="67"/>
                    </a:lnTo>
                    <a:lnTo>
                      <a:pt x="341" y="53"/>
                    </a:lnTo>
                    <a:lnTo>
                      <a:pt x="314" y="54"/>
                    </a:lnTo>
                    <a:lnTo>
                      <a:pt x="308" y="47"/>
                    </a:lnTo>
                    <a:lnTo>
                      <a:pt x="357" y="50"/>
                    </a:lnTo>
                    <a:lnTo>
                      <a:pt x="420" y="32"/>
                    </a:lnTo>
                    <a:lnTo>
                      <a:pt x="419" y="23"/>
                    </a:lnTo>
                    <a:lnTo>
                      <a:pt x="393" y="23"/>
                    </a:lnTo>
                    <a:lnTo>
                      <a:pt x="386" y="9"/>
                    </a:lnTo>
                    <a:lnTo>
                      <a:pt x="314" y="16"/>
                    </a:lnTo>
                    <a:lnTo>
                      <a:pt x="345" y="6"/>
                    </a:lnTo>
                    <a:lnTo>
                      <a:pt x="250" y="0"/>
                    </a:lnTo>
                    <a:lnTo>
                      <a:pt x="242" y="7"/>
                    </a:lnTo>
                    <a:lnTo>
                      <a:pt x="249" y="11"/>
                    </a:lnTo>
                    <a:lnTo>
                      <a:pt x="231" y="4"/>
                    </a:lnTo>
                    <a:lnTo>
                      <a:pt x="189" y="4"/>
                    </a:lnTo>
                    <a:lnTo>
                      <a:pt x="219" y="19"/>
                    </a:lnTo>
                    <a:lnTo>
                      <a:pt x="208" y="23"/>
                    </a:lnTo>
                    <a:lnTo>
                      <a:pt x="193" y="8"/>
                    </a:lnTo>
                    <a:lnTo>
                      <a:pt x="154" y="7"/>
                    </a:lnTo>
                    <a:lnTo>
                      <a:pt x="162" y="13"/>
                    </a:lnTo>
                    <a:lnTo>
                      <a:pt x="132" y="11"/>
                    </a:lnTo>
                    <a:lnTo>
                      <a:pt x="147" y="21"/>
                    </a:lnTo>
                    <a:lnTo>
                      <a:pt x="124" y="15"/>
                    </a:lnTo>
                    <a:lnTo>
                      <a:pt x="131" y="21"/>
                    </a:lnTo>
                    <a:lnTo>
                      <a:pt x="117" y="23"/>
                    </a:lnTo>
                    <a:lnTo>
                      <a:pt x="147" y="37"/>
                    </a:lnTo>
                    <a:lnTo>
                      <a:pt x="81" y="22"/>
                    </a:lnTo>
                    <a:lnTo>
                      <a:pt x="65" y="33"/>
                    </a:lnTo>
                    <a:lnTo>
                      <a:pt x="91" y="38"/>
                    </a:lnTo>
                    <a:lnTo>
                      <a:pt x="47" y="34"/>
                    </a:lnTo>
                    <a:lnTo>
                      <a:pt x="0" y="5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37" name="Freeform 636"/>
              <p:cNvSpPr>
                <a:spLocks/>
              </p:cNvSpPr>
              <p:nvPr/>
            </p:nvSpPr>
            <p:spPr bwMode="auto">
              <a:xfrm>
                <a:off x="1851" y="2184"/>
                <a:ext cx="392" cy="278"/>
              </a:xfrm>
              <a:custGeom>
                <a:avLst/>
                <a:gdLst>
                  <a:gd name="T0" fmla="*/ 0 w 392"/>
                  <a:gd name="T1" fmla="*/ 61 h 278"/>
                  <a:gd name="T2" fmla="*/ 19 w 392"/>
                  <a:gd name="T3" fmla="*/ 10 h 278"/>
                  <a:gd name="T4" fmla="*/ 69 w 392"/>
                  <a:gd name="T5" fmla="*/ 4 h 278"/>
                  <a:gd name="T6" fmla="*/ 51 w 392"/>
                  <a:gd name="T7" fmla="*/ 49 h 278"/>
                  <a:gd name="T8" fmla="*/ 47 w 392"/>
                  <a:gd name="T9" fmla="*/ 72 h 278"/>
                  <a:gd name="T10" fmla="*/ 73 w 392"/>
                  <a:gd name="T11" fmla="*/ 56 h 278"/>
                  <a:gd name="T12" fmla="*/ 70 w 392"/>
                  <a:gd name="T13" fmla="*/ 38 h 278"/>
                  <a:gd name="T14" fmla="*/ 82 w 392"/>
                  <a:gd name="T15" fmla="*/ 28 h 278"/>
                  <a:gd name="T16" fmla="*/ 85 w 392"/>
                  <a:gd name="T17" fmla="*/ 23 h 278"/>
                  <a:gd name="T18" fmla="*/ 88 w 392"/>
                  <a:gd name="T19" fmla="*/ 14 h 278"/>
                  <a:gd name="T20" fmla="*/ 116 w 392"/>
                  <a:gd name="T21" fmla="*/ 3 h 278"/>
                  <a:gd name="T22" fmla="*/ 128 w 392"/>
                  <a:gd name="T23" fmla="*/ 21 h 278"/>
                  <a:gd name="T24" fmla="*/ 139 w 392"/>
                  <a:gd name="T25" fmla="*/ 36 h 278"/>
                  <a:gd name="T26" fmla="*/ 170 w 392"/>
                  <a:gd name="T27" fmla="*/ 28 h 278"/>
                  <a:gd name="T28" fmla="*/ 215 w 392"/>
                  <a:gd name="T29" fmla="*/ 49 h 278"/>
                  <a:gd name="T30" fmla="*/ 225 w 392"/>
                  <a:gd name="T31" fmla="*/ 53 h 278"/>
                  <a:gd name="T32" fmla="*/ 231 w 392"/>
                  <a:gd name="T33" fmla="*/ 65 h 278"/>
                  <a:gd name="T34" fmla="*/ 254 w 392"/>
                  <a:gd name="T35" fmla="*/ 60 h 278"/>
                  <a:gd name="T36" fmla="*/ 246 w 392"/>
                  <a:gd name="T37" fmla="*/ 71 h 278"/>
                  <a:gd name="T38" fmla="*/ 262 w 392"/>
                  <a:gd name="T39" fmla="*/ 82 h 278"/>
                  <a:gd name="T40" fmla="*/ 267 w 392"/>
                  <a:gd name="T41" fmla="*/ 85 h 278"/>
                  <a:gd name="T42" fmla="*/ 279 w 392"/>
                  <a:gd name="T43" fmla="*/ 92 h 278"/>
                  <a:gd name="T44" fmla="*/ 287 w 392"/>
                  <a:gd name="T45" fmla="*/ 98 h 278"/>
                  <a:gd name="T46" fmla="*/ 312 w 392"/>
                  <a:gd name="T47" fmla="*/ 99 h 278"/>
                  <a:gd name="T48" fmla="*/ 322 w 392"/>
                  <a:gd name="T49" fmla="*/ 114 h 278"/>
                  <a:gd name="T50" fmla="*/ 305 w 392"/>
                  <a:gd name="T51" fmla="*/ 120 h 278"/>
                  <a:gd name="T52" fmla="*/ 329 w 392"/>
                  <a:gd name="T53" fmla="*/ 146 h 278"/>
                  <a:gd name="T54" fmla="*/ 353 w 392"/>
                  <a:gd name="T55" fmla="*/ 162 h 278"/>
                  <a:gd name="T56" fmla="*/ 367 w 392"/>
                  <a:gd name="T57" fmla="*/ 169 h 278"/>
                  <a:gd name="T58" fmla="*/ 388 w 392"/>
                  <a:gd name="T59" fmla="*/ 184 h 278"/>
                  <a:gd name="T60" fmla="*/ 381 w 392"/>
                  <a:gd name="T61" fmla="*/ 189 h 278"/>
                  <a:gd name="T62" fmla="*/ 364 w 392"/>
                  <a:gd name="T63" fmla="*/ 195 h 278"/>
                  <a:gd name="T64" fmla="*/ 317 w 392"/>
                  <a:gd name="T65" fmla="*/ 178 h 278"/>
                  <a:gd name="T66" fmla="*/ 312 w 392"/>
                  <a:gd name="T67" fmla="*/ 190 h 278"/>
                  <a:gd name="T68" fmla="*/ 310 w 392"/>
                  <a:gd name="T69" fmla="*/ 198 h 278"/>
                  <a:gd name="T70" fmla="*/ 341 w 392"/>
                  <a:gd name="T71" fmla="*/ 220 h 278"/>
                  <a:gd name="T72" fmla="*/ 351 w 392"/>
                  <a:gd name="T73" fmla="*/ 240 h 278"/>
                  <a:gd name="T74" fmla="*/ 290 w 392"/>
                  <a:gd name="T75" fmla="*/ 239 h 278"/>
                  <a:gd name="T76" fmla="*/ 256 w 392"/>
                  <a:gd name="T77" fmla="*/ 256 h 278"/>
                  <a:gd name="T78" fmla="*/ 256 w 392"/>
                  <a:gd name="T79" fmla="*/ 242 h 278"/>
                  <a:gd name="T80" fmla="*/ 227 w 392"/>
                  <a:gd name="T81" fmla="*/ 219 h 278"/>
                  <a:gd name="T82" fmla="*/ 208 w 392"/>
                  <a:gd name="T83" fmla="*/ 224 h 278"/>
                  <a:gd name="T84" fmla="*/ 182 w 392"/>
                  <a:gd name="T85" fmla="*/ 229 h 278"/>
                  <a:gd name="T86" fmla="*/ 173 w 392"/>
                  <a:gd name="T87" fmla="*/ 202 h 278"/>
                  <a:gd name="T88" fmla="*/ 213 w 392"/>
                  <a:gd name="T89" fmla="*/ 186 h 278"/>
                  <a:gd name="T90" fmla="*/ 221 w 392"/>
                  <a:gd name="T91" fmla="*/ 128 h 278"/>
                  <a:gd name="T92" fmla="*/ 215 w 392"/>
                  <a:gd name="T93" fmla="*/ 120 h 278"/>
                  <a:gd name="T94" fmla="*/ 182 w 392"/>
                  <a:gd name="T95" fmla="*/ 119 h 278"/>
                  <a:gd name="T96" fmla="*/ 170 w 392"/>
                  <a:gd name="T97" fmla="*/ 101 h 278"/>
                  <a:gd name="T98" fmla="*/ 148 w 392"/>
                  <a:gd name="T99" fmla="*/ 86 h 278"/>
                  <a:gd name="T100" fmla="*/ 115 w 392"/>
                  <a:gd name="T101" fmla="*/ 95 h 278"/>
                  <a:gd name="T102" fmla="*/ 26 w 392"/>
                  <a:gd name="T103" fmla="*/ 89 h 278"/>
                  <a:gd name="T104" fmla="*/ 39 w 392"/>
                  <a:gd name="T105" fmla="*/ 72 h 278"/>
                  <a:gd name="T106" fmla="*/ 0 w 392"/>
                  <a:gd name="T107" fmla="*/ 61 h 2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2"/>
                  <a:gd name="T163" fmla="*/ 0 h 278"/>
                  <a:gd name="T164" fmla="*/ 392 w 392"/>
                  <a:gd name="T165" fmla="*/ 278 h 2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2" h="278">
                    <a:moveTo>
                      <a:pt x="0" y="61"/>
                    </a:moveTo>
                    <a:lnTo>
                      <a:pt x="0" y="61"/>
                    </a:lnTo>
                    <a:lnTo>
                      <a:pt x="3" y="32"/>
                    </a:lnTo>
                    <a:lnTo>
                      <a:pt x="19" y="10"/>
                    </a:lnTo>
                    <a:lnTo>
                      <a:pt x="47" y="0"/>
                    </a:lnTo>
                    <a:lnTo>
                      <a:pt x="69" y="4"/>
                    </a:lnTo>
                    <a:lnTo>
                      <a:pt x="45" y="32"/>
                    </a:lnTo>
                    <a:lnTo>
                      <a:pt x="51" y="49"/>
                    </a:lnTo>
                    <a:lnTo>
                      <a:pt x="69" y="65"/>
                    </a:lnTo>
                    <a:lnTo>
                      <a:pt x="47" y="72"/>
                    </a:lnTo>
                    <a:lnTo>
                      <a:pt x="70" y="71"/>
                    </a:lnTo>
                    <a:lnTo>
                      <a:pt x="73" y="56"/>
                    </a:lnTo>
                    <a:lnTo>
                      <a:pt x="56" y="47"/>
                    </a:lnTo>
                    <a:lnTo>
                      <a:pt x="70" y="38"/>
                    </a:lnTo>
                    <a:lnTo>
                      <a:pt x="59" y="25"/>
                    </a:lnTo>
                    <a:lnTo>
                      <a:pt x="82" y="28"/>
                    </a:lnTo>
                    <a:lnTo>
                      <a:pt x="61" y="21"/>
                    </a:lnTo>
                    <a:lnTo>
                      <a:pt x="85" y="23"/>
                    </a:lnTo>
                    <a:lnTo>
                      <a:pt x="69" y="13"/>
                    </a:lnTo>
                    <a:lnTo>
                      <a:pt x="88" y="14"/>
                    </a:lnTo>
                    <a:lnTo>
                      <a:pt x="100" y="4"/>
                    </a:lnTo>
                    <a:lnTo>
                      <a:pt x="116" y="3"/>
                    </a:lnTo>
                    <a:lnTo>
                      <a:pt x="117" y="16"/>
                    </a:lnTo>
                    <a:lnTo>
                      <a:pt x="128" y="21"/>
                    </a:lnTo>
                    <a:lnTo>
                      <a:pt x="124" y="49"/>
                    </a:lnTo>
                    <a:lnTo>
                      <a:pt x="139" y="36"/>
                    </a:lnTo>
                    <a:lnTo>
                      <a:pt x="148" y="41"/>
                    </a:lnTo>
                    <a:lnTo>
                      <a:pt x="170" y="28"/>
                    </a:lnTo>
                    <a:lnTo>
                      <a:pt x="202" y="36"/>
                    </a:lnTo>
                    <a:lnTo>
                      <a:pt x="215" y="49"/>
                    </a:lnTo>
                    <a:lnTo>
                      <a:pt x="206" y="56"/>
                    </a:lnTo>
                    <a:lnTo>
                      <a:pt x="225" y="53"/>
                    </a:lnTo>
                    <a:lnTo>
                      <a:pt x="219" y="61"/>
                    </a:lnTo>
                    <a:lnTo>
                      <a:pt x="231" y="65"/>
                    </a:lnTo>
                    <a:lnTo>
                      <a:pt x="240" y="55"/>
                    </a:lnTo>
                    <a:lnTo>
                      <a:pt x="254" y="60"/>
                    </a:lnTo>
                    <a:lnTo>
                      <a:pt x="258" y="69"/>
                    </a:lnTo>
                    <a:lnTo>
                      <a:pt x="246" y="71"/>
                    </a:lnTo>
                    <a:lnTo>
                      <a:pt x="265" y="71"/>
                    </a:lnTo>
                    <a:lnTo>
                      <a:pt x="262" y="82"/>
                    </a:lnTo>
                    <a:lnTo>
                      <a:pt x="276" y="76"/>
                    </a:lnTo>
                    <a:lnTo>
                      <a:pt x="267" y="85"/>
                    </a:lnTo>
                    <a:lnTo>
                      <a:pt x="295" y="83"/>
                    </a:lnTo>
                    <a:lnTo>
                      <a:pt x="279" y="92"/>
                    </a:lnTo>
                    <a:lnTo>
                      <a:pt x="292" y="92"/>
                    </a:lnTo>
                    <a:lnTo>
                      <a:pt x="287" y="98"/>
                    </a:lnTo>
                    <a:lnTo>
                      <a:pt x="300" y="89"/>
                    </a:lnTo>
                    <a:lnTo>
                      <a:pt x="312" y="99"/>
                    </a:lnTo>
                    <a:lnTo>
                      <a:pt x="290" y="107"/>
                    </a:lnTo>
                    <a:lnTo>
                      <a:pt x="322" y="114"/>
                    </a:lnTo>
                    <a:lnTo>
                      <a:pt x="294" y="116"/>
                    </a:lnTo>
                    <a:lnTo>
                      <a:pt x="305" y="120"/>
                    </a:lnTo>
                    <a:lnTo>
                      <a:pt x="296" y="129"/>
                    </a:lnTo>
                    <a:lnTo>
                      <a:pt x="329" y="146"/>
                    </a:lnTo>
                    <a:lnTo>
                      <a:pt x="345" y="143"/>
                    </a:lnTo>
                    <a:lnTo>
                      <a:pt x="353" y="162"/>
                    </a:lnTo>
                    <a:lnTo>
                      <a:pt x="369" y="161"/>
                    </a:lnTo>
                    <a:lnTo>
                      <a:pt x="367" y="169"/>
                    </a:lnTo>
                    <a:lnTo>
                      <a:pt x="391" y="174"/>
                    </a:lnTo>
                    <a:lnTo>
                      <a:pt x="388" y="184"/>
                    </a:lnTo>
                    <a:lnTo>
                      <a:pt x="376" y="183"/>
                    </a:lnTo>
                    <a:lnTo>
                      <a:pt x="381" y="189"/>
                    </a:lnTo>
                    <a:lnTo>
                      <a:pt x="375" y="199"/>
                    </a:lnTo>
                    <a:lnTo>
                      <a:pt x="364" y="195"/>
                    </a:lnTo>
                    <a:lnTo>
                      <a:pt x="362" y="214"/>
                    </a:lnTo>
                    <a:lnTo>
                      <a:pt x="317" y="178"/>
                    </a:lnTo>
                    <a:lnTo>
                      <a:pt x="300" y="182"/>
                    </a:lnTo>
                    <a:lnTo>
                      <a:pt x="312" y="190"/>
                    </a:lnTo>
                    <a:lnTo>
                      <a:pt x="303" y="199"/>
                    </a:lnTo>
                    <a:lnTo>
                      <a:pt x="310" y="198"/>
                    </a:lnTo>
                    <a:lnTo>
                      <a:pt x="320" y="216"/>
                    </a:lnTo>
                    <a:lnTo>
                      <a:pt x="341" y="220"/>
                    </a:lnTo>
                    <a:lnTo>
                      <a:pt x="340" y="231"/>
                    </a:lnTo>
                    <a:lnTo>
                      <a:pt x="351" y="240"/>
                    </a:lnTo>
                    <a:lnTo>
                      <a:pt x="345" y="264"/>
                    </a:lnTo>
                    <a:lnTo>
                      <a:pt x="290" y="239"/>
                    </a:lnTo>
                    <a:lnTo>
                      <a:pt x="327" y="277"/>
                    </a:lnTo>
                    <a:lnTo>
                      <a:pt x="256" y="256"/>
                    </a:lnTo>
                    <a:lnTo>
                      <a:pt x="246" y="243"/>
                    </a:lnTo>
                    <a:lnTo>
                      <a:pt x="256" y="242"/>
                    </a:lnTo>
                    <a:lnTo>
                      <a:pt x="233" y="234"/>
                    </a:lnTo>
                    <a:lnTo>
                      <a:pt x="227" y="219"/>
                    </a:lnTo>
                    <a:lnTo>
                      <a:pt x="209" y="214"/>
                    </a:lnTo>
                    <a:lnTo>
                      <a:pt x="208" y="224"/>
                    </a:lnTo>
                    <a:lnTo>
                      <a:pt x="198" y="219"/>
                    </a:lnTo>
                    <a:lnTo>
                      <a:pt x="182" y="229"/>
                    </a:lnTo>
                    <a:lnTo>
                      <a:pt x="163" y="219"/>
                    </a:lnTo>
                    <a:lnTo>
                      <a:pt x="173" y="202"/>
                    </a:lnTo>
                    <a:lnTo>
                      <a:pt x="225" y="202"/>
                    </a:lnTo>
                    <a:lnTo>
                      <a:pt x="213" y="186"/>
                    </a:lnTo>
                    <a:lnTo>
                      <a:pt x="242" y="161"/>
                    </a:lnTo>
                    <a:lnTo>
                      <a:pt x="221" y="128"/>
                    </a:lnTo>
                    <a:lnTo>
                      <a:pt x="207" y="125"/>
                    </a:lnTo>
                    <a:lnTo>
                      <a:pt x="215" y="120"/>
                    </a:lnTo>
                    <a:lnTo>
                      <a:pt x="183" y="129"/>
                    </a:lnTo>
                    <a:lnTo>
                      <a:pt x="182" y="119"/>
                    </a:lnTo>
                    <a:lnTo>
                      <a:pt x="194" y="114"/>
                    </a:lnTo>
                    <a:lnTo>
                      <a:pt x="170" y="101"/>
                    </a:lnTo>
                    <a:lnTo>
                      <a:pt x="170" y="91"/>
                    </a:lnTo>
                    <a:lnTo>
                      <a:pt x="148" y="86"/>
                    </a:lnTo>
                    <a:lnTo>
                      <a:pt x="153" y="100"/>
                    </a:lnTo>
                    <a:lnTo>
                      <a:pt x="115" y="95"/>
                    </a:lnTo>
                    <a:lnTo>
                      <a:pt x="125" y="102"/>
                    </a:lnTo>
                    <a:lnTo>
                      <a:pt x="26" y="89"/>
                    </a:lnTo>
                    <a:lnTo>
                      <a:pt x="8" y="71"/>
                    </a:lnTo>
                    <a:lnTo>
                      <a:pt x="39" y="72"/>
                    </a:lnTo>
                    <a:lnTo>
                      <a:pt x="0" y="61"/>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38" name="Freeform 637"/>
              <p:cNvSpPr>
                <a:spLocks/>
              </p:cNvSpPr>
              <p:nvPr/>
            </p:nvSpPr>
            <p:spPr bwMode="auto">
              <a:xfrm>
                <a:off x="1890" y="2375"/>
                <a:ext cx="92" cy="62"/>
              </a:xfrm>
              <a:custGeom>
                <a:avLst/>
                <a:gdLst>
                  <a:gd name="T0" fmla="*/ 0 w 92"/>
                  <a:gd name="T1" fmla="*/ 50 h 62"/>
                  <a:gd name="T2" fmla="*/ 0 w 92"/>
                  <a:gd name="T3" fmla="*/ 50 h 62"/>
                  <a:gd name="T4" fmla="*/ 14 w 92"/>
                  <a:gd name="T5" fmla="*/ 38 h 62"/>
                  <a:gd name="T6" fmla="*/ 22 w 92"/>
                  <a:gd name="T7" fmla="*/ 0 h 62"/>
                  <a:gd name="T8" fmla="*/ 30 w 92"/>
                  <a:gd name="T9" fmla="*/ 14 h 62"/>
                  <a:gd name="T10" fmla="*/ 51 w 92"/>
                  <a:gd name="T11" fmla="*/ 17 h 62"/>
                  <a:gd name="T12" fmla="*/ 91 w 92"/>
                  <a:gd name="T13" fmla="*/ 45 h 62"/>
                  <a:gd name="T14" fmla="*/ 86 w 92"/>
                  <a:gd name="T15" fmla="*/ 54 h 62"/>
                  <a:gd name="T16" fmla="*/ 49 w 92"/>
                  <a:gd name="T17" fmla="*/ 41 h 62"/>
                  <a:gd name="T18" fmla="*/ 27 w 92"/>
                  <a:gd name="T19" fmla="*/ 61 h 62"/>
                  <a:gd name="T20" fmla="*/ 21 w 92"/>
                  <a:gd name="T21" fmla="*/ 45 h 62"/>
                  <a:gd name="T22" fmla="*/ 0 w 92"/>
                  <a:gd name="T23" fmla="*/ 50 h 62"/>
                  <a:gd name="T24" fmla="*/ 0 w 92"/>
                  <a:gd name="T25" fmla="*/ 5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62"/>
                  <a:gd name="T41" fmla="*/ 92 w 92"/>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62">
                    <a:moveTo>
                      <a:pt x="0" y="50"/>
                    </a:moveTo>
                    <a:lnTo>
                      <a:pt x="0" y="50"/>
                    </a:lnTo>
                    <a:lnTo>
                      <a:pt x="14" y="38"/>
                    </a:lnTo>
                    <a:lnTo>
                      <a:pt x="22" y="0"/>
                    </a:lnTo>
                    <a:lnTo>
                      <a:pt x="30" y="14"/>
                    </a:lnTo>
                    <a:lnTo>
                      <a:pt x="51" y="17"/>
                    </a:lnTo>
                    <a:lnTo>
                      <a:pt x="91" y="45"/>
                    </a:lnTo>
                    <a:lnTo>
                      <a:pt x="86" y="54"/>
                    </a:lnTo>
                    <a:lnTo>
                      <a:pt x="49" y="41"/>
                    </a:lnTo>
                    <a:lnTo>
                      <a:pt x="27" y="61"/>
                    </a:lnTo>
                    <a:lnTo>
                      <a:pt x="21" y="45"/>
                    </a:lnTo>
                    <a:lnTo>
                      <a:pt x="0" y="5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39" name="Freeform 255"/>
              <p:cNvSpPr>
                <a:spLocks/>
              </p:cNvSpPr>
              <p:nvPr/>
            </p:nvSpPr>
            <p:spPr bwMode="auto">
              <a:xfrm>
                <a:off x="2271" y="2661"/>
                <a:ext cx="92" cy="89"/>
              </a:xfrm>
              <a:custGeom>
                <a:avLst/>
                <a:gdLst>
                  <a:gd name="T0" fmla="*/ 0 w 92"/>
                  <a:gd name="T1" fmla="*/ 69 h 89"/>
                  <a:gd name="T2" fmla="*/ 0 w 92"/>
                  <a:gd name="T3" fmla="*/ 69 h 89"/>
                  <a:gd name="T4" fmla="*/ 37 w 92"/>
                  <a:gd name="T5" fmla="*/ 4 h 89"/>
                  <a:gd name="T6" fmla="*/ 52 w 92"/>
                  <a:gd name="T7" fmla="*/ 0 h 89"/>
                  <a:gd name="T8" fmla="*/ 34 w 92"/>
                  <a:gd name="T9" fmla="*/ 34 h 89"/>
                  <a:gd name="T10" fmla="*/ 46 w 92"/>
                  <a:gd name="T11" fmla="*/ 26 h 89"/>
                  <a:gd name="T12" fmla="*/ 54 w 92"/>
                  <a:gd name="T13" fmla="*/ 41 h 89"/>
                  <a:gd name="T14" fmla="*/ 78 w 92"/>
                  <a:gd name="T15" fmla="*/ 41 h 89"/>
                  <a:gd name="T16" fmla="*/ 73 w 92"/>
                  <a:gd name="T17" fmla="*/ 54 h 89"/>
                  <a:gd name="T18" fmla="*/ 85 w 92"/>
                  <a:gd name="T19" fmla="*/ 53 h 89"/>
                  <a:gd name="T20" fmla="*/ 77 w 92"/>
                  <a:gd name="T21" fmla="*/ 67 h 89"/>
                  <a:gd name="T22" fmla="*/ 88 w 92"/>
                  <a:gd name="T23" fmla="*/ 60 h 89"/>
                  <a:gd name="T24" fmla="*/ 91 w 92"/>
                  <a:gd name="T25" fmla="*/ 73 h 89"/>
                  <a:gd name="T26" fmla="*/ 79 w 92"/>
                  <a:gd name="T27" fmla="*/ 88 h 89"/>
                  <a:gd name="T28" fmla="*/ 78 w 92"/>
                  <a:gd name="T29" fmla="*/ 77 h 89"/>
                  <a:gd name="T30" fmla="*/ 73 w 92"/>
                  <a:gd name="T31" fmla="*/ 83 h 89"/>
                  <a:gd name="T32" fmla="*/ 73 w 92"/>
                  <a:gd name="T33" fmla="*/ 66 h 89"/>
                  <a:gd name="T34" fmla="*/ 50 w 92"/>
                  <a:gd name="T35" fmla="*/ 83 h 89"/>
                  <a:gd name="T36" fmla="*/ 63 w 92"/>
                  <a:gd name="T37" fmla="*/ 71 h 89"/>
                  <a:gd name="T38" fmla="*/ 45 w 92"/>
                  <a:gd name="T39" fmla="*/ 73 h 89"/>
                  <a:gd name="T40" fmla="*/ 49 w 92"/>
                  <a:gd name="T41" fmla="*/ 66 h 89"/>
                  <a:gd name="T42" fmla="*/ 0 w 92"/>
                  <a:gd name="T43" fmla="*/ 69 h 89"/>
                  <a:gd name="T44" fmla="*/ 0 w 92"/>
                  <a:gd name="T45" fmla="*/ 69 h 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89"/>
                  <a:gd name="T71" fmla="*/ 92 w 92"/>
                  <a:gd name="T72" fmla="*/ 89 h 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89">
                    <a:moveTo>
                      <a:pt x="0" y="69"/>
                    </a:moveTo>
                    <a:lnTo>
                      <a:pt x="0" y="69"/>
                    </a:lnTo>
                    <a:lnTo>
                      <a:pt x="37" y="4"/>
                    </a:lnTo>
                    <a:lnTo>
                      <a:pt x="52" y="0"/>
                    </a:lnTo>
                    <a:lnTo>
                      <a:pt x="34" y="34"/>
                    </a:lnTo>
                    <a:lnTo>
                      <a:pt x="46" y="26"/>
                    </a:lnTo>
                    <a:lnTo>
                      <a:pt x="54" y="41"/>
                    </a:lnTo>
                    <a:lnTo>
                      <a:pt x="78" y="41"/>
                    </a:lnTo>
                    <a:lnTo>
                      <a:pt x="73" y="54"/>
                    </a:lnTo>
                    <a:lnTo>
                      <a:pt x="85" y="53"/>
                    </a:lnTo>
                    <a:lnTo>
                      <a:pt x="77" y="67"/>
                    </a:lnTo>
                    <a:lnTo>
                      <a:pt x="88" y="60"/>
                    </a:lnTo>
                    <a:lnTo>
                      <a:pt x="91" y="73"/>
                    </a:lnTo>
                    <a:lnTo>
                      <a:pt x="79" y="88"/>
                    </a:lnTo>
                    <a:lnTo>
                      <a:pt x="78" y="77"/>
                    </a:lnTo>
                    <a:lnTo>
                      <a:pt x="73" y="83"/>
                    </a:lnTo>
                    <a:lnTo>
                      <a:pt x="73" y="66"/>
                    </a:lnTo>
                    <a:lnTo>
                      <a:pt x="50" y="83"/>
                    </a:lnTo>
                    <a:lnTo>
                      <a:pt x="63" y="71"/>
                    </a:lnTo>
                    <a:lnTo>
                      <a:pt x="45" y="73"/>
                    </a:lnTo>
                    <a:lnTo>
                      <a:pt x="49" y="66"/>
                    </a:lnTo>
                    <a:lnTo>
                      <a:pt x="0" y="69"/>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640" name="Freeform 639"/>
            <p:cNvSpPr>
              <a:spLocks/>
            </p:cNvSpPr>
            <p:nvPr/>
          </p:nvSpPr>
          <p:spPr bwMode="auto">
            <a:xfrm>
              <a:off x="3644326" y="1260966"/>
              <a:ext cx="1105678" cy="764042"/>
            </a:xfrm>
            <a:custGeom>
              <a:avLst/>
              <a:gdLst>
                <a:gd name="T0" fmla="*/ 91471449 w 830"/>
                <a:gd name="T1" fmla="*/ 245076928 h 606"/>
                <a:gd name="T2" fmla="*/ 182942897 w 830"/>
                <a:gd name="T3" fmla="*/ 205933045 h 606"/>
                <a:gd name="T4" fmla="*/ 148834854 w 830"/>
                <a:gd name="T5" fmla="*/ 199125753 h 606"/>
                <a:gd name="T6" fmla="*/ 243406691 w 830"/>
                <a:gd name="T7" fmla="*/ 132750054 h 606"/>
                <a:gd name="T8" fmla="*/ 275964501 w 830"/>
                <a:gd name="T9" fmla="*/ 88500049 h 606"/>
                <a:gd name="T10" fmla="*/ 410846402 w 830"/>
                <a:gd name="T11" fmla="*/ 86798879 h 606"/>
                <a:gd name="T12" fmla="*/ 455807010 w 830"/>
                <a:gd name="T13" fmla="*/ 76586617 h 606"/>
                <a:gd name="T14" fmla="*/ 576735842 w 830"/>
                <a:gd name="T15" fmla="*/ 86798879 h 606"/>
                <a:gd name="T16" fmla="*/ 561231411 w 830"/>
                <a:gd name="T17" fmla="*/ 44250025 h 606"/>
                <a:gd name="T18" fmla="*/ 607742213 w 830"/>
                <a:gd name="T19" fmla="*/ 39143894 h 606"/>
                <a:gd name="T20" fmla="*/ 617044622 w 830"/>
                <a:gd name="T21" fmla="*/ 15317063 h 606"/>
                <a:gd name="T22" fmla="*/ 702315412 w 830"/>
                <a:gd name="T23" fmla="*/ 20423184 h 606"/>
                <a:gd name="T24" fmla="*/ 976729641 w 830"/>
                <a:gd name="T25" fmla="*/ 15317063 h 606"/>
                <a:gd name="T26" fmla="*/ 767429787 w 830"/>
                <a:gd name="T27" fmla="*/ 39143894 h 606"/>
                <a:gd name="T28" fmla="*/ 1021690249 w 830"/>
                <a:gd name="T29" fmla="*/ 39143894 h 606"/>
                <a:gd name="T30" fmla="*/ 883708037 w 830"/>
                <a:gd name="T31" fmla="*/ 85096383 h 606"/>
                <a:gd name="T32" fmla="*/ 992232826 w 830"/>
                <a:gd name="T33" fmla="*/ 97009816 h 606"/>
                <a:gd name="T34" fmla="*/ 1017038421 w 830"/>
                <a:gd name="T35" fmla="*/ 171893978 h 606"/>
                <a:gd name="T36" fmla="*/ 1172075258 w 830"/>
                <a:gd name="T37" fmla="*/ 97009816 h 606"/>
                <a:gd name="T38" fmla="*/ 1227888469 w 830"/>
                <a:gd name="T39" fmla="*/ 151472062 h 606"/>
                <a:gd name="T40" fmla="*/ 1114711852 w 830"/>
                <a:gd name="T41" fmla="*/ 209336691 h 606"/>
                <a:gd name="T42" fmla="*/ 1141067641 w 830"/>
                <a:gd name="T43" fmla="*/ 234865991 h 606"/>
                <a:gd name="T44" fmla="*/ 1137967253 w 830"/>
                <a:gd name="T45" fmla="*/ 311452587 h 606"/>
                <a:gd name="T46" fmla="*/ 1158122266 w 830"/>
                <a:gd name="T47" fmla="*/ 354000198 h 606"/>
                <a:gd name="T48" fmla="*/ 1085254430 w 830"/>
                <a:gd name="T49" fmla="*/ 384635619 h 606"/>
                <a:gd name="T50" fmla="*/ 1128664844 w 830"/>
                <a:gd name="T51" fmla="*/ 437395390 h 606"/>
                <a:gd name="T52" fmla="*/ 1105409443 w 830"/>
                <a:gd name="T53" fmla="*/ 442501511 h 606"/>
                <a:gd name="T54" fmla="*/ 1066650856 w 830"/>
                <a:gd name="T55" fmla="*/ 473135628 h 606"/>
                <a:gd name="T56" fmla="*/ 1030992658 w 830"/>
                <a:gd name="T57" fmla="*/ 496962453 h 606"/>
                <a:gd name="T58" fmla="*/ 1018589860 w 830"/>
                <a:gd name="T59" fmla="*/ 546318578 h 606"/>
                <a:gd name="T60" fmla="*/ 1052696620 w 830"/>
                <a:gd name="T61" fmla="*/ 595674703 h 606"/>
                <a:gd name="T62" fmla="*/ 1086804624 w 830"/>
                <a:gd name="T63" fmla="*/ 641625878 h 606"/>
                <a:gd name="T64" fmla="*/ 1021690249 w 830"/>
                <a:gd name="T65" fmla="*/ 604184470 h 606"/>
                <a:gd name="T66" fmla="*/ 930218839 w 830"/>
                <a:gd name="T67" fmla="*/ 641625878 h 606"/>
                <a:gd name="T68" fmla="*/ 1071301438 w 830"/>
                <a:gd name="T69" fmla="*/ 662049057 h 606"/>
                <a:gd name="T70" fmla="*/ 855800809 w 830"/>
                <a:gd name="T71" fmla="*/ 714808992 h 606"/>
                <a:gd name="T72" fmla="*/ 786034606 w 830"/>
                <a:gd name="T73" fmla="*/ 805011475 h 606"/>
                <a:gd name="T74" fmla="*/ 759678817 w 830"/>
                <a:gd name="T75" fmla="*/ 806712646 h 606"/>
                <a:gd name="T76" fmla="*/ 696113390 w 830"/>
                <a:gd name="T77" fmla="*/ 857771246 h 606"/>
                <a:gd name="T78" fmla="*/ 686810981 w 830"/>
                <a:gd name="T79" fmla="*/ 900318776 h 606"/>
                <a:gd name="T80" fmla="*/ 654253171 w 830"/>
                <a:gd name="T81" fmla="*/ 924146905 h 606"/>
                <a:gd name="T82" fmla="*/ 638749829 w 830"/>
                <a:gd name="T83" fmla="*/ 1014348084 h 606"/>
                <a:gd name="T84" fmla="*/ 586037006 w 830"/>
                <a:gd name="T85" fmla="*/ 1002434672 h 606"/>
                <a:gd name="T86" fmla="*/ 524023019 w 830"/>
                <a:gd name="T87" fmla="*/ 982011493 h 606"/>
                <a:gd name="T88" fmla="*/ 455807010 w 830"/>
                <a:gd name="T89" fmla="*/ 905424897 h 606"/>
                <a:gd name="T90" fmla="*/ 443404213 w 830"/>
                <a:gd name="T91" fmla="*/ 885001717 h 606"/>
                <a:gd name="T92" fmla="*/ 406195820 w 830"/>
                <a:gd name="T93" fmla="*/ 769271238 h 606"/>
                <a:gd name="T94" fmla="*/ 462009031 w 830"/>
                <a:gd name="T95" fmla="*/ 723318758 h 606"/>
                <a:gd name="T96" fmla="*/ 479062411 w 830"/>
                <a:gd name="T97" fmla="*/ 658645412 h 606"/>
                <a:gd name="T98" fmla="*/ 458907398 w 830"/>
                <a:gd name="T99" fmla="*/ 636521062 h 606"/>
                <a:gd name="T100" fmla="*/ 434101803 w 830"/>
                <a:gd name="T101" fmla="*/ 610991761 h 606"/>
                <a:gd name="T102" fmla="*/ 410846402 w 830"/>
                <a:gd name="T103" fmla="*/ 575251524 h 606"/>
                <a:gd name="T104" fmla="*/ 386040807 w 830"/>
                <a:gd name="T105" fmla="*/ 575251524 h 606"/>
                <a:gd name="T106" fmla="*/ 378288592 w 830"/>
                <a:gd name="T107" fmla="*/ 513981986 h 606"/>
                <a:gd name="T108" fmla="*/ 306972117 w 830"/>
                <a:gd name="T109" fmla="*/ 410164919 h 606"/>
                <a:gd name="T110" fmla="*/ 128679841 w 830"/>
                <a:gd name="T111" fmla="*/ 384635619 h 606"/>
                <a:gd name="T112" fmla="*/ 103874246 w 830"/>
                <a:gd name="T113" fmla="*/ 364212440 h 606"/>
                <a:gd name="T114" fmla="*/ 155036875 w 830"/>
                <a:gd name="T115" fmla="*/ 335279412 h 606"/>
                <a:gd name="T116" fmla="*/ 0 w 830"/>
                <a:gd name="T117" fmla="*/ 289326933 h 6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606"/>
                <a:gd name="T179" fmla="*/ 830 w 830"/>
                <a:gd name="T180" fmla="*/ 606 h 6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606">
                  <a:moveTo>
                    <a:pt x="0" y="170"/>
                  </a:moveTo>
                  <a:lnTo>
                    <a:pt x="0" y="170"/>
                  </a:lnTo>
                  <a:lnTo>
                    <a:pt x="5" y="161"/>
                  </a:lnTo>
                  <a:lnTo>
                    <a:pt x="59" y="144"/>
                  </a:lnTo>
                  <a:lnTo>
                    <a:pt x="93" y="144"/>
                  </a:lnTo>
                  <a:lnTo>
                    <a:pt x="112" y="130"/>
                  </a:lnTo>
                  <a:lnTo>
                    <a:pt x="107" y="126"/>
                  </a:lnTo>
                  <a:lnTo>
                    <a:pt x="118" y="121"/>
                  </a:lnTo>
                  <a:lnTo>
                    <a:pt x="108" y="118"/>
                  </a:lnTo>
                  <a:lnTo>
                    <a:pt x="127" y="112"/>
                  </a:lnTo>
                  <a:lnTo>
                    <a:pt x="120" y="108"/>
                  </a:lnTo>
                  <a:lnTo>
                    <a:pt x="96" y="117"/>
                  </a:lnTo>
                  <a:lnTo>
                    <a:pt x="72" y="105"/>
                  </a:lnTo>
                  <a:lnTo>
                    <a:pt x="103" y="98"/>
                  </a:lnTo>
                  <a:lnTo>
                    <a:pt x="120" y="79"/>
                  </a:lnTo>
                  <a:lnTo>
                    <a:pt x="157" y="78"/>
                  </a:lnTo>
                  <a:lnTo>
                    <a:pt x="155" y="57"/>
                  </a:lnTo>
                  <a:lnTo>
                    <a:pt x="183" y="57"/>
                  </a:lnTo>
                  <a:lnTo>
                    <a:pt x="211" y="72"/>
                  </a:lnTo>
                  <a:lnTo>
                    <a:pt x="178" y="52"/>
                  </a:lnTo>
                  <a:lnTo>
                    <a:pt x="240" y="40"/>
                  </a:lnTo>
                  <a:lnTo>
                    <a:pt x="255" y="49"/>
                  </a:lnTo>
                  <a:lnTo>
                    <a:pt x="257" y="67"/>
                  </a:lnTo>
                  <a:lnTo>
                    <a:pt x="265" y="51"/>
                  </a:lnTo>
                  <a:lnTo>
                    <a:pt x="305" y="63"/>
                  </a:lnTo>
                  <a:lnTo>
                    <a:pt x="291" y="54"/>
                  </a:lnTo>
                  <a:lnTo>
                    <a:pt x="311" y="55"/>
                  </a:lnTo>
                  <a:lnTo>
                    <a:pt x="294" y="45"/>
                  </a:lnTo>
                  <a:lnTo>
                    <a:pt x="289" y="36"/>
                  </a:lnTo>
                  <a:lnTo>
                    <a:pt x="298" y="35"/>
                  </a:lnTo>
                  <a:lnTo>
                    <a:pt x="378" y="60"/>
                  </a:lnTo>
                  <a:lnTo>
                    <a:pt x="372" y="51"/>
                  </a:lnTo>
                  <a:lnTo>
                    <a:pt x="389" y="50"/>
                  </a:lnTo>
                  <a:lnTo>
                    <a:pt x="378" y="43"/>
                  </a:lnTo>
                  <a:lnTo>
                    <a:pt x="405" y="45"/>
                  </a:lnTo>
                  <a:lnTo>
                    <a:pt x="362" y="26"/>
                  </a:lnTo>
                  <a:lnTo>
                    <a:pt x="440" y="36"/>
                  </a:lnTo>
                  <a:lnTo>
                    <a:pt x="422" y="26"/>
                  </a:lnTo>
                  <a:lnTo>
                    <a:pt x="377" y="24"/>
                  </a:lnTo>
                  <a:lnTo>
                    <a:pt x="392" y="23"/>
                  </a:lnTo>
                  <a:lnTo>
                    <a:pt x="364" y="14"/>
                  </a:lnTo>
                  <a:lnTo>
                    <a:pt x="397" y="16"/>
                  </a:lnTo>
                  <a:lnTo>
                    <a:pt x="383" y="12"/>
                  </a:lnTo>
                  <a:lnTo>
                    <a:pt x="398" y="9"/>
                  </a:lnTo>
                  <a:lnTo>
                    <a:pt x="455" y="26"/>
                  </a:lnTo>
                  <a:lnTo>
                    <a:pt x="449" y="20"/>
                  </a:lnTo>
                  <a:lnTo>
                    <a:pt x="474" y="14"/>
                  </a:lnTo>
                  <a:lnTo>
                    <a:pt x="453" y="12"/>
                  </a:lnTo>
                  <a:lnTo>
                    <a:pt x="452" y="4"/>
                  </a:lnTo>
                  <a:lnTo>
                    <a:pt x="466" y="0"/>
                  </a:lnTo>
                  <a:lnTo>
                    <a:pt x="619" y="4"/>
                  </a:lnTo>
                  <a:lnTo>
                    <a:pt x="630" y="9"/>
                  </a:lnTo>
                  <a:lnTo>
                    <a:pt x="626" y="12"/>
                  </a:lnTo>
                  <a:lnTo>
                    <a:pt x="523" y="13"/>
                  </a:lnTo>
                  <a:lnTo>
                    <a:pt x="535" y="18"/>
                  </a:lnTo>
                  <a:lnTo>
                    <a:pt x="495" y="23"/>
                  </a:lnTo>
                  <a:lnTo>
                    <a:pt x="640" y="14"/>
                  </a:lnTo>
                  <a:lnTo>
                    <a:pt x="645" y="22"/>
                  </a:lnTo>
                  <a:lnTo>
                    <a:pt x="626" y="27"/>
                  </a:lnTo>
                  <a:lnTo>
                    <a:pt x="659" y="23"/>
                  </a:lnTo>
                  <a:lnTo>
                    <a:pt x="697" y="33"/>
                  </a:lnTo>
                  <a:lnTo>
                    <a:pt x="640" y="49"/>
                  </a:lnTo>
                  <a:lnTo>
                    <a:pt x="548" y="47"/>
                  </a:lnTo>
                  <a:lnTo>
                    <a:pt x="570" y="50"/>
                  </a:lnTo>
                  <a:lnTo>
                    <a:pt x="531" y="57"/>
                  </a:lnTo>
                  <a:lnTo>
                    <a:pt x="531" y="65"/>
                  </a:lnTo>
                  <a:lnTo>
                    <a:pt x="632" y="52"/>
                  </a:lnTo>
                  <a:lnTo>
                    <a:pt x="640" y="57"/>
                  </a:lnTo>
                  <a:lnTo>
                    <a:pt x="619" y="70"/>
                  </a:lnTo>
                  <a:lnTo>
                    <a:pt x="684" y="50"/>
                  </a:lnTo>
                  <a:lnTo>
                    <a:pt x="688" y="69"/>
                  </a:lnTo>
                  <a:lnTo>
                    <a:pt x="656" y="101"/>
                  </a:lnTo>
                  <a:lnTo>
                    <a:pt x="718" y="64"/>
                  </a:lnTo>
                  <a:lnTo>
                    <a:pt x="718" y="70"/>
                  </a:lnTo>
                  <a:lnTo>
                    <a:pt x="747" y="69"/>
                  </a:lnTo>
                  <a:lnTo>
                    <a:pt x="756" y="57"/>
                  </a:lnTo>
                  <a:lnTo>
                    <a:pt x="789" y="55"/>
                  </a:lnTo>
                  <a:lnTo>
                    <a:pt x="829" y="66"/>
                  </a:lnTo>
                  <a:lnTo>
                    <a:pt x="790" y="82"/>
                  </a:lnTo>
                  <a:lnTo>
                    <a:pt x="792" y="89"/>
                  </a:lnTo>
                  <a:lnTo>
                    <a:pt x="702" y="98"/>
                  </a:lnTo>
                  <a:lnTo>
                    <a:pt x="774" y="99"/>
                  </a:lnTo>
                  <a:lnTo>
                    <a:pt x="715" y="113"/>
                  </a:lnTo>
                  <a:lnTo>
                    <a:pt x="719" y="123"/>
                  </a:lnTo>
                  <a:lnTo>
                    <a:pt x="759" y="113"/>
                  </a:lnTo>
                  <a:lnTo>
                    <a:pt x="730" y="126"/>
                  </a:lnTo>
                  <a:lnTo>
                    <a:pt x="726" y="142"/>
                  </a:lnTo>
                  <a:lnTo>
                    <a:pt x="736" y="138"/>
                  </a:lnTo>
                  <a:lnTo>
                    <a:pt x="708" y="153"/>
                  </a:lnTo>
                  <a:lnTo>
                    <a:pt x="698" y="183"/>
                  </a:lnTo>
                  <a:lnTo>
                    <a:pt x="713" y="177"/>
                  </a:lnTo>
                  <a:lnTo>
                    <a:pt x="734" y="183"/>
                  </a:lnTo>
                  <a:lnTo>
                    <a:pt x="715" y="183"/>
                  </a:lnTo>
                  <a:lnTo>
                    <a:pt x="715" y="192"/>
                  </a:lnTo>
                  <a:lnTo>
                    <a:pt x="746" y="196"/>
                  </a:lnTo>
                  <a:lnTo>
                    <a:pt x="747" y="208"/>
                  </a:lnTo>
                  <a:lnTo>
                    <a:pt x="700" y="205"/>
                  </a:lnTo>
                  <a:lnTo>
                    <a:pt x="713" y="210"/>
                  </a:lnTo>
                  <a:lnTo>
                    <a:pt x="687" y="214"/>
                  </a:lnTo>
                  <a:lnTo>
                    <a:pt x="700" y="226"/>
                  </a:lnTo>
                  <a:lnTo>
                    <a:pt x="724" y="227"/>
                  </a:lnTo>
                  <a:lnTo>
                    <a:pt x="710" y="234"/>
                  </a:lnTo>
                  <a:lnTo>
                    <a:pt x="729" y="241"/>
                  </a:lnTo>
                  <a:lnTo>
                    <a:pt x="728" y="257"/>
                  </a:lnTo>
                  <a:lnTo>
                    <a:pt x="693" y="247"/>
                  </a:lnTo>
                  <a:lnTo>
                    <a:pt x="714" y="255"/>
                  </a:lnTo>
                  <a:lnTo>
                    <a:pt x="701" y="261"/>
                  </a:lnTo>
                  <a:lnTo>
                    <a:pt x="713" y="260"/>
                  </a:lnTo>
                  <a:lnTo>
                    <a:pt x="710" y="270"/>
                  </a:lnTo>
                  <a:lnTo>
                    <a:pt x="735" y="275"/>
                  </a:lnTo>
                  <a:lnTo>
                    <a:pt x="695" y="272"/>
                  </a:lnTo>
                  <a:lnTo>
                    <a:pt x="688" y="278"/>
                  </a:lnTo>
                  <a:lnTo>
                    <a:pt x="718" y="290"/>
                  </a:lnTo>
                  <a:lnTo>
                    <a:pt x="714" y="301"/>
                  </a:lnTo>
                  <a:lnTo>
                    <a:pt x="689" y="307"/>
                  </a:lnTo>
                  <a:lnTo>
                    <a:pt x="665" y="292"/>
                  </a:lnTo>
                  <a:lnTo>
                    <a:pt x="629" y="305"/>
                  </a:lnTo>
                  <a:lnTo>
                    <a:pt x="655" y="313"/>
                  </a:lnTo>
                  <a:lnTo>
                    <a:pt x="630" y="320"/>
                  </a:lnTo>
                  <a:lnTo>
                    <a:pt x="657" y="321"/>
                  </a:lnTo>
                  <a:lnTo>
                    <a:pt x="648" y="336"/>
                  </a:lnTo>
                  <a:lnTo>
                    <a:pt x="659" y="327"/>
                  </a:lnTo>
                  <a:lnTo>
                    <a:pt x="688" y="340"/>
                  </a:lnTo>
                  <a:lnTo>
                    <a:pt x="679" y="350"/>
                  </a:lnTo>
                  <a:lnTo>
                    <a:pt x="695" y="346"/>
                  </a:lnTo>
                  <a:lnTo>
                    <a:pt x="688" y="356"/>
                  </a:lnTo>
                  <a:lnTo>
                    <a:pt x="699" y="351"/>
                  </a:lnTo>
                  <a:lnTo>
                    <a:pt x="701" y="377"/>
                  </a:lnTo>
                  <a:lnTo>
                    <a:pt x="688" y="368"/>
                  </a:lnTo>
                  <a:lnTo>
                    <a:pt x="688" y="377"/>
                  </a:lnTo>
                  <a:lnTo>
                    <a:pt x="675" y="377"/>
                  </a:lnTo>
                  <a:lnTo>
                    <a:pt x="659" y="355"/>
                  </a:lnTo>
                  <a:lnTo>
                    <a:pt x="619" y="344"/>
                  </a:lnTo>
                  <a:lnTo>
                    <a:pt x="647" y="358"/>
                  </a:lnTo>
                  <a:lnTo>
                    <a:pt x="611" y="365"/>
                  </a:lnTo>
                  <a:lnTo>
                    <a:pt x="600" y="377"/>
                  </a:lnTo>
                  <a:lnTo>
                    <a:pt x="634" y="380"/>
                  </a:lnTo>
                  <a:lnTo>
                    <a:pt x="605" y="387"/>
                  </a:lnTo>
                  <a:lnTo>
                    <a:pt x="649" y="378"/>
                  </a:lnTo>
                  <a:lnTo>
                    <a:pt x="691" y="389"/>
                  </a:lnTo>
                  <a:lnTo>
                    <a:pt x="636" y="419"/>
                  </a:lnTo>
                  <a:lnTo>
                    <a:pt x="584" y="432"/>
                  </a:lnTo>
                  <a:lnTo>
                    <a:pt x="565" y="433"/>
                  </a:lnTo>
                  <a:lnTo>
                    <a:pt x="552" y="420"/>
                  </a:lnTo>
                  <a:lnTo>
                    <a:pt x="558" y="433"/>
                  </a:lnTo>
                  <a:lnTo>
                    <a:pt x="543" y="441"/>
                  </a:lnTo>
                  <a:lnTo>
                    <a:pt x="523" y="473"/>
                  </a:lnTo>
                  <a:lnTo>
                    <a:pt x="507" y="473"/>
                  </a:lnTo>
                  <a:lnTo>
                    <a:pt x="503" y="482"/>
                  </a:lnTo>
                  <a:lnTo>
                    <a:pt x="487" y="484"/>
                  </a:lnTo>
                  <a:lnTo>
                    <a:pt x="480" y="480"/>
                  </a:lnTo>
                  <a:lnTo>
                    <a:pt x="490" y="474"/>
                  </a:lnTo>
                  <a:lnTo>
                    <a:pt x="479" y="473"/>
                  </a:lnTo>
                  <a:lnTo>
                    <a:pt x="473" y="489"/>
                  </a:lnTo>
                  <a:lnTo>
                    <a:pt x="448" y="491"/>
                  </a:lnTo>
                  <a:lnTo>
                    <a:pt x="449" y="504"/>
                  </a:lnTo>
                  <a:lnTo>
                    <a:pt x="433" y="505"/>
                  </a:lnTo>
                  <a:lnTo>
                    <a:pt x="447" y="515"/>
                  </a:lnTo>
                  <a:lnTo>
                    <a:pt x="429" y="518"/>
                  </a:lnTo>
                  <a:lnTo>
                    <a:pt x="443" y="529"/>
                  </a:lnTo>
                  <a:lnTo>
                    <a:pt x="431" y="529"/>
                  </a:lnTo>
                  <a:lnTo>
                    <a:pt x="440" y="532"/>
                  </a:lnTo>
                  <a:lnTo>
                    <a:pt x="431" y="545"/>
                  </a:lnTo>
                  <a:lnTo>
                    <a:pt x="422" y="543"/>
                  </a:lnTo>
                  <a:lnTo>
                    <a:pt x="429" y="549"/>
                  </a:lnTo>
                  <a:lnTo>
                    <a:pt x="412" y="554"/>
                  </a:lnTo>
                  <a:lnTo>
                    <a:pt x="422" y="572"/>
                  </a:lnTo>
                  <a:lnTo>
                    <a:pt x="412" y="596"/>
                  </a:lnTo>
                  <a:lnTo>
                    <a:pt x="400" y="597"/>
                  </a:lnTo>
                  <a:lnTo>
                    <a:pt x="409" y="605"/>
                  </a:lnTo>
                  <a:lnTo>
                    <a:pt x="381" y="605"/>
                  </a:lnTo>
                  <a:lnTo>
                    <a:pt x="378" y="589"/>
                  </a:lnTo>
                  <a:lnTo>
                    <a:pt x="339" y="591"/>
                  </a:lnTo>
                  <a:lnTo>
                    <a:pt x="348" y="587"/>
                  </a:lnTo>
                  <a:lnTo>
                    <a:pt x="328" y="580"/>
                  </a:lnTo>
                  <a:lnTo>
                    <a:pt x="338" y="577"/>
                  </a:lnTo>
                  <a:lnTo>
                    <a:pt x="323" y="577"/>
                  </a:lnTo>
                  <a:lnTo>
                    <a:pt x="328" y="564"/>
                  </a:lnTo>
                  <a:lnTo>
                    <a:pt x="320" y="567"/>
                  </a:lnTo>
                  <a:lnTo>
                    <a:pt x="294" y="532"/>
                  </a:lnTo>
                  <a:lnTo>
                    <a:pt x="294" y="522"/>
                  </a:lnTo>
                  <a:lnTo>
                    <a:pt x="313" y="510"/>
                  </a:lnTo>
                  <a:lnTo>
                    <a:pt x="305" y="507"/>
                  </a:lnTo>
                  <a:lnTo>
                    <a:pt x="286" y="520"/>
                  </a:lnTo>
                  <a:lnTo>
                    <a:pt x="286" y="494"/>
                  </a:lnTo>
                  <a:lnTo>
                    <a:pt x="268" y="480"/>
                  </a:lnTo>
                  <a:lnTo>
                    <a:pt x="273" y="460"/>
                  </a:lnTo>
                  <a:lnTo>
                    <a:pt x="262" y="452"/>
                  </a:lnTo>
                  <a:lnTo>
                    <a:pt x="277" y="434"/>
                  </a:lnTo>
                  <a:lnTo>
                    <a:pt x="268" y="432"/>
                  </a:lnTo>
                  <a:lnTo>
                    <a:pt x="301" y="432"/>
                  </a:lnTo>
                  <a:lnTo>
                    <a:pt x="298" y="425"/>
                  </a:lnTo>
                  <a:lnTo>
                    <a:pt x="275" y="426"/>
                  </a:lnTo>
                  <a:lnTo>
                    <a:pt x="309" y="410"/>
                  </a:lnTo>
                  <a:lnTo>
                    <a:pt x="301" y="405"/>
                  </a:lnTo>
                  <a:lnTo>
                    <a:pt x="309" y="387"/>
                  </a:lnTo>
                  <a:lnTo>
                    <a:pt x="281" y="387"/>
                  </a:lnTo>
                  <a:lnTo>
                    <a:pt x="251" y="372"/>
                  </a:lnTo>
                  <a:lnTo>
                    <a:pt x="305" y="380"/>
                  </a:lnTo>
                  <a:lnTo>
                    <a:pt x="296" y="374"/>
                  </a:lnTo>
                  <a:lnTo>
                    <a:pt x="305" y="371"/>
                  </a:lnTo>
                  <a:lnTo>
                    <a:pt x="284" y="360"/>
                  </a:lnTo>
                  <a:lnTo>
                    <a:pt x="291" y="355"/>
                  </a:lnTo>
                  <a:lnTo>
                    <a:pt x="280" y="359"/>
                  </a:lnTo>
                  <a:lnTo>
                    <a:pt x="288" y="352"/>
                  </a:lnTo>
                  <a:lnTo>
                    <a:pt x="274" y="352"/>
                  </a:lnTo>
                  <a:lnTo>
                    <a:pt x="289" y="347"/>
                  </a:lnTo>
                  <a:lnTo>
                    <a:pt x="265" y="338"/>
                  </a:lnTo>
                  <a:lnTo>
                    <a:pt x="260" y="352"/>
                  </a:lnTo>
                  <a:lnTo>
                    <a:pt x="240" y="352"/>
                  </a:lnTo>
                  <a:lnTo>
                    <a:pt x="236" y="347"/>
                  </a:lnTo>
                  <a:lnTo>
                    <a:pt x="249" y="338"/>
                  </a:lnTo>
                  <a:lnTo>
                    <a:pt x="239" y="338"/>
                  </a:lnTo>
                  <a:lnTo>
                    <a:pt x="251" y="316"/>
                  </a:lnTo>
                  <a:lnTo>
                    <a:pt x="237" y="312"/>
                  </a:lnTo>
                  <a:lnTo>
                    <a:pt x="244" y="302"/>
                  </a:lnTo>
                  <a:lnTo>
                    <a:pt x="221" y="275"/>
                  </a:lnTo>
                  <a:lnTo>
                    <a:pt x="229" y="274"/>
                  </a:lnTo>
                  <a:lnTo>
                    <a:pt x="198" y="250"/>
                  </a:lnTo>
                  <a:lnTo>
                    <a:pt x="198" y="241"/>
                  </a:lnTo>
                  <a:lnTo>
                    <a:pt x="165" y="229"/>
                  </a:lnTo>
                  <a:lnTo>
                    <a:pt x="134" y="222"/>
                  </a:lnTo>
                  <a:lnTo>
                    <a:pt x="106" y="234"/>
                  </a:lnTo>
                  <a:lnTo>
                    <a:pt x="83" y="226"/>
                  </a:lnTo>
                  <a:lnTo>
                    <a:pt x="91" y="235"/>
                  </a:lnTo>
                  <a:lnTo>
                    <a:pt x="67" y="231"/>
                  </a:lnTo>
                  <a:lnTo>
                    <a:pt x="46" y="222"/>
                  </a:lnTo>
                  <a:lnTo>
                    <a:pt x="67" y="214"/>
                  </a:lnTo>
                  <a:lnTo>
                    <a:pt x="21" y="205"/>
                  </a:lnTo>
                  <a:lnTo>
                    <a:pt x="38" y="198"/>
                  </a:lnTo>
                  <a:lnTo>
                    <a:pt x="93" y="200"/>
                  </a:lnTo>
                  <a:lnTo>
                    <a:pt x="100" y="197"/>
                  </a:lnTo>
                  <a:lnTo>
                    <a:pt x="90" y="192"/>
                  </a:lnTo>
                  <a:lnTo>
                    <a:pt x="99" y="187"/>
                  </a:lnTo>
                  <a:lnTo>
                    <a:pt x="50" y="191"/>
                  </a:lnTo>
                  <a:lnTo>
                    <a:pt x="0" y="170"/>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41" name="Freeform 640"/>
            <p:cNvSpPr>
              <a:spLocks/>
            </p:cNvSpPr>
            <p:nvPr/>
          </p:nvSpPr>
          <p:spPr bwMode="auto">
            <a:xfrm>
              <a:off x="4527510" y="1853176"/>
              <a:ext cx="202114" cy="87452"/>
            </a:xfrm>
            <a:custGeom>
              <a:avLst/>
              <a:gdLst>
                <a:gd name="T0" fmla="*/ 0 w 151"/>
                <a:gd name="T1" fmla="*/ 40104274 h 70"/>
                <a:gd name="T2" fmla="*/ 0 w 151"/>
                <a:gd name="T3" fmla="*/ 40104274 h 70"/>
                <a:gd name="T4" fmla="*/ 15652254 w 151"/>
                <a:gd name="T5" fmla="*/ 35091241 h 70"/>
                <a:gd name="T6" fmla="*/ 6260402 w 151"/>
                <a:gd name="T7" fmla="*/ 25065175 h 70"/>
                <a:gd name="T8" fmla="*/ 26607957 w 151"/>
                <a:gd name="T9" fmla="*/ 31749650 h 70"/>
                <a:gd name="T10" fmla="*/ 17217354 w 151"/>
                <a:gd name="T11" fmla="*/ 13367662 h 70"/>
                <a:gd name="T12" fmla="*/ 40695106 w 151"/>
                <a:gd name="T13" fmla="*/ 23395026 h 70"/>
                <a:gd name="T14" fmla="*/ 29739408 w 151"/>
                <a:gd name="T15" fmla="*/ 1671443 h 70"/>
                <a:gd name="T16" fmla="*/ 65737964 w 151"/>
                <a:gd name="T17" fmla="*/ 18381988 h 70"/>
                <a:gd name="T18" fmla="*/ 68868163 w 151"/>
                <a:gd name="T19" fmla="*/ 48460201 h 70"/>
                <a:gd name="T20" fmla="*/ 87650631 w 151"/>
                <a:gd name="T21" fmla="*/ 15039104 h 70"/>
                <a:gd name="T22" fmla="*/ 106433080 w 151"/>
                <a:gd name="T23" fmla="*/ 28408059 h 70"/>
                <a:gd name="T24" fmla="*/ 122085329 w 151"/>
                <a:gd name="T25" fmla="*/ 11697513 h 70"/>
                <a:gd name="T26" fmla="*/ 134607378 w 151"/>
                <a:gd name="T27" fmla="*/ 31749650 h 70"/>
                <a:gd name="T28" fmla="*/ 131477179 w 151"/>
                <a:gd name="T29" fmla="*/ 13367662 h 70"/>
                <a:gd name="T30" fmla="*/ 170607214 w 151"/>
                <a:gd name="T31" fmla="*/ 13367662 h 70"/>
                <a:gd name="T32" fmla="*/ 175302514 w 151"/>
                <a:gd name="T33" fmla="*/ 0 h 70"/>
                <a:gd name="T34" fmla="*/ 192519862 w 151"/>
                <a:gd name="T35" fmla="*/ 11697513 h 70"/>
                <a:gd name="T36" fmla="*/ 214432511 w 151"/>
                <a:gd name="T37" fmla="*/ 6684477 h 70"/>
                <a:gd name="T38" fmla="*/ 198780262 w 151"/>
                <a:gd name="T39" fmla="*/ 15039104 h 70"/>
                <a:gd name="T40" fmla="*/ 234780059 w 151"/>
                <a:gd name="T41" fmla="*/ 51801792 h 70"/>
                <a:gd name="T42" fmla="*/ 203475561 w 151"/>
                <a:gd name="T43" fmla="*/ 83551432 h 70"/>
                <a:gd name="T44" fmla="*/ 117390029 w 151"/>
                <a:gd name="T45" fmla="*/ 115301092 h 70"/>
                <a:gd name="T46" fmla="*/ 39130007 w 151"/>
                <a:gd name="T47" fmla="*/ 100261993 h 70"/>
                <a:gd name="T48" fmla="*/ 57912465 w 151"/>
                <a:gd name="T49" fmla="*/ 70183775 h 70"/>
                <a:gd name="T50" fmla="*/ 12522054 w 151"/>
                <a:gd name="T51" fmla="*/ 60157709 h 70"/>
                <a:gd name="T52" fmla="*/ 56347365 w 151"/>
                <a:gd name="T53" fmla="*/ 58486267 h 70"/>
                <a:gd name="T54" fmla="*/ 40695106 w 151"/>
                <a:gd name="T55" fmla="*/ 48460201 h 70"/>
                <a:gd name="T56" fmla="*/ 56347365 w 151"/>
                <a:gd name="T57" fmla="*/ 40104274 h 70"/>
                <a:gd name="T58" fmla="*/ 0 w 151"/>
                <a:gd name="T59" fmla="*/ 40104274 h 70"/>
                <a:gd name="T60" fmla="*/ 0 w 151"/>
                <a:gd name="T61" fmla="*/ 40104274 h 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1"/>
                <a:gd name="T94" fmla="*/ 0 h 70"/>
                <a:gd name="T95" fmla="*/ 151 w 151"/>
                <a:gd name="T96" fmla="*/ 70 h 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1" h="70">
                  <a:moveTo>
                    <a:pt x="0" y="24"/>
                  </a:moveTo>
                  <a:lnTo>
                    <a:pt x="0" y="24"/>
                  </a:lnTo>
                  <a:lnTo>
                    <a:pt x="10" y="21"/>
                  </a:lnTo>
                  <a:lnTo>
                    <a:pt x="4" y="15"/>
                  </a:lnTo>
                  <a:lnTo>
                    <a:pt x="17" y="19"/>
                  </a:lnTo>
                  <a:lnTo>
                    <a:pt x="11" y="8"/>
                  </a:lnTo>
                  <a:lnTo>
                    <a:pt x="26" y="14"/>
                  </a:lnTo>
                  <a:lnTo>
                    <a:pt x="19" y="1"/>
                  </a:lnTo>
                  <a:lnTo>
                    <a:pt x="42" y="11"/>
                  </a:lnTo>
                  <a:lnTo>
                    <a:pt x="44" y="29"/>
                  </a:lnTo>
                  <a:lnTo>
                    <a:pt x="56" y="9"/>
                  </a:lnTo>
                  <a:lnTo>
                    <a:pt x="68" y="17"/>
                  </a:lnTo>
                  <a:lnTo>
                    <a:pt x="78" y="7"/>
                  </a:lnTo>
                  <a:lnTo>
                    <a:pt x="86" y="19"/>
                  </a:lnTo>
                  <a:lnTo>
                    <a:pt x="84" y="8"/>
                  </a:lnTo>
                  <a:lnTo>
                    <a:pt x="109" y="8"/>
                  </a:lnTo>
                  <a:lnTo>
                    <a:pt x="112" y="0"/>
                  </a:lnTo>
                  <a:lnTo>
                    <a:pt x="123" y="7"/>
                  </a:lnTo>
                  <a:lnTo>
                    <a:pt x="137" y="4"/>
                  </a:lnTo>
                  <a:lnTo>
                    <a:pt x="127" y="9"/>
                  </a:lnTo>
                  <a:lnTo>
                    <a:pt x="150" y="31"/>
                  </a:lnTo>
                  <a:lnTo>
                    <a:pt x="130" y="50"/>
                  </a:lnTo>
                  <a:lnTo>
                    <a:pt x="75" y="69"/>
                  </a:lnTo>
                  <a:lnTo>
                    <a:pt x="25" y="60"/>
                  </a:lnTo>
                  <a:lnTo>
                    <a:pt x="37" y="42"/>
                  </a:lnTo>
                  <a:lnTo>
                    <a:pt x="8" y="36"/>
                  </a:lnTo>
                  <a:lnTo>
                    <a:pt x="36" y="35"/>
                  </a:lnTo>
                  <a:lnTo>
                    <a:pt x="26" y="29"/>
                  </a:lnTo>
                  <a:lnTo>
                    <a:pt x="36" y="24"/>
                  </a:lnTo>
                  <a:lnTo>
                    <a:pt x="0" y="24"/>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42" name="Freeform 641"/>
            <p:cNvSpPr>
              <a:spLocks/>
            </p:cNvSpPr>
            <p:nvPr/>
          </p:nvSpPr>
          <p:spPr bwMode="auto">
            <a:xfrm>
              <a:off x="2840970" y="2621822"/>
              <a:ext cx="551988" cy="328323"/>
            </a:xfrm>
            <a:custGeom>
              <a:avLst/>
              <a:gdLst>
                <a:gd name="T0" fmla="*/ 0 w 412"/>
                <a:gd name="T1" fmla="*/ 5082858 h 261"/>
                <a:gd name="T2" fmla="*/ 0 w 412"/>
                <a:gd name="T3" fmla="*/ 5082858 h 261"/>
                <a:gd name="T4" fmla="*/ 29795363 w 412"/>
                <a:gd name="T5" fmla="*/ 72852125 h 261"/>
                <a:gd name="T6" fmla="*/ 65864618 w 412"/>
                <a:gd name="T7" fmla="*/ 105042701 h 261"/>
                <a:gd name="T8" fmla="*/ 64295518 w 412"/>
                <a:gd name="T9" fmla="*/ 123679407 h 261"/>
                <a:gd name="T10" fmla="*/ 45477599 w 412"/>
                <a:gd name="T11" fmla="*/ 127067544 h 261"/>
                <a:gd name="T12" fmla="*/ 86250404 w 412"/>
                <a:gd name="T13" fmla="*/ 142316113 h 261"/>
                <a:gd name="T14" fmla="*/ 108205270 w 412"/>
                <a:gd name="T15" fmla="*/ 174506710 h 261"/>
                <a:gd name="T16" fmla="*/ 106637423 w 412"/>
                <a:gd name="T17" fmla="*/ 199919690 h 261"/>
                <a:gd name="T18" fmla="*/ 152115002 w 412"/>
                <a:gd name="T19" fmla="*/ 242275958 h 261"/>
                <a:gd name="T20" fmla="*/ 163092435 w 412"/>
                <a:gd name="T21" fmla="*/ 228722108 h 261"/>
                <a:gd name="T22" fmla="*/ 53318085 w 412"/>
                <a:gd name="T23" fmla="*/ 62686412 h 261"/>
                <a:gd name="T24" fmla="*/ 47045445 w 412"/>
                <a:gd name="T25" fmla="*/ 18636711 h 261"/>
                <a:gd name="T26" fmla="*/ 70568158 w 412"/>
                <a:gd name="T27" fmla="*/ 28802429 h 261"/>
                <a:gd name="T28" fmla="*/ 111340964 w 412"/>
                <a:gd name="T29" fmla="*/ 101654564 h 261"/>
                <a:gd name="T30" fmla="*/ 169365114 w 412"/>
                <a:gd name="T31" fmla="*/ 155869963 h 261"/>
                <a:gd name="T32" fmla="*/ 166228168 w 412"/>
                <a:gd name="T33" fmla="*/ 176200127 h 261"/>
                <a:gd name="T34" fmla="*/ 246205893 w 412"/>
                <a:gd name="T35" fmla="*/ 250746952 h 261"/>
                <a:gd name="T36" fmla="*/ 255615479 w 412"/>
                <a:gd name="T37" fmla="*/ 282937507 h 261"/>
                <a:gd name="T38" fmla="*/ 246205893 w 412"/>
                <a:gd name="T39" fmla="*/ 303267631 h 261"/>
                <a:gd name="T40" fmla="*/ 265023813 w 412"/>
                <a:gd name="T41" fmla="*/ 332070050 h 261"/>
                <a:gd name="T42" fmla="*/ 417138854 w 412"/>
                <a:gd name="T43" fmla="*/ 410005092 h 261"/>
                <a:gd name="T44" fmla="*/ 484571299 w 412"/>
                <a:gd name="T45" fmla="*/ 403227517 h 261"/>
                <a:gd name="T46" fmla="*/ 528479779 w 412"/>
                <a:gd name="T47" fmla="*/ 440500929 h 261"/>
                <a:gd name="T48" fmla="*/ 545729852 w 412"/>
                <a:gd name="T49" fmla="*/ 404922236 h 261"/>
                <a:gd name="T50" fmla="*/ 567684718 w 412"/>
                <a:gd name="T51" fmla="*/ 403227517 h 261"/>
                <a:gd name="T52" fmla="*/ 545729852 w 412"/>
                <a:gd name="T53" fmla="*/ 372731680 h 261"/>
                <a:gd name="T54" fmla="*/ 594344377 w 412"/>
                <a:gd name="T55" fmla="*/ 360872550 h 261"/>
                <a:gd name="T56" fmla="*/ 613162297 w 412"/>
                <a:gd name="T57" fmla="*/ 347318700 h 261"/>
                <a:gd name="T58" fmla="*/ 617867090 w 412"/>
                <a:gd name="T59" fmla="*/ 340541043 h 261"/>
                <a:gd name="T60" fmla="*/ 624139730 w 412"/>
                <a:gd name="T61" fmla="*/ 357484413 h 261"/>
                <a:gd name="T62" fmla="*/ 644526749 w 412"/>
                <a:gd name="T63" fmla="*/ 282937507 h 261"/>
                <a:gd name="T64" fmla="*/ 617867090 w 412"/>
                <a:gd name="T65" fmla="*/ 272771795 h 261"/>
                <a:gd name="T66" fmla="*/ 569253817 w 412"/>
                <a:gd name="T67" fmla="*/ 282937507 h 261"/>
                <a:gd name="T68" fmla="*/ 544162005 w 412"/>
                <a:gd name="T69" fmla="*/ 347318700 h 261"/>
                <a:gd name="T70" fmla="*/ 481434353 w 412"/>
                <a:gd name="T71" fmla="*/ 354094974 h 261"/>
                <a:gd name="T72" fmla="*/ 454775946 w 412"/>
                <a:gd name="T73" fmla="*/ 338847625 h 261"/>
                <a:gd name="T74" fmla="*/ 414001908 w 412"/>
                <a:gd name="T75" fmla="*/ 259217945 h 261"/>
                <a:gd name="T76" fmla="*/ 412434061 w 412"/>
                <a:gd name="T77" fmla="*/ 199919690 h 261"/>
                <a:gd name="T78" fmla="*/ 426548440 w 412"/>
                <a:gd name="T79" fmla="*/ 171117271 h 261"/>
                <a:gd name="T80" fmla="*/ 384206555 w 412"/>
                <a:gd name="T81" fmla="*/ 155869963 h 261"/>
                <a:gd name="T82" fmla="*/ 330888489 w 412"/>
                <a:gd name="T83" fmla="*/ 72852125 h 261"/>
                <a:gd name="T84" fmla="*/ 285410832 w 412"/>
                <a:gd name="T85" fmla="*/ 89794132 h 261"/>
                <a:gd name="T86" fmla="*/ 227387973 w 412"/>
                <a:gd name="T87" fmla="*/ 22024853 h 261"/>
                <a:gd name="T88" fmla="*/ 130160136 w 412"/>
                <a:gd name="T89" fmla="*/ 35578703 h 261"/>
                <a:gd name="T90" fmla="*/ 48614545 w 412"/>
                <a:gd name="T91" fmla="*/ 0 h 261"/>
                <a:gd name="T92" fmla="*/ 0 w 412"/>
                <a:gd name="T93" fmla="*/ 5082858 h 261"/>
                <a:gd name="T94" fmla="*/ 0 w 412"/>
                <a:gd name="T95" fmla="*/ 5082858 h 2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2"/>
                <a:gd name="T145" fmla="*/ 0 h 261"/>
                <a:gd name="T146" fmla="*/ 412 w 412"/>
                <a:gd name="T147" fmla="*/ 261 h 2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2" h="261">
                  <a:moveTo>
                    <a:pt x="0" y="3"/>
                  </a:moveTo>
                  <a:lnTo>
                    <a:pt x="0" y="3"/>
                  </a:lnTo>
                  <a:lnTo>
                    <a:pt x="19" y="43"/>
                  </a:lnTo>
                  <a:lnTo>
                    <a:pt x="42" y="62"/>
                  </a:lnTo>
                  <a:lnTo>
                    <a:pt x="41" y="73"/>
                  </a:lnTo>
                  <a:lnTo>
                    <a:pt x="29" y="75"/>
                  </a:lnTo>
                  <a:lnTo>
                    <a:pt x="55" y="84"/>
                  </a:lnTo>
                  <a:lnTo>
                    <a:pt x="69" y="103"/>
                  </a:lnTo>
                  <a:lnTo>
                    <a:pt x="68" y="118"/>
                  </a:lnTo>
                  <a:lnTo>
                    <a:pt x="97" y="143"/>
                  </a:lnTo>
                  <a:lnTo>
                    <a:pt x="104" y="135"/>
                  </a:lnTo>
                  <a:lnTo>
                    <a:pt x="34" y="37"/>
                  </a:lnTo>
                  <a:lnTo>
                    <a:pt x="30" y="11"/>
                  </a:lnTo>
                  <a:lnTo>
                    <a:pt x="45" y="17"/>
                  </a:lnTo>
                  <a:lnTo>
                    <a:pt x="71" y="60"/>
                  </a:lnTo>
                  <a:lnTo>
                    <a:pt x="108" y="92"/>
                  </a:lnTo>
                  <a:lnTo>
                    <a:pt x="106" y="104"/>
                  </a:lnTo>
                  <a:lnTo>
                    <a:pt x="157" y="148"/>
                  </a:lnTo>
                  <a:lnTo>
                    <a:pt x="163" y="167"/>
                  </a:lnTo>
                  <a:lnTo>
                    <a:pt x="157" y="179"/>
                  </a:lnTo>
                  <a:lnTo>
                    <a:pt x="169" y="196"/>
                  </a:lnTo>
                  <a:lnTo>
                    <a:pt x="266" y="242"/>
                  </a:lnTo>
                  <a:lnTo>
                    <a:pt x="309" y="238"/>
                  </a:lnTo>
                  <a:lnTo>
                    <a:pt x="337" y="260"/>
                  </a:lnTo>
                  <a:lnTo>
                    <a:pt x="348" y="239"/>
                  </a:lnTo>
                  <a:lnTo>
                    <a:pt x="362" y="238"/>
                  </a:lnTo>
                  <a:lnTo>
                    <a:pt x="348" y="220"/>
                  </a:lnTo>
                  <a:lnTo>
                    <a:pt x="379" y="213"/>
                  </a:lnTo>
                  <a:lnTo>
                    <a:pt x="391" y="205"/>
                  </a:lnTo>
                  <a:lnTo>
                    <a:pt x="394" y="201"/>
                  </a:lnTo>
                  <a:lnTo>
                    <a:pt x="398" y="211"/>
                  </a:lnTo>
                  <a:lnTo>
                    <a:pt x="411" y="167"/>
                  </a:lnTo>
                  <a:lnTo>
                    <a:pt x="394" y="161"/>
                  </a:lnTo>
                  <a:lnTo>
                    <a:pt x="363" y="167"/>
                  </a:lnTo>
                  <a:lnTo>
                    <a:pt x="347" y="205"/>
                  </a:lnTo>
                  <a:lnTo>
                    <a:pt x="307" y="209"/>
                  </a:lnTo>
                  <a:lnTo>
                    <a:pt x="290" y="200"/>
                  </a:lnTo>
                  <a:lnTo>
                    <a:pt x="264" y="153"/>
                  </a:lnTo>
                  <a:lnTo>
                    <a:pt x="263" y="118"/>
                  </a:lnTo>
                  <a:lnTo>
                    <a:pt x="272" y="101"/>
                  </a:lnTo>
                  <a:lnTo>
                    <a:pt x="245" y="92"/>
                  </a:lnTo>
                  <a:lnTo>
                    <a:pt x="211" y="43"/>
                  </a:lnTo>
                  <a:lnTo>
                    <a:pt x="182" y="53"/>
                  </a:lnTo>
                  <a:lnTo>
                    <a:pt x="145" y="13"/>
                  </a:lnTo>
                  <a:lnTo>
                    <a:pt x="83" y="21"/>
                  </a:lnTo>
                  <a:lnTo>
                    <a:pt x="31" y="0"/>
                  </a:lnTo>
                  <a:lnTo>
                    <a:pt x="0" y="3"/>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43" name="Freeform 24"/>
            <p:cNvSpPr>
              <a:spLocks/>
            </p:cNvSpPr>
            <p:nvPr/>
          </p:nvSpPr>
          <p:spPr bwMode="auto">
            <a:xfrm>
              <a:off x="6570720" y="2215253"/>
              <a:ext cx="579163" cy="231668"/>
            </a:xfrm>
            <a:custGeom>
              <a:avLst/>
              <a:gdLst>
                <a:gd name="T0" fmla="*/ 0 w 434"/>
                <a:gd name="T1" fmla="*/ 97804222 h 183"/>
                <a:gd name="T2" fmla="*/ 0 w 434"/>
                <a:gd name="T3" fmla="*/ 97804222 h 183"/>
                <a:gd name="T4" fmla="*/ 21780710 w 434"/>
                <a:gd name="T5" fmla="*/ 130405179 h 183"/>
                <a:gd name="T6" fmla="*/ 51342202 w 434"/>
                <a:gd name="T7" fmla="*/ 140699736 h 183"/>
                <a:gd name="T8" fmla="*/ 63787960 w 434"/>
                <a:gd name="T9" fmla="*/ 207618979 h 183"/>
                <a:gd name="T10" fmla="*/ 157136156 w 434"/>
                <a:gd name="T11" fmla="*/ 233356025 h 183"/>
                <a:gd name="T12" fmla="*/ 197588027 w 434"/>
                <a:gd name="T13" fmla="*/ 279684804 h 183"/>
                <a:gd name="T14" fmla="*/ 273821727 w 434"/>
                <a:gd name="T15" fmla="*/ 276252848 h 183"/>
                <a:gd name="T16" fmla="*/ 360947101 w 434"/>
                <a:gd name="T17" fmla="*/ 312285761 h 183"/>
                <a:gd name="T18" fmla="*/ 477632633 w 434"/>
                <a:gd name="T19" fmla="*/ 279684804 h 183"/>
                <a:gd name="T20" fmla="*/ 513416994 w 434"/>
                <a:gd name="T21" fmla="*/ 253946448 h 183"/>
                <a:gd name="T22" fmla="*/ 513416994 w 434"/>
                <a:gd name="T23" fmla="*/ 217913535 h 183"/>
                <a:gd name="T24" fmla="*/ 546088045 w 434"/>
                <a:gd name="T25" fmla="*/ 221345491 h 183"/>
                <a:gd name="T26" fmla="*/ 616100113 w 434"/>
                <a:gd name="T27" fmla="*/ 169870047 h 183"/>
                <a:gd name="T28" fmla="*/ 673665330 w 434"/>
                <a:gd name="T29" fmla="*/ 166438092 h 183"/>
                <a:gd name="T30" fmla="*/ 645660348 w 434"/>
                <a:gd name="T31" fmla="*/ 126973224 h 183"/>
                <a:gd name="T32" fmla="*/ 591207349 w 434"/>
                <a:gd name="T33" fmla="*/ 137269090 h 183"/>
                <a:gd name="T34" fmla="*/ 591207349 w 434"/>
                <a:gd name="T35" fmla="*/ 92656289 h 183"/>
                <a:gd name="T36" fmla="*/ 605209762 w 434"/>
                <a:gd name="T37" fmla="*/ 68633890 h 183"/>
                <a:gd name="T38" fmla="*/ 566314585 w 434"/>
                <a:gd name="T39" fmla="*/ 61771289 h 183"/>
                <a:gd name="T40" fmla="*/ 465186875 w 434"/>
                <a:gd name="T41" fmla="*/ 89224334 h 183"/>
                <a:gd name="T42" fmla="*/ 378061578 w 434"/>
                <a:gd name="T43" fmla="*/ 49759445 h 183"/>
                <a:gd name="T44" fmla="*/ 320496438 w 434"/>
                <a:gd name="T45" fmla="*/ 54907378 h 183"/>
                <a:gd name="T46" fmla="*/ 300271146 w 434"/>
                <a:gd name="T47" fmla="*/ 22306411 h 183"/>
                <a:gd name="T48" fmla="*/ 244261492 w 434"/>
                <a:gd name="T49" fmla="*/ 0 h 183"/>
                <a:gd name="T50" fmla="*/ 214701257 w 434"/>
                <a:gd name="T51" fmla="*/ 24022389 h 183"/>
                <a:gd name="T52" fmla="*/ 213145849 w 434"/>
                <a:gd name="T53" fmla="*/ 68633890 h 183"/>
                <a:gd name="T54" fmla="*/ 85569928 w 434"/>
                <a:gd name="T55" fmla="*/ 48043467 h 183"/>
                <a:gd name="T56" fmla="*/ 0 w 434"/>
                <a:gd name="T57" fmla="*/ 97804222 h 183"/>
                <a:gd name="T58" fmla="*/ 0 w 434"/>
                <a:gd name="T59" fmla="*/ 97804222 h 1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4"/>
                <a:gd name="T91" fmla="*/ 0 h 183"/>
                <a:gd name="T92" fmla="*/ 434 w 434"/>
                <a:gd name="T93" fmla="*/ 183 h 1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4" h="183">
                  <a:moveTo>
                    <a:pt x="0" y="57"/>
                  </a:moveTo>
                  <a:lnTo>
                    <a:pt x="0" y="57"/>
                  </a:lnTo>
                  <a:lnTo>
                    <a:pt x="14" y="76"/>
                  </a:lnTo>
                  <a:lnTo>
                    <a:pt x="33" y="82"/>
                  </a:lnTo>
                  <a:lnTo>
                    <a:pt x="41" y="121"/>
                  </a:lnTo>
                  <a:lnTo>
                    <a:pt x="101" y="136"/>
                  </a:lnTo>
                  <a:lnTo>
                    <a:pt x="127" y="163"/>
                  </a:lnTo>
                  <a:lnTo>
                    <a:pt x="176" y="161"/>
                  </a:lnTo>
                  <a:lnTo>
                    <a:pt x="232" y="182"/>
                  </a:lnTo>
                  <a:lnTo>
                    <a:pt x="307" y="163"/>
                  </a:lnTo>
                  <a:lnTo>
                    <a:pt x="330" y="148"/>
                  </a:lnTo>
                  <a:lnTo>
                    <a:pt x="330" y="127"/>
                  </a:lnTo>
                  <a:lnTo>
                    <a:pt x="351" y="129"/>
                  </a:lnTo>
                  <a:lnTo>
                    <a:pt x="396" y="99"/>
                  </a:lnTo>
                  <a:lnTo>
                    <a:pt x="433" y="97"/>
                  </a:lnTo>
                  <a:lnTo>
                    <a:pt x="415" y="74"/>
                  </a:lnTo>
                  <a:lnTo>
                    <a:pt x="380" y="80"/>
                  </a:lnTo>
                  <a:lnTo>
                    <a:pt x="380" y="54"/>
                  </a:lnTo>
                  <a:lnTo>
                    <a:pt x="389" y="40"/>
                  </a:lnTo>
                  <a:lnTo>
                    <a:pt x="364" y="36"/>
                  </a:lnTo>
                  <a:lnTo>
                    <a:pt x="299" y="52"/>
                  </a:lnTo>
                  <a:lnTo>
                    <a:pt x="243" y="29"/>
                  </a:lnTo>
                  <a:lnTo>
                    <a:pt x="206" y="32"/>
                  </a:lnTo>
                  <a:lnTo>
                    <a:pt x="193" y="13"/>
                  </a:lnTo>
                  <a:lnTo>
                    <a:pt x="157" y="0"/>
                  </a:lnTo>
                  <a:lnTo>
                    <a:pt x="138" y="14"/>
                  </a:lnTo>
                  <a:lnTo>
                    <a:pt x="137" y="40"/>
                  </a:lnTo>
                  <a:lnTo>
                    <a:pt x="55" y="28"/>
                  </a:lnTo>
                  <a:lnTo>
                    <a:pt x="0" y="57"/>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44" name="Freeform 643"/>
            <p:cNvSpPr>
              <a:spLocks/>
            </p:cNvSpPr>
            <p:nvPr/>
          </p:nvSpPr>
          <p:spPr bwMode="auto">
            <a:xfrm>
              <a:off x="5920221" y="2766039"/>
              <a:ext cx="135874" cy="150354"/>
            </a:xfrm>
            <a:custGeom>
              <a:avLst/>
              <a:gdLst>
                <a:gd name="T0" fmla="*/ 0 w 105"/>
                <a:gd name="T1" fmla="*/ 143570889 h 119"/>
                <a:gd name="T2" fmla="*/ 0 w 105"/>
                <a:gd name="T3" fmla="*/ 143570889 h 119"/>
                <a:gd name="T4" fmla="*/ 20480870 w 105"/>
                <a:gd name="T5" fmla="*/ 201682754 h 119"/>
                <a:gd name="T6" fmla="*/ 57054450 w 105"/>
                <a:gd name="T7" fmla="*/ 193136590 h 119"/>
                <a:gd name="T8" fmla="*/ 114110109 w 105"/>
                <a:gd name="T9" fmla="*/ 141860872 h 119"/>
                <a:gd name="T10" fmla="*/ 112646586 w 105"/>
                <a:gd name="T11" fmla="*/ 117932397 h 119"/>
                <a:gd name="T12" fmla="*/ 150683680 w 105"/>
                <a:gd name="T13" fmla="*/ 73494155 h 119"/>
                <a:gd name="T14" fmla="*/ 152145994 w 105"/>
                <a:gd name="T15" fmla="*/ 59820554 h 119"/>
                <a:gd name="T16" fmla="*/ 131665133 w 105"/>
                <a:gd name="T17" fmla="*/ 34183359 h 119"/>
                <a:gd name="T18" fmla="*/ 84850527 w 105"/>
                <a:gd name="T19" fmla="*/ 0 h 119"/>
                <a:gd name="T20" fmla="*/ 73147160 w 105"/>
                <a:gd name="T21" fmla="*/ 1708710 h 119"/>
                <a:gd name="T22" fmla="*/ 78998834 w 105"/>
                <a:gd name="T23" fmla="*/ 18801043 h 119"/>
                <a:gd name="T24" fmla="*/ 62907334 w 105"/>
                <a:gd name="T25" fmla="*/ 54693117 h 119"/>
                <a:gd name="T26" fmla="*/ 73147160 w 105"/>
                <a:gd name="T27" fmla="*/ 71785445 h 119"/>
                <a:gd name="T28" fmla="*/ 58517973 w 105"/>
                <a:gd name="T29" fmla="*/ 119642415 h 119"/>
                <a:gd name="T30" fmla="*/ 0 w 105"/>
                <a:gd name="T31" fmla="*/ 143570889 h 119"/>
                <a:gd name="T32" fmla="*/ 0 w 105"/>
                <a:gd name="T33" fmla="*/ 143570889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119"/>
                <a:gd name="T53" fmla="*/ 105 w 105"/>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119">
                  <a:moveTo>
                    <a:pt x="0" y="84"/>
                  </a:moveTo>
                  <a:lnTo>
                    <a:pt x="0" y="84"/>
                  </a:lnTo>
                  <a:lnTo>
                    <a:pt x="14" y="118"/>
                  </a:lnTo>
                  <a:lnTo>
                    <a:pt x="39" y="113"/>
                  </a:lnTo>
                  <a:lnTo>
                    <a:pt x="78" y="83"/>
                  </a:lnTo>
                  <a:lnTo>
                    <a:pt x="77" y="69"/>
                  </a:lnTo>
                  <a:lnTo>
                    <a:pt x="103" y="43"/>
                  </a:lnTo>
                  <a:lnTo>
                    <a:pt x="104" y="35"/>
                  </a:lnTo>
                  <a:lnTo>
                    <a:pt x="90" y="20"/>
                  </a:lnTo>
                  <a:lnTo>
                    <a:pt x="58" y="0"/>
                  </a:lnTo>
                  <a:lnTo>
                    <a:pt x="50" y="1"/>
                  </a:lnTo>
                  <a:lnTo>
                    <a:pt x="54" y="11"/>
                  </a:lnTo>
                  <a:lnTo>
                    <a:pt x="43" y="32"/>
                  </a:lnTo>
                  <a:lnTo>
                    <a:pt x="50" y="42"/>
                  </a:lnTo>
                  <a:lnTo>
                    <a:pt x="40" y="70"/>
                  </a:lnTo>
                  <a:lnTo>
                    <a:pt x="0" y="84"/>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grpSp>
          <p:nvGrpSpPr>
            <p:cNvPr id="645" name="Group 69"/>
            <p:cNvGrpSpPr>
              <a:grpSpLocks/>
            </p:cNvGrpSpPr>
            <p:nvPr/>
          </p:nvGrpSpPr>
          <p:grpSpPr bwMode="auto">
            <a:xfrm>
              <a:off x="8002423" y="3813932"/>
              <a:ext cx="217396" cy="248546"/>
              <a:chOff x="5352" y="3915"/>
              <a:chExt cx="163" cy="197"/>
            </a:xfrm>
            <a:solidFill>
              <a:schemeClr val="accent1"/>
            </a:solidFill>
          </p:grpSpPr>
          <p:sp>
            <p:nvSpPr>
              <p:cNvPr id="646" name="Freeform 645"/>
              <p:cNvSpPr>
                <a:spLocks/>
              </p:cNvSpPr>
              <p:nvPr/>
            </p:nvSpPr>
            <p:spPr bwMode="auto">
              <a:xfrm>
                <a:off x="5352" y="4012"/>
                <a:ext cx="106" cy="100"/>
              </a:xfrm>
              <a:custGeom>
                <a:avLst/>
                <a:gdLst>
                  <a:gd name="T0" fmla="*/ 0 w 106"/>
                  <a:gd name="T1" fmla="*/ 87 h 100"/>
                  <a:gd name="T2" fmla="*/ 0 w 106"/>
                  <a:gd name="T3" fmla="*/ 87 h 100"/>
                  <a:gd name="T4" fmla="*/ 22 w 106"/>
                  <a:gd name="T5" fmla="*/ 56 h 100"/>
                  <a:gd name="T6" fmla="*/ 60 w 106"/>
                  <a:gd name="T7" fmla="*/ 34 h 100"/>
                  <a:gd name="T8" fmla="*/ 79 w 106"/>
                  <a:gd name="T9" fmla="*/ 0 h 100"/>
                  <a:gd name="T10" fmla="*/ 91 w 106"/>
                  <a:gd name="T11" fmla="*/ 10 h 100"/>
                  <a:gd name="T12" fmla="*/ 104 w 106"/>
                  <a:gd name="T13" fmla="*/ 6 h 100"/>
                  <a:gd name="T14" fmla="*/ 105 w 106"/>
                  <a:gd name="T15" fmla="*/ 18 h 100"/>
                  <a:gd name="T16" fmla="*/ 85 w 106"/>
                  <a:gd name="T17" fmla="*/ 41 h 100"/>
                  <a:gd name="T18" fmla="*/ 90 w 106"/>
                  <a:gd name="T19" fmla="*/ 52 h 100"/>
                  <a:gd name="T20" fmla="*/ 67 w 106"/>
                  <a:gd name="T21" fmla="*/ 56 h 100"/>
                  <a:gd name="T22" fmla="*/ 57 w 106"/>
                  <a:gd name="T23" fmla="*/ 89 h 100"/>
                  <a:gd name="T24" fmla="*/ 34 w 106"/>
                  <a:gd name="T25" fmla="*/ 99 h 100"/>
                  <a:gd name="T26" fmla="*/ 0 w 106"/>
                  <a:gd name="T27" fmla="*/ 87 h 100"/>
                  <a:gd name="T28" fmla="*/ 0 w 106"/>
                  <a:gd name="T29" fmla="*/ 87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100"/>
                  <a:gd name="T47" fmla="*/ 106 w 106"/>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100">
                    <a:moveTo>
                      <a:pt x="0" y="87"/>
                    </a:moveTo>
                    <a:lnTo>
                      <a:pt x="0" y="87"/>
                    </a:lnTo>
                    <a:lnTo>
                      <a:pt x="22" y="56"/>
                    </a:lnTo>
                    <a:lnTo>
                      <a:pt x="60" y="34"/>
                    </a:lnTo>
                    <a:lnTo>
                      <a:pt x="79" y="0"/>
                    </a:lnTo>
                    <a:lnTo>
                      <a:pt x="91" y="10"/>
                    </a:lnTo>
                    <a:lnTo>
                      <a:pt x="104" y="6"/>
                    </a:lnTo>
                    <a:lnTo>
                      <a:pt x="105" y="18"/>
                    </a:lnTo>
                    <a:lnTo>
                      <a:pt x="85" y="41"/>
                    </a:lnTo>
                    <a:lnTo>
                      <a:pt x="90" y="52"/>
                    </a:lnTo>
                    <a:lnTo>
                      <a:pt x="67" y="56"/>
                    </a:lnTo>
                    <a:lnTo>
                      <a:pt x="57" y="89"/>
                    </a:lnTo>
                    <a:lnTo>
                      <a:pt x="34" y="99"/>
                    </a:lnTo>
                    <a:lnTo>
                      <a:pt x="0" y="87"/>
                    </a:lnTo>
                  </a:path>
                </a:pathLst>
              </a:custGeom>
              <a:solidFill>
                <a:srgbClr val="FFC000"/>
              </a:solidFill>
              <a:ln w="6350">
                <a:solidFill>
                  <a:schemeClr val="bg1"/>
                </a:solidFill>
                <a:round/>
                <a:headEnd/>
                <a:tailEnd/>
              </a:ln>
            </p:spPr>
            <p:txBody>
              <a:bodyPr lIns="0" tIns="0" rIns="0" bIns="0" anchor="ctr">
                <a:spAutoFit/>
              </a:bodyPr>
              <a:lstStyle/>
              <a:p>
                <a:pPr>
                  <a:defRPr/>
                </a:pPr>
                <a:endParaRPr lang="en-GB" dirty="0"/>
              </a:p>
            </p:txBody>
          </p:sp>
          <p:sp>
            <p:nvSpPr>
              <p:cNvPr id="647" name="Freeform 646"/>
              <p:cNvSpPr>
                <a:spLocks/>
              </p:cNvSpPr>
              <p:nvPr/>
            </p:nvSpPr>
            <p:spPr bwMode="auto">
              <a:xfrm>
                <a:off x="5435" y="3915"/>
                <a:ext cx="80" cy="110"/>
              </a:xfrm>
              <a:custGeom>
                <a:avLst/>
                <a:gdLst>
                  <a:gd name="T0" fmla="*/ 0 w 80"/>
                  <a:gd name="T1" fmla="*/ 0 h 110"/>
                  <a:gd name="T2" fmla="*/ 0 w 80"/>
                  <a:gd name="T3" fmla="*/ 0 h 110"/>
                  <a:gd name="T4" fmla="*/ 22 w 80"/>
                  <a:gd name="T5" fmla="*/ 13 h 110"/>
                  <a:gd name="T6" fmla="*/ 28 w 80"/>
                  <a:gd name="T7" fmla="*/ 37 h 110"/>
                  <a:gd name="T8" fmla="*/ 37 w 80"/>
                  <a:gd name="T9" fmla="*/ 43 h 110"/>
                  <a:gd name="T10" fmla="*/ 43 w 80"/>
                  <a:gd name="T11" fmla="*/ 33 h 110"/>
                  <a:gd name="T12" fmla="*/ 47 w 80"/>
                  <a:gd name="T13" fmla="*/ 50 h 110"/>
                  <a:gd name="T14" fmla="*/ 79 w 80"/>
                  <a:gd name="T15" fmla="*/ 50 h 110"/>
                  <a:gd name="T16" fmla="*/ 73 w 80"/>
                  <a:gd name="T17" fmla="*/ 74 h 110"/>
                  <a:gd name="T18" fmla="*/ 57 w 80"/>
                  <a:gd name="T19" fmla="*/ 77 h 110"/>
                  <a:gd name="T20" fmla="*/ 43 w 80"/>
                  <a:gd name="T21" fmla="*/ 108 h 110"/>
                  <a:gd name="T22" fmla="*/ 28 w 80"/>
                  <a:gd name="T23" fmla="*/ 109 h 110"/>
                  <a:gd name="T24" fmla="*/ 35 w 80"/>
                  <a:gd name="T25" fmla="*/ 98 h 110"/>
                  <a:gd name="T26" fmla="*/ 15 w 80"/>
                  <a:gd name="T27" fmla="*/ 75 h 110"/>
                  <a:gd name="T28" fmla="*/ 31 w 80"/>
                  <a:gd name="T29" fmla="*/ 56 h 110"/>
                  <a:gd name="T30" fmla="*/ 28 w 80"/>
                  <a:gd name="T31" fmla="*/ 40 h 110"/>
                  <a:gd name="T32" fmla="*/ 0 w 80"/>
                  <a:gd name="T33" fmla="*/ 0 h 110"/>
                  <a:gd name="T34" fmla="*/ 0 w 80"/>
                  <a:gd name="T35" fmla="*/ 0 h 1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110"/>
                  <a:gd name="T56" fmla="*/ 80 w 80"/>
                  <a:gd name="T57" fmla="*/ 110 h 1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110">
                    <a:moveTo>
                      <a:pt x="0" y="0"/>
                    </a:moveTo>
                    <a:lnTo>
                      <a:pt x="0" y="0"/>
                    </a:lnTo>
                    <a:lnTo>
                      <a:pt x="22" y="13"/>
                    </a:lnTo>
                    <a:lnTo>
                      <a:pt x="28" y="37"/>
                    </a:lnTo>
                    <a:lnTo>
                      <a:pt x="37" y="43"/>
                    </a:lnTo>
                    <a:lnTo>
                      <a:pt x="43" y="33"/>
                    </a:lnTo>
                    <a:lnTo>
                      <a:pt x="47" y="50"/>
                    </a:lnTo>
                    <a:lnTo>
                      <a:pt x="79" y="50"/>
                    </a:lnTo>
                    <a:lnTo>
                      <a:pt x="73" y="74"/>
                    </a:lnTo>
                    <a:lnTo>
                      <a:pt x="57" y="77"/>
                    </a:lnTo>
                    <a:lnTo>
                      <a:pt x="43" y="108"/>
                    </a:lnTo>
                    <a:lnTo>
                      <a:pt x="28" y="109"/>
                    </a:lnTo>
                    <a:lnTo>
                      <a:pt x="35" y="98"/>
                    </a:lnTo>
                    <a:lnTo>
                      <a:pt x="15" y="75"/>
                    </a:lnTo>
                    <a:lnTo>
                      <a:pt x="31" y="56"/>
                    </a:lnTo>
                    <a:lnTo>
                      <a:pt x="28" y="40"/>
                    </a:lnTo>
                    <a:lnTo>
                      <a:pt x="0" y="0"/>
                    </a:lnTo>
                  </a:path>
                </a:pathLst>
              </a:custGeom>
              <a:solidFill>
                <a:srgbClr val="FFC000"/>
              </a:solidFill>
              <a:ln w="6350">
                <a:solidFill>
                  <a:schemeClr val="bg1"/>
                </a:solidFill>
                <a:round/>
                <a:headEnd/>
                <a:tailEnd/>
              </a:ln>
            </p:spPr>
            <p:txBody>
              <a:bodyPr lIns="0" tIns="0" rIns="0" bIns="0" anchor="ctr">
                <a:spAutoFit/>
              </a:bodyPr>
              <a:lstStyle/>
              <a:p>
                <a:pPr>
                  <a:defRPr/>
                </a:pPr>
                <a:endParaRPr lang="en-GB" dirty="0"/>
              </a:p>
            </p:txBody>
          </p:sp>
        </p:grpSp>
        <p:sp>
          <p:nvSpPr>
            <p:cNvPr id="648" name="Freeform 27"/>
            <p:cNvSpPr>
              <a:spLocks/>
            </p:cNvSpPr>
            <p:nvPr/>
          </p:nvSpPr>
          <p:spPr bwMode="auto">
            <a:xfrm>
              <a:off x="6079874" y="2535906"/>
              <a:ext cx="307416" cy="251613"/>
            </a:xfrm>
            <a:custGeom>
              <a:avLst/>
              <a:gdLst>
                <a:gd name="T0" fmla="*/ 0 w 230"/>
                <a:gd name="T1" fmla="*/ 184855067 h 199"/>
                <a:gd name="T2" fmla="*/ 0 w 230"/>
                <a:gd name="T3" fmla="*/ 184855067 h 199"/>
                <a:gd name="T4" fmla="*/ 34336892 w 230"/>
                <a:gd name="T5" fmla="*/ 196837704 h 199"/>
                <a:gd name="T6" fmla="*/ 112372904 w 230"/>
                <a:gd name="T7" fmla="*/ 184855067 h 199"/>
                <a:gd name="T8" fmla="*/ 126419980 w 230"/>
                <a:gd name="T9" fmla="*/ 150623590 h 199"/>
                <a:gd name="T10" fmla="*/ 179485088 w 230"/>
                <a:gd name="T11" fmla="*/ 131794665 h 199"/>
                <a:gd name="T12" fmla="*/ 184167446 w 230"/>
                <a:gd name="T13" fmla="*/ 102696964 h 199"/>
                <a:gd name="T14" fmla="*/ 202895633 w 230"/>
                <a:gd name="T15" fmla="*/ 95850677 h 199"/>
                <a:gd name="T16" fmla="*/ 195092534 w 230"/>
                <a:gd name="T17" fmla="*/ 80446837 h 199"/>
                <a:gd name="T18" fmla="*/ 213821969 w 230"/>
                <a:gd name="T19" fmla="*/ 78734284 h 199"/>
                <a:gd name="T20" fmla="*/ 227867797 w 230"/>
                <a:gd name="T21" fmla="*/ 49636583 h 199"/>
                <a:gd name="T22" fmla="*/ 221625068 w 230"/>
                <a:gd name="T23" fmla="*/ 20538866 h 199"/>
                <a:gd name="T24" fmla="*/ 293419571 w 230"/>
                <a:gd name="T25" fmla="*/ 0 h 199"/>
                <a:gd name="T26" fmla="*/ 357409805 w 230"/>
                <a:gd name="T27" fmla="*/ 42790286 h 199"/>
                <a:gd name="T28" fmla="*/ 340240740 w 230"/>
                <a:gd name="T29" fmla="*/ 61617913 h 199"/>
                <a:gd name="T30" fmla="*/ 279372495 w 230"/>
                <a:gd name="T31" fmla="*/ 61617913 h 199"/>
                <a:gd name="T32" fmla="*/ 279372495 w 230"/>
                <a:gd name="T33" fmla="*/ 99274475 h 199"/>
                <a:gd name="T34" fmla="*/ 307465399 w 230"/>
                <a:gd name="T35" fmla="*/ 123237133 h 199"/>
                <a:gd name="T36" fmla="*/ 290297582 w 230"/>
                <a:gd name="T37" fmla="*/ 135218463 h 199"/>
                <a:gd name="T38" fmla="*/ 294979941 w 230"/>
                <a:gd name="T39" fmla="*/ 157469877 h 199"/>
                <a:gd name="T40" fmla="*/ 232550156 w 230"/>
                <a:gd name="T41" fmla="*/ 234492937 h 199"/>
                <a:gd name="T42" fmla="*/ 204457252 w 230"/>
                <a:gd name="T43" fmla="*/ 232781693 h 199"/>
                <a:gd name="T44" fmla="*/ 184167446 w 230"/>
                <a:gd name="T45" fmla="*/ 251609309 h 199"/>
                <a:gd name="T46" fmla="*/ 218503079 w 230"/>
                <a:gd name="T47" fmla="*/ 323497286 h 199"/>
                <a:gd name="T48" fmla="*/ 170120370 w 230"/>
                <a:gd name="T49" fmla="*/ 323497286 h 199"/>
                <a:gd name="T50" fmla="*/ 152952514 w 230"/>
                <a:gd name="T51" fmla="*/ 338902414 h 199"/>
                <a:gd name="T52" fmla="*/ 117055263 w 230"/>
                <a:gd name="T53" fmla="*/ 296110830 h 199"/>
                <a:gd name="T54" fmla="*/ 17167821 w 230"/>
                <a:gd name="T55" fmla="*/ 304669670 h 199"/>
                <a:gd name="T56" fmla="*/ 49943099 w 230"/>
                <a:gd name="T57" fmla="*/ 255031799 h 199"/>
                <a:gd name="T58" fmla="*/ 0 w 230"/>
                <a:gd name="T59" fmla="*/ 184855067 h 199"/>
                <a:gd name="T60" fmla="*/ 0 w 230"/>
                <a:gd name="T61" fmla="*/ 184855067 h 1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0"/>
                <a:gd name="T94" fmla="*/ 0 h 199"/>
                <a:gd name="T95" fmla="*/ 230 w 230"/>
                <a:gd name="T96" fmla="*/ 199 h 1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0" h="199">
                  <a:moveTo>
                    <a:pt x="0" y="108"/>
                  </a:moveTo>
                  <a:lnTo>
                    <a:pt x="0" y="108"/>
                  </a:lnTo>
                  <a:lnTo>
                    <a:pt x="22" y="115"/>
                  </a:lnTo>
                  <a:lnTo>
                    <a:pt x="72" y="108"/>
                  </a:lnTo>
                  <a:lnTo>
                    <a:pt x="81" y="88"/>
                  </a:lnTo>
                  <a:lnTo>
                    <a:pt x="115" y="77"/>
                  </a:lnTo>
                  <a:lnTo>
                    <a:pt x="118" y="60"/>
                  </a:lnTo>
                  <a:lnTo>
                    <a:pt x="130" y="56"/>
                  </a:lnTo>
                  <a:lnTo>
                    <a:pt x="125" y="47"/>
                  </a:lnTo>
                  <a:lnTo>
                    <a:pt x="137" y="46"/>
                  </a:lnTo>
                  <a:lnTo>
                    <a:pt x="146" y="29"/>
                  </a:lnTo>
                  <a:lnTo>
                    <a:pt x="142" y="12"/>
                  </a:lnTo>
                  <a:lnTo>
                    <a:pt x="188" y="0"/>
                  </a:lnTo>
                  <a:lnTo>
                    <a:pt x="229" y="25"/>
                  </a:lnTo>
                  <a:lnTo>
                    <a:pt x="218" y="36"/>
                  </a:lnTo>
                  <a:lnTo>
                    <a:pt x="179" y="36"/>
                  </a:lnTo>
                  <a:lnTo>
                    <a:pt x="179" y="58"/>
                  </a:lnTo>
                  <a:lnTo>
                    <a:pt x="197" y="72"/>
                  </a:lnTo>
                  <a:lnTo>
                    <a:pt x="186" y="79"/>
                  </a:lnTo>
                  <a:lnTo>
                    <a:pt x="189" y="92"/>
                  </a:lnTo>
                  <a:lnTo>
                    <a:pt x="149" y="137"/>
                  </a:lnTo>
                  <a:lnTo>
                    <a:pt x="131" y="136"/>
                  </a:lnTo>
                  <a:lnTo>
                    <a:pt x="118" y="147"/>
                  </a:lnTo>
                  <a:lnTo>
                    <a:pt x="140" y="189"/>
                  </a:lnTo>
                  <a:lnTo>
                    <a:pt x="109" y="189"/>
                  </a:lnTo>
                  <a:lnTo>
                    <a:pt x="98" y="198"/>
                  </a:lnTo>
                  <a:lnTo>
                    <a:pt x="75" y="173"/>
                  </a:lnTo>
                  <a:lnTo>
                    <a:pt x="11" y="178"/>
                  </a:lnTo>
                  <a:lnTo>
                    <a:pt x="32" y="149"/>
                  </a:lnTo>
                  <a:lnTo>
                    <a:pt x="0" y="108"/>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grpSp>
          <p:nvGrpSpPr>
            <p:cNvPr id="649" name="Group 73"/>
            <p:cNvGrpSpPr>
              <a:grpSpLocks/>
            </p:cNvGrpSpPr>
            <p:nvPr/>
          </p:nvGrpSpPr>
          <p:grpSpPr bwMode="auto">
            <a:xfrm>
              <a:off x="7542150" y="3244717"/>
              <a:ext cx="217397" cy="131943"/>
              <a:chOff x="5006" y="3464"/>
              <a:chExt cx="164" cy="107"/>
            </a:xfrm>
            <a:solidFill>
              <a:schemeClr val="accent1"/>
            </a:solidFill>
          </p:grpSpPr>
          <p:sp>
            <p:nvSpPr>
              <p:cNvPr id="650" name="Freeform 649"/>
              <p:cNvSpPr>
                <a:spLocks/>
              </p:cNvSpPr>
              <p:nvPr/>
            </p:nvSpPr>
            <p:spPr bwMode="auto">
              <a:xfrm>
                <a:off x="5006" y="3464"/>
                <a:ext cx="136" cy="107"/>
              </a:xfrm>
              <a:custGeom>
                <a:avLst/>
                <a:gdLst>
                  <a:gd name="T0" fmla="*/ 0 w 136"/>
                  <a:gd name="T1" fmla="*/ 0 h 107"/>
                  <a:gd name="T2" fmla="*/ 0 w 136"/>
                  <a:gd name="T3" fmla="*/ 0 h 107"/>
                  <a:gd name="T4" fmla="*/ 2 w 136"/>
                  <a:gd name="T5" fmla="*/ 88 h 107"/>
                  <a:gd name="T6" fmla="*/ 24 w 136"/>
                  <a:gd name="T7" fmla="*/ 91 h 107"/>
                  <a:gd name="T8" fmla="*/ 46 w 136"/>
                  <a:gd name="T9" fmla="*/ 67 h 107"/>
                  <a:gd name="T10" fmla="*/ 70 w 136"/>
                  <a:gd name="T11" fmla="*/ 78 h 107"/>
                  <a:gd name="T12" fmla="*/ 93 w 136"/>
                  <a:gd name="T13" fmla="*/ 101 h 107"/>
                  <a:gd name="T14" fmla="*/ 135 w 136"/>
                  <a:gd name="T15" fmla="*/ 106 h 107"/>
                  <a:gd name="T16" fmla="*/ 87 w 136"/>
                  <a:gd name="T17" fmla="*/ 67 h 107"/>
                  <a:gd name="T18" fmla="*/ 90 w 136"/>
                  <a:gd name="T19" fmla="*/ 47 h 107"/>
                  <a:gd name="T20" fmla="*/ 67 w 136"/>
                  <a:gd name="T21" fmla="*/ 41 h 107"/>
                  <a:gd name="T22" fmla="*/ 46 w 136"/>
                  <a:gd name="T23" fmla="*/ 16 h 107"/>
                  <a:gd name="T24" fmla="*/ 0 w 136"/>
                  <a:gd name="T25" fmla="*/ 0 h 107"/>
                  <a:gd name="T26" fmla="*/ 0 w 136"/>
                  <a:gd name="T27" fmla="*/ 0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07"/>
                  <a:gd name="T44" fmla="*/ 136 w 136"/>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07">
                    <a:moveTo>
                      <a:pt x="0" y="0"/>
                    </a:moveTo>
                    <a:lnTo>
                      <a:pt x="0" y="0"/>
                    </a:lnTo>
                    <a:lnTo>
                      <a:pt x="2" y="88"/>
                    </a:lnTo>
                    <a:lnTo>
                      <a:pt x="24" y="91"/>
                    </a:lnTo>
                    <a:lnTo>
                      <a:pt x="46" y="67"/>
                    </a:lnTo>
                    <a:lnTo>
                      <a:pt x="70" y="78"/>
                    </a:lnTo>
                    <a:lnTo>
                      <a:pt x="93" y="101"/>
                    </a:lnTo>
                    <a:lnTo>
                      <a:pt x="135" y="106"/>
                    </a:lnTo>
                    <a:lnTo>
                      <a:pt x="87" y="67"/>
                    </a:lnTo>
                    <a:lnTo>
                      <a:pt x="90" y="47"/>
                    </a:lnTo>
                    <a:lnTo>
                      <a:pt x="67" y="41"/>
                    </a:lnTo>
                    <a:lnTo>
                      <a:pt x="46" y="16"/>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51" name="Freeform 75"/>
              <p:cNvSpPr>
                <a:spLocks/>
              </p:cNvSpPr>
              <p:nvPr/>
            </p:nvSpPr>
            <p:spPr bwMode="auto">
              <a:xfrm>
                <a:off x="5105" y="3487"/>
                <a:ext cx="57" cy="28"/>
              </a:xfrm>
              <a:custGeom>
                <a:avLst/>
                <a:gdLst>
                  <a:gd name="T0" fmla="*/ 0 w 57"/>
                  <a:gd name="T1" fmla="*/ 18 h 28"/>
                  <a:gd name="T2" fmla="*/ 0 w 57"/>
                  <a:gd name="T3" fmla="*/ 18 h 28"/>
                  <a:gd name="T4" fmla="*/ 33 w 57"/>
                  <a:gd name="T5" fmla="*/ 27 h 28"/>
                  <a:gd name="T6" fmla="*/ 56 w 57"/>
                  <a:gd name="T7" fmla="*/ 8 h 28"/>
                  <a:gd name="T8" fmla="*/ 47 w 57"/>
                  <a:gd name="T9" fmla="*/ 0 h 28"/>
                  <a:gd name="T10" fmla="*/ 40 w 57"/>
                  <a:gd name="T11" fmla="*/ 10 h 28"/>
                  <a:gd name="T12" fmla="*/ 0 w 57"/>
                  <a:gd name="T13" fmla="*/ 18 h 28"/>
                  <a:gd name="T14" fmla="*/ 0 w 57"/>
                  <a:gd name="T15" fmla="*/ 18 h 28"/>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28"/>
                  <a:gd name="T26" fmla="*/ 57 w 57"/>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28">
                    <a:moveTo>
                      <a:pt x="0" y="18"/>
                    </a:moveTo>
                    <a:lnTo>
                      <a:pt x="0" y="18"/>
                    </a:lnTo>
                    <a:lnTo>
                      <a:pt x="33" y="27"/>
                    </a:lnTo>
                    <a:lnTo>
                      <a:pt x="56" y="8"/>
                    </a:lnTo>
                    <a:lnTo>
                      <a:pt x="47" y="0"/>
                    </a:lnTo>
                    <a:lnTo>
                      <a:pt x="40" y="10"/>
                    </a:lnTo>
                    <a:lnTo>
                      <a:pt x="0" y="1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52" name="Freeform 651"/>
              <p:cNvSpPr>
                <a:spLocks/>
              </p:cNvSpPr>
              <p:nvPr/>
            </p:nvSpPr>
            <p:spPr bwMode="auto">
              <a:xfrm>
                <a:off x="5139" y="3466"/>
                <a:ext cx="31" cy="28"/>
              </a:xfrm>
              <a:custGeom>
                <a:avLst/>
                <a:gdLst>
                  <a:gd name="T0" fmla="*/ 0 w 31"/>
                  <a:gd name="T1" fmla="*/ 0 h 28"/>
                  <a:gd name="T2" fmla="*/ 0 w 31"/>
                  <a:gd name="T3" fmla="*/ 0 h 28"/>
                  <a:gd name="T4" fmla="*/ 23 w 31"/>
                  <a:gd name="T5" fmla="*/ 12 h 28"/>
                  <a:gd name="T6" fmla="*/ 30 w 31"/>
                  <a:gd name="T7" fmla="*/ 27 h 28"/>
                  <a:gd name="T8" fmla="*/ 29 w 31"/>
                  <a:gd name="T9" fmla="*/ 16 h 28"/>
                  <a:gd name="T10" fmla="*/ 0 w 31"/>
                  <a:gd name="T11" fmla="*/ 0 h 28"/>
                  <a:gd name="T12" fmla="*/ 0 w 31"/>
                  <a:gd name="T13" fmla="*/ 0 h 28"/>
                  <a:gd name="T14" fmla="*/ 0 60000 65536"/>
                  <a:gd name="T15" fmla="*/ 0 60000 65536"/>
                  <a:gd name="T16" fmla="*/ 0 60000 65536"/>
                  <a:gd name="T17" fmla="*/ 0 60000 65536"/>
                  <a:gd name="T18" fmla="*/ 0 60000 65536"/>
                  <a:gd name="T19" fmla="*/ 0 60000 65536"/>
                  <a:gd name="T20" fmla="*/ 0 60000 65536"/>
                  <a:gd name="T21" fmla="*/ 0 w 31"/>
                  <a:gd name="T22" fmla="*/ 0 h 28"/>
                  <a:gd name="T23" fmla="*/ 31 w 31"/>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8">
                    <a:moveTo>
                      <a:pt x="0" y="0"/>
                    </a:moveTo>
                    <a:lnTo>
                      <a:pt x="0" y="0"/>
                    </a:lnTo>
                    <a:lnTo>
                      <a:pt x="23" y="12"/>
                    </a:lnTo>
                    <a:lnTo>
                      <a:pt x="30" y="27"/>
                    </a:lnTo>
                    <a:lnTo>
                      <a:pt x="29" y="16"/>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grpSp>
        <p:grpSp>
          <p:nvGrpSpPr>
            <p:cNvPr id="653" name="Group 77"/>
            <p:cNvGrpSpPr>
              <a:grpSpLocks/>
            </p:cNvGrpSpPr>
            <p:nvPr/>
          </p:nvGrpSpPr>
          <p:grpSpPr bwMode="auto">
            <a:xfrm>
              <a:off x="7107511" y="2879589"/>
              <a:ext cx="164749" cy="227066"/>
              <a:chOff x="4680" y="3175"/>
              <a:chExt cx="125" cy="179"/>
            </a:xfrm>
            <a:solidFill>
              <a:schemeClr val="accent1"/>
            </a:solidFill>
          </p:grpSpPr>
          <p:sp>
            <p:nvSpPr>
              <p:cNvPr id="654" name="Freeform 653"/>
              <p:cNvSpPr>
                <a:spLocks/>
              </p:cNvSpPr>
              <p:nvPr/>
            </p:nvSpPr>
            <p:spPr bwMode="auto">
              <a:xfrm>
                <a:off x="4680" y="3275"/>
                <a:ext cx="32" cy="40"/>
              </a:xfrm>
              <a:custGeom>
                <a:avLst/>
                <a:gdLst>
                  <a:gd name="T0" fmla="*/ 0 w 32"/>
                  <a:gd name="T1" fmla="*/ 39 h 40"/>
                  <a:gd name="T2" fmla="*/ 0 w 32"/>
                  <a:gd name="T3" fmla="*/ 39 h 40"/>
                  <a:gd name="T4" fmla="*/ 22 w 32"/>
                  <a:gd name="T5" fmla="*/ 21 h 40"/>
                  <a:gd name="T6" fmla="*/ 31 w 32"/>
                  <a:gd name="T7" fmla="*/ 0 h 40"/>
                  <a:gd name="T8" fmla="*/ 0 w 32"/>
                  <a:gd name="T9" fmla="*/ 39 h 40"/>
                  <a:gd name="T10" fmla="*/ 0 w 32"/>
                  <a:gd name="T11" fmla="*/ 39 h 40"/>
                  <a:gd name="T12" fmla="*/ 0 60000 65536"/>
                  <a:gd name="T13" fmla="*/ 0 60000 65536"/>
                  <a:gd name="T14" fmla="*/ 0 60000 65536"/>
                  <a:gd name="T15" fmla="*/ 0 60000 65536"/>
                  <a:gd name="T16" fmla="*/ 0 60000 65536"/>
                  <a:gd name="T17" fmla="*/ 0 60000 65536"/>
                  <a:gd name="T18" fmla="*/ 0 w 32"/>
                  <a:gd name="T19" fmla="*/ 0 h 40"/>
                  <a:gd name="T20" fmla="*/ 32 w 3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2" h="40">
                    <a:moveTo>
                      <a:pt x="0" y="39"/>
                    </a:moveTo>
                    <a:lnTo>
                      <a:pt x="0" y="39"/>
                    </a:lnTo>
                    <a:lnTo>
                      <a:pt x="22" y="21"/>
                    </a:lnTo>
                    <a:lnTo>
                      <a:pt x="31" y="0"/>
                    </a:lnTo>
                    <a:lnTo>
                      <a:pt x="0" y="39"/>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55" name="Freeform 79"/>
              <p:cNvSpPr>
                <a:spLocks/>
              </p:cNvSpPr>
              <p:nvPr/>
            </p:nvSpPr>
            <p:spPr bwMode="auto">
              <a:xfrm>
                <a:off x="4717" y="3175"/>
                <a:ext cx="57" cy="84"/>
              </a:xfrm>
              <a:custGeom>
                <a:avLst/>
                <a:gdLst>
                  <a:gd name="T0" fmla="*/ 0 w 57"/>
                  <a:gd name="T1" fmla="*/ 33 h 84"/>
                  <a:gd name="T2" fmla="*/ 0 w 57"/>
                  <a:gd name="T3" fmla="*/ 33 h 84"/>
                  <a:gd name="T4" fmla="*/ 11 w 57"/>
                  <a:gd name="T5" fmla="*/ 0 h 84"/>
                  <a:gd name="T6" fmla="*/ 30 w 57"/>
                  <a:gd name="T7" fmla="*/ 1 h 84"/>
                  <a:gd name="T8" fmla="*/ 35 w 57"/>
                  <a:gd name="T9" fmla="*/ 23 h 84"/>
                  <a:gd name="T10" fmla="*/ 20 w 57"/>
                  <a:gd name="T11" fmla="*/ 45 h 84"/>
                  <a:gd name="T12" fmla="*/ 23 w 57"/>
                  <a:gd name="T13" fmla="*/ 58 h 84"/>
                  <a:gd name="T14" fmla="*/ 53 w 57"/>
                  <a:gd name="T15" fmla="*/ 66 h 84"/>
                  <a:gd name="T16" fmla="*/ 56 w 57"/>
                  <a:gd name="T17" fmla="*/ 83 h 84"/>
                  <a:gd name="T18" fmla="*/ 38 w 57"/>
                  <a:gd name="T19" fmla="*/ 66 h 84"/>
                  <a:gd name="T20" fmla="*/ 38 w 57"/>
                  <a:gd name="T21" fmla="*/ 74 h 84"/>
                  <a:gd name="T22" fmla="*/ 11 w 57"/>
                  <a:gd name="T23" fmla="*/ 66 h 84"/>
                  <a:gd name="T24" fmla="*/ 0 w 57"/>
                  <a:gd name="T25" fmla="*/ 33 h 84"/>
                  <a:gd name="T26" fmla="*/ 0 w 57"/>
                  <a:gd name="T27" fmla="*/ 33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84"/>
                  <a:gd name="T44" fmla="*/ 57 w 57"/>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84">
                    <a:moveTo>
                      <a:pt x="0" y="33"/>
                    </a:moveTo>
                    <a:lnTo>
                      <a:pt x="0" y="33"/>
                    </a:lnTo>
                    <a:lnTo>
                      <a:pt x="11" y="0"/>
                    </a:lnTo>
                    <a:lnTo>
                      <a:pt x="30" y="1"/>
                    </a:lnTo>
                    <a:lnTo>
                      <a:pt x="35" y="23"/>
                    </a:lnTo>
                    <a:lnTo>
                      <a:pt x="20" y="45"/>
                    </a:lnTo>
                    <a:lnTo>
                      <a:pt x="23" y="58"/>
                    </a:lnTo>
                    <a:lnTo>
                      <a:pt x="53" y="66"/>
                    </a:lnTo>
                    <a:lnTo>
                      <a:pt x="56" y="83"/>
                    </a:lnTo>
                    <a:lnTo>
                      <a:pt x="38" y="66"/>
                    </a:lnTo>
                    <a:lnTo>
                      <a:pt x="38" y="74"/>
                    </a:lnTo>
                    <a:lnTo>
                      <a:pt x="11" y="66"/>
                    </a:lnTo>
                    <a:lnTo>
                      <a:pt x="0" y="3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56" name="Freeform 655"/>
              <p:cNvSpPr>
                <a:spLocks/>
              </p:cNvSpPr>
              <p:nvPr/>
            </p:nvSpPr>
            <p:spPr bwMode="auto">
              <a:xfrm>
                <a:off x="4722" y="3246"/>
                <a:ext cx="17" cy="18"/>
              </a:xfrm>
              <a:custGeom>
                <a:avLst/>
                <a:gdLst>
                  <a:gd name="T0" fmla="*/ 0 w 17"/>
                  <a:gd name="T1" fmla="*/ 0 h 18"/>
                  <a:gd name="T2" fmla="*/ 0 w 17"/>
                  <a:gd name="T3" fmla="*/ 0 h 18"/>
                  <a:gd name="T4" fmla="*/ 8 w 17"/>
                  <a:gd name="T5" fmla="*/ 0 h 18"/>
                  <a:gd name="T6" fmla="*/ 16 w 17"/>
                  <a:gd name="T7" fmla="*/ 3 h 18"/>
                  <a:gd name="T8" fmla="*/ 12 w 17"/>
                  <a:gd name="T9" fmla="*/ 17 h 18"/>
                  <a:gd name="T10" fmla="*/ 0 w 17"/>
                  <a:gd name="T11" fmla="*/ 0 h 18"/>
                  <a:gd name="T12" fmla="*/ 0 w 17"/>
                  <a:gd name="T13" fmla="*/ 0 h 18"/>
                  <a:gd name="T14" fmla="*/ 0 60000 65536"/>
                  <a:gd name="T15" fmla="*/ 0 60000 65536"/>
                  <a:gd name="T16" fmla="*/ 0 60000 65536"/>
                  <a:gd name="T17" fmla="*/ 0 60000 65536"/>
                  <a:gd name="T18" fmla="*/ 0 60000 65536"/>
                  <a:gd name="T19" fmla="*/ 0 60000 65536"/>
                  <a:gd name="T20" fmla="*/ 0 60000 65536"/>
                  <a:gd name="T21" fmla="*/ 0 w 17"/>
                  <a:gd name="T22" fmla="*/ 0 h 18"/>
                  <a:gd name="T23" fmla="*/ 17 w 1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8">
                    <a:moveTo>
                      <a:pt x="0" y="0"/>
                    </a:moveTo>
                    <a:lnTo>
                      <a:pt x="0" y="0"/>
                    </a:lnTo>
                    <a:lnTo>
                      <a:pt x="8" y="0"/>
                    </a:lnTo>
                    <a:lnTo>
                      <a:pt x="16" y="3"/>
                    </a:lnTo>
                    <a:lnTo>
                      <a:pt x="12" y="17"/>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57" name="Freeform 81"/>
              <p:cNvSpPr>
                <a:spLocks/>
              </p:cNvSpPr>
              <p:nvPr/>
            </p:nvSpPr>
            <p:spPr bwMode="auto">
              <a:xfrm>
                <a:off x="4744" y="3267"/>
                <a:ext cx="15" cy="22"/>
              </a:xfrm>
              <a:custGeom>
                <a:avLst/>
                <a:gdLst>
                  <a:gd name="T0" fmla="*/ 0 w 15"/>
                  <a:gd name="T1" fmla="*/ 0 h 22"/>
                  <a:gd name="T2" fmla="*/ 0 w 15"/>
                  <a:gd name="T3" fmla="*/ 0 h 22"/>
                  <a:gd name="T4" fmla="*/ 1 w 15"/>
                  <a:gd name="T5" fmla="*/ 21 h 22"/>
                  <a:gd name="T6" fmla="*/ 14 w 15"/>
                  <a:gd name="T7" fmla="*/ 12 h 22"/>
                  <a:gd name="T8" fmla="*/ 0 w 15"/>
                  <a:gd name="T9" fmla="*/ 0 h 22"/>
                  <a:gd name="T10" fmla="*/ 0 w 15"/>
                  <a:gd name="T11" fmla="*/ 0 h 22"/>
                  <a:gd name="T12" fmla="*/ 0 60000 65536"/>
                  <a:gd name="T13" fmla="*/ 0 60000 65536"/>
                  <a:gd name="T14" fmla="*/ 0 60000 65536"/>
                  <a:gd name="T15" fmla="*/ 0 60000 65536"/>
                  <a:gd name="T16" fmla="*/ 0 60000 65536"/>
                  <a:gd name="T17" fmla="*/ 0 60000 65536"/>
                  <a:gd name="T18" fmla="*/ 0 w 15"/>
                  <a:gd name="T19" fmla="*/ 0 h 22"/>
                  <a:gd name="T20" fmla="*/ 15 w 1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5" h="22">
                    <a:moveTo>
                      <a:pt x="0" y="0"/>
                    </a:moveTo>
                    <a:lnTo>
                      <a:pt x="0" y="0"/>
                    </a:lnTo>
                    <a:lnTo>
                      <a:pt x="1" y="21"/>
                    </a:lnTo>
                    <a:lnTo>
                      <a:pt x="14" y="12"/>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58" name="Freeform 657"/>
              <p:cNvSpPr>
                <a:spLocks/>
              </p:cNvSpPr>
              <p:nvPr/>
            </p:nvSpPr>
            <p:spPr bwMode="auto">
              <a:xfrm>
                <a:off x="4745" y="3297"/>
                <a:ext cx="60" cy="57"/>
              </a:xfrm>
              <a:custGeom>
                <a:avLst/>
                <a:gdLst>
                  <a:gd name="T0" fmla="*/ 0 w 60"/>
                  <a:gd name="T1" fmla="*/ 38 h 57"/>
                  <a:gd name="T2" fmla="*/ 0 w 60"/>
                  <a:gd name="T3" fmla="*/ 38 h 57"/>
                  <a:gd name="T4" fmla="*/ 13 w 60"/>
                  <a:gd name="T5" fmla="*/ 18 h 57"/>
                  <a:gd name="T6" fmla="*/ 28 w 60"/>
                  <a:gd name="T7" fmla="*/ 22 h 57"/>
                  <a:gd name="T8" fmla="*/ 49 w 60"/>
                  <a:gd name="T9" fmla="*/ 0 h 57"/>
                  <a:gd name="T10" fmla="*/ 59 w 60"/>
                  <a:gd name="T11" fmla="*/ 13 h 57"/>
                  <a:gd name="T12" fmla="*/ 58 w 60"/>
                  <a:gd name="T13" fmla="*/ 46 h 57"/>
                  <a:gd name="T14" fmla="*/ 53 w 60"/>
                  <a:gd name="T15" fmla="*/ 32 h 57"/>
                  <a:gd name="T16" fmla="*/ 47 w 60"/>
                  <a:gd name="T17" fmla="*/ 56 h 57"/>
                  <a:gd name="T18" fmla="*/ 32 w 60"/>
                  <a:gd name="T19" fmla="*/ 50 h 57"/>
                  <a:gd name="T20" fmla="*/ 23 w 60"/>
                  <a:gd name="T21" fmla="*/ 25 h 57"/>
                  <a:gd name="T22" fmla="*/ 0 w 60"/>
                  <a:gd name="T23" fmla="*/ 38 h 57"/>
                  <a:gd name="T24" fmla="*/ 0 w 60"/>
                  <a:gd name="T25" fmla="*/ 38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57"/>
                  <a:gd name="T41" fmla="*/ 60 w 60"/>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57">
                    <a:moveTo>
                      <a:pt x="0" y="38"/>
                    </a:moveTo>
                    <a:lnTo>
                      <a:pt x="0" y="38"/>
                    </a:lnTo>
                    <a:lnTo>
                      <a:pt x="13" y="18"/>
                    </a:lnTo>
                    <a:lnTo>
                      <a:pt x="28" y="22"/>
                    </a:lnTo>
                    <a:lnTo>
                      <a:pt x="49" y="0"/>
                    </a:lnTo>
                    <a:lnTo>
                      <a:pt x="59" y="13"/>
                    </a:lnTo>
                    <a:lnTo>
                      <a:pt x="58" y="46"/>
                    </a:lnTo>
                    <a:lnTo>
                      <a:pt x="53" y="32"/>
                    </a:lnTo>
                    <a:lnTo>
                      <a:pt x="47" y="56"/>
                    </a:lnTo>
                    <a:lnTo>
                      <a:pt x="32" y="50"/>
                    </a:lnTo>
                    <a:lnTo>
                      <a:pt x="23" y="25"/>
                    </a:lnTo>
                    <a:lnTo>
                      <a:pt x="0" y="3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59" name="Freeform 658"/>
              <p:cNvSpPr>
                <a:spLocks/>
              </p:cNvSpPr>
              <p:nvPr/>
            </p:nvSpPr>
            <p:spPr bwMode="auto">
              <a:xfrm>
                <a:off x="4752" y="3283"/>
                <a:ext cx="14" cy="24"/>
              </a:xfrm>
              <a:custGeom>
                <a:avLst/>
                <a:gdLst>
                  <a:gd name="T0" fmla="*/ 0 w 14"/>
                  <a:gd name="T1" fmla="*/ 14 h 24"/>
                  <a:gd name="T2" fmla="*/ 0 w 14"/>
                  <a:gd name="T3" fmla="*/ 14 h 24"/>
                  <a:gd name="T4" fmla="*/ 3 w 14"/>
                  <a:gd name="T5" fmla="*/ 10 h 24"/>
                  <a:gd name="T6" fmla="*/ 13 w 14"/>
                  <a:gd name="T7" fmla="*/ 0 h 24"/>
                  <a:gd name="T8" fmla="*/ 9 w 14"/>
                  <a:gd name="T9" fmla="*/ 23 h 24"/>
                  <a:gd name="T10" fmla="*/ 0 w 14"/>
                  <a:gd name="T11" fmla="*/ 14 h 24"/>
                  <a:gd name="T12" fmla="*/ 0 w 14"/>
                  <a:gd name="T13" fmla="*/ 14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0" y="14"/>
                    </a:moveTo>
                    <a:lnTo>
                      <a:pt x="0" y="14"/>
                    </a:lnTo>
                    <a:lnTo>
                      <a:pt x="3" y="10"/>
                    </a:lnTo>
                    <a:lnTo>
                      <a:pt x="13" y="0"/>
                    </a:lnTo>
                    <a:lnTo>
                      <a:pt x="9" y="23"/>
                    </a:lnTo>
                    <a:lnTo>
                      <a:pt x="0" y="14"/>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660" name="Freeform 659"/>
            <p:cNvSpPr>
              <a:spLocks/>
            </p:cNvSpPr>
            <p:nvPr/>
          </p:nvSpPr>
          <p:spPr bwMode="auto">
            <a:xfrm>
              <a:off x="5459948" y="1494167"/>
              <a:ext cx="2977345" cy="943548"/>
            </a:xfrm>
            <a:custGeom>
              <a:avLst/>
              <a:gdLst>
                <a:gd name="T0" fmla="*/ 37309631 w 2232"/>
                <a:gd name="T1" fmla="*/ 710412683 h 748"/>
                <a:gd name="T2" fmla="*/ 66845385 w 2232"/>
                <a:gd name="T3" fmla="*/ 442943307 h 748"/>
                <a:gd name="T4" fmla="*/ 129026444 w 2232"/>
                <a:gd name="T5" fmla="*/ 374798509 h 748"/>
                <a:gd name="T6" fmla="*/ 167890879 w 2232"/>
                <a:gd name="T7" fmla="*/ 560493703 h 748"/>
                <a:gd name="T8" fmla="*/ 300026834 w 2232"/>
                <a:gd name="T9" fmla="*/ 560493703 h 748"/>
                <a:gd name="T10" fmla="*/ 421280687 w 2232"/>
                <a:gd name="T11" fmla="*/ 431017413 h 748"/>
                <a:gd name="T12" fmla="*/ 592281039 w 2232"/>
                <a:gd name="T13" fmla="*/ 420796150 h 748"/>
                <a:gd name="T14" fmla="*/ 879870995 w 2232"/>
                <a:gd name="T15" fmla="*/ 419092823 h 748"/>
                <a:gd name="T16" fmla="*/ 881425770 w 2232"/>
                <a:gd name="T17" fmla="*/ 270877252 h 748"/>
                <a:gd name="T18" fmla="*/ 990243836 w 2232"/>
                <a:gd name="T19" fmla="*/ 408870255 h 748"/>
                <a:gd name="T20" fmla="*/ 1008898646 w 2232"/>
                <a:gd name="T21" fmla="*/ 398648993 h 748"/>
                <a:gd name="T22" fmla="*/ 1089734496 w 2232"/>
                <a:gd name="T23" fmla="*/ 417389497 h 748"/>
                <a:gd name="T24" fmla="*/ 1035326087 w 2232"/>
                <a:gd name="T25" fmla="*/ 238507527 h 748"/>
                <a:gd name="T26" fmla="*/ 1094397576 w 2232"/>
                <a:gd name="T27" fmla="*/ 247026768 h 748"/>
                <a:gd name="T28" fmla="*/ 1139479826 w 2232"/>
                <a:gd name="T29" fmla="*/ 195917844 h 748"/>
                <a:gd name="T30" fmla="*/ 1400642498 w 2232"/>
                <a:gd name="T31" fmla="*/ 78367386 h 748"/>
                <a:gd name="T32" fmla="*/ 1576305929 w 2232"/>
                <a:gd name="T33" fmla="*/ 56220229 h 748"/>
                <a:gd name="T34" fmla="*/ 1786169430 w 2232"/>
                <a:gd name="T35" fmla="*/ 47700987 h 748"/>
                <a:gd name="T36" fmla="*/ 1699115726 w 2232"/>
                <a:gd name="T37" fmla="*/ 223174980 h 748"/>
                <a:gd name="T38" fmla="*/ 1835914761 w 2232"/>
                <a:gd name="T39" fmla="*/ 209545759 h 748"/>
                <a:gd name="T40" fmla="*/ 2044223487 w 2232"/>
                <a:gd name="T41" fmla="*/ 218065001 h 748"/>
                <a:gd name="T42" fmla="*/ 2147483647 w 2232"/>
                <a:gd name="T43" fmla="*/ 284506472 h 748"/>
                <a:gd name="T44" fmla="*/ 2147483647 w 2232"/>
                <a:gd name="T45" fmla="*/ 267469294 h 748"/>
                <a:gd name="T46" fmla="*/ 2147483647 w 2232"/>
                <a:gd name="T47" fmla="*/ 371390551 h 748"/>
                <a:gd name="T48" fmla="*/ 2147483647 w 2232"/>
                <a:gd name="T49" fmla="*/ 361169288 h 748"/>
                <a:gd name="T50" fmla="*/ 2147483647 w 2232"/>
                <a:gd name="T51" fmla="*/ 459979180 h 748"/>
                <a:gd name="T52" fmla="*/ 2147483647 w 2232"/>
                <a:gd name="T53" fmla="*/ 562197029 h 748"/>
                <a:gd name="T54" fmla="*/ 2147483647 w 2232"/>
                <a:gd name="T55" fmla="*/ 492348905 h 748"/>
                <a:gd name="T56" fmla="*/ 2147483647 w 2232"/>
                <a:gd name="T57" fmla="*/ 613305954 h 748"/>
                <a:gd name="T58" fmla="*/ 2147483647 w 2232"/>
                <a:gd name="T59" fmla="*/ 725746535 h 748"/>
                <a:gd name="T60" fmla="*/ 2147483647 w 2232"/>
                <a:gd name="T61" fmla="*/ 850110236 h 748"/>
                <a:gd name="T62" fmla="*/ 2147483647 w 2232"/>
                <a:gd name="T63" fmla="*/ 982994484 h 748"/>
                <a:gd name="T64" fmla="*/ 2147483647 w 2232"/>
                <a:gd name="T65" fmla="*/ 689970157 h 748"/>
                <a:gd name="T66" fmla="*/ 2147483647 w 2232"/>
                <a:gd name="T67" fmla="*/ 662711553 h 748"/>
                <a:gd name="T68" fmla="*/ 2147483647 w 2232"/>
                <a:gd name="T69" fmla="*/ 747893692 h 748"/>
                <a:gd name="T70" fmla="*/ 2147483647 w 2232"/>
                <a:gd name="T71" fmla="*/ 919959665 h 748"/>
                <a:gd name="T72" fmla="*/ 2147483647 w 2232"/>
                <a:gd name="T73" fmla="*/ 974475243 h 748"/>
                <a:gd name="T74" fmla="*/ 2147483647 w 2232"/>
                <a:gd name="T75" fmla="*/ 1257278307 h 748"/>
                <a:gd name="T76" fmla="*/ 2135941517 w 2232"/>
                <a:gd name="T77" fmla="*/ 1051139282 h 748"/>
                <a:gd name="T78" fmla="*/ 1898097047 w 2232"/>
                <a:gd name="T79" fmla="*/ 1042621346 h 748"/>
                <a:gd name="T80" fmla="*/ 1507907035 w 2232"/>
                <a:gd name="T81" fmla="*/ 998327031 h 748"/>
                <a:gd name="T82" fmla="*/ 1147252456 w 2232"/>
                <a:gd name="T83" fmla="*/ 1042621346 h 748"/>
                <a:gd name="T84" fmla="*/ 1016671276 w 2232"/>
                <a:gd name="T85" fmla="*/ 1001733684 h 748"/>
                <a:gd name="T86" fmla="*/ 778825559 w 2232"/>
                <a:gd name="T87" fmla="*/ 877368677 h 748"/>
                <a:gd name="T88" fmla="*/ 620262008 w 2232"/>
                <a:gd name="T89" fmla="*/ 916553013 h 748"/>
                <a:gd name="T90" fmla="*/ 645134673 w 2232"/>
                <a:gd name="T91" fmla="*/ 1001733684 h 748"/>
                <a:gd name="T92" fmla="*/ 553416642 w 2232"/>
                <a:gd name="T93" fmla="*/ 993215747 h 748"/>
                <a:gd name="T94" fmla="*/ 415062832 w 2232"/>
                <a:gd name="T95" fmla="*/ 1013659578 h 748"/>
                <a:gd name="T96" fmla="*/ 401072348 w 2232"/>
                <a:gd name="T97" fmla="*/ 1097136923 h 748"/>
                <a:gd name="T98" fmla="*/ 452372453 w 2232"/>
                <a:gd name="T99" fmla="*/ 1161875068 h 748"/>
                <a:gd name="T100" fmla="*/ 411953282 w 2232"/>
                <a:gd name="T101" fmla="*/ 1253870349 h 748"/>
                <a:gd name="T102" fmla="*/ 290699429 w 2232"/>
                <a:gd name="T103" fmla="*/ 1206169383 h 748"/>
                <a:gd name="T104" fmla="*/ 272044619 w 2232"/>
                <a:gd name="T105" fmla="*/ 1092025639 h 748"/>
                <a:gd name="T106" fmla="*/ 138353849 w 2232"/>
                <a:gd name="T107" fmla="*/ 1000030358 h 748"/>
                <a:gd name="T108" fmla="*/ 93272845 w 2232"/>
                <a:gd name="T109" fmla="*/ 954032717 h 748"/>
                <a:gd name="T110" fmla="*/ 6217857 w 2232"/>
                <a:gd name="T111" fmla="*/ 880776635 h 7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32"/>
                <a:gd name="T169" fmla="*/ 0 h 748"/>
                <a:gd name="T170" fmla="*/ 2232 w 2232"/>
                <a:gd name="T171" fmla="*/ 748 h 7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32" h="748">
                  <a:moveTo>
                    <a:pt x="8" y="492"/>
                  </a:moveTo>
                  <a:lnTo>
                    <a:pt x="13" y="474"/>
                  </a:lnTo>
                  <a:lnTo>
                    <a:pt x="22" y="458"/>
                  </a:lnTo>
                  <a:lnTo>
                    <a:pt x="15" y="439"/>
                  </a:lnTo>
                  <a:lnTo>
                    <a:pt x="15" y="428"/>
                  </a:lnTo>
                  <a:lnTo>
                    <a:pt x="46" y="423"/>
                  </a:lnTo>
                  <a:lnTo>
                    <a:pt x="24" y="417"/>
                  </a:lnTo>
                  <a:lnTo>
                    <a:pt x="25" y="409"/>
                  </a:lnTo>
                  <a:lnTo>
                    <a:pt x="11" y="411"/>
                  </a:lnTo>
                  <a:lnTo>
                    <a:pt x="63" y="367"/>
                  </a:lnTo>
                  <a:lnTo>
                    <a:pt x="40" y="321"/>
                  </a:lnTo>
                  <a:lnTo>
                    <a:pt x="46" y="299"/>
                  </a:lnTo>
                  <a:lnTo>
                    <a:pt x="32" y="274"/>
                  </a:lnTo>
                  <a:lnTo>
                    <a:pt x="43" y="260"/>
                  </a:lnTo>
                  <a:lnTo>
                    <a:pt x="24" y="241"/>
                  </a:lnTo>
                  <a:lnTo>
                    <a:pt x="29" y="225"/>
                  </a:lnTo>
                  <a:lnTo>
                    <a:pt x="55" y="207"/>
                  </a:lnTo>
                  <a:lnTo>
                    <a:pt x="69" y="205"/>
                  </a:lnTo>
                  <a:lnTo>
                    <a:pt x="86" y="209"/>
                  </a:lnTo>
                  <a:lnTo>
                    <a:pt x="71" y="213"/>
                  </a:lnTo>
                  <a:lnTo>
                    <a:pt x="83" y="220"/>
                  </a:lnTo>
                  <a:lnTo>
                    <a:pt x="123" y="222"/>
                  </a:lnTo>
                  <a:lnTo>
                    <a:pt x="195" y="259"/>
                  </a:lnTo>
                  <a:lnTo>
                    <a:pt x="196" y="277"/>
                  </a:lnTo>
                  <a:lnTo>
                    <a:pt x="166" y="294"/>
                  </a:lnTo>
                  <a:lnTo>
                    <a:pt x="69" y="271"/>
                  </a:lnTo>
                  <a:lnTo>
                    <a:pt x="109" y="298"/>
                  </a:lnTo>
                  <a:lnTo>
                    <a:pt x="108" y="329"/>
                  </a:lnTo>
                  <a:lnTo>
                    <a:pt x="146" y="344"/>
                  </a:lnTo>
                  <a:lnTo>
                    <a:pt x="157" y="342"/>
                  </a:lnTo>
                  <a:lnTo>
                    <a:pt x="151" y="329"/>
                  </a:lnTo>
                  <a:lnTo>
                    <a:pt x="133" y="324"/>
                  </a:lnTo>
                  <a:lnTo>
                    <a:pt x="138" y="313"/>
                  </a:lnTo>
                  <a:lnTo>
                    <a:pt x="155" y="325"/>
                  </a:lnTo>
                  <a:lnTo>
                    <a:pt x="193" y="329"/>
                  </a:lnTo>
                  <a:lnTo>
                    <a:pt x="177" y="304"/>
                  </a:lnTo>
                  <a:lnTo>
                    <a:pt x="212" y="284"/>
                  </a:lnTo>
                  <a:lnTo>
                    <a:pt x="237" y="298"/>
                  </a:lnTo>
                  <a:lnTo>
                    <a:pt x="236" y="243"/>
                  </a:lnTo>
                  <a:lnTo>
                    <a:pt x="226" y="234"/>
                  </a:lnTo>
                  <a:lnTo>
                    <a:pt x="268" y="247"/>
                  </a:lnTo>
                  <a:lnTo>
                    <a:pt x="271" y="253"/>
                  </a:lnTo>
                  <a:lnTo>
                    <a:pt x="248" y="263"/>
                  </a:lnTo>
                  <a:lnTo>
                    <a:pt x="271" y="281"/>
                  </a:lnTo>
                  <a:lnTo>
                    <a:pt x="290" y="260"/>
                  </a:lnTo>
                  <a:lnTo>
                    <a:pt x="368" y="227"/>
                  </a:lnTo>
                  <a:lnTo>
                    <a:pt x="380" y="226"/>
                  </a:lnTo>
                  <a:lnTo>
                    <a:pt x="368" y="231"/>
                  </a:lnTo>
                  <a:lnTo>
                    <a:pt x="381" y="247"/>
                  </a:lnTo>
                  <a:lnTo>
                    <a:pt x="438" y="226"/>
                  </a:lnTo>
                  <a:lnTo>
                    <a:pt x="451" y="241"/>
                  </a:lnTo>
                  <a:lnTo>
                    <a:pt x="464" y="230"/>
                  </a:lnTo>
                  <a:lnTo>
                    <a:pt x="457" y="212"/>
                  </a:lnTo>
                  <a:lnTo>
                    <a:pt x="465" y="206"/>
                  </a:lnTo>
                  <a:lnTo>
                    <a:pt x="509" y="215"/>
                  </a:lnTo>
                  <a:lnTo>
                    <a:pt x="566" y="246"/>
                  </a:lnTo>
                  <a:lnTo>
                    <a:pt x="577" y="231"/>
                  </a:lnTo>
                  <a:lnTo>
                    <a:pt x="565" y="215"/>
                  </a:lnTo>
                  <a:lnTo>
                    <a:pt x="547" y="211"/>
                  </a:lnTo>
                  <a:lnTo>
                    <a:pt x="554" y="186"/>
                  </a:lnTo>
                  <a:lnTo>
                    <a:pt x="542" y="183"/>
                  </a:lnTo>
                  <a:lnTo>
                    <a:pt x="546" y="171"/>
                  </a:lnTo>
                  <a:lnTo>
                    <a:pt x="567" y="159"/>
                  </a:lnTo>
                  <a:lnTo>
                    <a:pt x="581" y="129"/>
                  </a:lnTo>
                  <a:lnTo>
                    <a:pt x="610" y="130"/>
                  </a:lnTo>
                  <a:lnTo>
                    <a:pt x="625" y="134"/>
                  </a:lnTo>
                  <a:lnTo>
                    <a:pt x="614" y="166"/>
                  </a:lnTo>
                  <a:lnTo>
                    <a:pt x="626" y="181"/>
                  </a:lnTo>
                  <a:lnTo>
                    <a:pt x="622" y="225"/>
                  </a:lnTo>
                  <a:lnTo>
                    <a:pt x="637" y="240"/>
                  </a:lnTo>
                  <a:lnTo>
                    <a:pt x="631" y="256"/>
                  </a:lnTo>
                  <a:lnTo>
                    <a:pt x="609" y="268"/>
                  </a:lnTo>
                  <a:lnTo>
                    <a:pt x="616" y="274"/>
                  </a:lnTo>
                  <a:lnTo>
                    <a:pt x="586" y="280"/>
                  </a:lnTo>
                  <a:lnTo>
                    <a:pt x="618" y="291"/>
                  </a:lnTo>
                  <a:lnTo>
                    <a:pt x="653" y="256"/>
                  </a:lnTo>
                  <a:lnTo>
                    <a:pt x="649" y="234"/>
                  </a:lnTo>
                  <a:lnTo>
                    <a:pt x="661" y="231"/>
                  </a:lnTo>
                  <a:lnTo>
                    <a:pt x="680" y="227"/>
                  </a:lnTo>
                  <a:lnTo>
                    <a:pt x="689" y="239"/>
                  </a:lnTo>
                  <a:lnTo>
                    <a:pt x="688" y="256"/>
                  </a:lnTo>
                  <a:lnTo>
                    <a:pt x="711" y="261"/>
                  </a:lnTo>
                  <a:lnTo>
                    <a:pt x="693" y="255"/>
                  </a:lnTo>
                  <a:lnTo>
                    <a:pt x="701" y="245"/>
                  </a:lnTo>
                  <a:lnTo>
                    <a:pt x="694" y="231"/>
                  </a:lnTo>
                  <a:lnTo>
                    <a:pt x="641" y="221"/>
                  </a:lnTo>
                  <a:lnTo>
                    <a:pt x="649" y="187"/>
                  </a:lnTo>
                  <a:lnTo>
                    <a:pt x="631" y="166"/>
                  </a:lnTo>
                  <a:lnTo>
                    <a:pt x="657" y="146"/>
                  </a:lnTo>
                  <a:lnTo>
                    <a:pt x="654" y="132"/>
                  </a:lnTo>
                  <a:lnTo>
                    <a:pt x="666" y="140"/>
                  </a:lnTo>
                  <a:lnTo>
                    <a:pt x="660" y="167"/>
                  </a:lnTo>
                  <a:lnTo>
                    <a:pt x="668" y="171"/>
                  </a:lnTo>
                  <a:lnTo>
                    <a:pt x="704" y="180"/>
                  </a:lnTo>
                  <a:lnTo>
                    <a:pt x="672" y="157"/>
                  </a:lnTo>
                  <a:lnTo>
                    <a:pt x="696" y="158"/>
                  </a:lnTo>
                  <a:lnTo>
                    <a:pt x="691" y="149"/>
                  </a:lnTo>
                  <a:lnTo>
                    <a:pt x="704" y="145"/>
                  </a:lnTo>
                  <a:lnTo>
                    <a:pt x="770" y="162"/>
                  </a:lnTo>
                  <a:lnTo>
                    <a:pt x="757" y="174"/>
                  </a:lnTo>
                  <a:lnTo>
                    <a:pt x="756" y="192"/>
                  </a:lnTo>
                  <a:lnTo>
                    <a:pt x="769" y="202"/>
                  </a:lnTo>
                  <a:lnTo>
                    <a:pt x="776" y="162"/>
                  </a:lnTo>
                  <a:lnTo>
                    <a:pt x="740" y="142"/>
                  </a:lnTo>
                  <a:lnTo>
                    <a:pt x="733" y="115"/>
                  </a:lnTo>
                  <a:lnTo>
                    <a:pt x="816" y="105"/>
                  </a:lnTo>
                  <a:lnTo>
                    <a:pt x="806" y="79"/>
                  </a:lnTo>
                  <a:lnTo>
                    <a:pt x="816" y="85"/>
                  </a:lnTo>
                  <a:lnTo>
                    <a:pt x="830" y="75"/>
                  </a:lnTo>
                  <a:lnTo>
                    <a:pt x="820" y="72"/>
                  </a:lnTo>
                  <a:lnTo>
                    <a:pt x="908" y="51"/>
                  </a:lnTo>
                  <a:lnTo>
                    <a:pt x="901" y="46"/>
                  </a:lnTo>
                  <a:lnTo>
                    <a:pt x="941" y="43"/>
                  </a:lnTo>
                  <a:lnTo>
                    <a:pt x="941" y="50"/>
                  </a:lnTo>
                  <a:lnTo>
                    <a:pt x="951" y="50"/>
                  </a:lnTo>
                  <a:lnTo>
                    <a:pt x="980" y="41"/>
                  </a:lnTo>
                  <a:lnTo>
                    <a:pt x="994" y="46"/>
                  </a:lnTo>
                  <a:lnTo>
                    <a:pt x="981" y="35"/>
                  </a:lnTo>
                  <a:lnTo>
                    <a:pt x="1014" y="33"/>
                  </a:lnTo>
                  <a:lnTo>
                    <a:pt x="1015" y="19"/>
                  </a:lnTo>
                  <a:lnTo>
                    <a:pt x="1054" y="0"/>
                  </a:lnTo>
                  <a:lnTo>
                    <a:pt x="1081" y="11"/>
                  </a:lnTo>
                  <a:lnTo>
                    <a:pt x="1058" y="21"/>
                  </a:lnTo>
                  <a:lnTo>
                    <a:pt x="1098" y="20"/>
                  </a:lnTo>
                  <a:lnTo>
                    <a:pt x="1082" y="35"/>
                  </a:lnTo>
                  <a:lnTo>
                    <a:pt x="1149" y="28"/>
                  </a:lnTo>
                  <a:lnTo>
                    <a:pt x="1186" y="50"/>
                  </a:lnTo>
                  <a:lnTo>
                    <a:pt x="1181" y="59"/>
                  </a:lnTo>
                  <a:lnTo>
                    <a:pt x="1168" y="54"/>
                  </a:lnTo>
                  <a:lnTo>
                    <a:pt x="1185" y="61"/>
                  </a:lnTo>
                  <a:lnTo>
                    <a:pt x="1177" y="74"/>
                  </a:lnTo>
                  <a:lnTo>
                    <a:pt x="1054" y="139"/>
                  </a:lnTo>
                  <a:lnTo>
                    <a:pt x="1093" y="131"/>
                  </a:lnTo>
                  <a:lnTo>
                    <a:pt x="1085" y="123"/>
                  </a:lnTo>
                  <a:lnTo>
                    <a:pt x="1147" y="110"/>
                  </a:lnTo>
                  <a:lnTo>
                    <a:pt x="1130" y="113"/>
                  </a:lnTo>
                  <a:lnTo>
                    <a:pt x="1134" y="101"/>
                  </a:lnTo>
                  <a:lnTo>
                    <a:pt x="1168" y="110"/>
                  </a:lnTo>
                  <a:lnTo>
                    <a:pt x="1174" y="101"/>
                  </a:lnTo>
                  <a:lnTo>
                    <a:pt x="1181" y="123"/>
                  </a:lnTo>
                  <a:lnTo>
                    <a:pt x="1198" y="124"/>
                  </a:lnTo>
                  <a:lnTo>
                    <a:pt x="1183" y="115"/>
                  </a:lnTo>
                  <a:lnTo>
                    <a:pt x="1215" y="110"/>
                  </a:lnTo>
                  <a:lnTo>
                    <a:pt x="1255" y="115"/>
                  </a:lnTo>
                  <a:lnTo>
                    <a:pt x="1251" y="123"/>
                  </a:lnTo>
                  <a:lnTo>
                    <a:pt x="1285" y="129"/>
                  </a:lnTo>
                  <a:lnTo>
                    <a:pt x="1315" y="128"/>
                  </a:lnTo>
                  <a:lnTo>
                    <a:pt x="1316" y="108"/>
                  </a:lnTo>
                  <a:lnTo>
                    <a:pt x="1325" y="105"/>
                  </a:lnTo>
                  <a:lnTo>
                    <a:pt x="1401" y="128"/>
                  </a:lnTo>
                  <a:lnTo>
                    <a:pt x="1390" y="162"/>
                  </a:lnTo>
                  <a:lnTo>
                    <a:pt x="1426" y="186"/>
                  </a:lnTo>
                  <a:lnTo>
                    <a:pt x="1445" y="153"/>
                  </a:lnTo>
                  <a:lnTo>
                    <a:pt x="1458" y="167"/>
                  </a:lnTo>
                  <a:lnTo>
                    <a:pt x="1483" y="162"/>
                  </a:lnTo>
                  <a:lnTo>
                    <a:pt x="1517" y="174"/>
                  </a:lnTo>
                  <a:lnTo>
                    <a:pt x="1544" y="167"/>
                  </a:lnTo>
                  <a:lnTo>
                    <a:pt x="1541" y="153"/>
                  </a:lnTo>
                  <a:lnTo>
                    <a:pt x="1560" y="132"/>
                  </a:lnTo>
                  <a:lnTo>
                    <a:pt x="1674" y="147"/>
                  </a:lnTo>
                  <a:lnTo>
                    <a:pt x="1681" y="157"/>
                  </a:lnTo>
                  <a:lnTo>
                    <a:pt x="1667" y="162"/>
                  </a:lnTo>
                  <a:lnTo>
                    <a:pt x="1703" y="167"/>
                  </a:lnTo>
                  <a:lnTo>
                    <a:pt x="1717" y="183"/>
                  </a:lnTo>
                  <a:lnTo>
                    <a:pt x="1802" y="180"/>
                  </a:lnTo>
                  <a:lnTo>
                    <a:pt x="1818" y="192"/>
                  </a:lnTo>
                  <a:lnTo>
                    <a:pt x="1812" y="207"/>
                  </a:lnTo>
                  <a:lnTo>
                    <a:pt x="1837" y="218"/>
                  </a:lnTo>
                  <a:lnTo>
                    <a:pt x="1850" y="209"/>
                  </a:lnTo>
                  <a:lnTo>
                    <a:pt x="1910" y="216"/>
                  </a:lnTo>
                  <a:lnTo>
                    <a:pt x="1923" y="207"/>
                  </a:lnTo>
                  <a:lnTo>
                    <a:pt x="1930" y="221"/>
                  </a:lnTo>
                  <a:lnTo>
                    <a:pt x="1955" y="232"/>
                  </a:lnTo>
                  <a:lnTo>
                    <a:pt x="1967" y="224"/>
                  </a:lnTo>
                  <a:lnTo>
                    <a:pt x="1955" y="212"/>
                  </a:lnTo>
                  <a:lnTo>
                    <a:pt x="1962" y="202"/>
                  </a:lnTo>
                  <a:lnTo>
                    <a:pt x="2068" y="217"/>
                  </a:lnTo>
                  <a:lnTo>
                    <a:pt x="2138" y="257"/>
                  </a:lnTo>
                  <a:lnTo>
                    <a:pt x="2153" y="257"/>
                  </a:lnTo>
                  <a:lnTo>
                    <a:pt x="2171" y="289"/>
                  </a:lnTo>
                  <a:lnTo>
                    <a:pt x="2164" y="271"/>
                  </a:lnTo>
                  <a:lnTo>
                    <a:pt x="2175" y="270"/>
                  </a:lnTo>
                  <a:lnTo>
                    <a:pt x="2182" y="276"/>
                  </a:lnTo>
                  <a:lnTo>
                    <a:pt x="2202" y="274"/>
                  </a:lnTo>
                  <a:lnTo>
                    <a:pt x="2231" y="293"/>
                  </a:lnTo>
                  <a:lnTo>
                    <a:pt x="2190" y="313"/>
                  </a:lnTo>
                  <a:lnTo>
                    <a:pt x="2198" y="319"/>
                  </a:lnTo>
                  <a:lnTo>
                    <a:pt x="2184" y="322"/>
                  </a:lnTo>
                  <a:lnTo>
                    <a:pt x="2196" y="330"/>
                  </a:lnTo>
                  <a:lnTo>
                    <a:pt x="2171" y="330"/>
                  </a:lnTo>
                  <a:lnTo>
                    <a:pt x="2163" y="319"/>
                  </a:lnTo>
                  <a:lnTo>
                    <a:pt x="2153" y="323"/>
                  </a:lnTo>
                  <a:lnTo>
                    <a:pt x="2138" y="304"/>
                  </a:lnTo>
                  <a:lnTo>
                    <a:pt x="2110" y="305"/>
                  </a:lnTo>
                  <a:lnTo>
                    <a:pt x="2103" y="294"/>
                  </a:lnTo>
                  <a:lnTo>
                    <a:pt x="2110" y="289"/>
                  </a:lnTo>
                  <a:lnTo>
                    <a:pt x="2099" y="289"/>
                  </a:lnTo>
                  <a:lnTo>
                    <a:pt x="2090" y="293"/>
                  </a:lnTo>
                  <a:lnTo>
                    <a:pt x="2100" y="306"/>
                  </a:lnTo>
                  <a:lnTo>
                    <a:pt x="2094" y="313"/>
                  </a:lnTo>
                  <a:lnTo>
                    <a:pt x="2071" y="326"/>
                  </a:lnTo>
                  <a:lnTo>
                    <a:pt x="2055" y="324"/>
                  </a:lnTo>
                  <a:lnTo>
                    <a:pt x="2081" y="360"/>
                  </a:lnTo>
                  <a:lnTo>
                    <a:pt x="2077" y="374"/>
                  </a:lnTo>
                  <a:lnTo>
                    <a:pt x="2050" y="364"/>
                  </a:lnTo>
                  <a:lnTo>
                    <a:pt x="2051" y="370"/>
                  </a:lnTo>
                  <a:lnTo>
                    <a:pt x="2002" y="388"/>
                  </a:lnTo>
                  <a:lnTo>
                    <a:pt x="1958" y="425"/>
                  </a:lnTo>
                  <a:lnTo>
                    <a:pt x="1928" y="411"/>
                  </a:lnTo>
                  <a:lnTo>
                    <a:pt x="1900" y="426"/>
                  </a:lnTo>
                  <a:lnTo>
                    <a:pt x="1900" y="412"/>
                  </a:lnTo>
                  <a:lnTo>
                    <a:pt x="1885" y="427"/>
                  </a:lnTo>
                  <a:lnTo>
                    <a:pt x="1865" y="425"/>
                  </a:lnTo>
                  <a:lnTo>
                    <a:pt x="1845" y="461"/>
                  </a:lnTo>
                  <a:lnTo>
                    <a:pt x="1861" y="469"/>
                  </a:lnTo>
                  <a:lnTo>
                    <a:pt x="1854" y="480"/>
                  </a:lnTo>
                  <a:lnTo>
                    <a:pt x="1862" y="499"/>
                  </a:lnTo>
                  <a:lnTo>
                    <a:pt x="1848" y="496"/>
                  </a:lnTo>
                  <a:lnTo>
                    <a:pt x="1840" y="512"/>
                  </a:lnTo>
                  <a:lnTo>
                    <a:pt x="1845" y="526"/>
                  </a:lnTo>
                  <a:lnTo>
                    <a:pt x="1815" y="539"/>
                  </a:lnTo>
                  <a:lnTo>
                    <a:pt x="1818" y="555"/>
                  </a:lnTo>
                  <a:lnTo>
                    <a:pt x="1798" y="559"/>
                  </a:lnTo>
                  <a:lnTo>
                    <a:pt x="1792" y="577"/>
                  </a:lnTo>
                  <a:lnTo>
                    <a:pt x="1774" y="596"/>
                  </a:lnTo>
                  <a:lnTo>
                    <a:pt x="1759" y="526"/>
                  </a:lnTo>
                  <a:lnTo>
                    <a:pt x="1761" y="489"/>
                  </a:lnTo>
                  <a:lnTo>
                    <a:pt x="1774" y="466"/>
                  </a:lnTo>
                  <a:lnTo>
                    <a:pt x="1795" y="462"/>
                  </a:lnTo>
                  <a:lnTo>
                    <a:pt x="1843" y="415"/>
                  </a:lnTo>
                  <a:lnTo>
                    <a:pt x="1867" y="405"/>
                  </a:lnTo>
                  <a:lnTo>
                    <a:pt x="1874" y="378"/>
                  </a:lnTo>
                  <a:lnTo>
                    <a:pt x="1885" y="370"/>
                  </a:lnTo>
                  <a:lnTo>
                    <a:pt x="1866" y="370"/>
                  </a:lnTo>
                  <a:lnTo>
                    <a:pt x="1860" y="392"/>
                  </a:lnTo>
                  <a:lnTo>
                    <a:pt x="1819" y="411"/>
                  </a:lnTo>
                  <a:lnTo>
                    <a:pt x="1823" y="383"/>
                  </a:lnTo>
                  <a:lnTo>
                    <a:pt x="1779" y="389"/>
                  </a:lnTo>
                  <a:lnTo>
                    <a:pt x="1738" y="426"/>
                  </a:lnTo>
                  <a:lnTo>
                    <a:pt x="1746" y="441"/>
                  </a:lnTo>
                  <a:lnTo>
                    <a:pt x="1702" y="446"/>
                  </a:lnTo>
                  <a:lnTo>
                    <a:pt x="1696" y="442"/>
                  </a:lnTo>
                  <a:lnTo>
                    <a:pt x="1711" y="439"/>
                  </a:lnTo>
                  <a:lnTo>
                    <a:pt x="1674" y="430"/>
                  </a:lnTo>
                  <a:lnTo>
                    <a:pt x="1664" y="439"/>
                  </a:lnTo>
                  <a:lnTo>
                    <a:pt x="1580" y="440"/>
                  </a:lnTo>
                  <a:lnTo>
                    <a:pt x="1480" y="525"/>
                  </a:lnTo>
                  <a:lnTo>
                    <a:pt x="1500" y="529"/>
                  </a:lnTo>
                  <a:lnTo>
                    <a:pt x="1500" y="544"/>
                  </a:lnTo>
                  <a:lnTo>
                    <a:pt x="1512" y="534"/>
                  </a:lnTo>
                  <a:lnTo>
                    <a:pt x="1509" y="547"/>
                  </a:lnTo>
                  <a:lnTo>
                    <a:pt x="1524" y="540"/>
                  </a:lnTo>
                  <a:lnTo>
                    <a:pt x="1522" y="548"/>
                  </a:lnTo>
                  <a:lnTo>
                    <a:pt x="1527" y="534"/>
                  </a:lnTo>
                  <a:lnTo>
                    <a:pt x="1541" y="535"/>
                  </a:lnTo>
                  <a:lnTo>
                    <a:pt x="1563" y="553"/>
                  </a:lnTo>
                  <a:lnTo>
                    <a:pt x="1544" y="554"/>
                  </a:lnTo>
                  <a:lnTo>
                    <a:pt x="1561" y="560"/>
                  </a:lnTo>
                  <a:lnTo>
                    <a:pt x="1564" y="572"/>
                  </a:lnTo>
                  <a:lnTo>
                    <a:pt x="1551" y="599"/>
                  </a:lnTo>
                  <a:lnTo>
                    <a:pt x="1548" y="640"/>
                  </a:lnTo>
                  <a:lnTo>
                    <a:pt x="1478" y="725"/>
                  </a:lnTo>
                  <a:lnTo>
                    <a:pt x="1453" y="736"/>
                  </a:lnTo>
                  <a:lnTo>
                    <a:pt x="1434" y="725"/>
                  </a:lnTo>
                  <a:lnTo>
                    <a:pt x="1417" y="741"/>
                  </a:lnTo>
                  <a:lnTo>
                    <a:pt x="1416" y="738"/>
                  </a:lnTo>
                  <a:lnTo>
                    <a:pt x="1425" y="725"/>
                  </a:lnTo>
                  <a:lnTo>
                    <a:pt x="1421" y="703"/>
                  </a:lnTo>
                  <a:lnTo>
                    <a:pt x="1451" y="695"/>
                  </a:lnTo>
                  <a:lnTo>
                    <a:pt x="1474" y="638"/>
                  </a:lnTo>
                  <a:lnTo>
                    <a:pt x="1423" y="652"/>
                  </a:lnTo>
                  <a:lnTo>
                    <a:pt x="1416" y="630"/>
                  </a:lnTo>
                  <a:lnTo>
                    <a:pt x="1374" y="617"/>
                  </a:lnTo>
                  <a:lnTo>
                    <a:pt x="1349" y="559"/>
                  </a:lnTo>
                  <a:lnTo>
                    <a:pt x="1321" y="548"/>
                  </a:lnTo>
                  <a:lnTo>
                    <a:pt x="1272" y="564"/>
                  </a:lnTo>
                  <a:lnTo>
                    <a:pt x="1282" y="576"/>
                  </a:lnTo>
                  <a:lnTo>
                    <a:pt x="1261" y="611"/>
                  </a:lnTo>
                  <a:lnTo>
                    <a:pt x="1242" y="620"/>
                  </a:lnTo>
                  <a:lnTo>
                    <a:pt x="1221" y="612"/>
                  </a:lnTo>
                  <a:lnTo>
                    <a:pt x="1196" y="608"/>
                  </a:lnTo>
                  <a:lnTo>
                    <a:pt x="1131" y="624"/>
                  </a:lnTo>
                  <a:lnTo>
                    <a:pt x="1075" y="601"/>
                  </a:lnTo>
                  <a:lnTo>
                    <a:pt x="1038" y="604"/>
                  </a:lnTo>
                  <a:lnTo>
                    <a:pt x="1025" y="585"/>
                  </a:lnTo>
                  <a:lnTo>
                    <a:pt x="989" y="572"/>
                  </a:lnTo>
                  <a:lnTo>
                    <a:pt x="970" y="586"/>
                  </a:lnTo>
                  <a:lnTo>
                    <a:pt x="969" y="612"/>
                  </a:lnTo>
                  <a:lnTo>
                    <a:pt x="887" y="600"/>
                  </a:lnTo>
                  <a:lnTo>
                    <a:pt x="843" y="624"/>
                  </a:lnTo>
                  <a:lnTo>
                    <a:pt x="820" y="634"/>
                  </a:lnTo>
                  <a:lnTo>
                    <a:pt x="791" y="615"/>
                  </a:lnTo>
                  <a:lnTo>
                    <a:pt x="772" y="625"/>
                  </a:lnTo>
                  <a:lnTo>
                    <a:pt x="738" y="612"/>
                  </a:lnTo>
                  <a:lnTo>
                    <a:pt x="725" y="611"/>
                  </a:lnTo>
                  <a:lnTo>
                    <a:pt x="715" y="591"/>
                  </a:lnTo>
                  <a:lnTo>
                    <a:pt x="696" y="591"/>
                  </a:lnTo>
                  <a:lnTo>
                    <a:pt x="688" y="594"/>
                  </a:lnTo>
                  <a:lnTo>
                    <a:pt x="674" y="579"/>
                  </a:lnTo>
                  <a:lnTo>
                    <a:pt x="664" y="583"/>
                  </a:lnTo>
                  <a:lnTo>
                    <a:pt x="654" y="588"/>
                  </a:lnTo>
                  <a:lnTo>
                    <a:pt x="616" y="556"/>
                  </a:lnTo>
                  <a:lnTo>
                    <a:pt x="605" y="553"/>
                  </a:lnTo>
                  <a:lnTo>
                    <a:pt x="579" y="529"/>
                  </a:lnTo>
                  <a:lnTo>
                    <a:pt x="555" y="544"/>
                  </a:lnTo>
                  <a:lnTo>
                    <a:pt x="550" y="534"/>
                  </a:lnTo>
                  <a:lnTo>
                    <a:pt x="514" y="532"/>
                  </a:lnTo>
                  <a:lnTo>
                    <a:pt x="501" y="515"/>
                  </a:lnTo>
                  <a:lnTo>
                    <a:pt x="482" y="516"/>
                  </a:lnTo>
                  <a:lnTo>
                    <a:pt x="475" y="524"/>
                  </a:lnTo>
                  <a:lnTo>
                    <a:pt x="451" y="528"/>
                  </a:lnTo>
                  <a:lnTo>
                    <a:pt x="444" y="524"/>
                  </a:lnTo>
                  <a:lnTo>
                    <a:pt x="435" y="537"/>
                  </a:lnTo>
                  <a:lnTo>
                    <a:pt x="428" y="534"/>
                  </a:lnTo>
                  <a:lnTo>
                    <a:pt x="399" y="538"/>
                  </a:lnTo>
                  <a:lnTo>
                    <a:pt x="389" y="534"/>
                  </a:lnTo>
                  <a:lnTo>
                    <a:pt x="386" y="538"/>
                  </a:lnTo>
                  <a:lnTo>
                    <a:pt x="401" y="553"/>
                  </a:lnTo>
                  <a:lnTo>
                    <a:pt x="391" y="562"/>
                  </a:lnTo>
                  <a:lnTo>
                    <a:pt x="392" y="575"/>
                  </a:lnTo>
                  <a:lnTo>
                    <a:pt x="408" y="576"/>
                  </a:lnTo>
                  <a:lnTo>
                    <a:pt x="415" y="588"/>
                  </a:lnTo>
                  <a:lnTo>
                    <a:pt x="411" y="597"/>
                  </a:lnTo>
                  <a:lnTo>
                    <a:pt x="399" y="591"/>
                  </a:lnTo>
                  <a:lnTo>
                    <a:pt x="389" y="596"/>
                  </a:lnTo>
                  <a:lnTo>
                    <a:pt x="380" y="591"/>
                  </a:lnTo>
                  <a:lnTo>
                    <a:pt x="376" y="583"/>
                  </a:lnTo>
                  <a:lnTo>
                    <a:pt x="365" y="588"/>
                  </a:lnTo>
                  <a:lnTo>
                    <a:pt x="356" y="583"/>
                  </a:lnTo>
                  <a:lnTo>
                    <a:pt x="347" y="591"/>
                  </a:lnTo>
                  <a:lnTo>
                    <a:pt x="335" y="592"/>
                  </a:lnTo>
                  <a:lnTo>
                    <a:pt x="327" y="583"/>
                  </a:lnTo>
                  <a:lnTo>
                    <a:pt x="283" y="580"/>
                  </a:lnTo>
                  <a:lnTo>
                    <a:pt x="278" y="585"/>
                  </a:lnTo>
                  <a:lnTo>
                    <a:pt x="274" y="585"/>
                  </a:lnTo>
                  <a:lnTo>
                    <a:pt x="267" y="595"/>
                  </a:lnTo>
                  <a:lnTo>
                    <a:pt x="268" y="605"/>
                  </a:lnTo>
                  <a:lnTo>
                    <a:pt x="263" y="605"/>
                  </a:lnTo>
                  <a:lnTo>
                    <a:pt x="259" y="597"/>
                  </a:lnTo>
                  <a:lnTo>
                    <a:pt x="253" y="598"/>
                  </a:lnTo>
                  <a:lnTo>
                    <a:pt x="251" y="627"/>
                  </a:lnTo>
                  <a:lnTo>
                    <a:pt x="258" y="636"/>
                  </a:lnTo>
                  <a:lnTo>
                    <a:pt x="258" y="644"/>
                  </a:lnTo>
                  <a:lnTo>
                    <a:pt x="265" y="643"/>
                  </a:lnTo>
                  <a:lnTo>
                    <a:pt x="274" y="639"/>
                  </a:lnTo>
                  <a:lnTo>
                    <a:pt x="282" y="652"/>
                  </a:lnTo>
                  <a:lnTo>
                    <a:pt x="288" y="660"/>
                  </a:lnTo>
                  <a:lnTo>
                    <a:pt x="294" y="671"/>
                  </a:lnTo>
                  <a:lnTo>
                    <a:pt x="304" y="673"/>
                  </a:lnTo>
                  <a:lnTo>
                    <a:pt x="291" y="682"/>
                  </a:lnTo>
                  <a:lnTo>
                    <a:pt x="282" y="674"/>
                  </a:lnTo>
                  <a:lnTo>
                    <a:pt x="273" y="707"/>
                  </a:lnTo>
                  <a:lnTo>
                    <a:pt x="284" y="715"/>
                  </a:lnTo>
                  <a:lnTo>
                    <a:pt x="294" y="747"/>
                  </a:lnTo>
                  <a:lnTo>
                    <a:pt x="285" y="741"/>
                  </a:lnTo>
                  <a:lnTo>
                    <a:pt x="276" y="738"/>
                  </a:lnTo>
                  <a:lnTo>
                    <a:pt x="265" y="736"/>
                  </a:lnTo>
                  <a:lnTo>
                    <a:pt x="258" y="733"/>
                  </a:lnTo>
                  <a:lnTo>
                    <a:pt x="250" y="731"/>
                  </a:lnTo>
                  <a:lnTo>
                    <a:pt x="244" y="720"/>
                  </a:lnTo>
                  <a:lnTo>
                    <a:pt x="230" y="727"/>
                  </a:lnTo>
                  <a:lnTo>
                    <a:pt x="217" y="726"/>
                  </a:lnTo>
                  <a:lnTo>
                    <a:pt x="209" y="717"/>
                  </a:lnTo>
                  <a:lnTo>
                    <a:pt x="187" y="708"/>
                  </a:lnTo>
                  <a:lnTo>
                    <a:pt x="165" y="709"/>
                  </a:lnTo>
                  <a:lnTo>
                    <a:pt x="142" y="694"/>
                  </a:lnTo>
                  <a:lnTo>
                    <a:pt x="160" y="679"/>
                  </a:lnTo>
                  <a:lnTo>
                    <a:pt x="162" y="667"/>
                  </a:lnTo>
                  <a:lnTo>
                    <a:pt x="162" y="654"/>
                  </a:lnTo>
                  <a:lnTo>
                    <a:pt x="163" y="645"/>
                  </a:lnTo>
                  <a:lnTo>
                    <a:pt x="175" y="641"/>
                  </a:lnTo>
                  <a:lnTo>
                    <a:pt x="169" y="622"/>
                  </a:lnTo>
                  <a:lnTo>
                    <a:pt x="155" y="617"/>
                  </a:lnTo>
                  <a:lnTo>
                    <a:pt x="148" y="614"/>
                  </a:lnTo>
                  <a:lnTo>
                    <a:pt x="139" y="617"/>
                  </a:lnTo>
                  <a:lnTo>
                    <a:pt x="118" y="612"/>
                  </a:lnTo>
                  <a:lnTo>
                    <a:pt x="102" y="593"/>
                  </a:lnTo>
                  <a:lnTo>
                    <a:pt x="89" y="587"/>
                  </a:lnTo>
                  <a:lnTo>
                    <a:pt x="83" y="570"/>
                  </a:lnTo>
                  <a:lnTo>
                    <a:pt x="71" y="568"/>
                  </a:lnTo>
                  <a:lnTo>
                    <a:pt x="60" y="574"/>
                  </a:lnTo>
                  <a:lnTo>
                    <a:pt x="53" y="577"/>
                  </a:lnTo>
                  <a:lnTo>
                    <a:pt x="50" y="569"/>
                  </a:lnTo>
                  <a:lnTo>
                    <a:pt x="44" y="562"/>
                  </a:lnTo>
                  <a:lnTo>
                    <a:pt x="60" y="560"/>
                  </a:lnTo>
                  <a:lnTo>
                    <a:pt x="59" y="555"/>
                  </a:lnTo>
                  <a:lnTo>
                    <a:pt x="55" y="552"/>
                  </a:lnTo>
                  <a:lnTo>
                    <a:pt x="50" y="548"/>
                  </a:lnTo>
                  <a:lnTo>
                    <a:pt x="41" y="528"/>
                  </a:lnTo>
                  <a:lnTo>
                    <a:pt x="29" y="517"/>
                  </a:lnTo>
                  <a:lnTo>
                    <a:pt x="17" y="517"/>
                  </a:lnTo>
                  <a:lnTo>
                    <a:pt x="4" y="517"/>
                  </a:lnTo>
                  <a:lnTo>
                    <a:pt x="0" y="502"/>
                  </a:lnTo>
                  <a:lnTo>
                    <a:pt x="8" y="492"/>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61" name="Freeform 31"/>
            <p:cNvSpPr>
              <a:spLocks/>
            </p:cNvSpPr>
            <p:nvPr/>
          </p:nvSpPr>
          <p:spPr bwMode="auto">
            <a:xfrm>
              <a:off x="5821712" y="1369897"/>
              <a:ext cx="91715" cy="39891"/>
            </a:xfrm>
            <a:custGeom>
              <a:avLst/>
              <a:gdLst>
                <a:gd name="T0" fmla="*/ 0 w 69"/>
                <a:gd name="T1" fmla="*/ 37227388 h 31"/>
                <a:gd name="T2" fmla="*/ 0 w 69"/>
                <a:gd name="T3" fmla="*/ 37227388 h 31"/>
                <a:gd name="T4" fmla="*/ 21608912 w 69"/>
                <a:gd name="T5" fmla="*/ 24818262 h 31"/>
                <a:gd name="T6" fmla="*/ 6174684 w 69"/>
                <a:gd name="T7" fmla="*/ 15954786 h 31"/>
                <a:gd name="T8" fmla="*/ 80263432 w 69"/>
                <a:gd name="T9" fmla="*/ 0 h 31"/>
                <a:gd name="T10" fmla="*/ 94155865 w 69"/>
                <a:gd name="T11" fmla="*/ 1772162 h 31"/>
                <a:gd name="T12" fmla="*/ 78720382 w 69"/>
                <a:gd name="T13" fmla="*/ 14182624 h 31"/>
                <a:gd name="T14" fmla="*/ 104960937 w 69"/>
                <a:gd name="T15" fmla="*/ 14182624 h 31"/>
                <a:gd name="T16" fmla="*/ 37044375 w 69"/>
                <a:gd name="T17" fmla="*/ 42546536 h 31"/>
                <a:gd name="T18" fmla="*/ 21608912 w 69"/>
                <a:gd name="T19" fmla="*/ 53183511 h 31"/>
                <a:gd name="T20" fmla="*/ 24696253 w 69"/>
                <a:gd name="T21" fmla="*/ 39000881 h 31"/>
                <a:gd name="T22" fmla="*/ 0 w 69"/>
                <a:gd name="T23" fmla="*/ 37227388 h 31"/>
                <a:gd name="T24" fmla="*/ 0 w 69"/>
                <a:gd name="T25" fmla="*/ 37227388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31"/>
                <a:gd name="T41" fmla="*/ 69 w 6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31">
                  <a:moveTo>
                    <a:pt x="0" y="21"/>
                  </a:moveTo>
                  <a:lnTo>
                    <a:pt x="0" y="21"/>
                  </a:lnTo>
                  <a:lnTo>
                    <a:pt x="14" y="14"/>
                  </a:lnTo>
                  <a:lnTo>
                    <a:pt x="4" y="9"/>
                  </a:lnTo>
                  <a:lnTo>
                    <a:pt x="52" y="0"/>
                  </a:lnTo>
                  <a:lnTo>
                    <a:pt x="61" y="1"/>
                  </a:lnTo>
                  <a:lnTo>
                    <a:pt x="51" y="8"/>
                  </a:lnTo>
                  <a:lnTo>
                    <a:pt x="68" y="8"/>
                  </a:lnTo>
                  <a:lnTo>
                    <a:pt x="24" y="24"/>
                  </a:lnTo>
                  <a:lnTo>
                    <a:pt x="14" y="30"/>
                  </a:lnTo>
                  <a:lnTo>
                    <a:pt x="16" y="22"/>
                  </a:lnTo>
                  <a:lnTo>
                    <a:pt x="0" y="21"/>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62" name="Freeform 661"/>
            <p:cNvSpPr>
              <a:spLocks/>
            </p:cNvSpPr>
            <p:nvPr/>
          </p:nvSpPr>
          <p:spPr bwMode="auto">
            <a:xfrm>
              <a:off x="5848887" y="1767259"/>
              <a:ext cx="37366" cy="19945"/>
            </a:xfrm>
            <a:custGeom>
              <a:avLst/>
              <a:gdLst>
                <a:gd name="T0" fmla="*/ 0 w 28"/>
                <a:gd name="T1" fmla="*/ 24956500 h 16"/>
                <a:gd name="T2" fmla="*/ 0 w 28"/>
                <a:gd name="T3" fmla="*/ 24956500 h 16"/>
                <a:gd name="T4" fmla="*/ 12447022 w 28"/>
                <a:gd name="T5" fmla="*/ 0 h 16"/>
                <a:gd name="T6" fmla="*/ 42007299 w 28"/>
                <a:gd name="T7" fmla="*/ 13310219 h 16"/>
                <a:gd name="T8" fmla="*/ 0 w 28"/>
                <a:gd name="T9" fmla="*/ 24956500 h 16"/>
                <a:gd name="T10" fmla="*/ 0 w 28"/>
                <a:gd name="T11" fmla="*/ 24956500 h 16"/>
                <a:gd name="T12" fmla="*/ 0 60000 65536"/>
                <a:gd name="T13" fmla="*/ 0 60000 65536"/>
                <a:gd name="T14" fmla="*/ 0 60000 65536"/>
                <a:gd name="T15" fmla="*/ 0 60000 65536"/>
                <a:gd name="T16" fmla="*/ 0 60000 65536"/>
                <a:gd name="T17" fmla="*/ 0 60000 65536"/>
                <a:gd name="T18" fmla="*/ 0 w 28"/>
                <a:gd name="T19" fmla="*/ 0 h 16"/>
                <a:gd name="T20" fmla="*/ 28 w 28"/>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8" h="16">
                  <a:moveTo>
                    <a:pt x="0" y="15"/>
                  </a:moveTo>
                  <a:lnTo>
                    <a:pt x="0" y="15"/>
                  </a:lnTo>
                  <a:lnTo>
                    <a:pt x="8" y="0"/>
                  </a:lnTo>
                  <a:lnTo>
                    <a:pt x="27" y="8"/>
                  </a:lnTo>
                  <a:lnTo>
                    <a:pt x="0" y="15"/>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63" name="Freeform 662"/>
            <p:cNvSpPr>
              <a:spLocks/>
            </p:cNvSpPr>
            <p:nvPr/>
          </p:nvSpPr>
          <p:spPr bwMode="auto">
            <a:xfrm>
              <a:off x="5908333" y="1652194"/>
              <a:ext cx="113795" cy="76712"/>
            </a:xfrm>
            <a:custGeom>
              <a:avLst/>
              <a:gdLst>
                <a:gd name="T0" fmla="*/ 0 w 84"/>
                <a:gd name="T1" fmla="*/ 47622488 h 63"/>
                <a:gd name="T2" fmla="*/ 0 w 84"/>
                <a:gd name="T3" fmla="*/ 47622488 h 63"/>
                <a:gd name="T4" fmla="*/ 11222458 w 84"/>
                <a:gd name="T5" fmla="*/ 69846223 h 63"/>
                <a:gd name="T6" fmla="*/ 25652236 w 84"/>
                <a:gd name="T7" fmla="*/ 61908725 h 63"/>
                <a:gd name="T8" fmla="*/ 41686311 w 84"/>
                <a:gd name="T9" fmla="*/ 76194962 h 63"/>
                <a:gd name="T10" fmla="*/ 54511791 w 84"/>
                <a:gd name="T11" fmla="*/ 69846223 h 63"/>
                <a:gd name="T12" fmla="*/ 49702711 w 84"/>
                <a:gd name="T13" fmla="*/ 95243717 h 63"/>
                <a:gd name="T14" fmla="*/ 133074048 w 84"/>
                <a:gd name="T15" fmla="*/ 98418716 h 63"/>
                <a:gd name="T16" fmla="*/ 101007183 w 84"/>
                <a:gd name="T17" fmla="*/ 80957460 h 63"/>
                <a:gd name="T18" fmla="*/ 84974383 w 84"/>
                <a:gd name="T19" fmla="*/ 50796228 h 63"/>
                <a:gd name="T20" fmla="*/ 86578676 w 84"/>
                <a:gd name="T21" fmla="*/ 17461241 h 63"/>
                <a:gd name="T22" fmla="*/ 107420556 w 84"/>
                <a:gd name="T23" fmla="*/ 0 h 63"/>
                <a:gd name="T24" fmla="*/ 35272928 w 84"/>
                <a:gd name="T25" fmla="*/ 6350001 h 63"/>
                <a:gd name="T26" fmla="*/ 17635831 w 84"/>
                <a:gd name="T27" fmla="*/ 47622488 h 63"/>
                <a:gd name="T28" fmla="*/ 0 w 84"/>
                <a:gd name="T29" fmla="*/ 47622488 h 63"/>
                <a:gd name="T30" fmla="*/ 0 w 84"/>
                <a:gd name="T31" fmla="*/ 47622488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63"/>
                <a:gd name="T50" fmla="*/ 84 w 84"/>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63">
                  <a:moveTo>
                    <a:pt x="0" y="30"/>
                  </a:moveTo>
                  <a:lnTo>
                    <a:pt x="0" y="30"/>
                  </a:lnTo>
                  <a:lnTo>
                    <a:pt x="7" y="44"/>
                  </a:lnTo>
                  <a:lnTo>
                    <a:pt x="16" y="39"/>
                  </a:lnTo>
                  <a:lnTo>
                    <a:pt x="26" y="48"/>
                  </a:lnTo>
                  <a:lnTo>
                    <a:pt x="34" y="44"/>
                  </a:lnTo>
                  <a:lnTo>
                    <a:pt x="31" y="60"/>
                  </a:lnTo>
                  <a:lnTo>
                    <a:pt x="83" y="62"/>
                  </a:lnTo>
                  <a:lnTo>
                    <a:pt x="63" y="51"/>
                  </a:lnTo>
                  <a:lnTo>
                    <a:pt x="53" y="32"/>
                  </a:lnTo>
                  <a:lnTo>
                    <a:pt x="54" y="11"/>
                  </a:lnTo>
                  <a:lnTo>
                    <a:pt x="67" y="0"/>
                  </a:lnTo>
                  <a:lnTo>
                    <a:pt x="22" y="4"/>
                  </a:lnTo>
                  <a:lnTo>
                    <a:pt x="11" y="30"/>
                  </a:lnTo>
                  <a:lnTo>
                    <a:pt x="0" y="30"/>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64" name="Freeform 663"/>
            <p:cNvSpPr>
              <a:spLocks/>
            </p:cNvSpPr>
            <p:nvPr/>
          </p:nvSpPr>
          <p:spPr bwMode="auto">
            <a:xfrm>
              <a:off x="5949095" y="1520251"/>
              <a:ext cx="280240" cy="131943"/>
            </a:xfrm>
            <a:custGeom>
              <a:avLst/>
              <a:gdLst>
                <a:gd name="T0" fmla="*/ 0 w 211"/>
                <a:gd name="T1" fmla="*/ 154608593 h 103"/>
                <a:gd name="T2" fmla="*/ 0 w 211"/>
                <a:gd name="T3" fmla="*/ 154608593 h 103"/>
                <a:gd name="T4" fmla="*/ 30821668 w 211"/>
                <a:gd name="T5" fmla="*/ 158122454 h 103"/>
                <a:gd name="T6" fmla="*/ 10787834 w 211"/>
                <a:gd name="T7" fmla="*/ 173934207 h 103"/>
                <a:gd name="T8" fmla="*/ 64725751 w 211"/>
                <a:gd name="T9" fmla="*/ 179205661 h 103"/>
                <a:gd name="T10" fmla="*/ 66267578 w 211"/>
                <a:gd name="T11" fmla="*/ 158122454 h 103"/>
                <a:gd name="T12" fmla="*/ 81678427 w 211"/>
                <a:gd name="T13" fmla="*/ 163392583 h 103"/>
                <a:gd name="T14" fmla="*/ 66267578 w 211"/>
                <a:gd name="T15" fmla="*/ 151094733 h 103"/>
                <a:gd name="T16" fmla="*/ 87842014 w 211"/>
                <a:gd name="T17" fmla="*/ 154608593 h 103"/>
                <a:gd name="T18" fmla="*/ 81678427 w 211"/>
                <a:gd name="T19" fmla="*/ 131767835 h 103"/>
                <a:gd name="T20" fmla="*/ 94006842 w 211"/>
                <a:gd name="T21" fmla="*/ 145823279 h 103"/>
                <a:gd name="T22" fmla="*/ 107877085 w 211"/>
                <a:gd name="T23" fmla="*/ 133525428 h 103"/>
                <a:gd name="T24" fmla="*/ 98629843 w 211"/>
                <a:gd name="T25" fmla="*/ 117713717 h 103"/>
                <a:gd name="T26" fmla="*/ 130993329 w 211"/>
                <a:gd name="T27" fmla="*/ 119469985 h 103"/>
                <a:gd name="T28" fmla="*/ 123287914 w 211"/>
                <a:gd name="T29" fmla="*/ 110685996 h 103"/>
                <a:gd name="T30" fmla="*/ 137156916 w 211"/>
                <a:gd name="T31" fmla="*/ 114199856 h 103"/>
                <a:gd name="T32" fmla="*/ 146404158 w 211"/>
                <a:gd name="T33" fmla="*/ 94872959 h 103"/>
                <a:gd name="T34" fmla="*/ 306677318 w 211"/>
                <a:gd name="T35" fmla="*/ 38652480 h 103"/>
                <a:gd name="T36" fmla="*/ 323629975 w 211"/>
                <a:gd name="T37" fmla="*/ 15811716 h 103"/>
                <a:gd name="T38" fmla="*/ 292807075 w 211"/>
                <a:gd name="T39" fmla="*/ 0 h 103"/>
                <a:gd name="T40" fmla="*/ 225000171 w 211"/>
                <a:gd name="T41" fmla="*/ 36894887 h 103"/>
                <a:gd name="T42" fmla="*/ 154109573 w 211"/>
                <a:gd name="T43" fmla="*/ 36894887 h 103"/>
                <a:gd name="T44" fmla="*/ 80136580 w 211"/>
                <a:gd name="T45" fmla="*/ 84331356 h 103"/>
                <a:gd name="T46" fmla="*/ 40068911 w 211"/>
                <a:gd name="T47" fmla="*/ 91359098 h 103"/>
                <a:gd name="T48" fmla="*/ 41609507 w 211"/>
                <a:gd name="T49" fmla="*/ 110685996 h 103"/>
                <a:gd name="T50" fmla="*/ 63185164 w 211"/>
                <a:gd name="T51" fmla="*/ 114199856 h 103"/>
                <a:gd name="T52" fmla="*/ 38527083 w 211"/>
                <a:gd name="T53" fmla="*/ 114199856 h 103"/>
                <a:gd name="T54" fmla="*/ 49314921 w 211"/>
                <a:gd name="T55" fmla="*/ 122983846 h 103"/>
                <a:gd name="T56" fmla="*/ 30821668 w 211"/>
                <a:gd name="T57" fmla="*/ 133525428 h 103"/>
                <a:gd name="T58" fmla="*/ 52397336 w 211"/>
                <a:gd name="T59" fmla="*/ 142309418 h 103"/>
                <a:gd name="T60" fmla="*/ 0 w 211"/>
                <a:gd name="T61" fmla="*/ 154608593 h 103"/>
                <a:gd name="T62" fmla="*/ 0 w 211"/>
                <a:gd name="T63" fmla="*/ 154608593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1"/>
                <a:gd name="T97" fmla="*/ 0 h 103"/>
                <a:gd name="T98" fmla="*/ 211 w 211"/>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1" h="103">
                  <a:moveTo>
                    <a:pt x="0" y="88"/>
                  </a:moveTo>
                  <a:lnTo>
                    <a:pt x="0" y="88"/>
                  </a:lnTo>
                  <a:lnTo>
                    <a:pt x="20" y="90"/>
                  </a:lnTo>
                  <a:lnTo>
                    <a:pt x="7" y="99"/>
                  </a:lnTo>
                  <a:lnTo>
                    <a:pt x="42" y="102"/>
                  </a:lnTo>
                  <a:lnTo>
                    <a:pt x="43" y="90"/>
                  </a:lnTo>
                  <a:lnTo>
                    <a:pt x="53" y="93"/>
                  </a:lnTo>
                  <a:lnTo>
                    <a:pt x="43" y="86"/>
                  </a:lnTo>
                  <a:lnTo>
                    <a:pt x="57" y="88"/>
                  </a:lnTo>
                  <a:lnTo>
                    <a:pt x="53" y="75"/>
                  </a:lnTo>
                  <a:lnTo>
                    <a:pt x="61" y="83"/>
                  </a:lnTo>
                  <a:lnTo>
                    <a:pt x="70" y="76"/>
                  </a:lnTo>
                  <a:lnTo>
                    <a:pt x="64" y="67"/>
                  </a:lnTo>
                  <a:lnTo>
                    <a:pt x="85" y="68"/>
                  </a:lnTo>
                  <a:lnTo>
                    <a:pt x="80" y="63"/>
                  </a:lnTo>
                  <a:lnTo>
                    <a:pt x="89" y="65"/>
                  </a:lnTo>
                  <a:lnTo>
                    <a:pt x="95" y="54"/>
                  </a:lnTo>
                  <a:lnTo>
                    <a:pt x="199" y="22"/>
                  </a:lnTo>
                  <a:lnTo>
                    <a:pt x="210" y="9"/>
                  </a:lnTo>
                  <a:lnTo>
                    <a:pt x="190" y="0"/>
                  </a:lnTo>
                  <a:lnTo>
                    <a:pt x="146" y="21"/>
                  </a:lnTo>
                  <a:lnTo>
                    <a:pt x="100" y="21"/>
                  </a:lnTo>
                  <a:lnTo>
                    <a:pt x="52" y="48"/>
                  </a:lnTo>
                  <a:lnTo>
                    <a:pt x="26" y="52"/>
                  </a:lnTo>
                  <a:lnTo>
                    <a:pt x="27" y="63"/>
                  </a:lnTo>
                  <a:lnTo>
                    <a:pt x="41" y="65"/>
                  </a:lnTo>
                  <a:lnTo>
                    <a:pt x="25" y="65"/>
                  </a:lnTo>
                  <a:lnTo>
                    <a:pt x="32" y="70"/>
                  </a:lnTo>
                  <a:lnTo>
                    <a:pt x="20" y="76"/>
                  </a:lnTo>
                  <a:lnTo>
                    <a:pt x="34" y="81"/>
                  </a:lnTo>
                  <a:lnTo>
                    <a:pt x="0" y="88"/>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65" name="Freeform 664"/>
            <p:cNvSpPr>
              <a:spLocks/>
            </p:cNvSpPr>
            <p:nvPr/>
          </p:nvSpPr>
          <p:spPr bwMode="auto">
            <a:xfrm>
              <a:off x="6110445" y="1353021"/>
              <a:ext cx="54349" cy="24547"/>
            </a:xfrm>
            <a:custGeom>
              <a:avLst/>
              <a:gdLst>
                <a:gd name="T0" fmla="*/ 0 w 41"/>
                <a:gd name="T1" fmla="*/ 20480869 h 21"/>
                <a:gd name="T2" fmla="*/ 0 w 41"/>
                <a:gd name="T3" fmla="*/ 20480869 h 21"/>
                <a:gd name="T4" fmla="*/ 18421813 w 41"/>
                <a:gd name="T5" fmla="*/ 29258380 h 21"/>
                <a:gd name="T6" fmla="*/ 61407284 w 41"/>
                <a:gd name="T7" fmla="*/ 19018550 h 21"/>
                <a:gd name="T8" fmla="*/ 35309714 w 41"/>
                <a:gd name="T9" fmla="*/ 0 h 21"/>
                <a:gd name="T10" fmla="*/ 0 w 41"/>
                <a:gd name="T11" fmla="*/ 20480869 h 21"/>
                <a:gd name="T12" fmla="*/ 0 w 41"/>
                <a:gd name="T13" fmla="*/ 20480869 h 21"/>
                <a:gd name="T14" fmla="*/ 0 60000 65536"/>
                <a:gd name="T15" fmla="*/ 0 60000 65536"/>
                <a:gd name="T16" fmla="*/ 0 60000 65536"/>
                <a:gd name="T17" fmla="*/ 0 60000 65536"/>
                <a:gd name="T18" fmla="*/ 0 60000 65536"/>
                <a:gd name="T19" fmla="*/ 0 60000 65536"/>
                <a:gd name="T20" fmla="*/ 0 60000 65536"/>
                <a:gd name="T21" fmla="*/ 0 w 41"/>
                <a:gd name="T22" fmla="*/ 0 h 21"/>
                <a:gd name="T23" fmla="*/ 41 w 4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1">
                  <a:moveTo>
                    <a:pt x="0" y="14"/>
                  </a:moveTo>
                  <a:lnTo>
                    <a:pt x="0" y="14"/>
                  </a:lnTo>
                  <a:lnTo>
                    <a:pt x="12" y="20"/>
                  </a:lnTo>
                  <a:lnTo>
                    <a:pt x="40" y="13"/>
                  </a:lnTo>
                  <a:lnTo>
                    <a:pt x="23" y="0"/>
                  </a:lnTo>
                  <a:lnTo>
                    <a:pt x="0" y="14"/>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66" name="Freeform 665"/>
            <p:cNvSpPr>
              <a:spLocks/>
            </p:cNvSpPr>
            <p:nvPr/>
          </p:nvSpPr>
          <p:spPr bwMode="auto">
            <a:xfrm>
              <a:off x="6628467" y="1403649"/>
              <a:ext cx="50953" cy="16876"/>
            </a:xfrm>
            <a:custGeom>
              <a:avLst/>
              <a:gdLst>
                <a:gd name="T0" fmla="*/ 0 w 38"/>
                <a:gd name="T1" fmla="*/ 0 h 14"/>
                <a:gd name="T2" fmla="*/ 0 w 38"/>
                <a:gd name="T3" fmla="*/ 0 h 14"/>
                <a:gd name="T4" fmla="*/ 25132214 w 38"/>
                <a:gd name="T5" fmla="*/ 15557395 h 14"/>
                <a:gd name="T6" fmla="*/ 17277847 w 38"/>
                <a:gd name="T7" fmla="*/ 20224737 h 14"/>
                <a:gd name="T8" fmla="*/ 39268060 w 38"/>
                <a:gd name="T9" fmla="*/ 20224737 h 14"/>
                <a:gd name="T10" fmla="*/ 58117536 w 38"/>
                <a:gd name="T11" fmla="*/ 9334686 h 14"/>
                <a:gd name="T12" fmla="*/ 0 w 38"/>
                <a:gd name="T13" fmla="*/ 0 h 14"/>
                <a:gd name="T14" fmla="*/ 0 w 38"/>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14"/>
                <a:gd name="T26" fmla="*/ 38 w 38"/>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14">
                  <a:moveTo>
                    <a:pt x="0" y="0"/>
                  </a:moveTo>
                  <a:lnTo>
                    <a:pt x="0" y="0"/>
                  </a:lnTo>
                  <a:lnTo>
                    <a:pt x="16" y="10"/>
                  </a:lnTo>
                  <a:lnTo>
                    <a:pt x="11" y="13"/>
                  </a:lnTo>
                  <a:lnTo>
                    <a:pt x="25" y="13"/>
                  </a:lnTo>
                  <a:lnTo>
                    <a:pt x="37" y="6"/>
                  </a:lnTo>
                  <a:lnTo>
                    <a:pt x="0" y="0"/>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67" name="Freeform 37"/>
            <p:cNvSpPr>
              <a:spLocks/>
            </p:cNvSpPr>
            <p:nvPr/>
          </p:nvSpPr>
          <p:spPr bwMode="auto">
            <a:xfrm>
              <a:off x="6638658" y="1357623"/>
              <a:ext cx="117191" cy="47560"/>
            </a:xfrm>
            <a:custGeom>
              <a:avLst/>
              <a:gdLst>
                <a:gd name="T0" fmla="*/ 0 w 88"/>
                <a:gd name="T1" fmla="*/ 51992477 h 38"/>
                <a:gd name="T2" fmla="*/ 0 w 88"/>
                <a:gd name="T3" fmla="*/ 51992477 h 38"/>
                <a:gd name="T4" fmla="*/ 35635620 w 88"/>
                <a:gd name="T5" fmla="*/ 16772225 h 38"/>
                <a:gd name="T6" fmla="*/ 86764515 w 88"/>
                <a:gd name="T7" fmla="*/ 0 h 38"/>
                <a:gd name="T8" fmla="*/ 134795229 w 88"/>
                <a:gd name="T9" fmla="*/ 30188970 h 38"/>
                <a:gd name="T10" fmla="*/ 119301972 w 88"/>
                <a:gd name="T11" fmla="*/ 35220247 h 38"/>
                <a:gd name="T12" fmla="*/ 122400126 w 88"/>
                <a:gd name="T13" fmla="*/ 48638292 h 38"/>
                <a:gd name="T14" fmla="*/ 52678585 w 88"/>
                <a:gd name="T15" fmla="*/ 62055032 h 38"/>
                <a:gd name="T16" fmla="*/ 0 w 88"/>
                <a:gd name="T17" fmla="*/ 51992477 h 38"/>
                <a:gd name="T18" fmla="*/ 0 w 88"/>
                <a:gd name="T19" fmla="*/ 5199247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8"/>
                <a:gd name="T32" fmla="*/ 88 w 88"/>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8">
                  <a:moveTo>
                    <a:pt x="0" y="31"/>
                  </a:moveTo>
                  <a:lnTo>
                    <a:pt x="0" y="31"/>
                  </a:lnTo>
                  <a:lnTo>
                    <a:pt x="23" y="10"/>
                  </a:lnTo>
                  <a:lnTo>
                    <a:pt x="56" y="0"/>
                  </a:lnTo>
                  <a:lnTo>
                    <a:pt x="87" y="18"/>
                  </a:lnTo>
                  <a:lnTo>
                    <a:pt x="77" y="21"/>
                  </a:lnTo>
                  <a:lnTo>
                    <a:pt x="79" y="29"/>
                  </a:lnTo>
                  <a:lnTo>
                    <a:pt x="34" y="37"/>
                  </a:lnTo>
                  <a:lnTo>
                    <a:pt x="0" y="31"/>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68" name="Freeform 667"/>
            <p:cNvSpPr>
              <a:spLocks/>
            </p:cNvSpPr>
            <p:nvPr/>
          </p:nvSpPr>
          <p:spPr bwMode="auto">
            <a:xfrm>
              <a:off x="6662435" y="1399046"/>
              <a:ext cx="129080" cy="56766"/>
            </a:xfrm>
            <a:custGeom>
              <a:avLst/>
              <a:gdLst>
                <a:gd name="T0" fmla="*/ 0 w 98"/>
                <a:gd name="T1" fmla="*/ 32371164 h 45"/>
                <a:gd name="T2" fmla="*/ 0 w 98"/>
                <a:gd name="T3" fmla="*/ 32371164 h 45"/>
                <a:gd name="T4" fmla="*/ 27281675 w 98"/>
                <a:gd name="T5" fmla="*/ 37482673 h 45"/>
                <a:gd name="T6" fmla="*/ 45470282 w 98"/>
                <a:gd name="T7" fmla="*/ 63040231 h 45"/>
                <a:gd name="T8" fmla="*/ 60626625 w 98"/>
                <a:gd name="T9" fmla="*/ 54520614 h 45"/>
                <a:gd name="T10" fmla="*/ 121253251 w 98"/>
                <a:gd name="T11" fmla="*/ 74966652 h 45"/>
                <a:gd name="T12" fmla="*/ 142472871 w 98"/>
                <a:gd name="T13" fmla="*/ 66447034 h 45"/>
                <a:gd name="T14" fmla="*/ 125799785 w 98"/>
                <a:gd name="T15" fmla="*/ 47705703 h 45"/>
                <a:gd name="T16" fmla="*/ 137925106 w 98"/>
                <a:gd name="T17" fmla="*/ 52817212 h 45"/>
                <a:gd name="T18" fmla="*/ 147019404 w 98"/>
                <a:gd name="T19" fmla="*/ 22149450 h 45"/>
                <a:gd name="T20" fmla="*/ 115189975 w 98"/>
                <a:gd name="T21" fmla="*/ 6814914 h 45"/>
                <a:gd name="T22" fmla="*/ 83361776 w 98"/>
                <a:gd name="T23" fmla="*/ 28964361 h 45"/>
                <a:gd name="T24" fmla="*/ 109127929 w 98"/>
                <a:gd name="T25" fmla="*/ 17037935 h 45"/>
                <a:gd name="T26" fmla="*/ 93971586 w 98"/>
                <a:gd name="T27" fmla="*/ 0 h 45"/>
                <a:gd name="T28" fmla="*/ 42438028 w 98"/>
                <a:gd name="T29" fmla="*/ 6814914 h 45"/>
                <a:gd name="T30" fmla="*/ 0 w 98"/>
                <a:gd name="T31" fmla="*/ 32371164 h 45"/>
                <a:gd name="T32" fmla="*/ 0 w 98"/>
                <a:gd name="T33" fmla="*/ 32371164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45"/>
                <a:gd name="T53" fmla="*/ 98 w 98"/>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45">
                  <a:moveTo>
                    <a:pt x="0" y="19"/>
                  </a:moveTo>
                  <a:lnTo>
                    <a:pt x="0" y="19"/>
                  </a:lnTo>
                  <a:lnTo>
                    <a:pt x="18" y="22"/>
                  </a:lnTo>
                  <a:lnTo>
                    <a:pt x="30" y="37"/>
                  </a:lnTo>
                  <a:lnTo>
                    <a:pt x="40" y="32"/>
                  </a:lnTo>
                  <a:lnTo>
                    <a:pt x="80" y="44"/>
                  </a:lnTo>
                  <a:lnTo>
                    <a:pt x="94" y="39"/>
                  </a:lnTo>
                  <a:lnTo>
                    <a:pt x="83" y="28"/>
                  </a:lnTo>
                  <a:lnTo>
                    <a:pt x="91" y="31"/>
                  </a:lnTo>
                  <a:lnTo>
                    <a:pt x="97" y="13"/>
                  </a:lnTo>
                  <a:lnTo>
                    <a:pt x="76" y="4"/>
                  </a:lnTo>
                  <a:lnTo>
                    <a:pt x="55" y="17"/>
                  </a:lnTo>
                  <a:lnTo>
                    <a:pt x="72" y="10"/>
                  </a:lnTo>
                  <a:lnTo>
                    <a:pt x="62" y="0"/>
                  </a:lnTo>
                  <a:lnTo>
                    <a:pt x="28" y="4"/>
                  </a:lnTo>
                  <a:lnTo>
                    <a:pt x="0" y="19"/>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69" name="Freeform 39"/>
            <p:cNvSpPr>
              <a:spLocks/>
            </p:cNvSpPr>
            <p:nvPr/>
          </p:nvSpPr>
          <p:spPr bwMode="auto">
            <a:xfrm>
              <a:off x="6784721" y="1428197"/>
              <a:ext cx="108699" cy="56766"/>
            </a:xfrm>
            <a:custGeom>
              <a:avLst/>
              <a:gdLst>
                <a:gd name="T0" fmla="*/ 0 w 82"/>
                <a:gd name="T1" fmla="*/ 61957319 h 46"/>
                <a:gd name="T2" fmla="*/ 0 w 82"/>
                <a:gd name="T3" fmla="*/ 61957319 h 46"/>
                <a:gd name="T4" fmla="*/ 9210906 w 82"/>
                <a:gd name="T5" fmla="*/ 73370170 h 46"/>
                <a:gd name="T6" fmla="*/ 113603665 w 82"/>
                <a:gd name="T7" fmla="*/ 58696140 h 46"/>
                <a:gd name="T8" fmla="*/ 124349719 w 82"/>
                <a:gd name="T9" fmla="*/ 34239839 h 46"/>
                <a:gd name="T10" fmla="*/ 95181857 w 82"/>
                <a:gd name="T11" fmla="*/ 14674035 h 46"/>
                <a:gd name="T12" fmla="*/ 70618188 w 82"/>
                <a:gd name="T13" fmla="*/ 22825711 h 46"/>
                <a:gd name="T14" fmla="*/ 73688489 w 82"/>
                <a:gd name="T15" fmla="*/ 6522361 h 46"/>
                <a:gd name="T16" fmla="*/ 59872134 w 82"/>
                <a:gd name="T17" fmla="*/ 0 h 46"/>
                <a:gd name="T18" fmla="*/ 12281210 w 82"/>
                <a:gd name="T19" fmla="*/ 53804371 h 46"/>
                <a:gd name="T20" fmla="*/ 0 w 82"/>
                <a:gd name="T21" fmla="*/ 61957319 h 46"/>
                <a:gd name="T22" fmla="*/ 0 w 82"/>
                <a:gd name="T23" fmla="*/ 61957319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46"/>
                <a:gd name="T38" fmla="*/ 82 w 82"/>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46">
                  <a:moveTo>
                    <a:pt x="0" y="38"/>
                  </a:moveTo>
                  <a:lnTo>
                    <a:pt x="0" y="38"/>
                  </a:lnTo>
                  <a:lnTo>
                    <a:pt x="6" y="45"/>
                  </a:lnTo>
                  <a:lnTo>
                    <a:pt x="74" y="36"/>
                  </a:lnTo>
                  <a:lnTo>
                    <a:pt x="81" y="21"/>
                  </a:lnTo>
                  <a:lnTo>
                    <a:pt x="62" y="9"/>
                  </a:lnTo>
                  <a:lnTo>
                    <a:pt x="46" y="14"/>
                  </a:lnTo>
                  <a:lnTo>
                    <a:pt x="48" y="4"/>
                  </a:lnTo>
                  <a:lnTo>
                    <a:pt x="39" y="0"/>
                  </a:lnTo>
                  <a:lnTo>
                    <a:pt x="8" y="33"/>
                  </a:lnTo>
                  <a:lnTo>
                    <a:pt x="0" y="38"/>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70" name="Freeform 40"/>
            <p:cNvSpPr>
              <a:spLocks/>
            </p:cNvSpPr>
            <p:nvPr/>
          </p:nvSpPr>
          <p:spPr bwMode="auto">
            <a:xfrm>
              <a:off x="7460696" y="1546332"/>
              <a:ext cx="122287" cy="55233"/>
            </a:xfrm>
            <a:custGeom>
              <a:avLst/>
              <a:gdLst>
                <a:gd name="T0" fmla="*/ 0 w 92"/>
                <a:gd name="T1" fmla="*/ 40628330 h 43"/>
                <a:gd name="T2" fmla="*/ 0 w 92"/>
                <a:gd name="T3" fmla="*/ 40628330 h 43"/>
                <a:gd name="T4" fmla="*/ 27783597 w 92"/>
                <a:gd name="T5" fmla="*/ 1766334 h 43"/>
                <a:gd name="T6" fmla="*/ 47849462 w 92"/>
                <a:gd name="T7" fmla="*/ 0 h 43"/>
                <a:gd name="T8" fmla="*/ 80263441 w 92"/>
                <a:gd name="T9" fmla="*/ 28262669 h 43"/>
                <a:gd name="T10" fmla="*/ 84895093 w 92"/>
                <a:gd name="T11" fmla="*/ 7065335 h 43"/>
                <a:gd name="T12" fmla="*/ 120396413 w 92"/>
                <a:gd name="T13" fmla="*/ 24730003 h 43"/>
                <a:gd name="T14" fmla="*/ 117309072 w 92"/>
                <a:gd name="T15" fmla="*/ 51226339 h 43"/>
                <a:gd name="T16" fmla="*/ 140462268 w 92"/>
                <a:gd name="T17" fmla="*/ 61824337 h 43"/>
                <a:gd name="T18" fmla="*/ 66372268 w 92"/>
                <a:gd name="T19" fmla="*/ 65358332 h 43"/>
                <a:gd name="T20" fmla="*/ 61741877 w 92"/>
                <a:gd name="T21" fmla="*/ 54759005 h 43"/>
                <a:gd name="T22" fmla="*/ 49393754 w 92"/>
                <a:gd name="T23" fmla="*/ 74189998 h 43"/>
                <a:gd name="T24" fmla="*/ 0 w 92"/>
                <a:gd name="T25" fmla="*/ 40628330 h 43"/>
                <a:gd name="T26" fmla="*/ 0 w 92"/>
                <a:gd name="T27" fmla="*/ 40628330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43"/>
                <a:gd name="T44" fmla="*/ 92 w 92"/>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43">
                  <a:moveTo>
                    <a:pt x="0" y="23"/>
                  </a:moveTo>
                  <a:lnTo>
                    <a:pt x="0" y="23"/>
                  </a:lnTo>
                  <a:lnTo>
                    <a:pt x="18" y="1"/>
                  </a:lnTo>
                  <a:lnTo>
                    <a:pt x="31" y="0"/>
                  </a:lnTo>
                  <a:lnTo>
                    <a:pt x="52" y="16"/>
                  </a:lnTo>
                  <a:lnTo>
                    <a:pt x="55" y="4"/>
                  </a:lnTo>
                  <a:lnTo>
                    <a:pt x="78" y="14"/>
                  </a:lnTo>
                  <a:lnTo>
                    <a:pt x="76" y="29"/>
                  </a:lnTo>
                  <a:lnTo>
                    <a:pt x="91" y="35"/>
                  </a:lnTo>
                  <a:lnTo>
                    <a:pt x="43" y="37"/>
                  </a:lnTo>
                  <a:lnTo>
                    <a:pt x="40" y="31"/>
                  </a:lnTo>
                  <a:lnTo>
                    <a:pt x="32" y="42"/>
                  </a:lnTo>
                  <a:lnTo>
                    <a:pt x="0" y="23"/>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71" name="Freeform 670"/>
            <p:cNvSpPr>
              <a:spLocks/>
            </p:cNvSpPr>
            <p:nvPr/>
          </p:nvSpPr>
          <p:spPr bwMode="auto">
            <a:xfrm>
              <a:off x="7545617" y="1547866"/>
              <a:ext cx="74730" cy="39891"/>
            </a:xfrm>
            <a:custGeom>
              <a:avLst/>
              <a:gdLst>
                <a:gd name="T0" fmla="*/ 0 w 57"/>
                <a:gd name="T1" fmla="*/ 0 h 30"/>
                <a:gd name="T2" fmla="*/ 0 w 57"/>
                <a:gd name="T3" fmla="*/ 0 h 30"/>
                <a:gd name="T4" fmla="*/ 28531889 w 57"/>
                <a:gd name="T5" fmla="*/ 20821862 h 30"/>
                <a:gd name="T6" fmla="*/ 21023629 w 57"/>
                <a:gd name="T7" fmla="*/ 39751953 h 30"/>
                <a:gd name="T8" fmla="*/ 34538987 w 57"/>
                <a:gd name="T9" fmla="*/ 54894382 h 30"/>
                <a:gd name="T10" fmla="*/ 60068552 w 57"/>
                <a:gd name="T11" fmla="*/ 54894382 h 30"/>
                <a:gd name="T12" fmla="*/ 84095739 w 57"/>
                <a:gd name="T13" fmla="*/ 34072515 h 30"/>
                <a:gd name="T14" fmla="*/ 0 w 57"/>
                <a:gd name="T15" fmla="*/ 0 h 30"/>
                <a:gd name="T16" fmla="*/ 0 w 57"/>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30"/>
                <a:gd name="T29" fmla="*/ 57 w 57"/>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30">
                  <a:moveTo>
                    <a:pt x="0" y="0"/>
                  </a:moveTo>
                  <a:lnTo>
                    <a:pt x="0" y="0"/>
                  </a:lnTo>
                  <a:lnTo>
                    <a:pt x="19" y="11"/>
                  </a:lnTo>
                  <a:lnTo>
                    <a:pt x="14" y="21"/>
                  </a:lnTo>
                  <a:lnTo>
                    <a:pt x="23" y="29"/>
                  </a:lnTo>
                  <a:lnTo>
                    <a:pt x="40" y="29"/>
                  </a:lnTo>
                  <a:lnTo>
                    <a:pt x="56" y="18"/>
                  </a:lnTo>
                  <a:lnTo>
                    <a:pt x="0" y="0"/>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72" name="Freeform 671"/>
            <p:cNvSpPr>
              <a:spLocks/>
            </p:cNvSpPr>
            <p:nvPr/>
          </p:nvSpPr>
          <p:spPr bwMode="auto">
            <a:xfrm>
              <a:off x="7552412" y="2167693"/>
              <a:ext cx="56048" cy="188709"/>
            </a:xfrm>
            <a:custGeom>
              <a:avLst/>
              <a:gdLst>
                <a:gd name="T0" fmla="*/ 0 w 43"/>
                <a:gd name="T1" fmla="*/ 65259437 h 149"/>
                <a:gd name="T2" fmla="*/ 0 w 43"/>
                <a:gd name="T3" fmla="*/ 65259437 h 149"/>
                <a:gd name="T4" fmla="*/ 10389683 w 43"/>
                <a:gd name="T5" fmla="*/ 96172434 h 149"/>
                <a:gd name="T6" fmla="*/ 10389683 w 43"/>
                <a:gd name="T7" fmla="*/ 254170820 h 149"/>
                <a:gd name="T8" fmla="*/ 20779367 w 43"/>
                <a:gd name="T9" fmla="*/ 235278901 h 149"/>
                <a:gd name="T10" fmla="*/ 37107049 w 43"/>
                <a:gd name="T11" fmla="*/ 247301269 h 149"/>
                <a:gd name="T12" fmla="*/ 19295470 w 43"/>
                <a:gd name="T13" fmla="*/ 204365925 h 149"/>
                <a:gd name="T14" fmla="*/ 29685153 w 43"/>
                <a:gd name="T15" fmla="*/ 159715118 h 149"/>
                <a:gd name="T16" fmla="*/ 62339309 w 43"/>
                <a:gd name="T17" fmla="*/ 173454260 h 149"/>
                <a:gd name="T18" fmla="*/ 31169045 w 43"/>
                <a:gd name="T19" fmla="*/ 89302883 h 149"/>
                <a:gd name="T20" fmla="*/ 20779367 w 43"/>
                <a:gd name="T21" fmla="*/ 0 h 149"/>
                <a:gd name="T22" fmla="*/ 0 w 43"/>
                <a:gd name="T23" fmla="*/ 65259437 h 149"/>
                <a:gd name="T24" fmla="*/ 0 w 43"/>
                <a:gd name="T25" fmla="*/ 65259437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49"/>
                <a:gd name="T41" fmla="*/ 43 w 43"/>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49">
                  <a:moveTo>
                    <a:pt x="0" y="38"/>
                  </a:moveTo>
                  <a:lnTo>
                    <a:pt x="0" y="38"/>
                  </a:lnTo>
                  <a:lnTo>
                    <a:pt x="7" y="56"/>
                  </a:lnTo>
                  <a:lnTo>
                    <a:pt x="7" y="148"/>
                  </a:lnTo>
                  <a:lnTo>
                    <a:pt x="14" y="137"/>
                  </a:lnTo>
                  <a:lnTo>
                    <a:pt x="25" y="144"/>
                  </a:lnTo>
                  <a:lnTo>
                    <a:pt x="13" y="119"/>
                  </a:lnTo>
                  <a:lnTo>
                    <a:pt x="20" y="93"/>
                  </a:lnTo>
                  <a:lnTo>
                    <a:pt x="42" y="101"/>
                  </a:lnTo>
                  <a:lnTo>
                    <a:pt x="21" y="52"/>
                  </a:lnTo>
                  <a:lnTo>
                    <a:pt x="14" y="0"/>
                  </a:lnTo>
                  <a:lnTo>
                    <a:pt x="0" y="38"/>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73" name="Freeform 672"/>
            <p:cNvSpPr>
              <a:spLocks/>
            </p:cNvSpPr>
            <p:nvPr/>
          </p:nvSpPr>
          <p:spPr bwMode="auto">
            <a:xfrm>
              <a:off x="7635634" y="1570879"/>
              <a:ext cx="84921" cy="27616"/>
            </a:xfrm>
            <a:custGeom>
              <a:avLst/>
              <a:gdLst>
                <a:gd name="T0" fmla="*/ 0 w 64"/>
                <a:gd name="T1" fmla="*/ 0 h 22"/>
                <a:gd name="T2" fmla="*/ 0 w 64"/>
                <a:gd name="T3" fmla="*/ 0 h 22"/>
                <a:gd name="T4" fmla="*/ 16920514 w 64"/>
                <a:gd name="T5" fmla="*/ 23618538 h 22"/>
                <a:gd name="T6" fmla="*/ 61526777 w 64"/>
                <a:gd name="T7" fmla="*/ 35427802 h 22"/>
                <a:gd name="T8" fmla="*/ 96905705 w 64"/>
                <a:gd name="T9" fmla="*/ 28680208 h 22"/>
                <a:gd name="T10" fmla="*/ 0 w 64"/>
                <a:gd name="T11" fmla="*/ 0 h 22"/>
                <a:gd name="T12" fmla="*/ 0 w 64"/>
                <a:gd name="T13" fmla="*/ 0 h 22"/>
                <a:gd name="T14" fmla="*/ 0 60000 65536"/>
                <a:gd name="T15" fmla="*/ 0 60000 65536"/>
                <a:gd name="T16" fmla="*/ 0 60000 65536"/>
                <a:gd name="T17" fmla="*/ 0 60000 65536"/>
                <a:gd name="T18" fmla="*/ 0 60000 65536"/>
                <a:gd name="T19" fmla="*/ 0 60000 65536"/>
                <a:gd name="T20" fmla="*/ 0 60000 65536"/>
                <a:gd name="T21" fmla="*/ 0 w 64"/>
                <a:gd name="T22" fmla="*/ 0 h 22"/>
                <a:gd name="T23" fmla="*/ 64 w 64"/>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2">
                  <a:moveTo>
                    <a:pt x="0" y="0"/>
                  </a:moveTo>
                  <a:lnTo>
                    <a:pt x="0" y="0"/>
                  </a:lnTo>
                  <a:lnTo>
                    <a:pt x="11" y="14"/>
                  </a:lnTo>
                  <a:lnTo>
                    <a:pt x="40" y="21"/>
                  </a:lnTo>
                  <a:lnTo>
                    <a:pt x="63" y="17"/>
                  </a:lnTo>
                  <a:lnTo>
                    <a:pt x="0" y="0"/>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grpSp>
          <p:nvGrpSpPr>
            <p:cNvPr id="674" name="Group 98"/>
            <p:cNvGrpSpPr>
              <a:grpSpLocks/>
            </p:cNvGrpSpPr>
            <p:nvPr/>
          </p:nvGrpSpPr>
          <p:grpSpPr bwMode="auto">
            <a:xfrm>
              <a:off x="5169515" y="1385240"/>
              <a:ext cx="300622" cy="148819"/>
              <a:chOff x="3227" y="1992"/>
              <a:chExt cx="225" cy="118"/>
            </a:xfrm>
            <a:solidFill>
              <a:schemeClr val="accent1"/>
            </a:solidFill>
          </p:grpSpPr>
          <p:sp>
            <p:nvSpPr>
              <p:cNvPr id="675" name="Freeform 674"/>
              <p:cNvSpPr>
                <a:spLocks/>
              </p:cNvSpPr>
              <p:nvPr/>
            </p:nvSpPr>
            <p:spPr bwMode="auto">
              <a:xfrm>
                <a:off x="3227" y="2006"/>
                <a:ext cx="146" cy="104"/>
              </a:xfrm>
              <a:custGeom>
                <a:avLst/>
                <a:gdLst>
                  <a:gd name="T0" fmla="*/ 0 w 146"/>
                  <a:gd name="T1" fmla="*/ 13 h 104"/>
                  <a:gd name="T2" fmla="*/ 0 w 146"/>
                  <a:gd name="T3" fmla="*/ 13 h 104"/>
                  <a:gd name="T4" fmla="*/ 1 w 146"/>
                  <a:gd name="T5" fmla="*/ 25 h 104"/>
                  <a:gd name="T6" fmla="*/ 16 w 146"/>
                  <a:gd name="T7" fmla="*/ 25 h 104"/>
                  <a:gd name="T8" fmla="*/ 12 w 146"/>
                  <a:gd name="T9" fmla="*/ 31 h 104"/>
                  <a:gd name="T10" fmla="*/ 22 w 146"/>
                  <a:gd name="T11" fmla="*/ 35 h 104"/>
                  <a:gd name="T12" fmla="*/ 8 w 146"/>
                  <a:gd name="T13" fmla="*/ 34 h 104"/>
                  <a:gd name="T14" fmla="*/ 34 w 146"/>
                  <a:gd name="T15" fmla="*/ 45 h 104"/>
                  <a:gd name="T16" fmla="*/ 23 w 146"/>
                  <a:gd name="T17" fmla="*/ 49 h 104"/>
                  <a:gd name="T18" fmla="*/ 31 w 146"/>
                  <a:gd name="T19" fmla="*/ 57 h 104"/>
                  <a:gd name="T20" fmla="*/ 53 w 146"/>
                  <a:gd name="T21" fmla="*/ 52 h 104"/>
                  <a:gd name="T22" fmla="*/ 53 w 146"/>
                  <a:gd name="T23" fmla="*/ 42 h 104"/>
                  <a:gd name="T24" fmla="*/ 64 w 146"/>
                  <a:gd name="T25" fmla="*/ 38 h 104"/>
                  <a:gd name="T26" fmla="*/ 66 w 146"/>
                  <a:gd name="T27" fmla="*/ 50 h 104"/>
                  <a:gd name="T28" fmla="*/ 80 w 146"/>
                  <a:gd name="T29" fmla="*/ 42 h 104"/>
                  <a:gd name="T30" fmla="*/ 77 w 146"/>
                  <a:gd name="T31" fmla="*/ 50 h 104"/>
                  <a:gd name="T32" fmla="*/ 90 w 146"/>
                  <a:gd name="T33" fmla="*/ 50 h 104"/>
                  <a:gd name="T34" fmla="*/ 40 w 146"/>
                  <a:gd name="T35" fmla="*/ 62 h 104"/>
                  <a:gd name="T36" fmla="*/ 43 w 146"/>
                  <a:gd name="T37" fmla="*/ 71 h 104"/>
                  <a:gd name="T38" fmla="*/ 84 w 146"/>
                  <a:gd name="T39" fmla="*/ 64 h 104"/>
                  <a:gd name="T40" fmla="*/ 55 w 146"/>
                  <a:gd name="T41" fmla="*/ 73 h 104"/>
                  <a:gd name="T42" fmla="*/ 72 w 146"/>
                  <a:gd name="T43" fmla="*/ 78 h 104"/>
                  <a:gd name="T44" fmla="*/ 44 w 146"/>
                  <a:gd name="T45" fmla="*/ 82 h 104"/>
                  <a:gd name="T46" fmla="*/ 86 w 146"/>
                  <a:gd name="T47" fmla="*/ 103 h 104"/>
                  <a:gd name="T48" fmla="*/ 113 w 146"/>
                  <a:gd name="T49" fmla="*/ 50 h 104"/>
                  <a:gd name="T50" fmla="*/ 145 w 146"/>
                  <a:gd name="T51" fmla="*/ 37 h 104"/>
                  <a:gd name="T52" fmla="*/ 109 w 146"/>
                  <a:gd name="T53" fmla="*/ 28 h 104"/>
                  <a:gd name="T54" fmla="*/ 104 w 146"/>
                  <a:gd name="T55" fmla="*/ 15 h 104"/>
                  <a:gd name="T56" fmla="*/ 94 w 146"/>
                  <a:gd name="T57" fmla="*/ 23 h 104"/>
                  <a:gd name="T58" fmla="*/ 99 w 146"/>
                  <a:gd name="T59" fmla="*/ 10 h 104"/>
                  <a:gd name="T60" fmla="*/ 75 w 146"/>
                  <a:gd name="T61" fmla="*/ 0 h 104"/>
                  <a:gd name="T62" fmla="*/ 67 w 146"/>
                  <a:gd name="T63" fmla="*/ 10 h 104"/>
                  <a:gd name="T64" fmla="*/ 78 w 146"/>
                  <a:gd name="T65" fmla="*/ 35 h 104"/>
                  <a:gd name="T66" fmla="*/ 51 w 146"/>
                  <a:gd name="T67" fmla="*/ 10 h 104"/>
                  <a:gd name="T68" fmla="*/ 43 w 146"/>
                  <a:gd name="T69" fmla="*/ 15 h 104"/>
                  <a:gd name="T70" fmla="*/ 48 w 146"/>
                  <a:gd name="T71" fmla="*/ 28 h 104"/>
                  <a:gd name="T72" fmla="*/ 22 w 146"/>
                  <a:gd name="T73" fmla="*/ 16 h 104"/>
                  <a:gd name="T74" fmla="*/ 40 w 146"/>
                  <a:gd name="T75" fmla="*/ 9 h 104"/>
                  <a:gd name="T76" fmla="*/ 0 w 146"/>
                  <a:gd name="T77" fmla="*/ 13 h 104"/>
                  <a:gd name="T78" fmla="*/ 0 w 146"/>
                  <a:gd name="T79" fmla="*/ 13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104"/>
                  <a:gd name="T122" fmla="*/ 146 w 146"/>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104">
                    <a:moveTo>
                      <a:pt x="0" y="13"/>
                    </a:moveTo>
                    <a:lnTo>
                      <a:pt x="0" y="13"/>
                    </a:lnTo>
                    <a:lnTo>
                      <a:pt x="1" y="25"/>
                    </a:lnTo>
                    <a:lnTo>
                      <a:pt x="16" y="25"/>
                    </a:lnTo>
                    <a:lnTo>
                      <a:pt x="12" y="31"/>
                    </a:lnTo>
                    <a:lnTo>
                      <a:pt x="22" y="35"/>
                    </a:lnTo>
                    <a:lnTo>
                      <a:pt x="8" y="34"/>
                    </a:lnTo>
                    <a:lnTo>
                      <a:pt x="34" y="45"/>
                    </a:lnTo>
                    <a:lnTo>
                      <a:pt x="23" y="49"/>
                    </a:lnTo>
                    <a:lnTo>
                      <a:pt x="31" y="57"/>
                    </a:lnTo>
                    <a:lnTo>
                      <a:pt x="53" y="52"/>
                    </a:lnTo>
                    <a:lnTo>
                      <a:pt x="53" y="42"/>
                    </a:lnTo>
                    <a:lnTo>
                      <a:pt x="64" y="38"/>
                    </a:lnTo>
                    <a:lnTo>
                      <a:pt x="66" y="50"/>
                    </a:lnTo>
                    <a:lnTo>
                      <a:pt x="80" y="42"/>
                    </a:lnTo>
                    <a:lnTo>
                      <a:pt x="77" y="50"/>
                    </a:lnTo>
                    <a:lnTo>
                      <a:pt x="90" y="50"/>
                    </a:lnTo>
                    <a:lnTo>
                      <a:pt x="40" y="62"/>
                    </a:lnTo>
                    <a:lnTo>
                      <a:pt x="43" y="71"/>
                    </a:lnTo>
                    <a:lnTo>
                      <a:pt x="84" y="64"/>
                    </a:lnTo>
                    <a:lnTo>
                      <a:pt x="55" y="73"/>
                    </a:lnTo>
                    <a:lnTo>
                      <a:pt x="72" y="78"/>
                    </a:lnTo>
                    <a:lnTo>
                      <a:pt x="44" y="82"/>
                    </a:lnTo>
                    <a:lnTo>
                      <a:pt x="86" y="103"/>
                    </a:lnTo>
                    <a:lnTo>
                      <a:pt x="113" y="50"/>
                    </a:lnTo>
                    <a:lnTo>
                      <a:pt x="145" y="37"/>
                    </a:lnTo>
                    <a:lnTo>
                      <a:pt x="109" y="28"/>
                    </a:lnTo>
                    <a:lnTo>
                      <a:pt x="104" y="15"/>
                    </a:lnTo>
                    <a:lnTo>
                      <a:pt x="94" y="23"/>
                    </a:lnTo>
                    <a:lnTo>
                      <a:pt x="99" y="10"/>
                    </a:lnTo>
                    <a:lnTo>
                      <a:pt x="75" y="0"/>
                    </a:lnTo>
                    <a:lnTo>
                      <a:pt x="67" y="10"/>
                    </a:lnTo>
                    <a:lnTo>
                      <a:pt x="78" y="35"/>
                    </a:lnTo>
                    <a:lnTo>
                      <a:pt x="51" y="10"/>
                    </a:lnTo>
                    <a:lnTo>
                      <a:pt x="43" y="15"/>
                    </a:lnTo>
                    <a:lnTo>
                      <a:pt x="48" y="28"/>
                    </a:lnTo>
                    <a:lnTo>
                      <a:pt x="22" y="16"/>
                    </a:lnTo>
                    <a:lnTo>
                      <a:pt x="40" y="9"/>
                    </a:lnTo>
                    <a:lnTo>
                      <a:pt x="0" y="1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76" name="Freeform 675"/>
              <p:cNvSpPr>
                <a:spLocks/>
              </p:cNvSpPr>
              <p:nvPr/>
            </p:nvSpPr>
            <p:spPr bwMode="auto">
              <a:xfrm>
                <a:off x="3320" y="1992"/>
                <a:ext cx="132" cy="44"/>
              </a:xfrm>
              <a:custGeom>
                <a:avLst/>
                <a:gdLst>
                  <a:gd name="T0" fmla="*/ 0 w 132"/>
                  <a:gd name="T1" fmla="*/ 11 h 44"/>
                  <a:gd name="T2" fmla="*/ 0 w 132"/>
                  <a:gd name="T3" fmla="*/ 11 h 44"/>
                  <a:gd name="T4" fmla="*/ 19 w 132"/>
                  <a:gd name="T5" fmla="*/ 15 h 44"/>
                  <a:gd name="T6" fmla="*/ 7 w 132"/>
                  <a:gd name="T7" fmla="*/ 20 h 44"/>
                  <a:gd name="T8" fmla="*/ 12 w 132"/>
                  <a:gd name="T9" fmla="*/ 24 h 44"/>
                  <a:gd name="T10" fmla="*/ 60 w 132"/>
                  <a:gd name="T11" fmla="*/ 23 h 44"/>
                  <a:gd name="T12" fmla="*/ 30 w 132"/>
                  <a:gd name="T13" fmla="*/ 29 h 44"/>
                  <a:gd name="T14" fmla="*/ 78 w 132"/>
                  <a:gd name="T15" fmla="*/ 43 h 44"/>
                  <a:gd name="T16" fmla="*/ 110 w 132"/>
                  <a:gd name="T17" fmla="*/ 35 h 44"/>
                  <a:gd name="T18" fmla="*/ 131 w 132"/>
                  <a:gd name="T19" fmla="*/ 20 h 44"/>
                  <a:gd name="T20" fmla="*/ 125 w 132"/>
                  <a:gd name="T21" fmla="*/ 12 h 44"/>
                  <a:gd name="T22" fmla="*/ 94 w 132"/>
                  <a:gd name="T23" fmla="*/ 13 h 44"/>
                  <a:gd name="T24" fmla="*/ 99 w 132"/>
                  <a:gd name="T25" fmla="*/ 5 h 44"/>
                  <a:gd name="T26" fmla="*/ 74 w 132"/>
                  <a:gd name="T27" fmla="*/ 13 h 44"/>
                  <a:gd name="T28" fmla="*/ 71 w 132"/>
                  <a:gd name="T29" fmla="*/ 0 h 44"/>
                  <a:gd name="T30" fmla="*/ 65 w 132"/>
                  <a:gd name="T31" fmla="*/ 17 h 44"/>
                  <a:gd name="T32" fmla="*/ 30 w 132"/>
                  <a:gd name="T33" fmla="*/ 0 h 44"/>
                  <a:gd name="T34" fmla="*/ 31 w 132"/>
                  <a:gd name="T35" fmla="*/ 10 h 44"/>
                  <a:gd name="T36" fmla="*/ 20 w 132"/>
                  <a:gd name="T37" fmla="*/ 5 h 44"/>
                  <a:gd name="T38" fmla="*/ 25 w 132"/>
                  <a:gd name="T39" fmla="*/ 15 h 44"/>
                  <a:gd name="T40" fmla="*/ 0 w 132"/>
                  <a:gd name="T41" fmla="*/ 11 h 44"/>
                  <a:gd name="T42" fmla="*/ 0 w 132"/>
                  <a:gd name="T43" fmla="*/ 11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44"/>
                  <a:gd name="T68" fmla="*/ 132 w 132"/>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44">
                    <a:moveTo>
                      <a:pt x="0" y="11"/>
                    </a:moveTo>
                    <a:lnTo>
                      <a:pt x="0" y="11"/>
                    </a:lnTo>
                    <a:lnTo>
                      <a:pt x="19" y="15"/>
                    </a:lnTo>
                    <a:lnTo>
                      <a:pt x="7" y="20"/>
                    </a:lnTo>
                    <a:lnTo>
                      <a:pt x="12" y="24"/>
                    </a:lnTo>
                    <a:lnTo>
                      <a:pt x="60" y="23"/>
                    </a:lnTo>
                    <a:lnTo>
                      <a:pt x="30" y="29"/>
                    </a:lnTo>
                    <a:lnTo>
                      <a:pt x="78" y="43"/>
                    </a:lnTo>
                    <a:lnTo>
                      <a:pt x="110" y="35"/>
                    </a:lnTo>
                    <a:lnTo>
                      <a:pt x="131" y="20"/>
                    </a:lnTo>
                    <a:lnTo>
                      <a:pt x="125" y="12"/>
                    </a:lnTo>
                    <a:lnTo>
                      <a:pt x="94" y="13"/>
                    </a:lnTo>
                    <a:lnTo>
                      <a:pt x="99" y="5"/>
                    </a:lnTo>
                    <a:lnTo>
                      <a:pt x="74" y="13"/>
                    </a:lnTo>
                    <a:lnTo>
                      <a:pt x="71" y="0"/>
                    </a:lnTo>
                    <a:lnTo>
                      <a:pt x="65" y="17"/>
                    </a:lnTo>
                    <a:lnTo>
                      <a:pt x="30" y="0"/>
                    </a:lnTo>
                    <a:lnTo>
                      <a:pt x="31" y="10"/>
                    </a:lnTo>
                    <a:lnTo>
                      <a:pt x="20" y="5"/>
                    </a:lnTo>
                    <a:lnTo>
                      <a:pt x="25" y="15"/>
                    </a:lnTo>
                    <a:lnTo>
                      <a:pt x="0" y="11"/>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77" name="Freeform 676"/>
              <p:cNvSpPr>
                <a:spLocks/>
              </p:cNvSpPr>
              <p:nvPr/>
            </p:nvSpPr>
            <p:spPr bwMode="auto">
              <a:xfrm>
                <a:off x="3365" y="2062"/>
                <a:ext cx="57" cy="29"/>
              </a:xfrm>
              <a:custGeom>
                <a:avLst/>
                <a:gdLst>
                  <a:gd name="T0" fmla="*/ 0 w 57"/>
                  <a:gd name="T1" fmla="*/ 22 h 29"/>
                  <a:gd name="T2" fmla="*/ 0 w 57"/>
                  <a:gd name="T3" fmla="*/ 22 h 29"/>
                  <a:gd name="T4" fmla="*/ 5 w 57"/>
                  <a:gd name="T5" fmla="*/ 8 h 29"/>
                  <a:gd name="T6" fmla="*/ 28 w 57"/>
                  <a:gd name="T7" fmla="*/ 0 h 29"/>
                  <a:gd name="T8" fmla="*/ 32 w 57"/>
                  <a:gd name="T9" fmla="*/ 8 h 29"/>
                  <a:gd name="T10" fmla="*/ 56 w 57"/>
                  <a:gd name="T11" fmla="*/ 14 h 29"/>
                  <a:gd name="T12" fmla="*/ 22 w 57"/>
                  <a:gd name="T13" fmla="*/ 28 h 29"/>
                  <a:gd name="T14" fmla="*/ 28 w 57"/>
                  <a:gd name="T15" fmla="*/ 21 h 29"/>
                  <a:gd name="T16" fmla="*/ 0 w 57"/>
                  <a:gd name="T17" fmla="*/ 22 h 29"/>
                  <a:gd name="T18" fmla="*/ 0 w 57"/>
                  <a:gd name="T19" fmla="*/ 22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29"/>
                  <a:gd name="T32" fmla="*/ 57 w 5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29">
                    <a:moveTo>
                      <a:pt x="0" y="22"/>
                    </a:moveTo>
                    <a:lnTo>
                      <a:pt x="0" y="22"/>
                    </a:lnTo>
                    <a:lnTo>
                      <a:pt x="5" y="8"/>
                    </a:lnTo>
                    <a:lnTo>
                      <a:pt x="28" y="0"/>
                    </a:lnTo>
                    <a:lnTo>
                      <a:pt x="32" y="8"/>
                    </a:lnTo>
                    <a:lnTo>
                      <a:pt x="56" y="14"/>
                    </a:lnTo>
                    <a:lnTo>
                      <a:pt x="22" y="28"/>
                    </a:lnTo>
                    <a:lnTo>
                      <a:pt x="28" y="21"/>
                    </a:lnTo>
                    <a:lnTo>
                      <a:pt x="0" y="22"/>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678" name="Freeform 677"/>
            <p:cNvSpPr>
              <a:spLocks/>
            </p:cNvSpPr>
            <p:nvPr/>
          </p:nvSpPr>
          <p:spPr bwMode="auto">
            <a:xfrm>
              <a:off x="6750754" y="2841216"/>
              <a:ext cx="146065" cy="265421"/>
            </a:xfrm>
            <a:custGeom>
              <a:avLst/>
              <a:gdLst>
                <a:gd name="T0" fmla="*/ 0 w 109"/>
                <a:gd name="T1" fmla="*/ 56982790 h 209"/>
                <a:gd name="T2" fmla="*/ 0 w 109"/>
                <a:gd name="T3" fmla="*/ 56982790 h 209"/>
                <a:gd name="T4" fmla="*/ 10982123 w 109"/>
                <a:gd name="T5" fmla="*/ 29354730 h 209"/>
                <a:gd name="T6" fmla="*/ 56477515 w 109"/>
                <a:gd name="T7" fmla="*/ 0 h 209"/>
                <a:gd name="T8" fmla="*/ 76872341 w 109"/>
                <a:gd name="T9" fmla="*/ 27628059 h 209"/>
                <a:gd name="T10" fmla="*/ 70597203 w 109"/>
                <a:gd name="T11" fmla="*/ 75977484 h 209"/>
                <a:gd name="T12" fmla="*/ 125505307 w 109"/>
                <a:gd name="T13" fmla="*/ 55256119 h 209"/>
                <a:gd name="T14" fmla="*/ 149037702 w 109"/>
                <a:gd name="T15" fmla="*/ 75977484 h 209"/>
                <a:gd name="T16" fmla="*/ 169431313 w 109"/>
                <a:gd name="T17" fmla="*/ 124325605 h 209"/>
                <a:gd name="T18" fmla="*/ 161587978 w 109"/>
                <a:gd name="T19" fmla="*/ 153680325 h 209"/>
                <a:gd name="T20" fmla="*/ 120798327 w 109"/>
                <a:gd name="T21" fmla="*/ 151953654 h 209"/>
                <a:gd name="T22" fmla="*/ 105110482 w 109"/>
                <a:gd name="T23" fmla="*/ 165768336 h 209"/>
                <a:gd name="T24" fmla="*/ 112955031 w 109"/>
                <a:gd name="T25" fmla="*/ 215843148 h 209"/>
                <a:gd name="T26" fmla="*/ 58045674 w 109"/>
                <a:gd name="T27" fmla="*/ 172675061 h 209"/>
                <a:gd name="T28" fmla="*/ 34514522 w 109"/>
                <a:gd name="T29" fmla="*/ 250377881 h 209"/>
                <a:gd name="T30" fmla="*/ 61183243 w 109"/>
                <a:gd name="T31" fmla="*/ 319448661 h 209"/>
                <a:gd name="T32" fmla="*/ 98835344 w 109"/>
                <a:gd name="T33" fmla="*/ 345348807 h 209"/>
                <a:gd name="T34" fmla="*/ 78440499 w 109"/>
                <a:gd name="T35" fmla="*/ 359163489 h 209"/>
                <a:gd name="T36" fmla="*/ 73734772 w 109"/>
                <a:gd name="T37" fmla="*/ 336715370 h 209"/>
                <a:gd name="T38" fmla="*/ 58045674 w 109"/>
                <a:gd name="T39" fmla="*/ 336715370 h 209"/>
                <a:gd name="T40" fmla="*/ 15687850 w 109"/>
                <a:gd name="T41" fmla="*/ 298727295 h 209"/>
                <a:gd name="T42" fmla="*/ 23532404 w 109"/>
                <a:gd name="T43" fmla="*/ 252104552 h 209"/>
                <a:gd name="T44" fmla="*/ 45495397 w 109"/>
                <a:gd name="T45" fmla="*/ 210663135 h 209"/>
                <a:gd name="T46" fmla="*/ 15687850 w 109"/>
                <a:gd name="T47" fmla="*/ 141593628 h 209"/>
                <a:gd name="T48" fmla="*/ 25100562 w 109"/>
                <a:gd name="T49" fmla="*/ 110512237 h 209"/>
                <a:gd name="T50" fmla="*/ 0 w 109"/>
                <a:gd name="T51" fmla="*/ 56982790 h 209"/>
                <a:gd name="T52" fmla="*/ 0 w 109"/>
                <a:gd name="T53" fmla="*/ 56982790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9"/>
                <a:gd name="T82" fmla="*/ 0 h 209"/>
                <a:gd name="T83" fmla="*/ 109 w 109"/>
                <a:gd name="T84" fmla="*/ 209 h 2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9" h="209">
                  <a:moveTo>
                    <a:pt x="0" y="33"/>
                  </a:moveTo>
                  <a:lnTo>
                    <a:pt x="0" y="33"/>
                  </a:lnTo>
                  <a:lnTo>
                    <a:pt x="7" y="17"/>
                  </a:lnTo>
                  <a:lnTo>
                    <a:pt x="36" y="0"/>
                  </a:lnTo>
                  <a:lnTo>
                    <a:pt x="49" y="16"/>
                  </a:lnTo>
                  <a:lnTo>
                    <a:pt x="45" y="44"/>
                  </a:lnTo>
                  <a:lnTo>
                    <a:pt x="80" y="32"/>
                  </a:lnTo>
                  <a:lnTo>
                    <a:pt x="95" y="44"/>
                  </a:lnTo>
                  <a:lnTo>
                    <a:pt x="108" y="72"/>
                  </a:lnTo>
                  <a:lnTo>
                    <a:pt x="103" y="89"/>
                  </a:lnTo>
                  <a:lnTo>
                    <a:pt x="77" y="88"/>
                  </a:lnTo>
                  <a:lnTo>
                    <a:pt x="67" y="96"/>
                  </a:lnTo>
                  <a:lnTo>
                    <a:pt x="72" y="125"/>
                  </a:lnTo>
                  <a:lnTo>
                    <a:pt x="37" y="100"/>
                  </a:lnTo>
                  <a:lnTo>
                    <a:pt x="22" y="145"/>
                  </a:lnTo>
                  <a:lnTo>
                    <a:pt x="39" y="185"/>
                  </a:lnTo>
                  <a:lnTo>
                    <a:pt x="63" y="200"/>
                  </a:lnTo>
                  <a:lnTo>
                    <a:pt x="50" y="208"/>
                  </a:lnTo>
                  <a:lnTo>
                    <a:pt x="47" y="195"/>
                  </a:lnTo>
                  <a:lnTo>
                    <a:pt x="37" y="195"/>
                  </a:lnTo>
                  <a:lnTo>
                    <a:pt x="10" y="173"/>
                  </a:lnTo>
                  <a:lnTo>
                    <a:pt x="15" y="146"/>
                  </a:lnTo>
                  <a:lnTo>
                    <a:pt x="29" y="122"/>
                  </a:lnTo>
                  <a:lnTo>
                    <a:pt x="10" y="82"/>
                  </a:lnTo>
                  <a:lnTo>
                    <a:pt x="16" y="64"/>
                  </a:lnTo>
                  <a:lnTo>
                    <a:pt x="0" y="33"/>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79" name="Freeform 678"/>
            <p:cNvSpPr>
              <a:spLocks/>
            </p:cNvSpPr>
            <p:nvPr/>
          </p:nvSpPr>
          <p:spPr bwMode="auto">
            <a:xfrm>
              <a:off x="5451455" y="2434648"/>
              <a:ext cx="337988" cy="124271"/>
            </a:xfrm>
            <a:custGeom>
              <a:avLst/>
              <a:gdLst>
                <a:gd name="T0" fmla="*/ 0 w 252"/>
                <a:gd name="T1" fmla="*/ 55671680 h 99"/>
                <a:gd name="T2" fmla="*/ 0 w 252"/>
                <a:gd name="T3" fmla="*/ 55671680 h 99"/>
                <a:gd name="T4" fmla="*/ 17287462 w 252"/>
                <a:gd name="T5" fmla="*/ 97848223 h 99"/>
                <a:gd name="T6" fmla="*/ 1572043 w 252"/>
                <a:gd name="T7" fmla="*/ 102908575 h 99"/>
                <a:gd name="T8" fmla="*/ 17287462 w 252"/>
                <a:gd name="T9" fmla="*/ 109657442 h 99"/>
                <a:gd name="T10" fmla="*/ 23573131 w 252"/>
                <a:gd name="T11" fmla="*/ 136650313 h 99"/>
                <a:gd name="T12" fmla="*/ 45575473 w 252"/>
                <a:gd name="T13" fmla="*/ 133275879 h 99"/>
                <a:gd name="T14" fmla="*/ 23573131 w 252"/>
                <a:gd name="T15" fmla="*/ 145085098 h 99"/>
                <a:gd name="T16" fmla="*/ 48718305 w 252"/>
                <a:gd name="T17" fmla="*/ 140023447 h 99"/>
                <a:gd name="T18" fmla="*/ 75435513 w 252"/>
                <a:gd name="T19" fmla="*/ 156894316 h 99"/>
                <a:gd name="T20" fmla="*/ 100580697 w 252"/>
                <a:gd name="T21" fmla="*/ 138336230 h 99"/>
                <a:gd name="T22" fmla="*/ 139869232 w 252"/>
                <a:gd name="T23" fmla="*/ 161954668 h 99"/>
                <a:gd name="T24" fmla="*/ 207447058 w 252"/>
                <a:gd name="T25" fmla="*/ 138336230 h 99"/>
                <a:gd name="T26" fmla="*/ 205876268 w 252"/>
                <a:gd name="T27" fmla="*/ 165329101 h 99"/>
                <a:gd name="T28" fmla="*/ 218448850 w 252"/>
                <a:gd name="T29" fmla="*/ 138336230 h 99"/>
                <a:gd name="T30" fmla="*/ 347317583 w 252"/>
                <a:gd name="T31" fmla="*/ 133275879 h 99"/>
                <a:gd name="T32" fmla="*/ 394463826 w 252"/>
                <a:gd name="T33" fmla="*/ 129901445 h 99"/>
                <a:gd name="T34" fmla="*/ 380320454 w 252"/>
                <a:gd name="T35" fmla="*/ 72542549 h 99"/>
                <a:gd name="T36" fmla="*/ 391320994 w 252"/>
                <a:gd name="T37" fmla="*/ 60733330 h 99"/>
                <a:gd name="T38" fmla="*/ 350460415 w 252"/>
                <a:gd name="T39" fmla="*/ 11809224 h 99"/>
                <a:gd name="T40" fmla="*/ 323743129 w 252"/>
                <a:gd name="T41" fmla="*/ 11809224 h 99"/>
                <a:gd name="T42" fmla="*/ 253022511 w 252"/>
                <a:gd name="T43" fmla="*/ 32053232 h 99"/>
                <a:gd name="T44" fmla="*/ 190159600 w 252"/>
                <a:gd name="T45" fmla="*/ 0 h 99"/>
                <a:gd name="T46" fmla="*/ 150871025 w 252"/>
                <a:gd name="T47" fmla="*/ 1687217 h 99"/>
                <a:gd name="T48" fmla="*/ 102152740 w 252"/>
                <a:gd name="T49" fmla="*/ 30366016 h 99"/>
                <a:gd name="T50" fmla="*/ 61290888 w 252"/>
                <a:gd name="T51" fmla="*/ 21931231 h 99"/>
                <a:gd name="T52" fmla="*/ 73863470 w 252"/>
                <a:gd name="T53" fmla="*/ 37114883 h 99"/>
                <a:gd name="T54" fmla="*/ 0 w 252"/>
                <a:gd name="T55" fmla="*/ 55671680 h 99"/>
                <a:gd name="T56" fmla="*/ 0 w 252"/>
                <a:gd name="T57" fmla="*/ 55671680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2"/>
                <a:gd name="T88" fmla="*/ 0 h 99"/>
                <a:gd name="T89" fmla="*/ 252 w 252"/>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2" h="99">
                  <a:moveTo>
                    <a:pt x="0" y="33"/>
                  </a:moveTo>
                  <a:lnTo>
                    <a:pt x="0" y="33"/>
                  </a:lnTo>
                  <a:lnTo>
                    <a:pt x="11" y="58"/>
                  </a:lnTo>
                  <a:lnTo>
                    <a:pt x="1" y="61"/>
                  </a:lnTo>
                  <a:lnTo>
                    <a:pt x="11" y="65"/>
                  </a:lnTo>
                  <a:lnTo>
                    <a:pt x="15" y="81"/>
                  </a:lnTo>
                  <a:lnTo>
                    <a:pt x="29" y="79"/>
                  </a:lnTo>
                  <a:lnTo>
                    <a:pt x="15" y="86"/>
                  </a:lnTo>
                  <a:lnTo>
                    <a:pt x="31" y="83"/>
                  </a:lnTo>
                  <a:lnTo>
                    <a:pt x="48" y="93"/>
                  </a:lnTo>
                  <a:lnTo>
                    <a:pt x="64" y="82"/>
                  </a:lnTo>
                  <a:lnTo>
                    <a:pt x="89" y="96"/>
                  </a:lnTo>
                  <a:lnTo>
                    <a:pt x="132" y="82"/>
                  </a:lnTo>
                  <a:lnTo>
                    <a:pt x="131" y="98"/>
                  </a:lnTo>
                  <a:lnTo>
                    <a:pt x="139" y="82"/>
                  </a:lnTo>
                  <a:lnTo>
                    <a:pt x="221" y="79"/>
                  </a:lnTo>
                  <a:lnTo>
                    <a:pt x="251" y="77"/>
                  </a:lnTo>
                  <a:lnTo>
                    <a:pt x="242" y="43"/>
                  </a:lnTo>
                  <a:lnTo>
                    <a:pt x="249" y="36"/>
                  </a:lnTo>
                  <a:lnTo>
                    <a:pt x="223" y="7"/>
                  </a:lnTo>
                  <a:lnTo>
                    <a:pt x="206" y="7"/>
                  </a:lnTo>
                  <a:lnTo>
                    <a:pt x="161" y="19"/>
                  </a:lnTo>
                  <a:lnTo>
                    <a:pt x="121" y="0"/>
                  </a:lnTo>
                  <a:lnTo>
                    <a:pt x="96" y="1"/>
                  </a:lnTo>
                  <a:lnTo>
                    <a:pt x="65" y="18"/>
                  </a:lnTo>
                  <a:lnTo>
                    <a:pt x="39" y="13"/>
                  </a:lnTo>
                  <a:lnTo>
                    <a:pt x="47" y="22"/>
                  </a:lnTo>
                  <a:lnTo>
                    <a:pt x="0" y="33"/>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80" name="Freeform 679"/>
            <p:cNvSpPr>
              <a:spLocks/>
            </p:cNvSpPr>
            <p:nvPr/>
          </p:nvSpPr>
          <p:spPr bwMode="auto">
            <a:xfrm>
              <a:off x="1915326" y="1708960"/>
              <a:ext cx="541800" cy="446459"/>
            </a:xfrm>
            <a:custGeom>
              <a:avLst/>
              <a:gdLst>
                <a:gd name="T0" fmla="*/ 0 w 408"/>
                <a:gd name="T1" fmla="*/ 228607924 h 355"/>
                <a:gd name="T2" fmla="*/ 24649159 w 408"/>
                <a:gd name="T3" fmla="*/ 243848794 h 355"/>
                <a:gd name="T4" fmla="*/ 103220134 w 408"/>
                <a:gd name="T5" fmla="*/ 264168652 h 355"/>
                <a:gd name="T6" fmla="*/ 152519673 w 408"/>
                <a:gd name="T7" fmla="*/ 260782660 h 355"/>
                <a:gd name="T8" fmla="*/ 146357076 w 408"/>
                <a:gd name="T9" fmla="*/ 304810972 h 355"/>
                <a:gd name="T10" fmla="*/ 38514693 w 408"/>
                <a:gd name="T11" fmla="*/ 379319803 h 355"/>
                <a:gd name="T12" fmla="*/ 43136961 w 408"/>
                <a:gd name="T13" fmla="*/ 382707097 h 355"/>
                <a:gd name="T14" fmla="*/ 90894939 w 408"/>
                <a:gd name="T15" fmla="*/ 401333959 h 355"/>
                <a:gd name="T16" fmla="*/ 87814261 w 408"/>
                <a:gd name="T17" fmla="*/ 440281982 h 355"/>
                <a:gd name="T18" fmla="*/ 137113800 w 408"/>
                <a:gd name="T19" fmla="*/ 401333959 h 355"/>
                <a:gd name="T20" fmla="*/ 134031881 w 408"/>
                <a:gd name="T21" fmla="*/ 460603141 h 355"/>
                <a:gd name="T22" fmla="*/ 164843666 w 408"/>
                <a:gd name="T23" fmla="*/ 453829855 h 355"/>
                <a:gd name="T24" fmla="*/ 198737332 w 408"/>
                <a:gd name="T25" fmla="*/ 465683431 h 355"/>
                <a:gd name="T26" fmla="*/ 237252015 w 408"/>
                <a:gd name="T27" fmla="*/ 462296138 h 355"/>
                <a:gd name="T28" fmla="*/ 164843666 w 408"/>
                <a:gd name="T29" fmla="*/ 552045758 h 355"/>
                <a:gd name="T30" fmla="*/ 124788605 w 408"/>
                <a:gd name="T31" fmla="*/ 568979624 h 355"/>
                <a:gd name="T32" fmla="*/ 134031881 w 408"/>
                <a:gd name="T33" fmla="*/ 577447208 h 355"/>
                <a:gd name="T34" fmla="*/ 197196993 w 408"/>
                <a:gd name="T35" fmla="*/ 558819044 h 355"/>
                <a:gd name="T36" fmla="*/ 212602866 w 408"/>
                <a:gd name="T37" fmla="*/ 546965468 h 355"/>
                <a:gd name="T38" fmla="*/ 306578444 w 408"/>
                <a:gd name="T39" fmla="*/ 469069424 h 355"/>
                <a:gd name="T40" fmla="*/ 360500319 w 408"/>
                <a:gd name="T41" fmla="*/ 384400093 h 355"/>
                <a:gd name="T42" fmla="*/ 363580997 w 408"/>
                <a:gd name="T43" fmla="*/ 384400093 h 355"/>
                <a:gd name="T44" fmla="*/ 375906192 w 408"/>
                <a:gd name="T45" fmla="*/ 392867677 h 355"/>
                <a:gd name="T46" fmla="*/ 348175124 w 408"/>
                <a:gd name="T47" fmla="*/ 404721253 h 355"/>
                <a:gd name="T48" fmla="*/ 357418400 w 408"/>
                <a:gd name="T49" fmla="*/ 436895989 h 355"/>
                <a:gd name="T50" fmla="*/ 406717939 w 408"/>
                <a:gd name="T51" fmla="*/ 430121402 h 355"/>
                <a:gd name="T52" fmla="*/ 406717939 w 408"/>
                <a:gd name="T53" fmla="*/ 403026956 h 355"/>
                <a:gd name="T54" fmla="*/ 419043134 w 408"/>
                <a:gd name="T55" fmla="*/ 399640963 h 355"/>
                <a:gd name="T56" fmla="*/ 445232622 w 408"/>
                <a:gd name="T57" fmla="*/ 406414249 h 355"/>
                <a:gd name="T58" fmla="*/ 582346383 w 408"/>
                <a:gd name="T59" fmla="*/ 440281982 h 355"/>
                <a:gd name="T60" fmla="*/ 606995532 w 408"/>
                <a:gd name="T61" fmla="*/ 433508695 h 355"/>
                <a:gd name="T62" fmla="*/ 616238808 w 408"/>
                <a:gd name="T63" fmla="*/ 460603141 h 355"/>
                <a:gd name="T64" fmla="*/ 606995532 w 408"/>
                <a:gd name="T65" fmla="*/ 421655119 h 355"/>
                <a:gd name="T66" fmla="*/ 566940510 w 408"/>
                <a:gd name="T67" fmla="*/ 67735485 h 355"/>
                <a:gd name="T68" fmla="*/ 332769251 w 408"/>
                <a:gd name="T69" fmla="*/ 22014166 h 355"/>
                <a:gd name="T70" fmla="*/ 264983083 w 408"/>
                <a:gd name="T71" fmla="*/ 25401460 h 355"/>
                <a:gd name="T72" fmla="*/ 263442744 w 408"/>
                <a:gd name="T73" fmla="*/ 8467586 h 355"/>
                <a:gd name="T74" fmla="*/ 212602866 w 408"/>
                <a:gd name="T75" fmla="*/ 22014166 h 355"/>
                <a:gd name="T76" fmla="*/ 171006263 w 408"/>
                <a:gd name="T77" fmla="*/ 45721329 h 355"/>
                <a:gd name="T78" fmla="*/ 127869283 w 408"/>
                <a:gd name="T79" fmla="*/ 44028332 h 355"/>
                <a:gd name="T80" fmla="*/ 117085668 w 408"/>
                <a:gd name="T81" fmla="*/ 55881908 h 355"/>
                <a:gd name="T82" fmla="*/ 38514693 w 408"/>
                <a:gd name="T83" fmla="*/ 103297535 h 355"/>
                <a:gd name="T84" fmla="*/ 24649159 w 408"/>
                <a:gd name="T85" fmla="*/ 121924397 h 355"/>
                <a:gd name="T86" fmla="*/ 180249539 w 408"/>
                <a:gd name="T87" fmla="*/ 194740192 h 355"/>
                <a:gd name="T88" fmla="*/ 127869283 w 408"/>
                <a:gd name="T89" fmla="*/ 203206474 h 355"/>
                <a:gd name="T90" fmla="*/ 130951202 w 408"/>
                <a:gd name="T91" fmla="*/ 213367054 h 355"/>
                <a:gd name="T92" fmla="*/ 90894939 w 408"/>
                <a:gd name="T93" fmla="*/ 189659902 h 355"/>
                <a:gd name="T94" fmla="*/ 0 w 408"/>
                <a:gd name="T95" fmla="*/ 228607924 h 3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8"/>
                <a:gd name="T145" fmla="*/ 0 h 355"/>
                <a:gd name="T146" fmla="*/ 408 w 408"/>
                <a:gd name="T147" fmla="*/ 355 h 3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8" h="355">
                  <a:moveTo>
                    <a:pt x="0" y="135"/>
                  </a:moveTo>
                  <a:lnTo>
                    <a:pt x="0" y="135"/>
                  </a:lnTo>
                  <a:lnTo>
                    <a:pt x="26" y="142"/>
                  </a:lnTo>
                  <a:lnTo>
                    <a:pt x="16" y="144"/>
                  </a:lnTo>
                  <a:lnTo>
                    <a:pt x="27" y="157"/>
                  </a:lnTo>
                  <a:lnTo>
                    <a:pt x="67" y="156"/>
                  </a:lnTo>
                  <a:lnTo>
                    <a:pt x="73" y="165"/>
                  </a:lnTo>
                  <a:lnTo>
                    <a:pt x="99" y="154"/>
                  </a:lnTo>
                  <a:lnTo>
                    <a:pt x="90" y="159"/>
                  </a:lnTo>
                  <a:lnTo>
                    <a:pt x="95" y="180"/>
                  </a:lnTo>
                  <a:lnTo>
                    <a:pt x="40" y="201"/>
                  </a:lnTo>
                  <a:lnTo>
                    <a:pt x="25" y="224"/>
                  </a:lnTo>
                  <a:lnTo>
                    <a:pt x="38" y="220"/>
                  </a:lnTo>
                  <a:lnTo>
                    <a:pt x="28" y="226"/>
                  </a:lnTo>
                  <a:lnTo>
                    <a:pt x="38" y="234"/>
                  </a:lnTo>
                  <a:lnTo>
                    <a:pt x="59" y="237"/>
                  </a:lnTo>
                  <a:lnTo>
                    <a:pt x="47" y="249"/>
                  </a:lnTo>
                  <a:lnTo>
                    <a:pt x="57" y="260"/>
                  </a:lnTo>
                  <a:lnTo>
                    <a:pt x="67" y="261"/>
                  </a:lnTo>
                  <a:lnTo>
                    <a:pt x="89" y="237"/>
                  </a:lnTo>
                  <a:lnTo>
                    <a:pt x="76" y="249"/>
                  </a:lnTo>
                  <a:lnTo>
                    <a:pt x="87" y="272"/>
                  </a:lnTo>
                  <a:lnTo>
                    <a:pt x="81" y="282"/>
                  </a:lnTo>
                  <a:lnTo>
                    <a:pt x="107" y="268"/>
                  </a:lnTo>
                  <a:lnTo>
                    <a:pt x="124" y="285"/>
                  </a:lnTo>
                  <a:lnTo>
                    <a:pt x="129" y="275"/>
                  </a:lnTo>
                  <a:lnTo>
                    <a:pt x="135" y="282"/>
                  </a:lnTo>
                  <a:lnTo>
                    <a:pt x="154" y="273"/>
                  </a:lnTo>
                  <a:lnTo>
                    <a:pt x="127" y="317"/>
                  </a:lnTo>
                  <a:lnTo>
                    <a:pt x="107" y="326"/>
                  </a:lnTo>
                  <a:lnTo>
                    <a:pt x="107" y="335"/>
                  </a:lnTo>
                  <a:lnTo>
                    <a:pt x="81" y="336"/>
                  </a:lnTo>
                  <a:lnTo>
                    <a:pt x="63" y="354"/>
                  </a:lnTo>
                  <a:lnTo>
                    <a:pt x="87" y="341"/>
                  </a:lnTo>
                  <a:lnTo>
                    <a:pt x="113" y="341"/>
                  </a:lnTo>
                  <a:lnTo>
                    <a:pt x="128" y="330"/>
                  </a:lnTo>
                  <a:lnTo>
                    <a:pt x="121" y="321"/>
                  </a:lnTo>
                  <a:lnTo>
                    <a:pt x="138" y="323"/>
                  </a:lnTo>
                  <a:lnTo>
                    <a:pt x="189" y="290"/>
                  </a:lnTo>
                  <a:lnTo>
                    <a:pt x="199" y="277"/>
                  </a:lnTo>
                  <a:lnTo>
                    <a:pt x="190" y="268"/>
                  </a:lnTo>
                  <a:lnTo>
                    <a:pt x="234" y="227"/>
                  </a:lnTo>
                  <a:lnTo>
                    <a:pt x="241" y="207"/>
                  </a:lnTo>
                  <a:lnTo>
                    <a:pt x="236" y="227"/>
                  </a:lnTo>
                  <a:lnTo>
                    <a:pt x="254" y="223"/>
                  </a:lnTo>
                  <a:lnTo>
                    <a:pt x="244" y="232"/>
                  </a:lnTo>
                  <a:lnTo>
                    <a:pt x="259" y="236"/>
                  </a:lnTo>
                  <a:lnTo>
                    <a:pt x="226" y="239"/>
                  </a:lnTo>
                  <a:lnTo>
                    <a:pt x="220" y="258"/>
                  </a:lnTo>
                  <a:lnTo>
                    <a:pt x="232" y="258"/>
                  </a:lnTo>
                  <a:lnTo>
                    <a:pt x="221" y="271"/>
                  </a:lnTo>
                  <a:lnTo>
                    <a:pt x="264" y="254"/>
                  </a:lnTo>
                  <a:lnTo>
                    <a:pt x="270" y="243"/>
                  </a:lnTo>
                  <a:lnTo>
                    <a:pt x="264" y="238"/>
                  </a:lnTo>
                  <a:lnTo>
                    <a:pt x="274" y="228"/>
                  </a:lnTo>
                  <a:lnTo>
                    <a:pt x="272" y="236"/>
                  </a:lnTo>
                  <a:lnTo>
                    <a:pt x="294" y="231"/>
                  </a:lnTo>
                  <a:lnTo>
                    <a:pt x="289" y="240"/>
                  </a:lnTo>
                  <a:lnTo>
                    <a:pt x="325" y="254"/>
                  </a:lnTo>
                  <a:lnTo>
                    <a:pt x="378" y="260"/>
                  </a:lnTo>
                  <a:lnTo>
                    <a:pt x="387" y="252"/>
                  </a:lnTo>
                  <a:lnTo>
                    <a:pt x="394" y="256"/>
                  </a:lnTo>
                  <a:lnTo>
                    <a:pt x="385" y="264"/>
                  </a:lnTo>
                  <a:lnTo>
                    <a:pt x="400" y="272"/>
                  </a:lnTo>
                  <a:lnTo>
                    <a:pt x="407" y="266"/>
                  </a:lnTo>
                  <a:lnTo>
                    <a:pt x="394" y="249"/>
                  </a:lnTo>
                  <a:lnTo>
                    <a:pt x="368" y="249"/>
                  </a:lnTo>
                  <a:lnTo>
                    <a:pt x="368" y="40"/>
                  </a:lnTo>
                  <a:lnTo>
                    <a:pt x="222" y="23"/>
                  </a:lnTo>
                  <a:lnTo>
                    <a:pt x="216" y="13"/>
                  </a:lnTo>
                  <a:lnTo>
                    <a:pt x="176" y="6"/>
                  </a:lnTo>
                  <a:lnTo>
                    <a:pt x="172" y="15"/>
                  </a:lnTo>
                  <a:lnTo>
                    <a:pt x="160" y="12"/>
                  </a:lnTo>
                  <a:lnTo>
                    <a:pt x="171" y="5"/>
                  </a:lnTo>
                  <a:lnTo>
                    <a:pt x="154" y="0"/>
                  </a:lnTo>
                  <a:lnTo>
                    <a:pt x="138" y="13"/>
                  </a:lnTo>
                  <a:lnTo>
                    <a:pt x="112" y="15"/>
                  </a:lnTo>
                  <a:lnTo>
                    <a:pt x="111" y="27"/>
                  </a:lnTo>
                  <a:lnTo>
                    <a:pt x="108" y="20"/>
                  </a:lnTo>
                  <a:lnTo>
                    <a:pt x="83" y="26"/>
                  </a:lnTo>
                  <a:lnTo>
                    <a:pt x="87" y="36"/>
                  </a:lnTo>
                  <a:lnTo>
                    <a:pt x="76" y="33"/>
                  </a:lnTo>
                  <a:lnTo>
                    <a:pt x="61" y="53"/>
                  </a:lnTo>
                  <a:lnTo>
                    <a:pt x="25" y="61"/>
                  </a:lnTo>
                  <a:lnTo>
                    <a:pt x="27" y="70"/>
                  </a:lnTo>
                  <a:lnTo>
                    <a:pt x="16" y="72"/>
                  </a:lnTo>
                  <a:lnTo>
                    <a:pt x="59" y="101"/>
                  </a:lnTo>
                  <a:lnTo>
                    <a:pt x="117" y="115"/>
                  </a:lnTo>
                  <a:lnTo>
                    <a:pt x="81" y="111"/>
                  </a:lnTo>
                  <a:lnTo>
                    <a:pt x="83" y="120"/>
                  </a:lnTo>
                  <a:lnTo>
                    <a:pt x="97" y="120"/>
                  </a:lnTo>
                  <a:lnTo>
                    <a:pt x="85" y="126"/>
                  </a:lnTo>
                  <a:lnTo>
                    <a:pt x="59" y="125"/>
                  </a:lnTo>
                  <a:lnTo>
                    <a:pt x="59" y="112"/>
                  </a:lnTo>
                  <a:lnTo>
                    <a:pt x="46" y="114"/>
                  </a:lnTo>
                  <a:lnTo>
                    <a:pt x="0" y="135"/>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81" name="Freeform 680"/>
            <p:cNvSpPr>
              <a:spLocks/>
            </p:cNvSpPr>
            <p:nvPr/>
          </p:nvSpPr>
          <p:spPr bwMode="auto">
            <a:xfrm>
              <a:off x="2154806" y="2083310"/>
              <a:ext cx="47556" cy="27616"/>
            </a:xfrm>
            <a:custGeom>
              <a:avLst/>
              <a:gdLst>
                <a:gd name="T0" fmla="*/ 0 w 36"/>
                <a:gd name="T1" fmla="*/ 15183716 h 22"/>
                <a:gd name="T2" fmla="*/ 0 w 36"/>
                <a:gd name="T3" fmla="*/ 15183716 h 22"/>
                <a:gd name="T4" fmla="*/ 15245114 w 36"/>
                <a:gd name="T5" fmla="*/ 35427802 h 22"/>
                <a:gd name="T6" fmla="*/ 53358518 w 36"/>
                <a:gd name="T7" fmla="*/ 6747597 h 22"/>
                <a:gd name="T8" fmla="*/ 16769995 w 36"/>
                <a:gd name="T9" fmla="*/ 0 h 22"/>
                <a:gd name="T10" fmla="*/ 21343409 w 36"/>
                <a:gd name="T11" fmla="*/ 13496492 h 22"/>
                <a:gd name="T12" fmla="*/ 0 w 36"/>
                <a:gd name="T13" fmla="*/ 15183716 h 22"/>
                <a:gd name="T14" fmla="*/ 0 w 36"/>
                <a:gd name="T15" fmla="*/ 15183716 h 22"/>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2"/>
                <a:gd name="T26" fmla="*/ 36 w 3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2">
                  <a:moveTo>
                    <a:pt x="0" y="9"/>
                  </a:moveTo>
                  <a:lnTo>
                    <a:pt x="0" y="9"/>
                  </a:lnTo>
                  <a:lnTo>
                    <a:pt x="10" y="21"/>
                  </a:lnTo>
                  <a:lnTo>
                    <a:pt x="35" y="4"/>
                  </a:lnTo>
                  <a:lnTo>
                    <a:pt x="11" y="0"/>
                  </a:lnTo>
                  <a:lnTo>
                    <a:pt x="14" y="8"/>
                  </a:lnTo>
                  <a:lnTo>
                    <a:pt x="0" y="9"/>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82" name="Freeform 681"/>
            <p:cNvSpPr>
              <a:spLocks/>
            </p:cNvSpPr>
            <p:nvPr/>
          </p:nvSpPr>
          <p:spPr bwMode="auto">
            <a:xfrm>
              <a:off x="2457125" y="2032682"/>
              <a:ext cx="149462" cy="125806"/>
            </a:xfrm>
            <a:custGeom>
              <a:avLst/>
              <a:gdLst>
                <a:gd name="T0" fmla="*/ 0 w 110"/>
                <a:gd name="T1" fmla="*/ 17289607 h 99"/>
                <a:gd name="T2" fmla="*/ 0 w 110"/>
                <a:gd name="T3" fmla="*/ 17289607 h 99"/>
                <a:gd name="T4" fmla="*/ 6451601 w 110"/>
                <a:gd name="T5" fmla="*/ 41495580 h 99"/>
                <a:gd name="T6" fmla="*/ 30645101 w 110"/>
                <a:gd name="T7" fmla="*/ 51868825 h 99"/>
                <a:gd name="T8" fmla="*/ 41935408 w 110"/>
                <a:gd name="T9" fmla="*/ 43223367 h 99"/>
                <a:gd name="T10" fmla="*/ 20967704 w 110"/>
                <a:gd name="T11" fmla="*/ 31121030 h 99"/>
                <a:gd name="T12" fmla="*/ 41935408 w 110"/>
                <a:gd name="T13" fmla="*/ 31121030 h 99"/>
                <a:gd name="T14" fmla="*/ 59677303 w 110"/>
                <a:gd name="T15" fmla="*/ 51868825 h 99"/>
                <a:gd name="T16" fmla="*/ 54838605 w 110"/>
                <a:gd name="T17" fmla="*/ 15560515 h 99"/>
                <a:gd name="T18" fmla="*/ 69354701 w 110"/>
                <a:gd name="T19" fmla="*/ 48410642 h 99"/>
                <a:gd name="T20" fmla="*/ 106451410 w 110"/>
                <a:gd name="T21" fmla="*/ 67429335 h 99"/>
                <a:gd name="T22" fmla="*/ 99999812 w 110"/>
                <a:gd name="T23" fmla="*/ 89906232 h 99"/>
                <a:gd name="T24" fmla="*/ 141935200 w 110"/>
                <a:gd name="T25" fmla="*/ 119298160 h 99"/>
                <a:gd name="T26" fmla="*/ 130644903 w 110"/>
                <a:gd name="T27" fmla="*/ 143504128 h 99"/>
                <a:gd name="T28" fmla="*/ 153225497 w 110"/>
                <a:gd name="T29" fmla="*/ 124485435 h 99"/>
                <a:gd name="T30" fmla="*/ 156451296 w 110"/>
                <a:gd name="T31" fmla="*/ 169437873 h 99"/>
                <a:gd name="T32" fmla="*/ 174193231 w 110"/>
                <a:gd name="T33" fmla="*/ 160793729 h 99"/>
                <a:gd name="T34" fmla="*/ 175806131 w 110"/>
                <a:gd name="T35" fmla="*/ 127943618 h 99"/>
                <a:gd name="T36" fmla="*/ 133870703 w 110"/>
                <a:gd name="T37" fmla="*/ 108924925 h 99"/>
                <a:gd name="T38" fmla="*/ 56451504 w 110"/>
                <a:gd name="T39" fmla="*/ 0 h 99"/>
                <a:gd name="T40" fmla="*/ 11290302 w 110"/>
                <a:gd name="T41" fmla="*/ 31121030 h 99"/>
                <a:gd name="T42" fmla="*/ 0 w 110"/>
                <a:gd name="T43" fmla="*/ 17289607 h 99"/>
                <a:gd name="T44" fmla="*/ 0 w 110"/>
                <a:gd name="T45" fmla="*/ 17289607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
                <a:gd name="T70" fmla="*/ 0 h 99"/>
                <a:gd name="T71" fmla="*/ 110 w 110"/>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 h="99">
                  <a:moveTo>
                    <a:pt x="0" y="10"/>
                  </a:moveTo>
                  <a:lnTo>
                    <a:pt x="0" y="10"/>
                  </a:lnTo>
                  <a:lnTo>
                    <a:pt x="4" y="24"/>
                  </a:lnTo>
                  <a:lnTo>
                    <a:pt x="19" y="30"/>
                  </a:lnTo>
                  <a:lnTo>
                    <a:pt x="26" y="25"/>
                  </a:lnTo>
                  <a:lnTo>
                    <a:pt x="13" y="18"/>
                  </a:lnTo>
                  <a:lnTo>
                    <a:pt x="26" y="18"/>
                  </a:lnTo>
                  <a:lnTo>
                    <a:pt x="37" y="30"/>
                  </a:lnTo>
                  <a:lnTo>
                    <a:pt x="34" y="9"/>
                  </a:lnTo>
                  <a:lnTo>
                    <a:pt x="43" y="28"/>
                  </a:lnTo>
                  <a:lnTo>
                    <a:pt x="66" y="39"/>
                  </a:lnTo>
                  <a:lnTo>
                    <a:pt x="62" y="52"/>
                  </a:lnTo>
                  <a:lnTo>
                    <a:pt x="88" y="69"/>
                  </a:lnTo>
                  <a:lnTo>
                    <a:pt x="81" y="83"/>
                  </a:lnTo>
                  <a:lnTo>
                    <a:pt x="95" y="72"/>
                  </a:lnTo>
                  <a:lnTo>
                    <a:pt x="97" y="98"/>
                  </a:lnTo>
                  <a:lnTo>
                    <a:pt x="108" y="93"/>
                  </a:lnTo>
                  <a:lnTo>
                    <a:pt x="109" y="74"/>
                  </a:lnTo>
                  <a:lnTo>
                    <a:pt x="83" y="63"/>
                  </a:lnTo>
                  <a:lnTo>
                    <a:pt x="35" y="0"/>
                  </a:lnTo>
                  <a:lnTo>
                    <a:pt x="7" y="18"/>
                  </a:lnTo>
                  <a:lnTo>
                    <a:pt x="0" y="10"/>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83" name="Freeform 682"/>
            <p:cNvSpPr>
              <a:spLocks/>
            </p:cNvSpPr>
            <p:nvPr/>
          </p:nvSpPr>
          <p:spPr bwMode="auto">
            <a:xfrm>
              <a:off x="2491093" y="2074105"/>
              <a:ext cx="27175" cy="21479"/>
            </a:xfrm>
            <a:custGeom>
              <a:avLst/>
              <a:gdLst>
                <a:gd name="T0" fmla="*/ 0 w 20"/>
                <a:gd name="T1" fmla="*/ 0 h 16"/>
                <a:gd name="T2" fmla="*/ 0 w 20"/>
                <a:gd name="T3" fmla="*/ 0 h 16"/>
                <a:gd name="T4" fmla="*/ 9677399 w 20"/>
                <a:gd name="T5" fmla="*/ 28942503 h 16"/>
                <a:gd name="T6" fmla="*/ 11290301 w 20"/>
                <a:gd name="T7" fmla="*/ 13505854 h 16"/>
                <a:gd name="T8" fmla="*/ 30645098 w 20"/>
                <a:gd name="T9" fmla="*/ 27013096 h 16"/>
                <a:gd name="T10" fmla="*/ 12903200 w 20"/>
                <a:gd name="T11" fmla="*/ 13505854 h 16"/>
                <a:gd name="T12" fmla="*/ 29032199 w 20"/>
                <a:gd name="T13" fmla="*/ 3858815 h 16"/>
                <a:gd name="T14" fmla="*/ 0 w 20"/>
                <a:gd name="T15" fmla="*/ 0 h 16"/>
                <a:gd name="T16" fmla="*/ 0 w 2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6"/>
                <a:gd name="T29" fmla="*/ 20 w 20"/>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6">
                  <a:moveTo>
                    <a:pt x="0" y="0"/>
                  </a:moveTo>
                  <a:lnTo>
                    <a:pt x="0" y="0"/>
                  </a:lnTo>
                  <a:lnTo>
                    <a:pt x="6" y="15"/>
                  </a:lnTo>
                  <a:lnTo>
                    <a:pt x="7" y="7"/>
                  </a:lnTo>
                  <a:lnTo>
                    <a:pt x="19" y="14"/>
                  </a:lnTo>
                  <a:lnTo>
                    <a:pt x="8" y="7"/>
                  </a:lnTo>
                  <a:lnTo>
                    <a:pt x="18" y="2"/>
                  </a:lnTo>
                  <a:lnTo>
                    <a:pt x="0" y="0"/>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84" name="Freeform 683"/>
            <p:cNvSpPr>
              <a:spLocks/>
            </p:cNvSpPr>
            <p:nvPr/>
          </p:nvSpPr>
          <p:spPr bwMode="auto">
            <a:xfrm>
              <a:off x="2501284" y="2090982"/>
              <a:ext cx="16984" cy="32218"/>
            </a:xfrm>
            <a:custGeom>
              <a:avLst/>
              <a:gdLst>
                <a:gd name="T0" fmla="*/ 0 w 12"/>
                <a:gd name="T1" fmla="*/ 0 h 25"/>
                <a:gd name="T2" fmla="*/ 0 w 12"/>
                <a:gd name="T3" fmla="*/ 0 h 25"/>
                <a:gd name="T4" fmla="*/ 17500864 w 12"/>
                <a:gd name="T5" fmla="*/ 7112783 h 25"/>
                <a:gd name="T6" fmla="*/ 19251082 w 12"/>
                <a:gd name="T7" fmla="*/ 42676691 h 25"/>
                <a:gd name="T8" fmla="*/ 0 w 12"/>
                <a:gd name="T9" fmla="*/ 0 h 25"/>
                <a:gd name="T10" fmla="*/ 0 w 12"/>
                <a:gd name="T11" fmla="*/ 0 h 25"/>
                <a:gd name="T12" fmla="*/ 0 60000 65536"/>
                <a:gd name="T13" fmla="*/ 0 60000 65536"/>
                <a:gd name="T14" fmla="*/ 0 60000 65536"/>
                <a:gd name="T15" fmla="*/ 0 60000 65536"/>
                <a:gd name="T16" fmla="*/ 0 60000 65536"/>
                <a:gd name="T17" fmla="*/ 0 60000 65536"/>
                <a:gd name="T18" fmla="*/ 0 w 12"/>
                <a:gd name="T19" fmla="*/ 0 h 25"/>
                <a:gd name="T20" fmla="*/ 12 w 12"/>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2" h="25">
                  <a:moveTo>
                    <a:pt x="0" y="0"/>
                  </a:moveTo>
                  <a:lnTo>
                    <a:pt x="0" y="0"/>
                  </a:lnTo>
                  <a:lnTo>
                    <a:pt x="10" y="4"/>
                  </a:lnTo>
                  <a:lnTo>
                    <a:pt x="11" y="24"/>
                  </a:lnTo>
                  <a:lnTo>
                    <a:pt x="0" y="0"/>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85" name="Freeform 684"/>
            <p:cNvSpPr>
              <a:spLocks/>
            </p:cNvSpPr>
            <p:nvPr/>
          </p:nvSpPr>
          <p:spPr bwMode="auto">
            <a:xfrm>
              <a:off x="2518269" y="2075640"/>
              <a:ext cx="22079" cy="21479"/>
            </a:xfrm>
            <a:custGeom>
              <a:avLst/>
              <a:gdLst>
                <a:gd name="T0" fmla="*/ 0 w 15"/>
                <a:gd name="T1" fmla="*/ 0 h 16"/>
                <a:gd name="T2" fmla="*/ 0 w 15"/>
                <a:gd name="T3" fmla="*/ 0 h 16"/>
                <a:gd name="T4" fmla="*/ 5677928 w 15"/>
                <a:gd name="T5" fmla="*/ 28942503 h 16"/>
                <a:gd name="T6" fmla="*/ 20821357 w 15"/>
                <a:gd name="T7" fmla="*/ 28942503 h 16"/>
                <a:gd name="T8" fmla="*/ 13250332 w 15"/>
                <a:gd name="T9" fmla="*/ 3858815 h 16"/>
                <a:gd name="T10" fmla="*/ 26499288 w 15"/>
                <a:gd name="T11" fmla="*/ 21224870 h 16"/>
                <a:gd name="T12" fmla="*/ 15142056 w 15"/>
                <a:gd name="T13" fmla="*/ 0 h 16"/>
                <a:gd name="T14" fmla="*/ 0 w 15"/>
                <a:gd name="T15" fmla="*/ 0 h 16"/>
                <a:gd name="T16" fmla="*/ 0 w 15"/>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6"/>
                <a:gd name="T29" fmla="*/ 15 w 1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6">
                  <a:moveTo>
                    <a:pt x="0" y="0"/>
                  </a:moveTo>
                  <a:lnTo>
                    <a:pt x="0" y="0"/>
                  </a:lnTo>
                  <a:lnTo>
                    <a:pt x="3" y="15"/>
                  </a:lnTo>
                  <a:lnTo>
                    <a:pt x="11" y="15"/>
                  </a:lnTo>
                  <a:lnTo>
                    <a:pt x="7" y="2"/>
                  </a:lnTo>
                  <a:lnTo>
                    <a:pt x="14" y="11"/>
                  </a:lnTo>
                  <a:lnTo>
                    <a:pt x="8" y="0"/>
                  </a:lnTo>
                  <a:lnTo>
                    <a:pt x="0" y="0"/>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86" name="Freeform 685"/>
            <p:cNvSpPr>
              <a:spLocks/>
            </p:cNvSpPr>
            <p:nvPr/>
          </p:nvSpPr>
          <p:spPr bwMode="auto">
            <a:xfrm>
              <a:off x="2535254" y="2103256"/>
              <a:ext cx="15285" cy="13807"/>
            </a:xfrm>
            <a:custGeom>
              <a:avLst/>
              <a:gdLst>
                <a:gd name="T0" fmla="*/ 0 w 13"/>
                <a:gd name="T1" fmla="*/ 0 h 11"/>
                <a:gd name="T2" fmla="*/ 0 w 13"/>
                <a:gd name="T3" fmla="*/ 0 h 11"/>
                <a:gd name="T4" fmla="*/ 14493612 w 13"/>
                <a:gd name="T5" fmla="*/ 16869050 h 11"/>
                <a:gd name="T6" fmla="*/ 14493612 w 13"/>
                <a:gd name="T7" fmla="*/ 1687165 h 11"/>
                <a:gd name="T8" fmla="*/ 0 w 13"/>
                <a:gd name="T9" fmla="*/ 0 h 11"/>
                <a:gd name="T10" fmla="*/ 0 w 13"/>
                <a:gd name="T11" fmla="*/ 0 h 11"/>
                <a:gd name="T12" fmla="*/ 0 60000 65536"/>
                <a:gd name="T13" fmla="*/ 0 60000 65536"/>
                <a:gd name="T14" fmla="*/ 0 60000 65536"/>
                <a:gd name="T15" fmla="*/ 0 60000 65536"/>
                <a:gd name="T16" fmla="*/ 0 60000 65536"/>
                <a:gd name="T17" fmla="*/ 0 60000 65536"/>
                <a:gd name="T18" fmla="*/ 0 w 13"/>
                <a:gd name="T19" fmla="*/ 0 h 11"/>
                <a:gd name="T20" fmla="*/ 13 w 1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3" h="11">
                  <a:moveTo>
                    <a:pt x="0" y="0"/>
                  </a:moveTo>
                  <a:lnTo>
                    <a:pt x="0" y="0"/>
                  </a:lnTo>
                  <a:lnTo>
                    <a:pt x="12" y="10"/>
                  </a:lnTo>
                  <a:lnTo>
                    <a:pt x="12" y="1"/>
                  </a:lnTo>
                  <a:lnTo>
                    <a:pt x="0" y="0"/>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87" name="Freeform 686"/>
            <p:cNvSpPr>
              <a:spLocks/>
            </p:cNvSpPr>
            <p:nvPr/>
          </p:nvSpPr>
          <p:spPr bwMode="auto">
            <a:xfrm>
              <a:off x="2540348" y="2120132"/>
              <a:ext cx="23778" cy="33753"/>
            </a:xfrm>
            <a:custGeom>
              <a:avLst/>
              <a:gdLst>
                <a:gd name="T0" fmla="*/ 0 w 19"/>
                <a:gd name="T1" fmla="*/ 0 h 26"/>
                <a:gd name="T2" fmla="*/ 0 w 19"/>
                <a:gd name="T3" fmla="*/ 0 h 26"/>
                <a:gd name="T4" fmla="*/ 19155607 w 19"/>
                <a:gd name="T5" fmla="*/ 14434772 h 26"/>
                <a:gd name="T6" fmla="*/ 24628808 w 19"/>
                <a:gd name="T7" fmla="*/ 45109675 h 26"/>
                <a:gd name="T8" fmla="*/ 0 w 19"/>
                <a:gd name="T9" fmla="*/ 0 h 26"/>
                <a:gd name="T10" fmla="*/ 0 w 19"/>
                <a:gd name="T11" fmla="*/ 0 h 26"/>
                <a:gd name="T12" fmla="*/ 0 60000 65536"/>
                <a:gd name="T13" fmla="*/ 0 60000 65536"/>
                <a:gd name="T14" fmla="*/ 0 60000 65536"/>
                <a:gd name="T15" fmla="*/ 0 60000 65536"/>
                <a:gd name="T16" fmla="*/ 0 60000 65536"/>
                <a:gd name="T17" fmla="*/ 0 60000 65536"/>
                <a:gd name="T18" fmla="*/ 0 w 19"/>
                <a:gd name="T19" fmla="*/ 0 h 26"/>
                <a:gd name="T20" fmla="*/ 19 w 1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9" h="26">
                  <a:moveTo>
                    <a:pt x="0" y="0"/>
                  </a:moveTo>
                  <a:lnTo>
                    <a:pt x="0" y="0"/>
                  </a:lnTo>
                  <a:lnTo>
                    <a:pt x="14" y="8"/>
                  </a:lnTo>
                  <a:lnTo>
                    <a:pt x="18" y="25"/>
                  </a:lnTo>
                  <a:lnTo>
                    <a:pt x="0" y="0"/>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88" name="Freeform 55"/>
            <p:cNvSpPr>
              <a:spLocks/>
            </p:cNvSpPr>
            <p:nvPr/>
          </p:nvSpPr>
          <p:spPr bwMode="auto">
            <a:xfrm>
              <a:off x="2576015" y="2130872"/>
              <a:ext cx="15285" cy="16876"/>
            </a:xfrm>
            <a:custGeom>
              <a:avLst/>
              <a:gdLst>
                <a:gd name="T0" fmla="*/ 0 w 10"/>
                <a:gd name="T1" fmla="*/ 10841576 h 15"/>
                <a:gd name="T2" fmla="*/ 0 w 10"/>
                <a:gd name="T3" fmla="*/ 10841576 h 15"/>
                <a:gd name="T4" fmla="*/ 8165020 w 10"/>
                <a:gd name="T5" fmla="*/ 0 h 15"/>
                <a:gd name="T6" fmla="*/ 18370223 w 10"/>
                <a:gd name="T7" fmla="*/ 18973045 h 15"/>
                <a:gd name="T8" fmla="*/ 0 w 10"/>
                <a:gd name="T9" fmla="*/ 10841576 h 15"/>
                <a:gd name="T10" fmla="*/ 0 w 10"/>
                <a:gd name="T11" fmla="*/ 10841576 h 15"/>
                <a:gd name="T12" fmla="*/ 0 60000 65536"/>
                <a:gd name="T13" fmla="*/ 0 60000 65536"/>
                <a:gd name="T14" fmla="*/ 0 60000 65536"/>
                <a:gd name="T15" fmla="*/ 0 60000 65536"/>
                <a:gd name="T16" fmla="*/ 0 60000 65536"/>
                <a:gd name="T17" fmla="*/ 0 60000 65536"/>
                <a:gd name="T18" fmla="*/ 0 w 10"/>
                <a:gd name="T19" fmla="*/ 0 h 15"/>
                <a:gd name="T20" fmla="*/ 10 w 1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0" h="15">
                  <a:moveTo>
                    <a:pt x="0" y="8"/>
                  </a:moveTo>
                  <a:lnTo>
                    <a:pt x="0" y="8"/>
                  </a:lnTo>
                  <a:lnTo>
                    <a:pt x="4" y="0"/>
                  </a:lnTo>
                  <a:lnTo>
                    <a:pt x="9" y="14"/>
                  </a:lnTo>
                  <a:lnTo>
                    <a:pt x="0" y="8"/>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689" name="Freeform 688"/>
            <p:cNvSpPr>
              <a:spLocks/>
            </p:cNvSpPr>
            <p:nvPr/>
          </p:nvSpPr>
          <p:spPr bwMode="auto">
            <a:xfrm>
              <a:off x="2703397" y="2279691"/>
              <a:ext cx="1051329" cy="483281"/>
            </a:xfrm>
            <a:custGeom>
              <a:avLst/>
              <a:gdLst>
                <a:gd name="T0" fmla="*/ 0 w 787"/>
                <a:gd name="T1" fmla="*/ 35986208 h 382"/>
                <a:gd name="T2" fmla="*/ 31180509 w 787"/>
                <a:gd name="T3" fmla="*/ 94251414 h 382"/>
                <a:gd name="T4" fmla="*/ 6235603 w 787"/>
                <a:gd name="T5" fmla="*/ 260475223 h 382"/>
                <a:gd name="T6" fmla="*/ 57684942 w 787"/>
                <a:gd name="T7" fmla="*/ 322166221 h 382"/>
                <a:gd name="T8" fmla="*/ 88865460 w 787"/>
                <a:gd name="T9" fmla="*/ 414704110 h 382"/>
                <a:gd name="T10" fmla="*/ 162140632 w 787"/>
                <a:gd name="T11" fmla="*/ 469540844 h 382"/>
                <a:gd name="T12" fmla="*/ 291542490 w 787"/>
                <a:gd name="T13" fmla="*/ 500386343 h 382"/>
                <a:gd name="T14" fmla="*/ 445888036 w 787"/>
                <a:gd name="T15" fmla="*/ 555223077 h 382"/>
                <a:gd name="T16" fmla="*/ 544108107 w 787"/>
                <a:gd name="T17" fmla="*/ 622056083 h 382"/>
                <a:gd name="T18" fmla="*/ 581525455 w 787"/>
                <a:gd name="T19" fmla="*/ 589497017 h 382"/>
                <a:gd name="T20" fmla="*/ 629855728 w 787"/>
                <a:gd name="T21" fmla="*/ 538087416 h 382"/>
                <a:gd name="T22" fmla="*/ 748343529 w 787"/>
                <a:gd name="T23" fmla="*/ 555223077 h 382"/>
                <a:gd name="T24" fmla="*/ 728075955 w 787"/>
                <a:gd name="T25" fmla="*/ 524377578 h 382"/>
                <a:gd name="T26" fmla="*/ 776406228 w 787"/>
                <a:gd name="T27" fmla="*/ 508954173 h 382"/>
                <a:gd name="T28" fmla="*/ 866831174 w 787"/>
                <a:gd name="T29" fmla="*/ 531231842 h 382"/>
                <a:gd name="T30" fmla="*/ 893335597 w 787"/>
                <a:gd name="T31" fmla="*/ 596351282 h 382"/>
                <a:gd name="T32" fmla="*/ 938548070 w 787"/>
                <a:gd name="T33" fmla="*/ 651188016 h 382"/>
                <a:gd name="T34" fmla="*/ 916720971 w 787"/>
                <a:gd name="T35" fmla="*/ 508954173 h 382"/>
                <a:gd name="T36" fmla="*/ 1041444217 w 787"/>
                <a:gd name="T37" fmla="*/ 387285743 h 382"/>
                <a:gd name="T38" fmla="*/ 1039885941 w 787"/>
                <a:gd name="T39" fmla="*/ 375289471 h 382"/>
                <a:gd name="T40" fmla="*/ 1028971767 w 787"/>
                <a:gd name="T41" fmla="*/ 325593353 h 382"/>
                <a:gd name="T42" fmla="*/ 1028971767 w 787"/>
                <a:gd name="T43" fmla="*/ 320452655 h 382"/>
                <a:gd name="T44" fmla="*/ 1036768141 w 787"/>
                <a:gd name="T45" fmla="*/ 282752891 h 382"/>
                <a:gd name="T46" fmla="*/ 1055476190 w 787"/>
                <a:gd name="T47" fmla="*/ 308457692 h 382"/>
                <a:gd name="T48" fmla="*/ 1057035715 w 787"/>
                <a:gd name="T49" fmla="*/ 296461420 h 382"/>
                <a:gd name="T50" fmla="*/ 1164609186 w 787"/>
                <a:gd name="T51" fmla="*/ 222775459 h 382"/>
                <a:gd name="T52" fmla="*/ 1158373586 w 787"/>
                <a:gd name="T53" fmla="*/ 167937375 h 382"/>
                <a:gd name="T54" fmla="*/ 1225411908 w 787"/>
                <a:gd name="T55" fmla="*/ 123383347 h 382"/>
                <a:gd name="T56" fmla="*/ 1209821659 w 787"/>
                <a:gd name="T57" fmla="*/ 71973725 h 382"/>
                <a:gd name="T58" fmla="*/ 1147459412 w 787"/>
                <a:gd name="T59" fmla="*/ 121669781 h 382"/>
                <a:gd name="T60" fmla="*/ 1032090816 w 787"/>
                <a:gd name="T61" fmla="*/ 171365816 h 382"/>
                <a:gd name="T62" fmla="*/ 974405894 w 787"/>
                <a:gd name="T63" fmla="*/ 190215085 h 382"/>
                <a:gd name="T64" fmla="*/ 885540472 w 787"/>
                <a:gd name="T65" fmla="*/ 226202591 h 382"/>
                <a:gd name="T66" fmla="*/ 888658272 w 787"/>
                <a:gd name="T67" fmla="*/ 203924923 h 382"/>
                <a:gd name="T68" fmla="*/ 898012922 w 787"/>
                <a:gd name="T69" fmla="*/ 185074386 h 382"/>
                <a:gd name="T70" fmla="*/ 866831174 w 787"/>
                <a:gd name="T71" fmla="*/ 167937375 h 382"/>
                <a:gd name="T72" fmla="*/ 841886275 w 787"/>
                <a:gd name="T73" fmla="*/ 109673509 h 382"/>
                <a:gd name="T74" fmla="*/ 807587976 w 787"/>
                <a:gd name="T75" fmla="*/ 217633452 h 382"/>
                <a:gd name="T76" fmla="*/ 781083553 w 787"/>
                <a:gd name="T77" fmla="*/ 183360820 h 382"/>
                <a:gd name="T78" fmla="*/ 782643077 w 787"/>
                <a:gd name="T79" fmla="*/ 133664744 h 382"/>
                <a:gd name="T80" fmla="*/ 865272898 w 787"/>
                <a:gd name="T81" fmla="*/ 101105678 h 382"/>
                <a:gd name="T82" fmla="*/ 851240924 w 787"/>
                <a:gd name="T83" fmla="*/ 85682254 h 382"/>
                <a:gd name="T84" fmla="*/ 782643077 w 787"/>
                <a:gd name="T85" fmla="*/ 58263887 h 382"/>
                <a:gd name="T86" fmla="*/ 692218131 w 787"/>
                <a:gd name="T87" fmla="*/ 83968688 h 382"/>
                <a:gd name="T88" fmla="*/ 639210377 w 787"/>
                <a:gd name="T89" fmla="*/ 20564108 h 382"/>
                <a:gd name="T90" fmla="*/ 625178404 w 787"/>
                <a:gd name="T91" fmla="*/ 13709843 h 382"/>
                <a:gd name="T92" fmla="*/ 51448093 w 787"/>
                <a:gd name="T93" fmla="*/ 39414649 h 382"/>
                <a:gd name="T94" fmla="*/ 42094692 w 787"/>
                <a:gd name="T95" fmla="*/ 37699774 h 382"/>
                <a:gd name="T96" fmla="*/ 0 w 787"/>
                <a:gd name="T97" fmla="*/ 35986208 h 3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7"/>
                <a:gd name="T148" fmla="*/ 0 h 382"/>
                <a:gd name="T149" fmla="*/ 787 w 787"/>
                <a:gd name="T150" fmla="*/ 382 h 3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7" h="382">
                  <a:moveTo>
                    <a:pt x="0" y="21"/>
                  </a:moveTo>
                  <a:lnTo>
                    <a:pt x="0" y="21"/>
                  </a:lnTo>
                  <a:lnTo>
                    <a:pt x="9" y="52"/>
                  </a:lnTo>
                  <a:lnTo>
                    <a:pt x="20" y="55"/>
                  </a:lnTo>
                  <a:lnTo>
                    <a:pt x="11" y="57"/>
                  </a:lnTo>
                  <a:lnTo>
                    <a:pt x="4" y="152"/>
                  </a:lnTo>
                  <a:lnTo>
                    <a:pt x="24" y="188"/>
                  </a:lnTo>
                  <a:lnTo>
                    <a:pt x="37" y="188"/>
                  </a:lnTo>
                  <a:lnTo>
                    <a:pt x="32" y="202"/>
                  </a:lnTo>
                  <a:lnTo>
                    <a:pt x="57" y="242"/>
                  </a:lnTo>
                  <a:lnTo>
                    <a:pt x="83" y="251"/>
                  </a:lnTo>
                  <a:lnTo>
                    <a:pt x="104" y="274"/>
                  </a:lnTo>
                  <a:lnTo>
                    <a:pt x="135" y="271"/>
                  </a:lnTo>
                  <a:lnTo>
                    <a:pt x="187" y="292"/>
                  </a:lnTo>
                  <a:lnTo>
                    <a:pt x="249" y="284"/>
                  </a:lnTo>
                  <a:lnTo>
                    <a:pt x="286" y="324"/>
                  </a:lnTo>
                  <a:lnTo>
                    <a:pt x="315" y="314"/>
                  </a:lnTo>
                  <a:lnTo>
                    <a:pt x="349" y="363"/>
                  </a:lnTo>
                  <a:lnTo>
                    <a:pt x="376" y="372"/>
                  </a:lnTo>
                  <a:lnTo>
                    <a:pt x="373" y="344"/>
                  </a:lnTo>
                  <a:lnTo>
                    <a:pt x="401" y="327"/>
                  </a:lnTo>
                  <a:lnTo>
                    <a:pt x="404" y="314"/>
                  </a:lnTo>
                  <a:lnTo>
                    <a:pt x="445" y="314"/>
                  </a:lnTo>
                  <a:lnTo>
                    <a:pt x="480" y="324"/>
                  </a:lnTo>
                  <a:lnTo>
                    <a:pt x="481" y="308"/>
                  </a:lnTo>
                  <a:lnTo>
                    <a:pt x="467" y="306"/>
                  </a:lnTo>
                  <a:lnTo>
                    <a:pt x="497" y="305"/>
                  </a:lnTo>
                  <a:lnTo>
                    <a:pt x="498" y="297"/>
                  </a:lnTo>
                  <a:lnTo>
                    <a:pt x="501" y="307"/>
                  </a:lnTo>
                  <a:lnTo>
                    <a:pt x="556" y="310"/>
                  </a:lnTo>
                  <a:lnTo>
                    <a:pt x="571" y="324"/>
                  </a:lnTo>
                  <a:lnTo>
                    <a:pt x="573" y="348"/>
                  </a:lnTo>
                  <a:lnTo>
                    <a:pt x="591" y="381"/>
                  </a:lnTo>
                  <a:lnTo>
                    <a:pt x="602" y="380"/>
                  </a:lnTo>
                  <a:lnTo>
                    <a:pt x="606" y="355"/>
                  </a:lnTo>
                  <a:lnTo>
                    <a:pt x="588" y="297"/>
                  </a:lnTo>
                  <a:lnTo>
                    <a:pt x="599" y="273"/>
                  </a:lnTo>
                  <a:lnTo>
                    <a:pt x="668" y="226"/>
                  </a:lnTo>
                  <a:lnTo>
                    <a:pt x="655" y="221"/>
                  </a:lnTo>
                  <a:lnTo>
                    <a:pt x="667" y="219"/>
                  </a:lnTo>
                  <a:lnTo>
                    <a:pt x="657" y="204"/>
                  </a:lnTo>
                  <a:lnTo>
                    <a:pt x="660" y="190"/>
                  </a:lnTo>
                  <a:lnTo>
                    <a:pt x="646" y="180"/>
                  </a:lnTo>
                  <a:lnTo>
                    <a:pt x="660" y="187"/>
                  </a:lnTo>
                  <a:lnTo>
                    <a:pt x="655" y="170"/>
                  </a:lnTo>
                  <a:lnTo>
                    <a:pt x="665" y="165"/>
                  </a:lnTo>
                  <a:lnTo>
                    <a:pt x="667" y="202"/>
                  </a:lnTo>
                  <a:lnTo>
                    <a:pt x="677" y="180"/>
                  </a:lnTo>
                  <a:lnTo>
                    <a:pt x="671" y="163"/>
                  </a:lnTo>
                  <a:lnTo>
                    <a:pt x="678" y="173"/>
                  </a:lnTo>
                  <a:lnTo>
                    <a:pt x="692" y="143"/>
                  </a:lnTo>
                  <a:lnTo>
                    <a:pt x="747" y="130"/>
                  </a:lnTo>
                  <a:lnTo>
                    <a:pt x="733" y="121"/>
                  </a:lnTo>
                  <a:lnTo>
                    <a:pt x="743" y="98"/>
                  </a:lnTo>
                  <a:lnTo>
                    <a:pt x="785" y="81"/>
                  </a:lnTo>
                  <a:lnTo>
                    <a:pt x="786" y="72"/>
                  </a:lnTo>
                  <a:lnTo>
                    <a:pt x="776" y="64"/>
                  </a:lnTo>
                  <a:lnTo>
                    <a:pt x="776" y="42"/>
                  </a:lnTo>
                  <a:lnTo>
                    <a:pt x="753" y="35"/>
                  </a:lnTo>
                  <a:lnTo>
                    <a:pt x="736" y="71"/>
                  </a:lnTo>
                  <a:lnTo>
                    <a:pt x="667" y="84"/>
                  </a:lnTo>
                  <a:lnTo>
                    <a:pt x="662" y="100"/>
                  </a:lnTo>
                  <a:lnTo>
                    <a:pt x="622" y="106"/>
                  </a:lnTo>
                  <a:lnTo>
                    <a:pt x="625" y="111"/>
                  </a:lnTo>
                  <a:lnTo>
                    <a:pt x="585" y="133"/>
                  </a:lnTo>
                  <a:lnTo>
                    <a:pt x="568" y="132"/>
                  </a:lnTo>
                  <a:lnTo>
                    <a:pt x="567" y="126"/>
                  </a:lnTo>
                  <a:lnTo>
                    <a:pt x="570" y="119"/>
                  </a:lnTo>
                  <a:lnTo>
                    <a:pt x="574" y="114"/>
                  </a:lnTo>
                  <a:lnTo>
                    <a:pt x="576" y="108"/>
                  </a:lnTo>
                  <a:lnTo>
                    <a:pt x="570" y="91"/>
                  </a:lnTo>
                  <a:lnTo>
                    <a:pt x="556" y="98"/>
                  </a:lnTo>
                  <a:lnTo>
                    <a:pt x="561" y="71"/>
                  </a:lnTo>
                  <a:lnTo>
                    <a:pt x="540" y="64"/>
                  </a:lnTo>
                  <a:lnTo>
                    <a:pt x="524" y="81"/>
                  </a:lnTo>
                  <a:lnTo>
                    <a:pt x="518" y="127"/>
                  </a:lnTo>
                  <a:lnTo>
                    <a:pt x="505" y="128"/>
                  </a:lnTo>
                  <a:lnTo>
                    <a:pt x="501" y="107"/>
                  </a:lnTo>
                  <a:lnTo>
                    <a:pt x="511" y="72"/>
                  </a:lnTo>
                  <a:lnTo>
                    <a:pt x="502" y="78"/>
                  </a:lnTo>
                  <a:lnTo>
                    <a:pt x="519" y="60"/>
                  </a:lnTo>
                  <a:lnTo>
                    <a:pt x="555" y="59"/>
                  </a:lnTo>
                  <a:lnTo>
                    <a:pt x="549" y="50"/>
                  </a:lnTo>
                  <a:lnTo>
                    <a:pt x="546" y="50"/>
                  </a:lnTo>
                  <a:lnTo>
                    <a:pt x="493" y="45"/>
                  </a:lnTo>
                  <a:lnTo>
                    <a:pt x="502" y="34"/>
                  </a:lnTo>
                  <a:lnTo>
                    <a:pt x="469" y="49"/>
                  </a:lnTo>
                  <a:lnTo>
                    <a:pt x="444" y="49"/>
                  </a:lnTo>
                  <a:lnTo>
                    <a:pt x="475" y="25"/>
                  </a:lnTo>
                  <a:lnTo>
                    <a:pt x="410" y="12"/>
                  </a:lnTo>
                  <a:lnTo>
                    <a:pt x="402" y="0"/>
                  </a:lnTo>
                  <a:lnTo>
                    <a:pt x="401" y="8"/>
                  </a:lnTo>
                  <a:lnTo>
                    <a:pt x="25" y="8"/>
                  </a:lnTo>
                  <a:lnTo>
                    <a:pt x="33" y="23"/>
                  </a:lnTo>
                  <a:lnTo>
                    <a:pt x="24" y="35"/>
                  </a:lnTo>
                  <a:lnTo>
                    <a:pt x="27" y="22"/>
                  </a:lnTo>
                  <a:lnTo>
                    <a:pt x="0" y="21"/>
                  </a:lnTo>
                </a:path>
              </a:pathLst>
            </a:custGeom>
            <a:solidFill>
              <a:srgbClr val="00B050"/>
            </a:solidFill>
            <a:ln w="6350">
              <a:solidFill>
                <a:schemeClr val="bg1"/>
              </a:solidFill>
              <a:round/>
              <a:headEnd/>
              <a:tailEnd/>
            </a:ln>
          </p:spPr>
          <p:txBody>
            <a:bodyPr lIns="0" tIns="0" rIns="0" bIns="0" anchor="ctr">
              <a:spAutoFit/>
            </a:bodyPr>
            <a:lstStyle/>
            <a:p>
              <a:pPr>
                <a:defRPr/>
              </a:pPr>
              <a:endParaRPr lang="en-GB" dirty="0"/>
            </a:p>
          </p:txBody>
        </p:sp>
        <p:sp>
          <p:nvSpPr>
            <p:cNvPr id="690" name="Freeform 689"/>
            <p:cNvSpPr>
              <a:spLocks/>
            </p:cNvSpPr>
            <p:nvPr/>
          </p:nvSpPr>
          <p:spPr bwMode="auto">
            <a:xfrm>
              <a:off x="8393133" y="1932956"/>
              <a:ext cx="59446" cy="18411"/>
            </a:xfrm>
            <a:custGeom>
              <a:avLst/>
              <a:gdLst>
                <a:gd name="T0" fmla="*/ 0 w 43"/>
                <a:gd name="T1" fmla="*/ 7406368 h 14"/>
                <a:gd name="T2" fmla="*/ 0 w 43"/>
                <a:gd name="T3" fmla="*/ 7406368 h 14"/>
                <a:gd name="T4" fmla="*/ 41742022 w 43"/>
                <a:gd name="T5" fmla="*/ 0 h 14"/>
                <a:gd name="T6" fmla="*/ 70126962 w 43"/>
                <a:gd name="T7" fmla="*/ 11108871 h 14"/>
                <a:gd name="T8" fmla="*/ 55099114 w 43"/>
                <a:gd name="T9" fmla="*/ 24069679 h 14"/>
                <a:gd name="T10" fmla="*/ 0 w 43"/>
                <a:gd name="T11" fmla="*/ 7406368 h 14"/>
                <a:gd name="T12" fmla="*/ 0 w 43"/>
                <a:gd name="T13" fmla="*/ 7406368 h 14"/>
                <a:gd name="T14" fmla="*/ 0 60000 65536"/>
                <a:gd name="T15" fmla="*/ 0 60000 65536"/>
                <a:gd name="T16" fmla="*/ 0 60000 65536"/>
                <a:gd name="T17" fmla="*/ 0 60000 65536"/>
                <a:gd name="T18" fmla="*/ 0 60000 65536"/>
                <a:gd name="T19" fmla="*/ 0 60000 65536"/>
                <a:gd name="T20" fmla="*/ 0 60000 65536"/>
                <a:gd name="T21" fmla="*/ 0 w 43"/>
                <a:gd name="T22" fmla="*/ 0 h 14"/>
                <a:gd name="T23" fmla="*/ 43 w 4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4">
                  <a:moveTo>
                    <a:pt x="0" y="4"/>
                  </a:moveTo>
                  <a:lnTo>
                    <a:pt x="0" y="4"/>
                  </a:lnTo>
                  <a:lnTo>
                    <a:pt x="25" y="0"/>
                  </a:lnTo>
                  <a:lnTo>
                    <a:pt x="42" y="6"/>
                  </a:lnTo>
                  <a:lnTo>
                    <a:pt x="33" y="13"/>
                  </a:lnTo>
                  <a:lnTo>
                    <a:pt x="0" y="4"/>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grpSp>
          <p:nvGrpSpPr>
            <p:cNvPr id="691" name="Group 115"/>
            <p:cNvGrpSpPr>
              <a:grpSpLocks/>
            </p:cNvGrpSpPr>
            <p:nvPr/>
          </p:nvGrpSpPr>
          <p:grpSpPr bwMode="auto">
            <a:xfrm>
              <a:off x="3291034" y="2798066"/>
              <a:ext cx="1049624" cy="1468176"/>
              <a:chOff x="1821" y="3111"/>
              <a:chExt cx="785" cy="1163"/>
            </a:xfrm>
            <a:solidFill>
              <a:schemeClr val="accent1"/>
            </a:solidFill>
          </p:grpSpPr>
          <p:sp>
            <p:nvSpPr>
              <p:cNvPr id="692" name="Freeform 691"/>
              <p:cNvSpPr>
                <a:spLocks/>
              </p:cNvSpPr>
              <p:nvPr/>
            </p:nvSpPr>
            <p:spPr bwMode="auto">
              <a:xfrm>
                <a:off x="2163" y="3176"/>
                <a:ext cx="21" cy="8"/>
              </a:xfrm>
              <a:custGeom>
                <a:avLst/>
                <a:gdLst>
                  <a:gd name="T0" fmla="*/ 0 w 21"/>
                  <a:gd name="T1" fmla="*/ 0 h 8"/>
                  <a:gd name="T2" fmla="*/ 0 w 21"/>
                  <a:gd name="T3" fmla="*/ 0 h 8"/>
                  <a:gd name="T4" fmla="*/ 2 w 21"/>
                  <a:gd name="T5" fmla="*/ 7 h 8"/>
                  <a:gd name="T6" fmla="*/ 20 w 21"/>
                  <a:gd name="T7" fmla="*/ 4 h 8"/>
                  <a:gd name="T8" fmla="*/ 0 w 21"/>
                  <a:gd name="T9" fmla="*/ 0 h 8"/>
                  <a:gd name="T10" fmla="*/ 0 w 21"/>
                  <a:gd name="T11" fmla="*/ 0 h 8"/>
                  <a:gd name="T12" fmla="*/ 0 60000 65536"/>
                  <a:gd name="T13" fmla="*/ 0 60000 65536"/>
                  <a:gd name="T14" fmla="*/ 0 60000 65536"/>
                  <a:gd name="T15" fmla="*/ 0 60000 65536"/>
                  <a:gd name="T16" fmla="*/ 0 60000 65536"/>
                  <a:gd name="T17" fmla="*/ 0 60000 65536"/>
                  <a:gd name="T18" fmla="*/ 0 w 21"/>
                  <a:gd name="T19" fmla="*/ 0 h 8"/>
                  <a:gd name="T20" fmla="*/ 21 w 21"/>
                  <a:gd name="T21" fmla="*/ 8 h 8"/>
                </a:gdLst>
                <a:ahLst/>
                <a:cxnLst>
                  <a:cxn ang="T12">
                    <a:pos x="T0" y="T1"/>
                  </a:cxn>
                  <a:cxn ang="T13">
                    <a:pos x="T2" y="T3"/>
                  </a:cxn>
                  <a:cxn ang="T14">
                    <a:pos x="T4" y="T5"/>
                  </a:cxn>
                  <a:cxn ang="T15">
                    <a:pos x="T6" y="T7"/>
                  </a:cxn>
                  <a:cxn ang="T16">
                    <a:pos x="T8" y="T9"/>
                  </a:cxn>
                  <a:cxn ang="T17">
                    <a:pos x="T10" y="T11"/>
                  </a:cxn>
                </a:cxnLst>
                <a:rect l="T18" t="T19" r="T20" b="T21"/>
                <a:pathLst>
                  <a:path w="21" h="8">
                    <a:moveTo>
                      <a:pt x="0" y="0"/>
                    </a:moveTo>
                    <a:lnTo>
                      <a:pt x="0" y="0"/>
                    </a:lnTo>
                    <a:lnTo>
                      <a:pt x="2" y="7"/>
                    </a:lnTo>
                    <a:lnTo>
                      <a:pt x="20" y="4"/>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93" name="Freeform 692"/>
              <p:cNvSpPr>
                <a:spLocks/>
              </p:cNvSpPr>
              <p:nvPr/>
            </p:nvSpPr>
            <p:spPr bwMode="auto">
              <a:xfrm>
                <a:off x="2079" y="3729"/>
                <a:ext cx="270" cy="481"/>
              </a:xfrm>
              <a:custGeom>
                <a:avLst/>
                <a:gdLst>
                  <a:gd name="T0" fmla="*/ 0 w 270"/>
                  <a:gd name="T1" fmla="*/ 444 h 481"/>
                  <a:gd name="T2" fmla="*/ 0 w 270"/>
                  <a:gd name="T3" fmla="*/ 444 h 481"/>
                  <a:gd name="T4" fmla="*/ 3 w 270"/>
                  <a:gd name="T5" fmla="*/ 455 h 481"/>
                  <a:gd name="T6" fmla="*/ 14 w 270"/>
                  <a:gd name="T7" fmla="*/ 451 h 481"/>
                  <a:gd name="T8" fmla="*/ 18 w 270"/>
                  <a:gd name="T9" fmla="*/ 475 h 481"/>
                  <a:gd name="T10" fmla="*/ 68 w 270"/>
                  <a:gd name="T11" fmla="*/ 480 h 481"/>
                  <a:gd name="T12" fmla="*/ 54 w 270"/>
                  <a:gd name="T13" fmla="*/ 468 h 481"/>
                  <a:gd name="T14" fmla="*/ 64 w 270"/>
                  <a:gd name="T15" fmla="*/ 435 h 481"/>
                  <a:gd name="T16" fmla="*/ 74 w 270"/>
                  <a:gd name="T17" fmla="*/ 442 h 481"/>
                  <a:gd name="T18" fmla="*/ 105 w 270"/>
                  <a:gd name="T19" fmla="*/ 396 h 481"/>
                  <a:gd name="T20" fmla="*/ 81 w 270"/>
                  <a:gd name="T21" fmla="*/ 370 h 481"/>
                  <a:gd name="T22" fmla="*/ 108 w 270"/>
                  <a:gd name="T23" fmla="*/ 354 h 481"/>
                  <a:gd name="T24" fmla="*/ 112 w 270"/>
                  <a:gd name="T25" fmla="*/ 331 h 481"/>
                  <a:gd name="T26" fmla="*/ 124 w 270"/>
                  <a:gd name="T27" fmla="*/ 320 h 481"/>
                  <a:gd name="T28" fmla="*/ 113 w 270"/>
                  <a:gd name="T29" fmla="*/ 316 h 481"/>
                  <a:gd name="T30" fmla="*/ 134 w 270"/>
                  <a:gd name="T31" fmla="*/ 316 h 481"/>
                  <a:gd name="T32" fmla="*/ 131 w 270"/>
                  <a:gd name="T33" fmla="*/ 305 h 481"/>
                  <a:gd name="T34" fmla="*/ 122 w 270"/>
                  <a:gd name="T35" fmla="*/ 312 h 481"/>
                  <a:gd name="T36" fmla="*/ 113 w 270"/>
                  <a:gd name="T37" fmla="*/ 304 h 481"/>
                  <a:gd name="T38" fmla="*/ 112 w 270"/>
                  <a:gd name="T39" fmla="*/ 287 h 481"/>
                  <a:gd name="T40" fmla="*/ 149 w 270"/>
                  <a:gd name="T41" fmla="*/ 288 h 481"/>
                  <a:gd name="T42" fmla="*/ 152 w 270"/>
                  <a:gd name="T43" fmla="*/ 253 h 481"/>
                  <a:gd name="T44" fmla="*/ 210 w 270"/>
                  <a:gd name="T45" fmla="*/ 247 h 481"/>
                  <a:gd name="T46" fmla="*/ 227 w 270"/>
                  <a:gd name="T47" fmla="*/ 223 h 481"/>
                  <a:gd name="T48" fmla="*/ 204 w 270"/>
                  <a:gd name="T49" fmla="*/ 178 h 481"/>
                  <a:gd name="T50" fmla="*/ 216 w 270"/>
                  <a:gd name="T51" fmla="*/ 122 h 481"/>
                  <a:gd name="T52" fmla="*/ 269 w 270"/>
                  <a:gd name="T53" fmla="*/ 76 h 481"/>
                  <a:gd name="T54" fmla="*/ 267 w 270"/>
                  <a:gd name="T55" fmla="*/ 55 h 481"/>
                  <a:gd name="T56" fmla="*/ 256 w 270"/>
                  <a:gd name="T57" fmla="*/ 55 h 481"/>
                  <a:gd name="T58" fmla="*/ 242 w 270"/>
                  <a:gd name="T59" fmla="*/ 79 h 481"/>
                  <a:gd name="T60" fmla="*/ 205 w 270"/>
                  <a:gd name="T61" fmla="*/ 78 h 481"/>
                  <a:gd name="T62" fmla="*/ 213 w 270"/>
                  <a:gd name="T63" fmla="*/ 50 h 481"/>
                  <a:gd name="T64" fmla="*/ 147 w 270"/>
                  <a:gd name="T65" fmla="*/ 7 h 481"/>
                  <a:gd name="T66" fmla="*/ 125 w 270"/>
                  <a:gd name="T67" fmla="*/ 3 h 481"/>
                  <a:gd name="T68" fmla="*/ 123 w 270"/>
                  <a:gd name="T69" fmla="*/ 12 h 481"/>
                  <a:gd name="T70" fmla="*/ 98 w 270"/>
                  <a:gd name="T71" fmla="*/ 0 h 481"/>
                  <a:gd name="T72" fmla="*/ 84 w 270"/>
                  <a:gd name="T73" fmla="*/ 15 h 481"/>
                  <a:gd name="T74" fmla="*/ 82 w 270"/>
                  <a:gd name="T75" fmla="*/ 32 h 481"/>
                  <a:gd name="T76" fmla="*/ 67 w 270"/>
                  <a:gd name="T77" fmla="*/ 39 h 481"/>
                  <a:gd name="T78" fmla="*/ 68 w 270"/>
                  <a:gd name="T79" fmla="*/ 73 h 481"/>
                  <a:gd name="T80" fmla="*/ 51 w 270"/>
                  <a:gd name="T81" fmla="*/ 91 h 481"/>
                  <a:gd name="T82" fmla="*/ 39 w 270"/>
                  <a:gd name="T83" fmla="*/ 138 h 481"/>
                  <a:gd name="T84" fmla="*/ 48 w 270"/>
                  <a:gd name="T85" fmla="*/ 182 h 481"/>
                  <a:gd name="T86" fmla="*/ 31 w 270"/>
                  <a:gd name="T87" fmla="*/ 220 h 481"/>
                  <a:gd name="T88" fmla="*/ 18 w 270"/>
                  <a:gd name="T89" fmla="*/ 313 h 481"/>
                  <a:gd name="T90" fmla="*/ 28 w 270"/>
                  <a:gd name="T91" fmla="*/ 348 h 481"/>
                  <a:gd name="T92" fmla="*/ 19 w 270"/>
                  <a:gd name="T93" fmla="*/ 351 h 481"/>
                  <a:gd name="T94" fmla="*/ 23 w 270"/>
                  <a:gd name="T95" fmla="*/ 381 h 481"/>
                  <a:gd name="T96" fmla="*/ 0 w 270"/>
                  <a:gd name="T97" fmla="*/ 444 h 481"/>
                  <a:gd name="T98" fmla="*/ 0 w 270"/>
                  <a:gd name="T99" fmla="*/ 444 h 4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0"/>
                  <a:gd name="T151" fmla="*/ 0 h 481"/>
                  <a:gd name="T152" fmla="*/ 270 w 270"/>
                  <a:gd name="T153" fmla="*/ 481 h 4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0" h="481">
                    <a:moveTo>
                      <a:pt x="0" y="444"/>
                    </a:moveTo>
                    <a:lnTo>
                      <a:pt x="0" y="444"/>
                    </a:lnTo>
                    <a:lnTo>
                      <a:pt x="3" y="455"/>
                    </a:lnTo>
                    <a:lnTo>
                      <a:pt x="14" y="451"/>
                    </a:lnTo>
                    <a:lnTo>
                      <a:pt x="18" y="475"/>
                    </a:lnTo>
                    <a:lnTo>
                      <a:pt x="68" y="480"/>
                    </a:lnTo>
                    <a:lnTo>
                      <a:pt x="54" y="468"/>
                    </a:lnTo>
                    <a:lnTo>
                      <a:pt x="64" y="435"/>
                    </a:lnTo>
                    <a:lnTo>
                      <a:pt x="74" y="442"/>
                    </a:lnTo>
                    <a:lnTo>
                      <a:pt x="105" y="396"/>
                    </a:lnTo>
                    <a:lnTo>
                      <a:pt x="81" y="370"/>
                    </a:lnTo>
                    <a:lnTo>
                      <a:pt x="108" y="354"/>
                    </a:lnTo>
                    <a:lnTo>
                      <a:pt x="112" y="331"/>
                    </a:lnTo>
                    <a:lnTo>
                      <a:pt x="124" y="320"/>
                    </a:lnTo>
                    <a:lnTo>
                      <a:pt x="113" y="316"/>
                    </a:lnTo>
                    <a:lnTo>
                      <a:pt x="134" y="316"/>
                    </a:lnTo>
                    <a:lnTo>
                      <a:pt x="131" y="305"/>
                    </a:lnTo>
                    <a:lnTo>
                      <a:pt x="122" y="312"/>
                    </a:lnTo>
                    <a:lnTo>
                      <a:pt x="113" y="304"/>
                    </a:lnTo>
                    <a:lnTo>
                      <a:pt x="112" y="287"/>
                    </a:lnTo>
                    <a:lnTo>
                      <a:pt x="149" y="288"/>
                    </a:lnTo>
                    <a:lnTo>
                      <a:pt x="152" y="253"/>
                    </a:lnTo>
                    <a:lnTo>
                      <a:pt x="210" y="247"/>
                    </a:lnTo>
                    <a:lnTo>
                      <a:pt x="227" y="223"/>
                    </a:lnTo>
                    <a:lnTo>
                      <a:pt x="204" y="178"/>
                    </a:lnTo>
                    <a:lnTo>
                      <a:pt x="216" y="122"/>
                    </a:lnTo>
                    <a:lnTo>
                      <a:pt x="269" y="76"/>
                    </a:lnTo>
                    <a:lnTo>
                      <a:pt x="267" y="55"/>
                    </a:lnTo>
                    <a:lnTo>
                      <a:pt x="256" y="55"/>
                    </a:lnTo>
                    <a:lnTo>
                      <a:pt x="242" y="79"/>
                    </a:lnTo>
                    <a:lnTo>
                      <a:pt x="205" y="78"/>
                    </a:lnTo>
                    <a:lnTo>
                      <a:pt x="213" y="50"/>
                    </a:lnTo>
                    <a:lnTo>
                      <a:pt x="147" y="7"/>
                    </a:lnTo>
                    <a:lnTo>
                      <a:pt x="125" y="3"/>
                    </a:lnTo>
                    <a:lnTo>
                      <a:pt x="123" y="12"/>
                    </a:lnTo>
                    <a:lnTo>
                      <a:pt x="98" y="0"/>
                    </a:lnTo>
                    <a:lnTo>
                      <a:pt x="84" y="15"/>
                    </a:lnTo>
                    <a:lnTo>
                      <a:pt x="82" y="32"/>
                    </a:lnTo>
                    <a:lnTo>
                      <a:pt x="67" y="39"/>
                    </a:lnTo>
                    <a:lnTo>
                      <a:pt x="68" y="73"/>
                    </a:lnTo>
                    <a:lnTo>
                      <a:pt x="51" y="91"/>
                    </a:lnTo>
                    <a:lnTo>
                      <a:pt x="39" y="138"/>
                    </a:lnTo>
                    <a:lnTo>
                      <a:pt x="48" y="182"/>
                    </a:lnTo>
                    <a:lnTo>
                      <a:pt x="31" y="220"/>
                    </a:lnTo>
                    <a:lnTo>
                      <a:pt x="18" y="313"/>
                    </a:lnTo>
                    <a:lnTo>
                      <a:pt x="28" y="348"/>
                    </a:lnTo>
                    <a:lnTo>
                      <a:pt x="19" y="351"/>
                    </a:lnTo>
                    <a:lnTo>
                      <a:pt x="23" y="381"/>
                    </a:lnTo>
                    <a:lnTo>
                      <a:pt x="0" y="44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94" name="Freeform 693"/>
              <p:cNvSpPr>
                <a:spLocks/>
              </p:cNvSpPr>
              <p:nvPr/>
            </p:nvSpPr>
            <p:spPr bwMode="auto">
              <a:xfrm>
                <a:off x="2143" y="4217"/>
                <a:ext cx="49" cy="42"/>
              </a:xfrm>
              <a:custGeom>
                <a:avLst/>
                <a:gdLst>
                  <a:gd name="T0" fmla="*/ 0 w 49"/>
                  <a:gd name="T1" fmla="*/ 0 h 42"/>
                  <a:gd name="T2" fmla="*/ 0 w 49"/>
                  <a:gd name="T3" fmla="*/ 0 h 42"/>
                  <a:gd name="T4" fmla="*/ 2 w 49"/>
                  <a:gd name="T5" fmla="*/ 41 h 42"/>
                  <a:gd name="T6" fmla="*/ 48 w 49"/>
                  <a:gd name="T7" fmla="*/ 37 h 42"/>
                  <a:gd name="T8" fmla="*/ 11 w 49"/>
                  <a:gd name="T9" fmla="*/ 20 h 42"/>
                  <a:gd name="T10" fmla="*/ 0 w 49"/>
                  <a:gd name="T11" fmla="*/ 0 h 42"/>
                  <a:gd name="T12" fmla="*/ 0 w 49"/>
                  <a:gd name="T13" fmla="*/ 0 h 42"/>
                  <a:gd name="T14" fmla="*/ 0 60000 65536"/>
                  <a:gd name="T15" fmla="*/ 0 60000 65536"/>
                  <a:gd name="T16" fmla="*/ 0 60000 65536"/>
                  <a:gd name="T17" fmla="*/ 0 60000 65536"/>
                  <a:gd name="T18" fmla="*/ 0 60000 65536"/>
                  <a:gd name="T19" fmla="*/ 0 60000 65536"/>
                  <a:gd name="T20" fmla="*/ 0 60000 65536"/>
                  <a:gd name="T21" fmla="*/ 0 w 49"/>
                  <a:gd name="T22" fmla="*/ 0 h 42"/>
                  <a:gd name="T23" fmla="*/ 49 w 4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42">
                    <a:moveTo>
                      <a:pt x="0" y="0"/>
                    </a:moveTo>
                    <a:lnTo>
                      <a:pt x="0" y="0"/>
                    </a:lnTo>
                    <a:lnTo>
                      <a:pt x="2" y="41"/>
                    </a:lnTo>
                    <a:lnTo>
                      <a:pt x="48" y="37"/>
                    </a:lnTo>
                    <a:lnTo>
                      <a:pt x="11" y="20"/>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95" name="Freeform 694"/>
              <p:cNvSpPr>
                <a:spLocks/>
              </p:cNvSpPr>
              <p:nvPr/>
            </p:nvSpPr>
            <p:spPr bwMode="auto">
              <a:xfrm>
                <a:off x="2129" y="3560"/>
                <a:ext cx="165" cy="185"/>
              </a:xfrm>
              <a:custGeom>
                <a:avLst/>
                <a:gdLst>
                  <a:gd name="T0" fmla="*/ 0 w 165"/>
                  <a:gd name="T1" fmla="*/ 18 h 185"/>
                  <a:gd name="T2" fmla="*/ 0 w 165"/>
                  <a:gd name="T3" fmla="*/ 18 h 185"/>
                  <a:gd name="T4" fmla="*/ 13 w 165"/>
                  <a:gd name="T5" fmla="*/ 38 h 185"/>
                  <a:gd name="T6" fmla="*/ 4 w 165"/>
                  <a:gd name="T7" fmla="*/ 80 h 185"/>
                  <a:gd name="T8" fmla="*/ 13 w 165"/>
                  <a:gd name="T9" fmla="*/ 84 h 185"/>
                  <a:gd name="T10" fmla="*/ 9 w 165"/>
                  <a:gd name="T11" fmla="*/ 91 h 185"/>
                  <a:gd name="T12" fmla="*/ 1 w 165"/>
                  <a:gd name="T13" fmla="*/ 108 h 185"/>
                  <a:gd name="T14" fmla="*/ 16 w 165"/>
                  <a:gd name="T15" fmla="*/ 133 h 185"/>
                  <a:gd name="T16" fmla="*/ 24 w 165"/>
                  <a:gd name="T17" fmla="*/ 183 h 185"/>
                  <a:gd name="T18" fmla="*/ 34 w 165"/>
                  <a:gd name="T19" fmla="*/ 184 h 185"/>
                  <a:gd name="T20" fmla="*/ 48 w 165"/>
                  <a:gd name="T21" fmla="*/ 169 h 185"/>
                  <a:gd name="T22" fmla="*/ 73 w 165"/>
                  <a:gd name="T23" fmla="*/ 181 h 185"/>
                  <a:gd name="T24" fmla="*/ 75 w 165"/>
                  <a:gd name="T25" fmla="*/ 172 h 185"/>
                  <a:gd name="T26" fmla="*/ 97 w 165"/>
                  <a:gd name="T27" fmla="*/ 176 h 185"/>
                  <a:gd name="T28" fmla="*/ 106 w 165"/>
                  <a:gd name="T29" fmla="*/ 139 h 185"/>
                  <a:gd name="T30" fmla="*/ 145 w 165"/>
                  <a:gd name="T31" fmla="*/ 133 h 185"/>
                  <a:gd name="T32" fmla="*/ 159 w 165"/>
                  <a:gd name="T33" fmla="*/ 145 h 185"/>
                  <a:gd name="T34" fmla="*/ 164 w 165"/>
                  <a:gd name="T35" fmla="*/ 117 h 185"/>
                  <a:gd name="T36" fmla="*/ 155 w 165"/>
                  <a:gd name="T37" fmla="*/ 93 h 185"/>
                  <a:gd name="T38" fmla="*/ 132 w 165"/>
                  <a:gd name="T39" fmla="*/ 91 h 185"/>
                  <a:gd name="T40" fmla="*/ 122 w 165"/>
                  <a:gd name="T41" fmla="*/ 55 h 185"/>
                  <a:gd name="T42" fmla="*/ 62 w 165"/>
                  <a:gd name="T43" fmla="*/ 31 h 185"/>
                  <a:gd name="T44" fmla="*/ 58 w 165"/>
                  <a:gd name="T45" fmla="*/ 0 h 185"/>
                  <a:gd name="T46" fmla="*/ 17 w 165"/>
                  <a:gd name="T47" fmla="*/ 19 h 185"/>
                  <a:gd name="T48" fmla="*/ 0 w 165"/>
                  <a:gd name="T49" fmla="*/ 18 h 185"/>
                  <a:gd name="T50" fmla="*/ 0 w 165"/>
                  <a:gd name="T51" fmla="*/ 18 h 1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185"/>
                  <a:gd name="T80" fmla="*/ 165 w 165"/>
                  <a:gd name="T81" fmla="*/ 185 h 1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185">
                    <a:moveTo>
                      <a:pt x="0" y="18"/>
                    </a:moveTo>
                    <a:lnTo>
                      <a:pt x="0" y="18"/>
                    </a:lnTo>
                    <a:lnTo>
                      <a:pt x="13" y="38"/>
                    </a:lnTo>
                    <a:lnTo>
                      <a:pt x="4" y="80"/>
                    </a:lnTo>
                    <a:lnTo>
                      <a:pt x="13" y="84"/>
                    </a:lnTo>
                    <a:lnTo>
                      <a:pt x="9" y="91"/>
                    </a:lnTo>
                    <a:lnTo>
                      <a:pt x="1" y="108"/>
                    </a:lnTo>
                    <a:lnTo>
                      <a:pt x="16" y="133"/>
                    </a:lnTo>
                    <a:lnTo>
                      <a:pt x="24" y="183"/>
                    </a:lnTo>
                    <a:lnTo>
                      <a:pt x="34" y="184"/>
                    </a:lnTo>
                    <a:lnTo>
                      <a:pt x="48" y="169"/>
                    </a:lnTo>
                    <a:lnTo>
                      <a:pt x="73" y="181"/>
                    </a:lnTo>
                    <a:lnTo>
                      <a:pt x="75" y="172"/>
                    </a:lnTo>
                    <a:lnTo>
                      <a:pt x="97" y="176"/>
                    </a:lnTo>
                    <a:lnTo>
                      <a:pt x="106" y="139"/>
                    </a:lnTo>
                    <a:lnTo>
                      <a:pt x="145" y="133"/>
                    </a:lnTo>
                    <a:lnTo>
                      <a:pt x="159" y="145"/>
                    </a:lnTo>
                    <a:lnTo>
                      <a:pt x="164" y="117"/>
                    </a:lnTo>
                    <a:lnTo>
                      <a:pt x="155" y="93"/>
                    </a:lnTo>
                    <a:lnTo>
                      <a:pt x="132" y="91"/>
                    </a:lnTo>
                    <a:lnTo>
                      <a:pt x="122" y="55"/>
                    </a:lnTo>
                    <a:lnTo>
                      <a:pt x="62" y="31"/>
                    </a:lnTo>
                    <a:lnTo>
                      <a:pt x="58" y="0"/>
                    </a:lnTo>
                    <a:lnTo>
                      <a:pt x="17" y="19"/>
                    </a:lnTo>
                    <a:lnTo>
                      <a:pt x="0" y="1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96" name="Freeform 695"/>
              <p:cNvSpPr>
                <a:spLocks/>
              </p:cNvSpPr>
              <p:nvPr/>
            </p:nvSpPr>
            <p:spPr bwMode="auto">
              <a:xfrm>
                <a:off x="2073" y="3360"/>
                <a:ext cx="533" cy="544"/>
              </a:xfrm>
              <a:custGeom>
                <a:avLst/>
                <a:gdLst>
                  <a:gd name="T0" fmla="*/ 0 w 533"/>
                  <a:gd name="T1" fmla="*/ 172 h 544"/>
                  <a:gd name="T2" fmla="*/ 30 w 533"/>
                  <a:gd name="T3" fmla="*/ 205 h 544"/>
                  <a:gd name="T4" fmla="*/ 45 w 533"/>
                  <a:gd name="T5" fmla="*/ 218 h 544"/>
                  <a:gd name="T6" fmla="*/ 73 w 533"/>
                  <a:gd name="T7" fmla="*/ 219 h 544"/>
                  <a:gd name="T8" fmla="*/ 118 w 533"/>
                  <a:gd name="T9" fmla="*/ 231 h 544"/>
                  <a:gd name="T10" fmla="*/ 188 w 533"/>
                  <a:gd name="T11" fmla="*/ 291 h 544"/>
                  <a:gd name="T12" fmla="*/ 220 w 533"/>
                  <a:gd name="T13" fmla="*/ 317 h 544"/>
                  <a:gd name="T14" fmla="*/ 218 w 533"/>
                  <a:gd name="T15" fmla="*/ 372 h 544"/>
                  <a:gd name="T16" fmla="*/ 250 w 533"/>
                  <a:gd name="T17" fmla="*/ 396 h 544"/>
                  <a:gd name="T18" fmla="*/ 262 w 533"/>
                  <a:gd name="T19" fmla="*/ 424 h 544"/>
                  <a:gd name="T20" fmla="*/ 275 w 533"/>
                  <a:gd name="T21" fmla="*/ 445 h 544"/>
                  <a:gd name="T22" fmla="*/ 232 w 533"/>
                  <a:gd name="T23" fmla="*/ 488 h 544"/>
                  <a:gd name="T24" fmla="*/ 281 w 533"/>
                  <a:gd name="T25" fmla="*/ 529 h 544"/>
                  <a:gd name="T26" fmla="*/ 343 w 533"/>
                  <a:gd name="T27" fmla="*/ 462 h 544"/>
                  <a:gd name="T28" fmla="*/ 399 w 533"/>
                  <a:gd name="T29" fmla="*/ 384 h 544"/>
                  <a:gd name="T30" fmla="*/ 445 w 533"/>
                  <a:gd name="T31" fmla="*/ 371 h 544"/>
                  <a:gd name="T32" fmla="*/ 475 w 533"/>
                  <a:gd name="T33" fmla="*/ 249 h 544"/>
                  <a:gd name="T34" fmla="*/ 532 w 533"/>
                  <a:gd name="T35" fmla="*/ 166 h 544"/>
                  <a:gd name="T36" fmla="*/ 502 w 533"/>
                  <a:gd name="T37" fmla="*/ 137 h 544"/>
                  <a:gd name="T38" fmla="*/ 401 w 533"/>
                  <a:gd name="T39" fmla="*/ 106 h 544"/>
                  <a:gd name="T40" fmla="*/ 365 w 533"/>
                  <a:gd name="T41" fmla="*/ 78 h 544"/>
                  <a:gd name="T42" fmla="*/ 334 w 533"/>
                  <a:gd name="T43" fmla="*/ 102 h 544"/>
                  <a:gd name="T44" fmla="*/ 305 w 533"/>
                  <a:gd name="T45" fmla="*/ 98 h 544"/>
                  <a:gd name="T46" fmla="*/ 306 w 533"/>
                  <a:gd name="T47" fmla="*/ 75 h 544"/>
                  <a:gd name="T48" fmla="*/ 305 w 533"/>
                  <a:gd name="T49" fmla="*/ 15 h 544"/>
                  <a:gd name="T50" fmla="*/ 265 w 533"/>
                  <a:gd name="T51" fmla="*/ 39 h 544"/>
                  <a:gd name="T52" fmla="*/ 198 w 533"/>
                  <a:gd name="T53" fmla="*/ 49 h 544"/>
                  <a:gd name="T54" fmla="*/ 194 w 533"/>
                  <a:gd name="T55" fmla="*/ 9 h 544"/>
                  <a:gd name="T56" fmla="*/ 147 w 533"/>
                  <a:gd name="T57" fmla="*/ 16 h 544"/>
                  <a:gd name="T58" fmla="*/ 131 w 533"/>
                  <a:gd name="T59" fmla="*/ 37 h 544"/>
                  <a:gd name="T60" fmla="*/ 111 w 533"/>
                  <a:gd name="T61" fmla="*/ 59 h 544"/>
                  <a:gd name="T62" fmla="*/ 87 w 533"/>
                  <a:gd name="T63" fmla="*/ 42 h 544"/>
                  <a:gd name="T64" fmla="*/ 65 w 533"/>
                  <a:gd name="T65" fmla="*/ 61 h 544"/>
                  <a:gd name="T66" fmla="*/ 59 w 533"/>
                  <a:gd name="T67" fmla="*/ 87 h 544"/>
                  <a:gd name="T68" fmla="*/ 19 w 533"/>
                  <a:gd name="T69" fmla="*/ 140 h 544"/>
                  <a:gd name="T70" fmla="*/ 0 w 533"/>
                  <a:gd name="T71" fmla="*/ 172 h 5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3"/>
                  <a:gd name="T109" fmla="*/ 0 h 544"/>
                  <a:gd name="T110" fmla="*/ 533 w 533"/>
                  <a:gd name="T111" fmla="*/ 544 h 5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3" h="544">
                    <a:moveTo>
                      <a:pt x="0" y="172"/>
                    </a:moveTo>
                    <a:lnTo>
                      <a:pt x="0" y="172"/>
                    </a:lnTo>
                    <a:lnTo>
                      <a:pt x="11" y="197"/>
                    </a:lnTo>
                    <a:lnTo>
                      <a:pt x="30" y="205"/>
                    </a:lnTo>
                    <a:lnTo>
                      <a:pt x="45" y="196"/>
                    </a:lnTo>
                    <a:lnTo>
                      <a:pt x="45" y="218"/>
                    </a:lnTo>
                    <a:lnTo>
                      <a:pt x="56" y="218"/>
                    </a:lnTo>
                    <a:lnTo>
                      <a:pt x="73" y="219"/>
                    </a:lnTo>
                    <a:lnTo>
                      <a:pt x="114" y="200"/>
                    </a:lnTo>
                    <a:lnTo>
                      <a:pt x="118" y="231"/>
                    </a:lnTo>
                    <a:lnTo>
                      <a:pt x="178" y="255"/>
                    </a:lnTo>
                    <a:lnTo>
                      <a:pt x="188" y="291"/>
                    </a:lnTo>
                    <a:lnTo>
                      <a:pt x="211" y="293"/>
                    </a:lnTo>
                    <a:lnTo>
                      <a:pt x="220" y="317"/>
                    </a:lnTo>
                    <a:lnTo>
                      <a:pt x="215" y="345"/>
                    </a:lnTo>
                    <a:lnTo>
                      <a:pt x="218" y="372"/>
                    </a:lnTo>
                    <a:lnTo>
                      <a:pt x="246" y="377"/>
                    </a:lnTo>
                    <a:lnTo>
                      <a:pt x="250" y="396"/>
                    </a:lnTo>
                    <a:lnTo>
                      <a:pt x="264" y="399"/>
                    </a:lnTo>
                    <a:lnTo>
                      <a:pt x="262" y="424"/>
                    </a:lnTo>
                    <a:lnTo>
                      <a:pt x="273" y="424"/>
                    </a:lnTo>
                    <a:lnTo>
                      <a:pt x="275" y="445"/>
                    </a:lnTo>
                    <a:lnTo>
                      <a:pt x="222" y="491"/>
                    </a:lnTo>
                    <a:lnTo>
                      <a:pt x="232" y="488"/>
                    </a:lnTo>
                    <a:lnTo>
                      <a:pt x="273" y="517"/>
                    </a:lnTo>
                    <a:lnTo>
                      <a:pt x="281" y="529"/>
                    </a:lnTo>
                    <a:lnTo>
                      <a:pt x="278" y="543"/>
                    </a:lnTo>
                    <a:lnTo>
                      <a:pt x="343" y="462"/>
                    </a:lnTo>
                    <a:lnTo>
                      <a:pt x="347" y="421"/>
                    </a:lnTo>
                    <a:lnTo>
                      <a:pt x="399" y="384"/>
                    </a:lnTo>
                    <a:lnTo>
                      <a:pt x="432" y="384"/>
                    </a:lnTo>
                    <a:lnTo>
                      <a:pt x="445" y="371"/>
                    </a:lnTo>
                    <a:lnTo>
                      <a:pt x="472" y="310"/>
                    </a:lnTo>
                    <a:lnTo>
                      <a:pt x="475" y="249"/>
                    </a:lnTo>
                    <a:lnTo>
                      <a:pt x="527" y="191"/>
                    </a:lnTo>
                    <a:lnTo>
                      <a:pt x="532" y="166"/>
                    </a:lnTo>
                    <a:lnTo>
                      <a:pt x="524" y="141"/>
                    </a:lnTo>
                    <a:lnTo>
                      <a:pt x="502" y="137"/>
                    </a:lnTo>
                    <a:lnTo>
                      <a:pt x="468" y="111"/>
                    </a:lnTo>
                    <a:lnTo>
                      <a:pt x="401" y="106"/>
                    </a:lnTo>
                    <a:lnTo>
                      <a:pt x="395" y="90"/>
                    </a:lnTo>
                    <a:lnTo>
                      <a:pt x="365" y="78"/>
                    </a:lnTo>
                    <a:lnTo>
                      <a:pt x="352" y="79"/>
                    </a:lnTo>
                    <a:lnTo>
                      <a:pt x="334" y="102"/>
                    </a:lnTo>
                    <a:lnTo>
                      <a:pt x="334" y="94"/>
                    </a:lnTo>
                    <a:lnTo>
                      <a:pt x="305" y="98"/>
                    </a:lnTo>
                    <a:lnTo>
                      <a:pt x="317" y="93"/>
                    </a:lnTo>
                    <a:lnTo>
                      <a:pt x="306" y="75"/>
                    </a:lnTo>
                    <a:lnTo>
                      <a:pt x="327" y="48"/>
                    </a:lnTo>
                    <a:lnTo>
                      <a:pt x="305" y="15"/>
                    </a:lnTo>
                    <a:lnTo>
                      <a:pt x="285" y="41"/>
                    </a:lnTo>
                    <a:lnTo>
                      <a:pt x="265" y="39"/>
                    </a:lnTo>
                    <a:lnTo>
                      <a:pt x="237" y="43"/>
                    </a:lnTo>
                    <a:lnTo>
                      <a:pt x="198" y="49"/>
                    </a:lnTo>
                    <a:lnTo>
                      <a:pt x="191" y="35"/>
                    </a:lnTo>
                    <a:lnTo>
                      <a:pt x="194" y="9"/>
                    </a:lnTo>
                    <a:lnTo>
                      <a:pt x="181" y="0"/>
                    </a:lnTo>
                    <a:lnTo>
                      <a:pt x="147" y="16"/>
                    </a:lnTo>
                    <a:lnTo>
                      <a:pt x="124" y="11"/>
                    </a:lnTo>
                    <a:lnTo>
                      <a:pt x="131" y="37"/>
                    </a:lnTo>
                    <a:lnTo>
                      <a:pt x="144" y="40"/>
                    </a:lnTo>
                    <a:lnTo>
                      <a:pt x="111" y="59"/>
                    </a:lnTo>
                    <a:lnTo>
                      <a:pt x="95" y="52"/>
                    </a:lnTo>
                    <a:lnTo>
                      <a:pt x="87" y="42"/>
                    </a:lnTo>
                    <a:lnTo>
                      <a:pt x="55" y="47"/>
                    </a:lnTo>
                    <a:lnTo>
                      <a:pt x="65" y="61"/>
                    </a:lnTo>
                    <a:lnTo>
                      <a:pt x="52" y="63"/>
                    </a:lnTo>
                    <a:lnTo>
                      <a:pt x="59" y="87"/>
                    </a:lnTo>
                    <a:lnTo>
                      <a:pt x="53" y="126"/>
                    </a:lnTo>
                    <a:lnTo>
                      <a:pt x="19" y="140"/>
                    </a:lnTo>
                    <a:lnTo>
                      <a:pt x="0" y="172"/>
                    </a:lnTo>
                  </a:path>
                </a:pathLst>
              </a:custGeom>
              <a:solidFill>
                <a:schemeClr val="accent2"/>
              </a:solidFill>
              <a:ln w="6350">
                <a:solidFill>
                  <a:schemeClr val="bg1"/>
                </a:solidFill>
                <a:round/>
                <a:headEnd/>
                <a:tailEnd/>
              </a:ln>
            </p:spPr>
            <p:txBody>
              <a:bodyPr lIns="0" tIns="0" rIns="0" bIns="0" anchor="ctr">
                <a:spAutoFit/>
              </a:bodyPr>
              <a:lstStyle/>
              <a:p>
                <a:pPr>
                  <a:defRPr/>
                </a:pPr>
                <a:endParaRPr lang="en-GB" dirty="0"/>
              </a:p>
            </p:txBody>
          </p:sp>
          <p:sp>
            <p:nvSpPr>
              <p:cNvPr id="697" name="Freeform 696"/>
              <p:cNvSpPr>
                <a:spLocks/>
              </p:cNvSpPr>
              <p:nvPr/>
            </p:nvSpPr>
            <p:spPr bwMode="auto">
              <a:xfrm>
                <a:off x="1863" y="3176"/>
                <a:ext cx="13" cy="37"/>
              </a:xfrm>
              <a:custGeom>
                <a:avLst/>
                <a:gdLst>
                  <a:gd name="T0" fmla="*/ 0 w 13"/>
                  <a:gd name="T1" fmla="*/ 8 h 37"/>
                  <a:gd name="T2" fmla="*/ 0 w 13"/>
                  <a:gd name="T3" fmla="*/ 8 h 37"/>
                  <a:gd name="T4" fmla="*/ 5 w 13"/>
                  <a:gd name="T5" fmla="*/ 36 h 37"/>
                  <a:gd name="T6" fmla="*/ 12 w 13"/>
                  <a:gd name="T7" fmla="*/ 0 h 37"/>
                  <a:gd name="T8" fmla="*/ 0 w 13"/>
                  <a:gd name="T9" fmla="*/ 8 h 37"/>
                  <a:gd name="T10" fmla="*/ 0 w 13"/>
                  <a:gd name="T11" fmla="*/ 8 h 37"/>
                  <a:gd name="T12" fmla="*/ 0 60000 65536"/>
                  <a:gd name="T13" fmla="*/ 0 60000 65536"/>
                  <a:gd name="T14" fmla="*/ 0 60000 65536"/>
                  <a:gd name="T15" fmla="*/ 0 60000 65536"/>
                  <a:gd name="T16" fmla="*/ 0 60000 65536"/>
                  <a:gd name="T17" fmla="*/ 0 60000 65536"/>
                  <a:gd name="T18" fmla="*/ 0 w 13"/>
                  <a:gd name="T19" fmla="*/ 0 h 37"/>
                  <a:gd name="T20" fmla="*/ 13 w 13"/>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3" h="37">
                    <a:moveTo>
                      <a:pt x="0" y="8"/>
                    </a:moveTo>
                    <a:lnTo>
                      <a:pt x="0" y="8"/>
                    </a:lnTo>
                    <a:lnTo>
                      <a:pt x="5" y="36"/>
                    </a:lnTo>
                    <a:lnTo>
                      <a:pt x="12" y="0"/>
                    </a:lnTo>
                    <a:lnTo>
                      <a:pt x="0" y="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98" name="Freeform 697"/>
              <p:cNvSpPr>
                <a:spLocks/>
              </p:cNvSpPr>
              <p:nvPr/>
            </p:nvSpPr>
            <p:spPr bwMode="auto">
              <a:xfrm>
                <a:off x="2049" y="3668"/>
                <a:ext cx="115" cy="571"/>
              </a:xfrm>
              <a:custGeom>
                <a:avLst/>
                <a:gdLst>
                  <a:gd name="T0" fmla="*/ 0 w 115"/>
                  <a:gd name="T1" fmla="*/ 445 h 571"/>
                  <a:gd name="T2" fmla="*/ 0 w 115"/>
                  <a:gd name="T3" fmla="*/ 445 h 571"/>
                  <a:gd name="T4" fmla="*/ 9 w 115"/>
                  <a:gd name="T5" fmla="*/ 430 h 571"/>
                  <a:gd name="T6" fmla="*/ 24 w 115"/>
                  <a:gd name="T7" fmla="*/ 441 h 571"/>
                  <a:gd name="T8" fmla="*/ 39 w 115"/>
                  <a:gd name="T9" fmla="*/ 412 h 571"/>
                  <a:gd name="T10" fmla="*/ 33 w 115"/>
                  <a:gd name="T11" fmla="*/ 400 h 571"/>
                  <a:gd name="T12" fmla="*/ 45 w 115"/>
                  <a:gd name="T13" fmla="*/ 360 h 571"/>
                  <a:gd name="T14" fmla="*/ 24 w 115"/>
                  <a:gd name="T15" fmla="*/ 357 h 571"/>
                  <a:gd name="T16" fmla="*/ 27 w 115"/>
                  <a:gd name="T17" fmla="*/ 292 h 571"/>
                  <a:gd name="T18" fmla="*/ 55 w 115"/>
                  <a:gd name="T19" fmla="*/ 224 h 571"/>
                  <a:gd name="T20" fmla="*/ 54 w 115"/>
                  <a:gd name="T21" fmla="*/ 166 h 571"/>
                  <a:gd name="T22" fmla="*/ 74 w 115"/>
                  <a:gd name="T23" fmla="*/ 58 h 571"/>
                  <a:gd name="T24" fmla="*/ 68 w 115"/>
                  <a:gd name="T25" fmla="*/ 9 h 571"/>
                  <a:gd name="T26" fmla="*/ 81 w 115"/>
                  <a:gd name="T27" fmla="*/ 0 h 571"/>
                  <a:gd name="T28" fmla="*/ 96 w 115"/>
                  <a:gd name="T29" fmla="*/ 25 h 571"/>
                  <a:gd name="T30" fmla="*/ 104 w 115"/>
                  <a:gd name="T31" fmla="*/ 75 h 571"/>
                  <a:gd name="T32" fmla="*/ 114 w 115"/>
                  <a:gd name="T33" fmla="*/ 76 h 571"/>
                  <a:gd name="T34" fmla="*/ 112 w 115"/>
                  <a:gd name="T35" fmla="*/ 93 h 571"/>
                  <a:gd name="T36" fmla="*/ 97 w 115"/>
                  <a:gd name="T37" fmla="*/ 100 h 571"/>
                  <a:gd name="T38" fmla="*/ 98 w 115"/>
                  <a:gd name="T39" fmla="*/ 134 h 571"/>
                  <a:gd name="T40" fmla="*/ 81 w 115"/>
                  <a:gd name="T41" fmla="*/ 152 h 571"/>
                  <a:gd name="T42" fmla="*/ 69 w 115"/>
                  <a:gd name="T43" fmla="*/ 199 h 571"/>
                  <a:gd name="T44" fmla="*/ 78 w 115"/>
                  <a:gd name="T45" fmla="*/ 243 h 571"/>
                  <a:gd name="T46" fmla="*/ 61 w 115"/>
                  <a:gd name="T47" fmla="*/ 281 h 571"/>
                  <a:gd name="T48" fmla="*/ 48 w 115"/>
                  <a:gd name="T49" fmla="*/ 374 h 571"/>
                  <a:gd name="T50" fmla="*/ 58 w 115"/>
                  <a:gd name="T51" fmla="*/ 409 h 571"/>
                  <a:gd name="T52" fmla="*/ 49 w 115"/>
                  <a:gd name="T53" fmla="*/ 412 h 571"/>
                  <a:gd name="T54" fmla="*/ 53 w 115"/>
                  <a:gd name="T55" fmla="*/ 442 h 571"/>
                  <a:gd name="T56" fmla="*/ 30 w 115"/>
                  <a:gd name="T57" fmla="*/ 505 h 571"/>
                  <a:gd name="T58" fmla="*/ 33 w 115"/>
                  <a:gd name="T59" fmla="*/ 516 h 571"/>
                  <a:gd name="T60" fmla="*/ 44 w 115"/>
                  <a:gd name="T61" fmla="*/ 512 h 571"/>
                  <a:gd name="T62" fmla="*/ 48 w 115"/>
                  <a:gd name="T63" fmla="*/ 536 h 571"/>
                  <a:gd name="T64" fmla="*/ 98 w 115"/>
                  <a:gd name="T65" fmla="*/ 541 h 571"/>
                  <a:gd name="T66" fmla="*/ 65 w 115"/>
                  <a:gd name="T67" fmla="*/ 551 h 571"/>
                  <a:gd name="T68" fmla="*/ 61 w 115"/>
                  <a:gd name="T69" fmla="*/ 570 h 571"/>
                  <a:gd name="T70" fmla="*/ 46 w 115"/>
                  <a:gd name="T71" fmla="*/ 565 h 571"/>
                  <a:gd name="T72" fmla="*/ 62 w 115"/>
                  <a:gd name="T73" fmla="*/ 553 h 571"/>
                  <a:gd name="T74" fmla="*/ 38 w 115"/>
                  <a:gd name="T75" fmla="*/ 548 h 571"/>
                  <a:gd name="T76" fmla="*/ 35 w 115"/>
                  <a:gd name="T77" fmla="*/ 527 h 571"/>
                  <a:gd name="T78" fmla="*/ 29 w 115"/>
                  <a:gd name="T79" fmla="*/ 537 h 571"/>
                  <a:gd name="T80" fmla="*/ 20 w 115"/>
                  <a:gd name="T81" fmla="*/ 518 h 571"/>
                  <a:gd name="T82" fmla="*/ 25 w 115"/>
                  <a:gd name="T83" fmla="*/ 513 h 571"/>
                  <a:gd name="T84" fmla="*/ 14 w 115"/>
                  <a:gd name="T85" fmla="*/ 504 h 571"/>
                  <a:gd name="T86" fmla="*/ 24 w 115"/>
                  <a:gd name="T87" fmla="*/ 494 h 571"/>
                  <a:gd name="T88" fmla="*/ 15 w 115"/>
                  <a:gd name="T89" fmla="*/ 466 h 571"/>
                  <a:gd name="T90" fmla="*/ 32 w 115"/>
                  <a:gd name="T91" fmla="*/ 469 h 571"/>
                  <a:gd name="T92" fmla="*/ 15 w 115"/>
                  <a:gd name="T93" fmla="*/ 455 h 571"/>
                  <a:gd name="T94" fmla="*/ 19 w 115"/>
                  <a:gd name="T95" fmla="*/ 444 h 571"/>
                  <a:gd name="T96" fmla="*/ 0 w 115"/>
                  <a:gd name="T97" fmla="*/ 445 h 571"/>
                  <a:gd name="T98" fmla="*/ 0 w 115"/>
                  <a:gd name="T99" fmla="*/ 445 h 5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
                  <a:gd name="T151" fmla="*/ 0 h 571"/>
                  <a:gd name="T152" fmla="*/ 115 w 115"/>
                  <a:gd name="T153" fmla="*/ 571 h 5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 h="571">
                    <a:moveTo>
                      <a:pt x="0" y="445"/>
                    </a:moveTo>
                    <a:lnTo>
                      <a:pt x="0" y="445"/>
                    </a:lnTo>
                    <a:lnTo>
                      <a:pt x="9" y="430"/>
                    </a:lnTo>
                    <a:lnTo>
                      <a:pt x="24" y="441"/>
                    </a:lnTo>
                    <a:lnTo>
                      <a:pt x="39" y="412"/>
                    </a:lnTo>
                    <a:lnTo>
                      <a:pt x="33" y="400"/>
                    </a:lnTo>
                    <a:lnTo>
                      <a:pt x="45" y="360"/>
                    </a:lnTo>
                    <a:lnTo>
                      <a:pt x="24" y="357"/>
                    </a:lnTo>
                    <a:lnTo>
                      <a:pt x="27" y="292"/>
                    </a:lnTo>
                    <a:lnTo>
                      <a:pt x="55" y="224"/>
                    </a:lnTo>
                    <a:lnTo>
                      <a:pt x="54" y="166"/>
                    </a:lnTo>
                    <a:lnTo>
                      <a:pt x="74" y="58"/>
                    </a:lnTo>
                    <a:lnTo>
                      <a:pt x="68" y="9"/>
                    </a:lnTo>
                    <a:lnTo>
                      <a:pt x="81" y="0"/>
                    </a:lnTo>
                    <a:lnTo>
                      <a:pt x="96" y="25"/>
                    </a:lnTo>
                    <a:lnTo>
                      <a:pt x="104" y="75"/>
                    </a:lnTo>
                    <a:lnTo>
                      <a:pt x="114" y="76"/>
                    </a:lnTo>
                    <a:lnTo>
                      <a:pt x="112" y="93"/>
                    </a:lnTo>
                    <a:lnTo>
                      <a:pt x="97" y="100"/>
                    </a:lnTo>
                    <a:lnTo>
                      <a:pt x="98" y="134"/>
                    </a:lnTo>
                    <a:lnTo>
                      <a:pt x="81" y="152"/>
                    </a:lnTo>
                    <a:lnTo>
                      <a:pt x="69" y="199"/>
                    </a:lnTo>
                    <a:lnTo>
                      <a:pt x="78" y="243"/>
                    </a:lnTo>
                    <a:lnTo>
                      <a:pt x="61" y="281"/>
                    </a:lnTo>
                    <a:lnTo>
                      <a:pt x="48" y="374"/>
                    </a:lnTo>
                    <a:lnTo>
                      <a:pt x="58" y="409"/>
                    </a:lnTo>
                    <a:lnTo>
                      <a:pt x="49" y="412"/>
                    </a:lnTo>
                    <a:lnTo>
                      <a:pt x="53" y="442"/>
                    </a:lnTo>
                    <a:lnTo>
                      <a:pt x="30" y="505"/>
                    </a:lnTo>
                    <a:lnTo>
                      <a:pt x="33" y="516"/>
                    </a:lnTo>
                    <a:lnTo>
                      <a:pt x="44" y="512"/>
                    </a:lnTo>
                    <a:lnTo>
                      <a:pt x="48" y="536"/>
                    </a:lnTo>
                    <a:lnTo>
                      <a:pt x="98" y="541"/>
                    </a:lnTo>
                    <a:lnTo>
                      <a:pt x="65" y="551"/>
                    </a:lnTo>
                    <a:lnTo>
                      <a:pt x="61" y="570"/>
                    </a:lnTo>
                    <a:lnTo>
                      <a:pt x="46" y="565"/>
                    </a:lnTo>
                    <a:lnTo>
                      <a:pt x="62" y="553"/>
                    </a:lnTo>
                    <a:lnTo>
                      <a:pt x="38" y="548"/>
                    </a:lnTo>
                    <a:lnTo>
                      <a:pt x="35" y="527"/>
                    </a:lnTo>
                    <a:lnTo>
                      <a:pt x="29" y="537"/>
                    </a:lnTo>
                    <a:lnTo>
                      <a:pt x="20" y="518"/>
                    </a:lnTo>
                    <a:lnTo>
                      <a:pt x="25" y="513"/>
                    </a:lnTo>
                    <a:lnTo>
                      <a:pt x="14" y="504"/>
                    </a:lnTo>
                    <a:lnTo>
                      <a:pt x="24" y="494"/>
                    </a:lnTo>
                    <a:lnTo>
                      <a:pt x="15" y="466"/>
                    </a:lnTo>
                    <a:lnTo>
                      <a:pt x="32" y="469"/>
                    </a:lnTo>
                    <a:lnTo>
                      <a:pt x="15" y="455"/>
                    </a:lnTo>
                    <a:lnTo>
                      <a:pt x="19" y="444"/>
                    </a:lnTo>
                    <a:lnTo>
                      <a:pt x="0" y="44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699" name="Freeform 698"/>
              <p:cNvSpPr>
                <a:spLocks/>
              </p:cNvSpPr>
              <p:nvPr/>
            </p:nvSpPr>
            <p:spPr bwMode="auto">
              <a:xfrm>
                <a:off x="2055" y="4146"/>
                <a:ext cx="10" cy="22"/>
              </a:xfrm>
              <a:custGeom>
                <a:avLst/>
                <a:gdLst>
                  <a:gd name="T0" fmla="*/ 0 w 10"/>
                  <a:gd name="T1" fmla="*/ 9 h 22"/>
                  <a:gd name="T2" fmla="*/ 0 w 10"/>
                  <a:gd name="T3" fmla="*/ 9 h 22"/>
                  <a:gd name="T4" fmla="*/ 4 w 10"/>
                  <a:gd name="T5" fmla="*/ 0 h 22"/>
                  <a:gd name="T6" fmla="*/ 9 w 10"/>
                  <a:gd name="T7" fmla="*/ 21 h 22"/>
                  <a:gd name="T8" fmla="*/ 0 w 10"/>
                  <a:gd name="T9" fmla="*/ 9 h 22"/>
                  <a:gd name="T10" fmla="*/ 0 w 10"/>
                  <a:gd name="T11" fmla="*/ 9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0" y="9"/>
                    </a:moveTo>
                    <a:lnTo>
                      <a:pt x="0" y="9"/>
                    </a:lnTo>
                    <a:lnTo>
                      <a:pt x="4" y="0"/>
                    </a:lnTo>
                    <a:lnTo>
                      <a:pt x="9" y="21"/>
                    </a:lnTo>
                    <a:lnTo>
                      <a:pt x="0" y="9"/>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00" name="Freeform 699"/>
              <p:cNvSpPr>
                <a:spLocks/>
              </p:cNvSpPr>
              <p:nvPr/>
            </p:nvSpPr>
            <p:spPr bwMode="auto">
              <a:xfrm>
                <a:off x="2065" y="4030"/>
                <a:ext cx="9" cy="28"/>
              </a:xfrm>
              <a:custGeom>
                <a:avLst/>
                <a:gdLst>
                  <a:gd name="T0" fmla="*/ 0 w 9"/>
                  <a:gd name="T1" fmla="*/ 23 h 28"/>
                  <a:gd name="T2" fmla="*/ 0 w 9"/>
                  <a:gd name="T3" fmla="*/ 23 h 28"/>
                  <a:gd name="T4" fmla="*/ 8 w 9"/>
                  <a:gd name="T5" fmla="*/ 0 h 28"/>
                  <a:gd name="T6" fmla="*/ 8 w 9"/>
                  <a:gd name="T7" fmla="*/ 27 h 28"/>
                  <a:gd name="T8" fmla="*/ 0 w 9"/>
                  <a:gd name="T9" fmla="*/ 23 h 28"/>
                  <a:gd name="T10" fmla="*/ 0 w 9"/>
                  <a:gd name="T11" fmla="*/ 23 h 28"/>
                  <a:gd name="T12" fmla="*/ 0 60000 65536"/>
                  <a:gd name="T13" fmla="*/ 0 60000 65536"/>
                  <a:gd name="T14" fmla="*/ 0 60000 65536"/>
                  <a:gd name="T15" fmla="*/ 0 60000 65536"/>
                  <a:gd name="T16" fmla="*/ 0 60000 65536"/>
                  <a:gd name="T17" fmla="*/ 0 60000 65536"/>
                  <a:gd name="T18" fmla="*/ 0 w 9"/>
                  <a:gd name="T19" fmla="*/ 0 h 28"/>
                  <a:gd name="T20" fmla="*/ 9 w 9"/>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9" h="28">
                    <a:moveTo>
                      <a:pt x="0" y="23"/>
                    </a:moveTo>
                    <a:lnTo>
                      <a:pt x="0" y="23"/>
                    </a:lnTo>
                    <a:lnTo>
                      <a:pt x="8" y="0"/>
                    </a:lnTo>
                    <a:lnTo>
                      <a:pt x="8" y="27"/>
                    </a:lnTo>
                    <a:lnTo>
                      <a:pt x="0" y="2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01" name="Freeform 700"/>
              <p:cNvSpPr>
                <a:spLocks/>
              </p:cNvSpPr>
              <p:nvPr/>
            </p:nvSpPr>
            <p:spPr bwMode="auto">
              <a:xfrm>
                <a:off x="2074" y="4231"/>
                <a:ext cx="19" cy="13"/>
              </a:xfrm>
              <a:custGeom>
                <a:avLst/>
                <a:gdLst>
                  <a:gd name="T0" fmla="*/ 0 w 19"/>
                  <a:gd name="T1" fmla="*/ 0 h 13"/>
                  <a:gd name="T2" fmla="*/ 0 w 19"/>
                  <a:gd name="T3" fmla="*/ 0 h 13"/>
                  <a:gd name="T4" fmla="*/ 18 w 19"/>
                  <a:gd name="T5" fmla="*/ 3 h 13"/>
                  <a:gd name="T6" fmla="*/ 18 w 19"/>
                  <a:gd name="T7" fmla="*/ 12 h 13"/>
                  <a:gd name="T8" fmla="*/ 0 w 19"/>
                  <a:gd name="T9" fmla="*/ 0 h 13"/>
                  <a:gd name="T10" fmla="*/ 0 w 19"/>
                  <a:gd name="T11" fmla="*/ 0 h 13"/>
                  <a:gd name="T12" fmla="*/ 0 60000 65536"/>
                  <a:gd name="T13" fmla="*/ 0 60000 65536"/>
                  <a:gd name="T14" fmla="*/ 0 60000 65536"/>
                  <a:gd name="T15" fmla="*/ 0 60000 65536"/>
                  <a:gd name="T16" fmla="*/ 0 60000 65536"/>
                  <a:gd name="T17" fmla="*/ 0 60000 65536"/>
                  <a:gd name="T18" fmla="*/ 0 w 19"/>
                  <a:gd name="T19" fmla="*/ 0 h 13"/>
                  <a:gd name="T20" fmla="*/ 19 w 1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9" h="13">
                    <a:moveTo>
                      <a:pt x="0" y="0"/>
                    </a:moveTo>
                    <a:lnTo>
                      <a:pt x="0" y="0"/>
                    </a:lnTo>
                    <a:lnTo>
                      <a:pt x="18" y="3"/>
                    </a:lnTo>
                    <a:lnTo>
                      <a:pt x="18" y="12"/>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02" name="Freeform 701"/>
              <p:cNvSpPr>
                <a:spLocks/>
              </p:cNvSpPr>
              <p:nvPr/>
            </p:nvSpPr>
            <p:spPr bwMode="auto">
              <a:xfrm>
                <a:off x="2078" y="4204"/>
                <a:ext cx="28" cy="28"/>
              </a:xfrm>
              <a:custGeom>
                <a:avLst/>
                <a:gdLst>
                  <a:gd name="T0" fmla="*/ 0 w 28"/>
                  <a:gd name="T1" fmla="*/ 5 h 28"/>
                  <a:gd name="T2" fmla="*/ 0 w 28"/>
                  <a:gd name="T3" fmla="*/ 5 h 28"/>
                  <a:gd name="T4" fmla="*/ 7 w 28"/>
                  <a:gd name="T5" fmla="*/ 0 h 28"/>
                  <a:gd name="T6" fmla="*/ 6 w 28"/>
                  <a:gd name="T7" fmla="*/ 13 h 28"/>
                  <a:gd name="T8" fmla="*/ 27 w 28"/>
                  <a:gd name="T9" fmla="*/ 17 h 28"/>
                  <a:gd name="T10" fmla="*/ 14 w 28"/>
                  <a:gd name="T11" fmla="*/ 27 h 28"/>
                  <a:gd name="T12" fmla="*/ 0 w 28"/>
                  <a:gd name="T13" fmla="*/ 5 h 28"/>
                  <a:gd name="T14" fmla="*/ 0 w 2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8"/>
                  <a:gd name="T26" fmla="*/ 28 w 2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8">
                    <a:moveTo>
                      <a:pt x="0" y="5"/>
                    </a:moveTo>
                    <a:lnTo>
                      <a:pt x="0" y="5"/>
                    </a:lnTo>
                    <a:lnTo>
                      <a:pt x="7" y="0"/>
                    </a:lnTo>
                    <a:lnTo>
                      <a:pt x="6" y="13"/>
                    </a:lnTo>
                    <a:lnTo>
                      <a:pt x="27" y="17"/>
                    </a:lnTo>
                    <a:lnTo>
                      <a:pt x="14" y="27"/>
                    </a:lnTo>
                    <a:lnTo>
                      <a:pt x="0" y="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03" name="Freeform 702"/>
              <p:cNvSpPr>
                <a:spLocks/>
              </p:cNvSpPr>
              <p:nvPr/>
            </p:nvSpPr>
            <p:spPr bwMode="auto">
              <a:xfrm>
                <a:off x="2097" y="4240"/>
                <a:ext cx="16" cy="8"/>
              </a:xfrm>
              <a:custGeom>
                <a:avLst/>
                <a:gdLst>
                  <a:gd name="T0" fmla="*/ 0 w 16"/>
                  <a:gd name="T1" fmla="*/ 5 h 8"/>
                  <a:gd name="T2" fmla="*/ 0 w 16"/>
                  <a:gd name="T3" fmla="*/ 5 h 8"/>
                  <a:gd name="T4" fmla="*/ 4 w 16"/>
                  <a:gd name="T5" fmla="*/ 0 h 8"/>
                  <a:gd name="T6" fmla="*/ 15 w 16"/>
                  <a:gd name="T7" fmla="*/ 7 h 8"/>
                  <a:gd name="T8" fmla="*/ 0 w 16"/>
                  <a:gd name="T9" fmla="*/ 5 h 8"/>
                  <a:gd name="T10" fmla="*/ 0 w 16"/>
                  <a:gd name="T11" fmla="*/ 5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5"/>
                    </a:moveTo>
                    <a:lnTo>
                      <a:pt x="0" y="5"/>
                    </a:lnTo>
                    <a:lnTo>
                      <a:pt x="4" y="0"/>
                    </a:lnTo>
                    <a:lnTo>
                      <a:pt x="15" y="7"/>
                    </a:lnTo>
                    <a:lnTo>
                      <a:pt x="0" y="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04" name="Freeform 703"/>
              <p:cNvSpPr>
                <a:spLocks/>
              </p:cNvSpPr>
              <p:nvPr/>
            </p:nvSpPr>
            <p:spPr bwMode="auto">
              <a:xfrm>
                <a:off x="2107" y="4217"/>
                <a:ext cx="39" cy="42"/>
              </a:xfrm>
              <a:custGeom>
                <a:avLst/>
                <a:gdLst>
                  <a:gd name="T0" fmla="*/ 0 w 39"/>
                  <a:gd name="T1" fmla="*/ 34 h 42"/>
                  <a:gd name="T2" fmla="*/ 0 w 39"/>
                  <a:gd name="T3" fmla="*/ 34 h 42"/>
                  <a:gd name="T4" fmla="*/ 6 w 39"/>
                  <a:gd name="T5" fmla="*/ 27 h 42"/>
                  <a:gd name="T6" fmla="*/ 26 w 39"/>
                  <a:gd name="T7" fmla="*/ 31 h 42"/>
                  <a:gd name="T8" fmla="*/ 17 w 39"/>
                  <a:gd name="T9" fmla="*/ 21 h 42"/>
                  <a:gd name="T10" fmla="*/ 27 w 39"/>
                  <a:gd name="T11" fmla="*/ 14 h 42"/>
                  <a:gd name="T12" fmla="*/ 12 w 39"/>
                  <a:gd name="T13" fmla="*/ 12 h 42"/>
                  <a:gd name="T14" fmla="*/ 12 w 39"/>
                  <a:gd name="T15" fmla="*/ 2 h 42"/>
                  <a:gd name="T16" fmla="*/ 36 w 39"/>
                  <a:gd name="T17" fmla="*/ 0 h 42"/>
                  <a:gd name="T18" fmla="*/ 38 w 39"/>
                  <a:gd name="T19" fmla="*/ 41 h 42"/>
                  <a:gd name="T20" fmla="*/ 0 w 39"/>
                  <a:gd name="T21" fmla="*/ 34 h 42"/>
                  <a:gd name="T22" fmla="*/ 0 w 39"/>
                  <a:gd name="T23" fmla="*/ 34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42"/>
                  <a:gd name="T38" fmla="*/ 39 w 39"/>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42">
                    <a:moveTo>
                      <a:pt x="0" y="34"/>
                    </a:moveTo>
                    <a:lnTo>
                      <a:pt x="0" y="34"/>
                    </a:lnTo>
                    <a:lnTo>
                      <a:pt x="6" y="27"/>
                    </a:lnTo>
                    <a:lnTo>
                      <a:pt x="26" y="31"/>
                    </a:lnTo>
                    <a:lnTo>
                      <a:pt x="17" y="21"/>
                    </a:lnTo>
                    <a:lnTo>
                      <a:pt x="27" y="14"/>
                    </a:lnTo>
                    <a:lnTo>
                      <a:pt x="12" y="12"/>
                    </a:lnTo>
                    <a:lnTo>
                      <a:pt x="12" y="2"/>
                    </a:lnTo>
                    <a:lnTo>
                      <a:pt x="36" y="0"/>
                    </a:lnTo>
                    <a:lnTo>
                      <a:pt x="38" y="41"/>
                    </a:lnTo>
                    <a:lnTo>
                      <a:pt x="0" y="3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05" name="Freeform 704"/>
              <p:cNvSpPr>
                <a:spLocks/>
              </p:cNvSpPr>
              <p:nvPr/>
            </p:nvSpPr>
            <p:spPr bwMode="auto">
              <a:xfrm>
                <a:off x="2126" y="4265"/>
                <a:ext cx="29" cy="9"/>
              </a:xfrm>
              <a:custGeom>
                <a:avLst/>
                <a:gdLst>
                  <a:gd name="T0" fmla="*/ 0 w 29"/>
                  <a:gd name="T1" fmla="*/ 0 h 9"/>
                  <a:gd name="T2" fmla="*/ 0 w 29"/>
                  <a:gd name="T3" fmla="*/ 0 h 9"/>
                  <a:gd name="T4" fmla="*/ 25 w 29"/>
                  <a:gd name="T5" fmla="*/ 2 h 9"/>
                  <a:gd name="T6" fmla="*/ 28 w 29"/>
                  <a:gd name="T7" fmla="*/ 8 h 9"/>
                  <a:gd name="T8" fmla="*/ 0 w 29"/>
                  <a:gd name="T9" fmla="*/ 0 h 9"/>
                  <a:gd name="T10" fmla="*/ 0 w 29"/>
                  <a:gd name="T11" fmla="*/ 0 h 9"/>
                  <a:gd name="T12" fmla="*/ 0 60000 65536"/>
                  <a:gd name="T13" fmla="*/ 0 60000 65536"/>
                  <a:gd name="T14" fmla="*/ 0 60000 65536"/>
                  <a:gd name="T15" fmla="*/ 0 60000 65536"/>
                  <a:gd name="T16" fmla="*/ 0 60000 65536"/>
                  <a:gd name="T17" fmla="*/ 0 60000 65536"/>
                  <a:gd name="T18" fmla="*/ 0 w 29"/>
                  <a:gd name="T19" fmla="*/ 0 h 9"/>
                  <a:gd name="T20" fmla="*/ 29 w 29"/>
                  <a:gd name="T21" fmla="*/ 9 h 9"/>
                </a:gdLst>
                <a:ahLst/>
                <a:cxnLst>
                  <a:cxn ang="T12">
                    <a:pos x="T0" y="T1"/>
                  </a:cxn>
                  <a:cxn ang="T13">
                    <a:pos x="T2" y="T3"/>
                  </a:cxn>
                  <a:cxn ang="T14">
                    <a:pos x="T4" y="T5"/>
                  </a:cxn>
                  <a:cxn ang="T15">
                    <a:pos x="T6" y="T7"/>
                  </a:cxn>
                  <a:cxn ang="T16">
                    <a:pos x="T8" y="T9"/>
                  </a:cxn>
                  <a:cxn ang="T17">
                    <a:pos x="T10" y="T11"/>
                  </a:cxn>
                </a:cxnLst>
                <a:rect l="T18" t="T19" r="T20" b="T21"/>
                <a:pathLst>
                  <a:path w="29" h="9">
                    <a:moveTo>
                      <a:pt x="0" y="0"/>
                    </a:moveTo>
                    <a:lnTo>
                      <a:pt x="0" y="0"/>
                    </a:lnTo>
                    <a:lnTo>
                      <a:pt x="25" y="2"/>
                    </a:lnTo>
                    <a:lnTo>
                      <a:pt x="28" y="8"/>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06" name="Freeform 705"/>
              <p:cNvSpPr>
                <a:spLocks/>
              </p:cNvSpPr>
              <p:nvPr/>
            </p:nvSpPr>
            <p:spPr bwMode="auto">
              <a:xfrm>
                <a:off x="2153" y="4259"/>
                <a:ext cx="14" cy="7"/>
              </a:xfrm>
              <a:custGeom>
                <a:avLst/>
                <a:gdLst>
                  <a:gd name="T0" fmla="*/ 0 w 14"/>
                  <a:gd name="T1" fmla="*/ 6 h 7"/>
                  <a:gd name="T2" fmla="*/ 0 w 14"/>
                  <a:gd name="T3" fmla="*/ 6 h 7"/>
                  <a:gd name="T4" fmla="*/ 3 w 14"/>
                  <a:gd name="T5" fmla="*/ 0 h 7"/>
                  <a:gd name="T6" fmla="*/ 13 w 14"/>
                  <a:gd name="T7" fmla="*/ 6 h 7"/>
                  <a:gd name="T8" fmla="*/ 0 w 14"/>
                  <a:gd name="T9" fmla="*/ 6 h 7"/>
                  <a:gd name="T10" fmla="*/ 0 w 14"/>
                  <a:gd name="T11" fmla="*/ 6 h 7"/>
                  <a:gd name="T12" fmla="*/ 0 60000 65536"/>
                  <a:gd name="T13" fmla="*/ 0 60000 65536"/>
                  <a:gd name="T14" fmla="*/ 0 60000 65536"/>
                  <a:gd name="T15" fmla="*/ 0 60000 65536"/>
                  <a:gd name="T16" fmla="*/ 0 60000 65536"/>
                  <a:gd name="T17" fmla="*/ 0 60000 65536"/>
                  <a:gd name="T18" fmla="*/ 0 w 14"/>
                  <a:gd name="T19" fmla="*/ 0 h 7"/>
                  <a:gd name="T20" fmla="*/ 14 w 14"/>
                  <a:gd name="T21" fmla="*/ 7 h 7"/>
                </a:gdLst>
                <a:ahLst/>
                <a:cxnLst>
                  <a:cxn ang="T12">
                    <a:pos x="T0" y="T1"/>
                  </a:cxn>
                  <a:cxn ang="T13">
                    <a:pos x="T2" y="T3"/>
                  </a:cxn>
                  <a:cxn ang="T14">
                    <a:pos x="T4" y="T5"/>
                  </a:cxn>
                  <a:cxn ang="T15">
                    <a:pos x="T6" y="T7"/>
                  </a:cxn>
                  <a:cxn ang="T16">
                    <a:pos x="T8" y="T9"/>
                  </a:cxn>
                  <a:cxn ang="T17">
                    <a:pos x="T10" y="T11"/>
                  </a:cxn>
                </a:cxnLst>
                <a:rect l="T18" t="T19" r="T20" b="T21"/>
                <a:pathLst>
                  <a:path w="14" h="7">
                    <a:moveTo>
                      <a:pt x="0" y="6"/>
                    </a:moveTo>
                    <a:lnTo>
                      <a:pt x="0" y="6"/>
                    </a:lnTo>
                    <a:lnTo>
                      <a:pt x="3" y="0"/>
                    </a:lnTo>
                    <a:lnTo>
                      <a:pt x="13" y="6"/>
                    </a:lnTo>
                    <a:lnTo>
                      <a:pt x="0" y="6"/>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07" name="Freeform 706"/>
              <p:cNvSpPr>
                <a:spLocks/>
              </p:cNvSpPr>
              <p:nvPr/>
            </p:nvSpPr>
            <p:spPr bwMode="auto">
              <a:xfrm>
                <a:off x="2005" y="3261"/>
                <a:ext cx="164" cy="226"/>
              </a:xfrm>
              <a:custGeom>
                <a:avLst/>
                <a:gdLst>
                  <a:gd name="T0" fmla="*/ 0 w 164"/>
                  <a:gd name="T1" fmla="*/ 150 h 226"/>
                  <a:gd name="T2" fmla="*/ 0 w 164"/>
                  <a:gd name="T3" fmla="*/ 150 h 226"/>
                  <a:gd name="T4" fmla="*/ 20 w 164"/>
                  <a:gd name="T5" fmla="*/ 166 h 226"/>
                  <a:gd name="T6" fmla="*/ 49 w 164"/>
                  <a:gd name="T7" fmla="*/ 170 h 226"/>
                  <a:gd name="T8" fmla="*/ 78 w 164"/>
                  <a:gd name="T9" fmla="*/ 200 h 226"/>
                  <a:gd name="T10" fmla="*/ 117 w 164"/>
                  <a:gd name="T11" fmla="*/ 203 h 226"/>
                  <a:gd name="T12" fmla="*/ 111 w 164"/>
                  <a:gd name="T13" fmla="*/ 219 h 226"/>
                  <a:gd name="T14" fmla="*/ 121 w 164"/>
                  <a:gd name="T15" fmla="*/ 225 h 226"/>
                  <a:gd name="T16" fmla="*/ 127 w 164"/>
                  <a:gd name="T17" fmla="*/ 186 h 226"/>
                  <a:gd name="T18" fmla="*/ 120 w 164"/>
                  <a:gd name="T19" fmla="*/ 162 h 226"/>
                  <a:gd name="T20" fmla="*/ 133 w 164"/>
                  <a:gd name="T21" fmla="*/ 160 h 226"/>
                  <a:gd name="T22" fmla="*/ 123 w 164"/>
                  <a:gd name="T23" fmla="*/ 146 h 226"/>
                  <a:gd name="T24" fmla="*/ 155 w 164"/>
                  <a:gd name="T25" fmla="*/ 141 h 226"/>
                  <a:gd name="T26" fmla="*/ 163 w 164"/>
                  <a:gd name="T27" fmla="*/ 151 h 226"/>
                  <a:gd name="T28" fmla="*/ 151 w 164"/>
                  <a:gd name="T29" fmla="*/ 131 h 226"/>
                  <a:gd name="T30" fmla="*/ 155 w 164"/>
                  <a:gd name="T31" fmla="*/ 84 h 226"/>
                  <a:gd name="T32" fmla="*/ 128 w 164"/>
                  <a:gd name="T33" fmla="*/ 86 h 226"/>
                  <a:gd name="T34" fmla="*/ 120 w 164"/>
                  <a:gd name="T35" fmla="*/ 74 h 226"/>
                  <a:gd name="T36" fmla="*/ 93 w 164"/>
                  <a:gd name="T37" fmla="*/ 71 h 226"/>
                  <a:gd name="T38" fmla="*/ 76 w 164"/>
                  <a:gd name="T39" fmla="*/ 44 h 226"/>
                  <a:gd name="T40" fmla="*/ 102 w 164"/>
                  <a:gd name="T41" fmla="*/ 8 h 226"/>
                  <a:gd name="T42" fmla="*/ 98 w 164"/>
                  <a:gd name="T43" fmla="*/ 0 h 226"/>
                  <a:gd name="T44" fmla="*/ 52 w 164"/>
                  <a:gd name="T45" fmla="*/ 20 h 226"/>
                  <a:gd name="T46" fmla="*/ 27 w 164"/>
                  <a:gd name="T47" fmla="*/ 60 h 226"/>
                  <a:gd name="T48" fmla="*/ 19 w 164"/>
                  <a:gd name="T49" fmla="*/ 50 h 226"/>
                  <a:gd name="T50" fmla="*/ 13 w 164"/>
                  <a:gd name="T51" fmla="*/ 70 h 226"/>
                  <a:gd name="T52" fmla="*/ 19 w 164"/>
                  <a:gd name="T53" fmla="*/ 115 h 226"/>
                  <a:gd name="T54" fmla="*/ 25 w 164"/>
                  <a:gd name="T55" fmla="*/ 115 h 226"/>
                  <a:gd name="T56" fmla="*/ 0 w 164"/>
                  <a:gd name="T57" fmla="*/ 150 h 226"/>
                  <a:gd name="T58" fmla="*/ 0 w 164"/>
                  <a:gd name="T59" fmla="*/ 150 h 2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4"/>
                  <a:gd name="T91" fmla="*/ 0 h 226"/>
                  <a:gd name="T92" fmla="*/ 164 w 164"/>
                  <a:gd name="T93" fmla="*/ 226 h 2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4" h="226">
                    <a:moveTo>
                      <a:pt x="0" y="150"/>
                    </a:moveTo>
                    <a:lnTo>
                      <a:pt x="0" y="150"/>
                    </a:lnTo>
                    <a:lnTo>
                      <a:pt x="20" y="166"/>
                    </a:lnTo>
                    <a:lnTo>
                      <a:pt x="49" y="170"/>
                    </a:lnTo>
                    <a:lnTo>
                      <a:pt x="78" y="200"/>
                    </a:lnTo>
                    <a:lnTo>
                      <a:pt x="117" y="203"/>
                    </a:lnTo>
                    <a:lnTo>
                      <a:pt x="111" y="219"/>
                    </a:lnTo>
                    <a:lnTo>
                      <a:pt x="121" y="225"/>
                    </a:lnTo>
                    <a:lnTo>
                      <a:pt x="127" y="186"/>
                    </a:lnTo>
                    <a:lnTo>
                      <a:pt x="120" y="162"/>
                    </a:lnTo>
                    <a:lnTo>
                      <a:pt x="133" y="160"/>
                    </a:lnTo>
                    <a:lnTo>
                      <a:pt x="123" y="146"/>
                    </a:lnTo>
                    <a:lnTo>
                      <a:pt x="155" y="141"/>
                    </a:lnTo>
                    <a:lnTo>
                      <a:pt x="163" y="151"/>
                    </a:lnTo>
                    <a:lnTo>
                      <a:pt x="151" y="131"/>
                    </a:lnTo>
                    <a:lnTo>
                      <a:pt x="155" y="84"/>
                    </a:lnTo>
                    <a:lnTo>
                      <a:pt x="128" y="86"/>
                    </a:lnTo>
                    <a:lnTo>
                      <a:pt x="120" y="74"/>
                    </a:lnTo>
                    <a:lnTo>
                      <a:pt x="93" y="71"/>
                    </a:lnTo>
                    <a:lnTo>
                      <a:pt x="76" y="44"/>
                    </a:lnTo>
                    <a:lnTo>
                      <a:pt x="102" y="8"/>
                    </a:lnTo>
                    <a:lnTo>
                      <a:pt x="98" y="0"/>
                    </a:lnTo>
                    <a:lnTo>
                      <a:pt x="52" y="20"/>
                    </a:lnTo>
                    <a:lnTo>
                      <a:pt x="27" y="60"/>
                    </a:lnTo>
                    <a:lnTo>
                      <a:pt x="19" y="50"/>
                    </a:lnTo>
                    <a:lnTo>
                      <a:pt x="13" y="70"/>
                    </a:lnTo>
                    <a:lnTo>
                      <a:pt x="19" y="115"/>
                    </a:lnTo>
                    <a:lnTo>
                      <a:pt x="25" y="115"/>
                    </a:lnTo>
                    <a:lnTo>
                      <a:pt x="0" y="15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08" name="Freeform 707"/>
              <p:cNvSpPr>
                <a:spLocks/>
              </p:cNvSpPr>
              <p:nvPr/>
            </p:nvSpPr>
            <p:spPr bwMode="auto">
              <a:xfrm>
                <a:off x="1911" y="3280"/>
                <a:ext cx="44" cy="37"/>
              </a:xfrm>
              <a:custGeom>
                <a:avLst/>
                <a:gdLst>
                  <a:gd name="T0" fmla="*/ 0 w 44"/>
                  <a:gd name="T1" fmla="*/ 0 h 37"/>
                  <a:gd name="T2" fmla="*/ 0 w 44"/>
                  <a:gd name="T3" fmla="*/ 0 h 37"/>
                  <a:gd name="T4" fmla="*/ 1 w 44"/>
                  <a:gd name="T5" fmla="*/ 14 h 37"/>
                  <a:gd name="T6" fmla="*/ 10 w 44"/>
                  <a:gd name="T7" fmla="*/ 12 h 37"/>
                  <a:gd name="T8" fmla="*/ 37 w 44"/>
                  <a:gd name="T9" fmla="*/ 36 h 37"/>
                  <a:gd name="T10" fmla="*/ 43 w 44"/>
                  <a:gd name="T11" fmla="*/ 18 h 37"/>
                  <a:gd name="T12" fmla="*/ 28 w 44"/>
                  <a:gd name="T13" fmla="*/ 1 h 37"/>
                  <a:gd name="T14" fmla="*/ 0 w 44"/>
                  <a:gd name="T15" fmla="*/ 0 h 37"/>
                  <a:gd name="T16" fmla="*/ 0 w 4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7"/>
                  <a:gd name="T29" fmla="*/ 44 w 4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7">
                    <a:moveTo>
                      <a:pt x="0" y="0"/>
                    </a:moveTo>
                    <a:lnTo>
                      <a:pt x="0" y="0"/>
                    </a:lnTo>
                    <a:lnTo>
                      <a:pt x="1" y="14"/>
                    </a:lnTo>
                    <a:lnTo>
                      <a:pt x="10" y="12"/>
                    </a:lnTo>
                    <a:lnTo>
                      <a:pt x="37" y="36"/>
                    </a:lnTo>
                    <a:lnTo>
                      <a:pt x="43" y="18"/>
                    </a:lnTo>
                    <a:lnTo>
                      <a:pt x="28" y="1"/>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09" name="Freeform 708"/>
              <p:cNvSpPr>
                <a:spLocks/>
              </p:cNvSpPr>
              <p:nvPr/>
            </p:nvSpPr>
            <p:spPr bwMode="auto">
              <a:xfrm>
                <a:off x="1921" y="3111"/>
                <a:ext cx="148" cy="47"/>
              </a:xfrm>
              <a:custGeom>
                <a:avLst/>
                <a:gdLst>
                  <a:gd name="T0" fmla="*/ 0 w 148"/>
                  <a:gd name="T1" fmla="*/ 18 h 47"/>
                  <a:gd name="T2" fmla="*/ 0 w 148"/>
                  <a:gd name="T3" fmla="*/ 18 h 47"/>
                  <a:gd name="T4" fmla="*/ 20 w 148"/>
                  <a:gd name="T5" fmla="*/ 2 h 47"/>
                  <a:gd name="T6" fmla="*/ 58 w 148"/>
                  <a:gd name="T7" fmla="*/ 0 h 47"/>
                  <a:gd name="T8" fmla="*/ 147 w 148"/>
                  <a:gd name="T9" fmla="*/ 39 h 47"/>
                  <a:gd name="T10" fmla="*/ 99 w 148"/>
                  <a:gd name="T11" fmla="*/ 46 h 47"/>
                  <a:gd name="T12" fmla="*/ 107 w 148"/>
                  <a:gd name="T13" fmla="*/ 37 h 47"/>
                  <a:gd name="T14" fmla="*/ 84 w 148"/>
                  <a:gd name="T15" fmla="*/ 22 h 47"/>
                  <a:gd name="T16" fmla="*/ 40 w 148"/>
                  <a:gd name="T17" fmla="*/ 14 h 47"/>
                  <a:gd name="T18" fmla="*/ 42 w 148"/>
                  <a:gd name="T19" fmla="*/ 7 h 47"/>
                  <a:gd name="T20" fmla="*/ 0 w 148"/>
                  <a:gd name="T21" fmla="*/ 18 h 47"/>
                  <a:gd name="T22" fmla="*/ 0 w 148"/>
                  <a:gd name="T23" fmla="*/ 18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47"/>
                  <a:gd name="T38" fmla="*/ 148 w 148"/>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47">
                    <a:moveTo>
                      <a:pt x="0" y="18"/>
                    </a:moveTo>
                    <a:lnTo>
                      <a:pt x="0" y="18"/>
                    </a:lnTo>
                    <a:lnTo>
                      <a:pt x="20" y="2"/>
                    </a:lnTo>
                    <a:lnTo>
                      <a:pt x="58" y="0"/>
                    </a:lnTo>
                    <a:lnTo>
                      <a:pt x="147" y="39"/>
                    </a:lnTo>
                    <a:lnTo>
                      <a:pt x="99" y="46"/>
                    </a:lnTo>
                    <a:lnTo>
                      <a:pt x="107" y="37"/>
                    </a:lnTo>
                    <a:lnTo>
                      <a:pt x="84" y="22"/>
                    </a:lnTo>
                    <a:lnTo>
                      <a:pt x="40" y="14"/>
                    </a:lnTo>
                    <a:lnTo>
                      <a:pt x="42" y="7"/>
                    </a:lnTo>
                    <a:lnTo>
                      <a:pt x="0" y="1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10" name="Freeform 709"/>
              <p:cNvSpPr>
                <a:spLocks/>
              </p:cNvSpPr>
              <p:nvPr/>
            </p:nvSpPr>
            <p:spPr bwMode="auto">
              <a:xfrm>
                <a:off x="2100" y="3157"/>
                <a:ext cx="47" cy="27"/>
              </a:xfrm>
              <a:custGeom>
                <a:avLst/>
                <a:gdLst>
                  <a:gd name="T0" fmla="*/ 0 w 47"/>
                  <a:gd name="T1" fmla="*/ 0 h 27"/>
                  <a:gd name="T2" fmla="*/ 0 w 47"/>
                  <a:gd name="T3" fmla="*/ 0 h 27"/>
                  <a:gd name="T4" fmla="*/ 0 w 47"/>
                  <a:gd name="T5" fmla="*/ 26 h 27"/>
                  <a:gd name="T6" fmla="*/ 46 w 47"/>
                  <a:gd name="T7" fmla="*/ 17 h 27"/>
                  <a:gd name="T8" fmla="*/ 26 w 47"/>
                  <a:gd name="T9" fmla="*/ 3 h 27"/>
                  <a:gd name="T10" fmla="*/ 0 w 47"/>
                  <a:gd name="T11" fmla="*/ 0 h 27"/>
                  <a:gd name="T12" fmla="*/ 0 w 47"/>
                  <a:gd name="T13" fmla="*/ 0 h 27"/>
                  <a:gd name="T14" fmla="*/ 0 60000 65536"/>
                  <a:gd name="T15" fmla="*/ 0 60000 65536"/>
                  <a:gd name="T16" fmla="*/ 0 60000 65536"/>
                  <a:gd name="T17" fmla="*/ 0 60000 65536"/>
                  <a:gd name="T18" fmla="*/ 0 60000 65536"/>
                  <a:gd name="T19" fmla="*/ 0 60000 65536"/>
                  <a:gd name="T20" fmla="*/ 0 60000 65536"/>
                  <a:gd name="T21" fmla="*/ 0 w 47"/>
                  <a:gd name="T22" fmla="*/ 0 h 27"/>
                  <a:gd name="T23" fmla="*/ 47 w 4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27">
                    <a:moveTo>
                      <a:pt x="0" y="0"/>
                    </a:moveTo>
                    <a:lnTo>
                      <a:pt x="0" y="0"/>
                    </a:lnTo>
                    <a:lnTo>
                      <a:pt x="0" y="26"/>
                    </a:lnTo>
                    <a:lnTo>
                      <a:pt x="46" y="17"/>
                    </a:lnTo>
                    <a:lnTo>
                      <a:pt x="26" y="3"/>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11" name="Freeform 710"/>
              <p:cNvSpPr>
                <a:spLocks/>
              </p:cNvSpPr>
              <p:nvPr/>
            </p:nvSpPr>
            <p:spPr bwMode="auto">
              <a:xfrm>
                <a:off x="1978" y="3411"/>
                <a:ext cx="77" cy="86"/>
              </a:xfrm>
              <a:custGeom>
                <a:avLst/>
                <a:gdLst>
                  <a:gd name="T0" fmla="*/ 0 w 77"/>
                  <a:gd name="T1" fmla="*/ 32 h 86"/>
                  <a:gd name="T2" fmla="*/ 0 w 77"/>
                  <a:gd name="T3" fmla="*/ 32 h 86"/>
                  <a:gd name="T4" fmla="*/ 1 w 77"/>
                  <a:gd name="T5" fmla="*/ 49 h 86"/>
                  <a:gd name="T6" fmla="*/ 14 w 77"/>
                  <a:gd name="T7" fmla="*/ 53 h 86"/>
                  <a:gd name="T8" fmla="*/ 7 w 77"/>
                  <a:gd name="T9" fmla="*/ 67 h 86"/>
                  <a:gd name="T10" fmla="*/ 4 w 77"/>
                  <a:gd name="T11" fmla="*/ 81 h 86"/>
                  <a:gd name="T12" fmla="*/ 22 w 77"/>
                  <a:gd name="T13" fmla="*/ 85 h 86"/>
                  <a:gd name="T14" fmla="*/ 38 w 77"/>
                  <a:gd name="T15" fmla="*/ 61 h 86"/>
                  <a:gd name="T16" fmla="*/ 69 w 77"/>
                  <a:gd name="T17" fmla="*/ 42 h 86"/>
                  <a:gd name="T18" fmla="*/ 76 w 77"/>
                  <a:gd name="T19" fmla="*/ 20 h 86"/>
                  <a:gd name="T20" fmla="*/ 47 w 77"/>
                  <a:gd name="T21" fmla="*/ 16 h 86"/>
                  <a:gd name="T22" fmla="*/ 27 w 77"/>
                  <a:gd name="T23" fmla="*/ 0 h 86"/>
                  <a:gd name="T24" fmla="*/ 9 w 77"/>
                  <a:gd name="T25" fmla="*/ 8 h 86"/>
                  <a:gd name="T26" fmla="*/ 0 w 77"/>
                  <a:gd name="T27" fmla="*/ 32 h 86"/>
                  <a:gd name="T28" fmla="*/ 0 w 77"/>
                  <a:gd name="T29" fmla="*/ 32 h 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86"/>
                  <a:gd name="T47" fmla="*/ 77 w 77"/>
                  <a:gd name="T48" fmla="*/ 86 h 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86">
                    <a:moveTo>
                      <a:pt x="0" y="32"/>
                    </a:moveTo>
                    <a:lnTo>
                      <a:pt x="0" y="32"/>
                    </a:lnTo>
                    <a:lnTo>
                      <a:pt x="1" y="49"/>
                    </a:lnTo>
                    <a:lnTo>
                      <a:pt x="14" y="53"/>
                    </a:lnTo>
                    <a:lnTo>
                      <a:pt x="7" y="67"/>
                    </a:lnTo>
                    <a:lnTo>
                      <a:pt x="4" y="81"/>
                    </a:lnTo>
                    <a:lnTo>
                      <a:pt x="22" y="85"/>
                    </a:lnTo>
                    <a:lnTo>
                      <a:pt x="38" y="61"/>
                    </a:lnTo>
                    <a:lnTo>
                      <a:pt x="69" y="42"/>
                    </a:lnTo>
                    <a:lnTo>
                      <a:pt x="76" y="20"/>
                    </a:lnTo>
                    <a:lnTo>
                      <a:pt x="47" y="16"/>
                    </a:lnTo>
                    <a:lnTo>
                      <a:pt x="27" y="0"/>
                    </a:lnTo>
                    <a:lnTo>
                      <a:pt x="9" y="8"/>
                    </a:lnTo>
                    <a:lnTo>
                      <a:pt x="0" y="3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12" name="Freeform 711"/>
              <p:cNvSpPr>
                <a:spLocks/>
              </p:cNvSpPr>
              <p:nvPr/>
            </p:nvSpPr>
            <p:spPr bwMode="auto">
              <a:xfrm>
                <a:off x="1851" y="3232"/>
                <a:ext cx="33" cy="15"/>
              </a:xfrm>
              <a:custGeom>
                <a:avLst/>
                <a:gdLst>
                  <a:gd name="T0" fmla="*/ 0 w 33"/>
                  <a:gd name="T1" fmla="*/ 11 h 15"/>
                  <a:gd name="T2" fmla="*/ 0 w 33"/>
                  <a:gd name="T3" fmla="*/ 11 h 15"/>
                  <a:gd name="T4" fmla="*/ 9 w 33"/>
                  <a:gd name="T5" fmla="*/ 0 h 15"/>
                  <a:gd name="T6" fmla="*/ 32 w 33"/>
                  <a:gd name="T7" fmla="*/ 14 h 15"/>
                  <a:gd name="T8" fmla="*/ 0 w 33"/>
                  <a:gd name="T9" fmla="*/ 11 h 15"/>
                  <a:gd name="T10" fmla="*/ 0 w 33"/>
                  <a:gd name="T11" fmla="*/ 11 h 15"/>
                  <a:gd name="T12" fmla="*/ 0 60000 65536"/>
                  <a:gd name="T13" fmla="*/ 0 60000 65536"/>
                  <a:gd name="T14" fmla="*/ 0 60000 65536"/>
                  <a:gd name="T15" fmla="*/ 0 60000 65536"/>
                  <a:gd name="T16" fmla="*/ 0 60000 65536"/>
                  <a:gd name="T17" fmla="*/ 0 60000 65536"/>
                  <a:gd name="T18" fmla="*/ 0 w 33"/>
                  <a:gd name="T19" fmla="*/ 0 h 15"/>
                  <a:gd name="T20" fmla="*/ 33 w 33"/>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3" h="15">
                    <a:moveTo>
                      <a:pt x="0" y="11"/>
                    </a:moveTo>
                    <a:lnTo>
                      <a:pt x="0" y="11"/>
                    </a:lnTo>
                    <a:lnTo>
                      <a:pt x="9" y="0"/>
                    </a:lnTo>
                    <a:lnTo>
                      <a:pt x="32" y="14"/>
                    </a:lnTo>
                    <a:lnTo>
                      <a:pt x="0" y="11"/>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13" name="Freeform 712"/>
              <p:cNvSpPr>
                <a:spLocks/>
              </p:cNvSpPr>
              <p:nvPr/>
            </p:nvSpPr>
            <p:spPr bwMode="auto">
              <a:xfrm>
                <a:off x="2250" y="4194"/>
                <a:ext cx="22" cy="13"/>
              </a:xfrm>
              <a:custGeom>
                <a:avLst/>
                <a:gdLst>
                  <a:gd name="T0" fmla="*/ 0 w 22"/>
                  <a:gd name="T1" fmla="*/ 12 h 13"/>
                  <a:gd name="T2" fmla="*/ 0 w 22"/>
                  <a:gd name="T3" fmla="*/ 12 h 13"/>
                  <a:gd name="T4" fmla="*/ 12 w 22"/>
                  <a:gd name="T5" fmla="*/ 5 h 13"/>
                  <a:gd name="T6" fmla="*/ 6 w 22"/>
                  <a:gd name="T7" fmla="*/ 0 h 13"/>
                  <a:gd name="T8" fmla="*/ 21 w 22"/>
                  <a:gd name="T9" fmla="*/ 1 h 13"/>
                  <a:gd name="T10" fmla="*/ 0 w 22"/>
                  <a:gd name="T11" fmla="*/ 12 h 13"/>
                  <a:gd name="T12" fmla="*/ 0 w 22"/>
                  <a:gd name="T13" fmla="*/ 12 h 13"/>
                  <a:gd name="T14" fmla="*/ 0 60000 65536"/>
                  <a:gd name="T15" fmla="*/ 0 60000 65536"/>
                  <a:gd name="T16" fmla="*/ 0 60000 65536"/>
                  <a:gd name="T17" fmla="*/ 0 60000 65536"/>
                  <a:gd name="T18" fmla="*/ 0 60000 65536"/>
                  <a:gd name="T19" fmla="*/ 0 60000 65536"/>
                  <a:gd name="T20" fmla="*/ 0 60000 65536"/>
                  <a:gd name="T21" fmla="*/ 0 w 22"/>
                  <a:gd name="T22" fmla="*/ 0 h 13"/>
                  <a:gd name="T23" fmla="*/ 22 w 2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3">
                    <a:moveTo>
                      <a:pt x="0" y="12"/>
                    </a:moveTo>
                    <a:lnTo>
                      <a:pt x="0" y="12"/>
                    </a:lnTo>
                    <a:lnTo>
                      <a:pt x="12" y="5"/>
                    </a:lnTo>
                    <a:lnTo>
                      <a:pt x="6" y="0"/>
                    </a:lnTo>
                    <a:lnTo>
                      <a:pt x="21" y="1"/>
                    </a:lnTo>
                    <a:lnTo>
                      <a:pt x="0" y="1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14" name="Freeform 713"/>
              <p:cNvSpPr>
                <a:spLocks/>
              </p:cNvSpPr>
              <p:nvPr/>
            </p:nvSpPr>
            <p:spPr bwMode="auto">
              <a:xfrm>
                <a:off x="2267" y="4192"/>
                <a:ext cx="25" cy="16"/>
              </a:xfrm>
              <a:custGeom>
                <a:avLst/>
                <a:gdLst>
                  <a:gd name="T0" fmla="*/ 0 w 25"/>
                  <a:gd name="T1" fmla="*/ 15 h 16"/>
                  <a:gd name="T2" fmla="*/ 0 w 25"/>
                  <a:gd name="T3" fmla="*/ 15 h 16"/>
                  <a:gd name="T4" fmla="*/ 11 w 25"/>
                  <a:gd name="T5" fmla="*/ 0 h 16"/>
                  <a:gd name="T6" fmla="*/ 24 w 25"/>
                  <a:gd name="T7" fmla="*/ 5 h 16"/>
                  <a:gd name="T8" fmla="*/ 0 w 25"/>
                  <a:gd name="T9" fmla="*/ 15 h 16"/>
                  <a:gd name="T10" fmla="*/ 0 w 25"/>
                  <a:gd name="T11" fmla="*/ 15 h 16"/>
                  <a:gd name="T12" fmla="*/ 0 60000 65536"/>
                  <a:gd name="T13" fmla="*/ 0 60000 65536"/>
                  <a:gd name="T14" fmla="*/ 0 60000 65536"/>
                  <a:gd name="T15" fmla="*/ 0 60000 65536"/>
                  <a:gd name="T16" fmla="*/ 0 60000 65536"/>
                  <a:gd name="T17" fmla="*/ 0 60000 65536"/>
                  <a:gd name="T18" fmla="*/ 0 w 25"/>
                  <a:gd name="T19" fmla="*/ 0 h 16"/>
                  <a:gd name="T20" fmla="*/ 25 w 2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5" h="16">
                    <a:moveTo>
                      <a:pt x="0" y="15"/>
                    </a:moveTo>
                    <a:lnTo>
                      <a:pt x="0" y="15"/>
                    </a:lnTo>
                    <a:lnTo>
                      <a:pt x="11" y="0"/>
                    </a:lnTo>
                    <a:lnTo>
                      <a:pt x="24" y="5"/>
                    </a:lnTo>
                    <a:lnTo>
                      <a:pt x="0" y="1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15" name="Freeform 714"/>
              <p:cNvSpPr>
                <a:spLocks/>
              </p:cNvSpPr>
              <p:nvPr/>
            </p:nvSpPr>
            <p:spPr bwMode="auto">
              <a:xfrm>
                <a:off x="2338" y="3354"/>
                <a:ext cx="41" cy="48"/>
              </a:xfrm>
              <a:custGeom>
                <a:avLst/>
                <a:gdLst>
                  <a:gd name="T0" fmla="*/ 0 w 41"/>
                  <a:gd name="T1" fmla="*/ 45 h 48"/>
                  <a:gd name="T2" fmla="*/ 0 w 41"/>
                  <a:gd name="T3" fmla="*/ 45 h 48"/>
                  <a:gd name="T4" fmla="*/ 6 w 41"/>
                  <a:gd name="T5" fmla="*/ 0 h 48"/>
                  <a:gd name="T6" fmla="*/ 40 w 41"/>
                  <a:gd name="T7" fmla="*/ 21 h 48"/>
                  <a:gd name="T8" fmla="*/ 20 w 41"/>
                  <a:gd name="T9" fmla="*/ 47 h 48"/>
                  <a:gd name="T10" fmla="*/ 0 w 41"/>
                  <a:gd name="T11" fmla="*/ 45 h 48"/>
                  <a:gd name="T12" fmla="*/ 0 w 41"/>
                  <a:gd name="T13" fmla="*/ 45 h 48"/>
                  <a:gd name="T14" fmla="*/ 0 60000 65536"/>
                  <a:gd name="T15" fmla="*/ 0 60000 65536"/>
                  <a:gd name="T16" fmla="*/ 0 60000 65536"/>
                  <a:gd name="T17" fmla="*/ 0 60000 65536"/>
                  <a:gd name="T18" fmla="*/ 0 60000 65536"/>
                  <a:gd name="T19" fmla="*/ 0 60000 65536"/>
                  <a:gd name="T20" fmla="*/ 0 60000 65536"/>
                  <a:gd name="T21" fmla="*/ 0 w 41"/>
                  <a:gd name="T22" fmla="*/ 0 h 48"/>
                  <a:gd name="T23" fmla="*/ 41 w 41"/>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8">
                    <a:moveTo>
                      <a:pt x="0" y="45"/>
                    </a:moveTo>
                    <a:lnTo>
                      <a:pt x="0" y="45"/>
                    </a:lnTo>
                    <a:lnTo>
                      <a:pt x="6" y="0"/>
                    </a:lnTo>
                    <a:lnTo>
                      <a:pt x="40" y="21"/>
                    </a:lnTo>
                    <a:lnTo>
                      <a:pt x="20" y="47"/>
                    </a:lnTo>
                    <a:lnTo>
                      <a:pt x="0" y="4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16" name="Freeform 715"/>
              <p:cNvSpPr>
                <a:spLocks/>
              </p:cNvSpPr>
              <p:nvPr/>
            </p:nvSpPr>
            <p:spPr bwMode="auto">
              <a:xfrm>
                <a:off x="1821" y="3184"/>
                <a:ext cx="55" cy="60"/>
              </a:xfrm>
              <a:custGeom>
                <a:avLst/>
                <a:gdLst>
                  <a:gd name="T0" fmla="*/ 0 w 55"/>
                  <a:gd name="T1" fmla="*/ 47 h 60"/>
                  <a:gd name="T2" fmla="*/ 0 w 55"/>
                  <a:gd name="T3" fmla="*/ 47 h 60"/>
                  <a:gd name="T4" fmla="*/ 11 w 55"/>
                  <a:gd name="T5" fmla="*/ 26 h 60"/>
                  <a:gd name="T6" fmla="*/ 25 w 55"/>
                  <a:gd name="T7" fmla="*/ 25 h 60"/>
                  <a:gd name="T8" fmla="*/ 11 w 55"/>
                  <a:gd name="T9" fmla="*/ 7 h 60"/>
                  <a:gd name="T10" fmla="*/ 42 w 55"/>
                  <a:gd name="T11" fmla="*/ 0 h 60"/>
                  <a:gd name="T12" fmla="*/ 47 w 55"/>
                  <a:gd name="T13" fmla="*/ 28 h 60"/>
                  <a:gd name="T14" fmla="*/ 54 w 55"/>
                  <a:gd name="T15" fmla="*/ 30 h 60"/>
                  <a:gd name="T16" fmla="*/ 39 w 55"/>
                  <a:gd name="T17" fmla="*/ 48 h 60"/>
                  <a:gd name="T18" fmla="*/ 30 w 55"/>
                  <a:gd name="T19" fmla="*/ 59 h 60"/>
                  <a:gd name="T20" fmla="*/ 0 w 55"/>
                  <a:gd name="T21" fmla="*/ 47 h 60"/>
                  <a:gd name="T22" fmla="*/ 0 w 55"/>
                  <a:gd name="T23" fmla="*/ 47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60"/>
                  <a:gd name="T38" fmla="*/ 55 w 55"/>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60">
                    <a:moveTo>
                      <a:pt x="0" y="47"/>
                    </a:moveTo>
                    <a:lnTo>
                      <a:pt x="0" y="47"/>
                    </a:lnTo>
                    <a:lnTo>
                      <a:pt x="11" y="26"/>
                    </a:lnTo>
                    <a:lnTo>
                      <a:pt x="25" y="25"/>
                    </a:lnTo>
                    <a:lnTo>
                      <a:pt x="11" y="7"/>
                    </a:lnTo>
                    <a:lnTo>
                      <a:pt x="42" y="0"/>
                    </a:lnTo>
                    <a:lnTo>
                      <a:pt x="47" y="28"/>
                    </a:lnTo>
                    <a:lnTo>
                      <a:pt x="54" y="30"/>
                    </a:lnTo>
                    <a:lnTo>
                      <a:pt x="39" y="48"/>
                    </a:lnTo>
                    <a:lnTo>
                      <a:pt x="30" y="59"/>
                    </a:lnTo>
                    <a:lnTo>
                      <a:pt x="0" y="47"/>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17" name="Freeform 716"/>
              <p:cNvSpPr>
                <a:spLocks/>
              </p:cNvSpPr>
              <p:nvPr/>
            </p:nvSpPr>
            <p:spPr bwMode="auto">
              <a:xfrm>
                <a:off x="2245" y="3316"/>
                <a:ext cx="66" cy="94"/>
              </a:xfrm>
              <a:custGeom>
                <a:avLst/>
                <a:gdLst>
                  <a:gd name="T0" fmla="*/ 0 w 66"/>
                  <a:gd name="T1" fmla="*/ 31 h 94"/>
                  <a:gd name="T2" fmla="*/ 0 w 66"/>
                  <a:gd name="T3" fmla="*/ 31 h 94"/>
                  <a:gd name="T4" fmla="*/ 9 w 66"/>
                  <a:gd name="T5" fmla="*/ 44 h 94"/>
                  <a:gd name="T6" fmla="*/ 22 w 66"/>
                  <a:gd name="T7" fmla="*/ 53 h 94"/>
                  <a:gd name="T8" fmla="*/ 19 w 66"/>
                  <a:gd name="T9" fmla="*/ 79 h 94"/>
                  <a:gd name="T10" fmla="*/ 26 w 66"/>
                  <a:gd name="T11" fmla="*/ 93 h 94"/>
                  <a:gd name="T12" fmla="*/ 65 w 66"/>
                  <a:gd name="T13" fmla="*/ 87 h 94"/>
                  <a:gd name="T14" fmla="*/ 43 w 66"/>
                  <a:gd name="T15" fmla="*/ 59 h 94"/>
                  <a:gd name="T16" fmla="*/ 58 w 66"/>
                  <a:gd name="T17" fmla="*/ 34 h 94"/>
                  <a:gd name="T18" fmla="*/ 19 w 66"/>
                  <a:gd name="T19" fmla="*/ 0 h 94"/>
                  <a:gd name="T20" fmla="*/ 6 w 66"/>
                  <a:gd name="T21" fmla="*/ 10 h 94"/>
                  <a:gd name="T22" fmla="*/ 11 w 66"/>
                  <a:gd name="T23" fmla="*/ 19 h 94"/>
                  <a:gd name="T24" fmla="*/ 0 w 66"/>
                  <a:gd name="T25" fmla="*/ 31 h 94"/>
                  <a:gd name="T26" fmla="*/ 0 w 66"/>
                  <a:gd name="T27" fmla="*/ 31 h 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94"/>
                  <a:gd name="T44" fmla="*/ 66 w 66"/>
                  <a:gd name="T45" fmla="*/ 94 h 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94">
                    <a:moveTo>
                      <a:pt x="0" y="31"/>
                    </a:moveTo>
                    <a:lnTo>
                      <a:pt x="0" y="31"/>
                    </a:lnTo>
                    <a:lnTo>
                      <a:pt x="9" y="44"/>
                    </a:lnTo>
                    <a:lnTo>
                      <a:pt x="22" y="53"/>
                    </a:lnTo>
                    <a:lnTo>
                      <a:pt x="19" y="79"/>
                    </a:lnTo>
                    <a:lnTo>
                      <a:pt x="26" y="93"/>
                    </a:lnTo>
                    <a:lnTo>
                      <a:pt x="65" y="87"/>
                    </a:lnTo>
                    <a:lnTo>
                      <a:pt x="43" y="59"/>
                    </a:lnTo>
                    <a:lnTo>
                      <a:pt x="58" y="34"/>
                    </a:lnTo>
                    <a:lnTo>
                      <a:pt x="19" y="0"/>
                    </a:lnTo>
                    <a:lnTo>
                      <a:pt x="6" y="10"/>
                    </a:lnTo>
                    <a:lnTo>
                      <a:pt x="11" y="19"/>
                    </a:lnTo>
                    <a:lnTo>
                      <a:pt x="0" y="31"/>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18" name="Freeform 717"/>
              <p:cNvSpPr>
                <a:spLocks/>
              </p:cNvSpPr>
              <p:nvPr/>
            </p:nvSpPr>
            <p:spPr bwMode="auto">
              <a:xfrm>
                <a:off x="2065" y="3157"/>
                <a:ext cx="36" cy="27"/>
              </a:xfrm>
              <a:custGeom>
                <a:avLst/>
                <a:gdLst>
                  <a:gd name="T0" fmla="*/ 0 w 36"/>
                  <a:gd name="T1" fmla="*/ 19 h 27"/>
                  <a:gd name="T2" fmla="*/ 0 w 36"/>
                  <a:gd name="T3" fmla="*/ 19 h 27"/>
                  <a:gd name="T4" fmla="*/ 27 w 36"/>
                  <a:gd name="T5" fmla="*/ 19 h 27"/>
                  <a:gd name="T6" fmla="*/ 14 w 36"/>
                  <a:gd name="T7" fmla="*/ 2 h 27"/>
                  <a:gd name="T8" fmla="*/ 35 w 36"/>
                  <a:gd name="T9" fmla="*/ 0 h 27"/>
                  <a:gd name="T10" fmla="*/ 35 w 36"/>
                  <a:gd name="T11" fmla="*/ 26 h 27"/>
                  <a:gd name="T12" fmla="*/ 0 w 36"/>
                  <a:gd name="T13" fmla="*/ 19 h 27"/>
                  <a:gd name="T14" fmla="*/ 0 w 36"/>
                  <a:gd name="T15" fmla="*/ 19 h 27"/>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7"/>
                  <a:gd name="T26" fmla="*/ 36 w 36"/>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7">
                    <a:moveTo>
                      <a:pt x="0" y="19"/>
                    </a:moveTo>
                    <a:lnTo>
                      <a:pt x="0" y="19"/>
                    </a:lnTo>
                    <a:lnTo>
                      <a:pt x="27" y="19"/>
                    </a:lnTo>
                    <a:lnTo>
                      <a:pt x="14" y="2"/>
                    </a:lnTo>
                    <a:lnTo>
                      <a:pt x="35" y="0"/>
                    </a:lnTo>
                    <a:lnTo>
                      <a:pt x="35" y="26"/>
                    </a:lnTo>
                    <a:lnTo>
                      <a:pt x="0" y="19"/>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19" name="Freeform 718"/>
              <p:cNvSpPr>
                <a:spLocks/>
              </p:cNvSpPr>
              <p:nvPr/>
            </p:nvSpPr>
            <p:spPr bwMode="auto">
              <a:xfrm>
                <a:off x="1860" y="3212"/>
                <a:ext cx="85" cy="42"/>
              </a:xfrm>
              <a:custGeom>
                <a:avLst/>
                <a:gdLst>
                  <a:gd name="T0" fmla="*/ 0 w 85"/>
                  <a:gd name="T1" fmla="*/ 20 h 42"/>
                  <a:gd name="T2" fmla="*/ 0 w 85"/>
                  <a:gd name="T3" fmla="*/ 20 h 42"/>
                  <a:gd name="T4" fmla="*/ 15 w 85"/>
                  <a:gd name="T5" fmla="*/ 2 h 42"/>
                  <a:gd name="T6" fmla="*/ 60 w 85"/>
                  <a:gd name="T7" fmla="*/ 0 h 42"/>
                  <a:gd name="T8" fmla="*/ 84 w 85"/>
                  <a:gd name="T9" fmla="*/ 13 h 42"/>
                  <a:gd name="T10" fmla="*/ 64 w 85"/>
                  <a:gd name="T11" fmla="*/ 15 h 42"/>
                  <a:gd name="T12" fmla="*/ 29 w 85"/>
                  <a:gd name="T13" fmla="*/ 41 h 42"/>
                  <a:gd name="T14" fmla="*/ 23 w 85"/>
                  <a:gd name="T15" fmla="*/ 34 h 42"/>
                  <a:gd name="T16" fmla="*/ 0 w 85"/>
                  <a:gd name="T17" fmla="*/ 20 h 42"/>
                  <a:gd name="T18" fmla="*/ 0 w 85"/>
                  <a:gd name="T19" fmla="*/ 2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42"/>
                  <a:gd name="T32" fmla="*/ 85 w 85"/>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42">
                    <a:moveTo>
                      <a:pt x="0" y="20"/>
                    </a:moveTo>
                    <a:lnTo>
                      <a:pt x="0" y="20"/>
                    </a:lnTo>
                    <a:lnTo>
                      <a:pt x="15" y="2"/>
                    </a:lnTo>
                    <a:lnTo>
                      <a:pt x="60" y="0"/>
                    </a:lnTo>
                    <a:lnTo>
                      <a:pt x="84" y="13"/>
                    </a:lnTo>
                    <a:lnTo>
                      <a:pt x="64" y="15"/>
                    </a:lnTo>
                    <a:lnTo>
                      <a:pt x="29" y="41"/>
                    </a:lnTo>
                    <a:lnTo>
                      <a:pt x="23" y="34"/>
                    </a:lnTo>
                    <a:lnTo>
                      <a:pt x="0" y="2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20" name="Freeform 719"/>
              <p:cNvSpPr>
                <a:spLocks/>
              </p:cNvSpPr>
              <p:nvPr/>
            </p:nvSpPr>
            <p:spPr bwMode="auto">
              <a:xfrm>
                <a:off x="1889" y="3225"/>
                <a:ext cx="56" cy="57"/>
              </a:xfrm>
              <a:custGeom>
                <a:avLst/>
                <a:gdLst>
                  <a:gd name="T0" fmla="*/ 0 w 56"/>
                  <a:gd name="T1" fmla="*/ 28 h 57"/>
                  <a:gd name="T2" fmla="*/ 0 w 56"/>
                  <a:gd name="T3" fmla="*/ 28 h 57"/>
                  <a:gd name="T4" fmla="*/ 22 w 56"/>
                  <a:gd name="T5" fmla="*/ 55 h 57"/>
                  <a:gd name="T6" fmla="*/ 50 w 56"/>
                  <a:gd name="T7" fmla="*/ 56 h 57"/>
                  <a:gd name="T8" fmla="*/ 55 w 56"/>
                  <a:gd name="T9" fmla="*/ 0 h 57"/>
                  <a:gd name="T10" fmla="*/ 35 w 56"/>
                  <a:gd name="T11" fmla="*/ 2 h 57"/>
                  <a:gd name="T12" fmla="*/ 0 w 56"/>
                  <a:gd name="T13" fmla="*/ 28 h 57"/>
                  <a:gd name="T14" fmla="*/ 0 w 56"/>
                  <a:gd name="T15" fmla="*/ 28 h 57"/>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7"/>
                  <a:gd name="T26" fmla="*/ 56 w 5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7">
                    <a:moveTo>
                      <a:pt x="0" y="28"/>
                    </a:moveTo>
                    <a:lnTo>
                      <a:pt x="0" y="28"/>
                    </a:lnTo>
                    <a:lnTo>
                      <a:pt x="22" y="55"/>
                    </a:lnTo>
                    <a:lnTo>
                      <a:pt x="50" y="56"/>
                    </a:lnTo>
                    <a:lnTo>
                      <a:pt x="55" y="0"/>
                    </a:lnTo>
                    <a:lnTo>
                      <a:pt x="35" y="2"/>
                    </a:lnTo>
                    <a:lnTo>
                      <a:pt x="0" y="2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21" name="Freeform 720"/>
              <p:cNvSpPr>
                <a:spLocks/>
              </p:cNvSpPr>
              <p:nvPr/>
            </p:nvSpPr>
            <p:spPr bwMode="auto">
              <a:xfrm>
                <a:off x="1948" y="3298"/>
                <a:ext cx="77" cy="35"/>
              </a:xfrm>
              <a:custGeom>
                <a:avLst/>
                <a:gdLst>
                  <a:gd name="T0" fmla="*/ 0 w 77"/>
                  <a:gd name="T1" fmla="*/ 18 h 35"/>
                  <a:gd name="T2" fmla="*/ 0 w 77"/>
                  <a:gd name="T3" fmla="*/ 18 h 35"/>
                  <a:gd name="T4" fmla="*/ 6 w 77"/>
                  <a:gd name="T5" fmla="*/ 0 h 35"/>
                  <a:gd name="T6" fmla="*/ 22 w 77"/>
                  <a:gd name="T7" fmla="*/ 11 h 35"/>
                  <a:gd name="T8" fmla="*/ 51 w 77"/>
                  <a:gd name="T9" fmla="*/ 0 h 35"/>
                  <a:gd name="T10" fmla="*/ 76 w 77"/>
                  <a:gd name="T11" fmla="*/ 13 h 35"/>
                  <a:gd name="T12" fmla="*/ 70 w 77"/>
                  <a:gd name="T13" fmla="*/ 33 h 35"/>
                  <a:gd name="T14" fmla="*/ 67 w 77"/>
                  <a:gd name="T15" fmla="*/ 17 h 35"/>
                  <a:gd name="T16" fmla="*/ 51 w 77"/>
                  <a:gd name="T17" fmla="*/ 11 h 35"/>
                  <a:gd name="T18" fmla="*/ 36 w 77"/>
                  <a:gd name="T19" fmla="*/ 21 h 35"/>
                  <a:gd name="T20" fmla="*/ 39 w 77"/>
                  <a:gd name="T21" fmla="*/ 30 h 35"/>
                  <a:gd name="T22" fmla="*/ 33 w 77"/>
                  <a:gd name="T23" fmla="*/ 34 h 35"/>
                  <a:gd name="T24" fmla="*/ 0 w 77"/>
                  <a:gd name="T25" fmla="*/ 18 h 35"/>
                  <a:gd name="T26" fmla="*/ 0 w 77"/>
                  <a:gd name="T27" fmla="*/ 18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
                  <a:gd name="T43" fmla="*/ 0 h 35"/>
                  <a:gd name="T44" fmla="*/ 77 w 77"/>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 h="35">
                    <a:moveTo>
                      <a:pt x="0" y="18"/>
                    </a:moveTo>
                    <a:lnTo>
                      <a:pt x="0" y="18"/>
                    </a:lnTo>
                    <a:lnTo>
                      <a:pt x="6" y="0"/>
                    </a:lnTo>
                    <a:lnTo>
                      <a:pt x="22" y="11"/>
                    </a:lnTo>
                    <a:lnTo>
                      <a:pt x="51" y="0"/>
                    </a:lnTo>
                    <a:lnTo>
                      <a:pt x="76" y="13"/>
                    </a:lnTo>
                    <a:lnTo>
                      <a:pt x="70" y="33"/>
                    </a:lnTo>
                    <a:lnTo>
                      <a:pt x="67" y="17"/>
                    </a:lnTo>
                    <a:lnTo>
                      <a:pt x="51" y="11"/>
                    </a:lnTo>
                    <a:lnTo>
                      <a:pt x="36" y="21"/>
                    </a:lnTo>
                    <a:lnTo>
                      <a:pt x="39" y="30"/>
                    </a:lnTo>
                    <a:lnTo>
                      <a:pt x="33" y="34"/>
                    </a:lnTo>
                    <a:lnTo>
                      <a:pt x="0" y="1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22" name="Freeform 721"/>
              <p:cNvSpPr>
                <a:spLocks/>
              </p:cNvSpPr>
              <p:nvPr/>
            </p:nvSpPr>
            <p:spPr bwMode="auto">
              <a:xfrm>
                <a:off x="2226" y="3693"/>
                <a:ext cx="112" cy="116"/>
              </a:xfrm>
              <a:custGeom>
                <a:avLst/>
                <a:gdLst>
                  <a:gd name="T0" fmla="*/ 0 w 112"/>
                  <a:gd name="T1" fmla="*/ 43 h 116"/>
                  <a:gd name="T2" fmla="*/ 0 w 112"/>
                  <a:gd name="T3" fmla="*/ 43 h 116"/>
                  <a:gd name="T4" fmla="*/ 9 w 112"/>
                  <a:gd name="T5" fmla="*/ 6 h 116"/>
                  <a:gd name="T6" fmla="*/ 48 w 112"/>
                  <a:gd name="T7" fmla="*/ 0 h 116"/>
                  <a:gd name="T8" fmla="*/ 62 w 112"/>
                  <a:gd name="T9" fmla="*/ 12 h 116"/>
                  <a:gd name="T10" fmla="*/ 65 w 112"/>
                  <a:gd name="T11" fmla="*/ 39 h 116"/>
                  <a:gd name="T12" fmla="*/ 93 w 112"/>
                  <a:gd name="T13" fmla="*/ 44 h 116"/>
                  <a:gd name="T14" fmla="*/ 97 w 112"/>
                  <a:gd name="T15" fmla="*/ 63 h 116"/>
                  <a:gd name="T16" fmla="*/ 111 w 112"/>
                  <a:gd name="T17" fmla="*/ 66 h 116"/>
                  <a:gd name="T18" fmla="*/ 109 w 112"/>
                  <a:gd name="T19" fmla="*/ 91 h 116"/>
                  <a:gd name="T20" fmla="*/ 95 w 112"/>
                  <a:gd name="T21" fmla="*/ 115 h 116"/>
                  <a:gd name="T22" fmla="*/ 58 w 112"/>
                  <a:gd name="T23" fmla="*/ 114 h 116"/>
                  <a:gd name="T24" fmla="*/ 66 w 112"/>
                  <a:gd name="T25" fmla="*/ 86 h 116"/>
                  <a:gd name="T26" fmla="*/ 0 w 112"/>
                  <a:gd name="T27" fmla="*/ 43 h 116"/>
                  <a:gd name="T28" fmla="*/ 0 w 112"/>
                  <a:gd name="T29" fmla="*/ 43 h 1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
                  <a:gd name="T46" fmla="*/ 0 h 116"/>
                  <a:gd name="T47" fmla="*/ 112 w 112"/>
                  <a:gd name="T48" fmla="*/ 116 h 1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 h="116">
                    <a:moveTo>
                      <a:pt x="0" y="43"/>
                    </a:moveTo>
                    <a:lnTo>
                      <a:pt x="0" y="43"/>
                    </a:lnTo>
                    <a:lnTo>
                      <a:pt x="9" y="6"/>
                    </a:lnTo>
                    <a:lnTo>
                      <a:pt x="48" y="0"/>
                    </a:lnTo>
                    <a:lnTo>
                      <a:pt x="62" y="12"/>
                    </a:lnTo>
                    <a:lnTo>
                      <a:pt x="65" y="39"/>
                    </a:lnTo>
                    <a:lnTo>
                      <a:pt x="93" y="44"/>
                    </a:lnTo>
                    <a:lnTo>
                      <a:pt x="97" y="63"/>
                    </a:lnTo>
                    <a:lnTo>
                      <a:pt x="111" y="66"/>
                    </a:lnTo>
                    <a:lnTo>
                      <a:pt x="109" y="91"/>
                    </a:lnTo>
                    <a:lnTo>
                      <a:pt x="95" y="115"/>
                    </a:lnTo>
                    <a:lnTo>
                      <a:pt x="58" y="114"/>
                    </a:lnTo>
                    <a:lnTo>
                      <a:pt x="66" y="86"/>
                    </a:lnTo>
                    <a:lnTo>
                      <a:pt x="0" y="4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23" name="Freeform 722"/>
              <p:cNvSpPr>
                <a:spLocks/>
              </p:cNvSpPr>
              <p:nvPr/>
            </p:nvSpPr>
            <p:spPr bwMode="auto">
              <a:xfrm>
                <a:off x="1971" y="3431"/>
                <a:ext cx="172" cy="247"/>
              </a:xfrm>
              <a:custGeom>
                <a:avLst/>
                <a:gdLst>
                  <a:gd name="T0" fmla="*/ 0 w 172"/>
                  <a:gd name="T1" fmla="*/ 58 h 247"/>
                  <a:gd name="T2" fmla="*/ 0 w 172"/>
                  <a:gd name="T3" fmla="*/ 58 h 247"/>
                  <a:gd name="T4" fmla="*/ 3 w 172"/>
                  <a:gd name="T5" fmla="*/ 78 h 247"/>
                  <a:gd name="T6" fmla="*/ 34 w 172"/>
                  <a:gd name="T7" fmla="*/ 112 h 247"/>
                  <a:gd name="T8" fmla="*/ 68 w 172"/>
                  <a:gd name="T9" fmla="*/ 193 h 247"/>
                  <a:gd name="T10" fmla="*/ 146 w 172"/>
                  <a:gd name="T11" fmla="*/ 246 h 247"/>
                  <a:gd name="T12" fmla="*/ 159 w 172"/>
                  <a:gd name="T13" fmla="*/ 237 h 247"/>
                  <a:gd name="T14" fmla="*/ 167 w 172"/>
                  <a:gd name="T15" fmla="*/ 220 h 247"/>
                  <a:gd name="T16" fmla="*/ 155 w 172"/>
                  <a:gd name="T17" fmla="*/ 213 h 247"/>
                  <a:gd name="T18" fmla="*/ 162 w 172"/>
                  <a:gd name="T19" fmla="*/ 209 h 247"/>
                  <a:gd name="T20" fmla="*/ 171 w 172"/>
                  <a:gd name="T21" fmla="*/ 167 h 247"/>
                  <a:gd name="T22" fmla="*/ 158 w 172"/>
                  <a:gd name="T23" fmla="*/ 147 h 247"/>
                  <a:gd name="T24" fmla="*/ 147 w 172"/>
                  <a:gd name="T25" fmla="*/ 147 h 247"/>
                  <a:gd name="T26" fmla="*/ 147 w 172"/>
                  <a:gd name="T27" fmla="*/ 125 h 247"/>
                  <a:gd name="T28" fmla="*/ 132 w 172"/>
                  <a:gd name="T29" fmla="*/ 134 h 247"/>
                  <a:gd name="T30" fmla="*/ 113 w 172"/>
                  <a:gd name="T31" fmla="*/ 126 h 247"/>
                  <a:gd name="T32" fmla="*/ 102 w 172"/>
                  <a:gd name="T33" fmla="*/ 101 h 247"/>
                  <a:gd name="T34" fmla="*/ 121 w 172"/>
                  <a:gd name="T35" fmla="*/ 69 h 247"/>
                  <a:gd name="T36" fmla="*/ 155 w 172"/>
                  <a:gd name="T37" fmla="*/ 55 h 247"/>
                  <a:gd name="T38" fmla="*/ 145 w 172"/>
                  <a:gd name="T39" fmla="*/ 49 h 247"/>
                  <a:gd name="T40" fmla="*/ 151 w 172"/>
                  <a:gd name="T41" fmla="*/ 33 h 247"/>
                  <a:gd name="T42" fmla="*/ 112 w 172"/>
                  <a:gd name="T43" fmla="*/ 30 h 247"/>
                  <a:gd name="T44" fmla="*/ 83 w 172"/>
                  <a:gd name="T45" fmla="*/ 0 h 247"/>
                  <a:gd name="T46" fmla="*/ 76 w 172"/>
                  <a:gd name="T47" fmla="*/ 22 h 247"/>
                  <a:gd name="T48" fmla="*/ 45 w 172"/>
                  <a:gd name="T49" fmla="*/ 41 h 247"/>
                  <a:gd name="T50" fmla="*/ 29 w 172"/>
                  <a:gd name="T51" fmla="*/ 65 h 247"/>
                  <a:gd name="T52" fmla="*/ 11 w 172"/>
                  <a:gd name="T53" fmla="*/ 61 h 247"/>
                  <a:gd name="T54" fmla="*/ 14 w 172"/>
                  <a:gd name="T55" fmla="*/ 47 h 247"/>
                  <a:gd name="T56" fmla="*/ 0 w 172"/>
                  <a:gd name="T57" fmla="*/ 58 h 247"/>
                  <a:gd name="T58" fmla="*/ 0 w 172"/>
                  <a:gd name="T59" fmla="*/ 58 h 2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247"/>
                  <a:gd name="T92" fmla="*/ 172 w 172"/>
                  <a:gd name="T93" fmla="*/ 247 h 24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247">
                    <a:moveTo>
                      <a:pt x="0" y="58"/>
                    </a:moveTo>
                    <a:lnTo>
                      <a:pt x="0" y="58"/>
                    </a:lnTo>
                    <a:lnTo>
                      <a:pt x="3" y="78"/>
                    </a:lnTo>
                    <a:lnTo>
                      <a:pt x="34" y="112"/>
                    </a:lnTo>
                    <a:lnTo>
                      <a:pt x="68" y="193"/>
                    </a:lnTo>
                    <a:lnTo>
                      <a:pt x="146" y="246"/>
                    </a:lnTo>
                    <a:lnTo>
                      <a:pt x="159" y="237"/>
                    </a:lnTo>
                    <a:lnTo>
                      <a:pt x="167" y="220"/>
                    </a:lnTo>
                    <a:lnTo>
                      <a:pt x="155" y="213"/>
                    </a:lnTo>
                    <a:lnTo>
                      <a:pt x="162" y="209"/>
                    </a:lnTo>
                    <a:lnTo>
                      <a:pt x="171" y="167"/>
                    </a:lnTo>
                    <a:lnTo>
                      <a:pt x="158" y="147"/>
                    </a:lnTo>
                    <a:lnTo>
                      <a:pt x="147" y="147"/>
                    </a:lnTo>
                    <a:lnTo>
                      <a:pt x="147" y="125"/>
                    </a:lnTo>
                    <a:lnTo>
                      <a:pt x="132" y="134"/>
                    </a:lnTo>
                    <a:lnTo>
                      <a:pt x="113" y="126"/>
                    </a:lnTo>
                    <a:lnTo>
                      <a:pt x="102" y="101"/>
                    </a:lnTo>
                    <a:lnTo>
                      <a:pt x="121" y="69"/>
                    </a:lnTo>
                    <a:lnTo>
                      <a:pt x="155" y="55"/>
                    </a:lnTo>
                    <a:lnTo>
                      <a:pt x="145" y="49"/>
                    </a:lnTo>
                    <a:lnTo>
                      <a:pt x="151" y="33"/>
                    </a:lnTo>
                    <a:lnTo>
                      <a:pt x="112" y="30"/>
                    </a:lnTo>
                    <a:lnTo>
                      <a:pt x="83" y="0"/>
                    </a:lnTo>
                    <a:lnTo>
                      <a:pt x="76" y="22"/>
                    </a:lnTo>
                    <a:lnTo>
                      <a:pt x="45" y="41"/>
                    </a:lnTo>
                    <a:lnTo>
                      <a:pt x="29" y="65"/>
                    </a:lnTo>
                    <a:lnTo>
                      <a:pt x="11" y="61"/>
                    </a:lnTo>
                    <a:lnTo>
                      <a:pt x="14" y="47"/>
                    </a:lnTo>
                    <a:lnTo>
                      <a:pt x="0" y="5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24" name="Freeform 723"/>
              <p:cNvSpPr>
                <a:spLocks/>
              </p:cNvSpPr>
              <p:nvPr/>
            </p:nvSpPr>
            <p:spPr bwMode="auto">
              <a:xfrm>
                <a:off x="2288" y="3350"/>
                <a:ext cx="57" cy="54"/>
              </a:xfrm>
              <a:custGeom>
                <a:avLst/>
                <a:gdLst>
                  <a:gd name="T0" fmla="*/ 0 w 57"/>
                  <a:gd name="T1" fmla="*/ 25 h 54"/>
                  <a:gd name="T2" fmla="*/ 0 w 57"/>
                  <a:gd name="T3" fmla="*/ 25 h 54"/>
                  <a:gd name="T4" fmla="*/ 15 w 57"/>
                  <a:gd name="T5" fmla="*/ 0 h 54"/>
                  <a:gd name="T6" fmla="*/ 56 w 57"/>
                  <a:gd name="T7" fmla="*/ 4 h 54"/>
                  <a:gd name="T8" fmla="*/ 50 w 57"/>
                  <a:gd name="T9" fmla="*/ 49 h 54"/>
                  <a:gd name="T10" fmla="*/ 22 w 57"/>
                  <a:gd name="T11" fmla="*/ 53 h 54"/>
                  <a:gd name="T12" fmla="*/ 0 w 57"/>
                  <a:gd name="T13" fmla="*/ 25 h 54"/>
                  <a:gd name="T14" fmla="*/ 0 w 57"/>
                  <a:gd name="T15" fmla="*/ 25 h 54"/>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54"/>
                  <a:gd name="T26" fmla="*/ 57 w 57"/>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54">
                    <a:moveTo>
                      <a:pt x="0" y="25"/>
                    </a:moveTo>
                    <a:lnTo>
                      <a:pt x="0" y="25"/>
                    </a:lnTo>
                    <a:lnTo>
                      <a:pt x="15" y="0"/>
                    </a:lnTo>
                    <a:lnTo>
                      <a:pt x="56" y="4"/>
                    </a:lnTo>
                    <a:lnTo>
                      <a:pt x="50" y="49"/>
                    </a:lnTo>
                    <a:lnTo>
                      <a:pt x="22" y="53"/>
                    </a:lnTo>
                    <a:lnTo>
                      <a:pt x="0" y="2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25" name="Freeform 724"/>
              <p:cNvSpPr>
                <a:spLocks/>
              </p:cNvSpPr>
              <p:nvPr/>
            </p:nvSpPr>
            <p:spPr bwMode="auto">
              <a:xfrm>
                <a:off x="2235" y="3283"/>
                <a:ext cx="14" cy="11"/>
              </a:xfrm>
              <a:custGeom>
                <a:avLst/>
                <a:gdLst>
                  <a:gd name="T0" fmla="*/ 0 w 14"/>
                  <a:gd name="T1" fmla="*/ 10 h 11"/>
                  <a:gd name="T2" fmla="*/ 0 w 14"/>
                  <a:gd name="T3" fmla="*/ 10 h 11"/>
                  <a:gd name="T4" fmla="*/ 12 w 14"/>
                  <a:gd name="T5" fmla="*/ 8 h 11"/>
                  <a:gd name="T6" fmla="*/ 13 w 14"/>
                  <a:gd name="T7" fmla="*/ 0 h 11"/>
                  <a:gd name="T8" fmla="*/ 0 w 14"/>
                  <a:gd name="T9" fmla="*/ 10 h 11"/>
                  <a:gd name="T10" fmla="*/ 0 w 14"/>
                  <a:gd name="T11" fmla="*/ 10 h 11"/>
                  <a:gd name="T12" fmla="*/ 0 60000 65536"/>
                  <a:gd name="T13" fmla="*/ 0 60000 65536"/>
                  <a:gd name="T14" fmla="*/ 0 60000 65536"/>
                  <a:gd name="T15" fmla="*/ 0 60000 65536"/>
                  <a:gd name="T16" fmla="*/ 0 60000 65536"/>
                  <a:gd name="T17" fmla="*/ 0 60000 65536"/>
                  <a:gd name="T18" fmla="*/ 0 w 14"/>
                  <a:gd name="T19" fmla="*/ 0 h 11"/>
                  <a:gd name="T20" fmla="*/ 14 w 1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4" h="11">
                    <a:moveTo>
                      <a:pt x="0" y="10"/>
                    </a:moveTo>
                    <a:lnTo>
                      <a:pt x="0" y="10"/>
                    </a:lnTo>
                    <a:lnTo>
                      <a:pt x="12" y="8"/>
                    </a:lnTo>
                    <a:lnTo>
                      <a:pt x="13" y="0"/>
                    </a:lnTo>
                    <a:lnTo>
                      <a:pt x="0" y="1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26" name="Freeform 725"/>
              <p:cNvSpPr>
                <a:spLocks/>
              </p:cNvSpPr>
              <p:nvPr/>
            </p:nvSpPr>
            <p:spPr bwMode="auto">
              <a:xfrm>
                <a:off x="2283" y="3848"/>
                <a:ext cx="72" cy="74"/>
              </a:xfrm>
              <a:custGeom>
                <a:avLst/>
                <a:gdLst>
                  <a:gd name="T0" fmla="*/ 0 w 72"/>
                  <a:gd name="T1" fmla="*/ 59 h 74"/>
                  <a:gd name="T2" fmla="*/ 0 w 72"/>
                  <a:gd name="T3" fmla="*/ 59 h 74"/>
                  <a:gd name="T4" fmla="*/ 12 w 72"/>
                  <a:gd name="T5" fmla="*/ 3 h 74"/>
                  <a:gd name="T6" fmla="*/ 22 w 72"/>
                  <a:gd name="T7" fmla="*/ 0 h 74"/>
                  <a:gd name="T8" fmla="*/ 63 w 72"/>
                  <a:gd name="T9" fmla="*/ 29 h 74"/>
                  <a:gd name="T10" fmla="*/ 71 w 72"/>
                  <a:gd name="T11" fmla="*/ 41 h 74"/>
                  <a:gd name="T12" fmla="*/ 68 w 72"/>
                  <a:gd name="T13" fmla="*/ 55 h 74"/>
                  <a:gd name="T14" fmla="*/ 49 w 72"/>
                  <a:gd name="T15" fmla="*/ 73 h 74"/>
                  <a:gd name="T16" fmla="*/ 0 w 72"/>
                  <a:gd name="T17" fmla="*/ 59 h 74"/>
                  <a:gd name="T18" fmla="*/ 0 w 72"/>
                  <a:gd name="T19" fmla="*/ 59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74"/>
                  <a:gd name="T32" fmla="*/ 72 w 72"/>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74">
                    <a:moveTo>
                      <a:pt x="0" y="59"/>
                    </a:moveTo>
                    <a:lnTo>
                      <a:pt x="0" y="59"/>
                    </a:lnTo>
                    <a:lnTo>
                      <a:pt x="12" y="3"/>
                    </a:lnTo>
                    <a:lnTo>
                      <a:pt x="22" y="0"/>
                    </a:lnTo>
                    <a:lnTo>
                      <a:pt x="63" y="29"/>
                    </a:lnTo>
                    <a:lnTo>
                      <a:pt x="71" y="41"/>
                    </a:lnTo>
                    <a:lnTo>
                      <a:pt x="68" y="55"/>
                    </a:lnTo>
                    <a:lnTo>
                      <a:pt x="49" y="73"/>
                    </a:lnTo>
                    <a:lnTo>
                      <a:pt x="0" y="59"/>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27" name="Freeform 726"/>
              <p:cNvSpPr>
                <a:spLocks/>
              </p:cNvSpPr>
              <p:nvPr/>
            </p:nvSpPr>
            <p:spPr bwMode="auto">
              <a:xfrm>
                <a:off x="2081" y="3263"/>
                <a:ext cx="184" cy="157"/>
              </a:xfrm>
              <a:custGeom>
                <a:avLst/>
                <a:gdLst>
                  <a:gd name="T0" fmla="*/ 0 w 184"/>
                  <a:gd name="T1" fmla="*/ 42 h 157"/>
                  <a:gd name="T2" fmla="*/ 0 w 184"/>
                  <a:gd name="T3" fmla="*/ 42 h 157"/>
                  <a:gd name="T4" fmla="*/ 17 w 184"/>
                  <a:gd name="T5" fmla="*/ 69 h 157"/>
                  <a:gd name="T6" fmla="*/ 44 w 184"/>
                  <a:gd name="T7" fmla="*/ 72 h 157"/>
                  <a:gd name="T8" fmla="*/ 52 w 184"/>
                  <a:gd name="T9" fmla="*/ 84 h 157"/>
                  <a:gd name="T10" fmla="*/ 79 w 184"/>
                  <a:gd name="T11" fmla="*/ 82 h 157"/>
                  <a:gd name="T12" fmla="*/ 75 w 184"/>
                  <a:gd name="T13" fmla="*/ 129 h 157"/>
                  <a:gd name="T14" fmla="*/ 87 w 184"/>
                  <a:gd name="T15" fmla="*/ 149 h 157"/>
                  <a:gd name="T16" fmla="*/ 103 w 184"/>
                  <a:gd name="T17" fmla="*/ 156 h 157"/>
                  <a:gd name="T18" fmla="*/ 136 w 184"/>
                  <a:gd name="T19" fmla="*/ 137 h 157"/>
                  <a:gd name="T20" fmla="*/ 123 w 184"/>
                  <a:gd name="T21" fmla="*/ 134 h 157"/>
                  <a:gd name="T22" fmla="*/ 116 w 184"/>
                  <a:gd name="T23" fmla="*/ 108 h 157"/>
                  <a:gd name="T24" fmla="*/ 139 w 184"/>
                  <a:gd name="T25" fmla="*/ 113 h 157"/>
                  <a:gd name="T26" fmla="*/ 173 w 184"/>
                  <a:gd name="T27" fmla="*/ 97 h 157"/>
                  <a:gd name="T28" fmla="*/ 164 w 184"/>
                  <a:gd name="T29" fmla="*/ 84 h 157"/>
                  <a:gd name="T30" fmla="*/ 175 w 184"/>
                  <a:gd name="T31" fmla="*/ 72 h 157"/>
                  <a:gd name="T32" fmla="*/ 170 w 184"/>
                  <a:gd name="T33" fmla="*/ 63 h 157"/>
                  <a:gd name="T34" fmla="*/ 183 w 184"/>
                  <a:gd name="T35" fmla="*/ 53 h 157"/>
                  <a:gd name="T36" fmla="*/ 167 w 184"/>
                  <a:gd name="T37" fmla="*/ 51 h 157"/>
                  <a:gd name="T38" fmla="*/ 167 w 184"/>
                  <a:gd name="T39" fmla="*/ 39 h 157"/>
                  <a:gd name="T40" fmla="*/ 141 w 184"/>
                  <a:gd name="T41" fmla="*/ 25 h 157"/>
                  <a:gd name="T42" fmla="*/ 152 w 184"/>
                  <a:gd name="T43" fmla="*/ 21 h 157"/>
                  <a:gd name="T44" fmla="*/ 72 w 184"/>
                  <a:gd name="T45" fmla="*/ 24 h 157"/>
                  <a:gd name="T46" fmla="*/ 46 w 184"/>
                  <a:gd name="T47" fmla="*/ 0 h 157"/>
                  <a:gd name="T48" fmla="*/ 47 w 184"/>
                  <a:gd name="T49" fmla="*/ 11 h 157"/>
                  <a:gd name="T50" fmla="*/ 24 w 184"/>
                  <a:gd name="T51" fmla="*/ 20 h 157"/>
                  <a:gd name="T52" fmla="*/ 31 w 184"/>
                  <a:gd name="T53" fmla="*/ 39 h 157"/>
                  <a:gd name="T54" fmla="*/ 22 w 184"/>
                  <a:gd name="T55" fmla="*/ 46 h 157"/>
                  <a:gd name="T56" fmla="*/ 17 w 184"/>
                  <a:gd name="T57" fmla="*/ 29 h 157"/>
                  <a:gd name="T58" fmla="*/ 26 w 184"/>
                  <a:gd name="T59" fmla="*/ 6 h 157"/>
                  <a:gd name="T60" fmla="*/ 0 w 184"/>
                  <a:gd name="T61" fmla="*/ 42 h 157"/>
                  <a:gd name="T62" fmla="*/ 0 w 184"/>
                  <a:gd name="T63" fmla="*/ 42 h 1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4"/>
                  <a:gd name="T97" fmla="*/ 0 h 157"/>
                  <a:gd name="T98" fmla="*/ 184 w 184"/>
                  <a:gd name="T99" fmla="*/ 157 h 1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4" h="157">
                    <a:moveTo>
                      <a:pt x="0" y="42"/>
                    </a:moveTo>
                    <a:lnTo>
                      <a:pt x="0" y="42"/>
                    </a:lnTo>
                    <a:lnTo>
                      <a:pt x="17" y="69"/>
                    </a:lnTo>
                    <a:lnTo>
                      <a:pt x="44" y="72"/>
                    </a:lnTo>
                    <a:lnTo>
                      <a:pt x="52" y="84"/>
                    </a:lnTo>
                    <a:lnTo>
                      <a:pt x="79" y="82"/>
                    </a:lnTo>
                    <a:lnTo>
                      <a:pt x="75" y="129"/>
                    </a:lnTo>
                    <a:lnTo>
                      <a:pt x="87" y="149"/>
                    </a:lnTo>
                    <a:lnTo>
                      <a:pt x="103" y="156"/>
                    </a:lnTo>
                    <a:lnTo>
                      <a:pt x="136" y="137"/>
                    </a:lnTo>
                    <a:lnTo>
                      <a:pt x="123" y="134"/>
                    </a:lnTo>
                    <a:lnTo>
                      <a:pt x="116" y="108"/>
                    </a:lnTo>
                    <a:lnTo>
                      <a:pt x="139" y="113"/>
                    </a:lnTo>
                    <a:lnTo>
                      <a:pt x="173" y="97"/>
                    </a:lnTo>
                    <a:lnTo>
                      <a:pt x="164" y="84"/>
                    </a:lnTo>
                    <a:lnTo>
                      <a:pt x="175" y="72"/>
                    </a:lnTo>
                    <a:lnTo>
                      <a:pt x="170" y="63"/>
                    </a:lnTo>
                    <a:lnTo>
                      <a:pt x="183" y="53"/>
                    </a:lnTo>
                    <a:lnTo>
                      <a:pt x="167" y="51"/>
                    </a:lnTo>
                    <a:lnTo>
                      <a:pt x="167" y="39"/>
                    </a:lnTo>
                    <a:lnTo>
                      <a:pt x="141" y="25"/>
                    </a:lnTo>
                    <a:lnTo>
                      <a:pt x="152" y="21"/>
                    </a:lnTo>
                    <a:lnTo>
                      <a:pt x="72" y="24"/>
                    </a:lnTo>
                    <a:lnTo>
                      <a:pt x="46" y="0"/>
                    </a:lnTo>
                    <a:lnTo>
                      <a:pt x="47" y="11"/>
                    </a:lnTo>
                    <a:lnTo>
                      <a:pt x="24" y="20"/>
                    </a:lnTo>
                    <a:lnTo>
                      <a:pt x="31" y="39"/>
                    </a:lnTo>
                    <a:lnTo>
                      <a:pt x="22" y="46"/>
                    </a:lnTo>
                    <a:lnTo>
                      <a:pt x="17" y="29"/>
                    </a:lnTo>
                    <a:lnTo>
                      <a:pt x="26" y="6"/>
                    </a:lnTo>
                    <a:lnTo>
                      <a:pt x="0" y="42"/>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728" name="Freeform 727"/>
            <p:cNvSpPr>
              <a:spLocks/>
            </p:cNvSpPr>
            <p:nvPr/>
          </p:nvSpPr>
          <p:spPr bwMode="auto">
            <a:xfrm>
              <a:off x="6832278" y="2798258"/>
              <a:ext cx="127381" cy="256216"/>
            </a:xfrm>
            <a:custGeom>
              <a:avLst/>
              <a:gdLst>
                <a:gd name="T0" fmla="*/ 0 w 95"/>
                <a:gd name="T1" fmla="*/ 17056038 h 203"/>
                <a:gd name="T2" fmla="*/ 0 w 95"/>
                <a:gd name="T3" fmla="*/ 17056038 h 203"/>
                <a:gd name="T4" fmla="*/ 21990127 w 95"/>
                <a:gd name="T5" fmla="*/ 52872417 h 203"/>
                <a:gd name="T6" fmla="*/ 50262967 w 95"/>
                <a:gd name="T7" fmla="*/ 68222847 h 203"/>
                <a:gd name="T8" fmla="*/ 36127169 w 95"/>
                <a:gd name="T9" fmla="*/ 93806917 h 203"/>
                <a:gd name="T10" fmla="*/ 87960510 w 95"/>
                <a:gd name="T11" fmla="*/ 139856901 h 203"/>
                <a:gd name="T12" fmla="*/ 111520992 w 95"/>
                <a:gd name="T13" fmla="*/ 202962959 h 203"/>
                <a:gd name="T14" fmla="*/ 114662975 w 95"/>
                <a:gd name="T15" fmla="*/ 255835356 h 203"/>
                <a:gd name="T16" fmla="*/ 50262967 w 95"/>
                <a:gd name="T17" fmla="*/ 301886645 h 203"/>
                <a:gd name="T18" fmla="*/ 59687661 w 95"/>
                <a:gd name="T19" fmla="*/ 344525504 h 203"/>
                <a:gd name="T20" fmla="*/ 80106161 w 95"/>
                <a:gd name="T21" fmla="*/ 315530166 h 203"/>
                <a:gd name="T22" fmla="*/ 92672857 w 95"/>
                <a:gd name="T23" fmla="*/ 324058182 h 203"/>
                <a:gd name="T24" fmla="*/ 97385204 w 95"/>
                <a:gd name="T25" fmla="*/ 303592249 h 203"/>
                <a:gd name="T26" fmla="*/ 147648151 w 95"/>
                <a:gd name="T27" fmla="*/ 272891389 h 203"/>
                <a:gd name="T28" fmla="*/ 141365440 w 95"/>
                <a:gd name="T29" fmla="*/ 185906926 h 203"/>
                <a:gd name="T30" fmla="*/ 72253084 w 95"/>
                <a:gd name="T31" fmla="*/ 105744835 h 203"/>
                <a:gd name="T32" fmla="*/ 80106161 w 95"/>
                <a:gd name="T33" fmla="*/ 78456467 h 203"/>
                <a:gd name="T34" fmla="*/ 120945686 w 95"/>
                <a:gd name="T35" fmla="*/ 39227581 h 203"/>
                <a:gd name="T36" fmla="*/ 62828390 w 95"/>
                <a:gd name="T37" fmla="*/ 0 h 203"/>
                <a:gd name="T38" fmla="*/ 0 w 95"/>
                <a:gd name="T39" fmla="*/ 17056038 h 203"/>
                <a:gd name="T40" fmla="*/ 0 w 95"/>
                <a:gd name="T41" fmla="*/ 17056038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203"/>
                <a:gd name="T65" fmla="*/ 95 w 95"/>
                <a:gd name="T66" fmla="*/ 203 h 2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203">
                  <a:moveTo>
                    <a:pt x="0" y="10"/>
                  </a:moveTo>
                  <a:lnTo>
                    <a:pt x="0" y="10"/>
                  </a:lnTo>
                  <a:lnTo>
                    <a:pt x="14" y="31"/>
                  </a:lnTo>
                  <a:lnTo>
                    <a:pt x="32" y="40"/>
                  </a:lnTo>
                  <a:lnTo>
                    <a:pt x="23" y="55"/>
                  </a:lnTo>
                  <a:lnTo>
                    <a:pt x="56" y="82"/>
                  </a:lnTo>
                  <a:lnTo>
                    <a:pt x="71" y="119"/>
                  </a:lnTo>
                  <a:lnTo>
                    <a:pt x="73" y="150"/>
                  </a:lnTo>
                  <a:lnTo>
                    <a:pt x="32" y="177"/>
                  </a:lnTo>
                  <a:lnTo>
                    <a:pt x="38" y="202"/>
                  </a:lnTo>
                  <a:lnTo>
                    <a:pt x="51" y="185"/>
                  </a:lnTo>
                  <a:lnTo>
                    <a:pt x="59" y="190"/>
                  </a:lnTo>
                  <a:lnTo>
                    <a:pt x="62" y="178"/>
                  </a:lnTo>
                  <a:lnTo>
                    <a:pt x="94" y="160"/>
                  </a:lnTo>
                  <a:lnTo>
                    <a:pt x="90" y="109"/>
                  </a:lnTo>
                  <a:lnTo>
                    <a:pt x="46" y="62"/>
                  </a:lnTo>
                  <a:lnTo>
                    <a:pt x="51" y="46"/>
                  </a:lnTo>
                  <a:lnTo>
                    <a:pt x="77" y="23"/>
                  </a:lnTo>
                  <a:lnTo>
                    <a:pt x="40" y="0"/>
                  </a:lnTo>
                  <a:lnTo>
                    <a:pt x="0" y="10"/>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29" name="Freeform 728"/>
            <p:cNvSpPr>
              <a:spLocks/>
            </p:cNvSpPr>
            <p:nvPr/>
          </p:nvSpPr>
          <p:spPr bwMode="auto">
            <a:xfrm>
              <a:off x="5679044" y="2388621"/>
              <a:ext cx="135874" cy="58300"/>
            </a:xfrm>
            <a:custGeom>
              <a:avLst/>
              <a:gdLst>
                <a:gd name="T0" fmla="*/ 0 w 102"/>
                <a:gd name="T1" fmla="*/ 3439837 h 46"/>
                <a:gd name="T2" fmla="*/ 37206018 w 102"/>
                <a:gd name="T3" fmla="*/ 0 h 46"/>
                <a:gd name="T4" fmla="*/ 72863135 w 102"/>
                <a:gd name="T5" fmla="*/ 15478608 h 46"/>
                <a:gd name="T6" fmla="*/ 86814474 w 102"/>
                <a:gd name="T7" fmla="*/ 32676478 h 46"/>
                <a:gd name="T8" fmla="*/ 105418723 w 102"/>
                <a:gd name="T9" fmla="*/ 32676478 h 46"/>
                <a:gd name="T10" fmla="*/ 119371288 w 102"/>
                <a:gd name="T11" fmla="*/ 24077546 h 46"/>
                <a:gd name="T12" fmla="*/ 128672167 w 102"/>
                <a:gd name="T13" fmla="*/ 22356972 h 46"/>
                <a:gd name="T14" fmla="*/ 137974292 w 102"/>
                <a:gd name="T15" fmla="*/ 39556149 h 46"/>
                <a:gd name="T16" fmla="*/ 155027149 w 102"/>
                <a:gd name="T17" fmla="*/ 44715256 h 46"/>
                <a:gd name="T18" fmla="*/ 150376710 w 102"/>
                <a:gd name="T19" fmla="*/ 51593615 h 46"/>
                <a:gd name="T20" fmla="*/ 156577296 w 102"/>
                <a:gd name="T21" fmla="*/ 65352956 h 46"/>
                <a:gd name="T22" fmla="*/ 155027149 w 102"/>
                <a:gd name="T23" fmla="*/ 75671151 h 46"/>
                <a:gd name="T24" fmla="*/ 137974292 w 102"/>
                <a:gd name="T25" fmla="*/ 60192548 h 46"/>
                <a:gd name="T26" fmla="*/ 128672167 w 102"/>
                <a:gd name="T27" fmla="*/ 55033451 h 46"/>
                <a:gd name="T28" fmla="*/ 119371288 w 102"/>
                <a:gd name="T29" fmla="*/ 55033451 h 46"/>
                <a:gd name="T30" fmla="*/ 114719603 w 102"/>
                <a:gd name="T31" fmla="*/ 72231316 h 46"/>
                <a:gd name="T32" fmla="*/ 103868576 w 102"/>
                <a:gd name="T33" fmla="*/ 67072218 h 46"/>
                <a:gd name="T34" fmla="*/ 83714181 w 102"/>
                <a:gd name="T35" fmla="*/ 77391724 h 46"/>
                <a:gd name="T36" fmla="*/ 58910570 w 102"/>
                <a:gd name="T37" fmla="*/ 75671151 h 46"/>
                <a:gd name="T38" fmla="*/ 58910570 w 102"/>
                <a:gd name="T39" fmla="*/ 44715256 h 46"/>
                <a:gd name="T40" fmla="*/ 20153156 w 102"/>
                <a:gd name="T41" fmla="*/ 17197870 h 46"/>
                <a:gd name="T42" fmla="*/ 0 w 102"/>
                <a:gd name="T43" fmla="*/ 3439837 h 46"/>
                <a:gd name="T44" fmla="*/ 0 w 102"/>
                <a:gd name="T45" fmla="*/ 3439837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2"/>
                <a:gd name="T70" fmla="*/ 0 h 46"/>
                <a:gd name="T71" fmla="*/ 102 w 102"/>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2" h="46">
                  <a:moveTo>
                    <a:pt x="0" y="2"/>
                  </a:moveTo>
                  <a:lnTo>
                    <a:pt x="24" y="0"/>
                  </a:lnTo>
                  <a:lnTo>
                    <a:pt x="47" y="9"/>
                  </a:lnTo>
                  <a:lnTo>
                    <a:pt x="56" y="19"/>
                  </a:lnTo>
                  <a:lnTo>
                    <a:pt x="68" y="19"/>
                  </a:lnTo>
                  <a:lnTo>
                    <a:pt x="77" y="14"/>
                  </a:lnTo>
                  <a:lnTo>
                    <a:pt x="83" y="13"/>
                  </a:lnTo>
                  <a:lnTo>
                    <a:pt x="89" y="23"/>
                  </a:lnTo>
                  <a:lnTo>
                    <a:pt x="100" y="26"/>
                  </a:lnTo>
                  <a:lnTo>
                    <a:pt x="97" y="30"/>
                  </a:lnTo>
                  <a:lnTo>
                    <a:pt x="101" y="38"/>
                  </a:lnTo>
                  <a:lnTo>
                    <a:pt x="100" y="44"/>
                  </a:lnTo>
                  <a:lnTo>
                    <a:pt x="89" y="35"/>
                  </a:lnTo>
                  <a:lnTo>
                    <a:pt x="83" y="32"/>
                  </a:lnTo>
                  <a:lnTo>
                    <a:pt x="77" y="32"/>
                  </a:lnTo>
                  <a:lnTo>
                    <a:pt x="74" y="42"/>
                  </a:lnTo>
                  <a:lnTo>
                    <a:pt x="67" y="39"/>
                  </a:lnTo>
                  <a:lnTo>
                    <a:pt x="54" y="45"/>
                  </a:lnTo>
                  <a:lnTo>
                    <a:pt x="38" y="44"/>
                  </a:lnTo>
                  <a:lnTo>
                    <a:pt x="38" y="26"/>
                  </a:lnTo>
                  <a:lnTo>
                    <a:pt x="13" y="10"/>
                  </a:lnTo>
                  <a:lnTo>
                    <a:pt x="0" y="2"/>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30" name="Freeform 729"/>
            <p:cNvSpPr>
              <a:spLocks/>
            </p:cNvSpPr>
            <p:nvPr/>
          </p:nvSpPr>
          <p:spPr bwMode="auto">
            <a:xfrm>
              <a:off x="5775855" y="2420839"/>
              <a:ext cx="112096" cy="87452"/>
            </a:xfrm>
            <a:custGeom>
              <a:avLst/>
              <a:gdLst>
                <a:gd name="T0" fmla="*/ 48621765 w 85"/>
                <a:gd name="T1" fmla="*/ 3439855 h 69"/>
                <a:gd name="T2" fmla="*/ 54698713 w 85"/>
                <a:gd name="T3" fmla="*/ 3439855 h 69"/>
                <a:gd name="T4" fmla="*/ 74451875 w 85"/>
                <a:gd name="T5" fmla="*/ 10319564 h 69"/>
                <a:gd name="T6" fmla="*/ 92683970 w 85"/>
                <a:gd name="T7" fmla="*/ 25796947 h 69"/>
                <a:gd name="T8" fmla="*/ 103320478 w 85"/>
                <a:gd name="T9" fmla="*/ 44715498 h 69"/>
                <a:gd name="T10" fmla="*/ 127630734 w 85"/>
                <a:gd name="T11" fmla="*/ 65353310 h 69"/>
                <a:gd name="T12" fmla="*/ 115475606 w 85"/>
                <a:gd name="T13" fmla="*/ 70512435 h 69"/>
                <a:gd name="T14" fmla="*/ 106358952 w 85"/>
                <a:gd name="T15" fmla="*/ 84271851 h 69"/>
                <a:gd name="T16" fmla="*/ 104840331 w 85"/>
                <a:gd name="T17" fmla="*/ 91150268 h 69"/>
                <a:gd name="T18" fmla="*/ 100282004 w 85"/>
                <a:gd name="T19" fmla="*/ 116948516 h 69"/>
                <a:gd name="T20" fmla="*/ 82048695 w 85"/>
                <a:gd name="T21" fmla="*/ 110068809 h 69"/>
                <a:gd name="T22" fmla="*/ 79010202 w 85"/>
                <a:gd name="T23" fmla="*/ 87710414 h 69"/>
                <a:gd name="T24" fmla="*/ 60776893 w 85"/>
                <a:gd name="T25" fmla="*/ 96310704 h 69"/>
                <a:gd name="T26" fmla="*/ 44063438 w 85"/>
                <a:gd name="T27" fmla="*/ 108348226 h 69"/>
                <a:gd name="T28" fmla="*/ 33426921 w 85"/>
                <a:gd name="T29" fmla="*/ 106628955 h 69"/>
                <a:gd name="T30" fmla="*/ 24310266 w 85"/>
                <a:gd name="T31" fmla="*/ 94590122 h 69"/>
                <a:gd name="T32" fmla="*/ 18233314 w 85"/>
                <a:gd name="T33" fmla="*/ 84271851 h 69"/>
                <a:gd name="T34" fmla="*/ 25830119 w 85"/>
                <a:gd name="T35" fmla="*/ 73952289 h 69"/>
                <a:gd name="T36" fmla="*/ 30388447 w 85"/>
                <a:gd name="T37" fmla="*/ 82551268 h 69"/>
                <a:gd name="T38" fmla="*/ 53180092 w 85"/>
                <a:gd name="T39" fmla="*/ 94590122 h 69"/>
                <a:gd name="T40" fmla="*/ 57738419 w 85"/>
                <a:gd name="T41" fmla="*/ 84271851 h 69"/>
                <a:gd name="T42" fmla="*/ 36466627 w 85"/>
                <a:gd name="T43" fmla="*/ 65353310 h 69"/>
                <a:gd name="T44" fmla="*/ 30388447 w 85"/>
                <a:gd name="T45" fmla="*/ 49874623 h 69"/>
                <a:gd name="T46" fmla="*/ 22791646 w 85"/>
                <a:gd name="T47" fmla="*/ 44715498 h 69"/>
                <a:gd name="T48" fmla="*/ 22791646 w 85"/>
                <a:gd name="T49" fmla="*/ 34395926 h 69"/>
                <a:gd name="T50" fmla="*/ 13674986 w 85"/>
                <a:gd name="T51" fmla="*/ 30957384 h 69"/>
                <a:gd name="T52" fmla="*/ 0 w 85"/>
                <a:gd name="T53" fmla="*/ 29236801 h 69"/>
                <a:gd name="T54" fmla="*/ 4558328 w 85"/>
                <a:gd name="T55" fmla="*/ 17197963 h 69"/>
                <a:gd name="T56" fmla="*/ 6078183 w 85"/>
                <a:gd name="T57" fmla="*/ 10319564 h 69"/>
                <a:gd name="T58" fmla="*/ 16713460 w 85"/>
                <a:gd name="T59" fmla="*/ 10319564 h 69"/>
                <a:gd name="T60" fmla="*/ 22791646 w 85"/>
                <a:gd name="T61" fmla="*/ 15478692 h 69"/>
                <a:gd name="T62" fmla="*/ 39505101 w 85"/>
                <a:gd name="T63" fmla="*/ 30957384 h 69"/>
                <a:gd name="T64" fmla="*/ 41023731 w 85"/>
                <a:gd name="T65" fmla="*/ 20637817 h 69"/>
                <a:gd name="T66" fmla="*/ 34946774 w 85"/>
                <a:gd name="T67" fmla="*/ 8598982 h 69"/>
                <a:gd name="T68" fmla="*/ 39505101 w 85"/>
                <a:gd name="T69" fmla="*/ 0 h 69"/>
                <a:gd name="T70" fmla="*/ 48621765 w 85"/>
                <a:gd name="T71" fmla="*/ 3439855 h 69"/>
                <a:gd name="T72" fmla="*/ 48621765 w 85"/>
                <a:gd name="T73" fmla="*/ 3439855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69"/>
                <a:gd name="T113" fmla="*/ 85 w 8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69">
                  <a:moveTo>
                    <a:pt x="32" y="2"/>
                  </a:moveTo>
                  <a:lnTo>
                    <a:pt x="36" y="2"/>
                  </a:lnTo>
                  <a:lnTo>
                    <a:pt x="49" y="6"/>
                  </a:lnTo>
                  <a:lnTo>
                    <a:pt x="61" y="15"/>
                  </a:lnTo>
                  <a:lnTo>
                    <a:pt x="68" y="26"/>
                  </a:lnTo>
                  <a:lnTo>
                    <a:pt x="84" y="38"/>
                  </a:lnTo>
                  <a:lnTo>
                    <a:pt x="76" y="41"/>
                  </a:lnTo>
                  <a:lnTo>
                    <a:pt x="70" y="49"/>
                  </a:lnTo>
                  <a:lnTo>
                    <a:pt x="69" y="53"/>
                  </a:lnTo>
                  <a:lnTo>
                    <a:pt x="66" y="68"/>
                  </a:lnTo>
                  <a:lnTo>
                    <a:pt x="54" y="64"/>
                  </a:lnTo>
                  <a:lnTo>
                    <a:pt x="52" y="51"/>
                  </a:lnTo>
                  <a:lnTo>
                    <a:pt x="40" y="56"/>
                  </a:lnTo>
                  <a:lnTo>
                    <a:pt x="29" y="63"/>
                  </a:lnTo>
                  <a:lnTo>
                    <a:pt x="22" y="62"/>
                  </a:lnTo>
                  <a:lnTo>
                    <a:pt x="16" y="55"/>
                  </a:lnTo>
                  <a:lnTo>
                    <a:pt x="12" y="49"/>
                  </a:lnTo>
                  <a:lnTo>
                    <a:pt x="17" y="43"/>
                  </a:lnTo>
                  <a:lnTo>
                    <a:pt x="20" y="48"/>
                  </a:lnTo>
                  <a:lnTo>
                    <a:pt x="35" y="55"/>
                  </a:lnTo>
                  <a:lnTo>
                    <a:pt x="38" y="49"/>
                  </a:lnTo>
                  <a:lnTo>
                    <a:pt x="24" y="38"/>
                  </a:lnTo>
                  <a:lnTo>
                    <a:pt x="20" y="29"/>
                  </a:lnTo>
                  <a:lnTo>
                    <a:pt x="15" y="26"/>
                  </a:lnTo>
                  <a:lnTo>
                    <a:pt x="15" y="20"/>
                  </a:lnTo>
                  <a:lnTo>
                    <a:pt x="9" y="18"/>
                  </a:lnTo>
                  <a:lnTo>
                    <a:pt x="0" y="17"/>
                  </a:lnTo>
                  <a:lnTo>
                    <a:pt x="3" y="10"/>
                  </a:lnTo>
                  <a:lnTo>
                    <a:pt x="4" y="6"/>
                  </a:lnTo>
                  <a:lnTo>
                    <a:pt x="11" y="6"/>
                  </a:lnTo>
                  <a:lnTo>
                    <a:pt x="15" y="9"/>
                  </a:lnTo>
                  <a:lnTo>
                    <a:pt x="26" y="18"/>
                  </a:lnTo>
                  <a:lnTo>
                    <a:pt x="27" y="12"/>
                  </a:lnTo>
                  <a:lnTo>
                    <a:pt x="23" y="5"/>
                  </a:lnTo>
                  <a:lnTo>
                    <a:pt x="26" y="0"/>
                  </a:lnTo>
                  <a:lnTo>
                    <a:pt x="32" y="2"/>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31" name="Freeform 730"/>
            <p:cNvSpPr>
              <a:spLocks/>
            </p:cNvSpPr>
            <p:nvPr/>
          </p:nvSpPr>
          <p:spPr bwMode="auto">
            <a:xfrm>
              <a:off x="5750378" y="2437716"/>
              <a:ext cx="79827" cy="53697"/>
            </a:xfrm>
            <a:custGeom>
              <a:avLst/>
              <a:gdLst>
                <a:gd name="T0" fmla="*/ 0 w 57"/>
                <a:gd name="T1" fmla="*/ 10017957 h 43"/>
                <a:gd name="T2" fmla="*/ 11994369 w 57"/>
                <a:gd name="T3" fmla="*/ 21705362 h 43"/>
                <a:gd name="T4" fmla="*/ 25702218 w 57"/>
                <a:gd name="T5" fmla="*/ 38401091 h 43"/>
                <a:gd name="T6" fmla="*/ 47977476 w 57"/>
                <a:gd name="T7" fmla="*/ 61775897 h 43"/>
                <a:gd name="T8" fmla="*/ 61685320 w 57"/>
                <a:gd name="T9" fmla="*/ 48419056 h 43"/>
                <a:gd name="T10" fmla="*/ 63398800 w 57"/>
                <a:gd name="T11" fmla="*/ 60106454 h 43"/>
                <a:gd name="T12" fmla="*/ 73679684 w 57"/>
                <a:gd name="T13" fmla="*/ 61775897 h 43"/>
                <a:gd name="T14" fmla="*/ 89101029 w 57"/>
                <a:gd name="T15" fmla="*/ 70124408 h 43"/>
                <a:gd name="T16" fmla="*/ 95954951 w 57"/>
                <a:gd name="T17" fmla="*/ 60106454 h 43"/>
                <a:gd name="T18" fmla="*/ 71966203 w 57"/>
                <a:gd name="T19" fmla="*/ 41739979 h 43"/>
                <a:gd name="T20" fmla="*/ 66825762 w 57"/>
                <a:gd name="T21" fmla="*/ 26713693 h 43"/>
                <a:gd name="T22" fmla="*/ 56544878 w 57"/>
                <a:gd name="T23" fmla="*/ 21705362 h 43"/>
                <a:gd name="T24" fmla="*/ 56544878 w 57"/>
                <a:gd name="T25" fmla="*/ 11687403 h 43"/>
                <a:gd name="T26" fmla="*/ 46263995 w 57"/>
                <a:gd name="T27" fmla="*/ 8348513 h 43"/>
                <a:gd name="T28" fmla="*/ 30842660 w 57"/>
                <a:gd name="T29" fmla="*/ 5008332 h 43"/>
                <a:gd name="T30" fmla="*/ 17134811 w 57"/>
                <a:gd name="T31" fmla="*/ 0 h 43"/>
                <a:gd name="T32" fmla="*/ 5140443 w 57"/>
                <a:gd name="T33" fmla="*/ 1669444 h 43"/>
                <a:gd name="T34" fmla="*/ 0 w 57"/>
                <a:gd name="T35" fmla="*/ 10017957 h 43"/>
                <a:gd name="T36" fmla="*/ 0 w 57"/>
                <a:gd name="T37" fmla="*/ 10017957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43"/>
                <a:gd name="T59" fmla="*/ 57 w 57"/>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43">
                  <a:moveTo>
                    <a:pt x="0" y="6"/>
                  </a:moveTo>
                  <a:lnTo>
                    <a:pt x="7" y="13"/>
                  </a:lnTo>
                  <a:lnTo>
                    <a:pt x="15" y="23"/>
                  </a:lnTo>
                  <a:lnTo>
                    <a:pt x="28" y="37"/>
                  </a:lnTo>
                  <a:lnTo>
                    <a:pt x="36" y="29"/>
                  </a:lnTo>
                  <a:lnTo>
                    <a:pt x="37" y="36"/>
                  </a:lnTo>
                  <a:lnTo>
                    <a:pt x="43" y="37"/>
                  </a:lnTo>
                  <a:lnTo>
                    <a:pt x="52" y="42"/>
                  </a:lnTo>
                  <a:lnTo>
                    <a:pt x="56" y="36"/>
                  </a:lnTo>
                  <a:lnTo>
                    <a:pt x="42" y="25"/>
                  </a:lnTo>
                  <a:lnTo>
                    <a:pt x="39" y="16"/>
                  </a:lnTo>
                  <a:lnTo>
                    <a:pt x="33" y="13"/>
                  </a:lnTo>
                  <a:lnTo>
                    <a:pt x="33" y="7"/>
                  </a:lnTo>
                  <a:lnTo>
                    <a:pt x="27" y="5"/>
                  </a:lnTo>
                  <a:lnTo>
                    <a:pt x="18" y="3"/>
                  </a:lnTo>
                  <a:lnTo>
                    <a:pt x="10" y="0"/>
                  </a:lnTo>
                  <a:lnTo>
                    <a:pt x="3" y="1"/>
                  </a:lnTo>
                  <a:lnTo>
                    <a:pt x="0" y="6"/>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32" name="Freeform 731"/>
            <p:cNvSpPr>
              <a:spLocks/>
            </p:cNvSpPr>
            <p:nvPr/>
          </p:nvSpPr>
          <p:spPr bwMode="auto">
            <a:xfrm>
              <a:off x="5794538" y="2141611"/>
              <a:ext cx="760896" cy="311447"/>
            </a:xfrm>
            <a:custGeom>
              <a:avLst/>
              <a:gdLst>
                <a:gd name="T0" fmla="*/ 837896752 w 572"/>
                <a:gd name="T1" fmla="*/ 173329062 h 246"/>
                <a:gd name="T2" fmla="*/ 749778861 w 572"/>
                <a:gd name="T3" fmla="*/ 163032328 h 246"/>
                <a:gd name="T4" fmla="*/ 717313589 w 572"/>
                <a:gd name="T5" fmla="*/ 130426133 h 246"/>
                <a:gd name="T6" fmla="*/ 675574125 w 572"/>
                <a:gd name="T7" fmla="*/ 135574479 h 246"/>
                <a:gd name="T8" fmla="*/ 635379996 w 572"/>
                <a:gd name="T9" fmla="*/ 121845555 h 246"/>
                <a:gd name="T10" fmla="*/ 562720752 w 572"/>
                <a:gd name="T11" fmla="*/ 70362068 h 246"/>
                <a:gd name="T12" fmla="*/ 471510634 w 572"/>
                <a:gd name="T13" fmla="*/ 51483487 h 246"/>
                <a:gd name="T14" fmla="*/ 408126826 w 572"/>
                <a:gd name="T15" fmla="*/ 30890090 h 246"/>
                <a:gd name="T16" fmla="*/ 344743018 w 572"/>
                <a:gd name="T17" fmla="*/ 17161161 h 246"/>
                <a:gd name="T18" fmla="*/ 284452602 w 572"/>
                <a:gd name="T19" fmla="*/ 36038437 h 246"/>
                <a:gd name="T20" fmla="*/ 216431076 w 572"/>
                <a:gd name="T21" fmla="*/ 36038437 h 246"/>
                <a:gd name="T22" fmla="*/ 216431076 w 572"/>
                <a:gd name="T23" fmla="*/ 84090992 h 246"/>
                <a:gd name="T24" fmla="*/ 242711894 w 572"/>
                <a:gd name="T25" fmla="*/ 106400515 h 246"/>
                <a:gd name="T26" fmla="*/ 242711894 w 572"/>
                <a:gd name="T27" fmla="*/ 139006710 h 246"/>
                <a:gd name="T28" fmla="*/ 216431076 w 572"/>
                <a:gd name="T29" fmla="*/ 140722826 h 246"/>
                <a:gd name="T30" fmla="*/ 177782595 w 572"/>
                <a:gd name="T31" fmla="*/ 123561671 h 246"/>
                <a:gd name="T32" fmla="*/ 151501738 w 572"/>
                <a:gd name="T33" fmla="*/ 130426133 h 246"/>
                <a:gd name="T34" fmla="*/ 120583201 w 572"/>
                <a:gd name="T35" fmla="*/ 118413324 h 246"/>
                <a:gd name="T36" fmla="*/ 46378446 w 572"/>
                <a:gd name="T37" fmla="*/ 116697208 h 246"/>
                <a:gd name="T38" fmla="*/ 30918546 w 572"/>
                <a:gd name="T39" fmla="*/ 133858364 h 246"/>
                <a:gd name="T40" fmla="*/ 27826320 w 572"/>
                <a:gd name="T41" fmla="*/ 156167866 h 246"/>
                <a:gd name="T42" fmla="*/ 4637720 w 572"/>
                <a:gd name="T43" fmla="*/ 145871173 h 246"/>
                <a:gd name="T44" fmla="*/ 0 w 572"/>
                <a:gd name="T45" fmla="*/ 192206333 h 246"/>
                <a:gd name="T46" fmla="*/ 12367668 w 572"/>
                <a:gd name="T47" fmla="*/ 224813839 h 246"/>
                <a:gd name="T48" fmla="*/ 40193983 w 572"/>
                <a:gd name="T49" fmla="*/ 223097723 h 246"/>
                <a:gd name="T50" fmla="*/ 66474811 w 572"/>
                <a:gd name="T51" fmla="*/ 269432843 h 246"/>
                <a:gd name="T52" fmla="*/ 160777174 w 572"/>
                <a:gd name="T53" fmla="*/ 252271688 h 246"/>
                <a:gd name="T54" fmla="*/ 153047229 w 572"/>
                <a:gd name="T55" fmla="*/ 302039039 h 246"/>
                <a:gd name="T56" fmla="*/ 105123311 w 572"/>
                <a:gd name="T57" fmla="*/ 327780772 h 246"/>
                <a:gd name="T58" fmla="*/ 157684948 w 572"/>
                <a:gd name="T59" fmla="*/ 375833399 h 246"/>
                <a:gd name="T60" fmla="*/ 194787976 w 572"/>
                <a:gd name="T61" fmla="*/ 380981746 h 246"/>
                <a:gd name="T62" fmla="*/ 222614286 w 572"/>
                <a:gd name="T63" fmla="*/ 387846208 h 246"/>
                <a:gd name="T64" fmla="*/ 222614286 w 572"/>
                <a:gd name="T65" fmla="*/ 293458461 h 246"/>
                <a:gd name="T66" fmla="*/ 259717276 w 572"/>
                <a:gd name="T67" fmla="*/ 264284497 h 246"/>
                <a:gd name="T68" fmla="*/ 272084939 w 572"/>
                <a:gd name="T69" fmla="*/ 252271688 h 246"/>
                <a:gd name="T70" fmla="*/ 290635812 w 572"/>
                <a:gd name="T71" fmla="*/ 260852265 h 246"/>
                <a:gd name="T72" fmla="*/ 299911249 w 572"/>
                <a:gd name="T73" fmla="*/ 267716728 h 246"/>
                <a:gd name="T74" fmla="*/ 323101084 w 572"/>
                <a:gd name="T75" fmla="*/ 307187385 h 246"/>
                <a:gd name="T76" fmla="*/ 343197526 w 572"/>
                <a:gd name="T77" fmla="*/ 332929119 h 246"/>
                <a:gd name="T78" fmla="*/ 394213671 w 572"/>
                <a:gd name="T79" fmla="*/ 332929119 h 246"/>
                <a:gd name="T80" fmla="*/ 414311279 w 572"/>
                <a:gd name="T81" fmla="*/ 398142901 h 246"/>
                <a:gd name="T82" fmla="*/ 435954379 w 572"/>
                <a:gd name="T83" fmla="*/ 420452403 h 246"/>
                <a:gd name="T84" fmla="*/ 486969280 w 572"/>
                <a:gd name="T85" fmla="*/ 410155710 h 246"/>
                <a:gd name="T86" fmla="*/ 547260862 w 572"/>
                <a:gd name="T87" fmla="*/ 410155710 h 246"/>
                <a:gd name="T88" fmla="*/ 544169878 w 572"/>
                <a:gd name="T89" fmla="*/ 382697861 h 246"/>
                <a:gd name="T90" fmla="*/ 554990807 w 572"/>
                <a:gd name="T91" fmla="*/ 368968937 h 246"/>
                <a:gd name="T92" fmla="*/ 592093796 w 572"/>
                <a:gd name="T93" fmla="*/ 374117284 h 246"/>
                <a:gd name="T94" fmla="*/ 644655433 w 572"/>
                <a:gd name="T95" fmla="*/ 360388359 h 246"/>
                <a:gd name="T96" fmla="*/ 732773479 w 572"/>
                <a:gd name="T97" fmla="*/ 379265630 h 246"/>
                <a:gd name="T98" fmla="*/ 732773479 w 572"/>
                <a:gd name="T99" fmla="*/ 319200194 h 246"/>
                <a:gd name="T100" fmla="*/ 799248270 w 572"/>
                <a:gd name="T101" fmla="*/ 252271688 h 246"/>
                <a:gd name="T102" fmla="*/ 861086587 w 572"/>
                <a:gd name="T103" fmla="*/ 216233261 h 2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2"/>
                <a:gd name="T157" fmla="*/ 0 h 246"/>
                <a:gd name="T158" fmla="*/ 572 w 572"/>
                <a:gd name="T159" fmla="*/ 246 h 2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2" h="246">
                  <a:moveTo>
                    <a:pt x="557" y="126"/>
                  </a:moveTo>
                  <a:lnTo>
                    <a:pt x="571" y="121"/>
                  </a:lnTo>
                  <a:lnTo>
                    <a:pt x="542" y="101"/>
                  </a:lnTo>
                  <a:lnTo>
                    <a:pt x="524" y="109"/>
                  </a:lnTo>
                  <a:lnTo>
                    <a:pt x="497" y="102"/>
                  </a:lnTo>
                  <a:lnTo>
                    <a:pt x="485" y="95"/>
                  </a:lnTo>
                  <a:lnTo>
                    <a:pt x="474" y="95"/>
                  </a:lnTo>
                  <a:lnTo>
                    <a:pt x="467" y="84"/>
                  </a:lnTo>
                  <a:lnTo>
                    <a:pt x="464" y="76"/>
                  </a:lnTo>
                  <a:lnTo>
                    <a:pt x="454" y="76"/>
                  </a:lnTo>
                  <a:lnTo>
                    <a:pt x="446" y="76"/>
                  </a:lnTo>
                  <a:lnTo>
                    <a:pt x="437" y="79"/>
                  </a:lnTo>
                  <a:lnTo>
                    <a:pt x="424" y="66"/>
                  </a:lnTo>
                  <a:lnTo>
                    <a:pt x="418" y="68"/>
                  </a:lnTo>
                  <a:lnTo>
                    <a:pt x="411" y="71"/>
                  </a:lnTo>
                  <a:lnTo>
                    <a:pt x="404" y="73"/>
                  </a:lnTo>
                  <a:lnTo>
                    <a:pt x="392" y="63"/>
                  </a:lnTo>
                  <a:lnTo>
                    <a:pt x="364" y="41"/>
                  </a:lnTo>
                  <a:lnTo>
                    <a:pt x="342" y="27"/>
                  </a:lnTo>
                  <a:lnTo>
                    <a:pt x="328" y="15"/>
                  </a:lnTo>
                  <a:lnTo>
                    <a:pt x="305" y="30"/>
                  </a:lnTo>
                  <a:lnTo>
                    <a:pt x="301" y="19"/>
                  </a:lnTo>
                  <a:lnTo>
                    <a:pt x="268" y="18"/>
                  </a:lnTo>
                  <a:lnTo>
                    <a:pt x="264" y="18"/>
                  </a:lnTo>
                  <a:lnTo>
                    <a:pt x="249" y="0"/>
                  </a:lnTo>
                  <a:lnTo>
                    <a:pt x="233" y="2"/>
                  </a:lnTo>
                  <a:lnTo>
                    <a:pt x="223" y="10"/>
                  </a:lnTo>
                  <a:lnTo>
                    <a:pt x="202" y="14"/>
                  </a:lnTo>
                  <a:lnTo>
                    <a:pt x="195" y="10"/>
                  </a:lnTo>
                  <a:lnTo>
                    <a:pt x="184" y="21"/>
                  </a:lnTo>
                  <a:lnTo>
                    <a:pt x="176" y="19"/>
                  </a:lnTo>
                  <a:lnTo>
                    <a:pt x="146" y="22"/>
                  </a:lnTo>
                  <a:lnTo>
                    <a:pt x="140" y="21"/>
                  </a:lnTo>
                  <a:lnTo>
                    <a:pt x="136" y="23"/>
                  </a:lnTo>
                  <a:lnTo>
                    <a:pt x="148" y="36"/>
                  </a:lnTo>
                  <a:lnTo>
                    <a:pt x="140" y="49"/>
                  </a:lnTo>
                  <a:lnTo>
                    <a:pt x="141" y="58"/>
                  </a:lnTo>
                  <a:lnTo>
                    <a:pt x="141" y="62"/>
                  </a:lnTo>
                  <a:lnTo>
                    <a:pt x="157" y="62"/>
                  </a:lnTo>
                  <a:lnTo>
                    <a:pt x="162" y="71"/>
                  </a:lnTo>
                  <a:lnTo>
                    <a:pt x="162" y="79"/>
                  </a:lnTo>
                  <a:lnTo>
                    <a:pt x="157" y="81"/>
                  </a:lnTo>
                  <a:lnTo>
                    <a:pt x="151" y="76"/>
                  </a:lnTo>
                  <a:lnTo>
                    <a:pt x="144" y="79"/>
                  </a:lnTo>
                  <a:lnTo>
                    <a:pt x="140" y="82"/>
                  </a:lnTo>
                  <a:lnTo>
                    <a:pt x="129" y="76"/>
                  </a:lnTo>
                  <a:lnTo>
                    <a:pt x="125" y="69"/>
                  </a:lnTo>
                  <a:lnTo>
                    <a:pt x="115" y="72"/>
                  </a:lnTo>
                  <a:lnTo>
                    <a:pt x="115" y="75"/>
                  </a:lnTo>
                  <a:lnTo>
                    <a:pt x="108" y="69"/>
                  </a:lnTo>
                  <a:lnTo>
                    <a:pt x="98" y="76"/>
                  </a:lnTo>
                  <a:lnTo>
                    <a:pt x="86" y="79"/>
                  </a:lnTo>
                  <a:lnTo>
                    <a:pt x="82" y="76"/>
                  </a:lnTo>
                  <a:lnTo>
                    <a:pt x="78" y="69"/>
                  </a:lnTo>
                  <a:lnTo>
                    <a:pt x="63" y="68"/>
                  </a:lnTo>
                  <a:lnTo>
                    <a:pt x="36" y="66"/>
                  </a:lnTo>
                  <a:lnTo>
                    <a:pt x="30" y="68"/>
                  </a:lnTo>
                  <a:lnTo>
                    <a:pt x="28" y="72"/>
                  </a:lnTo>
                  <a:lnTo>
                    <a:pt x="24" y="71"/>
                  </a:lnTo>
                  <a:lnTo>
                    <a:pt x="20" y="78"/>
                  </a:lnTo>
                  <a:lnTo>
                    <a:pt x="16" y="84"/>
                  </a:lnTo>
                  <a:lnTo>
                    <a:pt x="16" y="86"/>
                  </a:lnTo>
                  <a:lnTo>
                    <a:pt x="18" y="91"/>
                  </a:lnTo>
                  <a:lnTo>
                    <a:pt x="14" y="93"/>
                  </a:lnTo>
                  <a:lnTo>
                    <a:pt x="9" y="84"/>
                  </a:lnTo>
                  <a:lnTo>
                    <a:pt x="3" y="85"/>
                  </a:lnTo>
                  <a:lnTo>
                    <a:pt x="0" y="98"/>
                  </a:lnTo>
                  <a:lnTo>
                    <a:pt x="0" y="105"/>
                  </a:lnTo>
                  <a:lnTo>
                    <a:pt x="0" y="112"/>
                  </a:lnTo>
                  <a:lnTo>
                    <a:pt x="4" y="118"/>
                  </a:lnTo>
                  <a:lnTo>
                    <a:pt x="8" y="123"/>
                  </a:lnTo>
                  <a:lnTo>
                    <a:pt x="8" y="131"/>
                  </a:lnTo>
                  <a:lnTo>
                    <a:pt x="14" y="130"/>
                  </a:lnTo>
                  <a:lnTo>
                    <a:pt x="22" y="124"/>
                  </a:lnTo>
                  <a:lnTo>
                    <a:pt x="26" y="130"/>
                  </a:lnTo>
                  <a:lnTo>
                    <a:pt x="32" y="137"/>
                  </a:lnTo>
                  <a:lnTo>
                    <a:pt x="37" y="144"/>
                  </a:lnTo>
                  <a:lnTo>
                    <a:pt x="43" y="157"/>
                  </a:lnTo>
                  <a:lnTo>
                    <a:pt x="55" y="154"/>
                  </a:lnTo>
                  <a:lnTo>
                    <a:pt x="74" y="150"/>
                  </a:lnTo>
                  <a:lnTo>
                    <a:pt x="104" y="147"/>
                  </a:lnTo>
                  <a:lnTo>
                    <a:pt x="111" y="156"/>
                  </a:lnTo>
                  <a:lnTo>
                    <a:pt x="112" y="172"/>
                  </a:lnTo>
                  <a:lnTo>
                    <a:pt x="99" y="176"/>
                  </a:lnTo>
                  <a:lnTo>
                    <a:pt x="86" y="179"/>
                  </a:lnTo>
                  <a:lnTo>
                    <a:pt x="87" y="191"/>
                  </a:lnTo>
                  <a:lnTo>
                    <a:pt x="68" y="191"/>
                  </a:lnTo>
                  <a:lnTo>
                    <a:pt x="86" y="215"/>
                  </a:lnTo>
                  <a:lnTo>
                    <a:pt x="94" y="217"/>
                  </a:lnTo>
                  <a:lnTo>
                    <a:pt x="102" y="219"/>
                  </a:lnTo>
                  <a:lnTo>
                    <a:pt x="106" y="229"/>
                  </a:lnTo>
                  <a:lnTo>
                    <a:pt x="110" y="225"/>
                  </a:lnTo>
                  <a:lnTo>
                    <a:pt x="126" y="222"/>
                  </a:lnTo>
                  <a:lnTo>
                    <a:pt x="134" y="226"/>
                  </a:lnTo>
                  <a:lnTo>
                    <a:pt x="140" y="231"/>
                  </a:lnTo>
                  <a:lnTo>
                    <a:pt x="144" y="226"/>
                  </a:lnTo>
                  <a:lnTo>
                    <a:pt x="155" y="228"/>
                  </a:lnTo>
                  <a:lnTo>
                    <a:pt x="137" y="174"/>
                  </a:lnTo>
                  <a:lnTo>
                    <a:pt x="144" y="171"/>
                  </a:lnTo>
                  <a:lnTo>
                    <a:pt x="167" y="159"/>
                  </a:lnTo>
                  <a:lnTo>
                    <a:pt x="171" y="158"/>
                  </a:lnTo>
                  <a:lnTo>
                    <a:pt x="168" y="154"/>
                  </a:lnTo>
                  <a:lnTo>
                    <a:pt x="173" y="156"/>
                  </a:lnTo>
                  <a:lnTo>
                    <a:pt x="173" y="150"/>
                  </a:lnTo>
                  <a:lnTo>
                    <a:pt x="176" y="147"/>
                  </a:lnTo>
                  <a:lnTo>
                    <a:pt x="178" y="148"/>
                  </a:lnTo>
                  <a:lnTo>
                    <a:pt x="183" y="148"/>
                  </a:lnTo>
                  <a:lnTo>
                    <a:pt x="188" y="152"/>
                  </a:lnTo>
                  <a:lnTo>
                    <a:pt x="195" y="145"/>
                  </a:lnTo>
                  <a:lnTo>
                    <a:pt x="198" y="147"/>
                  </a:lnTo>
                  <a:lnTo>
                    <a:pt x="194" y="156"/>
                  </a:lnTo>
                  <a:lnTo>
                    <a:pt x="197" y="169"/>
                  </a:lnTo>
                  <a:lnTo>
                    <a:pt x="209" y="176"/>
                  </a:lnTo>
                  <a:lnTo>
                    <a:pt x="209" y="179"/>
                  </a:lnTo>
                  <a:lnTo>
                    <a:pt x="205" y="185"/>
                  </a:lnTo>
                  <a:lnTo>
                    <a:pt x="207" y="188"/>
                  </a:lnTo>
                  <a:lnTo>
                    <a:pt x="222" y="194"/>
                  </a:lnTo>
                  <a:lnTo>
                    <a:pt x="226" y="202"/>
                  </a:lnTo>
                  <a:lnTo>
                    <a:pt x="240" y="197"/>
                  </a:lnTo>
                  <a:lnTo>
                    <a:pt x="255" y="194"/>
                  </a:lnTo>
                  <a:lnTo>
                    <a:pt x="268" y="218"/>
                  </a:lnTo>
                  <a:lnTo>
                    <a:pt x="272" y="229"/>
                  </a:lnTo>
                  <a:lnTo>
                    <a:pt x="268" y="232"/>
                  </a:lnTo>
                  <a:lnTo>
                    <a:pt x="266" y="236"/>
                  </a:lnTo>
                  <a:lnTo>
                    <a:pt x="278" y="240"/>
                  </a:lnTo>
                  <a:lnTo>
                    <a:pt x="282" y="245"/>
                  </a:lnTo>
                  <a:lnTo>
                    <a:pt x="298" y="240"/>
                  </a:lnTo>
                  <a:lnTo>
                    <a:pt x="304" y="245"/>
                  </a:lnTo>
                  <a:lnTo>
                    <a:pt x="315" y="239"/>
                  </a:lnTo>
                  <a:lnTo>
                    <a:pt x="323" y="238"/>
                  </a:lnTo>
                  <a:lnTo>
                    <a:pt x="333" y="239"/>
                  </a:lnTo>
                  <a:lnTo>
                    <a:pt x="354" y="239"/>
                  </a:lnTo>
                  <a:lnTo>
                    <a:pt x="349" y="235"/>
                  </a:lnTo>
                  <a:lnTo>
                    <a:pt x="349" y="228"/>
                  </a:lnTo>
                  <a:lnTo>
                    <a:pt x="352" y="223"/>
                  </a:lnTo>
                  <a:lnTo>
                    <a:pt x="352" y="219"/>
                  </a:lnTo>
                  <a:lnTo>
                    <a:pt x="345" y="216"/>
                  </a:lnTo>
                  <a:lnTo>
                    <a:pt x="359" y="215"/>
                  </a:lnTo>
                  <a:lnTo>
                    <a:pt x="371" y="216"/>
                  </a:lnTo>
                  <a:lnTo>
                    <a:pt x="373" y="219"/>
                  </a:lnTo>
                  <a:lnTo>
                    <a:pt x="383" y="218"/>
                  </a:lnTo>
                  <a:lnTo>
                    <a:pt x="376" y="207"/>
                  </a:lnTo>
                  <a:lnTo>
                    <a:pt x="383" y="206"/>
                  </a:lnTo>
                  <a:lnTo>
                    <a:pt x="417" y="210"/>
                  </a:lnTo>
                  <a:lnTo>
                    <a:pt x="444" y="212"/>
                  </a:lnTo>
                  <a:lnTo>
                    <a:pt x="464" y="221"/>
                  </a:lnTo>
                  <a:lnTo>
                    <a:pt x="474" y="221"/>
                  </a:lnTo>
                  <a:lnTo>
                    <a:pt x="478" y="231"/>
                  </a:lnTo>
                  <a:lnTo>
                    <a:pt x="485" y="210"/>
                  </a:lnTo>
                  <a:lnTo>
                    <a:pt x="474" y="186"/>
                  </a:lnTo>
                  <a:lnTo>
                    <a:pt x="508" y="179"/>
                  </a:lnTo>
                  <a:lnTo>
                    <a:pt x="512" y="166"/>
                  </a:lnTo>
                  <a:lnTo>
                    <a:pt x="517" y="147"/>
                  </a:lnTo>
                  <a:lnTo>
                    <a:pt x="552" y="148"/>
                  </a:lnTo>
                  <a:lnTo>
                    <a:pt x="557" y="126"/>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33" name="Freeform 732"/>
            <p:cNvSpPr>
              <a:spLocks/>
            </p:cNvSpPr>
            <p:nvPr/>
          </p:nvSpPr>
          <p:spPr bwMode="auto">
            <a:xfrm>
              <a:off x="5977967" y="2344128"/>
              <a:ext cx="334591" cy="191778"/>
            </a:xfrm>
            <a:custGeom>
              <a:avLst/>
              <a:gdLst>
                <a:gd name="T0" fmla="*/ 37557332 w 250"/>
                <a:gd name="T1" fmla="*/ 114387181 h 153"/>
                <a:gd name="T2" fmla="*/ 43817105 w 250"/>
                <a:gd name="T3" fmla="*/ 95883169 h 153"/>
                <a:gd name="T4" fmla="*/ 53205497 w 250"/>
                <a:gd name="T5" fmla="*/ 87472254 h 153"/>
                <a:gd name="T6" fmla="*/ 70419843 w 250"/>
                <a:gd name="T7" fmla="*/ 90836620 h 153"/>
                <a:gd name="T8" fmla="*/ 89197899 w 250"/>
                <a:gd name="T9" fmla="*/ 97565352 h 153"/>
                <a:gd name="T10" fmla="*/ 93892720 w 250"/>
                <a:gd name="T11" fmla="*/ 102611900 h 153"/>
                <a:gd name="T12" fmla="*/ 106412245 w 250"/>
                <a:gd name="T13" fmla="*/ 114387181 h 153"/>
                <a:gd name="T14" fmla="*/ 115800637 w 250"/>
                <a:gd name="T15" fmla="*/ 144665176 h 153"/>
                <a:gd name="T16" fmla="*/ 129885103 w 250"/>
                <a:gd name="T17" fmla="*/ 141300810 h 153"/>
                <a:gd name="T18" fmla="*/ 151793020 w 250"/>
                <a:gd name="T19" fmla="*/ 144665176 h 153"/>
                <a:gd name="T20" fmla="*/ 183090619 w 250"/>
                <a:gd name="T21" fmla="*/ 178308874 h 153"/>
                <a:gd name="T22" fmla="*/ 215953120 w 250"/>
                <a:gd name="T23" fmla="*/ 198495069 h 153"/>
                <a:gd name="T24" fmla="*/ 247250681 w 250"/>
                <a:gd name="T25" fmla="*/ 220362150 h 153"/>
                <a:gd name="T26" fmla="*/ 259770205 w 250"/>
                <a:gd name="T27" fmla="*/ 255687991 h 153"/>
                <a:gd name="T28" fmla="*/ 278548241 w 250"/>
                <a:gd name="T29" fmla="*/ 227090881 h 153"/>
                <a:gd name="T30" fmla="*/ 281678122 w 250"/>
                <a:gd name="T31" fmla="*/ 201859435 h 153"/>
                <a:gd name="T32" fmla="*/ 269159849 w 250"/>
                <a:gd name="T33" fmla="*/ 163169188 h 153"/>
                <a:gd name="T34" fmla="*/ 295762587 w 250"/>
                <a:gd name="T35" fmla="*/ 154758273 h 153"/>
                <a:gd name="T36" fmla="*/ 328625167 w 250"/>
                <a:gd name="T37" fmla="*/ 163169188 h 153"/>
                <a:gd name="T38" fmla="*/ 381830644 w 250"/>
                <a:gd name="T39" fmla="*/ 158122639 h 153"/>
                <a:gd name="T40" fmla="*/ 381830644 w 250"/>
                <a:gd name="T41" fmla="*/ 136254261 h 153"/>
                <a:gd name="T42" fmla="*/ 317670504 w 250"/>
                <a:gd name="T43" fmla="*/ 136254261 h 153"/>
                <a:gd name="T44" fmla="*/ 286372944 w 250"/>
                <a:gd name="T45" fmla="*/ 132889895 h 153"/>
                <a:gd name="T46" fmla="*/ 258205265 w 250"/>
                <a:gd name="T47" fmla="*/ 144665176 h 153"/>
                <a:gd name="T48" fmla="*/ 239427229 w 250"/>
                <a:gd name="T49" fmla="*/ 141300810 h 153"/>
                <a:gd name="T50" fmla="*/ 223777823 w 250"/>
                <a:gd name="T51" fmla="*/ 142982993 h 153"/>
                <a:gd name="T52" fmla="*/ 204999787 w 250"/>
                <a:gd name="T53" fmla="*/ 132889895 h 153"/>
                <a:gd name="T54" fmla="*/ 204999787 w 250"/>
                <a:gd name="T55" fmla="*/ 124480278 h 153"/>
                <a:gd name="T56" fmla="*/ 201869906 w 250"/>
                <a:gd name="T57" fmla="*/ 95883169 h 153"/>
                <a:gd name="T58" fmla="*/ 140839687 w 250"/>
                <a:gd name="T59" fmla="*/ 72332588 h 153"/>
                <a:gd name="T60" fmla="*/ 109542126 w 250"/>
                <a:gd name="T61" fmla="*/ 50464210 h 153"/>
                <a:gd name="T62" fmla="*/ 70419843 w 250"/>
                <a:gd name="T63" fmla="*/ 60557308 h 153"/>
                <a:gd name="T64" fmla="*/ 45382045 w 250"/>
                <a:gd name="T65" fmla="*/ 26914936 h 153"/>
                <a:gd name="T66" fmla="*/ 46946986 w 250"/>
                <a:gd name="T67" fmla="*/ 0 h 153"/>
                <a:gd name="T68" fmla="*/ 28167689 w 250"/>
                <a:gd name="T69" fmla="*/ 117751546 h 1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0"/>
                <a:gd name="T106" fmla="*/ 0 h 153"/>
                <a:gd name="T107" fmla="*/ 250 w 250"/>
                <a:gd name="T108" fmla="*/ 153 h 1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0" h="153">
                  <a:moveTo>
                    <a:pt x="18" y="70"/>
                  </a:moveTo>
                  <a:lnTo>
                    <a:pt x="24" y="68"/>
                  </a:lnTo>
                  <a:lnTo>
                    <a:pt x="26" y="62"/>
                  </a:lnTo>
                  <a:lnTo>
                    <a:pt x="28" y="57"/>
                  </a:lnTo>
                  <a:lnTo>
                    <a:pt x="36" y="60"/>
                  </a:lnTo>
                  <a:lnTo>
                    <a:pt x="34" y="52"/>
                  </a:lnTo>
                  <a:lnTo>
                    <a:pt x="41" y="49"/>
                  </a:lnTo>
                  <a:lnTo>
                    <a:pt x="45" y="54"/>
                  </a:lnTo>
                  <a:lnTo>
                    <a:pt x="51" y="54"/>
                  </a:lnTo>
                  <a:lnTo>
                    <a:pt x="57" y="58"/>
                  </a:lnTo>
                  <a:lnTo>
                    <a:pt x="60" y="60"/>
                  </a:lnTo>
                  <a:lnTo>
                    <a:pt x="60" y="61"/>
                  </a:lnTo>
                  <a:lnTo>
                    <a:pt x="61" y="66"/>
                  </a:lnTo>
                  <a:lnTo>
                    <a:pt x="68" y="68"/>
                  </a:lnTo>
                  <a:lnTo>
                    <a:pt x="68" y="75"/>
                  </a:lnTo>
                  <a:lnTo>
                    <a:pt x="74" y="86"/>
                  </a:lnTo>
                  <a:lnTo>
                    <a:pt x="81" y="87"/>
                  </a:lnTo>
                  <a:lnTo>
                    <a:pt x="83" y="84"/>
                  </a:lnTo>
                  <a:lnTo>
                    <a:pt x="91" y="80"/>
                  </a:lnTo>
                  <a:lnTo>
                    <a:pt x="97" y="86"/>
                  </a:lnTo>
                  <a:lnTo>
                    <a:pt x="105" y="94"/>
                  </a:lnTo>
                  <a:lnTo>
                    <a:pt x="117" y="106"/>
                  </a:lnTo>
                  <a:lnTo>
                    <a:pt x="137" y="111"/>
                  </a:lnTo>
                  <a:lnTo>
                    <a:pt x="138" y="118"/>
                  </a:lnTo>
                  <a:lnTo>
                    <a:pt x="151" y="124"/>
                  </a:lnTo>
                  <a:lnTo>
                    <a:pt x="158" y="131"/>
                  </a:lnTo>
                  <a:lnTo>
                    <a:pt x="153" y="152"/>
                  </a:lnTo>
                  <a:lnTo>
                    <a:pt x="166" y="152"/>
                  </a:lnTo>
                  <a:lnTo>
                    <a:pt x="173" y="141"/>
                  </a:lnTo>
                  <a:lnTo>
                    <a:pt x="178" y="135"/>
                  </a:lnTo>
                  <a:lnTo>
                    <a:pt x="182" y="130"/>
                  </a:lnTo>
                  <a:lnTo>
                    <a:pt x="180" y="120"/>
                  </a:lnTo>
                  <a:lnTo>
                    <a:pt x="170" y="116"/>
                  </a:lnTo>
                  <a:lnTo>
                    <a:pt x="172" y="97"/>
                  </a:lnTo>
                  <a:lnTo>
                    <a:pt x="181" y="90"/>
                  </a:lnTo>
                  <a:lnTo>
                    <a:pt x="189" y="92"/>
                  </a:lnTo>
                  <a:lnTo>
                    <a:pt x="207" y="89"/>
                  </a:lnTo>
                  <a:lnTo>
                    <a:pt x="210" y="97"/>
                  </a:lnTo>
                  <a:lnTo>
                    <a:pt x="221" y="96"/>
                  </a:lnTo>
                  <a:lnTo>
                    <a:pt x="244" y="94"/>
                  </a:lnTo>
                  <a:lnTo>
                    <a:pt x="249" y="86"/>
                  </a:lnTo>
                  <a:lnTo>
                    <a:pt x="244" y="81"/>
                  </a:lnTo>
                  <a:lnTo>
                    <a:pt x="229" y="81"/>
                  </a:lnTo>
                  <a:lnTo>
                    <a:pt x="203" y="81"/>
                  </a:lnTo>
                  <a:lnTo>
                    <a:pt x="193" y="81"/>
                  </a:lnTo>
                  <a:lnTo>
                    <a:pt x="183" y="79"/>
                  </a:lnTo>
                  <a:lnTo>
                    <a:pt x="167" y="87"/>
                  </a:lnTo>
                  <a:lnTo>
                    <a:pt x="165" y="86"/>
                  </a:lnTo>
                  <a:lnTo>
                    <a:pt x="161" y="82"/>
                  </a:lnTo>
                  <a:lnTo>
                    <a:pt x="153" y="84"/>
                  </a:lnTo>
                  <a:lnTo>
                    <a:pt x="145" y="87"/>
                  </a:lnTo>
                  <a:lnTo>
                    <a:pt x="143" y="85"/>
                  </a:lnTo>
                  <a:lnTo>
                    <a:pt x="141" y="82"/>
                  </a:lnTo>
                  <a:lnTo>
                    <a:pt x="131" y="79"/>
                  </a:lnTo>
                  <a:lnTo>
                    <a:pt x="129" y="78"/>
                  </a:lnTo>
                  <a:lnTo>
                    <a:pt x="131" y="74"/>
                  </a:lnTo>
                  <a:lnTo>
                    <a:pt x="136" y="71"/>
                  </a:lnTo>
                  <a:lnTo>
                    <a:pt x="129" y="57"/>
                  </a:lnTo>
                  <a:lnTo>
                    <a:pt x="118" y="36"/>
                  </a:lnTo>
                  <a:lnTo>
                    <a:pt x="90" y="43"/>
                  </a:lnTo>
                  <a:lnTo>
                    <a:pt x="83" y="36"/>
                  </a:lnTo>
                  <a:lnTo>
                    <a:pt x="70" y="30"/>
                  </a:lnTo>
                  <a:lnTo>
                    <a:pt x="58" y="39"/>
                  </a:lnTo>
                  <a:lnTo>
                    <a:pt x="45" y="36"/>
                  </a:lnTo>
                  <a:lnTo>
                    <a:pt x="32" y="27"/>
                  </a:lnTo>
                  <a:lnTo>
                    <a:pt x="29" y="16"/>
                  </a:lnTo>
                  <a:lnTo>
                    <a:pt x="31" y="8"/>
                  </a:lnTo>
                  <a:lnTo>
                    <a:pt x="30" y="0"/>
                  </a:lnTo>
                  <a:lnTo>
                    <a:pt x="0" y="16"/>
                  </a:lnTo>
                  <a:lnTo>
                    <a:pt x="18" y="70"/>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34" name="Freeform 733"/>
            <p:cNvSpPr>
              <a:spLocks/>
            </p:cNvSpPr>
            <p:nvPr/>
          </p:nvSpPr>
          <p:spPr bwMode="auto">
            <a:xfrm>
              <a:off x="5932111" y="2403964"/>
              <a:ext cx="256463" cy="170298"/>
            </a:xfrm>
            <a:custGeom>
              <a:avLst/>
              <a:gdLst>
                <a:gd name="T0" fmla="*/ 0 w 191"/>
                <a:gd name="T1" fmla="*/ 32855643 h 134"/>
                <a:gd name="T2" fmla="*/ 1575071 w 191"/>
                <a:gd name="T3" fmla="*/ 63983358 h 134"/>
                <a:gd name="T4" fmla="*/ 17325780 w 191"/>
                <a:gd name="T5" fmla="*/ 44960360 h 134"/>
                <a:gd name="T6" fmla="*/ 39378027 w 191"/>
                <a:gd name="T7" fmla="*/ 69171089 h 134"/>
                <a:gd name="T8" fmla="*/ 29927604 w 191"/>
                <a:gd name="T9" fmla="*/ 83005040 h 134"/>
                <a:gd name="T10" fmla="*/ 3150142 w 191"/>
                <a:gd name="T11" fmla="*/ 69171089 h 134"/>
                <a:gd name="T12" fmla="*/ 0 w 191"/>
                <a:gd name="T13" fmla="*/ 89922036 h 134"/>
                <a:gd name="T14" fmla="*/ 3150142 w 191"/>
                <a:gd name="T15" fmla="*/ 102026743 h 134"/>
                <a:gd name="T16" fmla="*/ 17325780 w 191"/>
                <a:gd name="T17" fmla="*/ 103755986 h 134"/>
                <a:gd name="T18" fmla="*/ 11025498 w 191"/>
                <a:gd name="T19" fmla="*/ 117589937 h 134"/>
                <a:gd name="T20" fmla="*/ 23627322 w 191"/>
                <a:gd name="T21" fmla="*/ 126236156 h 134"/>
                <a:gd name="T22" fmla="*/ 23627322 w 191"/>
                <a:gd name="T23" fmla="*/ 167738009 h 134"/>
                <a:gd name="T24" fmla="*/ 64580420 w 191"/>
                <a:gd name="T25" fmla="*/ 155633302 h 134"/>
                <a:gd name="T26" fmla="*/ 88206497 w 191"/>
                <a:gd name="T27" fmla="*/ 143528595 h 134"/>
                <a:gd name="T28" fmla="*/ 141760149 w 191"/>
                <a:gd name="T29" fmla="*/ 171196496 h 134"/>
                <a:gd name="T30" fmla="*/ 173262853 w 191"/>
                <a:gd name="T31" fmla="*/ 186761047 h 134"/>
                <a:gd name="T32" fmla="*/ 181138205 w 191"/>
                <a:gd name="T33" fmla="*/ 195407266 h 134"/>
                <a:gd name="T34" fmla="*/ 184288346 w 191"/>
                <a:gd name="T35" fmla="*/ 214428948 h 134"/>
                <a:gd name="T36" fmla="*/ 215791011 w 191"/>
                <a:gd name="T37" fmla="*/ 229992143 h 134"/>
                <a:gd name="T38" fmla="*/ 261469310 w 191"/>
                <a:gd name="T39" fmla="*/ 174655025 h 134"/>
                <a:gd name="T40" fmla="*/ 291396905 w 191"/>
                <a:gd name="T41" fmla="*/ 174655025 h 134"/>
                <a:gd name="T42" fmla="*/ 296122116 w 191"/>
                <a:gd name="T43" fmla="*/ 152174814 h 134"/>
                <a:gd name="T44" fmla="*/ 299272257 w 191"/>
                <a:gd name="T45" fmla="*/ 141799351 h 134"/>
                <a:gd name="T46" fmla="*/ 289821834 w 191"/>
                <a:gd name="T47" fmla="*/ 127965400 h 134"/>
                <a:gd name="T48" fmla="*/ 267769592 w 191"/>
                <a:gd name="T49" fmla="*/ 119319181 h 134"/>
                <a:gd name="T50" fmla="*/ 266194522 w 191"/>
                <a:gd name="T51" fmla="*/ 107214474 h 134"/>
                <a:gd name="T52" fmla="*/ 234691857 w 191"/>
                <a:gd name="T53" fmla="*/ 98568255 h 134"/>
                <a:gd name="T54" fmla="*/ 215791011 w 191"/>
                <a:gd name="T55" fmla="*/ 77817308 h 134"/>
                <a:gd name="T56" fmla="*/ 207915658 w 191"/>
                <a:gd name="T57" fmla="*/ 65712601 h 134"/>
                <a:gd name="T58" fmla="*/ 193738769 w 191"/>
                <a:gd name="T59" fmla="*/ 53606580 h 134"/>
                <a:gd name="T60" fmla="*/ 184288346 w 191"/>
                <a:gd name="T61" fmla="*/ 60524870 h 134"/>
                <a:gd name="T62" fmla="*/ 177988064 w 191"/>
                <a:gd name="T63" fmla="*/ 65712601 h 134"/>
                <a:gd name="T64" fmla="*/ 166962571 w 191"/>
                <a:gd name="T65" fmla="*/ 63983358 h 134"/>
                <a:gd name="T66" fmla="*/ 157512109 w 191"/>
                <a:gd name="T67" fmla="*/ 44960360 h 134"/>
                <a:gd name="T68" fmla="*/ 157512109 w 191"/>
                <a:gd name="T69" fmla="*/ 32855643 h 134"/>
                <a:gd name="T70" fmla="*/ 146485360 w 191"/>
                <a:gd name="T71" fmla="*/ 29397156 h 134"/>
                <a:gd name="T72" fmla="*/ 143335219 w 191"/>
                <a:gd name="T73" fmla="*/ 19021687 h 134"/>
                <a:gd name="T74" fmla="*/ 130734655 w 191"/>
                <a:gd name="T75" fmla="*/ 8646222 h 134"/>
                <a:gd name="T76" fmla="*/ 121284232 w 191"/>
                <a:gd name="T77" fmla="*/ 8646222 h 134"/>
                <a:gd name="T78" fmla="*/ 114983950 w 191"/>
                <a:gd name="T79" fmla="*/ 0 h 134"/>
                <a:gd name="T80" fmla="*/ 103957202 w 191"/>
                <a:gd name="T81" fmla="*/ 5187733 h 134"/>
                <a:gd name="T82" fmla="*/ 107108598 w 191"/>
                <a:gd name="T83" fmla="*/ 19021687 h 134"/>
                <a:gd name="T84" fmla="*/ 102382131 w 191"/>
                <a:gd name="T85" fmla="*/ 15563200 h 134"/>
                <a:gd name="T86" fmla="*/ 94506779 w 191"/>
                <a:gd name="T87" fmla="*/ 13833956 h 134"/>
                <a:gd name="T88" fmla="*/ 88206497 w 191"/>
                <a:gd name="T89" fmla="*/ 32855643 h 134"/>
                <a:gd name="T90" fmla="*/ 75605913 w 191"/>
                <a:gd name="T91" fmla="*/ 36314131 h 134"/>
                <a:gd name="T92" fmla="*/ 64580420 w 191"/>
                <a:gd name="T93" fmla="*/ 32855643 h 134"/>
                <a:gd name="T94" fmla="*/ 55128742 w 191"/>
                <a:gd name="T95" fmla="*/ 41501862 h 134"/>
                <a:gd name="T96" fmla="*/ 45678319 w 191"/>
                <a:gd name="T97" fmla="*/ 32855643 h 134"/>
                <a:gd name="T98" fmla="*/ 31502675 w 191"/>
                <a:gd name="T99" fmla="*/ 24209424 h 134"/>
                <a:gd name="T100" fmla="*/ 0 w 191"/>
                <a:gd name="T101" fmla="*/ 32855643 h 134"/>
                <a:gd name="T102" fmla="*/ 0 w 191"/>
                <a:gd name="T103" fmla="*/ 32855643 h 1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1"/>
                <a:gd name="T157" fmla="*/ 0 h 134"/>
                <a:gd name="T158" fmla="*/ 191 w 191"/>
                <a:gd name="T159" fmla="*/ 134 h 1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1" h="134">
                  <a:moveTo>
                    <a:pt x="0" y="19"/>
                  </a:moveTo>
                  <a:lnTo>
                    <a:pt x="1" y="37"/>
                  </a:lnTo>
                  <a:lnTo>
                    <a:pt x="11" y="26"/>
                  </a:lnTo>
                  <a:lnTo>
                    <a:pt x="25" y="40"/>
                  </a:lnTo>
                  <a:lnTo>
                    <a:pt x="19" y="48"/>
                  </a:lnTo>
                  <a:lnTo>
                    <a:pt x="2" y="40"/>
                  </a:lnTo>
                  <a:lnTo>
                    <a:pt x="0" y="52"/>
                  </a:lnTo>
                  <a:lnTo>
                    <a:pt x="2" y="59"/>
                  </a:lnTo>
                  <a:lnTo>
                    <a:pt x="11" y="60"/>
                  </a:lnTo>
                  <a:lnTo>
                    <a:pt x="7" y="68"/>
                  </a:lnTo>
                  <a:lnTo>
                    <a:pt x="15" y="73"/>
                  </a:lnTo>
                  <a:lnTo>
                    <a:pt x="15" y="97"/>
                  </a:lnTo>
                  <a:lnTo>
                    <a:pt x="41" y="90"/>
                  </a:lnTo>
                  <a:lnTo>
                    <a:pt x="56" y="83"/>
                  </a:lnTo>
                  <a:lnTo>
                    <a:pt x="90" y="99"/>
                  </a:lnTo>
                  <a:lnTo>
                    <a:pt x="110" y="108"/>
                  </a:lnTo>
                  <a:lnTo>
                    <a:pt x="115" y="113"/>
                  </a:lnTo>
                  <a:lnTo>
                    <a:pt x="117" y="124"/>
                  </a:lnTo>
                  <a:lnTo>
                    <a:pt x="137" y="133"/>
                  </a:lnTo>
                  <a:lnTo>
                    <a:pt x="166" y="101"/>
                  </a:lnTo>
                  <a:lnTo>
                    <a:pt x="185" y="101"/>
                  </a:lnTo>
                  <a:lnTo>
                    <a:pt x="188" y="88"/>
                  </a:lnTo>
                  <a:lnTo>
                    <a:pt x="190" y="82"/>
                  </a:lnTo>
                  <a:lnTo>
                    <a:pt x="184" y="74"/>
                  </a:lnTo>
                  <a:lnTo>
                    <a:pt x="170" y="69"/>
                  </a:lnTo>
                  <a:lnTo>
                    <a:pt x="169" y="62"/>
                  </a:lnTo>
                  <a:lnTo>
                    <a:pt x="149" y="57"/>
                  </a:lnTo>
                  <a:lnTo>
                    <a:pt x="137" y="45"/>
                  </a:lnTo>
                  <a:lnTo>
                    <a:pt x="132" y="38"/>
                  </a:lnTo>
                  <a:lnTo>
                    <a:pt x="123" y="31"/>
                  </a:lnTo>
                  <a:lnTo>
                    <a:pt x="117" y="35"/>
                  </a:lnTo>
                  <a:lnTo>
                    <a:pt x="113" y="38"/>
                  </a:lnTo>
                  <a:lnTo>
                    <a:pt x="106" y="37"/>
                  </a:lnTo>
                  <a:lnTo>
                    <a:pt x="100" y="26"/>
                  </a:lnTo>
                  <a:lnTo>
                    <a:pt x="100" y="19"/>
                  </a:lnTo>
                  <a:lnTo>
                    <a:pt x="93" y="17"/>
                  </a:lnTo>
                  <a:lnTo>
                    <a:pt x="91" y="11"/>
                  </a:lnTo>
                  <a:lnTo>
                    <a:pt x="83" y="5"/>
                  </a:lnTo>
                  <a:lnTo>
                    <a:pt x="77" y="5"/>
                  </a:lnTo>
                  <a:lnTo>
                    <a:pt x="73" y="0"/>
                  </a:lnTo>
                  <a:lnTo>
                    <a:pt x="66" y="3"/>
                  </a:lnTo>
                  <a:lnTo>
                    <a:pt x="68" y="11"/>
                  </a:lnTo>
                  <a:lnTo>
                    <a:pt x="65" y="9"/>
                  </a:lnTo>
                  <a:lnTo>
                    <a:pt x="60" y="8"/>
                  </a:lnTo>
                  <a:lnTo>
                    <a:pt x="56" y="19"/>
                  </a:lnTo>
                  <a:lnTo>
                    <a:pt x="48" y="21"/>
                  </a:lnTo>
                  <a:lnTo>
                    <a:pt x="41" y="19"/>
                  </a:lnTo>
                  <a:lnTo>
                    <a:pt x="35" y="24"/>
                  </a:lnTo>
                  <a:lnTo>
                    <a:pt x="29" y="19"/>
                  </a:lnTo>
                  <a:lnTo>
                    <a:pt x="20" y="14"/>
                  </a:lnTo>
                  <a:lnTo>
                    <a:pt x="0" y="19"/>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35" name="Freeform 734"/>
            <p:cNvSpPr>
              <a:spLocks/>
            </p:cNvSpPr>
            <p:nvPr/>
          </p:nvSpPr>
          <p:spPr bwMode="auto">
            <a:xfrm>
              <a:off x="6220842" y="2402429"/>
              <a:ext cx="210606" cy="87452"/>
            </a:xfrm>
            <a:custGeom>
              <a:avLst/>
              <a:gdLst>
                <a:gd name="T0" fmla="*/ 62060649 w 160"/>
                <a:gd name="T1" fmla="*/ 82551268 h 69"/>
                <a:gd name="T2" fmla="*/ 43896322 w 160"/>
                <a:gd name="T3" fmla="*/ 82551268 h 69"/>
                <a:gd name="T4" fmla="*/ 9082166 w 160"/>
                <a:gd name="T5" fmla="*/ 87710414 h 69"/>
                <a:gd name="T6" fmla="*/ 0 w 160"/>
                <a:gd name="T7" fmla="*/ 99749247 h 69"/>
                <a:gd name="T8" fmla="*/ 9082166 w 160"/>
                <a:gd name="T9" fmla="*/ 104909684 h 69"/>
                <a:gd name="T10" fmla="*/ 16649818 w 160"/>
                <a:gd name="T11" fmla="*/ 110068809 h 69"/>
                <a:gd name="T12" fmla="*/ 65087217 w 160"/>
                <a:gd name="T13" fmla="*/ 108348226 h 69"/>
                <a:gd name="T14" fmla="*/ 96874808 w 160"/>
                <a:gd name="T15" fmla="*/ 108348226 h 69"/>
                <a:gd name="T16" fmla="*/ 112011337 w 160"/>
                <a:gd name="T17" fmla="*/ 116948516 h 69"/>
                <a:gd name="T18" fmla="*/ 116552418 w 160"/>
                <a:gd name="T19" fmla="*/ 101469830 h 69"/>
                <a:gd name="T20" fmla="*/ 130175663 w 160"/>
                <a:gd name="T21" fmla="*/ 99749247 h 69"/>
                <a:gd name="T22" fmla="*/ 149853274 w 160"/>
                <a:gd name="T23" fmla="*/ 94590122 h 69"/>
                <a:gd name="T24" fmla="*/ 166503125 w 160"/>
                <a:gd name="T25" fmla="*/ 91150268 h 69"/>
                <a:gd name="T26" fmla="*/ 196777413 w 160"/>
                <a:gd name="T27" fmla="*/ 72233018 h 69"/>
                <a:gd name="T28" fmla="*/ 230078269 w 160"/>
                <a:gd name="T29" fmla="*/ 53314477 h 69"/>
                <a:gd name="T30" fmla="*/ 240673716 w 160"/>
                <a:gd name="T31" fmla="*/ 42996227 h 69"/>
                <a:gd name="T32" fmla="*/ 236132635 w 160"/>
                <a:gd name="T33" fmla="*/ 25796947 h 69"/>
                <a:gd name="T34" fmla="*/ 220996106 w 160"/>
                <a:gd name="T35" fmla="*/ 25796947 h 69"/>
                <a:gd name="T36" fmla="*/ 205859577 w 160"/>
                <a:gd name="T37" fmla="*/ 17197963 h 69"/>
                <a:gd name="T38" fmla="*/ 189208534 w 160"/>
                <a:gd name="T39" fmla="*/ 10319564 h 69"/>
                <a:gd name="T40" fmla="*/ 149853274 w 160"/>
                <a:gd name="T41" fmla="*/ 6879710 h 69"/>
                <a:gd name="T42" fmla="*/ 98388092 w 160"/>
                <a:gd name="T43" fmla="*/ 0 h 69"/>
                <a:gd name="T44" fmla="*/ 89305928 w 160"/>
                <a:gd name="T45" fmla="*/ 1719272 h 69"/>
                <a:gd name="T46" fmla="*/ 92333726 w 160"/>
                <a:gd name="T47" fmla="*/ 10319564 h 69"/>
                <a:gd name="T48" fmla="*/ 98388092 w 160"/>
                <a:gd name="T49" fmla="*/ 20637817 h 69"/>
                <a:gd name="T50" fmla="*/ 83251563 w 160"/>
                <a:gd name="T51" fmla="*/ 22357093 h 69"/>
                <a:gd name="T52" fmla="*/ 80224976 w 160"/>
                <a:gd name="T53" fmla="*/ 17197963 h 69"/>
                <a:gd name="T54" fmla="*/ 63573933 w 160"/>
                <a:gd name="T55" fmla="*/ 15478692 h 69"/>
                <a:gd name="T56" fmla="*/ 40868524 w 160"/>
                <a:gd name="T57" fmla="*/ 17197963 h 69"/>
                <a:gd name="T58" fmla="*/ 51465202 w 160"/>
                <a:gd name="T59" fmla="*/ 22357093 h 69"/>
                <a:gd name="T60" fmla="*/ 52978486 w 160"/>
                <a:gd name="T61" fmla="*/ 29236801 h 69"/>
                <a:gd name="T62" fmla="*/ 46924120 w 160"/>
                <a:gd name="T63" fmla="*/ 37835780 h 69"/>
                <a:gd name="T64" fmla="*/ 46924120 w 160"/>
                <a:gd name="T65" fmla="*/ 49874623 h 69"/>
                <a:gd name="T66" fmla="*/ 54491769 w 160"/>
                <a:gd name="T67" fmla="*/ 56754331 h 69"/>
                <a:gd name="T68" fmla="*/ 83251563 w 160"/>
                <a:gd name="T69" fmla="*/ 56754331 h 69"/>
                <a:gd name="T70" fmla="*/ 93847010 w 160"/>
                <a:gd name="T71" fmla="*/ 56754331 h 69"/>
                <a:gd name="T72" fmla="*/ 102929173 w 160"/>
                <a:gd name="T73" fmla="*/ 67072582 h 69"/>
                <a:gd name="T74" fmla="*/ 93847010 w 160"/>
                <a:gd name="T75" fmla="*/ 80831997 h 69"/>
                <a:gd name="T76" fmla="*/ 83251563 w 160"/>
                <a:gd name="T77" fmla="*/ 80831997 h 69"/>
                <a:gd name="T78" fmla="*/ 72656096 w 160"/>
                <a:gd name="T79" fmla="*/ 79111414 h 69"/>
                <a:gd name="T80" fmla="*/ 68115014 w 160"/>
                <a:gd name="T81" fmla="*/ 80831997 h 69"/>
                <a:gd name="T82" fmla="*/ 62060649 w 160"/>
                <a:gd name="T83" fmla="*/ 82551268 h 69"/>
                <a:gd name="T84" fmla="*/ 62060649 w 160"/>
                <a:gd name="T85" fmla="*/ 82551268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0"/>
                <a:gd name="T130" fmla="*/ 0 h 69"/>
                <a:gd name="T131" fmla="*/ 160 w 160"/>
                <a:gd name="T132" fmla="*/ 69 h 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0" h="69">
                  <a:moveTo>
                    <a:pt x="41" y="48"/>
                  </a:moveTo>
                  <a:lnTo>
                    <a:pt x="29" y="48"/>
                  </a:lnTo>
                  <a:lnTo>
                    <a:pt x="6" y="51"/>
                  </a:lnTo>
                  <a:lnTo>
                    <a:pt x="0" y="58"/>
                  </a:lnTo>
                  <a:lnTo>
                    <a:pt x="6" y="61"/>
                  </a:lnTo>
                  <a:lnTo>
                    <a:pt x="11" y="64"/>
                  </a:lnTo>
                  <a:lnTo>
                    <a:pt x="43" y="63"/>
                  </a:lnTo>
                  <a:lnTo>
                    <a:pt x="64" y="63"/>
                  </a:lnTo>
                  <a:lnTo>
                    <a:pt x="74" y="68"/>
                  </a:lnTo>
                  <a:lnTo>
                    <a:pt x="77" y="59"/>
                  </a:lnTo>
                  <a:lnTo>
                    <a:pt x="86" y="58"/>
                  </a:lnTo>
                  <a:lnTo>
                    <a:pt x="99" y="55"/>
                  </a:lnTo>
                  <a:lnTo>
                    <a:pt x="110" y="53"/>
                  </a:lnTo>
                  <a:lnTo>
                    <a:pt x="130" y="42"/>
                  </a:lnTo>
                  <a:lnTo>
                    <a:pt x="152" y="31"/>
                  </a:lnTo>
                  <a:lnTo>
                    <a:pt x="159" y="25"/>
                  </a:lnTo>
                  <a:lnTo>
                    <a:pt x="156" y="15"/>
                  </a:lnTo>
                  <a:lnTo>
                    <a:pt x="146" y="15"/>
                  </a:lnTo>
                  <a:lnTo>
                    <a:pt x="136" y="10"/>
                  </a:lnTo>
                  <a:lnTo>
                    <a:pt x="125" y="6"/>
                  </a:lnTo>
                  <a:lnTo>
                    <a:pt x="99" y="4"/>
                  </a:lnTo>
                  <a:lnTo>
                    <a:pt x="65" y="0"/>
                  </a:lnTo>
                  <a:lnTo>
                    <a:pt x="59" y="1"/>
                  </a:lnTo>
                  <a:lnTo>
                    <a:pt x="61" y="6"/>
                  </a:lnTo>
                  <a:lnTo>
                    <a:pt x="65" y="12"/>
                  </a:lnTo>
                  <a:lnTo>
                    <a:pt x="55" y="13"/>
                  </a:lnTo>
                  <a:lnTo>
                    <a:pt x="53" y="10"/>
                  </a:lnTo>
                  <a:lnTo>
                    <a:pt x="42" y="9"/>
                  </a:lnTo>
                  <a:lnTo>
                    <a:pt x="27" y="10"/>
                  </a:lnTo>
                  <a:lnTo>
                    <a:pt x="34" y="13"/>
                  </a:lnTo>
                  <a:lnTo>
                    <a:pt x="35" y="17"/>
                  </a:lnTo>
                  <a:lnTo>
                    <a:pt x="31" y="22"/>
                  </a:lnTo>
                  <a:lnTo>
                    <a:pt x="31" y="29"/>
                  </a:lnTo>
                  <a:lnTo>
                    <a:pt x="36" y="33"/>
                  </a:lnTo>
                  <a:lnTo>
                    <a:pt x="55" y="33"/>
                  </a:lnTo>
                  <a:lnTo>
                    <a:pt x="62" y="33"/>
                  </a:lnTo>
                  <a:lnTo>
                    <a:pt x="68" y="39"/>
                  </a:lnTo>
                  <a:lnTo>
                    <a:pt x="62" y="47"/>
                  </a:lnTo>
                  <a:lnTo>
                    <a:pt x="55" y="47"/>
                  </a:lnTo>
                  <a:lnTo>
                    <a:pt x="48" y="46"/>
                  </a:lnTo>
                  <a:lnTo>
                    <a:pt x="45" y="47"/>
                  </a:lnTo>
                  <a:lnTo>
                    <a:pt x="41" y="48"/>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36" name="Freeform 735"/>
            <p:cNvSpPr>
              <a:spLocks/>
            </p:cNvSpPr>
            <p:nvPr/>
          </p:nvSpPr>
          <p:spPr bwMode="auto">
            <a:xfrm>
              <a:off x="6200461" y="2456127"/>
              <a:ext cx="135874" cy="90518"/>
            </a:xfrm>
            <a:custGeom>
              <a:avLst/>
              <a:gdLst>
                <a:gd name="T0" fmla="*/ 0 w 102"/>
                <a:gd name="T1" fmla="*/ 102674656 h 71"/>
                <a:gd name="T2" fmla="*/ 1550147 w 102"/>
                <a:gd name="T3" fmla="*/ 107894661 h 71"/>
                <a:gd name="T4" fmla="*/ 12402423 w 102"/>
                <a:gd name="T5" fmla="*/ 109635982 h 71"/>
                <a:gd name="T6" fmla="*/ 40307556 w 102"/>
                <a:gd name="T7" fmla="*/ 111375984 h 71"/>
                <a:gd name="T8" fmla="*/ 72863135 w 102"/>
                <a:gd name="T9" fmla="*/ 73090648 h 71"/>
                <a:gd name="T10" fmla="*/ 82164034 w 102"/>
                <a:gd name="T11" fmla="*/ 97453332 h 71"/>
                <a:gd name="T12" fmla="*/ 91466159 w 102"/>
                <a:gd name="T13" fmla="*/ 121817314 h 71"/>
                <a:gd name="T14" fmla="*/ 111619309 w 102"/>
                <a:gd name="T15" fmla="*/ 111375984 h 71"/>
                <a:gd name="T16" fmla="*/ 133322607 w 102"/>
                <a:gd name="T17" fmla="*/ 102674656 h 71"/>
                <a:gd name="T18" fmla="*/ 155027149 w 102"/>
                <a:gd name="T19" fmla="*/ 109635982 h 71"/>
                <a:gd name="T20" fmla="*/ 156577296 w 102"/>
                <a:gd name="T21" fmla="*/ 73090648 h 71"/>
                <a:gd name="T22" fmla="*/ 141074585 w 102"/>
                <a:gd name="T23" fmla="*/ 66129322 h 71"/>
                <a:gd name="T24" fmla="*/ 131772460 w 102"/>
                <a:gd name="T25" fmla="*/ 67869323 h 71"/>
                <a:gd name="T26" fmla="*/ 137974292 w 102"/>
                <a:gd name="T27" fmla="*/ 45246662 h 71"/>
                <a:gd name="T28" fmla="*/ 119371288 w 102"/>
                <a:gd name="T29" fmla="*/ 40025327 h 71"/>
                <a:gd name="T30" fmla="*/ 103868576 w 102"/>
                <a:gd name="T31" fmla="*/ 38285326 h 71"/>
                <a:gd name="T32" fmla="*/ 82164034 w 102"/>
                <a:gd name="T33" fmla="*/ 38285326 h 71"/>
                <a:gd name="T34" fmla="*/ 65111157 w 102"/>
                <a:gd name="T35" fmla="*/ 38285326 h 71"/>
                <a:gd name="T36" fmla="*/ 43407859 w 102"/>
                <a:gd name="T37" fmla="*/ 38285326 h 71"/>
                <a:gd name="T38" fmla="*/ 26354992 w 102"/>
                <a:gd name="T39" fmla="*/ 34805322 h 71"/>
                <a:gd name="T40" fmla="*/ 23253454 w 102"/>
                <a:gd name="T41" fmla="*/ 31324000 h 71"/>
                <a:gd name="T42" fmla="*/ 26354992 w 102"/>
                <a:gd name="T43" fmla="*/ 22622672 h 71"/>
                <a:gd name="T44" fmla="*/ 34105725 w 102"/>
                <a:gd name="T45" fmla="*/ 17402661 h 71"/>
                <a:gd name="T46" fmla="*/ 63561010 w 102"/>
                <a:gd name="T47" fmla="*/ 10441332 h 71"/>
                <a:gd name="T48" fmla="*/ 62010864 w 102"/>
                <a:gd name="T49" fmla="*/ 0 h 71"/>
                <a:gd name="T50" fmla="*/ 40307556 w 102"/>
                <a:gd name="T51" fmla="*/ 3480005 h 71"/>
                <a:gd name="T52" fmla="*/ 20153156 w 102"/>
                <a:gd name="T53" fmla="*/ 1740002 h 71"/>
                <a:gd name="T54" fmla="*/ 7750735 w 102"/>
                <a:gd name="T55" fmla="*/ 13921338 h 71"/>
                <a:gd name="T56" fmla="*/ 3100294 w 102"/>
                <a:gd name="T57" fmla="*/ 38285326 h 71"/>
                <a:gd name="T58" fmla="*/ 4650441 w 102"/>
                <a:gd name="T59" fmla="*/ 45246662 h 71"/>
                <a:gd name="T60" fmla="*/ 3100294 w 102"/>
                <a:gd name="T61" fmla="*/ 46986664 h 71"/>
                <a:gd name="T62" fmla="*/ 17052863 w 102"/>
                <a:gd name="T63" fmla="*/ 50466668 h 71"/>
                <a:gd name="T64" fmla="*/ 23253454 w 102"/>
                <a:gd name="T65" fmla="*/ 64389320 h 71"/>
                <a:gd name="T66" fmla="*/ 20153156 w 102"/>
                <a:gd name="T67" fmla="*/ 80050655 h 71"/>
                <a:gd name="T68" fmla="*/ 15502716 w 102"/>
                <a:gd name="T69" fmla="*/ 81791976 h 71"/>
                <a:gd name="T70" fmla="*/ 10852276 w 102"/>
                <a:gd name="T71" fmla="*/ 88752004 h 71"/>
                <a:gd name="T72" fmla="*/ 0 w 102"/>
                <a:gd name="T73" fmla="*/ 102674656 h 71"/>
                <a:gd name="T74" fmla="*/ 0 w 102"/>
                <a:gd name="T75" fmla="*/ 102674656 h 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
                <a:gd name="T115" fmla="*/ 0 h 71"/>
                <a:gd name="T116" fmla="*/ 102 w 102"/>
                <a:gd name="T117" fmla="*/ 71 h 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 h="71">
                  <a:moveTo>
                    <a:pt x="0" y="59"/>
                  </a:moveTo>
                  <a:lnTo>
                    <a:pt x="1" y="62"/>
                  </a:lnTo>
                  <a:lnTo>
                    <a:pt x="8" y="63"/>
                  </a:lnTo>
                  <a:lnTo>
                    <a:pt x="26" y="64"/>
                  </a:lnTo>
                  <a:lnTo>
                    <a:pt x="47" y="42"/>
                  </a:lnTo>
                  <a:lnTo>
                    <a:pt x="53" y="56"/>
                  </a:lnTo>
                  <a:lnTo>
                    <a:pt x="59" y="70"/>
                  </a:lnTo>
                  <a:lnTo>
                    <a:pt x="72" y="64"/>
                  </a:lnTo>
                  <a:lnTo>
                    <a:pt x="86" y="59"/>
                  </a:lnTo>
                  <a:lnTo>
                    <a:pt x="100" y="63"/>
                  </a:lnTo>
                  <a:lnTo>
                    <a:pt x="101" y="42"/>
                  </a:lnTo>
                  <a:lnTo>
                    <a:pt x="91" y="38"/>
                  </a:lnTo>
                  <a:lnTo>
                    <a:pt x="85" y="39"/>
                  </a:lnTo>
                  <a:lnTo>
                    <a:pt x="89" y="26"/>
                  </a:lnTo>
                  <a:lnTo>
                    <a:pt x="77" y="23"/>
                  </a:lnTo>
                  <a:lnTo>
                    <a:pt x="67" y="22"/>
                  </a:lnTo>
                  <a:lnTo>
                    <a:pt x="53" y="22"/>
                  </a:lnTo>
                  <a:lnTo>
                    <a:pt x="42" y="22"/>
                  </a:lnTo>
                  <a:lnTo>
                    <a:pt x="28" y="22"/>
                  </a:lnTo>
                  <a:lnTo>
                    <a:pt x="17" y="20"/>
                  </a:lnTo>
                  <a:lnTo>
                    <a:pt x="15" y="18"/>
                  </a:lnTo>
                  <a:lnTo>
                    <a:pt x="17" y="13"/>
                  </a:lnTo>
                  <a:lnTo>
                    <a:pt x="22" y="10"/>
                  </a:lnTo>
                  <a:lnTo>
                    <a:pt x="41" y="6"/>
                  </a:lnTo>
                  <a:lnTo>
                    <a:pt x="40" y="0"/>
                  </a:lnTo>
                  <a:lnTo>
                    <a:pt x="26" y="2"/>
                  </a:lnTo>
                  <a:lnTo>
                    <a:pt x="13" y="1"/>
                  </a:lnTo>
                  <a:lnTo>
                    <a:pt x="5" y="8"/>
                  </a:lnTo>
                  <a:lnTo>
                    <a:pt x="2" y="22"/>
                  </a:lnTo>
                  <a:lnTo>
                    <a:pt x="3" y="26"/>
                  </a:lnTo>
                  <a:lnTo>
                    <a:pt x="2" y="27"/>
                  </a:lnTo>
                  <a:lnTo>
                    <a:pt x="11" y="29"/>
                  </a:lnTo>
                  <a:lnTo>
                    <a:pt x="15" y="37"/>
                  </a:lnTo>
                  <a:lnTo>
                    <a:pt x="13" y="46"/>
                  </a:lnTo>
                  <a:lnTo>
                    <a:pt x="10" y="47"/>
                  </a:lnTo>
                  <a:lnTo>
                    <a:pt x="7" y="51"/>
                  </a:lnTo>
                  <a:lnTo>
                    <a:pt x="0" y="59"/>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37" name="Freeform 736"/>
            <p:cNvSpPr>
              <a:spLocks/>
            </p:cNvSpPr>
            <p:nvPr/>
          </p:nvSpPr>
          <p:spPr bwMode="auto">
            <a:xfrm>
              <a:off x="5288405" y="2371744"/>
              <a:ext cx="66239" cy="61370"/>
            </a:xfrm>
            <a:custGeom>
              <a:avLst/>
              <a:gdLst>
                <a:gd name="T0" fmla="*/ 0 w 48"/>
                <a:gd name="T1" fmla="*/ 20152825 h 49"/>
                <a:gd name="T2" fmla="*/ 46584378 w 48"/>
                <a:gd name="T3" fmla="*/ 18473316 h 49"/>
                <a:gd name="T4" fmla="*/ 51574823 w 48"/>
                <a:gd name="T5" fmla="*/ 0 h 49"/>
                <a:gd name="T6" fmla="*/ 78194824 w 48"/>
                <a:gd name="T7" fmla="*/ 48703209 h 49"/>
                <a:gd name="T8" fmla="*/ 71540469 w 48"/>
                <a:gd name="T9" fmla="*/ 75572772 h 49"/>
                <a:gd name="T10" fmla="*/ 29946545 w 48"/>
                <a:gd name="T11" fmla="*/ 80611301 h 49"/>
                <a:gd name="T12" fmla="*/ 14973917 w 48"/>
                <a:gd name="T13" fmla="*/ 75572772 h 49"/>
                <a:gd name="T14" fmla="*/ 13310006 w 48"/>
                <a:gd name="T15" fmla="*/ 48703209 h 49"/>
                <a:gd name="T16" fmla="*/ 0 w 48"/>
                <a:gd name="T17" fmla="*/ 21832340 h 49"/>
                <a:gd name="T18" fmla="*/ 0 w 48"/>
                <a:gd name="T19" fmla="*/ 20152825 h 49"/>
                <a:gd name="T20" fmla="*/ 0 w 48"/>
                <a:gd name="T21" fmla="*/ 20152825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9"/>
                <a:gd name="T35" fmla="*/ 48 w 48"/>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9">
                  <a:moveTo>
                    <a:pt x="0" y="12"/>
                  </a:moveTo>
                  <a:lnTo>
                    <a:pt x="28" y="11"/>
                  </a:lnTo>
                  <a:lnTo>
                    <a:pt x="31" y="0"/>
                  </a:lnTo>
                  <a:lnTo>
                    <a:pt x="47" y="29"/>
                  </a:lnTo>
                  <a:lnTo>
                    <a:pt x="43" y="45"/>
                  </a:lnTo>
                  <a:lnTo>
                    <a:pt x="18" y="48"/>
                  </a:lnTo>
                  <a:lnTo>
                    <a:pt x="9" y="45"/>
                  </a:lnTo>
                  <a:lnTo>
                    <a:pt x="8" y="29"/>
                  </a:lnTo>
                  <a:lnTo>
                    <a:pt x="0" y="13"/>
                  </a:lnTo>
                  <a:lnTo>
                    <a:pt x="0" y="12"/>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38" name="Freeform 69"/>
            <p:cNvSpPr>
              <a:spLocks/>
            </p:cNvSpPr>
            <p:nvPr/>
          </p:nvSpPr>
          <p:spPr bwMode="auto">
            <a:xfrm>
              <a:off x="5322372" y="2425442"/>
              <a:ext cx="33969" cy="59834"/>
            </a:xfrm>
            <a:custGeom>
              <a:avLst/>
              <a:gdLst>
                <a:gd name="T0" fmla="*/ 0 w 25"/>
                <a:gd name="T1" fmla="*/ 60733038 h 47"/>
                <a:gd name="T2" fmla="*/ 0 w 25"/>
                <a:gd name="T3" fmla="*/ 60733038 h 47"/>
                <a:gd name="T4" fmla="*/ 1612900 w 25"/>
                <a:gd name="T5" fmla="*/ 19087337 h 47"/>
                <a:gd name="T6" fmla="*/ 19354799 w 25"/>
                <a:gd name="T7" fmla="*/ 0 h 47"/>
                <a:gd name="T8" fmla="*/ 38709598 w 25"/>
                <a:gd name="T9" fmla="*/ 46850265 h 47"/>
                <a:gd name="T10" fmla="*/ 20967704 w 25"/>
                <a:gd name="T11" fmla="*/ 79820370 h 47"/>
                <a:gd name="T12" fmla="*/ 0 w 25"/>
                <a:gd name="T13" fmla="*/ 60733038 h 47"/>
                <a:gd name="T14" fmla="*/ 0 w 25"/>
                <a:gd name="T15" fmla="*/ 60733038 h 47"/>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7"/>
                <a:gd name="T26" fmla="*/ 25 w 25"/>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7">
                  <a:moveTo>
                    <a:pt x="0" y="35"/>
                  </a:moveTo>
                  <a:lnTo>
                    <a:pt x="0" y="35"/>
                  </a:lnTo>
                  <a:lnTo>
                    <a:pt x="1" y="11"/>
                  </a:lnTo>
                  <a:lnTo>
                    <a:pt x="12" y="0"/>
                  </a:lnTo>
                  <a:lnTo>
                    <a:pt x="24" y="27"/>
                  </a:lnTo>
                  <a:lnTo>
                    <a:pt x="13" y="46"/>
                  </a:lnTo>
                  <a:lnTo>
                    <a:pt x="0" y="35"/>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39" name="Freeform 738"/>
            <p:cNvSpPr>
              <a:spLocks/>
            </p:cNvSpPr>
            <p:nvPr/>
          </p:nvSpPr>
          <p:spPr bwMode="auto">
            <a:xfrm>
              <a:off x="5144039" y="2290431"/>
              <a:ext cx="139271" cy="53697"/>
            </a:xfrm>
            <a:custGeom>
              <a:avLst/>
              <a:gdLst>
                <a:gd name="T0" fmla="*/ 0 w 105"/>
                <a:gd name="T1" fmla="*/ 42239311 h 41"/>
                <a:gd name="T2" fmla="*/ 0 w 105"/>
                <a:gd name="T3" fmla="*/ 42239311 h 41"/>
                <a:gd name="T4" fmla="*/ 1537305 w 105"/>
                <a:gd name="T5" fmla="*/ 45911833 h 41"/>
                <a:gd name="T6" fmla="*/ 3074610 w 105"/>
                <a:gd name="T7" fmla="*/ 58766978 h 41"/>
                <a:gd name="T8" fmla="*/ 19981242 w 105"/>
                <a:gd name="T9" fmla="*/ 62440845 h 41"/>
                <a:gd name="T10" fmla="*/ 53795752 w 105"/>
                <a:gd name="T11" fmla="*/ 55094467 h 41"/>
                <a:gd name="T12" fmla="*/ 89146332 w 105"/>
                <a:gd name="T13" fmla="*/ 73459734 h 41"/>
                <a:gd name="T14" fmla="*/ 138331392 w 105"/>
                <a:gd name="T15" fmla="*/ 60604589 h 41"/>
                <a:gd name="T16" fmla="*/ 159848693 w 105"/>
                <a:gd name="T17" fmla="*/ 23874044 h 41"/>
                <a:gd name="T18" fmla="*/ 152163412 w 105"/>
                <a:gd name="T19" fmla="*/ 0 h 41"/>
                <a:gd name="T20" fmla="*/ 89146332 w 105"/>
                <a:gd name="T21" fmla="*/ 1836256 h 41"/>
                <a:gd name="T22" fmla="*/ 70702380 w 105"/>
                <a:gd name="T23" fmla="*/ 40403056 h 41"/>
                <a:gd name="T24" fmla="*/ 0 w 105"/>
                <a:gd name="T25" fmla="*/ 42239311 h 41"/>
                <a:gd name="T26" fmla="*/ 0 w 105"/>
                <a:gd name="T27" fmla="*/ 42239311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
                <a:gd name="T43" fmla="*/ 0 h 41"/>
                <a:gd name="T44" fmla="*/ 105 w 105"/>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 h="41">
                  <a:moveTo>
                    <a:pt x="0" y="23"/>
                  </a:moveTo>
                  <a:lnTo>
                    <a:pt x="0" y="23"/>
                  </a:lnTo>
                  <a:lnTo>
                    <a:pt x="1" y="25"/>
                  </a:lnTo>
                  <a:lnTo>
                    <a:pt x="2" y="32"/>
                  </a:lnTo>
                  <a:lnTo>
                    <a:pt x="13" y="34"/>
                  </a:lnTo>
                  <a:lnTo>
                    <a:pt x="35" y="30"/>
                  </a:lnTo>
                  <a:lnTo>
                    <a:pt x="58" y="40"/>
                  </a:lnTo>
                  <a:lnTo>
                    <a:pt x="90" y="33"/>
                  </a:lnTo>
                  <a:lnTo>
                    <a:pt x="104" y="13"/>
                  </a:lnTo>
                  <a:lnTo>
                    <a:pt x="99" y="0"/>
                  </a:lnTo>
                  <a:lnTo>
                    <a:pt x="58" y="1"/>
                  </a:lnTo>
                  <a:lnTo>
                    <a:pt x="46" y="22"/>
                  </a:lnTo>
                  <a:lnTo>
                    <a:pt x="0" y="23"/>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40" name="Freeform 739"/>
            <p:cNvSpPr>
              <a:spLocks/>
            </p:cNvSpPr>
            <p:nvPr/>
          </p:nvSpPr>
          <p:spPr bwMode="auto">
            <a:xfrm>
              <a:off x="5025149" y="2232131"/>
              <a:ext cx="61144" cy="44492"/>
            </a:xfrm>
            <a:custGeom>
              <a:avLst/>
              <a:gdLst>
                <a:gd name="T0" fmla="*/ 0 w 45"/>
                <a:gd name="T1" fmla="*/ 11676657 h 33"/>
                <a:gd name="T2" fmla="*/ 0 w 45"/>
                <a:gd name="T3" fmla="*/ 11676657 h 33"/>
                <a:gd name="T4" fmla="*/ 16128999 w 45"/>
                <a:gd name="T5" fmla="*/ 1946109 h 33"/>
                <a:gd name="T6" fmla="*/ 48387003 w 45"/>
                <a:gd name="T7" fmla="*/ 0 h 33"/>
                <a:gd name="T8" fmla="*/ 69354696 w 45"/>
                <a:gd name="T9" fmla="*/ 25300818 h 33"/>
                <a:gd name="T10" fmla="*/ 70967596 w 45"/>
                <a:gd name="T11" fmla="*/ 44761905 h 33"/>
                <a:gd name="T12" fmla="*/ 62903099 w 45"/>
                <a:gd name="T13" fmla="*/ 62278289 h 33"/>
                <a:gd name="T14" fmla="*/ 0 w 45"/>
                <a:gd name="T15" fmla="*/ 11676657 h 33"/>
                <a:gd name="T16" fmla="*/ 0 w 45"/>
                <a:gd name="T17" fmla="*/ 1167665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33"/>
                <a:gd name="T29" fmla="*/ 45 w 45"/>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33">
                  <a:moveTo>
                    <a:pt x="0" y="6"/>
                  </a:moveTo>
                  <a:lnTo>
                    <a:pt x="0" y="6"/>
                  </a:lnTo>
                  <a:lnTo>
                    <a:pt x="10" y="1"/>
                  </a:lnTo>
                  <a:lnTo>
                    <a:pt x="30" y="0"/>
                  </a:lnTo>
                  <a:lnTo>
                    <a:pt x="43" y="13"/>
                  </a:lnTo>
                  <a:lnTo>
                    <a:pt x="44" y="23"/>
                  </a:lnTo>
                  <a:lnTo>
                    <a:pt x="39" y="32"/>
                  </a:lnTo>
                  <a:lnTo>
                    <a:pt x="0" y="6"/>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41" name="Freeform 740"/>
            <p:cNvSpPr>
              <a:spLocks/>
            </p:cNvSpPr>
            <p:nvPr/>
          </p:nvSpPr>
          <p:spPr bwMode="auto">
            <a:xfrm>
              <a:off x="5380119" y="2391690"/>
              <a:ext cx="115494" cy="59834"/>
            </a:xfrm>
            <a:custGeom>
              <a:avLst/>
              <a:gdLst>
                <a:gd name="T0" fmla="*/ 0 w 86"/>
                <a:gd name="T1" fmla="*/ 53237874 h 48"/>
                <a:gd name="T2" fmla="*/ 0 w 86"/>
                <a:gd name="T3" fmla="*/ 53237874 h 48"/>
                <a:gd name="T4" fmla="*/ 7877839 w 86"/>
                <a:gd name="T5" fmla="*/ 0 h 48"/>
                <a:gd name="T6" fmla="*/ 133927029 w 86"/>
                <a:gd name="T7" fmla="*/ 11645907 h 48"/>
                <a:gd name="T8" fmla="*/ 110292264 w 86"/>
                <a:gd name="T9" fmla="*/ 44918452 h 48"/>
                <a:gd name="T10" fmla="*/ 119746672 w 86"/>
                <a:gd name="T11" fmla="*/ 63219891 h 48"/>
                <a:gd name="T12" fmla="*/ 86658754 w 86"/>
                <a:gd name="T13" fmla="*/ 64883776 h 48"/>
                <a:gd name="T14" fmla="*/ 66175857 w 86"/>
                <a:gd name="T15" fmla="*/ 78192272 h 48"/>
                <a:gd name="T16" fmla="*/ 12605046 w 86"/>
                <a:gd name="T17" fmla="*/ 78192272 h 48"/>
                <a:gd name="T18" fmla="*/ 0 w 86"/>
                <a:gd name="T19" fmla="*/ 53237874 h 48"/>
                <a:gd name="T20" fmla="*/ 0 w 86"/>
                <a:gd name="T21" fmla="*/ 53237874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48"/>
                <a:gd name="T35" fmla="*/ 86 w 86"/>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48">
                  <a:moveTo>
                    <a:pt x="0" y="32"/>
                  </a:moveTo>
                  <a:lnTo>
                    <a:pt x="0" y="32"/>
                  </a:lnTo>
                  <a:lnTo>
                    <a:pt x="5" y="0"/>
                  </a:lnTo>
                  <a:lnTo>
                    <a:pt x="85" y="7"/>
                  </a:lnTo>
                  <a:lnTo>
                    <a:pt x="70" y="27"/>
                  </a:lnTo>
                  <a:lnTo>
                    <a:pt x="76" y="38"/>
                  </a:lnTo>
                  <a:lnTo>
                    <a:pt x="55" y="39"/>
                  </a:lnTo>
                  <a:lnTo>
                    <a:pt x="42" y="47"/>
                  </a:lnTo>
                  <a:lnTo>
                    <a:pt x="8" y="47"/>
                  </a:lnTo>
                  <a:lnTo>
                    <a:pt x="0" y="32"/>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42" name="Freeform 741"/>
            <p:cNvSpPr>
              <a:spLocks/>
            </p:cNvSpPr>
            <p:nvPr/>
          </p:nvSpPr>
          <p:spPr bwMode="auto">
            <a:xfrm>
              <a:off x="5276516" y="2273554"/>
              <a:ext cx="105303" cy="42958"/>
            </a:xfrm>
            <a:custGeom>
              <a:avLst/>
              <a:gdLst>
                <a:gd name="T0" fmla="*/ 0 w 79"/>
                <a:gd name="T1" fmla="*/ 25637190 h 34"/>
                <a:gd name="T2" fmla="*/ 7760624 w 79"/>
                <a:gd name="T3" fmla="*/ 47856961 h 34"/>
                <a:gd name="T4" fmla="*/ 37253235 w 79"/>
                <a:gd name="T5" fmla="*/ 56403123 h 34"/>
                <a:gd name="T6" fmla="*/ 85373103 w 79"/>
                <a:gd name="T7" fmla="*/ 34183352 h 34"/>
                <a:gd name="T8" fmla="*/ 114865707 w 79"/>
                <a:gd name="T9" fmla="*/ 39310788 h 34"/>
                <a:gd name="T10" fmla="*/ 121073955 w 79"/>
                <a:gd name="T11" fmla="*/ 17092330 h 34"/>
                <a:gd name="T12" fmla="*/ 68298222 w 79"/>
                <a:gd name="T13" fmla="*/ 11963587 h 34"/>
                <a:gd name="T14" fmla="*/ 37253235 w 79"/>
                <a:gd name="T15" fmla="*/ 0 h 34"/>
                <a:gd name="T16" fmla="*/ 1552374 w 79"/>
                <a:gd name="T17" fmla="*/ 23928480 h 34"/>
                <a:gd name="T18" fmla="*/ 0 w 79"/>
                <a:gd name="T19" fmla="*/ 25637190 h 34"/>
                <a:gd name="T20" fmla="*/ 0 w 79"/>
                <a:gd name="T21" fmla="*/ 2563719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34"/>
                <a:gd name="T35" fmla="*/ 79 w 79"/>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34">
                  <a:moveTo>
                    <a:pt x="0" y="15"/>
                  </a:moveTo>
                  <a:lnTo>
                    <a:pt x="5" y="28"/>
                  </a:lnTo>
                  <a:lnTo>
                    <a:pt x="24" y="33"/>
                  </a:lnTo>
                  <a:lnTo>
                    <a:pt x="55" y="20"/>
                  </a:lnTo>
                  <a:lnTo>
                    <a:pt x="74" y="23"/>
                  </a:lnTo>
                  <a:lnTo>
                    <a:pt x="78" y="10"/>
                  </a:lnTo>
                  <a:lnTo>
                    <a:pt x="44" y="7"/>
                  </a:lnTo>
                  <a:lnTo>
                    <a:pt x="24" y="0"/>
                  </a:lnTo>
                  <a:lnTo>
                    <a:pt x="1" y="14"/>
                  </a:lnTo>
                  <a:lnTo>
                    <a:pt x="0" y="15"/>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grpSp>
          <p:nvGrpSpPr>
            <p:cNvPr id="743" name="Group 167"/>
            <p:cNvGrpSpPr>
              <a:grpSpLocks/>
            </p:cNvGrpSpPr>
            <p:nvPr/>
          </p:nvGrpSpPr>
          <p:grpSpPr bwMode="auto">
            <a:xfrm>
              <a:off x="5120261" y="2084845"/>
              <a:ext cx="83223" cy="70574"/>
              <a:chOff x="3191" y="2547"/>
              <a:chExt cx="63" cy="55"/>
            </a:xfrm>
            <a:solidFill>
              <a:schemeClr val="accent1"/>
            </a:solidFill>
          </p:grpSpPr>
          <p:sp>
            <p:nvSpPr>
              <p:cNvPr id="744" name="Freeform 743"/>
              <p:cNvSpPr>
                <a:spLocks/>
              </p:cNvSpPr>
              <p:nvPr/>
            </p:nvSpPr>
            <p:spPr bwMode="auto">
              <a:xfrm>
                <a:off x="3191" y="2547"/>
                <a:ext cx="37" cy="55"/>
              </a:xfrm>
              <a:custGeom>
                <a:avLst/>
                <a:gdLst>
                  <a:gd name="T0" fmla="*/ 0 w 37"/>
                  <a:gd name="T1" fmla="*/ 41 h 55"/>
                  <a:gd name="T2" fmla="*/ 0 w 37"/>
                  <a:gd name="T3" fmla="*/ 41 h 55"/>
                  <a:gd name="T4" fmla="*/ 3 w 37"/>
                  <a:gd name="T5" fmla="*/ 15 h 55"/>
                  <a:gd name="T6" fmla="*/ 31 w 37"/>
                  <a:gd name="T7" fmla="*/ 0 h 55"/>
                  <a:gd name="T8" fmla="*/ 26 w 37"/>
                  <a:gd name="T9" fmla="*/ 21 h 55"/>
                  <a:gd name="T10" fmla="*/ 36 w 37"/>
                  <a:gd name="T11" fmla="*/ 27 h 55"/>
                  <a:gd name="T12" fmla="*/ 18 w 37"/>
                  <a:gd name="T13" fmla="*/ 39 h 55"/>
                  <a:gd name="T14" fmla="*/ 18 w 37"/>
                  <a:gd name="T15" fmla="*/ 54 h 55"/>
                  <a:gd name="T16" fmla="*/ 7 w 37"/>
                  <a:gd name="T17" fmla="*/ 54 h 55"/>
                  <a:gd name="T18" fmla="*/ 0 w 37"/>
                  <a:gd name="T19" fmla="*/ 41 h 55"/>
                  <a:gd name="T20" fmla="*/ 0 w 37"/>
                  <a:gd name="T21" fmla="*/ 4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55"/>
                  <a:gd name="T35" fmla="*/ 37 w 37"/>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55">
                    <a:moveTo>
                      <a:pt x="0" y="41"/>
                    </a:moveTo>
                    <a:lnTo>
                      <a:pt x="0" y="41"/>
                    </a:lnTo>
                    <a:lnTo>
                      <a:pt x="3" y="15"/>
                    </a:lnTo>
                    <a:lnTo>
                      <a:pt x="31" y="0"/>
                    </a:lnTo>
                    <a:lnTo>
                      <a:pt x="26" y="21"/>
                    </a:lnTo>
                    <a:lnTo>
                      <a:pt x="36" y="27"/>
                    </a:lnTo>
                    <a:lnTo>
                      <a:pt x="18" y="39"/>
                    </a:lnTo>
                    <a:lnTo>
                      <a:pt x="18" y="54"/>
                    </a:lnTo>
                    <a:lnTo>
                      <a:pt x="7" y="54"/>
                    </a:lnTo>
                    <a:lnTo>
                      <a:pt x="0" y="41"/>
                    </a:lnTo>
                  </a:path>
                </a:pathLst>
              </a:custGeom>
              <a:solidFill>
                <a:schemeClr val="accent2"/>
              </a:solidFill>
              <a:ln w="6350">
                <a:solidFill>
                  <a:schemeClr val="bg1"/>
                </a:solidFill>
                <a:round/>
                <a:headEnd/>
                <a:tailEnd/>
              </a:ln>
            </p:spPr>
            <p:txBody>
              <a:bodyPr lIns="0" tIns="0" rIns="0" bIns="0" anchor="ctr">
                <a:spAutoFit/>
              </a:bodyPr>
              <a:lstStyle/>
              <a:p>
                <a:pPr>
                  <a:defRPr/>
                </a:pPr>
                <a:endParaRPr lang="en-GB" dirty="0"/>
              </a:p>
            </p:txBody>
          </p:sp>
          <p:sp>
            <p:nvSpPr>
              <p:cNvPr id="745" name="Freeform 744"/>
              <p:cNvSpPr>
                <a:spLocks/>
              </p:cNvSpPr>
              <p:nvPr/>
            </p:nvSpPr>
            <p:spPr bwMode="auto">
              <a:xfrm>
                <a:off x="3216" y="2588"/>
                <a:ext cx="13" cy="7"/>
              </a:xfrm>
              <a:custGeom>
                <a:avLst/>
                <a:gdLst>
                  <a:gd name="T0" fmla="*/ 0 w 13"/>
                  <a:gd name="T1" fmla="*/ 6 h 7"/>
                  <a:gd name="T2" fmla="*/ 0 w 13"/>
                  <a:gd name="T3" fmla="*/ 6 h 7"/>
                  <a:gd name="T4" fmla="*/ 10 w 13"/>
                  <a:gd name="T5" fmla="*/ 0 h 7"/>
                  <a:gd name="T6" fmla="*/ 12 w 13"/>
                  <a:gd name="T7" fmla="*/ 4 h 7"/>
                  <a:gd name="T8" fmla="*/ 0 w 13"/>
                  <a:gd name="T9" fmla="*/ 6 h 7"/>
                  <a:gd name="T10" fmla="*/ 0 w 13"/>
                  <a:gd name="T11" fmla="*/ 6 h 7"/>
                  <a:gd name="T12" fmla="*/ 0 60000 65536"/>
                  <a:gd name="T13" fmla="*/ 0 60000 65536"/>
                  <a:gd name="T14" fmla="*/ 0 60000 65536"/>
                  <a:gd name="T15" fmla="*/ 0 60000 65536"/>
                  <a:gd name="T16" fmla="*/ 0 60000 65536"/>
                  <a:gd name="T17" fmla="*/ 0 60000 65536"/>
                  <a:gd name="T18" fmla="*/ 0 w 13"/>
                  <a:gd name="T19" fmla="*/ 0 h 7"/>
                  <a:gd name="T20" fmla="*/ 13 w 13"/>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 h="7">
                    <a:moveTo>
                      <a:pt x="0" y="6"/>
                    </a:moveTo>
                    <a:lnTo>
                      <a:pt x="0" y="6"/>
                    </a:lnTo>
                    <a:lnTo>
                      <a:pt x="10" y="0"/>
                    </a:lnTo>
                    <a:lnTo>
                      <a:pt x="12" y="4"/>
                    </a:lnTo>
                    <a:lnTo>
                      <a:pt x="0" y="6"/>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46" name="Freeform 745"/>
              <p:cNvSpPr>
                <a:spLocks/>
              </p:cNvSpPr>
              <p:nvPr/>
            </p:nvSpPr>
            <p:spPr bwMode="auto">
              <a:xfrm>
                <a:off x="3232" y="2576"/>
                <a:ext cx="22" cy="24"/>
              </a:xfrm>
              <a:custGeom>
                <a:avLst/>
                <a:gdLst>
                  <a:gd name="T0" fmla="*/ 0 w 22"/>
                  <a:gd name="T1" fmla="*/ 12 h 24"/>
                  <a:gd name="T2" fmla="*/ 0 w 22"/>
                  <a:gd name="T3" fmla="*/ 12 h 24"/>
                  <a:gd name="T4" fmla="*/ 16 w 22"/>
                  <a:gd name="T5" fmla="*/ 23 h 24"/>
                  <a:gd name="T6" fmla="*/ 21 w 22"/>
                  <a:gd name="T7" fmla="*/ 11 h 24"/>
                  <a:gd name="T8" fmla="*/ 17 w 22"/>
                  <a:gd name="T9" fmla="*/ 0 h 24"/>
                  <a:gd name="T10" fmla="*/ 0 w 22"/>
                  <a:gd name="T11" fmla="*/ 12 h 24"/>
                  <a:gd name="T12" fmla="*/ 0 w 22"/>
                  <a:gd name="T13" fmla="*/ 12 h 24"/>
                  <a:gd name="T14" fmla="*/ 0 60000 65536"/>
                  <a:gd name="T15" fmla="*/ 0 60000 65536"/>
                  <a:gd name="T16" fmla="*/ 0 60000 65536"/>
                  <a:gd name="T17" fmla="*/ 0 60000 65536"/>
                  <a:gd name="T18" fmla="*/ 0 60000 65536"/>
                  <a:gd name="T19" fmla="*/ 0 60000 65536"/>
                  <a:gd name="T20" fmla="*/ 0 60000 65536"/>
                  <a:gd name="T21" fmla="*/ 0 w 22"/>
                  <a:gd name="T22" fmla="*/ 0 h 24"/>
                  <a:gd name="T23" fmla="*/ 22 w 2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4">
                    <a:moveTo>
                      <a:pt x="0" y="12"/>
                    </a:moveTo>
                    <a:lnTo>
                      <a:pt x="0" y="12"/>
                    </a:lnTo>
                    <a:lnTo>
                      <a:pt x="16" y="23"/>
                    </a:lnTo>
                    <a:lnTo>
                      <a:pt x="21" y="11"/>
                    </a:lnTo>
                    <a:lnTo>
                      <a:pt x="17" y="0"/>
                    </a:lnTo>
                    <a:lnTo>
                      <a:pt x="0" y="12"/>
                    </a:lnTo>
                  </a:path>
                </a:pathLst>
              </a:custGeom>
              <a:solidFill>
                <a:schemeClr val="accent2"/>
              </a:solidFill>
              <a:ln w="6350">
                <a:solidFill>
                  <a:schemeClr val="bg1"/>
                </a:solidFill>
                <a:round/>
                <a:headEnd/>
                <a:tailEnd/>
              </a:ln>
            </p:spPr>
            <p:txBody>
              <a:bodyPr lIns="0" tIns="0" rIns="0" bIns="0" anchor="ctr">
                <a:spAutoFit/>
              </a:bodyPr>
              <a:lstStyle/>
              <a:p>
                <a:pPr>
                  <a:defRPr/>
                </a:pPr>
                <a:endParaRPr lang="en-GB" dirty="0"/>
              </a:p>
            </p:txBody>
          </p:sp>
        </p:grpSp>
        <p:sp>
          <p:nvSpPr>
            <p:cNvPr id="747" name="Freeform 746"/>
            <p:cNvSpPr>
              <a:spLocks/>
            </p:cNvSpPr>
            <p:nvPr/>
          </p:nvSpPr>
          <p:spPr bwMode="auto">
            <a:xfrm>
              <a:off x="5347851" y="1748850"/>
              <a:ext cx="198716" cy="283831"/>
            </a:xfrm>
            <a:custGeom>
              <a:avLst/>
              <a:gdLst>
                <a:gd name="T0" fmla="*/ 0 w 149"/>
                <a:gd name="T1" fmla="*/ 39536435 h 224"/>
                <a:gd name="T2" fmla="*/ 0 w 149"/>
                <a:gd name="T3" fmla="*/ 39536435 h 224"/>
                <a:gd name="T4" fmla="*/ 15539579 w 149"/>
                <a:gd name="T5" fmla="*/ 27504408 h 224"/>
                <a:gd name="T6" fmla="*/ 38847698 w 149"/>
                <a:gd name="T7" fmla="*/ 51569784 h 224"/>
                <a:gd name="T8" fmla="*/ 83910746 w 149"/>
                <a:gd name="T9" fmla="*/ 55007506 h 224"/>
                <a:gd name="T10" fmla="*/ 108773316 w 149"/>
                <a:gd name="T11" fmla="*/ 41256607 h 224"/>
                <a:gd name="T12" fmla="*/ 116543103 w 149"/>
                <a:gd name="T13" fmla="*/ 8595619 h 224"/>
                <a:gd name="T14" fmla="*/ 158498456 w 149"/>
                <a:gd name="T15" fmla="*/ 0 h 224"/>
                <a:gd name="T16" fmla="*/ 180253400 w 149"/>
                <a:gd name="T17" fmla="*/ 12033343 h 224"/>
                <a:gd name="T18" fmla="*/ 177144488 w 149"/>
                <a:gd name="T19" fmla="*/ 39536435 h 224"/>
                <a:gd name="T20" fmla="*/ 169375947 w 149"/>
                <a:gd name="T21" fmla="*/ 67040844 h 224"/>
                <a:gd name="T22" fmla="*/ 198899392 w 149"/>
                <a:gd name="T23" fmla="*/ 99701845 h 224"/>
                <a:gd name="T24" fmla="*/ 181806609 w 149"/>
                <a:gd name="T25" fmla="*/ 123768522 h 224"/>
                <a:gd name="T26" fmla="*/ 203561514 w 149"/>
                <a:gd name="T27" fmla="*/ 166742669 h 224"/>
                <a:gd name="T28" fmla="*/ 194238517 w 149"/>
                <a:gd name="T29" fmla="*/ 204561585 h 224"/>
                <a:gd name="T30" fmla="*/ 229977293 w 149"/>
                <a:gd name="T31" fmla="*/ 283635746 h 224"/>
                <a:gd name="T32" fmla="*/ 149174213 w 149"/>
                <a:gd name="T33" fmla="*/ 359270956 h 224"/>
                <a:gd name="T34" fmla="*/ 51278369 w 149"/>
                <a:gd name="T35" fmla="*/ 383337633 h 224"/>
                <a:gd name="T36" fmla="*/ 46617494 w 149"/>
                <a:gd name="T37" fmla="*/ 367866572 h 224"/>
                <a:gd name="T38" fmla="*/ 15539579 w 149"/>
                <a:gd name="T39" fmla="*/ 357552095 h 224"/>
                <a:gd name="T40" fmla="*/ 10877457 w 149"/>
                <a:gd name="T41" fmla="*/ 281916885 h 224"/>
                <a:gd name="T42" fmla="*/ 104111194 w 149"/>
                <a:gd name="T43" fmla="*/ 201123863 h 224"/>
                <a:gd name="T44" fmla="*/ 73033274 w 149"/>
                <a:gd name="T45" fmla="*/ 161586086 h 224"/>
                <a:gd name="T46" fmla="*/ 62155821 w 149"/>
                <a:gd name="T47" fmla="*/ 80793043 h 224"/>
                <a:gd name="T48" fmla="*/ 0 w 149"/>
                <a:gd name="T49" fmla="*/ 39536435 h 224"/>
                <a:gd name="T50" fmla="*/ 0 w 149"/>
                <a:gd name="T51" fmla="*/ 39536435 h 2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9"/>
                <a:gd name="T79" fmla="*/ 0 h 224"/>
                <a:gd name="T80" fmla="*/ 149 w 149"/>
                <a:gd name="T81" fmla="*/ 224 h 2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9" h="224">
                  <a:moveTo>
                    <a:pt x="0" y="23"/>
                  </a:moveTo>
                  <a:lnTo>
                    <a:pt x="0" y="23"/>
                  </a:lnTo>
                  <a:lnTo>
                    <a:pt x="10" y="16"/>
                  </a:lnTo>
                  <a:lnTo>
                    <a:pt x="25" y="30"/>
                  </a:lnTo>
                  <a:lnTo>
                    <a:pt x="54" y="32"/>
                  </a:lnTo>
                  <a:lnTo>
                    <a:pt x="70" y="24"/>
                  </a:lnTo>
                  <a:lnTo>
                    <a:pt x="75" y="5"/>
                  </a:lnTo>
                  <a:lnTo>
                    <a:pt x="102" y="0"/>
                  </a:lnTo>
                  <a:lnTo>
                    <a:pt x="116" y="7"/>
                  </a:lnTo>
                  <a:lnTo>
                    <a:pt x="114" y="23"/>
                  </a:lnTo>
                  <a:lnTo>
                    <a:pt x="109" y="39"/>
                  </a:lnTo>
                  <a:lnTo>
                    <a:pt x="128" y="58"/>
                  </a:lnTo>
                  <a:lnTo>
                    <a:pt x="117" y="72"/>
                  </a:lnTo>
                  <a:lnTo>
                    <a:pt x="131" y="97"/>
                  </a:lnTo>
                  <a:lnTo>
                    <a:pt x="125" y="119"/>
                  </a:lnTo>
                  <a:lnTo>
                    <a:pt x="148" y="165"/>
                  </a:lnTo>
                  <a:lnTo>
                    <a:pt x="96" y="209"/>
                  </a:lnTo>
                  <a:lnTo>
                    <a:pt x="33" y="223"/>
                  </a:lnTo>
                  <a:lnTo>
                    <a:pt x="30" y="214"/>
                  </a:lnTo>
                  <a:lnTo>
                    <a:pt x="10" y="208"/>
                  </a:lnTo>
                  <a:lnTo>
                    <a:pt x="7" y="164"/>
                  </a:lnTo>
                  <a:lnTo>
                    <a:pt x="67" y="117"/>
                  </a:lnTo>
                  <a:lnTo>
                    <a:pt x="47" y="94"/>
                  </a:lnTo>
                  <a:lnTo>
                    <a:pt x="40" y="47"/>
                  </a:lnTo>
                  <a:lnTo>
                    <a:pt x="0" y="23"/>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grpSp>
          <p:nvGrpSpPr>
            <p:cNvPr id="748" name="Group 172"/>
            <p:cNvGrpSpPr>
              <a:grpSpLocks/>
            </p:cNvGrpSpPr>
            <p:nvPr/>
          </p:nvGrpSpPr>
          <p:grpSpPr bwMode="auto">
            <a:xfrm>
              <a:off x="4889275" y="2241351"/>
              <a:ext cx="254764" cy="210189"/>
              <a:chOff x="3019" y="2670"/>
              <a:chExt cx="190" cy="167"/>
            </a:xfrm>
            <a:solidFill>
              <a:schemeClr val="accent1"/>
            </a:solidFill>
          </p:grpSpPr>
          <p:sp>
            <p:nvSpPr>
              <p:cNvPr id="749" name="Freeform 748"/>
              <p:cNvSpPr>
                <a:spLocks/>
              </p:cNvSpPr>
              <p:nvPr/>
            </p:nvSpPr>
            <p:spPr bwMode="auto">
              <a:xfrm>
                <a:off x="3019" y="2670"/>
                <a:ext cx="172" cy="150"/>
              </a:xfrm>
              <a:custGeom>
                <a:avLst/>
                <a:gdLst>
                  <a:gd name="T0" fmla="*/ 0 w 172"/>
                  <a:gd name="T1" fmla="*/ 45 h 150"/>
                  <a:gd name="T2" fmla="*/ 0 w 172"/>
                  <a:gd name="T3" fmla="*/ 45 h 150"/>
                  <a:gd name="T4" fmla="*/ 5 w 172"/>
                  <a:gd name="T5" fmla="*/ 58 h 150"/>
                  <a:gd name="T6" fmla="*/ 41 w 172"/>
                  <a:gd name="T7" fmla="*/ 67 h 150"/>
                  <a:gd name="T8" fmla="*/ 35 w 172"/>
                  <a:gd name="T9" fmla="*/ 75 h 150"/>
                  <a:gd name="T10" fmla="*/ 48 w 172"/>
                  <a:gd name="T11" fmla="*/ 84 h 150"/>
                  <a:gd name="T12" fmla="*/ 53 w 172"/>
                  <a:gd name="T13" fmla="*/ 101 h 150"/>
                  <a:gd name="T14" fmla="*/ 38 w 172"/>
                  <a:gd name="T15" fmla="*/ 133 h 150"/>
                  <a:gd name="T16" fmla="*/ 81 w 172"/>
                  <a:gd name="T17" fmla="*/ 145 h 150"/>
                  <a:gd name="T18" fmla="*/ 85 w 172"/>
                  <a:gd name="T19" fmla="*/ 147 h 150"/>
                  <a:gd name="T20" fmla="*/ 105 w 172"/>
                  <a:gd name="T21" fmla="*/ 149 h 150"/>
                  <a:gd name="T22" fmla="*/ 105 w 172"/>
                  <a:gd name="T23" fmla="*/ 137 h 150"/>
                  <a:gd name="T24" fmla="*/ 117 w 172"/>
                  <a:gd name="T25" fmla="*/ 130 h 150"/>
                  <a:gd name="T26" fmla="*/ 145 w 172"/>
                  <a:gd name="T27" fmla="*/ 138 h 150"/>
                  <a:gd name="T28" fmla="*/ 163 w 172"/>
                  <a:gd name="T29" fmla="*/ 125 h 150"/>
                  <a:gd name="T30" fmla="*/ 153 w 172"/>
                  <a:gd name="T31" fmla="*/ 107 h 150"/>
                  <a:gd name="T32" fmla="*/ 157 w 172"/>
                  <a:gd name="T33" fmla="*/ 90 h 150"/>
                  <a:gd name="T34" fmla="*/ 143 w 172"/>
                  <a:gd name="T35" fmla="*/ 80 h 150"/>
                  <a:gd name="T36" fmla="*/ 163 w 172"/>
                  <a:gd name="T37" fmla="*/ 60 h 150"/>
                  <a:gd name="T38" fmla="*/ 171 w 172"/>
                  <a:gd name="T39" fmla="*/ 38 h 150"/>
                  <a:gd name="T40" fmla="*/ 146 w 172"/>
                  <a:gd name="T41" fmla="*/ 28 h 150"/>
                  <a:gd name="T42" fmla="*/ 139 w 172"/>
                  <a:gd name="T43" fmla="*/ 26 h 150"/>
                  <a:gd name="T44" fmla="*/ 100 w 172"/>
                  <a:gd name="T45" fmla="*/ 0 h 150"/>
                  <a:gd name="T46" fmla="*/ 86 w 172"/>
                  <a:gd name="T47" fmla="*/ 4 h 150"/>
                  <a:gd name="T48" fmla="*/ 71 w 172"/>
                  <a:gd name="T49" fmla="*/ 29 h 150"/>
                  <a:gd name="T50" fmla="*/ 38 w 172"/>
                  <a:gd name="T51" fmla="*/ 25 h 150"/>
                  <a:gd name="T52" fmla="*/ 43 w 172"/>
                  <a:gd name="T53" fmla="*/ 44 h 150"/>
                  <a:gd name="T54" fmla="*/ 0 w 172"/>
                  <a:gd name="T55" fmla="*/ 45 h 150"/>
                  <a:gd name="T56" fmla="*/ 0 w 172"/>
                  <a:gd name="T57" fmla="*/ 45 h 1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
                  <a:gd name="T88" fmla="*/ 0 h 150"/>
                  <a:gd name="T89" fmla="*/ 172 w 172"/>
                  <a:gd name="T90" fmla="*/ 150 h 1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 h="150">
                    <a:moveTo>
                      <a:pt x="0" y="45"/>
                    </a:moveTo>
                    <a:lnTo>
                      <a:pt x="0" y="45"/>
                    </a:lnTo>
                    <a:lnTo>
                      <a:pt x="5" y="58"/>
                    </a:lnTo>
                    <a:lnTo>
                      <a:pt x="41" y="67"/>
                    </a:lnTo>
                    <a:lnTo>
                      <a:pt x="35" y="75"/>
                    </a:lnTo>
                    <a:lnTo>
                      <a:pt x="48" y="84"/>
                    </a:lnTo>
                    <a:lnTo>
                      <a:pt x="53" y="101"/>
                    </a:lnTo>
                    <a:lnTo>
                      <a:pt x="38" y="133"/>
                    </a:lnTo>
                    <a:lnTo>
                      <a:pt x="81" y="145"/>
                    </a:lnTo>
                    <a:lnTo>
                      <a:pt x="85" y="147"/>
                    </a:lnTo>
                    <a:lnTo>
                      <a:pt x="105" y="149"/>
                    </a:lnTo>
                    <a:lnTo>
                      <a:pt x="105" y="137"/>
                    </a:lnTo>
                    <a:lnTo>
                      <a:pt x="117" y="130"/>
                    </a:lnTo>
                    <a:lnTo>
                      <a:pt x="145" y="138"/>
                    </a:lnTo>
                    <a:lnTo>
                      <a:pt x="163" y="125"/>
                    </a:lnTo>
                    <a:lnTo>
                      <a:pt x="153" y="107"/>
                    </a:lnTo>
                    <a:lnTo>
                      <a:pt x="157" y="90"/>
                    </a:lnTo>
                    <a:lnTo>
                      <a:pt x="143" y="80"/>
                    </a:lnTo>
                    <a:lnTo>
                      <a:pt x="163" y="60"/>
                    </a:lnTo>
                    <a:lnTo>
                      <a:pt x="171" y="38"/>
                    </a:lnTo>
                    <a:lnTo>
                      <a:pt x="146" y="28"/>
                    </a:lnTo>
                    <a:lnTo>
                      <a:pt x="139" y="26"/>
                    </a:lnTo>
                    <a:lnTo>
                      <a:pt x="100" y="0"/>
                    </a:lnTo>
                    <a:lnTo>
                      <a:pt x="86" y="4"/>
                    </a:lnTo>
                    <a:lnTo>
                      <a:pt x="71" y="29"/>
                    </a:lnTo>
                    <a:lnTo>
                      <a:pt x="38" y="25"/>
                    </a:lnTo>
                    <a:lnTo>
                      <a:pt x="43" y="44"/>
                    </a:lnTo>
                    <a:lnTo>
                      <a:pt x="0" y="45"/>
                    </a:lnTo>
                  </a:path>
                </a:pathLst>
              </a:custGeom>
              <a:solidFill>
                <a:schemeClr val="accent2"/>
              </a:solidFill>
              <a:ln w="6350">
                <a:solidFill>
                  <a:schemeClr val="bg1"/>
                </a:solidFill>
                <a:round/>
                <a:headEnd/>
                <a:tailEnd/>
              </a:ln>
            </p:spPr>
            <p:txBody>
              <a:bodyPr lIns="0" tIns="0" rIns="0" bIns="0" anchor="ctr">
                <a:spAutoFit/>
              </a:bodyPr>
              <a:lstStyle/>
              <a:p>
                <a:pPr>
                  <a:defRPr/>
                </a:pPr>
                <a:endParaRPr lang="en-GB" dirty="0"/>
              </a:p>
            </p:txBody>
          </p:sp>
          <p:sp>
            <p:nvSpPr>
              <p:cNvPr id="750" name="Freeform 749"/>
              <p:cNvSpPr>
                <a:spLocks/>
              </p:cNvSpPr>
              <p:nvPr/>
            </p:nvSpPr>
            <p:spPr bwMode="auto">
              <a:xfrm>
                <a:off x="3198" y="2808"/>
                <a:ext cx="11" cy="29"/>
              </a:xfrm>
              <a:custGeom>
                <a:avLst/>
                <a:gdLst>
                  <a:gd name="T0" fmla="*/ 0 w 11"/>
                  <a:gd name="T1" fmla="*/ 14 h 29"/>
                  <a:gd name="T2" fmla="*/ 0 w 11"/>
                  <a:gd name="T3" fmla="*/ 14 h 29"/>
                  <a:gd name="T4" fmla="*/ 9 w 11"/>
                  <a:gd name="T5" fmla="*/ 28 h 29"/>
                  <a:gd name="T6" fmla="*/ 10 w 11"/>
                  <a:gd name="T7" fmla="*/ 0 h 29"/>
                  <a:gd name="T8" fmla="*/ 0 w 11"/>
                  <a:gd name="T9" fmla="*/ 14 h 29"/>
                  <a:gd name="T10" fmla="*/ 0 w 11"/>
                  <a:gd name="T11" fmla="*/ 14 h 29"/>
                  <a:gd name="T12" fmla="*/ 0 60000 65536"/>
                  <a:gd name="T13" fmla="*/ 0 60000 65536"/>
                  <a:gd name="T14" fmla="*/ 0 60000 65536"/>
                  <a:gd name="T15" fmla="*/ 0 60000 65536"/>
                  <a:gd name="T16" fmla="*/ 0 60000 65536"/>
                  <a:gd name="T17" fmla="*/ 0 60000 65536"/>
                  <a:gd name="T18" fmla="*/ 0 w 11"/>
                  <a:gd name="T19" fmla="*/ 0 h 29"/>
                  <a:gd name="T20" fmla="*/ 11 w 1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1" h="29">
                    <a:moveTo>
                      <a:pt x="0" y="14"/>
                    </a:moveTo>
                    <a:lnTo>
                      <a:pt x="0" y="14"/>
                    </a:lnTo>
                    <a:lnTo>
                      <a:pt x="9" y="28"/>
                    </a:lnTo>
                    <a:lnTo>
                      <a:pt x="10" y="0"/>
                    </a:lnTo>
                    <a:lnTo>
                      <a:pt x="0" y="14"/>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751" name="Freeform 750"/>
            <p:cNvSpPr>
              <a:spLocks/>
            </p:cNvSpPr>
            <p:nvPr/>
          </p:nvSpPr>
          <p:spPr bwMode="auto">
            <a:xfrm>
              <a:off x="5082895" y="2153884"/>
              <a:ext cx="154556" cy="167231"/>
            </a:xfrm>
            <a:custGeom>
              <a:avLst/>
              <a:gdLst>
                <a:gd name="T0" fmla="*/ 0 w 119"/>
                <a:gd name="T1" fmla="*/ 91405696 h 133"/>
                <a:gd name="T2" fmla="*/ 0 w 119"/>
                <a:gd name="T3" fmla="*/ 91405696 h 133"/>
                <a:gd name="T4" fmla="*/ 0 w 119"/>
                <a:gd name="T5" fmla="*/ 128645278 h 133"/>
                <a:gd name="T6" fmla="*/ 1473755 w 119"/>
                <a:gd name="T7" fmla="*/ 145571769 h 133"/>
                <a:gd name="T8" fmla="*/ 4421266 w 119"/>
                <a:gd name="T9" fmla="*/ 164192211 h 133"/>
                <a:gd name="T10" fmla="*/ 41263940 w 119"/>
                <a:gd name="T11" fmla="*/ 181118743 h 133"/>
                <a:gd name="T12" fmla="*/ 29473892 w 119"/>
                <a:gd name="T13" fmla="*/ 218358325 h 133"/>
                <a:gd name="T14" fmla="*/ 69264067 w 119"/>
                <a:gd name="T15" fmla="*/ 223436272 h 133"/>
                <a:gd name="T16" fmla="*/ 137055594 w 119"/>
                <a:gd name="T17" fmla="*/ 221743623 h 133"/>
                <a:gd name="T18" fmla="*/ 154739438 w 119"/>
                <a:gd name="T19" fmla="*/ 186196690 h 133"/>
                <a:gd name="T20" fmla="*/ 119370536 w 119"/>
                <a:gd name="T21" fmla="*/ 140493822 h 133"/>
                <a:gd name="T22" fmla="*/ 162108250 w 119"/>
                <a:gd name="T23" fmla="*/ 115104085 h 133"/>
                <a:gd name="T24" fmla="*/ 173898288 w 119"/>
                <a:gd name="T25" fmla="*/ 123567330 h 133"/>
                <a:gd name="T26" fmla="*/ 162108250 w 119"/>
                <a:gd name="T27" fmla="*/ 33854294 h 133"/>
                <a:gd name="T28" fmla="*/ 129686820 w 119"/>
                <a:gd name="T29" fmla="*/ 11848549 h 133"/>
                <a:gd name="T30" fmla="*/ 94317918 w 119"/>
                <a:gd name="T31" fmla="*/ 27083697 h 133"/>
                <a:gd name="T32" fmla="*/ 100212937 w 119"/>
                <a:gd name="T33" fmla="*/ 16926496 h 133"/>
                <a:gd name="T34" fmla="*/ 69264067 w 119"/>
                <a:gd name="T35" fmla="*/ 0 h 133"/>
                <a:gd name="T36" fmla="*/ 53053978 w 119"/>
                <a:gd name="T37" fmla="*/ 0 h 133"/>
                <a:gd name="T38" fmla="*/ 53053978 w 119"/>
                <a:gd name="T39" fmla="*/ 49088146 h 133"/>
                <a:gd name="T40" fmla="*/ 33895156 w 119"/>
                <a:gd name="T41" fmla="*/ 35546943 h 133"/>
                <a:gd name="T42" fmla="*/ 23578873 w 119"/>
                <a:gd name="T43" fmla="*/ 50780795 h 133"/>
                <a:gd name="T44" fmla="*/ 20632577 w 119"/>
                <a:gd name="T45" fmla="*/ 81249781 h 133"/>
                <a:gd name="T46" fmla="*/ 0 w 119"/>
                <a:gd name="T47" fmla="*/ 91405696 h 133"/>
                <a:gd name="T48" fmla="*/ 0 w 119"/>
                <a:gd name="T49" fmla="*/ 91405696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33"/>
                <a:gd name="T77" fmla="*/ 119 w 119"/>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33">
                  <a:moveTo>
                    <a:pt x="0" y="54"/>
                  </a:moveTo>
                  <a:lnTo>
                    <a:pt x="0" y="54"/>
                  </a:lnTo>
                  <a:lnTo>
                    <a:pt x="0" y="76"/>
                  </a:lnTo>
                  <a:lnTo>
                    <a:pt x="1" y="86"/>
                  </a:lnTo>
                  <a:lnTo>
                    <a:pt x="3" y="97"/>
                  </a:lnTo>
                  <a:lnTo>
                    <a:pt x="28" y="107"/>
                  </a:lnTo>
                  <a:lnTo>
                    <a:pt x="20" y="129"/>
                  </a:lnTo>
                  <a:lnTo>
                    <a:pt x="47" y="132"/>
                  </a:lnTo>
                  <a:lnTo>
                    <a:pt x="93" y="131"/>
                  </a:lnTo>
                  <a:lnTo>
                    <a:pt x="105" y="110"/>
                  </a:lnTo>
                  <a:lnTo>
                    <a:pt x="81" y="83"/>
                  </a:lnTo>
                  <a:lnTo>
                    <a:pt x="110" y="68"/>
                  </a:lnTo>
                  <a:lnTo>
                    <a:pt x="118" y="73"/>
                  </a:lnTo>
                  <a:lnTo>
                    <a:pt x="110" y="20"/>
                  </a:lnTo>
                  <a:lnTo>
                    <a:pt x="88" y="7"/>
                  </a:lnTo>
                  <a:lnTo>
                    <a:pt x="64" y="16"/>
                  </a:lnTo>
                  <a:lnTo>
                    <a:pt x="68" y="10"/>
                  </a:lnTo>
                  <a:lnTo>
                    <a:pt x="47" y="0"/>
                  </a:lnTo>
                  <a:lnTo>
                    <a:pt x="36" y="0"/>
                  </a:lnTo>
                  <a:lnTo>
                    <a:pt x="36" y="29"/>
                  </a:lnTo>
                  <a:lnTo>
                    <a:pt x="23" y="21"/>
                  </a:lnTo>
                  <a:lnTo>
                    <a:pt x="16" y="30"/>
                  </a:lnTo>
                  <a:lnTo>
                    <a:pt x="14" y="48"/>
                  </a:lnTo>
                  <a:lnTo>
                    <a:pt x="0" y="54"/>
                  </a:lnTo>
                </a:path>
              </a:pathLst>
            </a:custGeom>
            <a:solidFill>
              <a:schemeClr val="accent2"/>
            </a:solidFill>
            <a:ln w="6350">
              <a:solidFill>
                <a:schemeClr val="bg1"/>
              </a:solidFill>
              <a:round/>
              <a:headEnd/>
              <a:tailEnd/>
            </a:ln>
          </p:spPr>
          <p:txBody>
            <a:bodyPr lIns="0" tIns="0" rIns="0" bIns="0" anchor="ctr">
              <a:spAutoFit/>
            </a:bodyPr>
            <a:lstStyle/>
            <a:p>
              <a:pPr>
                <a:defRPr/>
              </a:pPr>
              <a:endParaRPr lang="en-GB" dirty="0"/>
            </a:p>
          </p:txBody>
        </p:sp>
        <p:grpSp>
          <p:nvGrpSpPr>
            <p:cNvPr id="752" name="Group 176"/>
            <p:cNvGrpSpPr>
              <a:grpSpLocks/>
            </p:cNvGrpSpPr>
            <p:nvPr/>
          </p:nvGrpSpPr>
          <p:grpSpPr bwMode="auto">
            <a:xfrm>
              <a:off x="5339358" y="2440785"/>
              <a:ext cx="117192" cy="133477"/>
              <a:chOff x="3356" y="2828"/>
              <a:chExt cx="86" cy="106"/>
            </a:xfrm>
            <a:solidFill>
              <a:schemeClr val="accent1"/>
            </a:solidFill>
          </p:grpSpPr>
          <p:sp>
            <p:nvSpPr>
              <p:cNvPr id="753" name="Freeform 752"/>
              <p:cNvSpPr>
                <a:spLocks/>
              </p:cNvSpPr>
              <p:nvPr/>
            </p:nvSpPr>
            <p:spPr bwMode="auto">
              <a:xfrm>
                <a:off x="3356" y="2828"/>
                <a:ext cx="86" cy="86"/>
              </a:xfrm>
              <a:custGeom>
                <a:avLst/>
                <a:gdLst>
                  <a:gd name="T0" fmla="*/ 0 w 86"/>
                  <a:gd name="T1" fmla="*/ 34 h 86"/>
                  <a:gd name="T2" fmla="*/ 0 w 86"/>
                  <a:gd name="T3" fmla="*/ 34 h 86"/>
                  <a:gd name="T4" fmla="*/ 11 w 86"/>
                  <a:gd name="T5" fmla="*/ 15 h 86"/>
                  <a:gd name="T6" fmla="*/ 38 w 86"/>
                  <a:gd name="T7" fmla="*/ 8 h 86"/>
                  <a:gd name="T8" fmla="*/ 72 w 86"/>
                  <a:gd name="T9" fmla="*/ 8 h 86"/>
                  <a:gd name="T10" fmla="*/ 85 w 86"/>
                  <a:gd name="T11" fmla="*/ 0 h 86"/>
                  <a:gd name="T12" fmla="*/ 80 w 86"/>
                  <a:gd name="T13" fmla="*/ 18 h 86"/>
                  <a:gd name="T14" fmla="*/ 57 w 86"/>
                  <a:gd name="T15" fmla="*/ 14 h 86"/>
                  <a:gd name="T16" fmla="*/ 46 w 86"/>
                  <a:gd name="T17" fmla="*/ 29 h 86"/>
                  <a:gd name="T18" fmla="*/ 33 w 86"/>
                  <a:gd name="T19" fmla="*/ 21 h 86"/>
                  <a:gd name="T20" fmla="*/ 42 w 86"/>
                  <a:gd name="T21" fmla="*/ 43 h 86"/>
                  <a:gd name="T22" fmla="*/ 31 w 86"/>
                  <a:gd name="T23" fmla="*/ 48 h 86"/>
                  <a:gd name="T24" fmla="*/ 52 w 86"/>
                  <a:gd name="T25" fmla="*/ 57 h 86"/>
                  <a:gd name="T26" fmla="*/ 52 w 86"/>
                  <a:gd name="T27" fmla="*/ 66 h 86"/>
                  <a:gd name="T28" fmla="*/ 35 w 86"/>
                  <a:gd name="T29" fmla="*/ 69 h 86"/>
                  <a:gd name="T30" fmla="*/ 41 w 86"/>
                  <a:gd name="T31" fmla="*/ 85 h 86"/>
                  <a:gd name="T32" fmla="*/ 20 w 86"/>
                  <a:gd name="T33" fmla="*/ 80 h 86"/>
                  <a:gd name="T34" fmla="*/ 14 w 86"/>
                  <a:gd name="T35" fmla="*/ 65 h 86"/>
                  <a:gd name="T36" fmla="*/ 41 w 86"/>
                  <a:gd name="T37" fmla="*/ 58 h 86"/>
                  <a:gd name="T38" fmla="*/ 14 w 86"/>
                  <a:gd name="T39" fmla="*/ 56 h 86"/>
                  <a:gd name="T40" fmla="*/ 0 w 86"/>
                  <a:gd name="T41" fmla="*/ 34 h 86"/>
                  <a:gd name="T42" fmla="*/ 0 w 86"/>
                  <a:gd name="T43" fmla="*/ 34 h 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86"/>
                  <a:gd name="T68" fmla="*/ 86 w 86"/>
                  <a:gd name="T69" fmla="*/ 86 h 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86">
                    <a:moveTo>
                      <a:pt x="0" y="34"/>
                    </a:moveTo>
                    <a:lnTo>
                      <a:pt x="0" y="34"/>
                    </a:lnTo>
                    <a:lnTo>
                      <a:pt x="11" y="15"/>
                    </a:lnTo>
                    <a:lnTo>
                      <a:pt x="38" y="8"/>
                    </a:lnTo>
                    <a:lnTo>
                      <a:pt x="72" y="8"/>
                    </a:lnTo>
                    <a:lnTo>
                      <a:pt x="85" y="0"/>
                    </a:lnTo>
                    <a:lnTo>
                      <a:pt x="80" y="18"/>
                    </a:lnTo>
                    <a:lnTo>
                      <a:pt x="57" y="14"/>
                    </a:lnTo>
                    <a:lnTo>
                      <a:pt x="46" y="29"/>
                    </a:lnTo>
                    <a:lnTo>
                      <a:pt x="33" y="21"/>
                    </a:lnTo>
                    <a:lnTo>
                      <a:pt x="42" y="43"/>
                    </a:lnTo>
                    <a:lnTo>
                      <a:pt x="31" y="48"/>
                    </a:lnTo>
                    <a:lnTo>
                      <a:pt x="52" y="57"/>
                    </a:lnTo>
                    <a:lnTo>
                      <a:pt x="52" y="66"/>
                    </a:lnTo>
                    <a:lnTo>
                      <a:pt x="35" y="69"/>
                    </a:lnTo>
                    <a:lnTo>
                      <a:pt x="41" y="85"/>
                    </a:lnTo>
                    <a:lnTo>
                      <a:pt x="20" y="80"/>
                    </a:lnTo>
                    <a:lnTo>
                      <a:pt x="14" y="65"/>
                    </a:lnTo>
                    <a:lnTo>
                      <a:pt x="41" y="58"/>
                    </a:lnTo>
                    <a:lnTo>
                      <a:pt x="14" y="56"/>
                    </a:lnTo>
                    <a:lnTo>
                      <a:pt x="0" y="3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54" name="Freeform 753"/>
              <p:cNvSpPr>
                <a:spLocks/>
              </p:cNvSpPr>
              <p:nvPr/>
            </p:nvSpPr>
            <p:spPr bwMode="auto">
              <a:xfrm>
                <a:off x="3401" y="2927"/>
                <a:ext cx="41" cy="7"/>
              </a:xfrm>
              <a:custGeom>
                <a:avLst/>
                <a:gdLst>
                  <a:gd name="T0" fmla="*/ 0 w 41"/>
                  <a:gd name="T1" fmla="*/ 6 h 7"/>
                  <a:gd name="T2" fmla="*/ 0 w 41"/>
                  <a:gd name="T3" fmla="*/ 6 h 7"/>
                  <a:gd name="T4" fmla="*/ 3 w 41"/>
                  <a:gd name="T5" fmla="*/ 0 h 7"/>
                  <a:gd name="T6" fmla="*/ 40 w 41"/>
                  <a:gd name="T7" fmla="*/ 6 h 7"/>
                  <a:gd name="T8" fmla="*/ 13 w 41"/>
                  <a:gd name="T9" fmla="*/ 6 h 7"/>
                  <a:gd name="T10" fmla="*/ 0 w 41"/>
                  <a:gd name="T11" fmla="*/ 6 h 7"/>
                  <a:gd name="T12" fmla="*/ 0 w 41"/>
                  <a:gd name="T13" fmla="*/ 6 h 7"/>
                  <a:gd name="T14" fmla="*/ 0 60000 65536"/>
                  <a:gd name="T15" fmla="*/ 0 60000 65536"/>
                  <a:gd name="T16" fmla="*/ 0 60000 65536"/>
                  <a:gd name="T17" fmla="*/ 0 60000 65536"/>
                  <a:gd name="T18" fmla="*/ 0 60000 65536"/>
                  <a:gd name="T19" fmla="*/ 0 60000 65536"/>
                  <a:gd name="T20" fmla="*/ 0 60000 65536"/>
                  <a:gd name="T21" fmla="*/ 0 w 41"/>
                  <a:gd name="T22" fmla="*/ 0 h 7"/>
                  <a:gd name="T23" fmla="*/ 41 w 4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7">
                    <a:moveTo>
                      <a:pt x="0" y="6"/>
                    </a:moveTo>
                    <a:lnTo>
                      <a:pt x="0" y="6"/>
                    </a:lnTo>
                    <a:lnTo>
                      <a:pt x="3" y="0"/>
                    </a:lnTo>
                    <a:lnTo>
                      <a:pt x="40" y="6"/>
                    </a:lnTo>
                    <a:lnTo>
                      <a:pt x="13" y="6"/>
                    </a:lnTo>
                    <a:lnTo>
                      <a:pt x="0" y="6"/>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755" name="Freeform 754"/>
            <p:cNvSpPr>
              <a:spLocks/>
            </p:cNvSpPr>
            <p:nvPr/>
          </p:nvSpPr>
          <p:spPr bwMode="auto">
            <a:xfrm>
              <a:off x="5262929" y="2299636"/>
              <a:ext cx="125685" cy="59834"/>
            </a:xfrm>
            <a:custGeom>
              <a:avLst/>
              <a:gdLst>
                <a:gd name="T0" fmla="*/ 0 w 93"/>
                <a:gd name="T1" fmla="*/ 44700470 h 49"/>
                <a:gd name="T2" fmla="*/ 0 w 93"/>
                <a:gd name="T3" fmla="*/ 44700470 h 49"/>
                <a:gd name="T4" fmla="*/ 22337937 w 93"/>
                <a:gd name="T5" fmla="*/ 12771562 h 49"/>
                <a:gd name="T6" fmla="*/ 52655329 w 93"/>
                <a:gd name="T7" fmla="*/ 20754422 h 49"/>
                <a:gd name="T8" fmla="*/ 102118623 w 93"/>
                <a:gd name="T9" fmla="*/ 0 h 49"/>
                <a:gd name="T10" fmla="*/ 132434743 w 93"/>
                <a:gd name="T11" fmla="*/ 4789967 h 49"/>
                <a:gd name="T12" fmla="*/ 146795741 w 93"/>
                <a:gd name="T13" fmla="*/ 15964451 h 49"/>
                <a:gd name="T14" fmla="*/ 90949660 w 93"/>
                <a:gd name="T15" fmla="*/ 67050695 h 49"/>
                <a:gd name="T16" fmla="*/ 43081751 w 93"/>
                <a:gd name="T17" fmla="*/ 76629363 h 49"/>
                <a:gd name="T18" fmla="*/ 0 w 93"/>
                <a:gd name="T19" fmla="*/ 44700470 h 49"/>
                <a:gd name="T20" fmla="*/ 0 w 93"/>
                <a:gd name="T21" fmla="*/ 4470047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49"/>
                <a:gd name="T35" fmla="*/ 93 w 93"/>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49">
                  <a:moveTo>
                    <a:pt x="0" y="28"/>
                  </a:moveTo>
                  <a:lnTo>
                    <a:pt x="0" y="28"/>
                  </a:lnTo>
                  <a:lnTo>
                    <a:pt x="14" y="8"/>
                  </a:lnTo>
                  <a:lnTo>
                    <a:pt x="33" y="13"/>
                  </a:lnTo>
                  <a:lnTo>
                    <a:pt x="64" y="0"/>
                  </a:lnTo>
                  <a:lnTo>
                    <a:pt x="83" y="3"/>
                  </a:lnTo>
                  <a:lnTo>
                    <a:pt x="92" y="10"/>
                  </a:lnTo>
                  <a:lnTo>
                    <a:pt x="57" y="42"/>
                  </a:lnTo>
                  <a:lnTo>
                    <a:pt x="27" y="48"/>
                  </a:lnTo>
                  <a:lnTo>
                    <a:pt x="0" y="28"/>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grpSp>
          <p:nvGrpSpPr>
            <p:cNvPr id="756" name="Group 180"/>
            <p:cNvGrpSpPr>
              <a:grpSpLocks/>
            </p:cNvGrpSpPr>
            <p:nvPr/>
          </p:nvGrpSpPr>
          <p:grpSpPr bwMode="auto">
            <a:xfrm>
              <a:off x="5094784" y="2330321"/>
              <a:ext cx="215700" cy="216325"/>
              <a:chOff x="3172" y="2740"/>
              <a:chExt cx="161" cy="170"/>
            </a:xfrm>
            <a:solidFill>
              <a:schemeClr val="accent1"/>
            </a:solidFill>
          </p:grpSpPr>
          <p:sp>
            <p:nvSpPr>
              <p:cNvPr id="757" name="Freeform 756"/>
              <p:cNvSpPr>
                <a:spLocks/>
              </p:cNvSpPr>
              <p:nvPr/>
            </p:nvSpPr>
            <p:spPr bwMode="auto">
              <a:xfrm>
                <a:off x="3172" y="2740"/>
                <a:ext cx="161" cy="151"/>
              </a:xfrm>
              <a:custGeom>
                <a:avLst/>
                <a:gdLst>
                  <a:gd name="T0" fmla="*/ 0 w 161"/>
                  <a:gd name="T1" fmla="*/ 37 h 151"/>
                  <a:gd name="T2" fmla="*/ 0 w 161"/>
                  <a:gd name="T3" fmla="*/ 37 h 151"/>
                  <a:gd name="T4" fmla="*/ 4 w 161"/>
                  <a:gd name="T5" fmla="*/ 20 h 151"/>
                  <a:gd name="T6" fmla="*/ 23 w 161"/>
                  <a:gd name="T7" fmla="*/ 11 h 151"/>
                  <a:gd name="T8" fmla="*/ 31 w 161"/>
                  <a:gd name="T9" fmla="*/ 19 h 151"/>
                  <a:gd name="T10" fmla="*/ 50 w 161"/>
                  <a:gd name="T11" fmla="*/ 4 h 151"/>
                  <a:gd name="T12" fmla="*/ 72 w 161"/>
                  <a:gd name="T13" fmla="*/ 0 h 151"/>
                  <a:gd name="T14" fmla="*/ 95 w 161"/>
                  <a:gd name="T15" fmla="*/ 10 h 151"/>
                  <a:gd name="T16" fmla="*/ 95 w 161"/>
                  <a:gd name="T17" fmla="*/ 27 h 151"/>
                  <a:gd name="T18" fmla="*/ 76 w 161"/>
                  <a:gd name="T19" fmla="*/ 29 h 151"/>
                  <a:gd name="T20" fmla="*/ 78 w 161"/>
                  <a:gd name="T21" fmla="*/ 50 h 151"/>
                  <a:gd name="T22" fmla="*/ 108 w 161"/>
                  <a:gd name="T23" fmla="*/ 83 h 151"/>
                  <a:gd name="T24" fmla="*/ 127 w 161"/>
                  <a:gd name="T25" fmla="*/ 86 h 151"/>
                  <a:gd name="T26" fmla="*/ 126 w 161"/>
                  <a:gd name="T27" fmla="*/ 93 h 151"/>
                  <a:gd name="T28" fmla="*/ 160 w 161"/>
                  <a:gd name="T29" fmla="*/ 115 h 151"/>
                  <a:gd name="T30" fmla="*/ 136 w 161"/>
                  <a:gd name="T31" fmla="*/ 112 h 151"/>
                  <a:gd name="T32" fmla="*/ 141 w 161"/>
                  <a:gd name="T33" fmla="*/ 133 h 151"/>
                  <a:gd name="T34" fmla="*/ 127 w 161"/>
                  <a:gd name="T35" fmla="*/ 150 h 151"/>
                  <a:gd name="T36" fmla="*/ 121 w 161"/>
                  <a:gd name="T37" fmla="*/ 116 h 151"/>
                  <a:gd name="T38" fmla="*/ 61 w 161"/>
                  <a:gd name="T39" fmla="*/ 78 h 151"/>
                  <a:gd name="T40" fmla="*/ 47 w 161"/>
                  <a:gd name="T41" fmla="*/ 53 h 151"/>
                  <a:gd name="T42" fmla="*/ 28 w 161"/>
                  <a:gd name="T43" fmla="*/ 45 h 151"/>
                  <a:gd name="T44" fmla="*/ 10 w 161"/>
                  <a:gd name="T45" fmla="*/ 55 h 151"/>
                  <a:gd name="T46" fmla="*/ 0 w 161"/>
                  <a:gd name="T47" fmla="*/ 37 h 151"/>
                  <a:gd name="T48" fmla="*/ 0 w 161"/>
                  <a:gd name="T49" fmla="*/ 37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151"/>
                  <a:gd name="T77" fmla="*/ 161 w 161"/>
                  <a:gd name="T78" fmla="*/ 151 h 1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151">
                    <a:moveTo>
                      <a:pt x="0" y="37"/>
                    </a:moveTo>
                    <a:lnTo>
                      <a:pt x="0" y="37"/>
                    </a:lnTo>
                    <a:lnTo>
                      <a:pt x="4" y="20"/>
                    </a:lnTo>
                    <a:lnTo>
                      <a:pt x="23" y="11"/>
                    </a:lnTo>
                    <a:lnTo>
                      <a:pt x="31" y="19"/>
                    </a:lnTo>
                    <a:lnTo>
                      <a:pt x="50" y="4"/>
                    </a:lnTo>
                    <a:lnTo>
                      <a:pt x="72" y="0"/>
                    </a:lnTo>
                    <a:lnTo>
                      <a:pt x="95" y="10"/>
                    </a:lnTo>
                    <a:lnTo>
                      <a:pt x="95" y="27"/>
                    </a:lnTo>
                    <a:lnTo>
                      <a:pt x="76" y="29"/>
                    </a:lnTo>
                    <a:lnTo>
                      <a:pt x="78" y="50"/>
                    </a:lnTo>
                    <a:lnTo>
                      <a:pt x="108" y="83"/>
                    </a:lnTo>
                    <a:lnTo>
                      <a:pt x="127" y="86"/>
                    </a:lnTo>
                    <a:lnTo>
                      <a:pt x="126" y="93"/>
                    </a:lnTo>
                    <a:lnTo>
                      <a:pt x="160" y="115"/>
                    </a:lnTo>
                    <a:lnTo>
                      <a:pt x="136" y="112"/>
                    </a:lnTo>
                    <a:lnTo>
                      <a:pt x="141" y="133"/>
                    </a:lnTo>
                    <a:lnTo>
                      <a:pt x="127" y="150"/>
                    </a:lnTo>
                    <a:lnTo>
                      <a:pt x="121" y="116"/>
                    </a:lnTo>
                    <a:lnTo>
                      <a:pt x="61" y="78"/>
                    </a:lnTo>
                    <a:lnTo>
                      <a:pt x="47" y="53"/>
                    </a:lnTo>
                    <a:lnTo>
                      <a:pt x="28" y="45"/>
                    </a:lnTo>
                    <a:lnTo>
                      <a:pt x="10" y="55"/>
                    </a:lnTo>
                    <a:lnTo>
                      <a:pt x="0" y="37"/>
                    </a:lnTo>
                  </a:path>
                </a:pathLst>
              </a:custGeom>
              <a:solidFill>
                <a:schemeClr val="accent2"/>
              </a:solidFill>
              <a:ln w="6350">
                <a:solidFill>
                  <a:schemeClr val="bg1"/>
                </a:solidFill>
                <a:round/>
                <a:headEnd/>
                <a:tailEnd/>
              </a:ln>
            </p:spPr>
            <p:txBody>
              <a:bodyPr lIns="0" tIns="0" rIns="0" bIns="0" anchor="ctr">
                <a:spAutoFit/>
              </a:bodyPr>
              <a:lstStyle/>
              <a:p>
                <a:pPr>
                  <a:defRPr/>
                </a:pPr>
                <a:endParaRPr lang="en-GB" dirty="0"/>
              </a:p>
            </p:txBody>
          </p:sp>
          <p:sp>
            <p:nvSpPr>
              <p:cNvPr id="758" name="Freeform 757"/>
              <p:cNvSpPr>
                <a:spLocks/>
              </p:cNvSpPr>
              <p:nvPr/>
            </p:nvSpPr>
            <p:spPr bwMode="auto">
              <a:xfrm>
                <a:off x="3192" y="2836"/>
                <a:ext cx="21" cy="38"/>
              </a:xfrm>
              <a:custGeom>
                <a:avLst/>
                <a:gdLst>
                  <a:gd name="T0" fmla="*/ 0 w 21"/>
                  <a:gd name="T1" fmla="*/ 6 h 38"/>
                  <a:gd name="T2" fmla="*/ 0 w 21"/>
                  <a:gd name="T3" fmla="*/ 6 h 38"/>
                  <a:gd name="T4" fmla="*/ 4 w 21"/>
                  <a:gd name="T5" fmla="*/ 34 h 38"/>
                  <a:gd name="T6" fmla="*/ 12 w 21"/>
                  <a:gd name="T7" fmla="*/ 37 h 38"/>
                  <a:gd name="T8" fmla="*/ 20 w 21"/>
                  <a:gd name="T9" fmla="*/ 15 h 38"/>
                  <a:gd name="T10" fmla="*/ 13 w 21"/>
                  <a:gd name="T11" fmla="*/ 0 h 38"/>
                  <a:gd name="T12" fmla="*/ 0 w 21"/>
                  <a:gd name="T13" fmla="*/ 6 h 38"/>
                  <a:gd name="T14" fmla="*/ 0 w 21"/>
                  <a:gd name="T15" fmla="*/ 6 h 3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38"/>
                  <a:gd name="T26" fmla="*/ 21 w 21"/>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38">
                    <a:moveTo>
                      <a:pt x="0" y="6"/>
                    </a:moveTo>
                    <a:lnTo>
                      <a:pt x="0" y="6"/>
                    </a:lnTo>
                    <a:lnTo>
                      <a:pt x="4" y="34"/>
                    </a:lnTo>
                    <a:lnTo>
                      <a:pt x="12" y="37"/>
                    </a:lnTo>
                    <a:lnTo>
                      <a:pt x="20" y="15"/>
                    </a:lnTo>
                    <a:lnTo>
                      <a:pt x="13" y="0"/>
                    </a:lnTo>
                    <a:lnTo>
                      <a:pt x="0" y="6"/>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59" name="Freeform 758"/>
              <p:cNvSpPr>
                <a:spLocks/>
              </p:cNvSpPr>
              <p:nvPr/>
            </p:nvSpPr>
            <p:spPr bwMode="auto">
              <a:xfrm>
                <a:off x="3251" y="2885"/>
                <a:ext cx="43" cy="25"/>
              </a:xfrm>
              <a:custGeom>
                <a:avLst/>
                <a:gdLst>
                  <a:gd name="T0" fmla="*/ 0 w 43"/>
                  <a:gd name="T1" fmla="*/ 5 h 25"/>
                  <a:gd name="T2" fmla="*/ 0 w 43"/>
                  <a:gd name="T3" fmla="*/ 5 h 25"/>
                  <a:gd name="T4" fmla="*/ 35 w 43"/>
                  <a:gd name="T5" fmla="*/ 24 h 25"/>
                  <a:gd name="T6" fmla="*/ 42 w 43"/>
                  <a:gd name="T7" fmla="*/ 0 h 25"/>
                  <a:gd name="T8" fmla="*/ 0 w 43"/>
                  <a:gd name="T9" fmla="*/ 5 h 25"/>
                  <a:gd name="T10" fmla="*/ 0 w 43"/>
                  <a:gd name="T11" fmla="*/ 5 h 25"/>
                  <a:gd name="T12" fmla="*/ 0 60000 65536"/>
                  <a:gd name="T13" fmla="*/ 0 60000 65536"/>
                  <a:gd name="T14" fmla="*/ 0 60000 65536"/>
                  <a:gd name="T15" fmla="*/ 0 60000 65536"/>
                  <a:gd name="T16" fmla="*/ 0 60000 65536"/>
                  <a:gd name="T17" fmla="*/ 0 60000 65536"/>
                  <a:gd name="T18" fmla="*/ 0 w 43"/>
                  <a:gd name="T19" fmla="*/ 0 h 25"/>
                  <a:gd name="T20" fmla="*/ 43 w 4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3" h="25">
                    <a:moveTo>
                      <a:pt x="0" y="5"/>
                    </a:moveTo>
                    <a:lnTo>
                      <a:pt x="0" y="5"/>
                    </a:lnTo>
                    <a:lnTo>
                      <a:pt x="35" y="24"/>
                    </a:lnTo>
                    <a:lnTo>
                      <a:pt x="42" y="0"/>
                    </a:lnTo>
                    <a:lnTo>
                      <a:pt x="0" y="5"/>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760" name="Freeform 759"/>
            <p:cNvSpPr>
              <a:spLocks/>
            </p:cNvSpPr>
            <p:nvPr/>
          </p:nvSpPr>
          <p:spPr bwMode="auto">
            <a:xfrm>
              <a:off x="5076102" y="2262815"/>
              <a:ext cx="10191" cy="16876"/>
            </a:xfrm>
            <a:custGeom>
              <a:avLst/>
              <a:gdLst>
                <a:gd name="T0" fmla="*/ 0 w 8"/>
                <a:gd name="T1" fmla="*/ 19058317 h 12"/>
                <a:gd name="T2" fmla="*/ 0 w 8"/>
                <a:gd name="T3" fmla="*/ 19058317 h 12"/>
                <a:gd name="T4" fmla="*/ 7087790 w 8"/>
                <a:gd name="T5" fmla="*/ 0 h 12"/>
                <a:gd name="T6" fmla="*/ 9922669 w 8"/>
                <a:gd name="T7" fmla="*/ 23292851 h 12"/>
                <a:gd name="T8" fmla="*/ 0 w 8"/>
                <a:gd name="T9" fmla="*/ 19058317 h 12"/>
                <a:gd name="T10" fmla="*/ 0 w 8"/>
                <a:gd name="T11" fmla="*/ 19058317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0" y="9"/>
                  </a:moveTo>
                  <a:lnTo>
                    <a:pt x="0" y="9"/>
                  </a:lnTo>
                  <a:lnTo>
                    <a:pt x="5" y="0"/>
                  </a:lnTo>
                  <a:lnTo>
                    <a:pt x="7" y="11"/>
                  </a:lnTo>
                  <a:lnTo>
                    <a:pt x="0" y="9"/>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61" name="Freeform 760"/>
            <p:cNvSpPr>
              <a:spLocks/>
            </p:cNvSpPr>
            <p:nvPr/>
          </p:nvSpPr>
          <p:spPr bwMode="auto">
            <a:xfrm>
              <a:off x="5037038" y="2190706"/>
              <a:ext cx="67938" cy="61370"/>
            </a:xfrm>
            <a:custGeom>
              <a:avLst/>
              <a:gdLst>
                <a:gd name="T0" fmla="*/ 0 w 50"/>
                <a:gd name="T1" fmla="*/ 62062469 h 47"/>
                <a:gd name="T2" fmla="*/ 0 w 50"/>
                <a:gd name="T3" fmla="*/ 62062469 h 47"/>
                <a:gd name="T4" fmla="*/ 30645101 w 50"/>
                <a:gd name="T5" fmla="*/ 52936036 h 47"/>
                <a:gd name="T6" fmla="*/ 14516101 w 50"/>
                <a:gd name="T7" fmla="*/ 41982954 h 47"/>
                <a:gd name="T8" fmla="*/ 29032201 w 50"/>
                <a:gd name="T9" fmla="*/ 12777012 h 47"/>
                <a:gd name="T10" fmla="*/ 41935407 w 50"/>
                <a:gd name="T11" fmla="*/ 32856521 h 47"/>
                <a:gd name="T12" fmla="*/ 41935407 w 50"/>
                <a:gd name="T13" fmla="*/ 0 h 47"/>
                <a:gd name="T14" fmla="*/ 79032096 w 50"/>
                <a:gd name="T15" fmla="*/ 0 h 47"/>
                <a:gd name="T16" fmla="*/ 75806297 w 50"/>
                <a:gd name="T17" fmla="*/ 32856521 h 47"/>
                <a:gd name="T18" fmla="*/ 53225704 w 50"/>
                <a:gd name="T19" fmla="*/ 43809592 h 47"/>
                <a:gd name="T20" fmla="*/ 53225704 w 50"/>
                <a:gd name="T21" fmla="*/ 83967260 h 47"/>
                <a:gd name="T22" fmla="*/ 32258000 w 50"/>
                <a:gd name="T23" fmla="*/ 60237182 h 47"/>
                <a:gd name="T24" fmla="*/ 0 w 50"/>
                <a:gd name="T25" fmla="*/ 62062469 h 47"/>
                <a:gd name="T26" fmla="*/ 0 w 50"/>
                <a:gd name="T27" fmla="*/ 62062469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47"/>
                <a:gd name="T44" fmla="*/ 50 w 50"/>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47">
                  <a:moveTo>
                    <a:pt x="0" y="34"/>
                  </a:moveTo>
                  <a:lnTo>
                    <a:pt x="0" y="34"/>
                  </a:lnTo>
                  <a:lnTo>
                    <a:pt x="19" y="29"/>
                  </a:lnTo>
                  <a:lnTo>
                    <a:pt x="9" y="23"/>
                  </a:lnTo>
                  <a:lnTo>
                    <a:pt x="18" y="7"/>
                  </a:lnTo>
                  <a:lnTo>
                    <a:pt x="26" y="18"/>
                  </a:lnTo>
                  <a:lnTo>
                    <a:pt x="26" y="0"/>
                  </a:lnTo>
                  <a:lnTo>
                    <a:pt x="49" y="0"/>
                  </a:lnTo>
                  <a:lnTo>
                    <a:pt x="47" y="18"/>
                  </a:lnTo>
                  <a:lnTo>
                    <a:pt x="33" y="24"/>
                  </a:lnTo>
                  <a:lnTo>
                    <a:pt x="33" y="46"/>
                  </a:lnTo>
                  <a:lnTo>
                    <a:pt x="20" y="33"/>
                  </a:lnTo>
                  <a:lnTo>
                    <a:pt x="0" y="34"/>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62" name="Freeform 761"/>
            <p:cNvSpPr>
              <a:spLocks/>
            </p:cNvSpPr>
            <p:nvPr/>
          </p:nvSpPr>
          <p:spPr bwMode="auto">
            <a:xfrm>
              <a:off x="5062514" y="1716632"/>
              <a:ext cx="472163" cy="359008"/>
            </a:xfrm>
            <a:custGeom>
              <a:avLst/>
              <a:gdLst>
                <a:gd name="T0" fmla="*/ 0 w 354"/>
                <a:gd name="T1" fmla="*/ 360167831 h 285"/>
                <a:gd name="T2" fmla="*/ 51288450 w 354"/>
                <a:gd name="T3" fmla="*/ 366963865 h 285"/>
                <a:gd name="T4" fmla="*/ 1554611 w 354"/>
                <a:gd name="T5" fmla="*/ 389049022 h 285"/>
                <a:gd name="T6" fmla="*/ 9325172 w 354"/>
                <a:gd name="T7" fmla="*/ 423027891 h 285"/>
                <a:gd name="T8" fmla="*/ 6217197 w 354"/>
                <a:gd name="T9" fmla="*/ 436618657 h 285"/>
                <a:gd name="T10" fmla="*/ 13987759 w 354"/>
                <a:gd name="T11" fmla="*/ 468897865 h 285"/>
                <a:gd name="T12" fmla="*/ 108795341 w 354"/>
                <a:gd name="T13" fmla="*/ 451909083 h 285"/>
                <a:gd name="T14" fmla="*/ 130553653 w 354"/>
                <a:gd name="T15" fmla="*/ 451909083 h 285"/>
                <a:gd name="T16" fmla="*/ 150758602 w 354"/>
                <a:gd name="T17" fmla="*/ 385652309 h 285"/>
                <a:gd name="T18" fmla="*/ 150758602 w 354"/>
                <a:gd name="T19" fmla="*/ 358469474 h 285"/>
                <a:gd name="T20" fmla="*/ 191168538 w 354"/>
                <a:gd name="T21" fmla="*/ 273524176 h 285"/>
                <a:gd name="T22" fmla="*/ 202048317 w 354"/>
                <a:gd name="T23" fmla="*/ 200471367 h 285"/>
                <a:gd name="T24" fmla="*/ 245566189 w 354"/>
                <a:gd name="T25" fmla="*/ 130815232 h 285"/>
                <a:gd name="T26" fmla="*/ 279758891 w 354"/>
                <a:gd name="T27" fmla="*/ 105332058 h 285"/>
                <a:gd name="T28" fmla="*/ 320167542 w 354"/>
                <a:gd name="T29" fmla="*/ 83246880 h 285"/>
                <a:gd name="T30" fmla="*/ 345035153 w 354"/>
                <a:gd name="T31" fmla="*/ 71354472 h 285"/>
                <a:gd name="T32" fmla="*/ 413420557 w 354"/>
                <a:gd name="T33" fmla="*/ 98536023 h 285"/>
                <a:gd name="T34" fmla="*/ 446058649 w 354"/>
                <a:gd name="T35" fmla="*/ 52666029 h 285"/>
                <a:gd name="T36" fmla="*/ 509781469 w 354"/>
                <a:gd name="T37" fmla="*/ 56064046 h 285"/>
                <a:gd name="T38" fmla="*/ 547083392 w 354"/>
                <a:gd name="T39" fmla="*/ 52666029 h 285"/>
                <a:gd name="T40" fmla="*/ 526878443 w 354"/>
                <a:gd name="T41" fmla="*/ 50967672 h 285"/>
                <a:gd name="T42" fmla="*/ 548636756 w 354"/>
                <a:gd name="T43" fmla="*/ 27182845 h 285"/>
                <a:gd name="T44" fmla="*/ 484913936 w 354"/>
                <a:gd name="T45" fmla="*/ 27182845 h 285"/>
                <a:gd name="T46" fmla="*/ 477143377 w 354"/>
                <a:gd name="T47" fmla="*/ 0 h 285"/>
                <a:gd name="T48" fmla="*/ 458493039 w 354"/>
                <a:gd name="T49" fmla="*/ 28881201 h 285"/>
                <a:gd name="T50" fmla="*/ 422745726 w 354"/>
                <a:gd name="T51" fmla="*/ 44171637 h 285"/>
                <a:gd name="T52" fmla="*/ 422745726 w 354"/>
                <a:gd name="T53" fmla="*/ 5096375 h 285"/>
                <a:gd name="T54" fmla="*/ 349697737 w 354"/>
                <a:gd name="T55" fmla="*/ 32279219 h 285"/>
                <a:gd name="T56" fmla="*/ 345035153 w 354"/>
                <a:gd name="T57" fmla="*/ 44171637 h 285"/>
                <a:gd name="T58" fmla="*/ 323276762 w 354"/>
                <a:gd name="T59" fmla="*/ 49268012 h 285"/>
                <a:gd name="T60" fmla="*/ 298409229 w 354"/>
                <a:gd name="T61" fmla="*/ 54364386 h 285"/>
                <a:gd name="T62" fmla="*/ 276649670 w 354"/>
                <a:gd name="T63" fmla="*/ 67956455 h 285"/>
                <a:gd name="T64" fmla="*/ 244011578 w 354"/>
                <a:gd name="T65" fmla="*/ 107031718 h 285"/>
                <a:gd name="T66" fmla="*/ 223806630 w 354"/>
                <a:gd name="T67" fmla="*/ 122320840 h 285"/>
                <a:gd name="T68" fmla="*/ 230023825 w 354"/>
                <a:gd name="T69" fmla="*/ 142707640 h 285"/>
                <a:gd name="T70" fmla="*/ 155421186 w 354"/>
                <a:gd name="T71" fmla="*/ 232750576 h 285"/>
                <a:gd name="T72" fmla="*/ 108795341 w 354"/>
                <a:gd name="T73" fmla="*/ 293910976 h 285"/>
                <a:gd name="T74" fmla="*/ 76155983 w 354"/>
                <a:gd name="T75" fmla="*/ 299007350 h 285"/>
                <a:gd name="T76" fmla="*/ 51288450 w 354"/>
                <a:gd name="T77" fmla="*/ 329588201 h 285"/>
                <a:gd name="T78" fmla="*/ 31084738 w 354"/>
                <a:gd name="T79" fmla="*/ 344877405 h 285"/>
                <a:gd name="T80" fmla="*/ 29530127 w 354"/>
                <a:gd name="T81" fmla="*/ 351673440 h 285"/>
                <a:gd name="T82" fmla="*/ 0 w 354"/>
                <a:gd name="T83" fmla="*/ 360167831 h 2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4"/>
                <a:gd name="T127" fmla="*/ 0 h 285"/>
                <a:gd name="T128" fmla="*/ 354 w 354"/>
                <a:gd name="T129" fmla="*/ 285 h 2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4" h="285">
                  <a:moveTo>
                    <a:pt x="0" y="212"/>
                  </a:moveTo>
                  <a:lnTo>
                    <a:pt x="0" y="212"/>
                  </a:lnTo>
                  <a:lnTo>
                    <a:pt x="1" y="224"/>
                  </a:lnTo>
                  <a:lnTo>
                    <a:pt x="33" y="216"/>
                  </a:lnTo>
                  <a:lnTo>
                    <a:pt x="34" y="221"/>
                  </a:lnTo>
                  <a:lnTo>
                    <a:pt x="1" y="229"/>
                  </a:lnTo>
                  <a:lnTo>
                    <a:pt x="9" y="234"/>
                  </a:lnTo>
                  <a:lnTo>
                    <a:pt x="6" y="249"/>
                  </a:lnTo>
                  <a:lnTo>
                    <a:pt x="28" y="236"/>
                  </a:lnTo>
                  <a:lnTo>
                    <a:pt x="4" y="257"/>
                  </a:lnTo>
                  <a:lnTo>
                    <a:pt x="18" y="257"/>
                  </a:lnTo>
                  <a:lnTo>
                    <a:pt x="9" y="276"/>
                  </a:lnTo>
                  <a:lnTo>
                    <a:pt x="43" y="284"/>
                  </a:lnTo>
                  <a:lnTo>
                    <a:pt x="70" y="266"/>
                  </a:lnTo>
                  <a:lnTo>
                    <a:pt x="76" y="249"/>
                  </a:lnTo>
                  <a:lnTo>
                    <a:pt x="84" y="266"/>
                  </a:lnTo>
                  <a:lnTo>
                    <a:pt x="100" y="245"/>
                  </a:lnTo>
                  <a:lnTo>
                    <a:pt x="97" y="227"/>
                  </a:lnTo>
                  <a:lnTo>
                    <a:pt x="104" y="220"/>
                  </a:lnTo>
                  <a:lnTo>
                    <a:pt x="97" y="211"/>
                  </a:lnTo>
                  <a:lnTo>
                    <a:pt x="98" y="171"/>
                  </a:lnTo>
                  <a:lnTo>
                    <a:pt x="123" y="161"/>
                  </a:lnTo>
                  <a:lnTo>
                    <a:pt x="118" y="149"/>
                  </a:lnTo>
                  <a:lnTo>
                    <a:pt x="130" y="118"/>
                  </a:lnTo>
                  <a:lnTo>
                    <a:pt x="153" y="95"/>
                  </a:lnTo>
                  <a:lnTo>
                    <a:pt x="158" y="77"/>
                  </a:lnTo>
                  <a:lnTo>
                    <a:pt x="175" y="73"/>
                  </a:lnTo>
                  <a:lnTo>
                    <a:pt x="180" y="62"/>
                  </a:lnTo>
                  <a:lnTo>
                    <a:pt x="205" y="64"/>
                  </a:lnTo>
                  <a:lnTo>
                    <a:pt x="206" y="49"/>
                  </a:lnTo>
                  <a:lnTo>
                    <a:pt x="212" y="49"/>
                  </a:lnTo>
                  <a:lnTo>
                    <a:pt x="222" y="42"/>
                  </a:lnTo>
                  <a:lnTo>
                    <a:pt x="237" y="56"/>
                  </a:lnTo>
                  <a:lnTo>
                    <a:pt x="266" y="58"/>
                  </a:lnTo>
                  <a:lnTo>
                    <a:pt x="282" y="50"/>
                  </a:lnTo>
                  <a:lnTo>
                    <a:pt x="287" y="31"/>
                  </a:lnTo>
                  <a:lnTo>
                    <a:pt x="314" y="26"/>
                  </a:lnTo>
                  <a:lnTo>
                    <a:pt x="328" y="33"/>
                  </a:lnTo>
                  <a:lnTo>
                    <a:pt x="326" y="49"/>
                  </a:lnTo>
                  <a:lnTo>
                    <a:pt x="352" y="31"/>
                  </a:lnTo>
                  <a:lnTo>
                    <a:pt x="335" y="34"/>
                  </a:lnTo>
                  <a:lnTo>
                    <a:pt x="339" y="30"/>
                  </a:lnTo>
                  <a:lnTo>
                    <a:pt x="322" y="25"/>
                  </a:lnTo>
                  <a:lnTo>
                    <a:pt x="353" y="16"/>
                  </a:lnTo>
                  <a:lnTo>
                    <a:pt x="328" y="5"/>
                  </a:lnTo>
                  <a:lnTo>
                    <a:pt x="312" y="16"/>
                  </a:lnTo>
                  <a:lnTo>
                    <a:pt x="320" y="2"/>
                  </a:lnTo>
                  <a:lnTo>
                    <a:pt x="307" y="0"/>
                  </a:lnTo>
                  <a:lnTo>
                    <a:pt x="299" y="16"/>
                  </a:lnTo>
                  <a:lnTo>
                    <a:pt x="295" y="17"/>
                  </a:lnTo>
                  <a:lnTo>
                    <a:pt x="295" y="4"/>
                  </a:lnTo>
                  <a:lnTo>
                    <a:pt x="272" y="26"/>
                  </a:lnTo>
                  <a:lnTo>
                    <a:pt x="284" y="6"/>
                  </a:lnTo>
                  <a:lnTo>
                    <a:pt x="272" y="3"/>
                  </a:lnTo>
                  <a:lnTo>
                    <a:pt x="248" y="27"/>
                  </a:lnTo>
                  <a:lnTo>
                    <a:pt x="225" y="19"/>
                  </a:lnTo>
                  <a:lnTo>
                    <a:pt x="231" y="33"/>
                  </a:lnTo>
                  <a:lnTo>
                    <a:pt x="222" y="26"/>
                  </a:lnTo>
                  <a:lnTo>
                    <a:pt x="206" y="43"/>
                  </a:lnTo>
                  <a:lnTo>
                    <a:pt x="208" y="29"/>
                  </a:lnTo>
                  <a:lnTo>
                    <a:pt x="199" y="41"/>
                  </a:lnTo>
                  <a:lnTo>
                    <a:pt x="192" y="32"/>
                  </a:lnTo>
                  <a:lnTo>
                    <a:pt x="197" y="45"/>
                  </a:lnTo>
                  <a:lnTo>
                    <a:pt x="178" y="40"/>
                  </a:lnTo>
                  <a:lnTo>
                    <a:pt x="173" y="56"/>
                  </a:lnTo>
                  <a:lnTo>
                    <a:pt x="157" y="63"/>
                  </a:lnTo>
                  <a:lnTo>
                    <a:pt x="172" y="64"/>
                  </a:lnTo>
                  <a:lnTo>
                    <a:pt x="144" y="72"/>
                  </a:lnTo>
                  <a:lnTo>
                    <a:pt x="139" y="84"/>
                  </a:lnTo>
                  <a:lnTo>
                    <a:pt x="148" y="84"/>
                  </a:lnTo>
                  <a:lnTo>
                    <a:pt x="113" y="104"/>
                  </a:lnTo>
                  <a:lnTo>
                    <a:pt x="100" y="137"/>
                  </a:lnTo>
                  <a:lnTo>
                    <a:pt x="63" y="166"/>
                  </a:lnTo>
                  <a:lnTo>
                    <a:pt x="70" y="173"/>
                  </a:lnTo>
                  <a:lnTo>
                    <a:pt x="86" y="168"/>
                  </a:lnTo>
                  <a:lnTo>
                    <a:pt x="49" y="176"/>
                  </a:lnTo>
                  <a:lnTo>
                    <a:pt x="28" y="188"/>
                  </a:lnTo>
                  <a:lnTo>
                    <a:pt x="33" y="194"/>
                  </a:lnTo>
                  <a:lnTo>
                    <a:pt x="19" y="194"/>
                  </a:lnTo>
                  <a:lnTo>
                    <a:pt x="20" y="203"/>
                  </a:lnTo>
                  <a:lnTo>
                    <a:pt x="2" y="203"/>
                  </a:lnTo>
                  <a:lnTo>
                    <a:pt x="19" y="207"/>
                  </a:lnTo>
                  <a:lnTo>
                    <a:pt x="0" y="212"/>
                  </a:lnTo>
                </a:path>
              </a:pathLst>
            </a:custGeom>
            <a:solidFill>
              <a:schemeClr val="accent2"/>
            </a:solidFill>
            <a:ln w="6350">
              <a:solidFill>
                <a:schemeClr val="bg1"/>
              </a:solidFill>
              <a:round/>
              <a:headEnd/>
              <a:tailEnd/>
            </a:ln>
          </p:spPr>
          <p:txBody>
            <a:bodyPr lIns="0" tIns="0" rIns="0" bIns="0" anchor="ctr">
              <a:spAutoFit/>
            </a:bodyPr>
            <a:lstStyle/>
            <a:p>
              <a:pPr>
                <a:defRPr/>
              </a:pPr>
              <a:endParaRPr lang="en-GB" dirty="0"/>
            </a:p>
          </p:txBody>
        </p:sp>
        <p:sp>
          <p:nvSpPr>
            <p:cNvPr id="763" name="Freeform 762"/>
            <p:cNvSpPr>
              <a:spLocks/>
            </p:cNvSpPr>
            <p:nvPr/>
          </p:nvSpPr>
          <p:spPr bwMode="auto">
            <a:xfrm>
              <a:off x="5228960" y="2156954"/>
              <a:ext cx="181731" cy="133478"/>
            </a:xfrm>
            <a:custGeom>
              <a:avLst/>
              <a:gdLst>
                <a:gd name="T0" fmla="*/ 0 w 137"/>
                <a:gd name="T1" fmla="*/ 32364034 h 103"/>
                <a:gd name="T2" fmla="*/ 0 w 137"/>
                <a:gd name="T3" fmla="*/ 32364034 h 103"/>
                <a:gd name="T4" fmla="*/ 12298256 w 137"/>
                <a:gd name="T5" fmla="*/ 129457475 h 103"/>
                <a:gd name="T6" fmla="*/ 122981312 w 137"/>
                <a:gd name="T7" fmla="*/ 178003552 h 103"/>
                <a:gd name="T8" fmla="*/ 175249229 w 137"/>
                <a:gd name="T9" fmla="*/ 183398003 h 103"/>
                <a:gd name="T10" fmla="*/ 209069110 w 137"/>
                <a:gd name="T11" fmla="*/ 134851926 h 103"/>
                <a:gd name="T12" fmla="*/ 192159789 w 137"/>
                <a:gd name="T13" fmla="*/ 79113269 h 103"/>
                <a:gd name="T14" fmla="*/ 204458040 w 137"/>
                <a:gd name="T15" fmla="*/ 66526217 h 103"/>
                <a:gd name="T16" fmla="*/ 196770858 w 137"/>
                <a:gd name="T17" fmla="*/ 23374623 h 103"/>
                <a:gd name="T18" fmla="*/ 116832806 w 137"/>
                <a:gd name="T19" fmla="*/ 8990754 h 103"/>
                <a:gd name="T20" fmla="*/ 66102345 w 137"/>
                <a:gd name="T21" fmla="*/ 0 h 103"/>
                <a:gd name="T22" fmla="*/ 0 w 137"/>
                <a:gd name="T23" fmla="*/ 32364034 h 103"/>
                <a:gd name="T24" fmla="*/ 0 w 137"/>
                <a:gd name="T25" fmla="*/ 32364034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
                <a:gd name="T40" fmla="*/ 0 h 103"/>
                <a:gd name="T41" fmla="*/ 137 w 137"/>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 h="103">
                  <a:moveTo>
                    <a:pt x="0" y="18"/>
                  </a:moveTo>
                  <a:lnTo>
                    <a:pt x="0" y="18"/>
                  </a:lnTo>
                  <a:lnTo>
                    <a:pt x="8" y="72"/>
                  </a:lnTo>
                  <a:lnTo>
                    <a:pt x="80" y="99"/>
                  </a:lnTo>
                  <a:lnTo>
                    <a:pt x="114" y="102"/>
                  </a:lnTo>
                  <a:lnTo>
                    <a:pt x="136" y="75"/>
                  </a:lnTo>
                  <a:lnTo>
                    <a:pt x="125" y="44"/>
                  </a:lnTo>
                  <a:lnTo>
                    <a:pt x="133" y="37"/>
                  </a:lnTo>
                  <a:lnTo>
                    <a:pt x="128" y="13"/>
                  </a:lnTo>
                  <a:lnTo>
                    <a:pt x="76" y="5"/>
                  </a:lnTo>
                  <a:lnTo>
                    <a:pt x="43" y="0"/>
                  </a:lnTo>
                  <a:lnTo>
                    <a:pt x="0" y="18"/>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64" name="Freeform 85"/>
            <p:cNvSpPr>
              <a:spLocks/>
            </p:cNvSpPr>
            <p:nvPr/>
          </p:nvSpPr>
          <p:spPr bwMode="auto">
            <a:xfrm>
              <a:off x="4806051" y="2440785"/>
              <a:ext cx="57747" cy="96655"/>
            </a:xfrm>
            <a:custGeom>
              <a:avLst/>
              <a:gdLst>
                <a:gd name="T0" fmla="*/ 0 w 44"/>
                <a:gd name="T1" fmla="*/ 82664452 h 77"/>
                <a:gd name="T2" fmla="*/ 0 w 44"/>
                <a:gd name="T3" fmla="*/ 82664452 h 77"/>
                <a:gd name="T4" fmla="*/ 10533713 w 44"/>
                <a:gd name="T5" fmla="*/ 0 h 77"/>
                <a:gd name="T6" fmla="*/ 64706208 w 44"/>
                <a:gd name="T7" fmla="*/ 5061646 h 77"/>
                <a:gd name="T8" fmla="*/ 40629686 w 44"/>
                <a:gd name="T9" fmla="*/ 59046043 h 77"/>
                <a:gd name="T10" fmla="*/ 40629686 w 44"/>
                <a:gd name="T11" fmla="*/ 124839645 h 77"/>
                <a:gd name="T12" fmla="*/ 9028545 w 44"/>
                <a:gd name="T13" fmla="*/ 128214075 h 77"/>
                <a:gd name="T14" fmla="*/ 13542818 w 44"/>
                <a:gd name="T15" fmla="*/ 87726116 h 77"/>
                <a:gd name="T16" fmla="*/ 0 w 44"/>
                <a:gd name="T17" fmla="*/ 82664452 h 77"/>
                <a:gd name="T18" fmla="*/ 0 w 44"/>
                <a:gd name="T19" fmla="*/ 82664452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77"/>
                <a:gd name="T32" fmla="*/ 44 w 44"/>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77">
                  <a:moveTo>
                    <a:pt x="0" y="49"/>
                  </a:moveTo>
                  <a:lnTo>
                    <a:pt x="0" y="49"/>
                  </a:lnTo>
                  <a:lnTo>
                    <a:pt x="7" y="0"/>
                  </a:lnTo>
                  <a:lnTo>
                    <a:pt x="43" y="3"/>
                  </a:lnTo>
                  <a:lnTo>
                    <a:pt x="27" y="35"/>
                  </a:lnTo>
                  <a:lnTo>
                    <a:pt x="27" y="74"/>
                  </a:lnTo>
                  <a:lnTo>
                    <a:pt x="6" y="76"/>
                  </a:lnTo>
                  <a:lnTo>
                    <a:pt x="9" y="52"/>
                  </a:lnTo>
                  <a:lnTo>
                    <a:pt x="0" y="49"/>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65" name="Freeform 764"/>
            <p:cNvSpPr>
              <a:spLocks/>
            </p:cNvSpPr>
            <p:nvPr/>
          </p:nvSpPr>
          <p:spPr bwMode="auto">
            <a:xfrm>
              <a:off x="5339358" y="2305773"/>
              <a:ext cx="173240" cy="96655"/>
            </a:xfrm>
            <a:custGeom>
              <a:avLst/>
              <a:gdLst>
                <a:gd name="T0" fmla="*/ 0 w 130"/>
                <a:gd name="T1" fmla="*/ 62420472 h 77"/>
                <a:gd name="T2" fmla="*/ 0 w 130"/>
                <a:gd name="T3" fmla="*/ 62420472 h 77"/>
                <a:gd name="T4" fmla="*/ 54300920 w 130"/>
                <a:gd name="T5" fmla="*/ 116404870 h 77"/>
                <a:gd name="T6" fmla="*/ 178417678 w 130"/>
                <a:gd name="T7" fmla="*/ 128214075 h 77"/>
                <a:gd name="T8" fmla="*/ 200138038 w 130"/>
                <a:gd name="T9" fmla="*/ 82664452 h 77"/>
                <a:gd name="T10" fmla="*/ 169109486 w 130"/>
                <a:gd name="T11" fmla="*/ 80977237 h 77"/>
                <a:gd name="T12" fmla="*/ 166006755 w 130"/>
                <a:gd name="T13" fmla="*/ 42175184 h 77"/>
                <a:gd name="T14" fmla="*/ 138079649 w 130"/>
                <a:gd name="T15" fmla="*/ 0 h 77"/>
                <a:gd name="T16" fmla="*/ 54300920 w 130"/>
                <a:gd name="T17" fmla="*/ 8434777 h 77"/>
                <a:gd name="T18" fmla="*/ 0 w 130"/>
                <a:gd name="T19" fmla="*/ 62420472 h 77"/>
                <a:gd name="T20" fmla="*/ 0 w 130"/>
                <a:gd name="T21" fmla="*/ 62420472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77"/>
                <a:gd name="T35" fmla="*/ 130 w 130"/>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77">
                  <a:moveTo>
                    <a:pt x="0" y="37"/>
                  </a:moveTo>
                  <a:lnTo>
                    <a:pt x="0" y="37"/>
                  </a:lnTo>
                  <a:lnTo>
                    <a:pt x="35" y="69"/>
                  </a:lnTo>
                  <a:lnTo>
                    <a:pt x="115" y="76"/>
                  </a:lnTo>
                  <a:lnTo>
                    <a:pt x="129" y="49"/>
                  </a:lnTo>
                  <a:lnTo>
                    <a:pt x="109" y="48"/>
                  </a:lnTo>
                  <a:lnTo>
                    <a:pt x="107" y="25"/>
                  </a:lnTo>
                  <a:lnTo>
                    <a:pt x="89" y="0"/>
                  </a:lnTo>
                  <a:lnTo>
                    <a:pt x="35" y="5"/>
                  </a:lnTo>
                  <a:lnTo>
                    <a:pt x="0" y="37"/>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66" name="Freeform 87"/>
            <p:cNvSpPr>
              <a:spLocks/>
            </p:cNvSpPr>
            <p:nvPr/>
          </p:nvSpPr>
          <p:spPr bwMode="auto">
            <a:xfrm>
              <a:off x="4807750" y="2402429"/>
              <a:ext cx="224192" cy="153422"/>
            </a:xfrm>
            <a:custGeom>
              <a:avLst/>
              <a:gdLst>
                <a:gd name="T0" fmla="*/ 0 w 168"/>
                <a:gd name="T1" fmla="*/ 16931599 h 122"/>
                <a:gd name="T2" fmla="*/ 0 w 168"/>
                <a:gd name="T3" fmla="*/ 16931599 h 122"/>
                <a:gd name="T4" fmla="*/ 7779543 w 168"/>
                <a:gd name="T5" fmla="*/ 50796104 h 122"/>
                <a:gd name="T6" fmla="*/ 63788014 w 168"/>
                <a:gd name="T7" fmla="*/ 55876103 h 122"/>
                <a:gd name="T8" fmla="*/ 38895220 w 168"/>
                <a:gd name="T9" fmla="*/ 110058005 h 122"/>
                <a:gd name="T10" fmla="*/ 38895220 w 168"/>
                <a:gd name="T11" fmla="*/ 176092824 h 122"/>
                <a:gd name="T12" fmla="*/ 77790439 w 168"/>
                <a:gd name="T13" fmla="*/ 204877315 h 122"/>
                <a:gd name="T14" fmla="*/ 154025470 w 168"/>
                <a:gd name="T15" fmla="*/ 186251520 h 122"/>
                <a:gd name="T16" fmla="*/ 197588194 w 168"/>
                <a:gd name="T17" fmla="*/ 137149597 h 122"/>
                <a:gd name="T18" fmla="*/ 188253243 w 168"/>
                <a:gd name="T19" fmla="*/ 116830903 h 122"/>
                <a:gd name="T20" fmla="*/ 211590619 w 168"/>
                <a:gd name="T21" fmla="*/ 79580595 h 122"/>
                <a:gd name="T22" fmla="*/ 259820779 w 168"/>
                <a:gd name="T23" fmla="*/ 52489003 h 122"/>
                <a:gd name="T24" fmla="*/ 259820779 w 168"/>
                <a:gd name="T25" fmla="*/ 35557399 h 122"/>
                <a:gd name="T26" fmla="*/ 228703863 w 168"/>
                <a:gd name="T27" fmla="*/ 32170299 h 122"/>
                <a:gd name="T28" fmla="*/ 222480978 w 168"/>
                <a:gd name="T29" fmla="*/ 28784501 h 122"/>
                <a:gd name="T30" fmla="*/ 155580879 w 168"/>
                <a:gd name="T31" fmla="*/ 8465800 h 122"/>
                <a:gd name="T32" fmla="*/ 21780729 w 168"/>
                <a:gd name="T33" fmla="*/ 0 h 122"/>
                <a:gd name="T34" fmla="*/ 0 w 168"/>
                <a:gd name="T35" fmla="*/ 16931599 h 122"/>
                <a:gd name="T36" fmla="*/ 0 w 168"/>
                <a:gd name="T37" fmla="*/ 16931599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
                <a:gd name="T58" fmla="*/ 0 h 122"/>
                <a:gd name="T59" fmla="*/ 168 w 168"/>
                <a:gd name="T60" fmla="*/ 122 h 1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 h="122">
                  <a:moveTo>
                    <a:pt x="0" y="10"/>
                  </a:moveTo>
                  <a:lnTo>
                    <a:pt x="0" y="10"/>
                  </a:lnTo>
                  <a:lnTo>
                    <a:pt x="5" y="30"/>
                  </a:lnTo>
                  <a:lnTo>
                    <a:pt x="41" y="33"/>
                  </a:lnTo>
                  <a:lnTo>
                    <a:pt x="25" y="65"/>
                  </a:lnTo>
                  <a:lnTo>
                    <a:pt x="25" y="104"/>
                  </a:lnTo>
                  <a:lnTo>
                    <a:pt x="50" y="121"/>
                  </a:lnTo>
                  <a:lnTo>
                    <a:pt x="99" y="110"/>
                  </a:lnTo>
                  <a:lnTo>
                    <a:pt x="127" y="81"/>
                  </a:lnTo>
                  <a:lnTo>
                    <a:pt x="121" y="69"/>
                  </a:lnTo>
                  <a:lnTo>
                    <a:pt x="136" y="47"/>
                  </a:lnTo>
                  <a:lnTo>
                    <a:pt x="167" y="31"/>
                  </a:lnTo>
                  <a:lnTo>
                    <a:pt x="167" y="21"/>
                  </a:lnTo>
                  <a:lnTo>
                    <a:pt x="147" y="19"/>
                  </a:lnTo>
                  <a:lnTo>
                    <a:pt x="143" y="17"/>
                  </a:lnTo>
                  <a:lnTo>
                    <a:pt x="100" y="5"/>
                  </a:lnTo>
                  <a:lnTo>
                    <a:pt x="14" y="0"/>
                  </a:lnTo>
                  <a:lnTo>
                    <a:pt x="0" y="10"/>
                  </a:lnTo>
                </a:path>
              </a:pathLst>
            </a:custGeom>
            <a:solidFill>
              <a:schemeClr val="accent2"/>
            </a:solidFill>
            <a:ln w="6350">
              <a:solidFill>
                <a:schemeClr val="bg1"/>
              </a:solidFill>
              <a:round/>
              <a:headEnd/>
              <a:tailEnd/>
            </a:ln>
          </p:spPr>
          <p:txBody>
            <a:bodyPr lIns="0" tIns="0" rIns="0" bIns="0" anchor="ctr">
              <a:spAutoFit/>
            </a:bodyPr>
            <a:lstStyle/>
            <a:p>
              <a:pPr>
                <a:defRPr/>
              </a:pPr>
              <a:endParaRPr lang="en-GB" dirty="0"/>
            </a:p>
          </p:txBody>
        </p:sp>
        <p:sp>
          <p:nvSpPr>
            <p:cNvPr id="767" name="Freeform 766"/>
            <p:cNvSpPr>
              <a:spLocks/>
            </p:cNvSpPr>
            <p:nvPr/>
          </p:nvSpPr>
          <p:spPr bwMode="auto">
            <a:xfrm>
              <a:off x="5176309" y="1778000"/>
              <a:ext cx="234383" cy="363610"/>
            </a:xfrm>
            <a:custGeom>
              <a:avLst/>
              <a:gdLst>
                <a:gd name="T0" fmla="*/ 0 w 176"/>
                <a:gd name="T1" fmla="*/ 367778835 h 289"/>
                <a:gd name="T2" fmla="*/ 0 w 176"/>
                <a:gd name="T3" fmla="*/ 367778835 h 289"/>
                <a:gd name="T4" fmla="*/ 10845458 w 176"/>
                <a:gd name="T5" fmla="*/ 423707939 h 289"/>
                <a:gd name="T6" fmla="*/ 34086076 w 176"/>
                <a:gd name="T7" fmla="*/ 449130614 h 289"/>
                <a:gd name="T8" fmla="*/ 32537615 w 176"/>
                <a:gd name="T9" fmla="*/ 488112135 h 289"/>
                <a:gd name="T10" fmla="*/ 99161316 w 176"/>
                <a:gd name="T11" fmla="*/ 462689460 h 289"/>
                <a:gd name="T12" fmla="*/ 116204349 w 176"/>
                <a:gd name="T13" fmla="*/ 384727719 h 289"/>
                <a:gd name="T14" fmla="*/ 102259483 w 176"/>
                <a:gd name="T15" fmla="*/ 383032700 h 289"/>
                <a:gd name="T16" fmla="*/ 151840122 w 176"/>
                <a:gd name="T17" fmla="*/ 359305044 h 289"/>
                <a:gd name="T18" fmla="*/ 105358896 w 176"/>
                <a:gd name="T19" fmla="*/ 352524970 h 289"/>
                <a:gd name="T20" fmla="*/ 140994668 w 176"/>
                <a:gd name="T21" fmla="*/ 359305044 h 289"/>
                <a:gd name="T22" fmla="*/ 159587408 w 176"/>
                <a:gd name="T23" fmla="*/ 338967344 h 289"/>
                <a:gd name="T24" fmla="*/ 131697676 w 176"/>
                <a:gd name="T25" fmla="*/ 313544669 h 289"/>
                <a:gd name="T26" fmla="*/ 103809190 w 176"/>
                <a:gd name="T27" fmla="*/ 330492251 h 289"/>
                <a:gd name="T28" fmla="*/ 127049803 w 176"/>
                <a:gd name="T29" fmla="*/ 315239687 h 289"/>
                <a:gd name="T30" fmla="*/ 127049803 w 176"/>
                <a:gd name="T31" fmla="*/ 245750435 h 289"/>
                <a:gd name="T32" fmla="*/ 218463833 w 176"/>
                <a:gd name="T33" fmla="*/ 177957503 h 289"/>
                <a:gd name="T34" fmla="*/ 212266253 w 176"/>
                <a:gd name="T35" fmla="*/ 164398616 h 289"/>
                <a:gd name="T36" fmla="*/ 227759580 w 176"/>
                <a:gd name="T37" fmla="*/ 130502150 h 289"/>
                <a:gd name="T38" fmla="*/ 271142639 w 176"/>
                <a:gd name="T39" fmla="*/ 120333341 h 289"/>
                <a:gd name="T40" fmla="*/ 260297185 w 176"/>
                <a:gd name="T41" fmla="*/ 40676550 h 289"/>
                <a:gd name="T42" fmla="*/ 198321387 w 176"/>
                <a:gd name="T43" fmla="*/ 0 h 289"/>
                <a:gd name="T44" fmla="*/ 189025640 w 176"/>
                <a:gd name="T45" fmla="*/ 0 h 289"/>
                <a:gd name="T46" fmla="*/ 187475934 w 176"/>
                <a:gd name="T47" fmla="*/ 25422685 h 289"/>
                <a:gd name="T48" fmla="*/ 148740710 w 176"/>
                <a:gd name="T49" fmla="*/ 22032648 h 289"/>
                <a:gd name="T50" fmla="*/ 140994668 w 176"/>
                <a:gd name="T51" fmla="*/ 40676550 h 289"/>
                <a:gd name="T52" fmla="*/ 114654643 w 176"/>
                <a:gd name="T53" fmla="*/ 47455333 h 289"/>
                <a:gd name="T54" fmla="*/ 106907357 w 176"/>
                <a:gd name="T55" fmla="*/ 77961762 h 289"/>
                <a:gd name="T56" fmla="*/ 71271565 w 176"/>
                <a:gd name="T57" fmla="*/ 116943304 h 289"/>
                <a:gd name="T58" fmla="*/ 52678825 w 176"/>
                <a:gd name="T59" fmla="*/ 169483672 h 289"/>
                <a:gd name="T60" fmla="*/ 60426111 w 176"/>
                <a:gd name="T61" fmla="*/ 189821332 h 289"/>
                <a:gd name="T62" fmla="*/ 21690917 w 176"/>
                <a:gd name="T63" fmla="*/ 206770215 h 289"/>
                <a:gd name="T64" fmla="*/ 20142450 w 176"/>
                <a:gd name="T65" fmla="*/ 274563147 h 289"/>
                <a:gd name="T66" fmla="*/ 30987909 w 176"/>
                <a:gd name="T67" fmla="*/ 289817012 h 289"/>
                <a:gd name="T68" fmla="*/ 20142450 w 176"/>
                <a:gd name="T69" fmla="*/ 301680841 h 289"/>
                <a:gd name="T70" fmla="*/ 24790329 w 176"/>
                <a:gd name="T71" fmla="*/ 332187269 h 289"/>
                <a:gd name="T72" fmla="*/ 0 w 176"/>
                <a:gd name="T73" fmla="*/ 367778835 h 289"/>
                <a:gd name="T74" fmla="*/ 0 w 176"/>
                <a:gd name="T75" fmla="*/ 367778835 h 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
                <a:gd name="T115" fmla="*/ 0 h 289"/>
                <a:gd name="T116" fmla="*/ 176 w 176"/>
                <a:gd name="T117" fmla="*/ 289 h 2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 h="289">
                  <a:moveTo>
                    <a:pt x="0" y="217"/>
                  </a:moveTo>
                  <a:lnTo>
                    <a:pt x="0" y="217"/>
                  </a:lnTo>
                  <a:lnTo>
                    <a:pt x="7" y="250"/>
                  </a:lnTo>
                  <a:lnTo>
                    <a:pt x="22" y="265"/>
                  </a:lnTo>
                  <a:lnTo>
                    <a:pt x="21" y="288"/>
                  </a:lnTo>
                  <a:lnTo>
                    <a:pt x="64" y="273"/>
                  </a:lnTo>
                  <a:lnTo>
                    <a:pt x="75" y="227"/>
                  </a:lnTo>
                  <a:lnTo>
                    <a:pt x="66" y="226"/>
                  </a:lnTo>
                  <a:lnTo>
                    <a:pt x="98" y="212"/>
                  </a:lnTo>
                  <a:lnTo>
                    <a:pt x="68" y="208"/>
                  </a:lnTo>
                  <a:lnTo>
                    <a:pt x="91" y="212"/>
                  </a:lnTo>
                  <a:lnTo>
                    <a:pt x="103" y="200"/>
                  </a:lnTo>
                  <a:lnTo>
                    <a:pt x="85" y="185"/>
                  </a:lnTo>
                  <a:lnTo>
                    <a:pt x="67" y="195"/>
                  </a:lnTo>
                  <a:lnTo>
                    <a:pt x="82" y="186"/>
                  </a:lnTo>
                  <a:lnTo>
                    <a:pt x="82" y="145"/>
                  </a:lnTo>
                  <a:lnTo>
                    <a:pt x="141" y="105"/>
                  </a:lnTo>
                  <a:lnTo>
                    <a:pt x="137" y="97"/>
                  </a:lnTo>
                  <a:lnTo>
                    <a:pt x="147" y="77"/>
                  </a:lnTo>
                  <a:lnTo>
                    <a:pt x="175" y="71"/>
                  </a:lnTo>
                  <a:lnTo>
                    <a:pt x="168" y="24"/>
                  </a:lnTo>
                  <a:lnTo>
                    <a:pt x="128" y="0"/>
                  </a:lnTo>
                  <a:lnTo>
                    <a:pt x="122" y="0"/>
                  </a:lnTo>
                  <a:lnTo>
                    <a:pt x="121" y="15"/>
                  </a:lnTo>
                  <a:lnTo>
                    <a:pt x="96" y="13"/>
                  </a:lnTo>
                  <a:lnTo>
                    <a:pt x="91" y="24"/>
                  </a:lnTo>
                  <a:lnTo>
                    <a:pt x="74" y="28"/>
                  </a:lnTo>
                  <a:lnTo>
                    <a:pt x="69" y="46"/>
                  </a:lnTo>
                  <a:lnTo>
                    <a:pt x="46" y="69"/>
                  </a:lnTo>
                  <a:lnTo>
                    <a:pt x="34" y="100"/>
                  </a:lnTo>
                  <a:lnTo>
                    <a:pt x="39" y="112"/>
                  </a:lnTo>
                  <a:lnTo>
                    <a:pt x="14" y="122"/>
                  </a:lnTo>
                  <a:lnTo>
                    <a:pt x="13" y="162"/>
                  </a:lnTo>
                  <a:lnTo>
                    <a:pt x="20" y="171"/>
                  </a:lnTo>
                  <a:lnTo>
                    <a:pt x="13" y="178"/>
                  </a:lnTo>
                  <a:lnTo>
                    <a:pt x="16" y="196"/>
                  </a:lnTo>
                  <a:lnTo>
                    <a:pt x="0" y="217"/>
                  </a:lnTo>
                </a:path>
              </a:pathLst>
            </a:custGeom>
            <a:solidFill>
              <a:schemeClr val="accent2"/>
            </a:solidFill>
            <a:ln w="6350">
              <a:solidFill>
                <a:schemeClr val="bg1"/>
              </a:solidFill>
              <a:round/>
              <a:headEnd/>
              <a:tailEnd/>
            </a:ln>
          </p:spPr>
          <p:txBody>
            <a:bodyPr lIns="0" tIns="0" rIns="0" bIns="0" anchor="ctr">
              <a:spAutoFit/>
            </a:bodyPr>
            <a:lstStyle/>
            <a:p>
              <a:pPr>
                <a:defRPr/>
              </a:pPr>
              <a:endParaRPr lang="en-GB" dirty="0"/>
            </a:p>
          </p:txBody>
        </p:sp>
        <p:sp>
          <p:nvSpPr>
            <p:cNvPr id="768" name="Freeform 89"/>
            <p:cNvSpPr>
              <a:spLocks/>
            </p:cNvSpPr>
            <p:nvPr/>
          </p:nvSpPr>
          <p:spPr bwMode="auto">
            <a:xfrm>
              <a:off x="5082895" y="2318047"/>
              <a:ext cx="81524" cy="39891"/>
            </a:xfrm>
            <a:custGeom>
              <a:avLst/>
              <a:gdLst>
                <a:gd name="T0" fmla="*/ 0 w 61"/>
                <a:gd name="T1" fmla="*/ 35455227 h 31"/>
                <a:gd name="T2" fmla="*/ 0 w 61"/>
                <a:gd name="T3" fmla="*/ 35455227 h 31"/>
                <a:gd name="T4" fmla="*/ 21846919 w 61"/>
                <a:gd name="T5" fmla="*/ 53183511 h 31"/>
                <a:gd name="T6" fmla="*/ 51494967 w 61"/>
                <a:gd name="T7" fmla="*/ 37227388 h 31"/>
                <a:gd name="T8" fmla="*/ 63978023 w 61"/>
                <a:gd name="T9" fmla="*/ 51410018 h 31"/>
                <a:gd name="T10" fmla="*/ 93627330 w 61"/>
                <a:gd name="T11" fmla="*/ 24818262 h 31"/>
                <a:gd name="T12" fmla="*/ 76462328 w 61"/>
                <a:gd name="T13" fmla="*/ 21272602 h 31"/>
                <a:gd name="T14" fmla="*/ 74902102 w 61"/>
                <a:gd name="T15" fmla="*/ 8863474 h 31"/>
                <a:gd name="T16" fmla="*/ 73340627 w 61"/>
                <a:gd name="T17" fmla="*/ 5317818 h 31"/>
                <a:gd name="T18" fmla="*/ 31209523 w 61"/>
                <a:gd name="T19" fmla="*/ 0 h 31"/>
                <a:gd name="T20" fmla="*/ 0 w 61"/>
                <a:gd name="T21" fmla="*/ 35455227 h 31"/>
                <a:gd name="T22" fmla="*/ 0 w 61"/>
                <a:gd name="T23" fmla="*/ 3545522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31"/>
                <a:gd name="T38" fmla="*/ 61 w 61"/>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31">
                  <a:moveTo>
                    <a:pt x="0" y="20"/>
                  </a:moveTo>
                  <a:lnTo>
                    <a:pt x="0" y="20"/>
                  </a:lnTo>
                  <a:lnTo>
                    <a:pt x="14" y="30"/>
                  </a:lnTo>
                  <a:lnTo>
                    <a:pt x="33" y="21"/>
                  </a:lnTo>
                  <a:lnTo>
                    <a:pt x="41" y="29"/>
                  </a:lnTo>
                  <a:lnTo>
                    <a:pt x="60" y="14"/>
                  </a:lnTo>
                  <a:lnTo>
                    <a:pt x="49" y="12"/>
                  </a:lnTo>
                  <a:lnTo>
                    <a:pt x="48" y="5"/>
                  </a:lnTo>
                  <a:lnTo>
                    <a:pt x="47" y="3"/>
                  </a:lnTo>
                  <a:lnTo>
                    <a:pt x="20" y="0"/>
                  </a:lnTo>
                  <a:lnTo>
                    <a:pt x="0" y="20"/>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769" name="Freeform 768"/>
            <p:cNvSpPr>
              <a:spLocks/>
            </p:cNvSpPr>
            <p:nvPr/>
          </p:nvSpPr>
          <p:spPr bwMode="auto">
            <a:xfrm>
              <a:off x="5448057" y="2440785"/>
              <a:ext cx="50953" cy="36821"/>
            </a:xfrm>
            <a:custGeom>
              <a:avLst/>
              <a:gdLst>
                <a:gd name="T0" fmla="*/ 0 w 39"/>
                <a:gd name="T1" fmla="*/ 30645102 h 30"/>
                <a:gd name="T2" fmla="*/ 0 w 39"/>
                <a:gd name="T3" fmla="*/ 30645102 h 30"/>
                <a:gd name="T4" fmla="*/ 7456365 w 39"/>
                <a:gd name="T5" fmla="*/ 1612900 h 30"/>
                <a:gd name="T6" fmla="*/ 38771629 w 39"/>
                <a:gd name="T7" fmla="*/ 0 h 30"/>
                <a:gd name="T8" fmla="*/ 56666420 w 39"/>
                <a:gd name="T9" fmla="*/ 22580604 h 30"/>
                <a:gd name="T10" fmla="*/ 31315267 w 39"/>
                <a:gd name="T11" fmla="*/ 22580604 h 30"/>
                <a:gd name="T12" fmla="*/ 2982058 w 39"/>
                <a:gd name="T13" fmla="*/ 46774108 h 30"/>
                <a:gd name="T14" fmla="*/ 14912730 w 39"/>
                <a:gd name="T15" fmla="*/ 32258002 h 30"/>
                <a:gd name="T16" fmla="*/ 0 w 39"/>
                <a:gd name="T17" fmla="*/ 30645102 h 30"/>
                <a:gd name="T18" fmla="*/ 0 w 39"/>
                <a:gd name="T19" fmla="*/ 3064510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0"/>
                <a:gd name="T32" fmla="*/ 39 w 39"/>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0">
                  <a:moveTo>
                    <a:pt x="0" y="19"/>
                  </a:moveTo>
                  <a:lnTo>
                    <a:pt x="0" y="19"/>
                  </a:lnTo>
                  <a:lnTo>
                    <a:pt x="5" y="1"/>
                  </a:lnTo>
                  <a:lnTo>
                    <a:pt x="26" y="0"/>
                  </a:lnTo>
                  <a:lnTo>
                    <a:pt x="38" y="14"/>
                  </a:lnTo>
                  <a:lnTo>
                    <a:pt x="21" y="14"/>
                  </a:lnTo>
                  <a:lnTo>
                    <a:pt x="2" y="29"/>
                  </a:lnTo>
                  <a:lnTo>
                    <a:pt x="10" y="20"/>
                  </a:lnTo>
                  <a:lnTo>
                    <a:pt x="0" y="19"/>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grpSp>
          <p:nvGrpSpPr>
            <p:cNvPr id="770" name="Group 194"/>
            <p:cNvGrpSpPr>
              <a:grpSpLocks/>
            </p:cNvGrpSpPr>
            <p:nvPr/>
          </p:nvGrpSpPr>
          <p:grpSpPr bwMode="auto">
            <a:xfrm>
              <a:off x="4789105" y="2064852"/>
              <a:ext cx="217401" cy="202514"/>
              <a:chOff x="2942" y="2530"/>
              <a:chExt cx="163" cy="161"/>
            </a:xfrm>
            <a:solidFill>
              <a:schemeClr val="accent1"/>
            </a:solidFill>
          </p:grpSpPr>
          <p:sp>
            <p:nvSpPr>
              <p:cNvPr id="771" name="Freeform 770"/>
              <p:cNvSpPr>
                <a:spLocks/>
              </p:cNvSpPr>
              <p:nvPr/>
            </p:nvSpPr>
            <p:spPr bwMode="auto">
              <a:xfrm>
                <a:off x="2942" y="2596"/>
                <a:ext cx="57" cy="66"/>
              </a:xfrm>
              <a:custGeom>
                <a:avLst/>
                <a:gdLst>
                  <a:gd name="T0" fmla="*/ 0 w 57"/>
                  <a:gd name="T1" fmla="*/ 54 h 66"/>
                  <a:gd name="T2" fmla="*/ 0 w 57"/>
                  <a:gd name="T3" fmla="*/ 54 h 66"/>
                  <a:gd name="T4" fmla="*/ 7 w 57"/>
                  <a:gd name="T5" fmla="*/ 60 h 66"/>
                  <a:gd name="T6" fmla="*/ 2 w 57"/>
                  <a:gd name="T7" fmla="*/ 65 h 66"/>
                  <a:gd name="T8" fmla="*/ 52 w 57"/>
                  <a:gd name="T9" fmla="*/ 55 h 66"/>
                  <a:gd name="T10" fmla="*/ 56 w 57"/>
                  <a:gd name="T11" fmla="*/ 21 h 66"/>
                  <a:gd name="T12" fmla="*/ 49 w 57"/>
                  <a:gd name="T13" fmla="*/ 13 h 66"/>
                  <a:gd name="T14" fmla="*/ 34 w 57"/>
                  <a:gd name="T15" fmla="*/ 17 h 66"/>
                  <a:gd name="T16" fmla="*/ 29 w 57"/>
                  <a:gd name="T17" fmla="*/ 12 h 66"/>
                  <a:gd name="T18" fmla="*/ 36 w 57"/>
                  <a:gd name="T19" fmla="*/ 4 h 66"/>
                  <a:gd name="T20" fmla="*/ 29 w 57"/>
                  <a:gd name="T21" fmla="*/ 0 h 66"/>
                  <a:gd name="T22" fmla="*/ 23 w 57"/>
                  <a:gd name="T23" fmla="*/ 17 h 66"/>
                  <a:gd name="T24" fmla="*/ 2 w 57"/>
                  <a:gd name="T25" fmla="*/ 21 h 66"/>
                  <a:gd name="T26" fmla="*/ 9 w 57"/>
                  <a:gd name="T27" fmla="*/ 25 h 66"/>
                  <a:gd name="T28" fmla="*/ 5 w 57"/>
                  <a:gd name="T29" fmla="*/ 34 h 66"/>
                  <a:gd name="T30" fmla="*/ 18 w 57"/>
                  <a:gd name="T31" fmla="*/ 36 h 66"/>
                  <a:gd name="T32" fmla="*/ 6 w 57"/>
                  <a:gd name="T33" fmla="*/ 49 h 66"/>
                  <a:gd name="T34" fmla="*/ 20 w 57"/>
                  <a:gd name="T35" fmla="*/ 46 h 66"/>
                  <a:gd name="T36" fmla="*/ 0 w 57"/>
                  <a:gd name="T37" fmla="*/ 54 h 66"/>
                  <a:gd name="T38" fmla="*/ 0 w 57"/>
                  <a:gd name="T39" fmla="*/ 54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66"/>
                  <a:gd name="T62" fmla="*/ 57 w 57"/>
                  <a:gd name="T63" fmla="*/ 66 h 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66">
                    <a:moveTo>
                      <a:pt x="0" y="54"/>
                    </a:moveTo>
                    <a:lnTo>
                      <a:pt x="0" y="54"/>
                    </a:lnTo>
                    <a:lnTo>
                      <a:pt x="7" y="60"/>
                    </a:lnTo>
                    <a:lnTo>
                      <a:pt x="2" y="65"/>
                    </a:lnTo>
                    <a:lnTo>
                      <a:pt x="52" y="55"/>
                    </a:lnTo>
                    <a:lnTo>
                      <a:pt x="56" y="21"/>
                    </a:lnTo>
                    <a:lnTo>
                      <a:pt x="49" y="13"/>
                    </a:lnTo>
                    <a:lnTo>
                      <a:pt x="34" y="17"/>
                    </a:lnTo>
                    <a:lnTo>
                      <a:pt x="29" y="12"/>
                    </a:lnTo>
                    <a:lnTo>
                      <a:pt x="36" y="4"/>
                    </a:lnTo>
                    <a:lnTo>
                      <a:pt x="29" y="0"/>
                    </a:lnTo>
                    <a:lnTo>
                      <a:pt x="23" y="17"/>
                    </a:lnTo>
                    <a:lnTo>
                      <a:pt x="2" y="21"/>
                    </a:lnTo>
                    <a:lnTo>
                      <a:pt x="9" y="25"/>
                    </a:lnTo>
                    <a:lnTo>
                      <a:pt x="5" y="34"/>
                    </a:lnTo>
                    <a:lnTo>
                      <a:pt x="18" y="36"/>
                    </a:lnTo>
                    <a:lnTo>
                      <a:pt x="6" y="49"/>
                    </a:lnTo>
                    <a:lnTo>
                      <a:pt x="20" y="46"/>
                    </a:lnTo>
                    <a:lnTo>
                      <a:pt x="0" y="54"/>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772" name="Freeform 771"/>
              <p:cNvSpPr>
                <a:spLocks/>
              </p:cNvSpPr>
              <p:nvPr/>
            </p:nvSpPr>
            <p:spPr bwMode="auto">
              <a:xfrm>
                <a:off x="2971" y="2592"/>
                <a:ext cx="36" cy="26"/>
              </a:xfrm>
              <a:custGeom>
                <a:avLst/>
                <a:gdLst>
                  <a:gd name="T0" fmla="*/ 0 w 36"/>
                  <a:gd name="T1" fmla="*/ 16 h 26"/>
                  <a:gd name="T2" fmla="*/ 0 w 36"/>
                  <a:gd name="T3" fmla="*/ 16 h 26"/>
                  <a:gd name="T4" fmla="*/ 5 w 36"/>
                  <a:gd name="T5" fmla="*/ 21 h 26"/>
                  <a:gd name="T6" fmla="*/ 20 w 36"/>
                  <a:gd name="T7" fmla="*/ 17 h 26"/>
                  <a:gd name="T8" fmla="*/ 27 w 36"/>
                  <a:gd name="T9" fmla="*/ 25 h 26"/>
                  <a:gd name="T10" fmla="*/ 35 w 36"/>
                  <a:gd name="T11" fmla="*/ 16 h 26"/>
                  <a:gd name="T12" fmla="*/ 27 w 36"/>
                  <a:gd name="T13" fmla="*/ 4 h 26"/>
                  <a:gd name="T14" fmla="*/ 11 w 36"/>
                  <a:gd name="T15" fmla="*/ 0 h 26"/>
                  <a:gd name="T16" fmla="*/ 7 w 36"/>
                  <a:gd name="T17" fmla="*/ 8 h 26"/>
                  <a:gd name="T18" fmla="*/ 0 w 36"/>
                  <a:gd name="T19" fmla="*/ 16 h 26"/>
                  <a:gd name="T20" fmla="*/ 0 w 36"/>
                  <a:gd name="T21" fmla="*/ 16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26"/>
                  <a:gd name="T35" fmla="*/ 36 w 36"/>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26">
                    <a:moveTo>
                      <a:pt x="0" y="16"/>
                    </a:moveTo>
                    <a:lnTo>
                      <a:pt x="0" y="16"/>
                    </a:lnTo>
                    <a:lnTo>
                      <a:pt x="5" y="21"/>
                    </a:lnTo>
                    <a:lnTo>
                      <a:pt x="20" y="17"/>
                    </a:lnTo>
                    <a:lnTo>
                      <a:pt x="27" y="25"/>
                    </a:lnTo>
                    <a:lnTo>
                      <a:pt x="35" y="16"/>
                    </a:lnTo>
                    <a:lnTo>
                      <a:pt x="27" y="4"/>
                    </a:lnTo>
                    <a:lnTo>
                      <a:pt x="11" y="0"/>
                    </a:lnTo>
                    <a:lnTo>
                      <a:pt x="7" y="8"/>
                    </a:lnTo>
                    <a:lnTo>
                      <a:pt x="0" y="16"/>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773" name="Freeform 772"/>
              <p:cNvSpPr>
                <a:spLocks/>
              </p:cNvSpPr>
              <p:nvPr/>
            </p:nvSpPr>
            <p:spPr bwMode="auto">
              <a:xfrm>
                <a:off x="2987" y="2535"/>
                <a:ext cx="10" cy="13"/>
              </a:xfrm>
              <a:custGeom>
                <a:avLst/>
                <a:gdLst>
                  <a:gd name="T0" fmla="*/ 0 w 10"/>
                  <a:gd name="T1" fmla="*/ 12 h 13"/>
                  <a:gd name="T2" fmla="*/ 0 w 10"/>
                  <a:gd name="T3" fmla="*/ 12 h 13"/>
                  <a:gd name="T4" fmla="*/ 0 w 10"/>
                  <a:gd name="T5" fmla="*/ 3 h 13"/>
                  <a:gd name="T6" fmla="*/ 9 w 10"/>
                  <a:gd name="T7" fmla="*/ 0 h 13"/>
                  <a:gd name="T8" fmla="*/ 0 w 10"/>
                  <a:gd name="T9" fmla="*/ 12 h 13"/>
                  <a:gd name="T10" fmla="*/ 0 w 10"/>
                  <a:gd name="T11" fmla="*/ 12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0" y="12"/>
                    </a:moveTo>
                    <a:lnTo>
                      <a:pt x="0" y="12"/>
                    </a:lnTo>
                    <a:lnTo>
                      <a:pt x="0" y="3"/>
                    </a:lnTo>
                    <a:lnTo>
                      <a:pt x="9" y="0"/>
                    </a:lnTo>
                    <a:lnTo>
                      <a:pt x="0" y="1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74" name="Freeform 773"/>
              <p:cNvSpPr>
                <a:spLocks/>
              </p:cNvSpPr>
              <p:nvPr/>
            </p:nvSpPr>
            <p:spPr bwMode="auto">
              <a:xfrm>
                <a:off x="2991" y="2547"/>
                <a:ext cx="9" cy="8"/>
              </a:xfrm>
              <a:custGeom>
                <a:avLst/>
                <a:gdLst>
                  <a:gd name="T0" fmla="*/ 0 w 9"/>
                  <a:gd name="T1" fmla="*/ 6 h 8"/>
                  <a:gd name="T2" fmla="*/ 0 w 9"/>
                  <a:gd name="T3" fmla="*/ 6 h 8"/>
                  <a:gd name="T4" fmla="*/ 4 w 9"/>
                  <a:gd name="T5" fmla="*/ 0 h 8"/>
                  <a:gd name="T6" fmla="*/ 8 w 9"/>
                  <a:gd name="T7" fmla="*/ 7 h 8"/>
                  <a:gd name="T8" fmla="*/ 0 w 9"/>
                  <a:gd name="T9" fmla="*/ 6 h 8"/>
                  <a:gd name="T10" fmla="*/ 0 w 9"/>
                  <a:gd name="T11" fmla="*/ 6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0" y="6"/>
                    </a:moveTo>
                    <a:lnTo>
                      <a:pt x="0" y="6"/>
                    </a:lnTo>
                    <a:lnTo>
                      <a:pt x="4" y="0"/>
                    </a:lnTo>
                    <a:lnTo>
                      <a:pt x="8" y="7"/>
                    </a:lnTo>
                    <a:lnTo>
                      <a:pt x="0" y="6"/>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75" name="Freeform 774"/>
              <p:cNvSpPr>
                <a:spLocks/>
              </p:cNvSpPr>
              <p:nvPr/>
            </p:nvSpPr>
            <p:spPr bwMode="auto">
              <a:xfrm>
                <a:off x="2999" y="2530"/>
                <a:ext cx="106" cy="161"/>
              </a:xfrm>
              <a:custGeom>
                <a:avLst/>
                <a:gdLst>
                  <a:gd name="T0" fmla="*/ 0 w 106"/>
                  <a:gd name="T1" fmla="*/ 37 h 161"/>
                  <a:gd name="T2" fmla="*/ 0 w 106"/>
                  <a:gd name="T3" fmla="*/ 37 h 161"/>
                  <a:gd name="T4" fmla="*/ 4 w 106"/>
                  <a:gd name="T5" fmla="*/ 16 h 161"/>
                  <a:gd name="T6" fmla="*/ 16 w 106"/>
                  <a:gd name="T7" fmla="*/ 0 h 161"/>
                  <a:gd name="T8" fmla="*/ 40 w 106"/>
                  <a:gd name="T9" fmla="*/ 0 h 161"/>
                  <a:gd name="T10" fmla="*/ 26 w 106"/>
                  <a:gd name="T11" fmla="*/ 19 h 161"/>
                  <a:gd name="T12" fmla="*/ 58 w 106"/>
                  <a:gd name="T13" fmla="*/ 23 h 161"/>
                  <a:gd name="T14" fmla="*/ 38 w 106"/>
                  <a:gd name="T15" fmla="*/ 49 h 161"/>
                  <a:gd name="T16" fmla="*/ 62 w 106"/>
                  <a:gd name="T17" fmla="*/ 58 h 161"/>
                  <a:gd name="T18" fmla="*/ 85 w 106"/>
                  <a:gd name="T19" fmla="*/ 91 h 161"/>
                  <a:gd name="T20" fmla="*/ 78 w 106"/>
                  <a:gd name="T21" fmla="*/ 93 h 161"/>
                  <a:gd name="T22" fmla="*/ 88 w 106"/>
                  <a:gd name="T23" fmla="*/ 101 h 161"/>
                  <a:gd name="T24" fmla="*/ 82 w 106"/>
                  <a:gd name="T25" fmla="*/ 110 h 161"/>
                  <a:gd name="T26" fmla="*/ 105 w 106"/>
                  <a:gd name="T27" fmla="*/ 111 h 161"/>
                  <a:gd name="T28" fmla="*/ 91 w 106"/>
                  <a:gd name="T29" fmla="*/ 133 h 161"/>
                  <a:gd name="T30" fmla="*/ 101 w 106"/>
                  <a:gd name="T31" fmla="*/ 139 h 161"/>
                  <a:gd name="T32" fmla="*/ 6 w 106"/>
                  <a:gd name="T33" fmla="*/ 160 h 161"/>
                  <a:gd name="T34" fmla="*/ 48 w 106"/>
                  <a:gd name="T35" fmla="*/ 130 h 161"/>
                  <a:gd name="T36" fmla="*/ 36 w 106"/>
                  <a:gd name="T37" fmla="*/ 135 h 161"/>
                  <a:gd name="T38" fmla="*/ 12 w 106"/>
                  <a:gd name="T39" fmla="*/ 126 h 161"/>
                  <a:gd name="T40" fmla="*/ 30 w 106"/>
                  <a:gd name="T41" fmla="*/ 115 h 161"/>
                  <a:gd name="T42" fmla="*/ 19 w 106"/>
                  <a:gd name="T43" fmla="*/ 110 h 161"/>
                  <a:gd name="T44" fmla="*/ 43 w 106"/>
                  <a:gd name="T45" fmla="*/ 98 h 161"/>
                  <a:gd name="T46" fmla="*/ 45 w 106"/>
                  <a:gd name="T47" fmla="*/ 83 h 161"/>
                  <a:gd name="T48" fmla="*/ 33 w 106"/>
                  <a:gd name="T49" fmla="*/ 79 h 161"/>
                  <a:gd name="T50" fmla="*/ 40 w 106"/>
                  <a:gd name="T51" fmla="*/ 70 h 161"/>
                  <a:gd name="T52" fmla="*/ 15 w 106"/>
                  <a:gd name="T53" fmla="*/ 74 h 161"/>
                  <a:gd name="T54" fmla="*/ 16 w 106"/>
                  <a:gd name="T55" fmla="*/ 51 h 161"/>
                  <a:gd name="T56" fmla="*/ 4 w 106"/>
                  <a:gd name="T57" fmla="*/ 62 h 161"/>
                  <a:gd name="T58" fmla="*/ 11 w 106"/>
                  <a:gd name="T59" fmla="*/ 38 h 161"/>
                  <a:gd name="T60" fmla="*/ 0 w 106"/>
                  <a:gd name="T61" fmla="*/ 37 h 161"/>
                  <a:gd name="T62" fmla="*/ 0 w 106"/>
                  <a:gd name="T63" fmla="*/ 37 h 1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
                  <a:gd name="T97" fmla="*/ 0 h 161"/>
                  <a:gd name="T98" fmla="*/ 106 w 106"/>
                  <a:gd name="T99" fmla="*/ 161 h 1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 h="161">
                    <a:moveTo>
                      <a:pt x="0" y="37"/>
                    </a:moveTo>
                    <a:lnTo>
                      <a:pt x="0" y="37"/>
                    </a:lnTo>
                    <a:lnTo>
                      <a:pt x="4" y="16"/>
                    </a:lnTo>
                    <a:lnTo>
                      <a:pt x="16" y="0"/>
                    </a:lnTo>
                    <a:lnTo>
                      <a:pt x="40" y="0"/>
                    </a:lnTo>
                    <a:lnTo>
                      <a:pt x="26" y="19"/>
                    </a:lnTo>
                    <a:lnTo>
                      <a:pt x="58" y="23"/>
                    </a:lnTo>
                    <a:lnTo>
                      <a:pt x="38" y="49"/>
                    </a:lnTo>
                    <a:lnTo>
                      <a:pt x="62" y="58"/>
                    </a:lnTo>
                    <a:lnTo>
                      <a:pt x="85" y="91"/>
                    </a:lnTo>
                    <a:lnTo>
                      <a:pt x="78" y="93"/>
                    </a:lnTo>
                    <a:lnTo>
                      <a:pt x="88" y="101"/>
                    </a:lnTo>
                    <a:lnTo>
                      <a:pt x="82" y="110"/>
                    </a:lnTo>
                    <a:lnTo>
                      <a:pt x="105" y="111"/>
                    </a:lnTo>
                    <a:lnTo>
                      <a:pt x="91" y="133"/>
                    </a:lnTo>
                    <a:lnTo>
                      <a:pt x="101" y="139"/>
                    </a:lnTo>
                    <a:lnTo>
                      <a:pt x="6" y="160"/>
                    </a:lnTo>
                    <a:lnTo>
                      <a:pt x="48" y="130"/>
                    </a:lnTo>
                    <a:lnTo>
                      <a:pt x="36" y="135"/>
                    </a:lnTo>
                    <a:lnTo>
                      <a:pt x="12" y="126"/>
                    </a:lnTo>
                    <a:lnTo>
                      <a:pt x="30" y="115"/>
                    </a:lnTo>
                    <a:lnTo>
                      <a:pt x="19" y="110"/>
                    </a:lnTo>
                    <a:lnTo>
                      <a:pt x="43" y="98"/>
                    </a:lnTo>
                    <a:lnTo>
                      <a:pt x="45" y="83"/>
                    </a:lnTo>
                    <a:lnTo>
                      <a:pt x="33" y="79"/>
                    </a:lnTo>
                    <a:lnTo>
                      <a:pt x="40" y="70"/>
                    </a:lnTo>
                    <a:lnTo>
                      <a:pt x="15" y="74"/>
                    </a:lnTo>
                    <a:lnTo>
                      <a:pt x="16" y="51"/>
                    </a:lnTo>
                    <a:lnTo>
                      <a:pt x="4" y="62"/>
                    </a:lnTo>
                    <a:lnTo>
                      <a:pt x="11" y="38"/>
                    </a:lnTo>
                    <a:lnTo>
                      <a:pt x="0" y="37"/>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grpSp>
        <p:sp>
          <p:nvSpPr>
            <p:cNvPr id="776" name="Freeform 775"/>
            <p:cNvSpPr>
              <a:spLocks/>
            </p:cNvSpPr>
            <p:nvPr/>
          </p:nvSpPr>
          <p:spPr bwMode="auto">
            <a:xfrm>
              <a:off x="5397104" y="2132405"/>
              <a:ext cx="146065" cy="111998"/>
            </a:xfrm>
            <a:custGeom>
              <a:avLst/>
              <a:gdLst>
                <a:gd name="T0" fmla="*/ 54908105 w 109"/>
                <a:gd name="T1" fmla="*/ 8289855 h 90"/>
                <a:gd name="T2" fmla="*/ 64320812 w 109"/>
                <a:gd name="T3" fmla="*/ 4974170 h 90"/>
                <a:gd name="T4" fmla="*/ 76872341 w 109"/>
                <a:gd name="T5" fmla="*/ 0 h 90"/>
                <a:gd name="T6" fmla="*/ 105110482 w 109"/>
                <a:gd name="T7" fmla="*/ 21553883 h 90"/>
                <a:gd name="T8" fmla="*/ 130211035 w 109"/>
                <a:gd name="T9" fmla="*/ 24870854 h 90"/>
                <a:gd name="T10" fmla="*/ 141193153 w 109"/>
                <a:gd name="T11" fmla="*/ 41450558 h 90"/>
                <a:gd name="T12" fmla="*/ 150605860 w 109"/>
                <a:gd name="T13" fmla="*/ 64662927 h 90"/>
                <a:gd name="T14" fmla="*/ 153743429 w 109"/>
                <a:gd name="T15" fmla="*/ 72952779 h 90"/>
                <a:gd name="T16" fmla="*/ 163156136 w 109"/>
                <a:gd name="T17" fmla="*/ 81243919 h 90"/>
                <a:gd name="T18" fmla="*/ 169431313 w 109"/>
                <a:gd name="T19" fmla="*/ 87875306 h 90"/>
                <a:gd name="T20" fmla="*/ 169431313 w 109"/>
                <a:gd name="T21" fmla="*/ 96165158 h 90"/>
                <a:gd name="T22" fmla="*/ 158450409 w 109"/>
                <a:gd name="T23" fmla="*/ 96165158 h 90"/>
                <a:gd name="T24" fmla="*/ 142762563 w 109"/>
                <a:gd name="T25" fmla="*/ 96165158 h 90"/>
                <a:gd name="T26" fmla="*/ 150605860 w 109"/>
                <a:gd name="T27" fmla="*/ 104456297 h 90"/>
                <a:gd name="T28" fmla="*/ 155312840 w 109"/>
                <a:gd name="T29" fmla="*/ 111087664 h 90"/>
                <a:gd name="T30" fmla="*/ 158450409 w 109"/>
                <a:gd name="T31" fmla="*/ 122694487 h 90"/>
                <a:gd name="T32" fmla="*/ 150605860 w 109"/>
                <a:gd name="T33" fmla="*/ 127668656 h 90"/>
                <a:gd name="T34" fmla="*/ 138055584 w 109"/>
                <a:gd name="T35" fmla="*/ 127668656 h 90"/>
                <a:gd name="T36" fmla="*/ 134918014 w 109"/>
                <a:gd name="T37" fmla="*/ 127668656 h 90"/>
                <a:gd name="T38" fmla="*/ 130211035 w 109"/>
                <a:gd name="T39" fmla="*/ 134300023 h 90"/>
                <a:gd name="T40" fmla="*/ 130211035 w 109"/>
                <a:gd name="T41" fmla="*/ 144248360 h 90"/>
                <a:gd name="T42" fmla="*/ 120798327 w 109"/>
                <a:gd name="T43" fmla="*/ 147564044 h 90"/>
                <a:gd name="T44" fmla="*/ 111385620 w 109"/>
                <a:gd name="T45" fmla="*/ 142589875 h 90"/>
                <a:gd name="T46" fmla="*/ 98835344 w 109"/>
                <a:gd name="T47" fmla="*/ 139274191 h 90"/>
                <a:gd name="T48" fmla="*/ 86285068 w 109"/>
                <a:gd name="T49" fmla="*/ 134300023 h 90"/>
                <a:gd name="T50" fmla="*/ 75302930 w 109"/>
                <a:gd name="T51" fmla="*/ 135958508 h 90"/>
                <a:gd name="T52" fmla="*/ 39220249 w 109"/>
                <a:gd name="T53" fmla="*/ 122694487 h 90"/>
                <a:gd name="T54" fmla="*/ 25100562 w 109"/>
                <a:gd name="T55" fmla="*/ 126010170 h 90"/>
                <a:gd name="T56" fmla="*/ 14119692 w 109"/>
                <a:gd name="T57" fmla="*/ 122694487 h 90"/>
                <a:gd name="T58" fmla="*/ 7844551 w 109"/>
                <a:gd name="T59" fmla="*/ 134300023 h 90"/>
                <a:gd name="T60" fmla="*/ 0 w 109"/>
                <a:gd name="T61" fmla="*/ 109430466 h 90"/>
                <a:gd name="T62" fmla="*/ 9412710 w 109"/>
                <a:gd name="T63" fmla="*/ 96165158 h 90"/>
                <a:gd name="T64" fmla="*/ 7844551 w 109"/>
                <a:gd name="T65" fmla="*/ 66321412 h 90"/>
                <a:gd name="T66" fmla="*/ 23532404 w 109"/>
                <a:gd name="T67" fmla="*/ 24870854 h 90"/>
                <a:gd name="T68" fmla="*/ 37652091 w 109"/>
                <a:gd name="T69" fmla="*/ 19896680 h 90"/>
                <a:gd name="T70" fmla="*/ 45495397 w 109"/>
                <a:gd name="T71" fmla="*/ 8289855 h 90"/>
                <a:gd name="T72" fmla="*/ 54908105 w 109"/>
                <a:gd name="T73" fmla="*/ 8289855 h 90"/>
                <a:gd name="T74" fmla="*/ 54908105 w 109"/>
                <a:gd name="T75" fmla="*/ 8289855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90"/>
                <a:gd name="T116" fmla="*/ 109 w 109"/>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90">
                  <a:moveTo>
                    <a:pt x="35" y="5"/>
                  </a:moveTo>
                  <a:lnTo>
                    <a:pt x="41" y="3"/>
                  </a:lnTo>
                  <a:lnTo>
                    <a:pt x="49" y="0"/>
                  </a:lnTo>
                  <a:lnTo>
                    <a:pt x="67" y="13"/>
                  </a:lnTo>
                  <a:lnTo>
                    <a:pt x="83" y="15"/>
                  </a:lnTo>
                  <a:lnTo>
                    <a:pt x="90" y="25"/>
                  </a:lnTo>
                  <a:lnTo>
                    <a:pt x="96" y="39"/>
                  </a:lnTo>
                  <a:lnTo>
                    <a:pt x="98" y="44"/>
                  </a:lnTo>
                  <a:lnTo>
                    <a:pt x="104" y="49"/>
                  </a:lnTo>
                  <a:lnTo>
                    <a:pt x="108" y="53"/>
                  </a:lnTo>
                  <a:lnTo>
                    <a:pt x="108" y="58"/>
                  </a:lnTo>
                  <a:lnTo>
                    <a:pt x="101" y="58"/>
                  </a:lnTo>
                  <a:lnTo>
                    <a:pt x="91" y="58"/>
                  </a:lnTo>
                  <a:lnTo>
                    <a:pt x="96" y="63"/>
                  </a:lnTo>
                  <a:lnTo>
                    <a:pt x="99" y="67"/>
                  </a:lnTo>
                  <a:lnTo>
                    <a:pt x="101" y="74"/>
                  </a:lnTo>
                  <a:lnTo>
                    <a:pt x="96" y="77"/>
                  </a:lnTo>
                  <a:lnTo>
                    <a:pt x="88" y="77"/>
                  </a:lnTo>
                  <a:lnTo>
                    <a:pt x="86" y="77"/>
                  </a:lnTo>
                  <a:lnTo>
                    <a:pt x="83" y="81"/>
                  </a:lnTo>
                  <a:lnTo>
                    <a:pt x="83" y="87"/>
                  </a:lnTo>
                  <a:lnTo>
                    <a:pt x="77" y="89"/>
                  </a:lnTo>
                  <a:lnTo>
                    <a:pt x="71" y="86"/>
                  </a:lnTo>
                  <a:lnTo>
                    <a:pt x="63" y="84"/>
                  </a:lnTo>
                  <a:lnTo>
                    <a:pt x="55" y="81"/>
                  </a:lnTo>
                  <a:lnTo>
                    <a:pt x="48" y="82"/>
                  </a:lnTo>
                  <a:lnTo>
                    <a:pt x="25" y="74"/>
                  </a:lnTo>
                  <a:lnTo>
                    <a:pt x="16" y="76"/>
                  </a:lnTo>
                  <a:lnTo>
                    <a:pt x="9" y="74"/>
                  </a:lnTo>
                  <a:lnTo>
                    <a:pt x="5" y="81"/>
                  </a:lnTo>
                  <a:lnTo>
                    <a:pt x="0" y="66"/>
                  </a:lnTo>
                  <a:lnTo>
                    <a:pt x="6" y="58"/>
                  </a:lnTo>
                  <a:lnTo>
                    <a:pt x="5" y="40"/>
                  </a:lnTo>
                  <a:lnTo>
                    <a:pt x="15" y="15"/>
                  </a:lnTo>
                  <a:lnTo>
                    <a:pt x="24" y="12"/>
                  </a:lnTo>
                  <a:lnTo>
                    <a:pt x="29" y="5"/>
                  </a:lnTo>
                  <a:lnTo>
                    <a:pt x="35" y="5"/>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77" name="Freeform 776"/>
            <p:cNvSpPr>
              <a:spLocks/>
            </p:cNvSpPr>
            <p:nvPr/>
          </p:nvSpPr>
          <p:spPr bwMode="auto">
            <a:xfrm>
              <a:off x="5376724" y="2212184"/>
              <a:ext cx="321004" cy="176436"/>
            </a:xfrm>
            <a:custGeom>
              <a:avLst/>
              <a:gdLst>
                <a:gd name="T0" fmla="*/ 190643677 w 241"/>
                <a:gd name="T1" fmla="*/ 8625115 h 139"/>
                <a:gd name="T2" fmla="*/ 207693550 w 241"/>
                <a:gd name="T3" fmla="*/ 0 h 139"/>
                <a:gd name="T4" fmla="*/ 230943376 w 241"/>
                <a:gd name="T5" fmla="*/ 15525734 h 139"/>
                <a:gd name="T6" fmla="*/ 240243307 w 241"/>
                <a:gd name="T7" fmla="*/ 34500462 h 139"/>
                <a:gd name="T8" fmla="*/ 266591866 w 241"/>
                <a:gd name="T9" fmla="*/ 51750698 h 139"/>
                <a:gd name="T10" fmla="*/ 302240355 w 241"/>
                <a:gd name="T11" fmla="*/ 77626037 h 139"/>
                <a:gd name="T12" fmla="*/ 325490182 w 241"/>
                <a:gd name="T13" fmla="*/ 77626037 h 139"/>
                <a:gd name="T14" fmla="*/ 361138749 w 241"/>
                <a:gd name="T15" fmla="*/ 87976981 h 139"/>
                <a:gd name="T16" fmla="*/ 351838818 w 241"/>
                <a:gd name="T17" fmla="*/ 129376735 h 139"/>
                <a:gd name="T18" fmla="*/ 320840216 w 241"/>
                <a:gd name="T19" fmla="*/ 165602997 h 139"/>
                <a:gd name="T20" fmla="*/ 272791819 w 241"/>
                <a:gd name="T21" fmla="*/ 194928685 h 139"/>
                <a:gd name="T22" fmla="*/ 274341808 w 241"/>
                <a:gd name="T23" fmla="*/ 210453100 h 139"/>
                <a:gd name="T24" fmla="*/ 251091981 w 241"/>
                <a:gd name="T25" fmla="*/ 238054249 h 139"/>
                <a:gd name="T26" fmla="*/ 246442016 w 241"/>
                <a:gd name="T27" fmla="*/ 191478377 h 139"/>
                <a:gd name="T28" fmla="*/ 206143561 w 241"/>
                <a:gd name="T29" fmla="*/ 186302258 h 139"/>
                <a:gd name="T30" fmla="*/ 206143561 w 241"/>
                <a:gd name="T31" fmla="*/ 170777802 h 139"/>
                <a:gd name="T32" fmla="*/ 158095125 w 241"/>
                <a:gd name="T33" fmla="*/ 210453100 h 139"/>
                <a:gd name="T34" fmla="*/ 141045253 w 241"/>
                <a:gd name="T35" fmla="*/ 188028069 h 139"/>
                <a:gd name="T36" fmla="*/ 154995149 w 241"/>
                <a:gd name="T37" fmla="*/ 174228151 h 139"/>
                <a:gd name="T38" fmla="*/ 164295118 w 241"/>
                <a:gd name="T39" fmla="*/ 160426878 h 139"/>
                <a:gd name="T40" fmla="*/ 145695218 w 241"/>
                <a:gd name="T41" fmla="*/ 136277350 h 139"/>
                <a:gd name="T42" fmla="*/ 113146705 w 241"/>
                <a:gd name="T43" fmla="*/ 122477432 h 139"/>
                <a:gd name="T44" fmla="*/ 55798359 w 241"/>
                <a:gd name="T45" fmla="*/ 129376735 h 139"/>
                <a:gd name="T46" fmla="*/ 13949901 w 241"/>
                <a:gd name="T47" fmla="*/ 132827043 h 139"/>
                <a:gd name="T48" fmla="*/ 9299933 w 241"/>
                <a:gd name="T49" fmla="*/ 98326591 h 139"/>
                <a:gd name="T50" fmla="*/ 40298464 w 241"/>
                <a:gd name="T51" fmla="*/ 53475195 h 139"/>
                <a:gd name="T52" fmla="*/ 32548522 w 241"/>
                <a:gd name="T53" fmla="*/ 20700539 h 139"/>
                <a:gd name="T54" fmla="*/ 49598405 w 241"/>
                <a:gd name="T55" fmla="*/ 18974728 h 139"/>
                <a:gd name="T56" fmla="*/ 80596929 w 241"/>
                <a:gd name="T57" fmla="*/ 22425041 h 139"/>
                <a:gd name="T58" fmla="*/ 110046729 w 241"/>
                <a:gd name="T59" fmla="*/ 25875349 h 139"/>
                <a:gd name="T60" fmla="*/ 134845299 w 241"/>
                <a:gd name="T61" fmla="*/ 36224959 h 139"/>
                <a:gd name="T62" fmla="*/ 153445160 w 241"/>
                <a:gd name="T63" fmla="*/ 37950770 h 139"/>
                <a:gd name="T64" fmla="*/ 158095125 w 241"/>
                <a:gd name="T65" fmla="*/ 20700539 h 139"/>
                <a:gd name="T66" fmla="*/ 178245014 w 241"/>
                <a:gd name="T67" fmla="*/ 18974728 h 139"/>
                <a:gd name="T68" fmla="*/ 184444968 w 241"/>
                <a:gd name="T69" fmla="*/ 12075426 h 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1"/>
                <a:gd name="T106" fmla="*/ 0 h 139"/>
                <a:gd name="T107" fmla="*/ 241 w 241"/>
                <a:gd name="T108" fmla="*/ 139 h 1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1" h="139">
                  <a:moveTo>
                    <a:pt x="119" y="7"/>
                  </a:moveTo>
                  <a:lnTo>
                    <a:pt x="123" y="5"/>
                  </a:lnTo>
                  <a:lnTo>
                    <a:pt x="129" y="2"/>
                  </a:lnTo>
                  <a:lnTo>
                    <a:pt x="134" y="0"/>
                  </a:lnTo>
                  <a:lnTo>
                    <a:pt x="145" y="2"/>
                  </a:lnTo>
                  <a:lnTo>
                    <a:pt x="149" y="9"/>
                  </a:lnTo>
                  <a:lnTo>
                    <a:pt x="151" y="17"/>
                  </a:lnTo>
                  <a:lnTo>
                    <a:pt x="155" y="20"/>
                  </a:lnTo>
                  <a:lnTo>
                    <a:pt x="160" y="18"/>
                  </a:lnTo>
                  <a:lnTo>
                    <a:pt x="172" y="30"/>
                  </a:lnTo>
                  <a:lnTo>
                    <a:pt x="178" y="39"/>
                  </a:lnTo>
                  <a:lnTo>
                    <a:pt x="195" y="45"/>
                  </a:lnTo>
                  <a:lnTo>
                    <a:pt x="205" y="47"/>
                  </a:lnTo>
                  <a:lnTo>
                    <a:pt x="210" y="45"/>
                  </a:lnTo>
                  <a:lnTo>
                    <a:pt x="221" y="49"/>
                  </a:lnTo>
                  <a:lnTo>
                    <a:pt x="233" y="51"/>
                  </a:lnTo>
                  <a:lnTo>
                    <a:pt x="240" y="72"/>
                  </a:lnTo>
                  <a:lnTo>
                    <a:pt x="227" y="75"/>
                  </a:lnTo>
                  <a:lnTo>
                    <a:pt x="225" y="85"/>
                  </a:lnTo>
                  <a:lnTo>
                    <a:pt x="207" y="96"/>
                  </a:lnTo>
                  <a:lnTo>
                    <a:pt x="179" y="103"/>
                  </a:lnTo>
                  <a:lnTo>
                    <a:pt x="176" y="113"/>
                  </a:lnTo>
                  <a:lnTo>
                    <a:pt x="164" y="109"/>
                  </a:lnTo>
                  <a:lnTo>
                    <a:pt x="177" y="122"/>
                  </a:lnTo>
                  <a:lnTo>
                    <a:pt x="193" y="124"/>
                  </a:lnTo>
                  <a:lnTo>
                    <a:pt x="162" y="138"/>
                  </a:lnTo>
                  <a:lnTo>
                    <a:pt x="143" y="122"/>
                  </a:lnTo>
                  <a:lnTo>
                    <a:pt x="159" y="111"/>
                  </a:lnTo>
                  <a:lnTo>
                    <a:pt x="143" y="108"/>
                  </a:lnTo>
                  <a:lnTo>
                    <a:pt x="133" y="108"/>
                  </a:lnTo>
                  <a:lnTo>
                    <a:pt x="136" y="98"/>
                  </a:lnTo>
                  <a:lnTo>
                    <a:pt x="133" y="99"/>
                  </a:lnTo>
                  <a:lnTo>
                    <a:pt x="110" y="104"/>
                  </a:lnTo>
                  <a:lnTo>
                    <a:pt x="102" y="122"/>
                  </a:lnTo>
                  <a:lnTo>
                    <a:pt x="87" y="121"/>
                  </a:lnTo>
                  <a:lnTo>
                    <a:pt x="91" y="109"/>
                  </a:lnTo>
                  <a:lnTo>
                    <a:pt x="92" y="103"/>
                  </a:lnTo>
                  <a:lnTo>
                    <a:pt x="100" y="101"/>
                  </a:lnTo>
                  <a:lnTo>
                    <a:pt x="105" y="97"/>
                  </a:lnTo>
                  <a:lnTo>
                    <a:pt x="106" y="93"/>
                  </a:lnTo>
                  <a:lnTo>
                    <a:pt x="100" y="92"/>
                  </a:lnTo>
                  <a:lnTo>
                    <a:pt x="94" y="79"/>
                  </a:lnTo>
                  <a:lnTo>
                    <a:pt x="85" y="71"/>
                  </a:lnTo>
                  <a:lnTo>
                    <a:pt x="73" y="71"/>
                  </a:lnTo>
                  <a:lnTo>
                    <a:pt x="58" y="74"/>
                  </a:lnTo>
                  <a:lnTo>
                    <a:pt x="36" y="75"/>
                  </a:lnTo>
                  <a:lnTo>
                    <a:pt x="25" y="77"/>
                  </a:lnTo>
                  <a:lnTo>
                    <a:pt x="9" y="77"/>
                  </a:lnTo>
                  <a:lnTo>
                    <a:pt x="0" y="70"/>
                  </a:lnTo>
                  <a:lnTo>
                    <a:pt x="6" y="57"/>
                  </a:lnTo>
                  <a:lnTo>
                    <a:pt x="15" y="44"/>
                  </a:lnTo>
                  <a:lnTo>
                    <a:pt x="26" y="31"/>
                  </a:lnTo>
                  <a:lnTo>
                    <a:pt x="21" y="15"/>
                  </a:lnTo>
                  <a:lnTo>
                    <a:pt x="21" y="12"/>
                  </a:lnTo>
                  <a:lnTo>
                    <a:pt x="25" y="9"/>
                  </a:lnTo>
                  <a:lnTo>
                    <a:pt x="32" y="11"/>
                  </a:lnTo>
                  <a:lnTo>
                    <a:pt x="41" y="9"/>
                  </a:lnTo>
                  <a:lnTo>
                    <a:pt x="52" y="13"/>
                  </a:lnTo>
                  <a:lnTo>
                    <a:pt x="63" y="17"/>
                  </a:lnTo>
                  <a:lnTo>
                    <a:pt x="71" y="15"/>
                  </a:lnTo>
                  <a:lnTo>
                    <a:pt x="79" y="19"/>
                  </a:lnTo>
                  <a:lnTo>
                    <a:pt x="87" y="21"/>
                  </a:lnTo>
                  <a:lnTo>
                    <a:pt x="93" y="24"/>
                  </a:lnTo>
                  <a:lnTo>
                    <a:pt x="99" y="22"/>
                  </a:lnTo>
                  <a:lnTo>
                    <a:pt x="99" y="16"/>
                  </a:lnTo>
                  <a:lnTo>
                    <a:pt x="102" y="12"/>
                  </a:lnTo>
                  <a:lnTo>
                    <a:pt x="112" y="12"/>
                  </a:lnTo>
                  <a:lnTo>
                    <a:pt x="115" y="11"/>
                  </a:lnTo>
                  <a:lnTo>
                    <a:pt x="119" y="7"/>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78" name="Freeform 777"/>
            <p:cNvSpPr>
              <a:spLocks/>
            </p:cNvSpPr>
            <p:nvPr/>
          </p:nvSpPr>
          <p:spPr bwMode="auto">
            <a:xfrm>
              <a:off x="5458248" y="2302703"/>
              <a:ext cx="59446" cy="62902"/>
            </a:xfrm>
            <a:custGeom>
              <a:avLst/>
              <a:gdLst>
                <a:gd name="T0" fmla="*/ 15245252 w 45"/>
                <a:gd name="T1" fmla="*/ 21173698 h 51"/>
                <a:gd name="T2" fmla="*/ 22868498 w 45"/>
                <a:gd name="T3" fmla="*/ 34203856 h 51"/>
                <a:gd name="T4" fmla="*/ 27441949 w 45"/>
                <a:gd name="T5" fmla="*/ 42347396 h 51"/>
                <a:gd name="T6" fmla="*/ 32015399 w 45"/>
                <a:gd name="T7" fmla="*/ 79808144 h 51"/>
                <a:gd name="T8" fmla="*/ 38113745 w 45"/>
                <a:gd name="T9" fmla="*/ 81436595 h 51"/>
                <a:gd name="T10" fmla="*/ 44212101 w 45"/>
                <a:gd name="T11" fmla="*/ 61891357 h 51"/>
                <a:gd name="T12" fmla="*/ 45736996 w 45"/>
                <a:gd name="T13" fmla="*/ 52119377 h 51"/>
                <a:gd name="T14" fmla="*/ 64032034 w 45"/>
                <a:gd name="T15" fmla="*/ 45604298 h 51"/>
                <a:gd name="T16" fmla="*/ 67080589 w 45"/>
                <a:gd name="T17" fmla="*/ 37460758 h 51"/>
                <a:gd name="T18" fmla="*/ 59458583 w 45"/>
                <a:gd name="T19" fmla="*/ 34203856 h 51"/>
                <a:gd name="T20" fmla="*/ 50310447 w 45"/>
                <a:gd name="T21" fmla="*/ 13030163 h 51"/>
                <a:gd name="T22" fmla="*/ 35065190 w 45"/>
                <a:gd name="T23" fmla="*/ 0 h 51"/>
                <a:gd name="T24" fmla="*/ 16770147 w 45"/>
                <a:gd name="T25" fmla="*/ 0 h 51"/>
                <a:gd name="T26" fmla="*/ 0 w 45"/>
                <a:gd name="T27" fmla="*/ 1628451 h 51"/>
                <a:gd name="T28" fmla="*/ 15245252 w 45"/>
                <a:gd name="T29" fmla="*/ 21173698 h 51"/>
                <a:gd name="T30" fmla="*/ 15245252 w 45"/>
                <a:gd name="T31" fmla="*/ 21173698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51"/>
                <a:gd name="T50" fmla="*/ 45 w 45"/>
                <a:gd name="T51" fmla="*/ 51 h 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51">
                  <a:moveTo>
                    <a:pt x="10" y="13"/>
                  </a:moveTo>
                  <a:lnTo>
                    <a:pt x="15" y="21"/>
                  </a:lnTo>
                  <a:lnTo>
                    <a:pt x="18" y="26"/>
                  </a:lnTo>
                  <a:lnTo>
                    <a:pt x="21" y="49"/>
                  </a:lnTo>
                  <a:lnTo>
                    <a:pt x="25" y="50"/>
                  </a:lnTo>
                  <a:lnTo>
                    <a:pt x="29" y="38"/>
                  </a:lnTo>
                  <a:lnTo>
                    <a:pt x="30" y="32"/>
                  </a:lnTo>
                  <a:lnTo>
                    <a:pt x="42" y="28"/>
                  </a:lnTo>
                  <a:lnTo>
                    <a:pt x="44" y="23"/>
                  </a:lnTo>
                  <a:lnTo>
                    <a:pt x="39" y="21"/>
                  </a:lnTo>
                  <a:lnTo>
                    <a:pt x="33" y="8"/>
                  </a:lnTo>
                  <a:lnTo>
                    <a:pt x="23" y="0"/>
                  </a:lnTo>
                  <a:lnTo>
                    <a:pt x="11" y="0"/>
                  </a:lnTo>
                  <a:lnTo>
                    <a:pt x="0" y="1"/>
                  </a:lnTo>
                  <a:lnTo>
                    <a:pt x="10" y="13"/>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79" name="Freeform 778"/>
            <p:cNvSpPr>
              <a:spLocks/>
            </p:cNvSpPr>
            <p:nvPr/>
          </p:nvSpPr>
          <p:spPr bwMode="auto">
            <a:xfrm>
              <a:off x="5400501" y="2032682"/>
              <a:ext cx="93414" cy="59834"/>
            </a:xfrm>
            <a:custGeom>
              <a:avLst/>
              <a:gdLst>
                <a:gd name="T0" fmla="*/ 92873192 w 69"/>
                <a:gd name="T1" fmla="*/ 1811599 h 46"/>
                <a:gd name="T2" fmla="*/ 0 w 69"/>
                <a:gd name="T3" fmla="*/ 18114643 h 46"/>
                <a:gd name="T4" fmla="*/ 8006221 w 69"/>
                <a:gd name="T5" fmla="*/ 48910485 h 46"/>
                <a:gd name="T6" fmla="*/ 19215183 w 69"/>
                <a:gd name="T7" fmla="*/ 47098886 h 46"/>
                <a:gd name="T8" fmla="*/ 16012443 w 69"/>
                <a:gd name="T9" fmla="*/ 76081768 h 46"/>
                <a:gd name="T10" fmla="*/ 27221407 w 69"/>
                <a:gd name="T11" fmla="*/ 76081768 h 46"/>
                <a:gd name="T12" fmla="*/ 32024886 w 69"/>
                <a:gd name="T13" fmla="*/ 72459918 h 46"/>
                <a:gd name="T14" fmla="*/ 35227626 w 69"/>
                <a:gd name="T15" fmla="*/ 74270170 h 46"/>
                <a:gd name="T16" fmla="*/ 51240074 w 69"/>
                <a:gd name="T17" fmla="*/ 72459918 h 46"/>
                <a:gd name="T18" fmla="*/ 62449034 w 69"/>
                <a:gd name="T19" fmla="*/ 74270170 h 46"/>
                <a:gd name="T20" fmla="*/ 68853250 w 69"/>
                <a:gd name="T21" fmla="*/ 81516563 h 46"/>
                <a:gd name="T22" fmla="*/ 84865707 w 69"/>
                <a:gd name="T23" fmla="*/ 74270170 h 46"/>
                <a:gd name="T24" fmla="*/ 91271189 w 69"/>
                <a:gd name="T25" fmla="*/ 81516563 h 46"/>
                <a:gd name="T26" fmla="*/ 94473929 w 69"/>
                <a:gd name="T27" fmla="*/ 76081768 h 46"/>
                <a:gd name="T28" fmla="*/ 108885629 w 69"/>
                <a:gd name="T29" fmla="*/ 50722083 h 46"/>
                <a:gd name="T30" fmla="*/ 108885629 w 69"/>
                <a:gd name="T31" fmla="*/ 28984238 h 46"/>
                <a:gd name="T32" fmla="*/ 96074667 w 69"/>
                <a:gd name="T33" fmla="*/ 18114643 h 46"/>
                <a:gd name="T34" fmla="*/ 96074667 w 69"/>
                <a:gd name="T35" fmla="*/ 0 h 46"/>
                <a:gd name="T36" fmla="*/ 78461472 w 69"/>
                <a:gd name="T37" fmla="*/ 3623198 h 46"/>
                <a:gd name="T38" fmla="*/ 92873192 w 69"/>
                <a:gd name="T39" fmla="*/ 1811599 h 46"/>
                <a:gd name="T40" fmla="*/ 92873192 w 69"/>
                <a:gd name="T41" fmla="*/ 1811599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46"/>
                <a:gd name="T65" fmla="*/ 69 w 69"/>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46">
                  <a:moveTo>
                    <a:pt x="58" y="1"/>
                  </a:moveTo>
                  <a:lnTo>
                    <a:pt x="0" y="10"/>
                  </a:lnTo>
                  <a:lnTo>
                    <a:pt x="5" y="27"/>
                  </a:lnTo>
                  <a:lnTo>
                    <a:pt x="12" y="26"/>
                  </a:lnTo>
                  <a:lnTo>
                    <a:pt x="10" y="42"/>
                  </a:lnTo>
                  <a:lnTo>
                    <a:pt x="17" y="42"/>
                  </a:lnTo>
                  <a:lnTo>
                    <a:pt x="20" y="40"/>
                  </a:lnTo>
                  <a:lnTo>
                    <a:pt x="22" y="41"/>
                  </a:lnTo>
                  <a:lnTo>
                    <a:pt x="32" y="40"/>
                  </a:lnTo>
                  <a:lnTo>
                    <a:pt x="39" y="41"/>
                  </a:lnTo>
                  <a:lnTo>
                    <a:pt x="43" y="45"/>
                  </a:lnTo>
                  <a:lnTo>
                    <a:pt x="53" y="41"/>
                  </a:lnTo>
                  <a:lnTo>
                    <a:pt x="57" y="45"/>
                  </a:lnTo>
                  <a:lnTo>
                    <a:pt x="59" y="42"/>
                  </a:lnTo>
                  <a:lnTo>
                    <a:pt x="68" y="28"/>
                  </a:lnTo>
                  <a:lnTo>
                    <a:pt x="68" y="16"/>
                  </a:lnTo>
                  <a:lnTo>
                    <a:pt x="60" y="10"/>
                  </a:lnTo>
                  <a:lnTo>
                    <a:pt x="60" y="0"/>
                  </a:lnTo>
                  <a:lnTo>
                    <a:pt x="49" y="2"/>
                  </a:lnTo>
                  <a:lnTo>
                    <a:pt x="58" y="1"/>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80" name="Freeform 779"/>
            <p:cNvSpPr>
              <a:spLocks/>
            </p:cNvSpPr>
            <p:nvPr/>
          </p:nvSpPr>
          <p:spPr bwMode="auto">
            <a:xfrm>
              <a:off x="5329167" y="2110926"/>
              <a:ext cx="146065" cy="70574"/>
            </a:xfrm>
            <a:custGeom>
              <a:avLst/>
              <a:gdLst>
                <a:gd name="T0" fmla="*/ 34514522 w 109"/>
                <a:gd name="T1" fmla="*/ 12801014 h 54"/>
                <a:gd name="T2" fmla="*/ 69027792 w 109"/>
                <a:gd name="T3" fmla="*/ 9144353 h 54"/>
                <a:gd name="T4" fmla="*/ 95697775 w 109"/>
                <a:gd name="T5" fmla="*/ 0 h 54"/>
                <a:gd name="T6" fmla="*/ 133348604 w 109"/>
                <a:gd name="T7" fmla="*/ 0 h 54"/>
                <a:gd name="T8" fmla="*/ 169431313 w 109"/>
                <a:gd name="T9" fmla="*/ 0 h 54"/>
                <a:gd name="T10" fmla="*/ 155312840 w 109"/>
                <a:gd name="T11" fmla="*/ 21945364 h 54"/>
                <a:gd name="T12" fmla="*/ 141193153 w 109"/>
                <a:gd name="T13" fmla="*/ 34746378 h 54"/>
                <a:gd name="T14" fmla="*/ 123935896 w 109"/>
                <a:gd name="T15" fmla="*/ 36574707 h 54"/>
                <a:gd name="T16" fmla="*/ 103542324 w 109"/>
                <a:gd name="T17" fmla="*/ 60348405 h 54"/>
                <a:gd name="T18" fmla="*/ 95697775 w 109"/>
                <a:gd name="T19" fmla="*/ 80465435 h 54"/>
                <a:gd name="T20" fmla="*/ 89422637 w 109"/>
                <a:gd name="T21" fmla="*/ 96924475 h 54"/>
                <a:gd name="T22" fmla="*/ 80009910 w 109"/>
                <a:gd name="T23" fmla="*/ 85951774 h 54"/>
                <a:gd name="T24" fmla="*/ 0 w 109"/>
                <a:gd name="T25" fmla="*/ 69492755 h 54"/>
                <a:gd name="T26" fmla="*/ 21962993 w 109"/>
                <a:gd name="T27" fmla="*/ 49377078 h 54"/>
                <a:gd name="T28" fmla="*/ 36082680 w 109"/>
                <a:gd name="T29" fmla="*/ 60348405 h 54"/>
                <a:gd name="T30" fmla="*/ 31375701 w 109"/>
                <a:gd name="T31" fmla="*/ 38404388 h 54"/>
                <a:gd name="T32" fmla="*/ 34514522 w 109"/>
                <a:gd name="T33" fmla="*/ 12801014 h 54"/>
                <a:gd name="T34" fmla="*/ 34514522 w 109"/>
                <a:gd name="T35" fmla="*/ 1280101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9"/>
                <a:gd name="T55" fmla="*/ 0 h 54"/>
                <a:gd name="T56" fmla="*/ 109 w 109"/>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9" h="54">
                  <a:moveTo>
                    <a:pt x="22" y="7"/>
                  </a:moveTo>
                  <a:lnTo>
                    <a:pt x="44" y="5"/>
                  </a:lnTo>
                  <a:lnTo>
                    <a:pt x="61" y="0"/>
                  </a:lnTo>
                  <a:lnTo>
                    <a:pt x="85" y="0"/>
                  </a:lnTo>
                  <a:lnTo>
                    <a:pt x="108" y="0"/>
                  </a:lnTo>
                  <a:lnTo>
                    <a:pt x="99" y="12"/>
                  </a:lnTo>
                  <a:lnTo>
                    <a:pt x="90" y="19"/>
                  </a:lnTo>
                  <a:lnTo>
                    <a:pt x="79" y="20"/>
                  </a:lnTo>
                  <a:lnTo>
                    <a:pt x="66" y="33"/>
                  </a:lnTo>
                  <a:lnTo>
                    <a:pt x="61" y="44"/>
                  </a:lnTo>
                  <a:lnTo>
                    <a:pt x="57" y="53"/>
                  </a:lnTo>
                  <a:lnTo>
                    <a:pt x="51" y="47"/>
                  </a:lnTo>
                  <a:lnTo>
                    <a:pt x="0" y="38"/>
                  </a:lnTo>
                  <a:lnTo>
                    <a:pt x="14" y="27"/>
                  </a:lnTo>
                  <a:lnTo>
                    <a:pt x="23" y="33"/>
                  </a:lnTo>
                  <a:lnTo>
                    <a:pt x="20" y="21"/>
                  </a:lnTo>
                  <a:lnTo>
                    <a:pt x="22" y="7"/>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81" name="Freeform 780"/>
            <p:cNvSpPr>
              <a:spLocks/>
            </p:cNvSpPr>
            <p:nvPr/>
          </p:nvSpPr>
          <p:spPr bwMode="auto">
            <a:xfrm>
              <a:off x="5354643" y="2083309"/>
              <a:ext cx="125685" cy="49095"/>
            </a:xfrm>
            <a:custGeom>
              <a:avLst/>
              <a:gdLst>
                <a:gd name="T0" fmla="*/ 68810669 w 95"/>
                <a:gd name="T1" fmla="*/ 6786359 h 39"/>
                <a:gd name="T2" fmla="*/ 81044160 w 95"/>
                <a:gd name="T3" fmla="*/ 6786359 h 39"/>
                <a:gd name="T4" fmla="*/ 91747984 w 95"/>
                <a:gd name="T5" fmla="*/ 3393179 h 39"/>
                <a:gd name="T6" fmla="*/ 93276395 w 95"/>
                <a:gd name="T7" fmla="*/ 6786359 h 39"/>
                <a:gd name="T8" fmla="*/ 97864102 w 95"/>
                <a:gd name="T9" fmla="*/ 1697241 h 39"/>
                <a:gd name="T10" fmla="*/ 140679397 w 95"/>
                <a:gd name="T11" fmla="*/ 0 h 39"/>
                <a:gd name="T12" fmla="*/ 143737456 w 95"/>
                <a:gd name="T13" fmla="*/ 10179537 h 39"/>
                <a:gd name="T14" fmla="*/ 137621339 w 95"/>
                <a:gd name="T15" fmla="*/ 35630335 h 39"/>
                <a:gd name="T16" fmla="*/ 126917515 w 95"/>
                <a:gd name="T17" fmla="*/ 64473011 h 39"/>
                <a:gd name="T18" fmla="*/ 103980219 w 95"/>
                <a:gd name="T19" fmla="*/ 49203058 h 39"/>
                <a:gd name="T20" fmla="*/ 64222963 w 95"/>
                <a:gd name="T21" fmla="*/ 42416691 h 39"/>
                <a:gd name="T22" fmla="*/ 27523775 w 95"/>
                <a:gd name="T23" fmla="*/ 50900298 h 39"/>
                <a:gd name="T24" fmla="*/ 22937305 w 95"/>
                <a:gd name="T25" fmla="*/ 50900298 h 39"/>
                <a:gd name="T26" fmla="*/ 1529648 w 95"/>
                <a:gd name="T27" fmla="*/ 54293476 h 39"/>
                <a:gd name="T28" fmla="*/ 0 w 95"/>
                <a:gd name="T29" fmla="*/ 37326272 h 39"/>
                <a:gd name="T30" fmla="*/ 13761888 w 95"/>
                <a:gd name="T31" fmla="*/ 8483599 h 39"/>
                <a:gd name="T32" fmla="*/ 30583070 w 95"/>
                <a:gd name="T33" fmla="*/ 3393179 h 39"/>
                <a:gd name="T34" fmla="*/ 65752611 w 95"/>
                <a:gd name="T35" fmla="*/ 30539916 h 39"/>
                <a:gd name="T36" fmla="*/ 68810669 w 95"/>
                <a:gd name="T37" fmla="*/ 6786359 h 39"/>
                <a:gd name="T38" fmla="*/ 68810669 w 95"/>
                <a:gd name="T39" fmla="*/ 6786359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
                <a:gd name="T61" fmla="*/ 0 h 39"/>
                <a:gd name="T62" fmla="*/ 95 w 95"/>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 h="39">
                  <a:moveTo>
                    <a:pt x="45" y="4"/>
                  </a:moveTo>
                  <a:lnTo>
                    <a:pt x="53" y="4"/>
                  </a:lnTo>
                  <a:lnTo>
                    <a:pt x="60" y="2"/>
                  </a:lnTo>
                  <a:lnTo>
                    <a:pt x="61" y="4"/>
                  </a:lnTo>
                  <a:lnTo>
                    <a:pt x="64" y="1"/>
                  </a:lnTo>
                  <a:lnTo>
                    <a:pt x="92" y="0"/>
                  </a:lnTo>
                  <a:lnTo>
                    <a:pt x="94" y="6"/>
                  </a:lnTo>
                  <a:lnTo>
                    <a:pt x="90" y="21"/>
                  </a:lnTo>
                  <a:lnTo>
                    <a:pt x="83" y="38"/>
                  </a:lnTo>
                  <a:lnTo>
                    <a:pt x="68" y="29"/>
                  </a:lnTo>
                  <a:lnTo>
                    <a:pt x="42" y="25"/>
                  </a:lnTo>
                  <a:lnTo>
                    <a:pt x="18" y="30"/>
                  </a:lnTo>
                  <a:lnTo>
                    <a:pt x="15" y="30"/>
                  </a:lnTo>
                  <a:lnTo>
                    <a:pt x="1" y="32"/>
                  </a:lnTo>
                  <a:lnTo>
                    <a:pt x="0" y="22"/>
                  </a:lnTo>
                  <a:lnTo>
                    <a:pt x="9" y="5"/>
                  </a:lnTo>
                  <a:lnTo>
                    <a:pt x="20" y="2"/>
                  </a:lnTo>
                  <a:lnTo>
                    <a:pt x="43" y="18"/>
                  </a:lnTo>
                  <a:lnTo>
                    <a:pt x="45" y="4"/>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82" name="Freeform 781"/>
            <p:cNvSpPr>
              <a:spLocks/>
            </p:cNvSpPr>
            <p:nvPr/>
          </p:nvSpPr>
          <p:spPr bwMode="auto">
            <a:xfrm>
              <a:off x="5222166" y="2333389"/>
              <a:ext cx="61144" cy="32218"/>
            </a:xfrm>
            <a:custGeom>
              <a:avLst/>
              <a:gdLst>
                <a:gd name="T0" fmla="*/ 0 w 47"/>
                <a:gd name="T1" fmla="*/ 42676691 h 25"/>
                <a:gd name="T2" fmla="*/ 0 w 47"/>
                <a:gd name="T3" fmla="*/ 42676691 h 25"/>
                <a:gd name="T4" fmla="*/ 0 w 47"/>
                <a:gd name="T5" fmla="*/ 12446704 h 25"/>
                <a:gd name="T6" fmla="*/ 47314124 w 47"/>
                <a:gd name="T7" fmla="*/ 0 h 25"/>
                <a:gd name="T8" fmla="*/ 59141738 w 47"/>
                <a:gd name="T9" fmla="*/ 8890311 h 25"/>
                <a:gd name="T10" fmla="*/ 68013361 w 47"/>
                <a:gd name="T11" fmla="*/ 17781956 h 25"/>
                <a:gd name="T12" fmla="*/ 48792728 w 47"/>
                <a:gd name="T13" fmla="*/ 24894741 h 25"/>
                <a:gd name="T14" fmla="*/ 28092265 w 47"/>
                <a:gd name="T15" fmla="*/ 37341439 h 25"/>
                <a:gd name="T16" fmla="*/ 10350231 w 47"/>
                <a:gd name="T17" fmla="*/ 37341439 h 25"/>
                <a:gd name="T18" fmla="*/ 0 w 47"/>
                <a:gd name="T19" fmla="*/ 42676691 h 25"/>
                <a:gd name="T20" fmla="*/ 0 w 47"/>
                <a:gd name="T21" fmla="*/ 4267669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25"/>
                <a:gd name="T35" fmla="*/ 47 w 47"/>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25">
                  <a:moveTo>
                    <a:pt x="0" y="24"/>
                  </a:moveTo>
                  <a:lnTo>
                    <a:pt x="0" y="24"/>
                  </a:lnTo>
                  <a:lnTo>
                    <a:pt x="0" y="7"/>
                  </a:lnTo>
                  <a:lnTo>
                    <a:pt x="32" y="0"/>
                  </a:lnTo>
                  <a:lnTo>
                    <a:pt x="40" y="5"/>
                  </a:lnTo>
                  <a:lnTo>
                    <a:pt x="46" y="10"/>
                  </a:lnTo>
                  <a:lnTo>
                    <a:pt x="33" y="14"/>
                  </a:lnTo>
                  <a:lnTo>
                    <a:pt x="19" y="21"/>
                  </a:lnTo>
                  <a:lnTo>
                    <a:pt x="7" y="21"/>
                  </a:lnTo>
                  <a:lnTo>
                    <a:pt x="0" y="24"/>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83" name="Freeform 782"/>
            <p:cNvSpPr>
              <a:spLocks/>
            </p:cNvSpPr>
            <p:nvPr/>
          </p:nvSpPr>
          <p:spPr bwMode="auto">
            <a:xfrm>
              <a:off x="5349549" y="2436182"/>
              <a:ext cx="45857" cy="24547"/>
            </a:xfrm>
            <a:custGeom>
              <a:avLst/>
              <a:gdLst>
                <a:gd name="T0" fmla="*/ 0 w 32"/>
                <a:gd name="T1" fmla="*/ 12903200 h 20"/>
                <a:gd name="T2" fmla="*/ 10765308 w 32"/>
                <a:gd name="T3" fmla="*/ 30645098 h 20"/>
                <a:gd name="T4" fmla="*/ 55620095 w 32"/>
                <a:gd name="T5" fmla="*/ 17741898 h 20"/>
                <a:gd name="T6" fmla="*/ 46648337 w 32"/>
                <a:gd name="T7" fmla="*/ 0 h 20"/>
                <a:gd name="T8" fmla="*/ 3588436 w 32"/>
                <a:gd name="T9" fmla="*/ 14516099 h 20"/>
                <a:gd name="T10" fmla="*/ 0 w 32"/>
                <a:gd name="T11" fmla="*/ 12903200 h 20"/>
                <a:gd name="T12" fmla="*/ 0 w 32"/>
                <a:gd name="T13" fmla="*/ 12903200 h 20"/>
                <a:gd name="T14" fmla="*/ 0 60000 65536"/>
                <a:gd name="T15" fmla="*/ 0 60000 65536"/>
                <a:gd name="T16" fmla="*/ 0 60000 65536"/>
                <a:gd name="T17" fmla="*/ 0 60000 65536"/>
                <a:gd name="T18" fmla="*/ 0 60000 65536"/>
                <a:gd name="T19" fmla="*/ 0 60000 65536"/>
                <a:gd name="T20" fmla="*/ 0 60000 65536"/>
                <a:gd name="T21" fmla="*/ 0 w 32"/>
                <a:gd name="T22" fmla="*/ 0 h 20"/>
                <a:gd name="T23" fmla="*/ 32 w 32"/>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0">
                  <a:moveTo>
                    <a:pt x="0" y="8"/>
                  </a:moveTo>
                  <a:lnTo>
                    <a:pt x="6" y="19"/>
                  </a:lnTo>
                  <a:lnTo>
                    <a:pt x="31" y="11"/>
                  </a:lnTo>
                  <a:lnTo>
                    <a:pt x="26" y="0"/>
                  </a:lnTo>
                  <a:lnTo>
                    <a:pt x="2" y="9"/>
                  </a:lnTo>
                  <a:lnTo>
                    <a:pt x="0" y="8"/>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84" name="Freeform 783"/>
            <p:cNvSpPr>
              <a:spLocks/>
            </p:cNvSpPr>
            <p:nvPr/>
          </p:nvSpPr>
          <p:spPr bwMode="auto">
            <a:xfrm>
              <a:off x="5310485" y="2351799"/>
              <a:ext cx="78128" cy="98191"/>
            </a:xfrm>
            <a:custGeom>
              <a:avLst/>
              <a:gdLst>
                <a:gd name="T0" fmla="*/ 25363600 w 58"/>
                <a:gd name="T1" fmla="*/ 23155799 h 79"/>
                <a:gd name="T2" fmla="*/ 34874474 w 58"/>
                <a:gd name="T3" fmla="*/ 0 h 79"/>
                <a:gd name="T4" fmla="*/ 90357122 w 58"/>
                <a:gd name="T5" fmla="*/ 52927169 h 79"/>
                <a:gd name="T6" fmla="*/ 80846228 w 58"/>
                <a:gd name="T7" fmla="*/ 89315408 h 79"/>
                <a:gd name="T8" fmla="*/ 88771976 w 58"/>
                <a:gd name="T9" fmla="*/ 109163411 h 79"/>
                <a:gd name="T10" fmla="*/ 31704183 w 58"/>
                <a:gd name="T11" fmla="*/ 129011413 h 79"/>
                <a:gd name="T12" fmla="*/ 0 w 58"/>
                <a:gd name="T13" fmla="*/ 104201732 h 79"/>
                <a:gd name="T14" fmla="*/ 41215057 w 58"/>
                <a:gd name="T15" fmla="*/ 100893946 h 79"/>
                <a:gd name="T16" fmla="*/ 49142055 w 58"/>
                <a:gd name="T17" fmla="*/ 72775172 h 79"/>
                <a:gd name="T18" fmla="*/ 25363600 w 58"/>
                <a:gd name="T19" fmla="*/ 23155799 h 79"/>
                <a:gd name="T20" fmla="*/ 25363600 w 58"/>
                <a:gd name="T21" fmla="*/ 23155799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79"/>
                <a:gd name="T35" fmla="*/ 58 w 58"/>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79">
                  <a:moveTo>
                    <a:pt x="16" y="14"/>
                  </a:moveTo>
                  <a:lnTo>
                    <a:pt x="22" y="0"/>
                  </a:lnTo>
                  <a:lnTo>
                    <a:pt x="57" y="32"/>
                  </a:lnTo>
                  <a:lnTo>
                    <a:pt x="51" y="54"/>
                  </a:lnTo>
                  <a:lnTo>
                    <a:pt x="56" y="66"/>
                  </a:lnTo>
                  <a:lnTo>
                    <a:pt x="20" y="78"/>
                  </a:lnTo>
                  <a:lnTo>
                    <a:pt x="0" y="63"/>
                  </a:lnTo>
                  <a:lnTo>
                    <a:pt x="26" y="61"/>
                  </a:lnTo>
                  <a:lnTo>
                    <a:pt x="31" y="44"/>
                  </a:lnTo>
                  <a:lnTo>
                    <a:pt x="16" y="14"/>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785" name="Freeform 784"/>
            <p:cNvSpPr>
              <a:spLocks/>
            </p:cNvSpPr>
            <p:nvPr/>
          </p:nvSpPr>
          <p:spPr bwMode="auto">
            <a:xfrm>
              <a:off x="5218770" y="2345662"/>
              <a:ext cx="125685" cy="85916"/>
            </a:xfrm>
            <a:custGeom>
              <a:avLst/>
              <a:gdLst>
                <a:gd name="T0" fmla="*/ 4891812 w 92"/>
                <a:gd name="T1" fmla="*/ 24317568 h 65"/>
                <a:gd name="T2" fmla="*/ 35870734 w 92"/>
                <a:gd name="T3" fmla="*/ 18705924 h 65"/>
                <a:gd name="T4" fmla="*/ 58696640 w 92"/>
                <a:gd name="T5" fmla="*/ 1871003 h 65"/>
                <a:gd name="T6" fmla="*/ 78262605 w 92"/>
                <a:gd name="T7" fmla="*/ 0 h 65"/>
                <a:gd name="T8" fmla="*/ 99459194 w 92"/>
                <a:gd name="T9" fmla="*/ 18705924 h 65"/>
                <a:gd name="T10" fmla="*/ 148373469 w 92"/>
                <a:gd name="T11" fmla="*/ 7482644 h 65"/>
                <a:gd name="T12" fmla="*/ 130438108 w 92"/>
                <a:gd name="T13" fmla="*/ 54246776 h 65"/>
                <a:gd name="T14" fmla="*/ 83154416 w 92"/>
                <a:gd name="T15" fmla="*/ 57987413 h 65"/>
                <a:gd name="T16" fmla="*/ 99459194 w 92"/>
                <a:gd name="T17" fmla="*/ 93529637 h 65"/>
                <a:gd name="T18" fmla="*/ 99459194 w 92"/>
                <a:gd name="T19" fmla="*/ 119716830 h 65"/>
                <a:gd name="T20" fmla="*/ 55436709 w 92"/>
                <a:gd name="T21" fmla="*/ 87917977 h 65"/>
                <a:gd name="T22" fmla="*/ 17935367 w 92"/>
                <a:gd name="T23" fmla="*/ 41152485 h 65"/>
                <a:gd name="T24" fmla="*/ 0 w 92"/>
                <a:gd name="T25" fmla="*/ 44894500 h 65"/>
                <a:gd name="T26" fmla="*/ 4891812 w 92"/>
                <a:gd name="T27" fmla="*/ 24317568 h 65"/>
                <a:gd name="T28" fmla="*/ 4891812 w 92"/>
                <a:gd name="T29" fmla="*/ 24317568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5"/>
                <a:gd name="T47" fmla="*/ 92 w 92"/>
                <a:gd name="T48" fmla="*/ 65 h 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5">
                  <a:moveTo>
                    <a:pt x="3" y="13"/>
                  </a:moveTo>
                  <a:lnTo>
                    <a:pt x="22" y="10"/>
                  </a:lnTo>
                  <a:lnTo>
                    <a:pt x="36" y="1"/>
                  </a:lnTo>
                  <a:lnTo>
                    <a:pt x="48" y="0"/>
                  </a:lnTo>
                  <a:lnTo>
                    <a:pt x="61" y="10"/>
                  </a:lnTo>
                  <a:lnTo>
                    <a:pt x="91" y="4"/>
                  </a:lnTo>
                  <a:lnTo>
                    <a:pt x="80" y="29"/>
                  </a:lnTo>
                  <a:lnTo>
                    <a:pt x="51" y="31"/>
                  </a:lnTo>
                  <a:lnTo>
                    <a:pt x="61" y="50"/>
                  </a:lnTo>
                  <a:lnTo>
                    <a:pt x="61" y="64"/>
                  </a:lnTo>
                  <a:lnTo>
                    <a:pt x="34" y="47"/>
                  </a:lnTo>
                  <a:lnTo>
                    <a:pt x="11" y="22"/>
                  </a:lnTo>
                  <a:lnTo>
                    <a:pt x="0" y="24"/>
                  </a:lnTo>
                  <a:lnTo>
                    <a:pt x="3" y="13"/>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grpSp>
          <p:nvGrpSpPr>
            <p:cNvPr id="786" name="Group 210"/>
            <p:cNvGrpSpPr>
              <a:grpSpLocks/>
            </p:cNvGrpSpPr>
            <p:nvPr/>
          </p:nvGrpSpPr>
          <p:grpSpPr bwMode="auto">
            <a:xfrm>
              <a:off x="4654893" y="2531252"/>
              <a:ext cx="1341759" cy="1281059"/>
              <a:chOff x="2841" y="2900"/>
              <a:chExt cx="1008" cy="1014"/>
            </a:xfrm>
            <a:solidFill>
              <a:schemeClr val="accent1"/>
            </a:solidFill>
          </p:grpSpPr>
          <p:sp>
            <p:nvSpPr>
              <p:cNvPr id="787" name="Freeform 786"/>
              <p:cNvSpPr>
                <a:spLocks/>
              </p:cNvSpPr>
              <p:nvPr/>
            </p:nvSpPr>
            <p:spPr bwMode="auto">
              <a:xfrm>
                <a:off x="2963" y="2905"/>
                <a:ext cx="278" cy="265"/>
              </a:xfrm>
              <a:custGeom>
                <a:avLst/>
                <a:gdLst>
                  <a:gd name="T0" fmla="*/ 0 w 278"/>
                  <a:gd name="T1" fmla="*/ 141 h 265"/>
                  <a:gd name="T2" fmla="*/ 0 w 278"/>
                  <a:gd name="T3" fmla="*/ 141 h 265"/>
                  <a:gd name="T4" fmla="*/ 1 w 278"/>
                  <a:gd name="T5" fmla="*/ 146 h 265"/>
                  <a:gd name="T6" fmla="*/ 52 w 278"/>
                  <a:gd name="T7" fmla="*/ 179 h 265"/>
                  <a:gd name="T8" fmla="*/ 161 w 278"/>
                  <a:gd name="T9" fmla="*/ 251 h 265"/>
                  <a:gd name="T10" fmla="*/ 162 w 278"/>
                  <a:gd name="T11" fmla="*/ 264 h 265"/>
                  <a:gd name="T12" fmla="*/ 173 w 278"/>
                  <a:gd name="T13" fmla="*/ 262 h 265"/>
                  <a:gd name="T14" fmla="*/ 194 w 278"/>
                  <a:gd name="T15" fmla="*/ 257 h 265"/>
                  <a:gd name="T16" fmla="*/ 277 w 278"/>
                  <a:gd name="T17" fmla="*/ 200 h 265"/>
                  <a:gd name="T18" fmla="*/ 245 w 278"/>
                  <a:gd name="T19" fmla="*/ 162 h 265"/>
                  <a:gd name="T20" fmla="*/ 245 w 278"/>
                  <a:gd name="T21" fmla="*/ 101 h 265"/>
                  <a:gd name="T22" fmla="*/ 241 w 278"/>
                  <a:gd name="T23" fmla="*/ 74 h 265"/>
                  <a:gd name="T24" fmla="*/ 218 w 278"/>
                  <a:gd name="T25" fmla="*/ 46 h 265"/>
                  <a:gd name="T26" fmla="*/ 230 w 278"/>
                  <a:gd name="T27" fmla="*/ 37 h 265"/>
                  <a:gd name="T28" fmla="*/ 236 w 278"/>
                  <a:gd name="T29" fmla="*/ 0 h 265"/>
                  <a:gd name="T30" fmla="*/ 138 w 278"/>
                  <a:gd name="T31" fmla="*/ 6 h 265"/>
                  <a:gd name="T32" fmla="*/ 88 w 278"/>
                  <a:gd name="T33" fmla="*/ 28 h 265"/>
                  <a:gd name="T34" fmla="*/ 100 w 278"/>
                  <a:gd name="T35" fmla="*/ 73 h 265"/>
                  <a:gd name="T36" fmla="*/ 79 w 278"/>
                  <a:gd name="T37" fmla="*/ 74 h 265"/>
                  <a:gd name="T38" fmla="*/ 67 w 278"/>
                  <a:gd name="T39" fmla="*/ 79 h 265"/>
                  <a:gd name="T40" fmla="*/ 69 w 278"/>
                  <a:gd name="T41" fmla="*/ 91 h 265"/>
                  <a:gd name="T42" fmla="*/ 7 w 278"/>
                  <a:gd name="T43" fmla="*/ 118 h 265"/>
                  <a:gd name="T44" fmla="*/ 0 w 278"/>
                  <a:gd name="T45" fmla="*/ 141 h 265"/>
                  <a:gd name="T46" fmla="*/ 0 w 278"/>
                  <a:gd name="T47" fmla="*/ 141 h 2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8"/>
                  <a:gd name="T73" fmla="*/ 0 h 265"/>
                  <a:gd name="T74" fmla="*/ 278 w 278"/>
                  <a:gd name="T75" fmla="*/ 265 h 2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8" h="265">
                    <a:moveTo>
                      <a:pt x="0" y="141"/>
                    </a:moveTo>
                    <a:lnTo>
                      <a:pt x="0" y="141"/>
                    </a:lnTo>
                    <a:lnTo>
                      <a:pt x="1" y="146"/>
                    </a:lnTo>
                    <a:lnTo>
                      <a:pt x="52" y="179"/>
                    </a:lnTo>
                    <a:lnTo>
                      <a:pt x="161" y="251"/>
                    </a:lnTo>
                    <a:lnTo>
                      <a:pt x="162" y="264"/>
                    </a:lnTo>
                    <a:lnTo>
                      <a:pt x="173" y="262"/>
                    </a:lnTo>
                    <a:lnTo>
                      <a:pt x="194" y="257"/>
                    </a:lnTo>
                    <a:lnTo>
                      <a:pt x="277" y="200"/>
                    </a:lnTo>
                    <a:lnTo>
                      <a:pt x="245" y="162"/>
                    </a:lnTo>
                    <a:lnTo>
                      <a:pt x="245" y="101"/>
                    </a:lnTo>
                    <a:lnTo>
                      <a:pt x="241" y="74"/>
                    </a:lnTo>
                    <a:lnTo>
                      <a:pt x="218" y="46"/>
                    </a:lnTo>
                    <a:lnTo>
                      <a:pt x="230" y="37"/>
                    </a:lnTo>
                    <a:lnTo>
                      <a:pt x="236" y="0"/>
                    </a:lnTo>
                    <a:lnTo>
                      <a:pt x="138" y="6"/>
                    </a:lnTo>
                    <a:lnTo>
                      <a:pt x="88" y="28"/>
                    </a:lnTo>
                    <a:lnTo>
                      <a:pt x="100" y="73"/>
                    </a:lnTo>
                    <a:lnTo>
                      <a:pt x="79" y="74"/>
                    </a:lnTo>
                    <a:lnTo>
                      <a:pt x="67" y="79"/>
                    </a:lnTo>
                    <a:lnTo>
                      <a:pt x="69" y="91"/>
                    </a:lnTo>
                    <a:lnTo>
                      <a:pt x="7" y="118"/>
                    </a:lnTo>
                    <a:lnTo>
                      <a:pt x="0" y="141"/>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88" name="Freeform 787"/>
              <p:cNvSpPr>
                <a:spLocks/>
              </p:cNvSpPr>
              <p:nvPr/>
            </p:nvSpPr>
            <p:spPr bwMode="auto">
              <a:xfrm>
                <a:off x="3608" y="2900"/>
                <a:ext cx="136" cy="125"/>
              </a:xfrm>
              <a:custGeom>
                <a:avLst/>
                <a:gdLst>
                  <a:gd name="T0" fmla="*/ 0 w 136"/>
                  <a:gd name="T1" fmla="*/ 60 h 125"/>
                  <a:gd name="T2" fmla="*/ 0 w 136"/>
                  <a:gd name="T3" fmla="*/ 60 h 125"/>
                  <a:gd name="T4" fmla="*/ 6 w 136"/>
                  <a:gd name="T5" fmla="*/ 78 h 125"/>
                  <a:gd name="T6" fmla="*/ 68 w 136"/>
                  <a:gd name="T7" fmla="*/ 105 h 125"/>
                  <a:gd name="T8" fmla="*/ 68 w 136"/>
                  <a:gd name="T9" fmla="*/ 115 h 125"/>
                  <a:gd name="T10" fmla="*/ 83 w 136"/>
                  <a:gd name="T11" fmla="*/ 122 h 125"/>
                  <a:gd name="T12" fmla="*/ 108 w 136"/>
                  <a:gd name="T13" fmla="*/ 124 h 125"/>
                  <a:gd name="T14" fmla="*/ 128 w 136"/>
                  <a:gd name="T15" fmla="*/ 111 h 125"/>
                  <a:gd name="T16" fmla="*/ 135 w 136"/>
                  <a:gd name="T17" fmla="*/ 110 h 125"/>
                  <a:gd name="T18" fmla="*/ 117 w 136"/>
                  <a:gd name="T19" fmla="*/ 75 h 125"/>
                  <a:gd name="T20" fmla="*/ 92 w 136"/>
                  <a:gd name="T21" fmla="*/ 54 h 125"/>
                  <a:gd name="T22" fmla="*/ 104 w 136"/>
                  <a:gd name="T23" fmla="*/ 22 h 125"/>
                  <a:gd name="T24" fmla="*/ 93 w 136"/>
                  <a:gd name="T25" fmla="*/ 18 h 125"/>
                  <a:gd name="T26" fmla="*/ 83 w 136"/>
                  <a:gd name="T27" fmla="*/ 0 h 125"/>
                  <a:gd name="T28" fmla="*/ 53 w 136"/>
                  <a:gd name="T29" fmla="*/ 2 h 125"/>
                  <a:gd name="T30" fmla="*/ 38 w 136"/>
                  <a:gd name="T31" fmla="*/ 13 h 125"/>
                  <a:gd name="T32" fmla="*/ 33 w 136"/>
                  <a:gd name="T33" fmla="*/ 42 h 125"/>
                  <a:gd name="T34" fmla="*/ 0 w 136"/>
                  <a:gd name="T35" fmla="*/ 60 h 125"/>
                  <a:gd name="T36" fmla="*/ 0 w 136"/>
                  <a:gd name="T37" fmla="*/ 6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25"/>
                  <a:gd name="T59" fmla="*/ 136 w 136"/>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25">
                    <a:moveTo>
                      <a:pt x="0" y="60"/>
                    </a:moveTo>
                    <a:lnTo>
                      <a:pt x="0" y="60"/>
                    </a:lnTo>
                    <a:lnTo>
                      <a:pt x="6" y="78"/>
                    </a:lnTo>
                    <a:lnTo>
                      <a:pt x="68" y="105"/>
                    </a:lnTo>
                    <a:lnTo>
                      <a:pt x="68" y="115"/>
                    </a:lnTo>
                    <a:lnTo>
                      <a:pt x="83" y="122"/>
                    </a:lnTo>
                    <a:lnTo>
                      <a:pt x="108" y="124"/>
                    </a:lnTo>
                    <a:lnTo>
                      <a:pt x="128" y="111"/>
                    </a:lnTo>
                    <a:lnTo>
                      <a:pt x="135" y="110"/>
                    </a:lnTo>
                    <a:lnTo>
                      <a:pt x="117" y="75"/>
                    </a:lnTo>
                    <a:lnTo>
                      <a:pt x="92" y="54"/>
                    </a:lnTo>
                    <a:lnTo>
                      <a:pt x="104" y="22"/>
                    </a:lnTo>
                    <a:lnTo>
                      <a:pt x="93" y="18"/>
                    </a:lnTo>
                    <a:lnTo>
                      <a:pt x="83" y="0"/>
                    </a:lnTo>
                    <a:lnTo>
                      <a:pt x="53" y="2"/>
                    </a:lnTo>
                    <a:lnTo>
                      <a:pt x="38" y="13"/>
                    </a:lnTo>
                    <a:lnTo>
                      <a:pt x="33" y="42"/>
                    </a:lnTo>
                    <a:lnTo>
                      <a:pt x="0" y="6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89" name="Freeform 788"/>
              <p:cNvSpPr>
                <a:spLocks/>
              </p:cNvSpPr>
              <p:nvPr/>
            </p:nvSpPr>
            <p:spPr bwMode="auto">
              <a:xfrm>
                <a:off x="3553" y="2978"/>
                <a:ext cx="288" cy="240"/>
              </a:xfrm>
              <a:custGeom>
                <a:avLst/>
                <a:gdLst>
                  <a:gd name="T0" fmla="*/ 0 w 288"/>
                  <a:gd name="T1" fmla="*/ 62 h 240"/>
                  <a:gd name="T2" fmla="*/ 0 w 288"/>
                  <a:gd name="T3" fmla="*/ 62 h 240"/>
                  <a:gd name="T4" fmla="*/ 4 w 288"/>
                  <a:gd name="T5" fmla="*/ 41 h 240"/>
                  <a:gd name="T6" fmla="*/ 19 w 288"/>
                  <a:gd name="T7" fmla="*/ 46 h 240"/>
                  <a:gd name="T8" fmla="*/ 38 w 288"/>
                  <a:gd name="T9" fmla="*/ 33 h 240"/>
                  <a:gd name="T10" fmla="*/ 46 w 288"/>
                  <a:gd name="T11" fmla="*/ 24 h 240"/>
                  <a:gd name="T12" fmla="*/ 30 w 288"/>
                  <a:gd name="T13" fmla="*/ 10 h 240"/>
                  <a:gd name="T14" fmla="*/ 61 w 288"/>
                  <a:gd name="T15" fmla="*/ 0 h 240"/>
                  <a:gd name="T16" fmla="*/ 123 w 288"/>
                  <a:gd name="T17" fmla="*/ 27 h 240"/>
                  <a:gd name="T18" fmla="*/ 123 w 288"/>
                  <a:gd name="T19" fmla="*/ 37 h 240"/>
                  <a:gd name="T20" fmla="*/ 138 w 288"/>
                  <a:gd name="T21" fmla="*/ 44 h 240"/>
                  <a:gd name="T22" fmla="*/ 151 w 288"/>
                  <a:gd name="T23" fmla="*/ 51 h 240"/>
                  <a:gd name="T24" fmla="*/ 163 w 288"/>
                  <a:gd name="T25" fmla="*/ 46 h 240"/>
                  <a:gd name="T26" fmla="*/ 187 w 288"/>
                  <a:gd name="T27" fmla="*/ 54 h 240"/>
                  <a:gd name="T28" fmla="*/ 220 w 288"/>
                  <a:gd name="T29" fmla="*/ 108 h 240"/>
                  <a:gd name="T30" fmla="*/ 224 w 288"/>
                  <a:gd name="T31" fmla="*/ 112 h 240"/>
                  <a:gd name="T32" fmla="*/ 237 w 288"/>
                  <a:gd name="T33" fmla="*/ 133 h 240"/>
                  <a:gd name="T34" fmla="*/ 280 w 288"/>
                  <a:gd name="T35" fmla="*/ 139 h 240"/>
                  <a:gd name="T36" fmla="*/ 287 w 288"/>
                  <a:gd name="T37" fmla="*/ 149 h 240"/>
                  <a:gd name="T38" fmla="*/ 277 w 288"/>
                  <a:gd name="T39" fmla="*/ 177 h 240"/>
                  <a:gd name="T40" fmla="*/ 237 w 288"/>
                  <a:gd name="T41" fmla="*/ 191 h 240"/>
                  <a:gd name="T42" fmla="*/ 193 w 288"/>
                  <a:gd name="T43" fmla="*/ 200 h 240"/>
                  <a:gd name="T44" fmla="*/ 159 w 288"/>
                  <a:gd name="T45" fmla="*/ 239 h 240"/>
                  <a:gd name="T46" fmla="*/ 159 w 288"/>
                  <a:gd name="T47" fmla="*/ 224 h 240"/>
                  <a:gd name="T48" fmla="*/ 134 w 288"/>
                  <a:gd name="T49" fmla="*/ 214 h 240"/>
                  <a:gd name="T50" fmla="*/ 109 w 288"/>
                  <a:gd name="T51" fmla="*/ 227 h 240"/>
                  <a:gd name="T52" fmla="*/ 84 w 288"/>
                  <a:gd name="T53" fmla="*/ 184 h 240"/>
                  <a:gd name="T54" fmla="*/ 64 w 288"/>
                  <a:gd name="T55" fmla="*/ 167 h 240"/>
                  <a:gd name="T56" fmla="*/ 51 w 288"/>
                  <a:gd name="T57" fmla="*/ 122 h 240"/>
                  <a:gd name="T58" fmla="*/ 0 w 288"/>
                  <a:gd name="T59" fmla="*/ 62 h 240"/>
                  <a:gd name="T60" fmla="*/ 0 w 288"/>
                  <a:gd name="T61" fmla="*/ 62 h 2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8"/>
                  <a:gd name="T94" fmla="*/ 0 h 240"/>
                  <a:gd name="T95" fmla="*/ 288 w 288"/>
                  <a:gd name="T96" fmla="*/ 240 h 2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8" h="240">
                    <a:moveTo>
                      <a:pt x="0" y="62"/>
                    </a:moveTo>
                    <a:lnTo>
                      <a:pt x="0" y="62"/>
                    </a:lnTo>
                    <a:lnTo>
                      <a:pt x="4" y="41"/>
                    </a:lnTo>
                    <a:lnTo>
                      <a:pt x="19" y="46"/>
                    </a:lnTo>
                    <a:lnTo>
                      <a:pt x="38" y="33"/>
                    </a:lnTo>
                    <a:lnTo>
                      <a:pt x="46" y="24"/>
                    </a:lnTo>
                    <a:lnTo>
                      <a:pt x="30" y="10"/>
                    </a:lnTo>
                    <a:lnTo>
                      <a:pt x="61" y="0"/>
                    </a:lnTo>
                    <a:lnTo>
                      <a:pt x="123" y="27"/>
                    </a:lnTo>
                    <a:lnTo>
                      <a:pt x="123" y="37"/>
                    </a:lnTo>
                    <a:lnTo>
                      <a:pt x="138" y="44"/>
                    </a:lnTo>
                    <a:lnTo>
                      <a:pt x="151" y="51"/>
                    </a:lnTo>
                    <a:lnTo>
                      <a:pt x="163" y="46"/>
                    </a:lnTo>
                    <a:lnTo>
                      <a:pt x="187" y="54"/>
                    </a:lnTo>
                    <a:lnTo>
                      <a:pt x="220" y="108"/>
                    </a:lnTo>
                    <a:lnTo>
                      <a:pt x="224" y="112"/>
                    </a:lnTo>
                    <a:lnTo>
                      <a:pt x="237" y="133"/>
                    </a:lnTo>
                    <a:lnTo>
                      <a:pt x="280" y="139"/>
                    </a:lnTo>
                    <a:lnTo>
                      <a:pt x="287" y="149"/>
                    </a:lnTo>
                    <a:lnTo>
                      <a:pt x="277" y="177"/>
                    </a:lnTo>
                    <a:lnTo>
                      <a:pt x="237" y="191"/>
                    </a:lnTo>
                    <a:lnTo>
                      <a:pt x="193" y="200"/>
                    </a:lnTo>
                    <a:lnTo>
                      <a:pt x="159" y="239"/>
                    </a:lnTo>
                    <a:lnTo>
                      <a:pt x="159" y="224"/>
                    </a:lnTo>
                    <a:lnTo>
                      <a:pt x="134" y="214"/>
                    </a:lnTo>
                    <a:lnTo>
                      <a:pt x="109" y="227"/>
                    </a:lnTo>
                    <a:lnTo>
                      <a:pt x="84" y="184"/>
                    </a:lnTo>
                    <a:lnTo>
                      <a:pt x="64" y="167"/>
                    </a:lnTo>
                    <a:lnTo>
                      <a:pt x="51" y="122"/>
                    </a:lnTo>
                    <a:lnTo>
                      <a:pt x="0" y="6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90" name="Freeform 789"/>
              <p:cNvSpPr>
                <a:spLocks/>
              </p:cNvSpPr>
              <p:nvPr/>
            </p:nvSpPr>
            <p:spPr bwMode="auto">
              <a:xfrm>
                <a:off x="3564" y="2902"/>
                <a:ext cx="98" cy="75"/>
              </a:xfrm>
              <a:custGeom>
                <a:avLst/>
                <a:gdLst>
                  <a:gd name="T0" fmla="*/ 0 w 98"/>
                  <a:gd name="T1" fmla="*/ 68 h 75"/>
                  <a:gd name="T2" fmla="*/ 0 w 98"/>
                  <a:gd name="T3" fmla="*/ 68 h 75"/>
                  <a:gd name="T4" fmla="*/ 1 w 98"/>
                  <a:gd name="T5" fmla="*/ 61 h 75"/>
                  <a:gd name="T6" fmla="*/ 15 w 98"/>
                  <a:gd name="T7" fmla="*/ 45 h 75"/>
                  <a:gd name="T8" fmla="*/ 8 w 98"/>
                  <a:gd name="T9" fmla="*/ 38 h 75"/>
                  <a:gd name="T10" fmla="*/ 7 w 98"/>
                  <a:gd name="T11" fmla="*/ 19 h 75"/>
                  <a:gd name="T12" fmla="*/ 15 w 98"/>
                  <a:gd name="T13" fmla="*/ 3 h 75"/>
                  <a:gd name="T14" fmla="*/ 97 w 98"/>
                  <a:gd name="T15" fmla="*/ 0 h 75"/>
                  <a:gd name="T16" fmla="*/ 82 w 98"/>
                  <a:gd name="T17" fmla="*/ 11 h 75"/>
                  <a:gd name="T18" fmla="*/ 77 w 98"/>
                  <a:gd name="T19" fmla="*/ 40 h 75"/>
                  <a:gd name="T20" fmla="*/ 44 w 98"/>
                  <a:gd name="T21" fmla="*/ 58 h 75"/>
                  <a:gd name="T22" fmla="*/ 14 w 98"/>
                  <a:gd name="T23" fmla="*/ 74 h 75"/>
                  <a:gd name="T24" fmla="*/ 0 w 98"/>
                  <a:gd name="T25" fmla="*/ 68 h 75"/>
                  <a:gd name="T26" fmla="*/ 0 w 98"/>
                  <a:gd name="T27" fmla="*/ 68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
                  <a:gd name="T43" fmla="*/ 0 h 75"/>
                  <a:gd name="T44" fmla="*/ 98 w 98"/>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 h="75">
                    <a:moveTo>
                      <a:pt x="0" y="68"/>
                    </a:moveTo>
                    <a:lnTo>
                      <a:pt x="0" y="68"/>
                    </a:lnTo>
                    <a:lnTo>
                      <a:pt x="1" y="61"/>
                    </a:lnTo>
                    <a:lnTo>
                      <a:pt x="15" y="45"/>
                    </a:lnTo>
                    <a:lnTo>
                      <a:pt x="8" y="38"/>
                    </a:lnTo>
                    <a:lnTo>
                      <a:pt x="7" y="19"/>
                    </a:lnTo>
                    <a:lnTo>
                      <a:pt x="15" y="3"/>
                    </a:lnTo>
                    <a:lnTo>
                      <a:pt x="97" y="0"/>
                    </a:lnTo>
                    <a:lnTo>
                      <a:pt x="82" y="11"/>
                    </a:lnTo>
                    <a:lnTo>
                      <a:pt x="77" y="40"/>
                    </a:lnTo>
                    <a:lnTo>
                      <a:pt x="44" y="58"/>
                    </a:lnTo>
                    <a:lnTo>
                      <a:pt x="14" y="74"/>
                    </a:lnTo>
                    <a:lnTo>
                      <a:pt x="0" y="6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91" name="Freeform 113"/>
              <p:cNvSpPr>
                <a:spLocks/>
              </p:cNvSpPr>
              <p:nvPr/>
            </p:nvSpPr>
            <p:spPr bwMode="auto">
              <a:xfrm>
                <a:off x="3777" y="3068"/>
                <a:ext cx="72" cy="50"/>
              </a:xfrm>
              <a:custGeom>
                <a:avLst/>
                <a:gdLst>
                  <a:gd name="T0" fmla="*/ 0 w 72"/>
                  <a:gd name="T1" fmla="*/ 22 h 50"/>
                  <a:gd name="T2" fmla="*/ 0 w 72"/>
                  <a:gd name="T3" fmla="*/ 22 h 50"/>
                  <a:gd name="T4" fmla="*/ 4 w 72"/>
                  <a:gd name="T5" fmla="*/ 21 h 50"/>
                  <a:gd name="T6" fmla="*/ 10 w 72"/>
                  <a:gd name="T7" fmla="*/ 29 h 50"/>
                  <a:gd name="T8" fmla="*/ 40 w 72"/>
                  <a:gd name="T9" fmla="*/ 28 h 50"/>
                  <a:gd name="T10" fmla="*/ 67 w 72"/>
                  <a:gd name="T11" fmla="*/ 0 h 50"/>
                  <a:gd name="T12" fmla="*/ 71 w 72"/>
                  <a:gd name="T13" fmla="*/ 17 h 50"/>
                  <a:gd name="T14" fmla="*/ 63 w 72"/>
                  <a:gd name="T15" fmla="*/ 18 h 50"/>
                  <a:gd name="T16" fmla="*/ 67 w 72"/>
                  <a:gd name="T17" fmla="*/ 28 h 50"/>
                  <a:gd name="T18" fmla="*/ 56 w 72"/>
                  <a:gd name="T19" fmla="*/ 49 h 50"/>
                  <a:gd name="T20" fmla="*/ 13 w 72"/>
                  <a:gd name="T21" fmla="*/ 43 h 50"/>
                  <a:gd name="T22" fmla="*/ 0 w 72"/>
                  <a:gd name="T23" fmla="*/ 22 h 50"/>
                  <a:gd name="T24" fmla="*/ 0 w 72"/>
                  <a:gd name="T25" fmla="*/ 22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50"/>
                  <a:gd name="T41" fmla="*/ 72 w 72"/>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50">
                    <a:moveTo>
                      <a:pt x="0" y="22"/>
                    </a:moveTo>
                    <a:lnTo>
                      <a:pt x="0" y="22"/>
                    </a:lnTo>
                    <a:lnTo>
                      <a:pt x="4" y="21"/>
                    </a:lnTo>
                    <a:lnTo>
                      <a:pt x="10" y="29"/>
                    </a:lnTo>
                    <a:lnTo>
                      <a:pt x="40" y="28"/>
                    </a:lnTo>
                    <a:lnTo>
                      <a:pt x="67" y="0"/>
                    </a:lnTo>
                    <a:lnTo>
                      <a:pt x="71" y="17"/>
                    </a:lnTo>
                    <a:lnTo>
                      <a:pt x="63" y="18"/>
                    </a:lnTo>
                    <a:lnTo>
                      <a:pt x="67" y="28"/>
                    </a:lnTo>
                    <a:lnTo>
                      <a:pt x="56" y="49"/>
                    </a:lnTo>
                    <a:lnTo>
                      <a:pt x="13" y="43"/>
                    </a:lnTo>
                    <a:lnTo>
                      <a:pt x="0" y="2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92" name="Freeform 791"/>
              <p:cNvSpPr>
                <a:spLocks/>
              </p:cNvSpPr>
              <p:nvPr/>
            </p:nvSpPr>
            <p:spPr bwMode="auto">
              <a:xfrm>
                <a:off x="3673" y="3169"/>
                <a:ext cx="132" cy="89"/>
              </a:xfrm>
              <a:custGeom>
                <a:avLst/>
                <a:gdLst>
                  <a:gd name="T0" fmla="*/ 0 w 132"/>
                  <a:gd name="T1" fmla="*/ 88 h 89"/>
                  <a:gd name="T2" fmla="*/ 0 w 132"/>
                  <a:gd name="T3" fmla="*/ 88 h 89"/>
                  <a:gd name="T4" fmla="*/ 35 w 132"/>
                  <a:gd name="T5" fmla="*/ 68 h 89"/>
                  <a:gd name="T6" fmla="*/ 29 w 132"/>
                  <a:gd name="T7" fmla="*/ 59 h 89"/>
                  <a:gd name="T8" fmla="*/ 39 w 132"/>
                  <a:gd name="T9" fmla="*/ 48 h 89"/>
                  <a:gd name="T10" fmla="*/ 73 w 132"/>
                  <a:gd name="T11" fmla="*/ 9 h 89"/>
                  <a:gd name="T12" fmla="*/ 117 w 132"/>
                  <a:gd name="T13" fmla="*/ 0 h 89"/>
                  <a:gd name="T14" fmla="*/ 131 w 132"/>
                  <a:gd name="T15" fmla="*/ 34 h 89"/>
                  <a:gd name="T16" fmla="*/ 120 w 132"/>
                  <a:gd name="T17" fmla="*/ 48 h 89"/>
                  <a:gd name="T18" fmla="*/ 70 w 132"/>
                  <a:gd name="T19" fmla="*/ 71 h 89"/>
                  <a:gd name="T20" fmla="*/ 0 w 132"/>
                  <a:gd name="T21" fmla="*/ 88 h 89"/>
                  <a:gd name="T22" fmla="*/ 0 w 132"/>
                  <a:gd name="T23" fmla="*/ 88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2"/>
                  <a:gd name="T37" fmla="*/ 0 h 89"/>
                  <a:gd name="T38" fmla="*/ 132 w 132"/>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2" h="89">
                    <a:moveTo>
                      <a:pt x="0" y="88"/>
                    </a:moveTo>
                    <a:lnTo>
                      <a:pt x="0" y="88"/>
                    </a:lnTo>
                    <a:lnTo>
                      <a:pt x="35" y="68"/>
                    </a:lnTo>
                    <a:lnTo>
                      <a:pt x="29" y="59"/>
                    </a:lnTo>
                    <a:lnTo>
                      <a:pt x="39" y="48"/>
                    </a:lnTo>
                    <a:lnTo>
                      <a:pt x="73" y="9"/>
                    </a:lnTo>
                    <a:lnTo>
                      <a:pt x="117" y="0"/>
                    </a:lnTo>
                    <a:lnTo>
                      <a:pt x="131" y="34"/>
                    </a:lnTo>
                    <a:lnTo>
                      <a:pt x="120" y="48"/>
                    </a:lnTo>
                    <a:lnTo>
                      <a:pt x="70" y="71"/>
                    </a:lnTo>
                    <a:lnTo>
                      <a:pt x="0" y="8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93" name="Freeform 792"/>
              <p:cNvSpPr>
                <a:spLocks/>
              </p:cNvSpPr>
              <p:nvPr/>
            </p:nvSpPr>
            <p:spPr bwMode="auto">
              <a:xfrm>
                <a:off x="3662" y="3192"/>
                <a:ext cx="51" cy="66"/>
              </a:xfrm>
              <a:custGeom>
                <a:avLst/>
                <a:gdLst>
                  <a:gd name="T0" fmla="*/ 0 w 51"/>
                  <a:gd name="T1" fmla="*/ 13 h 66"/>
                  <a:gd name="T2" fmla="*/ 0 w 51"/>
                  <a:gd name="T3" fmla="*/ 13 h 66"/>
                  <a:gd name="T4" fmla="*/ 11 w 51"/>
                  <a:gd name="T5" fmla="*/ 65 h 66"/>
                  <a:gd name="T6" fmla="*/ 46 w 51"/>
                  <a:gd name="T7" fmla="*/ 45 h 66"/>
                  <a:gd name="T8" fmla="*/ 40 w 51"/>
                  <a:gd name="T9" fmla="*/ 36 h 66"/>
                  <a:gd name="T10" fmla="*/ 50 w 51"/>
                  <a:gd name="T11" fmla="*/ 25 h 66"/>
                  <a:gd name="T12" fmla="*/ 50 w 51"/>
                  <a:gd name="T13" fmla="*/ 10 h 66"/>
                  <a:gd name="T14" fmla="*/ 25 w 51"/>
                  <a:gd name="T15" fmla="*/ 0 h 66"/>
                  <a:gd name="T16" fmla="*/ 0 w 51"/>
                  <a:gd name="T17" fmla="*/ 13 h 66"/>
                  <a:gd name="T18" fmla="*/ 0 w 51"/>
                  <a:gd name="T19" fmla="*/ 13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66"/>
                  <a:gd name="T32" fmla="*/ 51 w 51"/>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66">
                    <a:moveTo>
                      <a:pt x="0" y="13"/>
                    </a:moveTo>
                    <a:lnTo>
                      <a:pt x="0" y="13"/>
                    </a:lnTo>
                    <a:lnTo>
                      <a:pt x="11" y="65"/>
                    </a:lnTo>
                    <a:lnTo>
                      <a:pt x="46" y="45"/>
                    </a:lnTo>
                    <a:lnTo>
                      <a:pt x="40" y="36"/>
                    </a:lnTo>
                    <a:lnTo>
                      <a:pt x="50" y="25"/>
                    </a:lnTo>
                    <a:lnTo>
                      <a:pt x="50" y="10"/>
                    </a:lnTo>
                    <a:lnTo>
                      <a:pt x="25" y="0"/>
                    </a:lnTo>
                    <a:lnTo>
                      <a:pt x="0" y="1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94" name="Freeform 793"/>
              <p:cNvSpPr>
                <a:spLocks/>
              </p:cNvSpPr>
              <p:nvPr/>
            </p:nvSpPr>
            <p:spPr bwMode="auto">
              <a:xfrm>
                <a:off x="3238" y="3507"/>
                <a:ext cx="174" cy="170"/>
              </a:xfrm>
              <a:custGeom>
                <a:avLst/>
                <a:gdLst>
                  <a:gd name="T0" fmla="*/ 0 w 174"/>
                  <a:gd name="T1" fmla="*/ 159 h 170"/>
                  <a:gd name="T2" fmla="*/ 0 w 174"/>
                  <a:gd name="T3" fmla="*/ 159 h 170"/>
                  <a:gd name="T4" fmla="*/ 23 w 174"/>
                  <a:gd name="T5" fmla="*/ 153 h 170"/>
                  <a:gd name="T6" fmla="*/ 134 w 174"/>
                  <a:gd name="T7" fmla="*/ 169 h 170"/>
                  <a:gd name="T8" fmla="*/ 159 w 174"/>
                  <a:gd name="T9" fmla="*/ 162 h 170"/>
                  <a:gd name="T10" fmla="*/ 142 w 174"/>
                  <a:gd name="T11" fmla="*/ 149 h 170"/>
                  <a:gd name="T12" fmla="*/ 142 w 174"/>
                  <a:gd name="T13" fmla="*/ 98 h 170"/>
                  <a:gd name="T14" fmla="*/ 173 w 174"/>
                  <a:gd name="T15" fmla="*/ 98 h 170"/>
                  <a:gd name="T16" fmla="*/ 170 w 174"/>
                  <a:gd name="T17" fmla="*/ 70 h 170"/>
                  <a:gd name="T18" fmla="*/ 142 w 174"/>
                  <a:gd name="T19" fmla="*/ 73 h 170"/>
                  <a:gd name="T20" fmla="*/ 139 w 174"/>
                  <a:gd name="T21" fmla="*/ 24 h 170"/>
                  <a:gd name="T22" fmla="*/ 127 w 174"/>
                  <a:gd name="T23" fmla="*/ 15 h 170"/>
                  <a:gd name="T24" fmla="*/ 109 w 174"/>
                  <a:gd name="T25" fmla="*/ 16 h 170"/>
                  <a:gd name="T26" fmla="*/ 105 w 174"/>
                  <a:gd name="T27" fmla="*/ 30 h 170"/>
                  <a:gd name="T28" fmla="*/ 86 w 174"/>
                  <a:gd name="T29" fmla="*/ 32 h 170"/>
                  <a:gd name="T30" fmla="*/ 63 w 174"/>
                  <a:gd name="T31" fmla="*/ 0 h 170"/>
                  <a:gd name="T32" fmla="*/ 11 w 174"/>
                  <a:gd name="T33" fmla="*/ 7 h 170"/>
                  <a:gd name="T34" fmla="*/ 30 w 174"/>
                  <a:gd name="T35" fmla="*/ 71 h 170"/>
                  <a:gd name="T36" fmla="*/ 0 w 174"/>
                  <a:gd name="T37" fmla="*/ 159 h 170"/>
                  <a:gd name="T38" fmla="*/ 0 w 174"/>
                  <a:gd name="T39" fmla="*/ 159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4"/>
                  <a:gd name="T61" fmla="*/ 0 h 170"/>
                  <a:gd name="T62" fmla="*/ 174 w 17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4" h="170">
                    <a:moveTo>
                      <a:pt x="0" y="159"/>
                    </a:moveTo>
                    <a:lnTo>
                      <a:pt x="0" y="159"/>
                    </a:lnTo>
                    <a:lnTo>
                      <a:pt x="23" y="153"/>
                    </a:lnTo>
                    <a:lnTo>
                      <a:pt x="134" y="169"/>
                    </a:lnTo>
                    <a:lnTo>
                      <a:pt x="159" y="162"/>
                    </a:lnTo>
                    <a:lnTo>
                      <a:pt x="142" y="149"/>
                    </a:lnTo>
                    <a:lnTo>
                      <a:pt x="142" y="98"/>
                    </a:lnTo>
                    <a:lnTo>
                      <a:pt x="173" y="98"/>
                    </a:lnTo>
                    <a:lnTo>
                      <a:pt x="170" y="70"/>
                    </a:lnTo>
                    <a:lnTo>
                      <a:pt x="142" y="73"/>
                    </a:lnTo>
                    <a:lnTo>
                      <a:pt x="139" y="24"/>
                    </a:lnTo>
                    <a:lnTo>
                      <a:pt x="127" y="15"/>
                    </a:lnTo>
                    <a:lnTo>
                      <a:pt x="109" y="16"/>
                    </a:lnTo>
                    <a:lnTo>
                      <a:pt x="105" y="30"/>
                    </a:lnTo>
                    <a:lnTo>
                      <a:pt x="86" y="32"/>
                    </a:lnTo>
                    <a:lnTo>
                      <a:pt x="63" y="0"/>
                    </a:lnTo>
                    <a:lnTo>
                      <a:pt x="11" y="7"/>
                    </a:lnTo>
                    <a:lnTo>
                      <a:pt x="30" y="71"/>
                    </a:lnTo>
                    <a:lnTo>
                      <a:pt x="0" y="159"/>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95" name="Freeform 794"/>
              <p:cNvSpPr>
                <a:spLocks/>
              </p:cNvSpPr>
              <p:nvPr/>
            </p:nvSpPr>
            <p:spPr bwMode="auto">
              <a:xfrm>
                <a:off x="3243" y="3493"/>
                <a:ext cx="15" cy="15"/>
              </a:xfrm>
              <a:custGeom>
                <a:avLst/>
                <a:gdLst>
                  <a:gd name="T0" fmla="*/ 0 w 15"/>
                  <a:gd name="T1" fmla="*/ 4 h 15"/>
                  <a:gd name="T2" fmla="*/ 0 w 15"/>
                  <a:gd name="T3" fmla="*/ 4 h 15"/>
                  <a:gd name="T4" fmla="*/ 5 w 15"/>
                  <a:gd name="T5" fmla="*/ 14 h 15"/>
                  <a:gd name="T6" fmla="*/ 14 w 15"/>
                  <a:gd name="T7" fmla="*/ 0 h 15"/>
                  <a:gd name="T8" fmla="*/ 0 w 15"/>
                  <a:gd name="T9" fmla="*/ 4 h 15"/>
                  <a:gd name="T10" fmla="*/ 0 w 15"/>
                  <a:gd name="T11" fmla="*/ 4 h 15"/>
                  <a:gd name="T12" fmla="*/ 0 60000 65536"/>
                  <a:gd name="T13" fmla="*/ 0 60000 65536"/>
                  <a:gd name="T14" fmla="*/ 0 60000 65536"/>
                  <a:gd name="T15" fmla="*/ 0 60000 65536"/>
                  <a:gd name="T16" fmla="*/ 0 60000 65536"/>
                  <a:gd name="T17" fmla="*/ 0 60000 65536"/>
                  <a:gd name="T18" fmla="*/ 0 w 15"/>
                  <a:gd name="T19" fmla="*/ 0 h 15"/>
                  <a:gd name="T20" fmla="*/ 15 w 1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 h="15">
                    <a:moveTo>
                      <a:pt x="0" y="4"/>
                    </a:moveTo>
                    <a:lnTo>
                      <a:pt x="0" y="4"/>
                    </a:lnTo>
                    <a:lnTo>
                      <a:pt x="5" y="14"/>
                    </a:lnTo>
                    <a:lnTo>
                      <a:pt x="14" y="0"/>
                    </a:lnTo>
                    <a:lnTo>
                      <a:pt x="0" y="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96" name="Freeform 795"/>
              <p:cNvSpPr>
                <a:spLocks/>
              </p:cNvSpPr>
              <p:nvPr/>
            </p:nvSpPr>
            <p:spPr bwMode="auto">
              <a:xfrm>
                <a:off x="3352" y="3672"/>
                <a:ext cx="128" cy="128"/>
              </a:xfrm>
              <a:custGeom>
                <a:avLst/>
                <a:gdLst>
                  <a:gd name="T0" fmla="*/ 0 w 128"/>
                  <a:gd name="T1" fmla="*/ 98 h 128"/>
                  <a:gd name="T2" fmla="*/ 0 w 128"/>
                  <a:gd name="T3" fmla="*/ 98 h 128"/>
                  <a:gd name="T4" fmla="*/ 0 w 128"/>
                  <a:gd name="T5" fmla="*/ 59 h 128"/>
                  <a:gd name="T6" fmla="*/ 14 w 128"/>
                  <a:gd name="T7" fmla="*/ 59 h 128"/>
                  <a:gd name="T8" fmla="*/ 14 w 128"/>
                  <a:gd name="T9" fmla="*/ 10 h 128"/>
                  <a:gd name="T10" fmla="*/ 40 w 128"/>
                  <a:gd name="T11" fmla="*/ 4 h 128"/>
                  <a:gd name="T12" fmla="*/ 48 w 128"/>
                  <a:gd name="T13" fmla="*/ 13 h 128"/>
                  <a:gd name="T14" fmla="*/ 71 w 128"/>
                  <a:gd name="T15" fmla="*/ 0 h 128"/>
                  <a:gd name="T16" fmla="*/ 109 w 128"/>
                  <a:gd name="T17" fmla="*/ 53 h 128"/>
                  <a:gd name="T18" fmla="*/ 127 w 128"/>
                  <a:gd name="T19" fmla="*/ 62 h 128"/>
                  <a:gd name="T20" fmla="*/ 76 w 128"/>
                  <a:gd name="T21" fmla="*/ 109 h 128"/>
                  <a:gd name="T22" fmla="*/ 46 w 128"/>
                  <a:gd name="T23" fmla="*/ 109 h 128"/>
                  <a:gd name="T24" fmla="*/ 30 w 128"/>
                  <a:gd name="T25" fmla="*/ 126 h 128"/>
                  <a:gd name="T26" fmla="*/ 11 w 128"/>
                  <a:gd name="T27" fmla="*/ 127 h 128"/>
                  <a:gd name="T28" fmla="*/ 11 w 128"/>
                  <a:gd name="T29" fmla="*/ 112 h 128"/>
                  <a:gd name="T30" fmla="*/ 0 w 128"/>
                  <a:gd name="T31" fmla="*/ 98 h 128"/>
                  <a:gd name="T32" fmla="*/ 0 w 128"/>
                  <a:gd name="T33" fmla="*/ 98 h 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28"/>
                  <a:gd name="T53" fmla="*/ 128 w 128"/>
                  <a:gd name="T54" fmla="*/ 128 h 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28">
                    <a:moveTo>
                      <a:pt x="0" y="98"/>
                    </a:moveTo>
                    <a:lnTo>
                      <a:pt x="0" y="98"/>
                    </a:lnTo>
                    <a:lnTo>
                      <a:pt x="0" y="59"/>
                    </a:lnTo>
                    <a:lnTo>
                      <a:pt x="14" y="59"/>
                    </a:lnTo>
                    <a:lnTo>
                      <a:pt x="14" y="10"/>
                    </a:lnTo>
                    <a:lnTo>
                      <a:pt x="40" y="4"/>
                    </a:lnTo>
                    <a:lnTo>
                      <a:pt x="48" y="13"/>
                    </a:lnTo>
                    <a:lnTo>
                      <a:pt x="71" y="0"/>
                    </a:lnTo>
                    <a:lnTo>
                      <a:pt x="109" y="53"/>
                    </a:lnTo>
                    <a:lnTo>
                      <a:pt x="127" y="62"/>
                    </a:lnTo>
                    <a:lnTo>
                      <a:pt x="76" y="109"/>
                    </a:lnTo>
                    <a:lnTo>
                      <a:pt x="46" y="109"/>
                    </a:lnTo>
                    <a:lnTo>
                      <a:pt x="30" y="126"/>
                    </a:lnTo>
                    <a:lnTo>
                      <a:pt x="11" y="127"/>
                    </a:lnTo>
                    <a:lnTo>
                      <a:pt x="11" y="112"/>
                    </a:lnTo>
                    <a:lnTo>
                      <a:pt x="0" y="9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97" name="Freeform 796"/>
              <p:cNvSpPr>
                <a:spLocks/>
              </p:cNvSpPr>
              <p:nvPr/>
            </p:nvSpPr>
            <p:spPr bwMode="auto">
              <a:xfrm>
                <a:off x="3477" y="3461"/>
                <a:ext cx="25" cy="28"/>
              </a:xfrm>
              <a:custGeom>
                <a:avLst/>
                <a:gdLst>
                  <a:gd name="T0" fmla="*/ 0 w 25"/>
                  <a:gd name="T1" fmla="*/ 4 h 28"/>
                  <a:gd name="T2" fmla="*/ 0 w 25"/>
                  <a:gd name="T3" fmla="*/ 4 h 28"/>
                  <a:gd name="T4" fmla="*/ 3 w 25"/>
                  <a:gd name="T5" fmla="*/ 14 h 28"/>
                  <a:gd name="T6" fmla="*/ 9 w 25"/>
                  <a:gd name="T7" fmla="*/ 27 h 28"/>
                  <a:gd name="T8" fmla="*/ 24 w 25"/>
                  <a:gd name="T9" fmla="*/ 11 h 28"/>
                  <a:gd name="T10" fmla="*/ 23 w 25"/>
                  <a:gd name="T11" fmla="*/ 0 h 28"/>
                  <a:gd name="T12" fmla="*/ 0 w 25"/>
                  <a:gd name="T13" fmla="*/ 4 h 28"/>
                  <a:gd name="T14" fmla="*/ 0 w 25"/>
                  <a:gd name="T15" fmla="*/ 4 h 28"/>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8"/>
                  <a:gd name="T26" fmla="*/ 25 w 2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8">
                    <a:moveTo>
                      <a:pt x="0" y="4"/>
                    </a:moveTo>
                    <a:lnTo>
                      <a:pt x="0" y="4"/>
                    </a:lnTo>
                    <a:lnTo>
                      <a:pt x="3" y="14"/>
                    </a:lnTo>
                    <a:lnTo>
                      <a:pt x="9" y="27"/>
                    </a:lnTo>
                    <a:lnTo>
                      <a:pt x="24" y="11"/>
                    </a:lnTo>
                    <a:lnTo>
                      <a:pt x="23" y="0"/>
                    </a:lnTo>
                    <a:lnTo>
                      <a:pt x="0" y="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98" name="Freeform 797"/>
              <p:cNvSpPr>
                <a:spLocks/>
              </p:cNvSpPr>
              <p:nvPr/>
            </p:nvSpPr>
            <p:spPr bwMode="auto">
              <a:xfrm>
                <a:off x="3195" y="3256"/>
                <a:ext cx="106" cy="153"/>
              </a:xfrm>
              <a:custGeom>
                <a:avLst/>
                <a:gdLst>
                  <a:gd name="T0" fmla="*/ 0 w 106"/>
                  <a:gd name="T1" fmla="*/ 109 h 153"/>
                  <a:gd name="T2" fmla="*/ 0 w 106"/>
                  <a:gd name="T3" fmla="*/ 109 h 153"/>
                  <a:gd name="T4" fmla="*/ 14 w 106"/>
                  <a:gd name="T5" fmla="*/ 80 h 153"/>
                  <a:gd name="T6" fmla="*/ 40 w 106"/>
                  <a:gd name="T7" fmla="*/ 84 h 153"/>
                  <a:gd name="T8" fmla="*/ 68 w 106"/>
                  <a:gd name="T9" fmla="*/ 25 h 153"/>
                  <a:gd name="T10" fmla="*/ 82 w 106"/>
                  <a:gd name="T11" fmla="*/ 14 h 153"/>
                  <a:gd name="T12" fmla="*/ 77 w 106"/>
                  <a:gd name="T13" fmla="*/ 2 h 153"/>
                  <a:gd name="T14" fmla="*/ 84 w 106"/>
                  <a:gd name="T15" fmla="*/ 0 h 153"/>
                  <a:gd name="T16" fmla="*/ 94 w 106"/>
                  <a:gd name="T17" fmla="*/ 37 h 153"/>
                  <a:gd name="T18" fmla="*/ 77 w 106"/>
                  <a:gd name="T19" fmla="*/ 44 h 153"/>
                  <a:gd name="T20" fmla="*/ 96 w 106"/>
                  <a:gd name="T21" fmla="*/ 73 h 153"/>
                  <a:gd name="T22" fmla="*/ 84 w 106"/>
                  <a:gd name="T23" fmla="*/ 107 h 153"/>
                  <a:gd name="T24" fmla="*/ 105 w 106"/>
                  <a:gd name="T25" fmla="*/ 134 h 153"/>
                  <a:gd name="T26" fmla="*/ 103 w 106"/>
                  <a:gd name="T27" fmla="*/ 152 h 153"/>
                  <a:gd name="T28" fmla="*/ 67 w 106"/>
                  <a:gd name="T29" fmla="*/ 144 h 153"/>
                  <a:gd name="T30" fmla="*/ 39 w 106"/>
                  <a:gd name="T31" fmla="*/ 143 h 153"/>
                  <a:gd name="T32" fmla="*/ 17 w 106"/>
                  <a:gd name="T33" fmla="*/ 144 h 153"/>
                  <a:gd name="T34" fmla="*/ 16 w 106"/>
                  <a:gd name="T35" fmla="*/ 119 h 153"/>
                  <a:gd name="T36" fmla="*/ 0 w 106"/>
                  <a:gd name="T37" fmla="*/ 109 h 153"/>
                  <a:gd name="T38" fmla="*/ 0 w 106"/>
                  <a:gd name="T39" fmla="*/ 109 h 1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
                  <a:gd name="T61" fmla="*/ 0 h 153"/>
                  <a:gd name="T62" fmla="*/ 106 w 106"/>
                  <a:gd name="T63" fmla="*/ 153 h 1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 h="153">
                    <a:moveTo>
                      <a:pt x="0" y="109"/>
                    </a:moveTo>
                    <a:lnTo>
                      <a:pt x="0" y="109"/>
                    </a:lnTo>
                    <a:lnTo>
                      <a:pt x="14" y="80"/>
                    </a:lnTo>
                    <a:lnTo>
                      <a:pt x="40" y="84"/>
                    </a:lnTo>
                    <a:lnTo>
                      <a:pt x="68" y="25"/>
                    </a:lnTo>
                    <a:lnTo>
                      <a:pt x="82" y="14"/>
                    </a:lnTo>
                    <a:lnTo>
                      <a:pt x="77" y="2"/>
                    </a:lnTo>
                    <a:lnTo>
                      <a:pt x="84" y="0"/>
                    </a:lnTo>
                    <a:lnTo>
                      <a:pt x="94" y="37"/>
                    </a:lnTo>
                    <a:lnTo>
                      <a:pt x="77" y="44"/>
                    </a:lnTo>
                    <a:lnTo>
                      <a:pt x="96" y="73"/>
                    </a:lnTo>
                    <a:lnTo>
                      <a:pt x="84" y="107"/>
                    </a:lnTo>
                    <a:lnTo>
                      <a:pt x="105" y="134"/>
                    </a:lnTo>
                    <a:lnTo>
                      <a:pt x="103" y="152"/>
                    </a:lnTo>
                    <a:lnTo>
                      <a:pt x="67" y="144"/>
                    </a:lnTo>
                    <a:lnTo>
                      <a:pt x="39" y="143"/>
                    </a:lnTo>
                    <a:lnTo>
                      <a:pt x="17" y="144"/>
                    </a:lnTo>
                    <a:lnTo>
                      <a:pt x="16" y="119"/>
                    </a:lnTo>
                    <a:lnTo>
                      <a:pt x="0" y="109"/>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99" name="Freeform 798"/>
              <p:cNvSpPr>
                <a:spLocks/>
              </p:cNvSpPr>
              <p:nvPr/>
            </p:nvSpPr>
            <p:spPr bwMode="auto">
              <a:xfrm>
                <a:off x="3279" y="3280"/>
                <a:ext cx="178" cy="111"/>
              </a:xfrm>
              <a:custGeom>
                <a:avLst/>
                <a:gdLst>
                  <a:gd name="T0" fmla="*/ 0 w 178"/>
                  <a:gd name="T1" fmla="*/ 83 h 111"/>
                  <a:gd name="T2" fmla="*/ 0 w 178"/>
                  <a:gd name="T3" fmla="*/ 83 h 111"/>
                  <a:gd name="T4" fmla="*/ 12 w 178"/>
                  <a:gd name="T5" fmla="*/ 49 h 111"/>
                  <a:gd name="T6" fmla="*/ 56 w 178"/>
                  <a:gd name="T7" fmla="*/ 40 h 111"/>
                  <a:gd name="T8" fmla="*/ 61 w 178"/>
                  <a:gd name="T9" fmla="*/ 29 h 111"/>
                  <a:gd name="T10" fmla="*/ 81 w 178"/>
                  <a:gd name="T11" fmla="*/ 25 h 111"/>
                  <a:gd name="T12" fmla="*/ 111 w 178"/>
                  <a:gd name="T13" fmla="*/ 0 h 111"/>
                  <a:gd name="T14" fmla="*/ 121 w 178"/>
                  <a:gd name="T15" fmla="*/ 29 h 111"/>
                  <a:gd name="T16" fmla="*/ 144 w 178"/>
                  <a:gd name="T17" fmla="*/ 40 h 111"/>
                  <a:gd name="T18" fmla="*/ 177 w 178"/>
                  <a:gd name="T19" fmla="*/ 80 h 111"/>
                  <a:gd name="T20" fmla="*/ 95 w 178"/>
                  <a:gd name="T21" fmla="*/ 91 h 111"/>
                  <a:gd name="T22" fmla="*/ 68 w 178"/>
                  <a:gd name="T23" fmla="*/ 80 h 111"/>
                  <a:gd name="T24" fmla="*/ 56 w 178"/>
                  <a:gd name="T25" fmla="*/ 99 h 111"/>
                  <a:gd name="T26" fmla="*/ 33 w 178"/>
                  <a:gd name="T27" fmla="*/ 99 h 111"/>
                  <a:gd name="T28" fmla="*/ 21 w 178"/>
                  <a:gd name="T29" fmla="*/ 110 h 111"/>
                  <a:gd name="T30" fmla="*/ 0 w 178"/>
                  <a:gd name="T31" fmla="*/ 83 h 111"/>
                  <a:gd name="T32" fmla="*/ 0 w 178"/>
                  <a:gd name="T33" fmla="*/ 83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8"/>
                  <a:gd name="T52" fmla="*/ 0 h 111"/>
                  <a:gd name="T53" fmla="*/ 178 w 178"/>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8" h="111">
                    <a:moveTo>
                      <a:pt x="0" y="83"/>
                    </a:moveTo>
                    <a:lnTo>
                      <a:pt x="0" y="83"/>
                    </a:lnTo>
                    <a:lnTo>
                      <a:pt x="12" y="49"/>
                    </a:lnTo>
                    <a:lnTo>
                      <a:pt x="56" y="40"/>
                    </a:lnTo>
                    <a:lnTo>
                      <a:pt x="61" y="29"/>
                    </a:lnTo>
                    <a:lnTo>
                      <a:pt x="81" y="25"/>
                    </a:lnTo>
                    <a:lnTo>
                      <a:pt x="111" y="0"/>
                    </a:lnTo>
                    <a:lnTo>
                      <a:pt x="121" y="29"/>
                    </a:lnTo>
                    <a:lnTo>
                      <a:pt x="144" y="40"/>
                    </a:lnTo>
                    <a:lnTo>
                      <a:pt x="177" y="80"/>
                    </a:lnTo>
                    <a:lnTo>
                      <a:pt x="95" y="91"/>
                    </a:lnTo>
                    <a:lnTo>
                      <a:pt x="68" y="80"/>
                    </a:lnTo>
                    <a:lnTo>
                      <a:pt x="56" y="99"/>
                    </a:lnTo>
                    <a:lnTo>
                      <a:pt x="33" y="99"/>
                    </a:lnTo>
                    <a:lnTo>
                      <a:pt x="21" y="110"/>
                    </a:lnTo>
                    <a:lnTo>
                      <a:pt x="0" y="8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00" name="Freeform 799"/>
              <p:cNvSpPr>
                <a:spLocks/>
              </p:cNvSpPr>
              <p:nvPr/>
            </p:nvSpPr>
            <p:spPr bwMode="auto">
              <a:xfrm>
                <a:off x="3263" y="3106"/>
                <a:ext cx="147" cy="224"/>
              </a:xfrm>
              <a:custGeom>
                <a:avLst/>
                <a:gdLst>
                  <a:gd name="T0" fmla="*/ 0 w 147"/>
                  <a:gd name="T1" fmla="*/ 128 h 224"/>
                  <a:gd name="T2" fmla="*/ 0 w 147"/>
                  <a:gd name="T3" fmla="*/ 128 h 224"/>
                  <a:gd name="T4" fmla="*/ 21 w 147"/>
                  <a:gd name="T5" fmla="*/ 139 h 224"/>
                  <a:gd name="T6" fmla="*/ 16 w 147"/>
                  <a:gd name="T7" fmla="*/ 150 h 224"/>
                  <a:gd name="T8" fmla="*/ 26 w 147"/>
                  <a:gd name="T9" fmla="*/ 187 h 224"/>
                  <a:gd name="T10" fmla="*/ 9 w 147"/>
                  <a:gd name="T11" fmla="*/ 194 h 224"/>
                  <a:gd name="T12" fmla="*/ 28 w 147"/>
                  <a:gd name="T13" fmla="*/ 223 h 224"/>
                  <a:gd name="T14" fmla="*/ 72 w 147"/>
                  <a:gd name="T15" fmla="*/ 214 h 224"/>
                  <a:gd name="T16" fmla="*/ 77 w 147"/>
                  <a:gd name="T17" fmla="*/ 203 h 224"/>
                  <a:gd name="T18" fmla="*/ 97 w 147"/>
                  <a:gd name="T19" fmla="*/ 199 h 224"/>
                  <a:gd name="T20" fmla="*/ 127 w 147"/>
                  <a:gd name="T21" fmla="*/ 174 h 224"/>
                  <a:gd name="T22" fmla="*/ 117 w 147"/>
                  <a:gd name="T23" fmla="*/ 147 h 224"/>
                  <a:gd name="T24" fmla="*/ 131 w 147"/>
                  <a:gd name="T25" fmla="*/ 111 h 224"/>
                  <a:gd name="T26" fmla="*/ 145 w 147"/>
                  <a:gd name="T27" fmla="*/ 108 h 224"/>
                  <a:gd name="T28" fmla="*/ 146 w 147"/>
                  <a:gd name="T29" fmla="*/ 56 h 224"/>
                  <a:gd name="T30" fmla="*/ 36 w 147"/>
                  <a:gd name="T31" fmla="*/ 0 h 224"/>
                  <a:gd name="T32" fmla="*/ 22 w 147"/>
                  <a:gd name="T33" fmla="*/ 5 h 224"/>
                  <a:gd name="T34" fmla="*/ 22 w 147"/>
                  <a:gd name="T35" fmla="*/ 27 h 224"/>
                  <a:gd name="T36" fmla="*/ 36 w 147"/>
                  <a:gd name="T37" fmla="*/ 43 h 224"/>
                  <a:gd name="T38" fmla="*/ 28 w 147"/>
                  <a:gd name="T39" fmla="*/ 92 h 224"/>
                  <a:gd name="T40" fmla="*/ 0 w 147"/>
                  <a:gd name="T41" fmla="*/ 128 h 224"/>
                  <a:gd name="T42" fmla="*/ 0 w 147"/>
                  <a:gd name="T43" fmla="*/ 128 h 2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7"/>
                  <a:gd name="T67" fmla="*/ 0 h 224"/>
                  <a:gd name="T68" fmla="*/ 147 w 147"/>
                  <a:gd name="T69" fmla="*/ 224 h 2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7" h="224">
                    <a:moveTo>
                      <a:pt x="0" y="128"/>
                    </a:moveTo>
                    <a:lnTo>
                      <a:pt x="0" y="128"/>
                    </a:lnTo>
                    <a:lnTo>
                      <a:pt x="21" y="139"/>
                    </a:lnTo>
                    <a:lnTo>
                      <a:pt x="16" y="150"/>
                    </a:lnTo>
                    <a:lnTo>
                      <a:pt x="26" y="187"/>
                    </a:lnTo>
                    <a:lnTo>
                      <a:pt x="9" y="194"/>
                    </a:lnTo>
                    <a:lnTo>
                      <a:pt x="28" y="223"/>
                    </a:lnTo>
                    <a:lnTo>
                      <a:pt x="72" y="214"/>
                    </a:lnTo>
                    <a:lnTo>
                      <a:pt x="77" y="203"/>
                    </a:lnTo>
                    <a:lnTo>
                      <a:pt x="97" y="199"/>
                    </a:lnTo>
                    <a:lnTo>
                      <a:pt x="127" y="174"/>
                    </a:lnTo>
                    <a:lnTo>
                      <a:pt x="117" y="147"/>
                    </a:lnTo>
                    <a:lnTo>
                      <a:pt x="131" y="111"/>
                    </a:lnTo>
                    <a:lnTo>
                      <a:pt x="145" y="108"/>
                    </a:lnTo>
                    <a:lnTo>
                      <a:pt x="146" y="56"/>
                    </a:lnTo>
                    <a:lnTo>
                      <a:pt x="36" y="0"/>
                    </a:lnTo>
                    <a:lnTo>
                      <a:pt x="22" y="5"/>
                    </a:lnTo>
                    <a:lnTo>
                      <a:pt x="22" y="27"/>
                    </a:lnTo>
                    <a:lnTo>
                      <a:pt x="36" y="43"/>
                    </a:lnTo>
                    <a:lnTo>
                      <a:pt x="28" y="92"/>
                    </a:lnTo>
                    <a:lnTo>
                      <a:pt x="0" y="12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01" name="Freeform 800"/>
              <p:cNvSpPr>
                <a:spLocks/>
              </p:cNvSpPr>
              <p:nvPr/>
            </p:nvSpPr>
            <p:spPr bwMode="auto">
              <a:xfrm>
                <a:off x="3232" y="3379"/>
                <a:ext cx="104" cy="119"/>
              </a:xfrm>
              <a:custGeom>
                <a:avLst/>
                <a:gdLst>
                  <a:gd name="T0" fmla="*/ 0 w 104"/>
                  <a:gd name="T1" fmla="*/ 104 h 119"/>
                  <a:gd name="T2" fmla="*/ 0 w 104"/>
                  <a:gd name="T3" fmla="*/ 104 h 119"/>
                  <a:gd name="T4" fmla="*/ 11 w 104"/>
                  <a:gd name="T5" fmla="*/ 118 h 119"/>
                  <a:gd name="T6" fmla="*/ 25 w 104"/>
                  <a:gd name="T7" fmla="*/ 114 h 119"/>
                  <a:gd name="T8" fmla="*/ 46 w 104"/>
                  <a:gd name="T9" fmla="*/ 115 h 119"/>
                  <a:gd name="T10" fmla="*/ 65 w 104"/>
                  <a:gd name="T11" fmla="*/ 103 h 119"/>
                  <a:gd name="T12" fmla="*/ 70 w 104"/>
                  <a:gd name="T13" fmla="*/ 79 h 119"/>
                  <a:gd name="T14" fmla="*/ 90 w 104"/>
                  <a:gd name="T15" fmla="*/ 59 h 119"/>
                  <a:gd name="T16" fmla="*/ 103 w 104"/>
                  <a:gd name="T17" fmla="*/ 0 h 119"/>
                  <a:gd name="T18" fmla="*/ 80 w 104"/>
                  <a:gd name="T19" fmla="*/ 0 h 119"/>
                  <a:gd name="T20" fmla="*/ 68 w 104"/>
                  <a:gd name="T21" fmla="*/ 11 h 119"/>
                  <a:gd name="T22" fmla="*/ 66 w 104"/>
                  <a:gd name="T23" fmla="*/ 29 h 119"/>
                  <a:gd name="T24" fmla="*/ 30 w 104"/>
                  <a:gd name="T25" fmla="*/ 21 h 119"/>
                  <a:gd name="T26" fmla="*/ 29 w 104"/>
                  <a:gd name="T27" fmla="*/ 33 h 119"/>
                  <a:gd name="T28" fmla="*/ 43 w 104"/>
                  <a:gd name="T29" fmla="*/ 35 h 119"/>
                  <a:gd name="T30" fmla="*/ 39 w 104"/>
                  <a:gd name="T31" fmla="*/ 81 h 119"/>
                  <a:gd name="T32" fmla="*/ 21 w 104"/>
                  <a:gd name="T33" fmla="*/ 76 h 119"/>
                  <a:gd name="T34" fmla="*/ 0 w 104"/>
                  <a:gd name="T35" fmla="*/ 104 h 119"/>
                  <a:gd name="T36" fmla="*/ 0 w 104"/>
                  <a:gd name="T37" fmla="*/ 104 h 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119"/>
                  <a:gd name="T59" fmla="*/ 104 w 104"/>
                  <a:gd name="T60" fmla="*/ 119 h 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119">
                    <a:moveTo>
                      <a:pt x="0" y="104"/>
                    </a:moveTo>
                    <a:lnTo>
                      <a:pt x="0" y="104"/>
                    </a:lnTo>
                    <a:lnTo>
                      <a:pt x="11" y="118"/>
                    </a:lnTo>
                    <a:lnTo>
                      <a:pt x="25" y="114"/>
                    </a:lnTo>
                    <a:lnTo>
                      <a:pt x="46" y="115"/>
                    </a:lnTo>
                    <a:lnTo>
                      <a:pt x="65" y="103"/>
                    </a:lnTo>
                    <a:lnTo>
                      <a:pt x="70" y="79"/>
                    </a:lnTo>
                    <a:lnTo>
                      <a:pt x="90" y="59"/>
                    </a:lnTo>
                    <a:lnTo>
                      <a:pt x="103" y="0"/>
                    </a:lnTo>
                    <a:lnTo>
                      <a:pt x="80" y="0"/>
                    </a:lnTo>
                    <a:lnTo>
                      <a:pt x="68" y="11"/>
                    </a:lnTo>
                    <a:lnTo>
                      <a:pt x="66" y="29"/>
                    </a:lnTo>
                    <a:lnTo>
                      <a:pt x="30" y="21"/>
                    </a:lnTo>
                    <a:lnTo>
                      <a:pt x="29" y="33"/>
                    </a:lnTo>
                    <a:lnTo>
                      <a:pt x="43" y="35"/>
                    </a:lnTo>
                    <a:lnTo>
                      <a:pt x="39" y="81"/>
                    </a:lnTo>
                    <a:lnTo>
                      <a:pt x="21" y="76"/>
                    </a:lnTo>
                    <a:lnTo>
                      <a:pt x="0" y="10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02" name="Freeform 801"/>
              <p:cNvSpPr>
                <a:spLocks/>
              </p:cNvSpPr>
              <p:nvPr/>
            </p:nvSpPr>
            <p:spPr bwMode="auto">
              <a:xfrm>
                <a:off x="3248" y="3360"/>
                <a:ext cx="260" cy="250"/>
              </a:xfrm>
              <a:custGeom>
                <a:avLst/>
                <a:gdLst>
                  <a:gd name="T0" fmla="*/ 0 w 260"/>
                  <a:gd name="T1" fmla="*/ 147 h 250"/>
                  <a:gd name="T2" fmla="*/ 0 w 260"/>
                  <a:gd name="T3" fmla="*/ 147 h 250"/>
                  <a:gd name="T4" fmla="*/ 1 w 260"/>
                  <a:gd name="T5" fmla="*/ 154 h 250"/>
                  <a:gd name="T6" fmla="*/ 53 w 260"/>
                  <a:gd name="T7" fmla="*/ 147 h 250"/>
                  <a:gd name="T8" fmla="*/ 76 w 260"/>
                  <a:gd name="T9" fmla="*/ 179 h 250"/>
                  <a:gd name="T10" fmla="*/ 95 w 260"/>
                  <a:gd name="T11" fmla="*/ 177 h 250"/>
                  <a:gd name="T12" fmla="*/ 99 w 260"/>
                  <a:gd name="T13" fmla="*/ 163 h 250"/>
                  <a:gd name="T14" fmla="*/ 117 w 260"/>
                  <a:gd name="T15" fmla="*/ 162 h 250"/>
                  <a:gd name="T16" fmla="*/ 129 w 260"/>
                  <a:gd name="T17" fmla="*/ 171 h 250"/>
                  <a:gd name="T18" fmla="*/ 132 w 260"/>
                  <a:gd name="T19" fmla="*/ 220 h 250"/>
                  <a:gd name="T20" fmla="*/ 160 w 260"/>
                  <a:gd name="T21" fmla="*/ 217 h 250"/>
                  <a:gd name="T22" fmla="*/ 238 w 260"/>
                  <a:gd name="T23" fmla="*/ 249 h 250"/>
                  <a:gd name="T24" fmla="*/ 238 w 260"/>
                  <a:gd name="T25" fmla="*/ 235 h 250"/>
                  <a:gd name="T26" fmla="*/ 222 w 260"/>
                  <a:gd name="T27" fmla="*/ 228 h 250"/>
                  <a:gd name="T28" fmla="*/ 225 w 260"/>
                  <a:gd name="T29" fmla="*/ 192 h 250"/>
                  <a:gd name="T30" fmla="*/ 250 w 260"/>
                  <a:gd name="T31" fmla="*/ 180 h 250"/>
                  <a:gd name="T32" fmla="*/ 234 w 260"/>
                  <a:gd name="T33" fmla="*/ 156 h 250"/>
                  <a:gd name="T34" fmla="*/ 232 w 260"/>
                  <a:gd name="T35" fmla="*/ 115 h 250"/>
                  <a:gd name="T36" fmla="*/ 229 w 260"/>
                  <a:gd name="T37" fmla="*/ 105 h 250"/>
                  <a:gd name="T38" fmla="*/ 238 w 260"/>
                  <a:gd name="T39" fmla="*/ 87 h 250"/>
                  <a:gd name="T40" fmla="*/ 250 w 260"/>
                  <a:gd name="T41" fmla="*/ 52 h 250"/>
                  <a:gd name="T42" fmla="*/ 259 w 260"/>
                  <a:gd name="T43" fmla="*/ 39 h 250"/>
                  <a:gd name="T44" fmla="*/ 254 w 260"/>
                  <a:gd name="T45" fmla="*/ 20 h 250"/>
                  <a:gd name="T46" fmla="*/ 208 w 260"/>
                  <a:gd name="T47" fmla="*/ 0 h 250"/>
                  <a:gd name="T48" fmla="*/ 126 w 260"/>
                  <a:gd name="T49" fmla="*/ 11 h 250"/>
                  <a:gd name="T50" fmla="*/ 99 w 260"/>
                  <a:gd name="T51" fmla="*/ 0 h 250"/>
                  <a:gd name="T52" fmla="*/ 87 w 260"/>
                  <a:gd name="T53" fmla="*/ 19 h 250"/>
                  <a:gd name="T54" fmla="*/ 74 w 260"/>
                  <a:gd name="T55" fmla="*/ 78 h 250"/>
                  <a:gd name="T56" fmla="*/ 54 w 260"/>
                  <a:gd name="T57" fmla="*/ 98 h 250"/>
                  <a:gd name="T58" fmla="*/ 49 w 260"/>
                  <a:gd name="T59" fmla="*/ 122 h 250"/>
                  <a:gd name="T60" fmla="*/ 30 w 260"/>
                  <a:gd name="T61" fmla="*/ 134 h 250"/>
                  <a:gd name="T62" fmla="*/ 9 w 260"/>
                  <a:gd name="T63" fmla="*/ 133 h 250"/>
                  <a:gd name="T64" fmla="*/ 0 w 260"/>
                  <a:gd name="T65" fmla="*/ 147 h 250"/>
                  <a:gd name="T66" fmla="*/ 0 w 260"/>
                  <a:gd name="T67" fmla="*/ 147 h 2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0"/>
                  <a:gd name="T103" fmla="*/ 0 h 250"/>
                  <a:gd name="T104" fmla="*/ 260 w 260"/>
                  <a:gd name="T105" fmla="*/ 250 h 2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0" h="250">
                    <a:moveTo>
                      <a:pt x="0" y="147"/>
                    </a:moveTo>
                    <a:lnTo>
                      <a:pt x="0" y="147"/>
                    </a:lnTo>
                    <a:lnTo>
                      <a:pt x="1" y="154"/>
                    </a:lnTo>
                    <a:lnTo>
                      <a:pt x="53" y="147"/>
                    </a:lnTo>
                    <a:lnTo>
                      <a:pt x="76" y="179"/>
                    </a:lnTo>
                    <a:lnTo>
                      <a:pt x="95" y="177"/>
                    </a:lnTo>
                    <a:lnTo>
                      <a:pt x="99" y="163"/>
                    </a:lnTo>
                    <a:lnTo>
                      <a:pt x="117" y="162"/>
                    </a:lnTo>
                    <a:lnTo>
                      <a:pt x="129" y="171"/>
                    </a:lnTo>
                    <a:lnTo>
                      <a:pt x="132" y="220"/>
                    </a:lnTo>
                    <a:lnTo>
                      <a:pt x="160" y="217"/>
                    </a:lnTo>
                    <a:lnTo>
                      <a:pt x="238" y="249"/>
                    </a:lnTo>
                    <a:lnTo>
                      <a:pt x="238" y="235"/>
                    </a:lnTo>
                    <a:lnTo>
                      <a:pt x="222" y="228"/>
                    </a:lnTo>
                    <a:lnTo>
                      <a:pt x="225" y="192"/>
                    </a:lnTo>
                    <a:lnTo>
                      <a:pt x="250" y="180"/>
                    </a:lnTo>
                    <a:lnTo>
                      <a:pt x="234" y="156"/>
                    </a:lnTo>
                    <a:lnTo>
                      <a:pt x="232" y="115"/>
                    </a:lnTo>
                    <a:lnTo>
                      <a:pt x="229" y="105"/>
                    </a:lnTo>
                    <a:lnTo>
                      <a:pt x="238" y="87"/>
                    </a:lnTo>
                    <a:lnTo>
                      <a:pt x="250" y="52"/>
                    </a:lnTo>
                    <a:lnTo>
                      <a:pt x="259" y="39"/>
                    </a:lnTo>
                    <a:lnTo>
                      <a:pt x="254" y="20"/>
                    </a:lnTo>
                    <a:lnTo>
                      <a:pt x="208" y="0"/>
                    </a:lnTo>
                    <a:lnTo>
                      <a:pt x="126" y="11"/>
                    </a:lnTo>
                    <a:lnTo>
                      <a:pt x="99" y="0"/>
                    </a:lnTo>
                    <a:lnTo>
                      <a:pt x="87" y="19"/>
                    </a:lnTo>
                    <a:lnTo>
                      <a:pt x="74" y="78"/>
                    </a:lnTo>
                    <a:lnTo>
                      <a:pt x="54" y="98"/>
                    </a:lnTo>
                    <a:lnTo>
                      <a:pt x="49" y="122"/>
                    </a:lnTo>
                    <a:lnTo>
                      <a:pt x="30" y="134"/>
                    </a:lnTo>
                    <a:lnTo>
                      <a:pt x="9" y="133"/>
                    </a:lnTo>
                    <a:lnTo>
                      <a:pt x="0" y="147"/>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03" name="Freeform 802"/>
              <p:cNvSpPr>
                <a:spLocks/>
              </p:cNvSpPr>
              <p:nvPr/>
            </p:nvSpPr>
            <p:spPr bwMode="auto">
              <a:xfrm>
                <a:off x="3522" y="2925"/>
                <a:ext cx="33" cy="18"/>
              </a:xfrm>
              <a:custGeom>
                <a:avLst/>
                <a:gdLst>
                  <a:gd name="T0" fmla="*/ 0 w 33"/>
                  <a:gd name="T1" fmla="*/ 9 h 18"/>
                  <a:gd name="T2" fmla="*/ 0 w 33"/>
                  <a:gd name="T3" fmla="*/ 9 h 18"/>
                  <a:gd name="T4" fmla="*/ 11 w 33"/>
                  <a:gd name="T5" fmla="*/ 17 h 18"/>
                  <a:gd name="T6" fmla="*/ 32 w 33"/>
                  <a:gd name="T7" fmla="*/ 0 h 18"/>
                  <a:gd name="T8" fmla="*/ 0 w 33"/>
                  <a:gd name="T9" fmla="*/ 9 h 18"/>
                  <a:gd name="T10" fmla="*/ 0 w 33"/>
                  <a:gd name="T11" fmla="*/ 9 h 18"/>
                  <a:gd name="T12" fmla="*/ 0 60000 65536"/>
                  <a:gd name="T13" fmla="*/ 0 60000 65536"/>
                  <a:gd name="T14" fmla="*/ 0 60000 65536"/>
                  <a:gd name="T15" fmla="*/ 0 60000 65536"/>
                  <a:gd name="T16" fmla="*/ 0 60000 65536"/>
                  <a:gd name="T17" fmla="*/ 0 60000 65536"/>
                  <a:gd name="T18" fmla="*/ 0 w 33"/>
                  <a:gd name="T19" fmla="*/ 0 h 18"/>
                  <a:gd name="T20" fmla="*/ 33 w 3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3" h="18">
                    <a:moveTo>
                      <a:pt x="0" y="9"/>
                    </a:moveTo>
                    <a:lnTo>
                      <a:pt x="0" y="9"/>
                    </a:lnTo>
                    <a:lnTo>
                      <a:pt x="11" y="17"/>
                    </a:lnTo>
                    <a:lnTo>
                      <a:pt x="32" y="0"/>
                    </a:lnTo>
                    <a:lnTo>
                      <a:pt x="0" y="9"/>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04" name="Freeform 803"/>
              <p:cNvSpPr>
                <a:spLocks/>
              </p:cNvSpPr>
              <p:nvPr/>
            </p:nvSpPr>
            <p:spPr bwMode="auto">
              <a:xfrm>
                <a:off x="3093" y="3260"/>
                <a:ext cx="38" cy="85"/>
              </a:xfrm>
              <a:custGeom>
                <a:avLst/>
                <a:gdLst>
                  <a:gd name="T0" fmla="*/ 0 w 38"/>
                  <a:gd name="T1" fmla="*/ 21 h 85"/>
                  <a:gd name="T2" fmla="*/ 0 w 38"/>
                  <a:gd name="T3" fmla="*/ 21 h 85"/>
                  <a:gd name="T4" fmla="*/ 14 w 38"/>
                  <a:gd name="T5" fmla="*/ 84 h 85"/>
                  <a:gd name="T6" fmla="*/ 26 w 38"/>
                  <a:gd name="T7" fmla="*/ 83 h 85"/>
                  <a:gd name="T8" fmla="*/ 37 w 38"/>
                  <a:gd name="T9" fmla="*/ 10 h 85"/>
                  <a:gd name="T10" fmla="*/ 26 w 38"/>
                  <a:gd name="T11" fmla="*/ 0 h 85"/>
                  <a:gd name="T12" fmla="*/ 19 w 38"/>
                  <a:gd name="T13" fmla="*/ 7 h 85"/>
                  <a:gd name="T14" fmla="*/ 0 w 38"/>
                  <a:gd name="T15" fmla="*/ 21 h 85"/>
                  <a:gd name="T16" fmla="*/ 0 w 38"/>
                  <a:gd name="T17" fmla="*/ 21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85"/>
                  <a:gd name="T29" fmla="*/ 38 w 38"/>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85">
                    <a:moveTo>
                      <a:pt x="0" y="21"/>
                    </a:moveTo>
                    <a:lnTo>
                      <a:pt x="0" y="21"/>
                    </a:lnTo>
                    <a:lnTo>
                      <a:pt x="14" y="84"/>
                    </a:lnTo>
                    <a:lnTo>
                      <a:pt x="26" y="83"/>
                    </a:lnTo>
                    <a:lnTo>
                      <a:pt x="37" y="10"/>
                    </a:lnTo>
                    <a:lnTo>
                      <a:pt x="26" y="0"/>
                    </a:lnTo>
                    <a:lnTo>
                      <a:pt x="19" y="7"/>
                    </a:lnTo>
                    <a:lnTo>
                      <a:pt x="0" y="21"/>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05" name="Freeform 804"/>
              <p:cNvSpPr>
                <a:spLocks/>
              </p:cNvSpPr>
              <p:nvPr/>
            </p:nvSpPr>
            <p:spPr bwMode="auto">
              <a:xfrm>
                <a:off x="3209" y="3399"/>
                <a:ext cx="26" cy="18"/>
              </a:xfrm>
              <a:custGeom>
                <a:avLst/>
                <a:gdLst>
                  <a:gd name="T0" fmla="*/ 0 w 26"/>
                  <a:gd name="T1" fmla="*/ 17 h 18"/>
                  <a:gd name="T2" fmla="*/ 0 w 26"/>
                  <a:gd name="T3" fmla="*/ 17 h 18"/>
                  <a:gd name="T4" fmla="*/ 3 w 26"/>
                  <a:gd name="T5" fmla="*/ 1 h 18"/>
                  <a:gd name="T6" fmla="*/ 25 w 26"/>
                  <a:gd name="T7" fmla="*/ 0 h 18"/>
                  <a:gd name="T8" fmla="*/ 25 w 26"/>
                  <a:gd name="T9" fmla="*/ 15 h 18"/>
                  <a:gd name="T10" fmla="*/ 0 w 26"/>
                  <a:gd name="T11" fmla="*/ 17 h 18"/>
                  <a:gd name="T12" fmla="*/ 0 w 26"/>
                  <a:gd name="T13" fmla="*/ 17 h 18"/>
                  <a:gd name="T14" fmla="*/ 0 60000 65536"/>
                  <a:gd name="T15" fmla="*/ 0 60000 65536"/>
                  <a:gd name="T16" fmla="*/ 0 60000 65536"/>
                  <a:gd name="T17" fmla="*/ 0 60000 65536"/>
                  <a:gd name="T18" fmla="*/ 0 60000 65536"/>
                  <a:gd name="T19" fmla="*/ 0 60000 65536"/>
                  <a:gd name="T20" fmla="*/ 0 60000 65536"/>
                  <a:gd name="T21" fmla="*/ 0 w 26"/>
                  <a:gd name="T22" fmla="*/ 0 h 18"/>
                  <a:gd name="T23" fmla="*/ 26 w 2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8">
                    <a:moveTo>
                      <a:pt x="0" y="17"/>
                    </a:moveTo>
                    <a:lnTo>
                      <a:pt x="0" y="17"/>
                    </a:lnTo>
                    <a:lnTo>
                      <a:pt x="3" y="1"/>
                    </a:lnTo>
                    <a:lnTo>
                      <a:pt x="25" y="0"/>
                    </a:lnTo>
                    <a:lnTo>
                      <a:pt x="25" y="15"/>
                    </a:lnTo>
                    <a:lnTo>
                      <a:pt x="0" y="17"/>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06" name="Freeform 805"/>
              <p:cNvSpPr>
                <a:spLocks/>
              </p:cNvSpPr>
              <p:nvPr/>
            </p:nvSpPr>
            <p:spPr bwMode="auto">
              <a:xfrm>
                <a:off x="3530" y="3182"/>
                <a:ext cx="207" cy="201"/>
              </a:xfrm>
              <a:custGeom>
                <a:avLst/>
                <a:gdLst>
                  <a:gd name="T0" fmla="*/ 0 w 207"/>
                  <a:gd name="T1" fmla="*/ 140 h 201"/>
                  <a:gd name="T2" fmla="*/ 0 w 207"/>
                  <a:gd name="T3" fmla="*/ 140 h 201"/>
                  <a:gd name="T4" fmla="*/ 16 w 207"/>
                  <a:gd name="T5" fmla="*/ 129 h 201"/>
                  <a:gd name="T6" fmla="*/ 17 w 207"/>
                  <a:gd name="T7" fmla="*/ 105 h 201"/>
                  <a:gd name="T8" fmla="*/ 44 w 207"/>
                  <a:gd name="T9" fmla="*/ 72 h 201"/>
                  <a:gd name="T10" fmla="*/ 55 w 207"/>
                  <a:gd name="T11" fmla="*/ 13 h 201"/>
                  <a:gd name="T12" fmla="*/ 76 w 207"/>
                  <a:gd name="T13" fmla="*/ 0 h 201"/>
                  <a:gd name="T14" fmla="*/ 92 w 207"/>
                  <a:gd name="T15" fmla="*/ 40 h 201"/>
                  <a:gd name="T16" fmla="*/ 137 w 207"/>
                  <a:gd name="T17" fmla="*/ 74 h 201"/>
                  <a:gd name="T18" fmla="*/ 121 w 207"/>
                  <a:gd name="T19" fmla="*/ 95 h 201"/>
                  <a:gd name="T20" fmla="*/ 136 w 207"/>
                  <a:gd name="T21" fmla="*/ 100 h 201"/>
                  <a:gd name="T22" fmla="*/ 152 w 207"/>
                  <a:gd name="T23" fmla="*/ 124 h 201"/>
                  <a:gd name="T24" fmla="*/ 206 w 207"/>
                  <a:gd name="T25" fmla="*/ 138 h 201"/>
                  <a:gd name="T26" fmla="*/ 165 w 207"/>
                  <a:gd name="T27" fmla="*/ 179 h 201"/>
                  <a:gd name="T28" fmla="*/ 122 w 207"/>
                  <a:gd name="T29" fmla="*/ 194 h 201"/>
                  <a:gd name="T30" fmla="*/ 83 w 207"/>
                  <a:gd name="T31" fmla="*/ 200 h 201"/>
                  <a:gd name="T32" fmla="*/ 39 w 207"/>
                  <a:gd name="T33" fmla="*/ 185 h 201"/>
                  <a:gd name="T34" fmla="*/ 24 w 207"/>
                  <a:gd name="T35" fmla="*/ 156 h 201"/>
                  <a:gd name="T36" fmla="*/ 0 w 207"/>
                  <a:gd name="T37" fmla="*/ 140 h 201"/>
                  <a:gd name="T38" fmla="*/ 0 w 207"/>
                  <a:gd name="T39" fmla="*/ 140 h 2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7"/>
                  <a:gd name="T61" fmla="*/ 0 h 201"/>
                  <a:gd name="T62" fmla="*/ 207 w 207"/>
                  <a:gd name="T63" fmla="*/ 201 h 2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7" h="201">
                    <a:moveTo>
                      <a:pt x="0" y="140"/>
                    </a:moveTo>
                    <a:lnTo>
                      <a:pt x="0" y="140"/>
                    </a:lnTo>
                    <a:lnTo>
                      <a:pt x="16" y="129"/>
                    </a:lnTo>
                    <a:lnTo>
                      <a:pt x="17" y="105"/>
                    </a:lnTo>
                    <a:lnTo>
                      <a:pt x="44" y="72"/>
                    </a:lnTo>
                    <a:lnTo>
                      <a:pt x="55" y="13"/>
                    </a:lnTo>
                    <a:lnTo>
                      <a:pt x="76" y="0"/>
                    </a:lnTo>
                    <a:lnTo>
                      <a:pt x="92" y="40"/>
                    </a:lnTo>
                    <a:lnTo>
                      <a:pt x="137" y="74"/>
                    </a:lnTo>
                    <a:lnTo>
                      <a:pt x="121" y="95"/>
                    </a:lnTo>
                    <a:lnTo>
                      <a:pt x="136" y="100"/>
                    </a:lnTo>
                    <a:lnTo>
                      <a:pt x="152" y="124"/>
                    </a:lnTo>
                    <a:lnTo>
                      <a:pt x="206" y="138"/>
                    </a:lnTo>
                    <a:lnTo>
                      <a:pt x="165" y="179"/>
                    </a:lnTo>
                    <a:lnTo>
                      <a:pt x="122" y="194"/>
                    </a:lnTo>
                    <a:lnTo>
                      <a:pt x="83" y="200"/>
                    </a:lnTo>
                    <a:lnTo>
                      <a:pt x="39" y="185"/>
                    </a:lnTo>
                    <a:lnTo>
                      <a:pt x="24" y="156"/>
                    </a:lnTo>
                    <a:lnTo>
                      <a:pt x="0" y="14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07" name="Freeform 806"/>
              <p:cNvSpPr>
                <a:spLocks/>
              </p:cNvSpPr>
              <p:nvPr/>
            </p:nvSpPr>
            <p:spPr bwMode="auto">
              <a:xfrm>
                <a:off x="3651" y="3256"/>
                <a:ext cx="22" cy="27"/>
              </a:xfrm>
              <a:custGeom>
                <a:avLst/>
                <a:gdLst>
                  <a:gd name="T0" fmla="*/ 0 w 22"/>
                  <a:gd name="T1" fmla="*/ 21 h 27"/>
                  <a:gd name="T2" fmla="*/ 0 w 22"/>
                  <a:gd name="T3" fmla="*/ 21 h 27"/>
                  <a:gd name="T4" fmla="*/ 15 w 22"/>
                  <a:gd name="T5" fmla="*/ 26 h 27"/>
                  <a:gd name="T6" fmla="*/ 21 w 22"/>
                  <a:gd name="T7" fmla="*/ 18 h 27"/>
                  <a:gd name="T8" fmla="*/ 10 w 22"/>
                  <a:gd name="T9" fmla="*/ 16 h 27"/>
                  <a:gd name="T10" fmla="*/ 21 w 22"/>
                  <a:gd name="T11" fmla="*/ 10 h 27"/>
                  <a:gd name="T12" fmla="*/ 16 w 22"/>
                  <a:gd name="T13" fmla="*/ 0 h 27"/>
                  <a:gd name="T14" fmla="*/ 0 w 22"/>
                  <a:gd name="T15" fmla="*/ 21 h 27"/>
                  <a:gd name="T16" fmla="*/ 0 w 22"/>
                  <a:gd name="T17" fmla="*/ 21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0" y="21"/>
                    </a:moveTo>
                    <a:lnTo>
                      <a:pt x="0" y="21"/>
                    </a:lnTo>
                    <a:lnTo>
                      <a:pt x="15" y="26"/>
                    </a:lnTo>
                    <a:lnTo>
                      <a:pt x="21" y="18"/>
                    </a:lnTo>
                    <a:lnTo>
                      <a:pt x="10" y="16"/>
                    </a:lnTo>
                    <a:lnTo>
                      <a:pt x="21" y="10"/>
                    </a:lnTo>
                    <a:lnTo>
                      <a:pt x="16" y="0"/>
                    </a:lnTo>
                    <a:lnTo>
                      <a:pt x="0" y="21"/>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08" name="Freeform 807"/>
              <p:cNvSpPr>
                <a:spLocks/>
              </p:cNvSpPr>
              <p:nvPr/>
            </p:nvSpPr>
            <p:spPr bwMode="auto">
              <a:xfrm>
                <a:off x="3199" y="3399"/>
                <a:ext cx="77" cy="85"/>
              </a:xfrm>
              <a:custGeom>
                <a:avLst/>
                <a:gdLst>
                  <a:gd name="T0" fmla="*/ 0 w 77"/>
                  <a:gd name="T1" fmla="*/ 40 h 85"/>
                  <a:gd name="T2" fmla="*/ 0 w 77"/>
                  <a:gd name="T3" fmla="*/ 40 h 85"/>
                  <a:gd name="T4" fmla="*/ 9 w 77"/>
                  <a:gd name="T5" fmla="*/ 27 h 85"/>
                  <a:gd name="T6" fmla="*/ 14 w 77"/>
                  <a:gd name="T7" fmla="*/ 28 h 85"/>
                  <a:gd name="T8" fmla="*/ 10 w 77"/>
                  <a:gd name="T9" fmla="*/ 17 h 85"/>
                  <a:gd name="T10" fmla="*/ 35 w 77"/>
                  <a:gd name="T11" fmla="*/ 15 h 85"/>
                  <a:gd name="T12" fmla="*/ 35 w 77"/>
                  <a:gd name="T13" fmla="*/ 0 h 85"/>
                  <a:gd name="T14" fmla="*/ 63 w 77"/>
                  <a:gd name="T15" fmla="*/ 1 h 85"/>
                  <a:gd name="T16" fmla="*/ 62 w 77"/>
                  <a:gd name="T17" fmla="*/ 13 h 85"/>
                  <a:gd name="T18" fmla="*/ 76 w 77"/>
                  <a:gd name="T19" fmla="*/ 15 h 85"/>
                  <a:gd name="T20" fmla="*/ 72 w 77"/>
                  <a:gd name="T21" fmla="*/ 61 h 85"/>
                  <a:gd name="T22" fmla="*/ 54 w 77"/>
                  <a:gd name="T23" fmla="*/ 56 h 85"/>
                  <a:gd name="T24" fmla="*/ 33 w 77"/>
                  <a:gd name="T25" fmla="*/ 84 h 85"/>
                  <a:gd name="T26" fmla="*/ 0 w 77"/>
                  <a:gd name="T27" fmla="*/ 40 h 85"/>
                  <a:gd name="T28" fmla="*/ 0 w 77"/>
                  <a:gd name="T29" fmla="*/ 40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85"/>
                  <a:gd name="T47" fmla="*/ 77 w 77"/>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85">
                    <a:moveTo>
                      <a:pt x="0" y="40"/>
                    </a:moveTo>
                    <a:lnTo>
                      <a:pt x="0" y="40"/>
                    </a:lnTo>
                    <a:lnTo>
                      <a:pt x="9" y="27"/>
                    </a:lnTo>
                    <a:lnTo>
                      <a:pt x="14" y="28"/>
                    </a:lnTo>
                    <a:lnTo>
                      <a:pt x="10" y="17"/>
                    </a:lnTo>
                    <a:lnTo>
                      <a:pt x="35" y="15"/>
                    </a:lnTo>
                    <a:lnTo>
                      <a:pt x="35" y="0"/>
                    </a:lnTo>
                    <a:lnTo>
                      <a:pt x="63" y="1"/>
                    </a:lnTo>
                    <a:lnTo>
                      <a:pt x="62" y="13"/>
                    </a:lnTo>
                    <a:lnTo>
                      <a:pt x="76" y="15"/>
                    </a:lnTo>
                    <a:lnTo>
                      <a:pt x="72" y="61"/>
                    </a:lnTo>
                    <a:lnTo>
                      <a:pt x="54" y="56"/>
                    </a:lnTo>
                    <a:lnTo>
                      <a:pt x="33" y="84"/>
                    </a:lnTo>
                    <a:lnTo>
                      <a:pt x="0" y="4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09" name="Freeform 808"/>
              <p:cNvSpPr>
                <a:spLocks/>
              </p:cNvSpPr>
              <p:nvPr/>
            </p:nvSpPr>
            <p:spPr bwMode="auto">
              <a:xfrm>
                <a:off x="2852" y="3244"/>
                <a:ext cx="42" cy="8"/>
              </a:xfrm>
              <a:custGeom>
                <a:avLst/>
                <a:gdLst>
                  <a:gd name="T0" fmla="*/ 0 w 42"/>
                  <a:gd name="T1" fmla="*/ 7 h 8"/>
                  <a:gd name="T2" fmla="*/ 0 w 42"/>
                  <a:gd name="T3" fmla="*/ 7 h 8"/>
                  <a:gd name="T4" fmla="*/ 2 w 42"/>
                  <a:gd name="T5" fmla="*/ 0 h 8"/>
                  <a:gd name="T6" fmla="*/ 41 w 42"/>
                  <a:gd name="T7" fmla="*/ 2 h 8"/>
                  <a:gd name="T8" fmla="*/ 0 w 42"/>
                  <a:gd name="T9" fmla="*/ 7 h 8"/>
                  <a:gd name="T10" fmla="*/ 0 w 42"/>
                  <a:gd name="T11" fmla="*/ 7 h 8"/>
                  <a:gd name="T12" fmla="*/ 0 60000 65536"/>
                  <a:gd name="T13" fmla="*/ 0 60000 65536"/>
                  <a:gd name="T14" fmla="*/ 0 60000 65536"/>
                  <a:gd name="T15" fmla="*/ 0 60000 65536"/>
                  <a:gd name="T16" fmla="*/ 0 60000 65536"/>
                  <a:gd name="T17" fmla="*/ 0 60000 65536"/>
                  <a:gd name="T18" fmla="*/ 0 w 42"/>
                  <a:gd name="T19" fmla="*/ 0 h 8"/>
                  <a:gd name="T20" fmla="*/ 42 w 42"/>
                  <a:gd name="T21" fmla="*/ 8 h 8"/>
                </a:gdLst>
                <a:ahLst/>
                <a:cxnLst>
                  <a:cxn ang="T12">
                    <a:pos x="T0" y="T1"/>
                  </a:cxn>
                  <a:cxn ang="T13">
                    <a:pos x="T2" y="T3"/>
                  </a:cxn>
                  <a:cxn ang="T14">
                    <a:pos x="T4" y="T5"/>
                  </a:cxn>
                  <a:cxn ang="T15">
                    <a:pos x="T6" y="T7"/>
                  </a:cxn>
                  <a:cxn ang="T16">
                    <a:pos x="T8" y="T9"/>
                  </a:cxn>
                  <a:cxn ang="T17">
                    <a:pos x="T10" y="T11"/>
                  </a:cxn>
                </a:cxnLst>
                <a:rect l="T18" t="T19" r="T20" b="T21"/>
                <a:pathLst>
                  <a:path w="42" h="8">
                    <a:moveTo>
                      <a:pt x="0" y="7"/>
                    </a:moveTo>
                    <a:lnTo>
                      <a:pt x="0" y="7"/>
                    </a:lnTo>
                    <a:lnTo>
                      <a:pt x="2" y="0"/>
                    </a:lnTo>
                    <a:lnTo>
                      <a:pt x="41" y="2"/>
                    </a:lnTo>
                    <a:lnTo>
                      <a:pt x="0" y="7"/>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10" name="Freeform 809"/>
              <p:cNvSpPr>
                <a:spLocks/>
              </p:cNvSpPr>
              <p:nvPr/>
            </p:nvSpPr>
            <p:spPr bwMode="auto">
              <a:xfrm>
                <a:off x="3039" y="3277"/>
                <a:ext cx="59" cy="89"/>
              </a:xfrm>
              <a:custGeom>
                <a:avLst/>
                <a:gdLst>
                  <a:gd name="T0" fmla="*/ 0 w 59"/>
                  <a:gd name="T1" fmla="*/ 83 h 89"/>
                  <a:gd name="T2" fmla="*/ 0 w 59"/>
                  <a:gd name="T3" fmla="*/ 83 h 89"/>
                  <a:gd name="T4" fmla="*/ 5 w 59"/>
                  <a:gd name="T5" fmla="*/ 23 h 89"/>
                  <a:gd name="T6" fmla="*/ 3 w 59"/>
                  <a:gd name="T7" fmla="*/ 4 h 89"/>
                  <a:gd name="T8" fmla="*/ 39 w 59"/>
                  <a:gd name="T9" fmla="*/ 0 h 89"/>
                  <a:gd name="T10" fmla="*/ 58 w 59"/>
                  <a:gd name="T11" fmla="*/ 70 h 89"/>
                  <a:gd name="T12" fmla="*/ 15 w 59"/>
                  <a:gd name="T13" fmla="*/ 88 h 89"/>
                  <a:gd name="T14" fmla="*/ 0 w 59"/>
                  <a:gd name="T15" fmla="*/ 83 h 89"/>
                  <a:gd name="T16" fmla="*/ 0 w 59"/>
                  <a:gd name="T17" fmla="*/ 83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89"/>
                  <a:gd name="T29" fmla="*/ 59 w 59"/>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89">
                    <a:moveTo>
                      <a:pt x="0" y="83"/>
                    </a:moveTo>
                    <a:lnTo>
                      <a:pt x="0" y="83"/>
                    </a:lnTo>
                    <a:lnTo>
                      <a:pt x="5" y="23"/>
                    </a:lnTo>
                    <a:lnTo>
                      <a:pt x="3" y="4"/>
                    </a:lnTo>
                    <a:lnTo>
                      <a:pt x="39" y="0"/>
                    </a:lnTo>
                    <a:lnTo>
                      <a:pt x="58" y="70"/>
                    </a:lnTo>
                    <a:lnTo>
                      <a:pt x="15" y="88"/>
                    </a:lnTo>
                    <a:lnTo>
                      <a:pt x="0" y="8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11" name="Freeform 810"/>
              <p:cNvSpPr>
                <a:spLocks/>
              </p:cNvSpPr>
              <p:nvPr/>
            </p:nvSpPr>
            <p:spPr bwMode="auto">
              <a:xfrm>
                <a:off x="2876" y="3256"/>
                <a:ext cx="101" cy="74"/>
              </a:xfrm>
              <a:custGeom>
                <a:avLst/>
                <a:gdLst>
                  <a:gd name="T0" fmla="*/ 0 w 101"/>
                  <a:gd name="T1" fmla="*/ 25 h 74"/>
                  <a:gd name="T2" fmla="*/ 0 w 101"/>
                  <a:gd name="T3" fmla="*/ 25 h 74"/>
                  <a:gd name="T4" fmla="*/ 17 w 101"/>
                  <a:gd name="T5" fmla="*/ 14 h 74"/>
                  <a:gd name="T6" fmla="*/ 17 w 101"/>
                  <a:gd name="T7" fmla="*/ 0 h 74"/>
                  <a:gd name="T8" fmla="*/ 50 w 101"/>
                  <a:gd name="T9" fmla="*/ 3 h 74"/>
                  <a:gd name="T10" fmla="*/ 59 w 101"/>
                  <a:gd name="T11" fmla="*/ 10 h 74"/>
                  <a:gd name="T12" fmla="*/ 82 w 101"/>
                  <a:gd name="T13" fmla="*/ 2 h 74"/>
                  <a:gd name="T14" fmla="*/ 96 w 101"/>
                  <a:gd name="T15" fmla="*/ 35 h 74"/>
                  <a:gd name="T16" fmla="*/ 100 w 101"/>
                  <a:gd name="T17" fmla="*/ 59 h 74"/>
                  <a:gd name="T18" fmla="*/ 91 w 101"/>
                  <a:gd name="T19" fmla="*/ 58 h 74"/>
                  <a:gd name="T20" fmla="*/ 89 w 101"/>
                  <a:gd name="T21" fmla="*/ 71 h 74"/>
                  <a:gd name="T22" fmla="*/ 75 w 101"/>
                  <a:gd name="T23" fmla="*/ 73 h 74"/>
                  <a:gd name="T24" fmla="*/ 74 w 101"/>
                  <a:gd name="T25" fmla="*/ 59 h 74"/>
                  <a:gd name="T26" fmla="*/ 66 w 101"/>
                  <a:gd name="T27" fmla="*/ 59 h 74"/>
                  <a:gd name="T28" fmla="*/ 52 w 101"/>
                  <a:gd name="T29" fmla="*/ 38 h 74"/>
                  <a:gd name="T30" fmla="*/ 23 w 101"/>
                  <a:gd name="T31" fmla="*/ 50 h 74"/>
                  <a:gd name="T32" fmla="*/ 0 w 101"/>
                  <a:gd name="T33" fmla="*/ 25 h 74"/>
                  <a:gd name="T34" fmla="*/ 0 w 101"/>
                  <a:gd name="T35" fmla="*/ 25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74"/>
                  <a:gd name="T56" fmla="*/ 101 w 101"/>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74">
                    <a:moveTo>
                      <a:pt x="0" y="25"/>
                    </a:moveTo>
                    <a:lnTo>
                      <a:pt x="0" y="25"/>
                    </a:lnTo>
                    <a:lnTo>
                      <a:pt x="17" y="14"/>
                    </a:lnTo>
                    <a:lnTo>
                      <a:pt x="17" y="0"/>
                    </a:lnTo>
                    <a:lnTo>
                      <a:pt x="50" y="3"/>
                    </a:lnTo>
                    <a:lnTo>
                      <a:pt x="59" y="10"/>
                    </a:lnTo>
                    <a:lnTo>
                      <a:pt x="82" y="2"/>
                    </a:lnTo>
                    <a:lnTo>
                      <a:pt x="96" y="35"/>
                    </a:lnTo>
                    <a:lnTo>
                      <a:pt x="100" y="59"/>
                    </a:lnTo>
                    <a:lnTo>
                      <a:pt x="91" y="58"/>
                    </a:lnTo>
                    <a:lnTo>
                      <a:pt x="89" y="71"/>
                    </a:lnTo>
                    <a:lnTo>
                      <a:pt x="75" y="73"/>
                    </a:lnTo>
                    <a:lnTo>
                      <a:pt x="74" y="59"/>
                    </a:lnTo>
                    <a:lnTo>
                      <a:pt x="66" y="59"/>
                    </a:lnTo>
                    <a:lnTo>
                      <a:pt x="52" y="38"/>
                    </a:lnTo>
                    <a:lnTo>
                      <a:pt x="23" y="50"/>
                    </a:lnTo>
                    <a:lnTo>
                      <a:pt x="0" y="2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12" name="Freeform 811"/>
              <p:cNvSpPr>
                <a:spLocks/>
              </p:cNvSpPr>
              <p:nvPr/>
            </p:nvSpPr>
            <p:spPr bwMode="auto">
              <a:xfrm>
                <a:off x="3691" y="3022"/>
                <a:ext cx="26" cy="8"/>
              </a:xfrm>
              <a:custGeom>
                <a:avLst/>
                <a:gdLst>
                  <a:gd name="T0" fmla="*/ 0 w 26"/>
                  <a:gd name="T1" fmla="*/ 0 h 8"/>
                  <a:gd name="T2" fmla="*/ 0 w 26"/>
                  <a:gd name="T3" fmla="*/ 0 h 8"/>
                  <a:gd name="T4" fmla="*/ 13 w 26"/>
                  <a:gd name="T5" fmla="*/ 7 h 8"/>
                  <a:gd name="T6" fmla="*/ 25 w 26"/>
                  <a:gd name="T7" fmla="*/ 2 h 8"/>
                  <a:gd name="T8" fmla="*/ 0 w 26"/>
                  <a:gd name="T9" fmla="*/ 0 h 8"/>
                  <a:gd name="T10" fmla="*/ 0 w 26"/>
                  <a:gd name="T11" fmla="*/ 0 h 8"/>
                  <a:gd name="T12" fmla="*/ 0 60000 65536"/>
                  <a:gd name="T13" fmla="*/ 0 60000 65536"/>
                  <a:gd name="T14" fmla="*/ 0 60000 65536"/>
                  <a:gd name="T15" fmla="*/ 0 60000 65536"/>
                  <a:gd name="T16" fmla="*/ 0 60000 65536"/>
                  <a:gd name="T17" fmla="*/ 0 60000 65536"/>
                  <a:gd name="T18" fmla="*/ 0 w 26"/>
                  <a:gd name="T19" fmla="*/ 0 h 8"/>
                  <a:gd name="T20" fmla="*/ 26 w 26"/>
                  <a:gd name="T21" fmla="*/ 8 h 8"/>
                </a:gdLst>
                <a:ahLst/>
                <a:cxnLst>
                  <a:cxn ang="T12">
                    <a:pos x="T0" y="T1"/>
                  </a:cxn>
                  <a:cxn ang="T13">
                    <a:pos x="T2" y="T3"/>
                  </a:cxn>
                  <a:cxn ang="T14">
                    <a:pos x="T4" y="T5"/>
                  </a:cxn>
                  <a:cxn ang="T15">
                    <a:pos x="T6" y="T7"/>
                  </a:cxn>
                  <a:cxn ang="T16">
                    <a:pos x="T8" y="T9"/>
                  </a:cxn>
                  <a:cxn ang="T17">
                    <a:pos x="T10" y="T11"/>
                  </a:cxn>
                </a:cxnLst>
                <a:rect l="T18" t="T19" r="T20" b="T21"/>
                <a:pathLst>
                  <a:path w="26" h="8">
                    <a:moveTo>
                      <a:pt x="0" y="0"/>
                    </a:moveTo>
                    <a:lnTo>
                      <a:pt x="0" y="0"/>
                    </a:lnTo>
                    <a:lnTo>
                      <a:pt x="13" y="7"/>
                    </a:lnTo>
                    <a:lnTo>
                      <a:pt x="25" y="2"/>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13" name="Freeform 812"/>
              <p:cNvSpPr>
                <a:spLocks/>
              </p:cNvSpPr>
              <p:nvPr/>
            </p:nvSpPr>
            <p:spPr bwMode="auto">
              <a:xfrm>
                <a:off x="3544" y="2963"/>
                <a:ext cx="22" cy="58"/>
              </a:xfrm>
              <a:custGeom>
                <a:avLst/>
                <a:gdLst>
                  <a:gd name="T0" fmla="*/ 0 w 22"/>
                  <a:gd name="T1" fmla="*/ 28 h 58"/>
                  <a:gd name="T2" fmla="*/ 0 w 22"/>
                  <a:gd name="T3" fmla="*/ 28 h 58"/>
                  <a:gd name="T4" fmla="*/ 11 w 22"/>
                  <a:gd name="T5" fmla="*/ 57 h 58"/>
                  <a:gd name="T6" fmla="*/ 13 w 22"/>
                  <a:gd name="T7" fmla="*/ 56 h 58"/>
                  <a:gd name="T8" fmla="*/ 19 w 22"/>
                  <a:gd name="T9" fmla="*/ 25 h 58"/>
                  <a:gd name="T10" fmla="*/ 11 w 22"/>
                  <a:gd name="T11" fmla="*/ 28 h 58"/>
                  <a:gd name="T12" fmla="*/ 13 w 22"/>
                  <a:gd name="T13" fmla="*/ 14 h 58"/>
                  <a:gd name="T14" fmla="*/ 20 w 22"/>
                  <a:gd name="T15" fmla="*/ 7 h 58"/>
                  <a:gd name="T16" fmla="*/ 21 w 22"/>
                  <a:gd name="T17" fmla="*/ 0 h 58"/>
                  <a:gd name="T18" fmla="*/ 14 w 22"/>
                  <a:gd name="T19" fmla="*/ 1 h 58"/>
                  <a:gd name="T20" fmla="*/ 0 w 22"/>
                  <a:gd name="T21" fmla="*/ 28 h 58"/>
                  <a:gd name="T22" fmla="*/ 0 w 22"/>
                  <a:gd name="T23" fmla="*/ 28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58"/>
                  <a:gd name="T38" fmla="*/ 22 w 22"/>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58">
                    <a:moveTo>
                      <a:pt x="0" y="28"/>
                    </a:moveTo>
                    <a:lnTo>
                      <a:pt x="0" y="28"/>
                    </a:lnTo>
                    <a:lnTo>
                      <a:pt x="11" y="57"/>
                    </a:lnTo>
                    <a:lnTo>
                      <a:pt x="13" y="56"/>
                    </a:lnTo>
                    <a:lnTo>
                      <a:pt x="19" y="25"/>
                    </a:lnTo>
                    <a:lnTo>
                      <a:pt x="11" y="28"/>
                    </a:lnTo>
                    <a:lnTo>
                      <a:pt x="13" y="14"/>
                    </a:lnTo>
                    <a:lnTo>
                      <a:pt x="20" y="7"/>
                    </a:lnTo>
                    <a:lnTo>
                      <a:pt x="21" y="0"/>
                    </a:lnTo>
                    <a:lnTo>
                      <a:pt x="14" y="1"/>
                    </a:lnTo>
                    <a:lnTo>
                      <a:pt x="0" y="2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14" name="Freeform 813"/>
              <p:cNvSpPr>
                <a:spLocks/>
              </p:cNvSpPr>
              <p:nvPr/>
            </p:nvSpPr>
            <p:spPr bwMode="auto">
              <a:xfrm>
                <a:off x="2964" y="3283"/>
                <a:ext cx="81" cy="87"/>
              </a:xfrm>
              <a:custGeom>
                <a:avLst/>
                <a:gdLst>
                  <a:gd name="T0" fmla="*/ 0 w 81"/>
                  <a:gd name="T1" fmla="*/ 57 h 87"/>
                  <a:gd name="T2" fmla="*/ 0 w 81"/>
                  <a:gd name="T3" fmla="*/ 57 h 87"/>
                  <a:gd name="T4" fmla="*/ 1 w 81"/>
                  <a:gd name="T5" fmla="*/ 44 h 87"/>
                  <a:gd name="T6" fmla="*/ 3 w 81"/>
                  <a:gd name="T7" fmla="*/ 31 h 87"/>
                  <a:gd name="T8" fmla="*/ 12 w 81"/>
                  <a:gd name="T9" fmla="*/ 32 h 87"/>
                  <a:gd name="T10" fmla="*/ 8 w 81"/>
                  <a:gd name="T11" fmla="*/ 8 h 87"/>
                  <a:gd name="T12" fmla="*/ 32 w 81"/>
                  <a:gd name="T13" fmla="*/ 0 h 87"/>
                  <a:gd name="T14" fmla="*/ 46 w 81"/>
                  <a:gd name="T15" fmla="*/ 5 h 87"/>
                  <a:gd name="T16" fmla="*/ 53 w 81"/>
                  <a:gd name="T17" fmla="*/ 14 h 87"/>
                  <a:gd name="T18" fmla="*/ 80 w 81"/>
                  <a:gd name="T19" fmla="*/ 17 h 87"/>
                  <a:gd name="T20" fmla="*/ 75 w 81"/>
                  <a:gd name="T21" fmla="*/ 77 h 87"/>
                  <a:gd name="T22" fmla="*/ 13 w 81"/>
                  <a:gd name="T23" fmla="*/ 86 h 87"/>
                  <a:gd name="T24" fmla="*/ 15 w 81"/>
                  <a:gd name="T25" fmla="*/ 66 h 87"/>
                  <a:gd name="T26" fmla="*/ 0 w 81"/>
                  <a:gd name="T27" fmla="*/ 57 h 87"/>
                  <a:gd name="T28" fmla="*/ 0 w 81"/>
                  <a:gd name="T29" fmla="*/ 57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
                  <a:gd name="T46" fmla="*/ 0 h 87"/>
                  <a:gd name="T47" fmla="*/ 81 w 81"/>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 h="87">
                    <a:moveTo>
                      <a:pt x="0" y="57"/>
                    </a:moveTo>
                    <a:lnTo>
                      <a:pt x="0" y="57"/>
                    </a:lnTo>
                    <a:lnTo>
                      <a:pt x="1" y="44"/>
                    </a:lnTo>
                    <a:lnTo>
                      <a:pt x="3" y="31"/>
                    </a:lnTo>
                    <a:lnTo>
                      <a:pt x="12" y="32"/>
                    </a:lnTo>
                    <a:lnTo>
                      <a:pt x="8" y="8"/>
                    </a:lnTo>
                    <a:lnTo>
                      <a:pt x="32" y="0"/>
                    </a:lnTo>
                    <a:lnTo>
                      <a:pt x="46" y="5"/>
                    </a:lnTo>
                    <a:lnTo>
                      <a:pt x="53" y="14"/>
                    </a:lnTo>
                    <a:lnTo>
                      <a:pt x="80" y="17"/>
                    </a:lnTo>
                    <a:lnTo>
                      <a:pt x="75" y="77"/>
                    </a:lnTo>
                    <a:lnTo>
                      <a:pt x="13" y="86"/>
                    </a:lnTo>
                    <a:lnTo>
                      <a:pt x="15" y="66"/>
                    </a:lnTo>
                    <a:lnTo>
                      <a:pt x="0" y="57"/>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15" name="Freeform 814"/>
              <p:cNvSpPr>
                <a:spLocks/>
              </p:cNvSpPr>
              <p:nvPr/>
            </p:nvSpPr>
            <p:spPr bwMode="auto">
              <a:xfrm>
                <a:off x="3555" y="2960"/>
                <a:ext cx="60" cy="65"/>
              </a:xfrm>
              <a:custGeom>
                <a:avLst/>
                <a:gdLst>
                  <a:gd name="T0" fmla="*/ 0 w 60"/>
                  <a:gd name="T1" fmla="*/ 31 h 65"/>
                  <a:gd name="T2" fmla="*/ 0 w 60"/>
                  <a:gd name="T3" fmla="*/ 31 h 65"/>
                  <a:gd name="T4" fmla="*/ 2 w 60"/>
                  <a:gd name="T5" fmla="*/ 17 h 65"/>
                  <a:gd name="T6" fmla="*/ 9 w 60"/>
                  <a:gd name="T7" fmla="*/ 10 h 65"/>
                  <a:gd name="T8" fmla="*/ 23 w 60"/>
                  <a:gd name="T9" fmla="*/ 16 h 65"/>
                  <a:gd name="T10" fmla="*/ 53 w 60"/>
                  <a:gd name="T11" fmla="*/ 0 h 65"/>
                  <a:gd name="T12" fmla="*/ 59 w 60"/>
                  <a:gd name="T13" fmla="*/ 18 h 65"/>
                  <a:gd name="T14" fmla="*/ 28 w 60"/>
                  <a:gd name="T15" fmla="*/ 28 h 65"/>
                  <a:gd name="T16" fmla="*/ 44 w 60"/>
                  <a:gd name="T17" fmla="*/ 42 h 65"/>
                  <a:gd name="T18" fmla="*/ 36 w 60"/>
                  <a:gd name="T19" fmla="*/ 51 h 65"/>
                  <a:gd name="T20" fmla="*/ 17 w 60"/>
                  <a:gd name="T21" fmla="*/ 64 h 65"/>
                  <a:gd name="T22" fmla="*/ 2 w 60"/>
                  <a:gd name="T23" fmla="*/ 59 h 65"/>
                  <a:gd name="T24" fmla="*/ 2 w 60"/>
                  <a:gd name="T25" fmla="*/ 59 h 65"/>
                  <a:gd name="T26" fmla="*/ 8 w 60"/>
                  <a:gd name="T27" fmla="*/ 28 h 65"/>
                  <a:gd name="T28" fmla="*/ 0 w 60"/>
                  <a:gd name="T29" fmla="*/ 31 h 65"/>
                  <a:gd name="T30" fmla="*/ 0 w 60"/>
                  <a:gd name="T31" fmla="*/ 31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5"/>
                  <a:gd name="T50" fmla="*/ 60 w 60"/>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5">
                    <a:moveTo>
                      <a:pt x="0" y="31"/>
                    </a:moveTo>
                    <a:lnTo>
                      <a:pt x="0" y="31"/>
                    </a:lnTo>
                    <a:lnTo>
                      <a:pt x="2" y="17"/>
                    </a:lnTo>
                    <a:lnTo>
                      <a:pt x="9" y="10"/>
                    </a:lnTo>
                    <a:lnTo>
                      <a:pt x="23" y="16"/>
                    </a:lnTo>
                    <a:lnTo>
                      <a:pt x="53" y="0"/>
                    </a:lnTo>
                    <a:lnTo>
                      <a:pt x="59" y="18"/>
                    </a:lnTo>
                    <a:lnTo>
                      <a:pt x="28" y="28"/>
                    </a:lnTo>
                    <a:lnTo>
                      <a:pt x="44" y="42"/>
                    </a:lnTo>
                    <a:lnTo>
                      <a:pt x="36" y="51"/>
                    </a:lnTo>
                    <a:lnTo>
                      <a:pt x="17" y="64"/>
                    </a:lnTo>
                    <a:lnTo>
                      <a:pt x="2" y="59"/>
                    </a:lnTo>
                    <a:lnTo>
                      <a:pt x="8" y="28"/>
                    </a:lnTo>
                    <a:lnTo>
                      <a:pt x="0" y="31"/>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16" name="Freeform 815"/>
              <p:cNvSpPr>
                <a:spLocks/>
              </p:cNvSpPr>
              <p:nvPr/>
            </p:nvSpPr>
            <p:spPr bwMode="auto">
              <a:xfrm>
                <a:off x="3544" y="3367"/>
                <a:ext cx="109" cy="126"/>
              </a:xfrm>
              <a:custGeom>
                <a:avLst/>
                <a:gdLst>
                  <a:gd name="T0" fmla="*/ 0 w 109"/>
                  <a:gd name="T1" fmla="*/ 8 h 126"/>
                  <a:gd name="T2" fmla="*/ 0 w 109"/>
                  <a:gd name="T3" fmla="*/ 8 h 126"/>
                  <a:gd name="T4" fmla="*/ 15 w 109"/>
                  <a:gd name="T5" fmla="*/ 34 h 126"/>
                  <a:gd name="T6" fmla="*/ 0 w 109"/>
                  <a:gd name="T7" fmla="*/ 59 h 126"/>
                  <a:gd name="T8" fmla="*/ 11 w 109"/>
                  <a:gd name="T9" fmla="*/ 66 h 126"/>
                  <a:gd name="T10" fmla="*/ 3 w 109"/>
                  <a:gd name="T11" fmla="*/ 75 h 126"/>
                  <a:gd name="T12" fmla="*/ 74 w 109"/>
                  <a:gd name="T13" fmla="*/ 125 h 126"/>
                  <a:gd name="T14" fmla="*/ 104 w 109"/>
                  <a:gd name="T15" fmla="*/ 85 h 126"/>
                  <a:gd name="T16" fmla="*/ 97 w 109"/>
                  <a:gd name="T17" fmla="*/ 74 h 126"/>
                  <a:gd name="T18" fmla="*/ 97 w 109"/>
                  <a:gd name="T19" fmla="*/ 23 h 126"/>
                  <a:gd name="T20" fmla="*/ 108 w 109"/>
                  <a:gd name="T21" fmla="*/ 9 h 126"/>
                  <a:gd name="T22" fmla="*/ 69 w 109"/>
                  <a:gd name="T23" fmla="*/ 15 h 126"/>
                  <a:gd name="T24" fmla="*/ 25 w 109"/>
                  <a:gd name="T25" fmla="*/ 0 h 126"/>
                  <a:gd name="T26" fmla="*/ 0 w 109"/>
                  <a:gd name="T27" fmla="*/ 8 h 126"/>
                  <a:gd name="T28" fmla="*/ 0 w 109"/>
                  <a:gd name="T29" fmla="*/ 8 h 1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26"/>
                  <a:gd name="T47" fmla="*/ 109 w 109"/>
                  <a:gd name="T48" fmla="*/ 126 h 1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26">
                    <a:moveTo>
                      <a:pt x="0" y="8"/>
                    </a:moveTo>
                    <a:lnTo>
                      <a:pt x="0" y="8"/>
                    </a:lnTo>
                    <a:lnTo>
                      <a:pt x="15" y="34"/>
                    </a:lnTo>
                    <a:lnTo>
                      <a:pt x="0" y="59"/>
                    </a:lnTo>
                    <a:lnTo>
                      <a:pt x="11" y="66"/>
                    </a:lnTo>
                    <a:lnTo>
                      <a:pt x="3" y="75"/>
                    </a:lnTo>
                    <a:lnTo>
                      <a:pt x="74" y="125"/>
                    </a:lnTo>
                    <a:lnTo>
                      <a:pt x="104" y="85"/>
                    </a:lnTo>
                    <a:lnTo>
                      <a:pt x="97" y="74"/>
                    </a:lnTo>
                    <a:lnTo>
                      <a:pt x="97" y="23"/>
                    </a:lnTo>
                    <a:lnTo>
                      <a:pt x="108" y="9"/>
                    </a:lnTo>
                    <a:lnTo>
                      <a:pt x="69" y="15"/>
                    </a:lnTo>
                    <a:lnTo>
                      <a:pt x="25" y="0"/>
                    </a:lnTo>
                    <a:lnTo>
                      <a:pt x="0" y="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17" name="Freeform 816"/>
              <p:cNvSpPr>
                <a:spLocks/>
              </p:cNvSpPr>
              <p:nvPr/>
            </p:nvSpPr>
            <p:spPr bwMode="auto">
              <a:xfrm>
                <a:off x="3716" y="3011"/>
                <a:ext cx="25" cy="22"/>
              </a:xfrm>
              <a:custGeom>
                <a:avLst/>
                <a:gdLst>
                  <a:gd name="T0" fmla="*/ 0 w 25"/>
                  <a:gd name="T1" fmla="*/ 13 h 22"/>
                  <a:gd name="T2" fmla="*/ 0 w 25"/>
                  <a:gd name="T3" fmla="*/ 13 h 22"/>
                  <a:gd name="T4" fmla="*/ 20 w 25"/>
                  <a:gd name="T5" fmla="*/ 0 h 22"/>
                  <a:gd name="T6" fmla="*/ 24 w 25"/>
                  <a:gd name="T7" fmla="*/ 21 h 22"/>
                  <a:gd name="T8" fmla="*/ 0 w 25"/>
                  <a:gd name="T9" fmla="*/ 13 h 22"/>
                  <a:gd name="T10" fmla="*/ 0 w 25"/>
                  <a:gd name="T11" fmla="*/ 13 h 22"/>
                  <a:gd name="T12" fmla="*/ 0 60000 65536"/>
                  <a:gd name="T13" fmla="*/ 0 60000 65536"/>
                  <a:gd name="T14" fmla="*/ 0 60000 65536"/>
                  <a:gd name="T15" fmla="*/ 0 60000 65536"/>
                  <a:gd name="T16" fmla="*/ 0 60000 65536"/>
                  <a:gd name="T17" fmla="*/ 0 60000 65536"/>
                  <a:gd name="T18" fmla="*/ 0 w 25"/>
                  <a:gd name="T19" fmla="*/ 0 h 22"/>
                  <a:gd name="T20" fmla="*/ 25 w 2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5" h="22">
                    <a:moveTo>
                      <a:pt x="0" y="13"/>
                    </a:moveTo>
                    <a:lnTo>
                      <a:pt x="0" y="13"/>
                    </a:lnTo>
                    <a:lnTo>
                      <a:pt x="20" y="0"/>
                    </a:lnTo>
                    <a:lnTo>
                      <a:pt x="24" y="21"/>
                    </a:lnTo>
                    <a:lnTo>
                      <a:pt x="0" y="1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18" name="Freeform 817"/>
              <p:cNvSpPr>
                <a:spLocks/>
              </p:cNvSpPr>
              <p:nvPr/>
            </p:nvSpPr>
            <p:spPr bwMode="auto">
              <a:xfrm>
                <a:off x="3558" y="2940"/>
                <a:ext cx="22" cy="25"/>
              </a:xfrm>
              <a:custGeom>
                <a:avLst/>
                <a:gdLst>
                  <a:gd name="T0" fmla="*/ 0 w 22"/>
                  <a:gd name="T1" fmla="*/ 24 h 25"/>
                  <a:gd name="T2" fmla="*/ 0 w 22"/>
                  <a:gd name="T3" fmla="*/ 24 h 25"/>
                  <a:gd name="T4" fmla="*/ 7 w 22"/>
                  <a:gd name="T5" fmla="*/ 23 h 25"/>
                  <a:gd name="T6" fmla="*/ 21 w 22"/>
                  <a:gd name="T7" fmla="*/ 7 h 25"/>
                  <a:gd name="T8" fmla="*/ 14 w 22"/>
                  <a:gd name="T9" fmla="*/ 0 h 25"/>
                  <a:gd name="T10" fmla="*/ 0 w 22"/>
                  <a:gd name="T11" fmla="*/ 24 h 25"/>
                  <a:gd name="T12" fmla="*/ 0 w 22"/>
                  <a:gd name="T13" fmla="*/ 24 h 25"/>
                  <a:gd name="T14" fmla="*/ 0 60000 65536"/>
                  <a:gd name="T15" fmla="*/ 0 60000 65536"/>
                  <a:gd name="T16" fmla="*/ 0 60000 65536"/>
                  <a:gd name="T17" fmla="*/ 0 60000 65536"/>
                  <a:gd name="T18" fmla="*/ 0 60000 65536"/>
                  <a:gd name="T19" fmla="*/ 0 60000 65536"/>
                  <a:gd name="T20" fmla="*/ 0 60000 65536"/>
                  <a:gd name="T21" fmla="*/ 0 w 22"/>
                  <a:gd name="T22" fmla="*/ 0 h 25"/>
                  <a:gd name="T23" fmla="*/ 22 w 2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5">
                    <a:moveTo>
                      <a:pt x="0" y="24"/>
                    </a:moveTo>
                    <a:lnTo>
                      <a:pt x="0" y="24"/>
                    </a:lnTo>
                    <a:lnTo>
                      <a:pt x="7" y="23"/>
                    </a:lnTo>
                    <a:lnTo>
                      <a:pt x="21" y="7"/>
                    </a:lnTo>
                    <a:lnTo>
                      <a:pt x="14" y="0"/>
                    </a:lnTo>
                    <a:lnTo>
                      <a:pt x="0" y="2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19" name="Freeform 818"/>
              <p:cNvSpPr>
                <a:spLocks/>
              </p:cNvSpPr>
              <p:nvPr/>
            </p:nvSpPr>
            <p:spPr bwMode="auto">
              <a:xfrm>
                <a:off x="2925" y="3315"/>
                <a:ext cx="55" cy="55"/>
              </a:xfrm>
              <a:custGeom>
                <a:avLst/>
                <a:gdLst>
                  <a:gd name="T0" fmla="*/ 0 w 55"/>
                  <a:gd name="T1" fmla="*/ 20 h 55"/>
                  <a:gd name="T2" fmla="*/ 0 w 55"/>
                  <a:gd name="T3" fmla="*/ 20 h 55"/>
                  <a:gd name="T4" fmla="*/ 17 w 55"/>
                  <a:gd name="T5" fmla="*/ 0 h 55"/>
                  <a:gd name="T6" fmla="*/ 25 w 55"/>
                  <a:gd name="T7" fmla="*/ 0 h 55"/>
                  <a:gd name="T8" fmla="*/ 26 w 55"/>
                  <a:gd name="T9" fmla="*/ 14 h 55"/>
                  <a:gd name="T10" fmla="*/ 40 w 55"/>
                  <a:gd name="T11" fmla="*/ 12 h 55"/>
                  <a:gd name="T12" fmla="*/ 39 w 55"/>
                  <a:gd name="T13" fmla="*/ 25 h 55"/>
                  <a:gd name="T14" fmla="*/ 54 w 55"/>
                  <a:gd name="T15" fmla="*/ 34 h 55"/>
                  <a:gd name="T16" fmla="*/ 52 w 55"/>
                  <a:gd name="T17" fmla="*/ 54 h 55"/>
                  <a:gd name="T18" fmla="*/ 0 w 55"/>
                  <a:gd name="T19" fmla="*/ 20 h 55"/>
                  <a:gd name="T20" fmla="*/ 0 w 55"/>
                  <a:gd name="T21" fmla="*/ 2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55"/>
                  <a:gd name="T35" fmla="*/ 55 w 55"/>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55">
                    <a:moveTo>
                      <a:pt x="0" y="20"/>
                    </a:moveTo>
                    <a:lnTo>
                      <a:pt x="0" y="20"/>
                    </a:lnTo>
                    <a:lnTo>
                      <a:pt x="17" y="0"/>
                    </a:lnTo>
                    <a:lnTo>
                      <a:pt x="25" y="0"/>
                    </a:lnTo>
                    <a:lnTo>
                      <a:pt x="26" y="14"/>
                    </a:lnTo>
                    <a:lnTo>
                      <a:pt x="40" y="12"/>
                    </a:lnTo>
                    <a:lnTo>
                      <a:pt x="39" y="25"/>
                    </a:lnTo>
                    <a:lnTo>
                      <a:pt x="54" y="34"/>
                    </a:lnTo>
                    <a:lnTo>
                      <a:pt x="52" y="54"/>
                    </a:lnTo>
                    <a:lnTo>
                      <a:pt x="0" y="2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20" name="Freeform 819"/>
              <p:cNvSpPr>
                <a:spLocks/>
              </p:cNvSpPr>
              <p:nvPr/>
            </p:nvSpPr>
            <p:spPr bwMode="auto">
              <a:xfrm>
                <a:off x="3208" y="2964"/>
                <a:ext cx="214" cy="199"/>
              </a:xfrm>
              <a:custGeom>
                <a:avLst/>
                <a:gdLst>
                  <a:gd name="T0" fmla="*/ 0 w 214"/>
                  <a:gd name="T1" fmla="*/ 103 h 199"/>
                  <a:gd name="T2" fmla="*/ 0 w 214"/>
                  <a:gd name="T3" fmla="*/ 103 h 199"/>
                  <a:gd name="T4" fmla="*/ 0 w 214"/>
                  <a:gd name="T5" fmla="*/ 42 h 199"/>
                  <a:gd name="T6" fmla="*/ 27 w 214"/>
                  <a:gd name="T7" fmla="*/ 0 h 199"/>
                  <a:gd name="T8" fmla="*/ 78 w 214"/>
                  <a:gd name="T9" fmla="*/ 12 h 199"/>
                  <a:gd name="T10" fmla="*/ 87 w 214"/>
                  <a:gd name="T11" fmla="*/ 27 h 199"/>
                  <a:gd name="T12" fmla="*/ 129 w 214"/>
                  <a:gd name="T13" fmla="*/ 42 h 199"/>
                  <a:gd name="T14" fmla="*/ 143 w 214"/>
                  <a:gd name="T15" fmla="*/ 37 h 199"/>
                  <a:gd name="T16" fmla="*/ 144 w 214"/>
                  <a:gd name="T17" fmla="*/ 15 h 199"/>
                  <a:gd name="T18" fmla="*/ 157 w 214"/>
                  <a:gd name="T19" fmla="*/ 5 h 199"/>
                  <a:gd name="T20" fmla="*/ 213 w 214"/>
                  <a:gd name="T21" fmla="*/ 22 h 199"/>
                  <a:gd name="T22" fmla="*/ 207 w 214"/>
                  <a:gd name="T23" fmla="*/ 46 h 199"/>
                  <a:gd name="T24" fmla="*/ 213 w 214"/>
                  <a:gd name="T25" fmla="*/ 162 h 199"/>
                  <a:gd name="T26" fmla="*/ 213 w 214"/>
                  <a:gd name="T27" fmla="*/ 190 h 199"/>
                  <a:gd name="T28" fmla="*/ 201 w 214"/>
                  <a:gd name="T29" fmla="*/ 190 h 199"/>
                  <a:gd name="T30" fmla="*/ 201 w 214"/>
                  <a:gd name="T31" fmla="*/ 198 h 199"/>
                  <a:gd name="T32" fmla="*/ 91 w 214"/>
                  <a:gd name="T33" fmla="*/ 142 h 199"/>
                  <a:gd name="T34" fmla="*/ 77 w 214"/>
                  <a:gd name="T35" fmla="*/ 147 h 199"/>
                  <a:gd name="T36" fmla="*/ 32 w 214"/>
                  <a:gd name="T37" fmla="*/ 141 h 199"/>
                  <a:gd name="T38" fmla="*/ 0 w 214"/>
                  <a:gd name="T39" fmla="*/ 103 h 199"/>
                  <a:gd name="T40" fmla="*/ 0 w 214"/>
                  <a:gd name="T41" fmla="*/ 103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4"/>
                  <a:gd name="T64" fmla="*/ 0 h 199"/>
                  <a:gd name="T65" fmla="*/ 214 w 21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4" h="199">
                    <a:moveTo>
                      <a:pt x="0" y="103"/>
                    </a:moveTo>
                    <a:lnTo>
                      <a:pt x="0" y="103"/>
                    </a:lnTo>
                    <a:lnTo>
                      <a:pt x="0" y="42"/>
                    </a:lnTo>
                    <a:lnTo>
                      <a:pt x="27" y="0"/>
                    </a:lnTo>
                    <a:lnTo>
                      <a:pt x="78" y="12"/>
                    </a:lnTo>
                    <a:lnTo>
                      <a:pt x="87" y="27"/>
                    </a:lnTo>
                    <a:lnTo>
                      <a:pt x="129" y="42"/>
                    </a:lnTo>
                    <a:lnTo>
                      <a:pt x="143" y="37"/>
                    </a:lnTo>
                    <a:lnTo>
                      <a:pt x="144" y="15"/>
                    </a:lnTo>
                    <a:lnTo>
                      <a:pt x="157" y="5"/>
                    </a:lnTo>
                    <a:lnTo>
                      <a:pt x="213" y="22"/>
                    </a:lnTo>
                    <a:lnTo>
                      <a:pt x="207" y="46"/>
                    </a:lnTo>
                    <a:lnTo>
                      <a:pt x="213" y="162"/>
                    </a:lnTo>
                    <a:lnTo>
                      <a:pt x="213" y="190"/>
                    </a:lnTo>
                    <a:lnTo>
                      <a:pt x="201" y="190"/>
                    </a:lnTo>
                    <a:lnTo>
                      <a:pt x="201" y="198"/>
                    </a:lnTo>
                    <a:lnTo>
                      <a:pt x="91" y="142"/>
                    </a:lnTo>
                    <a:lnTo>
                      <a:pt x="77" y="147"/>
                    </a:lnTo>
                    <a:lnTo>
                      <a:pt x="32" y="141"/>
                    </a:lnTo>
                    <a:lnTo>
                      <a:pt x="0" y="10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21" name="Freeform 820"/>
              <p:cNvSpPr>
                <a:spLocks/>
              </p:cNvSpPr>
              <p:nvPr/>
            </p:nvSpPr>
            <p:spPr bwMode="auto">
              <a:xfrm>
                <a:off x="3668" y="3595"/>
                <a:ext cx="97" cy="190"/>
              </a:xfrm>
              <a:custGeom>
                <a:avLst/>
                <a:gdLst>
                  <a:gd name="T0" fmla="*/ 0 w 97"/>
                  <a:gd name="T1" fmla="*/ 135 h 190"/>
                  <a:gd name="T2" fmla="*/ 0 w 97"/>
                  <a:gd name="T3" fmla="*/ 135 h 190"/>
                  <a:gd name="T4" fmla="*/ 9 w 97"/>
                  <a:gd name="T5" fmla="*/ 173 h 190"/>
                  <a:gd name="T6" fmla="*/ 27 w 97"/>
                  <a:gd name="T7" fmla="*/ 189 h 190"/>
                  <a:gd name="T8" fmla="*/ 57 w 97"/>
                  <a:gd name="T9" fmla="*/ 173 h 190"/>
                  <a:gd name="T10" fmla="*/ 90 w 97"/>
                  <a:gd name="T11" fmla="*/ 43 h 190"/>
                  <a:gd name="T12" fmla="*/ 96 w 97"/>
                  <a:gd name="T13" fmla="*/ 48 h 190"/>
                  <a:gd name="T14" fmla="*/ 82 w 97"/>
                  <a:gd name="T15" fmla="*/ 0 h 190"/>
                  <a:gd name="T16" fmla="*/ 64 w 97"/>
                  <a:gd name="T17" fmla="*/ 20 h 190"/>
                  <a:gd name="T18" fmla="*/ 65 w 97"/>
                  <a:gd name="T19" fmla="*/ 34 h 190"/>
                  <a:gd name="T20" fmla="*/ 44 w 97"/>
                  <a:gd name="T21" fmla="*/ 49 h 190"/>
                  <a:gd name="T22" fmla="*/ 17 w 97"/>
                  <a:gd name="T23" fmla="*/ 56 h 190"/>
                  <a:gd name="T24" fmla="*/ 10 w 97"/>
                  <a:gd name="T25" fmla="*/ 73 h 190"/>
                  <a:gd name="T26" fmla="*/ 17 w 97"/>
                  <a:gd name="T27" fmla="*/ 106 h 190"/>
                  <a:gd name="T28" fmla="*/ 0 w 97"/>
                  <a:gd name="T29" fmla="*/ 135 h 190"/>
                  <a:gd name="T30" fmla="*/ 0 w 97"/>
                  <a:gd name="T31" fmla="*/ 135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7"/>
                  <a:gd name="T49" fmla="*/ 0 h 190"/>
                  <a:gd name="T50" fmla="*/ 97 w 97"/>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7" h="190">
                    <a:moveTo>
                      <a:pt x="0" y="135"/>
                    </a:moveTo>
                    <a:lnTo>
                      <a:pt x="0" y="135"/>
                    </a:lnTo>
                    <a:lnTo>
                      <a:pt x="9" y="173"/>
                    </a:lnTo>
                    <a:lnTo>
                      <a:pt x="27" y="189"/>
                    </a:lnTo>
                    <a:lnTo>
                      <a:pt x="57" y="173"/>
                    </a:lnTo>
                    <a:lnTo>
                      <a:pt x="90" y="43"/>
                    </a:lnTo>
                    <a:lnTo>
                      <a:pt x="96" y="48"/>
                    </a:lnTo>
                    <a:lnTo>
                      <a:pt x="82" y="0"/>
                    </a:lnTo>
                    <a:lnTo>
                      <a:pt x="64" y="20"/>
                    </a:lnTo>
                    <a:lnTo>
                      <a:pt x="65" y="34"/>
                    </a:lnTo>
                    <a:lnTo>
                      <a:pt x="44" y="49"/>
                    </a:lnTo>
                    <a:lnTo>
                      <a:pt x="17" y="56"/>
                    </a:lnTo>
                    <a:lnTo>
                      <a:pt x="10" y="73"/>
                    </a:lnTo>
                    <a:lnTo>
                      <a:pt x="17" y="106"/>
                    </a:lnTo>
                    <a:lnTo>
                      <a:pt x="0" y="13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22" name="Freeform 821"/>
              <p:cNvSpPr>
                <a:spLocks/>
              </p:cNvSpPr>
              <p:nvPr/>
            </p:nvSpPr>
            <p:spPr bwMode="auto">
              <a:xfrm>
                <a:off x="3527" y="3557"/>
                <a:ext cx="45" cy="107"/>
              </a:xfrm>
              <a:custGeom>
                <a:avLst/>
                <a:gdLst>
                  <a:gd name="T0" fmla="*/ 0 w 45"/>
                  <a:gd name="T1" fmla="*/ 58 h 107"/>
                  <a:gd name="T2" fmla="*/ 0 w 45"/>
                  <a:gd name="T3" fmla="*/ 58 h 107"/>
                  <a:gd name="T4" fmla="*/ 6 w 45"/>
                  <a:gd name="T5" fmla="*/ 64 h 107"/>
                  <a:gd name="T6" fmla="*/ 23 w 45"/>
                  <a:gd name="T7" fmla="*/ 70 h 107"/>
                  <a:gd name="T8" fmla="*/ 21 w 45"/>
                  <a:gd name="T9" fmla="*/ 90 h 107"/>
                  <a:gd name="T10" fmla="*/ 36 w 45"/>
                  <a:gd name="T11" fmla="*/ 106 h 107"/>
                  <a:gd name="T12" fmla="*/ 44 w 45"/>
                  <a:gd name="T13" fmla="*/ 76 h 107"/>
                  <a:gd name="T14" fmla="*/ 30 w 45"/>
                  <a:gd name="T15" fmla="*/ 56 h 107"/>
                  <a:gd name="T16" fmla="*/ 34 w 45"/>
                  <a:gd name="T17" fmla="*/ 67 h 107"/>
                  <a:gd name="T18" fmla="*/ 26 w 45"/>
                  <a:gd name="T19" fmla="*/ 67 h 107"/>
                  <a:gd name="T20" fmla="*/ 17 w 45"/>
                  <a:gd name="T21" fmla="*/ 39 h 107"/>
                  <a:gd name="T22" fmla="*/ 16 w 45"/>
                  <a:gd name="T23" fmla="*/ 3 h 107"/>
                  <a:gd name="T24" fmla="*/ 3 w 45"/>
                  <a:gd name="T25" fmla="*/ 0 h 107"/>
                  <a:gd name="T26" fmla="*/ 14 w 45"/>
                  <a:gd name="T27" fmla="*/ 17 h 107"/>
                  <a:gd name="T28" fmla="*/ 0 w 45"/>
                  <a:gd name="T29" fmla="*/ 58 h 107"/>
                  <a:gd name="T30" fmla="*/ 0 w 45"/>
                  <a:gd name="T31" fmla="*/ 58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107"/>
                  <a:gd name="T50" fmla="*/ 45 w 45"/>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107">
                    <a:moveTo>
                      <a:pt x="0" y="58"/>
                    </a:moveTo>
                    <a:lnTo>
                      <a:pt x="0" y="58"/>
                    </a:lnTo>
                    <a:lnTo>
                      <a:pt x="6" y="64"/>
                    </a:lnTo>
                    <a:lnTo>
                      <a:pt x="23" y="70"/>
                    </a:lnTo>
                    <a:lnTo>
                      <a:pt x="21" y="90"/>
                    </a:lnTo>
                    <a:lnTo>
                      <a:pt x="36" y="106"/>
                    </a:lnTo>
                    <a:lnTo>
                      <a:pt x="44" y="76"/>
                    </a:lnTo>
                    <a:lnTo>
                      <a:pt x="30" y="56"/>
                    </a:lnTo>
                    <a:lnTo>
                      <a:pt x="34" y="67"/>
                    </a:lnTo>
                    <a:lnTo>
                      <a:pt x="26" y="67"/>
                    </a:lnTo>
                    <a:lnTo>
                      <a:pt x="17" y="39"/>
                    </a:lnTo>
                    <a:lnTo>
                      <a:pt x="16" y="3"/>
                    </a:lnTo>
                    <a:lnTo>
                      <a:pt x="3" y="0"/>
                    </a:lnTo>
                    <a:lnTo>
                      <a:pt x="14" y="17"/>
                    </a:lnTo>
                    <a:lnTo>
                      <a:pt x="0" y="5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23" name="Freeform 822"/>
              <p:cNvSpPr>
                <a:spLocks/>
              </p:cNvSpPr>
              <p:nvPr/>
            </p:nvSpPr>
            <p:spPr bwMode="auto">
              <a:xfrm>
                <a:off x="2916" y="3084"/>
                <a:ext cx="221" cy="208"/>
              </a:xfrm>
              <a:custGeom>
                <a:avLst/>
                <a:gdLst>
                  <a:gd name="T0" fmla="*/ 0 w 221"/>
                  <a:gd name="T1" fmla="*/ 143 h 208"/>
                  <a:gd name="T2" fmla="*/ 0 w 221"/>
                  <a:gd name="T3" fmla="*/ 143 h 208"/>
                  <a:gd name="T4" fmla="*/ 9 w 221"/>
                  <a:gd name="T5" fmla="*/ 129 h 208"/>
                  <a:gd name="T6" fmla="*/ 20 w 221"/>
                  <a:gd name="T7" fmla="*/ 138 h 208"/>
                  <a:gd name="T8" fmla="*/ 89 w 221"/>
                  <a:gd name="T9" fmla="*/ 134 h 208"/>
                  <a:gd name="T10" fmla="*/ 75 w 221"/>
                  <a:gd name="T11" fmla="*/ 0 h 208"/>
                  <a:gd name="T12" fmla="*/ 99 w 221"/>
                  <a:gd name="T13" fmla="*/ 0 h 208"/>
                  <a:gd name="T14" fmla="*/ 208 w 221"/>
                  <a:gd name="T15" fmla="*/ 72 h 208"/>
                  <a:gd name="T16" fmla="*/ 209 w 221"/>
                  <a:gd name="T17" fmla="*/ 85 h 208"/>
                  <a:gd name="T18" fmla="*/ 220 w 221"/>
                  <a:gd name="T19" fmla="*/ 83 h 208"/>
                  <a:gd name="T20" fmla="*/ 220 w 221"/>
                  <a:gd name="T21" fmla="*/ 126 h 208"/>
                  <a:gd name="T22" fmla="*/ 211 w 221"/>
                  <a:gd name="T23" fmla="*/ 135 h 208"/>
                  <a:gd name="T24" fmla="*/ 167 w 221"/>
                  <a:gd name="T25" fmla="*/ 141 h 208"/>
                  <a:gd name="T26" fmla="*/ 111 w 221"/>
                  <a:gd name="T27" fmla="*/ 165 h 208"/>
                  <a:gd name="T28" fmla="*/ 94 w 221"/>
                  <a:gd name="T29" fmla="*/ 204 h 208"/>
                  <a:gd name="T30" fmla="*/ 80 w 221"/>
                  <a:gd name="T31" fmla="*/ 199 h 208"/>
                  <a:gd name="T32" fmla="*/ 56 w 221"/>
                  <a:gd name="T33" fmla="*/ 207 h 208"/>
                  <a:gd name="T34" fmla="*/ 42 w 221"/>
                  <a:gd name="T35" fmla="*/ 174 h 208"/>
                  <a:gd name="T36" fmla="*/ 19 w 221"/>
                  <a:gd name="T37" fmla="*/ 182 h 208"/>
                  <a:gd name="T38" fmla="*/ 10 w 221"/>
                  <a:gd name="T39" fmla="*/ 175 h 208"/>
                  <a:gd name="T40" fmla="*/ 0 w 221"/>
                  <a:gd name="T41" fmla="*/ 143 h 208"/>
                  <a:gd name="T42" fmla="*/ 0 w 221"/>
                  <a:gd name="T43" fmla="*/ 143 h 2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1"/>
                  <a:gd name="T67" fmla="*/ 0 h 208"/>
                  <a:gd name="T68" fmla="*/ 221 w 221"/>
                  <a:gd name="T69" fmla="*/ 208 h 2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1" h="208">
                    <a:moveTo>
                      <a:pt x="0" y="143"/>
                    </a:moveTo>
                    <a:lnTo>
                      <a:pt x="0" y="143"/>
                    </a:lnTo>
                    <a:lnTo>
                      <a:pt x="9" y="129"/>
                    </a:lnTo>
                    <a:lnTo>
                      <a:pt x="20" y="138"/>
                    </a:lnTo>
                    <a:lnTo>
                      <a:pt x="89" y="134"/>
                    </a:lnTo>
                    <a:lnTo>
                      <a:pt x="75" y="0"/>
                    </a:lnTo>
                    <a:lnTo>
                      <a:pt x="99" y="0"/>
                    </a:lnTo>
                    <a:lnTo>
                      <a:pt x="208" y="72"/>
                    </a:lnTo>
                    <a:lnTo>
                      <a:pt x="209" y="85"/>
                    </a:lnTo>
                    <a:lnTo>
                      <a:pt x="220" y="83"/>
                    </a:lnTo>
                    <a:lnTo>
                      <a:pt x="220" y="126"/>
                    </a:lnTo>
                    <a:lnTo>
                      <a:pt x="211" y="135"/>
                    </a:lnTo>
                    <a:lnTo>
                      <a:pt x="167" y="141"/>
                    </a:lnTo>
                    <a:lnTo>
                      <a:pt x="111" y="165"/>
                    </a:lnTo>
                    <a:lnTo>
                      <a:pt x="94" y="204"/>
                    </a:lnTo>
                    <a:lnTo>
                      <a:pt x="80" y="199"/>
                    </a:lnTo>
                    <a:lnTo>
                      <a:pt x="56" y="207"/>
                    </a:lnTo>
                    <a:lnTo>
                      <a:pt x="42" y="174"/>
                    </a:lnTo>
                    <a:lnTo>
                      <a:pt x="19" y="182"/>
                    </a:lnTo>
                    <a:lnTo>
                      <a:pt x="10" y="175"/>
                    </a:lnTo>
                    <a:lnTo>
                      <a:pt x="0" y="14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24" name="Freeform 823"/>
              <p:cNvSpPr>
                <a:spLocks/>
              </p:cNvSpPr>
              <p:nvPr/>
            </p:nvSpPr>
            <p:spPr bwMode="auto">
              <a:xfrm>
                <a:off x="2849" y="3051"/>
                <a:ext cx="167" cy="177"/>
              </a:xfrm>
              <a:custGeom>
                <a:avLst/>
                <a:gdLst>
                  <a:gd name="T0" fmla="*/ 0 w 167"/>
                  <a:gd name="T1" fmla="*/ 89 h 177"/>
                  <a:gd name="T2" fmla="*/ 0 w 167"/>
                  <a:gd name="T3" fmla="*/ 89 h 177"/>
                  <a:gd name="T4" fmla="*/ 10 w 167"/>
                  <a:gd name="T5" fmla="*/ 99 h 177"/>
                  <a:gd name="T6" fmla="*/ 13 w 167"/>
                  <a:gd name="T7" fmla="*/ 125 h 177"/>
                  <a:gd name="T8" fmla="*/ 5 w 167"/>
                  <a:gd name="T9" fmla="*/ 158 h 177"/>
                  <a:gd name="T10" fmla="*/ 36 w 167"/>
                  <a:gd name="T11" fmla="*/ 151 h 177"/>
                  <a:gd name="T12" fmla="*/ 67 w 167"/>
                  <a:gd name="T13" fmla="*/ 176 h 177"/>
                  <a:gd name="T14" fmla="*/ 76 w 167"/>
                  <a:gd name="T15" fmla="*/ 162 h 177"/>
                  <a:gd name="T16" fmla="*/ 87 w 167"/>
                  <a:gd name="T17" fmla="*/ 171 h 177"/>
                  <a:gd name="T18" fmla="*/ 156 w 167"/>
                  <a:gd name="T19" fmla="*/ 167 h 177"/>
                  <a:gd name="T20" fmla="*/ 142 w 167"/>
                  <a:gd name="T21" fmla="*/ 33 h 177"/>
                  <a:gd name="T22" fmla="*/ 166 w 167"/>
                  <a:gd name="T23" fmla="*/ 33 h 177"/>
                  <a:gd name="T24" fmla="*/ 115 w 167"/>
                  <a:gd name="T25" fmla="*/ 0 h 177"/>
                  <a:gd name="T26" fmla="*/ 114 w 167"/>
                  <a:gd name="T27" fmla="*/ 18 h 177"/>
                  <a:gd name="T28" fmla="*/ 70 w 167"/>
                  <a:gd name="T29" fmla="*/ 17 h 177"/>
                  <a:gd name="T30" fmla="*/ 70 w 167"/>
                  <a:gd name="T31" fmla="*/ 54 h 177"/>
                  <a:gd name="T32" fmla="*/ 54 w 167"/>
                  <a:gd name="T33" fmla="*/ 60 h 177"/>
                  <a:gd name="T34" fmla="*/ 55 w 167"/>
                  <a:gd name="T35" fmla="*/ 83 h 177"/>
                  <a:gd name="T36" fmla="*/ 0 w 167"/>
                  <a:gd name="T37" fmla="*/ 89 h 177"/>
                  <a:gd name="T38" fmla="*/ 0 w 167"/>
                  <a:gd name="T39" fmla="*/ 89 h 1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7"/>
                  <a:gd name="T61" fmla="*/ 0 h 177"/>
                  <a:gd name="T62" fmla="*/ 167 w 167"/>
                  <a:gd name="T63" fmla="*/ 177 h 1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7" h="177">
                    <a:moveTo>
                      <a:pt x="0" y="89"/>
                    </a:moveTo>
                    <a:lnTo>
                      <a:pt x="0" y="89"/>
                    </a:lnTo>
                    <a:lnTo>
                      <a:pt x="10" y="99"/>
                    </a:lnTo>
                    <a:lnTo>
                      <a:pt x="13" y="125"/>
                    </a:lnTo>
                    <a:lnTo>
                      <a:pt x="5" y="158"/>
                    </a:lnTo>
                    <a:lnTo>
                      <a:pt x="36" y="151"/>
                    </a:lnTo>
                    <a:lnTo>
                      <a:pt x="67" y="176"/>
                    </a:lnTo>
                    <a:lnTo>
                      <a:pt x="76" y="162"/>
                    </a:lnTo>
                    <a:lnTo>
                      <a:pt x="87" y="171"/>
                    </a:lnTo>
                    <a:lnTo>
                      <a:pt x="156" y="167"/>
                    </a:lnTo>
                    <a:lnTo>
                      <a:pt x="142" y="33"/>
                    </a:lnTo>
                    <a:lnTo>
                      <a:pt x="166" y="33"/>
                    </a:lnTo>
                    <a:lnTo>
                      <a:pt x="115" y="0"/>
                    </a:lnTo>
                    <a:lnTo>
                      <a:pt x="114" y="18"/>
                    </a:lnTo>
                    <a:lnTo>
                      <a:pt x="70" y="17"/>
                    </a:lnTo>
                    <a:lnTo>
                      <a:pt x="70" y="54"/>
                    </a:lnTo>
                    <a:lnTo>
                      <a:pt x="54" y="60"/>
                    </a:lnTo>
                    <a:lnTo>
                      <a:pt x="55" y="83"/>
                    </a:lnTo>
                    <a:lnTo>
                      <a:pt x="0" y="89"/>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25" name="Freeform 824"/>
              <p:cNvSpPr>
                <a:spLocks/>
              </p:cNvSpPr>
              <p:nvPr/>
            </p:nvSpPr>
            <p:spPr bwMode="auto">
              <a:xfrm>
                <a:off x="2903" y="2925"/>
                <a:ext cx="161" cy="122"/>
              </a:xfrm>
              <a:custGeom>
                <a:avLst/>
                <a:gdLst>
                  <a:gd name="T0" fmla="*/ 0 w 161"/>
                  <a:gd name="T1" fmla="*/ 119 h 122"/>
                  <a:gd name="T2" fmla="*/ 0 w 161"/>
                  <a:gd name="T3" fmla="*/ 119 h 122"/>
                  <a:gd name="T4" fmla="*/ 40 w 161"/>
                  <a:gd name="T5" fmla="*/ 96 h 122"/>
                  <a:gd name="T6" fmla="*/ 54 w 161"/>
                  <a:gd name="T7" fmla="*/ 48 h 122"/>
                  <a:gd name="T8" fmla="*/ 88 w 161"/>
                  <a:gd name="T9" fmla="*/ 24 h 122"/>
                  <a:gd name="T10" fmla="*/ 99 w 161"/>
                  <a:gd name="T11" fmla="*/ 0 h 122"/>
                  <a:gd name="T12" fmla="*/ 148 w 161"/>
                  <a:gd name="T13" fmla="*/ 8 h 122"/>
                  <a:gd name="T14" fmla="*/ 160 w 161"/>
                  <a:gd name="T15" fmla="*/ 53 h 122"/>
                  <a:gd name="T16" fmla="*/ 139 w 161"/>
                  <a:gd name="T17" fmla="*/ 54 h 122"/>
                  <a:gd name="T18" fmla="*/ 127 w 161"/>
                  <a:gd name="T19" fmla="*/ 59 h 122"/>
                  <a:gd name="T20" fmla="*/ 129 w 161"/>
                  <a:gd name="T21" fmla="*/ 71 h 122"/>
                  <a:gd name="T22" fmla="*/ 67 w 161"/>
                  <a:gd name="T23" fmla="*/ 98 h 122"/>
                  <a:gd name="T24" fmla="*/ 60 w 161"/>
                  <a:gd name="T25" fmla="*/ 121 h 122"/>
                  <a:gd name="T26" fmla="*/ 0 w 161"/>
                  <a:gd name="T27" fmla="*/ 119 h 122"/>
                  <a:gd name="T28" fmla="*/ 0 w 161"/>
                  <a:gd name="T29" fmla="*/ 119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1"/>
                  <a:gd name="T46" fmla="*/ 0 h 122"/>
                  <a:gd name="T47" fmla="*/ 161 w 161"/>
                  <a:gd name="T48" fmla="*/ 122 h 1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1" h="122">
                    <a:moveTo>
                      <a:pt x="0" y="119"/>
                    </a:moveTo>
                    <a:lnTo>
                      <a:pt x="0" y="119"/>
                    </a:lnTo>
                    <a:lnTo>
                      <a:pt x="40" y="96"/>
                    </a:lnTo>
                    <a:lnTo>
                      <a:pt x="54" y="48"/>
                    </a:lnTo>
                    <a:lnTo>
                      <a:pt x="88" y="24"/>
                    </a:lnTo>
                    <a:lnTo>
                      <a:pt x="99" y="0"/>
                    </a:lnTo>
                    <a:lnTo>
                      <a:pt x="148" y="8"/>
                    </a:lnTo>
                    <a:lnTo>
                      <a:pt x="160" y="53"/>
                    </a:lnTo>
                    <a:lnTo>
                      <a:pt x="139" y="54"/>
                    </a:lnTo>
                    <a:lnTo>
                      <a:pt x="127" y="59"/>
                    </a:lnTo>
                    <a:lnTo>
                      <a:pt x="129" y="71"/>
                    </a:lnTo>
                    <a:lnTo>
                      <a:pt x="67" y="98"/>
                    </a:lnTo>
                    <a:lnTo>
                      <a:pt x="60" y="121"/>
                    </a:lnTo>
                    <a:lnTo>
                      <a:pt x="0" y="119"/>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26" name="Freeform 825"/>
              <p:cNvSpPr>
                <a:spLocks/>
              </p:cNvSpPr>
              <p:nvPr/>
            </p:nvSpPr>
            <p:spPr bwMode="auto">
              <a:xfrm>
                <a:off x="3489" y="3572"/>
                <a:ext cx="145" cy="228"/>
              </a:xfrm>
              <a:custGeom>
                <a:avLst/>
                <a:gdLst>
                  <a:gd name="T0" fmla="*/ 0 w 145"/>
                  <a:gd name="T1" fmla="*/ 63 h 228"/>
                  <a:gd name="T2" fmla="*/ 0 w 145"/>
                  <a:gd name="T3" fmla="*/ 63 h 228"/>
                  <a:gd name="T4" fmla="*/ 4 w 145"/>
                  <a:gd name="T5" fmla="*/ 70 h 228"/>
                  <a:gd name="T6" fmla="*/ 38 w 145"/>
                  <a:gd name="T7" fmla="*/ 81 h 228"/>
                  <a:gd name="T8" fmla="*/ 41 w 145"/>
                  <a:gd name="T9" fmla="*/ 95 h 228"/>
                  <a:gd name="T10" fmla="*/ 39 w 145"/>
                  <a:gd name="T11" fmla="*/ 131 h 228"/>
                  <a:gd name="T12" fmla="*/ 21 w 145"/>
                  <a:gd name="T13" fmla="*/ 168 h 228"/>
                  <a:gd name="T14" fmla="*/ 26 w 145"/>
                  <a:gd name="T15" fmla="*/ 213 h 228"/>
                  <a:gd name="T16" fmla="*/ 28 w 145"/>
                  <a:gd name="T17" fmla="*/ 227 h 228"/>
                  <a:gd name="T18" fmla="*/ 39 w 145"/>
                  <a:gd name="T19" fmla="*/ 227 h 228"/>
                  <a:gd name="T20" fmla="*/ 39 w 145"/>
                  <a:gd name="T21" fmla="*/ 212 h 228"/>
                  <a:gd name="T22" fmla="*/ 74 w 145"/>
                  <a:gd name="T23" fmla="*/ 191 h 228"/>
                  <a:gd name="T24" fmla="*/ 64 w 145"/>
                  <a:gd name="T25" fmla="*/ 131 h 228"/>
                  <a:gd name="T26" fmla="*/ 143 w 145"/>
                  <a:gd name="T27" fmla="*/ 70 h 228"/>
                  <a:gd name="T28" fmla="*/ 144 w 145"/>
                  <a:gd name="T29" fmla="*/ 0 h 228"/>
                  <a:gd name="T30" fmla="*/ 124 w 145"/>
                  <a:gd name="T31" fmla="*/ 12 h 228"/>
                  <a:gd name="T32" fmla="*/ 69 w 145"/>
                  <a:gd name="T33" fmla="*/ 15 h 228"/>
                  <a:gd name="T34" fmla="*/ 68 w 145"/>
                  <a:gd name="T35" fmla="*/ 41 h 228"/>
                  <a:gd name="T36" fmla="*/ 82 w 145"/>
                  <a:gd name="T37" fmla="*/ 61 h 228"/>
                  <a:gd name="T38" fmla="*/ 74 w 145"/>
                  <a:gd name="T39" fmla="*/ 91 h 228"/>
                  <a:gd name="T40" fmla="*/ 59 w 145"/>
                  <a:gd name="T41" fmla="*/ 75 h 228"/>
                  <a:gd name="T42" fmla="*/ 61 w 145"/>
                  <a:gd name="T43" fmla="*/ 55 h 228"/>
                  <a:gd name="T44" fmla="*/ 44 w 145"/>
                  <a:gd name="T45" fmla="*/ 49 h 228"/>
                  <a:gd name="T46" fmla="*/ 0 w 145"/>
                  <a:gd name="T47" fmla="*/ 63 h 228"/>
                  <a:gd name="T48" fmla="*/ 0 w 145"/>
                  <a:gd name="T49" fmla="*/ 63 h 2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
                  <a:gd name="T76" fmla="*/ 0 h 228"/>
                  <a:gd name="T77" fmla="*/ 145 w 145"/>
                  <a:gd name="T78" fmla="*/ 228 h 2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 h="228">
                    <a:moveTo>
                      <a:pt x="0" y="63"/>
                    </a:moveTo>
                    <a:lnTo>
                      <a:pt x="0" y="63"/>
                    </a:lnTo>
                    <a:lnTo>
                      <a:pt x="4" y="70"/>
                    </a:lnTo>
                    <a:lnTo>
                      <a:pt x="38" y="81"/>
                    </a:lnTo>
                    <a:lnTo>
                      <a:pt x="41" y="95"/>
                    </a:lnTo>
                    <a:lnTo>
                      <a:pt x="39" y="131"/>
                    </a:lnTo>
                    <a:lnTo>
                      <a:pt x="21" y="168"/>
                    </a:lnTo>
                    <a:lnTo>
                      <a:pt x="26" y="213"/>
                    </a:lnTo>
                    <a:lnTo>
                      <a:pt x="28" y="227"/>
                    </a:lnTo>
                    <a:lnTo>
                      <a:pt x="39" y="227"/>
                    </a:lnTo>
                    <a:lnTo>
                      <a:pt x="39" y="212"/>
                    </a:lnTo>
                    <a:lnTo>
                      <a:pt x="74" y="191"/>
                    </a:lnTo>
                    <a:lnTo>
                      <a:pt x="64" y="131"/>
                    </a:lnTo>
                    <a:lnTo>
                      <a:pt x="143" y="70"/>
                    </a:lnTo>
                    <a:lnTo>
                      <a:pt x="144" y="0"/>
                    </a:lnTo>
                    <a:lnTo>
                      <a:pt x="124" y="12"/>
                    </a:lnTo>
                    <a:lnTo>
                      <a:pt x="69" y="15"/>
                    </a:lnTo>
                    <a:lnTo>
                      <a:pt x="68" y="41"/>
                    </a:lnTo>
                    <a:lnTo>
                      <a:pt x="82" y="61"/>
                    </a:lnTo>
                    <a:lnTo>
                      <a:pt x="74" y="91"/>
                    </a:lnTo>
                    <a:lnTo>
                      <a:pt x="59" y="75"/>
                    </a:lnTo>
                    <a:lnTo>
                      <a:pt x="61" y="55"/>
                    </a:lnTo>
                    <a:lnTo>
                      <a:pt x="44" y="49"/>
                    </a:lnTo>
                    <a:lnTo>
                      <a:pt x="0" y="6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27" name="Freeform 826"/>
              <p:cNvSpPr>
                <a:spLocks/>
              </p:cNvSpPr>
              <p:nvPr/>
            </p:nvSpPr>
            <p:spPr bwMode="auto">
              <a:xfrm>
                <a:off x="3083" y="3105"/>
                <a:ext cx="217" cy="166"/>
              </a:xfrm>
              <a:custGeom>
                <a:avLst/>
                <a:gdLst>
                  <a:gd name="T0" fmla="*/ 0 w 217"/>
                  <a:gd name="T1" fmla="*/ 120 h 166"/>
                  <a:gd name="T2" fmla="*/ 0 w 217"/>
                  <a:gd name="T3" fmla="*/ 120 h 166"/>
                  <a:gd name="T4" fmla="*/ 3 w 217"/>
                  <a:gd name="T5" fmla="*/ 133 h 166"/>
                  <a:gd name="T6" fmla="*/ 29 w 217"/>
                  <a:gd name="T7" fmla="*/ 162 h 166"/>
                  <a:gd name="T8" fmla="*/ 36 w 217"/>
                  <a:gd name="T9" fmla="*/ 155 h 166"/>
                  <a:gd name="T10" fmla="*/ 47 w 217"/>
                  <a:gd name="T11" fmla="*/ 165 h 166"/>
                  <a:gd name="T12" fmla="*/ 63 w 217"/>
                  <a:gd name="T13" fmla="*/ 136 h 166"/>
                  <a:gd name="T14" fmla="*/ 125 w 217"/>
                  <a:gd name="T15" fmla="*/ 151 h 166"/>
                  <a:gd name="T16" fmla="*/ 178 w 217"/>
                  <a:gd name="T17" fmla="*/ 136 h 166"/>
                  <a:gd name="T18" fmla="*/ 180 w 217"/>
                  <a:gd name="T19" fmla="*/ 129 h 166"/>
                  <a:gd name="T20" fmla="*/ 208 w 217"/>
                  <a:gd name="T21" fmla="*/ 93 h 166"/>
                  <a:gd name="T22" fmla="*/ 216 w 217"/>
                  <a:gd name="T23" fmla="*/ 44 h 166"/>
                  <a:gd name="T24" fmla="*/ 202 w 217"/>
                  <a:gd name="T25" fmla="*/ 28 h 166"/>
                  <a:gd name="T26" fmla="*/ 202 w 217"/>
                  <a:gd name="T27" fmla="*/ 6 h 166"/>
                  <a:gd name="T28" fmla="*/ 157 w 217"/>
                  <a:gd name="T29" fmla="*/ 0 h 166"/>
                  <a:gd name="T30" fmla="*/ 74 w 217"/>
                  <a:gd name="T31" fmla="*/ 57 h 166"/>
                  <a:gd name="T32" fmla="*/ 53 w 217"/>
                  <a:gd name="T33" fmla="*/ 62 h 166"/>
                  <a:gd name="T34" fmla="*/ 53 w 217"/>
                  <a:gd name="T35" fmla="*/ 105 h 166"/>
                  <a:gd name="T36" fmla="*/ 44 w 217"/>
                  <a:gd name="T37" fmla="*/ 114 h 166"/>
                  <a:gd name="T38" fmla="*/ 0 w 217"/>
                  <a:gd name="T39" fmla="*/ 120 h 166"/>
                  <a:gd name="T40" fmla="*/ 0 w 217"/>
                  <a:gd name="T41" fmla="*/ 120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66"/>
                  <a:gd name="T65" fmla="*/ 217 w 217"/>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66">
                    <a:moveTo>
                      <a:pt x="0" y="120"/>
                    </a:moveTo>
                    <a:lnTo>
                      <a:pt x="0" y="120"/>
                    </a:lnTo>
                    <a:lnTo>
                      <a:pt x="3" y="133"/>
                    </a:lnTo>
                    <a:lnTo>
                      <a:pt x="29" y="162"/>
                    </a:lnTo>
                    <a:lnTo>
                      <a:pt x="36" y="155"/>
                    </a:lnTo>
                    <a:lnTo>
                      <a:pt x="47" y="165"/>
                    </a:lnTo>
                    <a:lnTo>
                      <a:pt x="63" y="136"/>
                    </a:lnTo>
                    <a:lnTo>
                      <a:pt x="125" y="151"/>
                    </a:lnTo>
                    <a:lnTo>
                      <a:pt x="178" y="136"/>
                    </a:lnTo>
                    <a:lnTo>
                      <a:pt x="180" y="129"/>
                    </a:lnTo>
                    <a:lnTo>
                      <a:pt x="208" y="93"/>
                    </a:lnTo>
                    <a:lnTo>
                      <a:pt x="216" y="44"/>
                    </a:lnTo>
                    <a:lnTo>
                      <a:pt x="202" y="28"/>
                    </a:lnTo>
                    <a:lnTo>
                      <a:pt x="202" y="6"/>
                    </a:lnTo>
                    <a:lnTo>
                      <a:pt x="157" y="0"/>
                    </a:lnTo>
                    <a:lnTo>
                      <a:pt x="74" y="57"/>
                    </a:lnTo>
                    <a:lnTo>
                      <a:pt x="53" y="62"/>
                    </a:lnTo>
                    <a:lnTo>
                      <a:pt x="53" y="105"/>
                    </a:lnTo>
                    <a:lnTo>
                      <a:pt x="44" y="114"/>
                    </a:lnTo>
                    <a:lnTo>
                      <a:pt x="0" y="12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28" name="Freeform 827"/>
              <p:cNvSpPr>
                <a:spLocks/>
              </p:cNvSpPr>
              <p:nvPr/>
            </p:nvSpPr>
            <p:spPr bwMode="auto">
              <a:xfrm>
                <a:off x="3119" y="3241"/>
                <a:ext cx="159" cy="132"/>
              </a:xfrm>
              <a:custGeom>
                <a:avLst/>
                <a:gdLst>
                  <a:gd name="T0" fmla="*/ 0 w 159"/>
                  <a:gd name="T1" fmla="*/ 102 h 132"/>
                  <a:gd name="T2" fmla="*/ 0 w 159"/>
                  <a:gd name="T3" fmla="*/ 102 h 132"/>
                  <a:gd name="T4" fmla="*/ 11 w 159"/>
                  <a:gd name="T5" fmla="*/ 29 h 132"/>
                  <a:gd name="T6" fmla="*/ 27 w 159"/>
                  <a:gd name="T7" fmla="*/ 0 h 132"/>
                  <a:gd name="T8" fmla="*/ 89 w 159"/>
                  <a:gd name="T9" fmla="*/ 15 h 132"/>
                  <a:gd name="T10" fmla="*/ 142 w 159"/>
                  <a:gd name="T11" fmla="*/ 0 h 132"/>
                  <a:gd name="T12" fmla="*/ 153 w 159"/>
                  <a:gd name="T13" fmla="*/ 17 h 132"/>
                  <a:gd name="T14" fmla="*/ 158 w 159"/>
                  <a:gd name="T15" fmla="*/ 29 h 132"/>
                  <a:gd name="T16" fmla="*/ 144 w 159"/>
                  <a:gd name="T17" fmla="*/ 40 h 132"/>
                  <a:gd name="T18" fmla="*/ 116 w 159"/>
                  <a:gd name="T19" fmla="*/ 99 h 132"/>
                  <a:gd name="T20" fmla="*/ 90 w 159"/>
                  <a:gd name="T21" fmla="*/ 95 h 132"/>
                  <a:gd name="T22" fmla="*/ 76 w 159"/>
                  <a:gd name="T23" fmla="*/ 124 h 132"/>
                  <a:gd name="T24" fmla="*/ 45 w 159"/>
                  <a:gd name="T25" fmla="*/ 131 h 132"/>
                  <a:gd name="T26" fmla="*/ 27 w 159"/>
                  <a:gd name="T27" fmla="*/ 106 h 132"/>
                  <a:gd name="T28" fmla="*/ 0 w 159"/>
                  <a:gd name="T29" fmla="*/ 102 h 132"/>
                  <a:gd name="T30" fmla="*/ 0 w 159"/>
                  <a:gd name="T31" fmla="*/ 102 h 1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9"/>
                  <a:gd name="T49" fmla="*/ 0 h 132"/>
                  <a:gd name="T50" fmla="*/ 159 w 159"/>
                  <a:gd name="T51" fmla="*/ 132 h 1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9" h="132">
                    <a:moveTo>
                      <a:pt x="0" y="102"/>
                    </a:moveTo>
                    <a:lnTo>
                      <a:pt x="0" y="102"/>
                    </a:lnTo>
                    <a:lnTo>
                      <a:pt x="11" y="29"/>
                    </a:lnTo>
                    <a:lnTo>
                      <a:pt x="27" y="0"/>
                    </a:lnTo>
                    <a:lnTo>
                      <a:pt x="89" y="15"/>
                    </a:lnTo>
                    <a:lnTo>
                      <a:pt x="142" y="0"/>
                    </a:lnTo>
                    <a:lnTo>
                      <a:pt x="153" y="17"/>
                    </a:lnTo>
                    <a:lnTo>
                      <a:pt x="158" y="29"/>
                    </a:lnTo>
                    <a:lnTo>
                      <a:pt x="144" y="40"/>
                    </a:lnTo>
                    <a:lnTo>
                      <a:pt x="116" y="99"/>
                    </a:lnTo>
                    <a:lnTo>
                      <a:pt x="90" y="95"/>
                    </a:lnTo>
                    <a:lnTo>
                      <a:pt x="76" y="124"/>
                    </a:lnTo>
                    <a:lnTo>
                      <a:pt x="45" y="131"/>
                    </a:lnTo>
                    <a:lnTo>
                      <a:pt x="27" y="106"/>
                    </a:lnTo>
                    <a:lnTo>
                      <a:pt x="0" y="10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29" name="Freeform 828"/>
              <p:cNvSpPr>
                <a:spLocks/>
              </p:cNvSpPr>
              <p:nvPr/>
            </p:nvSpPr>
            <p:spPr bwMode="auto">
              <a:xfrm>
                <a:off x="2852" y="3256"/>
                <a:ext cx="42" cy="26"/>
              </a:xfrm>
              <a:custGeom>
                <a:avLst/>
                <a:gdLst>
                  <a:gd name="T0" fmla="*/ 0 w 42"/>
                  <a:gd name="T1" fmla="*/ 3 h 26"/>
                  <a:gd name="T2" fmla="*/ 0 w 42"/>
                  <a:gd name="T3" fmla="*/ 3 h 26"/>
                  <a:gd name="T4" fmla="*/ 12 w 42"/>
                  <a:gd name="T5" fmla="*/ 14 h 26"/>
                  <a:gd name="T6" fmla="*/ 25 w 42"/>
                  <a:gd name="T7" fmla="*/ 11 h 26"/>
                  <a:gd name="T8" fmla="*/ 18 w 42"/>
                  <a:gd name="T9" fmla="*/ 14 h 26"/>
                  <a:gd name="T10" fmla="*/ 24 w 42"/>
                  <a:gd name="T11" fmla="*/ 25 h 26"/>
                  <a:gd name="T12" fmla="*/ 41 w 42"/>
                  <a:gd name="T13" fmla="*/ 14 h 26"/>
                  <a:gd name="T14" fmla="*/ 41 w 42"/>
                  <a:gd name="T15" fmla="*/ 0 h 26"/>
                  <a:gd name="T16" fmla="*/ 0 w 42"/>
                  <a:gd name="T17" fmla="*/ 3 h 26"/>
                  <a:gd name="T18" fmla="*/ 0 w 42"/>
                  <a:gd name="T19" fmla="*/ 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26"/>
                  <a:gd name="T32" fmla="*/ 42 w 4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26">
                    <a:moveTo>
                      <a:pt x="0" y="3"/>
                    </a:moveTo>
                    <a:lnTo>
                      <a:pt x="0" y="3"/>
                    </a:lnTo>
                    <a:lnTo>
                      <a:pt x="12" y="14"/>
                    </a:lnTo>
                    <a:lnTo>
                      <a:pt x="25" y="11"/>
                    </a:lnTo>
                    <a:lnTo>
                      <a:pt x="18" y="14"/>
                    </a:lnTo>
                    <a:lnTo>
                      <a:pt x="24" y="25"/>
                    </a:lnTo>
                    <a:lnTo>
                      <a:pt x="41" y="14"/>
                    </a:lnTo>
                    <a:lnTo>
                      <a:pt x="41" y="0"/>
                    </a:lnTo>
                    <a:lnTo>
                      <a:pt x="0" y="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30" name="Freeform 829"/>
              <p:cNvSpPr>
                <a:spLocks/>
              </p:cNvSpPr>
              <p:nvPr/>
            </p:nvSpPr>
            <p:spPr bwMode="auto">
              <a:xfrm>
                <a:off x="3773" y="3068"/>
                <a:ext cx="9" cy="23"/>
              </a:xfrm>
              <a:custGeom>
                <a:avLst/>
                <a:gdLst>
                  <a:gd name="T0" fmla="*/ 0 w 9"/>
                  <a:gd name="T1" fmla="*/ 18 h 23"/>
                  <a:gd name="T2" fmla="*/ 0 w 9"/>
                  <a:gd name="T3" fmla="*/ 18 h 23"/>
                  <a:gd name="T4" fmla="*/ 4 w 9"/>
                  <a:gd name="T5" fmla="*/ 22 h 23"/>
                  <a:gd name="T6" fmla="*/ 8 w 9"/>
                  <a:gd name="T7" fmla="*/ 21 h 23"/>
                  <a:gd name="T8" fmla="*/ 5 w 9"/>
                  <a:gd name="T9" fmla="*/ 0 h 23"/>
                  <a:gd name="T10" fmla="*/ 0 w 9"/>
                  <a:gd name="T11" fmla="*/ 18 h 23"/>
                  <a:gd name="T12" fmla="*/ 0 w 9"/>
                  <a:gd name="T13" fmla="*/ 18 h 23"/>
                  <a:gd name="T14" fmla="*/ 0 60000 65536"/>
                  <a:gd name="T15" fmla="*/ 0 60000 65536"/>
                  <a:gd name="T16" fmla="*/ 0 60000 65536"/>
                  <a:gd name="T17" fmla="*/ 0 60000 65536"/>
                  <a:gd name="T18" fmla="*/ 0 60000 65536"/>
                  <a:gd name="T19" fmla="*/ 0 60000 65536"/>
                  <a:gd name="T20" fmla="*/ 0 60000 65536"/>
                  <a:gd name="T21" fmla="*/ 0 w 9"/>
                  <a:gd name="T22" fmla="*/ 0 h 23"/>
                  <a:gd name="T23" fmla="*/ 9 w 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3">
                    <a:moveTo>
                      <a:pt x="0" y="18"/>
                    </a:moveTo>
                    <a:lnTo>
                      <a:pt x="0" y="18"/>
                    </a:lnTo>
                    <a:lnTo>
                      <a:pt x="4" y="22"/>
                    </a:lnTo>
                    <a:lnTo>
                      <a:pt x="8" y="21"/>
                    </a:lnTo>
                    <a:lnTo>
                      <a:pt x="5" y="0"/>
                    </a:lnTo>
                    <a:lnTo>
                      <a:pt x="0" y="1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31" name="Freeform 830"/>
              <p:cNvSpPr>
                <a:spLocks/>
              </p:cNvSpPr>
              <p:nvPr/>
            </p:nvSpPr>
            <p:spPr bwMode="auto">
              <a:xfrm>
                <a:off x="3477" y="3443"/>
                <a:ext cx="24" cy="23"/>
              </a:xfrm>
              <a:custGeom>
                <a:avLst/>
                <a:gdLst>
                  <a:gd name="T0" fmla="*/ 0 w 24"/>
                  <a:gd name="T1" fmla="*/ 22 h 23"/>
                  <a:gd name="T2" fmla="*/ 0 w 24"/>
                  <a:gd name="T3" fmla="*/ 22 h 23"/>
                  <a:gd name="T4" fmla="*/ 9 w 24"/>
                  <a:gd name="T5" fmla="*/ 4 h 23"/>
                  <a:gd name="T6" fmla="*/ 20 w 24"/>
                  <a:gd name="T7" fmla="*/ 0 h 23"/>
                  <a:gd name="T8" fmla="*/ 23 w 24"/>
                  <a:gd name="T9" fmla="*/ 18 h 23"/>
                  <a:gd name="T10" fmla="*/ 0 w 24"/>
                  <a:gd name="T11" fmla="*/ 22 h 23"/>
                  <a:gd name="T12" fmla="*/ 0 w 24"/>
                  <a:gd name="T13" fmla="*/ 22 h 23"/>
                  <a:gd name="T14" fmla="*/ 0 60000 65536"/>
                  <a:gd name="T15" fmla="*/ 0 60000 65536"/>
                  <a:gd name="T16" fmla="*/ 0 60000 65536"/>
                  <a:gd name="T17" fmla="*/ 0 60000 65536"/>
                  <a:gd name="T18" fmla="*/ 0 60000 65536"/>
                  <a:gd name="T19" fmla="*/ 0 60000 65536"/>
                  <a:gd name="T20" fmla="*/ 0 60000 65536"/>
                  <a:gd name="T21" fmla="*/ 0 w 24"/>
                  <a:gd name="T22" fmla="*/ 0 h 23"/>
                  <a:gd name="T23" fmla="*/ 24 w 24"/>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3">
                    <a:moveTo>
                      <a:pt x="0" y="22"/>
                    </a:moveTo>
                    <a:lnTo>
                      <a:pt x="0" y="22"/>
                    </a:lnTo>
                    <a:lnTo>
                      <a:pt x="9" y="4"/>
                    </a:lnTo>
                    <a:lnTo>
                      <a:pt x="20" y="0"/>
                    </a:lnTo>
                    <a:lnTo>
                      <a:pt x="23" y="18"/>
                    </a:lnTo>
                    <a:lnTo>
                      <a:pt x="0" y="2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32" name="Freeform 831"/>
              <p:cNvSpPr>
                <a:spLocks/>
              </p:cNvSpPr>
              <p:nvPr/>
            </p:nvSpPr>
            <p:spPr bwMode="auto">
              <a:xfrm>
                <a:off x="2841" y="3202"/>
                <a:ext cx="86" cy="58"/>
              </a:xfrm>
              <a:custGeom>
                <a:avLst/>
                <a:gdLst>
                  <a:gd name="T0" fmla="*/ 0 w 86"/>
                  <a:gd name="T1" fmla="*/ 25 h 58"/>
                  <a:gd name="T2" fmla="*/ 0 w 86"/>
                  <a:gd name="T3" fmla="*/ 25 h 58"/>
                  <a:gd name="T4" fmla="*/ 13 w 86"/>
                  <a:gd name="T5" fmla="*/ 42 h 58"/>
                  <a:gd name="T6" fmla="*/ 52 w 86"/>
                  <a:gd name="T7" fmla="*/ 44 h 58"/>
                  <a:gd name="T8" fmla="*/ 11 w 86"/>
                  <a:gd name="T9" fmla="*/ 49 h 58"/>
                  <a:gd name="T10" fmla="*/ 11 w 86"/>
                  <a:gd name="T11" fmla="*/ 57 h 58"/>
                  <a:gd name="T12" fmla="*/ 52 w 86"/>
                  <a:gd name="T13" fmla="*/ 54 h 58"/>
                  <a:gd name="T14" fmla="*/ 85 w 86"/>
                  <a:gd name="T15" fmla="*/ 57 h 58"/>
                  <a:gd name="T16" fmla="*/ 75 w 86"/>
                  <a:gd name="T17" fmla="*/ 25 h 58"/>
                  <a:gd name="T18" fmla="*/ 44 w 86"/>
                  <a:gd name="T19" fmla="*/ 0 h 58"/>
                  <a:gd name="T20" fmla="*/ 13 w 86"/>
                  <a:gd name="T21" fmla="*/ 7 h 58"/>
                  <a:gd name="T22" fmla="*/ 0 w 86"/>
                  <a:gd name="T23" fmla="*/ 25 h 58"/>
                  <a:gd name="T24" fmla="*/ 0 w 86"/>
                  <a:gd name="T25" fmla="*/ 25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58"/>
                  <a:gd name="T41" fmla="*/ 86 w 86"/>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58">
                    <a:moveTo>
                      <a:pt x="0" y="25"/>
                    </a:moveTo>
                    <a:lnTo>
                      <a:pt x="0" y="25"/>
                    </a:lnTo>
                    <a:lnTo>
                      <a:pt x="13" y="42"/>
                    </a:lnTo>
                    <a:lnTo>
                      <a:pt x="52" y="44"/>
                    </a:lnTo>
                    <a:lnTo>
                      <a:pt x="11" y="49"/>
                    </a:lnTo>
                    <a:lnTo>
                      <a:pt x="11" y="57"/>
                    </a:lnTo>
                    <a:lnTo>
                      <a:pt x="52" y="54"/>
                    </a:lnTo>
                    <a:lnTo>
                      <a:pt x="85" y="57"/>
                    </a:lnTo>
                    <a:lnTo>
                      <a:pt x="75" y="25"/>
                    </a:lnTo>
                    <a:lnTo>
                      <a:pt x="44" y="0"/>
                    </a:lnTo>
                    <a:lnTo>
                      <a:pt x="13" y="7"/>
                    </a:lnTo>
                    <a:lnTo>
                      <a:pt x="0" y="2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33" name="Freeform 832"/>
              <p:cNvSpPr>
                <a:spLocks/>
              </p:cNvSpPr>
              <p:nvPr/>
            </p:nvSpPr>
            <p:spPr bwMode="auto">
              <a:xfrm>
                <a:off x="2899" y="3294"/>
                <a:ext cx="44" cy="42"/>
              </a:xfrm>
              <a:custGeom>
                <a:avLst/>
                <a:gdLst>
                  <a:gd name="T0" fmla="*/ 0 w 44"/>
                  <a:gd name="T1" fmla="*/ 12 h 42"/>
                  <a:gd name="T2" fmla="*/ 0 w 44"/>
                  <a:gd name="T3" fmla="*/ 12 h 42"/>
                  <a:gd name="T4" fmla="*/ 5 w 44"/>
                  <a:gd name="T5" fmla="*/ 28 h 42"/>
                  <a:gd name="T6" fmla="*/ 26 w 44"/>
                  <a:gd name="T7" fmla="*/ 41 h 42"/>
                  <a:gd name="T8" fmla="*/ 43 w 44"/>
                  <a:gd name="T9" fmla="*/ 21 h 42"/>
                  <a:gd name="T10" fmla="*/ 29 w 44"/>
                  <a:gd name="T11" fmla="*/ 0 h 42"/>
                  <a:gd name="T12" fmla="*/ 0 w 44"/>
                  <a:gd name="T13" fmla="*/ 12 h 42"/>
                  <a:gd name="T14" fmla="*/ 0 w 44"/>
                  <a:gd name="T15" fmla="*/ 12 h 42"/>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42"/>
                  <a:gd name="T26" fmla="*/ 44 w 44"/>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42">
                    <a:moveTo>
                      <a:pt x="0" y="12"/>
                    </a:moveTo>
                    <a:lnTo>
                      <a:pt x="0" y="12"/>
                    </a:lnTo>
                    <a:lnTo>
                      <a:pt x="5" y="28"/>
                    </a:lnTo>
                    <a:lnTo>
                      <a:pt x="26" y="41"/>
                    </a:lnTo>
                    <a:lnTo>
                      <a:pt x="43" y="21"/>
                    </a:lnTo>
                    <a:lnTo>
                      <a:pt x="29" y="0"/>
                    </a:lnTo>
                    <a:lnTo>
                      <a:pt x="0" y="1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34" name="Freeform 833"/>
              <p:cNvSpPr>
                <a:spLocks/>
              </p:cNvSpPr>
              <p:nvPr/>
            </p:nvSpPr>
            <p:spPr bwMode="auto">
              <a:xfrm>
                <a:off x="3641" y="3267"/>
                <a:ext cx="140" cy="186"/>
              </a:xfrm>
              <a:custGeom>
                <a:avLst/>
                <a:gdLst>
                  <a:gd name="T0" fmla="*/ 0 w 140"/>
                  <a:gd name="T1" fmla="*/ 174 h 186"/>
                  <a:gd name="T2" fmla="*/ 0 w 140"/>
                  <a:gd name="T3" fmla="*/ 174 h 186"/>
                  <a:gd name="T4" fmla="*/ 0 w 140"/>
                  <a:gd name="T5" fmla="*/ 123 h 186"/>
                  <a:gd name="T6" fmla="*/ 11 w 140"/>
                  <a:gd name="T7" fmla="*/ 109 h 186"/>
                  <a:gd name="T8" fmla="*/ 54 w 140"/>
                  <a:gd name="T9" fmla="*/ 94 h 186"/>
                  <a:gd name="T10" fmla="*/ 95 w 140"/>
                  <a:gd name="T11" fmla="*/ 53 h 186"/>
                  <a:gd name="T12" fmla="*/ 41 w 140"/>
                  <a:gd name="T13" fmla="*/ 39 h 186"/>
                  <a:gd name="T14" fmla="*/ 25 w 140"/>
                  <a:gd name="T15" fmla="*/ 15 h 186"/>
                  <a:gd name="T16" fmla="*/ 31 w 140"/>
                  <a:gd name="T17" fmla="*/ 7 h 186"/>
                  <a:gd name="T18" fmla="*/ 52 w 140"/>
                  <a:gd name="T19" fmla="*/ 21 h 186"/>
                  <a:gd name="T20" fmla="*/ 133 w 140"/>
                  <a:gd name="T21" fmla="*/ 0 h 186"/>
                  <a:gd name="T22" fmla="*/ 139 w 140"/>
                  <a:gd name="T23" fmla="*/ 21 h 186"/>
                  <a:gd name="T24" fmla="*/ 90 w 140"/>
                  <a:gd name="T25" fmla="*/ 108 h 186"/>
                  <a:gd name="T26" fmla="*/ 7 w 140"/>
                  <a:gd name="T27" fmla="*/ 185 h 186"/>
                  <a:gd name="T28" fmla="*/ 0 w 140"/>
                  <a:gd name="T29" fmla="*/ 174 h 186"/>
                  <a:gd name="T30" fmla="*/ 0 w 140"/>
                  <a:gd name="T31" fmla="*/ 174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0"/>
                  <a:gd name="T49" fmla="*/ 0 h 186"/>
                  <a:gd name="T50" fmla="*/ 140 w 140"/>
                  <a:gd name="T51" fmla="*/ 186 h 1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0" h="186">
                    <a:moveTo>
                      <a:pt x="0" y="174"/>
                    </a:moveTo>
                    <a:lnTo>
                      <a:pt x="0" y="174"/>
                    </a:lnTo>
                    <a:lnTo>
                      <a:pt x="0" y="123"/>
                    </a:lnTo>
                    <a:lnTo>
                      <a:pt x="11" y="109"/>
                    </a:lnTo>
                    <a:lnTo>
                      <a:pt x="54" y="94"/>
                    </a:lnTo>
                    <a:lnTo>
                      <a:pt x="95" y="53"/>
                    </a:lnTo>
                    <a:lnTo>
                      <a:pt x="41" y="39"/>
                    </a:lnTo>
                    <a:lnTo>
                      <a:pt x="25" y="15"/>
                    </a:lnTo>
                    <a:lnTo>
                      <a:pt x="31" y="7"/>
                    </a:lnTo>
                    <a:lnTo>
                      <a:pt x="52" y="21"/>
                    </a:lnTo>
                    <a:lnTo>
                      <a:pt x="133" y="0"/>
                    </a:lnTo>
                    <a:lnTo>
                      <a:pt x="139" y="21"/>
                    </a:lnTo>
                    <a:lnTo>
                      <a:pt x="90" y="108"/>
                    </a:lnTo>
                    <a:lnTo>
                      <a:pt x="7" y="185"/>
                    </a:lnTo>
                    <a:lnTo>
                      <a:pt x="0" y="17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35" name="Freeform 834"/>
              <p:cNvSpPr>
                <a:spLocks/>
              </p:cNvSpPr>
              <p:nvPr/>
            </p:nvSpPr>
            <p:spPr bwMode="auto">
              <a:xfrm>
                <a:off x="3423" y="3642"/>
                <a:ext cx="108" cy="99"/>
              </a:xfrm>
              <a:custGeom>
                <a:avLst/>
                <a:gdLst>
                  <a:gd name="T0" fmla="*/ 0 w 108"/>
                  <a:gd name="T1" fmla="*/ 30 h 99"/>
                  <a:gd name="T2" fmla="*/ 0 w 108"/>
                  <a:gd name="T3" fmla="*/ 30 h 99"/>
                  <a:gd name="T4" fmla="*/ 0 w 108"/>
                  <a:gd name="T5" fmla="*/ 30 h 99"/>
                  <a:gd name="T6" fmla="*/ 24 w 108"/>
                  <a:gd name="T7" fmla="*/ 31 h 99"/>
                  <a:gd name="T8" fmla="*/ 48 w 108"/>
                  <a:gd name="T9" fmla="*/ 13 h 99"/>
                  <a:gd name="T10" fmla="*/ 49 w 108"/>
                  <a:gd name="T11" fmla="*/ 5 h 99"/>
                  <a:gd name="T12" fmla="*/ 70 w 108"/>
                  <a:gd name="T13" fmla="*/ 0 h 99"/>
                  <a:gd name="T14" fmla="*/ 104 w 108"/>
                  <a:gd name="T15" fmla="*/ 11 h 99"/>
                  <a:gd name="T16" fmla="*/ 107 w 108"/>
                  <a:gd name="T17" fmla="*/ 25 h 99"/>
                  <a:gd name="T18" fmla="*/ 105 w 108"/>
                  <a:gd name="T19" fmla="*/ 61 h 99"/>
                  <a:gd name="T20" fmla="*/ 87 w 108"/>
                  <a:gd name="T21" fmla="*/ 98 h 99"/>
                  <a:gd name="T22" fmla="*/ 56 w 108"/>
                  <a:gd name="T23" fmla="*/ 92 h 99"/>
                  <a:gd name="T24" fmla="*/ 38 w 108"/>
                  <a:gd name="T25" fmla="*/ 83 h 99"/>
                  <a:gd name="T26" fmla="*/ 0 w 108"/>
                  <a:gd name="T27" fmla="*/ 30 h 99"/>
                  <a:gd name="T28" fmla="*/ 0 w 108"/>
                  <a:gd name="T29" fmla="*/ 3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99"/>
                  <a:gd name="T47" fmla="*/ 108 w 108"/>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99">
                    <a:moveTo>
                      <a:pt x="0" y="30"/>
                    </a:moveTo>
                    <a:lnTo>
                      <a:pt x="0" y="30"/>
                    </a:lnTo>
                    <a:lnTo>
                      <a:pt x="24" y="31"/>
                    </a:lnTo>
                    <a:lnTo>
                      <a:pt x="48" y="13"/>
                    </a:lnTo>
                    <a:lnTo>
                      <a:pt x="49" y="5"/>
                    </a:lnTo>
                    <a:lnTo>
                      <a:pt x="70" y="0"/>
                    </a:lnTo>
                    <a:lnTo>
                      <a:pt x="104" y="11"/>
                    </a:lnTo>
                    <a:lnTo>
                      <a:pt x="107" y="25"/>
                    </a:lnTo>
                    <a:lnTo>
                      <a:pt x="105" y="61"/>
                    </a:lnTo>
                    <a:lnTo>
                      <a:pt x="87" y="98"/>
                    </a:lnTo>
                    <a:lnTo>
                      <a:pt x="56" y="92"/>
                    </a:lnTo>
                    <a:lnTo>
                      <a:pt x="38" y="83"/>
                    </a:lnTo>
                    <a:lnTo>
                      <a:pt x="0" y="3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36" name="Freeform 835"/>
              <p:cNvSpPr>
                <a:spLocks/>
              </p:cNvSpPr>
              <p:nvPr/>
            </p:nvSpPr>
            <p:spPr bwMode="auto">
              <a:xfrm>
                <a:off x="3238" y="3660"/>
                <a:ext cx="186" cy="175"/>
              </a:xfrm>
              <a:custGeom>
                <a:avLst/>
                <a:gdLst>
                  <a:gd name="T0" fmla="*/ 0 w 186"/>
                  <a:gd name="T1" fmla="*/ 6 h 175"/>
                  <a:gd name="T2" fmla="*/ 0 w 186"/>
                  <a:gd name="T3" fmla="*/ 6 h 175"/>
                  <a:gd name="T4" fmla="*/ 23 w 186"/>
                  <a:gd name="T5" fmla="*/ 0 h 175"/>
                  <a:gd name="T6" fmla="*/ 134 w 186"/>
                  <a:gd name="T7" fmla="*/ 16 h 175"/>
                  <a:gd name="T8" fmla="*/ 159 w 186"/>
                  <a:gd name="T9" fmla="*/ 9 h 175"/>
                  <a:gd name="T10" fmla="*/ 185 w 186"/>
                  <a:gd name="T11" fmla="*/ 12 h 175"/>
                  <a:gd name="T12" fmla="*/ 185 w 186"/>
                  <a:gd name="T13" fmla="*/ 12 h 175"/>
                  <a:gd name="T14" fmla="*/ 162 w 186"/>
                  <a:gd name="T15" fmla="*/ 25 h 175"/>
                  <a:gd name="T16" fmla="*/ 154 w 186"/>
                  <a:gd name="T17" fmla="*/ 16 h 175"/>
                  <a:gd name="T18" fmla="*/ 128 w 186"/>
                  <a:gd name="T19" fmla="*/ 22 h 175"/>
                  <a:gd name="T20" fmla="*/ 128 w 186"/>
                  <a:gd name="T21" fmla="*/ 71 h 175"/>
                  <a:gd name="T22" fmla="*/ 114 w 186"/>
                  <a:gd name="T23" fmla="*/ 71 h 175"/>
                  <a:gd name="T24" fmla="*/ 114 w 186"/>
                  <a:gd name="T25" fmla="*/ 110 h 175"/>
                  <a:gd name="T26" fmla="*/ 114 w 186"/>
                  <a:gd name="T27" fmla="*/ 165 h 175"/>
                  <a:gd name="T28" fmla="*/ 102 w 186"/>
                  <a:gd name="T29" fmla="*/ 174 h 175"/>
                  <a:gd name="T30" fmla="*/ 84 w 186"/>
                  <a:gd name="T31" fmla="*/ 174 h 175"/>
                  <a:gd name="T32" fmla="*/ 75 w 186"/>
                  <a:gd name="T33" fmla="*/ 162 h 175"/>
                  <a:gd name="T34" fmla="*/ 67 w 186"/>
                  <a:gd name="T35" fmla="*/ 168 h 175"/>
                  <a:gd name="T36" fmla="*/ 49 w 186"/>
                  <a:gd name="T37" fmla="*/ 149 h 175"/>
                  <a:gd name="T38" fmla="*/ 39 w 186"/>
                  <a:gd name="T39" fmla="*/ 88 h 175"/>
                  <a:gd name="T40" fmla="*/ 39 w 186"/>
                  <a:gd name="T41" fmla="*/ 81 h 175"/>
                  <a:gd name="T42" fmla="*/ 0 w 186"/>
                  <a:gd name="T43" fmla="*/ 6 h 175"/>
                  <a:gd name="T44" fmla="*/ 0 w 186"/>
                  <a:gd name="T45" fmla="*/ 6 h 1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6"/>
                  <a:gd name="T70" fmla="*/ 0 h 175"/>
                  <a:gd name="T71" fmla="*/ 186 w 186"/>
                  <a:gd name="T72" fmla="*/ 175 h 1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6" h="175">
                    <a:moveTo>
                      <a:pt x="0" y="6"/>
                    </a:moveTo>
                    <a:lnTo>
                      <a:pt x="0" y="6"/>
                    </a:lnTo>
                    <a:lnTo>
                      <a:pt x="23" y="0"/>
                    </a:lnTo>
                    <a:lnTo>
                      <a:pt x="134" y="16"/>
                    </a:lnTo>
                    <a:lnTo>
                      <a:pt x="159" y="9"/>
                    </a:lnTo>
                    <a:lnTo>
                      <a:pt x="185" y="12"/>
                    </a:lnTo>
                    <a:lnTo>
                      <a:pt x="162" y="25"/>
                    </a:lnTo>
                    <a:lnTo>
                      <a:pt x="154" y="16"/>
                    </a:lnTo>
                    <a:lnTo>
                      <a:pt x="128" y="22"/>
                    </a:lnTo>
                    <a:lnTo>
                      <a:pt x="128" y="71"/>
                    </a:lnTo>
                    <a:lnTo>
                      <a:pt x="114" y="71"/>
                    </a:lnTo>
                    <a:lnTo>
                      <a:pt x="114" y="110"/>
                    </a:lnTo>
                    <a:lnTo>
                      <a:pt x="114" y="165"/>
                    </a:lnTo>
                    <a:lnTo>
                      <a:pt x="102" y="174"/>
                    </a:lnTo>
                    <a:lnTo>
                      <a:pt x="84" y="174"/>
                    </a:lnTo>
                    <a:lnTo>
                      <a:pt x="75" y="162"/>
                    </a:lnTo>
                    <a:lnTo>
                      <a:pt x="67" y="168"/>
                    </a:lnTo>
                    <a:lnTo>
                      <a:pt x="49" y="149"/>
                    </a:lnTo>
                    <a:lnTo>
                      <a:pt x="39" y="88"/>
                    </a:lnTo>
                    <a:lnTo>
                      <a:pt x="39" y="81"/>
                    </a:lnTo>
                    <a:lnTo>
                      <a:pt x="0" y="6"/>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37" name="Freeform 836"/>
              <p:cNvSpPr>
                <a:spLocks/>
              </p:cNvSpPr>
              <p:nvPr/>
            </p:nvSpPr>
            <p:spPr bwMode="auto">
              <a:xfrm>
                <a:off x="2849" y="3044"/>
                <a:ext cx="116" cy="97"/>
              </a:xfrm>
              <a:custGeom>
                <a:avLst/>
                <a:gdLst>
                  <a:gd name="T0" fmla="*/ 0 w 116"/>
                  <a:gd name="T1" fmla="*/ 96 h 97"/>
                  <a:gd name="T2" fmla="*/ 0 w 116"/>
                  <a:gd name="T3" fmla="*/ 96 h 97"/>
                  <a:gd name="T4" fmla="*/ 54 w 116"/>
                  <a:gd name="T5" fmla="*/ 0 h 97"/>
                  <a:gd name="T6" fmla="*/ 114 w 116"/>
                  <a:gd name="T7" fmla="*/ 2 h 97"/>
                  <a:gd name="T8" fmla="*/ 115 w 116"/>
                  <a:gd name="T9" fmla="*/ 7 h 97"/>
                  <a:gd name="T10" fmla="*/ 114 w 116"/>
                  <a:gd name="T11" fmla="*/ 25 h 97"/>
                  <a:gd name="T12" fmla="*/ 70 w 116"/>
                  <a:gd name="T13" fmla="*/ 24 h 97"/>
                  <a:gd name="T14" fmla="*/ 70 w 116"/>
                  <a:gd name="T15" fmla="*/ 61 h 97"/>
                  <a:gd name="T16" fmla="*/ 54 w 116"/>
                  <a:gd name="T17" fmla="*/ 67 h 97"/>
                  <a:gd name="T18" fmla="*/ 55 w 116"/>
                  <a:gd name="T19" fmla="*/ 90 h 97"/>
                  <a:gd name="T20" fmla="*/ 0 w 116"/>
                  <a:gd name="T21" fmla="*/ 96 h 97"/>
                  <a:gd name="T22" fmla="*/ 0 w 116"/>
                  <a:gd name="T23" fmla="*/ 96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97"/>
                  <a:gd name="T38" fmla="*/ 116 w 116"/>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97">
                    <a:moveTo>
                      <a:pt x="0" y="96"/>
                    </a:moveTo>
                    <a:lnTo>
                      <a:pt x="0" y="96"/>
                    </a:lnTo>
                    <a:lnTo>
                      <a:pt x="54" y="0"/>
                    </a:lnTo>
                    <a:lnTo>
                      <a:pt x="114" y="2"/>
                    </a:lnTo>
                    <a:lnTo>
                      <a:pt x="115" y="7"/>
                    </a:lnTo>
                    <a:lnTo>
                      <a:pt x="114" y="25"/>
                    </a:lnTo>
                    <a:lnTo>
                      <a:pt x="70" y="24"/>
                    </a:lnTo>
                    <a:lnTo>
                      <a:pt x="70" y="61"/>
                    </a:lnTo>
                    <a:lnTo>
                      <a:pt x="54" y="67"/>
                    </a:lnTo>
                    <a:lnTo>
                      <a:pt x="55" y="90"/>
                    </a:lnTo>
                    <a:lnTo>
                      <a:pt x="0" y="96"/>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38" name="Freeform 837"/>
              <p:cNvSpPr>
                <a:spLocks/>
              </p:cNvSpPr>
              <p:nvPr/>
            </p:nvSpPr>
            <p:spPr bwMode="auto">
              <a:xfrm>
                <a:off x="3380" y="3111"/>
                <a:ext cx="227" cy="270"/>
              </a:xfrm>
              <a:custGeom>
                <a:avLst/>
                <a:gdLst>
                  <a:gd name="T0" fmla="*/ 0 w 227"/>
                  <a:gd name="T1" fmla="*/ 142 h 270"/>
                  <a:gd name="T2" fmla="*/ 0 w 227"/>
                  <a:gd name="T3" fmla="*/ 142 h 270"/>
                  <a:gd name="T4" fmla="*/ 10 w 227"/>
                  <a:gd name="T5" fmla="*/ 169 h 270"/>
                  <a:gd name="T6" fmla="*/ 20 w 227"/>
                  <a:gd name="T7" fmla="*/ 198 h 270"/>
                  <a:gd name="T8" fmla="*/ 43 w 227"/>
                  <a:gd name="T9" fmla="*/ 209 h 270"/>
                  <a:gd name="T10" fmla="*/ 76 w 227"/>
                  <a:gd name="T11" fmla="*/ 249 h 270"/>
                  <a:gd name="T12" fmla="*/ 122 w 227"/>
                  <a:gd name="T13" fmla="*/ 269 h 270"/>
                  <a:gd name="T14" fmla="*/ 164 w 227"/>
                  <a:gd name="T15" fmla="*/ 264 h 270"/>
                  <a:gd name="T16" fmla="*/ 189 w 227"/>
                  <a:gd name="T17" fmla="*/ 256 h 270"/>
                  <a:gd name="T18" fmla="*/ 174 w 227"/>
                  <a:gd name="T19" fmla="*/ 227 h 270"/>
                  <a:gd name="T20" fmla="*/ 150 w 227"/>
                  <a:gd name="T21" fmla="*/ 211 h 270"/>
                  <a:gd name="T22" fmla="*/ 166 w 227"/>
                  <a:gd name="T23" fmla="*/ 200 h 270"/>
                  <a:gd name="T24" fmla="*/ 167 w 227"/>
                  <a:gd name="T25" fmla="*/ 176 h 270"/>
                  <a:gd name="T26" fmla="*/ 194 w 227"/>
                  <a:gd name="T27" fmla="*/ 143 h 270"/>
                  <a:gd name="T28" fmla="*/ 205 w 227"/>
                  <a:gd name="T29" fmla="*/ 84 h 270"/>
                  <a:gd name="T30" fmla="*/ 226 w 227"/>
                  <a:gd name="T31" fmla="*/ 71 h 270"/>
                  <a:gd name="T32" fmla="*/ 210 w 227"/>
                  <a:gd name="T33" fmla="*/ 59 h 270"/>
                  <a:gd name="T34" fmla="*/ 203 w 227"/>
                  <a:gd name="T35" fmla="*/ 16 h 270"/>
                  <a:gd name="T36" fmla="*/ 185 w 227"/>
                  <a:gd name="T37" fmla="*/ 0 h 270"/>
                  <a:gd name="T38" fmla="*/ 164 w 227"/>
                  <a:gd name="T39" fmla="*/ 18 h 270"/>
                  <a:gd name="T40" fmla="*/ 41 w 227"/>
                  <a:gd name="T41" fmla="*/ 15 h 270"/>
                  <a:gd name="T42" fmla="*/ 41 w 227"/>
                  <a:gd name="T43" fmla="*/ 43 h 270"/>
                  <a:gd name="T44" fmla="*/ 29 w 227"/>
                  <a:gd name="T45" fmla="*/ 43 h 270"/>
                  <a:gd name="T46" fmla="*/ 29 w 227"/>
                  <a:gd name="T47" fmla="*/ 51 h 270"/>
                  <a:gd name="T48" fmla="*/ 28 w 227"/>
                  <a:gd name="T49" fmla="*/ 103 h 270"/>
                  <a:gd name="T50" fmla="*/ 14 w 227"/>
                  <a:gd name="T51" fmla="*/ 106 h 270"/>
                  <a:gd name="T52" fmla="*/ 0 w 227"/>
                  <a:gd name="T53" fmla="*/ 142 h 270"/>
                  <a:gd name="T54" fmla="*/ 0 w 227"/>
                  <a:gd name="T55" fmla="*/ 142 h 2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7"/>
                  <a:gd name="T85" fmla="*/ 0 h 270"/>
                  <a:gd name="T86" fmla="*/ 227 w 227"/>
                  <a:gd name="T87" fmla="*/ 270 h 2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7" h="270">
                    <a:moveTo>
                      <a:pt x="0" y="142"/>
                    </a:moveTo>
                    <a:lnTo>
                      <a:pt x="0" y="142"/>
                    </a:lnTo>
                    <a:lnTo>
                      <a:pt x="10" y="169"/>
                    </a:lnTo>
                    <a:lnTo>
                      <a:pt x="20" y="198"/>
                    </a:lnTo>
                    <a:lnTo>
                      <a:pt x="43" y="209"/>
                    </a:lnTo>
                    <a:lnTo>
                      <a:pt x="76" y="249"/>
                    </a:lnTo>
                    <a:lnTo>
                      <a:pt x="122" y="269"/>
                    </a:lnTo>
                    <a:lnTo>
                      <a:pt x="164" y="264"/>
                    </a:lnTo>
                    <a:lnTo>
                      <a:pt x="189" y="256"/>
                    </a:lnTo>
                    <a:lnTo>
                      <a:pt x="174" y="227"/>
                    </a:lnTo>
                    <a:lnTo>
                      <a:pt x="150" y="211"/>
                    </a:lnTo>
                    <a:lnTo>
                      <a:pt x="166" y="200"/>
                    </a:lnTo>
                    <a:lnTo>
                      <a:pt x="167" y="176"/>
                    </a:lnTo>
                    <a:lnTo>
                      <a:pt x="194" y="143"/>
                    </a:lnTo>
                    <a:lnTo>
                      <a:pt x="205" y="84"/>
                    </a:lnTo>
                    <a:lnTo>
                      <a:pt x="226" y="71"/>
                    </a:lnTo>
                    <a:lnTo>
                      <a:pt x="210" y="59"/>
                    </a:lnTo>
                    <a:lnTo>
                      <a:pt x="203" y="16"/>
                    </a:lnTo>
                    <a:lnTo>
                      <a:pt x="185" y="0"/>
                    </a:lnTo>
                    <a:lnTo>
                      <a:pt x="164" y="18"/>
                    </a:lnTo>
                    <a:lnTo>
                      <a:pt x="41" y="15"/>
                    </a:lnTo>
                    <a:lnTo>
                      <a:pt x="41" y="43"/>
                    </a:lnTo>
                    <a:lnTo>
                      <a:pt x="29" y="43"/>
                    </a:lnTo>
                    <a:lnTo>
                      <a:pt x="29" y="51"/>
                    </a:lnTo>
                    <a:lnTo>
                      <a:pt x="28" y="103"/>
                    </a:lnTo>
                    <a:lnTo>
                      <a:pt x="14" y="106"/>
                    </a:lnTo>
                    <a:lnTo>
                      <a:pt x="0" y="14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39" name="Freeform 838"/>
              <p:cNvSpPr>
                <a:spLocks/>
              </p:cNvSpPr>
              <p:nvPr/>
            </p:nvSpPr>
            <p:spPr bwMode="auto">
              <a:xfrm>
                <a:off x="3501" y="3785"/>
                <a:ext cx="17" cy="23"/>
              </a:xfrm>
              <a:custGeom>
                <a:avLst/>
                <a:gdLst>
                  <a:gd name="T0" fmla="*/ 0 w 17"/>
                  <a:gd name="T1" fmla="*/ 12 h 23"/>
                  <a:gd name="T2" fmla="*/ 0 w 17"/>
                  <a:gd name="T3" fmla="*/ 12 h 23"/>
                  <a:gd name="T4" fmla="*/ 9 w 17"/>
                  <a:gd name="T5" fmla="*/ 22 h 23"/>
                  <a:gd name="T6" fmla="*/ 16 w 17"/>
                  <a:gd name="T7" fmla="*/ 14 h 23"/>
                  <a:gd name="T8" fmla="*/ 14 w 17"/>
                  <a:gd name="T9" fmla="*/ 0 h 23"/>
                  <a:gd name="T10" fmla="*/ 0 w 17"/>
                  <a:gd name="T11" fmla="*/ 12 h 23"/>
                  <a:gd name="T12" fmla="*/ 0 w 17"/>
                  <a:gd name="T13" fmla="*/ 12 h 23"/>
                  <a:gd name="T14" fmla="*/ 0 60000 65536"/>
                  <a:gd name="T15" fmla="*/ 0 60000 65536"/>
                  <a:gd name="T16" fmla="*/ 0 60000 65536"/>
                  <a:gd name="T17" fmla="*/ 0 60000 65536"/>
                  <a:gd name="T18" fmla="*/ 0 60000 65536"/>
                  <a:gd name="T19" fmla="*/ 0 60000 65536"/>
                  <a:gd name="T20" fmla="*/ 0 60000 65536"/>
                  <a:gd name="T21" fmla="*/ 0 w 17"/>
                  <a:gd name="T22" fmla="*/ 0 h 23"/>
                  <a:gd name="T23" fmla="*/ 17 w 17"/>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3">
                    <a:moveTo>
                      <a:pt x="0" y="12"/>
                    </a:moveTo>
                    <a:lnTo>
                      <a:pt x="0" y="12"/>
                    </a:lnTo>
                    <a:lnTo>
                      <a:pt x="9" y="22"/>
                    </a:lnTo>
                    <a:lnTo>
                      <a:pt x="16" y="14"/>
                    </a:lnTo>
                    <a:lnTo>
                      <a:pt x="14" y="0"/>
                    </a:lnTo>
                    <a:lnTo>
                      <a:pt x="0" y="1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40" name="Freeform 839"/>
              <p:cNvSpPr>
                <a:spLocks/>
              </p:cNvSpPr>
              <p:nvPr/>
            </p:nvSpPr>
            <p:spPr bwMode="auto">
              <a:xfrm>
                <a:off x="3486" y="3442"/>
                <a:ext cx="148" cy="146"/>
              </a:xfrm>
              <a:custGeom>
                <a:avLst/>
                <a:gdLst>
                  <a:gd name="T0" fmla="*/ 0 w 148"/>
                  <a:gd name="T1" fmla="*/ 46 h 146"/>
                  <a:gd name="T2" fmla="*/ 0 w 148"/>
                  <a:gd name="T3" fmla="*/ 46 h 146"/>
                  <a:gd name="T4" fmla="*/ 1 w 148"/>
                  <a:gd name="T5" fmla="*/ 74 h 146"/>
                  <a:gd name="T6" fmla="*/ 19 w 148"/>
                  <a:gd name="T7" fmla="*/ 103 h 146"/>
                  <a:gd name="T8" fmla="*/ 44 w 148"/>
                  <a:gd name="T9" fmla="*/ 115 h 146"/>
                  <a:gd name="T10" fmla="*/ 57 w 148"/>
                  <a:gd name="T11" fmla="*/ 118 h 146"/>
                  <a:gd name="T12" fmla="*/ 72 w 148"/>
                  <a:gd name="T13" fmla="*/ 145 h 146"/>
                  <a:gd name="T14" fmla="*/ 127 w 148"/>
                  <a:gd name="T15" fmla="*/ 142 h 146"/>
                  <a:gd name="T16" fmla="*/ 147 w 148"/>
                  <a:gd name="T17" fmla="*/ 130 h 146"/>
                  <a:gd name="T18" fmla="*/ 126 w 148"/>
                  <a:gd name="T19" fmla="*/ 72 h 146"/>
                  <a:gd name="T20" fmla="*/ 132 w 148"/>
                  <a:gd name="T21" fmla="*/ 50 h 146"/>
                  <a:gd name="T22" fmla="*/ 61 w 148"/>
                  <a:gd name="T23" fmla="*/ 0 h 146"/>
                  <a:gd name="T24" fmla="*/ 43 w 148"/>
                  <a:gd name="T25" fmla="*/ 25 h 146"/>
                  <a:gd name="T26" fmla="*/ 35 w 148"/>
                  <a:gd name="T27" fmla="*/ 18 h 146"/>
                  <a:gd name="T28" fmla="*/ 29 w 148"/>
                  <a:gd name="T29" fmla="*/ 24 h 146"/>
                  <a:gd name="T30" fmla="*/ 29 w 148"/>
                  <a:gd name="T31" fmla="*/ 0 h 146"/>
                  <a:gd name="T32" fmla="*/ 11 w 148"/>
                  <a:gd name="T33" fmla="*/ 1 h 146"/>
                  <a:gd name="T34" fmla="*/ 14 w 148"/>
                  <a:gd name="T35" fmla="*/ 19 h 146"/>
                  <a:gd name="T36" fmla="*/ 15 w 148"/>
                  <a:gd name="T37" fmla="*/ 30 h 146"/>
                  <a:gd name="T38" fmla="*/ 0 w 148"/>
                  <a:gd name="T39" fmla="*/ 46 h 146"/>
                  <a:gd name="T40" fmla="*/ 0 w 148"/>
                  <a:gd name="T41" fmla="*/ 46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146"/>
                  <a:gd name="T65" fmla="*/ 148 w 148"/>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146">
                    <a:moveTo>
                      <a:pt x="0" y="46"/>
                    </a:moveTo>
                    <a:lnTo>
                      <a:pt x="0" y="46"/>
                    </a:lnTo>
                    <a:lnTo>
                      <a:pt x="1" y="74"/>
                    </a:lnTo>
                    <a:lnTo>
                      <a:pt x="19" y="103"/>
                    </a:lnTo>
                    <a:lnTo>
                      <a:pt x="44" y="115"/>
                    </a:lnTo>
                    <a:lnTo>
                      <a:pt x="57" y="118"/>
                    </a:lnTo>
                    <a:lnTo>
                      <a:pt x="72" y="145"/>
                    </a:lnTo>
                    <a:lnTo>
                      <a:pt x="127" y="142"/>
                    </a:lnTo>
                    <a:lnTo>
                      <a:pt x="147" y="130"/>
                    </a:lnTo>
                    <a:lnTo>
                      <a:pt x="126" y="72"/>
                    </a:lnTo>
                    <a:lnTo>
                      <a:pt x="132" y="50"/>
                    </a:lnTo>
                    <a:lnTo>
                      <a:pt x="61" y="0"/>
                    </a:lnTo>
                    <a:lnTo>
                      <a:pt x="43" y="25"/>
                    </a:lnTo>
                    <a:lnTo>
                      <a:pt x="35" y="18"/>
                    </a:lnTo>
                    <a:lnTo>
                      <a:pt x="29" y="24"/>
                    </a:lnTo>
                    <a:lnTo>
                      <a:pt x="29" y="0"/>
                    </a:lnTo>
                    <a:lnTo>
                      <a:pt x="11" y="1"/>
                    </a:lnTo>
                    <a:lnTo>
                      <a:pt x="14" y="19"/>
                    </a:lnTo>
                    <a:lnTo>
                      <a:pt x="15" y="30"/>
                    </a:lnTo>
                    <a:lnTo>
                      <a:pt x="0" y="46"/>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41" name="Freeform 840"/>
              <p:cNvSpPr>
                <a:spLocks/>
              </p:cNvSpPr>
              <p:nvPr/>
            </p:nvSpPr>
            <p:spPr bwMode="auto">
              <a:xfrm>
                <a:off x="3078" y="3277"/>
                <a:ext cx="30" cy="71"/>
              </a:xfrm>
              <a:custGeom>
                <a:avLst/>
                <a:gdLst>
                  <a:gd name="T0" fmla="*/ 0 w 30"/>
                  <a:gd name="T1" fmla="*/ 0 h 71"/>
                  <a:gd name="T2" fmla="*/ 0 w 30"/>
                  <a:gd name="T3" fmla="*/ 0 h 71"/>
                  <a:gd name="T4" fmla="*/ 15 w 30"/>
                  <a:gd name="T5" fmla="*/ 4 h 71"/>
                  <a:gd name="T6" fmla="*/ 29 w 30"/>
                  <a:gd name="T7" fmla="*/ 67 h 71"/>
                  <a:gd name="T8" fmla="*/ 19 w 30"/>
                  <a:gd name="T9" fmla="*/ 70 h 71"/>
                  <a:gd name="T10" fmla="*/ 0 w 30"/>
                  <a:gd name="T11" fmla="*/ 0 h 71"/>
                  <a:gd name="T12" fmla="*/ 0 w 30"/>
                  <a:gd name="T13" fmla="*/ 0 h 71"/>
                  <a:gd name="T14" fmla="*/ 0 60000 65536"/>
                  <a:gd name="T15" fmla="*/ 0 60000 65536"/>
                  <a:gd name="T16" fmla="*/ 0 60000 65536"/>
                  <a:gd name="T17" fmla="*/ 0 60000 65536"/>
                  <a:gd name="T18" fmla="*/ 0 60000 65536"/>
                  <a:gd name="T19" fmla="*/ 0 60000 65536"/>
                  <a:gd name="T20" fmla="*/ 0 60000 65536"/>
                  <a:gd name="T21" fmla="*/ 0 w 30"/>
                  <a:gd name="T22" fmla="*/ 0 h 71"/>
                  <a:gd name="T23" fmla="*/ 30 w 30"/>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1">
                    <a:moveTo>
                      <a:pt x="0" y="0"/>
                    </a:moveTo>
                    <a:lnTo>
                      <a:pt x="0" y="0"/>
                    </a:lnTo>
                    <a:lnTo>
                      <a:pt x="15" y="4"/>
                    </a:lnTo>
                    <a:lnTo>
                      <a:pt x="29" y="67"/>
                    </a:lnTo>
                    <a:lnTo>
                      <a:pt x="19" y="70"/>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42" name="Freeform 841"/>
              <p:cNvSpPr>
                <a:spLocks/>
              </p:cNvSpPr>
              <p:nvPr/>
            </p:nvSpPr>
            <p:spPr bwMode="auto">
              <a:xfrm>
                <a:off x="3486" y="3375"/>
                <a:ext cx="74" cy="73"/>
              </a:xfrm>
              <a:custGeom>
                <a:avLst/>
                <a:gdLst>
                  <a:gd name="T0" fmla="*/ 0 w 74"/>
                  <a:gd name="T1" fmla="*/ 72 h 73"/>
                  <a:gd name="T2" fmla="*/ 0 w 74"/>
                  <a:gd name="T3" fmla="*/ 72 h 73"/>
                  <a:gd name="T4" fmla="*/ 11 w 74"/>
                  <a:gd name="T5" fmla="*/ 68 h 73"/>
                  <a:gd name="T6" fmla="*/ 29 w 74"/>
                  <a:gd name="T7" fmla="*/ 67 h 73"/>
                  <a:gd name="T8" fmla="*/ 29 w 74"/>
                  <a:gd name="T9" fmla="*/ 57 h 73"/>
                  <a:gd name="T10" fmla="*/ 58 w 74"/>
                  <a:gd name="T11" fmla="*/ 51 h 73"/>
                  <a:gd name="T12" fmla="*/ 73 w 74"/>
                  <a:gd name="T13" fmla="*/ 26 h 73"/>
                  <a:gd name="T14" fmla="*/ 58 w 74"/>
                  <a:gd name="T15" fmla="*/ 0 h 73"/>
                  <a:gd name="T16" fmla="*/ 16 w 74"/>
                  <a:gd name="T17" fmla="*/ 5 h 73"/>
                  <a:gd name="T18" fmla="*/ 21 w 74"/>
                  <a:gd name="T19" fmla="*/ 24 h 73"/>
                  <a:gd name="T20" fmla="*/ 12 w 74"/>
                  <a:gd name="T21" fmla="*/ 37 h 73"/>
                  <a:gd name="T22" fmla="*/ 0 w 74"/>
                  <a:gd name="T23" fmla="*/ 72 h 73"/>
                  <a:gd name="T24" fmla="*/ 0 w 74"/>
                  <a:gd name="T25" fmla="*/ 72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73"/>
                  <a:gd name="T41" fmla="*/ 74 w 74"/>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73">
                    <a:moveTo>
                      <a:pt x="0" y="72"/>
                    </a:moveTo>
                    <a:lnTo>
                      <a:pt x="0" y="72"/>
                    </a:lnTo>
                    <a:lnTo>
                      <a:pt x="11" y="68"/>
                    </a:lnTo>
                    <a:lnTo>
                      <a:pt x="29" y="67"/>
                    </a:lnTo>
                    <a:lnTo>
                      <a:pt x="29" y="57"/>
                    </a:lnTo>
                    <a:lnTo>
                      <a:pt x="58" y="51"/>
                    </a:lnTo>
                    <a:lnTo>
                      <a:pt x="73" y="26"/>
                    </a:lnTo>
                    <a:lnTo>
                      <a:pt x="58" y="0"/>
                    </a:lnTo>
                    <a:lnTo>
                      <a:pt x="16" y="5"/>
                    </a:lnTo>
                    <a:lnTo>
                      <a:pt x="21" y="24"/>
                    </a:lnTo>
                    <a:lnTo>
                      <a:pt x="12" y="37"/>
                    </a:lnTo>
                    <a:lnTo>
                      <a:pt x="0" y="7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43" name="Freeform 842"/>
              <p:cNvSpPr>
                <a:spLocks/>
              </p:cNvSpPr>
              <p:nvPr/>
            </p:nvSpPr>
            <p:spPr bwMode="auto">
              <a:xfrm>
                <a:off x="3415" y="2986"/>
                <a:ext cx="154" cy="144"/>
              </a:xfrm>
              <a:custGeom>
                <a:avLst/>
                <a:gdLst>
                  <a:gd name="T0" fmla="*/ 0 w 154"/>
                  <a:gd name="T1" fmla="*/ 24 h 144"/>
                  <a:gd name="T2" fmla="*/ 0 w 154"/>
                  <a:gd name="T3" fmla="*/ 24 h 144"/>
                  <a:gd name="T4" fmla="*/ 6 w 154"/>
                  <a:gd name="T5" fmla="*/ 140 h 144"/>
                  <a:gd name="T6" fmla="*/ 129 w 154"/>
                  <a:gd name="T7" fmla="*/ 143 h 144"/>
                  <a:gd name="T8" fmla="*/ 150 w 154"/>
                  <a:gd name="T9" fmla="*/ 125 h 144"/>
                  <a:gd name="T10" fmla="*/ 153 w 154"/>
                  <a:gd name="T11" fmla="*/ 113 h 144"/>
                  <a:gd name="T12" fmla="*/ 107 w 154"/>
                  <a:gd name="T13" fmla="*/ 30 h 144"/>
                  <a:gd name="T14" fmla="*/ 129 w 154"/>
                  <a:gd name="T15" fmla="*/ 57 h 144"/>
                  <a:gd name="T16" fmla="*/ 140 w 154"/>
                  <a:gd name="T17" fmla="*/ 34 h 144"/>
                  <a:gd name="T18" fmla="*/ 129 w 154"/>
                  <a:gd name="T19" fmla="*/ 5 h 144"/>
                  <a:gd name="T20" fmla="*/ 100 w 154"/>
                  <a:gd name="T21" fmla="*/ 10 h 144"/>
                  <a:gd name="T22" fmla="*/ 100 w 154"/>
                  <a:gd name="T23" fmla="*/ 2 h 144"/>
                  <a:gd name="T24" fmla="*/ 85 w 154"/>
                  <a:gd name="T25" fmla="*/ 2 h 144"/>
                  <a:gd name="T26" fmla="*/ 59 w 154"/>
                  <a:gd name="T27" fmla="*/ 12 h 144"/>
                  <a:gd name="T28" fmla="*/ 6 w 154"/>
                  <a:gd name="T29" fmla="*/ 0 h 144"/>
                  <a:gd name="T30" fmla="*/ 0 w 154"/>
                  <a:gd name="T31" fmla="*/ 24 h 144"/>
                  <a:gd name="T32" fmla="*/ 0 w 154"/>
                  <a:gd name="T33" fmla="*/ 24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
                  <a:gd name="T52" fmla="*/ 0 h 144"/>
                  <a:gd name="T53" fmla="*/ 154 w 154"/>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 h="144">
                    <a:moveTo>
                      <a:pt x="0" y="24"/>
                    </a:moveTo>
                    <a:lnTo>
                      <a:pt x="0" y="24"/>
                    </a:lnTo>
                    <a:lnTo>
                      <a:pt x="6" y="140"/>
                    </a:lnTo>
                    <a:lnTo>
                      <a:pt x="129" y="143"/>
                    </a:lnTo>
                    <a:lnTo>
                      <a:pt x="150" y="125"/>
                    </a:lnTo>
                    <a:lnTo>
                      <a:pt x="153" y="113"/>
                    </a:lnTo>
                    <a:lnTo>
                      <a:pt x="107" y="30"/>
                    </a:lnTo>
                    <a:lnTo>
                      <a:pt x="129" y="57"/>
                    </a:lnTo>
                    <a:lnTo>
                      <a:pt x="140" y="34"/>
                    </a:lnTo>
                    <a:lnTo>
                      <a:pt x="129" y="5"/>
                    </a:lnTo>
                    <a:lnTo>
                      <a:pt x="100" y="10"/>
                    </a:lnTo>
                    <a:lnTo>
                      <a:pt x="100" y="2"/>
                    </a:lnTo>
                    <a:lnTo>
                      <a:pt x="85" y="2"/>
                    </a:lnTo>
                    <a:lnTo>
                      <a:pt x="59" y="12"/>
                    </a:lnTo>
                    <a:lnTo>
                      <a:pt x="6" y="0"/>
                    </a:lnTo>
                    <a:lnTo>
                      <a:pt x="0" y="2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44" name="Freeform 843"/>
              <p:cNvSpPr>
                <a:spLocks/>
              </p:cNvSpPr>
              <p:nvPr/>
            </p:nvSpPr>
            <p:spPr bwMode="auto">
              <a:xfrm>
                <a:off x="3010" y="3225"/>
                <a:ext cx="103" cy="76"/>
              </a:xfrm>
              <a:custGeom>
                <a:avLst/>
                <a:gdLst>
                  <a:gd name="T0" fmla="*/ 0 w 103"/>
                  <a:gd name="T1" fmla="*/ 63 h 76"/>
                  <a:gd name="T2" fmla="*/ 0 w 103"/>
                  <a:gd name="T3" fmla="*/ 63 h 76"/>
                  <a:gd name="T4" fmla="*/ 7 w 103"/>
                  <a:gd name="T5" fmla="*/ 72 h 76"/>
                  <a:gd name="T6" fmla="*/ 34 w 103"/>
                  <a:gd name="T7" fmla="*/ 75 h 76"/>
                  <a:gd name="T8" fmla="*/ 32 w 103"/>
                  <a:gd name="T9" fmla="*/ 56 h 76"/>
                  <a:gd name="T10" fmla="*/ 68 w 103"/>
                  <a:gd name="T11" fmla="*/ 52 h 76"/>
                  <a:gd name="T12" fmla="*/ 83 w 103"/>
                  <a:gd name="T13" fmla="*/ 56 h 76"/>
                  <a:gd name="T14" fmla="*/ 102 w 103"/>
                  <a:gd name="T15" fmla="*/ 42 h 76"/>
                  <a:gd name="T16" fmla="*/ 76 w 103"/>
                  <a:gd name="T17" fmla="*/ 13 h 76"/>
                  <a:gd name="T18" fmla="*/ 73 w 103"/>
                  <a:gd name="T19" fmla="*/ 0 h 76"/>
                  <a:gd name="T20" fmla="*/ 17 w 103"/>
                  <a:gd name="T21" fmla="*/ 24 h 76"/>
                  <a:gd name="T22" fmla="*/ 0 w 103"/>
                  <a:gd name="T23" fmla="*/ 63 h 76"/>
                  <a:gd name="T24" fmla="*/ 0 w 103"/>
                  <a:gd name="T25" fmla="*/ 63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76"/>
                  <a:gd name="T41" fmla="*/ 103 w 103"/>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76">
                    <a:moveTo>
                      <a:pt x="0" y="63"/>
                    </a:moveTo>
                    <a:lnTo>
                      <a:pt x="0" y="63"/>
                    </a:lnTo>
                    <a:lnTo>
                      <a:pt x="7" y="72"/>
                    </a:lnTo>
                    <a:lnTo>
                      <a:pt x="34" y="75"/>
                    </a:lnTo>
                    <a:lnTo>
                      <a:pt x="32" y="56"/>
                    </a:lnTo>
                    <a:lnTo>
                      <a:pt x="68" y="52"/>
                    </a:lnTo>
                    <a:lnTo>
                      <a:pt x="83" y="56"/>
                    </a:lnTo>
                    <a:lnTo>
                      <a:pt x="102" y="42"/>
                    </a:lnTo>
                    <a:lnTo>
                      <a:pt x="76" y="13"/>
                    </a:lnTo>
                    <a:lnTo>
                      <a:pt x="73" y="0"/>
                    </a:lnTo>
                    <a:lnTo>
                      <a:pt x="17" y="24"/>
                    </a:lnTo>
                    <a:lnTo>
                      <a:pt x="0" y="6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45" name="Freeform 844"/>
              <p:cNvSpPr>
                <a:spLocks/>
              </p:cNvSpPr>
              <p:nvPr/>
            </p:nvSpPr>
            <p:spPr bwMode="auto">
              <a:xfrm>
                <a:off x="3380" y="3540"/>
                <a:ext cx="162" cy="134"/>
              </a:xfrm>
              <a:custGeom>
                <a:avLst/>
                <a:gdLst>
                  <a:gd name="T0" fmla="*/ 0 w 162"/>
                  <a:gd name="T1" fmla="*/ 65 h 134"/>
                  <a:gd name="T2" fmla="*/ 0 w 162"/>
                  <a:gd name="T3" fmla="*/ 65 h 134"/>
                  <a:gd name="T4" fmla="*/ 0 w 162"/>
                  <a:gd name="T5" fmla="*/ 116 h 134"/>
                  <a:gd name="T6" fmla="*/ 17 w 162"/>
                  <a:gd name="T7" fmla="*/ 129 h 134"/>
                  <a:gd name="T8" fmla="*/ 43 w 162"/>
                  <a:gd name="T9" fmla="*/ 132 h 134"/>
                  <a:gd name="T10" fmla="*/ 67 w 162"/>
                  <a:gd name="T11" fmla="*/ 133 h 134"/>
                  <a:gd name="T12" fmla="*/ 91 w 162"/>
                  <a:gd name="T13" fmla="*/ 115 h 134"/>
                  <a:gd name="T14" fmla="*/ 92 w 162"/>
                  <a:gd name="T15" fmla="*/ 107 h 134"/>
                  <a:gd name="T16" fmla="*/ 113 w 162"/>
                  <a:gd name="T17" fmla="*/ 102 h 134"/>
                  <a:gd name="T18" fmla="*/ 109 w 162"/>
                  <a:gd name="T19" fmla="*/ 95 h 134"/>
                  <a:gd name="T20" fmla="*/ 153 w 162"/>
                  <a:gd name="T21" fmla="*/ 81 h 134"/>
                  <a:gd name="T22" fmla="*/ 147 w 162"/>
                  <a:gd name="T23" fmla="*/ 75 h 134"/>
                  <a:gd name="T24" fmla="*/ 161 w 162"/>
                  <a:gd name="T25" fmla="*/ 34 h 134"/>
                  <a:gd name="T26" fmla="*/ 150 w 162"/>
                  <a:gd name="T27" fmla="*/ 17 h 134"/>
                  <a:gd name="T28" fmla="*/ 125 w 162"/>
                  <a:gd name="T29" fmla="*/ 5 h 134"/>
                  <a:gd name="T30" fmla="*/ 118 w 162"/>
                  <a:gd name="T31" fmla="*/ 0 h 134"/>
                  <a:gd name="T32" fmla="*/ 93 w 162"/>
                  <a:gd name="T33" fmla="*/ 12 h 134"/>
                  <a:gd name="T34" fmla="*/ 90 w 162"/>
                  <a:gd name="T35" fmla="*/ 48 h 134"/>
                  <a:gd name="T36" fmla="*/ 106 w 162"/>
                  <a:gd name="T37" fmla="*/ 55 h 134"/>
                  <a:gd name="T38" fmla="*/ 106 w 162"/>
                  <a:gd name="T39" fmla="*/ 69 h 134"/>
                  <a:gd name="T40" fmla="*/ 28 w 162"/>
                  <a:gd name="T41" fmla="*/ 37 h 134"/>
                  <a:gd name="T42" fmla="*/ 31 w 162"/>
                  <a:gd name="T43" fmla="*/ 65 h 134"/>
                  <a:gd name="T44" fmla="*/ 0 w 162"/>
                  <a:gd name="T45" fmla="*/ 65 h 134"/>
                  <a:gd name="T46" fmla="*/ 0 w 162"/>
                  <a:gd name="T47" fmla="*/ 65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34"/>
                  <a:gd name="T74" fmla="*/ 162 w 162"/>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34">
                    <a:moveTo>
                      <a:pt x="0" y="65"/>
                    </a:moveTo>
                    <a:lnTo>
                      <a:pt x="0" y="65"/>
                    </a:lnTo>
                    <a:lnTo>
                      <a:pt x="0" y="116"/>
                    </a:lnTo>
                    <a:lnTo>
                      <a:pt x="17" y="129"/>
                    </a:lnTo>
                    <a:lnTo>
                      <a:pt x="43" y="132"/>
                    </a:lnTo>
                    <a:lnTo>
                      <a:pt x="67" y="133"/>
                    </a:lnTo>
                    <a:lnTo>
                      <a:pt x="91" y="115"/>
                    </a:lnTo>
                    <a:lnTo>
                      <a:pt x="92" y="107"/>
                    </a:lnTo>
                    <a:lnTo>
                      <a:pt x="113" y="102"/>
                    </a:lnTo>
                    <a:lnTo>
                      <a:pt x="109" y="95"/>
                    </a:lnTo>
                    <a:lnTo>
                      <a:pt x="153" y="81"/>
                    </a:lnTo>
                    <a:lnTo>
                      <a:pt x="147" y="75"/>
                    </a:lnTo>
                    <a:lnTo>
                      <a:pt x="161" y="34"/>
                    </a:lnTo>
                    <a:lnTo>
                      <a:pt x="150" y="17"/>
                    </a:lnTo>
                    <a:lnTo>
                      <a:pt x="125" y="5"/>
                    </a:lnTo>
                    <a:lnTo>
                      <a:pt x="118" y="0"/>
                    </a:lnTo>
                    <a:lnTo>
                      <a:pt x="93" y="12"/>
                    </a:lnTo>
                    <a:lnTo>
                      <a:pt x="90" y="48"/>
                    </a:lnTo>
                    <a:lnTo>
                      <a:pt x="106" y="55"/>
                    </a:lnTo>
                    <a:lnTo>
                      <a:pt x="106" y="69"/>
                    </a:lnTo>
                    <a:lnTo>
                      <a:pt x="28" y="37"/>
                    </a:lnTo>
                    <a:lnTo>
                      <a:pt x="31" y="65"/>
                    </a:lnTo>
                    <a:lnTo>
                      <a:pt x="0" y="6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46" name="Freeform 845"/>
              <p:cNvSpPr>
                <a:spLocks/>
              </p:cNvSpPr>
              <p:nvPr/>
            </p:nvSpPr>
            <p:spPr bwMode="auto">
              <a:xfrm>
                <a:off x="3305" y="3734"/>
                <a:ext cx="224" cy="180"/>
              </a:xfrm>
              <a:custGeom>
                <a:avLst/>
                <a:gdLst>
                  <a:gd name="T0" fmla="*/ 0 w 224"/>
                  <a:gd name="T1" fmla="*/ 94 h 180"/>
                  <a:gd name="T2" fmla="*/ 0 w 224"/>
                  <a:gd name="T3" fmla="*/ 94 h 180"/>
                  <a:gd name="T4" fmla="*/ 8 w 224"/>
                  <a:gd name="T5" fmla="*/ 88 h 180"/>
                  <a:gd name="T6" fmla="*/ 17 w 224"/>
                  <a:gd name="T7" fmla="*/ 100 h 180"/>
                  <a:gd name="T8" fmla="*/ 35 w 224"/>
                  <a:gd name="T9" fmla="*/ 100 h 180"/>
                  <a:gd name="T10" fmla="*/ 47 w 224"/>
                  <a:gd name="T11" fmla="*/ 91 h 180"/>
                  <a:gd name="T12" fmla="*/ 47 w 224"/>
                  <a:gd name="T13" fmla="*/ 36 h 180"/>
                  <a:gd name="T14" fmla="*/ 58 w 224"/>
                  <a:gd name="T15" fmla="*/ 50 h 180"/>
                  <a:gd name="T16" fmla="*/ 58 w 224"/>
                  <a:gd name="T17" fmla="*/ 65 h 180"/>
                  <a:gd name="T18" fmla="*/ 77 w 224"/>
                  <a:gd name="T19" fmla="*/ 64 h 180"/>
                  <a:gd name="T20" fmla="*/ 93 w 224"/>
                  <a:gd name="T21" fmla="*/ 47 h 180"/>
                  <a:gd name="T22" fmla="*/ 123 w 224"/>
                  <a:gd name="T23" fmla="*/ 47 h 180"/>
                  <a:gd name="T24" fmla="*/ 174 w 224"/>
                  <a:gd name="T25" fmla="*/ 0 h 180"/>
                  <a:gd name="T26" fmla="*/ 205 w 224"/>
                  <a:gd name="T27" fmla="*/ 6 h 180"/>
                  <a:gd name="T28" fmla="*/ 210 w 224"/>
                  <a:gd name="T29" fmla="*/ 51 h 180"/>
                  <a:gd name="T30" fmla="*/ 196 w 224"/>
                  <a:gd name="T31" fmla="*/ 63 h 180"/>
                  <a:gd name="T32" fmla="*/ 205 w 224"/>
                  <a:gd name="T33" fmla="*/ 73 h 180"/>
                  <a:gd name="T34" fmla="*/ 212 w 224"/>
                  <a:gd name="T35" fmla="*/ 65 h 180"/>
                  <a:gd name="T36" fmla="*/ 223 w 224"/>
                  <a:gd name="T37" fmla="*/ 65 h 180"/>
                  <a:gd name="T38" fmla="*/ 217 w 224"/>
                  <a:gd name="T39" fmla="*/ 91 h 180"/>
                  <a:gd name="T40" fmla="*/ 184 w 224"/>
                  <a:gd name="T41" fmla="*/ 132 h 180"/>
                  <a:gd name="T42" fmla="*/ 144 w 224"/>
                  <a:gd name="T43" fmla="*/ 167 h 180"/>
                  <a:gd name="T44" fmla="*/ 114 w 224"/>
                  <a:gd name="T45" fmla="*/ 178 h 180"/>
                  <a:gd name="T46" fmla="*/ 26 w 224"/>
                  <a:gd name="T47" fmla="*/ 179 h 180"/>
                  <a:gd name="T48" fmla="*/ 19 w 224"/>
                  <a:gd name="T49" fmla="*/ 159 h 180"/>
                  <a:gd name="T50" fmla="*/ 22 w 224"/>
                  <a:gd name="T51" fmla="*/ 143 h 180"/>
                  <a:gd name="T52" fmla="*/ 0 w 224"/>
                  <a:gd name="T53" fmla="*/ 94 h 180"/>
                  <a:gd name="T54" fmla="*/ 0 w 224"/>
                  <a:gd name="T55" fmla="*/ 94 h 1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4"/>
                  <a:gd name="T85" fmla="*/ 0 h 180"/>
                  <a:gd name="T86" fmla="*/ 224 w 224"/>
                  <a:gd name="T87" fmla="*/ 180 h 1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4" h="180">
                    <a:moveTo>
                      <a:pt x="0" y="94"/>
                    </a:moveTo>
                    <a:lnTo>
                      <a:pt x="0" y="94"/>
                    </a:lnTo>
                    <a:lnTo>
                      <a:pt x="8" y="88"/>
                    </a:lnTo>
                    <a:lnTo>
                      <a:pt x="17" y="100"/>
                    </a:lnTo>
                    <a:lnTo>
                      <a:pt x="35" y="100"/>
                    </a:lnTo>
                    <a:lnTo>
                      <a:pt x="47" y="91"/>
                    </a:lnTo>
                    <a:lnTo>
                      <a:pt x="47" y="36"/>
                    </a:lnTo>
                    <a:lnTo>
                      <a:pt x="58" y="50"/>
                    </a:lnTo>
                    <a:lnTo>
                      <a:pt x="58" y="65"/>
                    </a:lnTo>
                    <a:lnTo>
                      <a:pt x="77" y="64"/>
                    </a:lnTo>
                    <a:lnTo>
                      <a:pt x="93" y="47"/>
                    </a:lnTo>
                    <a:lnTo>
                      <a:pt x="123" y="47"/>
                    </a:lnTo>
                    <a:lnTo>
                      <a:pt x="174" y="0"/>
                    </a:lnTo>
                    <a:lnTo>
                      <a:pt x="205" y="6"/>
                    </a:lnTo>
                    <a:lnTo>
                      <a:pt x="210" y="51"/>
                    </a:lnTo>
                    <a:lnTo>
                      <a:pt x="196" y="63"/>
                    </a:lnTo>
                    <a:lnTo>
                      <a:pt x="205" y="73"/>
                    </a:lnTo>
                    <a:lnTo>
                      <a:pt x="212" y="65"/>
                    </a:lnTo>
                    <a:lnTo>
                      <a:pt x="223" y="65"/>
                    </a:lnTo>
                    <a:lnTo>
                      <a:pt x="217" y="91"/>
                    </a:lnTo>
                    <a:lnTo>
                      <a:pt x="184" y="132"/>
                    </a:lnTo>
                    <a:lnTo>
                      <a:pt x="144" y="167"/>
                    </a:lnTo>
                    <a:lnTo>
                      <a:pt x="114" y="178"/>
                    </a:lnTo>
                    <a:lnTo>
                      <a:pt x="26" y="179"/>
                    </a:lnTo>
                    <a:lnTo>
                      <a:pt x="19" y="159"/>
                    </a:lnTo>
                    <a:lnTo>
                      <a:pt x="22" y="143"/>
                    </a:lnTo>
                    <a:lnTo>
                      <a:pt x="0" y="94"/>
                    </a:lnTo>
                  </a:path>
                </a:pathLst>
              </a:custGeom>
              <a:solidFill>
                <a:schemeClr val="accent2"/>
              </a:solidFill>
              <a:ln w="6350">
                <a:solidFill>
                  <a:schemeClr val="bg1"/>
                </a:solidFill>
                <a:round/>
                <a:headEnd/>
                <a:tailEnd/>
              </a:ln>
            </p:spPr>
            <p:txBody>
              <a:bodyPr lIns="0" tIns="0" rIns="0" bIns="0" anchor="ctr">
                <a:spAutoFit/>
              </a:bodyPr>
              <a:lstStyle/>
              <a:p>
                <a:pPr>
                  <a:defRPr/>
                </a:pPr>
                <a:endParaRPr lang="en-GB" dirty="0"/>
              </a:p>
            </p:txBody>
          </p:sp>
          <p:sp>
            <p:nvSpPr>
              <p:cNvPr id="847" name="Freeform 846"/>
              <p:cNvSpPr>
                <a:spLocks/>
              </p:cNvSpPr>
              <p:nvPr/>
            </p:nvSpPr>
            <p:spPr bwMode="auto">
              <a:xfrm>
                <a:off x="3449" y="3830"/>
                <a:ext cx="32" cy="33"/>
              </a:xfrm>
              <a:custGeom>
                <a:avLst/>
                <a:gdLst>
                  <a:gd name="T0" fmla="*/ 0 w 32"/>
                  <a:gd name="T1" fmla="*/ 16 h 33"/>
                  <a:gd name="T2" fmla="*/ 0 w 32"/>
                  <a:gd name="T3" fmla="*/ 16 h 33"/>
                  <a:gd name="T4" fmla="*/ 11 w 32"/>
                  <a:gd name="T5" fmla="*/ 32 h 33"/>
                  <a:gd name="T6" fmla="*/ 31 w 32"/>
                  <a:gd name="T7" fmla="*/ 16 h 33"/>
                  <a:gd name="T8" fmla="*/ 22 w 32"/>
                  <a:gd name="T9" fmla="*/ 0 h 33"/>
                  <a:gd name="T10" fmla="*/ 0 w 32"/>
                  <a:gd name="T11" fmla="*/ 16 h 33"/>
                  <a:gd name="T12" fmla="*/ 0 w 32"/>
                  <a:gd name="T13" fmla="*/ 16 h 33"/>
                  <a:gd name="T14" fmla="*/ 0 60000 65536"/>
                  <a:gd name="T15" fmla="*/ 0 60000 65536"/>
                  <a:gd name="T16" fmla="*/ 0 60000 65536"/>
                  <a:gd name="T17" fmla="*/ 0 60000 65536"/>
                  <a:gd name="T18" fmla="*/ 0 60000 65536"/>
                  <a:gd name="T19" fmla="*/ 0 60000 65536"/>
                  <a:gd name="T20" fmla="*/ 0 60000 65536"/>
                  <a:gd name="T21" fmla="*/ 0 w 32"/>
                  <a:gd name="T22" fmla="*/ 0 h 33"/>
                  <a:gd name="T23" fmla="*/ 32 w 32"/>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3">
                    <a:moveTo>
                      <a:pt x="0" y="16"/>
                    </a:moveTo>
                    <a:lnTo>
                      <a:pt x="0" y="16"/>
                    </a:lnTo>
                    <a:lnTo>
                      <a:pt x="11" y="32"/>
                    </a:lnTo>
                    <a:lnTo>
                      <a:pt x="31" y="16"/>
                    </a:lnTo>
                    <a:lnTo>
                      <a:pt x="22" y="0"/>
                    </a:lnTo>
                    <a:lnTo>
                      <a:pt x="0" y="16"/>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48" name="Freeform 847"/>
              <p:cNvSpPr>
                <a:spLocks/>
              </p:cNvSpPr>
              <p:nvPr/>
            </p:nvSpPr>
            <p:spPr bwMode="auto">
              <a:xfrm>
                <a:off x="3201" y="2941"/>
                <a:ext cx="43" cy="27"/>
              </a:xfrm>
              <a:custGeom>
                <a:avLst/>
                <a:gdLst>
                  <a:gd name="T0" fmla="*/ 2 w 43"/>
                  <a:gd name="T1" fmla="*/ 25 h 27"/>
                  <a:gd name="T2" fmla="*/ 11 w 43"/>
                  <a:gd name="T3" fmla="*/ 26 h 27"/>
                  <a:gd name="T4" fmla="*/ 15 w 43"/>
                  <a:gd name="T5" fmla="*/ 25 h 27"/>
                  <a:gd name="T6" fmla="*/ 20 w 43"/>
                  <a:gd name="T7" fmla="*/ 22 h 27"/>
                  <a:gd name="T8" fmla="*/ 29 w 43"/>
                  <a:gd name="T9" fmla="*/ 20 h 27"/>
                  <a:gd name="T10" fmla="*/ 37 w 43"/>
                  <a:gd name="T11" fmla="*/ 18 h 27"/>
                  <a:gd name="T12" fmla="*/ 40 w 43"/>
                  <a:gd name="T13" fmla="*/ 11 h 27"/>
                  <a:gd name="T14" fmla="*/ 42 w 43"/>
                  <a:gd name="T15" fmla="*/ 7 h 27"/>
                  <a:gd name="T16" fmla="*/ 33 w 43"/>
                  <a:gd name="T17" fmla="*/ 0 h 27"/>
                  <a:gd name="T18" fmla="*/ 0 w 43"/>
                  <a:gd name="T19" fmla="*/ 7 h 27"/>
                  <a:gd name="T20" fmla="*/ 0 w 43"/>
                  <a:gd name="T21" fmla="*/ 25 h 27"/>
                  <a:gd name="T22" fmla="*/ 2 w 43"/>
                  <a:gd name="T23" fmla="*/ 25 h 27"/>
                  <a:gd name="T24" fmla="*/ 2 w 43"/>
                  <a:gd name="T25" fmla="*/ 25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27"/>
                  <a:gd name="T41" fmla="*/ 43 w 43"/>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27">
                    <a:moveTo>
                      <a:pt x="2" y="25"/>
                    </a:moveTo>
                    <a:lnTo>
                      <a:pt x="11" y="26"/>
                    </a:lnTo>
                    <a:lnTo>
                      <a:pt x="15" y="25"/>
                    </a:lnTo>
                    <a:lnTo>
                      <a:pt x="20" y="22"/>
                    </a:lnTo>
                    <a:lnTo>
                      <a:pt x="29" y="20"/>
                    </a:lnTo>
                    <a:lnTo>
                      <a:pt x="37" y="18"/>
                    </a:lnTo>
                    <a:lnTo>
                      <a:pt x="40" y="11"/>
                    </a:lnTo>
                    <a:lnTo>
                      <a:pt x="42" y="7"/>
                    </a:lnTo>
                    <a:lnTo>
                      <a:pt x="33" y="0"/>
                    </a:lnTo>
                    <a:lnTo>
                      <a:pt x="0" y="7"/>
                    </a:lnTo>
                    <a:lnTo>
                      <a:pt x="0" y="25"/>
                    </a:lnTo>
                    <a:lnTo>
                      <a:pt x="2" y="2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849" name="Freeform 848"/>
              <p:cNvSpPr>
                <a:spLocks/>
              </p:cNvSpPr>
              <p:nvPr/>
            </p:nvSpPr>
            <p:spPr bwMode="auto">
              <a:xfrm>
                <a:off x="3181" y="2904"/>
                <a:ext cx="55" cy="103"/>
              </a:xfrm>
              <a:custGeom>
                <a:avLst/>
                <a:gdLst>
                  <a:gd name="T0" fmla="*/ 0 w 55"/>
                  <a:gd name="T1" fmla="*/ 47 h 103"/>
                  <a:gd name="T2" fmla="*/ 0 w 55"/>
                  <a:gd name="T3" fmla="*/ 47 h 103"/>
                  <a:gd name="T4" fmla="*/ 12 w 55"/>
                  <a:gd name="T5" fmla="*/ 38 h 103"/>
                  <a:gd name="T6" fmla="*/ 18 w 55"/>
                  <a:gd name="T7" fmla="*/ 1 h 103"/>
                  <a:gd name="T8" fmla="*/ 51 w 55"/>
                  <a:gd name="T9" fmla="*/ 0 h 103"/>
                  <a:gd name="T10" fmla="*/ 42 w 55"/>
                  <a:gd name="T11" fmla="*/ 12 h 103"/>
                  <a:gd name="T12" fmla="*/ 52 w 55"/>
                  <a:gd name="T13" fmla="*/ 28 h 103"/>
                  <a:gd name="T14" fmla="*/ 33 w 55"/>
                  <a:gd name="T15" fmla="*/ 47 h 103"/>
                  <a:gd name="T16" fmla="*/ 54 w 55"/>
                  <a:gd name="T17" fmla="*/ 60 h 103"/>
                  <a:gd name="T18" fmla="*/ 27 w 55"/>
                  <a:gd name="T19" fmla="*/ 102 h 103"/>
                  <a:gd name="T20" fmla="*/ 23 w 55"/>
                  <a:gd name="T21" fmla="*/ 75 h 103"/>
                  <a:gd name="T22" fmla="*/ 0 w 55"/>
                  <a:gd name="T23" fmla="*/ 47 h 103"/>
                  <a:gd name="T24" fmla="*/ 0 w 55"/>
                  <a:gd name="T25" fmla="*/ 47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103"/>
                  <a:gd name="T41" fmla="*/ 55 w 5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103">
                    <a:moveTo>
                      <a:pt x="0" y="47"/>
                    </a:moveTo>
                    <a:lnTo>
                      <a:pt x="0" y="47"/>
                    </a:lnTo>
                    <a:lnTo>
                      <a:pt x="12" y="38"/>
                    </a:lnTo>
                    <a:lnTo>
                      <a:pt x="18" y="1"/>
                    </a:lnTo>
                    <a:lnTo>
                      <a:pt x="51" y="0"/>
                    </a:lnTo>
                    <a:lnTo>
                      <a:pt x="42" y="12"/>
                    </a:lnTo>
                    <a:lnTo>
                      <a:pt x="52" y="28"/>
                    </a:lnTo>
                    <a:lnTo>
                      <a:pt x="33" y="47"/>
                    </a:lnTo>
                    <a:lnTo>
                      <a:pt x="54" y="60"/>
                    </a:lnTo>
                    <a:lnTo>
                      <a:pt x="27" y="102"/>
                    </a:lnTo>
                    <a:lnTo>
                      <a:pt x="23" y="75"/>
                    </a:lnTo>
                    <a:lnTo>
                      <a:pt x="0" y="47"/>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850" name="Freeform 849"/>
            <p:cNvSpPr>
              <a:spLocks/>
            </p:cNvSpPr>
            <p:nvPr/>
          </p:nvSpPr>
          <p:spPr bwMode="auto">
            <a:xfrm>
              <a:off x="5188202" y="2241333"/>
              <a:ext cx="122287" cy="52163"/>
            </a:xfrm>
            <a:custGeom>
              <a:avLst/>
              <a:gdLst>
                <a:gd name="T0" fmla="*/ 0 w 90"/>
                <a:gd name="T1" fmla="*/ 23633520 h 43"/>
                <a:gd name="T2" fmla="*/ 0 w 90"/>
                <a:gd name="T3" fmla="*/ 23633520 h 43"/>
                <a:gd name="T4" fmla="*/ 38709597 w 90"/>
                <a:gd name="T5" fmla="*/ 66175857 h 43"/>
                <a:gd name="T6" fmla="*/ 104838504 w 90"/>
                <a:gd name="T7" fmla="*/ 64600540 h 43"/>
                <a:gd name="T8" fmla="*/ 143548091 w 90"/>
                <a:gd name="T9" fmla="*/ 40965765 h 43"/>
                <a:gd name="T10" fmla="*/ 59677300 w 90"/>
                <a:gd name="T11" fmla="*/ 9453155 h 43"/>
                <a:gd name="T12" fmla="*/ 48387003 w 90"/>
                <a:gd name="T13" fmla="*/ 0 h 43"/>
                <a:gd name="T14" fmla="*/ 0 w 90"/>
                <a:gd name="T15" fmla="*/ 23633520 h 43"/>
                <a:gd name="T16" fmla="*/ 0 w 90"/>
                <a:gd name="T17" fmla="*/ 2363352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43"/>
                <a:gd name="T29" fmla="*/ 90 w 9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43">
                  <a:moveTo>
                    <a:pt x="0" y="15"/>
                  </a:moveTo>
                  <a:lnTo>
                    <a:pt x="0" y="15"/>
                  </a:lnTo>
                  <a:lnTo>
                    <a:pt x="24" y="42"/>
                  </a:lnTo>
                  <a:lnTo>
                    <a:pt x="65" y="41"/>
                  </a:lnTo>
                  <a:lnTo>
                    <a:pt x="89" y="26"/>
                  </a:lnTo>
                  <a:lnTo>
                    <a:pt x="37" y="6"/>
                  </a:lnTo>
                  <a:lnTo>
                    <a:pt x="30" y="0"/>
                  </a:lnTo>
                  <a:lnTo>
                    <a:pt x="0" y="15"/>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851" name="Freeform 850"/>
            <p:cNvSpPr>
              <a:spLocks/>
            </p:cNvSpPr>
            <p:nvPr/>
          </p:nvSpPr>
          <p:spPr bwMode="auto">
            <a:xfrm>
              <a:off x="5358050" y="2110909"/>
              <a:ext cx="103604" cy="75177"/>
            </a:xfrm>
            <a:custGeom>
              <a:avLst/>
              <a:gdLst>
                <a:gd name="T0" fmla="*/ 0 w 78"/>
                <a:gd name="T1" fmla="*/ 12590929 h 58"/>
                <a:gd name="T2" fmla="*/ 33909086 w 78"/>
                <a:gd name="T3" fmla="*/ 8993902 h 58"/>
                <a:gd name="T4" fmla="*/ 60110943 w 78"/>
                <a:gd name="T5" fmla="*/ 0 h 58"/>
                <a:gd name="T6" fmla="*/ 95561981 w 78"/>
                <a:gd name="T7" fmla="*/ 7195391 h 58"/>
                <a:gd name="T8" fmla="*/ 118682426 w 78"/>
                <a:gd name="T9" fmla="*/ 21584828 h 58"/>
                <a:gd name="T10" fmla="*/ 104809911 w 78"/>
                <a:gd name="T11" fmla="*/ 34175757 h 58"/>
                <a:gd name="T12" fmla="*/ 87854752 w 78"/>
                <a:gd name="T13" fmla="*/ 35974269 h 58"/>
                <a:gd name="T14" fmla="*/ 67818172 w 78"/>
                <a:gd name="T15" fmla="*/ 55760591 h 58"/>
                <a:gd name="T16" fmla="*/ 53946898 w 78"/>
                <a:gd name="T17" fmla="*/ 102528622 h 58"/>
                <a:gd name="T18" fmla="*/ 44697726 w 78"/>
                <a:gd name="T19" fmla="*/ 82742290 h 58"/>
                <a:gd name="T20" fmla="*/ 18495865 w 78"/>
                <a:gd name="T21" fmla="*/ 80943778 h 58"/>
                <a:gd name="T22" fmla="*/ 35449787 w 78"/>
                <a:gd name="T23" fmla="*/ 43169657 h 58"/>
                <a:gd name="T24" fmla="*/ 0 w 78"/>
                <a:gd name="T25" fmla="*/ 30578733 h 58"/>
                <a:gd name="T26" fmla="*/ 0 w 78"/>
                <a:gd name="T27" fmla="*/ 12590929 h 58"/>
                <a:gd name="T28" fmla="*/ 0 w 78"/>
                <a:gd name="T29" fmla="*/ 125909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
                <a:gd name="T46" fmla="*/ 0 h 58"/>
                <a:gd name="T47" fmla="*/ 78 w 7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 h="58">
                  <a:moveTo>
                    <a:pt x="0" y="7"/>
                  </a:moveTo>
                  <a:lnTo>
                    <a:pt x="22" y="5"/>
                  </a:lnTo>
                  <a:lnTo>
                    <a:pt x="39" y="0"/>
                  </a:lnTo>
                  <a:lnTo>
                    <a:pt x="62" y="4"/>
                  </a:lnTo>
                  <a:lnTo>
                    <a:pt x="77" y="12"/>
                  </a:lnTo>
                  <a:lnTo>
                    <a:pt x="68" y="19"/>
                  </a:lnTo>
                  <a:lnTo>
                    <a:pt x="57" y="20"/>
                  </a:lnTo>
                  <a:lnTo>
                    <a:pt x="44" y="31"/>
                  </a:lnTo>
                  <a:lnTo>
                    <a:pt x="35" y="57"/>
                  </a:lnTo>
                  <a:lnTo>
                    <a:pt x="29" y="46"/>
                  </a:lnTo>
                  <a:lnTo>
                    <a:pt x="12" y="45"/>
                  </a:lnTo>
                  <a:lnTo>
                    <a:pt x="23" y="24"/>
                  </a:lnTo>
                  <a:lnTo>
                    <a:pt x="0" y="17"/>
                  </a:lnTo>
                  <a:lnTo>
                    <a:pt x="0" y="7"/>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852" name="Freeform 851"/>
            <p:cNvSpPr>
              <a:spLocks/>
            </p:cNvSpPr>
            <p:nvPr/>
          </p:nvSpPr>
          <p:spPr bwMode="auto">
            <a:xfrm>
              <a:off x="5329190" y="2135456"/>
              <a:ext cx="59446" cy="36821"/>
            </a:xfrm>
            <a:custGeom>
              <a:avLst/>
              <a:gdLst>
                <a:gd name="T0" fmla="*/ 67080589 w 45"/>
                <a:gd name="T1" fmla="*/ 15534291 h 29"/>
                <a:gd name="T2" fmla="*/ 51835342 w 45"/>
                <a:gd name="T3" fmla="*/ 48329201 h 29"/>
                <a:gd name="T4" fmla="*/ 0 w 45"/>
                <a:gd name="T5" fmla="*/ 39698886 h 29"/>
                <a:gd name="T6" fmla="*/ 21343603 w 45"/>
                <a:gd name="T7" fmla="*/ 18986938 h 29"/>
                <a:gd name="T8" fmla="*/ 35065190 w 45"/>
                <a:gd name="T9" fmla="*/ 0 h 29"/>
                <a:gd name="T10" fmla="*/ 67080589 w 45"/>
                <a:gd name="T11" fmla="*/ 15534291 h 29"/>
                <a:gd name="T12" fmla="*/ 67080589 w 45"/>
                <a:gd name="T13" fmla="*/ 15534291 h 29"/>
                <a:gd name="T14" fmla="*/ 0 60000 65536"/>
                <a:gd name="T15" fmla="*/ 0 60000 65536"/>
                <a:gd name="T16" fmla="*/ 0 60000 65536"/>
                <a:gd name="T17" fmla="*/ 0 60000 65536"/>
                <a:gd name="T18" fmla="*/ 0 60000 65536"/>
                <a:gd name="T19" fmla="*/ 0 60000 65536"/>
                <a:gd name="T20" fmla="*/ 0 60000 65536"/>
                <a:gd name="T21" fmla="*/ 0 w 45"/>
                <a:gd name="T22" fmla="*/ 0 h 29"/>
                <a:gd name="T23" fmla="*/ 45 w 45"/>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9">
                  <a:moveTo>
                    <a:pt x="44" y="9"/>
                  </a:moveTo>
                  <a:lnTo>
                    <a:pt x="34" y="28"/>
                  </a:lnTo>
                  <a:lnTo>
                    <a:pt x="0" y="23"/>
                  </a:lnTo>
                  <a:lnTo>
                    <a:pt x="14" y="11"/>
                  </a:lnTo>
                  <a:lnTo>
                    <a:pt x="23" y="0"/>
                  </a:lnTo>
                  <a:lnTo>
                    <a:pt x="44" y="9"/>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853" name="Freeform 852"/>
            <p:cNvSpPr>
              <a:spLocks/>
            </p:cNvSpPr>
            <p:nvPr/>
          </p:nvSpPr>
          <p:spPr bwMode="auto">
            <a:xfrm>
              <a:off x="6579879" y="2722200"/>
              <a:ext cx="88319" cy="104328"/>
            </a:xfrm>
            <a:custGeom>
              <a:avLst/>
              <a:gdLst>
                <a:gd name="T0" fmla="*/ 0 w 66"/>
                <a:gd name="T1" fmla="*/ 43327448 h 82"/>
                <a:gd name="T2" fmla="*/ 0 w 66"/>
                <a:gd name="T3" fmla="*/ 43327448 h 82"/>
                <a:gd name="T4" fmla="*/ 14079776 w 66"/>
                <a:gd name="T5" fmla="*/ 57191119 h 82"/>
                <a:gd name="T6" fmla="*/ 21902016 w 66"/>
                <a:gd name="T7" fmla="*/ 123048514 h 82"/>
                <a:gd name="T8" fmla="*/ 46932174 w 66"/>
                <a:gd name="T9" fmla="*/ 117849802 h 82"/>
                <a:gd name="T10" fmla="*/ 62575392 w 66"/>
                <a:gd name="T11" fmla="*/ 90119827 h 82"/>
                <a:gd name="T12" fmla="*/ 79784558 w 66"/>
                <a:gd name="T13" fmla="*/ 97052321 h 82"/>
                <a:gd name="T14" fmla="*/ 92299652 w 66"/>
                <a:gd name="T15" fmla="*/ 140379749 h 82"/>
                <a:gd name="T16" fmla="*/ 101685332 w 66"/>
                <a:gd name="T17" fmla="*/ 116116020 h 82"/>
                <a:gd name="T18" fmla="*/ 90734955 w 66"/>
                <a:gd name="T19" fmla="*/ 69323642 h 82"/>
                <a:gd name="T20" fmla="*/ 79784558 w 66"/>
                <a:gd name="T21" fmla="*/ 86653580 h 82"/>
                <a:gd name="T22" fmla="*/ 67269483 w 66"/>
                <a:gd name="T23" fmla="*/ 65857395 h 82"/>
                <a:gd name="T24" fmla="*/ 92299652 w 66"/>
                <a:gd name="T25" fmla="*/ 36394944 h 82"/>
                <a:gd name="T26" fmla="*/ 43802780 w 66"/>
                <a:gd name="T27" fmla="*/ 32928697 h 82"/>
                <a:gd name="T28" fmla="*/ 12515079 w 66"/>
                <a:gd name="T29" fmla="*/ 0 h 82"/>
                <a:gd name="T30" fmla="*/ 3129395 w 66"/>
                <a:gd name="T31" fmla="*/ 19063705 h 82"/>
                <a:gd name="T32" fmla="*/ 14079776 w 66"/>
                <a:gd name="T33" fmla="*/ 32928697 h 82"/>
                <a:gd name="T34" fmla="*/ 0 w 66"/>
                <a:gd name="T35" fmla="*/ 43327448 h 82"/>
                <a:gd name="T36" fmla="*/ 0 w 66"/>
                <a:gd name="T37" fmla="*/ 43327448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2"/>
                <a:gd name="T59" fmla="*/ 66 w 66"/>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2">
                  <a:moveTo>
                    <a:pt x="0" y="25"/>
                  </a:moveTo>
                  <a:lnTo>
                    <a:pt x="0" y="25"/>
                  </a:lnTo>
                  <a:lnTo>
                    <a:pt x="9" y="33"/>
                  </a:lnTo>
                  <a:lnTo>
                    <a:pt x="14" y="71"/>
                  </a:lnTo>
                  <a:lnTo>
                    <a:pt x="30" y="68"/>
                  </a:lnTo>
                  <a:lnTo>
                    <a:pt x="40" y="52"/>
                  </a:lnTo>
                  <a:lnTo>
                    <a:pt x="51" y="56"/>
                  </a:lnTo>
                  <a:lnTo>
                    <a:pt x="59" y="81"/>
                  </a:lnTo>
                  <a:lnTo>
                    <a:pt x="65" y="67"/>
                  </a:lnTo>
                  <a:lnTo>
                    <a:pt x="58" y="40"/>
                  </a:lnTo>
                  <a:lnTo>
                    <a:pt x="51" y="50"/>
                  </a:lnTo>
                  <a:lnTo>
                    <a:pt x="43" y="38"/>
                  </a:lnTo>
                  <a:lnTo>
                    <a:pt x="59" y="21"/>
                  </a:lnTo>
                  <a:lnTo>
                    <a:pt x="28" y="19"/>
                  </a:lnTo>
                  <a:lnTo>
                    <a:pt x="8" y="0"/>
                  </a:lnTo>
                  <a:lnTo>
                    <a:pt x="2" y="11"/>
                  </a:lnTo>
                  <a:lnTo>
                    <a:pt x="9" y="19"/>
                  </a:lnTo>
                  <a:lnTo>
                    <a:pt x="0" y="25"/>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854" name="Freeform 12"/>
            <p:cNvSpPr>
              <a:spLocks/>
            </p:cNvSpPr>
            <p:nvPr/>
          </p:nvSpPr>
          <p:spPr bwMode="auto">
            <a:xfrm>
              <a:off x="6591101" y="2689982"/>
              <a:ext cx="54349" cy="32219"/>
            </a:xfrm>
            <a:custGeom>
              <a:avLst/>
              <a:gdLst>
                <a:gd name="T0" fmla="*/ 0 w 42"/>
                <a:gd name="T1" fmla="*/ 27013506 h 24"/>
                <a:gd name="T2" fmla="*/ 0 w 42"/>
                <a:gd name="T3" fmla="*/ 27013506 h 24"/>
                <a:gd name="T4" fmla="*/ 7315200 w 42"/>
                <a:gd name="T5" fmla="*/ 44379820 h 24"/>
                <a:gd name="T6" fmla="*/ 59980283 w 42"/>
                <a:gd name="T7" fmla="*/ 36662076 h 24"/>
                <a:gd name="T8" fmla="*/ 57054446 w 42"/>
                <a:gd name="T9" fmla="*/ 13507447 h 24"/>
                <a:gd name="T10" fmla="*/ 19018550 w 42"/>
                <a:gd name="T11" fmla="*/ 0 h 24"/>
                <a:gd name="T12" fmla="*/ 0 w 42"/>
                <a:gd name="T13" fmla="*/ 27013506 h 24"/>
                <a:gd name="T14" fmla="*/ 0 w 42"/>
                <a:gd name="T15" fmla="*/ 27013506 h 2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4"/>
                <a:gd name="T26" fmla="*/ 42 w 4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4">
                  <a:moveTo>
                    <a:pt x="0" y="14"/>
                  </a:moveTo>
                  <a:lnTo>
                    <a:pt x="0" y="14"/>
                  </a:lnTo>
                  <a:lnTo>
                    <a:pt x="5" y="23"/>
                  </a:lnTo>
                  <a:lnTo>
                    <a:pt x="41" y="19"/>
                  </a:lnTo>
                  <a:lnTo>
                    <a:pt x="39" y="7"/>
                  </a:lnTo>
                  <a:lnTo>
                    <a:pt x="13" y="0"/>
                  </a:lnTo>
                  <a:lnTo>
                    <a:pt x="0" y="14"/>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sp>
          <p:nvSpPr>
            <p:cNvPr id="855" name="Freeform 31"/>
            <p:cNvSpPr>
              <a:spLocks/>
            </p:cNvSpPr>
            <p:nvPr/>
          </p:nvSpPr>
          <p:spPr bwMode="auto">
            <a:xfrm>
              <a:off x="6429750" y="2659737"/>
              <a:ext cx="147764" cy="73642"/>
            </a:xfrm>
            <a:custGeom>
              <a:avLst/>
              <a:gdLst>
                <a:gd name="T0" fmla="*/ 0 w 111"/>
                <a:gd name="T1" fmla="*/ 39317863 h 57"/>
                <a:gd name="T2" fmla="*/ 0 w 111"/>
                <a:gd name="T3" fmla="*/ 39317863 h 57"/>
                <a:gd name="T4" fmla="*/ 21675035 w 111"/>
                <a:gd name="T5" fmla="*/ 0 h 57"/>
                <a:gd name="T6" fmla="*/ 88246756 w 111"/>
                <a:gd name="T7" fmla="*/ 25020341 h 57"/>
                <a:gd name="T8" fmla="*/ 123855015 w 111"/>
                <a:gd name="T9" fmla="*/ 62549509 h 57"/>
                <a:gd name="T10" fmla="*/ 170300826 w 111"/>
                <a:gd name="T11" fmla="*/ 62549509 h 57"/>
                <a:gd name="T12" fmla="*/ 167203860 w 111"/>
                <a:gd name="T13" fmla="*/ 100080026 h 57"/>
                <a:gd name="T14" fmla="*/ 57283304 w 111"/>
                <a:gd name="T15" fmla="*/ 76847032 h 57"/>
                <a:gd name="T16" fmla="*/ 0 w 111"/>
                <a:gd name="T17" fmla="*/ 39317863 h 57"/>
                <a:gd name="T18" fmla="*/ 0 w 111"/>
                <a:gd name="T19" fmla="*/ 39317863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57"/>
                <a:gd name="T32" fmla="*/ 111 w 111"/>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57">
                  <a:moveTo>
                    <a:pt x="0" y="22"/>
                  </a:moveTo>
                  <a:lnTo>
                    <a:pt x="0" y="22"/>
                  </a:lnTo>
                  <a:lnTo>
                    <a:pt x="14" y="0"/>
                  </a:lnTo>
                  <a:lnTo>
                    <a:pt x="57" y="14"/>
                  </a:lnTo>
                  <a:lnTo>
                    <a:pt x="80" y="35"/>
                  </a:lnTo>
                  <a:lnTo>
                    <a:pt x="110" y="35"/>
                  </a:lnTo>
                  <a:lnTo>
                    <a:pt x="108" y="56"/>
                  </a:lnTo>
                  <a:lnTo>
                    <a:pt x="37" y="43"/>
                  </a:lnTo>
                  <a:lnTo>
                    <a:pt x="0" y="22"/>
                  </a:lnTo>
                </a:path>
              </a:pathLst>
            </a:custGeom>
            <a:solidFill>
              <a:schemeClr val="accent1"/>
            </a:solidFill>
            <a:ln w="6350">
              <a:solidFill>
                <a:schemeClr val="bg1"/>
              </a:solidFill>
              <a:round/>
              <a:headEnd/>
              <a:tailEnd/>
            </a:ln>
          </p:spPr>
          <p:txBody>
            <a:bodyPr lIns="0" tIns="0" rIns="0" bIns="0" anchor="ctr">
              <a:spAutoFit/>
            </a:bodyPr>
            <a:lstStyle/>
            <a:p>
              <a:pPr>
                <a:defRPr/>
              </a:pPr>
              <a:endParaRPr lang="en-GB" dirty="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p:cNvSpPr>
          <p:nvPr>
            <p:ph type="ctrTitle"/>
          </p:nvPr>
        </p:nvSpPr>
        <p:spPr/>
        <p:txBody>
          <a:bodyPr/>
          <a:lstStyle/>
          <a:p>
            <a:r>
              <a:rPr lang="en-GB" dirty="0" smtClean="0"/>
              <a:t>The Product:</a:t>
            </a:r>
            <a:br>
              <a:rPr lang="en-GB" dirty="0" smtClean="0"/>
            </a:br>
            <a:r>
              <a:rPr lang="en-GB" dirty="0" smtClean="0"/>
              <a:t>Fusion Performance Management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9"/>
          <p:cNvSpPr>
            <a:spLocks noChangeArrowheads="1"/>
          </p:cNvSpPr>
          <p:nvPr/>
        </p:nvSpPr>
        <p:spPr bwMode="auto">
          <a:xfrm>
            <a:off x="683568" y="1257604"/>
            <a:ext cx="6984776" cy="3834426"/>
          </a:xfrm>
          <a:prstGeom prst="rect">
            <a:avLst/>
          </a:prstGeom>
          <a:solidFill>
            <a:srgbClr val="C00000">
              <a:alpha val="20000"/>
            </a:srgbClr>
          </a:solidFill>
          <a:ln w="25400" algn="ctr">
            <a:solidFill>
              <a:srgbClr val="FF0000"/>
            </a:solidFill>
            <a:prstDash val="solid"/>
            <a:miter lim="800000"/>
            <a:headEnd type="none" w="lg" len="lg"/>
            <a:tailEnd type="none" w="lg" len="lg"/>
          </a:ln>
          <a:effectLst/>
        </p:spPr>
        <p:txBody>
          <a:bodyPr wrap="none" anchor="ctr"/>
          <a:lstStyle/>
          <a:p>
            <a:pPr defTabSz="384175"/>
            <a:endParaRPr lang="es-ES_tradnl" sz="1200" b="1" dirty="0" smtClean="0">
              <a:solidFill>
                <a:srgbClr val="002776"/>
              </a:solidFill>
              <a:cs typeface="Arial" charset="0"/>
            </a:endParaRPr>
          </a:p>
        </p:txBody>
      </p:sp>
      <p:sp>
        <p:nvSpPr>
          <p:cNvPr id="4" name="Rectangle 23"/>
          <p:cNvSpPr txBox="1">
            <a:spLocks noChangeArrowheads="1"/>
          </p:cNvSpPr>
          <p:nvPr/>
        </p:nvSpPr>
        <p:spPr bwMode="auto">
          <a:xfrm>
            <a:off x="476178" y="240528"/>
            <a:ext cx="8422523" cy="1143091"/>
          </a:xfrm>
          <a:prstGeom prst="rect">
            <a:avLst/>
          </a:prstGeom>
          <a:noFill/>
          <a:ln w="9525">
            <a:noFill/>
            <a:miter lim="800000"/>
            <a:headEnd/>
            <a:tailEnd/>
          </a:ln>
        </p:spPr>
        <p:txBody>
          <a:bodyPr lIns="0" tIns="32283" rIns="0" bIns="0"/>
          <a:lstStyle/>
          <a:p>
            <a:pPr defTabSz="913964" fontAlgn="base">
              <a:spcBef>
                <a:spcPct val="0"/>
              </a:spcBef>
              <a:spcAft>
                <a:spcPct val="0"/>
              </a:spcAft>
              <a:defRPr/>
            </a:pPr>
            <a:r>
              <a:rPr lang="en-US" sz="2200" b="1" dirty="0" smtClean="0">
                <a:solidFill>
                  <a:srgbClr val="002776"/>
                </a:solidFill>
                <a:cs typeface="Arial" charset="0"/>
              </a:rPr>
              <a:t>Elizabeth Arden Performance/Compensation Process</a:t>
            </a:r>
            <a:r>
              <a:rPr lang="en-US" b="1" dirty="0">
                <a:solidFill>
                  <a:srgbClr val="92D400"/>
                </a:solidFill>
                <a:cs typeface="Arial" charset="0"/>
              </a:rPr>
              <a:t/>
            </a:r>
            <a:br>
              <a:rPr lang="en-US" b="1" dirty="0">
                <a:solidFill>
                  <a:srgbClr val="92D400"/>
                </a:solidFill>
                <a:cs typeface="Arial" charset="0"/>
              </a:rPr>
            </a:br>
            <a:r>
              <a:rPr lang="en-US" b="1" dirty="0" smtClean="0">
                <a:solidFill>
                  <a:srgbClr val="92D400"/>
                </a:solidFill>
                <a:cs typeface="Arial" charset="0"/>
              </a:rPr>
              <a:t>Elizabeth Arden had a consistent global Performance and Compensation Review Process</a:t>
            </a:r>
            <a:endParaRPr lang="en-US" b="1" dirty="0">
              <a:solidFill>
                <a:srgbClr val="92D400"/>
              </a:solidFill>
              <a:cs typeface="Arial" charset="0"/>
            </a:endParaRPr>
          </a:p>
        </p:txBody>
      </p:sp>
      <p:sp>
        <p:nvSpPr>
          <p:cNvPr id="5" name="Rounded Rectangle 32"/>
          <p:cNvSpPr>
            <a:spLocks noChangeArrowheads="1"/>
          </p:cNvSpPr>
          <p:nvPr/>
        </p:nvSpPr>
        <p:spPr bwMode="auto">
          <a:xfrm>
            <a:off x="1115616" y="1311611"/>
            <a:ext cx="3240360" cy="594065"/>
          </a:xfrm>
          <a:prstGeom prst="roundRect">
            <a:avLst>
              <a:gd name="adj" fmla="val 16667"/>
            </a:avLst>
          </a:prstGeom>
          <a:solidFill>
            <a:schemeClr val="accent2">
              <a:lumMod val="20000"/>
              <a:lumOff val="80000"/>
            </a:schemeClr>
          </a:solidFill>
          <a:ln w="15875" algn="ctr">
            <a:solidFill>
              <a:schemeClr val="tx1"/>
            </a:solidFill>
            <a:round/>
            <a:headEnd/>
            <a:tailEnd/>
          </a:ln>
        </p:spPr>
        <p:txBody>
          <a:bodyPr/>
          <a:lstStyle/>
          <a:p>
            <a:pPr algn="ctr"/>
            <a:r>
              <a:rPr lang="en-GB" sz="1200" b="1" dirty="0" smtClean="0"/>
              <a:t>Executive Mgt Team/ Country GM</a:t>
            </a:r>
            <a:endParaRPr lang="en-GB" sz="1200" b="1" dirty="0"/>
          </a:p>
          <a:p>
            <a:pPr algn="ctr"/>
            <a:r>
              <a:rPr lang="en-GB" sz="1200" dirty="0" smtClean="0"/>
              <a:t>Budget/KPI Finalization for each affiliate</a:t>
            </a:r>
            <a:endParaRPr lang="en-US" sz="1200" dirty="0"/>
          </a:p>
        </p:txBody>
      </p:sp>
      <p:sp>
        <p:nvSpPr>
          <p:cNvPr id="6" name="Rounded Rectangle 33"/>
          <p:cNvSpPr>
            <a:spLocks noChangeArrowheads="1"/>
          </p:cNvSpPr>
          <p:nvPr/>
        </p:nvSpPr>
        <p:spPr bwMode="auto">
          <a:xfrm>
            <a:off x="1115616" y="2013688"/>
            <a:ext cx="3240360" cy="486054"/>
          </a:xfrm>
          <a:prstGeom prst="roundRect">
            <a:avLst>
              <a:gd name="adj" fmla="val 16667"/>
            </a:avLst>
          </a:prstGeom>
          <a:solidFill>
            <a:schemeClr val="accent2">
              <a:lumMod val="20000"/>
              <a:lumOff val="80000"/>
            </a:schemeClr>
          </a:solidFill>
          <a:ln w="15875" algn="ctr">
            <a:solidFill>
              <a:schemeClr val="tx1"/>
            </a:solidFill>
            <a:round/>
            <a:headEnd/>
            <a:tailEnd/>
          </a:ln>
        </p:spPr>
        <p:txBody>
          <a:bodyPr/>
          <a:lstStyle/>
          <a:p>
            <a:pPr algn="ctr"/>
            <a:r>
              <a:rPr lang="en-GB" sz="1200" b="1" dirty="0" smtClean="0"/>
              <a:t>Country/Department /Job Level</a:t>
            </a:r>
            <a:endParaRPr lang="en-GB" sz="1200" b="1" dirty="0"/>
          </a:p>
          <a:p>
            <a:pPr algn="ctr"/>
            <a:r>
              <a:rPr lang="en-GB" sz="1200" dirty="0" smtClean="0"/>
              <a:t>Financial/Non Financial Goals Setting</a:t>
            </a:r>
            <a:endParaRPr lang="en-US" sz="1200" dirty="0"/>
          </a:p>
        </p:txBody>
      </p:sp>
      <p:sp>
        <p:nvSpPr>
          <p:cNvPr id="16" name="Rounded Rectangle 33"/>
          <p:cNvSpPr>
            <a:spLocks noChangeArrowheads="1"/>
          </p:cNvSpPr>
          <p:nvPr/>
        </p:nvSpPr>
        <p:spPr bwMode="auto">
          <a:xfrm>
            <a:off x="1115616" y="2607754"/>
            <a:ext cx="3240360" cy="486054"/>
          </a:xfrm>
          <a:prstGeom prst="roundRect">
            <a:avLst>
              <a:gd name="adj" fmla="val 16667"/>
            </a:avLst>
          </a:prstGeom>
          <a:solidFill>
            <a:schemeClr val="accent2">
              <a:lumMod val="20000"/>
              <a:lumOff val="80000"/>
            </a:schemeClr>
          </a:solidFill>
          <a:ln w="15875" algn="ctr">
            <a:solidFill>
              <a:schemeClr val="tx1"/>
            </a:solidFill>
            <a:round/>
            <a:headEnd/>
            <a:tailEnd/>
          </a:ln>
        </p:spPr>
        <p:txBody>
          <a:bodyPr/>
          <a:lstStyle/>
          <a:p>
            <a:pPr algn="ctr"/>
            <a:r>
              <a:rPr lang="en-GB" sz="1200" b="1" dirty="0" smtClean="0"/>
              <a:t>Country/Department /Job Level</a:t>
            </a:r>
            <a:endParaRPr lang="en-GB" sz="1200" b="1" dirty="0"/>
          </a:p>
          <a:p>
            <a:pPr algn="ctr"/>
            <a:r>
              <a:rPr lang="en-GB" sz="1200" dirty="0" smtClean="0"/>
              <a:t>Mid-Year  Performance Review</a:t>
            </a:r>
            <a:endParaRPr lang="en-US" sz="1200" dirty="0"/>
          </a:p>
        </p:txBody>
      </p:sp>
      <p:sp>
        <p:nvSpPr>
          <p:cNvPr id="17" name="Rounded Rectangle 33"/>
          <p:cNvSpPr>
            <a:spLocks noChangeArrowheads="1"/>
          </p:cNvSpPr>
          <p:nvPr/>
        </p:nvSpPr>
        <p:spPr bwMode="auto">
          <a:xfrm>
            <a:off x="1115616" y="3201820"/>
            <a:ext cx="3240360" cy="486054"/>
          </a:xfrm>
          <a:prstGeom prst="roundRect">
            <a:avLst>
              <a:gd name="adj" fmla="val 16667"/>
            </a:avLst>
          </a:prstGeom>
          <a:solidFill>
            <a:schemeClr val="accent2">
              <a:lumMod val="20000"/>
              <a:lumOff val="80000"/>
            </a:schemeClr>
          </a:solidFill>
          <a:ln w="15875" algn="ctr">
            <a:solidFill>
              <a:schemeClr val="tx1"/>
            </a:solidFill>
            <a:round/>
            <a:headEnd/>
            <a:tailEnd/>
          </a:ln>
        </p:spPr>
        <p:txBody>
          <a:bodyPr/>
          <a:lstStyle/>
          <a:p>
            <a:pPr algn="ctr"/>
            <a:r>
              <a:rPr lang="en-GB" sz="1200" b="1" dirty="0" smtClean="0"/>
              <a:t>Country/Department /Job Level</a:t>
            </a:r>
            <a:endParaRPr lang="en-GB" sz="1200" b="1" dirty="0"/>
          </a:p>
          <a:p>
            <a:pPr algn="ctr"/>
            <a:r>
              <a:rPr lang="en-GB" sz="1200" dirty="0" smtClean="0"/>
              <a:t>Final Performance review</a:t>
            </a:r>
            <a:endParaRPr lang="en-US" sz="1200" dirty="0"/>
          </a:p>
        </p:txBody>
      </p:sp>
      <p:sp>
        <p:nvSpPr>
          <p:cNvPr id="18" name="Rounded Rectangle 33"/>
          <p:cNvSpPr>
            <a:spLocks noChangeArrowheads="1"/>
          </p:cNvSpPr>
          <p:nvPr/>
        </p:nvSpPr>
        <p:spPr bwMode="auto">
          <a:xfrm>
            <a:off x="1115616" y="3795886"/>
            <a:ext cx="3240360" cy="594066"/>
          </a:xfrm>
          <a:prstGeom prst="roundRect">
            <a:avLst>
              <a:gd name="adj" fmla="val 16667"/>
            </a:avLst>
          </a:prstGeom>
          <a:solidFill>
            <a:schemeClr val="accent2">
              <a:lumMod val="20000"/>
              <a:lumOff val="80000"/>
            </a:schemeClr>
          </a:solidFill>
          <a:ln w="15875" algn="ctr">
            <a:solidFill>
              <a:schemeClr val="tx1"/>
            </a:solidFill>
            <a:round/>
            <a:headEnd/>
            <a:tailEnd/>
          </a:ln>
        </p:spPr>
        <p:txBody>
          <a:bodyPr/>
          <a:lstStyle/>
          <a:p>
            <a:pPr algn="ctr"/>
            <a:r>
              <a:rPr lang="en-GB" sz="1200" b="1" dirty="0" smtClean="0"/>
              <a:t>Executive Mgt Team</a:t>
            </a:r>
          </a:p>
          <a:p>
            <a:pPr algn="ctr"/>
            <a:r>
              <a:rPr lang="fr-CH" sz="1200" dirty="0" smtClean="0"/>
              <a:t>Target </a:t>
            </a:r>
            <a:r>
              <a:rPr lang="fr-CH" sz="1200" dirty="0" err="1" smtClean="0"/>
              <a:t>Achievement</a:t>
            </a:r>
            <a:r>
              <a:rPr lang="fr-CH" sz="1200" dirty="0" smtClean="0"/>
              <a:t> </a:t>
            </a:r>
            <a:r>
              <a:rPr lang="fr-CH" sz="1200" dirty="0" err="1" smtClean="0"/>
              <a:t>Review</a:t>
            </a:r>
            <a:r>
              <a:rPr lang="fr-CH" sz="1200" dirty="0" smtClean="0"/>
              <a:t> for </a:t>
            </a:r>
            <a:r>
              <a:rPr lang="fr-CH" sz="1200" dirty="0" err="1" smtClean="0"/>
              <a:t>each</a:t>
            </a:r>
            <a:r>
              <a:rPr lang="fr-CH" sz="1200" dirty="0" smtClean="0"/>
              <a:t> </a:t>
            </a:r>
            <a:r>
              <a:rPr lang="fr-CH" sz="1200" dirty="0" err="1" smtClean="0"/>
              <a:t>affiliate</a:t>
            </a:r>
            <a:endParaRPr lang="en-GB" sz="1200" dirty="0"/>
          </a:p>
        </p:txBody>
      </p:sp>
      <p:sp>
        <p:nvSpPr>
          <p:cNvPr id="19" name="Rounded Rectangle 33"/>
          <p:cNvSpPr>
            <a:spLocks noChangeArrowheads="1"/>
          </p:cNvSpPr>
          <p:nvPr/>
        </p:nvSpPr>
        <p:spPr bwMode="auto">
          <a:xfrm>
            <a:off x="1115616" y="4497964"/>
            <a:ext cx="3240360" cy="540060"/>
          </a:xfrm>
          <a:prstGeom prst="roundRect">
            <a:avLst>
              <a:gd name="adj" fmla="val 16667"/>
            </a:avLst>
          </a:prstGeom>
          <a:solidFill>
            <a:schemeClr val="accent2">
              <a:lumMod val="20000"/>
              <a:lumOff val="80000"/>
            </a:schemeClr>
          </a:solidFill>
          <a:ln w="15875" algn="ctr">
            <a:solidFill>
              <a:schemeClr val="tx1"/>
            </a:solidFill>
            <a:round/>
            <a:headEnd/>
            <a:tailEnd/>
          </a:ln>
        </p:spPr>
        <p:txBody>
          <a:bodyPr/>
          <a:lstStyle/>
          <a:p>
            <a:pPr algn="ctr"/>
            <a:r>
              <a:rPr lang="en-GB" sz="1200" b="1" dirty="0" smtClean="0"/>
              <a:t>Country/Department /Job Level</a:t>
            </a:r>
            <a:endParaRPr lang="en-US" sz="1200" dirty="0" smtClean="0"/>
          </a:p>
          <a:p>
            <a:pPr algn="ctr"/>
            <a:r>
              <a:rPr lang="fr-CH" sz="1200" dirty="0" err="1" smtClean="0"/>
              <a:t>Salary</a:t>
            </a:r>
            <a:r>
              <a:rPr lang="fr-CH" sz="1200" dirty="0" smtClean="0"/>
              <a:t> </a:t>
            </a:r>
            <a:r>
              <a:rPr lang="fr-CH" sz="1200" dirty="0" err="1" smtClean="0"/>
              <a:t>Increase</a:t>
            </a:r>
            <a:r>
              <a:rPr lang="fr-CH" sz="1200" dirty="0" smtClean="0"/>
              <a:t> /Bonus Impact</a:t>
            </a:r>
            <a:endParaRPr lang="en-GB" sz="1200" dirty="0"/>
          </a:p>
        </p:txBody>
      </p:sp>
      <p:sp>
        <p:nvSpPr>
          <p:cNvPr id="20" name="TextBox 19"/>
          <p:cNvSpPr txBox="1"/>
          <p:nvPr/>
        </p:nvSpPr>
        <p:spPr>
          <a:xfrm>
            <a:off x="5343974" y="1581640"/>
            <a:ext cx="963725" cy="276999"/>
          </a:xfrm>
          <a:prstGeom prst="rect">
            <a:avLst/>
          </a:prstGeom>
          <a:noFill/>
        </p:spPr>
        <p:txBody>
          <a:bodyPr wrap="none" rtlCol="0">
            <a:spAutoFit/>
          </a:bodyPr>
          <a:lstStyle/>
          <a:p>
            <a:r>
              <a:rPr lang="fr-CH" sz="1200" b="1" dirty="0" smtClean="0"/>
              <a:t>April / May</a:t>
            </a:r>
            <a:endParaRPr lang="en-US" sz="1200" b="1" dirty="0"/>
          </a:p>
        </p:txBody>
      </p:sp>
      <p:sp>
        <p:nvSpPr>
          <p:cNvPr id="21" name="TextBox 20"/>
          <p:cNvSpPr txBox="1"/>
          <p:nvPr/>
        </p:nvSpPr>
        <p:spPr>
          <a:xfrm>
            <a:off x="5343974" y="3309832"/>
            <a:ext cx="543739" cy="276999"/>
          </a:xfrm>
          <a:prstGeom prst="rect">
            <a:avLst/>
          </a:prstGeom>
          <a:noFill/>
        </p:spPr>
        <p:txBody>
          <a:bodyPr wrap="none" rtlCol="0">
            <a:spAutoFit/>
          </a:bodyPr>
          <a:lstStyle/>
          <a:p>
            <a:r>
              <a:rPr lang="fr-CH" sz="1200" b="1" dirty="0" err="1" smtClean="0"/>
              <a:t>June</a:t>
            </a:r>
            <a:endParaRPr lang="en-US" sz="1200" b="1" dirty="0"/>
          </a:p>
        </p:txBody>
      </p:sp>
      <p:sp>
        <p:nvSpPr>
          <p:cNvPr id="22" name="TextBox 21"/>
          <p:cNvSpPr txBox="1"/>
          <p:nvPr/>
        </p:nvSpPr>
        <p:spPr>
          <a:xfrm>
            <a:off x="5343974" y="2175706"/>
            <a:ext cx="1638590" cy="276999"/>
          </a:xfrm>
          <a:prstGeom prst="rect">
            <a:avLst/>
          </a:prstGeom>
          <a:noFill/>
        </p:spPr>
        <p:txBody>
          <a:bodyPr wrap="none" rtlCol="0">
            <a:spAutoFit/>
          </a:bodyPr>
          <a:lstStyle/>
          <a:p>
            <a:r>
              <a:rPr lang="fr-CH" sz="1200" b="1" dirty="0" smtClean="0"/>
              <a:t>August / </a:t>
            </a:r>
            <a:r>
              <a:rPr lang="fr-CH" sz="1200" b="1" dirty="0" err="1" smtClean="0"/>
              <a:t>September</a:t>
            </a:r>
            <a:endParaRPr lang="en-US" sz="1200" b="1" dirty="0"/>
          </a:p>
        </p:txBody>
      </p:sp>
      <p:sp>
        <p:nvSpPr>
          <p:cNvPr id="23" name="TextBox 22"/>
          <p:cNvSpPr txBox="1"/>
          <p:nvPr/>
        </p:nvSpPr>
        <p:spPr>
          <a:xfrm>
            <a:off x="5343974" y="2785886"/>
            <a:ext cx="772969" cy="276999"/>
          </a:xfrm>
          <a:prstGeom prst="rect">
            <a:avLst/>
          </a:prstGeom>
          <a:noFill/>
        </p:spPr>
        <p:txBody>
          <a:bodyPr wrap="none" rtlCol="0">
            <a:spAutoFit/>
          </a:bodyPr>
          <a:lstStyle/>
          <a:p>
            <a:r>
              <a:rPr lang="fr-CH" sz="1200" b="1" dirty="0" err="1" smtClean="0"/>
              <a:t>January</a:t>
            </a:r>
            <a:endParaRPr lang="en-US" sz="1200" b="1" dirty="0"/>
          </a:p>
        </p:txBody>
      </p:sp>
      <p:sp>
        <p:nvSpPr>
          <p:cNvPr id="24" name="TextBox 23"/>
          <p:cNvSpPr txBox="1"/>
          <p:nvPr/>
        </p:nvSpPr>
        <p:spPr>
          <a:xfrm>
            <a:off x="5343974" y="3974018"/>
            <a:ext cx="492443" cy="276999"/>
          </a:xfrm>
          <a:prstGeom prst="rect">
            <a:avLst/>
          </a:prstGeom>
          <a:noFill/>
        </p:spPr>
        <p:txBody>
          <a:bodyPr wrap="none" rtlCol="0">
            <a:spAutoFit/>
          </a:bodyPr>
          <a:lstStyle/>
          <a:p>
            <a:r>
              <a:rPr lang="fr-CH" sz="1200" b="1" dirty="0" smtClean="0"/>
              <a:t>July</a:t>
            </a:r>
            <a:endParaRPr lang="en-US" sz="1200" b="1" dirty="0"/>
          </a:p>
        </p:txBody>
      </p:sp>
      <p:sp>
        <p:nvSpPr>
          <p:cNvPr id="25" name="TextBox 24"/>
          <p:cNvSpPr txBox="1"/>
          <p:nvPr/>
        </p:nvSpPr>
        <p:spPr>
          <a:xfrm>
            <a:off x="5343974" y="4622090"/>
            <a:ext cx="978153" cy="276999"/>
          </a:xfrm>
          <a:prstGeom prst="rect">
            <a:avLst/>
          </a:prstGeom>
          <a:noFill/>
        </p:spPr>
        <p:txBody>
          <a:bodyPr wrap="none" rtlCol="0">
            <a:spAutoFit/>
          </a:bodyPr>
          <a:lstStyle/>
          <a:p>
            <a:r>
              <a:rPr lang="fr-CH" sz="1200" b="1" dirty="0" err="1" smtClean="0"/>
              <a:t>September</a:t>
            </a:r>
            <a:endParaRPr lang="en-US" sz="1200" b="1" dirty="0"/>
          </a:p>
        </p:txBody>
      </p:sp>
      <p:sp>
        <p:nvSpPr>
          <p:cNvPr id="26" name="Down Arrow 25"/>
          <p:cNvSpPr/>
          <p:nvPr/>
        </p:nvSpPr>
        <p:spPr>
          <a:xfrm>
            <a:off x="5055941" y="1419622"/>
            <a:ext cx="360040" cy="3564396"/>
          </a:xfrm>
          <a:prstGeom prst="downArrow">
            <a:avLst/>
          </a:prstGeom>
          <a:solidFill>
            <a:schemeClr val="accent2">
              <a:lumMod val="20000"/>
              <a:lumOff val="80000"/>
              <a:alpha val="79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27" name="TextBox 26"/>
          <p:cNvSpPr txBox="1"/>
          <p:nvPr/>
        </p:nvSpPr>
        <p:spPr>
          <a:xfrm rot="1002354">
            <a:off x="5402587" y="1618688"/>
            <a:ext cx="3662541" cy="276999"/>
          </a:xfrm>
          <a:prstGeom prst="rect">
            <a:avLst/>
          </a:prstGeom>
          <a:solidFill>
            <a:schemeClr val="accent6">
              <a:lumMod val="20000"/>
              <a:lumOff val="80000"/>
            </a:schemeClr>
          </a:solidFill>
          <a:ln w="25400">
            <a:solidFill>
              <a:schemeClr val="tx1"/>
            </a:solidFill>
          </a:ln>
        </p:spPr>
        <p:txBody>
          <a:bodyPr wrap="square" rtlCol="0">
            <a:spAutoFit/>
          </a:bodyPr>
          <a:lstStyle/>
          <a:p>
            <a:r>
              <a:rPr lang="fr-CH" sz="1200" b="1" dirty="0" smtClean="0">
                <a:solidFill>
                  <a:srgbClr val="002060"/>
                </a:solidFill>
              </a:rPr>
              <a:t>Fiscal </a:t>
            </a:r>
            <a:r>
              <a:rPr lang="fr-CH" sz="1200" b="1" dirty="0" err="1" smtClean="0">
                <a:solidFill>
                  <a:srgbClr val="002060"/>
                </a:solidFill>
              </a:rPr>
              <a:t>Year</a:t>
            </a:r>
            <a:r>
              <a:rPr lang="fr-CH" sz="1200" b="1" dirty="0" smtClean="0">
                <a:solidFill>
                  <a:srgbClr val="002060"/>
                </a:solidFill>
              </a:rPr>
              <a:t>: 1st July to 30th of </a:t>
            </a:r>
            <a:r>
              <a:rPr lang="fr-CH" sz="1200" b="1" dirty="0" err="1" smtClean="0">
                <a:solidFill>
                  <a:srgbClr val="002060"/>
                </a:solidFill>
              </a:rPr>
              <a:t>June</a:t>
            </a:r>
            <a:endParaRPr lang="en-US" sz="1200" b="1" dirty="0">
              <a:solidFill>
                <a:srgbClr val="00206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67545" y="1275607"/>
            <a:ext cx="8458200" cy="3247027"/>
          </a:xfrm>
          <a:prstGeom prst="rect">
            <a:avLst/>
          </a:prstGeom>
          <a:solidFill>
            <a:srgbClr val="FFFFFF"/>
          </a:solidFill>
          <a:ln w="9525">
            <a:noFill/>
            <a:miter lim="800000"/>
            <a:headEnd/>
            <a:tailEnd/>
          </a:ln>
        </p:spPr>
        <p:txBody>
          <a:bodyPr lIns="91426" tIns="45712" rIns="91426" bIns="45712">
            <a:spAutoFit/>
          </a:bodyPr>
          <a:lstStyle/>
          <a:p>
            <a:pPr marL="355543" indent="-355543">
              <a:lnSpc>
                <a:spcPct val="125000"/>
              </a:lnSpc>
              <a:spcBef>
                <a:spcPts val="600"/>
              </a:spcBef>
              <a:buFont typeface="Wingdings" pitchFamily="2" charset="2"/>
              <a:buChar char="Ø"/>
              <a:defRPr/>
            </a:pPr>
            <a:r>
              <a:rPr lang="en-US" sz="2000" dirty="0" smtClean="0">
                <a:solidFill>
                  <a:schemeClr val="tx2"/>
                </a:solidFill>
              </a:rPr>
              <a:t>The </a:t>
            </a:r>
            <a:r>
              <a:rPr lang="en-US" sz="2000" dirty="0">
                <a:solidFill>
                  <a:schemeClr val="tx2"/>
                </a:solidFill>
              </a:rPr>
              <a:t>existing form</a:t>
            </a:r>
          </a:p>
          <a:p>
            <a:pPr marL="355543" indent="-355543">
              <a:lnSpc>
                <a:spcPct val="125000"/>
              </a:lnSpc>
              <a:spcBef>
                <a:spcPts val="600"/>
              </a:spcBef>
              <a:buFont typeface="Wingdings" pitchFamily="2" charset="2"/>
              <a:buChar char="Ø"/>
              <a:defRPr/>
            </a:pPr>
            <a:r>
              <a:rPr lang="en-US" sz="2000" dirty="0">
                <a:solidFill>
                  <a:schemeClr val="tx2"/>
                </a:solidFill>
              </a:rPr>
              <a:t>Transferring the paper process:</a:t>
            </a:r>
          </a:p>
          <a:p>
            <a:pPr marL="622200" indent="-266657">
              <a:lnSpc>
                <a:spcPct val="125000"/>
              </a:lnSpc>
              <a:spcBef>
                <a:spcPts val="600"/>
              </a:spcBef>
              <a:buFont typeface="Wingdings" pitchFamily="2" charset="2"/>
              <a:buChar char="Ø"/>
              <a:defRPr/>
            </a:pPr>
            <a:r>
              <a:rPr lang="en-US" sz="2000" dirty="0">
                <a:solidFill>
                  <a:schemeClr val="tx2"/>
                </a:solidFill>
              </a:rPr>
              <a:t>Setting KPIs</a:t>
            </a:r>
          </a:p>
          <a:p>
            <a:pPr marL="622200" indent="-266657">
              <a:lnSpc>
                <a:spcPct val="125000"/>
              </a:lnSpc>
              <a:spcBef>
                <a:spcPts val="600"/>
              </a:spcBef>
              <a:buFont typeface="Wingdings" pitchFamily="2" charset="2"/>
              <a:buChar char="Ø"/>
              <a:defRPr/>
            </a:pPr>
            <a:r>
              <a:rPr lang="en-US" sz="2000" dirty="0" err="1" smtClean="0">
                <a:solidFill>
                  <a:schemeClr val="tx2"/>
                </a:solidFill>
              </a:rPr>
              <a:t>Utilising</a:t>
            </a:r>
            <a:r>
              <a:rPr lang="en-US" sz="2000" dirty="0" smtClean="0">
                <a:solidFill>
                  <a:schemeClr val="tx2"/>
                </a:solidFill>
              </a:rPr>
              <a:t> </a:t>
            </a:r>
            <a:r>
              <a:rPr lang="en-US" sz="2000" dirty="0">
                <a:solidFill>
                  <a:schemeClr val="tx2"/>
                </a:solidFill>
              </a:rPr>
              <a:t>competencies</a:t>
            </a:r>
          </a:p>
          <a:p>
            <a:pPr marL="355543" indent="-355543">
              <a:lnSpc>
                <a:spcPct val="125000"/>
              </a:lnSpc>
              <a:spcBef>
                <a:spcPts val="600"/>
              </a:spcBef>
              <a:buFont typeface="Wingdings" pitchFamily="2" charset="2"/>
              <a:buChar char="Ø"/>
              <a:defRPr/>
            </a:pPr>
            <a:r>
              <a:rPr lang="en-US" sz="2000" dirty="0">
                <a:solidFill>
                  <a:schemeClr val="tx2"/>
                </a:solidFill>
              </a:rPr>
              <a:t>Reviewing and rating KPIs</a:t>
            </a:r>
          </a:p>
          <a:p>
            <a:pPr marL="355543" indent="-355543">
              <a:lnSpc>
                <a:spcPct val="125000"/>
              </a:lnSpc>
              <a:spcBef>
                <a:spcPts val="600"/>
              </a:spcBef>
              <a:buFont typeface="Wingdings" pitchFamily="2" charset="2"/>
              <a:buChar char="Ø"/>
              <a:defRPr/>
            </a:pPr>
            <a:r>
              <a:rPr lang="en-US" sz="2000" dirty="0">
                <a:solidFill>
                  <a:schemeClr val="tx2"/>
                </a:solidFill>
              </a:rPr>
              <a:t>Completing the performance </a:t>
            </a:r>
            <a:r>
              <a:rPr lang="en-US" sz="2000" dirty="0" smtClean="0">
                <a:solidFill>
                  <a:schemeClr val="tx2"/>
                </a:solidFill>
              </a:rPr>
              <a:t>lifecycle</a:t>
            </a:r>
          </a:p>
          <a:p>
            <a:pPr marL="355543" indent="-355543">
              <a:lnSpc>
                <a:spcPct val="125000"/>
              </a:lnSpc>
              <a:spcBef>
                <a:spcPts val="600"/>
              </a:spcBef>
              <a:buFont typeface="Wingdings" pitchFamily="2" charset="2"/>
              <a:buChar char="Ø"/>
              <a:defRPr/>
            </a:pPr>
            <a:r>
              <a:rPr lang="en-US" sz="2000" dirty="0" smtClean="0">
                <a:solidFill>
                  <a:schemeClr val="tx2"/>
                </a:solidFill>
              </a:rPr>
              <a:t>Additional benefits</a:t>
            </a:r>
            <a:endParaRPr lang="en-US" sz="2000" dirty="0">
              <a:solidFill>
                <a:schemeClr val="tx2"/>
              </a:solidFill>
            </a:endParaRPr>
          </a:p>
        </p:txBody>
      </p:sp>
      <p:sp>
        <p:nvSpPr>
          <p:cNvPr id="4" name="Rectangle 23"/>
          <p:cNvSpPr txBox="1">
            <a:spLocks noChangeArrowheads="1"/>
          </p:cNvSpPr>
          <p:nvPr/>
        </p:nvSpPr>
        <p:spPr bwMode="auto">
          <a:xfrm>
            <a:off x="476178" y="240528"/>
            <a:ext cx="8422523" cy="554578"/>
          </a:xfrm>
          <a:prstGeom prst="rect">
            <a:avLst/>
          </a:prstGeom>
          <a:noFill/>
          <a:ln w="9525">
            <a:noFill/>
            <a:miter lim="800000"/>
            <a:headEnd/>
            <a:tailEnd/>
          </a:ln>
        </p:spPr>
        <p:txBody>
          <a:bodyPr lIns="0" tIns="32283" rIns="0" bIns="0"/>
          <a:lstStyle/>
          <a:p>
            <a:pPr defTabSz="913964" fontAlgn="base">
              <a:spcBef>
                <a:spcPct val="0"/>
              </a:spcBef>
              <a:spcAft>
                <a:spcPct val="0"/>
              </a:spcAft>
              <a:defRPr/>
            </a:pPr>
            <a:r>
              <a:rPr lang="en-US" sz="2200" b="1" dirty="0">
                <a:solidFill>
                  <a:srgbClr val="002776"/>
                </a:solidFill>
                <a:cs typeface="Arial" charset="0"/>
              </a:rPr>
              <a:t>Fusion Performance Management at Elizabeth Arden</a:t>
            </a:r>
            <a:r>
              <a:rPr lang="en-US" b="1" dirty="0">
                <a:solidFill>
                  <a:srgbClr val="92D400"/>
                </a:solidFill>
                <a:cs typeface="Arial" charset="0"/>
              </a:rPr>
              <a:t/>
            </a:r>
            <a:br>
              <a:rPr lang="en-US" b="1" dirty="0">
                <a:solidFill>
                  <a:srgbClr val="92D400"/>
                </a:solidFill>
                <a:cs typeface="Arial" charset="0"/>
              </a:rPr>
            </a:br>
            <a:r>
              <a:rPr lang="en-US" b="1" dirty="0" smtClean="0">
                <a:solidFill>
                  <a:srgbClr val="92D400"/>
                </a:solidFill>
                <a:cs typeface="Arial" charset="0"/>
              </a:rPr>
              <a:t>The Fusion Performance Management functionality has enabled Elizabeth Arden’s existing process to be recorded on a global platform</a:t>
            </a:r>
            <a:endParaRPr lang="en-US" b="1" dirty="0">
              <a:solidFill>
                <a:srgbClr val="92D400"/>
              </a:solidFill>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p:cNvSpPr txBox="1">
            <a:spLocks noChangeArrowheads="1"/>
          </p:cNvSpPr>
          <p:nvPr/>
        </p:nvSpPr>
        <p:spPr bwMode="auto">
          <a:xfrm>
            <a:off x="4860032" y="3412258"/>
            <a:ext cx="4114800" cy="1600422"/>
          </a:xfrm>
          <a:prstGeom prst="rect">
            <a:avLst/>
          </a:prstGeom>
          <a:noFill/>
          <a:ln w="9525">
            <a:noFill/>
            <a:miter lim="800000"/>
            <a:headEnd/>
            <a:tailEnd/>
          </a:ln>
        </p:spPr>
        <p:txBody>
          <a:bodyPr lIns="91426" tIns="45712" rIns="91426" bIns="45712">
            <a:spAutoFit/>
          </a:bodyPr>
          <a:lstStyle/>
          <a:p>
            <a:r>
              <a:rPr lang="en-GB" sz="1400" dirty="0">
                <a:solidFill>
                  <a:schemeClr val="tx2"/>
                </a:solidFill>
              </a:rPr>
              <a:t>The current performance document ensures that there is fair tracking of:</a:t>
            </a:r>
          </a:p>
          <a:p>
            <a:endParaRPr lang="en-GB" sz="1400" dirty="0">
              <a:solidFill>
                <a:schemeClr val="tx2"/>
              </a:solidFill>
            </a:endParaRPr>
          </a:p>
          <a:p>
            <a:pPr marL="266657" indent="-266657">
              <a:buFont typeface="Wingdings" pitchFamily="2" charset="2"/>
              <a:buChar char="Ø"/>
            </a:pPr>
            <a:r>
              <a:rPr lang="en-GB" sz="1400" dirty="0">
                <a:solidFill>
                  <a:schemeClr val="tx2"/>
                </a:solidFill>
              </a:rPr>
              <a:t>Financial and Non financial Objectives;</a:t>
            </a:r>
          </a:p>
          <a:p>
            <a:pPr marL="266657" indent="-266657">
              <a:buFont typeface="Wingdings" pitchFamily="2" charset="2"/>
              <a:buChar char="Ø"/>
            </a:pPr>
            <a:r>
              <a:rPr lang="en-GB" sz="1400" dirty="0">
                <a:solidFill>
                  <a:schemeClr val="tx2"/>
                </a:solidFill>
              </a:rPr>
              <a:t>Business Competencies</a:t>
            </a:r>
          </a:p>
          <a:p>
            <a:pPr>
              <a:buFont typeface="Wingdings" pitchFamily="2" charset="2"/>
              <a:buChar char="Ø"/>
            </a:pPr>
            <a:endParaRPr lang="en-GB" sz="1400" dirty="0">
              <a:solidFill>
                <a:schemeClr val="tx2"/>
              </a:solidFill>
            </a:endParaRPr>
          </a:p>
          <a:p>
            <a:r>
              <a:rPr lang="en-GB" sz="1400" dirty="0">
                <a:solidFill>
                  <a:schemeClr val="tx2"/>
                </a:solidFill>
              </a:rPr>
              <a:t>However, it is not an integrated system approach</a:t>
            </a:r>
          </a:p>
        </p:txBody>
      </p:sp>
      <p:grpSp>
        <p:nvGrpSpPr>
          <p:cNvPr id="2" name="Group 4"/>
          <p:cNvGrpSpPr>
            <a:grpSpLocks/>
          </p:cNvGrpSpPr>
          <p:nvPr/>
        </p:nvGrpSpPr>
        <p:grpSpPr bwMode="auto">
          <a:xfrm>
            <a:off x="533401" y="1285292"/>
            <a:ext cx="4254624" cy="3518706"/>
            <a:chOff x="1344" y="310"/>
            <a:chExt cx="3093" cy="3954"/>
          </a:xfrm>
        </p:grpSpPr>
        <p:grpSp>
          <p:nvGrpSpPr>
            <p:cNvPr id="3" name="Group 5"/>
            <p:cNvGrpSpPr>
              <a:grpSpLocks/>
            </p:cNvGrpSpPr>
            <p:nvPr/>
          </p:nvGrpSpPr>
          <p:grpSpPr bwMode="auto">
            <a:xfrm>
              <a:off x="1344" y="310"/>
              <a:ext cx="3093" cy="3954"/>
              <a:chOff x="192" y="192"/>
              <a:chExt cx="3333" cy="4050"/>
            </a:xfrm>
          </p:grpSpPr>
          <p:pic>
            <p:nvPicPr>
              <p:cNvPr id="15" name="Picture 6"/>
              <p:cNvPicPr>
                <a:picLocks noChangeAspect="1" noChangeArrowheads="1"/>
              </p:cNvPicPr>
              <p:nvPr/>
            </p:nvPicPr>
            <p:blipFill>
              <a:blip r:embed="rId3" cstate="print"/>
              <a:srcRect/>
              <a:stretch>
                <a:fillRect/>
              </a:stretch>
            </p:blipFill>
            <p:spPr bwMode="auto">
              <a:xfrm>
                <a:off x="192" y="192"/>
                <a:ext cx="3333" cy="2775"/>
              </a:xfrm>
              <a:prstGeom prst="rect">
                <a:avLst/>
              </a:prstGeom>
              <a:noFill/>
              <a:ln w="9525">
                <a:noFill/>
                <a:miter lim="800000"/>
                <a:headEnd/>
                <a:tailEnd/>
              </a:ln>
              <a:effectLst>
                <a:outerShdw blurRad="63500" dist="107763" dir="2700000" algn="ctr" rotWithShape="0">
                  <a:schemeClr val="bg2">
                    <a:alpha val="50000"/>
                  </a:schemeClr>
                </a:outerShdw>
              </a:effectLst>
            </p:spPr>
          </p:pic>
          <p:pic>
            <p:nvPicPr>
              <p:cNvPr id="16" name="Picture 7"/>
              <p:cNvPicPr>
                <a:picLocks noChangeAspect="1" noChangeArrowheads="1"/>
              </p:cNvPicPr>
              <p:nvPr/>
            </p:nvPicPr>
            <p:blipFill>
              <a:blip r:embed="rId4" cstate="print"/>
              <a:srcRect/>
              <a:stretch>
                <a:fillRect/>
              </a:stretch>
            </p:blipFill>
            <p:spPr bwMode="auto">
              <a:xfrm>
                <a:off x="213" y="2924"/>
                <a:ext cx="3306" cy="1318"/>
              </a:xfrm>
              <a:prstGeom prst="rect">
                <a:avLst/>
              </a:prstGeom>
              <a:noFill/>
              <a:ln w="9525">
                <a:noFill/>
                <a:miter lim="800000"/>
                <a:headEnd/>
                <a:tailEnd/>
              </a:ln>
              <a:effectLst>
                <a:outerShdw blurRad="63500" dist="107763" dir="2700000" algn="ctr" rotWithShape="0">
                  <a:schemeClr val="bg2">
                    <a:alpha val="50000"/>
                  </a:schemeClr>
                </a:outerShdw>
              </a:effectLst>
            </p:spPr>
          </p:pic>
        </p:grpSp>
        <p:pic>
          <p:nvPicPr>
            <p:cNvPr id="32780" name="Picture 8"/>
            <p:cNvPicPr>
              <a:picLocks noChangeAspect="1" noChangeArrowheads="1"/>
            </p:cNvPicPr>
            <p:nvPr/>
          </p:nvPicPr>
          <p:blipFill>
            <a:blip r:embed="rId5" cstate="print"/>
            <a:srcRect/>
            <a:stretch>
              <a:fillRect/>
            </a:stretch>
          </p:blipFill>
          <p:spPr bwMode="auto">
            <a:xfrm>
              <a:off x="3512" y="1220"/>
              <a:ext cx="891" cy="144"/>
            </a:xfrm>
            <a:prstGeom prst="rect">
              <a:avLst/>
            </a:prstGeom>
            <a:noFill/>
            <a:ln w="9525">
              <a:noFill/>
              <a:miter lim="800000"/>
              <a:headEnd/>
              <a:tailEnd/>
            </a:ln>
          </p:spPr>
        </p:pic>
        <p:pic>
          <p:nvPicPr>
            <p:cNvPr id="32781" name="Picture 9"/>
            <p:cNvPicPr>
              <a:picLocks noChangeAspect="1" noChangeArrowheads="1"/>
            </p:cNvPicPr>
            <p:nvPr/>
          </p:nvPicPr>
          <p:blipFill>
            <a:blip r:embed="rId6" cstate="print"/>
            <a:srcRect/>
            <a:stretch>
              <a:fillRect/>
            </a:stretch>
          </p:blipFill>
          <p:spPr bwMode="auto">
            <a:xfrm>
              <a:off x="1426" y="2786"/>
              <a:ext cx="542" cy="97"/>
            </a:xfrm>
            <a:prstGeom prst="rect">
              <a:avLst/>
            </a:prstGeom>
            <a:noFill/>
            <a:ln w="9525">
              <a:noFill/>
              <a:miter lim="800000"/>
              <a:headEnd/>
              <a:tailEnd/>
            </a:ln>
          </p:spPr>
        </p:pic>
        <p:pic>
          <p:nvPicPr>
            <p:cNvPr id="32782" name="Picture 10"/>
            <p:cNvPicPr>
              <a:picLocks noChangeAspect="1" noChangeArrowheads="1"/>
            </p:cNvPicPr>
            <p:nvPr/>
          </p:nvPicPr>
          <p:blipFill>
            <a:blip r:embed="rId7" cstate="print"/>
            <a:srcRect/>
            <a:stretch>
              <a:fillRect/>
            </a:stretch>
          </p:blipFill>
          <p:spPr bwMode="auto">
            <a:xfrm>
              <a:off x="1389" y="2419"/>
              <a:ext cx="890" cy="60"/>
            </a:xfrm>
            <a:prstGeom prst="rect">
              <a:avLst/>
            </a:prstGeom>
            <a:noFill/>
            <a:ln w="9525">
              <a:noFill/>
              <a:miter lim="800000"/>
              <a:headEnd/>
              <a:tailEnd/>
            </a:ln>
          </p:spPr>
        </p:pic>
        <p:pic>
          <p:nvPicPr>
            <p:cNvPr id="32783" name="Picture 11"/>
            <p:cNvPicPr>
              <a:picLocks noChangeAspect="1" noChangeArrowheads="1"/>
            </p:cNvPicPr>
            <p:nvPr/>
          </p:nvPicPr>
          <p:blipFill>
            <a:blip r:embed="rId8" cstate="print"/>
            <a:srcRect/>
            <a:stretch>
              <a:fillRect/>
            </a:stretch>
          </p:blipFill>
          <p:spPr bwMode="auto">
            <a:xfrm>
              <a:off x="1381" y="3825"/>
              <a:ext cx="1522" cy="78"/>
            </a:xfrm>
            <a:prstGeom prst="rect">
              <a:avLst/>
            </a:prstGeom>
            <a:noFill/>
            <a:ln w="9525">
              <a:noFill/>
              <a:miter lim="800000"/>
              <a:headEnd/>
              <a:tailEnd/>
            </a:ln>
          </p:spPr>
        </p:pic>
      </p:grpSp>
      <p:sp>
        <p:nvSpPr>
          <p:cNvPr id="17" name="Rectangle 16"/>
          <p:cNvSpPr/>
          <p:nvPr/>
        </p:nvSpPr>
        <p:spPr bwMode="auto">
          <a:xfrm>
            <a:off x="5444480" y="1672537"/>
            <a:ext cx="2511896" cy="307760"/>
          </a:xfrm>
          <a:prstGeom prst="rect">
            <a:avLst/>
          </a:prstGeom>
          <a:ln w="3175">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square" lIns="91426" tIns="45712" rIns="91426" bIns="45712" anchor="ctr">
            <a:spAutoFit/>
          </a:bodyPr>
          <a:lstStyle/>
          <a:p>
            <a:pPr algn="ctr">
              <a:spcBef>
                <a:spcPct val="50000"/>
              </a:spcBef>
              <a:spcAft>
                <a:spcPct val="17000"/>
              </a:spcAft>
              <a:buClr>
                <a:schemeClr val="tx1"/>
              </a:buClr>
            </a:pPr>
            <a:r>
              <a:rPr lang="en-GB" sz="1400" dirty="0">
                <a:solidFill>
                  <a:schemeClr val="tx2"/>
                </a:solidFill>
              </a:rPr>
              <a:t>Financial Objectives</a:t>
            </a:r>
            <a:endParaRPr lang="en-US" sz="1400" dirty="0">
              <a:solidFill>
                <a:schemeClr val="tx2"/>
              </a:solidFill>
            </a:endParaRPr>
          </a:p>
        </p:txBody>
      </p:sp>
      <p:sp>
        <p:nvSpPr>
          <p:cNvPr id="18" name="Rectangle 17"/>
          <p:cNvSpPr/>
          <p:nvPr/>
        </p:nvSpPr>
        <p:spPr bwMode="auto">
          <a:xfrm>
            <a:off x="5444480" y="2984280"/>
            <a:ext cx="2512800" cy="307760"/>
          </a:xfrm>
          <a:prstGeom prst="rect">
            <a:avLst/>
          </a:prstGeom>
          <a:ln w="3175">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square" lIns="91426" tIns="45712" rIns="91426" bIns="45712" anchor="ctr">
            <a:spAutoFit/>
          </a:bodyPr>
          <a:lstStyle/>
          <a:p>
            <a:pPr algn="ctr">
              <a:spcBef>
                <a:spcPct val="50000"/>
              </a:spcBef>
              <a:spcAft>
                <a:spcPct val="17000"/>
              </a:spcAft>
              <a:buClr>
                <a:schemeClr val="tx1"/>
              </a:buClr>
              <a:buFont typeface="Wingdings" pitchFamily="2" charset="2"/>
              <a:buNone/>
            </a:pPr>
            <a:r>
              <a:rPr lang="en-GB" sz="1400" dirty="0">
                <a:solidFill>
                  <a:schemeClr val="tx2"/>
                </a:solidFill>
              </a:rPr>
              <a:t>Non Financial Objectives</a:t>
            </a:r>
            <a:endParaRPr lang="en-US" sz="1400" dirty="0">
              <a:solidFill>
                <a:schemeClr val="tx2"/>
              </a:solidFill>
            </a:endParaRPr>
          </a:p>
        </p:txBody>
      </p:sp>
      <p:cxnSp>
        <p:nvCxnSpPr>
          <p:cNvPr id="32775" name="Straight Arrow Connector 19"/>
          <p:cNvCxnSpPr>
            <a:cxnSpLocks noChangeShapeType="1"/>
            <a:stCxn id="17" idx="1"/>
          </p:cNvCxnSpPr>
          <p:nvPr/>
        </p:nvCxnSpPr>
        <p:spPr bwMode="auto">
          <a:xfrm flipH="1">
            <a:off x="2123728" y="1826417"/>
            <a:ext cx="3320752" cy="673325"/>
          </a:xfrm>
          <a:prstGeom prst="straightConnector1">
            <a:avLst/>
          </a:prstGeom>
          <a:noFill/>
          <a:ln w="12700" algn="ctr">
            <a:solidFill>
              <a:schemeClr val="tx1"/>
            </a:solidFill>
            <a:round/>
            <a:headEnd/>
            <a:tailEnd type="arrow" w="med" len="med"/>
          </a:ln>
        </p:spPr>
      </p:cxnSp>
      <p:cxnSp>
        <p:nvCxnSpPr>
          <p:cNvPr id="32776" name="Straight Arrow Connector 21"/>
          <p:cNvCxnSpPr>
            <a:cxnSpLocks noChangeShapeType="1"/>
            <a:stCxn id="18" idx="1"/>
          </p:cNvCxnSpPr>
          <p:nvPr/>
        </p:nvCxnSpPr>
        <p:spPr bwMode="auto">
          <a:xfrm flipH="1">
            <a:off x="2555776" y="3138160"/>
            <a:ext cx="2888704" cy="999764"/>
          </a:xfrm>
          <a:prstGeom prst="straightConnector1">
            <a:avLst/>
          </a:prstGeom>
          <a:noFill/>
          <a:ln w="12700" algn="ctr">
            <a:solidFill>
              <a:schemeClr val="tx1"/>
            </a:solidFill>
            <a:round/>
            <a:headEnd/>
            <a:tailEnd type="arrow" w="med" len="med"/>
          </a:ln>
        </p:spPr>
      </p:cxnSp>
      <p:sp>
        <p:nvSpPr>
          <p:cNvPr id="23" name="Rectangle 22"/>
          <p:cNvSpPr/>
          <p:nvPr/>
        </p:nvSpPr>
        <p:spPr bwMode="auto">
          <a:xfrm>
            <a:off x="5444480" y="2302975"/>
            <a:ext cx="2512800" cy="307760"/>
          </a:xfrm>
          <a:prstGeom prst="rect">
            <a:avLst/>
          </a:prstGeom>
          <a:ln w="3175">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square" lIns="91426" tIns="45712" rIns="91426" bIns="45712" anchor="ctr">
            <a:spAutoFit/>
          </a:bodyPr>
          <a:lstStyle/>
          <a:p>
            <a:pPr algn="ctr">
              <a:spcBef>
                <a:spcPct val="50000"/>
              </a:spcBef>
              <a:spcAft>
                <a:spcPct val="17000"/>
              </a:spcAft>
              <a:buClr>
                <a:schemeClr val="tx1"/>
              </a:buClr>
              <a:buFont typeface="Wingdings" pitchFamily="2" charset="2"/>
              <a:buNone/>
            </a:pPr>
            <a:r>
              <a:rPr lang="en-GB" sz="1400" dirty="0">
                <a:solidFill>
                  <a:schemeClr val="tx2"/>
                </a:solidFill>
              </a:rPr>
              <a:t>Performance Ratings</a:t>
            </a:r>
            <a:endParaRPr lang="en-US" sz="1400" dirty="0">
              <a:solidFill>
                <a:schemeClr val="tx2"/>
              </a:solidFill>
            </a:endParaRPr>
          </a:p>
        </p:txBody>
      </p:sp>
      <p:cxnSp>
        <p:nvCxnSpPr>
          <p:cNvPr id="32778" name="Straight Arrow Connector 24"/>
          <p:cNvCxnSpPr>
            <a:cxnSpLocks noChangeShapeType="1"/>
            <a:stCxn id="23" idx="1"/>
          </p:cNvCxnSpPr>
          <p:nvPr/>
        </p:nvCxnSpPr>
        <p:spPr bwMode="auto">
          <a:xfrm flipH="1">
            <a:off x="3059834" y="2456855"/>
            <a:ext cx="2384646" cy="816973"/>
          </a:xfrm>
          <a:prstGeom prst="straightConnector1">
            <a:avLst/>
          </a:prstGeom>
          <a:noFill/>
          <a:ln w="12700" algn="ctr">
            <a:solidFill>
              <a:schemeClr val="tx1"/>
            </a:solidFill>
            <a:round/>
            <a:headEnd/>
            <a:tailEnd type="arrow" w="med" len="med"/>
          </a:ln>
        </p:spPr>
      </p:cxnSp>
      <p:sp>
        <p:nvSpPr>
          <p:cNvPr id="19" name="Rectangle 23"/>
          <p:cNvSpPr txBox="1">
            <a:spLocks noChangeArrowheads="1"/>
          </p:cNvSpPr>
          <p:nvPr/>
        </p:nvSpPr>
        <p:spPr bwMode="auto">
          <a:xfrm>
            <a:off x="476178" y="240528"/>
            <a:ext cx="8422523" cy="554578"/>
          </a:xfrm>
          <a:prstGeom prst="rect">
            <a:avLst/>
          </a:prstGeom>
          <a:noFill/>
          <a:ln w="9525">
            <a:noFill/>
            <a:miter lim="800000"/>
            <a:headEnd/>
            <a:tailEnd/>
          </a:ln>
        </p:spPr>
        <p:txBody>
          <a:bodyPr lIns="0" tIns="32283" rIns="0" bIns="0"/>
          <a:lstStyle/>
          <a:p>
            <a:pPr defTabSz="913964" fontAlgn="base">
              <a:spcBef>
                <a:spcPct val="0"/>
              </a:spcBef>
              <a:spcAft>
                <a:spcPct val="0"/>
              </a:spcAft>
              <a:defRPr/>
            </a:pPr>
            <a:r>
              <a:rPr lang="en-US" sz="2200" b="1" dirty="0">
                <a:solidFill>
                  <a:srgbClr val="002776"/>
                </a:solidFill>
                <a:cs typeface="Arial" charset="0"/>
              </a:rPr>
              <a:t>The existing form</a:t>
            </a:r>
            <a:r>
              <a:rPr lang="en-US" b="1" dirty="0">
                <a:solidFill>
                  <a:srgbClr val="92D400"/>
                </a:solidFill>
                <a:cs typeface="Arial" charset="0"/>
              </a:rPr>
              <a:t/>
            </a:r>
            <a:br>
              <a:rPr lang="en-US" b="1" dirty="0">
                <a:solidFill>
                  <a:srgbClr val="92D400"/>
                </a:solidFill>
                <a:cs typeface="Arial" charset="0"/>
              </a:rPr>
            </a:br>
            <a:r>
              <a:rPr lang="en-GB" b="1" dirty="0">
                <a:solidFill>
                  <a:srgbClr val="92D400"/>
                </a:solidFill>
                <a:cs typeface="Arial" charset="0"/>
              </a:rPr>
              <a:t> Elizabeth Arden already has a well documented, easy to understand and measurable performance management process for its employees</a:t>
            </a:r>
            <a:endParaRPr lang="en-US" b="1" dirty="0">
              <a:solidFill>
                <a:srgbClr val="92D400"/>
              </a:solidFill>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2" cstate="print"/>
          <a:srcRect l="21249" t="27000" r="22501" b="33000"/>
          <a:stretch>
            <a:fillRect/>
          </a:stretch>
        </p:blipFill>
        <p:spPr bwMode="auto">
          <a:xfrm>
            <a:off x="1828801" y="2283972"/>
            <a:ext cx="6858000" cy="2286000"/>
          </a:xfrm>
          <a:prstGeom prst="rect">
            <a:avLst/>
          </a:prstGeom>
          <a:noFill/>
          <a:ln w="9525">
            <a:noFill/>
            <a:miter lim="800000"/>
            <a:headEnd/>
            <a:tailEnd/>
          </a:ln>
        </p:spPr>
      </p:pic>
      <p:sp>
        <p:nvSpPr>
          <p:cNvPr id="33795" name="TextBox 8"/>
          <p:cNvSpPr txBox="1">
            <a:spLocks noChangeArrowheads="1"/>
          </p:cNvSpPr>
          <p:nvPr/>
        </p:nvSpPr>
        <p:spPr bwMode="auto">
          <a:xfrm>
            <a:off x="251520" y="2625330"/>
            <a:ext cx="1371600" cy="646315"/>
          </a:xfrm>
          <a:prstGeom prst="rect">
            <a:avLst/>
          </a:prstGeom>
          <a:noFill/>
          <a:ln w="9525">
            <a:solidFill>
              <a:schemeClr val="tx1"/>
            </a:solidFill>
            <a:miter lim="800000"/>
            <a:headEnd/>
            <a:tailEnd/>
          </a:ln>
        </p:spPr>
        <p:txBody>
          <a:bodyPr lIns="91426" tIns="45712" rIns="91426" bIns="45712">
            <a:spAutoFit/>
          </a:bodyPr>
          <a:lstStyle/>
          <a:p>
            <a:r>
              <a:rPr lang="en-GB" sz="1200" dirty="0">
                <a:solidFill>
                  <a:schemeClr val="tx2"/>
                </a:solidFill>
              </a:rPr>
              <a:t>KPIs are translated to the name of a goal</a:t>
            </a:r>
          </a:p>
        </p:txBody>
      </p:sp>
      <p:sp>
        <p:nvSpPr>
          <p:cNvPr id="33796" name="TextBox 8"/>
          <p:cNvSpPr txBox="1">
            <a:spLocks noChangeArrowheads="1"/>
          </p:cNvSpPr>
          <p:nvPr/>
        </p:nvSpPr>
        <p:spPr bwMode="auto">
          <a:xfrm>
            <a:off x="248072" y="3943351"/>
            <a:ext cx="1371600" cy="1015647"/>
          </a:xfrm>
          <a:prstGeom prst="rect">
            <a:avLst/>
          </a:prstGeom>
          <a:noFill/>
          <a:ln w="9525">
            <a:solidFill>
              <a:schemeClr val="tx1"/>
            </a:solidFill>
            <a:miter lim="800000"/>
            <a:headEnd/>
            <a:tailEnd/>
          </a:ln>
        </p:spPr>
        <p:txBody>
          <a:bodyPr lIns="91426" tIns="45712" rIns="91426" bIns="45712">
            <a:spAutoFit/>
          </a:bodyPr>
          <a:lstStyle/>
          <a:p>
            <a:r>
              <a:rPr lang="en-GB" sz="1200" dirty="0">
                <a:solidFill>
                  <a:schemeClr val="tx2"/>
                </a:solidFill>
              </a:rPr>
              <a:t>Fusion User Interface allows for more detailed analysis to be captured</a:t>
            </a:r>
          </a:p>
        </p:txBody>
      </p:sp>
      <p:cxnSp>
        <p:nvCxnSpPr>
          <p:cNvPr id="33797" name="Straight Arrow Connector 4"/>
          <p:cNvCxnSpPr>
            <a:cxnSpLocks noChangeShapeType="1"/>
            <a:stCxn id="33795" idx="3"/>
          </p:cNvCxnSpPr>
          <p:nvPr/>
        </p:nvCxnSpPr>
        <p:spPr bwMode="auto">
          <a:xfrm>
            <a:off x="1623120" y="2948488"/>
            <a:ext cx="1148680" cy="1305"/>
          </a:xfrm>
          <a:prstGeom prst="straightConnector1">
            <a:avLst/>
          </a:prstGeom>
          <a:noFill/>
          <a:ln w="12700" algn="ctr">
            <a:solidFill>
              <a:schemeClr val="tx1"/>
            </a:solidFill>
            <a:round/>
            <a:headEnd/>
            <a:tailEnd type="arrow" w="med" len="med"/>
          </a:ln>
        </p:spPr>
      </p:cxnSp>
      <p:cxnSp>
        <p:nvCxnSpPr>
          <p:cNvPr id="33798" name="Straight Arrow Connector 4"/>
          <p:cNvCxnSpPr>
            <a:cxnSpLocks noChangeShapeType="1"/>
            <a:stCxn id="33796" idx="3"/>
          </p:cNvCxnSpPr>
          <p:nvPr/>
        </p:nvCxnSpPr>
        <p:spPr bwMode="auto">
          <a:xfrm flipV="1">
            <a:off x="1619672" y="3543860"/>
            <a:ext cx="648072" cy="907315"/>
          </a:xfrm>
          <a:prstGeom prst="straightConnector1">
            <a:avLst/>
          </a:prstGeom>
          <a:noFill/>
          <a:ln w="12700" algn="ctr">
            <a:solidFill>
              <a:schemeClr val="tx1"/>
            </a:solidFill>
            <a:round/>
            <a:headEnd/>
            <a:tailEnd type="arrow" w="med" len="med"/>
          </a:ln>
        </p:spPr>
      </p:cxnSp>
      <p:sp>
        <p:nvSpPr>
          <p:cNvPr id="33800" name="TextBox 8"/>
          <p:cNvSpPr txBox="1">
            <a:spLocks noChangeArrowheads="1"/>
          </p:cNvSpPr>
          <p:nvPr/>
        </p:nvSpPr>
        <p:spPr bwMode="auto">
          <a:xfrm>
            <a:off x="457201" y="1167595"/>
            <a:ext cx="8229600" cy="1384978"/>
          </a:xfrm>
          <a:prstGeom prst="rect">
            <a:avLst/>
          </a:prstGeom>
          <a:noFill/>
          <a:ln w="9525">
            <a:noFill/>
            <a:miter lim="800000"/>
            <a:headEnd/>
            <a:tailEnd/>
          </a:ln>
        </p:spPr>
        <p:txBody>
          <a:bodyPr lIns="91426" tIns="45712" rIns="91426" bIns="45712">
            <a:spAutoFit/>
          </a:bodyPr>
          <a:lstStyle/>
          <a:p>
            <a:r>
              <a:rPr lang="en-GB" sz="1400" dirty="0">
                <a:solidFill>
                  <a:schemeClr val="tx2"/>
                </a:solidFill>
              </a:rPr>
              <a:t>Fusion Goal management allows individual employee KPIs to be transferred directly into quantifiable, meaningful goals at the start of each performance management lifecycle. </a:t>
            </a:r>
          </a:p>
          <a:p>
            <a:endParaRPr lang="en-GB" sz="1400" dirty="0">
              <a:solidFill>
                <a:schemeClr val="tx2"/>
              </a:solidFill>
            </a:endParaRPr>
          </a:p>
          <a:p>
            <a:r>
              <a:rPr lang="en-GB" sz="1400" dirty="0">
                <a:solidFill>
                  <a:schemeClr val="tx2"/>
                </a:solidFill>
              </a:rPr>
              <a:t>This is of particular use to Elizabeth Arden’s beauty consultant population, for measuring individual sales targets.</a:t>
            </a:r>
          </a:p>
          <a:p>
            <a:endParaRPr lang="en-GB" sz="1400" dirty="0">
              <a:solidFill>
                <a:schemeClr val="tx2"/>
              </a:solidFill>
            </a:endParaRPr>
          </a:p>
        </p:txBody>
      </p:sp>
      <p:sp>
        <p:nvSpPr>
          <p:cNvPr id="9" name="Rectangle 23"/>
          <p:cNvSpPr txBox="1">
            <a:spLocks noChangeArrowheads="1"/>
          </p:cNvSpPr>
          <p:nvPr/>
        </p:nvSpPr>
        <p:spPr bwMode="auto">
          <a:xfrm>
            <a:off x="476178" y="240528"/>
            <a:ext cx="8422523" cy="554578"/>
          </a:xfrm>
          <a:prstGeom prst="rect">
            <a:avLst/>
          </a:prstGeom>
          <a:noFill/>
          <a:ln w="9525">
            <a:noFill/>
            <a:miter lim="800000"/>
            <a:headEnd/>
            <a:tailEnd/>
          </a:ln>
        </p:spPr>
        <p:txBody>
          <a:bodyPr lIns="0" tIns="32283" rIns="0" bIns="0"/>
          <a:lstStyle/>
          <a:p>
            <a:pPr defTabSz="913964" fontAlgn="base">
              <a:spcBef>
                <a:spcPct val="0"/>
              </a:spcBef>
              <a:spcAft>
                <a:spcPct val="0"/>
              </a:spcAft>
              <a:defRPr/>
            </a:pPr>
            <a:r>
              <a:rPr lang="en-US" sz="2200" b="1" dirty="0">
                <a:solidFill>
                  <a:srgbClr val="002776"/>
                </a:solidFill>
                <a:cs typeface="Arial" charset="0"/>
              </a:rPr>
              <a:t>Translating the paper process: setting KPIs</a:t>
            </a:r>
            <a:r>
              <a:rPr lang="en-US" b="1" dirty="0">
                <a:solidFill>
                  <a:srgbClr val="92D400"/>
                </a:solidFill>
                <a:cs typeface="Arial" charset="0"/>
              </a:rPr>
              <a:t/>
            </a:r>
            <a:br>
              <a:rPr lang="en-US" b="1" dirty="0">
                <a:solidFill>
                  <a:srgbClr val="92D400"/>
                </a:solidFill>
                <a:cs typeface="Arial" charset="0"/>
              </a:rPr>
            </a:br>
            <a:r>
              <a:rPr lang="en-GB" b="1" dirty="0">
                <a:solidFill>
                  <a:srgbClr val="92D400"/>
                </a:solidFill>
                <a:cs typeface="Arial" charset="0"/>
              </a:rPr>
              <a:t> </a:t>
            </a:r>
            <a:r>
              <a:rPr lang="en-GB" b="1" dirty="0" smtClean="0">
                <a:solidFill>
                  <a:srgbClr val="92D400"/>
                </a:solidFill>
                <a:cs typeface="Arial" charset="0"/>
              </a:rPr>
              <a:t>A great benefit of the Fusion Performance Management functionality is the ability to record individual KPIs as goals against employees</a:t>
            </a:r>
            <a:endParaRPr lang="en-US" b="1" dirty="0">
              <a:solidFill>
                <a:srgbClr val="92D400"/>
              </a:solidFill>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l="21249" t="28999" r="1250" b="12000"/>
          <a:stretch>
            <a:fillRect/>
          </a:stretch>
        </p:blipFill>
        <p:spPr bwMode="auto">
          <a:xfrm>
            <a:off x="699864" y="2013179"/>
            <a:ext cx="6248400" cy="2230041"/>
          </a:xfrm>
          <a:prstGeom prst="rect">
            <a:avLst/>
          </a:prstGeom>
          <a:noFill/>
          <a:ln w="9525">
            <a:noFill/>
            <a:miter lim="800000"/>
            <a:headEnd/>
            <a:tailEnd/>
          </a:ln>
        </p:spPr>
      </p:pic>
      <p:sp>
        <p:nvSpPr>
          <p:cNvPr id="35843" name="Rectangle 11"/>
          <p:cNvSpPr>
            <a:spLocks noChangeArrowheads="1"/>
          </p:cNvSpPr>
          <p:nvPr/>
        </p:nvSpPr>
        <p:spPr bwMode="auto">
          <a:xfrm>
            <a:off x="5220073" y="2124188"/>
            <a:ext cx="1676400" cy="857250"/>
          </a:xfrm>
          <a:prstGeom prst="rect">
            <a:avLst/>
          </a:prstGeom>
          <a:noFill/>
          <a:ln w="28575" algn="ctr">
            <a:solidFill>
              <a:srgbClr val="C00000"/>
            </a:solidFill>
            <a:round/>
            <a:headEnd/>
            <a:tailEnd/>
          </a:ln>
        </p:spPr>
        <p:txBody>
          <a:bodyPr lIns="91426" tIns="45712" rIns="91426" bIns="45712" anchor="ctr"/>
          <a:lstStyle/>
          <a:p>
            <a:pPr algn="ctr">
              <a:spcBef>
                <a:spcPct val="50000"/>
              </a:spcBef>
              <a:spcAft>
                <a:spcPct val="17000"/>
              </a:spcAft>
              <a:buClr>
                <a:schemeClr val="tx1"/>
              </a:buClr>
              <a:buFont typeface="Wingdings" pitchFamily="2" charset="2"/>
              <a:buNone/>
            </a:pPr>
            <a:endParaRPr lang="en-GB"/>
          </a:p>
        </p:txBody>
      </p:sp>
      <p:sp>
        <p:nvSpPr>
          <p:cNvPr id="35844" name="Rectangle 11"/>
          <p:cNvSpPr>
            <a:spLocks noChangeArrowheads="1"/>
          </p:cNvSpPr>
          <p:nvPr/>
        </p:nvSpPr>
        <p:spPr bwMode="auto">
          <a:xfrm>
            <a:off x="745232" y="2769263"/>
            <a:ext cx="4114800" cy="628650"/>
          </a:xfrm>
          <a:prstGeom prst="rect">
            <a:avLst/>
          </a:prstGeom>
          <a:noFill/>
          <a:ln w="28575" algn="ctr">
            <a:solidFill>
              <a:srgbClr val="C00000"/>
            </a:solidFill>
            <a:round/>
            <a:headEnd/>
            <a:tailEnd/>
          </a:ln>
        </p:spPr>
        <p:txBody>
          <a:bodyPr lIns="91426" tIns="45712" rIns="91426" bIns="45712" anchor="ctr"/>
          <a:lstStyle/>
          <a:p>
            <a:pPr algn="ctr">
              <a:spcBef>
                <a:spcPct val="50000"/>
              </a:spcBef>
              <a:spcAft>
                <a:spcPct val="17000"/>
              </a:spcAft>
              <a:buClr>
                <a:schemeClr val="tx1"/>
              </a:buClr>
              <a:buFont typeface="Wingdings" pitchFamily="2" charset="2"/>
              <a:buNone/>
            </a:pPr>
            <a:endParaRPr lang="en-GB"/>
          </a:p>
        </p:txBody>
      </p:sp>
      <p:sp>
        <p:nvSpPr>
          <p:cNvPr id="35845" name="Rectangle 11"/>
          <p:cNvSpPr>
            <a:spLocks noChangeArrowheads="1"/>
          </p:cNvSpPr>
          <p:nvPr/>
        </p:nvSpPr>
        <p:spPr bwMode="auto">
          <a:xfrm>
            <a:off x="825624" y="3642233"/>
            <a:ext cx="3962400" cy="571500"/>
          </a:xfrm>
          <a:prstGeom prst="rect">
            <a:avLst/>
          </a:prstGeom>
          <a:noFill/>
          <a:ln w="28575" algn="ctr">
            <a:solidFill>
              <a:srgbClr val="C00000"/>
            </a:solidFill>
            <a:round/>
            <a:headEnd/>
            <a:tailEnd/>
          </a:ln>
        </p:spPr>
        <p:txBody>
          <a:bodyPr lIns="91426" tIns="45712" rIns="91426" bIns="45712" anchor="ctr"/>
          <a:lstStyle/>
          <a:p>
            <a:pPr algn="ctr">
              <a:spcBef>
                <a:spcPct val="50000"/>
              </a:spcBef>
              <a:spcAft>
                <a:spcPct val="17000"/>
              </a:spcAft>
              <a:buClr>
                <a:schemeClr val="tx1"/>
              </a:buClr>
              <a:buFont typeface="Wingdings" pitchFamily="2" charset="2"/>
              <a:buNone/>
            </a:pPr>
            <a:endParaRPr lang="en-GB"/>
          </a:p>
        </p:txBody>
      </p:sp>
      <p:sp>
        <p:nvSpPr>
          <p:cNvPr id="35846" name="TextBox 8"/>
          <p:cNvSpPr txBox="1">
            <a:spLocks noChangeArrowheads="1"/>
          </p:cNvSpPr>
          <p:nvPr/>
        </p:nvSpPr>
        <p:spPr bwMode="auto">
          <a:xfrm>
            <a:off x="1143000" y="4355419"/>
            <a:ext cx="3886200" cy="646315"/>
          </a:xfrm>
          <a:prstGeom prst="rect">
            <a:avLst/>
          </a:prstGeom>
          <a:noFill/>
          <a:ln w="9525">
            <a:solidFill>
              <a:schemeClr val="tx1"/>
            </a:solidFill>
            <a:miter lim="800000"/>
            <a:headEnd/>
            <a:tailEnd/>
          </a:ln>
        </p:spPr>
        <p:txBody>
          <a:bodyPr lIns="91426" tIns="45712" rIns="91426" bIns="45712">
            <a:spAutoFit/>
          </a:bodyPr>
          <a:lstStyle/>
          <a:p>
            <a:r>
              <a:rPr lang="en-GB" sz="1200" dirty="0">
                <a:solidFill>
                  <a:schemeClr val="tx2"/>
                </a:solidFill>
              </a:rPr>
              <a:t>Ratings against individual competencies allows the manager to assess performance at a micro level on individual elements</a:t>
            </a:r>
          </a:p>
        </p:txBody>
      </p:sp>
      <p:sp>
        <p:nvSpPr>
          <p:cNvPr id="35847" name="TextBox 8"/>
          <p:cNvSpPr txBox="1">
            <a:spLocks noChangeArrowheads="1"/>
          </p:cNvSpPr>
          <p:nvPr/>
        </p:nvSpPr>
        <p:spPr bwMode="auto">
          <a:xfrm>
            <a:off x="7376864" y="3417335"/>
            <a:ext cx="1371600" cy="1200312"/>
          </a:xfrm>
          <a:prstGeom prst="rect">
            <a:avLst/>
          </a:prstGeom>
          <a:noFill/>
          <a:ln w="9525">
            <a:solidFill>
              <a:schemeClr val="tx1"/>
            </a:solidFill>
            <a:miter lim="800000"/>
            <a:headEnd/>
            <a:tailEnd/>
          </a:ln>
        </p:spPr>
        <p:txBody>
          <a:bodyPr lIns="91426" tIns="45712" rIns="91426" bIns="45712">
            <a:spAutoFit/>
          </a:bodyPr>
          <a:lstStyle/>
          <a:p>
            <a:r>
              <a:rPr lang="en-GB" sz="1200" dirty="0">
                <a:solidFill>
                  <a:schemeClr val="tx2"/>
                </a:solidFill>
              </a:rPr>
              <a:t>Every behaviour required to be demonstrated by an employee is delivered as a competency</a:t>
            </a:r>
          </a:p>
        </p:txBody>
      </p:sp>
      <p:sp>
        <p:nvSpPr>
          <p:cNvPr id="35848" name="TextBox 8"/>
          <p:cNvSpPr txBox="1">
            <a:spLocks noChangeArrowheads="1"/>
          </p:cNvSpPr>
          <p:nvPr/>
        </p:nvSpPr>
        <p:spPr bwMode="auto">
          <a:xfrm>
            <a:off x="7380312" y="2013180"/>
            <a:ext cx="1371600" cy="1015647"/>
          </a:xfrm>
          <a:prstGeom prst="rect">
            <a:avLst/>
          </a:prstGeom>
          <a:noFill/>
          <a:ln w="9525">
            <a:solidFill>
              <a:schemeClr val="tx1"/>
            </a:solidFill>
            <a:miter lim="800000"/>
            <a:headEnd/>
            <a:tailEnd/>
          </a:ln>
        </p:spPr>
        <p:txBody>
          <a:bodyPr lIns="91426" tIns="45712" rIns="91426" bIns="45712">
            <a:spAutoFit/>
          </a:bodyPr>
          <a:lstStyle/>
          <a:p>
            <a:r>
              <a:rPr lang="en-GB" sz="1200" dirty="0">
                <a:solidFill>
                  <a:schemeClr val="tx2"/>
                </a:solidFill>
              </a:rPr>
              <a:t>Competency details are captured in the performance document</a:t>
            </a:r>
          </a:p>
        </p:txBody>
      </p:sp>
      <p:cxnSp>
        <p:nvCxnSpPr>
          <p:cNvPr id="35849" name="Straight Arrow Connector 4"/>
          <p:cNvCxnSpPr>
            <a:cxnSpLocks noChangeShapeType="1"/>
            <a:stCxn id="35846" idx="0"/>
            <a:endCxn id="35845" idx="2"/>
          </p:cNvCxnSpPr>
          <p:nvPr/>
        </p:nvCxnSpPr>
        <p:spPr bwMode="auto">
          <a:xfrm flipH="1" flipV="1">
            <a:off x="2806824" y="4213733"/>
            <a:ext cx="279276" cy="141686"/>
          </a:xfrm>
          <a:prstGeom prst="straightConnector1">
            <a:avLst/>
          </a:prstGeom>
          <a:noFill/>
          <a:ln w="12700" algn="ctr">
            <a:solidFill>
              <a:schemeClr val="tx1"/>
            </a:solidFill>
            <a:round/>
            <a:headEnd/>
            <a:tailEnd type="arrow" w="med" len="med"/>
          </a:ln>
        </p:spPr>
      </p:cxnSp>
      <p:cxnSp>
        <p:nvCxnSpPr>
          <p:cNvPr id="35850" name="Straight Arrow Connector 4"/>
          <p:cNvCxnSpPr>
            <a:cxnSpLocks noChangeShapeType="1"/>
            <a:stCxn id="35847" idx="1"/>
            <a:endCxn id="35844" idx="3"/>
          </p:cNvCxnSpPr>
          <p:nvPr/>
        </p:nvCxnSpPr>
        <p:spPr bwMode="auto">
          <a:xfrm flipH="1" flipV="1">
            <a:off x="4860032" y="3083588"/>
            <a:ext cx="2516832" cy="933903"/>
          </a:xfrm>
          <a:prstGeom prst="straightConnector1">
            <a:avLst/>
          </a:prstGeom>
          <a:noFill/>
          <a:ln w="12700" algn="ctr">
            <a:solidFill>
              <a:schemeClr val="tx1"/>
            </a:solidFill>
            <a:round/>
            <a:headEnd/>
            <a:tailEnd type="arrow" w="med" len="med"/>
          </a:ln>
        </p:spPr>
      </p:cxnSp>
      <p:cxnSp>
        <p:nvCxnSpPr>
          <p:cNvPr id="35851" name="Straight Arrow Connector 4"/>
          <p:cNvCxnSpPr>
            <a:cxnSpLocks noChangeShapeType="1"/>
            <a:stCxn id="35848" idx="1"/>
            <a:endCxn id="35843" idx="3"/>
          </p:cNvCxnSpPr>
          <p:nvPr/>
        </p:nvCxnSpPr>
        <p:spPr bwMode="auto">
          <a:xfrm flipH="1">
            <a:off x="6896473" y="2521004"/>
            <a:ext cx="483839" cy="31809"/>
          </a:xfrm>
          <a:prstGeom prst="straightConnector1">
            <a:avLst/>
          </a:prstGeom>
          <a:noFill/>
          <a:ln w="12700" algn="ctr">
            <a:solidFill>
              <a:schemeClr val="tx1"/>
            </a:solidFill>
            <a:round/>
            <a:headEnd/>
            <a:tailEnd type="arrow" w="med" len="med"/>
          </a:ln>
        </p:spPr>
      </p:cxnSp>
      <p:sp>
        <p:nvSpPr>
          <p:cNvPr id="35853" name="TextBox 17"/>
          <p:cNvSpPr txBox="1">
            <a:spLocks noChangeArrowheads="1"/>
          </p:cNvSpPr>
          <p:nvPr/>
        </p:nvSpPr>
        <p:spPr bwMode="auto">
          <a:xfrm>
            <a:off x="457201" y="1167594"/>
            <a:ext cx="8229600" cy="954091"/>
          </a:xfrm>
          <a:prstGeom prst="rect">
            <a:avLst/>
          </a:prstGeom>
          <a:noFill/>
          <a:ln w="9525">
            <a:noFill/>
            <a:miter lim="800000"/>
            <a:headEnd/>
            <a:tailEnd/>
          </a:ln>
        </p:spPr>
        <p:txBody>
          <a:bodyPr lIns="91426" tIns="45712" rIns="91426" bIns="45712">
            <a:spAutoFit/>
          </a:bodyPr>
          <a:lstStyle/>
          <a:p>
            <a:r>
              <a:rPr lang="en-GB" sz="1400" dirty="0" smtClean="0">
                <a:solidFill>
                  <a:schemeClr val="tx2"/>
                </a:solidFill>
              </a:rPr>
              <a:t>Once the KPIs have been set and the performance document has been initiated, the employee’s individual qualitative job competencies are pulled through into the document. These competencies can each be given a rating, and comments can be provided against each one.</a:t>
            </a:r>
          </a:p>
          <a:p>
            <a:endParaRPr lang="en-GB" sz="1400" dirty="0">
              <a:solidFill>
                <a:schemeClr val="tx2"/>
              </a:solidFill>
            </a:endParaRPr>
          </a:p>
        </p:txBody>
      </p:sp>
      <p:sp>
        <p:nvSpPr>
          <p:cNvPr id="14" name="Rectangle 23"/>
          <p:cNvSpPr txBox="1">
            <a:spLocks noChangeArrowheads="1"/>
          </p:cNvSpPr>
          <p:nvPr/>
        </p:nvSpPr>
        <p:spPr bwMode="auto">
          <a:xfrm>
            <a:off x="476178" y="240528"/>
            <a:ext cx="8422523" cy="554578"/>
          </a:xfrm>
          <a:prstGeom prst="rect">
            <a:avLst/>
          </a:prstGeom>
          <a:noFill/>
          <a:ln w="9525">
            <a:noFill/>
            <a:miter lim="800000"/>
            <a:headEnd/>
            <a:tailEnd/>
          </a:ln>
        </p:spPr>
        <p:txBody>
          <a:bodyPr lIns="0" tIns="32283" rIns="0" bIns="0"/>
          <a:lstStyle/>
          <a:p>
            <a:pPr defTabSz="913964" fontAlgn="base">
              <a:spcBef>
                <a:spcPct val="0"/>
              </a:spcBef>
              <a:spcAft>
                <a:spcPct val="0"/>
              </a:spcAft>
              <a:defRPr/>
            </a:pPr>
            <a:r>
              <a:rPr lang="en-US" sz="2200" b="1" dirty="0">
                <a:solidFill>
                  <a:srgbClr val="002776"/>
                </a:solidFill>
                <a:cs typeface="Arial" charset="0"/>
              </a:rPr>
              <a:t>Translating the paper process: utilising competencies</a:t>
            </a:r>
            <a:r>
              <a:rPr lang="en-US" b="1" dirty="0">
                <a:solidFill>
                  <a:srgbClr val="92D400"/>
                </a:solidFill>
                <a:cs typeface="Arial" charset="0"/>
              </a:rPr>
              <a:t/>
            </a:r>
            <a:br>
              <a:rPr lang="en-US" b="1" dirty="0">
                <a:solidFill>
                  <a:srgbClr val="92D400"/>
                </a:solidFill>
                <a:cs typeface="Arial" charset="0"/>
              </a:rPr>
            </a:br>
            <a:r>
              <a:rPr lang="en-GB" b="1" dirty="0">
                <a:solidFill>
                  <a:srgbClr val="92D400"/>
                </a:solidFill>
                <a:cs typeface="Arial" charset="0"/>
              </a:rPr>
              <a:t> </a:t>
            </a:r>
            <a:r>
              <a:rPr lang="en-GB" b="1" dirty="0" smtClean="0">
                <a:solidFill>
                  <a:srgbClr val="92D400"/>
                </a:solidFill>
                <a:cs typeface="Arial" charset="0"/>
              </a:rPr>
              <a:t>Predefined competencies are linked to employees in Fusion via their job profiles. </a:t>
            </a:r>
            <a:endParaRPr lang="en-US" b="1" dirty="0">
              <a:solidFill>
                <a:srgbClr val="92D400"/>
              </a:solidFill>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2" cstate="print"/>
          <a:srcRect l="21875" t="30000" r="22501" b="30000"/>
          <a:stretch>
            <a:fillRect/>
          </a:stretch>
        </p:blipFill>
        <p:spPr bwMode="auto">
          <a:xfrm>
            <a:off x="547688" y="1212999"/>
            <a:ext cx="5264150" cy="2078831"/>
          </a:xfrm>
          <a:prstGeom prst="rect">
            <a:avLst/>
          </a:prstGeom>
          <a:noFill/>
          <a:ln w="9525">
            <a:noFill/>
            <a:miter lim="800000"/>
            <a:headEnd/>
            <a:tailEnd/>
          </a:ln>
        </p:spPr>
      </p:pic>
      <p:pic>
        <p:nvPicPr>
          <p:cNvPr id="36867" name="Picture 5"/>
          <p:cNvPicPr>
            <a:picLocks noChangeAspect="1" noChangeArrowheads="1"/>
          </p:cNvPicPr>
          <p:nvPr/>
        </p:nvPicPr>
        <p:blipFill>
          <a:blip r:embed="rId3" cstate="print"/>
          <a:srcRect l="41875" t="47000" r="23750" b="14000"/>
          <a:stretch>
            <a:fillRect/>
          </a:stretch>
        </p:blipFill>
        <p:spPr bwMode="auto">
          <a:xfrm>
            <a:off x="4644008" y="2921570"/>
            <a:ext cx="3810000" cy="2026444"/>
          </a:xfrm>
          <a:prstGeom prst="rect">
            <a:avLst/>
          </a:prstGeom>
          <a:noFill/>
          <a:ln w="9525">
            <a:noFill/>
            <a:miter lim="800000"/>
            <a:headEnd/>
            <a:tailEnd/>
          </a:ln>
        </p:spPr>
      </p:pic>
      <p:sp>
        <p:nvSpPr>
          <p:cNvPr id="36868" name="TextBox 5"/>
          <p:cNvSpPr txBox="1">
            <a:spLocks noChangeArrowheads="1"/>
          </p:cNvSpPr>
          <p:nvPr/>
        </p:nvSpPr>
        <p:spPr bwMode="auto">
          <a:xfrm>
            <a:off x="6019802" y="1290138"/>
            <a:ext cx="2424113" cy="1569644"/>
          </a:xfrm>
          <a:prstGeom prst="rect">
            <a:avLst/>
          </a:prstGeom>
          <a:noFill/>
          <a:ln w="9525">
            <a:solidFill>
              <a:schemeClr val="tx1"/>
            </a:solidFill>
            <a:miter lim="800000"/>
            <a:headEnd/>
            <a:tailEnd/>
          </a:ln>
        </p:spPr>
        <p:txBody>
          <a:bodyPr lIns="91426" tIns="45712" rIns="91426" bIns="45712">
            <a:spAutoFit/>
          </a:bodyPr>
          <a:lstStyle/>
          <a:p>
            <a:r>
              <a:rPr lang="en-GB" sz="1200" dirty="0">
                <a:solidFill>
                  <a:schemeClr val="tx2"/>
                </a:solidFill>
              </a:rPr>
              <a:t>Applying the same principle to the goals as to the competencies means sales targets are measured throughout the year and employees are rated against them at year end, providing a transparent approach to evaluating sales performance</a:t>
            </a:r>
          </a:p>
        </p:txBody>
      </p:sp>
      <p:sp>
        <p:nvSpPr>
          <p:cNvPr id="36869" name="TextBox 6"/>
          <p:cNvSpPr txBox="1">
            <a:spLocks noChangeArrowheads="1"/>
          </p:cNvSpPr>
          <p:nvPr/>
        </p:nvSpPr>
        <p:spPr bwMode="auto">
          <a:xfrm>
            <a:off x="683568" y="3327835"/>
            <a:ext cx="3394075" cy="1569644"/>
          </a:xfrm>
          <a:prstGeom prst="rect">
            <a:avLst/>
          </a:prstGeom>
          <a:noFill/>
          <a:ln w="9525">
            <a:solidFill>
              <a:schemeClr val="tx1"/>
            </a:solidFill>
            <a:miter lim="800000"/>
            <a:headEnd/>
            <a:tailEnd/>
          </a:ln>
        </p:spPr>
        <p:txBody>
          <a:bodyPr lIns="91426" tIns="45712" rIns="91426" bIns="45712">
            <a:spAutoFit/>
          </a:bodyPr>
          <a:lstStyle/>
          <a:p>
            <a:r>
              <a:rPr lang="en-GB" sz="1200" dirty="0">
                <a:solidFill>
                  <a:schemeClr val="tx2"/>
                </a:solidFill>
              </a:rPr>
              <a:t>A manager’s overall rating at the end of the performance cycle is based on their analysis of each of the individual components, be their KPIs or behavioural targets.</a:t>
            </a:r>
          </a:p>
          <a:p>
            <a:endParaRPr lang="en-GB" sz="1200" dirty="0">
              <a:solidFill>
                <a:schemeClr val="tx2"/>
              </a:solidFill>
            </a:endParaRPr>
          </a:p>
          <a:p>
            <a:r>
              <a:rPr lang="en-GB" sz="1200" dirty="0">
                <a:solidFill>
                  <a:schemeClr val="tx2"/>
                </a:solidFill>
              </a:rPr>
              <a:t>Again, the focus is on transparency, measurability and simple analysis to ensure the right ratings are applied to the right employees.</a:t>
            </a:r>
          </a:p>
        </p:txBody>
      </p:sp>
      <p:sp>
        <p:nvSpPr>
          <p:cNvPr id="7" name="Rectangle 23"/>
          <p:cNvSpPr txBox="1">
            <a:spLocks noChangeArrowheads="1"/>
          </p:cNvSpPr>
          <p:nvPr/>
        </p:nvSpPr>
        <p:spPr bwMode="auto">
          <a:xfrm>
            <a:off x="476178" y="240528"/>
            <a:ext cx="8422523" cy="554578"/>
          </a:xfrm>
          <a:prstGeom prst="rect">
            <a:avLst/>
          </a:prstGeom>
          <a:noFill/>
          <a:ln w="9525">
            <a:noFill/>
            <a:miter lim="800000"/>
            <a:headEnd/>
            <a:tailEnd/>
          </a:ln>
        </p:spPr>
        <p:txBody>
          <a:bodyPr lIns="0" tIns="32283" rIns="0" bIns="0"/>
          <a:lstStyle/>
          <a:p>
            <a:pPr defTabSz="913964" fontAlgn="base">
              <a:spcBef>
                <a:spcPct val="0"/>
              </a:spcBef>
              <a:spcAft>
                <a:spcPct val="0"/>
              </a:spcAft>
              <a:defRPr/>
            </a:pPr>
            <a:r>
              <a:rPr lang="en-US" sz="2200" b="1" dirty="0">
                <a:solidFill>
                  <a:srgbClr val="002776"/>
                </a:solidFill>
                <a:cs typeface="Arial" charset="0"/>
              </a:rPr>
              <a:t>Translating the paper process: rating KPIs</a:t>
            </a:r>
            <a:r>
              <a:rPr lang="en-US" b="1" dirty="0">
                <a:solidFill>
                  <a:srgbClr val="92D400"/>
                </a:solidFill>
                <a:cs typeface="Arial" charset="0"/>
              </a:rPr>
              <a:t/>
            </a:r>
            <a:br>
              <a:rPr lang="en-US" b="1" dirty="0">
                <a:solidFill>
                  <a:srgbClr val="92D400"/>
                </a:solidFill>
                <a:cs typeface="Arial" charset="0"/>
              </a:rPr>
            </a:br>
            <a:r>
              <a:rPr lang="en-US" b="1" dirty="0" smtClean="0">
                <a:solidFill>
                  <a:srgbClr val="92D400"/>
                </a:solidFill>
                <a:cs typeface="Arial" charset="0"/>
              </a:rPr>
              <a:t>Once the employee’s qualitative competencies have been reviewed and rated, Fusion then allows for a final quantitative rating against the KPIs</a:t>
            </a:r>
            <a:endParaRPr lang="en-US" b="1" dirty="0">
              <a:solidFill>
                <a:srgbClr val="92D400"/>
              </a:solidFill>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3556" name="Rectangle 4"/>
          <p:cNvSpPr>
            <a:spLocks noGrp="1"/>
          </p:cNvSpPr>
          <p:nvPr>
            <p:ph type="ctrTitle"/>
          </p:nvPr>
        </p:nvSpPr>
        <p:spPr/>
        <p:txBody>
          <a:bodyPr/>
          <a:lstStyle/>
          <a:p>
            <a:r>
              <a:rPr lang="en-GB" dirty="0" smtClean="0"/>
              <a:t>Oracle Fusion Applications Update – John Hansen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2"/>
          <p:cNvSpPr txBox="1">
            <a:spLocks noChangeArrowheads="1"/>
          </p:cNvSpPr>
          <p:nvPr/>
        </p:nvSpPr>
        <p:spPr bwMode="auto">
          <a:xfrm>
            <a:off x="510480" y="1443719"/>
            <a:ext cx="8382000" cy="3016194"/>
          </a:xfrm>
          <a:prstGeom prst="rect">
            <a:avLst/>
          </a:prstGeom>
          <a:noFill/>
          <a:ln w="9525">
            <a:noFill/>
            <a:miter lim="800000"/>
            <a:headEnd/>
            <a:tailEnd/>
          </a:ln>
        </p:spPr>
        <p:txBody>
          <a:bodyPr lIns="91426" tIns="45712" rIns="91426" bIns="45712">
            <a:spAutoFit/>
          </a:bodyPr>
          <a:lstStyle/>
          <a:p>
            <a:pPr marL="355543" indent="-355543">
              <a:lnSpc>
                <a:spcPct val="125000"/>
              </a:lnSpc>
              <a:spcBef>
                <a:spcPts val="600"/>
              </a:spcBef>
              <a:buFont typeface="Wingdings" pitchFamily="2" charset="2"/>
              <a:buChar char="Ø"/>
              <a:defRPr/>
            </a:pPr>
            <a:r>
              <a:rPr lang="en-GB" sz="2000" dirty="0" smtClean="0">
                <a:solidFill>
                  <a:schemeClr val="tx2"/>
                </a:solidFill>
              </a:rPr>
              <a:t>Performance ratings are collated by HR through an approvals </a:t>
            </a:r>
            <a:r>
              <a:rPr lang="en-GB" sz="2000" dirty="0">
                <a:solidFill>
                  <a:schemeClr val="tx2"/>
                </a:solidFill>
              </a:rPr>
              <a:t>process;</a:t>
            </a:r>
          </a:p>
          <a:p>
            <a:pPr marL="355543" indent="-355543">
              <a:lnSpc>
                <a:spcPct val="125000"/>
              </a:lnSpc>
              <a:spcBef>
                <a:spcPts val="600"/>
              </a:spcBef>
              <a:buFont typeface="Wingdings" pitchFamily="2" charset="2"/>
              <a:buChar char="Ø"/>
              <a:defRPr/>
            </a:pPr>
            <a:r>
              <a:rPr lang="en-GB" sz="2000" dirty="0" smtClean="0">
                <a:solidFill>
                  <a:schemeClr val="tx2"/>
                </a:solidFill>
              </a:rPr>
              <a:t>HR ensures that a “standard </a:t>
            </a:r>
            <a:r>
              <a:rPr lang="en-GB" sz="2000" dirty="0">
                <a:solidFill>
                  <a:schemeClr val="tx2"/>
                </a:solidFill>
              </a:rPr>
              <a:t>distribution” </a:t>
            </a:r>
            <a:r>
              <a:rPr lang="en-GB" sz="2000" dirty="0" smtClean="0">
                <a:solidFill>
                  <a:schemeClr val="tx2"/>
                </a:solidFill>
              </a:rPr>
              <a:t>is achieved across </a:t>
            </a:r>
            <a:r>
              <a:rPr lang="en-GB" sz="2000" dirty="0">
                <a:solidFill>
                  <a:schemeClr val="tx2"/>
                </a:solidFill>
              </a:rPr>
              <a:t>the organisation</a:t>
            </a:r>
          </a:p>
          <a:p>
            <a:pPr marL="355543" indent="-355543">
              <a:lnSpc>
                <a:spcPct val="125000"/>
              </a:lnSpc>
              <a:spcBef>
                <a:spcPts val="600"/>
              </a:spcBef>
              <a:buFont typeface="Wingdings" pitchFamily="2" charset="2"/>
              <a:buChar char="Ø"/>
              <a:defRPr/>
            </a:pPr>
            <a:r>
              <a:rPr lang="en-GB" sz="2000" dirty="0">
                <a:solidFill>
                  <a:schemeClr val="tx2"/>
                </a:solidFill>
              </a:rPr>
              <a:t>Compensation management kicks in to distribute the right salary and bonus amounts, linking high performance to high reward</a:t>
            </a:r>
          </a:p>
          <a:p>
            <a:pPr marL="355543" indent="-355543">
              <a:lnSpc>
                <a:spcPct val="125000"/>
              </a:lnSpc>
              <a:spcBef>
                <a:spcPts val="600"/>
              </a:spcBef>
              <a:buFont typeface="Wingdings" pitchFamily="2" charset="2"/>
              <a:buChar char="Ø"/>
              <a:defRPr/>
            </a:pPr>
            <a:r>
              <a:rPr lang="en-GB" sz="2000" dirty="0">
                <a:solidFill>
                  <a:schemeClr val="tx2"/>
                </a:solidFill>
              </a:rPr>
              <a:t>Performance ratings are finalised and distributed to the employees</a:t>
            </a:r>
          </a:p>
        </p:txBody>
      </p:sp>
      <p:sp>
        <p:nvSpPr>
          <p:cNvPr id="5" name="Rectangle 23"/>
          <p:cNvSpPr txBox="1">
            <a:spLocks noChangeArrowheads="1"/>
          </p:cNvSpPr>
          <p:nvPr/>
        </p:nvSpPr>
        <p:spPr bwMode="auto">
          <a:xfrm>
            <a:off x="476178" y="240528"/>
            <a:ext cx="8422523" cy="554578"/>
          </a:xfrm>
          <a:prstGeom prst="rect">
            <a:avLst/>
          </a:prstGeom>
          <a:noFill/>
          <a:ln w="9525">
            <a:noFill/>
            <a:miter lim="800000"/>
            <a:headEnd/>
            <a:tailEnd/>
          </a:ln>
        </p:spPr>
        <p:txBody>
          <a:bodyPr lIns="0" tIns="32283" rIns="0" bIns="0"/>
          <a:lstStyle/>
          <a:p>
            <a:pPr defTabSz="913964" fontAlgn="base">
              <a:spcBef>
                <a:spcPct val="0"/>
              </a:spcBef>
              <a:spcAft>
                <a:spcPct val="0"/>
              </a:spcAft>
              <a:defRPr/>
            </a:pPr>
            <a:r>
              <a:rPr lang="en-US" sz="2200" b="1" dirty="0">
                <a:solidFill>
                  <a:srgbClr val="002776"/>
                </a:solidFill>
                <a:cs typeface="Arial" charset="0"/>
              </a:rPr>
              <a:t>Completing the performance lifecycle</a:t>
            </a:r>
            <a:r>
              <a:rPr lang="en-US" b="1" dirty="0">
                <a:solidFill>
                  <a:srgbClr val="92D400"/>
                </a:solidFill>
                <a:cs typeface="Arial" charset="0"/>
              </a:rPr>
              <a:t/>
            </a:r>
            <a:br>
              <a:rPr lang="en-US" b="1" dirty="0">
                <a:solidFill>
                  <a:srgbClr val="92D400"/>
                </a:solidFill>
                <a:cs typeface="Arial" charset="0"/>
              </a:rPr>
            </a:br>
            <a:r>
              <a:rPr lang="en-US" b="1" dirty="0" smtClean="0">
                <a:solidFill>
                  <a:srgbClr val="92D400"/>
                </a:solidFill>
                <a:cs typeface="Arial" charset="0"/>
              </a:rPr>
              <a:t>After a manager has completed their final rating, the performance documents are distributed for approval, and link up with compensation management</a:t>
            </a:r>
            <a:endParaRPr lang="en-US" b="1" dirty="0">
              <a:solidFill>
                <a:srgbClr val="92D400"/>
              </a:solidFill>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2"/>
          <p:cNvSpPr txBox="1">
            <a:spLocks noChangeArrowheads="1"/>
          </p:cNvSpPr>
          <p:nvPr/>
        </p:nvSpPr>
        <p:spPr bwMode="auto">
          <a:xfrm>
            <a:off x="510480" y="1891463"/>
            <a:ext cx="8382000" cy="1400367"/>
          </a:xfrm>
          <a:prstGeom prst="rect">
            <a:avLst/>
          </a:prstGeom>
          <a:noFill/>
          <a:ln w="9525">
            <a:noFill/>
            <a:miter lim="800000"/>
            <a:headEnd/>
            <a:tailEnd/>
          </a:ln>
        </p:spPr>
        <p:txBody>
          <a:bodyPr lIns="91426" tIns="45712" rIns="91426" bIns="45712">
            <a:spAutoFit/>
          </a:bodyPr>
          <a:lstStyle/>
          <a:p>
            <a:pPr marL="355543" indent="-355543">
              <a:lnSpc>
                <a:spcPct val="125000"/>
              </a:lnSpc>
              <a:spcBef>
                <a:spcPts val="600"/>
              </a:spcBef>
              <a:buFont typeface="Wingdings" pitchFamily="2" charset="2"/>
              <a:buChar char="Ø"/>
              <a:defRPr/>
            </a:pPr>
            <a:r>
              <a:rPr lang="en-GB" sz="2000" dirty="0" smtClean="0">
                <a:solidFill>
                  <a:schemeClr val="tx2"/>
                </a:solidFill>
              </a:rPr>
              <a:t>Ability to collect 360 degree feedback from colleagues</a:t>
            </a:r>
          </a:p>
          <a:p>
            <a:pPr marL="355543" indent="-355543">
              <a:lnSpc>
                <a:spcPct val="125000"/>
              </a:lnSpc>
              <a:spcBef>
                <a:spcPts val="600"/>
              </a:spcBef>
              <a:buFont typeface="Wingdings" pitchFamily="2" charset="2"/>
              <a:buChar char="Ø"/>
              <a:defRPr/>
            </a:pPr>
            <a:r>
              <a:rPr lang="en-GB" sz="2000" dirty="0" smtClean="0">
                <a:solidFill>
                  <a:schemeClr val="tx2"/>
                </a:solidFill>
              </a:rPr>
              <a:t>Introduction of employee self-assessment via self-service</a:t>
            </a:r>
          </a:p>
          <a:p>
            <a:pPr marL="355543" indent="-355543">
              <a:lnSpc>
                <a:spcPct val="125000"/>
              </a:lnSpc>
              <a:spcBef>
                <a:spcPts val="600"/>
              </a:spcBef>
              <a:buFont typeface="Wingdings" pitchFamily="2" charset="2"/>
              <a:buChar char="Ø"/>
              <a:defRPr/>
            </a:pPr>
            <a:r>
              <a:rPr lang="en-GB" sz="2000" dirty="0" smtClean="0">
                <a:solidFill>
                  <a:schemeClr val="tx2"/>
                </a:solidFill>
              </a:rPr>
              <a:t>Using the functionality to track Performance Improvement Plans</a:t>
            </a:r>
            <a:endParaRPr lang="en-GB" sz="2000" dirty="0">
              <a:solidFill>
                <a:schemeClr val="tx2"/>
              </a:solidFill>
            </a:endParaRPr>
          </a:p>
        </p:txBody>
      </p:sp>
      <p:sp>
        <p:nvSpPr>
          <p:cNvPr id="5" name="Rectangle 23"/>
          <p:cNvSpPr txBox="1">
            <a:spLocks noChangeArrowheads="1"/>
          </p:cNvSpPr>
          <p:nvPr/>
        </p:nvSpPr>
        <p:spPr bwMode="auto">
          <a:xfrm>
            <a:off x="476178" y="240528"/>
            <a:ext cx="8422523" cy="554578"/>
          </a:xfrm>
          <a:prstGeom prst="rect">
            <a:avLst/>
          </a:prstGeom>
          <a:noFill/>
          <a:ln w="9525">
            <a:noFill/>
            <a:miter lim="800000"/>
            <a:headEnd/>
            <a:tailEnd/>
          </a:ln>
        </p:spPr>
        <p:txBody>
          <a:bodyPr lIns="0" tIns="32283" rIns="0" bIns="0"/>
          <a:lstStyle/>
          <a:p>
            <a:pPr defTabSz="913964" fontAlgn="base">
              <a:spcBef>
                <a:spcPct val="0"/>
              </a:spcBef>
              <a:spcAft>
                <a:spcPct val="0"/>
              </a:spcAft>
              <a:defRPr/>
            </a:pPr>
            <a:r>
              <a:rPr lang="en-US" sz="2200" b="1" dirty="0" smtClean="0">
                <a:solidFill>
                  <a:srgbClr val="002776"/>
                </a:solidFill>
                <a:cs typeface="Arial" charset="0"/>
              </a:rPr>
              <a:t>Additional benefits </a:t>
            </a:r>
            <a:r>
              <a:rPr lang="en-US" b="1" dirty="0">
                <a:solidFill>
                  <a:srgbClr val="92D400"/>
                </a:solidFill>
                <a:cs typeface="Arial" charset="0"/>
              </a:rPr>
              <a:t/>
            </a:r>
            <a:br>
              <a:rPr lang="en-US" b="1" dirty="0">
                <a:solidFill>
                  <a:srgbClr val="92D400"/>
                </a:solidFill>
                <a:cs typeface="Arial" charset="0"/>
              </a:rPr>
            </a:br>
            <a:r>
              <a:rPr lang="en-US" b="1" dirty="0" smtClean="0">
                <a:solidFill>
                  <a:srgbClr val="92D400"/>
                </a:solidFill>
                <a:cs typeface="Arial" charset="0"/>
              </a:rPr>
              <a:t>The Fusion Performance Management application allows further functionality to be incorporated into the process, which acts as a catalyst for cultural change</a:t>
            </a:r>
            <a:endParaRPr lang="en-US" b="1" dirty="0">
              <a:solidFill>
                <a:srgbClr val="92D400"/>
              </a:solidFill>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p:cNvSpPr>
          <p:nvPr>
            <p:ph type="ctrTitle"/>
          </p:nvPr>
        </p:nvSpPr>
        <p:spPr/>
        <p:txBody>
          <a:bodyPr/>
          <a:lstStyle/>
          <a:p>
            <a:r>
              <a:rPr lang="en-GB" dirty="0" smtClean="0"/>
              <a:t>The Product:</a:t>
            </a:r>
            <a:br>
              <a:rPr lang="en-GB" dirty="0" smtClean="0"/>
            </a:br>
            <a:r>
              <a:rPr lang="en-GB" dirty="0" smtClean="0"/>
              <a:t>Fusion Compensation Management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539552" y="1551980"/>
            <a:ext cx="8305800" cy="2400641"/>
          </a:xfrm>
          <a:prstGeom prst="rect">
            <a:avLst/>
          </a:prstGeom>
          <a:solidFill>
            <a:srgbClr val="FFFFFF"/>
          </a:solidFill>
          <a:ln w="9525">
            <a:noFill/>
            <a:miter lim="800000"/>
            <a:headEnd/>
            <a:tailEnd/>
          </a:ln>
        </p:spPr>
        <p:txBody>
          <a:bodyPr lIns="91426" tIns="45712" rIns="91426" bIns="45712">
            <a:spAutoFit/>
          </a:bodyPr>
          <a:lstStyle/>
          <a:p>
            <a:pPr>
              <a:lnSpc>
                <a:spcPct val="125000"/>
              </a:lnSpc>
              <a:defRPr/>
            </a:pPr>
            <a:r>
              <a:rPr lang="en-US" sz="2000" dirty="0" smtClean="0">
                <a:solidFill>
                  <a:schemeClr val="tx2"/>
                </a:solidFill>
              </a:rPr>
              <a:t>A </a:t>
            </a:r>
            <a:r>
              <a:rPr lang="en-US" sz="2000" dirty="0">
                <a:solidFill>
                  <a:schemeClr val="tx2"/>
                </a:solidFill>
              </a:rPr>
              <a:t>global integrated approach to compensation and performance:</a:t>
            </a:r>
          </a:p>
          <a:p>
            <a:pPr>
              <a:lnSpc>
                <a:spcPct val="125000"/>
              </a:lnSpc>
              <a:defRPr/>
            </a:pPr>
            <a:endParaRPr lang="en-US" sz="2000" dirty="0">
              <a:solidFill>
                <a:schemeClr val="tx2"/>
              </a:solidFill>
            </a:endParaRPr>
          </a:p>
          <a:p>
            <a:pPr marL="355543" indent="-355543">
              <a:lnSpc>
                <a:spcPct val="125000"/>
              </a:lnSpc>
              <a:buFont typeface="Wingdings" pitchFamily="2" charset="2"/>
              <a:buChar char="Ø"/>
              <a:defRPr/>
            </a:pPr>
            <a:r>
              <a:rPr lang="en-US" sz="2000" dirty="0">
                <a:solidFill>
                  <a:schemeClr val="tx2"/>
                </a:solidFill>
              </a:rPr>
              <a:t>View performance ratings in worksheets</a:t>
            </a:r>
          </a:p>
          <a:p>
            <a:pPr marL="355543" indent="-355543">
              <a:lnSpc>
                <a:spcPct val="125000"/>
              </a:lnSpc>
              <a:buFont typeface="Wingdings" pitchFamily="2" charset="2"/>
              <a:buChar char="Ø"/>
              <a:defRPr/>
            </a:pPr>
            <a:r>
              <a:rPr lang="en-US" sz="2000" dirty="0">
                <a:solidFill>
                  <a:schemeClr val="tx2"/>
                </a:solidFill>
              </a:rPr>
              <a:t>Performance linked eligibility profiles</a:t>
            </a:r>
          </a:p>
          <a:p>
            <a:pPr marL="355543" indent="-355543">
              <a:lnSpc>
                <a:spcPct val="125000"/>
              </a:lnSpc>
              <a:buFont typeface="Wingdings" pitchFamily="2" charset="2"/>
              <a:buChar char="Ø"/>
              <a:defRPr/>
            </a:pPr>
            <a:r>
              <a:rPr lang="en-US" sz="2000" dirty="0">
                <a:solidFill>
                  <a:schemeClr val="tx2"/>
                </a:solidFill>
              </a:rPr>
              <a:t>Manage compensation budgets</a:t>
            </a:r>
          </a:p>
          <a:p>
            <a:pPr marL="355543" indent="-355543">
              <a:lnSpc>
                <a:spcPct val="125000"/>
              </a:lnSpc>
              <a:buFont typeface="Wingdings" pitchFamily="2" charset="2"/>
              <a:buChar char="Ø"/>
              <a:defRPr/>
            </a:pPr>
            <a:r>
              <a:rPr lang="en-US" sz="2000" dirty="0">
                <a:solidFill>
                  <a:schemeClr val="tx2"/>
                </a:solidFill>
              </a:rPr>
              <a:t>Model compensation</a:t>
            </a:r>
          </a:p>
        </p:txBody>
      </p:sp>
      <p:sp>
        <p:nvSpPr>
          <p:cNvPr id="4" name="Rectangle 23"/>
          <p:cNvSpPr txBox="1">
            <a:spLocks noChangeArrowheads="1"/>
          </p:cNvSpPr>
          <p:nvPr/>
        </p:nvSpPr>
        <p:spPr bwMode="auto">
          <a:xfrm>
            <a:off x="476178" y="240528"/>
            <a:ext cx="8422523" cy="554578"/>
          </a:xfrm>
          <a:prstGeom prst="rect">
            <a:avLst/>
          </a:prstGeom>
          <a:noFill/>
          <a:ln w="9525">
            <a:noFill/>
            <a:miter lim="800000"/>
            <a:headEnd/>
            <a:tailEnd/>
          </a:ln>
        </p:spPr>
        <p:txBody>
          <a:bodyPr lIns="0" tIns="32283" rIns="0" bIns="0"/>
          <a:lstStyle/>
          <a:p>
            <a:pPr defTabSz="913964" fontAlgn="base">
              <a:spcBef>
                <a:spcPct val="0"/>
              </a:spcBef>
              <a:spcAft>
                <a:spcPct val="0"/>
              </a:spcAft>
              <a:defRPr/>
            </a:pPr>
            <a:r>
              <a:rPr lang="en-US" sz="2200" b="1" dirty="0">
                <a:solidFill>
                  <a:srgbClr val="002776"/>
                </a:solidFill>
                <a:cs typeface="Arial" charset="0"/>
              </a:rPr>
              <a:t>Fusion Compensation Management at Elizabeth Arden</a:t>
            </a:r>
            <a:r>
              <a:rPr lang="en-US" b="1" dirty="0">
                <a:solidFill>
                  <a:srgbClr val="92D400"/>
                </a:solidFill>
                <a:cs typeface="Arial" charset="0"/>
              </a:rPr>
              <a:t/>
            </a:r>
            <a:br>
              <a:rPr lang="en-US" b="1" dirty="0">
                <a:solidFill>
                  <a:srgbClr val="92D400"/>
                </a:solidFill>
                <a:cs typeface="Arial" charset="0"/>
              </a:rPr>
            </a:br>
            <a:r>
              <a:rPr lang="en-US" b="1" dirty="0" smtClean="0">
                <a:solidFill>
                  <a:srgbClr val="92D400"/>
                </a:solidFill>
                <a:cs typeface="Arial" charset="0"/>
              </a:rPr>
              <a:t>The Fusion Compensation Management functionality has provided Elizabeth Arden with enhanced budgeting functionality, and provides an integrated link with Performance Management</a:t>
            </a:r>
            <a:endParaRPr lang="en-US" b="1" dirty="0">
              <a:solidFill>
                <a:srgbClr val="92D400"/>
              </a:solidFill>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l="20621" t="32498" r="2196" b="28664"/>
          <a:stretch>
            <a:fillRect/>
          </a:stretch>
        </p:blipFill>
        <p:spPr bwMode="auto">
          <a:xfrm>
            <a:off x="438472" y="1241673"/>
            <a:ext cx="8382000" cy="1762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39940" name="Straight Arrow Connector 8"/>
          <p:cNvCxnSpPr>
            <a:cxnSpLocks noChangeShapeType="1"/>
          </p:cNvCxnSpPr>
          <p:nvPr/>
        </p:nvCxnSpPr>
        <p:spPr bwMode="auto">
          <a:xfrm flipV="1">
            <a:off x="1828800" y="2949792"/>
            <a:ext cx="870992" cy="593508"/>
          </a:xfrm>
          <a:prstGeom prst="straightConnector1">
            <a:avLst/>
          </a:prstGeom>
          <a:noFill/>
          <a:ln w="12700" algn="ctr">
            <a:solidFill>
              <a:schemeClr val="tx1"/>
            </a:solidFill>
            <a:round/>
            <a:headEnd/>
            <a:tailEnd type="arrow" w="med" len="med"/>
          </a:ln>
        </p:spPr>
      </p:cxnSp>
      <p:sp>
        <p:nvSpPr>
          <p:cNvPr id="39941" name="TextBox 12"/>
          <p:cNvSpPr txBox="1">
            <a:spLocks noChangeArrowheads="1"/>
          </p:cNvSpPr>
          <p:nvPr/>
        </p:nvSpPr>
        <p:spPr bwMode="auto">
          <a:xfrm>
            <a:off x="381000" y="3543300"/>
            <a:ext cx="2534816" cy="972666"/>
          </a:xfrm>
          <a:prstGeom prst="rect">
            <a:avLst/>
          </a:prstGeom>
          <a:noFill/>
          <a:ln w="9525">
            <a:solidFill>
              <a:schemeClr val="tx1"/>
            </a:solidFill>
            <a:miter lim="800000"/>
            <a:headEnd/>
            <a:tailEnd/>
          </a:ln>
        </p:spPr>
        <p:txBody>
          <a:bodyPr lIns="91426" tIns="45712" rIns="91426" bIns="45712"/>
          <a:lstStyle/>
          <a:p>
            <a:r>
              <a:rPr lang="en-GB" sz="1400" dirty="0">
                <a:solidFill>
                  <a:schemeClr val="tx2"/>
                </a:solidFill>
              </a:rPr>
              <a:t>Manager can see each individual’s performance rating when they access the worksheet.  </a:t>
            </a:r>
          </a:p>
        </p:txBody>
      </p:sp>
      <p:sp>
        <p:nvSpPr>
          <p:cNvPr id="39942" name="TextBox 2"/>
          <p:cNvSpPr txBox="1">
            <a:spLocks noChangeArrowheads="1"/>
          </p:cNvSpPr>
          <p:nvPr/>
        </p:nvSpPr>
        <p:spPr bwMode="auto">
          <a:xfrm>
            <a:off x="3470277" y="3219822"/>
            <a:ext cx="5292725" cy="1554255"/>
          </a:xfrm>
          <a:prstGeom prst="rect">
            <a:avLst/>
          </a:prstGeom>
          <a:noFill/>
          <a:ln w="9525">
            <a:noFill/>
            <a:miter lim="800000"/>
            <a:headEnd/>
            <a:tailEnd/>
          </a:ln>
        </p:spPr>
        <p:txBody>
          <a:bodyPr lIns="91426" tIns="45712" rIns="91426" bIns="45712">
            <a:spAutoFit/>
          </a:bodyPr>
          <a:lstStyle/>
          <a:p>
            <a:pPr marL="268245" indent="-179359">
              <a:spcBef>
                <a:spcPts val="1800"/>
              </a:spcBef>
              <a:buFont typeface="Wingdings" pitchFamily="2" charset="2"/>
              <a:buChar char="Ø"/>
            </a:pPr>
            <a:r>
              <a:rPr lang="en-GB" sz="1600" dirty="0">
                <a:solidFill>
                  <a:schemeClr val="tx2"/>
                </a:solidFill>
              </a:rPr>
              <a:t>The compensation specialist can select which performance plan should be taken into consideration when they set up the worksheets</a:t>
            </a:r>
          </a:p>
          <a:p>
            <a:pPr marL="268245" indent="-179359">
              <a:spcBef>
                <a:spcPts val="1800"/>
              </a:spcBef>
              <a:buFont typeface="Wingdings" pitchFamily="2" charset="2"/>
              <a:buChar char="Ø"/>
            </a:pPr>
            <a:r>
              <a:rPr lang="en-GB" sz="1600" dirty="0">
                <a:solidFill>
                  <a:schemeClr val="tx2"/>
                </a:solidFill>
              </a:rPr>
              <a:t>The performance rating is automatically populated from Fusion Performance Management</a:t>
            </a:r>
          </a:p>
        </p:txBody>
      </p:sp>
      <p:sp>
        <p:nvSpPr>
          <p:cNvPr id="7" name="Rectangle 23"/>
          <p:cNvSpPr txBox="1">
            <a:spLocks noChangeArrowheads="1"/>
          </p:cNvSpPr>
          <p:nvPr/>
        </p:nvSpPr>
        <p:spPr bwMode="auto">
          <a:xfrm>
            <a:off x="476178" y="240528"/>
            <a:ext cx="8422523" cy="554578"/>
          </a:xfrm>
          <a:prstGeom prst="rect">
            <a:avLst/>
          </a:prstGeom>
          <a:noFill/>
          <a:ln w="9525">
            <a:noFill/>
            <a:miter lim="800000"/>
            <a:headEnd/>
            <a:tailEnd/>
          </a:ln>
        </p:spPr>
        <p:txBody>
          <a:bodyPr lIns="0" tIns="32283" rIns="0" bIns="0"/>
          <a:lstStyle/>
          <a:p>
            <a:pPr defTabSz="913964" fontAlgn="base">
              <a:spcBef>
                <a:spcPct val="0"/>
              </a:spcBef>
              <a:spcAft>
                <a:spcPct val="0"/>
              </a:spcAft>
              <a:defRPr/>
            </a:pPr>
            <a:r>
              <a:rPr lang="en-US" sz="2200" b="1" dirty="0">
                <a:solidFill>
                  <a:srgbClr val="002776"/>
                </a:solidFill>
                <a:cs typeface="Arial" charset="0"/>
              </a:rPr>
              <a:t>Performance ratings in the compensation worksheets</a:t>
            </a:r>
            <a:r>
              <a:rPr lang="en-US" b="1" dirty="0">
                <a:solidFill>
                  <a:srgbClr val="92D400"/>
                </a:solidFill>
                <a:cs typeface="Arial" charset="0"/>
              </a:rPr>
              <a:t/>
            </a:r>
            <a:br>
              <a:rPr lang="en-US" b="1" dirty="0">
                <a:solidFill>
                  <a:srgbClr val="92D400"/>
                </a:solidFill>
                <a:cs typeface="Arial" charset="0"/>
              </a:rPr>
            </a:br>
            <a:r>
              <a:rPr lang="en-US" b="1" dirty="0" smtClean="0">
                <a:solidFill>
                  <a:srgbClr val="92D400"/>
                </a:solidFill>
                <a:cs typeface="Arial" charset="0"/>
              </a:rPr>
              <a:t>Once the initial performance ratings have been signed off by managers, they are pulled into the compensation worksheet to assist budget distribution </a:t>
            </a:r>
            <a:endParaRPr lang="en-US" b="1" dirty="0">
              <a:solidFill>
                <a:srgbClr val="92D400"/>
              </a:solidFill>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p:cNvPicPr>
            <a:picLocks noChangeAspect="1" noChangeArrowheads="1"/>
          </p:cNvPicPr>
          <p:nvPr/>
        </p:nvPicPr>
        <p:blipFill>
          <a:blip r:embed="rId2" cstate="print"/>
          <a:srcRect l="20499" t="28125" r="2196" b="21875"/>
          <a:stretch>
            <a:fillRect/>
          </a:stretch>
        </p:blipFill>
        <p:spPr bwMode="auto">
          <a:xfrm>
            <a:off x="381000" y="1275606"/>
            <a:ext cx="83820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0964" name="TextBox 2"/>
          <p:cNvSpPr txBox="1">
            <a:spLocks noChangeArrowheads="1"/>
          </p:cNvSpPr>
          <p:nvPr/>
        </p:nvSpPr>
        <p:spPr bwMode="auto">
          <a:xfrm>
            <a:off x="381000" y="3467420"/>
            <a:ext cx="8382000" cy="1862032"/>
          </a:xfrm>
          <a:prstGeom prst="rect">
            <a:avLst/>
          </a:prstGeom>
          <a:noFill/>
          <a:ln w="9525">
            <a:noFill/>
            <a:miter lim="800000"/>
            <a:headEnd/>
            <a:tailEnd/>
          </a:ln>
        </p:spPr>
        <p:txBody>
          <a:bodyPr lIns="91426" tIns="45712" rIns="91426" bIns="45712">
            <a:spAutoFit/>
          </a:bodyPr>
          <a:lstStyle/>
          <a:p>
            <a:pPr marL="268245" indent="-185708">
              <a:spcBef>
                <a:spcPts val="1800"/>
              </a:spcBef>
              <a:buFont typeface="Wingdings" pitchFamily="2" charset="2"/>
              <a:buChar char="Ø"/>
            </a:pPr>
            <a:r>
              <a:rPr lang="en-GB" sz="1400" dirty="0">
                <a:solidFill>
                  <a:schemeClr val="tx2"/>
                </a:solidFill>
              </a:rPr>
              <a:t>Eligibility profiles can be set up and linked to compensation plans so that employees with performance ratings below a certain level are excluded from the plan</a:t>
            </a:r>
          </a:p>
          <a:p>
            <a:pPr marL="268245" indent="-185708">
              <a:spcBef>
                <a:spcPts val="1800"/>
              </a:spcBef>
              <a:buFont typeface="Wingdings" pitchFamily="2" charset="2"/>
              <a:buChar char="Ø"/>
            </a:pPr>
            <a:r>
              <a:rPr lang="en-GB" sz="1400" dirty="0">
                <a:solidFill>
                  <a:schemeClr val="tx2"/>
                </a:solidFill>
              </a:rPr>
              <a:t>This enables a strictly enforced correlation between high performance and high reward</a:t>
            </a:r>
          </a:p>
          <a:p>
            <a:pPr marL="268245" indent="-185708">
              <a:spcBef>
                <a:spcPts val="1800"/>
              </a:spcBef>
              <a:buFont typeface="Wingdings" pitchFamily="2" charset="2"/>
              <a:buChar char="Ø"/>
            </a:pPr>
            <a:r>
              <a:rPr lang="en-GB" sz="1400" dirty="0">
                <a:solidFill>
                  <a:schemeClr val="tx2"/>
                </a:solidFill>
              </a:rPr>
              <a:t>Managers are able to see whether their employees are meeting the correct eligibility criteria</a:t>
            </a:r>
          </a:p>
          <a:p>
            <a:pPr marL="268245" indent="-185708">
              <a:spcBef>
                <a:spcPts val="1800"/>
              </a:spcBef>
              <a:buFont typeface="Wingdings" pitchFamily="2" charset="2"/>
              <a:buChar char="Ø"/>
            </a:pPr>
            <a:endParaRPr lang="en-GB" sz="1400" dirty="0">
              <a:solidFill>
                <a:schemeClr val="tx2"/>
              </a:solidFill>
            </a:endParaRPr>
          </a:p>
        </p:txBody>
      </p:sp>
      <p:sp>
        <p:nvSpPr>
          <p:cNvPr id="5" name="Rectangle 23"/>
          <p:cNvSpPr txBox="1">
            <a:spLocks noChangeArrowheads="1"/>
          </p:cNvSpPr>
          <p:nvPr/>
        </p:nvSpPr>
        <p:spPr bwMode="auto">
          <a:xfrm>
            <a:off x="476178" y="240528"/>
            <a:ext cx="8422523" cy="554578"/>
          </a:xfrm>
          <a:prstGeom prst="rect">
            <a:avLst/>
          </a:prstGeom>
          <a:noFill/>
          <a:ln w="9525">
            <a:noFill/>
            <a:miter lim="800000"/>
            <a:headEnd/>
            <a:tailEnd/>
          </a:ln>
        </p:spPr>
        <p:txBody>
          <a:bodyPr lIns="0" tIns="32283" rIns="0" bIns="0"/>
          <a:lstStyle/>
          <a:p>
            <a:pPr defTabSz="913964" fontAlgn="base">
              <a:spcBef>
                <a:spcPct val="0"/>
              </a:spcBef>
              <a:spcAft>
                <a:spcPct val="0"/>
              </a:spcAft>
              <a:defRPr/>
            </a:pPr>
            <a:r>
              <a:rPr lang="en-US" sz="2200" b="1" dirty="0">
                <a:solidFill>
                  <a:srgbClr val="002776"/>
                </a:solidFill>
                <a:cs typeface="Arial" charset="0"/>
              </a:rPr>
              <a:t>Performance linked eligibility profiles</a:t>
            </a:r>
            <a:r>
              <a:rPr lang="en-US" b="1" dirty="0">
                <a:solidFill>
                  <a:srgbClr val="92D400"/>
                </a:solidFill>
                <a:cs typeface="Arial" charset="0"/>
              </a:rPr>
              <a:t/>
            </a:r>
            <a:br>
              <a:rPr lang="en-US" b="1" dirty="0">
                <a:solidFill>
                  <a:srgbClr val="92D400"/>
                </a:solidFill>
                <a:cs typeface="Arial" charset="0"/>
              </a:rPr>
            </a:br>
            <a:r>
              <a:rPr lang="en-US" b="1" dirty="0" smtClean="0">
                <a:solidFill>
                  <a:srgbClr val="92D400"/>
                </a:solidFill>
                <a:cs typeface="Arial" charset="0"/>
              </a:rPr>
              <a:t>The actions that can be taken on the compensation worksheet are defined by eligibility profiles, linked to the employee’s performance rating</a:t>
            </a:r>
            <a:endParaRPr lang="en-US" b="1" dirty="0">
              <a:solidFill>
                <a:srgbClr val="92D400"/>
              </a:solidFill>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1"/>
          <p:cNvSpPr>
            <a:spLocks noChangeArrowheads="1"/>
          </p:cNvSpPr>
          <p:nvPr/>
        </p:nvSpPr>
        <p:spPr bwMode="auto">
          <a:xfrm>
            <a:off x="1547664" y="3111810"/>
            <a:ext cx="7488832" cy="1188132"/>
          </a:xfrm>
          <a:prstGeom prst="rect">
            <a:avLst/>
          </a:prstGeom>
          <a:solidFill>
            <a:schemeClr val="accent2">
              <a:lumMod val="40000"/>
              <a:lumOff val="60000"/>
            </a:schemeClr>
          </a:solidFill>
          <a:ln w="12700" algn="ctr">
            <a:solidFill>
              <a:schemeClr val="tx2"/>
            </a:solidFill>
            <a:round/>
            <a:headEnd/>
            <a:tailEnd/>
          </a:ln>
        </p:spPr>
        <p:txBody>
          <a:bodyPr wrap="none" lIns="91426" tIns="45712" rIns="91426" bIns="45712"/>
          <a:lstStyle/>
          <a:p>
            <a:pPr>
              <a:spcBef>
                <a:spcPct val="50000"/>
              </a:spcBef>
              <a:spcAft>
                <a:spcPct val="17000"/>
              </a:spcAft>
              <a:buClr>
                <a:schemeClr val="tx1"/>
              </a:buClr>
            </a:pPr>
            <a:endParaRPr lang="en-GB" sz="1200" dirty="0"/>
          </a:p>
        </p:txBody>
      </p:sp>
      <p:sp>
        <p:nvSpPr>
          <p:cNvPr id="41986" name="Rectangle 41"/>
          <p:cNvSpPr>
            <a:spLocks noChangeArrowheads="1"/>
          </p:cNvSpPr>
          <p:nvPr/>
        </p:nvSpPr>
        <p:spPr bwMode="auto">
          <a:xfrm>
            <a:off x="381000" y="2085696"/>
            <a:ext cx="8382000" cy="566738"/>
          </a:xfrm>
          <a:prstGeom prst="rect">
            <a:avLst/>
          </a:prstGeom>
          <a:solidFill>
            <a:schemeClr val="accent1">
              <a:lumMod val="20000"/>
              <a:lumOff val="80000"/>
            </a:schemeClr>
          </a:solidFill>
          <a:ln w="12700" algn="ctr">
            <a:solidFill>
              <a:schemeClr val="tx2"/>
            </a:solidFill>
            <a:round/>
            <a:headEnd/>
            <a:tailEnd/>
          </a:ln>
        </p:spPr>
        <p:txBody>
          <a:bodyPr wrap="none" lIns="91426" tIns="45712" rIns="91426" bIns="45712"/>
          <a:lstStyle/>
          <a:p>
            <a:pPr>
              <a:spcBef>
                <a:spcPct val="50000"/>
              </a:spcBef>
              <a:spcAft>
                <a:spcPct val="17000"/>
              </a:spcAft>
              <a:buClr>
                <a:schemeClr val="tx1"/>
              </a:buClr>
            </a:pPr>
            <a:endParaRPr lang="en-GB" sz="1200" dirty="0"/>
          </a:p>
        </p:txBody>
      </p:sp>
      <p:sp>
        <p:nvSpPr>
          <p:cNvPr id="41987" name="Rectangle 39"/>
          <p:cNvSpPr>
            <a:spLocks noChangeArrowheads="1"/>
          </p:cNvSpPr>
          <p:nvPr/>
        </p:nvSpPr>
        <p:spPr bwMode="auto">
          <a:xfrm>
            <a:off x="381000" y="1221600"/>
            <a:ext cx="8382000" cy="630070"/>
          </a:xfrm>
          <a:prstGeom prst="rect">
            <a:avLst/>
          </a:prstGeom>
          <a:solidFill>
            <a:schemeClr val="accent2">
              <a:lumMod val="40000"/>
              <a:lumOff val="60000"/>
            </a:schemeClr>
          </a:solidFill>
          <a:ln w="12700" algn="ctr">
            <a:solidFill>
              <a:schemeClr val="tx2"/>
            </a:solidFill>
            <a:round/>
            <a:headEnd/>
            <a:tailEnd/>
          </a:ln>
        </p:spPr>
        <p:txBody>
          <a:bodyPr wrap="none" lIns="91426" tIns="45712" rIns="91426" bIns="45712"/>
          <a:lstStyle/>
          <a:p>
            <a:pPr>
              <a:spcBef>
                <a:spcPct val="50000"/>
              </a:spcBef>
              <a:spcAft>
                <a:spcPct val="17000"/>
              </a:spcAft>
              <a:buClr>
                <a:schemeClr val="tx1"/>
              </a:buClr>
              <a:buFont typeface="Wingdings" pitchFamily="2" charset="2"/>
              <a:buNone/>
            </a:pPr>
            <a:endParaRPr lang="en-GB" sz="1200" dirty="0"/>
          </a:p>
        </p:txBody>
      </p:sp>
      <p:cxnSp>
        <p:nvCxnSpPr>
          <p:cNvPr id="41988" name="Elbow Connector 3"/>
          <p:cNvCxnSpPr>
            <a:cxnSpLocks noChangeShapeType="1"/>
            <a:stCxn id="41989" idx="2"/>
            <a:endCxn id="29728" idx="0"/>
          </p:cNvCxnSpPr>
          <p:nvPr/>
        </p:nvCxnSpPr>
        <p:spPr bwMode="auto">
          <a:xfrm rot="5400000">
            <a:off x="4272005" y="900561"/>
            <a:ext cx="641542" cy="2052764"/>
          </a:xfrm>
          <a:prstGeom prst="bentConnector3">
            <a:avLst>
              <a:gd name="adj1" fmla="val 50000"/>
            </a:avLst>
          </a:prstGeom>
          <a:noFill/>
          <a:ln w="19050">
            <a:solidFill>
              <a:schemeClr val="accent1"/>
            </a:solidFill>
            <a:miter lim="800000"/>
            <a:headEnd/>
            <a:tailEnd type="triangle" w="lg" len="med"/>
          </a:ln>
        </p:spPr>
      </p:cxnSp>
      <p:sp>
        <p:nvSpPr>
          <p:cNvPr id="41989" name="Rectangle 5"/>
          <p:cNvSpPr>
            <a:spLocks noChangeArrowheads="1"/>
          </p:cNvSpPr>
          <p:nvPr/>
        </p:nvSpPr>
        <p:spPr bwMode="auto">
          <a:xfrm>
            <a:off x="4280894" y="1335901"/>
            <a:ext cx="2676525" cy="270272"/>
          </a:xfrm>
          <a:prstGeom prst="rect">
            <a:avLst/>
          </a:prstGeom>
          <a:solidFill>
            <a:srgbClr val="969696"/>
          </a:solidFill>
          <a:ln w="19050" algn="ctr">
            <a:solidFill>
              <a:srgbClr val="969696"/>
            </a:solidFill>
            <a:miter lim="800000"/>
            <a:headEnd/>
            <a:tailEnd/>
          </a:ln>
        </p:spPr>
        <p:txBody>
          <a:bodyPr lIns="85326" tIns="42641" rIns="85326" bIns="42641" anchor="ctr"/>
          <a:lstStyle/>
          <a:p>
            <a:pPr algn="ctr" defTabSz="1041233"/>
            <a:r>
              <a:rPr lang="en-GB" sz="1200" b="1" dirty="0">
                <a:solidFill>
                  <a:srgbClr val="FFFFFF"/>
                </a:solidFill>
                <a:ea typeface="宋体" pitchFamily="2" charset="-122"/>
                <a:cs typeface="Arial" charset="0"/>
              </a:rPr>
              <a:t>Compensation Specialist</a:t>
            </a:r>
          </a:p>
        </p:txBody>
      </p:sp>
      <p:cxnSp>
        <p:nvCxnSpPr>
          <p:cNvPr id="41990" name="Elbow Connector 25"/>
          <p:cNvCxnSpPr>
            <a:cxnSpLocks noChangeShapeType="1"/>
            <a:stCxn id="41989" idx="2"/>
            <a:endCxn id="29730" idx="0"/>
          </p:cNvCxnSpPr>
          <p:nvPr/>
        </p:nvCxnSpPr>
        <p:spPr bwMode="auto">
          <a:xfrm rot="16200000" flipH="1">
            <a:off x="6324768" y="900562"/>
            <a:ext cx="641542" cy="2052762"/>
          </a:xfrm>
          <a:prstGeom prst="bentConnector3">
            <a:avLst>
              <a:gd name="adj1" fmla="val 50000"/>
            </a:avLst>
          </a:prstGeom>
          <a:noFill/>
          <a:ln w="19050">
            <a:solidFill>
              <a:schemeClr val="accent1"/>
            </a:solidFill>
            <a:miter lim="800000"/>
            <a:headEnd/>
            <a:tailEnd type="triangle" w="lg" len="med"/>
          </a:ln>
        </p:spPr>
      </p:cxnSp>
      <p:cxnSp>
        <p:nvCxnSpPr>
          <p:cNvPr id="41991" name="Straight Arrow Connector 33"/>
          <p:cNvCxnSpPr>
            <a:cxnSpLocks noChangeShapeType="1"/>
            <a:endCxn id="29729" idx="0"/>
          </p:cNvCxnSpPr>
          <p:nvPr/>
        </p:nvCxnSpPr>
        <p:spPr bwMode="auto">
          <a:xfrm>
            <a:off x="5624093" y="1606173"/>
            <a:ext cx="4317" cy="641542"/>
          </a:xfrm>
          <a:prstGeom prst="straightConnector1">
            <a:avLst/>
          </a:prstGeom>
          <a:noFill/>
          <a:ln w="19050" algn="ctr">
            <a:solidFill>
              <a:schemeClr val="accent1"/>
            </a:solidFill>
            <a:round/>
            <a:headEnd/>
            <a:tailEnd type="triangle" w="lg" len="med"/>
          </a:ln>
        </p:spPr>
      </p:cxnSp>
      <p:sp>
        <p:nvSpPr>
          <p:cNvPr id="41992" name="TextBox 42"/>
          <p:cNvSpPr txBox="1">
            <a:spLocks noChangeArrowheads="1"/>
          </p:cNvSpPr>
          <p:nvPr/>
        </p:nvSpPr>
        <p:spPr bwMode="auto">
          <a:xfrm>
            <a:off x="323528" y="1242288"/>
            <a:ext cx="3888432" cy="600156"/>
          </a:xfrm>
          <a:prstGeom prst="rect">
            <a:avLst/>
          </a:prstGeom>
          <a:noFill/>
          <a:ln w="9525">
            <a:noFill/>
            <a:miter lim="800000"/>
            <a:headEnd/>
            <a:tailEnd/>
          </a:ln>
        </p:spPr>
        <p:txBody>
          <a:bodyPr wrap="square" lIns="91426" tIns="0" rIns="91426" bIns="45712">
            <a:spAutoFit/>
          </a:bodyPr>
          <a:lstStyle/>
          <a:p>
            <a:r>
              <a:rPr lang="en-GB" sz="1200" dirty="0"/>
              <a:t>Compensation specialist determines eligibility and budgeted amounts, for workers based on </a:t>
            </a:r>
            <a:r>
              <a:rPr lang="en-GB" sz="1200" dirty="0" smtClean="0"/>
              <a:t>performance</a:t>
            </a:r>
            <a:r>
              <a:rPr lang="en-GB" sz="1200" dirty="0"/>
              <a:t> </a:t>
            </a:r>
            <a:r>
              <a:rPr lang="en-GB" sz="1200" dirty="0" smtClean="0"/>
              <a:t>of the Company and Department </a:t>
            </a:r>
            <a:endParaRPr lang="en-GB" sz="1200" dirty="0"/>
          </a:p>
        </p:txBody>
      </p:sp>
      <p:sp>
        <p:nvSpPr>
          <p:cNvPr id="41993" name="TextBox 45"/>
          <p:cNvSpPr txBox="1">
            <a:spLocks noChangeArrowheads="1"/>
          </p:cNvSpPr>
          <p:nvPr/>
        </p:nvSpPr>
        <p:spPr bwMode="auto">
          <a:xfrm>
            <a:off x="323528" y="2103698"/>
            <a:ext cx="2448272" cy="600156"/>
          </a:xfrm>
          <a:prstGeom prst="rect">
            <a:avLst/>
          </a:prstGeom>
          <a:noFill/>
          <a:ln w="9525">
            <a:noFill/>
            <a:miter lim="800000"/>
            <a:headEnd/>
            <a:tailEnd/>
          </a:ln>
        </p:spPr>
        <p:txBody>
          <a:bodyPr wrap="square" lIns="91426" tIns="0" rIns="91426" bIns="45712">
            <a:spAutoFit/>
          </a:bodyPr>
          <a:lstStyle/>
          <a:p>
            <a:r>
              <a:rPr lang="en-GB" sz="1200" dirty="0"/>
              <a:t>Managers are assigned a budget which they then distribute amongst their team. </a:t>
            </a:r>
          </a:p>
        </p:txBody>
      </p:sp>
      <p:sp>
        <p:nvSpPr>
          <p:cNvPr id="29725" name="Rectangle 3"/>
          <p:cNvSpPr>
            <a:spLocks noChangeArrowheads="1"/>
          </p:cNvSpPr>
          <p:nvPr/>
        </p:nvSpPr>
        <p:spPr bwMode="auto">
          <a:xfrm>
            <a:off x="3749082" y="3905623"/>
            <a:ext cx="1184343" cy="214349"/>
          </a:xfrm>
          <a:prstGeom prst="rect">
            <a:avLst/>
          </a:prstGeom>
          <a:solidFill>
            <a:srgbClr val="969696"/>
          </a:solidFill>
          <a:ln w="28575" algn="ctr">
            <a:solidFill>
              <a:srgbClr val="969696"/>
            </a:solidFill>
            <a:miter lim="800000"/>
            <a:headEnd/>
            <a:tailEnd/>
          </a:ln>
        </p:spPr>
        <p:txBody>
          <a:bodyPr lIns="85326" tIns="42641" rIns="85326" bIns="42641" anchor="ctr"/>
          <a:lstStyle/>
          <a:p>
            <a:pPr algn="ctr" defTabSz="1041233">
              <a:defRPr/>
            </a:pPr>
            <a:r>
              <a:rPr lang="en-GB" sz="900" b="1" dirty="0">
                <a:solidFill>
                  <a:srgbClr val="FFFFFF"/>
                </a:solidFill>
                <a:cs typeface="Arial" charset="0"/>
              </a:rPr>
              <a:t>Head Office</a:t>
            </a:r>
          </a:p>
          <a:p>
            <a:pPr algn="ctr" defTabSz="1041233">
              <a:defRPr/>
            </a:pPr>
            <a:r>
              <a:rPr lang="en-GB" sz="900" b="1" dirty="0">
                <a:solidFill>
                  <a:srgbClr val="FFFFFF"/>
                </a:solidFill>
                <a:cs typeface="Arial" charset="0"/>
              </a:rPr>
              <a:t>Employee</a:t>
            </a:r>
          </a:p>
        </p:txBody>
      </p:sp>
      <p:sp>
        <p:nvSpPr>
          <p:cNvPr id="29726" name="Rectangle 70"/>
          <p:cNvSpPr>
            <a:spLocks noChangeArrowheads="1"/>
          </p:cNvSpPr>
          <p:nvPr/>
        </p:nvSpPr>
        <p:spPr bwMode="auto">
          <a:xfrm>
            <a:off x="5034133" y="3905623"/>
            <a:ext cx="1184343" cy="214349"/>
          </a:xfrm>
          <a:prstGeom prst="rect">
            <a:avLst/>
          </a:prstGeom>
          <a:solidFill>
            <a:srgbClr val="969696"/>
          </a:solidFill>
          <a:ln w="28575" algn="ctr">
            <a:solidFill>
              <a:srgbClr val="969696"/>
            </a:solidFill>
            <a:miter lim="800000"/>
            <a:headEnd/>
            <a:tailEnd/>
          </a:ln>
        </p:spPr>
        <p:txBody>
          <a:bodyPr lIns="85326" tIns="42641" rIns="85326" bIns="42641" anchor="ctr"/>
          <a:lstStyle/>
          <a:p>
            <a:pPr algn="ctr" defTabSz="1041233">
              <a:defRPr/>
            </a:pPr>
            <a:r>
              <a:rPr lang="en-GB" sz="900" b="1" dirty="0">
                <a:solidFill>
                  <a:srgbClr val="FFFFFF"/>
                </a:solidFill>
                <a:cs typeface="Arial" charset="0"/>
              </a:rPr>
              <a:t>Head Office Employee</a:t>
            </a:r>
          </a:p>
        </p:txBody>
      </p:sp>
      <p:sp>
        <p:nvSpPr>
          <p:cNvPr id="29727" name="Rectangle 49"/>
          <p:cNvSpPr>
            <a:spLocks noChangeArrowheads="1"/>
          </p:cNvSpPr>
          <p:nvPr/>
        </p:nvSpPr>
        <p:spPr bwMode="auto">
          <a:xfrm>
            <a:off x="6304889" y="3905623"/>
            <a:ext cx="1184343" cy="214349"/>
          </a:xfrm>
          <a:prstGeom prst="rect">
            <a:avLst/>
          </a:prstGeom>
          <a:solidFill>
            <a:srgbClr val="969696"/>
          </a:solidFill>
          <a:ln w="28575" algn="ctr">
            <a:solidFill>
              <a:srgbClr val="969696"/>
            </a:solidFill>
            <a:miter lim="800000"/>
            <a:headEnd/>
            <a:tailEnd/>
          </a:ln>
        </p:spPr>
        <p:txBody>
          <a:bodyPr lIns="85326" tIns="42641" rIns="85326" bIns="42641" anchor="ctr"/>
          <a:lstStyle/>
          <a:p>
            <a:pPr algn="ctr" defTabSz="1041233">
              <a:defRPr/>
            </a:pPr>
            <a:r>
              <a:rPr lang="en-GB" sz="900" b="1" dirty="0">
                <a:solidFill>
                  <a:srgbClr val="FFFFFF"/>
                </a:solidFill>
                <a:ea typeface="SimSun" pitchFamily="2" charset="-122"/>
                <a:cs typeface="Arial" charset="0"/>
              </a:rPr>
              <a:t>Head Office </a:t>
            </a:r>
          </a:p>
          <a:p>
            <a:pPr algn="ctr" defTabSz="1041233">
              <a:defRPr/>
            </a:pPr>
            <a:r>
              <a:rPr lang="en-GB" sz="900" b="1" dirty="0">
                <a:solidFill>
                  <a:srgbClr val="FFFFFF"/>
                </a:solidFill>
                <a:ea typeface="SimSun" pitchFamily="2" charset="-122"/>
                <a:cs typeface="Arial" charset="0"/>
              </a:rPr>
              <a:t>Employee</a:t>
            </a:r>
          </a:p>
        </p:txBody>
      </p:sp>
      <p:cxnSp>
        <p:nvCxnSpPr>
          <p:cNvPr id="41995" name="Elbow Connector 51"/>
          <p:cNvCxnSpPr>
            <a:cxnSpLocks noChangeShapeType="1"/>
          </p:cNvCxnSpPr>
          <p:nvPr/>
        </p:nvCxnSpPr>
        <p:spPr bwMode="auto">
          <a:xfrm rot="5400000">
            <a:off x="4270574" y="2477642"/>
            <a:ext cx="1428750" cy="1287462"/>
          </a:xfrm>
          <a:prstGeom prst="bentConnector3">
            <a:avLst>
              <a:gd name="adj1" fmla="val 89069"/>
            </a:avLst>
          </a:prstGeom>
          <a:noFill/>
          <a:ln w="19050">
            <a:solidFill>
              <a:schemeClr val="accent1"/>
            </a:solidFill>
            <a:miter lim="800000"/>
            <a:headEnd/>
            <a:tailEnd type="triangle" w="lg" len="med"/>
          </a:ln>
        </p:spPr>
      </p:cxnSp>
      <p:cxnSp>
        <p:nvCxnSpPr>
          <p:cNvPr id="41996" name="Elbow Connector 52"/>
          <p:cNvCxnSpPr>
            <a:cxnSpLocks noChangeShapeType="1"/>
          </p:cNvCxnSpPr>
          <p:nvPr/>
        </p:nvCxnSpPr>
        <p:spPr bwMode="auto">
          <a:xfrm rot="16200000" flipH="1">
            <a:off x="5548513" y="2487167"/>
            <a:ext cx="1428750" cy="1268413"/>
          </a:xfrm>
          <a:prstGeom prst="bentConnector3">
            <a:avLst>
              <a:gd name="adj1" fmla="val 89069"/>
            </a:avLst>
          </a:prstGeom>
          <a:noFill/>
          <a:ln w="19050">
            <a:solidFill>
              <a:schemeClr val="accent1"/>
            </a:solidFill>
            <a:miter lim="800000"/>
            <a:headEnd/>
            <a:tailEnd type="triangle" w="lg" len="med"/>
          </a:ln>
        </p:spPr>
      </p:cxnSp>
      <p:cxnSp>
        <p:nvCxnSpPr>
          <p:cNvPr id="41997" name="Straight Arrow Connector 53"/>
          <p:cNvCxnSpPr>
            <a:cxnSpLocks noChangeShapeType="1"/>
          </p:cNvCxnSpPr>
          <p:nvPr/>
        </p:nvCxnSpPr>
        <p:spPr bwMode="auto">
          <a:xfrm flipH="1">
            <a:off x="5627094" y="2406998"/>
            <a:ext cx="1587" cy="1428750"/>
          </a:xfrm>
          <a:prstGeom prst="straightConnector1">
            <a:avLst/>
          </a:prstGeom>
          <a:noFill/>
          <a:ln w="19050" algn="ctr">
            <a:solidFill>
              <a:schemeClr val="accent1"/>
            </a:solidFill>
            <a:round/>
            <a:headEnd/>
            <a:tailEnd type="triangle" w="lg" len="med"/>
          </a:ln>
        </p:spPr>
      </p:cxnSp>
      <p:sp>
        <p:nvSpPr>
          <p:cNvPr id="29722" name="Rectangle 3"/>
          <p:cNvSpPr>
            <a:spLocks noChangeArrowheads="1"/>
          </p:cNvSpPr>
          <p:nvPr/>
        </p:nvSpPr>
        <p:spPr bwMode="auto">
          <a:xfrm>
            <a:off x="1691682" y="3219822"/>
            <a:ext cx="1184403" cy="214349"/>
          </a:xfrm>
          <a:prstGeom prst="rect">
            <a:avLst/>
          </a:prstGeom>
          <a:solidFill>
            <a:srgbClr val="969696"/>
          </a:solidFill>
          <a:ln w="28575" algn="ctr">
            <a:solidFill>
              <a:srgbClr val="969696"/>
            </a:solidFill>
            <a:miter lim="800000"/>
            <a:headEnd/>
            <a:tailEnd/>
          </a:ln>
        </p:spPr>
        <p:txBody>
          <a:bodyPr lIns="85326" tIns="42641" rIns="85326" bIns="42641" anchor="ctr"/>
          <a:lstStyle/>
          <a:p>
            <a:pPr algn="ctr" defTabSz="1041233">
              <a:defRPr/>
            </a:pPr>
            <a:r>
              <a:rPr lang="en-GB" sz="900" b="1" dirty="0">
                <a:solidFill>
                  <a:srgbClr val="FFFFFF"/>
                </a:solidFill>
                <a:cs typeface="Arial" charset="0"/>
              </a:rPr>
              <a:t>Beauty Consultant</a:t>
            </a:r>
          </a:p>
        </p:txBody>
      </p:sp>
      <p:sp>
        <p:nvSpPr>
          <p:cNvPr id="29723" name="Rectangle 70"/>
          <p:cNvSpPr>
            <a:spLocks noChangeArrowheads="1"/>
          </p:cNvSpPr>
          <p:nvPr/>
        </p:nvSpPr>
        <p:spPr bwMode="auto">
          <a:xfrm>
            <a:off x="2979736" y="3219822"/>
            <a:ext cx="1184402" cy="214349"/>
          </a:xfrm>
          <a:prstGeom prst="rect">
            <a:avLst/>
          </a:prstGeom>
          <a:solidFill>
            <a:srgbClr val="969696"/>
          </a:solidFill>
          <a:ln w="28575" algn="ctr">
            <a:solidFill>
              <a:srgbClr val="969696"/>
            </a:solidFill>
            <a:miter lim="800000"/>
            <a:headEnd/>
            <a:tailEnd/>
          </a:ln>
        </p:spPr>
        <p:txBody>
          <a:bodyPr lIns="85326" tIns="42641" rIns="85326" bIns="42641" anchor="ctr"/>
          <a:lstStyle/>
          <a:p>
            <a:pPr algn="ctr" defTabSz="1041233">
              <a:defRPr/>
            </a:pPr>
            <a:r>
              <a:rPr lang="en-GB" sz="900" b="1" dirty="0">
                <a:solidFill>
                  <a:srgbClr val="FFFFFF"/>
                </a:solidFill>
                <a:cs typeface="Arial" charset="0"/>
              </a:rPr>
              <a:t>Beauty Consultant</a:t>
            </a:r>
          </a:p>
        </p:txBody>
      </p:sp>
      <p:sp>
        <p:nvSpPr>
          <p:cNvPr id="29724" name="Rectangle 67"/>
          <p:cNvSpPr>
            <a:spLocks noChangeArrowheads="1"/>
          </p:cNvSpPr>
          <p:nvPr/>
        </p:nvSpPr>
        <p:spPr bwMode="auto">
          <a:xfrm>
            <a:off x="4282354" y="3219822"/>
            <a:ext cx="1184403" cy="214349"/>
          </a:xfrm>
          <a:prstGeom prst="rect">
            <a:avLst/>
          </a:prstGeom>
          <a:solidFill>
            <a:srgbClr val="969696"/>
          </a:solidFill>
          <a:ln w="28575" algn="ctr">
            <a:solidFill>
              <a:srgbClr val="969696"/>
            </a:solidFill>
            <a:miter lim="800000"/>
            <a:headEnd/>
            <a:tailEnd/>
          </a:ln>
        </p:spPr>
        <p:txBody>
          <a:bodyPr lIns="85326" tIns="42641" rIns="85326" bIns="42641" anchor="ctr"/>
          <a:lstStyle/>
          <a:p>
            <a:pPr algn="ctr" defTabSz="1041233">
              <a:defRPr/>
            </a:pPr>
            <a:r>
              <a:rPr lang="en-GB" sz="900" b="1" dirty="0">
                <a:solidFill>
                  <a:srgbClr val="FFFFFF"/>
                </a:solidFill>
                <a:ea typeface="SimSun" pitchFamily="2" charset="-122"/>
                <a:cs typeface="Arial" charset="0"/>
              </a:rPr>
              <a:t>Beauty Consultant</a:t>
            </a:r>
          </a:p>
        </p:txBody>
      </p:sp>
      <p:sp>
        <p:nvSpPr>
          <p:cNvPr id="29720" name="Rectangle 3"/>
          <p:cNvSpPr>
            <a:spLocks noChangeArrowheads="1"/>
          </p:cNvSpPr>
          <p:nvPr/>
        </p:nvSpPr>
        <p:spPr bwMode="auto">
          <a:xfrm>
            <a:off x="6457357" y="3219822"/>
            <a:ext cx="1184819" cy="216024"/>
          </a:xfrm>
          <a:prstGeom prst="rect">
            <a:avLst/>
          </a:prstGeom>
          <a:solidFill>
            <a:srgbClr val="969696"/>
          </a:solidFill>
          <a:ln w="28575" algn="ctr">
            <a:solidFill>
              <a:srgbClr val="969696"/>
            </a:solidFill>
            <a:miter lim="800000"/>
            <a:headEnd/>
            <a:tailEnd/>
          </a:ln>
        </p:spPr>
        <p:txBody>
          <a:bodyPr lIns="85326" tIns="42641" rIns="85326" bIns="42641" anchor="ctr"/>
          <a:lstStyle/>
          <a:p>
            <a:pPr algn="ctr" defTabSz="1041233">
              <a:defRPr/>
            </a:pPr>
            <a:r>
              <a:rPr lang="en-GB" sz="900" b="1" dirty="0">
                <a:solidFill>
                  <a:srgbClr val="FFFFFF"/>
                </a:solidFill>
                <a:cs typeface="Arial" charset="0"/>
              </a:rPr>
              <a:t>Head Office Employee</a:t>
            </a:r>
          </a:p>
        </p:txBody>
      </p:sp>
      <p:sp>
        <p:nvSpPr>
          <p:cNvPr id="29721" name="Rectangle 70"/>
          <p:cNvSpPr>
            <a:spLocks noChangeArrowheads="1"/>
          </p:cNvSpPr>
          <p:nvPr/>
        </p:nvSpPr>
        <p:spPr bwMode="auto">
          <a:xfrm>
            <a:off x="7745864" y="3219822"/>
            <a:ext cx="1184817" cy="216024"/>
          </a:xfrm>
          <a:prstGeom prst="rect">
            <a:avLst/>
          </a:prstGeom>
          <a:solidFill>
            <a:srgbClr val="969696"/>
          </a:solidFill>
          <a:ln w="28575" algn="ctr">
            <a:solidFill>
              <a:srgbClr val="969696"/>
            </a:solidFill>
            <a:miter lim="800000"/>
            <a:headEnd/>
            <a:tailEnd/>
          </a:ln>
        </p:spPr>
        <p:txBody>
          <a:bodyPr lIns="85326" tIns="42641" rIns="85326" bIns="42641" anchor="ctr"/>
          <a:lstStyle/>
          <a:p>
            <a:pPr algn="ctr" defTabSz="1041233">
              <a:defRPr/>
            </a:pPr>
            <a:r>
              <a:rPr lang="en-GB" sz="900" b="1" dirty="0">
                <a:solidFill>
                  <a:srgbClr val="FFFFFF"/>
                </a:solidFill>
                <a:cs typeface="Arial" charset="0"/>
              </a:rPr>
              <a:t>Head Office Employee</a:t>
            </a:r>
          </a:p>
        </p:txBody>
      </p:sp>
      <p:cxnSp>
        <p:nvCxnSpPr>
          <p:cNvPr id="42000" name="Elbow Connector 72"/>
          <p:cNvCxnSpPr>
            <a:cxnSpLocks noChangeShapeType="1"/>
          </p:cNvCxnSpPr>
          <p:nvPr/>
        </p:nvCxnSpPr>
        <p:spPr bwMode="auto">
          <a:xfrm rot="5400000">
            <a:off x="6989168" y="2467323"/>
            <a:ext cx="742950" cy="622300"/>
          </a:xfrm>
          <a:prstGeom prst="bentConnector3">
            <a:avLst>
              <a:gd name="adj1" fmla="val 50000"/>
            </a:avLst>
          </a:prstGeom>
          <a:noFill/>
          <a:ln w="19050">
            <a:solidFill>
              <a:schemeClr val="accent1"/>
            </a:solidFill>
            <a:miter lim="800000"/>
            <a:headEnd/>
            <a:tailEnd type="triangle" w="lg" len="med"/>
          </a:ln>
        </p:spPr>
      </p:cxnSp>
      <p:cxnSp>
        <p:nvCxnSpPr>
          <p:cNvPr id="42001" name="Elbow Connector 75"/>
          <p:cNvCxnSpPr>
            <a:cxnSpLocks noChangeShapeType="1"/>
          </p:cNvCxnSpPr>
          <p:nvPr/>
        </p:nvCxnSpPr>
        <p:spPr bwMode="auto">
          <a:xfrm rot="16200000" flipH="1">
            <a:off x="7632899" y="2445892"/>
            <a:ext cx="742950" cy="665162"/>
          </a:xfrm>
          <a:prstGeom prst="bentConnector3">
            <a:avLst>
              <a:gd name="adj1" fmla="val 50000"/>
            </a:avLst>
          </a:prstGeom>
          <a:noFill/>
          <a:ln w="19050">
            <a:solidFill>
              <a:schemeClr val="accent1"/>
            </a:solidFill>
            <a:miter lim="800000"/>
            <a:headEnd/>
            <a:tailEnd type="triangle" w="lg" len="med"/>
          </a:ln>
        </p:spPr>
      </p:cxnSp>
      <p:cxnSp>
        <p:nvCxnSpPr>
          <p:cNvPr id="42002" name="Elbow Connector 78"/>
          <p:cNvCxnSpPr>
            <a:cxnSpLocks noChangeShapeType="1"/>
          </p:cNvCxnSpPr>
          <p:nvPr/>
        </p:nvCxnSpPr>
        <p:spPr bwMode="auto">
          <a:xfrm rot="5400000">
            <a:off x="2553693" y="2137123"/>
            <a:ext cx="742950" cy="1282700"/>
          </a:xfrm>
          <a:prstGeom prst="bentConnector3">
            <a:avLst>
              <a:gd name="adj1" fmla="val 50000"/>
            </a:avLst>
          </a:prstGeom>
          <a:noFill/>
          <a:ln w="19050">
            <a:solidFill>
              <a:schemeClr val="accent1"/>
            </a:solidFill>
            <a:miter lim="800000"/>
            <a:headEnd/>
            <a:tailEnd type="triangle" w="lg" len="med"/>
          </a:ln>
        </p:spPr>
      </p:cxnSp>
      <p:cxnSp>
        <p:nvCxnSpPr>
          <p:cNvPr id="42003" name="Straight Arrow Connector 81"/>
          <p:cNvCxnSpPr>
            <a:cxnSpLocks noChangeShapeType="1"/>
          </p:cNvCxnSpPr>
          <p:nvPr/>
        </p:nvCxnSpPr>
        <p:spPr bwMode="auto">
          <a:xfrm>
            <a:off x="3566518" y="2406998"/>
            <a:ext cx="4762" cy="742950"/>
          </a:xfrm>
          <a:prstGeom prst="straightConnector1">
            <a:avLst/>
          </a:prstGeom>
          <a:noFill/>
          <a:ln w="19050" algn="ctr">
            <a:solidFill>
              <a:schemeClr val="accent1"/>
            </a:solidFill>
            <a:round/>
            <a:headEnd/>
            <a:tailEnd type="triangle" w="lg" len="med"/>
          </a:ln>
        </p:spPr>
      </p:cxnSp>
      <p:cxnSp>
        <p:nvCxnSpPr>
          <p:cNvPr id="42004" name="Elbow Connector 84"/>
          <p:cNvCxnSpPr>
            <a:cxnSpLocks noChangeShapeType="1"/>
          </p:cNvCxnSpPr>
          <p:nvPr/>
        </p:nvCxnSpPr>
        <p:spPr bwMode="auto">
          <a:xfrm rot="16200000" flipH="1">
            <a:off x="3849093" y="2124423"/>
            <a:ext cx="742950" cy="1308100"/>
          </a:xfrm>
          <a:prstGeom prst="bentConnector3">
            <a:avLst>
              <a:gd name="adj1" fmla="val 50000"/>
            </a:avLst>
          </a:prstGeom>
          <a:noFill/>
          <a:ln w="19050">
            <a:solidFill>
              <a:schemeClr val="accent1"/>
            </a:solidFill>
            <a:miter lim="800000"/>
            <a:headEnd/>
            <a:tailEnd type="triangle" w="lg" len="med"/>
          </a:ln>
        </p:spPr>
      </p:cxnSp>
      <p:sp>
        <p:nvSpPr>
          <p:cNvPr id="97" name="TextBox 96"/>
          <p:cNvSpPr txBox="1"/>
          <p:nvPr/>
        </p:nvSpPr>
        <p:spPr>
          <a:xfrm>
            <a:off x="179512" y="3705877"/>
            <a:ext cx="3352800" cy="1338820"/>
          </a:xfrm>
          <a:prstGeom prst="rect">
            <a:avLst/>
          </a:prstGeom>
          <a:solidFill>
            <a:schemeClr val="bg1"/>
          </a:solidFill>
          <a:ln>
            <a:solidFill>
              <a:schemeClr val="tx2"/>
            </a:solidFill>
          </a:ln>
        </p:spPr>
        <p:txBody>
          <a:bodyPr lIns="91426" tIns="0" rIns="91426" bIns="45712">
            <a:spAutoFit/>
          </a:bodyPr>
          <a:lstStyle/>
          <a:p>
            <a:pPr>
              <a:defRPr/>
            </a:pPr>
            <a:r>
              <a:rPr lang="en-GB" sz="1200" dirty="0" smtClean="0">
                <a:solidFill>
                  <a:schemeClr val="tx2"/>
                </a:solidFill>
              </a:rPr>
              <a:t>Managers choose how to allocate compensation within their team guided by:</a:t>
            </a:r>
          </a:p>
          <a:p>
            <a:pPr marL="180946" indent="-180946">
              <a:buFont typeface="Wingdings" pitchFamily="2" charset="2"/>
              <a:buChar char="Ø"/>
              <a:defRPr/>
            </a:pPr>
            <a:r>
              <a:rPr lang="en-GB" sz="1200" dirty="0" smtClean="0">
                <a:solidFill>
                  <a:schemeClr val="tx2"/>
                </a:solidFill>
              </a:rPr>
              <a:t>The amount of budget they have been assigned</a:t>
            </a:r>
          </a:p>
          <a:p>
            <a:pPr marL="180946" indent="-180946">
              <a:buFont typeface="Wingdings" pitchFamily="2" charset="2"/>
              <a:buChar char="Ø"/>
              <a:defRPr/>
            </a:pPr>
            <a:r>
              <a:rPr lang="en-GB" sz="1200" dirty="0" smtClean="0">
                <a:solidFill>
                  <a:schemeClr val="tx2"/>
                </a:solidFill>
              </a:rPr>
              <a:t>The suggested % increase based on performance provided by the compensation specialist</a:t>
            </a:r>
            <a:endParaRPr lang="en-GB" sz="1200" dirty="0">
              <a:solidFill>
                <a:schemeClr val="tx2"/>
              </a:solidFill>
            </a:endParaRPr>
          </a:p>
        </p:txBody>
      </p:sp>
      <p:grpSp>
        <p:nvGrpSpPr>
          <p:cNvPr id="5" name="Group 20"/>
          <p:cNvGrpSpPr>
            <a:grpSpLocks/>
          </p:cNvGrpSpPr>
          <p:nvPr/>
        </p:nvGrpSpPr>
        <p:grpSpPr bwMode="auto">
          <a:xfrm>
            <a:off x="2799756" y="2247714"/>
            <a:ext cx="5638800" cy="323850"/>
            <a:chOff x="1203618" y="2489184"/>
            <a:chExt cx="6619716" cy="432000"/>
          </a:xfrm>
          <a:solidFill>
            <a:srgbClr val="969696"/>
          </a:solidFill>
        </p:grpSpPr>
        <p:sp>
          <p:nvSpPr>
            <p:cNvPr id="29728" name="Rectangle 3"/>
            <p:cNvSpPr>
              <a:spLocks noChangeArrowheads="1"/>
            </p:cNvSpPr>
            <p:nvPr/>
          </p:nvSpPr>
          <p:spPr bwMode="auto">
            <a:xfrm>
              <a:off x="1203618" y="2489184"/>
              <a:ext cx="1800000" cy="432000"/>
            </a:xfrm>
            <a:prstGeom prst="rect">
              <a:avLst/>
            </a:prstGeom>
            <a:grpFill/>
            <a:ln w="28575" algn="ctr">
              <a:solidFill>
                <a:srgbClr val="969696"/>
              </a:solidFill>
              <a:miter lim="800000"/>
              <a:headEnd/>
              <a:tailEnd/>
            </a:ln>
          </p:spPr>
          <p:txBody>
            <a:bodyPr lIns="85339" tIns="42648" rIns="85339" bIns="42648" anchor="ctr"/>
            <a:lstStyle/>
            <a:p>
              <a:pPr algn="ctr" defTabSz="1041233">
                <a:defRPr/>
              </a:pPr>
              <a:r>
                <a:rPr lang="en-GB" sz="1200" b="1" dirty="0">
                  <a:solidFill>
                    <a:srgbClr val="FFFFFF"/>
                  </a:solidFill>
                  <a:cs typeface="Arial" charset="0"/>
                </a:rPr>
                <a:t>Area Sales UK Manager 1 </a:t>
              </a:r>
            </a:p>
          </p:txBody>
        </p:sp>
        <p:sp>
          <p:nvSpPr>
            <p:cNvPr id="29729" name="Rectangle 70"/>
            <p:cNvSpPr>
              <a:spLocks noChangeArrowheads="1"/>
            </p:cNvSpPr>
            <p:nvPr/>
          </p:nvSpPr>
          <p:spPr bwMode="auto">
            <a:xfrm>
              <a:off x="3624339" y="2489184"/>
              <a:ext cx="1800000" cy="432000"/>
            </a:xfrm>
            <a:prstGeom prst="rect">
              <a:avLst/>
            </a:prstGeom>
            <a:grpFill/>
            <a:ln w="28575" algn="ctr">
              <a:solidFill>
                <a:srgbClr val="969696"/>
              </a:solidFill>
              <a:miter lim="800000"/>
              <a:headEnd/>
              <a:tailEnd/>
            </a:ln>
          </p:spPr>
          <p:txBody>
            <a:bodyPr lIns="85339" tIns="42648" rIns="85339" bIns="42648" anchor="ctr"/>
            <a:lstStyle/>
            <a:p>
              <a:pPr algn="ctr" defTabSz="1041233">
                <a:defRPr/>
              </a:pPr>
              <a:r>
                <a:rPr lang="en-GB" sz="1200" b="1" dirty="0">
                  <a:solidFill>
                    <a:srgbClr val="FFFFFF"/>
                  </a:solidFill>
                  <a:cs typeface="Arial" charset="0"/>
                </a:rPr>
                <a:t>Head Office Manager US</a:t>
              </a:r>
            </a:p>
          </p:txBody>
        </p:sp>
        <p:sp>
          <p:nvSpPr>
            <p:cNvPr id="29730" name="Rectangle 12"/>
            <p:cNvSpPr>
              <a:spLocks noChangeArrowheads="1"/>
            </p:cNvSpPr>
            <p:nvPr/>
          </p:nvSpPr>
          <p:spPr bwMode="auto">
            <a:xfrm>
              <a:off x="6023334" y="2489184"/>
              <a:ext cx="1800000" cy="432000"/>
            </a:xfrm>
            <a:prstGeom prst="rect">
              <a:avLst/>
            </a:prstGeom>
            <a:grpFill/>
            <a:ln w="28575" algn="ctr">
              <a:solidFill>
                <a:srgbClr val="969696"/>
              </a:solidFill>
              <a:miter lim="800000"/>
              <a:headEnd/>
              <a:tailEnd/>
            </a:ln>
          </p:spPr>
          <p:txBody>
            <a:bodyPr lIns="85339" tIns="42648" rIns="85339" bIns="42648" anchor="ctr"/>
            <a:lstStyle/>
            <a:p>
              <a:pPr algn="ctr" defTabSz="1041233">
                <a:defRPr/>
              </a:pPr>
              <a:r>
                <a:rPr lang="en-GB" sz="1200" b="1" dirty="0">
                  <a:solidFill>
                    <a:srgbClr val="FFFFFF"/>
                  </a:solidFill>
                  <a:ea typeface="SimSun" pitchFamily="2" charset="-122"/>
                  <a:cs typeface="Arial" charset="0"/>
                </a:rPr>
                <a:t>Head Office China  Manager</a:t>
              </a:r>
            </a:p>
          </p:txBody>
        </p:sp>
      </p:grpSp>
      <p:sp>
        <p:nvSpPr>
          <p:cNvPr id="35" name="Rectangle 23"/>
          <p:cNvSpPr txBox="1">
            <a:spLocks noChangeArrowheads="1"/>
          </p:cNvSpPr>
          <p:nvPr/>
        </p:nvSpPr>
        <p:spPr bwMode="auto">
          <a:xfrm>
            <a:off x="476178" y="240528"/>
            <a:ext cx="8422523" cy="554578"/>
          </a:xfrm>
          <a:prstGeom prst="rect">
            <a:avLst/>
          </a:prstGeom>
          <a:noFill/>
          <a:ln w="9525">
            <a:noFill/>
            <a:miter lim="800000"/>
            <a:headEnd/>
            <a:tailEnd/>
          </a:ln>
        </p:spPr>
        <p:txBody>
          <a:bodyPr lIns="0" tIns="32283" rIns="0" bIns="0"/>
          <a:lstStyle/>
          <a:p>
            <a:pPr defTabSz="913964" fontAlgn="base">
              <a:spcBef>
                <a:spcPct val="0"/>
              </a:spcBef>
              <a:spcAft>
                <a:spcPct val="0"/>
              </a:spcAft>
              <a:defRPr/>
            </a:pPr>
            <a:r>
              <a:rPr lang="en-US" sz="2200" b="1" dirty="0">
                <a:solidFill>
                  <a:srgbClr val="002776"/>
                </a:solidFill>
                <a:cs typeface="Arial" charset="0"/>
              </a:rPr>
              <a:t>Managing compensation budgets</a:t>
            </a:r>
            <a:r>
              <a:rPr lang="en-US" b="1" dirty="0">
                <a:solidFill>
                  <a:srgbClr val="92D400"/>
                </a:solidFill>
                <a:cs typeface="Arial" charset="0"/>
              </a:rPr>
              <a:t/>
            </a:r>
            <a:br>
              <a:rPr lang="en-US" b="1" dirty="0">
                <a:solidFill>
                  <a:srgbClr val="92D400"/>
                </a:solidFill>
                <a:cs typeface="Arial" charset="0"/>
              </a:rPr>
            </a:br>
            <a:r>
              <a:rPr lang="en-US" b="1" dirty="0" smtClean="0">
                <a:solidFill>
                  <a:srgbClr val="92D400"/>
                </a:solidFill>
                <a:cs typeface="Arial" charset="0"/>
              </a:rPr>
              <a:t>Fusion Compensation Management has allowed Elizabeth Arden to replicate their paper-based budgeting process via a comprehensive system approach</a:t>
            </a:r>
            <a:endParaRPr lang="en-US" b="1" dirty="0">
              <a:solidFill>
                <a:srgbClr val="92D400"/>
              </a:solidFill>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5"/>
          <p:cNvPicPr>
            <a:picLocks noChangeAspect="1" noChangeArrowheads="1"/>
          </p:cNvPicPr>
          <p:nvPr/>
        </p:nvPicPr>
        <p:blipFill>
          <a:blip r:embed="rId2" cstate="print"/>
          <a:srcRect l="20499" t="28125" r="2319" b="37636"/>
          <a:stretch>
            <a:fillRect/>
          </a:stretch>
        </p:blipFill>
        <p:spPr bwMode="auto">
          <a:xfrm>
            <a:off x="381000" y="1475606"/>
            <a:ext cx="8382000"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43012" name="Straight Arrow Connector 7"/>
          <p:cNvCxnSpPr>
            <a:cxnSpLocks noChangeShapeType="1"/>
            <a:stCxn id="43013" idx="0"/>
          </p:cNvCxnSpPr>
          <p:nvPr/>
        </p:nvCxnSpPr>
        <p:spPr bwMode="auto">
          <a:xfrm flipV="1">
            <a:off x="1792660" y="2764904"/>
            <a:ext cx="1699220" cy="648072"/>
          </a:xfrm>
          <a:prstGeom prst="straightConnector1">
            <a:avLst/>
          </a:prstGeom>
          <a:noFill/>
          <a:ln w="12700" algn="ctr">
            <a:solidFill>
              <a:schemeClr val="tx1"/>
            </a:solidFill>
            <a:round/>
            <a:headEnd/>
            <a:tailEnd type="arrow" w="med" len="med"/>
          </a:ln>
        </p:spPr>
      </p:cxnSp>
      <p:sp>
        <p:nvSpPr>
          <p:cNvPr id="43013" name="TextBox 8"/>
          <p:cNvSpPr txBox="1">
            <a:spLocks noChangeArrowheads="1"/>
          </p:cNvSpPr>
          <p:nvPr/>
        </p:nvSpPr>
        <p:spPr bwMode="auto">
          <a:xfrm>
            <a:off x="611560" y="3412976"/>
            <a:ext cx="2362200" cy="742950"/>
          </a:xfrm>
          <a:prstGeom prst="rect">
            <a:avLst/>
          </a:prstGeom>
          <a:noFill/>
          <a:ln w="9525">
            <a:solidFill>
              <a:schemeClr val="tx1"/>
            </a:solidFill>
            <a:miter lim="800000"/>
            <a:headEnd/>
            <a:tailEnd/>
          </a:ln>
        </p:spPr>
        <p:txBody>
          <a:bodyPr lIns="91426" tIns="45712" rIns="91426" bIns="45712"/>
          <a:lstStyle/>
          <a:p>
            <a:r>
              <a:rPr lang="en-GB" sz="1200" dirty="0">
                <a:solidFill>
                  <a:schemeClr val="tx2"/>
                </a:solidFill>
              </a:rPr>
              <a:t>Performance can be selected as a criteria for salary increase/ bonus allocation in the model.   </a:t>
            </a:r>
          </a:p>
        </p:txBody>
      </p:sp>
      <p:sp>
        <p:nvSpPr>
          <p:cNvPr id="43014" name="TextBox 2"/>
          <p:cNvSpPr txBox="1">
            <a:spLocks noChangeArrowheads="1"/>
          </p:cNvSpPr>
          <p:nvPr/>
        </p:nvSpPr>
        <p:spPr bwMode="auto">
          <a:xfrm>
            <a:off x="3470277" y="3174931"/>
            <a:ext cx="5292725" cy="2262142"/>
          </a:xfrm>
          <a:prstGeom prst="rect">
            <a:avLst/>
          </a:prstGeom>
          <a:noFill/>
          <a:ln w="9525">
            <a:noFill/>
            <a:miter lim="800000"/>
            <a:headEnd/>
            <a:tailEnd/>
          </a:ln>
        </p:spPr>
        <p:txBody>
          <a:bodyPr lIns="91426" tIns="45712" rIns="91426" bIns="45712">
            <a:spAutoFit/>
          </a:bodyPr>
          <a:lstStyle/>
          <a:p>
            <a:pPr marL="268245" indent="-185708">
              <a:spcBef>
                <a:spcPts val="1800"/>
              </a:spcBef>
              <a:buFont typeface="Wingdings" pitchFamily="2" charset="2"/>
              <a:buChar char="Ø"/>
            </a:pPr>
            <a:r>
              <a:rPr lang="en-GB" sz="1200" dirty="0">
                <a:solidFill>
                  <a:schemeClr val="tx2"/>
                </a:solidFill>
              </a:rPr>
              <a:t>The compensation specialist can assign budgets to managers based on the performance ratings of their employees. </a:t>
            </a:r>
          </a:p>
          <a:p>
            <a:pPr marL="268245" indent="-185708">
              <a:spcBef>
                <a:spcPts val="1800"/>
              </a:spcBef>
              <a:buFont typeface="Wingdings" pitchFamily="2" charset="2"/>
              <a:buChar char="Ø"/>
            </a:pPr>
            <a:r>
              <a:rPr lang="en-GB" sz="1200" dirty="0">
                <a:solidFill>
                  <a:schemeClr val="tx2"/>
                </a:solidFill>
              </a:rPr>
              <a:t>They can also provide suggested increase amounts per employee, based on different criteria</a:t>
            </a:r>
          </a:p>
          <a:p>
            <a:pPr marL="268245" indent="-185708">
              <a:spcBef>
                <a:spcPts val="1800"/>
              </a:spcBef>
              <a:buFont typeface="Wingdings" pitchFamily="2" charset="2"/>
              <a:buChar char="Ø"/>
            </a:pPr>
            <a:r>
              <a:rPr lang="en-GB" sz="1200" dirty="0">
                <a:solidFill>
                  <a:schemeClr val="tx2"/>
                </a:solidFill>
              </a:rPr>
              <a:t>This enables the consistent global approach to compensation which Elizabeth Arden requires; directly linking salary/ bonus increases to performance ratings</a:t>
            </a:r>
          </a:p>
          <a:p>
            <a:pPr marL="268245" indent="-185708">
              <a:spcBef>
                <a:spcPts val="1800"/>
              </a:spcBef>
              <a:buFont typeface="Wingdings" pitchFamily="2" charset="2"/>
              <a:buChar char="Ø"/>
            </a:pPr>
            <a:endParaRPr lang="en-GB" sz="1200" dirty="0">
              <a:solidFill>
                <a:schemeClr val="tx2"/>
              </a:solidFill>
            </a:endParaRPr>
          </a:p>
        </p:txBody>
      </p:sp>
      <p:sp>
        <p:nvSpPr>
          <p:cNvPr id="7" name="Rectangle 23"/>
          <p:cNvSpPr txBox="1">
            <a:spLocks noChangeArrowheads="1"/>
          </p:cNvSpPr>
          <p:nvPr/>
        </p:nvSpPr>
        <p:spPr bwMode="auto">
          <a:xfrm>
            <a:off x="476178" y="240528"/>
            <a:ext cx="8422523" cy="554578"/>
          </a:xfrm>
          <a:prstGeom prst="rect">
            <a:avLst/>
          </a:prstGeom>
          <a:noFill/>
          <a:ln w="9525">
            <a:noFill/>
            <a:miter lim="800000"/>
            <a:headEnd/>
            <a:tailEnd/>
          </a:ln>
        </p:spPr>
        <p:txBody>
          <a:bodyPr lIns="0" tIns="32283" rIns="0" bIns="0"/>
          <a:lstStyle/>
          <a:p>
            <a:pPr defTabSz="913964" fontAlgn="base">
              <a:spcBef>
                <a:spcPct val="0"/>
              </a:spcBef>
              <a:spcAft>
                <a:spcPct val="0"/>
              </a:spcAft>
              <a:defRPr/>
            </a:pPr>
            <a:r>
              <a:rPr lang="en-US" sz="2200" b="1" dirty="0">
                <a:solidFill>
                  <a:srgbClr val="002776"/>
                </a:solidFill>
                <a:cs typeface="Arial" charset="0"/>
              </a:rPr>
              <a:t>Model compensation</a:t>
            </a:r>
            <a:r>
              <a:rPr lang="en-US" b="1" dirty="0">
                <a:solidFill>
                  <a:srgbClr val="92D400"/>
                </a:solidFill>
                <a:cs typeface="Arial" charset="0"/>
              </a:rPr>
              <a:t/>
            </a:r>
            <a:br>
              <a:rPr lang="en-US" b="1" dirty="0">
                <a:solidFill>
                  <a:srgbClr val="92D400"/>
                </a:solidFill>
                <a:cs typeface="Arial" charset="0"/>
              </a:rPr>
            </a:br>
            <a:r>
              <a:rPr lang="en-US" b="1" dirty="0" smtClean="0">
                <a:solidFill>
                  <a:srgbClr val="92D400"/>
                </a:solidFill>
                <a:cs typeface="Arial" charset="0"/>
              </a:rPr>
              <a:t>The Elizabeth Arden Compensation Specialist is able to create models based on various criteria to determine their budgets and recommendations for increases</a:t>
            </a:r>
            <a:endParaRPr lang="en-US" b="1" dirty="0">
              <a:solidFill>
                <a:srgbClr val="92D400"/>
              </a:solidFill>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p:cNvSpPr>
          <p:nvPr>
            <p:ph type="ctrTitle"/>
          </p:nvPr>
        </p:nvSpPr>
        <p:spPr/>
        <p:txBody>
          <a:bodyPr/>
          <a:lstStyle/>
          <a:p>
            <a:r>
              <a:rPr lang="en-GB" dirty="0" smtClean="0"/>
              <a:t>The Benefits and Challenges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123728" y="1131590"/>
            <a:ext cx="6552728" cy="3970302"/>
          </a:xfrm>
          <a:prstGeom prst="rect">
            <a:avLst/>
          </a:prstGeom>
          <a:noFill/>
          <a:ln w="9525">
            <a:noFill/>
            <a:miter lim="800000"/>
            <a:headEnd/>
            <a:tailEnd/>
          </a:ln>
        </p:spPr>
        <p:txBody>
          <a:bodyPr wrap="square" lIns="91426" tIns="45712" rIns="91426" bIns="45712">
            <a:spAutoFit/>
          </a:bodyPr>
          <a:lstStyle/>
          <a:p>
            <a:pPr>
              <a:buFont typeface="Wingdings" pitchFamily="2" charset="2"/>
              <a:buChar char="Ø"/>
            </a:pPr>
            <a:endParaRPr lang="en-GB" dirty="0" smtClean="0">
              <a:solidFill>
                <a:schemeClr val="accent1"/>
              </a:solidFill>
            </a:endParaRPr>
          </a:p>
          <a:p>
            <a:pPr marL="261938" indent="-261938">
              <a:buFont typeface="Wingdings" pitchFamily="2" charset="2"/>
              <a:buChar char="Ø"/>
            </a:pPr>
            <a:r>
              <a:rPr lang="en-GB" dirty="0" smtClean="0">
                <a:solidFill>
                  <a:schemeClr val="accent1"/>
                </a:solidFill>
              </a:rPr>
              <a:t>Greater visibility of </a:t>
            </a:r>
            <a:r>
              <a:rPr lang="en-GB" dirty="0" smtClean="0">
                <a:solidFill>
                  <a:schemeClr val="accent1"/>
                </a:solidFill>
              </a:rPr>
              <a:t>the</a:t>
            </a:r>
            <a:r>
              <a:rPr lang="en-GB" dirty="0" smtClean="0">
                <a:solidFill>
                  <a:schemeClr val="accent1"/>
                </a:solidFill>
              </a:rPr>
              <a:t> </a:t>
            </a:r>
            <a:r>
              <a:rPr lang="en-GB" dirty="0" smtClean="0">
                <a:solidFill>
                  <a:schemeClr val="accent1"/>
                </a:solidFill>
              </a:rPr>
              <a:t>organization through key HR indicators and global job classification</a:t>
            </a:r>
          </a:p>
          <a:p>
            <a:pPr marL="261938" indent="-261938"/>
            <a:endParaRPr lang="en-GB" dirty="0" smtClean="0">
              <a:solidFill>
                <a:schemeClr val="accent1"/>
              </a:solidFill>
            </a:endParaRPr>
          </a:p>
          <a:p>
            <a:pPr marL="261938" indent="-261938">
              <a:buFont typeface="Wingdings" pitchFamily="2" charset="2"/>
              <a:buChar char="Ø"/>
            </a:pPr>
            <a:endParaRPr lang="en-GB" dirty="0" smtClean="0">
              <a:solidFill>
                <a:schemeClr val="accent1"/>
              </a:solidFill>
            </a:endParaRPr>
          </a:p>
          <a:p>
            <a:pPr marL="261938" indent="-261938">
              <a:buFont typeface="Wingdings" pitchFamily="2" charset="2"/>
              <a:buChar char="Ø"/>
            </a:pPr>
            <a:r>
              <a:rPr lang="en-GB" dirty="0" smtClean="0">
                <a:solidFill>
                  <a:schemeClr val="accent1"/>
                </a:solidFill>
              </a:rPr>
              <a:t>Empowerment of Line managers</a:t>
            </a:r>
          </a:p>
          <a:p>
            <a:pPr marL="261938" indent="-261938"/>
            <a:endParaRPr lang="en-GB" dirty="0" smtClean="0">
              <a:solidFill>
                <a:schemeClr val="accent1"/>
              </a:solidFill>
            </a:endParaRPr>
          </a:p>
          <a:p>
            <a:pPr marL="261938" indent="-261938"/>
            <a:endParaRPr lang="en-GB" dirty="0" smtClean="0">
              <a:solidFill>
                <a:schemeClr val="accent1"/>
              </a:solidFill>
            </a:endParaRPr>
          </a:p>
          <a:p>
            <a:pPr marL="261938" indent="-261938">
              <a:buFont typeface="Wingdings" pitchFamily="2" charset="2"/>
              <a:buChar char="Ø"/>
            </a:pPr>
            <a:r>
              <a:rPr lang="en-GB" dirty="0" smtClean="0">
                <a:solidFill>
                  <a:schemeClr val="accent1"/>
                </a:solidFill>
              </a:rPr>
              <a:t>Communication Improvement with our employees and more specifically our Beauty Consultants</a:t>
            </a:r>
          </a:p>
          <a:p>
            <a:pPr marL="261938" indent="-261938">
              <a:buFont typeface="Wingdings" pitchFamily="2" charset="2"/>
              <a:buChar char="Ø"/>
            </a:pPr>
            <a:endParaRPr lang="en-GB" dirty="0" smtClean="0">
              <a:solidFill>
                <a:schemeClr val="accent1"/>
              </a:solidFill>
            </a:endParaRPr>
          </a:p>
          <a:p>
            <a:pPr marL="261938" indent="-261938">
              <a:buFont typeface="Wingdings" pitchFamily="2" charset="2"/>
              <a:buChar char="Ø"/>
            </a:pPr>
            <a:endParaRPr lang="en-GB" dirty="0" smtClean="0">
              <a:solidFill>
                <a:schemeClr val="accent1"/>
              </a:solidFill>
            </a:endParaRPr>
          </a:p>
          <a:p>
            <a:pPr marL="261938" indent="-261938">
              <a:buFont typeface="Wingdings" pitchFamily="2" charset="2"/>
              <a:buChar char="Ø"/>
            </a:pPr>
            <a:r>
              <a:rPr lang="en-GB" dirty="0" smtClean="0">
                <a:solidFill>
                  <a:schemeClr val="accent1"/>
                </a:solidFill>
              </a:rPr>
              <a:t>Ultimately, HR function focused on strategic HR activities</a:t>
            </a:r>
          </a:p>
          <a:p>
            <a:endParaRPr lang="en-GB" dirty="0">
              <a:solidFill>
                <a:schemeClr val="accent1"/>
              </a:solidFill>
            </a:endParaRPr>
          </a:p>
        </p:txBody>
      </p:sp>
      <p:sp>
        <p:nvSpPr>
          <p:cNvPr id="4" name="Rectangle 23"/>
          <p:cNvSpPr txBox="1">
            <a:spLocks noChangeArrowheads="1"/>
          </p:cNvSpPr>
          <p:nvPr/>
        </p:nvSpPr>
        <p:spPr bwMode="auto">
          <a:xfrm>
            <a:off x="476178" y="240528"/>
            <a:ext cx="8422523" cy="765049"/>
          </a:xfrm>
          <a:prstGeom prst="rect">
            <a:avLst/>
          </a:prstGeom>
          <a:noFill/>
          <a:ln w="9525">
            <a:noFill/>
            <a:miter lim="800000"/>
            <a:headEnd/>
            <a:tailEnd/>
          </a:ln>
        </p:spPr>
        <p:txBody>
          <a:bodyPr lIns="0" tIns="32283" rIns="0" bIns="0"/>
          <a:lstStyle/>
          <a:p>
            <a:pPr defTabSz="913964" fontAlgn="base">
              <a:spcBef>
                <a:spcPct val="0"/>
              </a:spcBef>
              <a:spcAft>
                <a:spcPct val="0"/>
              </a:spcAft>
              <a:defRPr/>
            </a:pPr>
            <a:r>
              <a:rPr lang="en-US" sz="2200" b="1" dirty="0" smtClean="0">
                <a:solidFill>
                  <a:srgbClr val="002776"/>
                </a:solidFill>
                <a:cs typeface="Arial" charset="0"/>
              </a:rPr>
              <a:t>Key </a:t>
            </a:r>
            <a:r>
              <a:rPr lang="en-US" sz="2200" b="1" dirty="0">
                <a:solidFill>
                  <a:srgbClr val="002776"/>
                </a:solidFill>
                <a:cs typeface="Arial" charset="0"/>
              </a:rPr>
              <a:t>benefits for Elizabeth Arden</a:t>
            </a:r>
            <a:r>
              <a:rPr lang="en-US" b="1" dirty="0">
                <a:solidFill>
                  <a:srgbClr val="92D400"/>
                </a:solidFill>
                <a:cs typeface="Arial" charset="0"/>
              </a:rPr>
              <a:t/>
            </a:r>
            <a:br>
              <a:rPr lang="en-US" b="1" dirty="0">
                <a:solidFill>
                  <a:srgbClr val="92D400"/>
                </a:solidFill>
                <a:cs typeface="Arial" charset="0"/>
              </a:rPr>
            </a:br>
            <a:r>
              <a:rPr lang="en-US" b="1" dirty="0" smtClean="0">
                <a:solidFill>
                  <a:srgbClr val="92D400"/>
                </a:solidFill>
                <a:cs typeface="Arial" charset="0"/>
              </a:rPr>
              <a:t>In addition to the expected benefits, </a:t>
            </a:r>
            <a:r>
              <a:rPr lang="en-US" b="1" dirty="0" err="1" smtClean="0">
                <a:solidFill>
                  <a:srgbClr val="92D400"/>
                </a:solidFill>
                <a:cs typeface="Arial" charset="0"/>
              </a:rPr>
              <a:t>MyHRDoor</a:t>
            </a:r>
            <a:r>
              <a:rPr lang="en-US" b="1" dirty="0" smtClean="0">
                <a:solidFill>
                  <a:srgbClr val="92D400"/>
                </a:solidFill>
                <a:cs typeface="Arial" charset="0"/>
              </a:rPr>
              <a:t> was the right leverage for organizational change</a:t>
            </a:r>
            <a:endParaRPr lang="en-US" b="1" dirty="0">
              <a:solidFill>
                <a:srgbClr val="92D400"/>
              </a:solidFill>
              <a:cs typeface="Arial" charset="0"/>
            </a:endParaRPr>
          </a:p>
        </p:txBody>
      </p:sp>
      <p:grpSp>
        <p:nvGrpSpPr>
          <p:cNvPr id="5" name="Group 54"/>
          <p:cNvGrpSpPr>
            <a:grpSpLocks/>
          </p:cNvGrpSpPr>
          <p:nvPr/>
        </p:nvGrpSpPr>
        <p:grpSpPr bwMode="auto">
          <a:xfrm>
            <a:off x="617638" y="1203598"/>
            <a:ext cx="1224135" cy="972107"/>
            <a:chOff x="2909" y="1285"/>
            <a:chExt cx="858" cy="857"/>
          </a:xfrm>
        </p:grpSpPr>
        <p:pic>
          <p:nvPicPr>
            <p:cNvPr id="6" name="Picture 55" descr="Aqua Buttons 7">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21598081" flipH="1">
              <a:off x="2909" y="1285"/>
              <a:ext cx="858" cy="857"/>
            </a:xfrm>
            <a:prstGeom prst="rect">
              <a:avLst/>
            </a:prstGeom>
            <a:noFill/>
          </p:spPr>
        </p:pic>
        <p:sp>
          <p:nvSpPr>
            <p:cNvPr id="7" name="Text Box 56"/>
            <p:cNvSpPr txBox="1">
              <a:spLocks noChangeArrowheads="1"/>
            </p:cNvSpPr>
            <p:nvPr/>
          </p:nvSpPr>
          <p:spPr bwMode="auto">
            <a:xfrm rot="21594014" flipH="1">
              <a:off x="3015" y="1535"/>
              <a:ext cx="644" cy="369"/>
            </a:xfrm>
            <a:prstGeom prst="rect">
              <a:avLst/>
            </a:prstGeom>
            <a:noFill/>
            <a:ln w="12700" algn="ctr">
              <a:noFill/>
              <a:miter lim="800000"/>
              <a:headEnd/>
              <a:tailEnd/>
            </a:ln>
            <a:effectLst/>
          </p:spPr>
          <p:txBody>
            <a:bodyPr lIns="0" tIns="0" rIns="0" bIns="0" anchor="ctr"/>
            <a:lstStyle/>
            <a:p>
              <a:pPr algn="ctr">
                <a:spcBef>
                  <a:spcPct val="0"/>
                </a:spcBef>
                <a:spcAft>
                  <a:spcPct val="0"/>
                </a:spcAft>
                <a:buClr>
                  <a:srgbClr val="336699"/>
                </a:buClr>
                <a:buFont typeface="Wingdings" pitchFamily="2" charset="2"/>
                <a:buNone/>
              </a:pPr>
              <a:r>
                <a:rPr lang="es-ES_tradnl" sz="1000" b="1" dirty="0" err="1" smtClean="0">
                  <a:solidFill>
                    <a:schemeClr val="bg1"/>
                  </a:solidFill>
                </a:rPr>
                <a:t>Visibility</a:t>
              </a:r>
              <a:endParaRPr lang="en-US" sz="1000" b="1" dirty="0">
                <a:solidFill>
                  <a:schemeClr val="bg1"/>
                </a:solidFill>
              </a:endParaRPr>
            </a:p>
          </p:txBody>
        </p:sp>
      </p:grpSp>
      <p:grpSp>
        <p:nvGrpSpPr>
          <p:cNvPr id="11" name="Group 60"/>
          <p:cNvGrpSpPr>
            <a:grpSpLocks/>
          </p:cNvGrpSpPr>
          <p:nvPr/>
        </p:nvGrpSpPr>
        <p:grpSpPr bwMode="auto">
          <a:xfrm>
            <a:off x="611561" y="4119923"/>
            <a:ext cx="1224135" cy="972107"/>
            <a:chOff x="1543" y="2349"/>
            <a:chExt cx="858" cy="857"/>
          </a:xfrm>
        </p:grpSpPr>
        <p:pic>
          <p:nvPicPr>
            <p:cNvPr id="12" name="Picture 61" descr="Aqua Buttons 2">
              <a:hlinkClick r:id="rId5" action="ppaction://hlinksldjump"/>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1598081" flipH="1">
              <a:off x="1543" y="2349"/>
              <a:ext cx="858" cy="857"/>
            </a:xfrm>
            <a:prstGeom prst="rect">
              <a:avLst/>
            </a:prstGeom>
            <a:noFill/>
          </p:spPr>
        </p:pic>
        <p:sp>
          <p:nvSpPr>
            <p:cNvPr id="13" name="Text Box 62"/>
            <p:cNvSpPr txBox="1">
              <a:spLocks noChangeArrowheads="1"/>
            </p:cNvSpPr>
            <p:nvPr/>
          </p:nvSpPr>
          <p:spPr bwMode="auto">
            <a:xfrm>
              <a:off x="1657" y="2626"/>
              <a:ext cx="645" cy="371"/>
            </a:xfrm>
            <a:prstGeom prst="rect">
              <a:avLst/>
            </a:prstGeom>
            <a:noFill/>
            <a:ln w="12700" algn="ctr">
              <a:noFill/>
              <a:miter lim="800000"/>
              <a:headEnd/>
              <a:tailEnd/>
            </a:ln>
            <a:effectLst/>
          </p:spPr>
          <p:txBody>
            <a:bodyPr lIns="90488" tIns="44450" rIns="90488" bIns="44450"/>
            <a:lstStyle/>
            <a:p>
              <a:pPr algn="ctr">
                <a:spcBef>
                  <a:spcPct val="50000"/>
                </a:spcBef>
                <a:buClr>
                  <a:srgbClr val="336699"/>
                </a:buClr>
                <a:buFont typeface="Wingdings" pitchFamily="2" charset="2"/>
                <a:buNone/>
              </a:pPr>
              <a:r>
                <a:rPr lang="es-ES_tradnl" sz="1000" b="1" dirty="0" err="1" smtClean="0">
                  <a:solidFill>
                    <a:schemeClr val="bg1"/>
                  </a:solidFill>
                </a:rPr>
                <a:t>Strategic</a:t>
              </a:r>
              <a:r>
                <a:rPr lang="es-ES_tradnl" sz="1000" b="1" dirty="0" smtClean="0">
                  <a:solidFill>
                    <a:schemeClr val="bg1"/>
                  </a:solidFill>
                </a:rPr>
                <a:t> HR</a:t>
              </a:r>
              <a:endParaRPr lang="en-US" sz="1000" b="1" dirty="0">
                <a:solidFill>
                  <a:schemeClr val="bg1"/>
                </a:solidFill>
              </a:endParaRPr>
            </a:p>
          </p:txBody>
        </p:sp>
      </p:grpSp>
      <p:grpSp>
        <p:nvGrpSpPr>
          <p:cNvPr id="14" name="Group 63"/>
          <p:cNvGrpSpPr>
            <a:grpSpLocks/>
          </p:cNvGrpSpPr>
          <p:nvPr/>
        </p:nvGrpSpPr>
        <p:grpSpPr bwMode="auto">
          <a:xfrm>
            <a:off x="611562" y="3147815"/>
            <a:ext cx="1225562" cy="972107"/>
            <a:chOff x="2434" y="2895"/>
            <a:chExt cx="859" cy="857"/>
          </a:xfrm>
        </p:grpSpPr>
        <p:pic>
          <p:nvPicPr>
            <p:cNvPr id="15" name="Picture 64" descr="Aqua Buttons 6">
              <a:hlinkClick r:id="rId7" action="ppaction://hlinksldjump"/>
            </p:cNvP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21598081" flipH="1">
              <a:off x="2434" y="2895"/>
              <a:ext cx="859" cy="857"/>
            </a:xfrm>
            <a:prstGeom prst="rect">
              <a:avLst/>
            </a:prstGeom>
            <a:noFill/>
          </p:spPr>
        </p:pic>
        <p:sp>
          <p:nvSpPr>
            <p:cNvPr id="16" name="Text Box 65"/>
            <p:cNvSpPr txBox="1">
              <a:spLocks noChangeArrowheads="1"/>
            </p:cNvSpPr>
            <p:nvPr/>
          </p:nvSpPr>
          <p:spPr bwMode="auto">
            <a:xfrm>
              <a:off x="2501" y="3200"/>
              <a:ext cx="761" cy="370"/>
            </a:xfrm>
            <a:prstGeom prst="rect">
              <a:avLst/>
            </a:prstGeom>
            <a:noFill/>
            <a:ln w="12700" algn="ctr">
              <a:noFill/>
              <a:miter lim="800000"/>
              <a:headEnd/>
              <a:tailEnd/>
            </a:ln>
            <a:effectLst/>
          </p:spPr>
          <p:txBody>
            <a:bodyPr lIns="90488" tIns="44450" rIns="90488" bIns="44450"/>
            <a:lstStyle/>
            <a:p>
              <a:pPr algn="ctr">
                <a:spcBef>
                  <a:spcPct val="50000"/>
                </a:spcBef>
                <a:buClr>
                  <a:srgbClr val="336699"/>
                </a:buClr>
                <a:buFont typeface="Wingdings" pitchFamily="2" charset="2"/>
                <a:buNone/>
              </a:pPr>
              <a:r>
                <a:rPr lang="es-ES_tradnl" sz="1000" b="1" dirty="0" err="1" smtClean="0">
                  <a:solidFill>
                    <a:schemeClr val="bg1"/>
                  </a:solidFill>
                </a:rPr>
                <a:t>Communicate</a:t>
              </a:r>
              <a:endParaRPr lang="en-US" sz="1000" b="1" dirty="0">
                <a:solidFill>
                  <a:schemeClr val="bg1"/>
                </a:solidFill>
              </a:endParaRPr>
            </a:p>
          </p:txBody>
        </p:sp>
      </p:grpSp>
      <p:grpSp>
        <p:nvGrpSpPr>
          <p:cNvPr id="17" name="Group 66"/>
          <p:cNvGrpSpPr>
            <a:grpSpLocks/>
          </p:cNvGrpSpPr>
          <p:nvPr/>
        </p:nvGrpSpPr>
        <p:grpSpPr bwMode="auto">
          <a:xfrm>
            <a:off x="611562" y="2175707"/>
            <a:ext cx="1222708" cy="969840"/>
            <a:chOff x="3313" y="2290"/>
            <a:chExt cx="857" cy="855"/>
          </a:xfrm>
        </p:grpSpPr>
        <p:pic>
          <p:nvPicPr>
            <p:cNvPr id="18" name="Picture 67" descr="Aqua Buttons 5">
              <a:hlinkClick r:id="rId9" action="ppaction://hlinksldjump"/>
            </p:cNvPr>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21598081" flipH="1">
              <a:off x="3313" y="2290"/>
              <a:ext cx="857" cy="855"/>
            </a:xfrm>
            <a:prstGeom prst="rect">
              <a:avLst/>
            </a:prstGeom>
            <a:noFill/>
          </p:spPr>
        </p:pic>
        <p:sp>
          <p:nvSpPr>
            <p:cNvPr id="19" name="Text Box 68"/>
            <p:cNvSpPr txBox="1">
              <a:spLocks noChangeArrowheads="1"/>
            </p:cNvSpPr>
            <p:nvPr/>
          </p:nvSpPr>
          <p:spPr bwMode="auto">
            <a:xfrm>
              <a:off x="3430" y="2584"/>
              <a:ext cx="646" cy="371"/>
            </a:xfrm>
            <a:prstGeom prst="rect">
              <a:avLst/>
            </a:prstGeom>
            <a:noFill/>
            <a:ln w="12700" algn="ctr">
              <a:noFill/>
              <a:miter lim="800000"/>
              <a:headEnd/>
              <a:tailEnd/>
            </a:ln>
            <a:effectLst/>
          </p:spPr>
          <p:txBody>
            <a:bodyPr lIns="90488" tIns="44450" rIns="90488" bIns="44450"/>
            <a:lstStyle/>
            <a:p>
              <a:pPr algn="ctr">
                <a:spcBef>
                  <a:spcPct val="50000"/>
                </a:spcBef>
                <a:buClr>
                  <a:srgbClr val="336699"/>
                </a:buClr>
                <a:buFont typeface="Wingdings" pitchFamily="2" charset="2"/>
                <a:buNone/>
              </a:pPr>
              <a:r>
                <a:rPr lang="es-ES_tradnl" sz="1000" b="1" dirty="0" err="1" smtClean="0">
                  <a:solidFill>
                    <a:schemeClr val="bg1"/>
                  </a:solidFill>
                </a:rPr>
                <a:t>Empower</a:t>
              </a:r>
              <a:endParaRPr lang="en-US" sz="1000"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3974 0.36254 L -3.88889E-6 1.15607E-7 " pathEditMode="relative" rAng="0" ptsTypes="AA">
                                      <p:cBhvr>
                                        <p:cTn id="6" dur="2000" fill="hold"/>
                                        <p:tgtEl>
                                          <p:spTgt spid="5"/>
                                        </p:tgtEl>
                                        <p:attrNameLst>
                                          <p:attrName>ppt_x</p:attrName>
                                          <p:attrName>ppt_y</p:attrName>
                                        </p:attrNameLst>
                                      </p:cBhvr>
                                      <p:rCtr x="-19900" y="-18100"/>
                                    </p:animMotion>
                                  </p:childTnLst>
                                </p:cTn>
                              </p:par>
                              <p:par>
                                <p:cTn id="7" presetID="63" presetClass="path" presetSubtype="0" accel="50000" decel="50000" fill="hold" nodeType="withEffect">
                                  <p:stCondLst>
                                    <p:cond delay="0"/>
                                  </p:stCondLst>
                                  <p:childTnLst>
                                    <p:animMotion origin="layout" path="M 0.40607 -0.18243 L 4.16667E-6 8.09249E-7 " pathEditMode="relative" rAng="0" ptsTypes="AA">
                                      <p:cBhvr>
                                        <p:cTn id="8" dur="2000" fill="hold"/>
                                        <p:tgtEl>
                                          <p:spTgt spid="17"/>
                                        </p:tgtEl>
                                        <p:attrNameLst>
                                          <p:attrName>ppt_x</p:attrName>
                                          <p:attrName>ppt_y</p:attrName>
                                        </p:attrNameLst>
                                      </p:cBhvr>
                                      <p:rCtr x="-20300" y="9100"/>
                                    </p:animMotion>
                                  </p:childTnLst>
                                </p:cTn>
                              </p:par>
                              <p:par>
                                <p:cTn id="9" presetID="63" presetClass="path" presetSubtype="0" accel="50000" decel="50000" fill="hold" nodeType="withEffect">
                                  <p:stCondLst>
                                    <p:cond delay="0"/>
                                  </p:stCondLst>
                                  <p:childTnLst>
                                    <p:animMotion origin="layout" path="M 0.59062 -0.18867 L 2.77778E-7 2.13873E-6 " pathEditMode="relative" rAng="0" ptsTypes="AA">
                                      <p:cBhvr>
                                        <p:cTn id="10" dur="2000" fill="hold"/>
                                        <p:tgtEl>
                                          <p:spTgt spid="14"/>
                                        </p:tgtEl>
                                        <p:attrNameLst>
                                          <p:attrName>ppt_x</p:attrName>
                                          <p:attrName>ppt_y</p:attrName>
                                        </p:attrNameLst>
                                      </p:cBhvr>
                                      <p:rCtr x="-29500" y="9400"/>
                                    </p:animMotion>
                                  </p:childTnLst>
                                </p:cTn>
                              </p:par>
                              <p:par>
                                <p:cTn id="11" presetID="63" presetClass="path" presetSubtype="0" accel="50000" decel="50000" fill="hold" nodeType="withEffect">
                                  <p:stCondLst>
                                    <p:cond delay="0"/>
                                  </p:stCondLst>
                                  <p:childTnLst>
                                    <p:animMotion origin="layout" path="M 0.12605 -0.35676 L -3.61111E-6 4.04624E-7 " pathEditMode="relative" rAng="0" ptsTypes="AA">
                                      <p:cBhvr>
                                        <p:cTn id="12" dur="2000" fill="hold"/>
                                        <p:tgtEl>
                                          <p:spTgt spid="11"/>
                                        </p:tgtEl>
                                        <p:attrNameLst>
                                          <p:attrName>ppt_x</p:attrName>
                                          <p:attrName>ppt_y</p:attrName>
                                        </p:attrNameLst>
                                      </p:cBhvr>
                                      <p:rCtr x="-6300" y="1780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62" descr="cloud_and_Bkgd_dkoutline.png"/>
          <p:cNvPicPr>
            <a:picLocks noChangeAspect="1"/>
          </p:cNvPicPr>
          <p:nvPr/>
        </p:nvPicPr>
        <p:blipFill>
          <a:blip r:embed="rId3" cstate="print"/>
          <a:srcRect/>
          <a:stretch>
            <a:fillRect/>
          </a:stretch>
        </p:blipFill>
        <p:spPr bwMode="auto">
          <a:xfrm>
            <a:off x="469606" y="924120"/>
            <a:ext cx="8217194" cy="3723532"/>
          </a:xfrm>
          <a:prstGeom prst="rect">
            <a:avLst/>
          </a:prstGeom>
          <a:noFill/>
          <a:ln w="9525">
            <a:noFill/>
            <a:miter lim="800000"/>
            <a:headEnd/>
            <a:tailEnd/>
          </a:ln>
        </p:spPr>
      </p:pic>
      <p:pic>
        <p:nvPicPr>
          <p:cNvPr id="105505" name="Picture 53" descr="H:\Product-Marketing-Backup\Fusion-Messaging\Event-Kits\Talent-Management\O_CloudServices_clr_wht\O_CloudServices_clr.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8480" y="1302525"/>
            <a:ext cx="14970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ounded Rectangle 61"/>
          <p:cNvSpPr/>
          <p:nvPr/>
        </p:nvSpPr>
        <p:spPr>
          <a:xfrm>
            <a:off x="4644650" y="2107408"/>
            <a:ext cx="3452521" cy="1407318"/>
          </a:xfrm>
          <a:prstGeom prst="roundRect">
            <a:avLst>
              <a:gd name="adj" fmla="val 0"/>
            </a:avLst>
          </a:prstGeom>
          <a:gradFill>
            <a:gsLst>
              <a:gs pos="0">
                <a:schemeClr val="tx2"/>
              </a:gs>
              <a:gs pos="100000">
                <a:schemeClr val="tx2">
                  <a:lumMod val="50000"/>
                </a:schemeClr>
              </a:gs>
            </a:gsLst>
            <a:lin ang="5400000" scaled="0"/>
          </a:gradFill>
          <a:ln w="19050">
            <a:noFill/>
          </a:ln>
          <a:effectLst>
            <a:outerShdw blurRad="50800" dist="38100" dir="2700000">
              <a:srgbClr val="000000">
                <a:alpha val="43000"/>
              </a:srgbClr>
            </a:outerShdw>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914400" fontAlgn="base">
              <a:lnSpc>
                <a:spcPct val="90000"/>
              </a:lnSpc>
              <a:spcBef>
                <a:spcPct val="50000"/>
              </a:spcBef>
              <a:spcAft>
                <a:spcPct val="0"/>
              </a:spcAft>
              <a:buClr>
                <a:srgbClr val="829E7E"/>
              </a:buClr>
              <a:defRPr/>
            </a:pPr>
            <a:endParaRPr lang="en-US" sz="1100" dirty="0">
              <a:solidFill>
                <a:srgbClr val="FFFFFF"/>
              </a:solidFill>
              <a:latin typeface="Arial"/>
              <a:cs typeface="Arial"/>
            </a:endParaRPr>
          </a:p>
        </p:txBody>
      </p:sp>
      <p:sp>
        <p:nvSpPr>
          <p:cNvPr id="63" name="TextBox 59"/>
          <p:cNvSpPr txBox="1">
            <a:spLocks noChangeArrowheads="1"/>
          </p:cNvSpPr>
          <p:nvPr/>
        </p:nvSpPr>
        <p:spPr bwMode="auto">
          <a:xfrm>
            <a:off x="4300162" y="2585539"/>
            <a:ext cx="318194" cy="407784"/>
          </a:xfrm>
          <a:prstGeom prst="rect">
            <a:avLst/>
          </a:prstGeom>
          <a:noFill/>
          <a:ln w="9525">
            <a:noFill/>
            <a:miter lim="800000"/>
            <a:headEnd/>
            <a:tailEnd/>
          </a:ln>
        </p:spPr>
        <p:txBody>
          <a:bodyPr wrap="none" lIns="68559" tIns="34280" rIns="68559" bIns="34280">
            <a:spAutoFit/>
          </a:bodyPr>
          <a:lstStyle/>
          <a:p>
            <a:pPr algn="ctr" defTabSz="914400" fontAlgn="base">
              <a:lnSpc>
                <a:spcPct val="90000"/>
              </a:lnSpc>
              <a:spcBef>
                <a:spcPct val="50000"/>
              </a:spcBef>
              <a:spcAft>
                <a:spcPct val="0"/>
              </a:spcAft>
              <a:buClr>
                <a:srgbClr val="829E7E"/>
              </a:buClr>
            </a:pPr>
            <a:r>
              <a:rPr lang="en-US" sz="2400" dirty="0">
                <a:solidFill>
                  <a:srgbClr val="000000"/>
                </a:solidFill>
                <a:latin typeface="Arial"/>
                <a:ea typeface="ＭＳ Ｐゴシック" pitchFamily="34" charset="-128"/>
                <a:cs typeface="Arial"/>
              </a:rPr>
              <a:t>+</a:t>
            </a:r>
          </a:p>
        </p:txBody>
      </p:sp>
      <p:sp>
        <p:nvSpPr>
          <p:cNvPr id="66" name="Rectangle 42"/>
          <p:cNvSpPr>
            <a:spLocks noChangeArrowheads="1"/>
          </p:cNvSpPr>
          <p:nvPr/>
        </p:nvSpPr>
        <p:spPr bwMode="auto">
          <a:xfrm>
            <a:off x="5143505" y="2135570"/>
            <a:ext cx="2409825" cy="424707"/>
          </a:xfrm>
          <a:prstGeom prst="rect">
            <a:avLst/>
          </a:prstGeom>
          <a:noFill/>
          <a:ln w="9525">
            <a:noFill/>
            <a:miter lim="800000"/>
            <a:headEnd/>
            <a:tailEnd/>
          </a:ln>
        </p:spPr>
        <p:txBody>
          <a:bodyPr wrap="square" lIns="91396" tIns="45698" rIns="91396" bIns="45698">
            <a:spAutoFit/>
          </a:bodyPr>
          <a:lstStyle/>
          <a:p>
            <a:pPr algn="ctr" defTabSz="914400" fontAlgn="base">
              <a:lnSpc>
                <a:spcPct val="90000"/>
              </a:lnSpc>
              <a:spcBef>
                <a:spcPct val="50000"/>
              </a:spcBef>
              <a:spcAft>
                <a:spcPct val="0"/>
              </a:spcAft>
              <a:buClr>
                <a:srgbClr val="829E7E"/>
              </a:buClr>
            </a:pPr>
            <a:r>
              <a:rPr lang="en-US" sz="1200" b="1" dirty="0">
                <a:solidFill>
                  <a:srgbClr val="FFFFFF"/>
                </a:solidFill>
                <a:latin typeface="Arial"/>
                <a:ea typeface="ＭＳ Ｐゴシック" pitchFamily="34" charset="-128"/>
                <a:cs typeface="Arial"/>
              </a:rPr>
              <a:t>Oracle Fusion and Taleo </a:t>
            </a:r>
            <a:br>
              <a:rPr lang="en-US" sz="1200" b="1" dirty="0">
                <a:solidFill>
                  <a:srgbClr val="FFFFFF"/>
                </a:solidFill>
                <a:latin typeface="Arial"/>
                <a:ea typeface="ＭＳ Ｐゴシック" pitchFamily="34" charset="-128"/>
                <a:cs typeface="Arial"/>
              </a:rPr>
            </a:br>
            <a:r>
              <a:rPr lang="en-US" sz="1200" b="1" dirty="0">
                <a:solidFill>
                  <a:srgbClr val="FFFFFF"/>
                </a:solidFill>
                <a:latin typeface="Arial"/>
                <a:ea typeface="ＭＳ Ｐゴシック" pitchFamily="34" charset="-128"/>
                <a:cs typeface="Arial"/>
              </a:rPr>
              <a:t>Talent Management</a:t>
            </a:r>
          </a:p>
        </p:txBody>
      </p:sp>
      <p:sp>
        <p:nvSpPr>
          <p:cNvPr id="68" name="Rounded Rectangle 67"/>
          <p:cNvSpPr/>
          <p:nvPr/>
        </p:nvSpPr>
        <p:spPr>
          <a:xfrm>
            <a:off x="1312421" y="2110979"/>
            <a:ext cx="2949947" cy="1407318"/>
          </a:xfrm>
          <a:prstGeom prst="roundRect">
            <a:avLst>
              <a:gd name="adj" fmla="val 0"/>
            </a:avLst>
          </a:prstGeom>
          <a:gradFill>
            <a:gsLst>
              <a:gs pos="0">
                <a:schemeClr val="tx2"/>
              </a:gs>
              <a:gs pos="100000">
                <a:schemeClr val="tx2">
                  <a:lumMod val="50000"/>
                </a:schemeClr>
              </a:gs>
            </a:gsLst>
            <a:lin ang="5400000" scaled="0"/>
          </a:gradFill>
          <a:ln w="19050">
            <a:noFill/>
          </a:ln>
          <a:effectLst>
            <a:outerShdw blurRad="50800" dist="38100" dir="2700000">
              <a:srgbClr val="000000">
                <a:alpha val="43000"/>
              </a:srgbClr>
            </a:outerShdw>
          </a:effectLst>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914400" fontAlgn="base">
              <a:lnSpc>
                <a:spcPct val="90000"/>
              </a:lnSpc>
              <a:spcBef>
                <a:spcPct val="50000"/>
              </a:spcBef>
              <a:spcAft>
                <a:spcPct val="0"/>
              </a:spcAft>
              <a:buClr>
                <a:srgbClr val="829E7E"/>
              </a:buClr>
              <a:defRPr/>
            </a:pPr>
            <a:endParaRPr lang="en-US" sz="1100" dirty="0">
              <a:solidFill>
                <a:srgbClr val="FFFFFF"/>
              </a:solidFill>
              <a:latin typeface="Arial"/>
              <a:cs typeface="Arial"/>
            </a:endParaRPr>
          </a:p>
        </p:txBody>
      </p:sp>
      <p:sp>
        <p:nvSpPr>
          <p:cNvPr id="69" name="Rectangle 36"/>
          <p:cNvSpPr>
            <a:spLocks noChangeArrowheads="1"/>
          </p:cNvSpPr>
          <p:nvPr/>
        </p:nvSpPr>
        <p:spPr bwMode="auto">
          <a:xfrm>
            <a:off x="1395776" y="2135570"/>
            <a:ext cx="2791552" cy="427765"/>
          </a:xfrm>
          <a:prstGeom prst="rect">
            <a:avLst/>
          </a:prstGeom>
          <a:noFill/>
          <a:ln w="9525">
            <a:noFill/>
            <a:miter lim="800000"/>
            <a:headEnd/>
            <a:tailEnd/>
          </a:ln>
        </p:spPr>
        <p:txBody>
          <a:bodyPr lIns="91396" tIns="45698" rIns="91396" bIns="45698">
            <a:spAutoFit/>
          </a:bodyPr>
          <a:lstStyle/>
          <a:p>
            <a:pPr algn="ctr" defTabSz="914400" fontAlgn="base">
              <a:lnSpc>
                <a:spcPct val="90000"/>
              </a:lnSpc>
              <a:spcBef>
                <a:spcPct val="0"/>
              </a:spcBef>
              <a:spcAft>
                <a:spcPct val="0"/>
              </a:spcAft>
              <a:buClr>
                <a:srgbClr val="829E7E"/>
              </a:buClr>
            </a:pPr>
            <a:r>
              <a:rPr lang="en-US" sz="1200" b="1" dirty="0">
                <a:solidFill>
                  <a:srgbClr val="FFFFFF"/>
                </a:solidFill>
                <a:latin typeface="Arial"/>
                <a:ea typeface="ＭＳ Ｐゴシック" pitchFamily="34" charset="-128"/>
                <a:cs typeface="Arial"/>
              </a:rPr>
              <a:t>Oracle Fusion </a:t>
            </a:r>
          </a:p>
          <a:p>
            <a:pPr algn="ctr" defTabSz="914400" fontAlgn="base">
              <a:lnSpc>
                <a:spcPct val="90000"/>
              </a:lnSpc>
              <a:spcBef>
                <a:spcPct val="0"/>
              </a:spcBef>
              <a:spcAft>
                <a:spcPct val="0"/>
              </a:spcAft>
              <a:buClr>
                <a:srgbClr val="829E7E"/>
              </a:buClr>
            </a:pPr>
            <a:r>
              <a:rPr lang="en-US" sz="1200" b="1" dirty="0">
                <a:solidFill>
                  <a:srgbClr val="FFFFFF"/>
                </a:solidFill>
                <a:latin typeface="Arial"/>
                <a:ea typeface="ＭＳ Ｐゴシック" pitchFamily="34" charset="-128"/>
                <a:cs typeface="Arial"/>
              </a:rPr>
              <a:t>Human Capital Management</a:t>
            </a:r>
          </a:p>
        </p:txBody>
      </p:sp>
      <p:sp>
        <p:nvSpPr>
          <p:cNvPr id="72" name="Rectangle 31"/>
          <p:cNvSpPr>
            <a:spLocks noChangeArrowheads="1"/>
          </p:cNvSpPr>
          <p:nvPr/>
        </p:nvSpPr>
        <p:spPr bwMode="auto">
          <a:xfrm>
            <a:off x="1744685" y="2606551"/>
            <a:ext cx="1024124" cy="365760"/>
          </a:xfrm>
          <a:prstGeom prst="rect">
            <a:avLst/>
          </a:prstGeom>
          <a:solidFill>
            <a:schemeClr val="bg1"/>
          </a:solidFill>
          <a:ln w="38100">
            <a:noFill/>
            <a:miter lim="800000"/>
            <a:headEnd/>
            <a:tailEnd/>
          </a:ln>
        </p:spPr>
        <p:txBody>
          <a:bodyPr lIns="91440" tIns="45720" rIns="91440" bIns="45720" anchor="ctr">
            <a:noAutofit/>
          </a:bodyPr>
          <a:lstStyle/>
          <a:p>
            <a:pPr algn="ctr" defTabSz="914400" fontAlgn="base">
              <a:spcBef>
                <a:spcPct val="0"/>
              </a:spcBef>
              <a:spcAft>
                <a:spcPct val="0"/>
              </a:spcAft>
            </a:pPr>
            <a:r>
              <a:rPr lang="en-US" sz="900" dirty="0">
                <a:solidFill>
                  <a:srgbClr val="262626"/>
                </a:solidFill>
                <a:latin typeface="Arial"/>
                <a:ea typeface="ＭＳ Ｐゴシック" pitchFamily="34" charset="-128"/>
                <a:cs typeface="Arial"/>
              </a:rPr>
              <a:t>Global HR</a:t>
            </a:r>
          </a:p>
        </p:txBody>
      </p:sp>
      <p:sp>
        <p:nvSpPr>
          <p:cNvPr id="74" name="Rectangle 45"/>
          <p:cNvSpPr>
            <a:spLocks noChangeArrowheads="1"/>
          </p:cNvSpPr>
          <p:nvPr/>
        </p:nvSpPr>
        <p:spPr bwMode="auto">
          <a:xfrm>
            <a:off x="2307333" y="3050432"/>
            <a:ext cx="1024124" cy="365760"/>
          </a:xfrm>
          <a:prstGeom prst="rect">
            <a:avLst/>
          </a:prstGeom>
          <a:solidFill>
            <a:schemeClr val="bg1"/>
          </a:solidFill>
          <a:ln w="38100">
            <a:noFill/>
            <a:miter lim="800000"/>
            <a:headEnd/>
            <a:tailEnd/>
          </a:ln>
        </p:spPr>
        <p:txBody>
          <a:bodyPr lIns="91440" tIns="45720" rIns="91440" bIns="45720" anchor="ctr">
            <a:noAutofit/>
          </a:bodyPr>
          <a:lstStyle/>
          <a:p>
            <a:pPr algn="ctr" defTabSz="914400" fontAlgn="base">
              <a:spcBef>
                <a:spcPct val="0"/>
              </a:spcBef>
              <a:spcAft>
                <a:spcPct val="0"/>
              </a:spcAft>
            </a:pPr>
            <a:r>
              <a:rPr lang="en-US" sz="900" dirty="0">
                <a:solidFill>
                  <a:srgbClr val="262626"/>
                </a:solidFill>
                <a:latin typeface="Arial"/>
                <a:ea typeface="ＭＳ Ｐゴシック" pitchFamily="34" charset="-128"/>
                <a:cs typeface="Arial"/>
              </a:rPr>
              <a:t>Workforce Management</a:t>
            </a:r>
          </a:p>
        </p:txBody>
      </p:sp>
      <p:sp>
        <p:nvSpPr>
          <p:cNvPr id="75" name="Rectangle 74"/>
          <p:cNvSpPr/>
          <p:nvPr/>
        </p:nvSpPr>
        <p:spPr bwMode="auto">
          <a:xfrm>
            <a:off x="2869981" y="2606551"/>
            <a:ext cx="1024124" cy="365760"/>
          </a:xfrm>
          <a:prstGeom prst="rect">
            <a:avLst/>
          </a:prstGeom>
          <a:solidFill>
            <a:schemeClr val="bg1"/>
          </a:solidFill>
          <a:ln w="38100">
            <a:noFill/>
          </a:ln>
          <a:effectLst/>
        </p:spPr>
        <p:style>
          <a:lnRef idx="1">
            <a:schemeClr val="accent2"/>
          </a:lnRef>
          <a:fillRef idx="2">
            <a:schemeClr val="accent2"/>
          </a:fillRef>
          <a:effectRef idx="1">
            <a:schemeClr val="accent2"/>
          </a:effectRef>
          <a:fontRef idx="minor">
            <a:schemeClr val="dk1"/>
          </a:fontRef>
        </p:style>
        <p:txBody>
          <a:bodyPr lIns="91440" tIns="45720" rIns="91440" bIns="45720" anchor="ctr">
            <a:noAutofit/>
          </a:bodyPr>
          <a:lstStyle/>
          <a:p>
            <a:pPr algn="ctr" defTabSz="914400" fontAlgn="base">
              <a:spcBef>
                <a:spcPct val="0"/>
              </a:spcBef>
              <a:spcAft>
                <a:spcPct val="0"/>
              </a:spcAft>
              <a:defRPr/>
            </a:pPr>
            <a:r>
              <a:rPr lang="en-US" sz="900" dirty="0">
                <a:solidFill>
                  <a:srgbClr val="000000">
                    <a:lumMod val="85000"/>
                    <a:lumOff val="15000"/>
                  </a:srgbClr>
                </a:solidFill>
                <a:latin typeface="Arial"/>
                <a:ea typeface="ＭＳ Ｐゴシック" pitchFamily="34" charset="-128"/>
                <a:cs typeface="Arial"/>
              </a:rPr>
              <a:t>Global Payroll</a:t>
            </a:r>
          </a:p>
        </p:txBody>
      </p:sp>
      <p:sp>
        <p:nvSpPr>
          <p:cNvPr id="78" name="Rectangle 64"/>
          <p:cNvSpPr>
            <a:spLocks noChangeArrowheads="1"/>
          </p:cNvSpPr>
          <p:nvPr/>
        </p:nvSpPr>
        <p:spPr bwMode="auto">
          <a:xfrm>
            <a:off x="4746520" y="2606551"/>
            <a:ext cx="1024124" cy="365760"/>
          </a:xfrm>
          <a:prstGeom prst="rect">
            <a:avLst/>
          </a:prstGeom>
          <a:solidFill>
            <a:schemeClr val="bg1"/>
          </a:solidFill>
          <a:ln w="38100">
            <a:noFill/>
            <a:miter lim="800000"/>
            <a:headEnd/>
            <a:tailEnd/>
          </a:ln>
        </p:spPr>
        <p:txBody>
          <a:bodyPr lIns="91440" tIns="45720" rIns="91440" bIns="45720" anchor="ctr">
            <a:noAutofit/>
          </a:bodyPr>
          <a:lstStyle/>
          <a:p>
            <a:pPr algn="ctr" defTabSz="914400" fontAlgn="base">
              <a:spcBef>
                <a:spcPct val="0"/>
              </a:spcBef>
              <a:spcAft>
                <a:spcPct val="0"/>
              </a:spcAft>
            </a:pPr>
            <a:r>
              <a:rPr lang="en-US" sz="900" dirty="0">
                <a:solidFill>
                  <a:srgbClr val="262626"/>
                </a:solidFill>
                <a:latin typeface="Arial"/>
                <a:ea typeface="ＭＳ Ｐゴシック" pitchFamily="34" charset="-128"/>
                <a:cs typeface="Arial"/>
              </a:rPr>
              <a:t>Recruitment and On-boarding</a:t>
            </a:r>
          </a:p>
        </p:txBody>
      </p:sp>
      <p:sp>
        <p:nvSpPr>
          <p:cNvPr id="79" name="Rectangle 67"/>
          <p:cNvSpPr>
            <a:spLocks noChangeArrowheads="1"/>
          </p:cNvSpPr>
          <p:nvPr/>
        </p:nvSpPr>
        <p:spPr bwMode="auto">
          <a:xfrm>
            <a:off x="4746520" y="3050432"/>
            <a:ext cx="1024124" cy="365760"/>
          </a:xfrm>
          <a:prstGeom prst="rect">
            <a:avLst/>
          </a:prstGeom>
          <a:solidFill>
            <a:schemeClr val="bg1"/>
          </a:solidFill>
          <a:ln w="38100">
            <a:noFill/>
            <a:miter lim="800000"/>
            <a:headEnd/>
            <a:tailEnd/>
          </a:ln>
        </p:spPr>
        <p:txBody>
          <a:bodyPr lIns="91440" tIns="45720" rIns="91440" bIns="45720" anchor="ctr">
            <a:noAutofit/>
          </a:bodyPr>
          <a:lstStyle/>
          <a:p>
            <a:pPr algn="ctr" defTabSz="914400" fontAlgn="base">
              <a:spcBef>
                <a:spcPct val="0"/>
              </a:spcBef>
              <a:spcAft>
                <a:spcPct val="0"/>
              </a:spcAft>
            </a:pPr>
            <a:r>
              <a:rPr lang="en-US" sz="900" dirty="0">
                <a:solidFill>
                  <a:srgbClr val="262626"/>
                </a:solidFill>
                <a:latin typeface="Arial"/>
                <a:ea typeface="ＭＳ Ｐゴシック" pitchFamily="34" charset="-128"/>
                <a:cs typeface="Arial"/>
              </a:rPr>
              <a:t>Engagement and Retention</a:t>
            </a:r>
          </a:p>
        </p:txBody>
      </p:sp>
      <p:sp>
        <p:nvSpPr>
          <p:cNvPr id="80" name="Rectangle 79"/>
          <p:cNvSpPr/>
          <p:nvPr/>
        </p:nvSpPr>
        <p:spPr bwMode="auto">
          <a:xfrm>
            <a:off x="5861117" y="2606551"/>
            <a:ext cx="1024124" cy="365760"/>
          </a:xfrm>
          <a:prstGeom prst="rect">
            <a:avLst/>
          </a:prstGeom>
          <a:solidFill>
            <a:schemeClr val="bg1"/>
          </a:solidFill>
          <a:ln w="38100">
            <a:noFill/>
          </a:ln>
          <a:effectLst/>
        </p:spPr>
        <p:style>
          <a:lnRef idx="1">
            <a:schemeClr val="accent2"/>
          </a:lnRef>
          <a:fillRef idx="2">
            <a:schemeClr val="accent2"/>
          </a:fillRef>
          <a:effectRef idx="1">
            <a:schemeClr val="accent2"/>
          </a:effectRef>
          <a:fontRef idx="minor">
            <a:schemeClr val="dk1"/>
          </a:fontRef>
        </p:style>
        <p:txBody>
          <a:bodyPr lIns="91440" tIns="45720" rIns="91440" bIns="45720" anchor="ctr">
            <a:noAutofit/>
          </a:bodyPr>
          <a:lstStyle/>
          <a:p>
            <a:pPr algn="ctr" defTabSz="914400" fontAlgn="base">
              <a:spcBef>
                <a:spcPct val="0"/>
              </a:spcBef>
              <a:spcAft>
                <a:spcPct val="0"/>
              </a:spcAft>
              <a:defRPr/>
            </a:pPr>
            <a:r>
              <a:rPr lang="en-US" sz="900" dirty="0">
                <a:solidFill>
                  <a:srgbClr val="000000">
                    <a:lumMod val="85000"/>
                    <a:lumOff val="15000"/>
                  </a:srgbClr>
                </a:solidFill>
                <a:latin typeface="Arial"/>
                <a:ea typeface="ＭＳ Ｐゴシック" pitchFamily="34" charset="-128"/>
                <a:cs typeface="Arial"/>
              </a:rPr>
              <a:t>Learning and</a:t>
            </a:r>
            <a:br>
              <a:rPr lang="en-US" sz="900" dirty="0">
                <a:solidFill>
                  <a:srgbClr val="000000">
                    <a:lumMod val="85000"/>
                    <a:lumOff val="15000"/>
                  </a:srgbClr>
                </a:solidFill>
                <a:latin typeface="Arial"/>
                <a:ea typeface="ＭＳ Ｐゴシック" pitchFamily="34" charset="-128"/>
                <a:cs typeface="Arial"/>
              </a:rPr>
            </a:br>
            <a:r>
              <a:rPr lang="en-US" sz="900" dirty="0">
                <a:solidFill>
                  <a:srgbClr val="000000">
                    <a:lumMod val="85000"/>
                    <a:lumOff val="15000"/>
                  </a:srgbClr>
                </a:solidFill>
                <a:latin typeface="Arial"/>
                <a:ea typeface="ＭＳ Ｐゴシック" pitchFamily="34" charset="-128"/>
                <a:cs typeface="Arial"/>
              </a:rPr>
              <a:t>Development</a:t>
            </a:r>
          </a:p>
        </p:txBody>
      </p:sp>
      <p:sp>
        <p:nvSpPr>
          <p:cNvPr id="82" name="Rectangle 73"/>
          <p:cNvSpPr>
            <a:spLocks noChangeArrowheads="1"/>
          </p:cNvSpPr>
          <p:nvPr/>
        </p:nvSpPr>
        <p:spPr bwMode="auto">
          <a:xfrm>
            <a:off x="5861117" y="3050432"/>
            <a:ext cx="1024124" cy="365760"/>
          </a:xfrm>
          <a:prstGeom prst="rect">
            <a:avLst/>
          </a:prstGeom>
          <a:solidFill>
            <a:schemeClr val="bg1"/>
          </a:solidFill>
          <a:ln w="38100">
            <a:noFill/>
            <a:miter lim="800000"/>
            <a:headEnd/>
            <a:tailEnd/>
          </a:ln>
        </p:spPr>
        <p:txBody>
          <a:bodyPr lIns="91440" tIns="45720" rIns="91440" bIns="45720" anchor="ctr">
            <a:noAutofit/>
          </a:bodyPr>
          <a:lstStyle/>
          <a:p>
            <a:pPr algn="ctr" defTabSz="914400" fontAlgn="base">
              <a:spcBef>
                <a:spcPct val="0"/>
              </a:spcBef>
              <a:spcAft>
                <a:spcPct val="0"/>
              </a:spcAft>
            </a:pPr>
            <a:r>
              <a:rPr lang="en-US" sz="900" dirty="0">
                <a:solidFill>
                  <a:srgbClr val="262626"/>
                </a:solidFill>
                <a:latin typeface="Arial"/>
                <a:ea typeface="ＭＳ Ｐゴシック" pitchFamily="34" charset="-128"/>
                <a:cs typeface="Arial"/>
              </a:rPr>
              <a:t>Compensation and Rewards</a:t>
            </a:r>
          </a:p>
        </p:txBody>
      </p:sp>
      <p:sp>
        <p:nvSpPr>
          <p:cNvPr id="83" name="Rectangle 82"/>
          <p:cNvSpPr/>
          <p:nvPr/>
        </p:nvSpPr>
        <p:spPr bwMode="auto">
          <a:xfrm>
            <a:off x="6975714" y="2606551"/>
            <a:ext cx="1024124" cy="365760"/>
          </a:xfrm>
          <a:prstGeom prst="rect">
            <a:avLst/>
          </a:prstGeom>
          <a:solidFill>
            <a:schemeClr val="bg1"/>
          </a:solidFill>
          <a:ln w="38100">
            <a:noFill/>
          </a:ln>
          <a:effectLst/>
        </p:spPr>
        <p:style>
          <a:lnRef idx="1">
            <a:schemeClr val="accent2"/>
          </a:lnRef>
          <a:fillRef idx="2">
            <a:schemeClr val="accent2"/>
          </a:fillRef>
          <a:effectRef idx="1">
            <a:schemeClr val="accent2"/>
          </a:effectRef>
          <a:fontRef idx="minor">
            <a:schemeClr val="dk1"/>
          </a:fontRef>
        </p:style>
        <p:txBody>
          <a:bodyPr lIns="91440" tIns="45720" rIns="91440" bIns="45720" anchor="ctr">
            <a:noAutofit/>
          </a:bodyPr>
          <a:lstStyle/>
          <a:p>
            <a:pPr algn="ctr" defTabSz="914400" fontAlgn="base">
              <a:spcBef>
                <a:spcPct val="0"/>
              </a:spcBef>
              <a:spcAft>
                <a:spcPct val="0"/>
              </a:spcAft>
              <a:defRPr/>
            </a:pPr>
            <a:r>
              <a:rPr lang="en-US" sz="900" dirty="0">
                <a:solidFill>
                  <a:srgbClr val="000000">
                    <a:lumMod val="85000"/>
                    <a:lumOff val="15000"/>
                  </a:srgbClr>
                </a:solidFill>
                <a:latin typeface="Arial"/>
                <a:ea typeface="ＭＳ Ｐゴシック" pitchFamily="34" charset="-128"/>
                <a:cs typeface="Arial"/>
              </a:rPr>
              <a:t>Performance Management</a:t>
            </a:r>
          </a:p>
        </p:txBody>
      </p:sp>
      <p:sp>
        <p:nvSpPr>
          <p:cNvPr id="84" name="Rectangle 81"/>
          <p:cNvSpPr>
            <a:spLocks noChangeArrowheads="1"/>
          </p:cNvSpPr>
          <p:nvPr/>
        </p:nvSpPr>
        <p:spPr bwMode="auto">
          <a:xfrm>
            <a:off x="6975714" y="3050432"/>
            <a:ext cx="1024124" cy="365760"/>
          </a:xfrm>
          <a:prstGeom prst="rect">
            <a:avLst/>
          </a:prstGeom>
          <a:solidFill>
            <a:schemeClr val="bg1"/>
          </a:solidFill>
          <a:ln w="38100">
            <a:noFill/>
            <a:miter lim="800000"/>
            <a:headEnd/>
            <a:tailEnd/>
          </a:ln>
        </p:spPr>
        <p:txBody>
          <a:bodyPr lIns="91440" tIns="45720" rIns="91440" bIns="45720" anchor="ctr">
            <a:noAutofit/>
          </a:bodyPr>
          <a:lstStyle/>
          <a:p>
            <a:pPr algn="ctr" defTabSz="914400" fontAlgn="base">
              <a:spcBef>
                <a:spcPct val="0"/>
              </a:spcBef>
              <a:spcAft>
                <a:spcPct val="0"/>
              </a:spcAft>
            </a:pPr>
            <a:r>
              <a:rPr lang="en-US" sz="900" dirty="0">
                <a:solidFill>
                  <a:srgbClr val="262626"/>
                </a:solidFill>
                <a:latin typeface="Arial"/>
                <a:ea typeface="ＭＳ Ｐゴシック" pitchFamily="34" charset="-128"/>
                <a:cs typeface="Arial"/>
              </a:rPr>
              <a:t>Talent Review</a:t>
            </a:r>
          </a:p>
        </p:txBody>
      </p:sp>
      <p:sp>
        <p:nvSpPr>
          <p:cNvPr id="85" name="TextBox 84"/>
          <p:cNvSpPr txBox="1"/>
          <p:nvPr/>
        </p:nvSpPr>
        <p:spPr>
          <a:xfrm>
            <a:off x="1526975" y="3676855"/>
            <a:ext cx="1022750" cy="321597"/>
          </a:xfrm>
          <a:prstGeom prst="rect">
            <a:avLst/>
          </a:prstGeom>
          <a:solidFill>
            <a:schemeClr val="accent2"/>
          </a:solidFill>
          <a:ln>
            <a:noFill/>
          </a:ln>
        </p:spPr>
        <p:txBody>
          <a:bodyPr wrap="none" lIns="0" tIns="0" rIns="0" bIns="0" rtlCol="0" anchor="ctr">
            <a:noAutofit/>
          </a:bodyPr>
          <a:lstStyle/>
          <a:p>
            <a:pPr algn="ctr" defTabSz="914400" fontAlgn="base">
              <a:spcBef>
                <a:spcPct val="0"/>
              </a:spcBef>
              <a:spcAft>
                <a:spcPct val="0"/>
              </a:spcAft>
            </a:pPr>
            <a:r>
              <a:rPr lang="en-US" sz="1400" dirty="0" smtClean="0">
                <a:solidFill>
                  <a:srgbClr val="FFFFFF"/>
                </a:solidFill>
                <a:latin typeface="Arial" pitchFamily="34" charset="0"/>
                <a:ea typeface="ＭＳ Ｐゴシック" pitchFamily="34" charset="-128"/>
                <a:cs typeface="Arial" pitchFamily="34" charset="0"/>
              </a:rPr>
              <a:t>Social</a:t>
            </a:r>
            <a:endParaRPr lang="en-US" sz="1400" dirty="0">
              <a:solidFill>
                <a:srgbClr val="FFFFFF"/>
              </a:solidFill>
              <a:latin typeface="Arial" pitchFamily="34" charset="0"/>
              <a:ea typeface="ＭＳ Ｐゴシック" pitchFamily="34" charset="-128"/>
              <a:cs typeface="Arial" pitchFamily="34" charset="0"/>
            </a:endParaRPr>
          </a:p>
        </p:txBody>
      </p:sp>
      <p:sp>
        <p:nvSpPr>
          <p:cNvPr id="86" name="TextBox 85"/>
          <p:cNvSpPr txBox="1"/>
          <p:nvPr/>
        </p:nvSpPr>
        <p:spPr>
          <a:xfrm>
            <a:off x="2584250" y="3676855"/>
            <a:ext cx="1022750" cy="321597"/>
          </a:xfrm>
          <a:prstGeom prst="rect">
            <a:avLst/>
          </a:prstGeom>
          <a:solidFill>
            <a:schemeClr val="accent2"/>
          </a:solidFill>
          <a:ln>
            <a:noFill/>
          </a:ln>
        </p:spPr>
        <p:txBody>
          <a:bodyPr wrap="none" lIns="0" tIns="0" rIns="0" bIns="0" rtlCol="0" anchor="ctr">
            <a:noAutofit/>
          </a:bodyPr>
          <a:lstStyle/>
          <a:p>
            <a:pPr algn="ctr" defTabSz="914400" fontAlgn="base">
              <a:spcBef>
                <a:spcPct val="0"/>
              </a:spcBef>
              <a:spcAft>
                <a:spcPct val="0"/>
              </a:spcAft>
            </a:pPr>
            <a:r>
              <a:rPr lang="en-US" sz="1400" dirty="0">
                <a:solidFill>
                  <a:srgbClr val="FFFFFF"/>
                </a:solidFill>
                <a:latin typeface="Arial" pitchFamily="34" charset="0"/>
                <a:ea typeface="ＭＳ Ｐゴシック" pitchFamily="34" charset="-128"/>
                <a:cs typeface="Arial" pitchFamily="34" charset="0"/>
              </a:rPr>
              <a:t>Mobile</a:t>
            </a:r>
          </a:p>
        </p:txBody>
      </p:sp>
      <p:sp>
        <p:nvSpPr>
          <p:cNvPr id="87" name="TextBox 86"/>
          <p:cNvSpPr txBox="1"/>
          <p:nvPr/>
        </p:nvSpPr>
        <p:spPr>
          <a:xfrm>
            <a:off x="3670100" y="3676855"/>
            <a:ext cx="1022750" cy="321597"/>
          </a:xfrm>
          <a:prstGeom prst="rect">
            <a:avLst/>
          </a:prstGeom>
          <a:solidFill>
            <a:schemeClr val="accent2"/>
          </a:solidFill>
          <a:ln>
            <a:noFill/>
          </a:ln>
        </p:spPr>
        <p:txBody>
          <a:bodyPr wrap="none" lIns="0" tIns="0" rIns="0" bIns="0" rtlCol="0" anchor="ctr">
            <a:noAutofit/>
          </a:bodyPr>
          <a:lstStyle/>
          <a:p>
            <a:pPr algn="ctr" defTabSz="914400" fontAlgn="base">
              <a:spcBef>
                <a:spcPct val="0"/>
              </a:spcBef>
              <a:spcAft>
                <a:spcPct val="0"/>
              </a:spcAft>
            </a:pPr>
            <a:r>
              <a:rPr lang="en-US" sz="1400" dirty="0">
                <a:solidFill>
                  <a:srgbClr val="FFFFFF"/>
                </a:solidFill>
                <a:latin typeface="Arial" pitchFamily="34" charset="0"/>
                <a:ea typeface="ＭＳ Ｐゴシック" pitchFamily="34" charset="-128"/>
                <a:cs typeface="Arial" pitchFamily="34" charset="0"/>
              </a:rPr>
              <a:t>Integration</a:t>
            </a:r>
          </a:p>
        </p:txBody>
      </p:sp>
      <p:sp>
        <p:nvSpPr>
          <p:cNvPr id="88" name="TextBox 87"/>
          <p:cNvSpPr txBox="1"/>
          <p:nvPr/>
        </p:nvSpPr>
        <p:spPr>
          <a:xfrm>
            <a:off x="4746425" y="3676855"/>
            <a:ext cx="1022750" cy="321597"/>
          </a:xfrm>
          <a:prstGeom prst="rect">
            <a:avLst/>
          </a:prstGeom>
          <a:solidFill>
            <a:schemeClr val="accent2"/>
          </a:solidFill>
          <a:ln>
            <a:noFill/>
          </a:ln>
        </p:spPr>
        <p:txBody>
          <a:bodyPr wrap="none" lIns="0" tIns="0" rIns="0" bIns="0" rtlCol="0" anchor="ctr">
            <a:noAutofit/>
          </a:bodyPr>
          <a:lstStyle/>
          <a:p>
            <a:pPr algn="ctr" defTabSz="914400" fontAlgn="base">
              <a:spcBef>
                <a:spcPct val="0"/>
              </a:spcBef>
              <a:spcAft>
                <a:spcPct val="0"/>
              </a:spcAft>
            </a:pPr>
            <a:r>
              <a:rPr lang="en-US" sz="1400" dirty="0">
                <a:solidFill>
                  <a:srgbClr val="FFFFFF"/>
                </a:solidFill>
                <a:latin typeface="Arial" pitchFamily="34" charset="0"/>
                <a:ea typeface="ＭＳ Ｐゴシック" pitchFamily="34" charset="-128"/>
                <a:cs typeface="Arial" pitchFamily="34" charset="0"/>
              </a:rPr>
              <a:t>Analytics</a:t>
            </a:r>
          </a:p>
        </p:txBody>
      </p:sp>
      <p:sp>
        <p:nvSpPr>
          <p:cNvPr id="89" name="TextBox 88"/>
          <p:cNvSpPr txBox="1"/>
          <p:nvPr/>
        </p:nvSpPr>
        <p:spPr>
          <a:xfrm>
            <a:off x="5813225" y="3676855"/>
            <a:ext cx="1022750" cy="321597"/>
          </a:xfrm>
          <a:prstGeom prst="rect">
            <a:avLst/>
          </a:prstGeom>
          <a:solidFill>
            <a:schemeClr val="accent2"/>
          </a:solidFill>
          <a:ln>
            <a:noFill/>
          </a:ln>
        </p:spPr>
        <p:txBody>
          <a:bodyPr wrap="none" lIns="0" tIns="0" rIns="0" bIns="0" rtlCol="0" anchor="ctr">
            <a:noAutofit/>
          </a:bodyPr>
          <a:lstStyle/>
          <a:p>
            <a:pPr algn="ctr" defTabSz="914400" fontAlgn="base">
              <a:spcBef>
                <a:spcPct val="0"/>
              </a:spcBef>
              <a:spcAft>
                <a:spcPct val="0"/>
              </a:spcAft>
            </a:pPr>
            <a:r>
              <a:rPr lang="en-US" sz="1400" dirty="0">
                <a:solidFill>
                  <a:srgbClr val="FFFFFF"/>
                </a:solidFill>
                <a:latin typeface="Arial" pitchFamily="34" charset="0"/>
                <a:ea typeface="ＭＳ Ｐゴシック" pitchFamily="34" charset="-128"/>
                <a:cs typeface="Arial" pitchFamily="34" charset="0"/>
              </a:rPr>
              <a:t>Reliable</a:t>
            </a:r>
          </a:p>
        </p:txBody>
      </p:sp>
      <p:sp>
        <p:nvSpPr>
          <p:cNvPr id="90" name="TextBox 89"/>
          <p:cNvSpPr txBox="1"/>
          <p:nvPr/>
        </p:nvSpPr>
        <p:spPr>
          <a:xfrm>
            <a:off x="6870500" y="3676855"/>
            <a:ext cx="1022750" cy="321597"/>
          </a:xfrm>
          <a:prstGeom prst="rect">
            <a:avLst/>
          </a:prstGeom>
          <a:solidFill>
            <a:schemeClr val="accent2"/>
          </a:solidFill>
          <a:ln>
            <a:noFill/>
          </a:ln>
        </p:spPr>
        <p:txBody>
          <a:bodyPr wrap="none" lIns="0" tIns="0" rIns="0" bIns="0" rtlCol="0" anchor="ctr">
            <a:noAutofit/>
          </a:bodyPr>
          <a:lstStyle/>
          <a:p>
            <a:pPr algn="ctr" defTabSz="914400" fontAlgn="base">
              <a:spcBef>
                <a:spcPct val="0"/>
              </a:spcBef>
              <a:spcAft>
                <a:spcPct val="0"/>
              </a:spcAft>
            </a:pPr>
            <a:r>
              <a:rPr lang="en-US" sz="1400" dirty="0">
                <a:solidFill>
                  <a:srgbClr val="FFFFFF"/>
                </a:solidFill>
                <a:latin typeface="Arial" pitchFamily="34" charset="0"/>
                <a:ea typeface="ＭＳ Ｐゴシック" pitchFamily="34" charset="-128"/>
                <a:cs typeface="Arial" pitchFamily="34" charset="0"/>
              </a:rPr>
              <a:t>Secure</a:t>
            </a:r>
          </a:p>
        </p:txBody>
      </p:sp>
      <p:sp>
        <p:nvSpPr>
          <p:cNvPr id="2" name="Title 1"/>
          <p:cNvSpPr>
            <a:spLocks noGrp="1"/>
          </p:cNvSpPr>
          <p:nvPr>
            <p:ph type="title"/>
          </p:nvPr>
        </p:nvSpPr>
        <p:spPr/>
        <p:txBody>
          <a:bodyPr/>
          <a:lstStyle/>
          <a:p>
            <a:r>
              <a:rPr lang="en-US" dirty="0" smtClean="0"/>
              <a:t>Oracle Delivers The Most Complete </a:t>
            </a:r>
            <a:br>
              <a:rPr lang="en-US" dirty="0" smtClean="0"/>
            </a:br>
            <a:r>
              <a:rPr lang="en-US" dirty="0" smtClean="0"/>
              <a:t>Cloud-Based Talent Management Suite</a:t>
            </a:r>
            <a:endParaRPr lang="en-US" dirty="0"/>
          </a:p>
        </p:txBody>
      </p:sp>
    </p:spTree>
    <p:extLst>
      <p:ext uri="{BB962C8B-B14F-4D97-AF65-F5344CB8AC3E}">
        <p14:creationId xmlns:p14="http://schemas.microsoft.com/office/powerpoint/2010/main" val="64197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40162" y="272228"/>
            <a:ext cx="8330184" cy="250069"/>
          </a:xfrm>
        </p:spPr>
        <p:txBody>
          <a:bodyPr/>
          <a:lstStyle/>
          <a:p>
            <a:r>
              <a:rPr lang="en-US" dirty="0" smtClean="0"/>
              <a:t>Extensions</a:t>
            </a:r>
            <a:endParaRPr lang="en-US" dirty="0"/>
          </a:p>
        </p:txBody>
      </p:sp>
      <p:sp>
        <p:nvSpPr>
          <p:cNvPr id="5" name="Rectangle 4"/>
          <p:cNvSpPr/>
          <p:nvPr/>
        </p:nvSpPr>
        <p:spPr>
          <a:xfrm>
            <a:off x="236213" y="719320"/>
            <a:ext cx="8330184" cy="2766398"/>
          </a:xfrm>
          <a:prstGeom prst="rect">
            <a:avLst/>
          </a:prstGeom>
        </p:spPr>
        <p:txBody>
          <a:bodyPr wrap="square">
            <a:spAutoFit/>
          </a:bodyPr>
          <a:lstStyle/>
          <a:p>
            <a:pPr algn="l">
              <a:lnSpc>
                <a:spcPct val="106000"/>
              </a:lnSpc>
              <a:buSzPct val="80000"/>
              <a:defRPr/>
            </a:pPr>
            <a:r>
              <a:rPr lang="en-AU" sz="1200" b="0" dirty="0" smtClean="0">
                <a:solidFill>
                  <a:srgbClr val="002776"/>
                </a:solidFill>
              </a:rPr>
              <a:t>Fusion </a:t>
            </a:r>
            <a:r>
              <a:rPr lang="en-AU" sz="1200" b="0" dirty="0">
                <a:solidFill>
                  <a:srgbClr val="002776"/>
                </a:solidFill>
              </a:rPr>
              <a:t>is fully configurable and provides a lot of flexibility and ‘personalisation’ for customers (down to the user level</a:t>
            </a:r>
            <a:r>
              <a:rPr lang="en-AU" sz="1200" b="0" dirty="0" smtClean="0">
                <a:solidFill>
                  <a:srgbClr val="002776"/>
                </a:solidFill>
              </a:rPr>
              <a:t>).</a:t>
            </a:r>
            <a:endParaRPr lang="en-US" sz="1200" b="0" dirty="0" smtClean="0">
              <a:solidFill>
                <a:srgbClr val="002776"/>
              </a:solidFill>
            </a:endParaRPr>
          </a:p>
          <a:p>
            <a:pPr>
              <a:lnSpc>
                <a:spcPct val="106000"/>
              </a:lnSpc>
              <a:buSzPct val="80000"/>
              <a:defRPr/>
            </a:pPr>
            <a:endParaRPr lang="en-US" sz="1200" b="0" dirty="0">
              <a:solidFill>
                <a:srgbClr val="002776"/>
              </a:solidFill>
            </a:endParaRPr>
          </a:p>
          <a:p>
            <a:pPr algn="l">
              <a:lnSpc>
                <a:spcPct val="106000"/>
              </a:lnSpc>
              <a:buSzPct val="80000"/>
              <a:defRPr/>
            </a:pPr>
            <a:r>
              <a:rPr lang="en-US" sz="1200" b="0" dirty="0" smtClean="0">
                <a:solidFill>
                  <a:srgbClr val="002776"/>
                </a:solidFill>
              </a:rPr>
              <a:t>We recommend driving adoption through focus on service delivery, not extensions</a:t>
            </a:r>
          </a:p>
          <a:p>
            <a:pPr marL="742950" lvl="1" indent="-285750" algn="l">
              <a:lnSpc>
                <a:spcPct val="106000"/>
              </a:lnSpc>
              <a:buSzPct val="80000"/>
              <a:buFont typeface="Arial" pitchFamily="34" charset="0"/>
              <a:buChar char="•"/>
              <a:defRPr/>
            </a:pPr>
            <a:r>
              <a:rPr lang="en-US" sz="1200" b="0" dirty="0" smtClean="0">
                <a:solidFill>
                  <a:srgbClr val="002776"/>
                </a:solidFill>
              </a:rPr>
              <a:t>How </a:t>
            </a:r>
            <a:r>
              <a:rPr lang="en-US" sz="1200" b="0" dirty="0">
                <a:solidFill>
                  <a:srgbClr val="002776"/>
                </a:solidFill>
              </a:rPr>
              <a:t>will the role of HR business partners change? </a:t>
            </a:r>
            <a:endParaRPr lang="en-US" sz="1200" b="0" dirty="0" smtClean="0">
              <a:solidFill>
                <a:srgbClr val="002776"/>
              </a:solidFill>
            </a:endParaRPr>
          </a:p>
          <a:p>
            <a:pPr marL="742950" lvl="1" indent="-285750" algn="l">
              <a:lnSpc>
                <a:spcPct val="106000"/>
              </a:lnSpc>
              <a:buSzPct val="80000"/>
              <a:buFont typeface="Arial" pitchFamily="34" charset="0"/>
              <a:buChar char="•"/>
              <a:defRPr/>
            </a:pPr>
            <a:r>
              <a:rPr lang="en-US" sz="1200" b="0" dirty="0" smtClean="0">
                <a:solidFill>
                  <a:srgbClr val="002776"/>
                </a:solidFill>
              </a:rPr>
              <a:t>Is </a:t>
            </a:r>
            <a:r>
              <a:rPr lang="en-US" sz="1200" b="0" dirty="0">
                <a:solidFill>
                  <a:srgbClr val="002776"/>
                </a:solidFill>
              </a:rPr>
              <a:t>there a role for an HR generalist? </a:t>
            </a:r>
            <a:endParaRPr lang="en-US" sz="1200" b="0" dirty="0" smtClean="0">
              <a:solidFill>
                <a:srgbClr val="002776"/>
              </a:solidFill>
            </a:endParaRPr>
          </a:p>
          <a:p>
            <a:pPr marL="742950" lvl="1" indent="-285750" algn="l">
              <a:lnSpc>
                <a:spcPct val="106000"/>
              </a:lnSpc>
              <a:buSzPct val="80000"/>
              <a:buFont typeface="Arial" pitchFamily="34" charset="0"/>
              <a:buChar char="•"/>
              <a:defRPr/>
            </a:pPr>
            <a:r>
              <a:rPr lang="en-US" sz="1200" b="0" dirty="0" smtClean="0">
                <a:solidFill>
                  <a:srgbClr val="002776"/>
                </a:solidFill>
              </a:rPr>
              <a:t>Will </a:t>
            </a:r>
            <a:r>
              <a:rPr lang="en-US" sz="1200" b="0" dirty="0">
                <a:solidFill>
                  <a:srgbClr val="002776"/>
                </a:solidFill>
              </a:rPr>
              <a:t>there be an HR service center?</a:t>
            </a:r>
          </a:p>
          <a:p>
            <a:pPr fontAlgn="auto">
              <a:lnSpc>
                <a:spcPct val="106000"/>
              </a:lnSpc>
              <a:spcAft>
                <a:spcPts val="0"/>
              </a:spcAft>
              <a:buSzPct val="80000"/>
              <a:defRPr/>
            </a:pPr>
            <a:endParaRPr lang="en-US" sz="1200" b="0" kern="0" dirty="0" smtClean="0">
              <a:solidFill>
                <a:srgbClr val="002776"/>
              </a:solidFill>
            </a:endParaRPr>
          </a:p>
          <a:p>
            <a:pPr algn="l" fontAlgn="auto">
              <a:lnSpc>
                <a:spcPct val="106000"/>
              </a:lnSpc>
              <a:spcAft>
                <a:spcPts val="0"/>
              </a:spcAft>
              <a:buSzPct val="80000"/>
              <a:defRPr/>
            </a:pPr>
            <a:r>
              <a:rPr lang="en-US" sz="1200" b="0" kern="0" dirty="0" smtClean="0">
                <a:solidFill>
                  <a:srgbClr val="002776"/>
                </a:solidFill>
              </a:rPr>
              <a:t>Oracle is planning significant user interface </a:t>
            </a:r>
            <a:r>
              <a:rPr lang="en-US" sz="1200" b="0" kern="0" dirty="0" smtClean="0">
                <a:solidFill>
                  <a:srgbClr val="002776"/>
                </a:solidFill>
              </a:rPr>
              <a:t>enhancements</a:t>
            </a:r>
            <a:endParaRPr lang="en-US" sz="1200" b="0" kern="0" dirty="0">
              <a:solidFill>
                <a:srgbClr val="002776"/>
              </a:solidFill>
            </a:endParaRPr>
          </a:p>
          <a:p>
            <a:pPr algn="l"/>
            <a:endParaRPr lang="en-US" sz="1200" b="0" dirty="0" smtClean="0">
              <a:solidFill>
                <a:srgbClr val="002776"/>
              </a:solidFill>
            </a:endParaRPr>
          </a:p>
          <a:p>
            <a:pPr algn="l"/>
            <a:r>
              <a:rPr lang="en-US" sz="1200" b="0" dirty="0" smtClean="0">
                <a:solidFill>
                  <a:srgbClr val="002776"/>
                </a:solidFill>
              </a:rPr>
              <a:t>Consider Platform </a:t>
            </a:r>
            <a:r>
              <a:rPr lang="en-US" sz="1200" b="0" dirty="0">
                <a:solidFill>
                  <a:srgbClr val="002776"/>
                </a:solidFill>
              </a:rPr>
              <a:t>as a Service (PaaS) </a:t>
            </a:r>
            <a:r>
              <a:rPr lang="en-US" sz="1200" b="0" dirty="0" smtClean="0">
                <a:solidFill>
                  <a:srgbClr val="002776"/>
                </a:solidFill>
              </a:rPr>
              <a:t>extensions to remain in a cloud environment:</a:t>
            </a:r>
          </a:p>
          <a:p>
            <a:pPr marL="742950" lvl="1" indent="-285750" algn="l">
              <a:buFont typeface="Arial" pitchFamily="34" charset="0"/>
              <a:buChar char="•"/>
            </a:pPr>
            <a:r>
              <a:rPr lang="en-US" sz="1200" b="0" dirty="0" smtClean="0">
                <a:solidFill>
                  <a:srgbClr val="002776"/>
                </a:solidFill>
              </a:rPr>
              <a:t>Oracle Java and Database Cloud Services</a:t>
            </a:r>
          </a:p>
          <a:p>
            <a:pPr marL="742950" lvl="1" indent="-285750" algn="l">
              <a:buFont typeface="Arial" pitchFamily="34" charset="0"/>
              <a:buChar char="•"/>
            </a:pPr>
            <a:r>
              <a:rPr lang="en-US" sz="1200" b="0" dirty="0" smtClean="0">
                <a:solidFill>
                  <a:srgbClr val="002776"/>
                </a:solidFill>
              </a:rPr>
              <a:t>Same technology used to develop Fusion HCM</a:t>
            </a:r>
          </a:p>
          <a:p>
            <a:pPr marL="742950" lvl="1" indent="-285750" algn="l">
              <a:buFont typeface="Arial" pitchFamily="34" charset="0"/>
              <a:buChar char="•"/>
            </a:pPr>
            <a:r>
              <a:rPr lang="en-US" sz="1200" b="0" dirty="0" smtClean="0">
                <a:solidFill>
                  <a:srgbClr val="002776"/>
                </a:solidFill>
              </a:rPr>
              <a:t>Note that identity </a:t>
            </a:r>
            <a:r>
              <a:rPr lang="en-US" sz="1200" b="0" dirty="0">
                <a:solidFill>
                  <a:srgbClr val="002776"/>
                </a:solidFill>
              </a:rPr>
              <a:t>management for </a:t>
            </a:r>
            <a:r>
              <a:rPr lang="en-US" sz="1200" b="0" dirty="0" smtClean="0">
                <a:solidFill>
                  <a:srgbClr val="002776"/>
                </a:solidFill>
              </a:rPr>
              <a:t>Fusion Applications SaaS is currently separate from the PaaS common identity framework</a:t>
            </a:r>
            <a:endParaRPr lang="en-US" sz="1200" b="0" dirty="0">
              <a:solidFill>
                <a:srgbClr val="002776"/>
              </a:solidFill>
            </a:endParaRPr>
          </a:p>
        </p:txBody>
      </p:sp>
      <p:pic>
        <p:nvPicPr>
          <p:cNvPr id="6" name="Picture 14" descr="https://encrypted-tbn0.gstatic.com/images?q=tbn:ANd9GcS7PIxwQJZvorEYt30px0_CMwHo-65ynT91RPZM8fSRrGOXGtT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836" y="3880681"/>
            <a:ext cx="1746165" cy="5846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ttp://www.cmswire.com/images/screenshot-oraclefreeadf-2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5758" y="3742039"/>
            <a:ext cx="1786042" cy="8947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p:cNvPicPr>
            <a:picLocks noChangeAspect="1" noChangeArrowheads="1"/>
          </p:cNvPicPr>
          <p:nvPr/>
        </p:nvPicPr>
        <p:blipFill>
          <a:blip r:embed="rId4" cstate="print"/>
          <a:srcRect/>
          <a:stretch>
            <a:fillRect/>
          </a:stretch>
        </p:blipFill>
        <p:spPr bwMode="auto">
          <a:xfrm>
            <a:off x="6805912" y="1554480"/>
            <a:ext cx="1423688" cy="788670"/>
          </a:xfrm>
          <a:prstGeom prst="rect">
            <a:avLst/>
          </a:prstGeom>
          <a:noFill/>
          <a:ln w="9525">
            <a:noFill/>
            <a:miter lim="800000"/>
            <a:headEnd/>
            <a:tailEnd/>
          </a:ln>
        </p:spPr>
      </p:pic>
      <p:pic>
        <p:nvPicPr>
          <p:cNvPr id="10" name="Picture 18" descr="https://encrypted-tbn2.gstatic.com/images?q=tbn:ANd9GcTGaIwBTywwe8THRRZGBd1BdAle33sA2JgNqHdLf7UzxwJqBFBhi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7430" y="3722385"/>
            <a:ext cx="1524000" cy="9144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624386" y="4636785"/>
            <a:ext cx="1945644" cy="523220"/>
          </a:xfrm>
          <a:prstGeom prst="rect">
            <a:avLst/>
          </a:prstGeom>
          <a:noFill/>
        </p:spPr>
        <p:txBody>
          <a:bodyPr wrap="square" rtlCol="0">
            <a:spAutoFit/>
          </a:bodyPr>
          <a:lstStyle/>
          <a:p>
            <a:r>
              <a:rPr lang="en-US" sz="1400" dirty="0" smtClean="0">
                <a:solidFill>
                  <a:srgbClr val="002776"/>
                </a:solidFill>
              </a:rPr>
              <a:t>Oracle Java </a:t>
            </a:r>
            <a:br>
              <a:rPr lang="en-US" sz="1400" dirty="0" smtClean="0">
                <a:solidFill>
                  <a:srgbClr val="002776"/>
                </a:solidFill>
              </a:rPr>
            </a:br>
            <a:r>
              <a:rPr lang="en-US" sz="1400" dirty="0" smtClean="0">
                <a:solidFill>
                  <a:srgbClr val="002776"/>
                </a:solidFill>
              </a:rPr>
              <a:t>Cloud Service</a:t>
            </a:r>
          </a:p>
        </p:txBody>
      </p:sp>
      <p:sp>
        <p:nvSpPr>
          <p:cNvPr id="12" name="TextBox 11"/>
          <p:cNvSpPr txBox="1"/>
          <p:nvPr/>
        </p:nvSpPr>
        <p:spPr>
          <a:xfrm>
            <a:off x="990600" y="4636785"/>
            <a:ext cx="1945644" cy="307777"/>
          </a:xfrm>
          <a:prstGeom prst="rect">
            <a:avLst/>
          </a:prstGeom>
          <a:noFill/>
        </p:spPr>
        <p:txBody>
          <a:bodyPr wrap="square" rtlCol="0">
            <a:spAutoFit/>
          </a:bodyPr>
          <a:lstStyle/>
          <a:p>
            <a:r>
              <a:rPr lang="en-US" sz="1400" dirty="0" smtClean="0">
                <a:solidFill>
                  <a:srgbClr val="002776"/>
                </a:solidFill>
              </a:rPr>
              <a:t>ADF Development</a:t>
            </a:r>
          </a:p>
        </p:txBody>
      </p:sp>
      <p:sp>
        <p:nvSpPr>
          <p:cNvPr id="13" name="Right Arrow 12"/>
          <p:cNvSpPr/>
          <p:nvPr/>
        </p:nvSpPr>
        <p:spPr>
          <a:xfrm>
            <a:off x="3157414" y="3950985"/>
            <a:ext cx="500186" cy="400050"/>
          </a:xfrm>
          <a:prstGeom prst="rightArrow">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0" dirty="0" err="1" smtClean="0">
              <a:solidFill>
                <a:srgbClr val="FFFFFF"/>
              </a:solidFill>
            </a:endParaRPr>
          </a:p>
        </p:txBody>
      </p:sp>
      <p:sp>
        <p:nvSpPr>
          <p:cNvPr id="14" name="Right Arrow 13"/>
          <p:cNvSpPr/>
          <p:nvPr/>
        </p:nvSpPr>
        <p:spPr>
          <a:xfrm>
            <a:off x="5519614" y="3950985"/>
            <a:ext cx="500186" cy="400050"/>
          </a:xfrm>
          <a:prstGeom prst="rightArrow">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0" dirty="0" err="1" smtClean="0">
              <a:solidFill>
                <a:srgbClr val="FFFFFF"/>
              </a:solidFill>
            </a:endParaRPr>
          </a:p>
        </p:txBody>
      </p:sp>
    </p:spTree>
    <p:extLst>
      <p:ext uri="{BB962C8B-B14F-4D97-AF65-F5344CB8AC3E}">
        <p14:creationId xmlns:p14="http://schemas.microsoft.com/office/powerpoint/2010/main" val="2155694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07640" y="1167595"/>
            <a:ext cx="7924800" cy="4801298"/>
          </a:xfrm>
          <a:prstGeom prst="rect">
            <a:avLst/>
          </a:prstGeom>
          <a:noFill/>
          <a:ln w="9525">
            <a:noFill/>
            <a:miter lim="800000"/>
            <a:headEnd/>
            <a:tailEnd/>
          </a:ln>
        </p:spPr>
        <p:txBody>
          <a:bodyPr wrap="square" lIns="91426" tIns="45712" rIns="91426" bIns="45712">
            <a:spAutoFit/>
          </a:bodyPr>
          <a:lstStyle/>
          <a:p>
            <a:pPr>
              <a:buFont typeface="Wingdings" pitchFamily="2" charset="2"/>
              <a:buChar char="Ø"/>
            </a:pPr>
            <a:endParaRPr lang="en-GB" dirty="0" smtClean="0">
              <a:solidFill>
                <a:schemeClr val="tx2"/>
              </a:solidFill>
            </a:endParaRPr>
          </a:p>
          <a:p>
            <a:pPr marL="261938" indent="-261938">
              <a:buFont typeface="Wingdings" pitchFamily="2" charset="2"/>
              <a:buChar char="Ø"/>
            </a:pPr>
            <a:r>
              <a:rPr lang="en-GB" dirty="0" smtClean="0">
                <a:solidFill>
                  <a:schemeClr val="tx2"/>
                </a:solidFill>
              </a:rPr>
              <a:t>Limited functionality for configuring custom approvals and notifications which fall outside of the normal manager hierarchy</a:t>
            </a:r>
          </a:p>
          <a:p>
            <a:pPr marL="261938" indent="-261938">
              <a:buFont typeface="Wingdings" pitchFamily="2" charset="2"/>
              <a:buChar char="Ø"/>
            </a:pPr>
            <a:endParaRPr lang="en-GB" dirty="0" smtClean="0">
              <a:solidFill>
                <a:schemeClr val="tx2"/>
              </a:solidFill>
            </a:endParaRPr>
          </a:p>
          <a:p>
            <a:pPr marL="261938" indent="-261938">
              <a:buFont typeface="Wingdings" pitchFamily="2" charset="2"/>
              <a:buChar char="Ø"/>
            </a:pPr>
            <a:r>
              <a:rPr lang="en-GB" dirty="0" smtClean="0">
                <a:solidFill>
                  <a:schemeClr val="tx2"/>
                </a:solidFill>
              </a:rPr>
              <a:t>No current functionality to download offline versions of the application which can be updated and then uploaded at a later date</a:t>
            </a:r>
          </a:p>
          <a:p>
            <a:pPr marL="261938" indent="-261938">
              <a:buFont typeface="Wingdings" pitchFamily="2" charset="2"/>
              <a:buChar char="Ø"/>
            </a:pPr>
            <a:endParaRPr lang="en-GB" dirty="0" smtClean="0">
              <a:solidFill>
                <a:schemeClr val="tx2"/>
              </a:solidFill>
            </a:endParaRPr>
          </a:p>
          <a:p>
            <a:pPr marL="261938" indent="-261938">
              <a:buFont typeface="Wingdings" pitchFamily="2" charset="2"/>
              <a:buChar char="Ø"/>
            </a:pPr>
            <a:r>
              <a:rPr lang="en-GB" dirty="0" smtClean="0">
                <a:solidFill>
                  <a:schemeClr val="tx2"/>
                </a:solidFill>
              </a:rPr>
              <a:t>No current functionality to establish position hierarchies which display vacancies via the organisation chart</a:t>
            </a:r>
          </a:p>
          <a:p>
            <a:pPr marL="261938" indent="-261938">
              <a:buFont typeface="Wingdings" pitchFamily="2" charset="2"/>
              <a:buChar char="Ø"/>
            </a:pPr>
            <a:endParaRPr lang="en-GB" dirty="0" smtClean="0">
              <a:solidFill>
                <a:schemeClr val="tx2"/>
              </a:solidFill>
            </a:endParaRPr>
          </a:p>
          <a:p>
            <a:pPr marL="261938" indent="-261938">
              <a:buFont typeface="Wingdings" pitchFamily="2" charset="2"/>
              <a:buChar char="Ø"/>
            </a:pPr>
            <a:r>
              <a:rPr lang="en-GB" dirty="0" smtClean="0">
                <a:solidFill>
                  <a:schemeClr val="tx2"/>
                </a:solidFill>
              </a:rPr>
              <a:t>Limitations in the configuration of custom security profiles</a:t>
            </a:r>
          </a:p>
          <a:p>
            <a:endParaRPr lang="en-GB" dirty="0" smtClean="0">
              <a:solidFill>
                <a:schemeClr val="tx2"/>
              </a:solidFill>
            </a:endParaRPr>
          </a:p>
          <a:p>
            <a:pPr>
              <a:buFont typeface="Wingdings" pitchFamily="2" charset="2"/>
              <a:buChar char="Ø"/>
            </a:pPr>
            <a:endParaRPr lang="en-GB" dirty="0" smtClean="0">
              <a:solidFill>
                <a:schemeClr val="tx2"/>
              </a:solidFill>
            </a:endParaRPr>
          </a:p>
          <a:p>
            <a:pPr>
              <a:buFont typeface="Wingdings" pitchFamily="2" charset="2"/>
              <a:buChar char="Ø"/>
            </a:pPr>
            <a:endParaRPr lang="en-GB" dirty="0">
              <a:solidFill>
                <a:schemeClr val="tx2"/>
              </a:solidFill>
            </a:endParaRPr>
          </a:p>
          <a:p>
            <a:pPr>
              <a:buFont typeface="Wingdings" pitchFamily="2" charset="2"/>
              <a:buChar char="Ø"/>
            </a:pPr>
            <a:endParaRPr lang="en-GB" dirty="0">
              <a:solidFill>
                <a:schemeClr val="tx2"/>
              </a:solidFill>
            </a:endParaRPr>
          </a:p>
          <a:p>
            <a:pPr>
              <a:buFont typeface="Wingdings" pitchFamily="2" charset="2"/>
              <a:buChar char="Ø"/>
            </a:pPr>
            <a:endParaRPr lang="en-GB" dirty="0">
              <a:solidFill>
                <a:schemeClr val="tx2"/>
              </a:solidFill>
            </a:endParaRPr>
          </a:p>
          <a:p>
            <a:endParaRPr lang="en-GB" dirty="0">
              <a:solidFill>
                <a:schemeClr val="tx2"/>
              </a:solidFill>
            </a:endParaRPr>
          </a:p>
        </p:txBody>
      </p:sp>
      <p:sp>
        <p:nvSpPr>
          <p:cNvPr id="4" name="Rectangle 23"/>
          <p:cNvSpPr txBox="1">
            <a:spLocks noChangeArrowheads="1"/>
          </p:cNvSpPr>
          <p:nvPr/>
        </p:nvSpPr>
        <p:spPr bwMode="auto">
          <a:xfrm>
            <a:off x="476178" y="240528"/>
            <a:ext cx="8422523" cy="554578"/>
          </a:xfrm>
          <a:prstGeom prst="rect">
            <a:avLst/>
          </a:prstGeom>
          <a:noFill/>
          <a:ln w="9525">
            <a:noFill/>
            <a:miter lim="800000"/>
            <a:headEnd/>
            <a:tailEnd/>
          </a:ln>
        </p:spPr>
        <p:txBody>
          <a:bodyPr lIns="0" tIns="32283" rIns="0" bIns="0"/>
          <a:lstStyle/>
          <a:p>
            <a:pPr defTabSz="913964" fontAlgn="base">
              <a:spcBef>
                <a:spcPct val="0"/>
              </a:spcBef>
              <a:spcAft>
                <a:spcPct val="0"/>
              </a:spcAft>
              <a:defRPr/>
            </a:pPr>
            <a:r>
              <a:rPr lang="en-US" sz="2200" b="1" dirty="0" smtClean="0">
                <a:solidFill>
                  <a:srgbClr val="002776"/>
                </a:solidFill>
                <a:cs typeface="Arial" charset="0"/>
              </a:rPr>
              <a:t>Ongoing challenges with the application</a:t>
            </a:r>
            <a:r>
              <a:rPr lang="en-US" b="1" dirty="0">
                <a:solidFill>
                  <a:srgbClr val="92D400"/>
                </a:solidFill>
                <a:cs typeface="Arial" charset="0"/>
              </a:rPr>
              <a:t/>
            </a:r>
            <a:br>
              <a:rPr lang="en-US" b="1" dirty="0">
                <a:solidFill>
                  <a:srgbClr val="92D400"/>
                </a:solidFill>
                <a:cs typeface="Arial" charset="0"/>
              </a:rPr>
            </a:br>
            <a:r>
              <a:rPr lang="en-US" b="1" dirty="0" smtClean="0">
                <a:solidFill>
                  <a:srgbClr val="92D400"/>
                </a:solidFill>
                <a:cs typeface="Arial" charset="0"/>
              </a:rPr>
              <a:t>There are still areas of improvement for the application, which Elizabeth Arden are helping to identify </a:t>
            </a:r>
            <a:endParaRPr lang="en-US" b="1" dirty="0">
              <a:solidFill>
                <a:srgbClr val="92D400"/>
              </a:solidFill>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p:cNvSpPr>
          <p:nvPr>
            <p:ph type="ctrTitle"/>
          </p:nvPr>
        </p:nvSpPr>
        <p:spPr/>
        <p:txBody>
          <a:bodyPr/>
          <a:lstStyle/>
          <a:p>
            <a:r>
              <a:rPr lang="en-GB" dirty="0" smtClean="0"/>
              <a:t>The Future of </a:t>
            </a:r>
            <a:r>
              <a:rPr lang="en-GB" dirty="0" err="1" smtClean="0"/>
              <a:t>MyHRDoor</a:t>
            </a:r>
            <a:endParaRPr lang="en-GB"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Box 6"/>
          <p:cNvSpPr txBox="1">
            <a:spLocks noChangeArrowheads="1"/>
          </p:cNvSpPr>
          <p:nvPr/>
        </p:nvSpPr>
        <p:spPr bwMode="auto">
          <a:xfrm>
            <a:off x="457200" y="1195914"/>
            <a:ext cx="5050904" cy="3824108"/>
          </a:xfrm>
          <a:prstGeom prst="rect">
            <a:avLst/>
          </a:prstGeom>
          <a:noFill/>
          <a:ln w="9525">
            <a:noFill/>
            <a:miter lim="800000"/>
            <a:headEnd/>
            <a:tailEnd/>
          </a:ln>
        </p:spPr>
        <p:txBody>
          <a:bodyPr wrap="square" lIns="91426" tIns="45712" rIns="91426" bIns="45712">
            <a:spAutoFit/>
          </a:bodyPr>
          <a:lstStyle/>
          <a:p>
            <a:pPr marL="355543" indent="-273006">
              <a:spcBef>
                <a:spcPts val="1200"/>
              </a:spcBef>
              <a:buClr>
                <a:schemeClr val="tx1"/>
              </a:buClr>
              <a:buFont typeface="Wingdings" pitchFamily="2" charset="2"/>
              <a:buChar char="Ø"/>
            </a:pPr>
            <a:r>
              <a:rPr lang="en-GB" sz="1350" dirty="0">
                <a:solidFill>
                  <a:schemeClr val="tx2"/>
                </a:solidFill>
              </a:rPr>
              <a:t>“Mobile” or “tablet” access for Beauty Consultants, enabling employees to more effectively access their performance documents and increase process efficiency</a:t>
            </a:r>
          </a:p>
          <a:p>
            <a:pPr marL="355543" indent="-273006">
              <a:spcBef>
                <a:spcPts val="1200"/>
              </a:spcBef>
              <a:buClr>
                <a:schemeClr val="tx1"/>
              </a:buClr>
              <a:buFont typeface="Wingdings" pitchFamily="2" charset="2"/>
              <a:buChar char="Ø"/>
            </a:pPr>
            <a:r>
              <a:rPr lang="en-GB" sz="1350" dirty="0">
                <a:solidFill>
                  <a:schemeClr val="tx2"/>
                </a:solidFill>
              </a:rPr>
              <a:t>Utilise the “Network at Work” functionality of Oracle Fusion HCM to ensure that Area Managers and Beauty Consultants stay in touch more effectively and improve business communication</a:t>
            </a:r>
          </a:p>
          <a:p>
            <a:pPr marL="355543" indent="-273006">
              <a:spcBef>
                <a:spcPts val="1200"/>
              </a:spcBef>
              <a:buClr>
                <a:schemeClr val="tx1"/>
              </a:buClr>
              <a:buFont typeface="Wingdings" pitchFamily="2" charset="2"/>
              <a:buChar char="Ø"/>
            </a:pPr>
            <a:r>
              <a:rPr lang="en-GB" sz="1350" dirty="0">
                <a:solidFill>
                  <a:schemeClr val="tx2"/>
                </a:solidFill>
              </a:rPr>
              <a:t>Push for further enhancements of the Fusion HCM application, for example the ability to take the performance management documents “offline”</a:t>
            </a:r>
          </a:p>
          <a:p>
            <a:pPr marL="355543" indent="-273006">
              <a:spcBef>
                <a:spcPts val="1200"/>
              </a:spcBef>
              <a:buClr>
                <a:schemeClr val="tx1"/>
              </a:buClr>
              <a:buFont typeface="Wingdings" pitchFamily="2" charset="2"/>
              <a:buChar char="Ø"/>
            </a:pPr>
            <a:r>
              <a:rPr lang="en-GB" sz="1350" dirty="0">
                <a:solidFill>
                  <a:schemeClr val="tx2"/>
                </a:solidFill>
              </a:rPr>
              <a:t>Continue the global rollout and ensure that this global solution is provided to all employees in the organisation worldwide</a:t>
            </a:r>
            <a:r>
              <a:rPr lang="en-GB" sz="1350" dirty="0" smtClean="0">
                <a:solidFill>
                  <a:schemeClr val="tx2"/>
                </a:solidFill>
              </a:rPr>
              <a:t>.</a:t>
            </a:r>
          </a:p>
          <a:p>
            <a:pPr marL="355543" indent="-273006">
              <a:spcBef>
                <a:spcPts val="1200"/>
              </a:spcBef>
              <a:buClr>
                <a:schemeClr val="tx1"/>
              </a:buClr>
              <a:buFont typeface="Wingdings" pitchFamily="2" charset="2"/>
              <a:buChar char="Ø"/>
            </a:pPr>
            <a:r>
              <a:rPr lang="en-GB" sz="1350" dirty="0" smtClean="0">
                <a:solidFill>
                  <a:schemeClr val="tx2"/>
                </a:solidFill>
              </a:rPr>
              <a:t>There is the possibility of further extensions to </a:t>
            </a:r>
            <a:r>
              <a:rPr lang="en-GB" sz="1350" dirty="0" err="1" smtClean="0">
                <a:solidFill>
                  <a:schemeClr val="tx2"/>
                </a:solidFill>
              </a:rPr>
              <a:t>MyHRDoor</a:t>
            </a:r>
            <a:r>
              <a:rPr lang="en-GB" sz="1350" dirty="0" smtClean="0">
                <a:solidFill>
                  <a:schemeClr val="tx2"/>
                </a:solidFill>
              </a:rPr>
              <a:t> in the Talent Management and Recruitment modules</a:t>
            </a:r>
            <a:endParaRPr lang="en-GB" sz="1350" dirty="0">
              <a:solidFill>
                <a:schemeClr val="tx2"/>
              </a:solidFill>
            </a:endParaRPr>
          </a:p>
        </p:txBody>
      </p:sp>
      <p:sp>
        <p:nvSpPr>
          <p:cNvPr id="7" name="Rectangle 23"/>
          <p:cNvSpPr txBox="1">
            <a:spLocks noChangeArrowheads="1"/>
          </p:cNvSpPr>
          <p:nvPr/>
        </p:nvSpPr>
        <p:spPr bwMode="auto">
          <a:xfrm>
            <a:off x="476178" y="240528"/>
            <a:ext cx="8422523" cy="554578"/>
          </a:xfrm>
          <a:prstGeom prst="rect">
            <a:avLst/>
          </a:prstGeom>
          <a:noFill/>
          <a:ln w="9525">
            <a:noFill/>
            <a:miter lim="800000"/>
            <a:headEnd/>
            <a:tailEnd/>
          </a:ln>
        </p:spPr>
        <p:txBody>
          <a:bodyPr lIns="0" tIns="32283" rIns="0" bIns="0"/>
          <a:lstStyle/>
          <a:p>
            <a:pPr defTabSz="913964" fontAlgn="base">
              <a:spcBef>
                <a:spcPct val="0"/>
              </a:spcBef>
              <a:spcAft>
                <a:spcPct val="0"/>
              </a:spcAft>
              <a:defRPr/>
            </a:pPr>
            <a:r>
              <a:rPr lang="en-US" sz="2200" b="1" dirty="0">
                <a:solidFill>
                  <a:srgbClr val="002776"/>
                </a:solidFill>
                <a:cs typeface="Arial" charset="0"/>
              </a:rPr>
              <a:t>Future system improvements</a:t>
            </a:r>
            <a:r>
              <a:rPr lang="en-US" b="1" dirty="0">
                <a:solidFill>
                  <a:srgbClr val="92D400"/>
                </a:solidFill>
                <a:cs typeface="Arial" charset="0"/>
              </a:rPr>
              <a:t/>
            </a:r>
            <a:br>
              <a:rPr lang="en-US" b="1" dirty="0">
                <a:solidFill>
                  <a:srgbClr val="92D400"/>
                </a:solidFill>
                <a:cs typeface="Arial" charset="0"/>
              </a:rPr>
            </a:br>
            <a:r>
              <a:rPr lang="en-US" b="1" dirty="0" smtClean="0">
                <a:solidFill>
                  <a:srgbClr val="92D400"/>
                </a:solidFill>
                <a:cs typeface="Arial" charset="0"/>
              </a:rPr>
              <a:t>Thanks to the ever-improving nature of the Fusion HCM application, Elizabeth Arden has been able to define a ‘future wish-list’ of functionality</a:t>
            </a:r>
            <a:endParaRPr lang="en-US" b="1" dirty="0">
              <a:solidFill>
                <a:srgbClr val="92D400"/>
              </a:solidFill>
              <a:cs typeface="Arial" charset="0"/>
            </a:endParaRPr>
          </a:p>
        </p:txBody>
      </p:sp>
      <p:grpSp>
        <p:nvGrpSpPr>
          <p:cNvPr id="8" name="Group 7"/>
          <p:cNvGrpSpPr>
            <a:grpSpLocks/>
          </p:cNvGrpSpPr>
          <p:nvPr/>
        </p:nvGrpSpPr>
        <p:grpSpPr bwMode="auto">
          <a:xfrm>
            <a:off x="5796136" y="1281880"/>
            <a:ext cx="2160240" cy="3666134"/>
            <a:chOff x="2895600" y="2097023"/>
            <a:chExt cx="3200400" cy="4608577"/>
          </a:xfrm>
        </p:grpSpPr>
        <p:pic>
          <p:nvPicPr>
            <p:cNvPr id="9" name="Picture 2" descr="http://upload.wikimedia.org/wikipedia/commons/thumb/7/73/IPhone_3G.png/250px-IPhone_3G.png"/>
            <p:cNvPicPr>
              <a:picLocks noChangeAspect="1" noChangeArrowheads="1"/>
            </p:cNvPicPr>
            <p:nvPr/>
          </p:nvPicPr>
          <p:blipFill>
            <a:blip r:embed="rId3" cstate="print"/>
            <a:srcRect/>
            <a:stretch>
              <a:fillRect/>
            </a:stretch>
          </p:blipFill>
          <p:spPr bwMode="auto">
            <a:xfrm>
              <a:off x="2895600" y="2097023"/>
              <a:ext cx="3200400" cy="4608577"/>
            </a:xfrm>
            <a:prstGeom prst="rect">
              <a:avLst/>
            </a:prstGeom>
            <a:noFill/>
            <a:ln w="9525">
              <a:noFill/>
              <a:miter lim="800000"/>
              <a:headEnd/>
              <a:tailEnd/>
            </a:ln>
          </p:spPr>
        </p:pic>
        <p:pic>
          <p:nvPicPr>
            <p:cNvPr id="10" name="Picture 5" descr="http://a1.mzstatic.com/us/r1000/115/Purple/b8/e0/a6/mzl.fyjibwrn.320x480-75.jpg"/>
            <p:cNvPicPr>
              <a:picLocks noChangeAspect="1" noChangeArrowheads="1"/>
            </p:cNvPicPr>
            <p:nvPr/>
          </p:nvPicPr>
          <p:blipFill>
            <a:blip r:embed="rId4" cstate="print"/>
            <a:srcRect/>
            <a:stretch>
              <a:fillRect/>
            </a:stretch>
          </p:blipFill>
          <p:spPr bwMode="auto">
            <a:xfrm>
              <a:off x="3467100" y="2819400"/>
              <a:ext cx="2057400" cy="30861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92162" name="Title 1"/>
          <p:cNvSpPr>
            <a:spLocks noGrp="1"/>
          </p:cNvSpPr>
          <p:nvPr>
            <p:ph type="ctrTitle"/>
          </p:nvPr>
        </p:nvSpPr>
        <p:spPr>
          <a:xfrm>
            <a:off x="1143001" y="1963341"/>
            <a:ext cx="6207125" cy="958453"/>
          </a:xfrm>
        </p:spPr>
        <p:txBody>
          <a:bodyPr/>
          <a:lstStyle/>
          <a:p>
            <a:pPr eaLnBrk="1" hangingPunct="1"/>
            <a:r>
              <a:rPr lang="nl-NL" dirty="0" smtClean="0"/>
              <a:t>A call to Action</a:t>
            </a:r>
          </a:p>
        </p:txBody>
      </p:sp>
    </p:spTree>
    <p:extLst>
      <p:ext uri="{BB962C8B-B14F-4D97-AF65-F5344CB8AC3E}">
        <p14:creationId xmlns:p14="http://schemas.microsoft.com/office/powerpoint/2010/main" val="12173362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971601" y="465517"/>
            <a:ext cx="7237617" cy="4276295"/>
          </a:xfrm>
          <a:prstGeom prst="rect">
            <a:avLst/>
          </a:prstGeom>
          <a:noFill/>
          <a:ln w="9525">
            <a:noFill/>
            <a:miter lim="800000"/>
            <a:headEnd/>
            <a:tailEnd/>
          </a:ln>
        </p:spPr>
      </p:pic>
    </p:spTree>
    <p:extLst>
      <p:ext uri="{BB962C8B-B14F-4D97-AF65-F5344CB8AC3E}">
        <p14:creationId xmlns:p14="http://schemas.microsoft.com/office/powerpoint/2010/main" val="1419446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7"/>
          <p:cNvSpPr>
            <a:spLocks noGrp="1"/>
          </p:cNvSpPr>
          <p:nvPr>
            <p:ph type="title"/>
          </p:nvPr>
        </p:nvSpPr>
        <p:spPr>
          <a:xfrm>
            <a:off x="414338" y="337709"/>
            <a:ext cx="8330184" cy="362343"/>
          </a:xfrm>
        </p:spPr>
        <p:txBody>
          <a:bodyPr/>
          <a:lstStyle/>
          <a:p>
            <a:pPr eaLnBrk="1" hangingPunct="1"/>
            <a:r>
              <a:rPr lang="en-US" dirty="0" smtClean="0"/>
              <a:t>Roadmap </a:t>
            </a:r>
            <a:r>
              <a:rPr lang="en-US" dirty="0"/>
              <a:t>E</a:t>
            </a:r>
            <a:r>
              <a:rPr lang="en-US" dirty="0" smtClean="0"/>
              <a:t>xample</a:t>
            </a:r>
          </a:p>
        </p:txBody>
      </p:sp>
      <p:grpSp>
        <p:nvGrpSpPr>
          <p:cNvPr id="2" name="Group 28"/>
          <p:cNvGrpSpPr>
            <a:grpSpLocks/>
          </p:cNvGrpSpPr>
          <p:nvPr/>
        </p:nvGrpSpPr>
        <p:grpSpPr bwMode="auto">
          <a:xfrm>
            <a:off x="580024" y="944166"/>
            <a:ext cx="7746414" cy="3443704"/>
            <a:chOff x="740271" y="1400175"/>
            <a:chExt cx="8346486" cy="4947917"/>
          </a:xfrm>
        </p:grpSpPr>
        <p:sp>
          <p:nvSpPr>
            <p:cNvPr id="6153" name="Arc 3"/>
            <p:cNvSpPr>
              <a:spLocks/>
            </p:cNvSpPr>
            <p:nvPr/>
          </p:nvSpPr>
          <p:spPr bwMode="auto">
            <a:xfrm flipH="1">
              <a:off x="1845805" y="2446695"/>
              <a:ext cx="6710819" cy="295398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01600">
              <a:solidFill>
                <a:srgbClr val="00A1DE"/>
              </a:solidFill>
              <a:round/>
              <a:headEnd type="none" w="sm" len="sm"/>
              <a:tailEnd type="none" w="sm" len="sm"/>
            </a:ln>
          </p:spPr>
          <p:txBody>
            <a:bodyPr wrap="none" anchor="ctr"/>
            <a:lstStyle/>
            <a:p>
              <a:endParaRPr lang="en-US" dirty="0"/>
            </a:p>
          </p:txBody>
        </p:sp>
        <p:sp>
          <p:nvSpPr>
            <p:cNvPr id="9" name="Line 4"/>
            <p:cNvSpPr>
              <a:spLocks noChangeShapeType="1"/>
            </p:cNvSpPr>
            <p:nvPr/>
          </p:nvSpPr>
          <p:spPr bwMode="auto">
            <a:xfrm flipV="1">
              <a:off x="1213440" y="1608879"/>
              <a:ext cx="0" cy="4225407"/>
            </a:xfrm>
            <a:prstGeom prst="line">
              <a:avLst/>
            </a:prstGeom>
            <a:noFill/>
            <a:ln w="19050">
              <a:solidFill>
                <a:schemeClr val="accent3"/>
              </a:solidFill>
              <a:round/>
              <a:headEnd type="none" w="sm" len="sm"/>
              <a:tailEnd type="triangle" w="lg" len="lg"/>
            </a:ln>
            <a:effectLst/>
          </p:spPr>
          <p:txBody>
            <a:bodyPr/>
            <a:lstStyle/>
            <a:p>
              <a:pPr algn="ctr">
                <a:spcBef>
                  <a:spcPct val="20000"/>
                </a:spcBef>
                <a:defRPr/>
              </a:pPr>
              <a:endParaRPr lang="en-US" sz="1000" dirty="0">
                <a:latin typeface="Arial" pitchFamily="34" charset="0"/>
                <a:cs typeface="Arial" pitchFamily="34" charset="0"/>
              </a:endParaRPr>
            </a:p>
          </p:txBody>
        </p:sp>
        <p:sp>
          <p:nvSpPr>
            <p:cNvPr id="10" name="Line 5"/>
            <p:cNvSpPr>
              <a:spLocks noChangeShapeType="1"/>
            </p:cNvSpPr>
            <p:nvPr/>
          </p:nvSpPr>
          <p:spPr bwMode="auto">
            <a:xfrm rot="5400000" flipV="1">
              <a:off x="5150099" y="1919867"/>
              <a:ext cx="0" cy="7873316"/>
            </a:xfrm>
            <a:prstGeom prst="line">
              <a:avLst/>
            </a:prstGeom>
            <a:noFill/>
            <a:ln w="19050">
              <a:solidFill>
                <a:schemeClr val="accent3"/>
              </a:solidFill>
              <a:round/>
              <a:headEnd type="none" w="sm" len="sm"/>
              <a:tailEnd type="triangle" w="lg" len="lg"/>
            </a:ln>
            <a:effectLst/>
          </p:spPr>
          <p:txBody>
            <a:bodyPr/>
            <a:lstStyle/>
            <a:p>
              <a:pPr algn="ctr">
                <a:spcBef>
                  <a:spcPct val="20000"/>
                </a:spcBef>
                <a:defRPr/>
              </a:pPr>
              <a:endParaRPr lang="en-US" sz="1000" dirty="0">
                <a:latin typeface="Arial" pitchFamily="34" charset="0"/>
                <a:cs typeface="Arial" pitchFamily="34" charset="0"/>
              </a:endParaRPr>
            </a:p>
          </p:txBody>
        </p:sp>
        <p:sp>
          <p:nvSpPr>
            <p:cNvPr id="12" name="Text Box 7"/>
            <p:cNvSpPr txBox="1">
              <a:spLocks noChangeArrowheads="1"/>
            </p:cNvSpPr>
            <p:nvPr/>
          </p:nvSpPr>
          <p:spPr bwMode="auto">
            <a:xfrm rot="16200000">
              <a:off x="200378" y="3321935"/>
              <a:ext cx="1444565" cy="364780"/>
            </a:xfrm>
            <a:prstGeom prst="rect">
              <a:avLst/>
            </a:prstGeom>
            <a:noFill/>
            <a:ln w="12700">
              <a:noFill/>
              <a:miter lim="800000"/>
              <a:headEnd type="none" w="sm" len="sm"/>
              <a:tailEnd type="none" w="sm" len="sm"/>
            </a:ln>
            <a:effectLst/>
          </p:spPr>
          <p:txBody>
            <a:bodyPr wrap="none">
              <a:spAutoFit/>
            </a:bodyPr>
            <a:lstStyle/>
            <a:p>
              <a:pPr algn="ctr">
                <a:spcBef>
                  <a:spcPct val="20000"/>
                </a:spcBef>
                <a:defRPr/>
              </a:pPr>
              <a:r>
                <a:rPr lang="en-US" sz="1600" dirty="0">
                  <a:solidFill>
                    <a:schemeClr val="accent3"/>
                  </a:solidFill>
                  <a:latin typeface="Arial Narrow" pitchFamily="34" charset="0"/>
                  <a:cs typeface="Arial" pitchFamily="34" charset="0"/>
                </a:rPr>
                <a:t>Investment</a:t>
              </a:r>
            </a:p>
          </p:txBody>
        </p:sp>
        <p:sp>
          <p:nvSpPr>
            <p:cNvPr id="6157" name="Text Box 8"/>
            <p:cNvSpPr txBox="1">
              <a:spLocks noChangeArrowheads="1"/>
            </p:cNvSpPr>
            <p:nvPr/>
          </p:nvSpPr>
          <p:spPr bwMode="auto">
            <a:xfrm>
              <a:off x="2282580" y="5235498"/>
              <a:ext cx="2347914" cy="534987"/>
            </a:xfrm>
            <a:prstGeom prst="rect">
              <a:avLst/>
            </a:prstGeom>
            <a:noFill/>
            <a:ln w="9525">
              <a:noFill/>
              <a:miter lim="800000"/>
              <a:headEnd/>
              <a:tailEnd/>
            </a:ln>
          </p:spPr>
          <p:txBody>
            <a:bodyPr anchor="ctr"/>
            <a:lstStyle/>
            <a:p>
              <a:pPr algn="ctr">
                <a:spcBef>
                  <a:spcPct val="20000"/>
                </a:spcBef>
              </a:pPr>
              <a:r>
                <a:rPr lang="en-US" sz="1200" dirty="0" smtClean="0">
                  <a:solidFill>
                    <a:schemeClr val="tx2"/>
                  </a:solidFill>
                  <a:latin typeface="Arial Narrow" pitchFamily="34" charset="0"/>
                </a:rPr>
                <a:t>Remain on a PeopleSoft HCM supported release</a:t>
              </a:r>
              <a:endParaRPr lang="en-US" sz="1200" dirty="0">
                <a:solidFill>
                  <a:schemeClr val="tx2"/>
                </a:solidFill>
                <a:latin typeface="Arial Narrow" pitchFamily="34" charset="0"/>
              </a:endParaRPr>
            </a:p>
          </p:txBody>
        </p:sp>
        <p:sp>
          <p:nvSpPr>
            <p:cNvPr id="6158" name="Line 9"/>
            <p:cNvSpPr>
              <a:spLocks noChangeShapeType="1"/>
            </p:cNvSpPr>
            <p:nvPr/>
          </p:nvSpPr>
          <p:spPr bwMode="auto">
            <a:xfrm flipH="1" flipV="1">
              <a:off x="1901368" y="5214937"/>
              <a:ext cx="425450" cy="231775"/>
            </a:xfrm>
            <a:prstGeom prst="line">
              <a:avLst/>
            </a:prstGeom>
            <a:noFill/>
            <a:ln w="12700">
              <a:solidFill>
                <a:schemeClr val="accent2"/>
              </a:solidFill>
              <a:round/>
              <a:headEnd type="none" w="sm" len="sm"/>
              <a:tailEnd type="triangle" w="lg" len="lg"/>
            </a:ln>
          </p:spPr>
          <p:txBody>
            <a:bodyPr/>
            <a:lstStyle/>
            <a:p>
              <a:endParaRPr lang="en-US" dirty="0"/>
            </a:p>
          </p:txBody>
        </p:sp>
        <p:sp>
          <p:nvSpPr>
            <p:cNvPr id="6159" name="Text Box 10"/>
            <p:cNvSpPr txBox="1">
              <a:spLocks noChangeArrowheads="1"/>
            </p:cNvSpPr>
            <p:nvPr/>
          </p:nvSpPr>
          <p:spPr bwMode="auto">
            <a:xfrm>
              <a:off x="2744392" y="4420408"/>
              <a:ext cx="2347913" cy="534987"/>
            </a:xfrm>
            <a:prstGeom prst="rect">
              <a:avLst/>
            </a:prstGeom>
            <a:noFill/>
            <a:ln w="9525">
              <a:noFill/>
              <a:miter lim="800000"/>
              <a:headEnd/>
              <a:tailEnd/>
            </a:ln>
          </p:spPr>
          <p:txBody>
            <a:bodyPr anchor="ctr"/>
            <a:lstStyle/>
            <a:p>
              <a:pPr algn="ctr">
                <a:spcBef>
                  <a:spcPct val="20000"/>
                </a:spcBef>
              </a:pPr>
              <a:r>
                <a:rPr lang="en-US" sz="1200" dirty="0">
                  <a:solidFill>
                    <a:schemeClr val="tx2"/>
                  </a:solidFill>
                  <a:latin typeface="Arial Narrow" pitchFamily="34" charset="0"/>
                </a:rPr>
                <a:t>Implement new Fusion </a:t>
              </a:r>
              <a:r>
                <a:rPr lang="en-US" sz="1200" dirty="0" smtClean="0">
                  <a:solidFill>
                    <a:schemeClr val="tx2"/>
                  </a:solidFill>
                  <a:latin typeface="Arial Narrow" pitchFamily="34" charset="0"/>
                </a:rPr>
                <a:t> technology </a:t>
              </a:r>
              <a:r>
                <a:rPr lang="en-US" sz="1200" dirty="0">
                  <a:solidFill>
                    <a:schemeClr val="tx2"/>
                  </a:solidFill>
                  <a:latin typeface="Arial Narrow" pitchFamily="34" charset="0"/>
                </a:rPr>
                <a:t>for </a:t>
              </a:r>
              <a:r>
                <a:rPr lang="en-US" sz="1200" dirty="0" smtClean="0">
                  <a:solidFill>
                    <a:schemeClr val="tx2"/>
                  </a:solidFill>
                  <a:latin typeface="Arial Narrow" pitchFamily="34" charset="0"/>
                </a:rPr>
                <a:t>Performance Mgt, Talent Review</a:t>
              </a:r>
              <a:endParaRPr lang="en-US" sz="1200" dirty="0">
                <a:solidFill>
                  <a:schemeClr val="tx2"/>
                </a:solidFill>
                <a:latin typeface="Arial Narrow" pitchFamily="34" charset="0"/>
              </a:endParaRPr>
            </a:p>
          </p:txBody>
        </p:sp>
        <p:sp>
          <p:nvSpPr>
            <p:cNvPr id="6160" name="Line 11"/>
            <p:cNvSpPr>
              <a:spLocks noChangeShapeType="1"/>
            </p:cNvSpPr>
            <p:nvPr/>
          </p:nvSpPr>
          <p:spPr bwMode="auto">
            <a:xfrm flipH="1" flipV="1">
              <a:off x="2384470" y="4297362"/>
              <a:ext cx="425450" cy="231775"/>
            </a:xfrm>
            <a:prstGeom prst="line">
              <a:avLst/>
            </a:prstGeom>
            <a:noFill/>
            <a:ln w="12700">
              <a:solidFill>
                <a:schemeClr val="accent2"/>
              </a:solidFill>
              <a:round/>
              <a:headEnd type="none" w="sm" len="sm"/>
              <a:tailEnd type="triangle" w="lg" len="lg"/>
            </a:ln>
          </p:spPr>
          <p:txBody>
            <a:bodyPr/>
            <a:lstStyle/>
            <a:p>
              <a:endParaRPr lang="en-US" dirty="0"/>
            </a:p>
          </p:txBody>
        </p:sp>
        <p:sp>
          <p:nvSpPr>
            <p:cNvPr id="6161" name="Text Box 12"/>
            <p:cNvSpPr txBox="1">
              <a:spLocks noChangeArrowheads="1"/>
            </p:cNvSpPr>
            <p:nvPr/>
          </p:nvSpPr>
          <p:spPr bwMode="auto">
            <a:xfrm>
              <a:off x="3218769" y="3735471"/>
              <a:ext cx="2347914" cy="534988"/>
            </a:xfrm>
            <a:prstGeom prst="rect">
              <a:avLst/>
            </a:prstGeom>
            <a:noFill/>
            <a:ln w="9525">
              <a:noFill/>
              <a:miter lim="800000"/>
              <a:headEnd/>
              <a:tailEnd/>
            </a:ln>
          </p:spPr>
          <p:txBody>
            <a:bodyPr anchor="ctr"/>
            <a:lstStyle/>
            <a:p>
              <a:pPr algn="ctr">
                <a:spcBef>
                  <a:spcPct val="20000"/>
                </a:spcBef>
              </a:pPr>
              <a:r>
                <a:rPr lang="en-US" sz="1200" dirty="0" smtClean="0">
                  <a:solidFill>
                    <a:schemeClr val="tx2"/>
                  </a:solidFill>
                  <a:latin typeface="Arial Narrow" pitchFamily="34" charset="0"/>
                </a:rPr>
                <a:t>Provide for Global and Local Decision Making</a:t>
              </a:r>
              <a:endParaRPr lang="en-US" sz="1200" dirty="0">
                <a:solidFill>
                  <a:schemeClr val="tx2"/>
                </a:solidFill>
                <a:latin typeface="Arial Narrow" pitchFamily="34" charset="0"/>
              </a:endParaRPr>
            </a:p>
          </p:txBody>
        </p:sp>
        <p:sp>
          <p:nvSpPr>
            <p:cNvPr id="6162" name="Line 13"/>
            <p:cNvSpPr>
              <a:spLocks noChangeShapeType="1"/>
            </p:cNvSpPr>
            <p:nvPr/>
          </p:nvSpPr>
          <p:spPr bwMode="auto">
            <a:xfrm flipH="1" flipV="1">
              <a:off x="3520618" y="3511222"/>
              <a:ext cx="385764" cy="295276"/>
            </a:xfrm>
            <a:prstGeom prst="line">
              <a:avLst/>
            </a:prstGeom>
            <a:noFill/>
            <a:ln w="12700">
              <a:solidFill>
                <a:schemeClr val="accent2"/>
              </a:solidFill>
              <a:round/>
              <a:headEnd type="none" w="sm" len="sm"/>
              <a:tailEnd type="triangle" w="lg" len="lg"/>
            </a:ln>
          </p:spPr>
          <p:txBody>
            <a:bodyPr/>
            <a:lstStyle/>
            <a:p>
              <a:endParaRPr lang="en-US" dirty="0"/>
            </a:p>
          </p:txBody>
        </p:sp>
        <p:sp>
          <p:nvSpPr>
            <p:cNvPr id="6163" name="Text Box 14"/>
            <p:cNvSpPr txBox="1">
              <a:spLocks noChangeArrowheads="1"/>
            </p:cNvSpPr>
            <p:nvPr/>
          </p:nvSpPr>
          <p:spPr bwMode="auto">
            <a:xfrm>
              <a:off x="2114093" y="2336098"/>
              <a:ext cx="2347914" cy="534989"/>
            </a:xfrm>
            <a:prstGeom prst="rect">
              <a:avLst/>
            </a:prstGeom>
            <a:noFill/>
            <a:ln w="9525">
              <a:noFill/>
              <a:miter lim="800000"/>
              <a:headEnd/>
              <a:tailEnd/>
            </a:ln>
          </p:spPr>
          <p:txBody>
            <a:bodyPr anchor="ctr"/>
            <a:lstStyle/>
            <a:p>
              <a:pPr algn="ctr">
                <a:spcBef>
                  <a:spcPct val="20000"/>
                </a:spcBef>
              </a:pPr>
              <a:r>
                <a:rPr lang="en-US" sz="1200" dirty="0">
                  <a:solidFill>
                    <a:schemeClr val="tx2"/>
                  </a:solidFill>
                  <a:latin typeface="Arial Narrow" pitchFamily="34" charset="0"/>
                </a:rPr>
                <a:t>Leverage New </a:t>
              </a:r>
              <a:r>
                <a:rPr lang="en-US" sz="1200" dirty="0" smtClean="0">
                  <a:solidFill>
                    <a:schemeClr val="tx2"/>
                  </a:solidFill>
                  <a:latin typeface="Arial Narrow" pitchFamily="34" charset="0"/>
                </a:rPr>
                <a:t>Fusion Functionality and </a:t>
              </a:r>
              <a:r>
                <a:rPr lang="en-US" sz="1200" dirty="0">
                  <a:solidFill>
                    <a:schemeClr val="tx2"/>
                  </a:solidFill>
                  <a:latin typeface="Arial Narrow" pitchFamily="34" charset="0"/>
                </a:rPr>
                <a:t>Eliminate </a:t>
              </a:r>
              <a:r>
                <a:rPr lang="en-US" sz="1200" dirty="0" smtClean="0">
                  <a:solidFill>
                    <a:schemeClr val="tx2"/>
                  </a:solidFill>
                  <a:latin typeface="Arial Narrow" pitchFamily="34" charset="0"/>
                </a:rPr>
                <a:t>PeopleSoft  Bolt-</a:t>
              </a:r>
              <a:r>
                <a:rPr lang="en-US" sz="1200" dirty="0" err="1" smtClean="0">
                  <a:solidFill>
                    <a:schemeClr val="tx2"/>
                  </a:solidFill>
                  <a:latin typeface="Arial Narrow" pitchFamily="34" charset="0"/>
                </a:rPr>
                <a:t>on’s</a:t>
              </a:r>
              <a:endParaRPr lang="en-US" sz="1200" dirty="0">
                <a:solidFill>
                  <a:schemeClr val="tx2"/>
                </a:solidFill>
                <a:latin typeface="Arial Narrow" pitchFamily="34" charset="0"/>
              </a:endParaRPr>
            </a:p>
          </p:txBody>
        </p:sp>
        <p:sp>
          <p:nvSpPr>
            <p:cNvPr id="6164" name="Line 15"/>
            <p:cNvSpPr>
              <a:spLocks noChangeShapeType="1"/>
            </p:cNvSpPr>
            <p:nvPr/>
          </p:nvSpPr>
          <p:spPr bwMode="auto">
            <a:xfrm>
              <a:off x="3456536" y="2989717"/>
              <a:ext cx="288293" cy="304096"/>
            </a:xfrm>
            <a:prstGeom prst="line">
              <a:avLst/>
            </a:prstGeom>
            <a:noFill/>
            <a:ln w="12700">
              <a:solidFill>
                <a:schemeClr val="accent2"/>
              </a:solidFill>
              <a:round/>
              <a:headEnd type="none" w="sm" len="sm"/>
              <a:tailEnd type="triangle" w="lg" len="lg"/>
            </a:ln>
          </p:spPr>
          <p:txBody>
            <a:bodyPr/>
            <a:lstStyle/>
            <a:p>
              <a:endParaRPr lang="en-US"/>
            </a:p>
          </p:txBody>
        </p:sp>
        <p:sp>
          <p:nvSpPr>
            <p:cNvPr id="6165" name="Text Box 16"/>
            <p:cNvSpPr txBox="1">
              <a:spLocks noChangeArrowheads="1"/>
            </p:cNvSpPr>
            <p:nvPr/>
          </p:nvSpPr>
          <p:spPr bwMode="auto">
            <a:xfrm>
              <a:off x="7157579" y="1400175"/>
              <a:ext cx="1794517" cy="534987"/>
            </a:xfrm>
            <a:prstGeom prst="rect">
              <a:avLst/>
            </a:prstGeom>
            <a:noFill/>
            <a:ln w="9525">
              <a:noFill/>
              <a:miter lim="800000"/>
              <a:headEnd/>
              <a:tailEnd/>
            </a:ln>
          </p:spPr>
          <p:txBody>
            <a:bodyPr anchor="ctr"/>
            <a:lstStyle/>
            <a:p>
              <a:pPr algn="ctr">
                <a:spcBef>
                  <a:spcPct val="20000"/>
                </a:spcBef>
              </a:pPr>
              <a:r>
                <a:rPr lang="en-US" sz="1200" dirty="0">
                  <a:solidFill>
                    <a:schemeClr val="tx2"/>
                  </a:solidFill>
                  <a:latin typeface="Arial Narrow" pitchFamily="34" charset="0"/>
                </a:rPr>
                <a:t>Transform your ability to deliver service to leaders and employees</a:t>
              </a:r>
            </a:p>
          </p:txBody>
        </p:sp>
        <p:sp>
          <p:nvSpPr>
            <p:cNvPr id="6166" name="Line 17"/>
            <p:cNvSpPr>
              <a:spLocks noChangeShapeType="1"/>
            </p:cNvSpPr>
            <p:nvPr/>
          </p:nvSpPr>
          <p:spPr bwMode="auto">
            <a:xfrm>
              <a:off x="7950782" y="1993784"/>
              <a:ext cx="292855" cy="434535"/>
            </a:xfrm>
            <a:prstGeom prst="line">
              <a:avLst/>
            </a:prstGeom>
            <a:noFill/>
            <a:ln w="12700">
              <a:solidFill>
                <a:schemeClr val="accent2"/>
              </a:solidFill>
              <a:round/>
              <a:headEnd type="none" w="sm" len="sm"/>
              <a:tailEnd type="triangle" w="lg" len="lg"/>
            </a:ln>
          </p:spPr>
          <p:txBody>
            <a:bodyPr/>
            <a:lstStyle/>
            <a:p>
              <a:endParaRPr lang="en-US"/>
            </a:p>
          </p:txBody>
        </p:sp>
        <p:sp>
          <p:nvSpPr>
            <p:cNvPr id="6167" name="Text Box 18"/>
            <p:cNvSpPr txBox="1">
              <a:spLocks noChangeArrowheads="1"/>
            </p:cNvSpPr>
            <p:nvPr/>
          </p:nvSpPr>
          <p:spPr bwMode="auto">
            <a:xfrm>
              <a:off x="6870030" y="3109747"/>
              <a:ext cx="2082067" cy="267494"/>
            </a:xfrm>
            <a:prstGeom prst="rect">
              <a:avLst/>
            </a:prstGeom>
            <a:noFill/>
            <a:ln w="9525">
              <a:noFill/>
              <a:miter lim="800000"/>
              <a:headEnd/>
              <a:tailEnd/>
            </a:ln>
          </p:spPr>
          <p:txBody>
            <a:bodyPr anchor="ctr"/>
            <a:lstStyle/>
            <a:p>
              <a:pPr algn="ctr">
                <a:spcBef>
                  <a:spcPct val="20000"/>
                </a:spcBef>
              </a:pPr>
              <a:r>
                <a:rPr lang="en-US" sz="1200" dirty="0">
                  <a:solidFill>
                    <a:srgbClr val="002776"/>
                  </a:solidFill>
                  <a:latin typeface="Arial Narrow" pitchFamily="34" charset="0"/>
                </a:rPr>
                <a:t>Extend</a:t>
              </a:r>
              <a:r>
                <a:rPr lang="en-US" sz="1200" dirty="0">
                  <a:solidFill>
                    <a:schemeClr val="tx2"/>
                  </a:solidFill>
                  <a:latin typeface="Arial Narrow" pitchFamily="34" charset="0"/>
                </a:rPr>
                <a:t> </a:t>
              </a:r>
              <a:r>
                <a:rPr lang="en-US" sz="1200" dirty="0" smtClean="0">
                  <a:solidFill>
                    <a:schemeClr val="tx2"/>
                  </a:solidFill>
                  <a:latin typeface="Arial Narrow" pitchFamily="34" charset="0"/>
                </a:rPr>
                <a:t>the Fusion platform to include remaining HCM </a:t>
              </a:r>
            </a:p>
            <a:p>
              <a:pPr algn="ctr">
                <a:spcBef>
                  <a:spcPct val="20000"/>
                </a:spcBef>
              </a:pPr>
              <a:r>
                <a:rPr lang="en-US" sz="1200" dirty="0" smtClean="0">
                  <a:solidFill>
                    <a:schemeClr val="tx2"/>
                  </a:solidFill>
                  <a:latin typeface="Arial Narrow" pitchFamily="34" charset="0"/>
                </a:rPr>
                <a:t>(upgrade from PeopleSoft)</a:t>
              </a:r>
              <a:endParaRPr lang="en-US" sz="1200" dirty="0">
                <a:solidFill>
                  <a:schemeClr val="tx2"/>
                </a:solidFill>
                <a:latin typeface="Arial Narrow" pitchFamily="34" charset="0"/>
              </a:endParaRPr>
            </a:p>
          </p:txBody>
        </p:sp>
        <p:sp>
          <p:nvSpPr>
            <p:cNvPr id="6168" name="Line 19"/>
            <p:cNvSpPr>
              <a:spLocks noChangeShapeType="1"/>
            </p:cNvSpPr>
            <p:nvPr/>
          </p:nvSpPr>
          <p:spPr bwMode="auto">
            <a:xfrm flipH="1" flipV="1">
              <a:off x="7035342" y="2564005"/>
              <a:ext cx="244475" cy="307975"/>
            </a:xfrm>
            <a:prstGeom prst="line">
              <a:avLst/>
            </a:prstGeom>
            <a:noFill/>
            <a:ln w="12700">
              <a:solidFill>
                <a:schemeClr val="accent2"/>
              </a:solidFill>
              <a:round/>
              <a:headEnd type="none" w="sm" len="sm"/>
              <a:tailEnd type="triangle" w="lg" len="lg"/>
            </a:ln>
          </p:spPr>
          <p:txBody>
            <a:bodyPr/>
            <a:lstStyle/>
            <a:p>
              <a:endParaRPr lang="en-US"/>
            </a:p>
          </p:txBody>
        </p:sp>
        <p:sp>
          <p:nvSpPr>
            <p:cNvPr id="6169" name="Text Box 20"/>
            <p:cNvSpPr txBox="1">
              <a:spLocks noChangeArrowheads="1"/>
            </p:cNvSpPr>
            <p:nvPr/>
          </p:nvSpPr>
          <p:spPr bwMode="auto">
            <a:xfrm>
              <a:off x="4942766" y="1458796"/>
              <a:ext cx="2308665" cy="534987"/>
            </a:xfrm>
            <a:prstGeom prst="rect">
              <a:avLst/>
            </a:prstGeom>
            <a:noFill/>
            <a:ln w="9525">
              <a:noFill/>
              <a:miter lim="800000"/>
              <a:headEnd/>
              <a:tailEnd/>
            </a:ln>
          </p:spPr>
          <p:txBody>
            <a:bodyPr anchor="ctr"/>
            <a:lstStyle/>
            <a:p>
              <a:pPr algn="ctr">
                <a:spcBef>
                  <a:spcPct val="20000"/>
                </a:spcBef>
              </a:pPr>
              <a:r>
                <a:rPr lang="en-US" sz="1200" dirty="0">
                  <a:solidFill>
                    <a:schemeClr val="tx2"/>
                  </a:solidFill>
                  <a:latin typeface="Arial Narrow" pitchFamily="34" charset="0"/>
                </a:rPr>
                <a:t>Implement </a:t>
              </a:r>
              <a:r>
                <a:rPr lang="en-US" sz="1200" dirty="0" smtClean="0">
                  <a:solidFill>
                    <a:schemeClr val="tx2"/>
                  </a:solidFill>
                  <a:latin typeface="Arial Narrow" pitchFamily="34" charset="0"/>
                </a:rPr>
                <a:t>Oracle HR Analytics &amp;  data warehouse and </a:t>
              </a:r>
              <a:r>
                <a:rPr lang="en-US" sz="1200" dirty="0">
                  <a:solidFill>
                    <a:schemeClr val="tx2"/>
                  </a:solidFill>
                  <a:latin typeface="Arial Narrow" pitchFamily="34" charset="0"/>
                </a:rPr>
                <a:t>use your information to drive value</a:t>
              </a:r>
            </a:p>
          </p:txBody>
        </p:sp>
        <p:sp>
          <p:nvSpPr>
            <p:cNvPr id="6170" name="Line 21"/>
            <p:cNvSpPr>
              <a:spLocks noChangeShapeType="1"/>
            </p:cNvSpPr>
            <p:nvPr/>
          </p:nvSpPr>
          <p:spPr bwMode="auto">
            <a:xfrm>
              <a:off x="6109620" y="2133419"/>
              <a:ext cx="323329" cy="389350"/>
            </a:xfrm>
            <a:prstGeom prst="line">
              <a:avLst/>
            </a:prstGeom>
            <a:noFill/>
            <a:ln w="12700">
              <a:solidFill>
                <a:schemeClr val="accent2"/>
              </a:solidFill>
              <a:round/>
              <a:headEnd type="none" w="sm" len="sm"/>
              <a:tailEnd type="triangle" w="lg" len="lg"/>
            </a:ln>
          </p:spPr>
          <p:txBody>
            <a:bodyPr/>
            <a:lstStyle/>
            <a:p>
              <a:endParaRPr lang="en-US"/>
            </a:p>
          </p:txBody>
        </p:sp>
        <p:sp>
          <p:nvSpPr>
            <p:cNvPr id="11" name="Text Box 6"/>
            <p:cNvSpPr txBox="1">
              <a:spLocks noChangeArrowheads="1"/>
            </p:cNvSpPr>
            <p:nvPr/>
          </p:nvSpPr>
          <p:spPr bwMode="auto">
            <a:xfrm>
              <a:off x="4167651" y="5861657"/>
              <a:ext cx="803484" cy="486435"/>
            </a:xfrm>
            <a:prstGeom prst="rect">
              <a:avLst/>
            </a:prstGeom>
            <a:noFill/>
            <a:ln w="12700">
              <a:noFill/>
              <a:miter lim="800000"/>
              <a:headEnd type="none" w="sm" len="sm"/>
              <a:tailEnd type="none" w="sm" len="sm"/>
            </a:ln>
            <a:effectLst/>
          </p:spPr>
          <p:txBody>
            <a:bodyPr wrap="none">
              <a:spAutoFit/>
            </a:bodyPr>
            <a:lstStyle/>
            <a:p>
              <a:pPr algn="ctr">
                <a:spcBef>
                  <a:spcPct val="20000"/>
                </a:spcBef>
                <a:defRPr/>
              </a:pPr>
              <a:r>
                <a:rPr lang="en-US" sz="1600" dirty="0">
                  <a:solidFill>
                    <a:schemeClr val="accent3"/>
                  </a:solidFill>
                  <a:latin typeface="Arial Narrow" pitchFamily="34" charset="0"/>
                  <a:cs typeface="Arial" pitchFamily="34" charset="0"/>
                </a:rPr>
                <a:t>Results</a:t>
              </a:r>
            </a:p>
          </p:txBody>
        </p:sp>
      </p:grpSp>
      <p:sp>
        <p:nvSpPr>
          <p:cNvPr id="6149" name="Text Box 18"/>
          <p:cNvSpPr txBox="1">
            <a:spLocks noChangeArrowheads="1"/>
          </p:cNvSpPr>
          <p:nvPr/>
        </p:nvSpPr>
        <p:spPr bwMode="auto">
          <a:xfrm>
            <a:off x="3956050" y="2183606"/>
            <a:ext cx="2416150" cy="372666"/>
          </a:xfrm>
          <a:prstGeom prst="rect">
            <a:avLst/>
          </a:prstGeom>
          <a:noFill/>
          <a:ln w="9525">
            <a:noFill/>
            <a:miter lim="800000"/>
            <a:headEnd/>
            <a:tailEnd/>
          </a:ln>
        </p:spPr>
        <p:txBody>
          <a:bodyPr anchor="ctr"/>
          <a:lstStyle/>
          <a:p>
            <a:pPr algn="ctr">
              <a:spcBef>
                <a:spcPct val="20000"/>
              </a:spcBef>
            </a:pPr>
            <a:r>
              <a:rPr lang="en-US" sz="1200" dirty="0">
                <a:solidFill>
                  <a:srgbClr val="002776"/>
                </a:solidFill>
                <a:latin typeface="Arial Narrow" pitchFamily="34" charset="0"/>
              </a:rPr>
              <a:t>Transparency of Performance, Talent </a:t>
            </a:r>
            <a:r>
              <a:rPr lang="en-US" sz="1200" dirty="0" smtClean="0">
                <a:solidFill>
                  <a:srgbClr val="002776"/>
                </a:solidFill>
                <a:latin typeface="Arial Narrow" pitchFamily="34" charset="0"/>
              </a:rPr>
              <a:t>Review, </a:t>
            </a:r>
            <a:r>
              <a:rPr lang="en-US" sz="1200" dirty="0">
                <a:solidFill>
                  <a:srgbClr val="002776"/>
                </a:solidFill>
                <a:latin typeface="Arial Narrow" pitchFamily="34" charset="0"/>
              </a:rPr>
              <a:t>and Comp transactions</a:t>
            </a:r>
          </a:p>
        </p:txBody>
      </p:sp>
      <p:sp>
        <p:nvSpPr>
          <p:cNvPr id="6150" name="Line 19"/>
          <p:cNvSpPr>
            <a:spLocks noChangeShapeType="1"/>
          </p:cNvSpPr>
          <p:nvPr/>
        </p:nvSpPr>
        <p:spPr bwMode="auto">
          <a:xfrm flipH="1" flipV="1">
            <a:off x="4741863" y="1964531"/>
            <a:ext cx="227012" cy="214313"/>
          </a:xfrm>
          <a:prstGeom prst="line">
            <a:avLst/>
          </a:prstGeom>
          <a:noFill/>
          <a:ln w="12700">
            <a:solidFill>
              <a:schemeClr val="accent2"/>
            </a:solidFill>
            <a:round/>
            <a:headEnd type="none" w="sm" len="sm"/>
            <a:tailEnd type="triangle" w="lg" len="lg"/>
          </a:ln>
        </p:spPr>
        <p:txBody>
          <a:bodyPr/>
          <a:lstStyle/>
          <a:p>
            <a:endParaRPr lang="en-US"/>
          </a:p>
        </p:txBody>
      </p:sp>
      <p:sp>
        <p:nvSpPr>
          <p:cNvPr id="6151" name="Text Box 14"/>
          <p:cNvSpPr txBox="1">
            <a:spLocks noChangeArrowheads="1"/>
          </p:cNvSpPr>
          <p:nvPr/>
        </p:nvSpPr>
        <p:spPr bwMode="auto">
          <a:xfrm>
            <a:off x="1063720" y="1929331"/>
            <a:ext cx="1187847" cy="896540"/>
          </a:xfrm>
          <a:prstGeom prst="rect">
            <a:avLst/>
          </a:prstGeom>
          <a:noFill/>
          <a:ln w="9525">
            <a:noFill/>
            <a:miter lim="800000"/>
            <a:headEnd/>
            <a:tailEnd/>
          </a:ln>
        </p:spPr>
        <p:txBody>
          <a:bodyPr anchor="ctr"/>
          <a:lstStyle/>
          <a:p>
            <a:pPr algn="ctr">
              <a:spcBef>
                <a:spcPct val="20000"/>
              </a:spcBef>
            </a:pPr>
            <a:r>
              <a:rPr lang="en-US" sz="1200" dirty="0">
                <a:solidFill>
                  <a:schemeClr val="tx2"/>
                </a:solidFill>
                <a:latin typeface="Arial Narrow" pitchFamily="34" charset="0"/>
              </a:rPr>
              <a:t>Avoid upgrade to PeopleSoft v9.1 with Fusion upgrade</a:t>
            </a:r>
          </a:p>
        </p:txBody>
      </p:sp>
      <p:sp>
        <p:nvSpPr>
          <p:cNvPr id="6152" name="Line 15"/>
          <p:cNvSpPr>
            <a:spLocks noChangeShapeType="1"/>
          </p:cNvSpPr>
          <p:nvPr/>
        </p:nvSpPr>
        <p:spPr bwMode="auto">
          <a:xfrm>
            <a:off x="2066925" y="2343151"/>
            <a:ext cx="425450" cy="278606"/>
          </a:xfrm>
          <a:prstGeom prst="line">
            <a:avLst/>
          </a:prstGeom>
          <a:noFill/>
          <a:ln w="12700">
            <a:solidFill>
              <a:schemeClr val="accent2"/>
            </a:solidFill>
            <a:round/>
            <a:headEnd type="none" w="sm" len="sm"/>
            <a:tailEnd type="triangle" w="lg" len="lg"/>
          </a:ln>
        </p:spPr>
        <p:txBody>
          <a:bodyPr/>
          <a:lstStyle/>
          <a:p>
            <a:endParaRPr lang="en-US"/>
          </a:p>
        </p:txBody>
      </p:sp>
      <p:sp>
        <p:nvSpPr>
          <p:cNvPr id="29" name="Text Box 10"/>
          <p:cNvSpPr txBox="1">
            <a:spLocks noChangeArrowheads="1"/>
          </p:cNvSpPr>
          <p:nvPr/>
        </p:nvSpPr>
        <p:spPr bwMode="auto">
          <a:xfrm>
            <a:off x="2500875" y="1089422"/>
            <a:ext cx="2057477" cy="447365"/>
          </a:xfrm>
          <a:prstGeom prst="rect">
            <a:avLst/>
          </a:prstGeom>
          <a:noFill/>
          <a:ln w="9525">
            <a:noFill/>
            <a:miter lim="800000"/>
            <a:headEnd/>
            <a:tailEnd/>
          </a:ln>
        </p:spPr>
        <p:txBody>
          <a:bodyPr anchor="ctr"/>
          <a:lstStyle/>
          <a:p>
            <a:pPr algn="ctr">
              <a:spcBef>
                <a:spcPct val="20000"/>
              </a:spcBef>
            </a:pPr>
            <a:r>
              <a:rPr lang="en-US" sz="1200" dirty="0">
                <a:solidFill>
                  <a:schemeClr val="tx2"/>
                </a:solidFill>
                <a:latin typeface="Arial Narrow" pitchFamily="34" charset="0"/>
              </a:rPr>
              <a:t>Implement new Fusion </a:t>
            </a:r>
            <a:r>
              <a:rPr lang="en-US" sz="1200" dirty="0" smtClean="0">
                <a:solidFill>
                  <a:schemeClr val="tx2"/>
                </a:solidFill>
                <a:latin typeface="Arial Narrow" pitchFamily="34" charset="0"/>
              </a:rPr>
              <a:t> technology for Compensation Mgt</a:t>
            </a:r>
            <a:endParaRPr lang="en-US" sz="1200" dirty="0">
              <a:solidFill>
                <a:schemeClr val="tx2"/>
              </a:solidFill>
              <a:latin typeface="Arial Narrow" pitchFamily="34" charset="0"/>
            </a:endParaRPr>
          </a:p>
        </p:txBody>
      </p:sp>
      <p:sp>
        <p:nvSpPr>
          <p:cNvPr id="30" name="Line 15"/>
          <p:cNvSpPr>
            <a:spLocks noChangeShapeType="1"/>
          </p:cNvSpPr>
          <p:nvPr/>
        </p:nvSpPr>
        <p:spPr bwMode="auto">
          <a:xfrm>
            <a:off x="4094328" y="1596789"/>
            <a:ext cx="464024" cy="358253"/>
          </a:xfrm>
          <a:prstGeom prst="line">
            <a:avLst/>
          </a:prstGeom>
          <a:noFill/>
          <a:ln w="12700">
            <a:solidFill>
              <a:schemeClr val="accent2"/>
            </a:solidFill>
            <a:round/>
            <a:headEnd type="none" w="sm" len="sm"/>
            <a:tailEnd type="triangle" w="lg" len="lg"/>
          </a:ln>
        </p:spPr>
        <p:txBody>
          <a:bodyPr/>
          <a:lstStyle/>
          <a:p>
            <a:endParaRPr lang="en-US"/>
          </a:p>
        </p:txBody>
      </p:sp>
    </p:spTree>
    <p:extLst>
      <p:ext uri="{BB962C8B-B14F-4D97-AF65-F5344CB8AC3E}">
        <p14:creationId xmlns:p14="http://schemas.microsoft.com/office/powerpoint/2010/main" val="21957917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400" dirty="0" smtClean="0"/>
              <a:t>Next Steps – Call to Action</a:t>
            </a:r>
            <a:endParaRPr lang="en-NZ" sz="2400" dirty="0"/>
          </a:p>
        </p:txBody>
      </p:sp>
      <p:sp>
        <p:nvSpPr>
          <p:cNvPr id="3" name="Text Placeholder 2"/>
          <p:cNvSpPr>
            <a:spLocks noGrp="1"/>
          </p:cNvSpPr>
          <p:nvPr>
            <p:ph type="body" sz="quarter" idx="12"/>
          </p:nvPr>
        </p:nvSpPr>
        <p:spPr/>
        <p:txBody>
          <a:bodyPr/>
          <a:lstStyle/>
          <a:p>
            <a:endParaRPr lang="en-NZ" dirty="0" smtClean="0"/>
          </a:p>
          <a:p>
            <a:r>
              <a:rPr lang="en-NZ" sz="2000" dirty="0" smtClean="0"/>
              <a:t>Applications Review</a:t>
            </a:r>
          </a:p>
          <a:p>
            <a:pPr lvl="1"/>
            <a:r>
              <a:rPr lang="en-NZ" sz="1600" dirty="0" smtClean="0"/>
              <a:t>Review Application Landscape</a:t>
            </a:r>
          </a:p>
          <a:p>
            <a:pPr lvl="1"/>
            <a:r>
              <a:rPr lang="en-NZ" sz="1600" dirty="0" smtClean="0"/>
              <a:t>Review Application Versions</a:t>
            </a:r>
          </a:p>
          <a:p>
            <a:pPr lvl="1"/>
            <a:r>
              <a:rPr lang="en-NZ" sz="1600" dirty="0" smtClean="0"/>
              <a:t>Conduct an Applications Roadmap</a:t>
            </a:r>
          </a:p>
          <a:p>
            <a:pPr lvl="1"/>
            <a:endParaRPr lang="en-NZ" dirty="0" smtClean="0"/>
          </a:p>
          <a:p>
            <a:pPr lvl="1">
              <a:buNone/>
            </a:pPr>
            <a:r>
              <a:rPr lang="en-NZ" sz="2000" dirty="0" smtClean="0"/>
              <a:t>Enterprise Technology Review</a:t>
            </a:r>
          </a:p>
          <a:p>
            <a:pPr lvl="1"/>
            <a:r>
              <a:rPr lang="en-NZ" sz="1600" dirty="0" smtClean="0"/>
              <a:t>Review Middleware Layer</a:t>
            </a:r>
          </a:p>
          <a:p>
            <a:pPr lvl="1"/>
            <a:r>
              <a:rPr lang="en-NZ" sz="1600" dirty="0" smtClean="0"/>
              <a:t>Review Reporting Layer</a:t>
            </a:r>
          </a:p>
          <a:p>
            <a:pPr lvl="1">
              <a:buNone/>
            </a:pPr>
            <a:endParaRPr lang="en-NZ" dirty="0" smtClean="0"/>
          </a:p>
          <a:p>
            <a:pPr lvl="1">
              <a:buNone/>
            </a:pPr>
            <a:r>
              <a:rPr lang="en-NZ" sz="2000" dirty="0" smtClean="0"/>
              <a:t>Co-Existence Opportunities</a:t>
            </a:r>
          </a:p>
          <a:p>
            <a:endParaRPr lang="en-NZ" dirty="0"/>
          </a:p>
        </p:txBody>
      </p:sp>
    </p:spTree>
    <p:extLst>
      <p:ext uri="{BB962C8B-B14F-4D97-AF65-F5344CB8AC3E}">
        <p14:creationId xmlns:p14="http://schemas.microsoft.com/office/powerpoint/2010/main" val="6887769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4338" y="337709"/>
            <a:ext cx="8330184" cy="397545"/>
          </a:xfrm>
        </p:spPr>
        <p:txBody>
          <a:bodyPr/>
          <a:lstStyle/>
          <a:p>
            <a:r>
              <a:rPr lang="en-US" dirty="0" smtClean="0"/>
              <a:t>Questions and Answers</a:t>
            </a:r>
            <a:endParaRPr lang="en-US" dirty="0"/>
          </a:p>
        </p:txBody>
      </p:sp>
      <p:pic>
        <p:nvPicPr>
          <p:cNvPr id="4098" name="Picture 2" descr="C:\Users\milevin\AppData\Local\Microsoft\Windows\Temporary Internet Files\Content.IE5\0JLVA75Y\MC90043316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770382"/>
            <a:ext cx="6400800" cy="360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5275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p:cNvSpPr>
          <p:nvPr/>
        </p:nvSpPr>
        <p:spPr bwMode="auto">
          <a:xfrm>
            <a:off x="359296" y="3172019"/>
            <a:ext cx="6588528" cy="1570254"/>
          </a:xfrm>
          <a:prstGeom prst="rect">
            <a:avLst/>
          </a:prstGeom>
          <a:noFill/>
          <a:ln w="9525">
            <a:noFill/>
            <a:miter lim="800000"/>
            <a:headEnd/>
            <a:tailEnd/>
          </a:ln>
        </p:spPr>
        <p:txBody>
          <a:bodyPr lIns="0" tIns="0" rIns="0" bIns="0" anchor="b"/>
          <a:lstStyle/>
          <a:p>
            <a:pPr defTabSz="1018216">
              <a:lnSpc>
                <a:spcPts val="1401"/>
              </a:lnSpc>
              <a:spcAft>
                <a:spcPts val="1200"/>
              </a:spcAft>
              <a:buClr>
                <a:schemeClr val="tx1"/>
              </a:buClr>
              <a:buSzPct val="80000"/>
            </a:pPr>
            <a:r>
              <a:rPr lang="en-GB" sz="800" dirty="0">
                <a:solidFill>
                  <a:schemeClr val="tx2"/>
                </a:solidFill>
              </a:rPr>
              <a:t>Deloitte refers to one or more of Deloitte Touche Tohmatsu Limited (“DTTL”), a UK private company limited by guarantee, and its network of member firms, each of which is a legally separate and independent entity. Please see www.deloitte.co.uk/about for a detailed description of the legal structure of DTTL and its member firms.</a:t>
            </a:r>
          </a:p>
          <a:p>
            <a:pPr defTabSz="1018216">
              <a:lnSpc>
                <a:spcPts val="1401"/>
              </a:lnSpc>
              <a:spcAft>
                <a:spcPts val="1200"/>
              </a:spcAft>
              <a:buClr>
                <a:schemeClr val="tx1"/>
              </a:buClr>
              <a:buSzPct val="80000"/>
            </a:pPr>
            <a:r>
              <a:rPr lang="en-GB" sz="800" dirty="0">
                <a:solidFill>
                  <a:schemeClr val="tx2"/>
                </a:solidFill>
              </a:rPr>
              <a:t>Deloitte MCS Limited is a subsidiary of Deloitte LLP, the United Kingdom member firm of DTTL.</a:t>
            </a:r>
          </a:p>
          <a:p>
            <a:pPr defTabSz="1018216">
              <a:lnSpc>
                <a:spcPts val="1401"/>
              </a:lnSpc>
              <a:spcAft>
                <a:spcPts val="1200"/>
              </a:spcAft>
              <a:buClr>
                <a:schemeClr val="tx1"/>
              </a:buClr>
              <a:buSzPct val="80000"/>
            </a:pPr>
            <a:r>
              <a:rPr lang="en-GB" sz="800" dirty="0">
                <a:solidFill>
                  <a:schemeClr val="tx2"/>
                </a:solidFill>
              </a:rPr>
              <a:t>This publication has been written in general terms and therefore cannot be relied on to cover specific situations; application of the principles set out will depend upon the particular circumstances involved and we recommend that you obtain professional advice before acting or refraining from acting on any of the contents of this publication. Deloitte MCS Limited would be pleased to advise readers on how to apply the principles set out in this publication to their specific circumstances. Deloitte MCS Limited accepts no duty of care or liability for any loss occasioned to any person acting or refraining from action as a result of any material in this publication.</a:t>
            </a:r>
          </a:p>
          <a:p>
            <a:pPr defTabSz="1018216">
              <a:lnSpc>
                <a:spcPts val="1401"/>
              </a:lnSpc>
              <a:spcAft>
                <a:spcPts val="1200"/>
              </a:spcAft>
              <a:buClr>
                <a:schemeClr val="tx1"/>
              </a:buClr>
              <a:buSzPct val="80000"/>
            </a:pPr>
            <a:r>
              <a:rPr lang="en-GB" sz="800" dirty="0">
                <a:solidFill>
                  <a:schemeClr val="tx2"/>
                </a:solidFill>
              </a:rPr>
              <a:t>© </a:t>
            </a:r>
            <a:r>
              <a:rPr lang="en-GB" sz="800" dirty="0" smtClean="0">
                <a:solidFill>
                  <a:schemeClr val="tx2"/>
                </a:solidFill>
              </a:rPr>
              <a:t>2013 </a:t>
            </a:r>
            <a:r>
              <a:rPr lang="en-GB" sz="800" dirty="0">
                <a:solidFill>
                  <a:schemeClr val="tx2"/>
                </a:solidFill>
              </a:rPr>
              <a:t>Deloitte MCS Limited. All rights reserved.</a:t>
            </a:r>
          </a:p>
          <a:p>
            <a:pPr defTabSz="1018216">
              <a:lnSpc>
                <a:spcPts val="1401"/>
              </a:lnSpc>
              <a:spcAft>
                <a:spcPts val="1200"/>
              </a:spcAft>
              <a:buClr>
                <a:schemeClr val="tx1"/>
              </a:buClr>
              <a:buSzPct val="80000"/>
            </a:pPr>
            <a:r>
              <a:rPr lang="en-GB" sz="800" dirty="0">
                <a:solidFill>
                  <a:schemeClr val="tx2"/>
                </a:solidFill>
              </a:rPr>
              <a:t>Registered office: Hill House, 1 Little New Street, London EC4A 3TR, United Kingdom. Registered in England No 3311052.</a:t>
            </a:r>
          </a:p>
          <a:p>
            <a:pPr defTabSz="1018216">
              <a:lnSpc>
                <a:spcPts val="1401"/>
              </a:lnSpc>
              <a:spcAft>
                <a:spcPts val="1200"/>
              </a:spcAft>
              <a:buClr>
                <a:schemeClr val="tx1"/>
              </a:buClr>
              <a:buSzPct val="80000"/>
            </a:pPr>
            <a:r>
              <a:rPr lang="en-GB" sz="800" b="1" dirty="0">
                <a:solidFill>
                  <a:schemeClr val="tx2"/>
                </a:solidFill>
              </a:rPr>
              <a:t>Member of Deloitte Touche Tohmatsu Limited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Oracle Cloud Customers</a:t>
            </a:r>
            <a:endParaRPr lang="en-US" dirty="0"/>
          </a:p>
        </p:txBody>
      </p:sp>
      <p:sp>
        <p:nvSpPr>
          <p:cNvPr id="114" name="Text Placeholder 113"/>
          <p:cNvSpPr>
            <a:spLocks noGrp="1"/>
          </p:cNvSpPr>
          <p:nvPr>
            <p:ph type="body" sz="quarter" idx="13"/>
          </p:nvPr>
        </p:nvSpPr>
        <p:spPr/>
        <p:txBody>
          <a:bodyPr/>
          <a:lstStyle/>
          <a:p>
            <a:r>
              <a:rPr lang="en-US" dirty="0">
                <a:solidFill>
                  <a:srgbClr val="FF0000"/>
                </a:solidFill>
              </a:rPr>
              <a:t>ERP, Human Capital, Talent Management</a:t>
            </a:r>
          </a:p>
          <a:p>
            <a:endParaRPr lang="en-US" dirty="0"/>
          </a:p>
        </p:txBody>
      </p:sp>
      <p:grpSp>
        <p:nvGrpSpPr>
          <p:cNvPr id="315" name="Group 314"/>
          <p:cNvGrpSpPr/>
          <p:nvPr/>
        </p:nvGrpSpPr>
        <p:grpSpPr>
          <a:xfrm>
            <a:off x="391606" y="1766393"/>
            <a:ext cx="8371927" cy="357105"/>
            <a:chOff x="391606" y="1788097"/>
            <a:chExt cx="8371927" cy="357105"/>
          </a:xfrm>
        </p:grpSpPr>
        <p:pic>
          <p:nvPicPr>
            <p:cNvPr id="115" name="Picture 2" descr="http://t0.gstatic.com/images?q=tbn:ANd9GcR0RA5OdbloTeID-K3eAR8_YI_OhgAsixOWhPdHkxDoQ9Iz_zxytw"/>
            <p:cNvPicPr>
              <a:picLocks noChangeAspect="1" noChangeArrowheads="1"/>
            </p:cNvPicPr>
            <p:nvPr/>
          </p:nvPicPr>
          <p:blipFill>
            <a:blip r:embed="rId3" cstate="print"/>
            <a:srcRect/>
            <a:stretch>
              <a:fillRect/>
            </a:stretch>
          </p:blipFill>
          <p:spPr bwMode="auto">
            <a:xfrm>
              <a:off x="1830994" y="1850190"/>
              <a:ext cx="487540" cy="232919"/>
            </a:xfrm>
            <a:prstGeom prst="rect">
              <a:avLst/>
            </a:prstGeom>
            <a:noFill/>
          </p:spPr>
        </p:pic>
        <p:pic>
          <p:nvPicPr>
            <p:cNvPr id="132" name="Picture 2"/>
            <p:cNvPicPr>
              <a:picLocks noChangeAspect="1" noChangeArrowheads="1"/>
            </p:cNvPicPr>
            <p:nvPr/>
          </p:nvPicPr>
          <p:blipFill>
            <a:blip r:embed="rId4" cstate="print"/>
            <a:srcRect/>
            <a:stretch>
              <a:fillRect/>
            </a:stretch>
          </p:blipFill>
          <p:spPr bwMode="auto">
            <a:xfrm>
              <a:off x="4757575" y="1841556"/>
              <a:ext cx="412310" cy="250187"/>
            </a:xfrm>
            <a:prstGeom prst="rect">
              <a:avLst/>
            </a:prstGeom>
            <a:noFill/>
            <a:ln w="9525">
              <a:noFill/>
              <a:miter lim="800000"/>
              <a:headEnd/>
              <a:tailEnd/>
            </a:ln>
          </p:spPr>
        </p:pic>
        <p:pic>
          <p:nvPicPr>
            <p:cNvPr id="135" name="Picture 33" descr="http://www.mtckenworth.net/New%20info_9-27-10/service/Eaton_logo.png"/>
            <p:cNvPicPr>
              <a:picLocks noChangeAspect="1" noChangeArrowheads="1"/>
            </p:cNvPicPr>
            <p:nvPr/>
          </p:nvPicPr>
          <p:blipFill>
            <a:blip r:embed="rId5" cstate="print"/>
            <a:srcRect/>
            <a:stretch>
              <a:fillRect/>
            </a:stretch>
          </p:blipFill>
          <p:spPr bwMode="auto">
            <a:xfrm>
              <a:off x="7617924" y="1808767"/>
              <a:ext cx="670710" cy="315764"/>
            </a:xfrm>
            <a:prstGeom prst="rect">
              <a:avLst/>
            </a:prstGeom>
            <a:noFill/>
            <a:ln w="9525">
              <a:noFill/>
              <a:miter lim="800000"/>
              <a:headEnd/>
              <a:tailEnd/>
            </a:ln>
          </p:spPr>
        </p:pic>
        <p:pic>
          <p:nvPicPr>
            <p:cNvPr id="143" name="Picture 3"/>
            <p:cNvPicPr>
              <a:picLocks noChangeAspect="1" noChangeArrowheads="1"/>
            </p:cNvPicPr>
            <p:nvPr/>
          </p:nvPicPr>
          <p:blipFill>
            <a:blip r:embed="rId6" cstate="screen"/>
            <a:srcRect/>
            <a:stretch>
              <a:fillRect/>
            </a:stretch>
          </p:blipFill>
          <p:spPr bwMode="auto">
            <a:xfrm>
              <a:off x="391606" y="1879705"/>
              <a:ext cx="382092" cy="173889"/>
            </a:xfrm>
            <a:prstGeom prst="rect">
              <a:avLst/>
            </a:prstGeom>
            <a:noFill/>
            <a:ln w="9525">
              <a:noFill/>
              <a:miter lim="800000"/>
              <a:headEnd/>
              <a:tailEnd/>
            </a:ln>
          </p:spPr>
        </p:pic>
        <p:pic>
          <p:nvPicPr>
            <p:cNvPr id="158" name="Picture 15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295260" y="1912756"/>
              <a:ext cx="618462" cy="107787"/>
            </a:xfrm>
            <a:prstGeom prst="rect">
              <a:avLst/>
            </a:prstGeom>
            <a:noFill/>
            <a:ln w="9525">
              <a:noFill/>
              <a:miter lim="800000"/>
              <a:headEnd/>
              <a:tailEnd/>
            </a:ln>
          </p:spPr>
        </p:pic>
        <p:pic>
          <p:nvPicPr>
            <p:cNvPr id="168" name="Picture 167"/>
            <p:cNvPicPr>
              <a:picLocks noChangeAspect="1" noChangeArrowheads="1"/>
            </p:cNvPicPr>
            <p:nvPr/>
          </p:nvPicPr>
          <p:blipFill>
            <a:blip r:embed="rId8" cstate="print"/>
            <a:srcRect/>
            <a:stretch>
              <a:fillRect/>
            </a:stretch>
          </p:blipFill>
          <p:spPr bwMode="auto">
            <a:xfrm>
              <a:off x="3029609" y="1842997"/>
              <a:ext cx="369891" cy="247305"/>
            </a:xfrm>
            <a:prstGeom prst="rect">
              <a:avLst/>
            </a:prstGeom>
            <a:noFill/>
            <a:ln w="9525">
              <a:noFill/>
              <a:miter lim="800000"/>
              <a:headEnd/>
              <a:tailEnd/>
            </a:ln>
            <a:effectLst/>
          </p:spPr>
        </p:pic>
        <p:pic>
          <p:nvPicPr>
            <p:cNvPr id="170" name="Picture 169" descr="Dell">
              <a:hlinkClick r:id="rId9"/>
            </p:cNvPr>
            <p:cNvPicPr>
              <a:picLocks noChangeAspect="1" noChangeArrowheads="1"/>
            </p:cNvPicPr>
            <p:nvPr/>
          </p:nvPicPr>
          <p:blipFill>
            <a:blip r:embed="rId10" cstate="print"/>
            <a:srcRect/>
            <a:stretch>
              <a:fillRect/>
            </a:stretch>
          </p:blipFill>
          <p:spPr bwMode="auto">
            <a:xfrm>
              <a:off x="2443909" y="1904102"/>
              <a:ext cx="460325" cy="125094"/>
            </a:xfrm>
            <a:prstGeom prst="rect">
              <a:avLst/>
            </a:prstGeom>
            <a:noFill/>
          </p:spPr>
        </p:pic>
        <p:pic>
          <p:nvPicPr>
            <p:cNvPr id="181" name="Picture 180" descr="UnitedHealth Group logo"/>
            <p:cNvPicPr>
              <a:picLocks noChangeAspect="1" noChangeArrowheads="1"/>
            </p:cNvPicPr>
            <p:nvPr/>
          </p:nvPicPr>
          <p:blipFill>
            <a:blip r:embed="rId11" cstate="print">
              <a:clrChange>
                <a:clrFrom>
                  <a:srgbClr val="FFFFFF"/>
                </a:clrFrom>
                <a:clrTo>
                  <a:srgbClr val="FFFFFF">
                    <a:alpha val="0"/>
                  </a:srgbClr>
                </a:clrTo>
              </a:clrChange>
            </a:blip>
            <a:srcRect r="42273" b="49306"/>
            <a:stretch>
              <a:fillRect/>
            </a:stretch>
          </p:blipFill>
          <p:spPr bwMode="auto">
            <a:xfrm>
              <a:off x="3524875" y="1788097"/>
              <a:ext cx="618717" cy="357105"/>
            </a:xfrm>
            <a:prstGeom prst="rect">
              <a:avLst/>
            </a:prstGeom>
            <a:noFill/>
          </p:spPr>
        </p:pic>
        <p:pic>
          <p:nvPicPr>
            <p:cNvPr id="182" name="Picture 181" descr="BCBSA">
              <a:hlinkClick r:id="rId12"/>
            </p:cNvPr>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039097" y="1860801"/>
              <a:ext cx="986034" cy="211697"/>
            </a:xfrm>
            <a:prstGeom prst="rect">
              <a:avLst/>
            </a:prstGeom>
            <a:noFill/>
          </p:spPr>
        </p:pic>
        <p:pic>
          <p:nvPicPr>
            <p:cNvPr id="199" name="Picture 13"/>
            <p:cNvPicPr>
              <a:picLocks noChangeAspect="1" noChangeArrowheads="1"/>
            </p:cNvPicPr>
            <p:nvPr/>
          </p:nvPicPr>
          <p:blipFill>
            <a:blip r:embed="rId14" cstate="screen"/>
            <a:stretch>
              <a:fillRect/>
            </a:stretch>
          </p:blipFill>
          <p:spPr bwMode="auto">
            <a:xfrm>
              <a:off x="899073" y="1927308"/>
              <a:ext cx="806546" cy="78683"/>
            </a:xfrm>
            <a:prstGeom prst="rect">
              <a:avLst/>
            </a:prstGeom>
            <a:noFill/>
            <a:ln w="9525">
              <a:noFill/>
              <a:miter lim="800000"/>
              <a:headEnd/>
              <a:tailEnd/>
            </a:ln>
          </p:spPr>
        </p:pic>
        <p:pic>
          <p:nvPicPr>
            <p:cNvPr id="202" name="Picture 3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4268967" y="1877658"/>
              <a:ext cx="363233" cy="177982"/>
            </a:xfrm>
            <a:prstGeom prst="rect">
              <a:avLst/>
            </a:prstGeom>
            <a:noFill/>
            <a:ln w="9525">
              <a:noFill/>
              <a:miter lim="800000"/>
              <a:headEnd/>
              <a:tailEnd/>
            </a:ln>
          </p:spPr>
        </p:pic>
        <p:pic>
          <p:nvPicPr>
            <p:cNvPr id="213" name="Picture 2" descr="Sara Lee Corporation">
              <a:hlinkClick r:id="rId16"/>
            </p:cNvPr>
            <p:cNvPicPr>
              <a:picLocks noChangeArrowheads="1"/>
            </p:cNvPicPr>
            <p:nvPr/>
          </p:nvPicPr>
          <p:blipFill>
            <a:blip r:embed="rId17" cstate="print"/>
            <a:srcRect/>
            <a:stretch>
              <a:fillRect/>
            </a:stretch>
          </p:blipFill>
          <p:spPr bwMode="auto">
            <a:xfrm>
              <a:off x="7150506" y="1900884"/>
              <a:ext cx="342043" cy="131531"/>
            </a:xfrm>
            <a:prstGeom prst="rect">
              <a:avLst/>
            </a:prstGeom>
            <a:noFill/>
            <a:ln w="9525">
              <a:noFill/>
              <a:miter lim="800000"/>
              <a:headEnd/>
              <a:tailEnd/>
            </a:ln>
          </p:spPr>
        </p:pic>
        <p:pic>
          <p:nvPicPr>
            <p:cNvPr id="214" name="Picture 2"/>
            <p:cNvPicPr>
              <a:picLocks noChangeAspect="1" noChangeArrowheads="1"/>
            </p:cNvPicPr>
            <p:nvPr/>
          </p:nvPicPr>
          <p:blipFill>
            <a:blip r:embed="rId18" cstate="print"/>
            <a:srcRect/>
            <a:stretch>
              <a:fillRect/>
            </a:stretch>
          </p:blipFill>
          <p:spPr bwMode="auto">
            <a:xfrm>
              <a:off x="8414006" y="1852594"/>
              <a:ext cx="349527" cy="228111"/>
            </a:xfrm>
            <a:prstGeom prst="rect">
              <a:avLst/>
            </a:prstGeom>
            <a:noFill/>
            <a:ln w="9525">
              <a:noFill/>
              <a:miter lim="800000"/>
              <a:headEnd/>
              <a:tailEnd/>
            </a:ln>
          </p:spPr>
        </p:pic>
      </p:grpSp>
      <p:grpSp>
        <p:nvGrpSpPr>
          <p:cNvPr id="314" name="Group 313"/>
          <p:cNvGrpSpPr/>
          <p:nvPr/>
        </p:nvGrpSpPr>
        <p:grpSpPr>
          <a:xfrm>
            <a:off x="317342" y="1042287"/>
            <a:ext cx="8560698" cy="379838"/>
            <a:chOff x="317342" y="1042287"/>
            <a:chExt cx="8560698" cy="379838"/>
          </a:xfrm>
        </p:grpSpPr>
        <p:pic>
          <p:nvPicPr>
            <p:cNvPr id="127" name="Picture 126" descr="banque_nationale_du_canada_61394.jp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47954" y="1042287"/>
              <a:ext cx="500648" cy="379838"/>
            </a:xfrm>
            <a:prstGeom prst="rect">
              <a:avLst/>
            </a:prstGeom>
          </p:spPr>
        </p:pic>
        <p:pic>
          <p:nvPicPr>
            <p:cNvPr id="137" name="Picture 4"/>
            <p:cNvPicPr>
              <a:picLocks noChangeAspect="1" noChangeArrowheads="1"/>
            </p:cNvPicPr>
            <p:nvPr/>
          </p:nvPicPr>
          <p:blipFill>
            <a:blip r:embed="rId20" cstate="screen"/>
            <a:srcRect/>
            <a:stretch>
              <a:fillRect/>
            </a:stretch>
          </p:blipFill>
          <p:spPr bwMode="auto">
            <a:xfrm>
              <a:off x="317342" y="1054846"/>
              <a:ext cx="530621" cy="354720"/>
            </a:xfrm>
            <a:prstGeom prst="rect">
              <a:avLst/>
            </a:prstGeom>
            <a:noFill/>
            <a:ln w="9525">
              <a:noFill/>
              <a:miter lim="800000"/>
              <a:headEnd/>
              <a:tailEnd/>
            </a:ln>
          </p:spPr>
        </p:pic>
        <p:pic>
          <p:nvPicPr>
            <p:cNvPr id="139" name="Picture 10"/>
            <p:cNvPicPr>
              <a:picLocks noChangeAspect="1" noChangeArrowheads="1"/>
            </p:cNvPicPr>
            <p:nvPr/>
          </p:nvPicPr>
          <p:blipFill>
            <a:blip r:embed="rId21" cstate="screen"/>
            <a:srcRect/>
            <a:stretch>
              <a:fillRect/>
            </a:stretch>
          </p:blipFill>
          <p:spPr bwMode="auto">
            <a:xfrm>
              <a:off x="1304468" y="1147882"/>
              <a:ext cx="678154" cy="168648"/>
            </a:xfrm>
            <a:prstGeom prst="rect">
              <a:avLst/>
            </a:prstGeom>
            <a:noFill/>
            <a:ln w="9525">
              <a:noFill/>
              <a:miter lim="800000"/>
              <a:headEnd/>
              <a:tailEnd/>
            </a:ln>
          </p:spPr>
        </p:pic>
        <p:pic>
          <p:nvPicPr>
            <p:cNvPr id="140" name="Picture 2"/>
            <p:cNvPicPr>
              <a:picLocks noChangeAspect="1" noChangeArrowheads="1"/>
            </p:cNvPicPr>
            <p:nvPr/>
          </p:nvPicPr>
          <p:blipFill>
            <a:blip r:embed="rId22" cstate="screen"/>
            <a:srcRect/>
            <a:stretch>
              <a:fillRect/>
            </a:stretch>
          </p:blipFill>
          <p:spPr bwMode="auto">
            <a:xfrm>
              <a:off x="4705898" y="1152016"/>
              <a:ext cx="642266" cy="160381"/>
            </a:xfrm>
            <a:prstGeom prst="rect">
              <a:avLst/>
            </a:prstGeom>
            <a:noFill/>
            <a:ln w="9525">
              <a:noFill/>
              <a:miter lim="800000"/>
              <a:headEnd/>
              <a:tailEnd/>
            </a:ln>
          </p:spPr>
        </p:pic>
        <p:pic>
          <p:nvPicPr>
            <p:cNvPr id="141" name="Picture 2"/>
            <p:cNvPicPr>
              <a:picLocks noChangeAspect="1" noChangeArrowheads="1"/>
            </p:cNvPicPr>
            <p:nvPr/>
          </p:nvPicPr>
          <p:blipFill>
            <a:blip r:embed="rId23" cstate="screen"/>
            <a:srcRect/>
            <a:stretch>
              <a:fillRect/>
            </a:stretch>
          </p:blipFill>
          <p:spPr bwMode="auto">
            <a:xfrm>
              <a:off x="2055116" y="1149176"/>
              <a:ext cx="793651" cy="166061"/>
            </a:xfrm>
            <a:prstGeom prst="rect">
              <a:avLst/>
            </a:prstGeom>
            <a:noFill/>
            <a:ln w="9525">
              <a:noFill/>
              <a:miter lim="800000"/>
              <a:headEnd/>
              <a:tailEnd/>
            </a:ln>
          </p:spPr>
        </p:pic>
        <p:pic>
          <p:nvPicPr>
            <p:cNvPr id="142" name="Picture 7"/>
            <p:cNvPicPr>
              <a:picLocks noChangeAspect="1" noChangeArrowheads="1"/>
            </p:cNvPicPr>
            <p:nvPr/>
          </p:nvPicPr>
          <p:blipFill>
            <a:blip r:embed="rId24" cstate="screen"/>
            <a:stretch>
              <a:fillRect/>
            </a:stretch>
          </p:blipFill>
          <p:spPr bwMode="auto">
            <a:xfrm>
              <a:off x="7587521" y="1110600"/>
              <a:ext cx="378370" cy="243213"/>
            </a:xfrm>
            <a:prstGeom prst="rect">
              <a:avLst/>
            </a:prstGeom>
            <a:noFill/>
            <a:ln w="9525">
              <a:noFill/>
              <a:miter lim="800000"/>
              <a:headEnd/>
              <a:tailEnd/>
            </a:ln>
          </p:spPr>
        </p:pic>
        <p:pic>
          <p:nvPicPr>
            <p:cNvPr id="157" name="Picture 34" descr="http://www.aminformatica.it/en/customers/toshiba-medical-systems/contents/image/customers-toshiba.jpg"/>
            <p:cNvPicPr>
              <a:picLocks noChangeAspect="1" noChangeArrowheads="1"/>
            </p:cNvPicPr>
            <p:nvPr/>
          </p:nvPicPr>
          <p:blipFill>
            <a:blip r:embed="rId25" cstate="print"/>
            <a:srcRect/>
            <a:stretch>
              <a:fillRect/>
            </a:stretch>
          </p:blipFill>
          <p:spPr bwMode="auto">
            <a:xfrm>
              <a:off x="6945695" y="1075861"/>
              <a:ext cx="542036" cy="312691"/>
            </a:xfrm>
            <a:prstGeom prst="rect">
              <a:avLst/>
            </a:prstGeom>
            <a:noFill/>
          </p:spPr>
        </p:pic>
        <p:pic>
          <p:nvPicPr>
            <p:cNvPr id="159" name="Picture 158"/>
            <p:cNvPicPr>
              <a:picLocks noChangeAspect="1" noChangeArrowheads="1"/>
            </p:cNvPicPr>
            <p:nvPr/>
          </p:nvPicPr>
          <p:blipFill>
            <a:blip r:embed="rId26" cstate="print"/>
            <a:stretch>
              <a:fillRect/>
            </a:stretch>
          </p:blipFill>
          <p:spPr bwMode="auto">
            <a:xfrm>
              <a:off x="920007" y="1092010"/>
              <a:ext cx="284671" cy="280392"/>
            </a:xfrm>
            <a:prstGeom prst="rect">
              <a:avLst/>
            </a:prstGeom>
            <a:noFill/>
            <a:ln>
              <a:noFill/>
            </a:ln>
          </p:spPr>
        </p:pic>
        <p:pic>
          <p:nvPicPr>
            <p:cNvPr id="164" name="Picture 163" descr="Comerica logo">
              <a:hlinkClick r:id="rId27"/>
            </p:cNvPr>
            <p:cNvPicPr>
              <a:picLocks noChangeArrowheads="1"/>
            </p:cNvPicPr>
            <p:nvPr/>
          </p:nvPicPr>
          <p:blipFill>
            <a:blip r:embed="rId28" cstate="print"/>
            <a:srcRect/>
            <a:stretch>
              <a:fillRect/>
            </a:stretch>
          </p:blipFill>
          <p:spPr bwMode="auto">
            <a:xfrm>
              <a:off x="2975853" y="1147776"/>
              <a:ext cx="456822" cy="168861"/>
            </a:xfrm>
            <a:prstGeom prst="rect">
              <a:avLst/>
            </a:prstGeom>
            <a:noFill/>
          </p:spPr>
        </p:pic>
        <p:pic>
          <p:nvPicPr>
            <p:cNvPr id="165" name="Picture 164"/>
            <p:cNvPicPr>
              <a:picLocks noChangeAspect="1" noChangeArrowheads="1"/>
            </p:cNvPicPr>
            <p:nvPr/>
          </p:nvPicPr>
          <p:blipFill>
            <a:blip r:embed="rId29" cstate="print">
              <a:clrChange>
                <a:clrFrom>
                  <a:srgbClr val="FFFFFF"/>
                </a:clrFrom>
                <a:clrTo>
                  <a:srgbClr val="FFFFFF">
                    <a:alpha val="0"/>
                  </a:srgbClr>
                </a:clrTo>
              </a:clrChange>
            </a:blip>
            <a:srcRect l="7454" t="32140" r="68750" b="60309"/>
            <a:stretch>
              <a:fillRect/>
            </a:stretch>
          </p:blipFill>
          <p:spPr bwMode="auto">
            <a:xfrm>
              <a:off x="6048392" y="1109380"/>
              <a:ext cx="797513" cy="245652"/>
            </a:xfrm>
            <a:prstGeom prst="rect">
              <a:avLst/>
            </a:prstGeom>
            <a:noFill/>
            <a:ln w="9525">
              <a:noFill/>
              <a:miter lim="800000"/>
              <a:headEnd/>
              <a:tailEnd/>
            </a:ln>
            <a:effectLst/>
          </p:spPr>
        </p:pic>
        <p:pic>
          <p:nvPicPr>
            <p:cNvPr id="173" name="Picture 172" descr="Air Canada"/>
            <p:cNvPicPr>
              <a:picLocks noChangeAspect="1" noChangeArrowheads="1"/>
            </p:cNvPicPr>
            <p:nvPr/>
          </p:nvPicPr>
          <p:blipFill>
            <a:blip r:embed="rId30" cstate="print"/>
            <a:srcRect/>
            <a:stretch>
              <a:fillRect/>
            </a:stretch>
          </p:blipFill>
          <p:spPr bwMode="auto">
            <a:xfrm>
              <a:off x="8065686" y="1163890"/>
              <a:ext cx="812354" cy="136632"/>
            </a:xfrm>
            <a:prstGeom prst="rect">
              <a:avLst/>
            </a:prstGeom>
            <a:noFill/>
          </p:spPr>
        </p:pic>
        <p:pic>
          <p:nvPicPr>
            <p:cNvPr id="203" name="Picture 16" descr="logo_rio_home"/>
            <p:cNvPicPr>
              <a:picLocks noChangeAspect="1" noChangeArrowheads="1"/>
            </p:cNvPicPr>
            <p:nvPr/>
          </p:nvPicPr>
          <p:blipFill>
            <a:blip r:embed="rId31" cstate="print"/>
            <a:srcRect/>
            <a:stretch>
              <a:fillRect/>
            </a:stretch>
          </p:blipFill>
          <p:spPr bwMode="auto">
            <a:xfrm>
              <a:off x="4218242" y="1152741"/>
              <a:ext cx="387866" cy="158931"/>
            </a:xfrm>
            <a:prstGeom prst="rect">
              <a:avLst/>
            </a:prstGeom>
            <a:noFill/>
            <a:ln w="9525">
              <a:noFill/>
              <a:miter lim="800000"/>
              <a:headEnd/>
              <a:tailEnd/>
            </a:ln>
          </p:spPr>
        </p:pic>
        <p:pic>
          <p:nvPicPr>
            <p:cNvPr id="217" name="Picture 216"/>
            <p:cNvPicPr>
              <a:picLocks noChangeAspect="1" noChangeArrowheads="1"/>
            </p:cNvPicPr>
            <p:nvPr/>
          </p:nvPicPr>
          <p:blipFill>
            <a:blip r:embed="rId32" cstate="print"/>
            <a:srcRect/>
            <a:stretch>
              <a:fillRect/>
            </a:stretch>
          </p:blipFill>
          <p:spPr bwMode="auto">
            <a:xfrm>
              <a:off x="3532465" y="1169952"/>
              <a:ext cx="585987" cy="124509"/>
            </a:xfrm>
            <a:prstGeom prst="rect">
              <a:avLst/>
            </a:prstGeom>
            <a:noFill/>
            <a:ln w="9525">
              <a:noFill/>
              <a:miter lim="800000"/>
              <a:headEnd/>
              <a:tailEnd/>
            </a:ln>
          </p:spPr>
        </p:pic>
      </p:grpSp>
      <p:grpSp>
        <p:nvGrpSpPr>
          <p:cNvPr id="313" name="Group 312"/>
          <p:cNvGrpSpPr/>
          <p:nvPr/>
        </p:nvGrpSpPr>
        <p:grpSpPr>
          <a:xfrm>
            <a:off x="414265" y="1447204"/>
            <a:ext cx="8463775" cy="294110"/>
            <a:chOff x="414265" y="1434482"/>
            <a:chExt cx="8463775" cy="294110"/>
          </a:xfrm>
        </p:grpSpPr>
        <p:pic>
          <p:nvPicPr>
            <p:cNvPr id="117" name="Picture 10" descr="Screen shot 2011-06-10 at 2.52.53 PM.png"/>
            <p:cNvPicPr>
              <a:picLocks noChangeAspect="1"/>
            </p:cNvPicPr>
            <p:nvPr/>
          </p:nvPicPr>
          <p:blipFill>
            <a:blip r:embed="rId33" cstate="print"/>
            <a:srcRect/>
            <a:stretch>
              <a:fillRect/>
            </a:stretch>
          </p:blipFill>
          <p:spPr bwMode="auto">
            <a:xfrm>
              <a:off x="1451883" y="1509167"/>
              <a:ext cx="597240" cy="185685"/>
            </a:xfrm>
            <a:prstGeom prst="rect">
              <a:avLst/>
            </a:prstGeom>
            <a:noFill/>
            <a:ln w="9525">
              <a:noFill/>
              <a:miter lim="800000"/>
              <a:headEnd/>
              <a:tailEnd/>
            </a:ln>
          </p:spPr>
        </p:pic>
        <p:pic>
          <p:nvPicPr>
            <p:cNvPr id="129" name="Picture 12" descr="Brocade.bmp"/>
            <p:cNvPicPr>
              <a:picLocks noChangeAspect="1"/>
            </p:cNvPicPr>
            <p:nvPr/>
          </p:nvPicPr>
          <p:blipFill>
            <a:blip r:embed="rId34" cstate="print">
              <a:clrChange>
                <a:clrFrom>
                  <a:srgbClr val="FFFFFF"/>
                </a:clrFrom>
                <a:clrTo>
                  <a:srgbClr val="FFFFFF">
                    <a:alpha val="0"/>
                  </a:srgbClr>
                </a:clrTo>
              </a:clrChange>
            </a:blip>
            <a:srcRect/>
            <a:stretch>
              <a:fillRect/>
            </a:stretch>
          </p:blipFill>
          <p:spPr bwMode="auto">
            <a:xfrm>
              <a:off x="8299501" y="1434482"/>
              <a:ext cx="578539" cy="294110"/>
            </a:xfrm>
            <a:prstGeom prst="rect">
              <a:avLst/>
            </a:prstGeom>
            <a:noFill/>
            <a:ln w="9525">
              <a:noFill/>
              <a:miter lim="800000"/>
              <a:headEnd/>
              <a:tailEnd/>
            </a:ln>
          </p:spPr>
        </p:pic>
        <p:pic>
          <p:nvPicPr>
            <p:cNvPr id="133" name="Picture 23"/>
            <p:cNvPicPr>
              <a:picLocks noChangeAspect="1" noChangeArrowheads="1"/>
            </p:cNvPicPr>
            <p:nvPr/>
          </p:nvPicPr>
          <p:blipFill>
            <a:blip r:embed="rId35" cstate="print"/>
            <a:srcRect/>
            <a:stretch>
              <a:fillRect/>
            </a:stretch>
          </p:blipFill>
          <p:spPr bwMode="auto">
            <a:xfrm>
              <a:off x="5098814" y="1541321"/>
              <a:ext cx="698279" cy="121376"/>
            </a:xfrm>
            <a:prstGeom prst="rect">
              <a:avLst/>
            </a:prstGeom>
            <a:noFill/>
            <a:ln w="9525">
              <a:noFill/>
              <a:miter lim="800000"/>
              <a:headEnd/>
              <a:tailEnd/>
            </a:ln>
          </p:spPr>
        </p:pic>
        <p:pic>
          <p:nvPicPr>
            <p:cNvPr id="138" name="Picture 9"/>
            <p:cNvPicPr>
              <a:picLocks noChangeAspect="1" noChangeArrowheads="1"/>
            </p:cNvPicPr>
            <p:nvPr/>
          </p:nvPicPr>
          <p:blipFill>
            <a:blip r:embed="rId36" cstate="screen"/>
            <a:srcRect/>
            <a:stretch>
              <a:fillRect/>
            </a:stretch>
          </p:blipFill>
          <p:spPr bwMode="auto">
            <a:xfrm>
              <a:off x="819728" y="1554179"/>
              <a:ext cx="581925" cy="95660"/>
            </a:xfrm>
            <a:prstGeom prst="rect">
              <a:avLst/>
            </a:prstGeom>
            <a:noFill/>
            <a:ln w="9525">
              <a:noFill/>
              <a:miter lim="800000"/>
              <a:headEnd/>
              <a:tailEnd/>
            </a:ln>
          </p:spPr>
        </p:pic>
        <p:pic>
          <p:nvPicPr>
            <p:cNvPr id="148" name="Picture 26" descr="UBS"/>
            <p:cNvPicPr>
              <a:picLocks noChangeAspect="1" noChangeArrowheads="1"/>
            </p:cNvPicPr>
            <p:nvPr/>
          </p:nvPicPr>
          <p:blipFill>
            <a:blip r:embed="rId37" cstate="print"/>
            <a:srcRect/>
            <a:stretch>
              <a:fillRect/>
            </a:stretch>
          </p:blipFill>
          <p:spPr bwMode="auto">
            <a:xfrm>
              <a:off x="414265" y="1535784"/>
              <a:ext cx="336774" cy="132451"/>
            </a:xfrm>
            <a:prstGeom prst="rect">
              <a:avLst/>
            </a:prstGeom>
            <a:noFill/>
          </p:spPr>
        </p:pic>
        <p:pic>
          <p:nvPicPr>
            <p:cNvPr id="149" name="Picture 14" descr="Logo VINCI"/>
            <p:cNvPicPr>
              <a:picLocks noChangeAspect="1" noChangeArrowheads="1"/>
            </p:cNvPicPr>
            <p:nvPr/>
          </p:nvPicPr>
          <p:blipFill>
            <a:blip r:embed="rId38" cstate="print"/>
            <a:srcRect/>
            <a:stretch>
              <a:fillRect/>
            </a:stretch>
          </p:blipFill>
          <p:spPr bwMode="auto">
            <a:xfrm>
              <a:off x="5877037" y="1505812"/>
              <a:ext cx="526329" cy="192395"/>
            </a:xfrm>
            <a:prstGeom prst="rect">
              <a:avLst/>
            </a:prstGeom>
            <a:noFill/>
          </p:spPr>
        </p:pic>
        <p:pic>
          <p:nvPicPr>
            <p:cNvPr id="160" name="Picture 159" descr="Starwood Hotels &amp; Resorts"/>
            <p:cNvPicPr>
              <a:picLocks noChangeAspect="1" noChangeArrowheads="1"/>
            </p:cNvPicPr>
            <p:nvPr/>
          </p:nvPicPr>
          <p:blipFill>
            <a:blip r:embed="rId39" cstate="print"/>
            <a:srcRect r="21288"/>
            <a:stretch>
              <a:fillRect/>
            </a:stretch>
          </p:blipFill>
          <p:spPr bwMode="auto">
            <a:xfrm>
              <a:off x="3703644" y="1520951"/>
              <a:ext cx="696651" cy="162116"/>
            </a:xfrm>
            <a:prstGeom prst="rect">
              <a:avLst/>
            </a:prstGeom>
            <a:noFill/>
          </p:spPr>
        </p:pic>
        <p:pic>
          <p:nvPicPr>
            <p:cNvPr id="161" name="Picture 160" descr="header_tabs_tru0907"/>
            <p:cNvPicPr>
              <a:picLocks noChangeAspect="1" noChangeArrowheads="1"/>
            </p:cNvPicPr>
            <p:nvPr/>
          </p:nvPicPr>
          <p:blipFill>
            <a:blip r:embed="rId40" cstate="print"/>
            <a:srcRect/>
            <a:stretch>
              <a:fillRect/>
            </a:stretch>
          </p:blipFill>
          <p:spPr bwMode="auto">
            <a:xfrm>
              <a:off x="2148716" y="1526568"/>
              <a:ext cx="693847" cy="150883"/>
            </a:xfrm>
            <a:prstGeom prst="rect">
              <a:avLst/>
            </a:prstGeom>
            <a:noFill/>
          </p:spPr>
        </p:pic>
        <p:pic>
          <p:nvPicPr>
            <p:cNvPr id="163" name="Picture 162" descr="Hyatt logo">
              <a:hlinkClick r:id="rId41"/>
            </p:cNvPr>
            <p:cNvPicPr>
              <a:picLocks noChangeAspect="1" noChangeArrowheads="1"/>
            </p:cNvPicPr>
            <p:nvPr/>
          </p:nvPicPr>
          <p:blipFill>
            <a:blip r:embed="rId42" cstate="print"/>
            <a:srcRect/>
            <a:stretch>
              <a:fillRect/>
            </a:stretch>
          </p:blipFill>
          <p:spPr bwMode="auto">
            <a:xfrm>
              <a:off x="7090869" y="1558999"/>
              <a:ext cx="470850" cy="86020"/>
            </a:xfrm>
            <a:prstGeom prst="rect">
              <a:avLst/>
            </a:prstGeom>
            <a:noFill/>
          </p:spPr>
        </p:pic>
        <p:pic>
          <p:nvPicPr>
            <p:cNvPr id="166" name="Object 2"/>
            <p:cNvPicPr>
              <a:picLocks noChangeArrowheads="1"/>
            </p:cNvPicPr>
            <p:nvPr/>
          </p:nvPicPr>
          <p:blipFill>
            <a:blip r:embed="rId43" cstate="print"/>
            <a:srcRect/>
            <a:stretch>
              <a:fillRect/>
            </a:stretch>
          </p:blipFill>
          <p:spPr bwMode="auto">
            <a:xfrm>
              <a:off x="2940834" y="1508308"/>
              <a:ext cx="704000" cy="187402"/>
            </a:xfrm>
            <a:prstGeom prst="rect">
              <a:avLst/>
            </a:prstGeom>
            <a:noFill/>
            <a:ln w="9525">
              <a:miter lim="800000"/>
              <a:headEnd/>
              <a:tailEnd/>
            </a:ln>
            <a:effectLst/>
          </p:spPr>
        </p:pic>
        <p:pic>
          <p:nvPicPr>
            <p:cNvPr id="171" name="Picture 170" descr="The Thomson Corporation">
              <a:hlinkClick r:id="rId44"/>
            </p:cNvPr>
            <p:cNvPicPr>
              <a:picLocks noChangeAspect="1" noChangeArrowheads="1"/>
            </p:cNvPicPr>
            <p:nvPr/>
          </p:nvPicPr>
          <p:blipFill>
            <a:blip r:embed="rId45" cstate="print">
              <a:clrChange>
                <a:clrFrom>
                  <a:srgbClr val="FFFFFF"/>
                </a:clrFrom>
                <a:clrTo>
                  <a:srgbClr val="FFFFFF">
                    <a:alpha val="0"/>
                  </a:srgbClr>
                </a:clrTo>
              </a:clrChange>
            </a:blip>
            <a:srcRect r="13936" b="21568"/>
            <a:stretch>
              <a:fillRect/>
            </a:stretch>
          </p:blipFill>
          <p:spPr bwMode="auto">
            <a:xfrm>
              <a:off x="6392633" y="1502631"/>
              <a:ext cx="628901" cy="198757"/>
            </a:xfrm>
            <a:prstGeom prst="rect">
              <a:avLst/>
            </a:prstGeom>
            <a:noFill/>
          </p:spPr>
        </p:pic>
        <p:pic>
          <p:nvPicPr>
            <p:cNvPr id="180" name="Picture 179" descr="Health Net - A better decision">
              <a:hlinkClick r:id="rId46"/>
            </p:cNvPr>
            <p:cNvPicPr>
              <a:picLocks noChangeAspect="1" noChangeArrowheads="1"/>
            </p:cNvPicPr>
            <p:nvPr/>
          </p:nvPicPr>
          <p:blipFill>
            <a:blip r:embed="rId47" cstate="print"/>
            <a:srcRect/>
            <a:stretch>
              <a:fillRect/>
            </a:stretch>
          </p:blipFill>
          <p:spPr bwMode="auto">
            <a:xfrm>
              <a:off x="7677097" y="1529165"/>
              <a:ext cx="532032" cy="145688"/>
            </a:xfrm>
            <a:prstGeom prst="rect">
              <a:avLst/>
            </a:prstGeom>
            <a:noFill/>
          </p:spPr>
        </p:pic>
        <p:pic>
          <p:nvPicPr>
            <p:cNvPr id="220" name="Picture 8"/>
            <p:cNvPicPr>
              <a:picLocks noChangeAspect="1" noChangeArrowheads="1"/>
            </p:cNvPicPr>
            <p:nvPr/>
          </p:nvPicPr>
          <p:blipFill>
            <a:blip r:embed="rId48" cstate="print"/>
            <a:srcRect/>
            <a:stretch>
              <a:fillRect/>
            </a:stretch>
          </p:blipFill>
          <p:spPr bwMode="auto">
            <a:xfrm>
              <a:off x="4520083" y="1539872"/>
              <a:ext cx="497101" cy="124275"/>
            </a:xfrm>
            <a:prstGeom prst="rect">
              <a:avLst/>
            </a:prstGeom>
            <a:noFill/>
            <a:ln w="9525">
              <a:noFill/>
              <a:miter lim="800000"/>
              <a:headEnd/>
              <a:tailEnd/>
            </a:ln>
          </p:spPr>
        </p:pic>
      </p:grpSp>
      <p:grpSp>
        <p:nvGrpSpPr>
          <p:cNvPr id="317" name="Group 316"/>
          <p:cNvGrpSpPr/>
          <p:nvPr/>
        </p:nvGrpSpPr>
        <p:grpSpPr>
          <a:xfrm>
            <a:off x="140570" y="2486241"/>
            <a:ext cx="8737470" cy="251173"/>
            <a:chOff x="140570" y="2549862"/>
            <a:chExt cx="8737470" cy="251173"/>
          </a:xfrm>
        </p:grpSpPr>
        <p:pic>
          <p:nvPicPr>
            <p:cNvPr id="175" name="Picture 174" descr="United"/>
            <p:cNvPicPr>
              <a:picLocks noChangeArrowheads="1"/>
            </p:cNvPicPr>
            <p:nvPr/>
          </p:nvPicPr>
          <p:blipFill>
            <a:blip r:embed="rId49" cstate="print"/>
            <a:srcRect/>
            <a:stretch>
              <a:fillRect/>
            </a:stretch>
          </p:blipFill>
          <p:spPr bwMode="auto">
            <a:xfrm>
              <a:off x="140570" y="2627917"/>
              <a:ext cx="918972" cy="95063"/>
            </a:xfrm>
            <a:prstGeom prst="rect">
              <a:avLst/>
            </a:prstGeom>
            <a:noFill/>
          </p:spPr>
        </p:pic>
        <p:pic>
          <p:nvPicPr>
            <p:cNvPr id="227" name="Picture 226" descr="http://pigcareers.com/wp-content/uploads/2012/06/landolakes_logo-bmp.bmp"/>
            <p:cNvPicPr>
              <a:picLocks noChangeAspect="1" noChangeArrowheads="1"/>
            </p:cNvPicPr>
            <p:nvPr/>
          </p:nvPicPr>
          <p:blipFill>
            <a:blip r:embed="rId50" cstate="print"/>
            <a:srcRect/>
            <a:stretch>
              <a:fillRect/>
            </a:stretch>
          </p:blipFill>
          <p:spPr bwMode="auto">
            <a:xfrm>
              <a:off x="1312762" y="2555688"/>
              <a:ext cx="799720" cy="239520"/>
            </a:xfrm>
            <a:prstGeom prst="rect">
              <a:avLst/>
            </a:prstGeom>
            <a:noFill/>
          </p:spPr>
        </p:pic>
        <p:pic>
          <p:nvPicPr>
            <p:cNvPr id="229" name="Picture 1" descr="https://see.labworks.org/applicationlink/ofp/pnnl_logo_battelle.png"/>
            <p:cNvPicPr>
              <a:picLocks noChangeAspect="1" noChangeArrowheads="1"/>
            </p:cNvPicPr>
            <p:nvPr/>
          </p:nvPicPr>
          <p:blipFill>
            <a:blip r:embed="rId51" cstate="print"/>
            <a:srcRect/>
            <a:stretch>
              <a:fillRect/>
            </a:stretch>
          </p:blipFill>
          <p:spPr bwMode="auto">
            <a:xfrm>
              <a:off x="6669208" y="2549862"/>
              <a:ext cx="495555" cy="251173"/>
            </a:xfrm>
            <a:prstGeom prst="rect">
              <a:avLst/>
            </a:prstGeom>
            <a:noFill/>
            <a:ln w="9525">
              <a:noFill/>
              <a:miter lim="800000"/>
              <a:headEnd/>
              <a:tailEnd/>
            </a:ln>
          </p:spPr>
        </p:pic>
        <p:pic>
          <p:nvPicPr>
            <p:cNvPr id="230" name="Picture 33" descr="http://www.mtckenworth.net/New%20info_9-27-10/service/Eaton_logo.png"/>
            <p:cNvPicPr>
              <a:picLocks noChangeAspect="1" noChangeArrowheads="1"/>
            </p:cNvPicPr>
            <p:nvPr/>
          </p:nvPicPr>
          <p:blipFill>
            <a:blip r:embed="rId52" cstate="print"/>
            <a:srcRect/>
            <a:stretch>
              <a:fillRect/>
            </a:stretch>
          </p:blipFill>
          <p:spPr bwMode="auto">
            <a:xfrm>
              <a:off x="7417983" y="2554999"/>
              <a:ext cx="517484" cy="240899"/>
            </a:xfrm>
            <a:prstGeom prst="rect">
              <a:avLst/>
            </a:prstGeom>
            <a:noFill/>
            <a:ln w="9525">
              <a:noFill/>
              <a:miter lim="800000"/>
              <a:headEnd/>
              <a:tailEnd/>
            </a:ln>
          </p:spPr>
        </p:pic>
        <p:pic>
          <p:nvPicPr>
            <p:cNvPr id="231" name="Picture 8"/>
            <p:cNvPicPr>
              <a:picLocks noChangeAspect="1" noChangeArrowheads="1"/>
            </p:cNvPicPr>
            <p:nvPr/>
          </p:nvPicPr>
          <p:blipFill>
            <a:blip r:embed="rId53" cstate="print"/>
            <a:srcRect/>
            <a:stretch>
              <a:fillRect/>
            </a:stretch>
          </p:blipFill>
          <p:spPr bwMode="auto">
            <a:xfrm>
              <a:off x="4465398" y="2603433"/>
              <a:ext cx="442217" cy="144031"/>
            </a:xfrm>
            <a:prstGeom prst="rect">
              <a:avLst/>
            </a:prstGeom>
            <a:noFill/>
            <a:ln w="9525">
              <a:noFill/>
              <a:miter lim="800000"/>
              <a:headEnd/>
              <a:tailEnd/>
            </a:ln>
          </p:spPr>
        </p:pic>
        <p:pic>
          <p:nvPicPr>
            <p:cNvPr id="235" name="Picture 234" descr="Shellpoint Partners Launches New Website"/>
            <p:cNvPicPr>
              <a:picLocks noChangeAspect="1" noChangeArrowheads="1"/>
            </p:cNvPicPr>
            <p:nvPr/>
          </p:nvPicPr>
          <p:blipFill>
            <a:blip r:embed="rId54" cstate="print"/>
            <a:srcRect/>
            <a:stretch>
              <a:fillRect/>
            </a:stretch>
          </p:blipFill>
          <p:spPr bwMode="auto">
            <a:xfrm>
              <a:off x="5160835" y="2580338"/>
              <a:ext cx="479210" cy="190221"/>
            </a:xfrm>
            <a:prstGeom prst="rect">
              <a:avLst/>
            </a:prstGeom>
            <a:noFill/>
            <a:ln w="9525">
              <a:noFill/>
              <a:miter lim="800000"/>
              <a:headEnd/>
              <a:tailEnd/>
            </a:ln>
          </p:spPr>
        </p:pic>
        <p:pic>
          <p:nvPicPr>
            <p:cNvPr id="238" name="Picture 5"/>
            <p:cNvPicPr>
              <a:picLocks noChangeAspect="1" noChangeArrowheads="1"/>
            </p:cNvPicPr>
            <p:nvPr/>
          </p:nvPicPr>
          <p:blipFill>
            <a:blip r:embed="rId55" cstate="print"/>
            <a:srcRect/>
            <a:stretch>
              <a:fillRect/>
            </a:stretch>
          </p:blipFill>
          <p:spPr bwMode="auto">
            <a:xfrm>
              <a:off x="2970967" y="2619478"/>
              <a:ext cx="450758" cy="111941"/>
            </a:xfrm>
            <a:prstGeom prst="rect">
              <a:avLst/>
            </a:prstGeom>
            <a:noFill/>
            <a:ln w="9525">
              <a:noFill/>
              <a:miter lim="800000"/>
              <a:headEnd/>
              <a:tailEnd/>
            </a:ln>
          </p:spPr>
        </p:pic>
        <p:pic>
          <p:nvPicPr>
            <p:cNvPr id="239" name="Picture 14" descr="http://www.innowavetech.com/images/innowave_logo.jpg"/>
            <p:cNvPicPr>
              <a:picLocks noChangeAspect="1" noChangeArrowheads="1"/>
            </p:cNvPicPr>
            <p:nvPr/>
          </p:nvPicPr>
          <p:blipFill>
            <a:blip r:embed="rId56" cstate="print"/>
            <a:srcRect/>
            <a:stretch>
              <a:fillRect/>
            </a:stretch>
          </p:blipFill>
          <p:spPr bwMode="auto">
            <a:xfrm>
              <a:off x="3674945" y="2592797"/>
              <a:ext cx="537233" cy="165303"/>
            </a:xfrm>
            <a:prstGeom prst="rect">
              <a:avLst/>
            </a:prstGeom>
            <a:noFill/>
            <a:ln w="9525">
              <a:noFill/>
              <a:miter lim="800000"/>
              <a:headEnd/>
              <a:tailEnd/>
            </a:ln>
          </p:spPr>
        </p:pic>
        <p:pic>
          <p:nvPicPr>
            <p:cNvPr id="240" name="Picture 5"/>
            <p:cNvPicPr>
              <a:picLocks noChangeAspect="1" noChangeArrowheads="1"/>
            </p:cNvPicPr>
            <p:nvPr/>
          </p:nvPicPr>
          <p:blipFill>
            <a:blip r:embed="rId57" cstate="screen"/>
            <a:srcRect/>
            <a:stretch>
              <a:fillRect/>
            </a:stretch>
          </p:blipFill>
          <p:spPr bwMode="auto">
            <a:xfrm>
              <a:off x="8188689" y="2564772"/>
              <a:ext cx="689351" cy="221352"/>
            </a:xfrm>
            <a:prstGeom prst="rect">
              <a:avLst/>
            </a:prstGeom>
            <a:noFill/>
            <a:ln w="9525">
              <a:noFill/>
              <a:miter lim="800000"/>
              <a:headEnd/>
              <a:tailEnd/>
            </a:ln>
          </p:spPr>
        </p:pic>
        <p:pic>
          <p:nvPicPr>
            <p:cNvPr id="246" name="Picture 2" descr="http://robertjangolf.com/wp-content/themes/gwdnine/library/media/images/pga-logo.png"/>
            <p:cNvPicPr>
              <a:picLocks noChangeAspect="1" noChangeArrowheads="1"/>
            </p:cNvPicPr>
            <p:nvPr/>
          </p:nvPicPr>
          <p:blipFill>
            <a:blip r:embed="rId58" cstate="print"/>
            <a:srcRect/>
            <a:stretch>
              <a:fillRect/>
            </a:stretch>
          </p:blipFill>
          <p:spPr bwMode="auto">
            <a:xfrm>
              <a:off x="5893265" y="2590767"/>
              <a:ext cx="522723" cy="169363"/>
            </a:xfrm>
            <a:prstGeom prst="rect">
              <a:avLst/>
            </a:prstGeom>
            <a:noFill/>
            <a:ln w="9525">
              <a:noFill/>
              <a:miter lim="800000"/>
              <a:headEnd/>
              <a:tailEnd/>
            </a:ln>
            <a:effectLst>
              <a:outerShdw blurRad="63500" sy="23000" kx="1199993" algn="br" rotWithShape="0">
                <a:srgbClr val="000000">
                  <a:alpha val="20000"/>
                </a:srgbClr>
              </a:outerShdw>
            </a:effectLst>
          </p:spPr>
        </p:pic>
        <p:pic>
          <p:nvPicPr>
            <p:cNvPr id="247" name="Picture 12"/>
            <p:cNvPicPr>
              <a:picLocks noChangeAspect="1" noChangeArrowheads="1"/>
            </p:cNvPicPr>
            <p:nvPr/>
          </p:nvPicPr>
          <p:blipFill>
            <a:blip r:embed="rId59" cstate="print"/>
            <a:srcRect/>
            <a:stretch>
              <a:fillRect/>
            </a:stretch>
          </p:blipFill>
          <p:spPr bwMode="auto">
            <a:xfrm>
              <a:off x="2365702" y="2564443"/>
              <a:ext cx="352045" cy="222011"/>
            </a:xfrm>
            <a:prstGeom prst="rect">
              <a:avLst/>
            </a:prstGeom>
            <a:noFill/>
            <a:ln w="9525">
              <a:noFill/>
              <a:miter lim="800000"/>
              <a:headEnd/>
              <a:tailEnd/>
            </a:ln>
          </p:spPr>
        </p:pic>
      </p:grpSp>
      <p:grpSp>
        <p:nvGrpSpPr>
          <p:cNvPr id="136" name="Group 135"/>
          <p:cNvGrpSpPr/>
          <p:nvPr/>
        </p:nvGrpSpPr>
        <p:grpSpPr>
          <a:xfrm>
            <a:off x="402717" y="2148577"/>
            <a:ext cx="8475323" cy="300015"/>
            <a:chOff x="402717" y="2148577"/>
            <a:chExt cx="8475323" cy="300015"/>
          </a:xfrm>
        </p:grpSpPr>
        <p:pic>
          <p:nvPicPr>
            <p:cNvPr id="120" name="Picture 119" descr="AlcatelLucent_logo.jpg"/>
            <p:cNvPicPr>
              <a:picLocks noChangeAspect="1"/>
            </p:cNvPicPr>
            <p:nvPr/>
          </p:nvPicPr>
          <p:blipFill>
            <a:blip r:embed="rId60" cstate="print"/>
            <a:srcRect/>
            <a:stretch>
              <a:fillRect/>
            </a:stretch>
          </p:blipFill>
          <p:spPr bwMode="auto">
            <a:xfrm>
              <a:off x="2156950" y="2201315"/>
              <a:ext cx="712534" cy="194539"/>
            </a:xfrm>
            <a:prstGeom prst="rect">
              <a:avLst/>
            </a:prstGeom>
            <a:noFill/>
            <a:ln w="9525">
              <a:noFill/>
              <a:miter lim="800000"/>
              <a:headEnd/>
              <a:tailEnd/>
            </a:ln>
          </p:spPr>
        </p:pic>
        <p:pic>
          <p:nvPicPr>
            <p:cNvPr id="145" name="Picture 2"/>
            <p:cNvPicPr>
              <a:picLocks noChangeAspect="1" noChangeArrowheads="1"/>
            </p:cNvPicPr>
            <p:nvPr/>
          </p:nvPicPr>
          <p:blipFill>
            <a:blip r:embed="rId61" cstate="screen"/>
            <a:srcRect/>
            <a:stretch>
              <a:fillRect/>
            </a:stretch>
          </p:blipFill>
          <p:spPr bwMode="auto">
            <a:xfrm>
              <a:off x="3074239" y="2210282"/>
              <a:ext cx="363807" cy="176604"/>
            </a:xfrm>
            <a:prstGeom prst="rect">
              <a:avLst/>
            </a:prstGeom>
            <a:noFill/>
            <a:ln w="9525">
              <a:noFill/>
              <a:miter lim="800000"/>
              <a:headEnd/>
              <a:tailEnd/>
            </a:ln>
          </p:spPr>
        </p:pic>
        <p:pic>
          <p:nvPicPr>
            <p:cNvPr id="162" name="Picture 161" descr="best%20buy%20logo"/>
            <p:cNvPicPr>
              <a:picLocks noChangeAspect="1" noChangeArrowheads="1"/>
            </p:cNvPicPr>
            <p:nvPr/>
          </p:nvPicPr>
          <p:blipFill>
            <a:blip r:embed="rId62" cstate="print"/>
            <a:srcRect/>
            <a:stretch>
              <a:fillRect/>
            </a:stretch>
          </p:blipFill>
          <p:spPr bwMode="auto">
            <a:xfrm rot="254230">
              <a:off x="402717" y="2205293"/>
              <a:ext cx="359871" cy="186583"/>
            </a:xfrm>
            <a:prstGeom prst="rect">
              <a:avLst/>
            </a:prstGeom>
            <a:noFill/>
          </p:spPr>
        </p:pic>
        <p:pic>
          <p:nvPicPr>
            <p:cNvPr id="174" name="Picture 173"/>
            <p:cNvPicPr>
              <a:picLocks noChangeAspect="1" noChangeArrowheads="1"/>
            </p:cNvPicPr>
            <p:nvPr/>
          </p:nvPicPr>
          <p:blipFill>
            <a:blip r:embed="rId63" cstate="print"/>
            <a:srcRect/>
            <a:stretch>
              <a:fillRect/>
            </a:stretch>
          </p:blipFill>
          <p:spPr bwMode="auto">
            <a:xfrm>
              <a:off x="1618505" y="2221320"/>
              <a:ext cx="404338" cy="154528"/>
            </a:xfrm>
            <a:prstGeom prst="rect">
              <a:avLst/>
            </a:prstGeom>
            <a:noFill/>
            <a:ln w="9525">
              <a:noFill/>
              <a:miter lim="800000"/>
              <a:headEnd/>
              <a:tailEnd/>
            </a:ln>
            <a:effectLst/>
          </p:spPr>
        </p:pic>
        <p:pic>
          <p:nvPicPr>
            <p:cNvPr id="226" name="Picture 25" descr="https://home.comcast.net/~qmpoacct/assets/rrlogo.png"/>
            <p:cNvPicPr>
              <a:picLocks noChangeAspect="1" noChangeArrowheads="1"/>
            </p:cNvPicPr>
            <p:nvPr/>
          </p:nvPicPr>
          <p:blipFill>
            <a:blip r:embed="rId64" cstate="print"/>
            <a:srcRect/>
            <a:stretch>
              <a:fillRect/>
            </a:stretch>
          </p:blipFill>
          <p:spPr bwMode="auto">
            <a:xfrm>
              <a:off x="4589181" y="2148577"/>
              <a:ext cx="410790" cy="300015"/>
            </a:xfrm>
            <a:prstGeom prst="rect">
              <a:avLst/>
            </a:prstGeom>
            <a:noFill/>
            <a:ln w="9525">
              <a:noFill/>
              <a:miter lim="800000"/>
              <a:headEnd/>
              <a:tailEnd/>
            </a:ln>
          </p:spPr>
        </p:pic>
        <p:pic>
          <p:nvPicPr>
            <p:cNvPr id="228" name="Picture 2" descr="http://www.morrisons.co.uk/Corporate/2010/AnnualReport/_assets/ims/logo.jpg"/>
            <p:cNvPicPr>
              <a:picLocks noChangeAspect="1" noChangeArrowheads="1"/>
            </p:cNvPicPr>
            <p:nvPr/>
          </p:nvPicPr>
          <p:blipFill>
            <a:blip r:embed="rId65" cstate="print"/>
            <a:srcRect/>
            <a:stretch>
              <a:fillRect/>
            </a:stretch>
          </p:blipFill>
          <p:spPr bwMode="auto">
            <a:xfrm>
              <a:off x="5639775" y="2188852"/>
              <a:ext cx="721741" cy="219464"/>
            </a:xfrm>
            <a:prstGeom prst="rect">
              <a:avLst/>
            </a:prstGeom>
            <a:noFill/>
          </p:spPr>
        </p:pic>
        <p:pic>
          <p:nvPicPr>
            <p:cNvPr id="232" name="Picture 12" descr="logo.jpg"/>
            <p:cNvPicPr>
              <a:picLocks noChangeAspect="1"/>
            </p:cNvPicPr>
            <p:nvPr/>
          </p:nvPicPr>
          <p:blipFill>
            <a:blip r:embed="rId66" cstate="print"/>
            <a:srcRect/>
            <a:stretch>
              <a:fillRect/>
            </a:stretch>
          </p:blipFill>
          <p:spPr bwMode="auto">
            <a:xfrm>
              <a:off x="3684543" y="2203848"/>
              <a:ext cx="691858" cy="189472"/>
            </a:xfrm>
            <a:prstGeom prst="rect">
              <a:avLst/>
            </a:prstGeom>
            <a:noFill/>
            <a:ln w="9525">
              <a:noFill/>
              <a:miter lim="800000"/>
              <a:headEnd/>
              <a:tailEnd/>
            </a:ln>
          </p:spPr>
        </p:pic>
        <p:pic>
          <p:nvPicPr>
            <p:cNvPr id="233" name="Picture 4" descr="http://www.jobstreet.com.sg/jobs/2011/7/k/20/_pics/keppensga1.gif"/>
            <p:cNvPicPr>
              <a:picLocks noChangeAspect="1" noChangeArrowheads="1"/>
            </p:cNvPicPr>
            <p:nvPr/>
          </p:nvPicPr>
          <p:blipFill>
            <a:blip r:embed="rId67" cstate="print"/>
            <a:srcRect/>
            <a:stretch>
              <a:fillRect/>
            </a:stretch>
          </p:blipFill>
          <p:spPr bwMode="auto">
            <a:xfrm>
              <a:off x="7319757" y="2197513"/>
              <a:ext cx="801594" cy="202142"/>
            </a:xfrm>
            <a:prstGeom prst="rect">
              <a:avLst/>
            </a:prstGeom>
            <a:noFill/>
            <a:ln w="9525">
              <a:noFill/>
              <a:miter lim="800000"/>
              <a:headEnd/>
              <a:tailEnd/>
            </a:ln>
          </p:spPr>
        </p:pic>
        <p:pic>
          <p:nvPicPr>
            <p:cNvPr id="234" name="Picture 13" descr="C:\Documents and Settings\om59155\Desktop\om_logo.gif"/>
            <p:cNvPicPr>
              <a:picLocks noChangeAspect="1" noChangeArrowheads="1"/>
            </p:cNvPicPr>
            <p:nvPr/>
          </p:nvPicPr>
          <p:blipFill>
            <a:blip r:embed="rId68" cstate="print"/>
            <a:srcRect/>
            <a:stretch>
              <a:fillRect/>
            </a:stretch>
          </p:blipFill>
          <p:spPr bwMode="auto">
            <a:xfrm>
              <a:off x="874217" y="2229984"/>
              <a:ext cx="610181" cy="137200"/>
            </a:xfrm>
            <a:prstGeom prst="rect">
              <a:avLst/>
            </a:prstGeom>
            <a:noFill/>
            <a:ln w="9525">
              <a:noFill/>
              <a:miter lim="800000"/>
              <a:headEnd/>
              <a:tailEnd/>
            </a:ln>
          </p:spPr>
        </p:pic>
        <p:pic>
          <p:nvPicPr>
            <p:cNvPr id="236" name="Picture 14" descr="http://2.bp.blogspot.com/_OqdEhtC7YPA/S5JbT0uqVAI/AAAAAAAABJs/bQM_9K0NUZo/s400/Boeing-Logo.png"/>
            <p:cNvPicPr>
              <a:picLocks noChangeAspect="1" noChangeArrowheads="1"/>
            </p:cNvPicPr>
            <p:nvPr/>
          </p:nvPicPr>
          <p:blipFill>
            <a:blip r:embed="rId69" cstate="print"/>
            <a:srcRect/>
            <a:stretch>
              <a:fillRect/>
            </a:stretch>
          </p:blipFill>
          <p:spPr bwMode="auto">
            <a:xfrm>
              <a:off x="6473145" y="2214061"/>
              <a:ext cx="734983" cy="169046"/>
            </a:xfrm>
            <a:prstGeom prst="rect">
              <a:avLst/>
            </a:prstGeom>
            <a:noFill/>
            <a:ln w="9525">
              <a:noFill/>
              <a:miter lim="800000"/>
              <a:headEnd/>
              <a:tailEnd/>
            </a:ln>
          </p:spPr>
        </p:pic>
        <p:pic>
          <p:nvPicPr>
            <p:cNvPr id="243" name="Picture 2" descr="logo_rgb"/>
            <p:cNvPicPr>
              <a:picLocks noChangeAspect="1" noChangeArrowheads="1"/>
            </p:cNvPicPr>
            <p:nvPr/>
          </p:nvPicPr>
          <p:blipFill>
            <a:blip r:embed="rId70" cstate="print"/>
            <a:srcRect/>
            <a:stretch>
              <a:fillRect/>
            </a:stretch>
          </p:blipFill>
          <p:spPr bwMode="auto">
            <a:xfrm>
              <a:off x="5245762" y="2185331"/>
              <a:ext cx="221782" cy="216461"/>
            </a:xfrm>
            <a:prstGeom prst="rect">
              <a:avLst/>
            </a:prstGeom>
            <a:noFill/>
            <a:ln w="9525">
              <a:noFill/>
              <a:miter lim="800000"/>
              <a:headEnd/>
              <a:tailEnd/>
            </a:ln>
          </p:spPr>
        </p:pic>
        <p:pic>
          <p:nvPicPr>
            <p:cNvPr id="248" name="Picture 8" descr="Profource"/>
            <p:cNvPicPr>
              <a:picLocks noChangeAspect="1" noChangeArrowheads="1"/>
            </p:cNvPicPr>
            <p:nvPr/>
          </p:nvPicPr>
          <p:blipFill>
            <a:blip r:embed="rId71" cstate="print"/>
            <a:srcRect/>
            <a:stretch>
              <a:fillRect/>
            </a:stretch>
          </p:blipFill>
          <p:spPr bwMode="auto">
            <a:xfrm>
              <a:off x="8232975" y="2175715"/>
              <a:ext cx="645065" cy="245739"/>
            </a:xfrm>
            <a:prstGeom prst="rect">
              <a:avLst/>
            </a:prstGeom>
            <a:noFill/>
          </p:spPr>
        </p:pic>
      </p:grpSp>
      <p:grpSp>
        <p:nvGrpSpPr>
          <p:cNvPr id="310" name="Group 309"/>
          <p:cNvGrpSpPr/>
          <p:nvPr/>
        </p:nvGrpSpPr>
        <p:grpSpPr>
          <a:xfrm>
            <a:off x="260916" y="4211810"/>
            <a:ext cx="8639777" cy="323802"/>
            <a:chOff x="-68447" y="4123098"/>
            <a:chExt cx="8639777" cy="323802"/>
          </a:xfrm>
        </p:grpSpPr>
        <p:pic>
          <p:nvPicPr>
            <p:cNvPr id="254" name="Picture 39" descr="http://3.bp.blogspot.com/_AcBUSVxs82w/TNIz2p6zRFI/AAAAAAAAi3Q/9o-xLnTSPAw/s1600/OhioHealth-Logo.gif"/>
            <p:cNvPicPr>
              <a:picLocks noChangeAspect="1" noChangeArrowheads="1"/>
            </p:cNvPicPr>
            <p:nvPr/>
          </p:nvPicPr>
          <p:blipFill>
            <a:blip r:embed="rId72" cstate="print"/>
            <a:srcRect/>
            <a:stretch>
              <a:fillRect/>
            </a:stretch>
          </p:blipFill>
          <p:spPr bwMode="auto">
            <a:xfrm>
              <a:off x="7123555" y="4165653"/>
              <a:ext cx="502427" cy="254058"/>
            </a:xfrm>
            <a:prstGeom prst="rect">
              <a:avLst/>
            </a:prstGeom>
            <a:noFill/>
          </p:spPr>
        </p:pic>
        <p:pic>
          <p:nvPicPr>
            <p:cNvPr id="255" name="Picture 23" descr="http://www.evergegroup.com/images/logo_everge.gif"/>
            <p:cNvPicPr>
              <a:picLocks noChangeAspect="1" noChangeArrowheads="1"/>
            </p:cNvPicPr>
            <p:nvPr/>
          </p:nvPicPr>
          <p:blipFill>
            <a:blip r:embed="rId73" cstate="print"/>
            <a:srcRect/>
            <a:stretch>
              <a:fillRect/>
            </a:stretch>
          </p:blipFill>
          <p:spPr bwMode="auto">
            <a:xfrm>
              <a:off x="-68447" y="4123098"/>
              <a:ext cx="876392" cy="323802"/>
            </a:xfrm>
            <a:prstGeom prst="rect">
              <a:avLst/>
            </a:prstGeom>
            <a:noFill/>
          </p:spPr>
        </p:pic>
        <p:pic>
          <p:nvPicPr>
            <p:cNvPr id="256" name="Picture 21" descr="http://www.evansvillednug.com/Portals/0/emerging_solutions_logo.jpg"/>
            <p:cNvPicPr>
              <a:picLocks noChangeAspect="1" noChangeArrowheads="1"/>
            </p:cNvPicPr>
            <p:nvPr/>
          </p:nvPicPr>
          <p:blipFill>
            <a:blip r:embed="rId74" cstate="print"/>
            <a:srcRect/>
            <a:stretch>
              <a:fillRect/>
            </a:stretch>
          </p:blipFill>
          <p:spPr bwMode="auto">
            <a:xfrm>
              <a:off x="1779728" y="4177547"/>
              <a:ext cx="615381" cy="230270"/>
            </a:xfrm>
            <a:prstGeom prst="rect">
              <a:avLst/>
            </a:prstGeom>
            <a:noFill/>
          </p:spPr>
        </p:pic>
        <p:pic>
          <p:nvPicPr>
            <p:cNvPr id="273" name="Picture 272"/>
            <p:cNvPicPr>
              <a:picLocks noChangeAspect="1" noChangeArrowheads="1"/>
            </p:cNvPicPr>
            <p:nvPr/>
          </p:nvPicPr>
          <p:blipFill>
            <a:blip r:embed="rId75" cstate="print"/>
            <a:srcRect/>
            <a:stretch>
              <a:fillRect/>
            </a:stretch>
          </p:blipFill>
          <p:spPr bwMode="auto">
            <a:xfrm>
              <a:off x="2691219" y="4206813"/>
              <a:ext cx="861058" cy="171738"/>
            </a:xfrm>
            <a:prstGeom prst="rect">
              <a:avLst/>
            </a:prstGeom>
            <a:noFill/>
            <a:ln w="9525">
              <a:noFill/>
              <a:miter lim="800000"/>
              <a:headEnd/>
              <a:tailEnd/>
            </a:ln>
            <a:effectLst/>
          </p:spPr>
        </p:pic>
        <p:pic>
          <p:nvPicPr>
            <p:cNvPr id="279" name="Picture 10" descr="http://upload.wikimedia.org/wikipedia/commons/1/17/Colt_Technology_Services_logo.jpg"/>
            <p:cNvPicPr>
              <a:picLocks noChangeAspect="1" noChangeArrowheads="1"/>
            </p:cNvPicPr>
            <p:nvPr/>
          </p:nvPicPr>
          <p:blipFill>
            <a:blip r:embed="rId76" cstate="print"/>
            <a:srcRect/>
            <a:stretch>
              <a:fillRect/>
            </a:stretch>
          </p:blipFill>
          <p:spPr bwMode="auto">
            <a:xfrm>
              <a:off x="1104055" y="4215910"/>
              <a:ext cx="379563" cy="153545"/>
            </a:xfrm>
            <a:prstGeom prst="rect">
              <a:avLst/>
            </a:prstGeom>
            <a:noFill/>
          </p:spPr>
        </p:pic>
        <p:pic>
          <p:nvPicPr>
            <p:cNvPr id="282" name="Picture 17" descr="http://www.dataversity.net/wp-content/uploads/2011/06/ddn_logo.jpg"/>
            <p:cNvPicPr>
              <a:picLocks noChangeAspect="1" noChangeArrowheads="1"/>
            </p:cNvPicPr>
            <p:nvPr/>
          </p:nvPicPr>
          <p:blipFill>
            <a:blip r:embed="rId77" cstate="print"/>
            <a:srcRect/>
            <a:stretch>
              <a:fillRect/>
            </a:stretch>
          </p:blipFill>
          <p:spPr bwMode="auto">
            <a:xfrm>
              <a:off x="3848387" y="4223330"/>
              <a:ext cx="719602" cy="138705"/>
            </a:xfrm>
            <a:prstGeom prst="rect">
              <a:avLst/>
            </a:prstGeom>
            <a:noFill/>
          </p:spPr>
        </p:pic>
        <p:pic>
          <p:nvPicPr>
            <p:cNvPr id="290" name="Picture 54" descr="http://pavilion-live.co.uk/daatlondon/files/2011/02/Home-Office-logo1.jpg"/>
            <p:cNvPicPr>
              <a:picLocks noChangeAspect="1" noChangeArrowheads="1"/>
            </p:cNvPicPr>
            <p:nvPr/>
          </p:nvPicPr>
          <p:blipFill>
            <a:blip r:embed="rId78" cstate="print"/>
            <a:srcRect/>
            <a:stretch>
              <a:fillRect/>
            </a:stretch>
          </p:blipFill>
          <p:spPr bwMode="auto">
            <a:xfrm>
              <a:off x="7995187" y="4203568"/>
              <a:ext cx="576143" cy="178228"/>
            </a:xfrm>
            <a:prstGeom prst="rect">
              <a:avLst/>
            </a:prstGeom>
            <a:noFill/>
          </p:spPr>
        </p:pic>
        <p:pic>
          <p:nvPicPr>
            <p:cNvPr id="295" name="Picture 25" descr="Tesoro"/>
            <p:cNvPicPr>
              <a:picLocks noChangeAspect="1" noChangeArrowheads="1"/>
            </p:cNvPicPr>
            <p:nvPr/>
          </p:nvPicPr>
          <p:blipFill>
            <a:blip r:embed="rId79" cstate="print"/>
            <a:srcRect/>
            <a:stretch>
              <a:fillRect/>
            </a:stretch>
          </p:blipFill>
          <p:spPr bwMode="auto">
            <a:xfrm>
              <a:off x="6539371" y="4177023"/>
              <a:ext cx="288072" cy="231318"/>
            </a:xfrm>
            <a:prstGeom prst="rect">
              <a:avLst/>
            </a:prstGeom>
            <a:noFill/>
            <a:ln w="9525">
              <a:noFill/>
              <a:miter lim="800000"/>
              <a:headEnd/>
              <a:tailEnd/>
            </a:ln>
          </p:spPr>
        </p:pic>
        <p:pic>
          <p:nvPicPr>
            <p:cNvPr id="296" name="Picture 44" descr="elpaso"/>
            <p:cNvPicPr>
              <a:picLocks noChangeAspect="1" noChangeArrowheads="1"/>
            </p:cNvPicPr>
            <p:nvPr/>
          </p:nvPicPr>
          <p:blipFill>
            <a:blip r:embed="rId80" cstate="print">
              <a:clrChange>
                <a:clrFrom>
                  <a:srgbClr val="FFFFFF"/>
                </a:clrFrom>
                <a:clrTo>
                  <a:srgbClr val="FFFFFF">
                    <a:alpha val="0"/>
                  </a:srgbClr>
                </a:clrTo>
              </a:clrChange>
            </a:blip>
            <a:srcRect l="9666" t="9584" r="20422" b="26668"/>
            <a:stretch>
              <a:fillRect/>
            </a:stretch>
          </p:blipFill>
          <p:spPr bwMode="auto">
            <a:xfrm>
              <a:off x="4864099" y="4177649"/>
              <a:ext cx="498253" cy="230067"/>
            </a:xfrm>
            <a:prstGeom prst="rect">
              <a:avLst/>
            </a:prstGeom>
            <a:noFill/>
            <a:ln w="9525">
              <a:noFill/>
              <a:miter lim="800000"/>
              <a:headEnd/>
              <a:tailEnd/>
            </a:ln>
          </p:spPr>
        </p:pic>
        <p:pic>
          <p:nvPicPr>
            <p:cNvPr id="297" name="Picture 23" descr="Weatherford International Ltd."/>
            <p:cNvPicPr>
              <a:picLocks noChangeAspect="1" noChangeArrowheads="1"/>
            </p:cNvPicPr>
            <p:nvPr/>
          </p:nvPicPr>
          <p:blipFill>
            <a:blip r:embed="rId81" cstate="print"/>
            <a:srcRect/>
            <a:stretch>
              <a:fillRect/>
            </a:stretch>
          </p:blipFill>
          <p:spPr bwMode="auto">
            <a:xfrm>
              <a:off x="5658462" y="4179524"/>
              <a:ext cx="584799" cy="226316"/>
            </a:xfrm>
            <a:prstGeom prst="rect">
              <a:avLst/>
            </a:prstGeom>
            <a:noFill/>
            <a:ln w="9525">
              <a:noFill/>
              <a:miter lim="800000"/>
              <a:headEnd/>
              <a:tailEnd/>
            </a:ln>
          </p:spPr>
        </p:pic>
      </p:grpSp>
      <p:grpSp>
        <p:nvGrpSpPr>
          <p:cNvPr id="318" name="Group 317"/>
          <p:cNvGrpSpPr/>
          <p:nvPr/>
        </p:nvGrpSpPr>
        <p:grpSpPr>
          <a:xfrm>
            <a:off x="55290" y="2775062"/>
            <a:ext cx="8742033" cy="354627"/>
            <a:chOff x="55290" y="2795208"/>
            <a:chExt cx="8742033" cy="354627"/>
          </a:xfrm>
        </p:grpSpPr>
        <p:pic>
          <p:nvPicPr>
            <p:cNvPr id="130" name="Picture 12" descr="NOV logo.png"/>
            <p:cNvPicPr>
              <a:picLocks noChangeAspect="1"/>
            </p:cNvPicPr>
            <p:nvPr/>
          </p:nvPicPr>
          <p:blipFill>
            <a:blip r:embed="rId82" cstate="print"/>
            <a:srcRect/>
            <a:stretch>
              <a:fillRect/>
            </a:stretch>
          </p:blipFill>
          <p:spPr bwMode="auto">
            <a:xfrm>
              <a:off x="55290" y="2915443"/>
              <a:ext cx="1140089" cy="114157"/>
            </a:xfrm>
            <a:prstGeom prst="rect">
              <a:avLst/>
            </a:prstGeom>
            <a:noFill/>
            <a:ln w="9525">
              <a:noFill/>
              <a:miter lim="800000"/>
              <a:headEnd/>
              <a:tailEnd/>
            </a:ln>
          </p:spPr>
        </p:pic>
        <p:pic>
          <p:nvPicPr>
            <p:cNvPr id="241" name="Picture 6" descr="fideltronik"/>
            <p:cNvPicPr>
              <a:picLocks noChangeAspect="1" noChangeArrowheads="1"/>
            </p:cNvPicPr>
            <p:nvPr/>
          </p:nvPicPr>
          <p:blipFill>
            <a:blip r:embed="rId83" cstate="print"/>
            <a:srcRect/>
            <a:stretch>
              <a:fillRect/>
            </a:stretch>
          </p:blipFill>
          <p:spPr bwMode="auto">
            <a:xfrm>
              <a:off x="1776608" y="2837035"/>
              <a:ext cx="903239" cy="270972"/>
            </a:xfrm>
            <a:prstGeom prst="rect">
              <a:avLst/>
            </a:prstGeom>
            <a:noFill/>
          </p:spPr>
        </p:pic>
        <p:pic>
          <p:nvPicPr>
            <p:cNvPr id="245" name="Picture 4" descr="http://www.mcdonalds.com/etc/designs/mcdonalds/en/_jcr_content/genericpage/genericpagecontent/sitelevelconfiguration/logoimage"/>
            <p:cNvPicPr>
              <a:picLocks noChangeAspect="1" noChangeArrowheads="1"/>
            </p:cNvPicPr>
            <p:nvPr/>
          </p:nvPicPr>
          <p:blipFill>
            <a:blip r:embed="rId84" cstate="print"/>
            <a:srcRect/>
            <a:stretch>
              <a:fillRect/>
            </a:stretch>
          </p:blipFill>
          <p:spPr bwMode="auto">
            <a:xfrm>
              <a:off x="1281540" y="2795208"/>
              <a:ext cx="408907" cy="354627"/>
            </a:xfrm>
            <a:prstGeom prst="rect">
              <a:avLst/>
            </a:prstGeom>
            <a:noFill/>
          </p:spPr>
        </p:pic>
        <p:pic>
          <p:nvPicPr>
            <p:cNvPr id="252" name="Picture 14" descr="logo_air_france.gif"/>
            <p:cNvPicPr>
              <a:picLocks noChangeAspect="1"/>
            </p:cNvPicPr>
            <p:nvPr/>
          </p:nvPicPr>
          <p:blipFill>
            <a:blip r:embed="rId85" cstate="print"/>
            <a:srcRect/>
            <a:stretch>
              <a:fillRect/>
            </a:stretch>
          </p:blipFill>
          <p:spPr bwMode="auto">
            <a:xfrm>
              <a:off x="4050118" y="2874715"/>
              <a:ext cx="774394" cy="195612"/>
            </a:xfrm>
            <a:prstGeom prst="rect">
              <a:avLst/>
            </a:prstGeom>
            <a:noFill/>
            <a:ln w="9525">
              <a:noFill/>
              <a:miter lim="800000"/>
              <a:headEnd/>
              <a:tailEnd/>
            </a:ln>
          </p:spPr>
        </p:pic>
        <p:pic>
          <p:nvPicPr>
            <p:cNvPr id="262" name="Picture 8"/>
            <p:cNvPicPr>
              <a:picLocks noChangeAspect="1" noChangeArrowheads="1"/>
            </p:cNvPicPr>
            <p:nvPr/>
          </p:nvPicPr>
          <p:blipFill>
            <a:blip r:embed="rId86" cstate="screen"/>
            <a:srcRect/>
            <a:stretch>
              <a:fillRect/>
            </a:stretch>
          </p:blipFill>
          <p:spPr bwMode="auto">
            <a:xfrm>
              <a:off x="7035189" y="2885386"/>
              <a:ext cx="555249" cy="174270"/>
            </a:xfrm>
            <a:prstGeom prst="rect">
              <a:avLst/>
            </a:prstGeom>
            <a:noFill/>
            <a:ln w="9525">
              <a:noFill/>
              <a:miter lim="800000"/>
              <a:headEnd/>
              <a:tailEnd/>
            </a:ln>
          </p:spPr>
        </p:pic>
        <p:pic>
          <p:nvPicPr>
            <p:cNvPr id="263" name="Picture 2"/>
            <p:cNvPicPr>
              <a:picLocks noChangeAspect="1" noChangeArrowheads="1"/>
            </p:cNvPicPr>
            <p:nvPr/>
          </p:nvPicPr>
          <p:blipFill>
            <a:blip r:embed="rId87" cstate="screen"/>
            <a:srcRect/>
            <a:stretch>
              <a:fillRect/>
            </a:stretch>
          </p:blipFill>
          <p:spPr bwMode="auto">
            <a:xfrm>
              <a:off x="2766008" y="2861812"/>
              <a:ext cx="764370" cy="221419"/>
            </a:xfrm>
            <a:prstGeom prst="rect">
              <a:avLst/>
            </a:prstGeom>
            <a:noFill/>
            <a:ln w="9525">
              <a:noFill/>
              <a:miter lim="800000"/>
              <a:headEnd/>
              <a:tailEnd/>
            </a:ln>
          </p:spPr>
        </p:pic>
        <p:pic>
          <p:nvPicPr>
            <p:cNvPr id="270" name="Picture 269" descr="http://www.allnursingschools.com/image/4469-West-Coast-Logo.jpg"/>
            <p:cNvPicPr>
              <a:picLocks noChangeAspect="1" noChangeArrowheads="1"/>
            </p:cNvPicPr>
            <p:nvPr/>
          </p:nvPicPr>
          <p:blipFill>
            <a:blip r:embed="rId88" cstate="print"/>
            <a:srcRect/>
            <a:stretch>
              <a:fillRect/>
            </a:stretch>
          </p:blipFill>
          <p:spPr bwMode="auto">
            <a:xfrm>
              <a:off x="5815768" y="2843083"/>
              <a:ext cx="736626" cy="258876"/>
            </a:xfrm>
            <a:prstGeom prst="rect">
              <a:avLst/>
            </a:prstGeom>
            <a:noFill/>
          </p:spPr>
        </p:pic>
        <p:pic>
          <p:nvPicPr>
            <p:cNvPr id="283" name="Picture 25" descr="http://t2.gstatic.com/images?q=tbn:ANd9GcSl3OZ_ZugyaNrCLRhcDXWID7e3u_WHga86QCD0IXQDgqW082hHJpNOahYl"/>
            <p:cNvPicPr>
              <a:picLocks noChangeAspect="1" noChangeArrowheads="1"/>
            </p:cNvPicPr>
            <p:nvPr/>
          </p:nvPicPr>
          <p:blipFill>
            <a:blip r:embed="rId89" cstate="print"/>
            <a:srcRect/>
            <a:stretch>
              <a:fillRect/>
            </a:stretch>
          </p:blipFill>
          <p:spPr bwMode="auto">
            <a:xfrm>
              <a:off x="6638555" y="2916571"/>
              <a:ext cx="310473" cy="111900"/>
            </a:xfrm>
            <a:prstGeom prst="rect">
              <a:avLst/>
            </a:prstGeom>
            <a:noFill/>
          </p:spPr>
        </p:pic>
        <p:pic>
          <p:nvPicPr>
            <p:cNvPr id="293" name="Picture 15" descr="acxiom-logo.jpg"/>
            <p:cNvPicPr>
              <a:picLocks noChangeAspect="1"/>
            </p:cNvPicPr>
            <p:nvPr/>
          </p:nvPicPr>
          <p:blipFill>
            <a:blip r:embed="rId90" cstate="print"/>
            <a:srcRect/>
            <a:stretch>
              <a:fillRect/>
            </a:stretch>
          </p:blipFill>
          <p:spPr bwMode="auto">
            <a:xfrm>
              <a:off x="7676599" y="2886247"/>
              <a:ext cx="665162" cy="172549"/>
            </a:xfrm>
            <a:prstGeom prst="rect">
              <a:avLst/>
            </a:prstGeom>
            <a:noFill/>
            <a:ln w="9525">
              <a:noFill/>
              <a:miter lim="800000"/>
              <a:headEnd/>
              <a:tailEnd/>
            </a:ln>
          </p:spPr>
        </p:pic>
        <p:pic>
          <p:nvPicPr>
            <p:cNvPr id="294" name="Picture 22" descr="cirque-du-soleil-logo.jpg"/>
            <p:cNvPicPr>
              <a:picLocks noChangeAspect="1"/>
            </p:cNvPicPr>
            <p:nvPr/>
          </p:nvPicPr>
          <p:blipFill>
            <a:blip r:embed="rId91" cstate="print"/>
            <a:srcRect/>
            <a:stretch>
              <a:fillRect/>
            </a:stretch>
          </p:blipFill>
          <p:spPr bwMode="auto">
            <a:xfrm>
              <a:off x="3616539" y="2841233"/>
              <a:ext cx="347418" cy="262576"/>
            </a:xfrm>
            <a:prstGeom prst="rect">
              <a:avLst/>
            </a:prstGeom>
            <a:noFill/>
            <a:ln w="9525">
              <a:noFill/>
              <a:miter lim="800000"/>
              <a:headEnd/>
              <a:tailEnd/>
            </a:ln>
          </p:spPr>
        </p:pic>
        <p:pic>
          <p:nvPicPr>
            <p:cNvPr id="300" name="Picture 5" descr="rolls-royce-logo.jpg"/>
            <p:cNvPicPr>
              <a:picLocks noChangeAspect="1"/>
            </p:cNvPicPr>
            <p:nvPr/>
          </p:nvPicPr>
          <p:blipFill>
            <a:blip r:embed="rId92" cstate="print"/>
            <a:srcRect/>
            <a:stretch>
              <a:fillRect/>
            </a:stretch>
          </p:blipFill>
          <p:spPr bwMode="auto">
            <a:xfrm>
              <a:off x="4910673" y="2811919"/>
              <a:ext cx="220524" cy="321204"/>
            </a:xfrm>
            <a:prstGeom prst="rect">
              <a:avLst/>
            </a:prstGeom>
            <a:noFill/>
            <a:ln w="9525">
              <a:noFill/>
              <a:miter lim="800000"/>
              <a:headEnd/>
              <a:tailEnd/>
            </a:ln>
          </p:spPr>
        </p:pic>
        <p:pic>
          <p:nvPicPr>
            <p:cNvPr id="302" name="Picture 15" descr="roche_logo.jpg"/>
            <p:cNvPicPr>
              <a:picLocks noChangeAspect="1"/>
            </p:cNvPicPr>
            <p:nvPr/>
          </p:nvPicPr>
          <p:blipFill>
            <a:blip r:embed="rId93" cstate="print"/>
            <a:srcRect/>
            <a:stretch>
              <a:fillRect/>
            </a:stretch>
          </p:blipFill>
          <p:spPr bwMode="auto">
            <a:xfrm>
              <a:off x="5217358" y="2855960"/>
              <a:ext cx="512249" cy="233122"/>
            </a:xfrm>
            <a:prstGeom prst="rect">
              <a:avLst/>
            </a:prstGeom>
            <a:noFill/>
            <a:ln w="9525">
              <a:noFill/>
              <a:miter lim="800000"/>
              <a:headEnd/>
              <a:tailEnd/>
            </a:ln>
          </p:spPr>
        </p:pic>
        <p:pic>
          <p:nvPicPr>
            <p:cNvPr id="303" name="Picture 7"/>
            <p:cNvPicPr>
              <a:picLocks noChangeAspect="1" noChangeArrowheads="1"/>
            </p:cNvPicPr>
            <p:nvPr/>
          </p:nvPicPr>
          <p:blipFill>
            <a:blip r:embed="rId94" cstate="print"/>
            <a:srcRect/>
            <a:stretch>
              <a:fillRect/>
            </a:stretch>
          </p:blipFill>
          <p:spPr bwMode="auto">
            <a:xfrm>
              <a:off x="8427921" y="2873324"/>
              <a:ext cx="369402" cy="198394"/>
            </a:xfrm>
            <a:prstGeom prst="rect">
              <a:avLst/>
            </a:prstGeom>
            <a:noFill/>
            <a:ln w="9525">
              <a:noFill/>
              <a:miter lim="800000"/>
              <a:headEnd/>
              <a:tailEnd/>
            </a:ln>
          </p:spPr>
        </p:pic>
      </p:grpSp>
      <p:grpSp>
        <p:nvGrpSpPr>
          <p:cNvPr id="311" name="Group 310"/>
          <p:cNvGrpSpPr/>
          <p:nvPr/>
        </p:nvGrpSpPr>
        <p:grpSpPr>
          <a:xfrm>
            <a:off x="307251" y="3914039"/>
            <a:ext cx="8652513" cy="280374"/>
            <a:chOff x="307251" y="3808722"/>
            <a:chExt cx="8652513" cy="280374"/>
          </a:xfrm>
        </p:grpSpPr>
        <p:pic>
          <p:nvPicPr>
            <p:cNvPr id="118" name="Picture 2"/>
            <p:cNvPicPr>
              <a:picLocks noChangeAspect="1" noChangeArrowheads="1"/>
            </p:cNvPicPr>
            <p:nvPr/>
          </p:nvPicPr>
          <p:blipFill>
            <a:blip r:embed="rId95" cstate="print"/>
            <a:srcRect/>
            <a:stretch>
              <a:fillRect/>
            </a:stretch>
          </p:blipFill>
          <p:spPr bwMode="auto">
            <a:xfrm>
              <a:off x="307251" y="3863321"/>
              <a:ext cx="414322" cy="220752"/>
            </a:xfrm>
            <a:prstGeom prst="rect">
              <a:avLst/>
            </a:prstGeom>
            <a:noFill/>
            <a:ln w="9525">
              <a:noFill/>
              <a:miter lim="800000"/>
              <a:headEnd/>
              <a:tailEnd/>
            </a:ln>
          </p:spPr>
        </p:pic>
        <p:pic>
          <p:nvPicPr>
            <p:cNvPr id="253" name="Picture 43" descr="http://www.thecouponingcouple.com/wp-content/uploads/2012/08/Safeway-Logo.jpg"/>
            <p:cNvPicPr>
              <a:picLocks noChangeAspect="1" noChangeArrowheads="1"/>
            </p:cNvPicPr>
            <p:nvPr/>
          </p:nvPicPr>
          <p:blipFill>
            <a:blip r:embed="rId96" cstate="print"/>
            <a:srcRect/>
            <a:stretch>
              <a:fillRect/>
            </a:stretch>
          </p:blipFill>
          <p:spPr bwMode="auto">
            <a:xfrm>
              <a:off x="4351544" y="3858299"/>
              <a:ext cx="710075" cy="230797"/>
            </a:xfrm>
            <a:prstGeom prst="rect">
              <a:avLst/>
            </a:prstGeom>
            <a:noFill/>
          </p:spPr>
        </p:pic>
        <p:pic>
          <p:nvPicPr>
            <p:cNvPr id="267" name="Picture 20" descr="https://encrypted-tbn3.google.com/images?q=tbn:ANd9GcTN41Y5WYAlBIVW4-c8-UEn_HZpU4qVfYc-BzpahlLDPZHYerq0eg"/>
            <p:cNvPicPr>
              <a:picLocks noChangeAspect="1" noChangeArrowheads="1"/>
            </p:cNvPicPr>
            <p:nvPr/>
          </p:nvPicPr>
          <p:blipFill>
            <a:blip r:embed="rId97" cstate="print"/>
            <a:srcRect/>
            <a:stretch>
              <a:fillRect/>
            </a:stretch>
          </p:blipFill>
          <p:spPr bwMode="auto">
            <a:xfrm>
              <a:off x="7854301" y="3911789"/>
              <a:ext cx="516675" cy="123817"/>
            </a:xfrm>
            <a:prstGeom prst="rect">
              <a:avLst/>
            </a:prstGeom>
            <a:noFill/>
          </p:spPr>
        </p:pic>
        <p:pic>
          <p:nvPicPr>
            <p:cNvPr id="276" name="Picture 275" descr="Sempra Energy home">
              <a:hlinkClick r:id="rId98"/>
            </p:cNvPr>
            <p:cNvPicPr>
              <a:picLocks noChangeAspect="1" noChangeArrowheads="1"/>
            </p:cNvPicPr>
            <p:nvPr/>
          </p:nvPicPr>
          <p:blipFill>
            <a:blip r:embed="rId99" cstate="print">
              <a:clrChange>
                <a:clrFrom>
                  <a:srgbClr val="FFFFFF"/>
                </a:clrFrom>
                <a:clrTo>
                  <a:srgbClr val="FFFFFF">
                    <a:alpha val="0"/>
                  </a:srgbClr>
                </a:clrTo>
              </a:clrChange>
            </a:blip>
            <a:srcRect/>
            <a:stretch>
              <a:fillRect/>
            </a:stretch>
          </p:blipFill>
          <p:spPr bwMode="auto">
            <a:xfrm>
              <a:off x="1725614" y="3862554"/>
              <a:ext cx="927523" cy="222287"/>
            </a:xfrm>
            <a:prstGeom prst="rect">
              <a:avLst/>
            </a:prstGeom>
            <a:noFill/>
          </p:spPr>
        </p:pic>
        <p:pic>
          <p:nvPicPr>
            <p:cNvPr id="278" name="Picture 6" descr="http://www.infrassistance.com/wp-content/uploads/2009/06/ccc-new-logo.gif"/>
            <p:cNvPicPr>
              <a:picLocks noChangeAspect="1" noChangeArrowheads="1"/>
            </p:cNvPicPr>
            <p:nvPr/>
          </p:nvPicPr>
          <p:blipFill>
            <a:blip r:embed="rId100" cstate="print"/>
            <a:srcRect/>
            <a:stretch>
              <a:fillRect/>
            </a:stretch>
          </p:blipFill>
          <p:spPr bwMode="auto">
            <a:xfrm>
              <a:off x="3080540" y="3894014"/>
              <a:ext cx="532074" cy="159367"/>
            </a:xfrm>
            <a:prstGeom prst="rect">
              <a:avLst/>
            </a:prstGeom>
            <a:noFill/>
          </p:spPr>
        </p:pic>
        <p:pic>
          <p:nvPicPr>
            <p:cNvPr id="281" name="Picture 15"/>
            <p:cNvPicPr>
              <a:picLocks noChangeAspect="1" noChangeArrowheads="1"/>
            </p:cNvPicPr>
            <p:nvPr/>
          </p:nvPicPr>
          <p:blipFill>
            <a:blip r:embed="rId101" cstate="print"/>
            <a:srcRect/>
            <a:stretch>
              <a:fillRect/>
            </a:stretch>
          </p:blipFill>
          <p:spPr bwMode="auto">
            <a:xfrm>
              <a:off x="6195195" y="3921892"/>
              <a:ext cx="854539" cy="103611"/>
            </a:xfrm>
            <a:prstGeom prst="rect">
              <a:avLst/>
            </a:prstGeom>
            <a:noFill/>
            <a:ln w="9525">
              <a:noFill/>
              <a:miter lim="800000"/>
              <a:headEnd/>
              <a:tailEnd/>
            </a:ln>
          </p:spPr>
        </p:pic>
        <p:pic>
          <p:nvPicPr>
            <p:cNvPr id="284" name="Picture 27" descr="http://www.rivosoftware.com/content/uploads/FlowserveLogo.jpg"/>
            <p:cNvPicPr>
              <a:picLocks noChangeAspect="1" noChangeArrowheads="1"/>
            </p:cNvPicPr>
            <p:nvPr/>
          </p:nvPicPr>
          <p:blipFill>
            <a:blip r:embed="rId102" cstate="print"/>
            <a:srcRect/>
            <a:stretch>
              <a:fillRect/>
            </a:stretch>
          </p:blipFill>
          <p:spPr bwMode="auto">
            <a:xfrm>
              <a:off x="7223136" y="3888660"/>
              <a:ext cx="457763" cy="170074"/>
            </a:xfrm>
            <a:prstGeom prst="rect">
              <a:avLst/>
            </a:prstGeom>
            <a:noFill/>
          </p:spPr>
        </p:pic>
        <p:pic>
          <p:nvPicPr>
            <p:cNvPr id="286" name="Picture 35" descr="http://www.cartong.org/sites/cartong/files/images/maif.jpg"/>
            <p:cNvPicPr>
              <a:picLocks noChangeAspect="1" noChangeArrowheads="1"/>
            </p:cNvPicPr>
            <p:nvPr/>
          </p:nvPicPr>
          <p:blipFill>
            <a:blip r:embed="rId103" cstate="print"/>
            <a:srcRect/>
            <a:stretch>
              <a:fillRect/>
            </a:stretch>
          </p:blipFill>
          <p:spPr bwMode="auto">
            <a:xfrm>
              <a:off x="2735791" y="3808722"/>
              <a:ext cx="274307" cy="277413"/>
            </a:xfrm>
            <a:prstGeom prst="rect">
              <a:avLst/>
            </a:prstGeom>
            <a:noFill/>
          </p:spPr>
        </p:pic>
        <p:pic>
          <p:nvPicPr>
            <p:cNvPr id="287" name="Picture 37" descr="http://www.gstulsa.org/Images/CorpLogos/Newfield.JPG"/>
            <p:cNvPicPr>
              <a:picLocks noChangeAspect="1" noChangeArrowheads="1"/>
            </p:cNvPicPr>
            <p:nvPr/>
          </p:nvPicPr>
          <p:blipFill>
            <a:blip r:embed="rId104" cstate="print"/>
            <a:srcRect/>
            <a:stretch>
              <a:fillRect/>
            </a:stretch>
          </p:blipFill>
          <p:spPr bwMode="auto">
            <a:xfrm>
              <a:off x="3693652" y="3878460"/>
              <a:ext cx="484490" cy="190474"/>
            </a:xfrm>
            <a:prstGeom prst="rect">
              <a:avLst/>
            </a:prstGeom>
            <a:noFill/>
          </p:spPr>
        </p:pic>
        <p:pic>
          <p:nvPicPr>
            <p:cNvPr id="292" name="Picture 45" descr="http://southaustralia.spe.org/images/southaustralia/setup/Santos_logo_colour.jpg"/>
            <p:cNvPicPr>
              <a:picLocks noChangeAspect="1" noChangeArrowheads="1"/>
            </p:cNvPicPr>
            <p:nvPr/>
          </p:nvPicPr>
          <p:blipFill>
            <a:blip r:embed="rId105" cstate="print"/>
            <a:srcRect/>
            <a:stretch>
              <a:fillRect/>
            </a:stretch>
          </p:blipFill>
          <p:spPr bwMode="auto">
            <a:xfrm>
              <a:off x="8544382" y="3911592"/>
              <a:ext cx="415382" cy="124210"/>
            </a:xfrm>
            <a:prstGeom prst="rect">
              <a:avLst/>
            </a:prstGeom>
            <a:noFill/>
          </p:spPr>
        </p:pic>
        <p:pic>
          <p:nvPicPr>
            <p:cNvPr id="306" name="Picture 5"/>
            <p:cNvPicPr>
              <a:picLocks noChangeAspect="1" noChangeArrowheads="1"/>
            </p:cNvPicPr>
            <p:nvPr/>
          </p:nvPicPr>
          <p:blipFill>
            <a:blip r:embed="rId106" cstate="print"/>
            <a:srcRect/>
            <a:stretch>
              <a:fillRect/>
            </a:stretch>
          </p:blipFill>
          <p:spPr bwMode="auto">
            <a:xfrm>
              <a:off x="810308" y="3895828"/>
              <a:ext cx="818874" cy="155739"/>
            </a:xfrm>
            <a:prstGeom prst="rect">
              <a:avLst/>
            </a:prstGeom>
            <a:noFill/>
            <a:ln w="9525">
              <a:noFill/>
              <a:miter lim="800000"/>
              <a:headEnd/>
              <a:tailEnd/>
            </a:ln>
          </p:spPr>
        </p:pic>
        <p:pic>
          <p:nvPicPr>
            <p:cNvPr id="307" name="Picture 16" descr="Screen shot 2011-06-13 at 10.49.48 PM.png"/>
            <p:cNvPicPr>
              <a:picLocks noChangeAspect="1"/>
            </p:cNvPicPr>
            <p:nvPr/>
          </p:nvPicPr>
          <p:blipFill>
            <a:blip r:embed="rId107" cstate="print"/>
            <a:srcRect/>
            <a:stretch>
              <a:fillRect/>
            </a:stretch>
          </p:blipFill>
          <p:spPr bwMode="auto">
            <a:xfrm>
              <a:off x="5235021" y="3914596"/>
              <a:ext cx="786772" cy="118203"/>
            </a:xfrm>
            <a:prstGeom prst="rect">
              <a:avLst/>
            </a:prstGeom>
            <a:noFill/>
            <a:ln w="9525">
              <a:noFill/>
              <a:miter lim="800000"/>
              <a:headEnd/>
              <a:tailEnd/>
            </a:ln>
          </p:spPr>
        </p:pic>
      </p:grpSp>
      <p:grpSp>
        <p:nvGrpSpPr>
          <p:cNvPr id="321" name="Group 320"/>
          <p:cNvGrpSpPr/>
          <p:nvPr/>
        </p:nvGrpSpPr>
        <p:grpSpPr>
          <a:xfrm>
            <a:off x="220557" y="3593502"/>
            <a:ext cx="8732753" cy="279778"/>
            <a:chOff x="220557" y="3593502"/>
            <a:chExt cx="8732753" cy="279778"/>
          </a:xfrm>
        </p:grpSpPr>
        <p:pic>
          <p:nvPicPr>
            <p:cNvPr id="191" name="Picture 33" descr="http://www.annualreports.com/HostedData/CompanyLogos/hls-logo.gif"/>
            <p:cNvPicPr>
              <a:picLocks noChangeAspect="1" noChangeArrowheads="1"/>
            </p:cNvPicPr>
            <p:nvPr/>
          </p:nvPicPr>
          <p:blipFill>
            <a:blip r:embed="rId108" cstate="print"/>
            <a:srcRect/>
            <a:stretch>
              <a:fillRect/>
            </a:stretch>
          </p:blipFill>
          <p:spPr bwMode="auto">
            <a:xfrm>
              <a:off x="220557" y="3676631"/>
              <a:ext cx="724190" cy="113521"/>
            </a:xfrm>
            <a:prstGeom prst="rect">
              <a:avLst/>
            </a:prstGeom>
            <a:noFill/>
          </p:spPr>
        </p:pic>
        <p:pic>
          <p:nvPicPr>
            <p:cNvPr id="257" name="Picture 47" descr="http://groupepremiermedical.ca/wp-content/uploads/2012/07/Standard-life.jpeg"/>
            <p:cNvPicPr>
              <a:picLocks noChangeAspect="1" noChangeArrowheads="1"/>
            </p:cNvPicPr>
            <p:nvPr/>
          </p:nvPicPr>
          <p:blipFill>
            <a:blip r:embed="rId109" cstate="print"/>
            <a:srcRect/>
            <a:stretch>
              <a:fillRect/>
            </a:stretch>
          </p:blipFill>
          <p:spPr bwMode="auto">
            <a:xfrm>
              <a:off x="4504110" y="3634494"/>
              <a:ext cx="802394" cy="176166"/>
            </a:xfrm>
            <a:prstGeom prst="rect">
              <a:avLst/>
            </a:prstGeom>
            <a:noFill/>
          </p:spPr>
        </p:pic>
        <p:pic>
          <p:nvPicPr>
            <p:cNvPr id="258" name="Picture 60" descr="http://upload.wikimedia.org/wikipedia/commons/thumb/b/b0/Worthington_Industries.jpg/1024px-Worthington_Industries.jpg"/>
            <p:cNvPicPr>
              <a:picLocks noChangeAspect="1" noChangeArrowheads="1"/>
            </p:cNvPicPr>
            <p:nvPr/>
          </p:nvPicPr>
          <p:blipFill>
            <a:blip r:embed="rId110" cstate="print"/>
            <a:srcRect/>
            <a:stretch>
              <a:fillRect/>
            </a:stretch>
          </p:blipFill>
          <p:spPr bwMode="auto">
            <a:xfrm>
              <a:off x="5882912" y="3625231"/>
              <a:ext cx="412251" cy="216321"/>
            </a:xfrm>
            <a:prstGeom prst="rect">
              <a:avLst/>
            </a:prstGeom>
            <a:noFill/>
          </p:spPr>
        </p:pic>
        <p:pic>
          <p:nvPicPr>
            <p:cNvPr id="259" name="Picture 3"/>
            <p:cNvPicPr>
              <a:picLocks noChangeAspect="1" noChangeArrowheads="1"/>
            </p:cNvPicPr>
            <p:nvPr/>
          </p:nvPicPr>
          <p:blipFill>
            <a:blip r:embed="rId111" cstate="print"/>
            <a:srcRect/>
            <a:stretch>
              <a:fillRect/>
            </a:stretch>
          </p:blipFill>
          <p:spPr bwMode="auto">
            <a:xfrm>
              <a:off x="1072132" y="3614535"/>
              <a:ext cx="793297" cy="237712"/>
            </a:xfrm>
            <a:prstGeom prst="rect">
              <a:avLst/>
            </a:prstGeom>
            <a:noFill/>
            <a:ln w="9525">
              <a:noFill/>
              <a:miter lim="800000"/>
              <a:headEnd/>
              <a:tailEnd/>
            </a:ln>
          </p:spPr>
        </p:pic>
        <p:pic>
          <p:nvPicPr>
            <p:cNvPr id="261" name="Picture 52"/>
            <p:cNvPicPr>
              <a:picLocks noChangeAspect="1" noChangeArrowheads="1"/>
            </p:cNvPicPr>
            <p:nvPr/>
          </p:nvPicPr>
          <p:blipFill>
            <a:blip r:embed="rId112" cstate="print"/>
            <a:srcRect/>
            <a:stretch>
              <a:fillRect/>
            </a:stretch>
          </p:blipFill>
          <p:spPr bwMode="auto">
            <a:xfrm>
              <a:off x="6422548" y="3656886"/>
              <a:ext cx="615508" cy="153011"/>
            </a:xfrm>
            <a:prstGeom prst="rect">
              <a:avLst/>
            </a:prstGeom>
            <a:noFill/>
            <a:ln w="0">
              <a:noFill/>
              <a:miter lim="800000"/>
              <a:headEnd/>
              <a:tailEnd/>
            </a:ln>
          </p:spPr>
        </p:pic>
        <p:pic>
          <p:nvPicPr>
            <p:cNvPr id="265" name="Picture 18" descr="http://www.k1bond007.com/wp-content/gallery/video-games/Activision.gif"/>
            <p:cNvPicPr>
              <a:picLocks noChangeAspect="1" noChangeArrowheads="1"/>
            </p:cNvPicPr>
            <p:nvPr/>
          </p:nvPicPr>
          <p:blipFill>
            <a:blip r:embed="rId113" cstate="print"/>
            <a:srcRect t="32323" b="32323"/>
            <a:stretch>
              <a:fillRect/>
            </a:stretch>
          </p:blipFill>
          <p:spPr bwMode="auto">
            <a:xfrm>
              <a:off x="3697480" y="3640440"/>
              <a:ext cx="679245" cy="185902"/>
            </a:xfrm>
            <a:prstGeom prst="rect">
              <a:avLst/>
            </a:prstGeom>
            <a:noFill/>
          </p:spPr>
        </p:pic>
        <p:pic>
          <p:nvPicPr>
            <p:cNvPr id="266" name="Picture 8" descr="Omnicare"/>
            <p:cNvPicPr>
              <a:picLocks noChangeAspect="1" noChangeArrowheads="1"/>
            </p:cNvPicPr>
            <p:nvPr/>
          </p:nvPicPr>
          <p:blipFill>
            <a:blip r:embed="rId114" cstate="print"/>
            <a:srcRect/>
            <a:stretch>
              <a:fillRect/>
            </a:stretch>
          </p:blipFill>
          <p:spPr bwMode="auto">
            <a:xfrm>
              <a:off x="2848854" y="3614501"/>
              <a:ext cx="721241" cy="237780"/>
            </a:xfrm>
            <a:prstGeom prst="rect">
              <a:avLst/>
            </a:prstGeom>
            <a:noFill/>
          </p:spPr>
        </p:pic>
        <p:pic>
          <p:nvPicPr>
            <p:cNvPr id="269" name="Picture 10" descr="http://static8.businessinsider.com/image/4c91305f7f8b9a82739b0100/zillow.jpg"/>
            <p:cNvPicPr>
              <a:picLocks noChangeAspect="1" noChangeArrowheads="1"/>
            </p:cNvPicPr>
            <p:nvPr/>
          </p:nvPicPr>
          <p:blipFill>
            <a:blip r:embed="rId115" cstate="print"/>
            <a:srcRect t="30272" b="34864"/>
            <a:stretch>
              <a:fillRect/>
            </a:stretch>
          </p:blipFill>
          <p:spPr bwMode="auto">
            <a:xfrm>
              <a:off x="7964889" y="3656124"/>
              <a:ext cx="584387" cy="154535"/>
            </a:xfrm>
            <a:prstGeom prst="rect">
              <a:avLst/>
            </a:prstGeom>
            <a:noFill/>
          </p:spPr>
        </p:pic>
        <p:pic>
          <p:nvPicPr>
            <p:cNvPr id="274" name="Picture 273"/>
            <p:cNvPicPr>
              <a:picLocks noChangeAspect="1" noChangeArrowheads="1"/>
            </p:cNvPicPr>
            <p:nvPr/>
          </p:nvPicPr>
          <p:blipFill>
            <a:blip r:embed="rId116" cstate="print"/>
            <a:srcRect/>
            <a:stretch>
              <a:fillRect/>
            </a:stretch>
          </p:blipFill>
          <p:spPr bwMode="auto">
            <a:xfrm>
              <a:off x="1992814" y="3660003"/>
              <a:ext cx="728655" cy="146776"/>
            </a:xfrm>
            <a:prstGeom prst="rect">
              <a:avLst/>
            </a:prstGeom>
            <a:noFill/>
            <a:ln w="9525">
              <a:noFill/>
              <a:miter lim="800000"/>
              <a:headEnd/>
              <a:tailEnd/>
            </a:ln>
            <a:effectLst/>
          </p:spPr>
        </p:pic>
        <p:pic>
          <p:nvPicPr>
            <p:cNvPr id="285" name="Picture 29" descr="http://www.onedayonejob.com/wp-content/uploads/gerson-lehrman-group-logo.gif"/>
            <p:cNvPicPr>
              <a:picLocks noChangeAspect="1" noChangeArrowheads="1"/>
            </p:cNvPicPr>
            <p:nvPr/>
          </p:nvPicPr>
          <p:blipFill>
            <a:blip r:embed="rId117" cstate="print"/>
            <a:srcRect/>
            <a:stretch>
              <a:fillRect/>
            </a:stretch>
          </p:blipFill>
          <p:spPr bwMode="auto">
            <a:xfrm>
              <a:off x="8676665" y="3593502"/>
              <a:ext cx="276645" cy="279778"/>
            </a:xfrm>
            <a:prstGeom prst="rect">
              <a:avLst/>
            </a:prstGeom>
            <a:noFill/>
          </p:spPr>
        </p:pic>
        <p:pic>
          <p:nvPicPr>
            <p:cNvPr id="305" name="Picture 4" descr="logoEY.gif"/>
            <p:cNvPicPr>
              <a:picLocks noChangeAspect="1"/>
            </p:cNvPicPr>
            <p:nvPr/>
          </p:nvPicPr>
          <p:blipFill>
            <a:blip r:embed="rId118" cstate="print"/>
            <a:srcRect/>
            <a:stretch>
              <a:fillRect/>
            </a:stretch>
          </p:blipFill>
          <p:spPr bwMode="auto">
            <a:xfrm>
              <a:off x="7165441" y="3674568"/>
              <a:ext cx="672063" cy="117646"/>
            </a:xfrm>
            <a:prstGeom prst="rect">
              <a:avLst/>
            </a:prstGeom>
            <a:noFill/>
            <a:ln w="9525">
              <a:noFill/>
              <a:miter lim="800000"/>
              <a:headEnd/>
              <a:tailEnd/>
            </a:ln>
          </p:spPr>
        </p:pic>
        <p:pic>
          <p:nvPicPr>
            <p:cNvPr id="308" name="Picture 14"/>
            <p:cNvPicPr>
              <a:picLocks noChangeAspect="1" noChangeArrowheads="1"/>
            </p:cNvPicPr>
            <p:nvPr/>
          </p:nvPicPr>
          <p:blipFill>
            <a:blip r:embed="rId119" cstate="print"/>
            <a:srcRect/>
            <a:stretch>
              <a:fillRect/>
            </a:stretch>
          </p:blipFill>
          <p:spPr bwMode="auto">
            <a:xfrm>
              <a:off x="5433889" y="3626900"/>
              <a:ext cx="321638" cy="212982"/>
            </a:xfrm>
            <a:prstGeom prst="rect">
              <a:avLst/>
            </a:prstGeom>
            <a:noFill/>
            <a:ln w="9525">
              <a:noFill/>
              <a:miter lim="800000"/>
              <a:headEnd/>
              <a:tailEnd/>
            </a:ln>
          </p:spPr>
        </p:pic>
      </p:grpSp>
      <p:grpSp>
        <p:nvGrpSpPr>
          <p:cNvPr id="320" name="Group 319"/>
          <p:cNvGrpSpPr/>
          <p:nvPr/>
        </p:nvGrpSpPr>
        <p:grpSpPr>
          <a:xfrm>
            <a:off x="329537" y="3191392"/>
            <a:ext cx="8634924" cy="334679"/>
            <a:chOff x="329537" y="3191392"/>
            <a:chExt cx="8634924" cy="334679"/>
          </a:xfrm>
        </p:grpSpPr>
        <p:pic>
          <p:nvPicPr>
            <p:cNvPr id="176" name="Picture 175" descr="AirTran Airways - Go. There's nothing stopping you."/>
            <p:cNvPicPr>
              <a:picLocks noChangeAspect="1" noChangeArrowheads="1"/>
            </p:cNvPicPr>
            <p:nvPr/>
          </p:nvPicPr>
          <p:blipFill>
            <a:blip r:embed="rId120" cstate="print"/>
            <a:srcRect l="8401" t="-2040" r="68182" b="-6122"/>
            <a:stretch>
              <a:fillRect/>
            </a:stretch>
          </p:blipFill>
          <p:spPr bwMode="auto">
            <a:xfrm>
              <a:off x="329537" y="3258325"/>
              <a:ext cx="506230" cy="200813"/>
            </a:xfrm>
            <a:prstGeom prst="rect">
              <a:avLst/>
            </a:prstGeom>
            <a:noFill/>
          </p:spPr>
        </p:pic>
        <p:pic>
          <p:nvPicPr>
            <p:cNvPr id="225" name="Picture 14"/>
            <p:cNvPicPr>
              <a:picLocks noChangeAspect="1" noChangeArrowheads="1"/>
            </p:cNvPicPr>
            <p:nvPr/>
          </p:nvPicPr>
          <p:blipFill>
            <a:blip r:embed="rId121" cstate="print"/>
            <a:srcRect/>
            <a:stretch>
              <a:fillRect/>
            </a:stretch>
          </p:blipFill>
          <p:spPr bwMode="auto">
            <a:xfrm>
              <a:off x="905395" y="3300348"/>
              <a:ext cx="980837" cy="116766"/>
            </a:xfrm>
            <a:prstGeom prst="rect">
              <a:avLst/>
            </a:prstGeom>
            <a:noFill/>
            <a:ln w="9525">
              <a:noFill/>
              <a:miter lim="800000"/>
              <a:headEnd/>
              <a:tailEnd/>
            </a:ln>
          </p:spPr>
        </p:pic>
        <p:pic>
          <p:nvPicPr>
            <p:cNvPr id="268" name="Picture 24" descr="Valmont"/>
            <p:cNvPicPr>
              <a:picLocks noChangeAspect="1" noChangeArrowheads="1"/>
            </p:cNvPicPr>
            <p:nvPr/>
          </p:nvPicPr>
          <p:blipFill>
            <a:blip r:embed="rId122" cstate="print"/>
            <a:srcRect t="14118" r="48403" b="14118"/>
            <a:stretch>
              <a:fillRect/>
            </a:stretch>
          </p:blipFill>
          <p:spPr bwMode="auto">
            <a:xfrm>
              <a:off x="5867205" y="3253419"/>
              <a:ext cx="786099" cy="210624"/>
            </a:xfrm>
            <a:prstGeom prst="rect">
              <a:avLst/>
            </a:prstGeom>
            <a:noFill/>
          </p:spPr>
        </p:pic>
        <p:pic>
          <p:nvPicPr>
            <p:cNvPr id="271" name="Picture 28" descr="https://encrypted-tbn3.google.com/images?q=tbn:ANd9GcQEyNpDvbmGkJmcfo4slSzMwDxycuREiogn4DA4hd9wzBtEqlMy9A"/>
            <p:cNvPicPr>
              <a:picLocks noChangeAspect="1" noChangeArrowheads="1"/>
            </p:cNvPicPr>
            <p:nvPr/>
          </p:nvPicPr>
          <p:blipFill>
            <a:blip r:embed="rId123" cstate="print"/>
            <a:srcRect/>
            <a:stretch>
              <a:fillRect/>
            </a:stretch>
          </p:blipFill>
          <p:spPr bwMode="auto">
            <a:xfrm>
              <a:off x="7983508" y="3202733"/>
              <a:ext cx="249467" cy="311996"/>
            </a:xfrm>
            <a:prstGeom prst="rect">
              <a:avLst/>
            </a:prstGeom>
            <a:noFill/>
          </p:spPr>
        </p:pic>
        <p:pic>
          <p:nvPicPr>
            <p:cNvPr id="272" name="Picture 271" descr="hartford"/>
            <p:cNvPicPr>
              <a:picLocks noChangeAspect="1" noChangeArrowheads="1"/>
            </p:cNvPicPr>
            <p:nvPr/>
          </p:nvPicPr>
          <p:blipFill>
            <a:blip r:embed="rId124" cstate="print">
              <a:clrChange>
                <a:clrFrom>
                  <a:srgbClr val="FFFFFF"/>
                </a:clrFrom>
                <a:clrTo>
                  <a:srgbClr val="FFFFFF">
                    <a:alpha val="0"/>
                  </a:srgbClr>
                </a:clrTo>
              </a:clrChange>
            </a:blip>
            <a:srcRect/>
            <a:stretch>
              <a:fillRect/>
            </a:stretch>
          </p:blipFill>
          <p:spPr bwMode="auto">
            <a:xfrm>
              <a:off x="3788305" y="3230616"/>
              <a:ext cx="285535" cy="256231"/>
            </a:xfrm>
            <a:prstGeom prst="rect">
              <a:avLst/>
            </a:prstGeom>
            <a:noFill/>
            <a:ln w="9525">
              <a:noFill/>
              <a:miter lim="800000"/>
              <a:headEnd/>
              <a:tailEnd/>
            </a:ln>
          </p:spPr>
        </p:pic>
        <p:pic>
          <p:nvPicPr>
            <p:cNvPr id="275" name="Picture 274" descr="MidAmerican Energy Holdings Company Logo"/>
            <p:cNvPicPr>
              <a:picLocks noChangeAspect="1" noChangeArrowheads="1"/>
            </p:cNvPicPr>
            <p:nvPr/>
          </p:nvPicPr>
          <p:blipFill>
            <a:blip r:embed="rId125" cstate="print">
              <a:clrChange>
                <a:clrFrom>
                  <a:srgbClr val="FFFFFF"/>
                </a:clrFrom>
                <a:clrTo>
                  <a:srgbClr val="FFFFFF">
                    <a:alpha val="0"/>
                  </a:srgbClr>
                </a:clrTo>
              </a:clrChange>
            </a:blip>
            <a:srcRect/>
            <a:stretch>
              <a:fillRect/>
            </a:stretch>
          </p:blipFill>
          <p:spPr bwMode="auto">
            <a:xfrm>
              <a:off x="2812296" y="3278708"/>
              <a:ext cx="729351" cy="160047"/>
            </a:xfrm>
            <a:prstGeom prst="rect">
              <a:avLst/>
            </a:prstGeom>
            <a:noFill/>
          </p:spPr>
        </p:pic>
        <p:pic>
          <p:nvPicPr>
            <p:cNvPr id="277" name="Picture 276" descr="main_logo_hm"/>
            <p:cNvPicPr>
              <a:picLocks noChangeAspect="1" noChangeArrowheads="1"/>
            </p:cNvPicPr>
            <p:nvPr/>
          </p:nvPicPr>
          <p:blipFill>
            <a:blip r:embed="rId126" cstate="print"/>
            <a:srcRect l="9003" t="-7895" r="18007"/>
            <a:stretch>
              <a:fillRect/>
            </a:stretch>
          </p:blipFill>
          <p:spPr bwMode="auto">
            <a:xfrm>
              <a:off x="4995360" y="3230766"/>
              <a:ext cx="802217" cy="255931"/>
            </a:xfrm>
            <a:prstGeom prst="rect">
              <a:avLst/>
            </a:prstGeom>
            <a:noFill/>
          </p:spPr>
        </p:pic>
        <p:pic>
          <p:nvPicPr>
            <p:cNvPr id="291" name="Picture 58" descr="http://www.dailypolitical.com/logos/wintrust-financial-logo.GIF"/>
            <p:cNvPicPr>
              <a:picLocks noChangeAspect="1" noChangeArrowheads="1"/>
            </p:cNvPicPr>
            <p:nvPr/>
          </p:nvPicPr>
          <p:blipFill>
            <a:blip r:embed="rId127" cstate="print"/>
            <a:srcRect/>
            <a:stretch>
              <a:fillRect/>
            </a:stretch>
          </p:blipFill>
          <p:spPr bwMode="auto">
            <a:xfrm>
              <a:off x="6722932" y="3263384"/>
              <a:ext cx="598672" cy="190694"/>
            </a:xfrm>
            <a:prstGeom prst="rect">
              <a:avLst/>
            </a:prstGeom>
            <a:noFill/>
          </p:spPr>
        </p:pic>
        <p:pic>
          <p:nvPicPr>
            <p:cNvPr id="298" name="Picture 68" descr="GroupHealth1"/>
            <p:cNvPicPr>
              <a:picLocks noChangeAspect="1" noChangeArrowheads="1"/>
            </p:cNvPicPr>
            <p:nvPr/>
          </p:nvPicPr>
          <p:blipFill>
            <a:blip r:embed="rId128" cstate="print"/>
            <a:srcRect/>
            <a:stretch>
              <a:fillRect/>
            </a:stretch>
          </p:blipFill>
          <p:spPr bwMode="auto">
            <a:xfrm>
              <a:off x="4398969" y="3241392"/>
              <a:ext cx="388217" cy="250072"/>
            </a:xfrm>
            <a:prstGeom prst="rect">
              <a:avLst/>
            </a:prstGeom>
            <a:noFill/>
            <a:ln w="9525">
              <a:noFill/>
              <a:miter lim="800000"/>
              <a:headEnd/>
              <a:tailEnd/>
            </a:ln>
          </p:spPr>
        </p:pic>
        <p:pic>
          <p:nvPicPr>
            <p:cNvPr id="299" name="Picture 12"/>
            <p:cNvPicPr>
              <a:picLocks noChangeAspect="1" noChangeArrowheads="1"/>
            </p:cNvPicPr>
            <p:nvPr/>
          </p:nvPicPr>
          <p:blipFill>
            <a:blip r:embed="rId129" cstate="print"/>
            <a:srcRect/>
            <a:stretch>
              <a:fillRect/>
            </a:stretch>
          </p:blipFill>
          <p:spPr bwMode="auto">
            <a:xfrm>
              <a:off x="7452017" y="3191392"/>
              <a:ext cx="409068" cy="334679"/>
            </a:xfrm>
            <a:prstGeom prst="rect">
              <a:avLst/>
            </a:prstGeom>
            <a:noFill/>
            <a:ln w="9525">
              <a:noFill/>
              <a:miter lim="800000"/>
              <a:headEnd/>
              <a:tailEnd/>
            </a:ln>
          </p:spPr>
        </p:pic>
        <p:pic>
          <p:nvPicPr>
            <p:cNvPr id="301" name="Picture 6"/>
            <p:cNvPicPr>
              <a:picLocks noChangeAspect="1" noChangeArrowheads="1"/>
            </p:cNvPicPr>
            <p:nvPr/>
          </p:nvPicPr>
          <p:blipFill>
            <a:blip r:embed="rId130" cstate="print"/>
            <a:srcRect/>
            <a:stretch>
              <a:fillRect/>
            </a:stretch>
          </p:blipFill>
          <p:spPr bwMode="auto">
            <a:xfrm>
              <a:off x="1955860" y="3257522"/>
              <a:ext cx="786808" cy="202419"/>
            </a:xfrm>
            <a:prstGeom prst="rect">
              <a:avLst/>
            </a:prstGeom>
            <a:noFill/>
            <a:ln w="9525">
              <a:noFill/>
              <a:miter lim="800000"/>
              <a:headEnd/>
              <a:tailEnd/>
            </a:ln>
          </p:spPr>
        </p:pic>
        <p:pic>
          <p:nvPicPr>
            <p:cNvPr id="309" name="Picture 3" descr="TITAN GS"/>
            <p:cNvPicPr>
              <a:picLocks noChangeAspect="1" noChangeArrowheads="1"/>
            </p:cNvPicPr>
            <p:nvPr/>
          </p:nvPicPr>
          <p:blipFill>
            <a:blip r:embed="rId131" cstate="print"/>
            <a:srcRect/>
            <a:stretch>
              <a:fillRect/>
            </a:stretch>
          </p:blipFill>
          <p:spPr bwMode="auto">
            <a:xfrm>
              <a:off x="8375673" y="3294199"/>
              <a:ext cx="588788" cy="129064"/>
            </a:xfrm>
            <a:prstGeom prst="rect">
              <a:avLst/>
            </a:prstGeom>
            <a:noFill/>
            <a:ln w="9525">
              <a:noFill/>
              <a:miter lim="800000"/>
              <a:headEnd/>
              <a:tailEnd/>
            </a:ln>
          </p:spPr>
        </p:pic>
      </p:grpSp>
    </p:spTree>
    <p:extLst>
      <p:ext uri="{BB962C8B-B14F-4D97-AF65-F5344CB8AC3E}">
        <p14:creationId xmlns:p14="http://schemas.microsoft.com/office/powerpoint/2010/main" val="292228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803277" y="1571630"/>
            <a:ext cx="4708525" cy="1101725"/>
          </a:xfrm>
        </p:spPr>
        <p:txBody>
          <a:bodyPr/>
          <a:lstStyle/>
          <a:p>
            <a:r>
              <a:rPr lang="en-US" dirty="0" smtClean="0"/>
              <a:t>Adopt</a:t>
            </a:r>
            <a:endParaRPr dirty="0" smtClean="0">
              <a:ln>
                <a:noFill/>
              </a:ln>
            </a:endParaRPr>
          </a:p>
        </p:txBody>
      </p:sp>
      <p:cxnSp>
        <p:nvCxnSpPr>
          <p:cNvPr id="6" name="Straight Connector 5"/>
          <p:cNvCxnSpPr/>
          <p:nvPr/>
        </p:nvCxnSpPr>
        <p:spPr bwMode="auto">
          <a:xfrm flipH="1">
            <a:off x="8972560" y="2328672"/>
            <a:ext cx="273069" cy="0"/>
          </a:xfrm>
          <a:prstGeom prst="line">
            <a:avLst/>
          </a:prstGeom>
          <a:grpFill/>
          <a:ln w="19050">
            <a:solidFill>
              <a:srgbClr val="00B050"/>
            </a:solidFill>
            <a:round/>
            <a:headEnd/>
            <a:tailEnd type="triangle" w="med" len="med"/>
          </a:ln>
        </p:spPr>
      </p:cxnSp>
      <p:pic>
        <p:nvPicPr>
          <p:cNvPr id="8" name="Picture Placeholder 7" descr="ph_ind_buslife_007_cropped.jpg"/>
          <p:cNvPicPr>
            <a:picLocks noGrp="1" noChangeAspect="1"/>
          </p:cNvPicPr>
          <p:nvPr>
            <p:ph type="pic" sz="quarter" idx="12"/>
          </p:nvPr>
        </p:nvPicPr>
        <p:blipFill>
          <a:blip r:embed="rId3" cstate="screen"/>
          <a:srcRect/>
          <a:stretch>
            <a:fillRect/>
          </a:stretch>
        </p:blipFill>
        <p:spPr/>
      </p:pic>
    </p:spTree>
    <p:extLst>
      <p:ext uri="{BB962C8B-B14F-4D97-AF65-F5344CB8AC3E}">
        <p14:creationId xmlns:p14="http://schemas.microsoft.com/office/powerpoint/2010/main" val="120200618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866652" y="2219685"/>
            <a:ext cx="7498080" cy="969742"/>
          </a:xfrm>
          <a:prstGeom prst="rect">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4400" fontAlgn="base">
              <a:spcBef>
                <a:spcPct val="0"/>
              </a:spcBef>
              <a:spcAft>
                <a:spcPct val="0"/>
              </a:spcAft>
            </a:pPr>
            <a:endParaRPr lang="en-US" sz="1600" dirty="0" smtClean="0">
              <a:solidFill>
                <a:srgbClr val="000000"/>
              </a:solidFill>
              <a:latin typeface="Arial" pitchFamily="34" charset="0"/>
              <a:cs typeface="Arial" pitchFamily="34" charset="0"/>
            </a:endParaRPr>
          </a:p>
        </p:txBody>
      </p:sp>
      <p:sp>
        <p:nvSpPr>
          <p:cNvPr id="26" name="Rectangle 25"/>
          <p:cNvSpPr/>
          <p:nvPr/>
        </p:nvSpPr>
        <p:spPr>
          <a:xfrm>
            <a:off x="866652" y="1071198"/>
            <a:ext cx="7498080" cy="969742"/>
          </a:xfrm>
          <a:prstGeom prst="rect">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4400" fontAlgn="base">
              <a:spcBef>
                <a:spcPct val="0"/>
              </a:spcBef>
              <a:spcAft>
                <a:spcPct val="0"/>
              </a:spcAft>
            </a:pPr>
            <a:endParaRPr lang="en-US" sz="1600" dirty="0" smtClean="0">
              <a:solidFill>
                <a:srgbClr val="000000"/>
              </a:solidFill>
              <a:latin typeface="Arial" pitchFamily="34" charset="0"/>
              <a:cs typeface="Arial" pitchFamily="34" charset="0"/>
            </a:endParaRPr>
          </a:p>
        </p:txBody>
      </p:sp>
      <p:sp>
        <p:nvSpPr>
          <p:cNvPr id="10" name="Rectangle 9"/>
          <p:cNvSpPr/>
          <p:nvPr/>
        </p:nvSpPr>
        <p:spPr>
          <a:xfrm>
            <a:off x="2407765" y="1016872"/>
            <a:ext cx="5783580" cy="523220"/>
          </a:xfrm>
          <a:prstGeom prst="rect">
            <a:avLst/>
          </a:prstGeom>
        </p:spPr>
        <p:txBody>
          <a:bodyPr wrap="square">
            <a:spAutoFit/>
          </a:bodyPr>
          <a:lstStyle/>
          <a:p>
            <a:pPr marL="342900" indent="-228600" defTabSz="914400" fontAlgn="base">
              <a:spcBef>
                <a:spcPct val="0"/>
              </a:spcBef>
              <a:spcAft>
                <a:spcPts val="600"/>
              </a:spcAft>
            </a:pPr>
            <a:r>
              <a:rPr lang="en-US" sz="2800" b="1" dirty="0" smtClean="0">
                <a:solidFill>
                  <a:srgbClr val="FFFFFF"/>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Continue on Your Current Path</a:t>
            </a:r>
            <a:endParaRPr lang="en-US" sz="2400" b="1" dirty="0" smtClean="0">
              <a:solidFill>
                <a:srgbClr val="FFFFFF"/>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endParaRPr>
          </a:p>
        </p:txBody>
      </p:sp>
      <p:sp>
        <p:nvSpPr>
          <p:cNvPr id="16" name="Rectangle 15"/>
          <p:cNvSpPr/>
          <p:nvPr/>
        </p:nvSpPr>
        <p:spPr>
          <a:xfrm>
            <a:off x="2415080" y="2175110"/>
            <a:ext cx="6076924" cy="523220"/>
          </a:xfrm>
          <a:prstGeom prst="rect">
            <a:avLst/>
          </a:prstGeom>
        </p:spPr>
        <p:txBody>
          <a:bodyPr wrap="square">
            <a:spAutoFit/>
          </a:bodyPr>
          <a:lstStyle/>
          <a:p>
            <a:pPr marL="342900" indent="-228600" defTabSz="914400" fontAlgn="base">
              <a:spcBef>
                <a:spcPct val="0"/>
              </a:spcBef>
              <a:spcAft>
                <a:spcPct val="15000"/>
              </a:spcAft>
            </a:pPr>
            <a:r>
              <a:rPr lang="en-US" sz="2800" b="1" dirty="0" smtClean="0">
                <a:solidFill>
                  <a:srgbClr val="FFFFFF"/>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Incrementally Adopt Fusion Apps</a:t>
            </a:r>
          </a:p>
        </p:txBody>
      </p:sp>
      <p:sp>
        <p:nvSpPr>
          <p:cNvPr id="19" name="Rectangle 18"/>
          <p:cNvSpPr/>
          <p:nvPr/>
        </p:nvSpPr>
        <p:spPr>
          <a:xfrm>
            <a:off x="866652" y="3346227"/>
            <a:ext cx="7498080" cy="969742"/>
          </a:xfrm>
          <a:prstGeom prst="rect">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4400" fontAlgn="base">
              <a:spcBef>
                <a:spcPct val="0"/>
              </a:spcBef>
              <a:spcAft>
                <a:spcPct val="0"/>
              </a:spcAft>
            </a:pPr>
            <a:endParaRPr lang="en-US" sz="1600" dirty="0" smtClean="0">
              <a:solidFill>
                <a:srgbClr val="000000"/>
              </a:solidFill>
              <a:latin typeface="Arial" pitchFamily="34" charset="0"/>
              <a:cs typeface="Arial" pitchFamily="34" charset="0"/>
            </a:endParaRPr>
          </a:p>
        </p:txBody>
      </p:sp>
      <p:sp>
        <p:nvSpPr>
          <p:cNvPr id="21" name="Rectangle 20"/>
          <p:cNvSpPr/>
          <p:nvPr/>
        </p:nvSpPr>
        <p:spPr>
          <a:xfrm>
            <a:off x="2407765" y="3312416"/>
            <a:ext cx="5806440" cy="523220"/>
          </a:xfrm>
          <a:prstGeom prst="rect">
            <a:avLst/>
          </a:prstGeom>
        </p:spPr>
        <p:txBody>
          <a:bodyPr wrap="square">
            <a:spAutoFit/>
          </a:bodyPr>
          <a:lstStyle/>
          <a:p>
            <a:pPr marL="342900" indent="-228600" defTabSz="914400" fontAlgn="base">
              <a:spcBef>
                <a:spcPct val="0"/>
              </a:spcBef>
              <a:spcAft>
                <a:spcPct val="15000"/>
              </a:spcAft>
            </a:pPr>
            <a:r>
              <a:rPr lang="en-US" sz="2800" b="1" dirty="0" smtClean="0">
                <a:solidFill>
                  <a:srgbClr val="FFFFFF"/>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Embrace the Complete Suite</a:t>
            </a:r>
          </a:p>
        </p:txBody>
      </p:sp>
      <p:sp>
        <p:nvSpPr>
          <p:cNvPr id="18" name="Rectangle 17"/>
          <p:cNvSpPr/>
          <p:nvPr/>
        </p:nvSpPr>
        <p:spPr>
          <a:xfrm>
            <a:off x="956790" y="1145815"/>
            <a:ext cx="1507490" cy="814387"/>
          </a:xfrm>
          <a:prstGeom prst="rect">
            <a:avLst/>
          </a:prstGeom>
          <a:blipFill rotWithShape="0">
            <a:blip r:embed="rId3" cstate="screen"/>
            <a:stretch>
              <a:fillRect/>
            </a:stretch>
          </a:blipFill>
          <a:effectLst>
            <a:outerShdw blurRad="50800" dist="38100" dir="2700000" algn="tl" rotWithShape="0">
              <a:prstClr val="black">
                <a:alpha val="40000"/>
              </a:prstClr>
            </a:outerShdw>
          </a:effectLst>
          <a:scene3d>
            <a:camera prst="orthographicFront"/>
            <a:lightRig rig="threePt" dir="t"/>
          </a:scene3d>
          <a:sp3d>
            <a:bevelT/>
          </a:sp3d>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20" name="Rectangle 19"/>
          <p:cNvSpPr/>
          <p:nvPr/>
        </p:nvSpPr>
        <p:spPr>
          <a:xfrm>
            <a:off x="956790" y="2299886"/>
            <a:ext cx="1507490" cy="814387"/>
          </a:xfrm>
          <a:prstGeom prst="rect">
            <a:avLst/>
          </a:prstGeom>
          <a:blipFill rotWithShape="0">
            <a:blip r:embed="rId4" cstate="screen"/>
            <a:stretch>
              <a:fillRect/>
            </a:stretch>
          </a:blipFill>
          <a:effectLst>
            <a:outerShdw blurRad="50800" dist="38100" dir="2700000" algn="tl" rotWithShape="0">
              <a:prstClr val="black">
                <a:alpha val="40000"/>
              </a:prstClr>
            </a:outerShdw>
          </a:effectLst>
          <a:scene3d>
            <a:camera prst="orthographicFront"/>
            <a:lightRig rig="threePt" dir="t"/>
          </a:scene3d>
          <a:sp3d>
            <a:bevelT/>
          </a:sp3d>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23" name="Rectangle 22"/>
          <p:cNvSpPr/>
          <p:nvPr/>
        </p:nvSpPr>
        <p:spPr>
          <a:xfrm>
            <a:off x="956790" y="3431101"/>
            <a:ext cx="1507490" cy="814387"/>
          </a:xfrm>
          <a:prstGeom prst="rect">
            <a:avLst/>
          </a:prstGeom>
          <a:blipFill rotWithShape="0">
            <a:blip r:embed="rId5" cstate="screen"/>
            <a:stretch>
              <a:fillRect/>
            </a:stretch>
          </a:blipFill>
          <a:effectLst>
            <a:outerShdw blurRad="50800" dist="38100" dir="2700000" algn="tl" rotWithShape="0">
              <a:prstClr val="black">
                <a:alpha val="40000"/>
              </a:prstClr>
            </a:outerShdw>
          </a:effectLst>
          <a:scene3d>
            <a:camera prst="orthographicFront"/>
            <a:lightRig rig="threePt" dir="t"/>
          </a:scene3d>
          <a:sp3d>
            <a:bevelT/>
          </a:sp3d>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nvGrpSpPr>
          <p:cNvPr id="2" name="Group 13"/>
          <p:cNvGrpSpPr/>
          <p:nvPr/>
        </p:nvGrpSpPr>
        <p:grpSpPr>
          <a:xfrm>
            <a:off x="688408" y="140266"/>
            <a:ext cx="8139112" cy="680936"/>
            <a:chOff x="688408" y="140265"/>
            <a:chExt cx="8139112" cy="680936"/>
          </a:xfrm>
        </p:grpSpPr>
        <p:sp>
          <p:nvSpPr>
            <p:cNvPr id="15" name="Title 1"/>
            <p:cNvSpPr txBox="1">
              <a:spLocks/>
            </p:cNvSpPr>
            <p:nvPr/>
          </p:nvSpPr>
          <p:spPr bwMode="auto">
            <a:xfrm>
              <a:off x="775804" y="140265"/>
              <a:ext cx="6502184" cy="45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914400" eaLnBrk="0" fontAlgn="base" hangingPunct="0">
                <a:spcBef>
                  <a:spcPct val="0"/>
                </a:spcBef>
                <a:spcAft>
                  <a:spcPct val="0"/>
                </a:spcAft>
                <a:defRPr/>
              </a:pPr>
              <a:r>
                <a:rPr lang="en-US" sz="2600" b="1" dirty="0" smtClean="0">
                  <a:solidFill>
                    <a:srgbClr val="000000"/>
                  </a:solidFill>
                  <a:latin typeface="Arial" pitchFamily="34" charset="0"/>
                  <a:ea typeface="ＭＳ Ｐゴシック" pitchFamily="127" charset="-128"/>
                  <a:cs typeface="ＭＳ Ｐゴシック" pitchFamily="127" charset="-128"/>
                </a:rPr>
                <a:t>Complete Choice</a:t>
              </a:r>
            </a:p>
          </p:txBody>
        </p:sp>
        <p:sp>
          <p:nvSpPr>
            <p:cNvPr id="17" name="Content Placeholder 47"/>
            <p:cNvSpPr txBox="1">
              <a:spLocks/>
            </p:cNvSpPr>
            <p:nvPr/>
          </p:nvSpPr>
          <p:spPr>
            <a:xfrm>
              <a:off x="688408" y="502510"/>
              <a:ext cx="8139112" cy="318691"/>
            </a:xfrm>
            <a:prstGeom prst="rect">
              <a:avLst/>
            </a:prstGeom>
          </p:spPr>
          <p:txBody>
            <a:bodyPr/>
            <a:lstStyle/>
            <a:p>
              <a:pPr marL="212725" indent="-212725" defTabSz="914400" eaLnBrk="0" fontAlgn="base" hangingPunct="0">
                <a:spcBef>
                  <a:spcPts val="500"/>
                </a:spcBef>
                <a:spcAft>
                  <a:spcPts val="200"/>
                </a:spcAft>
                <a:buClr>
                  <a:srgbClr val="FF0000"/>
                </a:buClr>
                <a:defRPr/>
              </a:pPr>
              <a:r>
                <a:rPr lang="en-US" sz="2000" dirty="0" smtClean="0">
                  <a:solidFill>
                    <a:srgbClr val="FF0000"/>
                  </a:solidFill>
                  <a:latin typeface="Arial" pitchFamily="34" charset="0"/>
                  <a:ea typeface="ＭＳ Ｐゴシック" pitchFamily="127" charset="-128"/>
                  <a:cs typeface="ＭＳ Ｐゴシック" pitchFamily="127" charset="-128"/>
                </a:rPr>
                <a:t>The message remains the same</a:t>
              </a:r>
              <a:endParaRPr lang="en-US" sz="2000" dirty="0">
                <a:solidFill>
                  <a:srgbClr val="FF0000"/>
                </a:solidFill>
                <a:latin typeface="Arial" pitchFamily="34" charset="0"/>
                <a:ea typeface="ＭＳ Ｐゴシック" pitchFamily="127" charset="-128"/>
                <a:cs typeface="ＭＳ Ｐゴシック" pitchFamily="127" charset="-128"/>
              </a:endParaRPr>
            </a:p>
          </p:txBody>
        </p:sp>
      </p:grpSp>
      <p:sp>
        <p:nvSpPr>
          <p:cNvPr id="14" name="Rectangle 13"/>
          <p:cNvSpPr/>
          <p:nvPr/>
        </p:nvSpPr>
        <p:spPr>
          <a:xfrm>
            <a:off x="2210256" y="1463100"/>
            <a:ext cx="5783580" cy="553998"/>
          </a:xfrm>
          <a:prstGeom prst="rect">
            <a:avLst/>
          </a:prstGeom>
        </p:spPr>
        <p:txBody>
          <a:bodyPr wrap="square">
            <a:spAutoFit/>
          </a:bodyPr>
          <a:lstStyle/>
          <a:p>
            <a:pPr marL="342900" lvl="1" defTabSz="914400" fontAlgn="base">
              <a:spcBef>
                <a:spcPct val="0"/>
              </a:spcBef>
              <a:spcAft>
                <a:spcPct val="15000"/>
              </a:spcAft>
            </a:pPr>
            <a:r>
              <a:rPr lang="en-US" sz="1500" dirty="0" smtClean="0">
                <a:solidFill>
                  <a:srgbClr val="FFFFFF"/>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Upgrade to the latest release of your current Oracle Applications </a:t>
            </a:r>
            <a:endParaRPr lang="en-US" sz="1500" dirty="0">
              <a:solidFill>
                <a:srgbClr val="FFFFFF"/>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endParaRPr>
          </a:p>
        </p:txBody>
      </p:sp>
      <p:sp>
        <p:nvSpPr>
          <p:cNvPr id="22" name="Rectangle 21"/>
          <p:cNvSpPr/>
          <p:nvPr/>
        </p:nvSpPr>
        <p:spPr>
          <a:xfrm>
            <a:off x="2232201" y="2614023"/>
            <a:ext cx="5817870" cy="553998"/>
          </a:xfrm>
          <a:prstGeom prst="rect">
            <a:avLst/>
          </a:prstGeom>
        </p:spPr>
        <p:txBody>
          <a:bodyPr wrap="square">
            <a:spAutoFit/>
          </a:bodyPr>
          <a:lstStyle/>
          <a:p>
            <a:pPr marL="342900" lvl="1" defTabSz="914400" fontAlgn="base">
              <a:spcBef>
                <a:spcPct val="0"/>
              </a:spcBef>
              <a:spcAft>
                <a:spcPct val="15000"/>
              </a:spcAft>
            </a:pPr>
            <a:r>
              <a:rPr lang="en-US" sz="1500" dirty="0" smtClean="0">
                <a:solidFill>
                  <a:srgbClr val="FFFFFF"/>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Add new Fusion Applications modules and coexist with</a:t>
            </a:r>
            <a:br>
              <a:rPr lang="en-US" sz="1500" dirty="0" smtClean="0">
                <a:solidFill>
                  <a:srgbClr val="FFFFFF"/>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br>
            <a:r>
              <a:rPr lang="en-US" sz="1500" dirty="0" smtClean="0">
                <a:solidFill>
                  <a:srgbClr val="FFFFFF"/>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your current Oracle Applications</a:t>
            </a:r>
            <a:endParaRPr lang="en-US" sz="1500" dirty="0">
              <a:solidFill>
                <a:srgbClr val="FFFFFF"/>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endParaRPr>
          </a:p>
        </p:txBody>
      </p:sp>
      <p:sp>
        <p:nvSpPr>
          <p:cNvPr id="24" name="Rectangle 23"/>
          <p:cNvSpPr/>
          <p:nvPr/>
        </p:nvSpPr>
        <p:spPr>
          <a:xfrm>
            <a:off x="2202941" y="3736697"/>
            <a:ext cx="5806440" cy="553998"/>
          </a:xfrm>
          <a:prstGeom prst="rect">
            <a:avLst/>
          </a:prstGeom>
        </p:spPr>
        <p:txBody>
          <a:bodyPr wrap="square">
            <a:spAutoFit/>
          </a:bodyPr>
          <a:lstStyle/>
          <a:p>
            <a:pPr marL="342900" lvl="1" defTabSz="914400" fontAlgn="base">
              <a:spcBef>
                <a:spcPct val="0"/>
              </a:spcBef>
              <a:spcAft>
                <a:spcPct val="15000"/>
              </a:spcAft>
            </a:pPr>
            <a:r>
              <a:rPr lang="en-US" sz="1500" dirty="0" smtClean="0">
                <a:solidFill>
                  <a:srgbClr val="FFFFFF"/>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Deploy the comprehensive suite of Fusion Applications products</a:t>
            </a:r>
            <a:endParaRPr lang="en-US" sz="1500" dirty="0">
              <a:solidFill>
                <a:srgbClr val="FFFFFF"/>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46360486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Fusion Application Customer Adoption</a:t>
            </a:r>
            <a:endParaRPr lang="en-US" dirty="0"/>
          </a:p>
        </p:txBody>
      </p:sp>
      <p:sp>
        <p:nvSpPr>
          <p:cNvPr id="6" name="Line 18"/>
          <p:cNvSpPr>
            <a:spLocks noChangeShapeType="1"/>
          </p:cNvSpPr>
          <p:nvPr/>
        </p:nvSpPr>
        <p:spPr bwMode="auto">
          <a:xfrm>
            <a:off x="4343120" y="838040"/>
            <a:ext cx="0" cy="3680222"/>
          </a:xfrm>
          <a:prstGeom prst="line">
            <a:avLst/>
          </a:prstGeom>
          <a:noFill/>
          <a:ln w="19050">
            <a:solidFill>
              <a:schemeClr val="bg2"/>
            </a:solidFill>
            <a:prstDash val="sysDot"/>
            <a:round/>
            <a:headEnd/>
            <a:tailEnd/>
          </a:ln>
        </p:spPr>
        <p:txBody>
          <a:bodyPr/>
          <a:lstStyle/>
          <a:p>
            <a:endParaRPr lang="en-US" dirty="0"/>
          </a:p>
        </p:txBody>
      </p:sp>
      <p:sp>
        <p:nvSpPr>
          <p:cNvPr id="18" name="Text Box 21"/>
          <p:cNvSpPr txBox="1">
            <a:spLocks noChangeArrowheads="1"/>
          </p:cNvSpPr>
          <p:nvPr/>
        </p:nvSpPr>
        <p:spPr bwMode="auto">
          <a:xfrm>
            <a:off x="844140" y="851421"/>
            <a:ext cx="2926080" cy="228600"/>
          </a:xfrm>
          <a:prstGeom prst="rect">
            <a:avLst/>
          </a:prstGeom>
          <a:solidFill>
            <a:srgbClr val="FF0000"/>
          </a:solidFill>
          <a:ln w="9525">
            <a:noFill/>
            <a:miter lim="800000"/>
            <a:headEnd/>
            <a:tailEnd/>
          </a:ln>
          <a:scene3d>
            <a:camera prst="orthographicFront"/>
            <a:lightRig rig="threePt" dir="t"/>
          </a:scene3d>
          <a:sp3d>
            <a:bevelT/>
          </a:sp3d>
        </p:spPr>
        <p:txBody>
          <a:bodyPr anchor="ctr">
            <a:noAutofit/>
          </a:bodyPr>
          <a:lstStyle/>
          <a:p>
            <a:pPr algn="ctr">
              <a:lnSpc>
                <a:spcPct val="100000"/>
              </a:lnSpc>
              <a:spcBef>
                <a:spcPct val="0"/>
              </a:spcBef>
              <a:buClrTx/>
              <a:defRPr/>
            </a:pPr>
            <a:r>
              <a:rPr lang="en-US" sz="1200" b="1" dirty="0" smtClean="0">
                <a:solidFill>
                  <a:schemeClr val="bg1"/>
                </a:solidFill>
                <a:latin typeface="Century Gothic" pitchFamily="34" charset="0"/>
                <a:cs typeface="Arial" charset="0"/>
              </a:rPr>
              <a:t>Customers by Product Family</a:t>
            </a:r>
            <a:endParaRPr lang="en-US" sz="1200" b="1" dirty="0">
              <a:solidFill>
                <a:schemeClr val="bg1"/>
              </a:solidFill>
              <a:latin typeface="Century Gothic" pitchFamily="34" charset="0"/>
              <a:cs typeface="Arial" charset="0"/>
            </a:endParaRPr>
          </a:p>
        </p:txBody>
      </p:sp>
      <p:graphicFrame>
        <p:nvGraphicFramePr>
          <p:cNvPr id="53" name="Chart 52"/>
          <p:cNvGraphicFramePr/>
          <p:nvPr>
            <p:extLst>
              <p:ext uri="{D42A27DB-BD31-4B8C-83A1-F6EECF244321}">
                <p14:modId xmlns:p14="http://schemas.microsoft.com/office/powerpoint/2010/main" val="134759900"/>
              </p:ext>
            </p:extLst>
          </p:nvPr>
        </p:nvGraphicFramePr>
        <p:xfrm>
          <a:off x="593343" y="1510500"/>
          <a:ext cx="3359426" cy="2106598"/>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Box 24"/>
          <p:cNvSpPr txBox="1">
            <a:spLocks noChangeArrowheads="1"/>
          </p:cNvSpPr>
          <p:nvPr/>
        </p:nvSpPr>
        <p:spPr bwMode="auto">
          <a:xfrm>
            <a:off x="5249289" y="847849"/>
            <a:ext cx="2926080" cy="228600"/>
          </a:xfrm>
          <a:prstGeom prst="rect">
            <a:avLst/>
          </a:prstGeom>
          <a:solidFill>
            <a:srgbClr val="FF0000"/>
          </a:solidFill>
          <a:ln w="9525">
            <a:noFill/>
            <a:miter lim="800000"/>
            <a:headEnd/>
            <a:tailEnd/>
          </a:ln>
          <a:scene3d>
            <a:camera prst="orthographicFront"/>
            <a:lightRig rig="threePt" dir="t"/>
          </a:scene3d>
          <a:sp3d>
            <a:bevelT/>
          </a:sp3d>
        </p:spPr>
        <p:txBody>
          <a:bodyPr wrap="square" lIns="0" rIns="0" anchor="ctr">
            <a:noAutofit/>
          </a:bodyPr>
          <a:lstStyle/>
          <a:p>
            <a:pPr algn="ctr">
              <a:lnSpc>
                <a:spcPct val="100000"/>
              </a:lnSpc>
              <a:buClrTx/>
              <a:defRPr/>
            </a:pPr>
            <a:r>
              <a:rPr lang="en-US" sz="1200" b="1" dirty="0" smtClean="0">
                <a:solidFill>
                  <a:schemeClr val="bg1"/>
                </a:solidFill>
                <a:latin typeface="Century Gothic" pitchFamily="34" charset="0"/>
                <a:cs typeface="Arial" charset="0"/>
              </a:rPr>
              <a:t>Customers by Geography</a:t>
            </a:r>
            <a:endParaRPr lang="en-US" sz="1200" b="1" dirty="0">
              <a:solidFill>
                <a:schemeClr val="bg1"/>
              </a:solidFill>
              <a:latin typeface="Century Gothic" pitchFamily="34" charset="0"/>
              <a:cs typeface="Arial" charset="0"/>
            </a:endParaRPr>
          </a:p>
        </p:txBody>
      </p:sp>
      <p:graphicFrame>
        <p:nvGraphicFramePr>
          <p:cNvPr id="55" name="Chart 54"/>
          <p:cNvGraphicFramePr/>
          <p:nvPr>
            <p:extLst>
              <p:ext uri="{D42A27DB-BD31-4B8C-83A1-F6EECF244321}">
                <p14:modId xmlns:p14="http://schemas.microsoft.com/office/powerpoint/2010/main" val="374563736"/>
              </p:ext>
            </p:extLst>
          </p:nvPr>
        </p:nvGraphicFramePr>
        <p:xfrm>
          <a:off x="5244668" y="1442915"/>
          <a:ext cx="3061252" cy="22417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49342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heel(1)">
                                      <p:cBhvr>
                                        <p:cTn id="7" dur="2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heel(1)">
                                      <p:cBhvr>
                                        <p:cTn id="12"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3" grpId="0">
        <p:bldAsOne/>
      </p:bldGraphic>
      <p:bldGraphic spid="5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Fusion Application Customer Adoption</a:t>
            </a:r>
            <a:endParaRPr lang="en-US" dirty="0"/>
          </a:p>
        </p:txBody>
      </p:sp>
      <p:graphicFrame>
        <p:nvGraphicFramePr>
          <p:cNvPr id="8" name="Chart 7"/>
          <p:cNvGraphicFramePr/>
          <p:nvPr>
            <p:extLst>
              <p:ext uri="{D42A27DB-BD31-4B8C-83A1-F6EECF244321}">
                <p14:modId xmlns:p14="http://schemas.microsoft.com/office/powerpoint/2010/main" val="2537319114"/>
              </p:ext>
            </p:extLst>
          </p:nvPr>
        </p:nvGraphicFramePr>
        <p:xfrm>
          <a:off x="4683886" y="696063"/>
          <a:ext cx="4460114" cy="3796271"/>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Screen shot 2012-10-16 at 2.20.3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76" y="1078333"/>
            <a:ext cx="4635395" cy="2524167"/>
          </a:xfrm>
          <a:prstGeom prst="rect">
            <a:avLst/>
          </a:prstGeom>
        </p:spPr>
      </p:pic>
      <p:sp>
        <p:nvSpPr>
          <p:cNvPr id="5" name="TextBox 4"/>
          <p:cNvSpPr txBox="1"/>
          <p:nvPr/>
        </p:nvSpPr>
        <p:spPr>
          <a:xfrm>
            <a:off x="2401863" y="3723447"/>
            <a:ext cx="1105839" cy="241895"/>
          </a:xfrm>
          <a:prstGeom prst="rect">
            <a:avLst/>
          </a:prstGeom>
          <a:noFill/>
          <a:ln>
            <a:noFill/>
          </a:ln>
        </p:spPr>
        <p:txBody>
          <a:bodyPr wrap="square" lIns="0" tIns="0" rIns="0" bIns="0" rtlCol="0">
            <a:noAutofit/>
          </a:bodyPr>
          <a:lstStyle/>
          <a:p>
            <a:pPr algn="l"/>
            <a:r>
              <a:rPr lang="en-US" sz="1400" b="1" dirty="0" smtClean="0"/>
              <a:t>Coexistence</a:t>
            </a:r>
          </a:p>
        </p:txBody>
      </p:sp>
      <p:sp>
        <p:nvSpPr>
          <p:cNvPr id="13" name="TextBox 12"/>
          <p:cNvSpPr txBox="1"/>
          <p:nvPr/>
        </p:nvSpPr>
        <p:spPr>
          <a:xfrm>
            <a:off x="852215" y="3625314"/>
            <a:ext cx="590610" cy="241895"/>
          </a:xfrm>
          <a:prstGeom prst="rect">
            <a:avLst/>
          </a:prstGeom>
          <a:noFill/>
          <a:ln>
            <a:noFill/>
          </a:ln>
        </p:spPr>
        <p:txBody>
          <a:bodyPr wrap="square" lIns="0" tIns="0" rIns="0" bIns="0" rtlCol="0">
            <a:noAutofit/>
          </a:bodyPr>
          <a:lstStyle/>
          <a:p>
            <a:pPr algn="ctr"/>
            <a:r>
              <a:rPr lang="en-US" sz="1400" b="1" dirty="0" smtClean="0"/>
              <a:t>Full Suite</a:t>
            </a:r>
          </a:p>
        </p:txBody>
      </p:sp>
      <p:sp>
        <p:nvSpPr>
          <p:cNvPr id="7" name="Rectangle 6"/>
          <p:cNvSpPr/>
          <p:nvPr/>
        </p:nvSpPr>
        <p:spPr bwMode="auto">
          <a:xfrm>
            <a:off x="1390985" y="1045328"/>
            <a:ext cx="3369468" cy="2539894"/>
          </a:xfrm>
          <a:prstGeom prst="rect">
            <a:avLst/>
          </a:prstGeom>
          <a:solidFill>
            <a:schemeClr val="bg1"/>
          </a:solid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2075" tIns="46038" rIns="92075" bIns="46038" numCol="1" spcCol="0" rtlCol="0" fromWordArt="0" anchor="t" anchorCtr="0" forceAA="0" compatLnSpc="1">
            <a:prstTxWarp prst="textNoShape">
              <a:avLst/>
            </a:prstTxWarp>
            <a:noAutofit/>
          </a:bodyPr>
          <a:lstStyle/>
          <a:p>
            <a:pPr marL="342900" marR="0" indent="-342900" algn="ctr" defTabSz="914400" rtl="0" eaLnBrk="1" fontAlgn="base" latinLnBrk="0" hangingPunct="1">
              <a:lnSpc>
                <a:spcPct val="90000"/>
              </a:lnSpc>
              <a:spcBef>
                <a:spcPct val="50000"/>
              </a:spcBef>
              <a:spcAft>
                <a:spcPct val="0"/>
              </a:spcAft>
              <a:buClr>
                <a:srgbClr val="FF0000"/>
              </a:buClr>
              <a:buSzTx/>
              <a:buFont typeface="Arial"/>
              <a:buChar char="•"/>
              <a:tabLst/>
            </a:pPr>
            <a:endParaRPr kumimoji="0" lang="en-US" sz="14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6100167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1" nodeType="clickEffect">
                                  <p:stCondLst>
                                    <p:cond delay="0"/>
                                  </p:stCondLst>
                                  <p:childTnLst>
                                    <p:animEffect transition="out" filter="wipe(left)">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5" grpId="0"/>
      <p:bldP spid="13" grpId="0"/>
      <p:bldP spid="7" grpId="0" animBg="1"/>
      <p:bldP spid="7"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5HGsM14DEOjTpxO2.uq.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FFplLqK30SAXuERUTWO5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gkRPnJOe0anIXMQ6yWwQ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FFplLqK30SAXuERUTWO5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gkRPnJOe0anIXMQ6yWwQA"/>
</p:tagLst>
</file>

<file path=ppt/theme/theme1.xml><?xml version="1.0" encoding="utf-8"?>
<a:theme xmlns:a="http://schemas.openxmlformats.org/drawingml/2006/main" name="19_Blank">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cene3d>
          <a:camera prst="orthographicFront"/>
          <a:lightRig rig="threePt" dir="t"/>
        </a:scene3d>
        <a:sp3d>
          <a:bevelT w="165100" prst="coolSlant"/>
        </a:sp3d>
      </a:spPr>
      <a:bodyPr rot="0" spcFirstLastPara="0" vertOverflow="overflow" horzOverflow="overflow" vert="horz" wrap="square" lIns="92075" tIns="46038" rIns="92075" bIns="46038" numCol="1" spcCol="0" rtlCol="0" fromWordArt="0" anchor="t" anchorCtr="0" forceAA="0" compatLnSpc="1">
        <a:prstTxWarp prst="textNoShape">
          <a:avLst/>
        </a:prstTxWarp>
        <a:noAutofit/>
      </a:bodyPr>
      <a:lstStyle>
        <a:defPPr marL="342900" marR="0" indent="-342900" algn="ctr" defTabSz="914400" rtl="0" eaLnBrk="1" fontAlgn="base" latinLnBrk="0" hangingPunct="1">
          <a:lnSpc>
            <a:spcPct val="90000"/>
          </a:lnSpc>
          <a:spcBef>
            <a:spcPct val="50000"/>
          </a:spcBef>
          <a:spcAft>
            <a:spcPct val="0"/>
          </a:spcAft>
          <a:buClr>
            <a:srgbClr val="FF0000"/>
          </a:buClr>
          <a:buSzTx/>
          <a:buFont typeface="Arial"/>
          <a:buChar char="•"/>
          <a:tabLst/>
          <a:defRPr kumimoji="0" sz="1400" b="1" i="0" u="none" strike="noStrike" cap="none" normalizeH="0" baseline="0" dirty="0" smtClean="0">
            <a:ln>
              <a:noFill/>
            </a:ln>
            <a:solidFill>
              <a:schemeClr val="bg1"/>
            </a:solidFill>
            <a:effectLst/>
            <a:latin typeface="Arial" charset="0"/>
          </a:defRPr>
        </a:defPPr>
      </a:lst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3.xml><?xml version="1.0" encoding="utf-8"?>
<a:theme xmlns:a="http://schemas.openxmlformats.org/drawingml/2006/main" name="1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cene3d>
          <a:camera prst="orthographicFront"/>
          <a:lightRig rig="threePt" dir="t"/>
        </a:scene3d>
        <a:sp3d>
          <a:bevelT w="165100" prst="coolSlant"/>
        </a:sp3d>
      </a:spPr>
      <a:bodyPr rot="0" spcFirstLastPara="0" vertOverflow="overflow" horzOverflow="overflow" vert="horz" wrap="square" lIns="92075" tIns="46038" rIns="92075" bIns="46038" numCol="1" spcCol="0" rtlCol="0" fromWordArt="0" anchor="t" anchorCtr="0" forceAA="0" compatLnSpc="1">
        <a:prstTxWarp prst="textNoShape">
          <a:avLst/>
        </a:prstTxWarp>
        <a:noAutofit/>
      </a:bodyPr>
      <a:lstStyle>
        <a:defPPr marL="342900" marR="0" indent="-342900" algn="ctr" defTabSz="914400" rtl="0" eaLnBrk="1" fontAlgn="base" latinLnBrk="0" hangingPunct="1">
          <a:lnSpc>
            <a:spcPct val="90000"/>
          </a:lnSpc>
          <a:spcBef>
            <a:spcPct val="50000"/>
          </a:spcBef>
          <a:spcAft>
            <a:spcPct val="0"/>
          </a:spcAft>
          <a:buClr>
            <a:srgbClr val="FF0000"/>
          </a:buClr>
          <a:buSzTx/>
          <a:buFont typeface="Arial"/>
          <a:buChar char="•"/>
          <a:tabLst/>
          <a:defRPr kumimoji="0" sz="1400" b="1" i="0" u="none" strike="noStrike" cap="none" normalizeH="0" baseline="0" dirty="0" smtClean="0">
            <a:ln>
              <a:noFill/>
            </a:ln>
            <a:solidFill>
              <a:schemeClr val="bg1"/>
            </a:solidFill>
            <a:effectLst/>
            <a:latin typeface="Arial" charset="0"/>
          </a:defRPr>
        </a:defPPr>
      </a:lst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4.xml><?xml version="1.0" encoding="utf-8"?>
<a:theme xmlns:a="http://schemas.openxmlformats.org/drawingml/2006/main" name="1_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5.xml><?xml version="1.0" encoding="utf-8"?>
<a:theme xmlns:a="http://schemas.openxmlformats.org/drawingml/2006/main" name="Oracle Corporate PPT Template">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1786</TotalTime>
  <Words>3021</Words>
  <Application>Microsoft Office PowerPoint</Application>
  <PresentationFormat>On-screen Show (16:9)</PresentationFormat>
  <Paragraphs>473</Paragraphs>
  <Slides>49</Slides>
  <Notes>33</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49</vt:i4>
      </vt:variant>
    </vt:vector>
  </HeadingPairs>
  <TitlesOfParts>
    <vt:vector size="55" baseType="lpstr">
      <vt:lpstr>19_Blank</vt:lpstr>
      <vt:lpstr>Corporate_PPT_Template_10x5.6_v2</vt:lpstr>
      <vt:lpstr>1_Corporate_PPT_Template_10x5.6_v2</vt:lpstr>
      <vt:lpstr>1_Oracle 2012</vt:lpstr>
      <vt:lpstr>Oracle Corporate PPT Template</vt:lpstr>
      <vt:lpstr>think-cell Slide</vt:lpstr>
      <vt:lpstr>Oracle Fusion Applications  A Case Study  John McDonald Senior Manager, Deloitte, New Zealand  John Hansen Senior Director, Applications Development &amp; Product Management, Oracle Corporation, Japan and Asia-Pacific  </vt:lpstr>
      <vt:lpstr>Agenda</vt:lpstr>
      <vt:lpstr>Oracle Fusion Applications Update – John Hansen</vt:lpstr>
      <vt:lpstr>Oracle Delivers The Most Complete  Cloud-Based Talent Management Suite</vt:lpstr>
      <vt:lpstr>Some Oracle Cloud Customers</vt:lpstr>
      <vt:lpstr>Adopt</vt:lpstr>
      <vt:lpstr>PowerPoint Presentation</vt:lpstr>
      <vt:lpstr>Fusion Application Customer Adoption</vt:lpstr>
      <vt:lpstr>Fusion Application Customer Adoption</vt:lpstr>
      <vt:lpstr>Deploy</vt:lpstr>
      <vt:lpstr>Fusion Application Customer Deployment</vt:lpstr>
      <vt:lpstr>Global Tier 4 Data Centers</vt:lpstr>
      <vt:lpstr>Elizabeth Arden Case Study – John McDonald</vt:lpstr>
      <vt:lpstr>MyHRDoor Implementation of Oracle Fusion at Elizabeth Arden</vt:lpstr>
      <vt:lpstr>PowerPoint Presentation</vt:lpstr>
      <vt:lpstr>PowerPoint Presentation</vt:lpstr>
      <vt:lpstr>PowerPoint Presentation</vt:lpstr>
      <vt:lpstr>PowerPoint Presentation</vt:lpstr>
      <vt:lpstr>The Project</vt:lpstr>
      <vt:lpstr>PowerPoint Presentation</vt:lpstr>
      <vt:lpstr>PowerPoint Presentation</vt:lpstr>
      <vt:lpstr>PowerPoint Presentation</vt:lpstr>
      <vt:lpstr>The Product: Fusion Performance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Product: Fusion Compensation Management</vt:lpstr>
      <vt:lpstr>PowerPoint Presentation</vt:lpstr>
      <vt:lpstr>PowerPoint Presentation</vt:lpstr>
      <vt:lpstr>PowerPoint Presentation</vt:lpstr>
      <vt:lpstr>PowerPoint Presentation</vt:lpstr>
      <vt:lpstr>PowerPoint Presentation</vt:lpstr>
      <vt:lpstr>The Benefits and Challenges</vt:lpstr>
      <vt:lpstr>PowerPoint Presentation</vt:lpstr>
      <vt:lpstr>Extensions</vt:lpstr>
      <vt:lpstr>PowerPoint Presentation</vt:lpstr>
      <vt:lpstr>The Future of MyHRDoor</vt:lpstr>
      <vt:lpstr>PowerPoint Presentation</vt:lpstr>
      <vt:lpstr>A call to Action</vt:lpstr>
      <vt:lpstr>PowerPoint Presentation</vt:lpstr>
      <vt:lpstr>Roadmap Example</vt:lpstr>
      <vt:lpstr>Next Steps – Call to Action</vt:lpstr>
      <vt:lpstr>Questions and Answers</vt:lpstr>
      <vt:lpstr>PowerPoint Presentation</vt:lpstr>
    </vt:vector>
  </TitlesOfParts>
  <Company>Deloitte Touche Tohmatsu Services,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Turning High Performance into High Reward  Implementation of Oracle Fusion at Elizabeth Arden</dc:title>
  <dc:creator>chgrimwood</dc:creator>
  <cp:lastModifiedBy>John McDonald</cp:lastModifiedBy>
  <cp:revision>85</cp:revision>
  <dcterms:created xsi:type="dcterms:W3CDTF">2012-10-11T08:14:51Z</dcterms:created>
  <dcterms:modified xsi:type="dcterms:W3CDTF">2013-03-18T22:57:11Z</dcterms:modified>
</cp:coreProperties>
</file>