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84" r:id="rId1"/>
  </p:sldMasterIdLst>
  <p:notesMasterIdLst>
    <p:notesMasterId r:id="rId31"/>
  </p:notesMasterIdLst>
  <p:handoutMasterIdLst>
    <p:handoutMasterId r:id="rId32"/>
  </p:handoutMasterIdLst>
  <p:sldIdLst>
    <p:sldId id="576" r:id="rId2"/>
    <p:sldId id="664" r:id="rId3"/>
    <p:sldId id="577" r:id="rId4"/>
    <p:sldId id="688" r:id="rId5"/>
    <p:sldId id="665" r:id="rId6"/>
    <p:sldId id="666" r:id="rId7"/>
    <p:sldId id="689" r:id="rId8"/>
    <p:sldId id="669" r:id="rId9"/>
    <p:sldId id="668" r:id="rId10"/>
    <p:sldId id="667" r:id="rId11"/>
    <p:sldId id="672" r:id="rId12"/>
    <p:sldId id="673" r:id="rId13"/>
    <p:sldId id="696" r:id="rId14"/>
    <p:sldId id="674" r:id="rId15"/>
    <p:sldId id="675" r:id="rId16"/>
    <p:sldId id="695" r:id="rId17"/>
    <p:sldId id="690" r:id="rId18"/>
    <p:sldId id="677" r:id="rId19"/>
    <p:sldId id="678" r:id="rId20"/>
    <p:sldId id="681" r:id="rId21"/>
    <p:sldId id="682" r:id="rId22"/>
    <p:sldId id="701" r:id="rId23"/>
    <p:sldId id="575" r:id="rId24"/>
    <p:sldId id="702" r:id="rId25"/>
    <p:sldId id="703" r:id="rId26"/>
    <p:sldId id="693" r:id="rId27"/>
    <p:sldId id="694" r:id="rId28"/>
    <p:sldId id="687" r:id="rId29"/>
    <p:sldId id="587" r:id="rId30"/>
  </p:sldIdLst>
  <p:sldSz cx="9144000" cy="5143500" type="screen16x9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700"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1pPr>
    <a:lvl2pPr marL="169863" indent="114300" algn="l" rtl="0" fontAlgn="base">
      <a:spcBef>
        <a:spcPct val="0"/>
      </a:spcBef>
      <a:spcAft>
        <a:spcPct val="0"/>
      </a:spcAft>
      <a:defRPr sz="700"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2pPr>
    <a:lvl3pPr marL="341313" indent="228600" algn="l" rtl="0" fontAlgn="base">
      <a:spcBef>
        <a:spcPct val="0"/>
      </a:spcBef>
      <a:spcAft>
        <a:spcPct val="0"/>
      </a:spcAft>
      <a:defRPr sz="700"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3pPr>
    <a:lvl4pPr marL="512763" indent="342900" algn="l" rtl="0" fontAlgn="base">
      <a:spcBef>
        <a:spcPct val="0"/>
      </a:spcBef>
      <a:spcAft>
        <a:spcPct val="0"/>
      </a:spcAft>
      <a:defRPr sz="700"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4pPr>
    <a:lvl5pPr marL="684213" indent="455613" algn="l" rtl="0" fontAlgn="base">
      <a:spcBef>
        <a:spcPct val="0"/>
      </a:spcBef>
      <a:spcAft>
        <a:spcPct val="0"/>
      </a:spcAft>
      <a:defRPr sz="700"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5pPr>
    <a:lvl6pPr marL="2286000" algn="l" defTabSz="914400" rtl="0" eaLnBrk="1" latinLnBrk="0" hangingPunct="1">
      <a:defRPr sz="700"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6pPr>
    <a:lvl7pPr marL="2743200" algn="l" defTabSz="914400" rtl="0" eaLnBrk="1" latinLnBrk="0" hangingPunct="1">
      <a:defRPr sz="700"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7pPr>
    <a:lvl8pPr marL="3200400" algn="l" defTabSz="914400" rtl="0" eaLnBrk="1" latinLnBrk="0" hangingPunct="1">
      <a:defRPr sz="700"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8pPr>
    <a:lvl9pPr marL="3657600" algn="l" defTabSz="914400" rtl="0" eaLnBrk="1" latinLnBrk="0" hangingPunct="1">
      <a:defRPr sz="700"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clrMode="bw" frameSlides="1"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77777"/>
    <a:srgbClr val="B9BE78"/>
    <a:srgbClr val="0070C0"/>
    <a:srgbClr val="B8B8B8"/>
    <a:srgbClr val="4D4D4D"/>
    <a:srgbClr val="5E4847"/>
    <a:srgbClr val="604847"/>
    <a:srgbClr val="AB9E4B"/>
    <a:srgbClr val="9FB3A9"/>
    <a:srgbClr val="707F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546" autoAdjust="0"/>
    <p:restoredTop sz="91313" autoAdjust="0"/>
  </p:normalViewPr>
  <p:slideViewPr>
    <p:cSldViewPr snapToGrid="0" showGuides="1">
      <p:cViewPr>
        <p:scale>
          <a:sx n="99" d="100"/>
          <a:sy n="99" d="100"/>
        </p:scale>
        <p:origin x="-1816" y="-1208"/>
      </p:cViewPr>
      <p:guideLst>
        <p:guide orient="horz" pos="347"/>
        <p:guide orient="horz" pos="700"/>
        <p:guide pos="509"/>
        <p:guide pos="5759"/>
        <p:guide pos="288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9" d="100"/>
        <a:sy n="89" d="100"/>
      </p:scale>
      <p:origin x="0" y="0"/>
    </p:cViewPr>
  </p:sorterViewPr>
  <p:notesViewPr>
    <p:cSldViewPr snapToGrid="0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notesMaster" Target="notesMasters/notesMaster1.xml"/><Relationship Id="rId32" Type="http://schemas.openxmlformats.org/officeDocument/2006/relationships/handoutMaster" Target="handoutMasters/handout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interSettings" Target="printerSettings/printerSettings1.bin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262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  <a:spAutoFit/>
          </a:bodyPr>
          <a:lstStyle>
            <a:lvl1pPr algn="l"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525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262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  <a:spAutoFit/>
          </a:bodyPr>
          <a:lstStyle>
            <a:lvl1pPr algn="r"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  <a:defRPr sz="1200">
                <a:cs typeface="+mn-cs"/>
              </a:defRPr>
            </a:lvl1pPr>
          </a:lstStyle>
          <a:p>
            <a:pPr>
              <a:defRPr/>
            </a:pPr>
            <a:fld id="{20081F73-A3D6-48AF-B321-CCF67B639CA5}" type="datetime1">
              <a:rPr lang="en-US"/>
              <a:pPr>
                <a:defRPr/>
              </a:pPr>
              <a:t>22/03/13</a:t>
            </a:fld>
            <a:endParaRPr lang="en-US" dirty="0"/>
          </a:p>
        </p:txBody>
      </p:sp>
      <p:sp>
        <p:nvSpPr>
          <p:cNvPr id="1525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81748"/>
            <a:ext cx="2971800" cy="262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  <a:spAutoFit/>
          </a:bodyPr>
          <a:lstStyle>
            <a:lvl1pPr algn="l"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525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881749"/>
            <a:ext cx="2971800" cy="262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  <a:spAutoFit/>
          </a:bodyPr>
          <a:lstStyle>
            <a:lvl1pPr algn="r"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  <a:defRPr sz="1200">
                <a:cs typeface="+mn-cs"/>
              </a:defRPr>
            </a:lvl1pPr>
          </a:lstStyle>
          <a:p>
            <a:pPr>
              <a:defRPr/>
            </a:pPr>
            <a:fld id="{BC2084C9-A309-4861-9B00-572BD194BB2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46923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lnSpc>
                <a:spcPct val="100000"/>
              </a:lnSpc>
              <a:spcBef>
                <a:spcPct val="0"/>
              </a:spcBef>
              <a:buClrTx/>
              <a:defRPr sz="1200">
                <a:latin typeface="Times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100000"/>
              </a:lnSpc>
              <a:spcBef>
                <a:spcPct val="0"/>
              </a:spcBef>
              <a:buClrTx/>
              <a:defRPr sz="1200">
                <a:latin typeface="Times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96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lnSpc>
                <a:spcPct val="100000"/>
              </a:lnSpc>
              <a:spcBef>
                <a:spcPct val="0"/>
              </a:spcBef>
              <a:buClrTx/>
              <a:defRPr sz="1200">
                <a:latin typeface="Times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" charset="0"/>
                <a:cs typeface="+mn-cs"/>
              </a:defRPr>
            </a:lvl1pPr>
          </a:lstStyle>
          <a:p>
            <a:pPr>
              <a:defRPr/>
            </a:pPr>
            <a:fld id="{C87FD523-6A9D-431F-9006-8F984D4E0CC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42293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400" b="1" kern="1200">
        <a:solidFill>
          <a:schemeClr val="tx1"/>
        </a:solidFill>
        <a:latin typeface="Arial" pitchFamily="-106" charset="0"/>
        <a:ea typeface="ＭＳ Ｐゴシック" charset="-128"/>
        <a:cs typeface="ＭＳ Ｐゴシック" charset="-128"/>
      </a:defRPr>
    </a:lvl1pPr>
    <a:lvl2pPr marL="41275" algn="l" rtl="0" eaLnBrk="0" fontAlgn="base" hangingPunct="0">
      <a:spcBef>
        <a:spcPct val="30000"/>
      </a:spcBef>
      <a:spcAft>
        <a:spcPct val="0"/>
      </a:spcAft>
      <a:defRPr sz="400" kern="1200">
        <a:solidFill>
          <a:schemeClr val="tx1"/>
        </a:solidFill>
        <a:latin typeface="Arial" pitchFamily="-106" charset="0"/>
        <a:ea typeface="ＭＳ Ｐゴシック" pitchFamily="-106" charset="-128"/>
        <a:cs typeface="+mn-cs"/>
      </a:defRPr>
    </a:lvl2pPr>
    <a:lvl3pPr marL="125413" indent="-39688" algn="l" rtl="0" eaLnBrk="0" fontAlgn="base" hangingPunct="0">
      <a:spcBef>
        <a:spcPct val="30000"/>
      </a:spcBef>
      <a:spcAft>
        <a:spcPct val="0"/>
      </a:spcAft>
      <a:buSzPct val="100000"/>
      <a:buFont typeface="Times" pitchFamily="18" charset="0"/>
      <a:buChar char="•"/>
      <a:defRPr sz="400" kern="1200">
        <a:solidFill>
          <a:schemeClr val="tx1"/>
        </a:solidFill>
        <a:latin typeface="Arial" pitchFamily="-106" charset="0"/>
        <a:ea typeface="ＭＳ Ｐゴシック" pitchFamily="-106" charset="-128"/>
        <a:cs typeface="+mn-cs"/>
      </a:defRPr>
    </a:lvl3pPr>
    <a:lvl4pPr marL="215900" indent="-44450" algn="l" rtl="0" eaLnBrk="0" fontAlgn="base" hangingPunct="0">
      <a:spcBef>
        <a:spcPct val="30000"/>
      </a:spcBef>
      <a:spcAft>
        <a:spcPct val="0"/>
      </a:spcAft>
      <a:buChar char="–"/>
      <a:defRPr sz="400" kern="1200">
        <a:solidFill>
          <a:schemeClr val="tx1"/>
        </a:solidFill>
        <a:latin typeface="Arial" pitchFamily="-106" charset="0"/>
        <a:ea typeface="ＭＳ Ｐゴシック" pitchFamily="-106" charset="-128"/>
        <a:cs typeface="+mn-cs"/>
      </a:defRPr>
    </a:lvl4pPr>
    <a:lvl5pPr marL="258763" algn="l" rtl="0" eaLnBrk="0" fontAlgn="base" hangingPunct="0">
      <a:spcBef>
        <a:spcPct val="30000"/>
      </a:spcBef>
      <a:spcAft>
        <a:spcPct val="0"/>
      </a:spcAft>
      <a:defRPr sz="300" kern="1200">
        <a:solidFill>
          <a:schemeClr val="tx1"/>
        </a:solidFill>
        <a:latin typeface="Arial" pitchFamily="-106" charset="0"/>
        <a:ea typeface="ＭＳ Ｐゴシック" pitchFamily="-106" charset="-128"/>
        <a:cs typeface="+mn-cs"/>
      </a:defRPr>
    </a:lvl5pPr>
    <a:lvl6pPr marL="856575" algn="l" defTabSz="171315" rtl="0" eaLnBrk="1" latinLnBrk="0" hangingPunct="1">
      <a:defRPr sz="400" kern="1200">
        <a:solidFill>
          <a:schemeClr val="tx1"/>
        </a:solidFill>
        <a:latin typeface="+mn-lt"/>
        <a:ea typeface="+mn-ea"/>
        <a:cs typeface="+mn-cs"/>
      </a:defRPr>
    </a:lvl6pPr>
    <a:lvl7pPr marL="1027891" algn="l" defTabSz="171315" rtl="0" eaLnBrk="1" latinLnBrk="0" hangingPunct="1">
      <a:defRPr sz="400" kern="1200">
        <a:solidFill>
          <a:schemeClr val="tx1"/>
        </a:solidFill>
        <a:latin typeface="+mn-lt"/>
        <a:ea typeface="+mn-ea"/>
        <a:cs typeface="+mn-cs"/>
      </a:defRPr>
    </a:lvl7pPr>
    <a:lvl8pPr marL="1199206" algn="l" defTabSz="171315" rtl="0" eaLnBrk="1" latinLnBrk="0" hangingPunct="1">
      <a:defRPr sz="400" kern="1200">
        <a:solidFill>
          <a:schemeClr val="tx1"/>
        </a:solidFill>
        <a:latin typeface="+mn-lt"/>
        <a:ea typeface="+mn-ea"/>
        <a:cs typeface="+mn-cs"/>
      </a:defRPr>
    </a:lvl8pPr>
    <a:lvl9pPr marL="1370521" algn="l" defTabSz="171315" rtl="0" eaLnBrk="1" latinLnBrk="0" hangingPunct="1">
      <a:defRPr sz="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51745EE9-7AA7-4964-BA6B-F02EC2E239CC}" type="slidenum">
              <a:rPr lang="en-US" sz="1200" smtClean="0">
                <a:latin typeface="Times" pitchFamily="18" charset="0"/>
              </a:rPr>
              <a:pPr/>
              <a:t>1</a:t>
            </a:fld>
            <a:endParaRPr lang="en-US" sz="1200" dirty="0" smtClean="0">
              <a:latin typeface="Times" pitchFamily="18" charset="0"/>
            </a:endParaRPr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2825" cy="3427413"/>
          </a:xfrm>
          <a:ln w="12700" cap="flat">
            <a:solidFill>
              <a:schemeClr val="tx1"/>
            </a:solidFill>
          </a:ln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691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44" tIns="46023" rIns="92044" bIns="46023"/>
          <a:lstStyle/>
          <a:p>
            <a:pPr eaLnBrk="1" hangingPunct="1"/>
            <a:endParaRPr lang="nl-NL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7FD523-6A9D-431F-9006-8F984D4E0CCC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43746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7FD523-6A9D-431F-9006-8F984D4E0CCC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49862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7FD523-6A9D-431F-9006-8F984D4E0CCC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43746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7FD523-6A9D-431F-9006-8F984D4E0CCC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40732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7FD523-6A9D-431F-9006-8F984D4E0CCC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808808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7FD523-6A9D-431F-9006-8F984D4E0CCC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8CE8D6D8-639C-4A67-B737-B60FC8334AA4}" type="slidenum">
              <a:rPr lang="en-US" sz="1200" smtClean="0">
                <a:latin typeface="Times" pitchFamily="18" charset="0"/>
              </a:rPr>
              <a:pPr/>
              <a:t>29</a:t>
            </a:fld>
            <a:endParaRPr lang="en-US" sz="1200" dirty="0" smtClean="0">
              <a:latin typeface="Times" pitchFamily="18" charset="0"/>
            </a:endParaRPr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2825" cy="3427413"/>
          </a:xfrm>
          <a:ln w="12700" cap="flat">
            <a:solidFill>
              <a:schemeClr val="tx1"/>
            </a:solidFill>
          </a:ln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691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44" tIns="46023" rIns="92044" bIns="46023"/>
          <a:lstStyle/>
          <a:p>
            <a:pPr eaLnBrk="1" hangingPunct="1"/>
            <a:endParaRPr lang="nl-NL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E23315-046E-4D89-8DF7-F60A52A27AE7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1925016-55FF-4AA5-B7FF-27A48386466D}" type="slidenum">
              <a:rPr lang="en-US" smtClean="0">
                <a:latin typeface="Times" charset="0"/>
              </a:rPr>
              <a:pPr>
                <a:defRPr/>
              </a:pPr>
              <a:t>9</a:t>
            </a:fld>
            <a:endParaRPr lang="en-US" dirty="0" smtClean="0">
              <a:latin typeface="Times" charset="0"/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7FD523-6A9D-431F-9006-8F984D4E0CCC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53446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7FD523-6A9D-431F-9006-8F984D4E0CCC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43746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7FD523-6A9D-431F-9006-8F984D4E0CCC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40732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5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Relationship Id="rId3" Type="http://schemas.openxmlformats.org/officeDocument/2006/relationships/image" Target="../media/image1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Relationship Id="rId3" Type="http://schemas.openxmlformats.org/officeDocument/2006/relationships/image" Target="../media/image5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2922" y="3596148"/>
            <a:ext cx="7772797" cy="670855"/>
          </a:xfrm>
        </p:spPr>
        <p:txBody>
          <a:bodyPr anchor="b" anchorCtr="0"/>
          <a:lstStyle>
            <a:lvl1pPr>
              <a:defRPr sz="2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2922" y="4410273"/>
            <a:ext cx="7075289" cy="532642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FF0000"/>
              </a:buClr>
              <a:buSzTx/>
              <a:buFont typeface="Arial" pitchFamily="127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 marL="285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11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567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422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278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134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999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2845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6105525" y="4868863"/>
            <a:ext cx="2895600" cy="2746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pic>
        <p:nvPicPr>
          <p:cNvPr id="9" name="Picture 16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588" y="3101679"/>
            <a:ext cx="2227262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74" descr="Tall Red"/>
          <p:cNvPicPr>
            <a:picLocks noChangeArrowheads="1"/>
          </p:cNvPicPr>
          <p:nvPr userDrawn="1"/>
        </p:nvPicPr>
        <p:blipFill>
          <a:blip r:embed="rId4">
            <a:alphaModFix amt="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1144588" cy="2117725"/>
          </a:xfrm>
          <a:prstGeom prst="rect">
            <a:avLst/>
          </a:prstGeom>
          <a:solidFill>
            <a:schemeClr val="tx2"/>
          </a:solidFill>
          <a:ln>
            <a:noFill/>
          </a:ln>
          <a:extLst/>
        </p:spPr>
      </p:pic>
      <p:pic>
        <p:nvPicPr>
          <p:cNvPr id="11" name="Picture 75" descr="Wide Red"/>
          <p:cNvPicPr>
            <a:picLocks noChangeArrowheads="1"/>
          </p:cNvPicPr>
          <p:nvPr userDrawn="1"/>
        </p:nvPicPr>
        <p:blipFill>
          <a:blip r:embed="rId5">
            <a:alphaModFix amt="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2313" y="685800"/>
            <a:ext cx="5881687" cy="2117725"/>
          </a:xfrm>
          <a:prstGeom prst="rect">
            <a:avLst/>
          </a:prstGeom>
          <a:solidFill>
            <a:schemeClr val="tx2"/>
          </a:solidFill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33553016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5" y="3304977"/>
            <a:ext cx="7772797" cy="1021953"/>
          </a:xfrm>
        </p:spPr>
        <p:txBody>
          <a:bodyPr/>
          <a:lstStyle>
            <a:lvl1pPr algn="l">
              <a:defRPr sz="24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5" y="2179839"/>
            <a:ext cx="7772797" cy="1125141"/>
          </a:xfrm>
        </p:spPr>
        <p:txBody>
          <a:bodyPr anchor="b"/>
          <a:lstStyle>
            <a:lvl1pPr marL="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1pPr>
            <a:lvl2pPr marL="285573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2pPr>
            <a:lvl3pPr marL="571145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3pPr>
            <a:lvl4pPr marL="856718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142291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427864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713437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999011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284583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9408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399" y="1200547"/>
            <a:ext cx="4066976" cy="3394274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9625" y="1200547"/>
            <a:ext cx="4066977" cy="3394274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7874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401" y="1150938"/>
            <a:ext cx="4040187" cy="480219"/>
          </a:xfrm>
        </p:spPr>
        <p:txBody>
          <a:bodyPr anchor="b"/>
          <a:lstStyle>
            <a:lvl1pPr marL="0" indent="0">
              <a:buNone/>
              <a:defRPr sz="1500" b="1"/>
            </a:lvl1pPr>
            <a:lvl2pPr marL="285573" indent="0">
              <a:buNone/>
              <a:defRPr sz="1200" b="1"/>
            </a:lvl2pPr>
            <a:lvl3pPr marL="571145" indent="0">
              <a:buNone/>
              <a:defRPr sz="1100" b="1"/>
            </a:lvl3pPr>
            <a:lvl4pPr marL="856718" indent="0">
              <a:buNone/>
              <a:defRPr sz="1000" b="1"/>
            </a:lvl4pPr>
            <a:lvl5pPr marL="1142291" indent="0">
              <a:buNone/>
              <a:defRPr sz="1000" b="1"/>
            </a:lvl5pPr>
            <a:lvl6pPr marL="1427864" indent="0">
              <a:buNone/>
              <a:defRPr sz="1000" b="1"/>
            </a:lvl6pPr>
            <a:lvl7pPr marL="1713437" indent="0">
              <a:buNone/>
              <a:defRPr sz="1000" b="1"/>
            </a:lvl7pPr>
            <a:lvl8pPr marL="1999011" indent="0">
              <a:buNone/>
              <a:defRPr sz="1000" b="1"/>
            </a:lvl8pPr>
            <a:lvl9pPr marL="2284583" indent="0">
              <a:buNone/>
              <a:defRPr sz="1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401" y="1631157"/>
            <a:ext cx="4040187" cy="2963664"/>
          </a:xfrm>
        </p:spPr>
        <p:txBody>
          <a:bodyPr/>
          <a:lstStyle>
            <a:lvl1pPr>
              <a:defRPr sz="1500"/>
            </a:lvl1pPr>
            <a:lvl2pPr>
              <a:defRPr sz="12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422" y="1150938"/>
            <a:ext cx="4041180" cy="480219"/>
          </a:xfrm>
        </p:spPr>
        <p:txBody>
          <a:bodyPr anchor="b"/>
          <a:lstStyle>
            <a:lvl1pPr marL="0" indent="0">
              <a:buNone/>
              <a:defRPr sz="1500" b="1"/>
            </a:lvl1pPr>
            <a:lvl2pPr marL="285573" indent="0">
              <a:buNone/>
              <a:defRPr sz="1200" b="1"/>
            </a:lvl2pPr>
            <a:lvl3pPr marL="571145" indent="0">
              <a:buNone/>
              <a:defRPr sz="1100" b="1"/>
            </a:lvl3pPr>
            <a:lvl4pPr marL="856718" indent="0">
              <a:buNone/>
              <a:defRPr sz="1000" b="1"/>
            </a:lvl4pPr>
            <a:lvl5pPr marL="1142291" indent="0">
              <a:buNone/>
              <a:defRPr sz="1000" b="1"/>
            </a:lvl5pPr>
            <a:lvl6pPr marL="1427864" indent="0">
              <a:buNone/>
              <a:defRPr sz="1000" b="1"/>
            </a:lvl6pPr>
            <a:lvl7pPr marL="1713437" indent="0">
              <a:buNone/>
              <a:defRPr sz="1000" b="1"/>
            </a:lvl7pPr>
            <a:lvl8pPr marL="1999011" indent="0">
              <a:buNone/>
              <a:defRPr sz="1000" b="1"/>
            </a:lvl8pPr>
            <a:lvl9pPr marL="2284583" indent="0">
              <a:buNone/>
              <a:defRPr sz="1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422" y="1631157"/>
            <a:ext cx="4041180" cy="2963664"/>
          </a:xfrm>
        </p:spPr>
        <p:txBody>
          <a:bodyPr/>
          <a:lstStyle>
            <a:lvl1pPr>
              <a:defRPr sz="1500"/>
            </a:lvl1pPr>
            <a:lvl2pPr>
              <a:defRPr sz="12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55742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399" y="204393"/>
            <a:ext cx="3008312" cy="872133"/>
          </a:xfrm>
        </p:spPr>
        <p:txBody>
          <a:bodyPr/>
          <a:lstStyle>
            <a:lvl1pPr algn="l">
              <a:defRPr sz="1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4852" y="204391"/>
            <a:ext cx="5111750" cy="439043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5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399" y="1076526"/>
            <a:ext cx="3008312" cy="3518297"/>
          </a:xfrm>
        </p:spPr>
        <p:txBody>
          <a:bodyPr/>
          <a:lstStyle>
            <a:lvl1pPr marL="0" indent="0">
              <a:buNone/>
              <a:defRPr sz="900"/>
            </a:lvl1pPr>
            <a:lvl2pPr marL="285573" indent="0">
              <a:buNone/>
              <a:defRPr sz="700"/>
            </a:lvl2pPr>
            <a:lvl3pPr marL="571145" indent="0">
              <a:buNone/>
              <a:defRPr sz="600"/>
            </a:lvl3pPr>
            <a:lvl4pPr marL="856718" indent="0">
              <a:buNone/>
              <a:defRPr sz="600"/>
            </a:lvl4pPr>
            <a:lvl5pPr marL="1142291" indent="0">
              <a:buNone/>
              <a:defRPr sz="600"/>
            </a:lvl5pPr>
            <a:lvl6pPr marL="1427864" indent="0">
              <a:buNone/>
              <a:defRPr sz="600"/>
            </a:lvl6pPr>
            <a:lvl7pPr marL="1713437" indent="0">
              <a:buNone/>
              <a:defRPr sz="600"/>
            </a:lvl7pPr>
            <a:lvl8pPr marL="1999011" indent="0">
              <a:buNone/>
              <a:defRPr sz="600"/>
            </a:lvl8pPr>
            <a:lvl9pPr marL="2284583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93372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52830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798" y="206375"/>
            <a:ext cx="2056805" cy="438844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399" y="206375"/>
            <a:ext cx="6077148" cy="438844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76397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tru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038" y="201075"/>
            <a:ext cx="7950200" cy="473075"/>
          </a:xfrm>
        </p:spPr>
        <p:txBody>
          <a:bodyPr wrap="square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6451" y="1111250"/>
            <a:ext cx="7900974" cy="3648075"/>
          </a:xfrm>
        </p:spPr>
        <p:txBody>
          <a:bodyPr wrap="square"/>
          <a:lstStyle>
            <a:lvl1pPr marL="117475" indent="-117475">
              <a:spcBef>
                <a:spcPts val="400"/>
              </a:spcBef>
              <a:spcAft>
                <a:spcPts val="200"/>
              </a:spcAft>
              <a:buFont typeface="Arial" pitchFamily="34" charset="0"/>
              <a:buChar char="•"/>
              <a:defRPr sz="1200" b="0"/>
            </a:lvl1pPr>
            <a:lvl2pPr marL="344488" indent="-177800"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–"/>
              <a:defRPr sz="1100"/>
            </a:lvl2pPr>
            <a:lvl3pPr marL="574675" indent="-171450">
              <a:buClr>
                <a:schemeClr val="tx2"/>
              </a:buClr>
              <a:buFont typeface="Arial" pitchFamily="34" charset="0"/>
              <a:buChar char="•"/>
              <a:defRPr sz="1100">
                <a:solidFill>
                  <a:schemeClr val="tx1"/>
                </a:solidFill>
              </a:defRPr>
            </a:lvl3pPr>
            <a:lvl4pPr marL="855663" indent="-107950">
              <a:buClr>
                <a:schemeClr val="tx1"/>
              </a:buClr>
              <a:buFont typeface="Arial" pitchFamily="34" charset="0"/>
              <a:buChar char="–"/>
              <a:defRPr lang="en-US" sz="1100" kern="1200" dirty="0" smtClean="0">
                <a:solidFill>
                  <a:schemeClr val="tx1"/>
                </a:solidFill>
                <a:latin typeface="Arial" pitchFamily="34" charset="0"/>
                <a:ea typeface="ＭＳ Ｐゴシック" pitchFamily="127" charset="-128"/>
                <a:cs typeface="ＭＳ Ｐゴシック" pitchFamily="127" charset="-128"/>
              </a:defRPr>
            </a:lvl4pPr>
            <a:lvl5pPr marL="1200150" indent="-166688">
              <a:buClr>
                <a:schemeClr val="tx2"/>
              </a:buClr>
              <a:buFont typeface="Arial" pitchFamily="34" charset="0"/>
              <a:buChar char="•"/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5824267" y="4758191"/>
            <a:ext cx="2895600" cy="274637"/>
          </a:xfrm>
        </p:spPr>
        <p:txBody>
          <a:bodyPr wrap="square"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Text Box 14"/>
          <p:cNvSpPr txBox="1">
            <a:spLocks noChangeArrowheads="1"/>
          </p:cNvSpPr>
          <p:nvPr userDrawn="1"/>
        </p:nvSpPr>
        <p:spPr bwMode="auto">
          <a:xfrm>
            <a:off x="635232" y="4874548"/>
            <a:ext cx="156481" cy="219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4523" tIns="17262" rIns="34523" bIns="17262"/>
          <a:lstStyle>
            <a:lvl1pPr defTabSz="3429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1pPr>
            <a:lvl2pPr marL="14224000" indent="-14052550" defTabSz="3429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2pPr>
            <a:lvl3pPr marL="19388138" indent="-19045238" defTabSz="3429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5pPr>
            <a:lvl6pPr marL="4572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6pPr>
            <a:lvl7pPr marL="9144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7pPr>
            <a:lvl8pPr marL="1371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8pPr>
            <a:lvl9pPr marL="18288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9pPr>
          </a:lstStyle>
          <a:p>
            <a:pPr marL="0" marR="0" indent="0" algn="r" defTabSz="342851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Tx/>
              <a:buFont typeface="Arial"/>
              <a:buNone/>
              <a:tabLst/>
              <a:defRPr/>
            </a:pPr>
            <a:fld id="{DF43EDC1-DE77-47A3-B56B-F28176B942E3}" type="slidenum">
              <a:rPr lang="en-US" sz="600" smtClean="0">
                <a:solidFill>
                  <a:schemeClr val="tx1"/>
                </a:solidFill>
              </a:rPr>
              <a:pPr marL="0" marR="0" indent="0" algn="r" defTabSz="342851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lang="en-US" sz="600" dirty="0" smtClean="0">
              <a:solidFill>
                <a:srgbClr val="292929"/>
              </a:solidFill>
            </a:endParaRPr>
          </a:p>
        </p:txBody>
      </p:sp>
      <p:sp>
        <p:nvSpPr>
          <p:cNvPr id="11" name="Text Box 14"/>
          <p:cNvSpPr txBox="1">
            <a:spLocks noChangeArrowheads="1"/>
          </p:cNvSpPr>
          <p:nvPr userDrawn="1"/>
        </p:nvSpPr>
        <p:spPr bwMode="auto">
          <a:xfrm>
            <a:off x="858448" y="4875874"/>
            <a:ext cx="2510827" cy="218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4523" tIns="17262" rIns="34523" bIns="17262"/>
          <a:lstStyle>
            <a:lvl1pPr defTabSz="3429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1pPr>
            <a:lvl2pPr marL="14224000" indent="-14052550" defTabSz="3429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2pPr>
            <a:lvl3pPr marL="19388138" indent="-19045238" defTabSz="3429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5pPr>
            <a:lvl6pPr marL="4572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6pPr>
            <a:lvl7pPr marL="9144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7pPr>
            <a:lvl8pPr marL="1371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8pPr>
            <a:lvl9pPr marL="18288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9pPr>
          </a:lstStyle>
          <a:p>
            <a:pPr marL="0" marR="0" indent="0" algn="l" defTabSz="342851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Tx/>
              <a:buFont typeface="Arial"/>
              <a:buNone/>
              <a:tabLst/>
              <a:defRPr/>
            </a:pPr>
            <a:r>
              <a:rPr lang="en-US" sz="600" dirty="0" smtClean="0">
                <a:solidFill>
                  <a:srgbClr val="292929"/>
                </a:solidFill>
              </a:rPr>
              <a:t>Copyright</a:t>
            </a:r>
            <a:r>
              <a:rPr lang="en-US" sz="600" baseline="0" dirty="0" smtClean="0">
                <a:solidFill>
                  <a:srgbClr val="292929"/>
                </a:solidFill>
              </a:rPr>
              <a:t> </a:t>
            </a:r>
            <a:r>
              <a:rPr lang="en-US" sz="600" dirty="0" smtClean="0">
                <a:solidFill>
                  <a:srgbClr val="292929"/>
                </a:solidFill>
              </a:rPr>
              <a:t>©</a:t>
            </a:r>
            <a:r>
              <a:rPr lang="en-US" sz="600" baseline="0" dirty="0" smtClean="0">
                <a:solidFill>
                  <a:srgbClr val="292929"/>
                </a:solidFill>
              </a:rPr>
              <a:t> 2012, Oracle and/or its affiliates. All rights reserved.</a:t>
            </a:r>
            <a:endParaRPr lang="en-US" sz="600" dirty="0" smtClean="0">
              <a:solidFill>
                <a:srgbClr val="292929"/>
              </a:solidFill>
            </a:endParaRPr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824370" y="4897874"/>
            <a:ext cx="1092" cy="96623"/>
          </a:xfrm>
          <a:prstGeom prst="line">
            <a:avLst/>
          </a:prstGeom>
          <a:ln w="6350" cmpd="sng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73617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tructions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038" y="201076"/>
            <a:ext cx="7950200" cy="530224"/>
          </a:xfrm>
        </p:spPr>
        <p:txBody>
          <a:bodyPr wrap="square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5858211" y="4800037"/>
            <a:ext cx="2895600" cy="274637"/>
          </a:xfrm>
        </p:spPr>
        <p:txBody>
          <a:bodyPr wrap="square"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Text Box 14"/>
          <p:cNvSpPr txBox="1">
            <a:spLocks noChangeArrowheads="1"/>
          </p:cNvSpPr>
          <p:nvPr userDrawn="1"/>
        </p:nvSpPr>
        <p:spPr bwMode="auto">
          <a:xfrm>
            <a:off x="635232" y="4874548"/>
            <a:ext cx="156481" cy="219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4523" tIns="17262" rIns="34523" bIns="17262"/>
          <a:lstStyle>
            <a:lvl1pPr defTabSz="3429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1pPr>
            <a:lvl2pPr marL="14224000" indent="-14052550" defTabSz="3429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2pPr>
            <a:lvl3pPr marL="19388138" indent="-19045238" defTabSz="3429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5pPr>
            <a:lvl6pPr marL="4572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6pPr>
            <a:lvl7pPr marL="9144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7pPr>
            <a:lvl8pPr marL="1371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8pPr>
            <a:lvl9pPr marL="18288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9pPr>
          </a:lstStyle>
          <a:p>
            <a:pPr marL="0" marR="0" indent="0" algn="r" defTabSz="342851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Tx/>
              <a:buFont typeface="Arial"/>
              <a:buNone/>
              <a:tabLst/>
              <a:defRPr/>
            </a:pPr>
            <a:fld id="{DF43EDC1-DE77-47A3-B56B-F28176B942E3}" type="slidenum">
              <a:rPr lang="en-US" sz="600" smtClean="0">
                <a:solidFill>
                  <a:schemeClr val="tx1"/>
                </a:solidFill>
              </a:rPr>
              <a:pPr marL="0" marR="0" indent="0" algn="r" defTabSz="342851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lang="en-US" sz="600" dirty="0" smtClean="0">
              <a:solidFill>
                <a:srgbClr val="292929"/>
              </a:solidFill>
            </a:endParaRPr>
          </a:p>
        </p:txBody>
      </p:sp>
      <p:sp>
        <p:nvSpPr>
          <p:cNvPr id="11" name="Text Box 14"/>
          <p:cNvSpPr txBox="1">
            <a:spLocks noChangeArrowheads="1"/>
          </p:cNvSpPr>
          <p:nvPr userDrawn="1"/>
        </p:nvSpPr>
        <p:spPr bwMode="auto">
          <a:xfrm>
            <a:off x="858449" y="4875874"/>
            <a:ext cx="2436686" cy="218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4523" tIns="17262" rIns="34523" bIns="17262"/>
          <a:lstStyle>
            <a:lvl1pPr defTabSz="3429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1pPr>
            <a:lvl2pPr marL="14224000" indent="-14052550" defTabSz="3429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2pPr>
            <a:lvl3pPr marL="19388138" indent="-19045238" defTabSz="3429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5pPr>
            <a:lvl6pPr marL="4572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6pPr>
            <a:lvl7pPr marL="9144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7pPr>
            <a:lvl8pPr marL="1371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8pPr>
            <a:lvl9pPr marL="18288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9pPr>
          </a:lstStyle>
          <a:p>
            <a:pPr marL="0" marR="0" indent="0" algn="l" defTabSz="342851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Tx/>
              <a:buFont typeface="Arial"/>
              <a:buNone/>
              <a:tabLst/>
              <a:defRPr/>
            </a:pPr>
            <a:r>
              <a:rPr lang="en-US" sz="600" dirty="0" smtClean="0">
                <a:solidFill>
                  <a:srgbClr val="292929"/>
                </a:solidFill>
              </a:rPr>
              <a:t>Copyright</a:t>
            </a:r>
            <a:r>
              <a:rPr lang="en-US" sz="600" baseline="0" dirty="0" smtClean="0">
                <a:solidFill>
                  <a:srgbClr val="292929"/>
                </a:solidFill>
              </a:rPr>
              <a:t> </a:t>
            </a:r>
            <a:r>
              <a:rPr lang="en-US" sz="600" dirty="0" smtClean="0">
                <a:solidFill>
                  <a:srgbClr val="292929"/>
                </a:solidFill>
              </a:rPr>
              <a:t>©</a:t>
            </a:r>
            <a:r>
              <a:rPr lang="en-US" sz="600" baseline="0" dirty="0" smtClean="0">
                <a:solidFill>
                  <a:srgbClr val="292929"/>
                </a:solidFill>
              </a:rPr>
              <a:t> 2012, Oracle and/or its affiliates. All rights reserved.</a:t>
            </a:r>
            <a:endParaRPr lang="en-US" sz="600" dirty="0" smtClean="0">
              <a:solidFill>
                <a:srgbClr val="292929"/>
              </a:solidFill>
            </a:endParaRPr>
          </a:p>
        </p:txBody>
      </p:sp>
      <p:cxnSp>
        <p:nvCxnSpPr>
          <p:cNvPr id="13" name="Straight Connector 12"/>
          <p:cNvCxnSpPr/>
          <p:nvPr userDrawn="1"/>
        </p:nvCxnSpPr>
        <p:spPr>
          <a:xfrm flipH="1">
            <a:off x="824370" y="4897874"/>
            <a:ext cx="1092" cy="96623"/>
          </a:xfrm>
          <a:prstGeom prst="line">
            <a:avLst/>
          </a:prstGeom>
          <a:ln w="6350" cmpd="sng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19293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ew Template_Content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04347" y="245538"/>
            <a:ext cx="8229586" cy="406395"/>
          </a:xfrm>
        </p:spPr>
        <p:txBody>
          <a:bodyPr anchor="t" anchorCtr="0"/>
          <a:lstStyle/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804347" y="1522101"/>
            <a:ext cx="8229600" cy="3062606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347" y="648216"/>
            <a:ext cx="8229600" cy="304800"/>
          </a:xfrm>
        </p:spPr>
        <p:txBody>
          <a:bodyPr anchor="t" anchorCtr="0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220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 Subtit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8038" y="1164165"/>
            <a:ext cx="7910512" cy="32972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808038" y="658572"/>
            <a:ext cx="8139112" cy="318691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2"/>
                </a:solidFill>
              </a:defRPr>
            </a:lvl1pPr>
            <a:lvl2pPr>
              <a:defRPr sz="15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 smtClean="0"/>
              <a:t>Click to edit Subtitle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689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038" y="201076"/>
            <a:ext cx="6569039" cy="446088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8038" y="1164165"/>
            <a:ext cx="8140700" cy="332535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buClr>
                <a:schemeClr val="tx2"/>
              </a:buCl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pic>
        <p:nvPicPr>
          <p:cNvPr id="6" name="Picture 24" descr="Small Red Square"/>
          <p:cNvPicPr>
            <a:picLocks noChangeAspect="1" noChangeArrowheads="1"/>
          </p:cNvPicPr>
          <p:nvPr userDrawn="1"/>
        </p:nvPicPr>
        <p:blipFill>
          <a:blip r:embed="rId2">
            <a:alphaModFix amt="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5206" y="0"/>
            <a:ext cx="1608794" cy="550863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650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08824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69702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nnounc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4" descr="Small Red Square"/>
          <p:cNvPicPr>
            <a:picLocks noChangeAspect="1" noChangeArrowheads="1"/>
          </p:cNvPicPr>
          <p:nvPr userDrawn="1"/>
        </p:nvPicPr>
        <p:blipFill>
          <a:blip r:embed="rId2">
            <a:alphaModFix amt="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2738438"/>
          </a:xfrm>
          <a:prstGeom prst="rect">
            <a:avLst/>
          </a:prstGeom>
          <a:solidFill>
            <a:schemeClr val="tx2"/>
          </a:solidFill>
          <a:ln>
            <a:noFill/>
          </a:ln>
          <a:extLst/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08038" y="318055"/>
            <a:ext cx="7779072" cy="50441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Announcement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08038" y="858762"/>
            <a:ext cx="7792822" cy="1867582"/>
          </a:xfrm>
        </p:spPr>
        <p:txBody>
          <a:bodyPr/>
          <a:lstStyle>
            <a:lvl1pPr marL="0" indent="0">
              <a:buClr>
                <a:schemeClr val="bg1"/>
              </a:buClr>
              <a:buNone/>
              <a:defRPr sz="24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8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Product Name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16095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4" descr="Small Red Square"/>
          <p:cNvPicPr>
            <a:picLocks noChangeAspect="1" noChangeArrowheads="1"/>
          </p:cNvPicPr>
          <p:nvPr userDrawn="1"/>
        </p:nvPicPr>
        <p:blipFill>
          <a:blip r:embed="rId2">
            <a:alphaModFix amt="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2738438"/>
          </a:xfrm>
          <a:prstGeom prst="rect">
            <a:avLst/>
          </a:prstGeom>
          <a:solidFill>
            <a:schemeClr val="tx2"/>
          </a:solidFill>
          <a:ln>
            <a:noFill/>
          </a:ln>
          <a:extLst/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35468" y="357650"/>
            <a:ext cx="7779072" cy="1244269"/>
          </a:xfrm>
        </p:spPr>
        <p:txBody>
          <a:bodyPr/>
          <a:lstStyle>
            <a:lvl1pPr marL="91440" indent="-91440">
              <a:defRPr sz="2400"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Quote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08038" y="1817688"/>
            <a:ext cx="7792822" cy="854637"/>
          </a:xfrm>
        </p:spPr>
        <p:txBody>
          <a:bodyPr/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285750" indent="0">
              <a:buNone/>
              <a:defRPr sz="1600">
                <a:solidFill>
                  <a:schemeClr val="bg1"/>
                </a:solidFill>
              </a:defRPr>
            </a:lvl2pPr>
            <a:lvl3pPr>
              <a:buClr>
                <a:schemeClr val="tx2"/>
              </a:buCl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name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8546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&amp;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 userDrawn="1"/>
        </p:nvGrpSpPr>
        <p:grpSpPr>
          <a:xfrm>
            <a:off x="-1587" y="0"/>
            <a:ext cx="9145587" cy="3625850"/>
            <a:chOff x="-1587" y="0"/>
            <a:chExt cx="9145587" cy="3625850"/>
          </a:xfrm>
        </p:grpSpPr>
        <p:pic>
          <p:nvPicPr>
            <p:cNvPr id="7" name="Picture 10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1041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24" descr="Small Red Square"/>
            <p:cNvPicPr>
              <a:picLocks noChangeAspect="1" noChangeArrowheads="1"/>
            </p:cNvPicPr>
            <p:nvPr userDrawn="1"/>
          </p:nvPicPr>
          <p:blipFill>
            <a:blip r:embed="rId3">
              <a:alphaModFix amt="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587" y="1041400"/>
              <a:ext cx="9144000" cy="258445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0" y="1821925"/>
            <a:ext cx="9142413" cy="900649"/>
          </a:xfrm>
          <a:noFill/>
          <a:ln>
            <a:noFill/>
          </a:ln>
        </p:spPr>
        <p:txBody>
          <a:bodyPr/>
          <a:lstStyle>
            <a:lvl1pPr algn="ctr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Q&amp;A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 userDrawn="1"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91137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ing/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/>
          <p:cNvGrpSpPr>
            <a:grpSpLocks/>
          </p:cNvGrpSpPr>
          <p:nvPr userDrawn="1"/>
        </p:nvGrpSpPr>
        <p:grpSpPr bwMode="auto">
          <a:xfrm>
            <a:off x="0" y="0"/>
            <a:ext cx="9144000" cy="5143500"/>
            <a:chOff x="0" y="0"/>
            <a:chExt cx="9144000" cy="5143500"/>
          </a:xfrm>
        </p:grpSpPr>
        <p:pic>
          <p:nvPicPr>
            <p:cNvPr id="3" name="Picture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514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Picture 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8180" y="2094112"/>
              <a:ext cx="5998766" cy="7500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820804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image" Target="../media/image1.jpeg"/><Relationship Id="rId21" Type="http://schemas.openxmlformats.org/officeDocument/2006/relationships/image" Target="../media/image2.jpeg"/><Relationship Id="rId22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08038" y="201075"/>
            <a:ext cx="8132762" cy="432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08038" y="1164165"/>
            <a:ext cx="8126412" cy="347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37593" y="4791845"/>
            <a:ext cx="2895600" cy="274637"/>
          </a:xfrm>
          <a:prstGeom prst="rect">
            <a:avLst/>
          </a:prstGeom>
        </p:spPr>
        <p:txBody>
          <a:bodyPr vert="horz" wrap="square" lIns="57115" tIns="28558" rIns="57115" bIns="28558" rtlCol="0" anchor="ctr"/>
          <a:lstStyle>
            <a:lvl1pPr algn="ctr"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  <a:defRPr sz="7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pic>
        <p:nvPicPr>
          <p:cNvPr id="1029" name="Picture 24" descr="Small Red Square"/>
          <p:cNvPicPr>
            <a:picLocks noChangeAspect="1" noChangeArrowheads="1"/>
          </p:cNvPicPr>
          <p:nvPr/>
        </p:nvPicPr>
        <p:blipFill>
          <a:blip r:embed="rId20">
            <a:alphaModFix amt="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3088" cy="550863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31" name="Group 5"/>
          <p:cNvGrpSpPr>
            <a:grpSpLocks/>
          </p:cNvGrpSpPr>
          <p:nvPr/>
        </p:nvGrpSpPr>
        <p:grpSpPr bwMode="auto">
          <a:xfrm>
            <a:off x="0" y="4629150"/>
            <a:ext cx="9144000" cy="168275"/>
            <a:chOff x="0" y="4629150"/>
            <a:chExt cx="9144000" cy="168275"/>
          </a:xfrm>
        </p:grpSpPr>
        <p:pic>
          <p:nvPicPr>
            <p:cNvPr id="1033" name="Picture 25" descr="Red Bar"/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629150"/>
              <a:ext cx="9144000" cy="168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4" name="Picture 3" descr="O_redbox_clr_rgb.jpg"/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89654" y="4651456"/>
              <a:ext cx="755707" cy="1186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Text Box 14"/>
          <p:cNvSpPr txBox="1">
            <a:spLocks noChangeArrowheads="1"/>
          </p:cNvSpPr>
          <p:nvPr userDrawn="1"/>
        </p:nvSpPr>
        <p:spPr bwMode="auto">
          <a:xfrm>
            <a:off x="635232" y="4874548"/>
            <a:ext cx="156481" cy="219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4523" tIns="17262" rIns="34523" bIns="17262"/>
          <a:lstStyle>
            <a:lvl1pPr defTabSz="3429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1pPr>
            <a:lvl2pPr marL="14224000" indent="-14052550" defTabSz="3429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2pPr>
            <a:lvl3pPr marL="19388138" indent="-19045238" defTabSz="3429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5pPr>
            <a:lvl6pPr marL="4572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6pPr>
            <a:lvl7pPr marL="9144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7pPr>
            <a:lvl8pPr marL="1371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8pPr>
            <a:lvl9pPr marL="18288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9pPr>
          </a:lstStyle>
          <a:p>
            <a:pPr marL="0" marR="0" indent="0" algn="r" defTabSz="342851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Tx/>
              <a:buFont typeface="Arial"/>
              <a:buNone/>
              <a:tabLst/>
              <a:defRPr/>
            </a:pPr>
            <a:fld id="{DF43EDC1-DE77-47A3-B56B-F28176B942E3}" type="slidenum">
              <a:rPr lang="en-US" sz="600" smtClean="0">
                <a:solidFill>
                  <a:schemeClr val="tx1"/>
                </a:solidFill>
              </a:rPr>
              <a:pPr marL="0" marR="0" indent="0" algn="r" defTabSz="342851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lang="en-US" sz="600" dirty="0" smtClean="0">
              <a:solidFill>
                <a:srgbClr val="292929"/>
              </a:solidFill>
            </a:endParaRPr>
          </a:p>
        </p:txBody>
      </p:sp>
      <p:sp>
        <p:nvSpPr>
          <p:cNvPr id="12" name="Text Box 14"/>
          <p:cNvSpPr txBox="1">
            <a:spLocks noChangeArrowheads="1"/>
          </p:cNvSpPr>
          <p:nvPr userDrawn="1"/>
        </p:nvSpPr>
        <p:spPr bwMode="auto">
          <a:xfrm>
            <a:off x="858449" y="4875874"/>
            <a:ext cx="2461400" cy="218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4523" tIns="17262" rIns="34523" bIns="17262"/>
          <a:lstStyle>
            <a:lvl1pPr defTabSz="3429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1pPr>
            <a:lvl2pPr marL="14224000" indent="-14052550" defTabSz="3429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2pPr>
            <a:lvl3pPr marL="19388138" indent="-19045238" defTabSz="3429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5pPr>
            <a:lvl6pPr marL="4572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6pPr>
            <a:lvl7pPr marL="9144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7pPr>
            <a:lvl8pPr marL="1371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8pPr>
            <a:lvl9pPr marL="18288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9pPr>
          </a:lstStyle>
          <a:p>
            <a:pPr marL="0" marR="0" indent="0" algn="l" defTabSz="342851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Tx/>
              <a:buFont typeface="Arial"/>
              <a:buNone/>
              <a:tabLst/>
              <a:defRPr/>
            </a:pPr>
            <a:r>
              <a:rPr lang="en-US" sz="600" dirty="0" smtClean="0">
                <a:solidFill>
                  <a:srgbClr val="292929"/>
                </a:solidFill>
              </a:rPr>
              <a:t>Copyright</a:t>
            </a:r>
            <a:r>
              <a:rPr lang="en-US" sz="600" baseline="0" dirty="0" smtClean="0">
                <a:solidFill>
                  <a:srgbClr val="292929"/>
                </a:solidFill>
              </a:rPr>
              <a:t> </a:t>
            </a:r>
            <a:r>
              <a:rPr lang="en-US" sz="600" dirty="0" smtClean="0">
                <a:solidFill>
                  <a:srgbClr val="292929"/>
                </a:solidFill>
              </a:rPr>
              <a:t>©</a:t>
            </a:r>
            <a:r>
              <a:rPr lang="en-US" sz="600" baseline="0" dirty="0" smtClean="0">
                <a:solidFill>
                  <a:srgbClr val="292929"/>
                </a:solidFill>
              </a:rPr>
              <a:t> 2012, Oracle and/or its affiliates. All rights reserved.</a:t>
            </a:r>
            <a:endParaRPr lang="en-US" sz="600" dirty="0" smtClean="0">
              <a:solidFill>
                <a:srgbClr val="292929"/>
              </a:solidFill>
            </a:endParaRPr>
          </a:p>
        </p:txBody>
      </p:sp>
      <p:cxnSp>
        <p:nvCxnSpPr>
          <p:cNvPr id="16" name="Straight Connector 15"/>
          <p:cNvCxnSpPr/>
          <p:nvPr userDrawn="1"/>
        </p:nvCxnSpPr>
        <p:spPr>
          <a:xfrm flipH="1">
            <a:off x="824370" y="4897874"/>
            <a:ext cx="1092" cy="96623"/>
          </a:xfrm>
          <a:prstGeom prst="line">
            <a:avLst/>
          </a:prstGeom>
          <a:ln w="6350" cmpd="sng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6" r:id="rId2"/>
    <p:sldLayoutId id="2147483812" r:id="rId3"/>
    <p:sldLayoutId id="2147483816" r:id="rId4"/>
    <p:sldLayoutId id="2147483817" r:id="rId5"/>
    <p:sldLayoutId id="2147483827" r:id="rId6"/>
    <p:sldLayoutId id="2147483828" r:id="rId7"/>
    <p:sldLayoutId id="2147483829" r:id="rId8"/>
    <p:sldLayoutId id="2147483822" r:id="rId9"/>
    <p:sldLayoutId id="2147483813" r:id="rId10"/>
    <p:sldLayoutId id="2147483814" r:id="rId11"/>
    <p:sldLayoutId id="2147483815" r:id="rId12"/>
    <p:sldLayoutId id="2147483818" r:id="rId13"/>
    <p:sldLayoutId id="2147483819" r:id="rId14"/>
    <p:sldLayoutId id="2147483820" r:id="rId15"/>
    <p:sldLayoutId id="2147483824" r:id="rId16"/>
    <p:sldLayoutId id="2147483825" r:id="rId17"/>
    <p:sldLayoutId id="2147483830" r:id="rId18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chemeClr val="tx1"/>
          </a:solidFill>
          <a:latin typeface="Arial" pitchFamily="34" charset="0"/>
          <a:ea typeface="ＭＳ Ｐゴシック" pitchFamily="127" charset="-128"/>
          <a:cs typeface="ＭＳ Ｐゴシック" pitchFamily="127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tx1"/>
          </a:solidFill>
          <a:latin typeface="Arial" charset="0"/>
          <a:ea typeface="ＭＳ Ｐゴシック" pitchFamily="127" charset="-128"/>
          <a:cs typeface="ＭＳ Ｐゴシック" pitchFamily="127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tx1"/>
          </a:solidFill>
          <a:latin typeface="Arial" charset="0"/>
          <a:ea typeface="ＭＳ Ｐゴシック" pitchFamily="127" charset="-128"/>
          <a:cs typeface="ＭＳ Ｐゴシック" pitchFamily="127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tx1"/>
          </a:solidFill>
          <a:latin typeface="Arial" charset="0"/>
          <a:ea typeface="ＭＳ Ｐゴシック" pitchFamily="127" charset="-128"/>
          <a:cs typeface="ＭＳ Ｐゴシック" pitchFamily="127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tx1"/>
          </a:solidFill>
          <a:latin typeface="Arial" charset="0"/>
          <a:ea typeface="ＭＳ Ｐゴシック" pitchFamily="127" charset="-128"/>
          <a:cs typeface="ＭＳ Ｐゴシック" pitchFamily="127" charset="-128"/>
        </a:defRPr>
      </a:lvl5pPr>
      <a:lvl6pPr marL="285573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  <a:cs typeface="Arial" charset="0"/>
        </a:defRPr>
      </a:lvl6pPr>
      <a:lvl7pPr marL="571145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  <a:cs typeface="Arial" charset="0"/>
        </a:defRPr>
      </a:lvl7pPr>
      <a:lvl8pPr marL="856718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  <a:cs typeface="Arial" charset="0"/>
        </a:defRPr>
      </a:lvl8pPr>
      <a:lvl9pPr marL="1142291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212725" indent="-212725" algn="l" rtl="0" eaLnBrk="0" fontAlgn="base" hangingPunct="0">
        <a:spcBef>
          <a:spcPts val="500"/>
        </a:spcBef>
        <a:spcAft>
          <a:spcPts val="200"/>
        </a:spcAft>
        <a:buClr>
          <a:schemeClr val="tx2"/>
        </a:buClr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ＭＳ Ｐゴシック" pitchFamily="127" charset="-128"/>
          <a:cs typeface="ＭＳ Ｐゴシック" pitchFamily="127" charset="-128"/>
        </a:defRPr>
      </a:lvl1pPr>
      <a:lvl2pPr marL="512763" indent="-227013" algn="l" rtl="0" eaLnBrk="0" fontAlgn="base" hangingPunct="0">
        <a:spcBef>
          <a:spcPts val="200"/>
        </a:spcBef>
        <a:spcAft>
          <a:spcPts val="200"/>
        </a:spcAft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ＭＳ Ｐゴシック" pitchFamily="127" charset="-128"/>
          <a:cs typeface="ＭＳ Ｐゴシック" pitchFamily="127" charset="-128"/>
        </a:defRPr>
      </a:lvl2pPr>
      <a:lvl3pPr marL="712788" indent="-141288" algn="l" rtl="0" eaLnBrk="0" fontAlgn="base" hangingPunct="0">
        <a:spcBef>
          <a:spcPts val="200"/>
        </a:spcBef>
        <a:spcAft>
          <a:spcPts val="200"/>
        </a:spcAft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ＭＳ Ｐゴシック" pitchFamily="127" charset="-128"/>
          <a:cs typeface="ＭＳ Ｐゴシック" pitchFamily="127" charset="-128"/>
        </a:defRPr>
      </a:lvl3pPr>
      <a:lvl4pPr marL="1085850" indent="-228600" algn="l" rtl="0" eaLnBrk="0" fontAlgn="base" hangingPunct="0">
        <a:spcBef>
          <a:spcPts val="200"/>
        </a:spcBef>
        <a:spcAft>
          <a:spcPts val="200"/>
        </a:spcAft>
        <a:buFont typeface="Arial" pitchFamily="34" charset="0"/>
        <a:buChar char="–"/>
        <a:defRPr sz="1800" kern="1200">
          <a:solidFill>
            <a:schemeClr val="tx1"/>
          </a:solidFill>
          <a:latin typeface="Arial" pitchFamily="34" charset="0"/>
          <a:ea typeface="ＭＳ Ｐゴシック" pitchFamily="127" charset="-128"/>
          <a:cs typeface="ＭＳ Ｐゴシック" pitchFamily="127" charset="-128"/>
        </a:defRPr>
      </a:lvl4pPr>
      <a:lvl5pPr marL="1374775" indent="-231775" algn="l" rtl="0" eaLnBrk="0" fontAlgn="base" hangingPunct="0">
        <a:spcBef>
          <a:spcPts val="200"/>
        </a:spcBef>
        <a:spcAft>
          <a:spcPts val="200"/>
        </a:spcAft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ＭＳ Ｐゴシック" pitchFamily="127" charset="-128"/>
          <a:cs typeface="ＭＳ Ｐゴシック" pitchFamily="127" charset="-128"/>
        </a:defRPr>
      </a:lvl5pPr>
      <a:lvl6pPr marL="1570651" indent="-142786" algn="l" defTabSz="571145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56224" indent="-142786" algn="l" defTabSz="571145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41797" indent="-142786" algn="l" defTabSz="571145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27369" indent="-142786" algn="l" defTabSz="571145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114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285573" algn="l" defTabSz="57114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571145" algn="l" defTabSz="57114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856718" algn="l" defTabSz="57114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42291" algn="l" defTabSz="57114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27864" algn="l" defTabSz="57114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713437" algn="l" defTabSz="57114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1999011" algn="l" defTabSz="57114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284583" algn="l" defTabSz="57114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4" Type="http://schemas.openxmlformats.org/officeDocument/2006/relationships/image" Target="../media/image29.png"/><Relationship Id="rId5" Type="http://schemas.openxmlformats.org/officeDocument/2006/relationships/image" Target="../media/image30.wmf"/><Relationship Id="rId6" Type="http://schemas.openxmlformats.org/officeDocument/2006/relationships/image" Target="../media/image31.wmf"/><Relationship Id="rId7" Type="http://schemas.openxmlformats.org/officeDocument/2006/relationships/image" Target="../media/image32.wmf"/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3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3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image" Target="../media/image36.png"/><Relationship Id="rId5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racle.com/technetwork/jdev" TargetMode="External"/><Relationship Id="rId4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17.png"/><Relationship Id="rId7" Type="http://schemas.openxmlformats.org/officeDocument/2006/relationships/image" Target="../media/image18.png"/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424069"/>
            <a:ext cx="9144000" cy="91440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noAutofit/>
          </a:bodyPr>
          <a:lstStyle/>
          <a:p>
            <a:pPr algn="ctr"/>
            <a:r>
              <a:rPr lang="en-US" sz="2800" dirty="0" smtClean="0"/>
              <a:t>Got a minute to spare?</a:t>
            </a:r>
          </a:p>
          <a:p>
            <a:pPr algn="ctr"/>
            <a:endParaRPr lang="en-US" sz="2800" dirty="0" smtClean="0"/>
          </a:p>
          <a:p>
            <a:pPr algn="ctr"/>
            <a:r>
              <a:rPr lang="en-US" sz="2800" dirty="0" smtClean="0"/>
              <a:t>http://</a:t>
            </a:r>
            <a:r>
              <a:rPr lang="en-US" sz="2800" dirty="0" err="1" smtClean="0"/>
              <a:t>jdevadf.oracle.com</a:t>
            </a:r>
            <a:r>
              <a:rPr lang="en-US" sz="2800" dirty="0" smtClean="0"/>
              <a:t>/</a:t>
            </a:r>
            <a:r>
              <a:rPr lang="en-US" sz="2800" dirty="0" err="1" smtClean="0"/>
              <a:t>amx</a:t>
            </a:r>
            <a:endParaRPr lang="en-US" sz="2800" dirty="0" smtClean="0"/>
          </a:p>
          <a:p>
            <a:pPr algn="ctr"/>
            <a:endParaRPr lang="en-US" sz="1800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Oracle’s Mobile Development Strategy</a:t>
            </a:r>
          </a:p>
        </p:txBody>
      </p:sp>
      <p:sp>
        <p:nvSpPr>
          <p:cNvPr id="5124" name="Content Placeholder 2"/>
          <p:cNvSpPr>
            <a:spLocks noGrp="1"/>
          </p:cNvSpPr>
          <p:nvPr>
            <p:ph sz="half" idx="1"/>
          </p:nvPr>
        </p:nvSpPr>
        <p:spPr>
          <a:xfrm>
            <a:off x="808038" y="799071"/>
            <a:ext cx="7910512" cy="3662332"/>
          </a:xfrm>
        </p:spPr>
        <p:txBody>
          <a:bodyPr anchor="ctr"/>
          <a:lstStyle/>
          <a:p>
            <a:r>
              <a:rPr lang="en-US" sz="2000" dirty="0" smtClean="0"/>
              <a:t>Extend enterprise applications and data to mobile clients</a:t>
            </a:r>
          </a:p>
          <a:p>
            <a:r>
              <a:rPr lang="en-US" sz="2000" dirty="0" smtClean="0"/>
              <a:t>Support multiple channels and platforms</a:t>
            </a:r>
          </a:p>
          <a:p>
            <a:pPr marL="212725" lvl="1" indent="-212725">
              <a:spcBef>
                <a:spcPts val="500"/>
              </a:spcBef>
              <a:buClr>
                <a:schemeClr val="tx2"/>
              </a:buClr>
              <a:buFont typeface="Arial" pitchFamily="34" charset="0"/>
              <a:buChar char="•"/>
            </a:pPr>
            <a:r>
              <a:rPr lang="en-US" dirty="0"/>
              <a:t>Provide one common platform for both desktop-based and mobile enterprise </a:t>
            </a:r>
            <a:r>
              <a:rPr lang="en-US" dirty="0" smtClean="0"/>
              <a:t>applications (ADF)</a:t>
            </a:r>
          </a:p>
          <a:p>
            <a:pPr marL="212725" lvl="1" indent="-212725">
              <a:spcBef>
                <a:spcPts val="500"/>
              </a:spcBef>
              <a:buClr>
                <a:schemeClr val="tx2"/>
              </a:buClr>
              <a:buFont typeface="Arial" pitchFamily="34" charset="0"/>
              <a:buChar char="•"/>
            </a:pPr>
            <a:endParaRPr lang="en-US" sz="800" dirty="0" smtClean="0"/>
          </a:p>
          <a:p>
            <a:pPr marL="212725" lvl="1" indent="-212725">
              <a:spcBef>
                <a:spcPts val="500"/>
              </a:spcBef>
              <a:buClr>
                <a:schemeClr val="tx2"/>
              </a:buClr>
              <a:buFont typeface="Arial" pitchFamily="34" charset="0"/>
              <a:buChar char="•"/>
            </a:pPr>
            <a:r>
              <a:rPr lang="en-US" dirty="0" smtClean="0"/>
              <a:t>Minimize development cycle and cost</a:t>
            </a:r>
          </a:p>
          <a:p>
            <a:pPr marL="212725" lvl="1" indent="-212725">
              <a:spcBef>
                <a:spcPts val="500"/>
              </a:spcBef>
              <a:buClr>
                <a:schemeClr val="tx2"/>
              </a:buClr>
              <a:buFont typeface="Arial" pitchFamily="34" charset="0"/>
              <a:buChar char="•"/>
            </a:pPr>
            <a:r>
              <a:rPr lang="en-US" dirty="0" smtClean="0"/>
              <a:t>Minimize customer TCO</a:t>
            </a:r>
          </a:p>
        </p:txBody>
      </p:sp>
    </p:spTree>
    <p:extLst>
      <p:ext uri="{BB962C8B-B14F-4D97-AF65-F5344CB8AC3E}">
        <p14:creationId xmlns:p14="http://schemas.microsoft.com/office/powerpoint/2010/main" val="130448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0" y="126934"/>
            <a:ext cx="9144000" cy="432259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ＭＳ Ｐゴシック" pitchFamily="127" charset="-128"/>
                <a:cs typeface="ＭＳ Ｐゴシック" pitchFamily="127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Arial" charset="0"/>
                <a:ea typeface="ＭＳ Ｐゴシック" pitchFamily="127" charset="-128"/>
                <a:cs typeface="ＭＳ Ｐゴシック" pitchFamily="12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Arial" charset="0"/>
                <a:ea typeface="ＭＳ Ｐゴシック" pitchFamily="127" charset="-128"/>
                <a:cs typeface="ＭＳ Ｐゴシック" pitchFamily="12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Arial" charset="0"/>
                <a:ea typeface="ＭＳ Ｐゴシック" pitchFamily="127" charset="-128"/>
                <a:cs typeface="ＭＳ Ｐゴシック" pitchFamily="12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Arial" charset="0"/>
                <a:ea typeface="ＭＳ Ｐゴシック" pitchFamily="127" charset="-128"/>
                <a:cs typeface="ＭＳ Ｐゴシック" pitchFamily="127" charset="-128"/>
              </a:defRPr>
            </a:lvl5pPr>
            <a:lvl6pPr marL="285573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571145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856718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142291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dirty="0" smtClean="0"/>
              <a:t>Mobile Development with Oracle ADF</a:t>
            </a:r>
            <a:endParaRPr lang="en-US" dirty="0"/>
          </a:p>
        </p:txBody>
      </p:sp>
      <p:graphicFrame>
        <p:nvGraphicFramePr>
          <p:cNvPr id="7" name="Group 5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17169827"/>
              </p:ext>
            </p:extLst>
          </p:nvPr>
        </p:nvGraphicFramePr>
        <p:xfrm>
          <a:off x="219711" y="760778"/>
          <a:ext cx="8751295" cy="3858040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1238387"/>
                <a:gridCol w="1136821"/>
                <a:gridCol w="1491049"/>
                <a:gridCol w="4885038"/>
              </a:tblGrid>
              <a:tr h="33554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Use Case</a:t>
                      </a:r>
                    </a:p>
                  </a:txBody>
                  <a:tcPr marL="93035" marR="93035" marT="34249" marB="34249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r>
                        <a:rPr lang="en-US" sz="1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Solution</a:t>
                      </a:r>
                      <a:endParaRPr lang="en-US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Description</a:t>
                      </a:r>
                    </a:p>
                  </a:txBody>
                  <a:tcPr marL="93035" marR="93035" marT="34249" marB="34249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Function &amp; Benefits</a:t>
                      </a:r>
                    </a:p>
                  </a:txBody>
                  <a:tcPr marL="72000" marR="93035" marT="34249" marB="34249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97287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sym typeface="Wingdings" pitchFamily="2" charset="2"/>
                        </a:rPr>
                        <a:t>Tablet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sym typeface="Wingdings" pitchFamily="2" charset="2"/>
                        </a:rPr>
                        <a:t>Laptop/Desktop Replacement</a:t>
                      </a:r>
                    </a:p>
                  </a:txBody>
                  <a:tcPr marL="72000" marR="72000" marT="34249" marB="34249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sym typeface="Wingdings" pitchFamily="2" charset="2"/>
                        </a:rPr>
                        <a:t>ADF Faces RC Components</a:t>
                      </a:r>
                    </a:p>
                  </a:txBody>
                  <a:tcPr marL="72000" marR="72000" marT="34249" marB="34249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sym typeface="Wingdings" pitchFamily="2" charset="2"/>
                        </a:rPr>
                        <a:t>For desktop browser apps that are fully functional in iPad and Android tablet browsers</a:t>
                      </a:r>
                    </a:p>
                  </a:txBody>
                  <a:tcPr marL="72000" marR="72000" marT="34249" marB="34249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tx2"/>
                        </a:buClr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kumimoji="0" lang="en-US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+mn-cs"/>
                          <a:sym typeface="Wingdings" pitchFamily="2" charset="2"/>
                        </a:rPr>
                        <a:t>Desktop browser based applications must perform flawlessly in Tablet browser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tx2"/>
                        </a:buClr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sym typeface="Wingdings" pitchFamily="2" charset="2"/>
                        </a:rPr>
                        <a:t>Single codebase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tx2"/>
                        </a:buClr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sym typeface="Wingdings" pitchFamily="2" charset="2"/>
                        </a:rPr>
                        <a:t>Simplest rollout, maintenance, portability</a:t>
                      </a:r>
                    </a:p>
                  </a:txBody>
                  <a:tcPr marL="72000" marR="72000" marT="34249" marB="34249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8"/>
                    </a:solidFill>
                  </a:tcPr>
                </a:tc>
              </a:tr>
              <a:tr h="938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sym typeface="Wingdings" pitchFamily="2" charset="2"/>
                        </a:rPr>
                        <a:t>Mobile Phone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sym typeface="Wingdings" pitchFamily="2" charset="2"/>
                        </a:rPr>
                        <a:t>Mobile Approval and Search</a:t>
                      </a:r>
                    </a:p>
                  </a:txBody>
                  <a:tcPr marL="72000" marR="72000" marT="34249" marB="34249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sym typeface="Wingdings" pitchFamily="2" charset="2"/>
                        </a:rPr>
                        <a:t>ADF Mobile Browser</a:t>
                      </a:r>
                    </a:p>
                  </a:txBody>
                  <a:tcPr marL="72000" marR="72000" marT="34249" marB="34249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sym typeface="Wingdings" pitchFamily="2" charset="2"/>
                        </a:rPr>
                        <a:t>For web pages that adapt to the mobile browser where they are viewed</a:t>
                      </a:r>
                    </a:p>
                  </a:txBody>
                  <a:tcPr marL="72000" marR="72000" marT="34249" marB="34249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tx2"/>
                        </a:buClr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sym typeface="Wingdings" pitchFamily="2" charset="2"/>
                        </a:rPr>
                        <a:t>Allows users to perform quick actions while on the go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tx2"/>
                        </a:buClr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sym typeface="Wingdings" pitchFamily="2" charset="2"/>
                        </a:rPr>
                        <a:t>Benefits from application optimizations to </a:t>
                      </a:r>
                      <a:r>
                        <a:rPr kumimoji="0" 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sym typeface="Wingdings" pitchFamily="2" charset="2"/>
                        </a:rPr>
                        <a:t>smartphone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sym typeface="Wingdings" pitchFamily="2" charset="2"/>
                        </a:rPr>
                        <a:t> form factor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tx2"/>
                        </a:buClr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sym typeface="Wingdings" pitchFamily="2" charset="2"/>
                        </a:rPr>
                        <a:t>Some benefit from Device Service enhancements</a:t>
                      </a:r>
                      <a:endParaRPr kumimoji="0" lang="en-US" sz="11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+mn-cs"/>
                        <a:sym typeface="Wingdings" pitchFamily="2" charset="2"/>
                      </a:endParaRP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tx2"/>
                        </a:buClr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kumimoji="0" lang="en-US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+mn-cs"/>
                          <a:sym typeface="Wingdings" pitchFamily="2" charset="2"/>
                        </a:rPr>
                        <a:t>Supports broad range of mobile browsers (smartphones and feature phones)</a:t>
                      </a:r>
                    </a:p>
                  </a:txBody>
                  <a:tcPr marL="72000" marR="72000" marT="34249" marB="34249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8"/>
                    </a:solidFill>
                  </a:tcPr>
                </a:tc>
              </a:tr>
              <a:tr h="13914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sym typeface="Wingdings" pitchFamily="2" charset="2"/>
                        </a:rPr>
                        <a:t>Smartphone/tablet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sym typeface="Wingdings" pitchFamily="2" charset="2"/>
                        </a:rPr>
                        <a:t>Advanced Mobile Workers </a:t>
                      </a:r>
                      <a:r>
                        <a:rPr kumimoji="0" lang="en-US" sz="11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sym typeface="Wingdings" pitchFamily="2" charset="2"/>
                        </a:rPr>
                        <a:t>and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sym typeface="Wingdings" pitchFamily="2" charset="2"/>
                        </a:rPr>
                        <a:t>Mobile Approval and Search</a:t>
                      </a:r>
                    </a:p>
                  </a:txBody>
                  <a:tcPr marL="72000" marR="72000" marT="34249" marB="34249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sym typeface="Wingdings" pitchFamily="2" charset="2"/>
                        </a:rPr>
                        <a:t>ADF Mobile</a:t>
                      </a:r>
                    </a:p>
                  </a:txBody>
                  <a:tcPr marL="72000" marR="72000" marT="34249" marB="34249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sym typeface="Wingdings" pitchFamily="2" charset="2"/>
                        </a:rPr>
                        <a:t>For mobile apps that install and run on </a:t>
                      </a:r>
                      <a:r>
                        <a:rPr kumimoji="0" 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sym typeface="Wingdings" pitchFamily="2" charset="2"/>
                        </a:rPr>
                        <a:t>iOS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sym typeface="Wingdings" pitchFamily="2" charset="2"/>
                        </a:rPr>
                        <a:t> devices</a:t>
                      </a:r>
                    </a:p>
                  </a:txBody>
                  <a:tcPr marL="72000" marR="72000" marT="34249" marB="34249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tx2"/>
                        </a:buClr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sym typeface="Wingdings" pitchFamily="2" charset="2"/>
                        </a:rPr>
                        <a:t>Applications must be optimized for device form factors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tx2"/>
                        </a:buClr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sym typeface="Wingdings" pitchFamily="2" charset="2"/>
                        </a:rPr>
                        <a:t>Requires both devices services access as well as offline support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tx2"/>
                        </a:buClr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sym typeface="Wingdings" pitchFamily="2" charset="2"/>
                        </a:rPr>
                        <a:t>Access to local storage and device services (camera, bar scanner, etc.)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tx2"/>
                        </a:buClr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sym typeface="Wingdings" pitchFamily="2" charset="2"/>
                        </a:rPr>
                        <a:t>Reuse existing ADF development skills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tx2"/>
                        </a:buClr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sym typeface="Wingdings" pitchFamily="2" charset="2"/>
                        </a:rPr>
                        <a:t>Minimizes development cycle for supporting new mobile platforms</a:t>
                      </a:r>
                    </a:p>
                  </a:txBody>
                  <a:tcPr marL="72000" marR="72000" marT="34249" marB="34249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8"/>
                    </a:solidFill>
                  </a:tcPr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288324" y="1235985"/>
            <a:ext cx="1103871" cy="702066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l"/>
            <a:endParaRPr lang="en-US" sz="160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1255" y="2288917"/>
            <a:ext cx="1103871" cy="733129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l"/>
            <a:endParaRPr lang="en-US" sz="160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85520" y="1212783"/>
            <a:ext cx="1083276" cy="560173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l"/>
            <a:endParaRPr lang="en-US" sz="160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656703" y="1153297"/>
            <a:ext cx="1363362" cy="881449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l"/>
            <a:endParaRPr lang="en-US" sz="160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131276" y="1145059"/>
            <a:ext cx="4732638" cy="84849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l"/>
            <a:endParaRPr lang="en-US" sz="160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489641" y="2197200"/>
            <a:ext cx="1083276" cy="80294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l"/>
            <a:endParaRPr lang="en-US" sz="160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496468" y="3527512"/>
            <a:ext cx="1083276" cy="75372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l"/>
            <a:endParaRPr lang="en-US" sz="160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84639" y="3336634"/>
            <a:ext cx="1103871" cy="1174536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l"/>
            <a:endParaRPr lang="en-US" sz="160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640227" y="3566984"/>
            <a:ext cx="1388075" cy="61783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l"/>
            <a:endParaRPr lang="en-US" sz="160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652584" y="2211859"/>
            <a:ext cx="1363362" cy="881449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l"/>
            <a:endParaRPr lang="en-US" sz="160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151871" y="2129481"/>
            <a:ext cx="4732638" cy="1083276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l"/>
            <a:endParaRPr lang="en-US" sz="160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155987" y="3270421"/>
            <a:ext cx="4732638" cy="1243913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l"/>
            <a:endParaRPr lang="en-US" sz="160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3662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ADF Faces RC Enhancements for Tablets</a:t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8038" y="875955"/>
            <a:ext cx="7910512" cy="3585447"/>
          </a:xfrm>
        </p:spPr>
        <p:txBody>
          <a:bodyPr/>
          <a:lstStyle/>
          <a:p>
            <a:r>
              <a:rPr lang="en-US" sz="1800" dirty="0" smtClean="0"/>
              <a:t>Introduced ADF 11.1.1.6.0</a:t>
            </a:r>
          </a:p>
          <a:p>
            <a:r>
              <a:rPr lang="en-US" sz="1800" dirty="0" smtClean="0"/>
              <a:t>OS </a:t>
            </a:r>
            <a:r>
              <a:rPr lang="en-US" sz="1800" dirty="0"/>
              <a:t>Gesture Support</a:t>
            </a:r>
          </a:p>
          <a:p>
            <a:pPr lvl="1"/>
            <a:r>
              <a:rPr lang="en-US" sz="1600" dirty="0"/>
              <a:t>Drag </a:t>
            </a:r>
            <a:r>
              <a:rPr lang="en-US" sz="1600" dirty="0" smtClean="0"/>
              <a:t>n drop</a:t>
            </a:r>
            <a:r>
              <a:rPr lang="en-US" sz="1600" dirty="0"/>
              <a:t>, multi-select, hover, </a:t>
            </a:r>
            <a:r>
              <a:rPr lang="en-US" sz="1600" dirty="0" smtClean="0"/>
              <a:t>context </a:t>
            </a:r>
            <a:r>
              <a:rPr lang="en-US" sz="1600" dirty="0"/>
              <a:t>menu, </a:t>
            </a:r>
            <a:r>
              <a:rPr lang="en-US" sz="1600" dirty="0" smtClean="0"/>
              <a:t>touch etc.</a:t>
            </a:r>
            <a:endParaRPr lang="en-US" sz="1600" dirty="0"/>
          </a:p>
          <a:p>
            <a:r>
              <a:rPr lang="en-US" sz="1800" dirty="0" smtClean="0"/>
              <a:t>Optimized</a:t>
            </a:r>
          </a:p>
          <a:p>
            <a:pPr lvl="1"/>
            <a:r>
              <a:rPr lang="en-US" sz="1400" dirty="0"/>
              <a:t>T</a:t>
            </a:r>
            <a:r>
              <a:rPr lang="en-US" sz="1400" dirty="0" smtClean="0"/>
              <a:t>able component</a:t>
            </a:r>
          </a:p>
          <a:p>
            <a:pPr lvl="1"/>
            <a:r>
              <a:rPr lang="en-US" sz="1400" dirty="0" smtClean="0"/>
              <a:t>DVT HTML5 implementation</a:t>
            </a:r>
          </a:p>
          <a:p>
            <a:pPr lvl="1"/>
            <a:r>
              <a:rPr lang="en-US" sz="1400" dirty="0" smtClean="0"/>
              <a:t>CSS3 support</a:t>
            </a:r>
            <a:endParaRPr lang="en-US" sz="1400" dirty="0"/>
          </a:p>
          <a:p>
            <a:pPr lvl="1"/>
            <a:r>
              <a:rPr lang="en-US" sz="1400" dirty="0" smtClean="0"/>
              <a:t>Flowing downward layout support</a:t>
            </a:r>
            <a:endParaRPr lang="en-US" sz="1200" dirty="0"/>
          </a:p>
          <a:p>
            <a:pPr lvl="1"/>
            <a:r>
              <a:rPr lang="en-US" sz="1400" dirty="0"/>
              <a:t>Performance </a:t>
            </a:r>
            <a:r>
              <a:rPr lang="en-US" sz="1400" dirty="0" smtClean="0"/>
              <a:t>&amp; JavaScript optimizations</a:t>
            </a:r>
          </a:p>
          <a:p>
            <a:pPr marL="0" indent="0">
              <a:buNone/>
            </a:pPr>
            <a:endParaRPr lang="en-US" sz="800" dirty="0"/>
          </a:p>
          <a:p>
            <a:r>
              <a:rPr lang="en-US" sz="1800" dirty="0" smtClean="0"/>
              <a:t>You wont have to re-develop</a:t>
            </a:r>
          </a:p>
          <a:p>
            <a:r>
              <a:rPr lang="en-US" sz="1800" dirty="0" smtClean="0"/>
              <a:t>But you still need to test</a:t>
            </a:r>
            <a:endParaRPr lang="en-US" sz="1800" dirty="0"/>
          </a:p>
        </p:txBody>
      </p:sp>
      <p:pic>
        <p:nvPicPr>
          <p:cNvPr id="7" name="Picture 1" descr="part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68731" y="1860333"/>
            <a:ext cx="3582609" cy="2890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81120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0" y="126934"/>
            <a:ext cx="9144000" cy="432259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ＭＳ Ｐゴシック" pitchFamily="127" charset="-128"/>
                <a:cs typeface="ＭＳ Ｐゴシック" pitchFamily="127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Arial" charset="0"/>
                <a:ea typeface="ＭＳ Ｐゴシック" pitchFamily="127" charset="-128"/>
                <a:cs typeface="ＭＳ Ｐゴシック" pitchFamily="12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Arial" charset="0"/>
                <a:ea typeface="ＭＳ Ｐゴシック" pitchFamily="127" charset="-128"/>
                <a:cs typeface="ＭＳ Ｐゴシック" pitchFamily="12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Arial" charset="0"/>
                <a:ea typeface="ＭＳ Ｐゴシック" pitchFamily="127" charset="-128"/>
                <a:cs typeface="ＭＳ Ｐゴシック" pitchFamily="12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Arial" charset="0"/>
                <a:ea typeface="ＭＳ Ｐゴシック" pitchFamily="127" charset="-128"/>
                <a:cs typeface="ＭＳ Ｐゴシック" pitchFamily="127" charset="-128"/>
              </a:defRPr>
            </a:lvl5pPr>
            <a:lvl6pPr marL="285573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571145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856718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142291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dirty="0" smtClean="0"/>
              <a:t>Mobile Development with Oracle ADF</a:t>
            </a:r>
            <a:endParaRPr lang="en-US" dirty="0"/>
          </a:p>
        </p:txBody>
      </p:sp>
      <p:graphicFrame>
        <p:nvGraphicFramePr>
          <p:cNvPr id="7" name="Group 5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45536643"/>
              </p:ext>
            </p:extLst>
          </p:nvPr>
        </p:nvGraphicFramePr>
        <p:xfrm>
          <a:off x="219711" y="760778"/>
          <a:ext cx="8751295" cy="3858040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1238387"/>
                <a:gridCol w="1136821"/>
                <a:gridCol w="1491049"/>
                <a:gridCol w="4885038"/>
              </a:tblGrid>
              <a:tr h="33554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Use Case</a:t>
                      </a:r>
                    </a:p>
                  </a:txBody>
                  <a:tcPr marL="93035" marR="93035" marT="34249" marB="34249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r>
                        <a:rPr lang="en-US" sz="1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Solution</a:t>
                      </a:r>
                      <a:endParaRPr lang="en-US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Description</a:t>
                      </a:r>
                    </a:p>
                  </a:txBody>
                  <a:tcPr marL="93035" marR="93035" marT="34249" marB="34249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Function &amp; Benefits</a:t>
                      </a:r>
                    </a:p>
                  </a:txBody>
                  <a:tcPr marL="72000" marR="93035" marT="34249" marB="34249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97287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sym typeface="Wingdings" pitchFamily="2" charset="2"/>
                        </a:rPr>
                        <a:t>Tablet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sym typeface="Wingdings" pitchFamily="2" charset="2"/>
                        </a:rPr>
                        <a:t>Laptop/Desktop Replacement</a:t>
                      </a:r>
                    </a:p>
                  </a:txBody>
                  <a:tcPr marL="72000" marR="72000" marT="34249" marB="34249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sym typeface="Wingdings" pitchFamily="2" charset="2"/>
                        </a:rPr>
                        <a:t>ADF Faces RC Components</a:t>
                      </a:r>
                    </a:p>
                  </a:txBody>
                  <a:tcPr marL="72000" marR="72000" marT="34249" marB="34249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sym typeface="Wingdings" pitchFamily="2" charset="2"/>
                        </a:rPr>
                        <a:t>For desktop browser apps that are fully functional in iPad and Android tablet browsers</a:t>
                      </a:r>
                    </a:p>
                  </a:txBody>
                  <a:tcPr marL="72000" marR="72000" marT="34249" marB="34249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tx2"/>
                        </a:buClr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kumimoji="0" lang="en-US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+mn-cs"/>
                          <a:sym typeface="Wingdings" pitchFamily="2" charset="2"/>
                        </a:rPr>
                        <a:t>Desktop browser based applications must perform flawlessly in Tablet browser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tx2"/>
                        </a:buClr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sym typeface="Wingdings" pitchFamily="2" charset="2"/>
                        </a:rPr>
                        <a:t>Single codebase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tx2"/>
                        </a:buClr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sym typeface="Wingdings" pitchFamily="2" charset="2"/>
                        </a:rPr>
                        <a:t>Simplest rollout, maintenance, portability</a:t>
                      </a:r>
                    </a:p>
                  </a:txBody>
                  <a:tcPr marL="72000" marR="72000" marT="34249" marB="34249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8"/>
                    </a:solidFill>
                  </a:tcPr>
                </a:tc>
              </a:tr>
              <a:tr h="938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sym typeface="Wingdings" pitchFamily="2" charset="2"/>
                        </a:rPr>
                        <a:t>Mobile Phone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sym typeface="Wingdings" pitchFamily="2" charset="2"/>
                        </a:rPr>
                        <a:t>Mobile Approval and Search</a:t>
                      </a:r>
                    </a:p>
                  </a:txBody>
                  <a:tcPr marL="72000" marR="72000" marT="34249" marB="34249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sym typeface="Wingdings" pitchFamily="2" charset="2"/>
                        </a:rPr>
                        <a:t>ADF Mobile Browser</a:t>
                      </a:r>
                    </a:p>
                  </a:txBody>
                  <a:tcPr marL="72000" marR="72000" marT="34249" marB="34249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sym typeface="Wingdings" pitchFamily="2" charset="2"/>
                        </a:rPr>
                        <a:t>For web pages that adapt to the mobile browser where they are viewed</a:t>
                      </a:r>
                    </a:p>
                  </a:txBody>
                  <a:tcPr marL="72000" marR="72000" marT="34249" marB="34249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tx2"/>
                        </a:buClr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sym typeface="Wingdings" pitchFamily="2" charset="2"/>
                        </a:rPr>
                        <a:t>Allows users to perform quick actions while on the go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tx2"/>
                        </a:buClr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sym typeface="Wingdings" pitchFamily="2" charset="2"/>
                        </a:rPr>
                        <a:t>Benefits from application optimizations to </a:t>
                      </a:r>
                      <a:r>
                        <a:rPr kumimoji="0" 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sym typeface="Wingdings" pitchFamily="2" charset="2"/>
                        </a:rPr>
                        <a:t>smartphone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sym typeface="Wingdings" pitchFamily="2" charset="2"/>
                        </a:rPr>
                        <a:t> form factor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tx2"/>
                        </a:buClr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sym typeface="Wingdings" pitchFamily="2" charset="2"/>
                        </a:rPr>
                        <a:t>Some benefit from Device Service enhancements</a:t>
                      </a:r>
                      <a:endParaRPr kumimoji="0" lang="en-US" sz="11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+mn-cs"/>
                        <a:sym typeface="Wingdings" pitchFamily="2" charset="2"/>
                      </a:endParaRP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tx2"/>
                        </a:buClr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kumimoji="0" lang="en-US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+mn-cs"/>
                          <a:sym typeface="Wingdings" pitchFamily="2" charset="2"/>
                        </a:rPr>
                        <a:t>Supports broad range of mobile browsers (smartphones and feature phones)</a:t>
                      </a:r>
                    </a:p>
                  </a:txBody>
                  <a:tcPr marL="72000" marR="72000" marT="34249" marB="34249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8"/>
                    </a:solidFill>
                  </a:tcPr>
                </a:tc>
              </a:tr>
              <a:tr h="13914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sym typeface="Wingdings" pitchFamily="2" charset="2"/>
                        </a:rPr>
                        <a:t>Smartphone/tablet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sym typeface="Wingdings" pitchFamily="2" charset="2"/>
                        </a:rPr>
                        <a:t>Advanced Mobile Workers </a:t>
                      </a:r>
                      <a:r>
                        <a:rPr kumimoji="0" lang="en-US" sz="11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sym typeface="Wingdings" pitchFamily="2" charset="2"/>
                        </a:rPr>
                        <a:t>and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sym typeface="Wingdings" pitchFamily="2" charset="2"/>
                        </a:rPr>
                        <a:t>Mobile Approval and Search</a:t>
                      </a:r>
                    </a:p>
                  </a:txBody>
                  <a:tcPr marL="72000" marR="72000" marT="34249" marB="34249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sym typeface="Wingdings" pitchFamily="2" charset="2"/>
                        </a:rPr>
                        <a:t>ADF Mobile</a:t>
                      </a:r>
                    </a:p>
                  </a:txBody>
                  <a:tcPr marL="72000" marR="72000" marT="34249" marB="34249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sym typeface="Wingdings" pitchFamily="2" charset="2"/>
                        </a:rPr>
                        <a:t>For mobile apps that install and run on </a:t>
                      </a:r>
                      <a:r>
                        <a:rPr kumimoji="0" 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sym typeface="Wingdings" pitchFamily="2" charset="2"/>
                        </a:rPr>
                        <a:t>iOS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sym typeface="Wingdings" pitchFamily="2" charset="2"/>
                        </a:rPr>
                        <a:t> devices</a:t>
                      </a:r>
                    </a:p>
                  </a:txBody>
                  <a:tcPr marL="72000" marR="72000" marT="34249" marB="34249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tx2"/>
                        </a:buClr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sym typeface="Wingdings" pitchFamily="2" charset="2"/>
                        </a:rPr>
                        <a:t>Applications must be optimized for device form factors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tx2"/>
                        </a:buClr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sym typeface="Wingdings" pitchFamily="2" charset="2"/>
                        </a:rPr>
                        <a:t>Requires both devices services access as well as offline support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tx2"/>
                        </a:buClr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sym typeface="Wingdings" pitchFamily="2" charset="2"/>
                        </a:rPr>
                        <a:t>Access to local storage and device services (camera, bar scanner, etc.)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tx2"/>
                        </a:buClr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sym typeface="Wingdings" pitchFamily="2" charset="2"/>
                        </a:rPr>
                        <a:t>Reuse existing ADF development skills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tx2"/>
                        </a:buClr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sym typeface="Wingdings" pitchFamily="2" charset="2"/>
                        </a:rPr>
                        <a:t>Minimizes development cycle for supporting new mobile platforms</a:t>
                      </a:r>
                    </a:p>
                  </a:txBody>
                  <a:tcPr marL="72000" marR="72000" marT="34249" marB="34249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8"/>
                    </a:solidFill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251255" y="2288917"/>
            <a:ext cx="1103871" cy="733129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l"/>
            <a:endParaRPr lang="en-US" sz="160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489641" y="2197200"/>
            <a:ext cx="1083276" cy="80294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l"/>
            <a:endParaRPr lang="en-US" sz="160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496468" y="3527512"/>
            <a:ext cx="1083276" cy="75372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l"/>
            <a:endParaRPr lang="en-US" sz="160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84639" y="3336634"/>
            <a:ext cx="1103871" cy="1174536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l"/>
            <a:endParaRPr lang="en-US" sz="160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640227" y="3566984"/>
            <a:ext cx="1388075" cy="61783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l"/>
            <a:endParaRPr lang="en-US" sz="160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652584" y="2211859"/>
            <a:ext cx="1363362" cy="881449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l"/>
            <a:endParaRPr lang="en-US" sz="160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151871" y="2129481"/>
            <a:ext cx="4732638" cy="1083276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l"/>
            <a:endParaRPr lang="en-US" sz="160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155987" y="3270421"/>
            <a:ext cx="4732638" cy="1243913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l"/>
            <a:endParaRPr lang="en-US" sz="160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9325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5" grpId="0" animBg="1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ADF Mobile Browser content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"/>
          </p:nvPr>
        </p:nvSpPr>
        <p:spPr>
          <a:xfrm>
            <a:off x="785839" y="1200547"/>
            <a:ext cx="4066976" cy="3394274"/>
          </a:xfrm>
        </p:spPr>
        <p:txBody>
          <a:bodyPr/>
          <a:lstStyle/>
          <a:p>
            <a:pPr lvl="0" eaLnBrk="1" hangingPunct="1">
              <a:buFont typeface="Times"/>
              <a:buChar char="•"/>
              <a:defRPr/>
            </a:pPr>
            <a:r>
              <a:rPr lang="en-US" sz="2000" dirty="0" smtClean="0"/>
              <a:t>Compatibility with virtually </a:t>
            </a:r>
            <a:r>
              <a:rPr lang="en-US" sz="2000" u="sng" dirty="0" smtClean="0"/>
              <a:t>any</a:t>
            </a:r>
            <a:r>
              <a:rPr lang="en-US" sz="2000" dirty="0" smtClean="0"/>
              <a:t> mobile browser</a:t>
            </a:r>
          </a:p>
          <a:p>
            <a:pPr eaLnBrk="1" hangingPunct="1">
              <a:buFont typeface="Times"/>
              <a:buChar char="•"/>
              <a:defRPr/>
            </a:pPr>
            <a:r>
              <a:rPr lang="en-US" sz="2000" dirty="0" smtClean="0"/>
              <a:t>Delivers mobile optimized user experience</a:t>
            </a:r>
          </a:p>
          <a:p>
            <a:pPr lvl="1" eaLnBrk="1" hangingPunct="1">
              <a:buFont typeface="Times"/>
              <a:buChar char="•"/>
              <a:defRPr/>
            </a:pPr>
            <a:r>
              <a:rPr lang="en-US" sz="1600" dirty="0" smtClean="0"/>
              <a:t>Touch screen and touch pad support</a:t>
            </a:r>
          </a:p>
          <a:p>
            <a:pPr lvl="1" eaLnBrk="1" hangingPunct="1">
              <a:buFont typeface="Times"/>
              <a:buChar char="•"/>
              <a:defRPr/>
            </a:pPr>
            <a:r>
              <a:rPr lang="en-US" sz="1600" dirty="0" smtClean="0"/>
              <a:t>Special </a:t>
            </a:r>
            <a:r>
              <a:rPr lang="en-US" sz="1600" dirty="0" err="1" smtClean="0"/>
              <a:t>iOS</a:t>
            </a:r>
            <a:r>
              <a:rPr lang="en-US" sz="1600" dirty="0" smtClean="0"/>
              <a:t> native UI optimization</a:t>
            </a:r>
          </a:p>
          <a:p>
            <a:pPr eaLnBrk="1" hangingPunct="1">
              <a:defRPr/>
            </a:pPr>
            <a:endParaRPr lang="en-US" sz="2000" dirty="0" smtClean="0"/>
          </a:p>
          <a:p>
            <a:pPr eaLnBrk="1" hangingPunct="1">
              <a:defRPr/>
            </a:pPr>
            <a:endParaRPr lang="en-US" sz="2000" dirty="0" smtClean="0"/>
          </a:p>
          <a:p>
            <a:pPr eaLnBrk="1" hangingPunct="1">
              <a:defRPr/>
            </a:pPr>
            <a:r>
              <a:rPr lang="en-US" sz="2000" dirty="0" smtClean="0"/>
              <a:t>From your smartphone:</a:t>
            </a:r>
          </a:p>
          <a:p>
            <a:pPr marL="0" lvl="1" indent="0" eaLnBrk="1" hangingPunct="1">
              <a:buNone/>
              <a:defRPr/>
            </a:pPr>
            <a:endParaRPr lang="en-US" sz="2000" dirty="0"/>
          </a:p>
        </p:txBody>
      </p:sp>
      <p:pic>
        <p:nvPicPr>
          <p:cNvPr id="6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63840" y="1101291"/>
            <a:ext cx="1727880" cy="2601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9072" y="1177278"/>
            <a:ext cx="1609750" cy="2471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3749854" y="3948488"/>
            <a:ext cx="45719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indent="0" eaLnBrk="1" hangingPunct="1">
              <a:buNone/>
              <a:defRPr/>
            </a:pPr>
            <a:r>
              <a:rPr lang="en-US" sz="1800" dirty="0" smtClean="0"/>
              <a:t>http://stshld.oracle.com:8888/demo</a:t>
            </a:r>
            <a:endParaRPr lang="en-US" sz="1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1076"/>
            <a:ext cx="9144000" cy="530224"/>
          </a:xfrm>
        </p:spPr>
        <p:txBody>
          <a:bodyPr/>
          <a:lstStyle/>
          <a:p>
            <a:pPr algn="ctr"/>
            <a:r>
              <a:rPr lang="en-US" dirty="0" smtClean="0"/>
              <a:t>ADF Mobile Browser Demo Site</a:t>
            </a:r>
            <a:endParaRPr lang="en-US" dirty="0"/>
          </a:p>
        </p:txBody>
      </p:sp>
      <p:pic>
        <p:nvPicPr>
          <p:cNvPr id="132099" name="Picture 3" descr="C:\Users\lmunsing\Pictures\2012-06-26 all\all 04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664" y="799069"/>
            <a:ext cx="2955582" cy="3739979"/>
          </a:xfrm>
          <a:prstGeom prst="rect">
            <a:avLst/>
          </a:prstGeom>
          <a:noFill/>
        </p:spPr>
      </p:pic>
      <p:pic>
        <p:nvPicPr>
          <p:cNvPr id="11" name="Picture 10" descr="C:\Users\lmunsing\Pictures\2012-06-26 all\all 04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80944" y="832028"/>
            <a:ext cx="2975223" cy="3706748"/>
          </a:xfrm>
          <a:prstGeom prst="rect">
            <a:avLst/>
          </a:prstGeom>
          <a:noFill/>
        </p:spPr>
      </p:pic>
      <p:pic>
        <p:nvPicPr>
          <p:cNvPr id="12" name="Picture 6" descr="C:\Users\lmunsing\Pictures\2012-06-26 all\all 043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27432" y="841390"/>
            <a:ext cx="2958902" cy="3693363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0" y="4486660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indent="0" algn="ctr" eaLnBrk="1" hangingPunct="1">
              <a:buNone/>
              <a:defRPr/>
            </a:pPr>
            <a:r>
              <a:rPr lang="en-US" sz="1800" dirty="0" smtClean="0"/>
              <a:t>http://stshld.oracle.com:8888/demo</a:t>
            </a:r>
            <a:endParaRPr lang="en-US" sz="1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0" y="126934"/>
            <a:ext cx="9144000" cy="432259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ＭＳ Ｐゴシック" pitchFamily="127" charset="-128"/>
                <a:cs typeface="ＭＳ Ｐゴシック" pitchFamily="127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Arial" charset="0"/>
                <a:ea typeface="ＭＳ Ｐゴシック" pitchFamily="127" charset="-128"/>
                <a:cs typeface="ＭＳ Ｐゴシック" pitchFamily="12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Arial" charset="0"/>
                <a:ea typeface="ＭＳ Ｐゴシック" pitchFamily="127" charset="-128"/>
                <a:cs typeface="ＭＳ Ｐゴシック" pitchFamily="12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Arial" charset="0"/>
                <a:ea typeface="ＭＳ Ｐゴシック" pitchFamily="127" charset="-128"/>
                <a:cs typeface="ＭＳ Ｐゴシック" pitchFamily="12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Arial" charset="0"/>
                <a:ea typeface="ＭＳ Ｐゴシック" pitchFamily="127" charset="-128"/>
                <a:cs typeface="ＭＳ Ｐゴシック" pitchFamily="127" charset="-128"/>
              </a:defRPr>
            </a:lvl5pPr>
            <a:lvl6pPr marL="285573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571145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856718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142291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dirty="0" smtClean="0"/>
              <a:t>Mobile Development with Oracle ADF</a:t>
            </a:r>
            <a:endParaRPr lang="en-US" dirty="0"/>
          </a:p>
        </p:txBody>
      </p:sp>
      <p:graphicFrame>
        <p:nvGraphicFramePr>
          <p:cNvPr id="7" name="Group 5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01793210"/>
              </p:ext>
            </p:extLst>
          </p:nvPr>
        </p:nvGraphicFramePr>
        <p:xfrm>
          <a:off x="219711" y="760778"/>
          <a:ext cx="8751295" cy="3858040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1238387"/>
                <a:gridCol w="1136821"/>
                <a:gridCol w="1491049"/>
                <a:gridCol w="4885038"/>
              </a:tblGrid>
              <a:tr h="33554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Use Case</a:t>
                      </a:r>
                    </a:p>
                  </a:txBody>
                  <a:tcPr marL="93035" marR="93035" marT="34249" marB="34249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r>
                        <a:rPr lang="en-US" sz="1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Solution</a:t>
                      </a:r>
                      <a:endParaRPr lang="en-US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Description</a:t>
                      </a:r>
                    </a:p>
                  </a:txBody>
                  <a:tcPr marL="93035" marR="93035" marT="34249" marB="34249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Function &amp; Benefits</a:t>
                      </a:r>
                    </a:p>
                  </a:txBody>
                  <a:tcPr marL="72000" marR="93035" marT="34249" marB="34249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97287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sym typeface="Wingdings" pitchFamily="2" charset="2"/>
                        </a:rPr>
                        <a:t>Tablet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sym typeface="Wingdings" pitchFamily="2" charset="2"/>
                        </a:rPr>
                        <a:t>Laptop/Desktop Replacement</a:t>
                      </a:r>
                    </a:p>
                  </a:txBody>
                  <a:tcPr marL="72000" marR="72000" marT="34249" marB="34249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sym typeface="Wingdings" pitchFamily="2" charset="2"/>
                        </a:rPr>
                        <a:t>ADF Faces RC Components</a:t>
                      </a:r>
                    </a:p>
                  </a:txBody>
                  <a:tcPr marL="72000" marR="72000" marT="34249" marB="34249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sym typeface="Wingdings" pitchFamily="2" charset="2"/>
                        </a:rPr>
                        <a:t>For desktop browser apps that are fully functional in iPad and Android tablet browsers</a:t>
                      </a:r>
                    </a:p>
                  </a:txBody>
                  <a:tcPr marL="72000" marR="72000" marT="34249" marB="34249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tx2"/>
                        </a:buClr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kumimoji="0" lang="en-US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+mn-cs"/>
                          <a:sym typeface="Wingdings" pitchFamily="2" charset="2"/>
                        </a:rPr>
                        <a:t>Desktop browser based applications must perform flawlessly in Tablet browser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tx2"/>
                        </a:buClr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sym typeface="Wingdings" pitchFamily="2" charset="2"/>
                        </a:rPr>
                        <a:t>Single codebase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tx2"/>
                        </a:buClr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sym typeface="Wingdings" pitchFamily="2" charset="2"/>
                        </a:rPr>
                        <a:t>Simplest rollout, maintenance, portability</a:t>
                      </a:r>
                    </a:p>
                  </a:txBody>
                  <a:tcPr marL="72000" marR="72000" marT="34249" marB="34249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8"/>
                    </a:solidFill>
                  </a:tcPr>
                </a:tc>
              </a:tr>
              <a:tr h="938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sym typeface="Wingdings" pitchFamily="2" charset="2"/>
                        </a:rPr>
                        <a:t>Mobile Phone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sym typeface="Wingdings" pitchFamily="2" charset="2"/>
                        </a:rPr>
                        <a:t>Mobile Approval and Search</a:t>
                      </a:r>
                    </a:p>
                  </a:txBody>
                  <a:tcPr marL="72000" marR="72000" marT="34249" marB="34249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sym typeface="Wingdings" pitchFamily="2" charset="2"/>
                        </a:rPr>
                        <a:t>ADF Mobile Browser</a:t>
                      </a:r>
                    </a:p>
                  </a:txBody>
                  <a:tcPr marL="72000" marR="72000" marT="34249" marB="34249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sym typeface="Wingdings" pitchFamily="2" charset="2"/>
                        </a:rPr>
                        <a:t>For web pages that adapt to the mobile browser where they are viewed</a:t>
                      </a:r>
                    </a:p>
                  </a:txBody>
                  <a:tcPr marL="72000" marR="72000" marT="34249" marB="34249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tx2"/>
                        </a:buClr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sym typeface="Wingdings" pitchFamily="2" charset="2"/>
                        </a:rPr>
                        <a:t>Allows users to perform quick actions while on the go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tx2"/>
                        </a:buClr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sym typeface="Wingdings" pitchFamily="2" charset="2"/>
                        </a:rPr>
                        <a:t>Benefits from application optimizations to </a:t>
                      </a:r>
                      <a:r>
                        <a:rPr kumimoji="0" 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sym typeface="Wingdings" pitchFamily="2" charset="2"/>
                        </a:rPr>
                        <a:t>smartphone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sym typeface="Wingdings" pitchFamily="2" charset="2"/>
                        </a:rPr>
                        <a:t> form factor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tx2"/>
                        </a:buClr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sym typeface="Wingdings" pitchFamily="2" charset="2"/>
                        </a:rPr>
                        <a:t>Some benefit from Device Service enhancements</a:t>
                      </a:r>
                      <a:endParaRPr kumimoji="0" lang="en-US" sz="11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+mn-cs"/>
                        <a:sym typeface="Wingdings" pitchFamily="2" charset="2"/>
                      </a:endParaRP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tx2"/>
                        </a:buClr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kumimoji="0" lang="en-US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+mn-cs"/>
                          <a:sym typeface="Wingdings" pitchFamily="2" charset="2"/>
                        </a:rPr>
                        <a:t>Supports broad range of mobile browsers (smartphones and feature phones)</a:t>
                      </a:r>
                    </a:p>
                  </a:txBody>
                  <a:tcPr marL="72000" marR="72000" marT="34249" marB="34249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8"/>
                    </a:solidFill>
                  </a:tcPr>
                </a:tc>
              </a:tr>
              <a:tr h="13914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sym typeface="Wingdings" pitchFamily="2" charset="2"/>
                        </a:rPr>
                        <a:t>Smartphone/tablet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sym typeface="Wingdings" pitchFamily="2" charset="2"/>
                        </a:rPr>
                        <a:t>Advanced Mobile Workers </a:t>
                      </a:r>
                      <a:r>
                        <a:rPr kumimoji="0" lang="en-US" sz="11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sym typeface="Wingdings" pitchFamily="2" charset="2"/>
                        </a:rPr>
                        <a:t>and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sym typeface="Wingdings" pitchFamily="2" charset="2"/>
                        </a:rPr>
                        <a:t>Mobile Approval and Search</a:t>
                      </a:r>
                    </a:p>
                  </a:txBody>
                  <a:tcPr marL="72000" marR="72000" marT="34249" marB="34249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sym typeface="Wingdings" pitchFamily="2" charset="2"/>
                        </a:rPr>
                        <a:t>ADF Mobile</a:t>
                      </a:r>
                    </a:p>
                  </a:txBody>
                  <a:tcPr marL="72000" marR="72000" marT="34249" marB="34249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sym typeface="Wingdings" pitchFamily="2" charset="2"/>
                        </a:rPr>
                        <a:t>For mobile apps that install and run on </a:t>
                      </a:r>
                      <a:r>
                        <a:rPr kumimoji="0" 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sym typeface="Wingdings" pitchFamily="2" charset="2"/>
                        </a:rPr>
                        <a:t>iOS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sym typeface="Wingdings" pitchFamily="2" charset="2"/>
                        </a:rPr>
                        <a:t> devices</a:t>
                      </a:r>
                    </a:p>
                  </a:txBody>
                  <a:tcPr marL="72000" marR="72000" marT="34249" marB="34249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tx2"/>
                        </a:buClr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sym typeface="Wingdings" pitchFamily="2" charset="2"/>
                        </a:rPr>
                        <a:t>Applications must be optimized for device form factors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tx2"/>
                        </a:buClr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sym typeface="Wingdings" pitchFamily="2" charset="2"/>
                        </a:rPr>
                        <a:t>Requires both devices services access as well as offline support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tx2"/>
                        </a:buClr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sym typeface="Wingdings" pitchFamily="2" charset="2"/>
                        </a:rPr>
                        <a:t>Access to local storage and device services (camera, bar scanner, etc.)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tx2"/>
                        </a:buClr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sym typeface="Wingdings" pitchFamily="2" charset="2"/>
                        </a:rPr>
                        <a:t>Reuse existing ADF development skills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tx2"/>
                        </a:buClr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sym typeface="Wingdings" pitchFamily="2" charset="2"/>
                        </a:rPr>
                        <a:t>Minimizes development cycle for supporting new mobile platforms</a:t>
                      </a:r>
                    </a:p>
                  </a:txBody>
                  <a:tcPr marL="72000" marR="72000" marT="34249" marB="34249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8"/>
                    </a:solidFill>
                  </a:tcPr>
                </a:tc>
              </a:tr>
            </a:tbl>
          </a:graphicData>
        </a:graphic>
      </p:graphicFrame>
      <p:sp>
        <p:nvSpPr>
          <p:cNvPr id="12" name="Rectangle 11"/>
          <p:cNvSpPr/>
          <p:nvPr/>
        </p:nvSpPr>
        <p:spPr>
          <a:xfrm>
            <a:off x="1496468" y="3527512"/>
            <a:ext cx="1083276" cy="75372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l"/>
            <a:endParaRPr lang="en-US" sz="160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84639" y="3336634"/>
            <a:ext cx="1103871" cy="1174536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l"/>
            <a:endParaRPr lang="en-US" sz="160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640227" y="3566984"/>
            <a:ext cx="1388075" cy="61783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l"/>
            <a:endParaRPr lang="en-US" sz="160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155987" y="3270421"/>
            <a:ext cx="4732638" cy="1243913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l"/>
            <a:endParaRPr lang="en-US" sz="160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0016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6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 Agenda</a:t>
            </a:r>
          </a:p>
        </p:txBody>
      </p:sp>
      <p:sp>
        <p:nvSpPr>
          <p:cNvPr id="59395" name="Rectangle 70"/>
          <p:cNvSpPr>
            <a:spLocks noGrp="1" noChangeArrowheads="1"/>
          </p:cNvSpPr>
          <p:nvPr>
            <p:ph idx="1"/>
          </p:nvPr>
        </p:nvSpPr>
        <p:spPr>
          <a:xfrm>
            <a:off x="808038" y="840259"/>
            <a:ext cx="8140700" cy="3649264"/>
          </a:xfrm>
        </p:spPr>
        <p:txBody>
          <a:bodyPr anchor="ctr"/>
          <a:lstStyle/>
          <a:p>
            <a:r>
              <a:rPr lang="en-US" dirty="0" smtClean="0"/>
              <a:t>Mobile Enterprise Challenges</a:t>
            </a:r>
          </a:p>
          <a:p>
            <a:r>
              <a:rPr lang="en-US" dirty="0" smtClean="0"/>
              <a:t>Oracle’s Mobile Strategy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Oracle ADF Mobile - Roadmap</a:t>
            </a:r>
          </a:p>
          <a:p>
            <a:r>
              <a:rPr lang="en-US" dirty="0" smtClean="0"/>
              <a:t>Demonstration</a:t>
            </a:r>
            <a:endParaRPr lang="en-US" dirty="0"/>
          </a:p>
        </p:txBody>
      </p:sp>
      <p:pic>
        <p:nvPicPr>
          <p:cNvPr id="8" name="Picture 7" descr="ph_ind_arc_007_cropp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9644" y="548725"/>
            <a:ext cx="1604356" cy="160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5215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ADF Mobile - Roadmap</a:t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808038" y="1164165"/>
            <a:ext cx="3965125" cy="3297237"/>
          </a:xfrm>
        </p:spPr>
        <p:txBody>
          <a:bodyPr/>
          <a:lstStyle/>
          <a:p>
            <a:r>
              <a:rPr lang="en-US" sz="2000" dirty="0" smtClean="0"/>
              <a:t>Declaratively develop hybrid </a:t>
            </a:r>
            <a:r>
              <a:rPr lang="en-US" sz="2000" dirty="0"/>
              <a:t>on-device </a:t>
            </a:r>
            <a:r>
              <a:rPr lang="en-US" sz="2000" dirty="0" smtClean="0"/>
              <a:t>apps </a:t>
            </a:r>
            <a:r>
              <a:rPr lang="en-US" sz="2000" dirty="0"/>
              <a:t>with HTML5 UI</a:t>
            </a:r>
          </a:p>
          <a:p>
            <a:r>
              <a:rPr lang="en-US" sz="2000" dirty="0"/>
              <a:t>Access </a:t>
            </a:r>
            <a:r>
              <a:rPr lang="en-US" sz="2000" dirty="0" smtClean="0"/>
              <a:t>local </a:t>
            </a:r>
            <a:r>
              <a:rPr lang="en-US" sz="2000" dirty="0"/>
              <a:t>storage and device services (camera, bar scanner, etc.</a:t>
            </a:r>
            <a:r>
              <a:rPr lang="en-US" sz="2000" dirty="0" smtClean="0"/>
              <a:t>) via </a:t>
            </a:r>
            <a:r>
              <a:rPr lang="en-US" sz="2000" dirty="0" err="1" smtClean="0"/>
              <a:t>PhoneGap</a:t>
            </a:r>
            <a:endParaRPr lang="en-US" sz="2000" dirty="0"/>
          </a:p>
          <a:p>
            <a:r>
              <a:rPr lang="en-US" sz="2000" dirty="0" smtClean="0"/>
              <a:t>Reuse existing </a:t>
            </a:r>
            <a:r>
              <a:rPr lang="en-US" sz="2000" dirty="0"/>
              <a:t>ADF development skills</a:t>
            </a:r>
          </a:p>
          <a:p>
            <a:r>
              <a:rPr lang="en-US" sz="2000" dirty="0" smtClean="0"/>
              <a:t>Minimize </a:t>
            </a:r>
            <a:r>
              <a:rPr lang="en-US" sz="2000" dirty="0"/>
              <a:t>development cycle for supporting new mobile </a:t>
            </a:r>
            <a:r>
              <a:rPr lang="en-US" sz="2000" dirty="0" smtClean="0"/>
              <a:t>platforms</a:t>
            </a:r>
            <a:endParaRPr lang="en-US" sz="2000" dirty="0"/>
          </a:p>
          <a:p>
            <a:endParaRPr lang="en-US" sz="2000" dirty="0" smtClean="0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95530" y="1320863"/>
            <a:ext cx="2038994" cy="285120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8239" y="1293162"/>
            <a:ext cx="1960769" cy="2867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181120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808040" y="201076"/>
            <a:ext cx="8234695" cy="446088"/>
          </a:xfrm>
        </p:spPr>
        <p:txBody>
          <a:bodyPr/>
          <a:lstStyle/>
          <a:p>
            <a:pPr lvl="0"/>
            <a:r>
              <a:rPr lang="en-US" dirty="0" smtClean="0"/>
              <a:t>Build Once, Deploy to Multiple Mobile Platforms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788509" y="1097491"/>
            <a:ext cx="7773600" cy="3325358"/>
          </a:xfrm>
        </p:spPr>
        <p:txBody>
          <a:bodyPr/>
          <a:lstStyle/>
          <a:p>
            <a:r>
              <a:rPr lang="en-US" sz="2000" dirty="0" smtClean="0"/>
              <a:t>Common and meta-data based application definition</a:t>
            </a:r>
          </a:p>
          <a:p>
            <a:r>
              <a:rPr lang="en-US" sz="2000" dirty="0" smtClean="0"/>
              <a:t>Device specific deployment options and packages</a:t>
            </a:r>
          </a:p>
          <a:p>
            <a:r>
              <a:rPr lang="en-US" sz="2000" dirty="0" smtClean="0"/>
              <a:t>Support app store based and third party app provisioning </a:t>
            </a:r>
            <a:br>
              <a:rPr lang="en-US" sz="2000" dirty="0" smtClean="0"/>
            </a:br>
            <a:r>
              <a:rPr lang="en-US" sz="2000" dirty="0" smtClean="0"/>
              <a:t>solutions</a:t>
            </a:r>
          </a:p>
          <a:p>
            <a:r>
              <a:rPr lang="en-US" sz="2000" dirty="0" smtClean="0"/>
              <a:t>Support for market leading </a:t>
            </a:r>
            <a:br>
              <a:rPr lang="en-US" sz="2000" dirty="0" smtClean="0"/>
            </a:br>
            <a:r>
              <a:rPr lang="en-US" sz="2000" dirty="0" smtClean="0"/>
              <a:t>mobile platforms such as </a:t>
            </a:r>
            <a:br>
              <a:rPr lang="en-US" sz="2000" dirty="0" smtClean="0"/>
            </a:br>
            <a:r>
              <a:rPr lang="en-US" sz="2000" dirty="0" err="1" smtClean="0"/>
              <a:t>iOS</a:t>
            </a:r>
            <a:endParaRPr lang="en-US" sz="2000" dirty="0" smtClean="0"/>
          </a:p>
          <a:p>
            <a:r>
              <a:rPr lang="en-US" sz="2000" dirty="0" smtClean="0"/>
              <a:t>Supporting mix of local </a:t>
            </a:r>
            <a:br>
              <a:rPr lang="en-US" sz="2000" dirty="0" smtClean="0"/>
            </a:br>
            <a:r>
              <a:rPr lang="en-US" sz="2000" dirty="0" smtClean="0"/>
              <a:t>and remote content</a:t>
            </a:r>
          </a:p>
        </p:txBody>
      </p:sp>
      <p:pic>
        <p:nvPicPr>
          <p:cNvPr id="5" name="Picture 4" descr="H:\Screen shot 2011-09-30 at 11.51.23 AM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12843" y="2277484"/>
            <a:ext cx="4531157" cy="24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700088" y="954088"/>
            <a:ext cx="7910512" cy="3297237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ea typeface="ヒラギノ角ゴ Pro W3"/>
                <a:cs typeface="ヒラギノ角ゴ Pro W3"/>
              </a:rPr>
              <a:t>The preceding is intended to outline our general product direction. It is intended for information purposes only, and may not be incorporated into any contract. It is not a commitment </a:t>
            </a:r>
            <a:r>
              <a:rPr lang="en-US" dirty="0" smtClean="0">
                <a:ea typeface="ヒラギノ角ゴ Pro W3"/>
                <a:cs typeface="ヒラギノ角ゴ Pro W3"/>
              </a:rPr>
              <a:t>to </a:t>
            </a:r>
            <a:r>
              <a:rPr lang="en-US" dirty="0">
                <a:ea typeface="ヒラギノ角ゴ Pro W3"/>
                <a:cs typeface="ヒラギノ角ゴ Pro W3"/>
              </a:rPr>
              <a:t>deliver </a:t>
            </a:r>
            <a:r>
              <a:rPr lang="en-US" dirty="0" smtClean="0">
                <a:ea typeface="ヒラギノ角ゴ Pro W3"/>
                <a:cs typeface="ヒラギノ角ゴ Pro W3"/>
              </a:rPr>
              <a:t>any </a:t>
            </a:r>
            <a:r>
              <a:rPr lang="en-US" dirty="0">
                <a:ea typeface="ヒラギノ角ゴ Pro W3"/>
                <a:cs typeface="ヒラギノ角ゴ Pro W3"/>
              </a:rPr>
              <a:t>material, code, or functionality, and should not </a:t>
            </a:r>
            <a:r>
              <a:rPr lang="en-US" dirty="0" smtClean="0">
                <a:ea typeface="ヒラギノ角ゴ Pro W3"/>
                <a:cs typeface="ヒラギノ角ゴ Pro W3"/>
              </a:rPr>
              <a:t>be </a:t>
            </a:r>
            <a:r>
              <a:rPr lang="en-US" dirty="0">
                <a:ea typeface="ヒラギノ角ゴ Pro W3"/>
                <a:cs typeface="ヒラギノ角ゴ Pro W3"/>
              </a:rPr>
              <a:t>relied upon in making purchasing decisions. The development, release, and timing of any features or functionality described for Oracle</a:t>
            </a:r>
            <a:r>
              <a:rPr lang="ja-JP" altLang="en-US" dirty="0">
                <a:ea typeface="ヒラギノ角ゴ Pro W3"/>
                <a:cs typeface="ヒラギノ角ゴ Pro W3"/>
              </a:rPr>
              <a:t>’</a:t>
            </a:r>
            <a:r>
              <a:rPr lang="en-US" altLang="ja-JP" dirty="0">
                <a:ea typeface="ヒラギノ角ゴ Pro W3"/>
                <a:cs typeface="ヒラギノ角ゴ Pro W3"/>
              </a:rPr>
              <a:t>s products remains at the sole discretion of Oracle.</a:t>
            </a:r>
            <a:endParaRPr lang="en-US" dirty="0">
              <a:ea typeface="ヒラギノ角ゴ Pro W3"/>
              <a:cs typeface="ヒラギノ角ゴ Pro W3"/>
            </a:endParaRPr>
          </a:p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Access and Security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8038" y="821209"/>
            <a:ext cx="7910512" cy="3640194"/>
          </a:xfrm>
        </p:spPr>
        <p:txBody>
          <a:bodyPr anchor="ctr"/>
          <a:lstStyle/>
          <a:p>
            <a:r>
              <a:rPr lang="en-US" sz="2000" dirty="0" smtClean="0"/>
              <a:t>Authentication</a:t>
            </a:r>
            <a:r>
              <a:rPr lang="en-US" sz="2000" dirty="0"/>
              <a:t>: </a:t>
            </a:r>
          </a:p>
          <a:p>
            <a:pPr lvl="1"/>
            <a:r>
              <a:rPr lang="en-US" sz="1600" dirty="0"/>
              <a:t>SSO </a:t>
            </a:r>
            <a:r>
              <a:rPr lang="en-US" sz="1600" dirty="0" smtClean="0"/>
              <a:t>Integration across Features</a:t>
            </a:r>
            <a:endParaRPr lang="en-US" sz="1600" dirty="0"/>
          </a:p>
          <a:p>
            <a:pPr lvl="1"/>
            <a:r>
              <a:rPr lang="en-US" sz="1600" dirty="0"/>
              <a:t>OAM/OID </a:t>
            </a:r>
            <a:r>
              <a:rPr lang="en-US" sz="1600" dirty="0" smtClean="0"/>
              <a:t>support (i.e. integration with Fusion Middleware)</a:t>
            </a:r>
          </a:p>
          <a:p>
            <a:pPr lvl="1"/>
            <a:r>
              <a:rPr lang="en-US" sz="1600" dirty="0" smtClean="0"/>
              <a:t>Can support offline authentication</a:t>
            </a:r>
          </a:p>
          <a:p>
            <a:pPr lvl="1"/>
            <a:endParaRPr lang="en-US" sz="800" dirty="0"/>
          </a:p>
          <a:p>
            <a:r>
              <a:rPr lang="en-US" sz="2000" dirty="0"/>
              <a:t>Access Control:</a:t>
            </a:r>
          </a:p>
          <a:p>
            <a:pPr lvl="1"/>
            <a:r>
              <a:rPr lang="en-US" sz="1600" dirty="0"/>
              <a:t>Role based access </a:t>
            </a:r>
            <a:r>
              <a:rPr lang="en-US" sz="1600" dirty="0" smtClean="0"/>
              <a:t>(show/hide UI)</a:t>
            </a:r>
          </a:p>
          <a:p>
            <a:pPr lvl="1"/>
            <a:endParaRPr lang="en-US" sz="800" dirty="0" smtClean="0"/>
          </a:p>
          <a:p>
            <a:r>
              <a:rPr lang="en-US" sz="2000" dirty="0"/>
              <a:t>Encryption:</a:t>
            </a:r>
          </a:p>
          <a:p>
            <a:pPr lvl="1"/>
            <a:r>
              <a:rPr lang="en-US" sz="1600" dirty="0"/>
              <a:t>Credential store</a:t>
            </a:r>
          </a:p>
          <a:p>
            <a:pPr lvl="1"/>
            <a:r>
              <a:rPr lang="en-US" sz="1600" dirty="0"/>
              <a:t>Local </a:t>
            </a:r>
            <a:r>
              <a:rPr lang="en-US" sz="1600" dirty="0" smtClean="0"/>
              <a:t>data</a:t>
            </a:r>
            <a:endParaRPr lang="en-US" sz="1600" dirty="0"/>
          </a:p>
          <a:p>
            <a:pPr lvl="1"/>
            <a:r>
              <a:rPr lang="en-US" sz="1600" dirty="0" smtClean="0"/>
              <a:t>Communication channels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33465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0" y="201076"/>
            <a:ext cx="9144000" cy="530224"/>
          </a:xfrm>
        </p:spPr>
        <p:txBody>
          <a:bodyPr/>
          <a:lstStyle/>
          <a:p>
            <a:pPr algn="ctr"/>
            <a:r>
              <a:rPr lang="en-US" dirty="0" smtClean="0"/>
              <a:t>ADF Mobile Architecture</a:t>
            </a:r>
          </a:p>
        </p:txBody>
      </p:sp>
      <p:sp>
        <p:nvSpPr>
          <p:cNvPr id="139" name="Rectangle 138"/>
          <p:cNvSpPr/>
          <p:nvPr/>
        </p:nvSpPr>
        <p:spPr>
          <a:xfrm>
            <a:off x="716388" y="752918"/>
            <a:ext cx="4808113" cy="3035488"/>
          </a:xfrm>
          <a:prstGeom prst="rect">
            <a:avLst/>
          </a:prstGeom>
          <a:solidFill>
            <a:srgbClr val="FD0000"/>
          </a:solidFill>
          <a:ln w="25400" cap="flat" cmpd="sng" algn="ctr">
            <a:solidFill>
              <a:srgbClr val="FD0000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1" name="Oval 6"/>
          <p:cNvSpPr>
            <a:spLocks noChangeArrowheads="1"/>
          </p:cNvSpPr>
          <p:nvPr/>
        </p:nvSpPr>
        <p:spPr bwMode="auto">
          <a:xfrm>
            <a:off x="3437718" y="2373272"/>
            <a:ext cx="1302995" cy="354204"/>
          </a:xfrm>
          <a:prstGeom prst="ellipse">
            <a:avLst/>
          </a:prstGeom>
          <a:solidFill>
            <a:srgbClr val="FD0000"/>
          </a:solidFill>
          <a:ln w="9525" algn="ctr">
            <a:noFill/>
            <a:round/>
            <a:headEnd/>
            <a:tailEnd/>
          </a:ln>
        </p:spPr>
        <p:txBody>
          <a:bodyPr lIns="92075" tIns="46038" rIns="92075" bIns="46038"/>
          <a:lstStyle/>
          <a:p>
            <a:pPr marL="119063" marR="0" lvl="0" indent="-119063" algn="ctr" defTabSz="914400" eaLnBrk="1" fontAlgn="auto" latinLnBrk="0" hangingPunct="1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FD0000"/>
              </a:buClr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3" name="AutoShape 4"/>
          <p:cNvSpPr>
            <a:spLocks noChangeArrowheads="1"/>
          </p:cNvSpPr>
          <p:nvPr/>
        </p:nvSpPr>
        <p:spPr bwMode="auto">
          <a:xfrm>
            <a:off x="866776" y="1042908"/>
            <a:ext cx="3286564" cy="1389290"/>
          </a:xfrm>
          <a:prstGeom prst="roundRect">
            <a:avLst>
              <a:gd name="adj" fmla="val 16667"/>
            </a:avLst>
          </a:prstGeom>
          <a:solidFill>
            <a:srgbClr val="7F7F7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4" name="AutoShape 4"/>
          <p:cNvSpPr>
            <a:spLocks noChangeArrowheads="1"/>
          </p:cNvSpPr>
          <p:nvPr/>
        </p:nvSpPr>
        <p:spPr bwMode="auto">
          <a:xfrm>
            <a:off x="942975" y="1109066"/>
            <a:ext cx="2343150" cy="1223897"/>
          </a:xfrm>
          <a:prstGeom prst="roundRect">
            <a:avLst>
              <a:gd name="adj" fmla="val 16667"/>
            </a:avLst>
          </a:prstGeom>
          <a:solidFill>
            <a:srgbClr val="FFFFFF">
              <a:lumMod val="85000"/>
            </a:srgb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5" name="Rectangle 144"/>
          <p:cNvSpPr/>
          <p:nvPr/>
        </p:nvSpPr>
        <p:spPr>
          <a:xfrm>
            <a:off x="796522" y="3219894"/>
            <a:ext cx="1032278" cy="404431"/>
          </a:xfrm>
          <a:prstGeom prst="rect">
            <a:avLst/>
          </a:prstGeom>
          <a:gradFill rotWithShape="1">
            <a:gsLst>
              <a:gs pos="0">
                <a:srgbClr val="FD0000">
                  <a:tint val="50000"/>
                  <a:satMod val="300000"/>
                </a:srgbClr>
              </a:gs>
              <a:gs pos="35000">
                <a:srgbClr val="FD0000">
                  <a:tint val="37000"/>
                  <a:satMod val="300000"/>
                </a:srgbClr>
              </a:gs>
              <a:gs pos="100000">
                <a:srgbClr val="FD0000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FD0000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Phone Gap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6" name="Flowchart: Magnetic Disk 145"/>
          <p:cNvSpPr/>
          <p:nvPr/>
        </p:nvSpPr>
        <p:spPr>
          <a:xfrm>
            <a:off x="3393862" y="3996636"/>
            <a:ext cx="930489" cy="601382"/>
          </a:xfrm>
          <a:prstGeom prst="flowChartMagneticDisk">
            <a:avLst/>
          </a:prstGeom>
          <a:gradFill rotWithShape="1">
            <a:gsLst>
              <a:gs pos="0">
                <a:srgbClr val="FD0000">
                  <a:tint val="50000"/>
                  <a:satMod val="300000"/>
                </a:srgbClr>
              </a:gs>
              <a:gs pos="35000">
                <a:srgbClr val="FD0000">
                  <a:tint val="37000"/>
                  <a:satMod val="300000"/>
                </a:srgbClr>
              </a:gs>
              <a:gs pos="100000">
                <a:srgbClr val="FD0000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FD0000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1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Local Data</a:t>
            </a:r>
            <a:endParaRPr kumimoji="0" lang="en-US" sz="11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147" name="Straight Arrow Connector 146"/>
          <p:cNvCxnSpPr>
            <a:endCxn id="158" idx="2"/>
          </p:cNvCxnSpPr>
          <p:nvPr/>
        </p:nvCxnSpPr>
        <p:spPr>
          <a:xfrm rot="5400000" flipH="1" flipV="1">
            <a:off x="2968279" y="3261897"/>
            <a:ext cx="76183" cy="15535"/>
          </a:xfrm>
          <a:prstGeom prst="straightConnector1">
            <a:avLst/>
          </a:prstGeom>
          <a:noFill/>
          <a:ln w="9525" cap="flat" cmpd="sng" algn="ctr">
            <a:solidFill>
              <a:srgbClr val="000000"/>
            </a:solidFill>
            <a:prstDash val="solid"/>
            <a:tailEnd type="arrow"/>
          </a:ln>
          <a:effectLst/>
        </p:spPr>
      </p:cxnSp>
      <p:sp>
        <p:nvSpPr>
          <p:cNvPr id="148" name="TextBox 22"/>
          <p:cNvSpPr txBox="1">
            <a:spLocks noChangeArrowheads="1"/>
          </p:cNvSpPr>
          <p:nvPr/>
        </p:nvSpPr>
        <p:spPr bwMode="auto">
          <a:xfrm>
            <a:off x="694064" y="752473"/>
            <a:ext cx="183736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Device Native Container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49" name="Rectangle 148"/>
          <p:cNvSpPr/>
          <p:nvPr/>
        </p:nvSpPr>
        <p:spPr>
          <a:xfrm>
            <a:off x="715601" y="3986350"/>
            <a:ext cx="2446701" cy="656673"/>
          </a:xfrm>
          <a:prstGeom prst="rect">
            <a:avLst/>
          </a:prstGeom>
          <a:gradFill rotWithShape="1">
            <a:gsLst>
              <a:gs pos="0">
                <a:srgbClr val="FD0000">
                  <a:tint val="50000"/>
                  <a:satMod val="300000"/>
                </a:srgbClr>
              </a:gs>
              <a:gs pos="35000">
                <a:srgbClr val="FD0000">
                  <a:tint val="37000"/>
                  <a:satMod val="300000"/>
                </a:srgbClr>
              </a:gs>
              <a:gs pos="100000">
                <a:srgbClr val="FD0000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FD0000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0" name="Text Box 44"/>
          <p:cNvSpPr txBox="1">
            <a:spLocks noChangeArrowheads="1"/>
          </p:cNvSpPr>
          <p:nvPr/>
        </p:nvSpPr>
        <p:spPr bwMode="auto">
          <a:xfrm>
            <a:off x="3299758" y="1117341"/>
            <a:ext cx="838989" cy="26379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1100" b="1" kern="0" dirty="0" smtClean="0">
                <a:solidFill>
                  <a:srgbClr val="FFFFFF"/>
                </a:solidFill>
              </a:rPr>
              <a:t>Web View</a:t>
            </a:r>
            <a:endParaRPr kumimoji="0" lang="en-US" sz="11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151" name="Rectangle 150"/>
          <p:cNvSpPr/>
          <p:nvPr/>
        </p:nvSpPr>
        <p:spPr>
          <a:xfrm>
            <a:off x="3390900" y="1423311"/>
            <a:ext cx="628500" cy="826955"/>
          </a:xfrm>
          <a:prstGeom prst="rect">
            <a:avLst/>
          </a:prstGeom>
          <a:gradFill rotWithShape="1">
            <a:gsLst>
              <a:gs pos="0">
                <a:srgbClr val="FD0000">
                  <a:tint val="50000"/>
                  <a:satMod val="300000"/>
                </a:srgbClr>
              </a:gs>
              <a:gs pos="35000">
                <a:srgbClr val="FD0000">
                  <a:tint val="37000"/>
                  <a:satMod val="300000"/>
                </a:srgbClr>
              </a:gs>
              <a:gs pos="100000">
                <a:srgbClr val="FD0000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FD0000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1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Server HTML</a:t>
            </a:r>
            <a:endParaRPr kumimoji="0" lang="en-US" sz="11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2" name="Rectangle 151"/>
          <p:cNvSpPr/>
          <p:nvPr/>
        </p:nvSpPr>
        <p:spPr>
          <a:xfrm>
            <a:off x="1083819" y="1425675"/>
            <a:ext cx="1326006" cy="378032"/>
          </a:xfrm>
          <a:prstGeom prst="rect">
            <a:avLst/>
          </a:prstGeom>
          <a:gradFill rotWithShape="1">
            <a:gsLst>
              <a:gs pos="0">
                <a:srgbClr val="FD0000">
                  <a:tint val="50000"/>
                  <a:satMod val="300000"/>
                </a:srgbClr>
              </a:gs>
              <a:gs pos="35000">
                <a:srgbClr val="FD0000">
                  <a:tint val="37000"/>
                  <a:satMod val="300000"/>
                </a:srgbClr>
              </a:gs>
              <a:gs pos="100000">
                <a:srgbClr val="FD0000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FD0000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1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ADF Mobile </a:t>
            </a:r>
            <a:br>
              <a:rPr kumimoji="0" lang="fi-FI" sz="11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fi-FI" sz="11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XML View</a:t>
            </a:r>
            <a:endParaRPr kumimoji="0" lang="en-US" sz="11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" name="Group 32"/>
          <p:cNvGrpSpPr/>
          <p:nvPr/>
        </p:nvGrpSpPr>
        <p:grpSpPr>
          <a:xfrm>
            <a:off x="2002583" y="4027700"/>
            <a:ext cx="865712" cy="621396"/>
            <a:chOff x="530311" y="4074748"/>
            <a:chExt cx="3471674" cy="2600873"/>
          </a:xfrm>
        </p:grpSpPr>
        <p:pic>
          <p:nvPicPr>
            <p:cNvPr id="181" name="Picture 2" descr="C:\Program Files\Microsoft Office\MEDIA\CAGCAT10\j0335112.wm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067237" y="4171595"/>
              <a:ext cx="895350" cy="895350"/>
            </a:xfrm>
            <a:prstGeom prst="rect">
              <a:avLst/>
            </a:prstGeom>
            <a:noFill/>
          </p:spPr>
        </p:pic>
        <p:pic>
          <p:nvPicPr>
            <p:cNvPr id="182" name="Picture 3" descr="C:\Users\jhhuang\AppData\Local\Microsoft\Windows\Temporary Internet Files\Content.IE5\SGEFQWCE\MC900434791[1]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805070" y="4096942"/>
              <a:ext cx="1080737" cy="1080737"/>
            </a:xfrm>
            <a:prstGeom prst="rect">
              <a:avLst/>
            </a:prstGeom>
            <a:noFill/>
          </p:spPr>
        </p:pic>
        <p:pic>
          <p:nvPicPr>
            <p:cNvPr id="183" name="Picture 4" descr="C:\Users\jhhuang\AppData\Local\Microsoft\Windows\Temporary Internet Files\Content.IE5\SGEFQWCE\MC900384154[1].wmf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42567" y="5616982"/>
              <a:ext cx="1022841" cy="878754"/>
            </a:xfrm>
            <a:prstGeom prst="rect">
              <a:avLst/>
            </a:prstGeom>
            <a:noFill/>
          </p:spPr>
        </p:pic>
        <p:pic>
          <p:nvPicPr>
            <p:cNvPr id="184" name="Picture 6" descr="C:\Users\jhhuang\AppData\Local\Microsoft\Windows\Temporary Internet Files\Content.IE5\ZGN3LIOM\MC900310874[1].wmf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600137" y="5225100"/>
              <a:ext cx="1155458" cy="1450521"/>
            </a:xfrm>
            <a:prstGeom prst="rect">
              <a:avLst/>
            </a:prstGeom>
            <a:noFill/>
          </p:spPr>
        </p:pic>
        <p:pic>
          <p:nvPicPr>
            <p:cNvPr id="185" name="Picture 9" descr="C:\Users\jhhuang\AppData\Local\Microsoft\Windows\Temporary Internet Files\Content.IE5\4ED1034B\MC900412384[1].wmf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30311" y="4074748"/>
              <a:ext cx="1001630" cy="1225272"/>
            </a:xfrm>
            <a:prstGeom prst="rect">
              <a:avLst/>
            </a:prstGeom>
            <a:noFill/>
          </p:spPr>
        </p:pic>
        <p:sp>
          <p:nvSpPr>
            <p:cNvPr id="186" name="Photo"/>
            <p:cNvSpPr>
              <a:spLocks noEditPoints="1" noChangeArrowheads="1"/>
            </p:cNvSpPr>
            <p:nvPr/>
          </p:nvSpPr>
          <p:spPr bwMode="auto">
            <a:xfrm>
              <a:off x="2942607" y="5664531"/>
              <a:ext cx="1059378" cy="741116"/>
            </a:xfrm>
            <a:custGeom>
              <a:avLst/>
              <a:gdLst>
                <a:gd name="T0" fmla="*/ 0 w 21600"/>
                <a:gd name="T1" fmla="*/ 3085 h 21600"/>
                <a:gd name="T2" fmla="*/ 10800 w 21600"/>
                <a:gd name="T3" fmla="*/ 0 h 21600"/>
                <a:gd name="T4" fmla="*/ 21600 w 21600"/>
                <a:gd name="T5" fmla="*/ 3085 h 21600"/>
                <a:gd name="T6" fmla="*/ 21600 w 21600"/>
                <a:gd name="T7" fmla="*/ 10800 h 21600"/>
                <a:gd name="T8" fmla="*/ 21600 w 21600"/>
                <a:gd name="T9" fmla="*/ 21600 h 21600"/>
                <a:gd name="T10" fmla="*/ 10800 w 21600"/>
                <a:gd name="T11" fmla="*/ 21800 h 21600"/>
                <a:gd name="T12" fmla="*/ 0 w 21600"/>
                <a:gd name="T13" fmla="*/ 21600 h 21600"/>
                <a:gd name="T14" fmla="*/ 0 w 21600"/>
                <a:gd name="T15" fmla="*/ 10800 h 21600"/>
                <a:gd name="T16" fmla="*/ 761 w 21600"/>
                <a:gd name="T17" fmla="*/ 22454 h 21600"/>
                <a:gd name="T18" fmla="*/ 21069 w 21600"/>
                <a:gd name="T19" fmla="*/ 30282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 extrusionOk="0">
                  <a:moveTo>
                    <a:pt x="0" y="21600"/>
                  </a:moveTo>
                  <a:lnTo>
                    <a:pt x="0" y="3085"/>
                  </a:lnTo>
                  <a:lnTo>
                    <a:pt x="1542" y="3085"/>
                  </a:lnTo>
                  <a:lnTo>
                    <a:pt x="1542" y="1028"/>
                  </a:lnTo>
                  <a:lnTo>
                    <a:pt x="3857" y="1028"/>
                  </a:lnTo>
                  <a:lnTo>
                    <a:pt x="3857" y="3085"/>
                  </a:lnTo>
                  <a:lnTo>
                    <a:pt x="5400" y="3085"/>
                  </a:lnTo>
                  <a:lnTo>
                    <a:pt x="6942" y="0"/>
                  </a:lnTo>
                  <a:lnTo>
                    <a:pt x="14657" y="0"/>
                  </a:lnTo>
                  <a:lnTo>
                    <a:pt x="16200" y="3085"/>
                  </a:lnTo>
                  <a:lnTo>
                    <a:pt x="21600" y="3085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  <a:path w="21600" h="21600" extrusionOk="0">
                  <a:moveTo>
                    <a:pt x="0" y="3085"/>
                  </a:moveTo>
                  <a:lnTo>
                    <a:pt x="21600" y="3085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3085"/>
                  </a:lnTo>
                  <a:close/>
                </a:path>
                <a:path w="21600" h="21600" extrusionOk="0">
                  <a:moveTo>
                    <a:pt x="10800" y="4800"/>
                  </a:moveTo>
                  <a:lnTo>
                    <a:pt x="11925" y="4971"/>
                  </a:lnTo>
                  <a:lnTo>
                    <a:pt x="13017" y="5442"/>
                  </a:lnTo>
                  <a:lnTo>
                    <a:pt x="14046" y="6128"/>
                  </a:lnTo>
                  <a:lnTo>
                    <a:pt x="14914" y="7071"/>
                  </a:lnTo>
                  <a:lnTo>
                    <a:pt x="15621" y="8271"/>
                  </a:lnTo>
                  <a:lnTo>
                    <a:pt x="16167" y="9514"/>
                  </a:lnTo>
                  <a:lnTo>
                    <a:pt x="16425" y="11014"/>
                  </a:lnTo>
                  <a:lnTo>
                    <a:pt x="16585" y="12471"/>
                  </a:lnTo>
                  <a:lnTo>
                    <a:pt x="16489" y="14014"/>
                  </a:lnTo>
                  <a:lnTo>
                    <a:pt x="16135" y="15471"/>
                  </a:lnTo>
                  <a:lnTo>
                    <a:pt x="15621" y="16800"/>
                  </a:lnTo>
                  <a:lnTo>
                    <a:pt x="14914" y="18000"/>
                  </a:lnTo>
                  <a:lnTo>
                    <a:pt x="14046" y="18942"/>
                  </a:lnTo>
                  <a:lnTo>
                    <a:pt x="13050" y="19671"/>
                  </a:lnTo>
                  <a:lnTo>
                    <a:pt x="11925" y="20057"/>
                  </a:lnTo>
                  <a:lnTo>
                    <a:pt x="10832" y="20185"/>
                  </a:lnTo>
                  <a:lnTo>
                    <a:pt x="9675" y="20142"/>
                  </a:lnTo>
                  <a:lnTo>
                    <a:pt x="8582" y="19628"/>
                  </a:lnTo>
                  <a:lnTo>
                    <a:pt x="7553" y="18942"/>
                  </a:lnTo>
                  <a:lnTo>
                    <a:pt x="6717" y="17957"/>
                  </a:lnTo>
                  <a:lnTo>
                    <a:pt x="5946" y="16842"/>
                  </a:lnTo>
                  <a:lnTo>
                    <a:pt x="5464" y="15514"/>
                  </a:lnTo>
                  <a:lnTo>
                    <a:pt x="5078" y="14014"/>
                  </a:lnTo>
                  <a:lnTo>
                    <a:pt x="5014" y="12514"/>
                  </a:lnTo>
                  <a:lnTo>
                    <a:pt x="5110" y="11014"/>
                  </a:lnTo>
                  <a:lnTo>
                    <a:pt x="5528" y="9557"/>
                  </a:lnTo>
                  <a:lnTo>
                    <a:pt x="6010" y="8228"/>
                  </a:lnTo>
                  <a:lnTo>
                    <a:pt x="6750" y="7114"/>
                  </a:lnTo>
                  <a:lnTo>
                    <a:pt x="7650" y="6085"/>
                  </a:lnTo>
                  <a:lnTo>
                    <a:pt x="8614" y="5400"/>
                  </a:lnTo>
                  <a:lnTo>
                    <a:pt x="9707" y="4971"/>
                  </a:lnTo>
                  <a:lnTo>
                    <a:pt x="10800" y="4800"/>
                  </a:lnTo>
                  <a:close/>
                </a:path>
                <a:path w="21600" h="21600" extrusionOk="0">
                  <a:moveTo>
                    <a:pt x="8003" y="8057"/>
                  </a:moveTo>
                  <a:lnTo>
                    <a:pt x="8807" y="7371"/>
                  </a:lnTo>
                  <a:lnTo>
                    <a:pt x="9546" y="6985"/>
                  </a:lnTo>
                  <a:lnTo>
                    <a:pt x="10446" y="6771"/>
                  </a:lnTo>
                  <a:lnTo>
                    <a:pt x="11217" y="6771"/>
                  </a:lnTo>
                  <a:lnTo>
                    <a:pt x="12053" y="7028"/>
                  </a:lnTo>
                  <a:lnTo>
                    <a:pt x="12889" y="7457"/>
                  </a:lnTo>
                  <a:lnTo>
                    <a:pt x="13628" y="8100"/>
                  </a:lnTo>
                  <a:lnTo>
                    <a:pt x="14175" y="8871"/>
                  </a:lnTo>
                  <a:lnTo>
                    <a:pt x="14625" y="9814"/>
                  </a:lnTo>
                  <a:lnTo>
                    <a:pt x="14978" y="10885"/>
                  </a:lnTo>
                  <a:lnTo>
                    <a:pt x="15171" y="12042"/>
                  </a:lnTo>
                  <a:lnTo>
                    <a:pt x="15107" y="13114"/>
                  </a:lnTo>
                  <a:lnTo>
                    <a:pt x="15042" y="14228"/>
                  </a:lnTo>
                  <a:lnTo>
                    <a:pt x="14689" y="15257"/>
                  </a:lnTo>
                  <a:lnTo>
                    <a:pt x="14207" y="16285"/>
                  </a:lnTo>
                  <a:lnTo>
                    <a:pt x="13596" y="17057"/>
                  </a:lnTo>
                  <a:lnTo>
                    <a:pt x="12889" y="17657"/>
                  </a:lnTo>
                  <a:lnTo>
                    <a:pt x="12053" y="18085"/>
                  </a:lnTo>
                  <a:lnTo>
                    <a:pt x="11185" y="18257"/>
                  </a:lnTo>
                  <a:lnTo>
                    <a:pt x="10414" y="18214"/>
                  </a:lnTo>
                  <a:lnTo>
                    <a:pt x="9546" y="18042"/>
                  </a:lnTo>
                  <a:lnTo>
                    <a:pt x="8742" y="17614"/>
                  </a:lnTo>
                  <a:lnTo>
                    <a:pt x="8003" y="17014"/>
                  </a:lnTo>
                  <a:lnTo>
                    <a:pt x="7457" y="16242"/>
                  </a:lnTo>
                  <a:lnTo>
                    <a:pt x="6975" y="15257"/>
                  </a:lnTo>
                  <a:lnTo>
                    <a:pt x="6653" y="14142"/>
                  </a:lnTo>
                  <a:lnTo>
                    <a:pt x="6492" y="13114"/>
                  </a:lnTo>
                  <a:lnTo>
                    <a:pt x="6525" y="11914"/>
                  </a:lnTo>
                  <a:lnTo>
                    <a:pt x="6621" y="10842"/>
                  </a:lnTo>
                  <a:lnTo>
                    <a:pt x="6942" y="9771"/>
                  </a:lnTo>
                  <a:lnTo>
                    <a:pt x="7457" y="8785"/>
                  </a:lnTo>
                  <a:lnTo>
                    <a:pt x="8003" y="8057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54" name="TextBox 22"/>
          <p:cNvSpPr txBox="1">
            <a:spLocks noChangeArrowheads="1"/>
          </p:cNvSpPr>
          <p:nvPr/>
        </p:nvSpPr>
        <p:spPr bwMode="auto">
          <a:xfrm>
            <a:off x="821285" y="3990781"/>
            <a:ext cx="95891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</a:rPr>
              <a:t>Device </a:t>
            </a:r>
            <a:br>
              <a:rPr kumimoji="0" lang="fi-FI" sz="1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</a:rPr>
            </a:br>
            <a:r>
              <a:rPr kumimoji="0" lang="fi-FI" sz="1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</a:rPr>
              <a:t>Services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155" name="Rectangle 154"/>
          <p:cNvSpPr/>
          <p:nvPr/>
        </p:nvSpPr>
        <p:spPr>
          <a:xfrm>
            <a:off x="1619251" y="2508638"/>
            <a:ext cx="666751" cy="596956"/>
          </a:xfrm>
          <a:prstGeom prst="rect">
            <a:avLst/>
          </a:prstGeom>
          <a:gradFill rotWithShape="1">
            <a:gsLst>
              <a:gs pos="0">
                <a:srgbClr val="FD0000">
                  <a:tint val="50000"/>
                  <a:satMod val="300000"/>
                </a:srgbClr>
              </a:gs>
              <a:gs pos="35000">
                <a:srgbClr val="FD0000">
                  <a:tint val="37000"/>
                  <a:satMod val="300000"/>
                </a:srgbClr>
              </a:gs>
              <a:gs pos="100000">
                <a:srgbClr val="FD0000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FD0000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Device Native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View</a:t>
            </a:r>
            <a:endParaRPr kumimoji="0" lang="en-US" sz="11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6" name="AutoShape 4"/>
          <p:cNvSpPr>
            <a:spLocks noChangeArrowheads="1"/>
          </p:cNvSpPr>
          <p:nvPr/>
        </p:nvSpPr>
        <p:spPr bwMode="auto">
          <a:xfrm>
            <a:off x="2324101" y="2830390"/>
            <a:ext cx="1814357" cy="868305"/>
          </a:xfrm>
          <a:prstGeom prst="roundRect">
            <a:avLst>
              <a:gd name="adj" fmla="val 16667"/>
            </a:avLst>
          </a:prstGeom>
          <a:solidFill>
            <a:srgbClr val="7F7F7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7" name="Text Box 44"/>
          <p:cNvSpPr txBox="1">
            <a:spLocks noChangeArrowheads="1"/>
          </p:cNvSpPr>
          <p:nvPr/>
        </p:nvSpPr>
        <p:spPr bwMode="auto">
          <a:xfrm>
            <a:off x="3634048" y="2902188"/>
            <a:ext cx="531857" cy="83317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Java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/>
            </a:r>
            <a:b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</a:b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158" name="Rectangle 157"/>
          <p:cNvSpPr/>
          <p:nvPr/>
        </p:nvSpPr>
        <p:spPr>
          <a:xfrm>
            <a:off x="2392810" y="2920096"/>
            <a:ext cx="1242648" cy="311475"/>
          </a:xfrm>
          <a:prstGeom prst="rect">
            <a:avLst/>
          </a:prstGeom>
          <a:gradFill rotWithShape="1">
            <a:gsLst>
              <a:gs pos="0">
                <a:srgbClr val="FD0000">
                  <a:tint val="50000"/>
                  <a:satMod val="300000"/>
                </a:srgbClr>
              </a:gs>
              <a:gs pos="35000">
                <a:srgbClr val="FD0000">
                  <a:tint val="37000"/>
                  <a:satMod val="300000"/>
                </a:srgbClr>
              </a:gs>
              <a:gs pos="100000">
                <a:srgbClr val="FD0000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FD0000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Managed Beans</a:t>
            </a:r>
            <a:endParaRPr kumimoji="0" lang="en-US" sz="105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9" name="Rectangle 158"/>
          <p:cNvSpPr/>
          <p:nvPr/>
        </p:nvSpPr>
        <p:spPr>
          <a:xfrm>
            <a:off x="2400252" y="3290851"/>
            <a:ext cx="1233966" cy="311475"/>
          </a:xfrm>
          <a:prstGeom prst="rect">
            <a:avLst/>
          </a:prstGeom>
          <a:gradFill rotWithShape="1">
            <a:gsLst>
              <a:gs pos="0">
                <a:srgbClr val="FD0000">
                  <a:tint val="50000"/>
                  <a:satMod val="300000"/>
                </a:srgbClr>
              </a:gs>
              <a:gs pos="35000">
                <a:srgbClr val="FD0000">
                  <a:tint val="37000"/>
                  <a:satMod val="300000"/>
                </a:srgbClr>
              </a:gs>
              <a:gs pos="100000">
                <a:srgbClr val="FD0000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FD0000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ADF Model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0" name="Rectangle 159"/>
          <p:cNvSpPr/>
          <p:nvPr/>
        </p:nvSpPr>
        <p:spPr>
          <a:xfrm>
            <a:off x="6965802" y="2090989"/>
            <a:ext cx="1559075" cy="538353"/>
          </a:xfrm>
          <a:prstGeom prst="rect">
            <a:avLst/>
          </a:prstGeom>
          <a:gradFill rotWithShape="1">
            <a:gsLst>
              <a:gs pos="0">
                <a:srgbClr val="FD0000">
                  <a:tint val="50000"/>
                  <a:satMod val="300000"/>
                </a:srgbClr>
              </a:gs>
              <a:gs pos="35000">
                <a:srgbClr val="FD0000">
                  <a:tint val="37000"/>
                  <a:satMod val="300000"/>
                </a:srgbClr>
              </a:gs>
              <a:gs pos="100000">
                <a:srgbClr val="FD0000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FD0000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Third Party Web Sites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1" name="Rectangle 160"/>
          <p:cNvSpPr/>
          <p:nvPr/>
        </p:nvSpPr>
        <p:spPr>
          <a:xfrm>
            <a:off x="6965802" y="1527170"/>
            <a:ext cx="1555899" cy="487535"/>
          </a:xfrm>
          <a:prstGeom prst="rect">
            <a:avLst/>
          </a:prstGeom>
          <a:gradFill rotWithShape="1">
            <a:gsLst>
              <a:gs pos="0">
                <a:srgbClr val="FD0000">
                  <a:tint val="50000"/>
                  <a:satMod val="300000"/>
                </a:srgbClr>
              </a:gs>
              <a:gs pos="35000">
                <a:srgbClr val="FD0000">
                  <a:tint val="37000"/>
                  <a:satMod val="300000"/>
                </a:srgbClr>
              </a:gs>
              <a:gs pos="100000">
                <a:srgbClr val="FD0000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FD0000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ADF Faces RC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2" name="Rectangle 161"/>
          <p:cNvSpPr/>
          <p:nvPr/>
        </p:nvSpPr>
        <p:spPr>
          <a:xfrm>
            <a:off x="6965802" y="712447"/>
            <a:ext cx="1568599" cy="738435"/>
          </a:xfrm>
          <a:prstGeom prst="rect">
            <a:avLst/>
          </a:prstGeom>
          <a:gradFill rotWithShape="1">
            <a:gsLst>
              <a:gs pos="0">
                <a:srgbClr val="FD0000">
                  <a:tint val="50000"/>
                  <a:satMod val="300000"/>
                </a:srgbClr>
              </a:gs>
              <a:gs pos="35000">
                <a:srgbClr val="FD0000">
                  <a:tint val="37000"/>
                  <a:satMod val="300000"/>
                </a:srgbClr>
              </a:gs>
              <a:gs pos="100000">
                <a:srgbClr val="FD0000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FD0000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ADF Mobile </a:t>
            </a:r>
            <a:r>
              <a:rPr kumimoji="0" lang="fi-FI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Browser</a:t>
            </a:r>
            <a:r>
              <a:rPr kumimoji="0" lang="fi-FI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lang="fi-FI" sz="1600" kern="0" dirty="0" smtClean="0">
                <a:solidFill>
                  <a:srgbClr val="000000"/>
                </a:solidFill>
                <a:latin typeface="Arial"/>
              </a:rPr>
              <a:t>(</a:t>
            </a:r>
            <a:r>
              <a:rPr lang="fi-FI" sz="1600" kern="0" dirty="0">
                <a:solidFill>
                  <a:srgbClr val="000000"/>
                </a:solidFill>
                <a:latin typeface="Arial"/>
              </a:rPr>
              <a:t>Trinidad) 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163" name="Straight Connector 162"/>
          <p:cNvCxnSpPr/>
          <p:nvPr/>
        </p:nvCxnSpPr>
        <p:spPr bwMode="auto">
          <a:xfrm rot="16200000" flipH="1">
            <a:off x="4031473" y="2635199"/>
            <a:ext cx="3655151" cy="7441"/>
          </a:xfrm>
          <a:prstGeom prst="line">
            <a:avLst/>
          </a:prstGeom>
          <a:noFill/>
          <a:ln w="44450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  <a:headEnd type="none" w="med" len="med"/>
            <a:tailEnd type="none" w="med" len="med"/>
          </a:ln>
          <a:effectLst/>
        </p:spPr>
      </p:cxnSp>
      <p:sp>
        <p:nvSpPr>
          <p:cNvPr id="164" name="TextBox 22"/>
          <p:cNvSpPr txBox="1">
            <a:spLocks noChangeArrowheads="1"/>
          </p:cNvSpPr>
          <p:nvPr/>
        </p:nvSpPr>
        <p:spPr bwMode="auto">
          <a:xfrm>
            <a:off x="4887079" y="3989528"/>
            <a:ext cx="1304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</a:rPr>
              <a:t>Mobile </a:t>
            </a:r>
            <a:br>
              <a:rPr kumimoji="0" lang="fi-FI" sz="1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</a:rPr>
            </a:br>
            <a:r>
              <a:rPr kumimoji="0" lang="fi-FI" sz="1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</a:rPr>
              <a:t>Device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165" name="TextBox 22"/>
          <p:cNvSpPr txBox="1">
            <a:spLocks noChangeArrowheads="1"/>
          </p:cNvSpPr>
          <p:nvPr/>
        </p:nvSpPr>
        <p:spPr bwMode="auto">
          <a:xfrm>
            <a:off x="5980587" y="4190325"/>
            <a:ext cx="79701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</a:rPr>
              <a:t>Server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itchFamily="34" charset="0"/>
            </a:endParaRPr>
          </a:p>
        </p:txBody>
      </p:sp>
      <p:cxnSp>
        <p:nvCxnSpPr>
          <p:cNvPr id="166" name="Straight Arrow Connector 165"/>
          <p:cNvCxnSpPr>
            <a:stCxn id="151" idx="3"/>
            <a:endCxn id="160" idx="1"/>
          </p:cNvCxnSpPr>
          <p:nvPr/>
        </p:nvCxnSpPr>
        <p:spPr>
          <a:xfrm>
            <a:off x="4019400" y="1836788"/>
            <a:ext cx="2946400" cy="523378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headEnd type="arrow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167" name="Straight Arrow Connector 166"/>
          <p:cNvCxnSpPr>
            <a:stCxn id="151" idx="3"/>
            <a:endCxn id="161" idx="1"/>
          </p:cNvCxnSpPr>
          <p:nvPr/>
        </p:nvCxnSpPr>
        <p:spPr>
          <a:xfrm flipV="1">
            <a:off x="4019400" y="1770938"/>
            <a:ext cx="2946400" cy="65851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headEnd type="arrow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168" name="Straight Arrow Connector 167"/>
          <p:cNvCxnSpPr>
            <a:stCxn id="151" idx="3"/>
            <a:endCxn id="162" idx="1"/>
          </p:cNvCxnSpPr>
          <p:nvPr/>
        </p:nvCxnSpPr>
        <p:spPr>
          <a:xfrm flipV="1">
            <a:off x="4019400" y="1081666"/>
            <a:ext cx="2946400" cy="755123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headEnd type="arrow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169" name="Straight Arrow Connector 168"/>
          <p:cNvCxnSpPr>
            <a:stCxn id="145" idx="2"/>
            <a:endCxn id="154" idx="0"/>
          </p:cNvCxnSpPr>
          <p:nvPr/>
        </p:nvCxnSpPr>
        <p:spPr>
          <a:xfrm flipH="1">
            <a:off x="1300744" y="3624325"/>
            <a:ext cx="11917" cy="366456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headEnd type="arrow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170" name="Straight Arrow Connector 169"/>
          <p:cNvCxnSpPr>
            <a:endCxn id="145" idx="0"/>
          </p:cNvCxnSpPr>
          <p:nvPr/>
        </p:nvCxnSpPr>
        <p:spPr>
          <a:xfrm flipH="1">
            <a:off x="1312661" y="2419793"/>
            <a:ext cx="11314" cy="80010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headEnd type="arrow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171" name="Straight Arrow Connector 170"/>
          <p:cNvCxnSpPr>
            <a:endCxn id="146" idx="1"/>
          </p:cNvCxnSpPr>
          <p:nvPr/>
        </p:nvCxnSpPr>
        <p:spPr>
          <a:xfrm flipH="1">
            <a:off x="3859105" y="3667568"/>
            <a:ext cx="17570" cy="329068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headEnd type="arrow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173" name="Rectangle 172"/>
          <p:cNvSpPr/>
          <p:nvPr/>
        </p:nvSpPr>
        <p:spPr>
          <a:xfrm>
            <a:off x="6956277" y="3685385"/>
            <a:ext cx="1543199" cy="772759"/>
          </a:xfrm>
          <a:prstGeom prst="rect">
            <a:avLst/>
          </a:prstGeom>
          <a:gradFill rotWithShape="1">
            <a:gsLst>
              <a:gs pos="0">
                <a:srgbClr val="FD0000">
                  <a:tint val="50000"/>
                  <a:satMod val="300000"/>
                </a:srgbClr>
              </a:gs>
              <a:gs pos="35000">
                <a:srgbClr val="FD0000">
                  <a:tint val="37000"/>
                  <a:satMod val="300000"/>
                </a:srgbClr>
              </a:gs>
              <a:gs pos="100000">
                <a:srgbClr val="FD0000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FD0000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Web Services (SOAP &amp; REST)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174" name="Straight Arrow Connector 173"/>
          <p:cNvCxnSpPr>
            <a:stCxn id="156" idx="3"/>
            <a:endCxn id="173" idx="1"/>
          </p:cNvCxnSpPr>
          <p:nvPr/>
        </p:nvCxnSpPr>
        <p:spPr>
          <a:xfrm>
            <a:off x="4138458" y="3264544"/>
            <a:ext cx="2817819" cy="807221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headEnd type="arrow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175" name="Straight Arrow Connector 174"/>
          <p:cNvCxnSpPr>
            <a:stCxn id="155" idx="2"/>
            <a:endCxn id="149" idx="0"/>
          </p:cNvCxnSpPr>
          <p:nvPr/>
        </p:nvCxnSpPr>
        <p:spPr>
          <a:xfrm flipH="1">
            <a:off x="1938952" y="3105593"/>
            <a:ext cx="13675" cy="880756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headEnd type="arrow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176" name="Rectangle 175"/>
          <p:cNvSpPr/>
          <p:nvPr/>
        </p:nvSpPr>
        <p:spPr>
          <a:xfrm>
            <a:off x="2521634" y="1430203"/>
            <a:ext cx="631143" cy="811791"/>
          </a:xfrm>
          <a:prstGeom prst="rect">
            <a:avLst/>
          </a:prstGeom>
          <a:gradFill rotWithShape="1">
            <a:gsLst>
              <a:gs pos="0">
                <a:srgbClr val="FD0000">
                  <a:tint val="50000"/>
                  <a:satMod val="300000"/>
                </a:srgbClr>
              </a:gs>
              <a:gs pos="35000">
                <a:srgbClr val="FD0000">
                  <a:tint val="37000"/>
                  <a:satMod val="300000"/>
                </a:srgbClr>
              </a:gs>
              <a:gs pos="100000">
                <a:srgbClr val="FD0000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FD0000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1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Local HTML</a:t>
            </a:r>
            <a:endParaRPr kumimoji="0" lang="en-US" sz="11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7" name="Text Box 44"/>
          <p:cNvSpPr txBox="1">
            <a:spLocks noChangeArrowheads="1"/>
          </p:cNvSpPr>
          <p:nvPr/>
        </p:nvSpPr>
        <p:spPr bwMode="auto">
          <a:xfrm>
            <a:off x="1394660" y="1132504"/>
            <a:ext cx="1545914" cy="26379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kumimoji="0" lang="en-US" sz="11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HTML5 &amp; JavaScript</a:t>
            </a:r>
          </a:p>
        </p:txBody>
      </p:sp>
      <p:sp>
        <p:nvSpPr>
          <p:cNvPr id="54" name="Rectangle 53"/>
          <p:cNvSpPr/>
          <p:nvPr/>
        </p:nvSpPr>
        <p:spPr>
          <a:xfrm>
            <a:off x="6956277" y="2924619"/>
            <a:ext cx="1543199" cy="619125"/>
          </a:xfrm>
          <a:prstGeom prst="rect">
            <a:avLst/>
          </a:prstGeom>
          <a:gradFill rotWithShape="1">
            <a:gsLst>
              <a:gs pos="0">
                <a:srgbClr val="FD0000">
                  <a:tint val="50000"/>
                  <a:satMod val="300000"/>
                </a:srgbClr>
              </a:gs>
              <a:gs pos="35000">
                <a:srgbClr val="FD0000">
                  <a:tint val="37000"/>
                  <a:satMod val="300000"/>
                </a:srgbClr>
              </a:gs>
              <a:gs pos="100000">
                <a:srgbClr val="FD0000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FD0000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Configuration Server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56" name="Straight Arrow Connector 55"/>
          <p:cNvCxnSpPr>
            <a:stCxn id="93" idx="3"/>
            <a:endCxn id="54" idx="1"/>
          </p:cNvCxnSpPr>
          <p:nvPr/>
        </p:nvCxnSpPr>
        <p:spPr>
          <a:xfrm>
            <a:off x="4676776" y="2624581"/>
            <a:ext cx="2279501" cy="60960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headEnd type="arrow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179" name="AutoShape 4"/>
          <p:cNvSpPr>
            <a:spLocks noChangeArrowheads="1"/>
          </p:cNvSpPr>
          <p:nvPr/>
        </p:nvSpPr>
        <p:spPr bwMode="auto">
          <a:xfrm>
            <a:off x="4886325" y="1048193"/>
            <a:ext cx="463144" cy="2590800"/>
          </a:xfrm>
          <a:prstGeom prst="roundRect">
            <a:avLst>
              <a:gd name="adj" fmla="val 16667"/>
            </a:avLst>
          </a:prstGeom>
          <a:solidFill>
            <a:srgbClr val="7F7F7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vert"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Credential Management,</a:t>
            </a:r>
            <a:b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</a:b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SSO, &amp; Access Control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180" name="Up-Down Arrow 179"/>
          <p:cNvSpPr/>
          <p:nvPr/>
        </p:nvSpPr>
        <p:spPr bwMode="auto">
          <a:xfrm>
            <a:off x="3016964" y="2436526"/>
            <a:ext cx="312522" cy="384339"/>
          </a:xfrm>
          <a:prstGeom prst="upDownArrow">
            <a:avLst>
              <a:gd name="adj1" fmla="val 37808"/>
              <a:gd name="adj2" fmla="val 46952"/>
            </a:avLst>
          </a:prstGeom>
          <a:solidFill>
            <a:srgbClr val="777777"/>
          </a:solidFill>
          <a:ln w="9525" cap="flat" cmpd="sng" algn="ctr">
            <a:solidFill>
              <a:srgbClr val="FD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  <a:noAutofit/>
          </a:bodyPr>
          <a:lstStyle/>
          <a:p>
            <a:pPr marL="119063" marR="0" lvl="0" indent="-119063" algn="ctr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D0000"/>
              </a:buClr>
              <a:buSzTx/>
              <a:buFontTx/>
              <a:buNone/>
              <a:tabLst/>
              <a:defRPr/>
            </a:pPr>
            <a:endParaRPr kumimoji="0" lang="en-US" sz="2000" b="1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74" name="Left-Up Arrow 73"/>
          <p:cNvSpPr/>
          <p:nvPr/>
        </p:nvSpPr>
        <p:spPr>
          <a:xfrm rot="10800000" flipH="1">
            <a:off x="2295525" y="2562668"/>
            <a:ext cx="495300" cy="266700"/>
          </a:xfrm>
          <a:prstGeom prst="leftUpArrow">
            <a:avLst/>
          </a:prstGeom>
          <a:solidFill>
            <a:srgbClr val="7777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l"/>
            <a:endParaRPr lang="en-US" sz="160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1083819" y="1863825"/>
            <a:ext cx="1326006" cy="378032"/>
          </a:xfrm>
          <a:prstGeom prst="rect">
            <a:avLst/>
          </a:prstGeom>
          <a:gradFill rotWithShape="1">
            <a:gsLst>
              <a:gs pos="0">
                <a:srgbClr val="FD0000">
                  <a:tint val="50000"/>
                  <a:satMod val="300000"/>
                </a:srgbClr>
              </a:gs>
              <a:gs pos="35000">
                <a:srgbClr val="FD0000">
                  <a:tint val="37000"/>
                  <a:satMod val="300000"/>
                </a:srgbClr>
              </a:gs>
              <a:gs pos="100000">
                <a:srgbClr val="FD0000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FD0000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1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ADF Controller</a:t>
            </a:r>
            <a:endParaRPr kumimoji="0" lang="en-US" sz="11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AutoShape 4"/>
          <p:cNvSpPr>
            <a:spLocks noChangeArrowheads="1"/>
          </p:cNvSpPr>
          <p:nvPr/>
        </p:nvSpPr>
        <p:spPr bwMode="auto">
          <a:xfrm>
            <a:off x="4142203" y="2038794"/>
            <a:ext cx="534573" cy="1171575"/>
          </a:xfrm>
          <a:prstGeom prst="roundRect">
            <a:avLst>
              <a:gd name="adj" fmla="val 16667"/>
            </a:avLst>
          </a:prstGeom>
          <a:solidFill>
            <a:srgbClr val="7F7F7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vert"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Application</a:t>
            </a:r>
            <a:b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</a:b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 Configuration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16812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Availability &amp; Licensing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804347" y="700764"/>
            <a:ext cx="8229600" cy="3883943"/>
          </a:xfrm>
        </p:spPr>
        <p:txBody>
          <a:bodyPr anchor="ctr"/>
          <a:lstStyle/>
          <a:p>
            <a:r>
              <a:rPr lang="en-US" dirty="0" smtClean="0"/>
              <a:t>v1.0 went gold last week (22</a:t>
            </a:r>
            <a:r>
              <a:rPr lang="en-US" baseline="30000" dirty="0" smtClean="0"/>
              <a:t>nd</a:t>
            </a:r>
            <a:r>
              <a:rPr lang="en-US" dirty="0" smtClean="0"/>
              <a:t> October 2012)</a:t>
            </a:r>
          </a:p>
          <a:p>
            <a:r>
              <a:rPr lang="en-US" dirty="0" smtClean="0"/>
              <a:t>Simply an extension of normal ADF</a:t>
            </a:r>
          </a:p>
          <a:p>
            <a:r>
              <a:rPr lang="en-US" dirty="0" smtClean="0"/>
              <a:t>No additional licenses required</a:t>
            </a:r>
          </a:p>
          <a:p>
            <a:r>
              <a:rPr lang="en-US" dirty="0" smtClean="0"/>
              <a:t>License comes with a purchase of </a:t>
            </a:r>
            <a:r>
              <a:rPr lang="en-US" dirty="0" err="1" smtClean="0"/>
              <a:t>WebLogic</a:t>
            </a:r>
            <a:r>
              <a:rPr lang="en-US" dirty="0" smtClean="0"/>
              <a:t> Server</a:t>
            </a:r>
          </a:p>
          <a:p>
            <a:r>
              <a:rPr lang="en-US" dirty="0" smtClean="0"/>
              <a:t>If you own WLS, you already have ADF Mobile</a:t>
            </a:r>
          </a:p>
          <a:p>
            <a:r>
              <a:rPr lang="en-US" dirty="0" smtClean="0"/>
              <a:t>Is </a:t>
            </a:r>
            <a:r>
              <a:rPr lang="en-US" u="sng" dirty="0" smtClean="0"/>
              <a:t>not</a:t>
            </a:r>
            <a:r>
              <a:rPr lang="en-US" dirty="0" smtClean="0"/>
              <a:t> covered under the ADF Essentials license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1160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876670"/>
            <a:ext cx="9142413" cy="900649"/>
          </a:xfrm>
        </p:spPr>
        <p:txBody>
          <a:bodyPr/>
          <a:lstStyle/>
          <a:p>
            <a:r>
              <a:rPr lang="en-US" dirty="0" smtClean="0"/>
              <a:t>Demo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0" y="201076"/>
            <a:ext cx="8758238" cy="530224"/>
          </a:xfrm>
        </p:spPr>
        <p:txBody>
          <a:bodyPr/>
          <a:lstStyle/>
          <a:p>
            <a:pPr algn="ctr"/>
            <a:r>
              <a:rPr lang="en-AU" dirty="0"/>
              <a:t>Further </a:t>
            </a:r>
            <a:r>
              <a:rPr lang="en-AU" dirty="0" smtClean="0"/>
              <a:t>Information</a:t>
            </a:r>
            <a:br>
              <a:rPr lang="en-AU" dirty="0" smtClean="0"/>
            </a:br>
            <a:r>
              <a:rPr lang="en-AU" sz="1800" dirty="0" smtClean="0"/>
              <a:t>http</a:t>
            </a:r>
            <a:r>
              <a:rPr lang="en-AU" sz="1800" dirty="0"/>
              <a:t>://</a:t>
            </a:r>
            <a:r>
              <a:rPr lang="en-AU" sz="1800" dirty="0" err="1"/>
              <a:t>bit.ly</a:t>
            </a:r>
            <a:r>
              <a:rPr lang="en-AU" sz="1800" dirty="0"/>
              <a:t>/</a:t>
            </a:r>
            <a:r>
              <a:rPr lang="en-AU" sz="1800" dirty="0" err="1"/>
              <a:t>adfmobile</a:t>
            </a:r>
            <a:endParaRPr lang="en-AU" sz="1800" dirty="0"/>
          </a:p>
        </p:txBody>
      </p:sp>
      <p:sp>
        <p:nvSpPr>
          <p:cNvPr id="10" name="Rectangle 9"/>
          <p:cNvSpPr/>
          <p:nvPr/>
        </p:nvSpPr>
        <p:spPr>
          <a:xfrm>
            <a:off x="634961" y="4773957"/>
            <a:ext cx="2463215" cy="28468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l"/>
            <a:endParaRPr lang="en-AU" sz="160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b="19106"/>
          <a:stretch/>
        </p:blipFill>
        <p:spPr>
          <a:xfrm>
            <a:off x="1040026" y="1005550"/>
            <a:ext cx="6776576" cy="503854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74632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0" y="201076"/>
            <a:ext cx="8758238" cy="530224"/>
          </a:xfrm>
        </p:spPr>
        <p:txBody>
          <a:bodyPr/>
          <a:lstStyle/>
          <a:p>
            <a:pPr algn="ctr"/>
            <a:r>
              <a:rPr lang="en-AU" dirty="0"/>
              <a:t>Further </a:t>
            </a:r>
            <a:r>
              <a:rPr lang="en-AU" dirty="0" smtClean="0"/>
              <a:t>Information</a:t>
            </a:r>
            <a:br>
              <a:rPr lang="en-AU" dirty="0" smtClean="0"/>
            </a:br>
            <a:r>
              <a:rPr lang="en-AU" sz="1800" dirty="0" smtClean="0"/>
              <a:t>http</a:t>
            </a:r>
            <a:r>
              <a:rPr lang="en-AU" sz="1800" dirty="0"/>
              <a:t>://</a:t>
            </a:r>
            <a:r>
              <a:rPr lang="en-AU" sz="1800" dirty="0" err="1"/>
              <a:t>bit.ly</a:t>
            </a:r>
            <a:r>
              <a:rPr lang="en-AU" sz="1800" dirty="0"/>
              <a:t>/</a:t>
            </a:r>
            <a:r>
              <a:rPr lang="en-AU" sz="1800" dirty="0" err="1"/>
              <a:t>adfmobileuxguidelines</a:t>
            </a:r>
            <a:endParaRPr lang="en-AU" sz="1800" dirty="0"/>
          </a:p>
        </p:txBody>
      </p:sp>
      <p:sp>
        <p:nvSpPr>
          <p:cNvPr id="10" name="Rectangle 9"/>
          <p:cNvSpPr/>
          <p:nvPr/>
        </p:nvSpPr>
        <p:spPr>
          <a:xfrm>
            <a:off x="634961" y="4773957"/>
            <a:ext cx="2463215" cy="28468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l"/>
            <a:endParaRPr lang="en-AU" sz="160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0024" y="1004560"/>
            <a:ext cx="6784059" cy="5693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159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708025" y="846138"/>
            <a:ext cx="5638800" cy="28495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>
              <a:defRPr/>
            </a:pPr>
            <a:endParaRPr lang="en-US" sz="1600" dirty="0" err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435" name="Rectangle 6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Join the JDeveloper/ADF Community</a:t>
            </a:r>
          </a:p>
        </p:txBody>
      </p:sp>
      <p:pic>
        <p:nvPicPr>
          <p:cNvPr id="18436" name="Picture 11" descr="D:\ORACLE\Graphics\Social Media\125754-matte-white-square-icon-social-media-logos-facebook-log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4050" y="1812925"/>
            <a:ext cx="882650" cy="88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14" descr="D:\ORACLE\Graphics\Social Media\125802-matte-white-square-icon-social-media-logos-rss-basic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4050" y="2620963"/>
            <a:ext cx="882650" cy="88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15" descr="D:\ORACLE\Graphics\Social Media\125826-matte-white-square-icon-social-media-logos-twitter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4050" y="1006475"/>
            <a:ext cx="882650" cy="88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ounded Rectangle 12"/>
          <p:cNvSpPr/>
          <p:nvPr/>
        </p:nvSpPr>
        <p:spPr bwMode="auto">
          <a:xfrm>
            <a:off x="685800" y="3764280"/>
            <a:ext cx="5676900" cy="411480"/>
          </a:xfrm>
          <a:prstGeom prst="roundRect">
            <a:avLst/>
          </a:prstGeom>
          <a:solidFill>
            <a:schemeClr val="tx2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 eaLnBrk="0" hangingPunct="0">
              <a:defRPr/>
            </a:pPr>
            <a:r>
              <a:rPr lang="en-US" sz="1600" b="1" dirty="0" smtClean="0">
                <a:solidFill>
                  <a:schemeClr val="bg1"/>
                </a:solidFill>
              </a:rPr>
              <a:t>oracle.com/</a:t>
            </a:r>
            <a:r>
              <a:rPr lang="en-US" sz="1600" b="1" dirty="0" err="1" smtClean="0">
                <a:solidFill>
                  <a:schemeClr val="bg1"/>
                </a:solidFill>
              </a:rPr>
              <a:t>technetwork</a:t>
            </a:r>
            <a:r>
              <a:rPr lang="en-US" sz="1600" b="1" dirty="0" smtClean="0">
                <a:solidFill>
                  <a:schemeClr val="bg1"/>
                </a:solidFill>
              </a:rPr>
              <a:t>/</a:t>
            </a:r>
            <a:r>
              <a:rPr lang="en-US" sz="1600" b="1" dirty="0" err="1" smtClean="0">
                <a:solidFill>
                  <a:schemeClr val="bg1"/>
                </a:solidFill>
              </a:rPr>
              <a:t>jdev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549400" y="1023938"/>
            <a:ext cx="5010150" cy="245110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Times" charset="0"/>
              <a:buNone/>
              <a:defRPr/>
            </a:pPr>
            <a:r>
              <a:rPr lang="en-US" sz="2400" b="1" kern="0" dirty="0">
                <a:latin typeface="+mn-lt"/>
                <a:ea typeface="ＭＳ Ｐゴシック" pitchFamily="34" charset="-128"/>
              </a:rPr>
              <a:t>Twitter</a:t>
            </a:r>
            <a:r>
              <a:rPr lang="en-US" sz="2400" kern="0" dirty="0">
                <a:latin typeface="+mn-lt"/>
                <a:ea typeface="ＭＳ Ｐゴシック" pitchFamily="34" charset="-128"/>
              </a:rPr>
              <a:t/>
            </a:r>
            <a:br>
              <a:rPr lang="en-US" sz="2400" kern="0" dirty="0">
                <a:latin typeface="+mn-lt"/>
                <a:ea typeface="ＭＳ Ｐゴシック" pitchFamily="34" charset="-128"/>
              </a:rPr>
            </a:br>
            <a:r>
              <a:rPr lang="en-US" sz="2400" kern="0" dirty="0" smtClean="0">
                <a:solidFill>
                  <a:srgbClr val="FF0000"/>
                </a:solidFill>
                <a:latin typeface="+mn-lt"/>
                <a:ea typeface="ＭＳ Ｐゴシック" pitchFamily="34" charset="-128"/>
              </a:rPr>
              <a:t>twitter.com/JDeveloper</a:t>
            </a:r>
            <a:endParaRPr lang="en-US" sz="2400" kern="0" dirty="0">
              <a:solidFill>
                <a:srgbClr val="FF0000"/>
              </a:solidFill>
              <a:latin typeface="+mn-lt"/>
              <a:ea typeface="ＭＳ Ｐゴシック" pitchFamily="34" charset="-128"/>
            </a:endParaRPr>
          </a:p>
          <a:p>
            <a:pPr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Times" charset="0"/>
              <a:buNone/>
              <a:defRPr/>
            </a:pPr>
            <a:r>
              <a:rPr lang="en-US" sz="2400" b="1" kern="0" dirty="0" err="1">
                <a:latin typeface="+mn-lt"/>
                <a:ea typeface="ＭＳ Ｐゴシック" pitchFamily="34" charset="-128"/>
              </a:rPr>
              <a:t>Facebook</a:t>
            </a:r>
            <a:r>
              <a:rPr lang="en-US" sz="2400" kern="0" dirty="0">
                <a:latin typeface="+mn-lt"/>
                <a:ea typeface="ＭＳ Ｐゴシック" pitchFamily="34" charset="-128"/>
              </a:rPr>
              <a:t/>
            </a:r>
            <a:br>
              <a:rPr lang="en-US" sz="2400" kern="0" dirty="0">
                <a:latin typeface="+mn-lt"/>
                <a:ea typeface="ＭＳ Ｐゴシック" pitchFamily="34" charset="-128"/>
              </a:rPr>
            </a:br>
            <a:r>
              <a:rPr lang="en-US" sz="2400" kern="0" dirty="0" smtClean="0">
                <a:solidFill>
                  <a:srgbClr val="FF0000"/>
                </a:solidFill>
                <a:latin typeface="+mn-lt"/>
                <a:ea typeface="ＭＳ Ｐゴシック" pitchFamily="34" charset="-128"/>
              </a:rPr>
              <a:t>facebook.com/JDeveloper</a:t>
            </a:r>
            <a:endParaRPr lang="en-US" sz="2400" kern="0" dirty="0">
              <a:solidFill>
                <a:srgbClr val="FF0000"/>
              </a:solidFill>
              <a:latin typeface="+mn-lt"/>
              <a:ea typeface="ＭＳ Ｐゴシック" pitchFamily="34" charset="-128"/>
            </a:endParaRPr>
          </a:p>
          <a:p>
            <a:pPr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Times" charset="0"/>
              <a:buNone/>
              <a:defRPr/>
            </a:pPr>
            <a:r>
              <a:rPr lang="en-US" sz="2400" b="1" kern="0" dirty="0">
                <a:latin typeface="+mn-lt"/>
                <a:ea typeface="ＭＳ Ｐゴシック" pitchFamily="34" charset="-128"/>
              </a:rPr>
              <a:t>Oracle’s </a:t>
            </a:r>
            <a:r>
              <a:rPr lang="en-US" sz="2400" b="1" kern="0" dirty="0" smtClean="0">
                <a:latin typeface="+mn-lt"/>
                <a:ea typeface="ＭＳ Ｐゴシック" pitchFamily="34" charset="-128"/>
              </a:rPr>
              <a:t>JDeveloper PM blog</a:t>
            </a:r>
            <a:r>
              <a:rPr lang="en-US" sz="2400" kern="0" dirty="0">
                <a:latin typeface="+mn-lt"/>
                <a:ea typeface="ＭＳ Ｐゴシック" pitchFamily="34" charset="-128"/>
              </a:rPr>
              <a:t/>
            </a:r>
            <a:br>
              <a:rPr lang="en-US" sz="2400" kern="0" dirty="0">
                <a:latin typeface="+mn-lt"/>
                <a:ea typeface="ＭＳ Ｐゴシック" pitchFamily="34" charset="-128"/>
              </a:rPr>
            </a:br>
            <a:r>
              <a:rPr lang="en-US" sz="2400" kern="0" dirty="0" smtClean="0">
                <a:solidFill>
                  <a:srgbClr val="FF0000"/>
                </a:solidFill>
                <a:latin typeface="+mn-lt"/>
                <a:ea typeface="ＭＳ Ｐゴシック" pitchFamily="34" charset="-128"/>
              </a:rPr>
              <a:t>blogs.oracle.com</a:t>
            </a:r>
            <a:r>
              <a:rPr lang="en-US" sz="2400" kern="0" dirty="0" smtClean="0">
                <a:solidFill>
                  <a:srgbClr val="FF0000"/>
                </a:solidFill>
                <a:latin typeface="+mn-lt"/>
              </a:rPr>
              <a:t>/</a:t>
            </a:r>
            <a:r>
              <a:rPr lang="en-US" sz="2400" kern="0" dirty="0" err="1" smtClean="0">
                <a:solidFill>
                  <a:srgbClr val="FF0000"/>
                </a:solidFill>
                <a:latin typeface="+mn-lt"/>
              </a:rPr>
              <a:t>JDeveloperpm</a:t>
            </a:r>
            <a:endParaRPr lang="en-US" sz="2400" kern="0" dirty="0">
              <a:solidFill>
                <a:srgbClr val="FF0000"/>
              </a:solidFill>
              <a:latin typeface="+mn-lt"/>
              <a:ea typeface="ＭＳ Ｐゴシック" pitchFamily="34" charset="-128"/>
            </a:endParaRPr>
          </a:p>
          <a:p>
            <a:pPr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Times" charset="0"/>
              <a:buNone/>
              <a:defRPr/>
            </a:pPr>
            <a:endParaRPr lang="en-US" sz="2400" kern="0" dirty="0">
              <a:solidFill>
                <a:srgbClr val="FF0000"/>
              </a:solidFill>
              <a:latin typeface="+mn-lt"/>
              <a:ea typeface="ＭＳ Ｐゴシック" pitchFamily="34" charset="-128"/>
            </a:endParaRPr>
          </a:p>
          <a:p>
            <a:pPr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Times" charset="0"/>
              <a:buNone/>
              <a:defRPr/>
            </a:pPr>
            <a:endParaRPr lang="en-US" sz="2400" kern="0" dirty="0">
              <a:solidFill>
                <a:srgbClr val="FF0000"/>
              </a:solidFill>
              <a:latin typeface="+mn-lt"/>
              <a:ea typeface="ＭＳ Ｐゴシック" pitchFamily="34" charset="-128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 typeface="Times" charset="0"/>
              <a:buNone/>
              <a:defRPr/>
            </a:pPr>
            <a:endParaRPr lang="en-US" sz="2400" b="1" kern="0" dirty="0">
              <a:latin typeface="+mn-lt"/>
              <a:ea typeface="ＭＳ Ｐゴシック" pitchFamily="34" charset="-128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 typeface="Times" charset="0"/>
              <a:buNone/>
              <a:defRPr/>
            </a:pPr>
            <a:endParaRPr lang="en-US" sz="2400" kern="0" dirty="0">
              <a:solidFill>
                <a:schemeClr val="tx2"/>
              </a:solidFill>
              <a:latin typeface="+mn-lt"/>
              <a:ea typeface="ＭＳ Ｐゴシック" pitchFamily="34" charset="-12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 More Information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808038" y="828675"/>
            <a:ext cx="7910512" cy="3632727"/>
          </a:xfrm>
        </p:spPr>
        <p:txBody>
          <a:bodyPr anchor="ctr"/>
          <a:lstStyle/>
          <a:p>
            <a:r>
              <a:rPr lang="en-US" dirty="0" smtClean="0">
                <a:hlinkClick r:id="rId3"/>
              </a:rPr>
              <a:t>www.oracle.com/jdev</a:t>
            </a:r>
            <a:endParaRPr lang="en-US" dirty="0" smtClean="0"/>
          </a:p>
          <a:p>
            <a:pPr lvl="1"/>
            <a:r>
              <a:rPr lang="en-US" dirty="0" smtClean="0"/>
              <a:t>Tutorials</a:t>
            </a:r>
          </a:p>
          <a:p>
            <a:pPr lvl="1"/>
            <a:r>
              <a:rPr lang="en-US" dirty="0" smtClean="0"/>
              <a:t>Demos</a:t>
            </a:r>
          </a:p>
          <a:p>
            <a:pPr lvl="1"/>
            <a:r>
              <a:rPr lang="en-US" dirty="0" smtClean="0"/>
              <a:t>Software</a:t>
            </a:r>
          </a:p>
          <a:p>
            <a:pPr lvl="1"/>
            <a:r>
              <a:rPr lang="en-US" dirty="0" smtClean="0"/>
              <a:t>Discussions</a:t>
            </a:r>
          </a:p>
          <a:p>
            <a:pPr lvl="1"/>
            <a:r>
              <a:rPr lang="en-US" dirty="0" smtClean="0"/>
              <a:t>Blogs</a:t>
            </a:r>
          </a:p>
          <a:p>
            <a:pPr lvl="1"/>
            <a:r>
              <a:rPr lang="en-US" dirty="0" smtClean="0"/>
              <a:t>And more…</a:t>
            </a:r>
            <a:endParaRPr lang="en-US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/>
          <a:srcRect l="7469"/>
          <a:stretch>
            <a:fillRect/>
          </a:stretch>
        </p:blipFill>
        <p:spPr bwMode="auto">
          <a:xfrm>
            <a:off x="5562889" y="1558822"/>
            <a:ext cx="3426732" cy="2832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4" name="Rectangle 3"/>
          <p:cNvSpPr>
            <a:spLocks noChangeArrowheads="1"/>
          </p:cNvSpPr>
          <p:nvPr/>
        </p:nvSpPr>
        <p:spPr bwMode="auto">
          <a:xfrm>
            <a:off x="0" y="1916203"/>
            <a:ext cx="9144000" cy="73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84138" indent="-84138" algn="ctr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</a:pPr>
            <a:r>
              <a:rPr lang="en-US" sz="6000" dirty="0" smtClean="0">
                <a:solidFill>
                  <a:schemeClr val="bg1"/>
                </a:solidFill>
              </a:rPr>
              <a:t>Q&amp;A</a:t>
            </a:r>
            <a:endParaRPr lang="en-US" sz="1300" dirty="0">
              <a:solidFill>
                <a:schemeClr val="bg1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2409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2" name="Title 5"/>
          <p:cNvSpPr>
            <a:spLocks noGrp="1"/>
          </p:cNvSpPr>
          <p:nvPr>
            <p:ph type="ctrTitle"/>
          </p:nvPr>
        </p:nvSpPr>
        <p:spPr>
          <a:xfrm>
            <a:off x="1152525" y="3760181"/>
            <a:ext cx="6458719" cy="441325"/>
          </a:xfrm>
        </p:spPr>
        <p:txBody>
          <a:bodyPr wrap="square">
            <a:noAutofit/>
          </a:bodyPr>
          <a:lstStyle/>
          <a:p>
            <a:r>
              <a:rPr lang="en-US" sz="2000" dirty="0">
                <a:ea typeface="ＭＳ Ｐゴシック" pitchFamily="34" charset="-128"/>
              </a:rPr>
              <a:t>Develop Mobile Apps for Smart </a:t>
            </a:r>
            <a:r>
              <a:rPr lang="en-US" sz="2000" dirty="0" smtClean="0">
                <a:ea typeface="ＭＳ Ｐゴシック" pitchFamily="34" charset="-128"/>
              </a:rPr>
              <a:t>Devices</a:t>
            </a:r>
            <a:br>
              <a:rPr lang="en-US" sz="2000" dirty="0" smtClean="0">
                <a:ea typeface="ＭＳ Ｐゴシック" pitchFamily="34" charset="-128"/>
              </a:rPr>
            </a:br>
            <a:r>
              <a:rPr lang="en-US" sz="2000" i="1" dirty="0" smtClean="0">
                <a:ea typeface="ＭＳ Ｐゴシック" pitchFamily="34" charset="-128"/>
              </a:rPr>
              <a:t>Converging </a:t>
            </a:r>
            <a:r>
              <a:rPr lang="en-US" sz="2000" i="1" dirty="0">
                <a:ea typeface="ＭＳ Ｐゴシック" pitchFamily="34" charset="-128"/>
              </a:rPr>
              <a:t>Web and Native Applications</a:t>
            </a:r>
            <a:endParaRPr lang="en-US" sz="2000" i="1" dirty="0" smtClean="0">
              <a:ea typeface="ＭＳ Ｐゴシック" pitchFamily="34" charset="-128"/>
            </a:endParaRPr>
          </a:p>
        </p:txBody>
      </p:sp>
      <p:sp>
        <p:nvSpPr>
          <p:cNvPr id="58373" name="Subtitle 6"/>
          <p:cNvSpPr>
            <a:spLocks noGrp="1"/>
          </p:cNvSpPr>
          <p:nvPr>
            <p:ph type="subTitle" idx="1"/>
          </p:nvPr>
        </p:nvSpPr>
        <p:spPr>
          <a:xfrm>
            <a:off x="1152526" y="4410075"/>
            <a:ext cx="3500214" cy="533400"/>
          </a:xfrm>
        </p:spPr>
        <p:txBody>
          <a:bodyPr wrap="square">
            <a:noAutofit/>
          </a:bodyPr>
          <a:lstStyle/>
          <a:p>
            <a:pPr>
              <a:spcBef>
                <a:spcPct val="0"/>
              </a:spcBef>
              <a:buFont typeface="Arial" pitchFamily="34" charset="0"/>
              <a:buNone/>
            </a:pPr>
            <a:r>
              <a:rPr lang="en-US" dirty="0" smtClean="0">
                <a:ea typeface="ＭＳ Ｐゴシック" pitchFamily="34" charset="-128"/>
              </a:rPr>
              <a:t>Chris Muir</a:t>
            </a:r>
          </a:p>
          <a:p>
            <a:pPr>
              <a:spcBef>
                <a:spcPct val="0"/>
              </a:spcBef>
              <a:buFont typeface="Arial" pitchFamily="34" charset="0"/>
              <a:buNone/>
            </a:pPr>
            <a:r>
              <a:rPr lang="en-US" dirty="0" smtClean="0">
                <a:ea typeface="ＭＳ Ｐゴシック" pitchFamily="34" charset="-128"/>
              </a:rPr>
              <a:t>Oracle ADF Product Manager </a:t>
            </a:r>
          </a:p>
          <a:p>
            <a:pPr>
              <a:spcBef>
                <a:spcPct val="0"/>
              </a:spcBef>
              <a:buFont typeface="Arial" pitchFamily="34" charset="0"/>
              <a:buNone/>
            </a:pPr>
            <a:endParaRPr lang="en-US" dirty="0" smtClean="0">
              <a:ea typeface="ＭＳ Ｐゴシック" pitchFamily="34" charset="-128"/>
            </a:endParaRPr>
          </a:p>
        </p:txBody>
      </p:sp>
      <p:pic>
        <p:nvPicPr>
          <p:cNvPr id="6" name="Picture 9" descr="ph_fac_hq_rs_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685800"/>
            <a:ext cx="2120900" cy="211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7886700" y="141111"/>
            <a:ext cx="971550" cy="423334"/>
          </a:xfrm>
          <a:prstGeom prst="rect">
            <a:avLst/>
          </a:prstGeom>
          <a:noFill/>
          <a:ln w="3175" cmpd="sng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34264" tIns="17131" rIns="34264" bIns="17131" anchor="ctr"/>
          <a:lstStyle/>
          <a:p>
            <a:pPr algn="ctr" eaLnBrk="0" hangingPunct="0">
              <a:defRPr/>
            </a:pPr>
            <a:r>
              <a:rPr lang="en-US" sz="900" dirty="0" smtClean="0">
                <a:solidFill>
                  <a:schemeClr val="bg2">
                    <a:lumMod val="50000"/>
                  </a:schemeClr>
                </a:solidFill>
                <a:ea typeface="ヒラギノ角ゴ Pro W3" charset="-128"/>
              </a:rPr>
              <a:t>ORACLE</a:t>
            </a:r>
          </a:p>
          <a:p>
            <a:pPr algn="ctr" eaLnBrk="0" hangingPunct="0">
              <a:defRPr/>
            </a:pPr>
            <a:r>
              <a:rPr lang="en-US" sz="900" dirty="0" smtClean="0">
                <a:solidFill>
                  <a:schemeClr val="bg2">
                    <a:lumMod val="50000"/>
                  </a:schemeClr>
                </a:solidFill>
                <a:ea typeface="ヒラギノ角ゴ Pro W3" charset="-128"/>
              </a:rPr>
              <a:t>PRODUCT</a:t>
            </a:r>
          </a:p>
          <a:p>
            <a:pPr algn="ctr" eaLnBrk="0" hangingPunct="0">
              <a:defRPr/>
            </a:pPr>
            <a:r>
              <a:rPr lang="en-US" sz="900" dirty="0" smtClean="0">
                <a:solidFill>
                  <a:schemeClr val="bg2">
                    <a:lumMod val="50000"/>
                  </a:schemeClr>
                </a:solidFill>
                <a:ea typeface="ヒラギノ角ゴ Pro W3" charset="-128"/>
              </a:rPr>
              <a:t>LOGO</a:t>
            </a:r>
            <a:endParaRPr lang="en-US" sz="900" dirty="0">
              <a:solidFill>
                <a:schemeClr val="bg2">
                  <a:lumMod val="50000"/>
                </a:schemeClr>
              </a:solidFill>
              <a:ea typeface="ヒラギノ角ゴ Pro W3" charset="-128"/>
            </a:endParaRPr>
          </a:p>
        </p:txBody>
      </p:sp>
      <p:pic>
        <p:nvPicPr>
          <p:cNvPr id="8" name="Picture 6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80494" y="28222"/>
            <a:ext cx="1463506" cy="56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6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 Agenda</a:t>
            </a:r>
          </a:p>
        </p:txBody>
      </p:sp>
      <p:sp>
        <p:nvSpPr>
          <p:cNvPr id="59395" name="Rectangle 70"/>
          <p:cNvSpPr>
            <a:spLocks noGrp="1" noChangeArrowheads="1"/>
          </p:cNvSpPr>
          <p:nvPr>
            <p:ph idx="1"/>
          </p:nvPr>
        </p:nvSpPr>
        <p:spPr>
          <a:xfrm>
            <a:off x="808038" y="848497"/>
            <a:ext cx="8140700" cy="3641026"/>
          </a:xfrm>
        </p:spPr>
        <p:txBody>
          <a:bodyPr anchor="ctr"/>
          <a:lstStyle/>
          <a:p>
            <a:r>
              <a:rPr lang="en-US" dirty="0" smtClean="0">
                <a:solidFill>
                  <a:schemeClr val="tx2"/>
                </a:solidFill>
              </a:rPr>
              <a:t>Mobile Enterprise Challenges</a:t>
            </a:r>
          </a:p>
          <a:p>
            <a:r>
              <a:rPr lang="en-US" dirty="0" smtClean="0"/>
              <a:t>Oracle’s Mobile Strategy</a:t>
            </a:r>
          </a:p>
          <a:p>
            <a:r>
              <a:rPr lang="en-US" dirty="0" smtClean="0"/>
              <a:t>Oracle ADF Mobile - Roadmap</a:t>
            </a:r>
          </a:p>
          <a:p>
            <a:r>
              <a:rPr lang="en-US" dirty="0" smtClean="0"/>
              <a:t>Demonstration</a:t>
            </a:r>
          </a:p>
        </p:txBody>
      </p:sp>
      <p:pic>
        <p:nvPicPr>
          <p:cNvPr id="8" name="Picture 7" descr="ph_ind_arc_007_cropp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9644" y="548725"/>
            <a:ext cx="1604356" cy="160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5138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Mobile Enterprise Challenges</a:t>
            </a:r>
            <a:br>
              <a:rPr lang="en-US" dirty="0" smtClean="0"/>
            </a:br>
            <a:r>
              <a:rPr lang="en-US" sz="2000" dirty="0" smtClean="0">
                <a:solidFill>
                  <a:schemeClr val="accent6"/>
                </a:solidFill>
              </a:rPr>
              <a:t>In pursuit of productivity and connectivity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808038" y="1079157"/>
            <a:ext cx="7910512" cy="3382245"/>
          </a:xfrm>
        </p:spPr>
        <p:txBody>
          <a:bodyPr/>
          <a:lstStyle/>
          <a:p>
            <a:r>
              <a:rPr lang="en-US" sz="2000" dirty="0" smtClean="0"/>
              <a:t>Technology evolving at Consumer</a:t>
            </a:r>
            <a:r>
              <a:rPr lang="en-US" sz="2000" b="1" dirty="0" smtClean="0"/>
              <a:t> </a:t>
            </a:r>
            <a:r>
              <a:rPr lang="en-US" sz="2000" dirty="0" smtClean="0"/>
              <a:t>pace</a:t>
            </a:r>
          </a:p>
          <a:p>
            <a:pPr lvl="1"/>
            <a:r>
              <a:rPr lang="en-US" sz="1600" dirty="0" smtClean="0"/>
              <a:t>iOS, Android, RIM, Windows Mobile…</a:t>
            </a:r>
          </a:p>
          <a:p>
            <a:pPr lvl="1"/>
            <a:r>
              <a:rPr lang="en-US" sz="1600" dirty="0" smtClean="0"/>
              <a:t>Different tools, languages, platforms, etc.</a:t>
            </a:r>
          </a:p>
          <a:p>
            <a:pPr lvl="1"/>
            <a:endParaRPr lang="en-US" sz="500" dirty="0" smtClean="0"/>
          </a:p>
          <a:p>
            <a:r>
              <a:rPr lang="en-US" sz="2000" dirty="0" smtClean="0"/>
              <a:t>User expectations are high</a:t>
            </a:r>
          </a:p>
          <a:p>
            <a:pPr lvl="1"/>
            <a:r>
              <a:rPr lang="en-US" sz="1600" dirty="0" smtClean="0"/>
              <a:t>Biased by </a:t>
            </a:r>
            <a:r>
              <a:rPr lang="en-US" sz="1600" dirty="0"/>
              <a:t>C</a:t>
            </a:r>
            <a:r>
              <a:rPr lang="en-US" sz="1600" dirty="0" smtClean="0"/>
              <a:t>onsumer experiences</a:t>
            </a:r>
          </a:p>
          <a:p>
            <a:pPr lvl="1"/>
            <a:endParaRPr lang="en-US" sz="500" dirty="0" smtClean="0"/>
          </a:p>
          <a:p>
            <a:r>
              <a:rPr lang="en-US" sz="2000" dirty="0" smtClean="0"/>
              <a:t>But Enterprise IT is optimized for web</a:t>
            </a:r>
          </a:p>
          <a:p>
            <a:pPr lvl="1"/>
            <a:r>
              <a:rPr lang="en-US" sz="1600" dirty="0" smtClean="0"/>
              <a:t>Technology expertise, headcount, processes</a:t>
            </a:r>
          </a:p>
          <a:p>
            <a:pPr lvl="1"/>
            <a:r>
              <a:rPr lang="en-US" sz="1600" dirty="0" smtClean="0"/>
              <a:t>Now must meet demand for mobile</a:t>
            </a:r>
          </a:p>
          <a:p>
            <a:pPr lvl="2"/>
            <a:r>
              <a:rPr lang="en-US" sz="1600" dirty="0" smtClean="0"/>
              <a:t>Multiple platforms and form factors</a:t>
            </a:r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3852" y="1935891"/>
            <a:ext cx="3228424" cy="1832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278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23251"/>
          <a:stretch/>
        </p:blipFill>
        <p:spPr>
          <a:xfrm>
            <a:off x="963391" y="697154"/>
            <a:ext cx="2649324" cy="2580321"/>
          </a:xfrm>
          <a:prstGeom prst="rect">
            <a:avLst/>
          </a:prstGeom>
        </p:spPr>
      </p:pic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3897353" y="762780"/>
            <a:ext cx="4444735" cy="1244269"/>
          </a:xfrm>
        </p:spPr>
        <p:txBody>
          <a:bodyPr/>
          <a:lstStyle/>
          <a:p>
            <a:pPr algn="r"/>
            <a:r>
              <a:rPr lang="en-US" altLang="en-US" sz="1800" dirty="0"/>
              <a:t>“But things have changed so dramatically over the past few years that starting with the desktop may be an increasingly backwards way of thinking about a Web product. Designing for mobile first not only prepares you for the explosive growth and opportunities in this space, it forces you to focus and enables you to innovate.”</a:t>
            </a:r>
            <a:r>
              <a:rPr lang="en-US" sz="1800" dirty="0" smtClean="0"/>
              <a:t/>
            </a:r>
            <a:br>
              <a:rPr lang="en-US" sz="1800" dirty="0" smtClean="0"/>
            </a:br>
            <a:endParaRPr lang="en-US" sz="1800" dirty="0"/>
          </a:p>
        </p:txBody>
      </p:sp>
      <p:sp>
        <p:nvSpPr>
          <p:cNvPr id="8" name="Content Placeholder 8"/>
          <p:cNvSpPr txBox="1">
            <a:spLocks/>
          </p:cNvSpPr>
          <p:nvPr/>
        </p:nvSpPr>
        <p:spPr>
          <a:xfrm>
            <a:off x="4707477" y="3624344"/>
            <a:ext cx="3718221" cy="854637"/>
          </a:xfrm>
          <a:prstGeom prst="rect">
            <a:avLst/>
          </a:prstGeom>
        </p:spPr>
        <p:txBody>
          <a:bodyPr/>
          <a:lstStyle>
            <a:lvl1pPr marL="212725" indent="-212725" algn="l" rtl="0" eaLnBrk="0" fontAlgn="base" hangingPunct="0">
              <a:spcBef>
                <a:spcPts val="500"/>
              </a:spcBef>
              <a:spcAft>
                <a:spcPts val="200"/>
              </a:spcAft>
              <a:buClr>
                <a:schemeClr val="tx2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127" charset="-128"/>
                <a:cs typeface="ＭＳ Ｐゴシック" pitchFamily="127" charset="-128"/>
              </a:defRPr>
            </a:lvl1pPr>
            <a:lvl2pPr marL="512763" indent="-227013" algn="l" rtl="0" eaLnBrk="0" fontAlgn="base" hangingPunct="0">
              <a:spcBef>
                <a:spcPts val="200"/>
              </a:spcBef>
              <a:spcAft>
                <a:spcPts val="20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ＭＳ Ｐゴシック" pitchFamily="127" charset="-128"/>
                <a:cs typeface="ＭＳ Ｐゴシック" pitchFamily="127" charset="-128"/>
              </a:defRPr>
            </a:lvl2pPr>
            <a:lvl3pPr marL="712788" indent="-141288" algn="l" rtl="0" eaLnBrk="0" fontAlgn="base" hangingPunct="0"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ＭＳ Ｐゴシック" pitchFamily="127" charset="-128"/>
                <a:cs typeface="ＭＳ Ｐゴシック" pitchFamily="127" charset="-128"/>
              </a:defRPr>
            </a:lvl3pPr>
            <a:lvl4pPr marL="1085850" indent="-228600" algn="l" rtl="0" eaLnBrk="0" fontAlgn="base" hangingPunct="0">
              <a:spcBef>
                <a:spcPts val="200"/>
              </a:spcBef>
              <a:spcAft>
                <a:spcPts val="200"/>
              </a:spcAft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Arial" pitchFamily="34" charset="0"/>
                <a:ea typeface="ＭＳ Ｐゴシック" pitchFamily="127" charset="-128"/>
                <a:cs typeface="ＭＳ Ｐゴシック" pitchFamily="127" charset="-128"/>
              </a:defRPr>
            </a:lvl4pPr>
            <a:lvl5pPr marL="1374775" indent="-231775" algn="l" rtl="0" eaLnBrk="0" fontAlgn="base" hangingPunct="0"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ＭＳ Ｐゴシック" pitchFamily="127" charset="-128"/>
                <a:cs typeface="ＭＳ Ｐゴシック" pitchFamily="127" charset="-128"/>
              </a:defRPr>
            </a:lvl5pPr>
            <a:lvl6pPr marL="1570651" indent="-142786" algn="l" defTabSz="57114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56224" indent="-142786" algn="l" defTabSz="57114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41797" indent="-142786" algn="l" defTabSz="57114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27369" indent="-142786" algn="l" defTabSz="57114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dirty="0" smtClean="0"/>
              <a:t>Luke </a:t>
            </a:r>
            <a:r>
              <a:rPr lang="en-US" dirty="0" err="1" smtClean="0"/>
              <a:t>Wroblewski</a:t>
            </a:r>
            <a:endParaRPr lang="en-US" dirty="0" smtClean="0"/>
          </a:p>
          <a:p>
            <a:pPr marL="0" indent="0" algn="r">
              <a:buNone/>
            </a:pPr>
            <a:r>
              <a:rPr lang="en-US" sz="1800" dirty="0" smtClean="0"/>
              <a:t>Author: Mobile First</a:t>
            </a:r>
          </a:p>
        </p:txBody>
      </p:sp>
    </p:spTree>
    <p:extLst>
      <p:ext uri="{BB962C8B-B14F-4D97-AF65-F5344CB8AC3E}">
        <p14:creationId xmlns:p14="http://schemas.microsoft.com/office/powerpoint/2010/main" val="3317952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6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 Agenda</a:t>
            </a:r>
          </a:p>
        </p:txBody>
      </p:sp>
      <p:sp>
        <p:nvSpPr>
          <p:cNvPr id="59395" name="Rectangle 70"/>
          <p:cNvSpPr>
            <a:spLocks noGrp="1" noChangeArrowheads="1"/>
          </p:cNvSpPr>
          <p:nvPr>
            <p:ph idx="1"/>
          </p:nvPr>
        </p:nvSpPr>
        <p:spPr>
          <a:xfrm>
            <a:off x="808038" y="848497"/>
            <a:ext cx="8140700" cy="3641026"/>
          </a:xfrm>
        </p:spPr>
        <p:txBody>
          <a:bodyPr anchor="ctr"/>
          <a:lstStyle/>
          <a:p>
            <a:r>
              <a:rPr lang="en-US" dirty="0" smtClean="0"/>
              <a:t>Mobile Enterprise Challenges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Oracle’s Mobile Strategy</a:t>
            </a:r>
          </a:p>
          <a:p>
            <a:r>
              <a:rPr lang="en-US" dirty="0" smtClean="0"/>
              <a:t>Oracle ADF Mobile - Roadmap</a:t>
            </a:r>
          </a:p>
          <a:p>
            <a:r>
              <a:rPr lang="en-US" dirty="0" smtClean="0"/>
              <a:t>Demonstration</a:t>
            </a:r>
            <a:endParaRPr lang="en-US" dirty="0"/>
          </a:p>
        </p:txBody>
      </p:sp>
      <p:pic>
        <p:nvPicPr>
          <p:cNvPr id="8" name="Picture 7" descr="ph_ind_arc_007_cropp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9644" y="548725"/>
            <a:ext cx="1604356" cy="160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3566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Mobile Development with </a:t>
            </a:r>
            <a:r>
              <a:rPr lang="en-US" dirty="0" err="1" smtClean="0"/>
              <a:t>JDeveloper</a:t>
            </a:r>
            <a:r>
              <a:rPr lang="en-US" dirty="0" smtClean="0"/>
              <a:t> </a:t>
            </a:r>
            <a:r>
              <a:rPr lang="en-US" dirty="0"/>
              <a:t>11g R2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808038" y="840259"/>
            <a:ext cx="7910512" cy="3621143"/>
          </a:xfrm>
        </p:spPr>
        <p:txBody>
          <a:bodyPr/>
          <a:lstStyle/>
          <a:p>
            <a:r>
              <a:rPr lang="en-US" sz="2000" dirty="0" smtClean="0"/>
              <a:t>Coupled with Oracle’s Application Development Framework (ADF)</a:t>
            </a:r>
          </a:p>
          <a:p>
            <a:pPr lvl="1"/>
            <a:r>
              <a:rPr lang="en-US" sz="1600" dirty="0" smtClean="0"/>
              <a:t>Oracle’s strategic Java EE framework, core to Oracle’s Fusion Applications</a:t>
            </a:r>
          </a:p>
          <a:p>
            <a:endParaRPr lang="en-US" sz="800" dirty="0" smtClean="0"/>
          </a:p>
          <a:p>
            <a:r>
              <a:rPr lang="en-US" sz="2000" dirty="0" smtClean="0"/>
              <a:t>Complete enterprise application framework</a:t>
            </a:r>
          </a:p>
          <a:p>
            <a:pPr lvl="1"/>
            <a:r>
              <a:rPr lang="en-US" sz="1600" dirty="0" smtClean="0"/>
              <a:t>Declarative and visual development</a:t>
            </a:r>
          </a:p>
          <a:p>
            <a:pPr lvl="1"/>
            <a:r>
              <a:rPr lang="en-US" sz="1600" dirty="0" smtClean="0"/>
              <a:t>Reuse business services</a:t>
            </a:r>
          </a:p>
          <a:p>
            <a:pPr lvl="1"/>
            <a:r>
              <a:rPr lang="en-US" sz="1600" dirty="0" smtClean="0"/>
              <a:t>Reuse developer skills and tooling</a:t>
            </a:r>
          </a:p>
          <a:p>
            <a:pPr lvl="2"/>
            <a:r>
              <a:rPr lang="en-US" sz="1600" dirty="0" smtClean="0"/>
              <a:t>Consistent developer </a:t>
            </a:r>
            <a:br>
              <a:rPr lang="en-US" sz="1600" dirty="0" smtClean="0"/>
            </a:br>
            <a:r>
              <a:rPr lang="en-US" sz="1600" dirty="0" smtClean="0"/>
              <a:t>experiences for web, </a:t>
            </a:r>
            <a:r>
              <a:rPr lang="en-US" sz="1600" u="sng" dirty="0" smtClean="0"/>
              <a:t>mobile</a:t>
            </a:r>
            <a:r>
              <a:rPr lang="en-US" sz="1600" dirty="0" smtClean="0"/>
              <a:t>,</a:t>
            </a:r>
            <a:br>
              <a:rPr lang="en-US" sz="1600" dirty="0" smtClean="0"/>
            </a:br>
            <a:r>
              <a:rPr lang="en-US" sz="1600" dirty="0" smtClean="0"/>
              <a:t>desktop, and MS Office </a:t>
            </a:r>
            <a:br>
              <a:rPr lang="en-US" sz="1600" dirty="0" smtClean="0"/>
            </a:br>
            <a:r>
              <a:rPr lang="en-US" sz="1600" dirty="0" smtClean="0"/>
              <a:t>applications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1935" y="2207599"/>
            <a:ext cx="4283676" cy="2323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27033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rapezoid 35"/>
          <p:cNvSpPr/>
          <p:nvPr/>
        </p:nvSpPr>
        <p:spPr bwMode="auto">
          <a:xfrm flipV="1">
            <a:off x="1147291" y="981813"/>
            <a:ext cx="7107711" cy="2133600"/>
          </a:xfrm>
          <a:prstGeom prst="trapezoid">
            <a:avLst>
              <a:gd name="adj" fmla="val 144833"/>
            </a:avLst>
          </a:prstGeom>
          <a:gradFill flip="none" rotWithShape="1">
            <a:gsLst>
              <a:gs pos="0">
                <a:schemeClr val="tx2">
                  <a:lumMod val="60000"/>
                  <a:lumOff val="40000"/>
                </a:schemeClr>
              </a:gs>
              <a:gs pos="100000">
                <a:srgbClr val="FFFFFF"/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contrasting" dir="t">
              <a:rot lat="0" lon="0" rev="900000"/>
            </a:lightRig>
          </a:scene3d>
          <a:sp3d prstMaterial="metal">
            <a:bevelT w="88900" h="88900"/>
          </a:sp3d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  <a:noAutofit/>
          </a:bodyPr>
          <a:lstStyle/>
          <a:p>
            <a:pPr marL="119063" marR="0" indent="-119063" algn="ctr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Tx/>
              <a:buFontTx/>
              <a:buNone/>
              <a:tabLst/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AutoShape 5"/>
          <p:cNvSpPr>
            <a:spLocks noChangeArrowheads="1"/>
          </p:cNvSpPr>
          <p:nvPr/>
        </p:nvSpPr>
        <p:spPr bwMode="ltGray">
          <a:xfrm>
            <a:off x="419101" y="2914619"/>
            <a:ext cx="8584942" cy="1341746"/>
          </a:xfrm>
          <a:prstGeom prst="roundRect">
            <a:avLst>
              <a:gd name="adj" fmla="val 16667"/>
            </a:avLst>
          </a:prstGeom>
          <a:solidFill>
            <a:schemeClr val="tx2"/>
          </a:solidFill>
          <a:ln w="12700">
            <a:noFill/>
            <a:round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  <a:defRPr/>
            </a:pPr>
            <a:endParaRPr lang="en-US" dirty="0">
              <a:cs typeface="+mn-cs"/>
            </a:endParaRPr>
          </a:p>
        </p:txBody>
      </p:sp>
      <p:sp>
        <p:nvSpPr>
          <p:cNvPr id="6149" name="Rectangle 1033"/>
          <p:cNvSpPr>
            <a:spLocks noGrp="1" noChangeArrowheads="1"/>
          </p:cNvSpPr>
          <p:nvPr>
            <p:ph type="title"/>
          </p:nvPr>
        </p:nvSpPr>
        <p:spPr>
          <a:xfrm>
            <a:off x="0" y="201075"/>
            <a:ext cx="9144000" cy="473075"/>
          </a:xfrm>
        </p:spPr>
        <p:txBody>
          <a:bodyPr/>
          <a:lstStyle/>
          <a:p>
            <a:pPr algn="ctr" eaLnBrk="1" hangingPunct="1"/>
            <a:r>
              <a:rPr lang="en-US" sz="2400" dirty="0" smtClean="0"/>
              <a:t>Multi-Channel Development – Single Programming Model</a:t>
            </a:r>
            <a:endParaRPr lang="en-US" sz="2400" dirty="0" smtClean="0">
              <a:solidFill>
                <a:schemeClr val="tx1"/>
              </a:solidFill>
            </a:endParaRPr>
          </a:p>
        </p:txBody>
      </p:sp>
      <p:sp>
        <p:nvSpPr>
          <p:cNvPr id="12" name="AutoShape 68"/>
          <p:cNvSpPr>
            <a:spLocks noChangeArrowheads="1"/>
          </p:cNvSpPr>
          <p:nvPr/>
        </p:nvSpPr>
        <p:spPr bwMode="auto">
          <a:xfrm>
            <a:off x="914403" y="3786257"/>
            <a:ext cx="6495691" cy="317393"/>
          </a:xfrm>
          <a:prstGeom prst="roundRect">
            <a:avLst>
              <a:gd name="adj" fmla="val 16667"/>
            </a:avLst>
          </a:prstGeom>
          <a:solidFill>
            <a:schemeClr val="tx2">
              <a:lumMod val="60000"/>
              <a:lumOff val="40000"/>
            </a:schemeClr>
          </a:solidFill>
          <a:ln w="9525" algn="ctr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2075" tIns="46038" rIns="92075" bIns="46038" anchor="ctr"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  <a:defRPr/>
            </a:pPr>
            <a:r>
              <a:rPr lang="en-US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Java</a:t>
            </a:r>
            <a:endParaRPr lang="en-US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24" name="Text Box 12"/>
          <p:cNvSpPr txBox="1">
            <a:spLocks noChangeArrowheads="1"/>
          </p:cNvSpPr>
          <p:nvPr/>
        </p:nvSpPr>
        <p:spPr bwMode="auto">
          <a:xfrm>
            <a:off x="7398126" y="3480101"/>
            <a:ext cx="1106323" cy="5355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  <a:defRPr/>
            </a:pPr>
            <a:r>
              <a:rPr lang="en-US" sz="1600" dirty="0" smtClean="0">
                <a:solidFill>
                  <a:schemeClr val="bg1"/>
                </a:solidFill>
                <a:cs typeface="+mn-cs"/>
              </a:rPr>
              <a:t>Business </a:t>
            </a:r>
            <a:r>
              <a:rPr lang="en-US" sz="1600" dirty="0">
                <a:solidFill>
                  <a:schemeClr val="bg1"/>
                </a:solidFill>
                <a:cs typeface="+mn-cs"/>
              </a:rPr>
              <a:t>Logic</a:t>
            </a:r>
          </a:p>
        </p:txBody>
      </p:sp>
      <p:pic>
        <p:nvPicPr>
          <p:cNvPr id="6162" name="Picture 3" descr="C:\Documents and Settings\sshmeltz\Desktop\bruce\latest\mobile_devic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53549" y="1511096"/>
            <a:ext cx="640095" cy="479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3" name="Picture 4" descr="C:\Documents and Settings\sshmeltz\Desktop\bruce\latest\desktop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1750" y="1541212"/>
            <a:ext cx="609643" cy="456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Text Box 12"/>
          <p:cNvSpPr txBox="1">
            <a:spLocks noChangeArrowheads="1"/>
          </p:cNvSpPr>
          <p:nvPr/>
        </p:nvSpPr>
        <p:spPr bwMode="auto">
          <a:xfrm>
            <a:off x="7408291" y="3075793"/>
            <a:ext cx="1652587" cy="3139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  <a:defRPr/>
            </a:pPr>
            <a:r>
              <a:rPr lang="en-US" sz="1600" dirty="0" smtClean="0">
                <a:solidFill>
                  <a:schemeClr val="bg1"/>
                </a:solidFill>
                <a:cs typeface="+mn-cs"/>
              </a:rPr>
              <a:t>User Interface</a:t>
            </a:r>
            <a:endParaRPr lang="en-US" sz="1600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26" name="AutoShape 68"/>
          <p:cNvSpPr>
            <a:spLocks noChangeArrowheads="1"/>
          </p:cNvSpPr>
          <p:nvPr/>
        </p:nvSpPr>
        <p:spPr bwMode="auto">
          <a:xfrm>
            <a:off x="3479042" y="3431549"/>
            <a:ext cx="2502162" cy="317393"/>
          </a:xfrm>
          <a:prstGeom prst="roundRect">
            <a:avLst>
              <a:gd name="adj" fmla="val 16667"/>
            </a:avLst>
          </a:prstGeom>
          <a:solidFill>
            <a:schemeClr val="tx2">
              <a:lumMod val="60000"/>
              <a:lumOff val="40000"/>
            </a:schemeClr>
          </a:solidFill>
          <a:ln w="9525" algn="ctr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92075" tIns="46038" rIns="92075" bIns="46038" anchor="ctr"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  <a:defRPr/>
            </a:pPr>
            <a:r>
              <a:rPr lang="en-US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ADF Faces / WebCenter</a:t>
            </a:r>
          </a:p>
        </p:txBody>
      </p:sp>
      <p:sp>
        <p:nvSpPr>
          <p:cNvPr id="39" name="AutoShape 68"/>
          <p:cNvSpPr>
            <a:spLocks noChangeArrowheads="1"/>
          </p:cNvSpPr>
          <p:nvPr/>
        </p:nvSpPr>
        <p:spPr bwMode="auto">
          <a:xfrm>
            <a:off x="920153" y="3431549"/>
            <a:ext cx="2515026" cy="317393"/>
          </a:xfrm>
          <a:prstGeom prst="roundRect">
            <a:avLst>
              <a:gd name="adj" fmla="val 16667"/>
            </a:avLst>
          </a:prstGeom>
          <a:solidFill>
            <a:schemeClr val="tx2">
              <a:lumMod val="60000"/>
              <a:lumOff val="40000"/>
            </a:schemeClr>
          </a:solidFill>
          <a:ln w="9525" algn="ctr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92075" tIns="46038" rIns="92075" bIns="46038" anchor="ctr"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  <a:defRPr/>
            </a:pPr>
            <a:r>
              <a:rPr lang="en-US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ADF Mobile</a:t>
            </a:r>
            <a:endParaRPr lang="en-US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34" name="AutoShape 68"/>
          <p:cNvSpPr>
            <a:spLocks noChangeArrowheads="1"/>
          </p:cNvSpPr>
          <p:nvPr/>
        </p:nvSpPr>
        <p:spPr bwMode="auto">
          <a:xfrm>
            <a:off x="6013622" y="3431549"/>
            <a:ext cx="1390478" cy="317393"/>
          </a:xfrm>
          <a:prstGeom prst="roundRect">
            <a:avLst>
              <a:gd name="adj" fmla="val 16667"/>
            </a:avLst>
          </a:prstGeom>
          <a:solidFill>
            <a:schemeClr val="tx2">
              <a:lumMod val="60000"/>
              <a:lumOff val="40000"/>
            </a:schemeClr>
          </a:solidFill>
          <a:ln w="9525" algn="ctr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92075" tIns="46038" rIns="92075" bIns="46038" anchor="ctr"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  <a:defRPr/>
            </a:pPr>
            <a:r>
              <a:rPr lang="en-US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Portlets</a:t>
            </a:r>
          </a:p>
        </p:txBody>
      </p:sp>
      <p:sp>
        <p:nvSpPr>
          <p:cNvPr id="35" name="AutoShape 68"/>
          <p:cNvSpPr>
            <a:spLocks noChangeArrowheads="1"/>
          </p:cNvSpPr>
          <p:nvPr/>
        </p:nvSpPr>
        <p:spPr bwMode="auto">
          <a:xfrm>
            <a:off x="2042556" y="3072140"/>
            <a:ext cx="4191990" cy="317393"/>
          </a:xfrm>
          <a:prstGeom prst="roundRect">
            <a:avLst>
              <a:gd name="adj" fmla="val 16667"/>
            </a:avLst>
          </a:prstGeom>
          <a:solidFill>
            <a:schemeClr val="tx2">
              <a:lumMod val="60000"/>
              <a:lumOff val="40000"/>
            </a:schemeClr>
          </a:solidFill>
          <a:ln w="9525" algn="ctr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92075" tIns="46038" rIns="92075" bIns="46038" anchor="ctr"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  <a:defRPr/>
            </a:pPr>
            <a:r>
              <a:rPr lang="en-US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HTML (5.0)</a:t>
            </a:r>
            <a:endParaRPr lang="en-US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37" name="Text Box 12"/>
          <p:cNvSpPr txBox="1">
            <a:spLocks noChangeArrowheads="1"/>
          </p:cNvSpPr>
          <p:nvPr/>
        </p:nvSpPr>
        <p:spPr bwMode="auto">
          <a:xfrm>
            <a:off x="3689329" y="1277604"/>
            <a:ext cx="847042" cy="3139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  <a:defRPr/>
            </a:pPr>
            <a:r>
              <a:rPr lang="en-US" sz="1600" dirty="0" smtClean="0">
                <a:cs typeface="+mn-cs"/>
              </a:rPr>
              <a:t>Mobile</a:t>
            </a:r>
            <a:endParaRPr lang="en-US" sz="1600" dirty="0">
              <a:cs typeface="+mn-cs"/>
            </a:endParaRPr>
          </a:p>
        </p:txBody>
      </p:sp>
      <p:sp>
        <p:nvSpPr>
          <p:cNvPr id="45" name="Text Box 12"/>
          <p:cNvSpPr txBox="1">
            <a:spLocks noChangeArrowheads="1"/>
          </p:cNvSpPr>
          <p:nvPr/>
        </p:nvSpPr>
        <p:spPr bwMode="auto">
          <a:xfrm>
            <a:off x="4625502" y="1276120"/>
            <a:ext cx="1039025" cy="3139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  <a:defRPr/>
            </a:pPr>
            <a:r>
              <a:rPr lang="en-US" sz="1600" dirty="0" smtClean="0">
                <a:cs typeface="+mn-cs"/>
              </a:rPr>
              <a:t>Desktop</a:t>
            </a:r>
            <a:endParaRPr lang="en-US" sz="1600" dirty="0">
              <a:cs typeface="+mn-cs"/>
            </a:endParaRPr>
          </a:p>
        </p:txBody>
      </p:sp>
      <p:pic>
        <p:nvPicPr>
          <p:cNvPr id="46" name="Picture 60" descr="ms_office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43400" y="1531188"/>
            <a:ext cx="533647" cy="400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Picture 2" descr="C:\Documents and Settings\sshmeltz\Desktop\bruce\latest\browser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99984" y="1536404"/>
            <a:ext cx="579482" cy="434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" name="Text Box 12"/>
          <p:cNvSpPr txBox="1">
            <a:spLocks noChangeArrowheads="1"/>
          </p:cNvSpPr>
          <p:nvPr/>
        </p:nvSpPr>
        <p:spPr bwMode="auto">
          <a:xfrm>
            <a:off x="2875225" y="1276122"/>
            <a:ext cx="670888" cy="3139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  <a:defRPr/>
            </a:pPr>
            <a:r>
              <a:rPr lang="en-US" sz="1600" dirty="0" smtClean="0">
                <a:cs typeface="+mn-cs"/>
              </a:rPr>
              <a:t>Web</a:t>
            </a:r>
            <a:endParaRPr lang="en-US" sz="1600" dirty="0">
              <a:cs typeface="+mn-cs"/>
            </a:endParaRPr>
          </a:p>
        </p:txBody>
      </p:sp>
      <p:sp>
        <p:nvSpPr>
          <p:cNvPr id="49" name="Text Box 12"/>
          <p:cNvSpPr txBox="1">
            <a:spLocks noChangeArrowheads="1"/>
          </p:cNvSpPr>
          <p:nvPr/>
        </p:nvSpPr>
        <p:spPr bwMode="auto">
          <a:xfrm>
            <a:off x="5727927" y="1283543"/>
            <a:ext cx="767871" cy="3139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  <a:defRPr/>
            </a:pPr>
            <a:r>
              <a:rPr lang="en-US" sz="1600" dirty="0" smtClean="0">
                <a:cs typeface="+mn-cs"/>
              </a:rPr>
              <a:t>Office</a:t>
            </a:r>
            <a:endParaRPr lang="en-US" sz="1600" dirty="0">
              <a:cs typeface="+mn-cs"/>
            </a:endParaRPr>
          </a:p>
        </p:txBody>
      </p:sp>
      <p:pic>
        <p:nvPicPr>
          <p:cNvPr id="1026" name="Picture 2" descr="C:\Users\jhhuang\Desktop\Marketing\OOW2010\PresentationDev\O_FM_AppDevFramewk_clr.bmp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98047" y="2439124"/>
            <a:ext cx="1393353" cy="531496"/>
          </a:xfrm>
          <a:prstGeom prst="rect">
            <a:avLst/>
          </a:prstGeom>
          <a:noFill/>
        </p:spPr>
      </p:pic>
      <p:sp>
        <p:nvSpPr>
          <p:cNvPr id="23" name="AutoShape 68"/>
          <p:cNvSpPr>
            <a:spLocks noChangeArrowheads="1"/>
          </p:cNvSpPr>
          <p:nvPr/>
        </p:nvSpPr>
        <p:spPr bwMode="auto">
          <a:xfrm>
            <a:off x="6303762" y="3070654"/>
            <a:ext cx="1070759" cy="317393"/>
          </a:xfrm>
          <a:prstGeom prst="roundRect">
            <a:avLst>
              <a:gd name="adj" fmla="val 16667"/>
            </a:avLst>
          </a:prstGeom>
          <a:solidFill>
            <a:schemeClr val="tx2">
              <a:lumMod val="60000"/>
              <a:lumOff val="40000"/>
            </a:schemeClr>
          </a:solidFill>
          <a:ln w="9525" algn="ctr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92075" tIns="46038" rIns="92075" bIns="46038" anchor="ctr"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  <a:defRPr/>
            </a:pPr>
            <a:r>
              <a:rPr lang="en-US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AJAX</a:t>
            </a:r>
            <a:endParaRPr lang="en-US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27" name="AutoShape 68"/>
          <p:cNvSpPr>
            <a:spLocks noChangeArrowheads="1"/>
          </p:cNvSpPr>
          <p:nvPr/>
        </p:nvSpPr>
        <p:spPr bwMode="auto">
          <a:xfrm>
            <a:off x="922319" y="3069169"/>
            <a:ext cx="1070759" cy="317393"/>
          </a:xfrm>
          <a:prstGeom prst="roundRect">
            <a:avLst>
              <a:gd name="adj" fmla="val 16667"/>
            </a:avLst>
          </a:prstGeom>
          <a:solidFill>
            <a:schemeClr val="tx2">
              <a:lumMod val="60000"/>
              <a:lumOff val="40000"/>
            </a:schemeClr>
          </a:solidFill>
          <a:ln w="9525" algn="ctr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92075" tIns="46038" rIns="92075" bIns="46038" anchor="ctr"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  <a:defRPr/>
            </a:pPr>
            <a:r>
              <a:rPr lang="en-US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WAP 2.0</a:t>
            </a:r>
            <a:endParaRPr lang="en-US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5572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Corporate_PPT_Template_10x5.6_v2">
  <a:themeElements>
    <a:clrScheme name="Custom 2">
      <a:dk1>
        <a:srgbClr val="000000"/>
      </a:dk1>
      <a:lt1>
        <a:srgbClr val="FFFFFF"/>
      </a:lt1>
      <a:dk2>
        <a:srgbClr val="FF0000"/>
      </a:dk2>
      <a:lt2>
        <a:srgbClr val="C9C9C9"/>
      </a:lt2>
      <a:accent1>
        <a:srgbClr val="829E7E"/>
      </a:accent1>
      <a:accent2>
        <a:srgbClr val="7F7F7F"/>
      </a:accent2>
      <a:accent3>
        <a:srgbClr val="C8CC94"/>
      </a:accent3>
      <a:accent4>
        <a:srgbClr val="9FB3A9"/>
      </a:accent4>
      <a:accent5>
        <a:srgbClr val="5B6981"/>
      </a:accent5>
      <a:accent6>
        <a:srgbClr val="D3CAAF"/>
      </a:accent6>
      <a:hlink>
        <a:srgbClr val="0070C0"/>
      </a:hlink>
      <a:folHlink>
        <a:srgbClr val="29292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>
          <a:noFill/>
        </a:ln>
      </a:spPr>
      <a:bodyPr lIns="0" tIns="0" rIns="0" bIns="0" rtlCol="0" anchor="t" anchorCtr="0"/>
      <a:lstStyle>
        <a:defPPr algn="l">
          <a:defRPr sz="1600" dirty="0" err="1" smtClean="0">
            <a:solidFill>
              <a:schemeClr val="tx1"/>
            </a:solidFill>
            <a:latin typeface="Arial" pitchFamily="34" charset="0"/>
            <a:cs typeface="Arial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  <a:ln>
          <a:noFill/>
        </a:ln>
      </a:spPr>
      <a:bodyPr wrap="square" lIns="0" tIns="0" rIns="0" bIns="0" rtlCol="0">
        <a:noAutofit/>
      </a:bodyPr>
      <a:lstStyle>
        <a:defPPr algn="l">
          <a:defRPr sz="1800"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Corporate_PPT_Template_10x5.6_v2.potx</Template>
  <TotalTime>9562</TotalTime>
  <Words>1314</Words>
  <Application>Microsoft Macintosh PowerPoint</Application>
  <PresentationFormat>On-screen Show (16:9)</PresentationFormat>
  <Paragraphs>277</Paragraphs>
  <Slides>29</Slides>
  <Notes>23</Notes>
  <HiddenSlides>2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Corporate_PPT_Template_10x5.6_v2</vt:lpstr>
      <vt:lpstr>PowerPoint Presentation</vt:lpstr>
      <vt:lpstr>PowerPoint Presentation</vt:lpstr>
      <vt:lpstr>Develop Mobile Apps for Smart Devices Converging Web and Native Applications</vt:lpstr>
      <vt:lpstr>Program Agenda</vt:lpstr>
      <vt:lpstr>Mobile Enterprise Challenges In pursuit of productivity and connectivity </vt:lpstr>
      <vt:lpstr>“But things have changed so dramatically over the past few years that starting with the desktop may be an increasingly backwards way of thinking about a Web product. Designing for mobile first not only prepares you for the explosive growth and opportunities in this space, it forces you to focus and enables you to innovate.” </vt:lpstr>
      <vt:lpstr>Program Agenda</vt:lpstr>
      <vt:lpstr>Mobile Development with JDeveloper 11g R2</vt:lpstr>
      <vt:lpstr>Multi-Channel Development – Single Programming Model</vt:lpstr>
      <vt:lpstr>Oracle’s Mobile Development Strategy</vt:lpstr>
      <vt:lpstr>PowerPoint Presentation</vt:lpstr>
      <vt:lpstr>ADF Faces RC Enhancements for Tablets </vt:lpstr>
      <vt:lpstr>PowerPoint Presentation</vt:lpstr>
      <vt:lpstr>ADF Mobile Browser content </vt:lpstr>
      <vt:lpstr>ADF Mobile Browser Demo Site</vt:lpstr>
      <vt:lpstr>PowerPoint Presentation</vt:lpstr>
      <vt:lpstr>Program Agenda</vt:lpstr>
      <vt:lpstr>ADF Mobile - Roadmap </vt:lpstr>
      <vt:lpstr>Build Once, Deploy to Multiple Mobile Platforms </vt:lpstr>
      <vt:lpstr>Access and Security</vt:lpstr>
      <vt:lpstr>ADF Mobile Architecture</vt:lpstr>
      <vt:lpstr>Availability &amp; Licensing</vt:lpstr>
      <vt:lpstr>Demo</vt:lpstr>
      <vt:lpstr>Further Information http://bit.ly/adfmobile</vt:lpstr>
      <vt:lpstr>Further Information http://bit.ly/adfmobileuxguidelines</vt:lpstr>
      <vt:lpstr>Join the JDeveloper/ADF Community</vt:lpstr>
      <vt:lpstr>For More Information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Maricel Lennon</dc:creator>
  <dc:description>This presentation contains information proprietary to Oracle Corporation</dc:description>
  <cp:lastModifiedBy>C M</cp:lastModifiedBy>
  <cp:revision>379</cp:revision>
  <cp:lastPrinted>2012-07-30T04:22:43Z</cp:lastPrinted>
  <dcterms:created xsi:type="dcterms:W3CDTF">2011-03-30T19:10:18Z</dcterms:created>
  <dcterms:modified xsi:type="dcterms:W3CDTF">2013-03-22T02:15:43Z</dcterms:modified>
</cp:coreProperties>
</file>