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4" r:id="rId1"/>
  </p:sldMasterIdLst>
  <p:notesMasterIdLst>
    <p:notesMasterId r:id="rId40"/>
  </p:notesMasterIdLst>
  <p:sldIdLst>
    <p:sldId id="256" r:id="rId2"/>
    <p:sldId id="315" r:id="rId3"/>
    <p:sldId id="316" r:id="rId4"/>
    <p:sldId id="317" r:id="rId5"/>
    <p:sldId id="318" r:id="rId6"/>
    <p:sldId id="319" r:id="rId7"/>
    <p:sldId id="320" r:id="rId8"/>
    <p:sldId id="266" r:id="rId9"/>
    <p:sldId id="288" r:id="rId10"/>
    <p:sldId id="289" r:id="rId11"/>
    <p:sldId id="291" r:id="rId12"/>
    <p:sldId id="292" r:id="rId13"/>
    <p:sldId id="294" r:id="rId14"/>
    <p:sldId id="290" r:id="rId15"/>
    <p:sldId id="267" r:id="rId16"/>
    <p:sldId id="293" r:id="rId17"/>
    <p:sldId id="307" r:id="rId18"/>
    <p:sldId id="295" r:id="rId19"/>
    <p:sldId id="271" r:id="rId20"/>
    <p:sldId id="270" r:id="rId21"/>
    <p:sldId id="296" r:id="rId22"/>
    <p:sldId id="297" r:id="rId23"/>
    <p:sldId id="298" r:id="rId24"/>
    <p:sldId id="299" r:id="rId25"/>
    <p:sldId id="310" r:id="rId26"/>
    <p:sldId id="311" r:id="rId27"/>
    <p:sldId id="312" r:id="rId28"/>
    <p:sldId id="313" r:id="rId29"/>
    <p:sldId id="300" r:id="rId30"/>
    <p:sldId id="301" r:id="rId31"/>
    <p:sldId id="302" r:id="rId32"/>
    <p:sldId id="303" r:id="rId33"/>
    <p:sldId id="304" r:id="rId34"/>
    <p:sldId id="306" r:id="rId35"/>
    <p:sldId id="305" r:id="rId36"/>
    <p:sldId id="283" r:id="rId37"/>
    <p:sldId id="308" r:id="rId38"/>
    <p:sldId id="309" r:id="rId39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hley Hooper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3441" autoAdjust="0"/>
  </p:normalViewPr>
  <p:slideViewPr>
    <p:cSldViewPr snapToGrid="0">
      <p:cViewPr varScale="1">
        <p:scale>
          <a:sx n="112" d="100"/>
          <a:sy n="112" d="100"/>
        </p:scale>
        <p:origin x="9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95EBBD-8FD1-4624-99D6-8E12E9B01EB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1E933503-7B62-4148-91E8-3745E8F3582E}">
      <dgm:prSet phldrT="[Text]"/>
      <dgm:spPr/>
      <dgm:t>
        <a:bodyPr/>
        <a:lstStyle/>
        <a:p>
          <a:r>
            <a:rPr lang="en-NZ" dirty="0" smtClean="0"/>
            <a:t>Create Directory to Access Concurrent Request output files</a:t>
          </a:r>
        </a:p>
        <a:p>
          <a:r>
            <a:rPr lang="en-NZ" dirty="0" smtClean="0"/>
            <a:t>-DBA JOB-</a:t>
          </a:r>
          <a:endParaRPr lang="en-NZ" dirty="0"/>
        </a:p>
      </dgm:t>
    </dgm:pt>
    <dgm:pt modelId="{BE647AF1-1BF4-4902-84F5-98D55FC3F418}" type="parTrans" cxnId="{A707F5E9-0B88-4BD8-BF81-C02CA7505A00}">
      <dgm:prSet/>
      <dgm:spPr/>
      <dgm:t>
        <a:bodyPr/>
        <a:lstStyle/>
        <a:p>
          <a:endParaRPr lang="en-NZ"/>
        </a:p>
      </dgm:t>
    </dgm:pt>
    <dgm:pt modelId="{35869F0F-8C49-4E97-B068-151E675F4189}" type="sibTrans" cxnId="{A707F5E9-0B88-4BD8-BF81-C02CA7505A00}">
      <dgm:prSet/>
      <dgm:spPr/>
      <dgm:t>
        <a:bodyPr/>
        <a:lstStyle/>
        <a:p>
          <a:endParaRPr lang="en-NZ"/>
        </a:p>
      </dgm:t>
    </dgm:pt>
    <dgm:pt modelId="{93478852-0931-4013-AC98-3870844F7067}">
      <dgm:prSet phldrT="[Text]"/>
      <dgm:spPr/>
      <dgm:t>
        <a:bodyPr/>
        <a:lstStyle/>
        <a:p>
          <a:r>
            <a:rPr lang="en-NZ" dirty="0" smtClean="0"/>
            <a:t>Scheduled Concurrent Request Running Overnight</a:t>
          </a:r>
        </a:p>
        <a:p>
          <a:r>
            <a:rPr lang="en-NZ" dirty="0" smtClean="0"/>
            <a:t>-PL/SQL Code-</a:t>
          </a:r>
          <a:endParaRPr lang="en-NZ" dirty="0"/>
        </a:p>
      </dgm:t>
    </dgm:pt>
    <dgm:pt modelId="{6E08BE93-CD2C-4AA6-9B69-A7EB684F577F}" type="parTrans" cxnId="{0D38F6F8-ED2F-4269-ACC1-BDBA7D8EB66B}">
      <dgm:prSet/>
      <dgm:spPr/>
      <dgm:t>
        <a:bodyPr/>
        <a:lstStyle/>
        <a:p>
          <a:endParaRPr lang="en-NZ"/>
        </a:p>
      </dgm:t>
    </dgm:pt>
    <dgm:pt modelId="{C76915C1-B33F-4CB2-9DFF-F9818C3ED5CC}" type="sibTrans" cxnId="{0D38F6F8-ED2F-4269-ACC1-BDBA7D8EB66B}">
      <dgm:prSet/>
      <dgm:spPr/>
      <dgm:t>
        <a:bodyPr/>
        <a:lstStyle/>
        <a:p>
          <a:endParaRPr lang="en-NZ"/>
        </a:p>
      </dgm:t>
    </dgm:pt>
    <dgm:pt modelId="{2ED36BAE-764C-4948-A1C4-F889C1B20AFE}">
      <dgm:prSet phldrT="[Text]"/>
      <dgm:spPr/>
      <dgm:t>
        <a:bodyPr/>
        <a:lstStyle/>
        <a:p>
          <a:r>
            <a:rPr lang="en-NZ" dirty="0" smtClean="0"/>
            <a:t>APEX Monitor</a:t>
          </a:r>
        </a:p>
        <a:p>
          <a:r>
            <a:rPr lang="en-NZ" dirty="0" smtClean="0"/>
            <a:t>-An Application-</a:t>
          </a:r>
          <a:endParaRPr lang="en-NZ" dirty="0"/>
        </a:p>
      </dgm:t>
    </dgm:pt>
    <dgm:pt modelId="{BC6B4D3F-F2AC-44A8-BFFF-074CE50E7B0D}" type="parTrans" cxnId="{BE425B6C-3AC9-44A3-A865-5CB9D400B0C0}">
      <dgm:prSet/>
      <dgm:spPr/>
      <dgm:t>
        <a:bodyPr/>
        <a:lstStyle/>
        <a:p>
          <a:endParaRPr lang="en-NZ"/>
        </a:p>
      </dgm:t>
    </dgm:pt>
    <dgm:pt modelId="{BA4B61D6-ADF6-434B-8E66-B584A48C872F}" type="sibTrans" cxnId="{BE425B6C-3AC9-44A3-A865-5CB9D400B0C0}">
      <dgm:prSet/>
      <dgm:spPr/>
      <dgm:t>
        <a:bodyPr/>
        <a:lstStyle/>
        <a:p>
          <a:endParaRPr lang="en-NZ"/>
        </a:p>
      </dgm:t>
    </dgm:pt>
    <dgm:pt modelId="{5BF3B44B-E1AE-41DF-83A1-A51844F4D45B}" type="pres">
      <dgm:prSet presAssocID="{E395EBBD-8FD1-4624-99D6-8E12E9B01EB3}" presName="Name0" presStyleCnt="0">
        <dgm:presLayoutVars>
          <dgm:dir/>
          <dgm:resizeHandles val="exact"/>
        </dgm:presLayoutVars>
      </dgm:prSet>
      <dgm:spPr/>
    </dgm:pt>
    <dgm:pt modelId="{FD395322-87DE-4FCA-B070-8F90E3E04ADE}" type="pres">
      <dgm:prSet presAssocID="{1E933503-7B62-4148-91E8-3745E8F3582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BE622833-EFD1-469C-BF06-93186BFB1377}" type="pres">
      <dgm:prSet presAssocID="{35869F0F-8C49-4E97-B068-151E675F4189}" presName="sibTrans" presStyleLbl="sibTrans2D1" presStyleIdx="0" presStyleCnt="2"/>
      <dgm:spPr/>
      <dgm:t>
        <a:bodyPr/>
        <a:lstStyle/>
        <a:p>
          <a:endParaRPr lang="en-NZ"/>
        </a:p>
      </dgm:t>
    </dgm:pt>
    <dgm:pt modelId="{3AF9D604-85CC-4D41-93E3-C97E9AC11703}" type="pres">
      <dgm:prSet presAssocID="{35869F0F-8C49-4E97-B068-151E675F4189}" presName="connectorText" presStyleLbl="sibTrans2D1" presStyleIdx="0" presStyleCnt="2"/>
      <dgm:spPr/>
      <dgm:t>
        <a:bodyPr/>
        <a:lstStyle/>
        <a:p>
          <a:endParaRPr lang="en-NZ"/>
        </a:p>
      </dgm:t>
    </dgm:pt>
    <dgm:pt modelId="{6E056B49-0401-4854-87EE-4B4B0F14A8F9}" type="pres">
      <dgm:prSet presAssocID="{93478852-0931-4013-AC98-3870844F706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FEFE1D45-B6E9-4208-A352-DE3901C4434A}" type="pres">
      <dgm:prSet presAssocID="{C76915C1-B33F-4CB2-9DFF-F9818C3ED5CC}" presName="sibTrans" presStyleLbl="sibTrans2D1" presStyleIdx="1" presStyleCnt="2"/>
      <dgm:spPr/>
      <dgm:t>
        <a:bodyPr/>
        <a:lstStyle/>
        <a:p>
          <a:endParaRPr lang="en-NZ"/>
        </a:p>
      </dgm:t>
    </dgm:pt>
    <dgm:pt modelId="{A75808BA-EC04-4162-BF2D-C22FB27B9CFA}" type="pres">
      <dgm:prSet presAssocID="{C76915C1-B33F-4CB2-9DFF-F9818C3ED5CC}" presName="connectorText" presStyleLbl="sibTrans2D1" presStyleIdx="1" presStyleCnt="2"/>
      <dgm:spPr/>
      <dgm:t>
        <a:bodyPr/>
        <a:lstStyle/>
        <a:p>
          <a:endParaRPr lang="en-NZ"/>
        </a:p>
      </dgm:t>
    </dgm:pt>
    <dgm:pt modelId="{51B77728-626E-4CC0-ABA5-40AD264F0E98}" type="pres">
      <dgm:prSet presAssocID="{2ED36BAE-764C-4948-A1C4-F889C1B20AF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</dgm:ptLst>
  <dgm:cxnLst>
    <dgm:cxn modelId="{22193F2B-DF15-4E84-914F-72311836ECF1}" type="presOf" srcId="{C76915C1-B33F-4CB2-9DFF-F9818C3ED5CC}" destId="{FEFE1D45-B6E9-4208-A352-DE3901C4434A}" srcOrd="0" destOrd="0" presId="urn:microsoft.com/office/officeart/2005/8/layout/process1"/>
    <dgm:cxn modelId="{BE425B6C-3AC9-44A3-A865-5CB9D400B0C0}" srcId="{E395EBBD-8FD1-4624-99D6-8E12E9B01EB3}" destId="{2ED36BAE-764C-4948-A1C4-F889C1B20AFE}" srcOrd="2" destOrd="0" parTransId="{BC6B4D3F-F2AC-44A8-BFFF-074CE50E7B0D}" sibTransId="{BA4B61D6-ADF6-434B-8E66-B584A48C872F}"/>
    <dgm:cxn modelId="{0D38F6F8-ED2F-4269-ACC1-BDBA7D8EB66B}" srcId="{E395EBBD-8FD1-4624-99D6-8E12E9B01EB3}" destId="{93478852-0931-4013-AC98-3870844F7067}" srcOrd="1" destOrd="0" parTransId="{6E08BE93-CD2C-4AA6-9B69-A7EB684F577F}" sibTransId="{C76915C1-B33F-4CB2-9DFF-F9818C3ED5CC}"/>
    <dgm:cxn modelId="{CC3DBBB4-FD43-42F9-A698-4B7456DF854B}" type="presOf" srcId="{93478852-0931-4013-AC98-3870844F7067}" destId="{6E056B49-0401-4854-87EE-4B4B0F14A8F9}" srcOrd="0" destOrd="0" presId="urn:microsoft.com/office/officeart/2005/8/layout/process1"/>
    <dgm:cxn modelId="{05D126C1-4E49-4AEC-90E1-AAD478CA5F90}" type="presOf" srcId="{E395EBBD-8FD1-4624-99D6-8E12E9B01EB3}" destId="{5BF3B44B-E1AE-41DF-83A1-A51844F4D45B}" srcOrd="0" destOrd="0" presId="urn:microsoft.com/office/officeart/2005/8/layout/process1"/>
    <dgm:cxn modelId="{A707F5E9-0B88-4BD8-BF81-C02CA7505A00}" srcId="{E395EBBD-8FD1-4624-99D6-8E12E9B01EB3}" destId="{1E933503-7B62-4148-91E8-3745E8F3582E}" srcOrd="0" destOrd="0" parTransId="{BE647AF1-1BF4-4902-84F5-98D55FC3F418}" sibTransId="{35869F0F-8C49-4E97-B068-151E675F4189}"/>
    <dgm:cxn modelId="{DBC0C243-7114-4FA4-8C00-DEDC917EB027}" type="presOf" srcId="{1E933503-7B62-4148-91E8-3745E8F3582E}" destId="{FD395322-87DE-4FCA-B070-8F90E3E04ADE}" srcOrd="0" destOrd="0" presId="urn:microsoft.com/office/officeart/2005/8/layout/process1"/>
    <dgm:cxn modelId="{1AFB578A-D9E0-4AF8-AD9A-99AABBE124B5}" type="presOf" srcId="{35869F0F-8C49-4E97-B068-151E675F4189}" destId="{BE622833-EFD1-469C-BF06-93186BFB1377}" srcOrd="0" destOrd="0" presId="urn:microsoft.com/office/officeart/2005/8/layout/process1"/>
    <dgm:cxn modelId="{103ABE31-7A49-4D51-9FCC-D1027D117D77}" type="presOf" srcId="{2ED36BAE-764C-4948-A1C4-F889C1B20AFE}" destId="{51B77728-626E-4CC0-ABA5-40AD264F0E98}" srcOrd="0" destOrd="0" presId="urn:microsoft.com/office/officeart/2005/8/layout/process1"/>
    <dgm:cxn modelId="{86153205-3E11-40B4-8208-26ECA45AFED6}" type="presOf" srcId="{C76915C1-B33F-4CB2-9DFF-F9818C3ED5CC}" destId="{A75808BA-EC04-4162-BF2D-C22FB27B9CFA}" srcOrd="1" destOrd="0" presId="urn:microsoft.com/office/officeart/2005/8/layout/process1"/>
    <dgm:cxn modelId="{9BBD4FFD-08D6-471B-8344-5A3594253FCF}" type="presOf" srcId="{35869F0F-8C49-4E97-B068-151E675F4189}" destId="{3AF9D604-85CC-4D41-93E3-C97E9AC11703}" srcOrd="1" destOrd="0" presId="urn:microsoft.com/office/officeart/2005/8/layout/process1"/>
    <dgm:cxn modelId="{CE6F8D88-6BE6-4133-A2B4-2CDDD2BECB12}" type="presParOf" srcId="{5BF3B44B-E1AE-41DF-83A1-A51844F4D45B}" destId="{FD395322-87DE-4FCA-B070-8F90E3E04ADE}" srcOrd="0" destOrd="0" presId="urn:microsoft.com/office/officeart/2005/8/layout/process1"/>
    <dgm:cxn modelId="{488BAC0C-A17F-4BB2-A703-6E87E6426AD9}" type="presParOf" srcId="{5BF3B44B-E1AE-41DF-83A1-A51844F4D45B}" destId="{BE622833-EFD1-469C-BF06-93186BFB1377}" srcOrd="1" destOrd="0" presId="urn:microsoft.com/office/officeart/2005/8/layout/process1"/>
    <dgm:cxn modelId="{B0F838C0-C8C3-47FA-930E-F18AA2B76FA9}" type="presParOf" srcId="{BE622833-EFD1-469C-BF06-93186BFB1377}" destId="{3AF9D604-85CC-4D41-93E3-C97E9AC11703}" srcOrd="0" destOrd="0" presId="urn:microsoft.com/office/officeart/2005/8/layout/process1"/>
    <dgm:cxn modelId="{846E9A14-2521-4178-8AC3-222F9382D8B7}" type="presParOf" srcId="{5BF3B44B-E1AE-41DF-83A1-A51844F4D45B}" destId="{6E056B49-0401-4854-87EE-4B4B0F14A8F9}" srcOrd="2" destOrd="0" presId="urn:microsoft.com/office/officeart/2005/8/layout/process1"/>
    <dgm:cxn modelId="{0DEDA1E0-F2DB-470B-9481-3A73CCACB37A}" type="presParOf" srcId="{5BF3B44B-E1AE-41DF-83A1-A51844F4D45B}" destId="{FEFE1D45-B6E9-4208-A352-DE3901C4434A}" srcOrd="3" destOrd="0" presId="urn:microsoft.com/office/officeart/2005/8/layout/process1"/>
    <dgm:cxn modelId="{BDE2BB3E-EEB4-4CC4-AB37-01BA1CE5B418}" type="presParOf" srcId="{FEFE1D45-B6E9-4208-A352-DE3901C4434A}" destId="{A75808BA-EC04-4162-BF2D-C22FB27B9CFA}" srcOrd="0" destOrd="0" presId="urn:microsoft.com/office/officeart/2005/8/layout/process1"/>
    <dgm:cxn modelId="{5875DF7D-87E7-4671-BD0D-6C0A1B4AA45B}" type="presParOf" srcId="{5BF3B44B-E1AE-41DF-83A1-A51844F4D45B}" destId="{51B77728-626E-4CC0-ABA5-40AD264F0E9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579251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53099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32949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03422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79767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64633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966550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04096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261381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62609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48971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102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63145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7072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400064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21198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566037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46430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82392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865499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29464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916773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9858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19049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450098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63539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7109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71700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12484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70084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8499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00638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3503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AR%20Email%20Invoice.docx" TargetMode="External"/><Relationship Id="rId4" Type="http://schemas.openxmlformats.org/officeDocument/2006/relationships/hyperlink" Target="https://support.oracle.com/epmos/faces/BugDisplay?id=663589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hyperlink" Target="http://www.talkapex.com/2010/04/apex-logs-storing-mail-log-data.html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upport.oracle.com/epmos/faces/DocumentDisplay?id=985500.1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hitra@waikato.ac.nz?subject=NZOUG%202014%20Conference%20Enquiries%20and%20Code%20Request" TargetMode="External"/><Relationship Id="rId5" Type="http://schemas.openxmlformats.org/officeDocument/2006/relationships/hyperlink" Target="http://isg-webappsuat.its.waikato.ac.nz/pls/htmldb/" TargetMode="External"/><Relationship Id="rId4" Type="http://schemas.openxmlformats.org/officeDocument/2006/relationships/hyperlink" Target="http://findbapp-ut2.its.waikato.ac.nz:8000/OA_HTML/RF.jsp?function_id=1023942&amp;resp_id=-1&amp;resp_appl_id=-1&amp;security_group_id=0&amp;lang_code=US&amp;params=YK5SOwdfaMQbs1tj1XJxSg&amp;oas=EaA5kB5zbOVO2dFMs3TKPw..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sz="3200" b="0" dirty="0" smtClean="0"/>
              <a:t>Email AR Invoices To Customers</a:t>
            </a:r>
            <a:endParaRPr lang="en-GB" sz="3200" b="0" dirty="0"/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i="1" dirty="0" smtClean="0"/>
              <a:t>Presented by Chitra Kanakaraj</a:t>
            </a:r>
            <a:endParaRPr lang="en-GB" i="1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212975" y="93920"/>
            <a:ext cx="8229600" cy="732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sz="2800" dirty="0" smtClean="0">
                <a:solidFill>
                  <a:srgbClr val="FFFFFF"/>
                </a:solidFill>
              </a:rPr>
              <a:t>AR Invoicing Process In Oracle EBS</a:t>
            </a:r>
            <a:endParaRPr lang="en-GB" sz="2800" dirty="0">
              <a:solidFill>
                <a:srgbClr val="FFFFFF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47175" y="1108550"/>
            <a:ext cx="8909100" cy="5336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419100">
              <a:lnSpc>
                <a:spcPct val="150000"/>
              </a:lnSpc>
              <a:buFont typeface="Arial"/>
              <a:buChar char="●"/>
            </a:pPr>
            <a:r>
              <a:rPr lang="en-GB" dirty="0"/>
              <a:t>Enter and complete the invoice/credit memos</a:t>
            </a:r>
          </a:p>
          <a:p>
            <a:pPr marL="457200" indent="-419100">
              <a:lnSpc>
                <a:spcPct val="150000"/>
              </a:lnSpc>
              <a:buFont typeface="Arial"/>
              <a:buChar char="●"/>
            </a:pPr>
            <a:r>
              <a:rPr lang="en-GB" dirty="0"/>
              <a:t>Print the invoices</a:t>
            </a:r>
          </a:p>
          <a:p>
            <a:pPr marL="457200" indent="-419100">
              <a:lnSpc>
                <a:spcPct val="150000"/>
              </a:lnSpc>
              <a:buFont typeface="Arial"/>
              <a:buChar char="●"/>
            </a:pPr>
            <a:r>
              <a:rPr lang="en-GB" dirty="0"/>
              <a:t>Put all the invoices </a:t>
            </a:r>
            <a:r>
              <a:rPr lang="en-GB"/>
              <a:t>into </a:t>
            </a:r>
            <a:r>
              <a:rPr lang="en-GB" smtClean="0"/>
              <a:t>envelopes</a:t>
            </a:r>
            <a:endParaRPr lang="en-GB" dirty="0"/>
          </a:p>
          <a:p>
            <a:pPr marL="457200" indent="-419100">
              <a:lnSpc>
                <a:spcPct val="150000"/>
              </a:lnSpc>
              <a:buFont typeface="Arial"/>
              <a:buChar char="●"/>
            </a:pPr>
            <a:r>
              <a:rPr lang="en-GB" dirty="0"/>
              <a:t>Run all the envelopes to the post </a:t>
            </a:r>
          </a:p>
          <a:p>
            <a:pPr marL="457200" indent="-419100">
              <a:lnSpc>
                <a:spcPct val="150000"/>
              </a:lnSpc>
              <a:buFont typeface="Arial"/>
              <a:buChar char="●"/>
            </a:pPr>
            <a:endParaRPr lang="en-GB" dirty="0"/>
          </a:p>
          <a:p>
            <a:pPr marL="457200" indent="-419100">
              <a:lnSpc>
                <a:spcPct val="150000"/>
              </a:lnSpc>
              <a:buFont typeface="Arial"/>
              <a:buChar char="●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484362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212975" y="93920"/>
            <a:ext cx="8229600" cy="732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sz="2400" dirty="0" smtClean="0">
                <a:solidFill>
                  <a:srgbClr val="FFFFFF"/>
                </a:solidFill>
              </a:rPr>
              <a:t>Need for AR Invoicing Process Improvement</a:t>
            </a: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47175" y="1108550"/>
            <a:ext cx="8909100" cy="5336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953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Invoice Print should have an option to EMAIL the document to the customer if they have an email address defined in the customer master record, communications tab</a:t>
            </a:r>
          </a:p>
          <a:p>
            <a:pPr marL="4953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sz="2000" dirty="0"/>
              <a:t>Not being able to communicate electronically with the customers has an impact on the ability to bill in time and thus has an impact on collecting revenue.</a:t>
            </a:r>
          </a:p>
          <a:p>
            <a:pPr marL="4953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This is one of the top </a:t>
            </a:r>
            <a:r>
              <a:rPr lang="en-GB" sz="2000"/>
              <a:t>20 </a:t>
            </a:r>
            <a:r>
              <a:rPr lang="en-GB" sz="2000" smtClean="0"/>
              <a:t>Receivables </a:t>
            </a:r>
            <a:r>
              <a:rPr lang="en-GB" sz="2000" dirty="0"/>
              <a:t>Enhancements Requests refer:</a:t>
            </a:r>
          </a:p>
          <a:p>
            <a:pPr marL="4953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hlinkClick r:id="rId4"/>
              </a:rPr>
              <a:t>Bug 6635894</a:t>
            </a:r>
            <a:endParaRPr lang="en-GB" sz="2000" dirty="0"/>
          </a:p>
          <a:p>
            <a:pPr marL="4953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sz="2000" dirty="0">
                <a:hlinkClick r:id="rId5" action="ppaction://hlinkfile"/>
              </a:rPr>
              <a:t>Global Companies awaiting this Enhancement </a:t>
            </a:r>
            <a:r>
              <a:rPr lang="en-NZ" sz="2000" dirty="0" smtClean="0">
                <a:hlinkClick r:id="rId5" action="ppaction://hlinkfile"/>
              </a:rPr>
              <a:t>Request</a:t>
            </a:r>
            <a:endParaRPr lang="en-GB" sz="2000" dirty="0"/>
          </a:p>
          <a:p>
            <a:pPr marL="4953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4953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19100">
              <a:lnSpc>
                <a:spcPct val="150000"/>
              </a:lnSpc>
              <a:buFont typeface="Arial"/>
              <a:buChar char="●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816653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212975" y="93920"/>
            <a:ext cx="8229600" cy="732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sz="2800" dirty="0" smtClean="0">
                <a:solidFill>
                  <a:srgbClr val="FFFFFF"/>
                </a:solidFill>
              </a:rPr>
              <a:t>Email AR Invoices/Credit Memos</a:t>
            </a:r>
            <a:endParaRPr lang="en-GB" sz="2800" dirty="0">
              <a:solidFill>
                <a:srgbClr val="FFFFFF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47175" y="1108550"/>
            <a:ext cx="8909100" cy="5336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419100">
              <a:lnSpc>
                <a:spcPct val="150000"/>
              </a:lnSpc>
              <a:buFont typeface="Arial"/>
              <a:buChar char="●"/>
            </a:pPr>
            <a:endParaRPr lang="en-GB" dirty="0" smtClean="0"/>
          </a:p>
          <a:p>
            <a:pPr marL="38100">
              <a:lnSpc>
                <a:spcPct val="150000"/>
              </a:lnSpc>
            </a:pPr>
            <a:r>
              <a:rPr lang="en-GB" sz="4800" dirty="0" smtClean="0"/>
              <a:t>Customisation = dollars!</a:t>
            </a:r>
          </a:p>
          <a:p>
            <a:pPr marL="38100">
              <a:lnSpc>
                <a:spcPct val="150000"/>
              </a:lnSpc>
            </a:pPr>
            <a:r>
              <a:rPr lang="en-GB" sz="4800" dirty="0" smtClean="0"/>
              <a:t>This is not a Customisation</a:t>
            </a:r>
          </a:p>
          <a:p>
            <a:pPr marL="38100">
              <a:lnSpc>
                <a:spcPct val="150000"/>
              </a:lnSpc>
            </a:pPr>
            <a:r>
              <a:rPr lang="en-GB" sz="4800" dirty="0" smtClean="0"/>
              <a:t>This is a PLUGIN</a:t>
            </a:r>
          </a:p>
        </p:txBody>
      </p:sp>
    </p:spTree>
    <p:extLst>
      <p:ext uri="{BB962C8B-B14F-4D97-AF65-F5344CB8AC3E}">
        <p14:creationId xmlns:p14="http://schemas.microsoft.com/office/powerpoint/2010/main" val="120043837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212975" y="93920"/>
            <a:ext cx="8229600" cy="732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sz="2000" dirty="0" smtClean="0">
                <a:solidFill>
                  <a:srgbClr val="FFFFFF"/>
                </a:solidFill>
              </a:rPr>
              <a:t>UOW AR Invoices/Credit Memo Statistics per Year</a:t>
            </a:r>
            <a:endParaRPr lang="en-GB" sz="2000" dirty="0">
              <a:solidFill>
                <a:srgbClr val="FFFFFF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47175" y="1108550"/>
            <a:ext cx="8909100" cy="5336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419100">
              <a:lnSpc>
                <a:spcPct val="150000"/>
              </a:lnSpc>
              <a:buFont typeface="Arial"/>
              <a:buChar char="●"/>
            </a:pPr>
            <a:r>
              <a:rPr lang="en-GB" sz="2400" dirty="0" smtClean="0"/>
              <a:t>Manual Invoices 4300</a:t>
            </a:r>
          </a:p>
          <a:p>
            <a:pPr marL="457200" indent="-419100">
              <a:lnSpc>
                <a:spcPct val="150000"/>
              </a:lnSpc>
              <a:buFont typeface="Arial"/>
              <a:buChar char="●"/>
            </a:pPr>
            <a:r>
              <a:rPr lang="en-GB" sz="2400" dirty="0" smtClean="0"/>
              <a:t>System Created Invoices 3000</a:t>
            </a:r>
          </a:p>
          <a:p>
            <a:pPr marL="457200" indent="-419100">
              <a:lnSpc>
                <a:spcPct val="150000"/>
              </a:lnSpc>
              <a:buFont typeface="Arial"/>
              <a:buChar char="●"/>
            </a:pPr>
            <a:r>
              <a:rPr lang="en-GB" sz="2400" dirty="0" smtClean="0"/>
              <a:t>Not all Invoices are dispatched by post</a:t>
            </a:r>
          </a:p>
          <a:p>
            <a:pPr marL="457200" indent="-419100">
              <a:lnSpc>
                <a:spcPct val="150000"/>
              </a:lnSpc>
              <a:buFont typeface="Arial"/>
              <a:buChar char="●"/>
            </a:pPr>
            <a:r>
              <a:rPr lang="en-GB" sz="2400" dirty="0" smtClean="0"/>
              <a:t>At least about 2/3</a:t>
            </a:r>
            <a:r>
              <a:rPr lang="en-GB" sz="2400" baseline="30000" dirty="0" smtClean="0"/>
              <a:t>rd</a:t>
            </a:r>
            <a:r>
              <a:rPr lang="en-GB" sz="2400" dirty="0" smtClean="0"/>
              <a:t> by post and the rest as an email attachment</a:t>
            </a:r>
          </a:p>
          <a:p>
            <a:pPr marL="457200" indent="-419100">
              <a:lnSpc>
                <a:spcPct val="150000"/>
              </a:lnSpc>
              <a:buFont typeface="Arial"/>
              <a:buChar char="●"/>
            </a:pPr>
            <a:r>
              <a:rPr lang="en-GB" sz="2400" dirty="0" smtClean="0"/>
              <a:t>4867 out of which approximately 50 posted to Foreign Countries.</a:t>
            </a:r>
          </a:p>
          <a:p>
            <a:pPr marL="457200" indent="-419100">
              <a:lnSpc>
                <a:spcPct val="150000"/>
              </a:lnSpc>
              <a:buFont typeface="Arial"/>
              <a:buChar char="●"/>
            </a:pPr>
            <a:r>
              <a:rPr lang="en-GB" sz="2400" dirty="0" smtClean="0"/>
              <a:t>Local postage paid per year 4817x0.64 = $3082.88</a:t>
            </a:r>
          </a:p>
        </p:txBody>
      </p:sp>
    </p:spTree>
    <p:extLst>
      <p:ext uri="{BB962C8B-B14F-4D97-AF65-F5344CB8AC3E}">
        <p14:creationId xmlns:p14="http://schemas.microsoft.com/office/powerpoint/2010/main" val="315299895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212975" y="93920"/>
            <a:ext cx="8229600" cy="732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sz="2800" dirty="0" smtClean="0">
                <a:solidFill>
                  <a:srgbClr val="FFFFFF"/>
                </a:solidFill>
              </a:rPr>
              <a:t>Email AR Invoices/Credit Memos</a:t>
            </a:r>
            <a:endParaRPr lang="en-GB" sz="2800" dirty="0">
              <a:solidFill>
                <a:srgbClr val="FFFFFF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47175" y="1108550"/>
            <a:ext cx="8909100" cy="5336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419100">
              <a:lnSpc>
                <a:spcPct val="150000"/>
              </a:lnSpc>
              <a:buFont typeface="Arial"/>
              <a:buChar char="●"/>
            </a:pPr>
            <a:endParaRPr lang="en-GB" dirty="0" smtClean="0"/>
          </a:p>
          <a:p>
            <a:pPr marL="457200" indent="-419100">
              <a:lnSpc>
                <a:spcPct val="150000"/>
              </a:lnSpc>
              <a:buFont typeface="Arial"/>
              <a:buChar char="●"/>
            </a:pPr>
            <a:endParaRPr lang="en-GB" dirty="0" smtClean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49611735"/>
              </p:ext>
            </p:extLst>
          </p:nvPr>
        </p:nvGraphicFramePr>
        <p:xfrm>
          <a:off x="769120" y="1397000"/>
          <a:ext cx="7673455" cy="4260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12605" y="1392960"/>
            <a:ext cx="5947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800" dirty="0" smtClean="0"/>
              <a:t>Three Main Operations</a:t>
            </a: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309475304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212975" y="93920"/>
            <a:ext cx="8229600" cy="732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sz="2800" dirty="0" smtClean="0">
                <a:solidFill>
                  <a:srgbClr val="FFFFFF"/>
                </a:solidFill>
              </a:rPr>
              <a:t>Two Tier Server Architecture</a:t>
            </a:r>
            <a:endParaRPr lang="en-GB" sz="2800" dirty="0">
              <a:solidFill>
                <a:srgbClr val="FFFFFF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47175" y="1108550"/>
            <a:ext cx="8909100" cy="5336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8100" algn="ctr">
              <a:lnSpc>
                <a:spcPct val="150000"/>
              </a:lnSpc>
            </a:pPr>
            <a:r>
              <a:rPr lang="en-GB" sz="3200" b="1" dirty="0" err="1" smtClean="0"/>
              <a:t>FinDB</a:t>
            </a:r>
            <a:r>
              <a:rPr lang="en-GB" sz="3200" b="1" dirty="0" smtClean="0"/>
              <a:t> Server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544075" y="2751687"/>
            <a:ext cx="8104269" cy="345255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O</a:t>
            </a:r>
            <a:endParaRPr lang="en-NZ" dirty="0"/>
          </a:p>
        </p:txBody>
      </p:sp>
      <p:sp>
        <p:nvSpPr>
          <p:cNvPr id="7" name="Rectangle 6"/>
          <p:cNvSpPr/>
          <p:nvPr/>
        </p:nvSpPr>
        <p:spPr>
          <a:xfrm>
            <a:off x="953257" y="3399446"/>
            <a:ext cx="3213100" cy="2286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NZ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44148" y="3399446"/>
            <a:ext cx="3946775" cy="2286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8" name="Flowchart: Magnetic Disk 7"/>
          <p:cNvSpPr/>
          <p:nvPr/>
        </p:nvSpPr>
        <p:spPr>
          <a:xfrm>
            <a:off x="2059331" y="3889306"/>
            <a:ext cx="914400" cy="1387348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11g11g Or11acle database</a:t>
            </a:r>
            <a:endParaRPr lang="en-NZ" dirty="0"/>
          </a:p>
        </p:txBody>
      </p:sp>
      <p:sp>
        <p:nvSpPr>
          <p:cNvPr id="9" name="TextBox 8"/>
          <p:cNvSpPr txBox="1"/>
          <p:nvPr/>
        </p:nvSpPr>
        <p:spPr>
          <a:xfrm>
            <a:off x="1812184" y="2867904"/>
            <a:ext cx="1289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solidFill>
                  <a:schemeClr val="bg1"/>
                </a:solidFill>
              </a:rPr>
              <a:t>Oracle</a:t>
            </a:r>
            <a:r>
              <a:rPr lang="en-NZ" dirty="0" smtClean="0">
                <a:solidFill>
                  <a:schemeClr val="bg1"/>
                </a:solidFill>
              </a:rPr>
              <a:t> </a:t>
            </a:r>
            <a:r>
              <a:rPr lang="en-NZ" dirty="0">
                <a:solidFill>
                  <a:schemeClr val="bg1"/>
                </a:solidFill>
              </a:rPr>
              <a:t>User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86400" y="2884995"/>
            <a:ext cx="1587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err="1" smtClean="0">
                <a:solidFill>
                  <a:schemeClr val="bg1"/>
                </a:solidFill>
              </a:rPr>
              <a:t>Applmgr</a:t>
            </a:r>
            <a:r>
              <a:rPr lang="en-NZ" dirty="0" smtClean="0">
                <a:solidFill>
                  <a:schemeClr val="bg1"/>
                </a:solidFill>
              </a:rPr>
              <a:t> User</a:t>
            </a:r>
            <a:endParaRPr lang="en-NZ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327775" y="2895600"/>
            <a:ext cx="41025" cy="32893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1303946" y="3622750"/>
            <a:ext cx="2448000" cy="1908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9" name="Oval 18"/>
          <p:cNvSpPr/>
          <p:nvPr/>
        </p:nvSpPr>
        <p:spPr>
          <a:xfrm>
            <a:off x="4923169" y="3692505"/>
            <a:ext cx="1254125" cy="7386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1" name="TextBox 20"/>
          <p:cNvSpPr txBox="1"/>
          <p:nvPr/>
        </p:nvSpPr>
        <p:spPr>
          <a:xfrm>
            <a:off x="5089583" y="3679806"/>
            <a:ext cx="11807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Oracle middleware software</a:t>
            </a:r>
            <a:endParaRPr lang="en-NZ" dirty="0"/>
          </a:p>
        </p:txBody>
      </p:sp>
      <p:sp>
        <p:nvSpPr>
          <p:cNvPr id="22" name="TextBox 21"/>
          <p:cNvSpPr txBox="1"/>
          <p:nvPr/>
        </p:nvSpPr>
        <p:spPr>
          <a:xfrm>
            <a:off x="6843445" y="3704960"/>
            <a:ext cx="14287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Forms/Reports     for </a:t>
            </a:r>
          </a:p>
          <a:p>
            <a:r>
              <a:rPr lang="en-NZ" dirty="0" smtClean="0"/>
              <a:t>Oracle Financials</a:t>
            </a:r>
            <a:endParaRPr lang="en-NZ" dirty="0"/>
          </a:p>
        </p:txBody>
      </p:sp>
      <p:sp>
        <p:nvSpPr>
          <p:cNvPr id="23" name="Oval 22"/>
          <p:cNvSpPr/>
          <p:nvPr/>
        </p:nvSpPr>
        <p:spPr>
          <a:xfrm>
            <a:off x="6672011" y="3580931"/>
            <a:ext cx="1600201" cy="11540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5" name="TextBox 24"/>
          <p:cNvSpPr txBox="1"/>
          <p:nvPr/>
        </p:nvSpPr>
        <p:spPr>
          <a:xfrm>
            <a:off x="5003367" y="4692921"/>
            <a:ext cx="16427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Concurrent Manager Running batch job</a:t>
            </a:r>
            <a:endParaRPr lang="en-NZ" dirty="0"/>
          </a:p>
        </p:txBody>
      </p:sp>
      <p:sp>
        <p:nvSpPr>
          <p:cNvPr id="26" name="Oval 25"/>
          <p:cNvSpPr/>
          <p:nvPr/>
        </p:nvSpPr>
        <p:spPr>
          <a:xfrm>
            <a:off x="4866886" y="4618337"/>
            <a:ext cx="16637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7" name="Can 26"/>
          <p:cNvSpPr/>
          <p:nvPr/>
        </p:nvSpPr>
        <p:spPr>
          <a:xfrm>
            <a:off x="7495700" y="4819191"/>
            <a:ext cx="914400" cy="625277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8" name="TextBox 27"/>
          <p:cNvSpPr txBox="1"/>
          <p:nvPr/>
        </p:nvSpPr>
        <p:spPr>
          <a:xfrm>
            <a:off x="1973368" y="4585139"/>
            <a:ext cx="1294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11g Oracle database</a:t>
            </a:r>
            <a:endParaRPr lang="en-NZ" dirty="0"/>
          </a:p>
        </p:txBody>
      </p:sp>
      <p:sp>
        <p:nvSpPr>
          <p:cNvPr id="31" name="TextBox 30"/>
          <p:cNvSpPr txBox="1"/>
          <p:nvPr/>
        </p:nvSpPr>
        <p:spPr>
          <a:xfrm>
            <a:off x="7662491" y="5009691"/>
            <a:ext cx="783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Logs</a:t>
            </a:r>
            <a:endParaRPr lang="en-NZ" dirty="0"/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3744034" y="4621587"/>
            <a:ext cx="1169830" cy="347218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23" idx="3"/>
          </p:cNvCxnSpPr>
          <p:nvPr/>
        </p:nvCxnSpPr>
        <p:spPr>
          <a:xfrm flipH="1" flipV="1">
            <a:off x="3726532" y="4476658"/>
            <a:ext cx="3179823" cy="89286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6480134" y="5230927"/>
            <a:ext cx="1024936" cy="5121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6590001" y="4946783"/>
            <a:ext cx="787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output</a:t>
            </a:r>
            <a:endParaRPr lang="en-NZ" dirty="0"/>
          </a:p>
        </p:txBody>
      </p:sp>
      <p:sp>
        <p:nvSpPr>
          <p:cNvPr id="68" name="TextBox 67"/>
          <p:cNvSpPr txBox="1"/>
          <p:nvPr/>
        </p:nvSpPr>
        <p:spPr>
          <a:xfrm>
            <a:off x="4633008" y="5736577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chemeClr val="bg1"/>
                </a:solidFill>
              </a:rPr>
              <a:t>Read files using PL/SQL File Object</a:t>
            </a:r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7200" y="1813381"/>
            <a:ext cx="330289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8100" algn="ctr">
              <a:lnSpc>
                <a:spcPct val="150000"/>
              </a:lnSpc>
              <a:buClr>
                <a:schemeClr val="dk1"/>
              </a:buClr>
              <a:buSzPct val="100000"/>
            </a:pPr>
            <a:r>
              <a:rPr lang="en-NZ" sz="2400" dirty="0">
                <a:solidFill>
                  <a:schemeClr val="dk1"/>
                </a:solidFill>
              </a:rPr>
              <a:t>Oracle Database tier</a:t>
            </a:r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1080695" y="2280371"/>
            <a:ext cx="914148" cy="109231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4670106" y="1802769"/>
            <a:ext cx="4091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0" algn="ctr">
              <a:lnSpc>
                <a:spcPct val="150000"/>
              </a:lnSpc>
              <a:buClr>
                <a:schemeClr val="dk1"/>
              </a:buClr>
              <a:buSzPct val="100000"/>
            </a:pPr>
            <a:r>
              <a:rPr lang="en-NZ" sz="2400" dirty="0">
                <a:solidFill>
                  <a:schemeClr val="dk1"/>
                </a:solidFill>
              </a:rPr>
              <a:t>Oracle Framework Apps tier</a:t>
            </a:r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6820225" y="2296457"/>
            <a:ext cx="754438" cy="10762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27" idx="3"/>
          </p:cNvCxnSpPr>
          <p:nvPr/>
        </p:nvCxnSpPr>
        <p:spPr>
          <a:xfrm rot="5400000">
            <a:off x="6464075" y="4313769"/>
            <a:ext cx="358126" cy="2619525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/>
          <p:nvPr/>
        </p:nvCxnSpPr>
        <p:spPr>
          <a:xfrm rot="10800000">
            <a:off x="3080479" y="5461760"/>
            <a:ext cx="2328645" cy="341123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80330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212975" y="93920"/>
            <a:ext cx="8229600" cy="732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sz="2400" dirty="0" smtClean="0">
                <a:solidFill>
                  <a:srgbClr val="FFFFFF"/>
                </a:solidFill>
              </a:rPr>
              <a:t>Syntax to Create Directory Object</a:t>
            </a: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47175" y="1108550"/>
            <a:ext cx="8909100" cy="5336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419100">
              <a:lnSpc>
                <a:spcPct val="150000"/>
              </a:lnSpc>
              <a:buFont typeface="Arial"/>
              <a:buChar char="●"/>
            </a:pPr>
            <a:endParaRPr lang="en-NZ" sz="2000" dirty="0"/>
          </a:p>
          <a:p>
            <a:r>
              <a:rPr lang="en-US" sz="2000" dirty="0"/>
              <a:t>CREATE OR REPLACE DIRECTORY </a:t>
            </a:r>
            <a:endParaRPr lang="en-NZ" sz="2000" dirty="0"/>
          </a:p>
          <a:p>
            <a:r>
              <a:rPr lang="en-US" sz="2000" dirty="0"/>
              <a:t>CONC_OUT AS </a:t>
            </a:r>
            <a:endParaRPr lang="en-NZ" sz="2000" dirty="0"/>
          </a:p>
          <a:p>
            <a:r>
              <a:rPr lang="en-US" sz="2000" dirty="0">
                <a:solidFill>
                  <a:srgbClr val="FF0000"/>
                </a:solidFill>
              </a:rPr>
              <a:t>'/</a:t>
            </a:r>
            <a:r>
              <a:rPr lang="en-US" sz="2000" dirty="0" smtClean="0">
                <a:solidFill>
                  <a:srgbClr val="FF0000"/>
                </a:solidFill>
              </a:rPr>
              <a:t>u012/orauat12/</a:t>
            </a:r>
            <a:r>
              <a:rPr lang="en-US" sz="2000" dirty="0" err="1" smtClean="0">
                <a:solidFill>
                  <a:srgbClr val="FF0000"/>
                </a:solidFill>
              </a:rPr>
              <a:t>inst</a:t>
            </a:r>
            <a:r>
              <a:rPr lang="en-US" sz="2000" dirty="0" smtClean="0">
                <a:solidFill>
                  <a:srgbClr val="FF0000"/>
                </a:solidFill>
              </a:rPr>
              <a:t>/apps/orauat12_findbapp-ut12/logs/</a:t>
            </a:r>
            <a:r>
              <a:rPr lang="en-US" sz="2000" dirty="0" err="1" smtClean="0">
                <a:solidFill>
                  <a:srgbClr val="FF0000"/>
                </a:solidFill>
              </a:rPr>
              <a:t>appl</a:t>
            </a:r>
            <a:r>
              <a:rPr lang="en-US" sz="2000" dirty="0" smtClean="0">
                <a:solidFill>
                  <a:srgbClr val="FF0000"/>
                </a:solidFill>
              </a:rPr>
              <a:t>/</a:t>
            </a:r>
            <a:r>
              <a:rPr lang="en-US" sz="2000" dirty="0" err="1" smtClean="0">
                <a:solidFill>
                  <a:srgbClr val="FF0000"/>
                </a:solidFill>
              </a:rPr>
              <a:t>conc</a:t>
            </a:r>
            <a:r>
              <a:rPr lang="en-US" sz="2000" dirty="0" smtClean="0">
                <a:solidFill>
                  <a:srgbClr val="FF0000"/>
                </a:solidFill>
              </a:rPr>
              <a:t>/out</a:t>
            </a:r>
            <a:r>
              <a:rPr lang="en-US" sz="2000" dirty="0">
                <a:solidFill>
                  <a:srgbClr val="FF0000"/>
                </a:solidFill>
              </a:rPr>
              <a:t>'</a:t>
            </a:r>
            <a:r>
              <a:rPr lang="en-US" sz="2000" dirty="0"/>
              <a:t>;</a:t>
            </a:r>
            <a:endParaRPr lang="en-NZ" sz="2000" dirty="0"/>
          </a:p>
          <a:p>
            <a:r>
              <a:rPr lang="en-US" sz="2000" dirty="0"/>
              <a:t> </a:t>
            </a:r>
            <a:endParaRPr lang="en-NZ" sz="2000" dirty="0"/>
          </a:p>
          <a:p>
            <a:r>
              <a:rPr lang="en-US" sz="2000" dirty="0"/>
              <a:t> </a:t>
            </a:r>
            <a:endParaRPr lang="en-NZ" sz="2000" dirty="0"/>
          </a:p>
          <a:p>
            <a:r>
              <a:rPr lang="en-US" sz="2000" dirty="0">
                <a:solidFill>
                  <a:srgbClr val="0070C0"/>
                </a:solidFill>
              </a:rPr>
              <a:t>GRANT EXECUTE, READ, WRITE ON DIRECTORY </a:t>
            </a:r>
            <a:r>
              <a:rPr lang="en-US" sz="2000" dirty="0"/>
              <a:t>CONC_OUT </a:t>
            </a:r>
            <a:r>
              <a:rPr lang="en-US" sz="2000" dirty="0">
                <a:solidFill>
                  <a:srgbClr val="0070C0"/>
                </a:solidFill>
              </a:rPr>
              <a:t>TO</a:t>
            </a:r>
            <a:r>
              <a:rPr lang="en-US" sz="2000" dirty="0"/>
              <a:t> APPS </a:t>
            </a:r>
            <a:r>
              <a:rPr lang="en-US" sz="2000" dirty="0">
                <a:solidFill>
                  <a:srgbClr val="0070C0"/>
                </a:solidFill>
              </a:rPr>
              <a:t>WITH GRANT OPTION</a:t>
            </a:r>
            <a:r>
              <a:rPr lang="en-US" sz="2000" dirty="0"/>
              <a:t>;</a:t>
            </a:r>
            <a:endParaRPr lang="en-NZ" sz="2000" dirty="0"/>
          </a:p>
          <a:p>
            <a:r>
              <a:rPr lang="en-US" sz="2000" dirty="0"/>
              <a:t> </a:t>
            </a:r>
            <a:endParaRPr lang="en-NZ" sz="2000" dirty="0"/>
          </a:p>
          <a:p>
            <a:r>
              <a:rPr lang="en-US" sz="2000" dirty="0">
                <a:solidFill>
                  <a:srgbClr val="0070C0"/>
                </a:solidFill>
              </a:rPr>
              <a:t>GRANT EXECUTE, READ, WRITE ON DIRECTORY </a:t>
            </a:r>
            <a:r>
              <a:rPr lang="en-US" sz="2000" dirty="0"/>
              <a:t>CONC_OUT </a:t>
            </a:r>
            <a:r>
              <a:rPr lang="en-US" sz="2000" dirty="0">
                <a:solidFill>
                  <a:srgbClr val="0070C0"/>
                </a:solidFill>
              </a:rPr>
              <a:t>TO</a:t>
            </a:r>
            <a:r>
              <a:rPr lang="en-US" sz="2000" dirty="0"/>
              <a:t> SYSMON </a:t>
            </a:r>
            <a:r>
              <a:rPr lang="en-US" sz="2000" dirty="0">
                <a:solidFill>
                  <a:srgbClr val="0070C0"/>
                </a:solidFill>
              </a:rPr>
              <a:t>WITH GRANT OPTION</a:t>
            </a:r>
            <a:r>
              <a:rPr lang="en-US" sz="2000" dirty="0"/>
              <a:t>;</a:t>
            </a:r>
            <a:endParaRPr lang="en-NZ" sz="2000" dirty="0"/>
          </a:p>
          <a:p>
            <a:r>
              <a:rPr lang="en-US" sz="2000" dirty="0"/>
              <a:t> </a:t>
            </a:r>
            <a:endParaRPr lang="en-NZ" sz="2000" dirty="0"/>
          </a:p>
          <a:p>
            <a:r>
              <a:rPr lang="en-US" sz="2000" dirty="0">
                <a:solidFill>
                  <a:srgbClr val="0070C0"/>
                </a:solidFill>
              </a:rPr>
              <a:t>GRANT READ ON DIRECTORY </a:t>
            </a:r>
            <a:r>
              <a:rPr lang="en-US" sz="2000" dirty="0"/>
              <a:t>CONC_OUT TO </a:t>
            </a:r>
            <a:r>
              <a:rPr lang="en-US" sz="2000" dirty="0">
                <a:solidFill>
                  <a:srgbClr val="0070C0"/>
                </a:solidFill>
              </a:rPr>
              <a:t>UOWAPPS</a:t>
            </a:r>
            <a:r>
              <a:rPr lang="en-US" sz="2000" dirty="0"/>
              <a:t>;</a:t>
            </a:r>
            <a:endParaRPr lang="en-NZ" sz="2000" dirty="0"/>
          </a:p>
          <a:p>
            <a:pPr marL="457200" indent="-419100">
              <a:lnSpc>
                <a:spcPct val="150000"/>
              </a:lnSpc>
              <a:buFont typeface="Arial"/>
              <a:buChar char="●"/>
            </a:pPr>
            <a:endParaRPr lang="en-NZ" dirty="0" smtClean="0"/>
          </a:p>
          <a:p>
            <a:pPr marL="457200" indent="-419100">
              <a:lnSpc>
                <a:spcPct val="150000"/>
              </a:lnSpc>
              <a:buFont typeface="Arial"/>
              <a:buChar char="●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71733741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212975" y="93920"/>
            <a:ext cx="8229600" cy="732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sz="2400" dirty="0" smtClean="0">
                <a:solidFill>
                  <a:srgbClr val="FFFFFF"/>
                </a:solidFill>
              </a:rPr>
              <a:t>Code to Initiate the Invoice Creation Process</a:t>
            </a: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47175" y="1108550"/>
            <a:ext cx="8909100" cy="5336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419100">
              <a:lnSpc>
                <a:spcPct val="150000"/>
              </a:lnSpc>
              <a:buFont typeface="Arial"/>
              <a:buChar char="●"/>
            </a:pPr>
            <a:r>
              <a:rPr lang="en-GB" sz="2000" dirty="0"/>
              <a:t>Identify the current concurrent request that creates AR Invoices/Credit Memos in Oracle EBS</a:t>
            </a:r>
          </a:p>
          <a:p>
            <a:pPr marL="457200" indent="-419100">
              <a:lnSpc>
                <a:spcPct val="150000"/>
              </a:lnSpc>
              <a:buFont typeface="Arial"/>
              <a:buChar char="●"/>
            </a:pPr>
            <a:r>
              <a:rPr lang="en-GB" sz="2000" dirty="0"/>
              <a:t>For R12.1.3 the concurrent request short name is </a:t>
            </a:r>
            <a:r>
              <a:rPr lang="en-NZ" sz="2000" dirty="0"/>
              <a:t>ARBPIPMP</a:t>
            </a:r>
          </a:p>
          <a:p>
            <a:pPr marL="457200" indent="-419100">
              <a:lnSpc>
                <a:spcPct val="150000"/>
              </a:lnSpc>
              <a:buFont typeface="Arial"/>
              <a:buChar char="●"/>
            </a:pPr>
            <a:r>
              <a:rPr lang="en-NZ" sz="2000" dirty="0"/>
              <a:t>One of </a:t>
            </a:r>
            <a:r>
              <a:rPr lang="en-NZ" sz="2000"/>
              <a:t>the inputs for </a:t>
            </a:r>
            <a:r>
              <a:rPr lang="en-NZ" sz="2000" dirty="0"/>
              <a:t>this request is a transaction number.</a:t>
            </a:r>
          </a:p>
          <a:p>
            <a:pPr marL="457200" indent="-419100">
              <a:lnSpc>
                <a:spcPct val="150000"/>
              </a:lnSpc>
              <a:buFont typeface="Arial"/>
              <a:buChar char="●"/>
            </a:pPr>
            <a:r>
              <a:rPr lang="en-NZ" sz="2000" dirty="0"/>
              <a:t>Collect all completed transaction details made for the day.</a:t>
            </a:r>
          </a:p>
          <a:p>
            <a:pPr marL="457200" indent="-419100">
              <a:lnSpc>
                <a:spcPct val="150000"/>
              </a:lnSpc>
              <a:buFont typeface="Arial"/>
              <a:buChar char="●"/>
            </a:pPr>
            <a:r>
              <a:rPr lang="en-NZ" sz="2000" dirty="0"/>
              <a:t>Initiate the concurrent request by calling </a:t>
            </a:r>
            <a:r>
              <a:rPr lang="en-NZ" sz="2000" dirty="0" err="1"/>
              <a:t>fnd_request.submit_request</a:t>
            </a:r>
            <a:r>
              <a:rPr lang="en-NZ" sz="2000" dirty="0"/>
              <a:t> API</a:t>
            </a:r>
          </a:p>
          <a:p>
            <a:pPr marL="38100">
              <a:lnSpc>
                <a:spcPct val="150000"/>
              </a:lnSpc>
            </a:pPr>
            <a:r>
              <a:rPr lang="en-NZ" sz="2000" dirty="0"/>
              <a:t>       and using the collected invoice number as the input value for each   </a:t>
            </a:r>
          </a:p>
          <a:p>
            <a:pPr marL="38100">
              <a:lnSpc>
                <a:spcPct val="150000"/>
              </a:lnSpc>
            </a:pPr>
            <a:r>
              <a:rPr lang="en-NZ" sz="2000" dirty="0"/>
              <a:t>       request call.</a:t>
            </a:r>
          </a:p>
          <a:p>
            <a:pPr marL="457200" indent="-419100">
              <a:lnSpc>
                <a:spcPct val="150000"/>
              </a:lnSpc>
              <a:buFont typeface="Arial"/>
              <a:buChar char="●"/>
            </a:pPr>
            <a:r>
              <a:rPr lang="en-NZ" sz="2000" dirty="0"/>
              <a:t>Store the request id numbers and the transaction (Invoice) number in a local table. The request id number is the reference for reading out </a:t>
            </a:r>
            <a:r>
              <a:rPr lang="en-NZ" sz="2000"/>
              <a:t>the PDF </a:t>
            </a:r>
            <a:r>
              <a:rPr lang="en-NZ" sz="2000" smtClean="0"/>
              <a:t>file </a:t>
            </a:r>
            <a:r>
              <a:rPr lang="en-NZ" sz="2000" dirty="0"/>
              <a:t>later from the concurrent output directory.</a:t>
            </a:r>
          </a:p>
          <a:p>
            <a:pPr marL="457200" indent="-419100">
              <a:lnSpc>
                <a:spcPct val="150000"/>
              </a:lnSpc>
              <a:buFont typeface="Arial"/>
              <a:buChar char="●"/>
            </a:pPr>
            <a:endParaRPr lang="en-NZ" sz="2000" dirty="0"/>
          </a:p>
          <a:p>
            <a:pPr marL="457200" indent="-419100">
              <a:lnSpc>
                <a:spcPct val="150000"/>
              </a:lnSpc>
              <a:buFont typeface="Arial"/>
              <a:buChar char="●"/>
            </a:pPr>
            <a:endParaRPr lang="en-NZ" dirty="0"/>
          </a:p>
          <a:p>
            <a:pPr marL="457200" indent="-419100">
              <a:lnSpc>
                <a:spcPct val="150000"/>
              </a:lnSpc>
              <a:buFont typeface="Arial"/>
              <a:buChar char="●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392239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212975" y="93920"/>
            <a:ext cx="8229600" cy="732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sz="2400" dirty="0" smtClean="0">
                <a:solidFill>
                  <a:srgbClr val="FFFFFF"/>
                </a:solidFill>
              </a:rPr>
              <a:t>Code to Initiate Invoice Dispatch Process</a:t>
            </a: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47175" y="1108550"/>
            <a:ext cx="8909100" cy="5336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419100">
              <a:lnSpc>
                <a:spcPct val="150000"/>
              </a:lnSpc>
              <a:buFont typeface="Arial"/>
              <a:buChar char="●"/>
            </a:pPr>
            <a:r>
              <a:rPr lang="en-GB" sz="2000" dirty="0"/>
              <a:t>Collect all request id’s stored in the local table</a:t>
            </a:r>
          </a:p>
          <a:p>
            <a:pPr marL="457200" indent="-419100">
              <a:lnSpc>
                <a:spcPct val="150000"/>
              </a:lnSpc>
              <a:buFont typeface="Arial"/>
              <a:buChar char="●"/>
            </a:pPr>
            <a:r>
              <a:rPr lang="en-GB" sz="2000" dirty="0"/>
              <a:t>Read all PDF Invoices created for these request id’s and make a </a:t>
            </a:r>
            <a:r>
              <a:rPr lang="en-GB" sz="2000"/>
              <a:t>copy in </a:t>
            </a:r>
            <a:r>
              <a:rPr lang="en-GB" sz="2000" smtClean="0"/>
              <a:t>a </a:t>
            </a:r>
            <a:r>
              <a:rPr lang="en-GB" sz="2000" dirty="0"/>
              <a:t>local table for future reference and also to display on the APEX Monitor</a:t>
            </a:r>
            <a:endParaRPr lang="en-NZ" sz="2000" dirty="0"/>
          </a:p>
          <a:p>
            <a:pPr marL="457200" indent="-419100">
              <a:lnSpc>
                <a:spcPct val="150000"/>
              </a:lnSpc>
              <a:buFont typeface="Arial"/>
              <a:buChar char="●"/>
            </a:pPr>
            <a:r>
              <a:rPr lang="en-NZ" sz="2000" dirty="0"/>
              <a:t>Using the Transaction number stored in the local table extract the email address of the customer.</a:t>
            </a:r>
          </a:p>
          <a:p>
            <a:pPr marL="457200" indent="-419100">
              <a:lnSpc>
                <a:spcPct val="150000"/>
              </a:lnSpc>
              <a:buFont typeface="Arial"/>
              <a:buChar char="●"/>
            </a:pPr>
            <a:r>
              <a:rPr lang="en-NZ" sz="2000" dirty="0"/>
              <a:t>Dispatch the Invoice PDF file stored locally to the extracted email address by using APEX_MAIL.SEND APEX utility</a:t>
            </a:r>
          </a:p>
          <a:p>
            <a:pPr marL="457200" indent="-419100">
              <a:lnSpc>
                <a:spcPct val="150000"/>
              </a:lnSpc>
              <a:buFont typeface="Arial"/>
              <a:buChar char="●"/>
            </a:pPr>
            <a:endParaRPr lang="en-NZ" sz="2000" dirty="0"/>
          </a:p>
          <a:p>
            <a:pPr marL="457200" indent="-419100">
              <a:lnSpc>
                <a:spcPct val="150000"/>
              </a:lnSpc>
              <a:buFont typeface="Arial"/>
              <a:buChar char="●"/>
            </a:pPr>
            <a:endParaRPr lang="en-NZ" dirty="0"/>
          </a:p>
          <a:p>
            <a:pPr marL="457200" indent="-419100">
              <a:lnSpc>
                <a:spcPct val="150000"/>
              </a:lnSpc>
              <a:buFont typeface="Arial"/>
              <a:buChar char="●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498480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212975" y="93920"/>
            <a:ext cx="8229600" cy="732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sz="2800" dirty="0" smtClean="0">
                <a:solidFill>
                  <a:srgbClr val="FFFFFF"/>
                </a:solidFill>
              </a:rPr>
              <a:t>Process Flow</a:t>
            </a:r>
            <a:endParaRPr lang="en-GB" sz="2800" dirty="0">
              <a:solidFill>
                <a:srgbClr val="FFFFFF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47175" y="1008404"/>
            <a:ext cx="8909100" cy="543624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25" tIns="91425" rIns="91425" bIns="91425" anchor="t" anchorCtr="0">
            <a:noAutofit/>
          </a:bodyPr>
          <a:lstStyle/>
          <a:p>
            <a:pPr marL="38100">
              <a:lnSpc>
                <a:spcPct val="150000"/>
              </a:lnSpc>
            </a:pPr>
            <a:endParaRPr lang="en-GB" sz="24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8404"/>
            <a:ext cx="9144000" cy="553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05109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Uni from abov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685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61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2587"/>
            <a:ext cx="9144000" cy="5725682"/>
          </a:xfrm>
          <a:prstGeom prst="rect">
            <a:avLst/>
          </a:prstGeom>
        </p:spPr>
      </p:pic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212975" y="93920"/>
            <a:ext cx="8229600" cy="732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sz="2800" dirty="0" smtClean="0">
                <a:solidFill>
                  <a:srgbClr val="FFFFFF"/>
                </a:solidFill>
              </a:rPr>
              <a:t>Process Flow</a:t>
            </a:r>
            <a:endParaRPr lang="en-GB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09011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212975" y="93920"/>
            <a:ext cx="8229600" cy="732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sz="2400" dirty="0" smtClean="0">
                <a:solidFill>
                  <a:srgbClr val="FFFFFF"/>
                </a:solidFill>
              </a:rPr>
              <a:t>Oracle EBS Concurrent Request Setup</a:t>
            </a: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47175" y="1108550"/>
            <a:ext cx="8909100" cy="5336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419100">
              <a:lnSpc>
                <a:spcPct val="150000"/>
              </a:lnSpc>
              <a:buFont typeface="Arial"/>
              <a:buChar char="●"/>
            </a:pPr>
            <a:endParaRPr lang="en-NZ" sz="2000" dirty="0"/>
          </a:p>
          <a:p>
            <a:pPr marL="457200" indent="-419100">
              <a:lnSpc>
                <a:spcPct val="150000"/>
              </a:lnSpc>
              <a:buFont typeface="Arial"/>
              <a:buChar char="●"/>
            </a:pPr>
            <a:endParaRPr lang="en-NZ" dirty="0" smtClean="0"/>
          </a:p>
          <a:p>
            <a:pPr marL="457200" indent="-419100">
              <a:lnSpc>
                <a:spcPct val="150000"/>
              </a:lnSpc>
              <a:buFont typeface="Arial"/>
              <a:buChar char="●"/>
            </a:pPr>
            <a:endParaRPr lang="en-GB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8216"/>
            <a:ext cx="9144000" cy="554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24477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212975" y="93920"/>
            <a:ext cx="8229600" cy="732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sz="2400" dirty="0" smtClean="0">
                <a:solidFill>
                  <a:srgbClr val="FFFFFF"/>
                </a:solidFill>
              </a:rPr>
              <a:t>Oracle EBS Concurrent Request Setup</a:t>
            </a: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47175" y="1108550"/>
            <a:ext cx="8909100" cy="5336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419100">
              <a:lnSpc>
                <a:spcPct val="150000"/>
              </a:lnSpc>
              <a:buFont typeface="Arial"/>
              <a:buChar char="●"/>
            </a:pPr>
            <a:endParaRPr lang="en-NZ" sz="2000" dirty="0"/>
          </a:p>
          <a:p>
            <a:pPr marL="457200" indent="-419100">
              <a:lnSpc>
                <a:spcPct val="150000"/>
              </a:lnSpc>
              <a:buFont typeface="Arial"/>
              <a:buChar char="●"/>
            </a:pPr>
            <a:endParaRPr lang="en-NZ" dirty="0" smtClean="0"/>
          </a:p>
          <a:p>
            <a:pPr marL="457200" indent="-419100">
              <a:lnSpc>
                <a:spcPct val="150000"/>
              </a:lnSpc>
              <a:buFont typeface="Arial"/>
              <a:buChar char="●"/>
            </a:pPr>
            <a:endParaRPr lang="en-GB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1" y="1327752"/>
            <a:ext cx="8935697" cy="462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29915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212975" y="93920"/>
            <a:ext cx="8229600" cy="732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sz="2400" dirty="0" smtClean="0">
                <a:solidFill>
                  <a:srgbClr val="FFFFFF"/>
                </a:solidFill>
              </a:rPr>
              <a:t>Oracle EBS Concurrent Request Setup</a:t>
            </a: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47175" y="1108550"/>
            <a:ext cx="8909100" cy="5336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419100">
              <a:lnSpc>
                <a:spcPct val="150000"/>
              </a:lnSpc>
              <a:buFont typeface="Arial"/>
              <a:buChar char="●"/>
            </a:pPr>
            <a:endParaRPr lang="en-NZ" sz="2000" dirty="0"/>
          </a:p>
          <a:p>
            <a:pPr marL="457200" indent="-419100">
              <a:lnSpc>
                <a:spcPct val="150000"/>
              </a:lnSpc>
              <a:buFont typeface="Arial"/>
              <a:buChar char="●"/>
            </a:pPr>
            <a:endParaRPr lang="en-NZ" dirty="0" smtClean="0"/>
          </a:p>
          <a:p>
            <a:pPr marL="457200" indent="-419100">
              <a:lnSpc>
                <a:spcPct val="150000"/>
              </a:lnSpc>
              <a:buFont typeface="Arial"/>
              <a:buChar char="●"/>
            </a:pPr>
            <a:endParaRPr lang="en-GB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57" y="1006000"/>
            <a:ext cx="7947589" cy="543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25279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212975" y="93920"/>
            <a:ext cx="8229600" cy="732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sz="2400" dirty="0" smtClean="0">
                <a:solidFill>
                  <a:srgbClr val="FFFFFF"/>
                </a:solidFill>
              </a:rPr>
              <a:t>Oracle EBS Concurrent Request Setup</a:t>
            </a: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47175" y="1108550"/>
            <a:ext cx="8909100" cy="5336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419100">
              <a:lnSpc>
                <a:spcPct val="150000"/>
              </a:lnSpc>
              <a:buFont typeface="Arial"/>
              <a:buChar char="●"/>
            </a:pPr>
            <a:endParaRPr lang="en-NZ" sz="2000" dirty="0"/>
          </a:p>
          <a:p>
            <a:pPr marL="457200" indent="-419100">
              <a:lnSpc>
                <a:spcPct val="150000"/>
              </a:lnSpc>
              <a:buFont typeface="Arial"/>
              <a:buChar char="●"/>
            </a:pPr>
            <a:endParaRPr lang="en-NZ" dirty="0" smtClean="0"/>
          </a:p>
          <a:p>
            <a:pPr marL="457200" indent="-419100">
              <a:lnSpc>
                <a:spcPct val="150000"/>
              </a:lnSpc>
              <a:buFont typeface="Arial"/>
              <a:buChar char="●"/>
            </a:pPr>
            <a:endParaRPr lang="en-GB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69" y="1108550"/>
            <a:ext cx="6218908" cy="507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1444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212975" y="93920"/>
            <a:ext cx="8229600" cy="732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sz="2400" dirty="0" smtClean="0">
                <a:solidFill>
                  <a:srgbClr val="FFFFFF"/>
                </a:solidFill>
              </a:rPr>
              <a:t>Oracle EBS Concurrent Request Setup</a:t>
            </a: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47175" y="1108550"/>
            <a:ext cx="8909100" cy="5336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419100">
              <a:lnSpc>
                <a:spcPct val="150000"/>
              </a:lnSpc>
              <a:buFont typeface="Arial"/>
              <a:buChar char="●"/>
            </a:pPr>
            <a:endParaRPr lang="en-NZ" sz="2000" dirty="0"/>
          </a:p>
          <a:p>
            <a:pPr marL="457200" indent="-419100">
              <a:lnSpc>
                <a:spcPct val="150000"/>
              </a:lnSpc>
              <a:buFont typeface="Arial"/>
              <a:buChar char="●"/>
            </a:pPr>
            <a:endParaRPr lang="en-NZ" dirty="0" smtClean="0"/>
          </a:p>
          <a:p>
            <a:pPr marL="457200" indent="-419100">
              <a:lnSpc>
                <a:spcPct val="150000"/>
              </a:lnSpc>
              <a:buFont typeface="Arial"/>
              <a:buChar char="●"/>
            </a:pPr>
            <a:endParaRPr 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0154"/>
            <a:ext cx="9144000" cy="548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00831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212975" y="93920"/>
            <a:ext cx="8229600" cy="732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sz="2400" dirty="0" smtClean="0">
                <a:solidFill>
                  <a:srgbClr val="FFFFFF"/>
                </a:solidFill>
              </a:rPr>
              <a:t>Scheduling Concurrent Request in Oracle EBS</a:t>
            </a: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47175" y="1108550"/>
            <a:ext cx="8909100" cy="5336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419100">
              <a:lnSpc>
                <a:spcPct val="150000"/>
              </a:lnSpc>
              <a:buFont typeface="Arial"/>
              <a:buChar char="●"/>
            </a:pPr>
            <a:endParaRPr lang="en-NZ" sz="2000" dirty="0"/>
          </a:p>
          <a:p>
            <a:pPr marL="457200" indent="-419100">
              <a:lnSpc>
                <a:spcPct val="150000"/>
              </a:lnSpc>
              <a:buFont typeface="Arial"/>
              <a:buChar char="●"/>
            </a:pPr>
            <a:endParaRPr lang="en-NZ" dirty="0" smtClean="0"/>
          </a:p>
          <a:p>
            <a:pPr marL="457200" indent="-419100">
              <a:lnSpc>
                <a:spcPct val="150000"/>
              </a:lnSpc>
              <a:buFont typeface="Arial"/>
              <a:buChar char="●"/>
            </a:pPr>
            <a:endParaRPr lang="en-GB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62" y="1025495"/>
            <a:ext cx="7374039" cy="542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06454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212975" y="93920"/>
            <a:ext cx="8229600" cy="732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sz="2400" dirty="0" smtClean="0">
                <a:solidFill>
                  <a:srgbClr val="FFFFFF"/>
                </a:solidFill>
              </a:rPr>
              <a:t>Scheduling Concurrent Request in Oracle EBS</a:t>
            </a: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47175" y="1108550"/>
            <a:ext cx="8909100" cy="5336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419100">
              <a:lnSpc>
                <a:spcPct val="150000"/>
              </a:lnSpc>
              <a:buFont typeface="Arial"/>
              <a:buChar char="●"/>
            </a:pPr>
            <a:endParaRPr lang="en-NZ" sz="2000" dirty="0"/>
          </a:p>
          <a:p>
            <a:pPr marL="457200" indent="-419100">
              <a:lnSpc>
                <a:spcPct val="150000"/>
              </a:lnSpc>
              <a:buFont typeface="Arial"/>
              <a:buChar char="●"/>
            </a:pPr>
            <a:endParaRPr lang="en-NZ" dirty="0" smtClean="0"/>
          </a:p>
          <a:p>
            <a:pPr marL="457200" indent="-419100">
              <a:lnSpc>
                <a:spcPct val="150000"/>
              </a:lnSpc>
              <a:buFont typeface="Arial"/>
              <a:buChar char="●"/>
            </a:pPr>
            <a:endParaRPr lang="en-GB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38" y="1108550"/>
            <a:ext cx="7034323" cy="533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51318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212975" y="93920"/>
            <a:ext cx="8229600" cy="732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sz="2400" dirty="0" smtClean="0">
                <a:solidFill>
                  <a:srgbClr val="FFFFFF"/>
                </a:solidFill>
              </a:rPr>
              <a:t>Scheduling Concurrent Request in Oracle EBS</a:t>
            </a: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47175" y="1108550"/>
            <a:ext cx="8909100" cy="5336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419100">
              <a:lnSpc>
                <a:spcPct val="150000"/>
              </a:lnSpc>
              <a:buFont typeface="Arial"/>
              <a:buChar char="●"/>
            </a:pPr>
            <a:endParaRPr lang="en-NZ" sz="2000" dirty="0"/>
          </a:p>
          <a:p>
            <a:pPr marL="457200" indent="-419100">
              <a:lnSpc>
                <a:spcPct val="150000"/>
              </a:lnSpc>
              <a:buFont typeface="Arial"/>
              <a:buChar char="●"/>
            </a:pPr>
            <a:endParaRPr lang="en-NZ" dirty="0" smtClean="0"/>
          </a:p>
          <a:p>
            <a:pPr marL="457200" indent="-419100">
              <a:lnSpc>
                <a:spcPct val="150000"/>
              </a:lnSpc>
              <a:buFont typeface="Arial"/>
              <a:buChar char="●"/>
            </a:pPr>
            <a:endParaRPr lang="en-GB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16" y="1048270"/>
            <a:ext cx="7297168" cy="541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54848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212975" y="93920"/>
            <a:ext cx="8229600" cy="732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sz="2400" dirty="0" smtClean="0">
                <a:solidFill>
                  <a:srgbClr val="FFFFFF"/>
                </a:solidFill>
              </a:rPr>
              <a:t>APEX Monitor</a:t>
            </a: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47175" y="1108550"/>
            <a:ext cx="8909100" cy="5336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419100">
              <a:lnSpc>
                <a:spcPct val="150000"/>
              </a:lnSpc>
              <a:buFont typeface="Arial"/>
              <a:buChar char="●"/>
            </a:pPr>
            <a:endParaRPr lang="en-NZ" sz="2000" dirty="0"/>
          </a:p>
          <a:p>
            <a:pPr marL="457200" indent="-419100">
              <a:lnSpc>
                <a:spcPct val="150000"/>
              </a:lnSpc>
              <a:buFont typeface="Arial"/>
              <a:buChar char="●"/>
            </a:pPr>
            <a:endParaRPr lang="en-NZ" dirty="0" smtClean="0"/>
          </a:p>
          <a:p>
            <a:pPr marL="457200" indent="-419100">
              <a:lnSpc>
                <a:spcPct val="150000"/>
              </a:lnSpc>
              <a:buFont typeface="Arial"/>
              <a:buChar char="●"/>
            </a:pP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9447"/>
            <a:ext cx="9144000" cy="44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39351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Academy Lak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92213"/>
            <a:ext cx="68580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641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212975" y="93920"/>
            <a:ext cx="8229600" cy="732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sz="2400" dirty="0" smtClean="0">
                <a:solidFill>
                  <a:srgbClr val="FFFFFF"/>
                </a:solidFill>
              </a:rPr>
              <a:t>APEX Monitor</a:t>
            </a: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47175" y="1108550"/>
            <a:ext cx="8909100" cy="5336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419100">
              <a:lnSpc>
                <a:spcPct val="150000"/>
              </a:lnSpc>
              <a:buFont typeface="Arial"/>
              <a:buChar char="●"/>
            </a:pPr>
            <a:endParaRPr lang="en-NZ" sz="2000" dirty="0"/>
          </a:p>
          <a:p>
            <a:pPr marL="457200" indent="-419100">
              <a:lnSpc>
                <a:spcPct val="150000"/>
              </a:lnSpc>
              <a:buFont typeface="Arial"/>
              <a:buChar char="●"/>
            </a:pPr>
            <a:endParaRPr lang="en-NZ" dirty="0" smtClean="0"/>
          </a:p>
          <a:p>
            <a:pPr marL="457200" indent="-419100">
              <a:lnSpc>
                <a:spcPct val="150000"/>
              </a:lnSpc>
              <a:buFont typeface="Arial"/>
              <a:buChar char="●"/>
            </a:pPr>
            <a:endParaRPr lang="en-GB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74" y="1034041"/>
            <a:ext cx="8834456" cy="541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9474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212975" y="93920"/>
            <a:ext cx="8229600" cy="732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sz="2400" dirty="0" smtClean="0">
                <a:solidFill>
                  <a:srgbClr val="FFFFFF"/>
                </a:solidFill>
              </a:rPr>
              <a:t>APEX Monitor</a:t>
            </a: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47175" y="1108550"/>
            <a:ext cx="8909100" cy="5336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419100">
              <a:lnSpc>
                <a:spcPct val="150000"/>
              </a:lnSpc>
              <a:buFont typeface="Arial"/>
              <a:buChar char="●"/>
            </a:pPr>
            <a:endParaRPr lang="en-NZ" sz="2000" dirty="0"/>
          </a:p>
          <a:p>
            <a:pPr marL="457200" indent="-419100">
              <a:lnSpc>
                <a:spcPct val="150000"/>
              </a:lnSpc>
              <a:buFont typeface="Arial"/>
              <a:buChar char="●"/>
            </a:pPr>
            <a:endParaRPr lang="en-NZ" dirty="0" smtClean="0"/>
          </a:p>
          <a:p>
            <a:pPr marL="457200" indent="-419100">
              <a:lnSpc>
                <a:spcPct val="150000"/>
              </a:lnSpc>
              <a:buFont typeface="Arial"/>
              <a:buChar char="●"/>
            </a:pPr>
            <a:endParaRPr lang="en-GB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0" y="1051134"/>
            <a:ext cx="9056275" cy="542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8146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212975" y="93920"/>
            <a:ext cx="8229600" cy="732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sz="2400" dirty="0" smtClean="0">
                <a:solidFill>
                  <a:srgbClr val="FFFFFF"/>
                </a:solidFill>
              </a:rPr>
              <a:t>APEX Monitor</a:t>
            </a: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47175" y="1108550"/>
            <a:ext cx="8909100" cy="5336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419100">
              <a:lnSpc>
                <a:spcPct val="150000"/>
              </a:lnSpc>
              <a:buFont typeface="Arial"/>
              <a:buChar char="●"/>
            </a:pPr>
            <a:endParaRPr lang="en-NZ" sz="2000" dirty="0"/>
          </a:p>
          <a:p>
            <a:pPr marL="457200" indent="-419100">
              <a:lnSpc>
                <a:spcPct val="150000"/>
              </a:lnSpc>
              <a:buFont typeface="Arial"/>
              <a:buChar char="●"/>
            </a:pPr>
            <a:endParaRPr lang="en-NZ" dirty="0" smtClean="0"/>
          </a:p>
          <a:p>
            <a:pPr marL="457200" indent="-419100">
              <a:lnSpc>
                <a:spcPct val="150000"/>
              </a:lnSpc>
              <a:buFont typeface="Arial"/>
              <a:buChar char="●"/>
            </a:pPr>
            <a:endParaRPr 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229" y="999858"/>
            <a:ext cx="5793542" cy="547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55710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212975" y="93920"/>
            <a:ext cx="8229600" cy="732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sz="2400" dirty="0" smtClean="0">
                <a:solidFill>
                  <a:srgbClr val="FFFFFF"/>
                </a:solidFill>
              </a:rPr>
              <a:t>APEX Monitor</a:t>
            </a: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47175" y="1108550"/>
            <a:ext cx="8909100" cy="5336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419100">
              <a:lnSpc>
                <a:spcPct val="150000"/>
              </a:lnSpc>
              <a:buFont typeface="Arial"/>
              <a:buChar char="●"/>
            </a:pPr>
            <a:endParaRPr lang="en-NZ" sz="2000" dirty="0"/>
          </a:p>
          <a:p>
            <a:pPr marL="457200" indent="-419100">
              <a:lnSpc>
                <a:spcPct val="150000"/>
              </a:lnSpc>
              <a:buFont typeface="Arial"/>
              <a:buChar char="●"/>
            </a:pPr>
            <a:r>
              <a:rPr lang="en-NZ" dirty="0" smtClean="0"/>
              <a:t>What if the Email Address is Incorrect</a:t>
            </a:r>
          </a:p>
          <a:p>
            <a:pPr marL="457200" indent="-419100">
              <a:lnSpc>
                <a:spcPct val="150000"/>
              </a:lnSpc>
              <a:buFont typeface="Arial"/>
              <a:buChar char="●"/>
            </a:pPr>
            <a:r>
              <a:rPr lang="en-GB" dirty="0" smtClean="0"/>
              <a:t>Martin </a:t>
            </a:r>
            <a:r>
              <a:rPr lang="en-GB" dirty="0" err="1" smtClean="0"/>
              <a:t>Giffy</a:t>
            </a:r>
            <a:r>
              <a:rPr lang="en-GB" dirty="0" smtClean="0"/>
              <a:t> D’Souza’s Code</a:t>
            </a:r>
          </a:p>
          <a:p>
            <a:pPr marL="457200" indent="-419100">
              <a:lnSpc>
                <a:spcPct val="150000"/>
              </a:lnSpc>
              <a:buFont typeface="Arial"/>
              <a:buChar char="●"/>
            </a:pPr>
            <a:r>
              <a:rPr lang="en-GB" dirty="0" smtClean="0">
                <a:hlinkClick r:id="rId4"/>
              </a:rPr>
              <a:t>APEX Mail Log</a:t>
            </a:r>
            <a:endParaRPr lang="en-GB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882" y="3502869"/>
            <a:ext cx="5008074" cy="287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4801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212975" y="93920"/>
            <a:ext cx="8229600" cy="732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sz="2400" dirty="0" smtClean="0">
                <a:solidFill>
                  <a:srgbClr val="FFFFFF"/>
                </a:solidFill>
              </a:rPr>
              <a:t>APEX Monitor</a:t>
            </a: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47175" y="1108550"/>
            <a:ext cx="8909100" cy="5336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419100">
              <a:lnSpc>
                <a:spcPct val="150000"/>
              </a:lnSpc>
              <a:buFont typeface="Arial"/>
              <a:buChar char="●"/>
            </a:pPr>
            <a:endParaRPr lang="en-N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13" y="1344723"/>
            <a:ext cx="8874540" cy="261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4969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212975" y="93920"/>
            <a:ext cx="8229600" cy="732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sz="2400" dirty="0" smtClean="0">
                <a:solidFill>
                  <a:srgbClr val="FFFFFF"/>
                </a:solidFill>
              </a:rPr>
              <a:t>APEX Monitor</a:t>
            </a: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47175" y="1108550"/>
            <a:ext cx="8909100" cy="5336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419100">
              <a:lnSpc>
                <a:spcPct val="150000"/>
              </a:lnSpc>
              <a:buFont typeface="Arial"/>
              <a:buChar char="●"/>
            </a:pPr>
            <a:endParaRPr lang="en-NZ" sz="2000" dirty="0"/>
          </a:p>
          <a:p>
            <a:pPr marL="457200" indent="-419100">
              <a:lnSpc>
                <a:spcPct val="150000"/>
              </a:lnSpc>
              <a:buFont typeface="Arial"/>
              <a:buChar char="●"/>
            </a:pPr>
            <a:r>
              <a:rPr lang="en-NZ" dirty="0" smtClean="0"/>
              <a:t>What if there isn’t any email address available for the selected customer in Oracle EBS</a:t>
            </a:r>
          </a:p>
          <a:p>
            <a:pPr marL="457200" indent="-419100">
              <a:lnSpc>
                <a:spcPct val="150000"/>
              </a:lnSpc>
              <a:buFont typeface="Arial"/>
              <a:buChar char="●"/>
            </a:pPr>
            <a:r>
              <a:rPr lang="en-NZ" dirty="0" smtClean="0">
                <a:hlinkClick r:id="rId4"/>
              </a:rPr>
              <a:t>Bulk Upload Customer Email Address in Oracle EBS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8519586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212975" y="93920"/>
            <a:ext cx="8229600" cy="732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sz="2800" dirty="0" smtClean="0">
                <a:solidFill>
                  <a:srgbClr val="FFFFFF"/>
                </a:solidFill>
              </a:rPr>
              <a:t>Demo</a:t>
            </a:r>
            <a:endParaRPr lang="en-GB" sz="2800" dirty="0">
              <a:solidFill>
                <a:srgbClr val="FFFFFF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2975" y="1295400"/>
            <a:ext cx="8696247" cy="5247785"/>
          </a:xfrm>
        </p:spPr>
        <p:txBody>
          <a:bodyPr/>
          <a:lstStyle/>
          <a:p>
            <a:pPr marL="3810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sz="2400" dirty="0" smtClean="0">
                <a:hlinkClick r:id="rId4"/>
              </a:rPr>
              <a:t>Oracle Financial EBS</a:t>
            </a:r>
            <a:endParaRPr lang="en-NZ" sz="2400" dirty="0" smtClean="0"/>
          </a:p>
          <a:p>
            <a:pPr marL="3810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sz="2400" dirty="0" smtClean="0">
                <a:hlinkClick r:id="rId5"/>
              </a:rPr>
              <a:t>APEX Monitor</a:t>
            </a:r>
            <a:endParaRPr lang="en-NZ" sz="2400" dirty="0" smtClean="0"/>
          </a:p>
          <a:p>
            <a:pPr marL="3810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sz="2400" dirty="0" smtClean="0"/>
              <a:t>My Mail Inbox</a:t>
            </a:r>
          </a:p>
          <a:p>
            <a:pPr marL="3810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sz="2400"/>
              <a:t>Enquiries and Code request to </a:t>
            </a:r>
            <a:r>
              <a:rPr lang="en-NZ" sz="2400">
                <a:hlinkClick r:id="rId6"/>
              </a:rPr>
              <a:t>Chitra</a:t>
            </a:r>
            <a:endParaRPr lang="en-NZ" sz="2400"/>
          </a:p>
          <a:p>
            <a:pPr marL="38100">
              <a:lnSpc>
                <a:spcPct val="150000"/>
              </a:lnSpc>
            </a:pPr>
            <a:endParaRPr lang="en-NZ" sz="2400" dirty="0" smtClean="0"/>
          </a:p>
          <a:p>
            <a:pPr marL="38100">
              <a:lnSpc>
                <a:spcPct val="150000"/>
              </a:lnSpc>
            </a:pP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336965239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212975" y="93920"/>
            <a:ext cx="8229600" cy="732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sz="2800" dirty="0" smtClean="0">
                <a:solidFill>
                  <a:srgbClr val="FFFFFF"/>
                </a:solidFill>
              </a:rPr>
              <a:t>Questions</a:t>
            </a:r>
            <a:endParaRPr lang="en-GB" sz="2800" dirty="0">
              <a:solidFill>
                <a:srgbClr val="FFFFFF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2975" y="1295400"/>
            <a:ext cx="8696247" cy="5247785"/>
          </a:xfrm>
        </p:spPr>
        <p:txBody>
          <a:bodyPr/>
          <a:lstStyle/>
          <a:p>
            <a:pPr marL="38100">
              <a:lnSpc>
                <a:spcPct val="150000"/>
              </a:lnSpc>
            </a:pPr>
            <a:r>
              <a:rPr lang="en-US" sz="2400" dirty="0"/>
              <a:t> </a:t>
            </a:r>
            <a:endParaRPr lang="en-NZ" sz="2400" dirty="0"/>
          </a:p>
        </p:txBody>
      </p:sp>
      <p:pic>
        <p:nvPicPr>
          <p:cNvPr id="4" name="Content Placeholder 3" descr="Q&amp;A.bmp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7975" y="1600200"/>
            <a:ext cx="5988050" cy="4525963"/>
          </a:xfrm>
        </p:spPr>
      </p:pic>
    </p:spTree>
    <p:extLst>
      <p:ext uri="{BB962C8B-B14F-4D97-AF65-F5344CB8AC3E}">
        <p14:creationId xmlns:p14="http://schemas.microsoft.com/office/powerpoint/2010/main" val="391618526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212975" y="93920"/>
            <a:ext cx="8229600" cy="732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sz="2800" dirty="0" smtClean="0">
                <a:solidFill>
                  <a:srgbClr val="FFFFFF"/>
                </a:solidFill>
              </a:rPr>
              <a:t>End</a:t>
            </a:r>
            <a:endParaRPr lang="en-GB" sz="2800" dirty="0">
              <a:solidFill>
                <a:srgbClr val="FFFFFF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2975" y="1316052"/>
            <a:ext cx="8696247" cy="5227133"/>
          </a:xfrm>
        </p:spPr>
        <p:txBody>
          <a:bodyPr/>
          <a:lstStyle/>
          <a:p>
            <a:pPr marL="38100">
              <a:lnSpc>
                <a:spcPct val="150000"/>
              </a:lnSpc>
            </a:pPr>
            <a:endParaRPr lang="en-NZ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2" y="1679568"/>
            <a:ext cx="730567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23420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Academ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1143000"/>
            <a:ext cx="6883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5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Student Centre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685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514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20 11 20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74688"/>
            <a:ext cx="36576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59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Shops &amp; Lak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685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384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212975" y="93920"/>
            <a:ext cx="8229600" cy="732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sz="2800" dirty="0" smtClean="0">
                <a:solidFill>
                  <a:srgbClr val="FFFFFF"/>
                </a:solidFill>
              </a:rPr>
              <a:t>Agenda</a:t>
            </a:r>
            <a:endParaRPr lang="en-GB" sz="2800" dirty="0">
              <a:solidFill>
                <a:srgbClr val="FFFFFF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47175" y="1108550"/>
            <a:ext cx="8909100" cy="5336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419100">
              <a:lnSpc>
                <a:spcPct val="150000"/>
              </a:lnSpc>
              <a:buFont typeface="Arial"/>
              <a:buChar char="●"/>
            </a:pPr>
            <a:r>
              <a:rPr lang="en-GB" sz="2400" dirty="0" smtClean="0"/>
              <a:t>Introduction </a:t>
            </a:r>
            <a:endParaRPr lang="en-GB" sz="2400" dirty="0"/>
          </a:p>
          <a:p>
            <a:pPr marL="457200" indent="-419100">
              <a:lnSpc>
                <a:spcPct val="150000"/>
              </a:lnSpc>
              <a:buFont typeface="Arial"/>
              <a:buChar char="●"/>
            </a:pPr>
            <a:r>
              <a:rPr lang="en-GB" sz="2400" dirty="0"/>
              <a:t>AR Invoicing process in Oracle EBS </a:t>
            </a:r>
          </a:p>
          <a:p>
            <a:pPr marL="457200" indent="-419100">
              <a:lnSpc>
                <a:spcPct val="150000"/>
              </a:lnSpc>
              <a:buFont typeface="Arial"/>
              <a:buChar char="●"/>
            </a:pPr>
            <a:r>
              <a:rPr lang="en-GB" sz="2400" dirty="0" smtClean="0"/>
              <a:t>Need </a:t>
            </a:r>
            <a:r>
              <a:rPr lang="en-GB" sz="2400" dirty="0"/>
              <a:t>for AR Invoicing process improvement</a:t>
            </a:r>
          </a:p>
          <a:p>
            <a:pPr marL="457200" indent="-419100">
              <a:lnSpc>
                <a:spcPct val="150000"/>
              </a:lnSpc>
              <a:buFont typeface="Arial"/>
              <a:buChar char="●"/>
            </a:pPr>
            <a:r>
              <a:rPr lang="en-GB" sz="2400" dirty="0" smtClean="0"/>
              <a:t>Email </a:t>
            </a:r>
            <a:r>
              <a:rPr lang="en-GB" sz="2400" dirty="0"/>
              <a:t>AR </a:t>
            </a:r>
            <a:r>
              <a:rPr lang="en-GB" sz="2400" dirty="0" smtClean="0"/>
              <a:t>Invoices/Credit Memos</a:t>
            </a:r>
            <a:endParaRPr lang="en-GB" sz="2400" dirty="0"/>
          </a:p>
          <a:p>
            <a:pPr marL="457200" indent="-419100">
              <a:lnSpc>
                <a:spcPct val="150000"/>
              </a:lnSpc>
              <a:buFont typeface="Arial"/>
              <a:buChar char="●"/>
            </a:pPr>
            <a:r>
              <a:rPr lang="en-GB" sz="2400" dirty="0" smtClean="0"/>
              <a:t>Creating Directory Object in </a:t>
            </a:r>
            <a:r>
              <a:rPr lang="en-GB" sz="2400" dirty="0"/>
              <a:t>Oracle EBS </a:t>
            </a:r>
            <a:r>
              <a:rPr lang="en-GB" sz="2400" dirty="0" smtClean="0"/>
              <a:t>Server</a:t>
            </a:r>
          </a:p>
          <a:p>
            <a:pPr marL="457200" indent="-419100">
              <a:lnSpc>
                <a:spcPct val="150000"/>
              </a:lnSpc>
              <a:buFont typeface="Arial"/>
              <a:buChar char="●"/>
            </a:pPr>
            <a:r>
              <a:rPr lang="en-GB" sz="2400" dirty="0" smtClean="0"/>
              <a:t>Code to initiate the BPA Invoice Creation Process</a:t>
            </a:r>
            <a:endParaRPr lang="en-GB" sz="2400" dirty="0"/>
          </a:p>
          <a:p>
            <a:pPr marL="457200" indent="-419100">
              <a:lnSpc>
                <a:spcPct val="150000"/>
              </a:lnSpc>
              <a:buFont typeface="Arial"/>
              <a:buChar char="●"/>
            </a:pPr>
            <a:r>
              <a:rPr lang="en-GB" sz="2400" dirty="0" smtClean="0"/>
              <a:t>Scheduling </a:t>
            </a:r>
            <a:r>
              <a:rPr lang="en-GB" sz="2400" dirty="0"/>
              <a:t>concurrent Request in Oracle EBS </a:t>
            </a:r>
          </a:p>
          <a:p>
            <a:pPr marL="457200" indent="-419100">
              <a:lnSpc>
                <a:spcPct val="150000"/>
              </a:lnSpc>
              <a:buFont typeface="Arial"/>
              <a:buChar char="●"/>
            </a:pPr>
            <a:r>
              <a:rPr lang="en-GB" sz="2400" dirty="0" smtClean="0"/>
              <a:t>Creating </a:t>
            </a:r>
            <a:r>
              <a:rPr lang="en-GB" sz="2400" dirty="0"/>
              <a:t>Monitor Application using APEX</a:t>
            </a:r>
          </a:p>
          <a:p>
            <a:pPr marL="38100">
              <a:lnSpc>
                <a:spcPct val="150000"/>
              </a:lnSpc>
            </a:pPr>
            <a:endParaRPr lang="en-GB" dirty="0" smtClean="0"/>
          </a:p>
          <a:p>
            <a:pPr marL="457200" indent="-419100">
              <a:lnSpc>
                <a:spcPct val="150000"/>
              </a:lnSpc>
              <a:buFont typeface="Arial"/>
              <a:buChar char="●"/>
            </a:pPr>
            <a:endParaRPr lang="en-GB" dirty="0" smtClean="0"/>
          </a:p>
          <a:p>
            <a:pPr marL="457200" indent="-419100">
              <a:lnSpc>
                <a:spcPct val="150000"/>
              </a:lnSpc>
              <a:buFont typeface="Arial"/>
              <a:buChar char="●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28203918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212975" y="93920"/>
            <a:ext cx="8229600" cy="732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sz="2800" dirty="0" smtClean="0">
                <a:solidFill>
                  <a:srgbClr val="FFFFFF"/>
                </a:solidFill>
              </a:rPr>
              <a:t>Abstract</a:t>
            </a:r>
            <a:endParaRPr lang="en-GB" sz="2800" dirty="0">
              <a:solidFill>
                <a:srgbClr val="FFFFFF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47175" y="1108550"/>
            <a:ext cx="8909100" cy="5336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8100">
              <a:lnSpc>
                <a:spcPct val="150000"/>
              </a:lnSpc>
            </a:pPr>
            <a:r>
              <a:rPr lang="en-NZ" sz="2200" dirty="0"/>
              <a:t>The Oracle EBS Receivables module does not contain standard functionality to email AR Invoices to Customers at present. From the customer’s point of view, this is a vital feature that speeds up Invoice processing time and reduces cost, time and resources - in other words, adds tangible business value to any Oracle EBS customer.  But, there is no out-of-the-box solution from Oracle.  Our Kiwi </a:t>
            </a:r>
            <a:r>
              <a:rPr lang="en-NZ" sz="2200" dirty="0" smtClean="0"/>
              <a:t>slogan </a:t>
            </a:r>
            <a:r>
              <a:rPr lang="en-NZ" sz="2200" dirty="0"/>
              <a:t>“DO IT YOURSELF” has inspired me a lot to come up with a solution for this issue using basic skills like PL/SQL coding and APEX application development. Let’s explore the solution with tips and tricks from a real, live implementation.</a:t>
            </a:r>
            <a:endParaRPr lang="en-GB" sz="2200" dirty="0"/>
          </a:p>
          <a:p>
            <a:pPr marL="457200" indent="-419100">
              <a:lnSpc>
                <a:spcPct val="150000"/>
              </a:lnSpc>
              <a:buFont typeface="Arial"/>
              <a:buChar char="●"/>
            </a:pPr>
            <a:endParaRPr lang="en-GB" dirty="0"/>
          </a:p>
          <a:p>
            <a:pPr marL="457200" indent="-419100">
              <a:lnSpc>
                <a:spcPct val="150000"/>
              </a:lnSpc>
              <a:buFont typeface="Arial"/>
              <a:buChar char="●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114644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37187</TotalTime>
  <Words>747</Words>
  <Application>Microsoft Office PowerPoint</Application>
  <PresentationFormat>On-screen Show (4:3)</PresentationFormat>
  <Paragraphs>134</Paragraphs>
  <Slides>38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Arial</vt:lpstr>
      <vt:lpstr>simple-light</vt:lpstr>
      <vt:lpstr>Email AR Invoices To Customers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Agenda</vt:lpstr>
      <vt:lpstr>Abstract</vt:lpstr>
      <vt:lpstr>AR Invoicing Process In Oracle EBS</vt:lpstr>
      <vt:lpstr>Need for AR Invoicing Process Improvement</vt:lpstr>
      <vt:lpstr>Email AR Invoices/Credit Memos</vt:lpstr>
      <vt:lpstr>UOW AR Invoices/Credit Memo Statistics per Year</vt:lpstr>
      <vt:lpstr>Email AR Invoices/Credit Memos</vt:lpstr>
      <vt:lpstr>Two Tier Server Architecture</vt:lpstr>
      <vt:lpstr>Syntax to Create Directory Object</vt:lpstr>
      <vt:lpstr>Code to Initiate the Invoice Creation Process</vt:lpstr>
      <vt:lpstr>Code to Initiate Invoice Dispatch Process</vt:lpstr>
      <vt:lpstr>Process Flow</vt:lpstr>
      <vt:lpstr>Process Flow</vt:lpstr>
      <vt:lpstr>Oracle EBS Concurrent Request Setup</vt:lpstr>
      <vt:lpstr>Oracle EBS Concurrent Request Setup</vt:lpstr>
      <vt:lpstr>Oracle EBS Concurrent Request Setup</vt:lpstr>
      <vt:lpstr>Oracle EBS Concurrent Request Setup</vt:lpstr>
      <vt:lpstr>Oracle EBS Concurrent Request Setup</vt:lpstr>
      <vt:lpstr>Scheduling Concurrent Request in Oracle EBS</vt:lpstr>
      <vt:lpstr>Scheduling Concurrent Request in Oracle EBS</vt:lpstr>
      <vt:lpstr>Scheduling Concurrent Request in Oracle EBS</vt:lpstr>
      <vt:lpstr>APEX Monitor</vt:lpstr>
      <vt:lpstr>APEX Monitor</vt:lpstr>
      <vt:lpstr>APEX Monitor</vt:lpstr>
      <vt:lpstr>APEX Monitor</vt:lpstr>
      <vt:lpstr>APEX Monitor</vt:lpstr>
      <vt:lpstr>APEX Monitor</vt:lpstr>
      <vt:lpstr>APEX Monitor</vt:lpstr>
      <vt:lpstr>Demo</vt:lpstr>
      <vt:lpstr>Questions</vt:lpstr>
      <vt:lpstr>End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Guidelines for developing a web application projects</dc:title>
  <dc:creator>Chitra Kanakaraj</dc:creator>
  <cp:lastModifiedBy>Chitra Kanakaraj</cp:lastModifiedBy>
  <cp:revision>262</cp:revision>
  <dcterms:modified xsi:type="dcterms:W3CDTF">2014-12-09T21:05:43Z</dcterms:modified>
</cp:coreProperties>
</file>