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7"/>
  </p:notesMasterIdLst>
  <p:handoutMasterIdLst>
    <p:handoutMasterId r:id="rId48"/>
  </p:handoutMasterIdLst>
  <p:sldIdLst>
    <p:sldId id="267" r:id="rId2"/>
    <p:sldId id="507" r:id="rId3"/>
    <p:sldId id="672" r:id="rId4"/>
    <p:sldId id="664" r:id="rId5"/>
    <p:sldId id="667" r:id="rId6"/>
    <p:sldId id="671" r:id="rId7"/>
    <p:sldId id="668" r:id="rId8"/>
    <p:sldId id="669" r:id="rId9"/>
    <p:sldId id="670" r:id="rId10"/>
    <p:sldId id="673" r:id="rId11"/>
    <p:sldId id="666" r:id="rId12"/>
    <p:sldId id="677" r:id="rId13"/>
    <p:sldId id="679" r:id="rId14"/>
    <p:sldId id="678" r:id="rId15"/>
    <p:sldId id="674" r:id="rId16"/>
    <p:sldId id="684" r:id="rId17"/>
    <p:sldId id="707" r:id="rId18"/>
    <p:sldId id="702" r:id="rId19"/>
    <p:sldId id="703" r:id="rId20"/>
    <p:sldId id="705" r:id="rId21"/>
    <p:sldId id="709" r:id="rId22"/>
    <p:sldId id="710" r:id="rId23"/>
    <p:sldId id="712" r:id="rId24"/>
    <p:sldId id="713" r:id="rId25"/>
    <p:sldId id="714" r:id="rId26"/>
    <p:sldId id="715" r:id="rId27"/>
    <p:sldId id="717" r:id="rId28"/>
    <p:sldId id="716" r:id="rId29"/>
    <p:sldId id="718" r:id="rId30"/>
    <p:sldId id="719" r:id="rId31"/>
    <p:sldId id="720" r:id="rId32"/>
    <p:sldId id="658" r:id="rId33"/>
    <p:sldId id="659" r:id="rId34"/>
    <p:sldId id="721" r:id="rId35"/>
    <p:sldId id="662" r:id="rId36"/>
    <p:sldId id="663" r:id="rId37"/>
    <p:sldId id="723" r:id="rId38"/>
    <p:sldId id="722" r:id="rId39"/>
    <p:sldId id="660" r:id="rId40"/>
    <p:sldId id="661" r:id="rId41"/>
    <p:sldId id="604" r:id="rId42"/>
    <p:sldId id="605" r:id="rId43"/>
    <p:sldId id="606" r:id="rId44"/>
    <p:sldId id="262" r:id="rId45"/>
    <p:sldId id="343" r:id="rId46"/>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FF4E"/>
    <a:srgbClr val="A3A3A3"/>
    <a:srgbClr val="CE0000"/>
    <a:srgbClr val="00B050"/>
    <a:srgbClr val="FFB500"/>
    <a:srgbClr val="7A7A7A"/>
    <a:srgbClr val="B3B3B3"/>
    <a:srgbClr val="F3F3F3"/>
    <a:srgbClr val="FF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9" autoAdjust="0"/>
    <p:restoredTop sz="78543" autoAdjust="0"/>
  </p:normalViewPr>
  <p:slideViewPr>
    <p:cSldViewPr snapToGrid="0">
      <p:cViewPr>
        <p:scale>
          <a:sx n="63" d="100"/>
          <a:sy n="63" d="100"/>
        </p:scale>
        <p:origin x="-2528" y="-1400"/>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96" d="100"/>
        <a:sy n="96" d="100"/>
      </p:scale>
      <p:origin x="0" y="1878"/>
    </p:cViewPr>
  </p:sorterViewPr>
  <p:notesViewPr>
    <p:cSldViewPr snapToGrid="0">
      <p:cViewPr varScale="1">
        <p:scale>
          <a:sx n="79" d="100"/>
          <a:sy n="79" d="100"/>
        </p:scale>
        <p:origin x="-173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0.0313009101910342"/>
          <c:y val="0.00197561899487663"/>
          <c:w val="0.968699089808966"/>
          <c:h val="0.95653638211271"/>
        </c:manualLayout>
      </c:layout>
      <c:barChart>
        <c:barDir val="bar"/>
        <c:grouping val="clustered"/>
        <c:varyColors val="0"/>
        <c:ser>
          <c:idx val="0"/>
          <c:order val="0"/>
          <c:tx>
            <c:strRef>
              <c:f>Sheet1!$B$1</c:f>
              <c:strCache>
                <c:ptCount val="1"/>
                <c:pt idx="0">
                  <c:v>Series 1</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c:spPr>
          <c:invertIfNegative val="0"/>
          <c:cat>
            <c:strRef>
              <c:f>Sheet1!$A$2:$A$5</c:f>
              <c:strCache>
                <c:ptCount val="3"/>
                <c:pt idx="0">
                  <c:v>Supporting multiple devices, platforms</c:v>
                </c:pt>
                <c:pt idx="1">
                  <c:v>Integrating mobile with other systems</c:v>
                </c:pt>
                <c:pt idx="2">
                  <c:v>Securing corporate information</c:v>
                </c:pt>
              </c:strCache>
            </c:strRef>
          </c:cat>
          <c:val>
            <c:numRef>
              <c:f>Sheet1!$B$2:$B$5</c:f>
              <c:numCache>
                <c:formatCode>0%</c:formatCode>
                <c:ptCount val="4"/>
                <c:pt idx="0">
                  <c:v>0.28</c:v>
                </c:pt>
                <c:pt idx="1">
                  <c:v>0.310000000000002</c:v>
                </c:pt>
                <c:pt idx="2">
                  <c:v>0.41</c:v>
                </c:pt>
              </c:numCache>
            </c:numRef>
          </c:val>
        </c:ser>
        <c:dLbls>
          <c:showLegendKey val="0"/>
          <c:showVal val="0"/>
          <c:showCatName val="0"/>
          <c:showSerName val="0"/>
          <c:showPercent val="0"/>
          <c:showBubbleSize val="0"/>
        </c:dLbls>
        <c:gapWidth val="20"/>
        <c:axId val="2122848024"/>
        <c:axId val="2122844168"/>
      </c:barChart>
      <c:catAx>
        <c:axId val="2122848024"/>
        <c:scaling>
          <c:orientation val="minMax"/>
        </c:scaling>
        <c:delete val="1"/>
        <c:axPos val="l"/>
        <c:majorTickMark val="out"/>
        <c:minorTickMark val="none"/>
        <c:tickLblPos val="none"/>
        <c:crossAx val="2122844168"/>
        <c:crosses val="autoZero"/>
        <c:auto val="1"/>
        <c:lblAlgn val="ctr"/>
        <c:lblOffset val="100"/>
        <c:noMultiLvlLbl val="0"/>
      </c:catAx>
      <c:valAx>
        <c:axId val="2122844168"/>
        <c:scaling>
          <c:orientation val="minMax"/>
        </c:scaling>
        <c:delete val="1"/>
        <c:axPos val="b"/>
        <c:numFmt formatCode="0%" sourceLinked="1"/>
        <c:majorTickMark val="out"/>
        <c:minorTickMark val="none"/>
        <c:tickLblPos val="none"/>
        <c:crossAx val="2122848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0F267-FD49-4795-A3A8-AD69E5D0C2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D4F01A7-6897-46B0-B9EF-DF3A6744407F}">
      <dgm:prSet phldrT="[Text]"/>
      <dgm:spPr/>
      <dgm:t>
        <a:bodyPr/>
        <a:lstStyle/>
        <a:p>
          <a:r>
            <a:rPr lang="en-GB" dirty="0" smtClean="0"/>
            <a:t>Oracle Forms</a:t>
          </a:r>
          <a:endParaRPr lang="en-US" dirty="0"/>
        </a:p>
      </dgm:t>
    </dgm:pt>
    <dgm:pt modelId="{179581F2-3C94-4474-A63A-0E5BE54AFD26}" type="parTrans" cxnId="{46AB8DC9-AE17-407D-A991-42B3DB2E0577}">
      <dgm:prSet/>
      <dgm:spPr/>
      <dgm:t>
        <a:bodyPr/>
        <a:lstStyle/>
        <a:p>
          <a:endParaRPr lang="en-US"/>
        </a:p>
      </dgm:t>
    </dgm:pt>
    <dgm:pt modelId="{5740C1C0-1F6A-4DC2-B17E-2AB985F885DE}" type="sibTrans" cxnId="{46AB8DC9-AE17-407D-A991-42B3DB2E0577}">
      <dgm:prSet/>
      <dgm:spPr/>
      <dgm:t>
        <a:bodyPr/>
        <a:lstStyle/>
        <a:p>
          <a:endParaRPr lang="en-US"/>
        </a:p>
      </dgm:t>
    </dgm:pt>
    <dgm:pt modelId="{078D756B-3B87-429B-9579-18EE98A54CE6}">
      <dgm:prSet phldrT="[Text]"/>
      <dgm:spPr/>
      <dgm:t>
        <a:bodyPr/>
        <a:lstStyle/>
        <a:p>
          <a:r>
            <a:rPr lang="en-GB" dirty="0" smtClean="0"/>
            <a:t>Web service</a:t>
          </a:r>
          <a:endParaRPr lang="en-US" dirty="0"/>
        </a:p>
      </dgm:t>
    </dgm:pt>
    <dgm:pt modelId="{2FB8BD39-3BB5-4D8E-9093-EAF8F6D08E50}" type="parTrans" cxnId="{EEB2593B-54BA-434A-9B82-A35604F91952}">
      <dgm:prSet/>
      <dgm:spPr/>
      <dgm:t>
        <a:bodyPr/>
        <a:lstStyle/>
        <a:p>
          <a:endParaRPr lang="en-US"/>
        </a:p>
      </dgm:t>
    </dgm:pt>
    <dgm:pt modelId="{EE127F4E-8604-4088-8EF4-9EF66FF1FB3E}" type="sibTrans" cxnId="{EEB2593B-54BA-434A-9B82-A35604F91952}">
      <dgm:prSet/>
      <dgm:spPr/>
      <dgm:t>
        <a:bodyPr/>
        <a:lstStyle/>
        <a:p>
          <a:endParaRPr lang="en-US"/>
        </a:p>
      </dgm:t>
    </dgm:pt>
    <dgm:pt modelId="{6AA1CA52-0FA9-4474-840D-E715583DA4C1}">
      <dgm:prSet phldrT="[Text]"/>
      <dgm:spPr/>
      <dgm:t>
        <a:bodyPr/>
        <a:lstStyle/>
        <a:p>
          <a:r>
            <a:rPr lang="en-GB" dirty="0" smtClean="0"/>
            <a:t>External event</a:t>
          </a:r>
          <a:endParaRPr lang="en-US" dirty="0"/>
        </a:p>
      </dgm:t>
    </dgm:pt>
    <dgm:pt modelId="{DED63FF5-D278-43EA-AD40-F3FB53C8AC38}" type="parTrans" cxnId="{C4E87DA6-FD67-44E8-ACDF-563F9C2C9339}">
      <dgm:prSet/>
      <dgm:spPr/>
      <dgm:t>
        <a:bodyPr/>
        <a:lstStyle/>
        <a:p>
          <a:endParaRPr lang="en-US"/>
        </a:p>
      </dgm:t>
    </dgm:pt>
    <dgm:pt modelId="{CEF34F79-992F-47DE-89F0-66DC8BEA086A}" type="sibTrans" cxnId="{C4E87DA6-FD67-44E8-ACDF-563F9C2C9339}">
      <dgm:prSet/>
      <dgm:spPr/>
      <dgm:t>
        <a:bodyPr/>
        <a:lstStyle/>
        <a:p>
          <a:endParaRPr lang="en-US"/>
        </a:p>
      </dgm:t>
    </dgm:pt>
    <dgm:pt modelId="{B3C28213-298E-48A8-B03A-3CD8BE55718E}" type="pres">
      <dgm:prSet presAssocID="{C990F267-FD49-4795-A3A8-AD69E5D0C251}" presName="cycle" presStyleCnt="0">
        <dgm:presLayoutVars>
          <dgm:dir/>
          <dgm:resizeHandles val="exact"/>
        </dgm:presLayoutVars>
      </dgm:prSet>
      <dgm:spPr/>
      <dgm:t>
        <a:bodyPr/>
        <a:lstStyle/>
        <a:p>
          <a:endParaRPr lang="en-US"/>
        </a:p>
      </dgm:t>
    </dgm:pt>
    <dgm:pt modelId="{B33AEFB6-3A23-44F2-BDD2-B1B1CF5044C4}" type="pres">
      <dgm:prSet presAssocID="{4D4F01A7-6897-46B0-B9EF-DF3A6744407F}" presName="node" presStyleLbl="node1" presStyleIdx="0" presStyleCnt="3" custScaleX="166651" custRadScaleRad="71545">
        <dgm:presLayoutVars>
          <dgm:bulletEnabled val="1"/>
        </dgm:presLayoutVars>
      </dgm:prSet>
      <dgm:spPr/>
      <dgm:t>
        <a:bodyPr/>
        <a:lstStyle/>
        <a:p>
          <a:endParaRPr lang="en-US"/>
        </a:p>
      </dgm:t>
    </dgm:pt>
    <dgm:pt modelId="{98C485F7-06D1-44E3-A72E-8FD6E3685304}" type="pres">
      <dgm:prSet presAssocID="{4D4F01A7-6897-46B0-B9EF-DF3A6744407F}" presName="spNode" presStyleCnt="0"/>
      <dgm:spPr/>
    </dgm:pt>
    <dgm:pt modelId="{FE666354-4163-4C34-9CB9-4D22A85D67D8}" type="pres">
      <dgm:prSet presAssocID="{5740C1C0-1F6A-4DC2-B17E-2AB985F885DE}" presName="sibTrans" presStyleLbl="sibTrans1D1" presStyleIdx="0" presStyleCnt="3"/>
      <dgm:spPr/>
      <dgm:t>
        <a:bodyPr/>
        <a:lstStyle/>
        <a:p>
          <a:endParaRPr lang="en-US"/>
        </a:p>
      </dgm:t>
    </dgm:pt>
    <dgm:pt modelId="{8BFEA014-AE7D-4FC5-B2E9-2656F82BF83C}" type="pres">
      <dgm:prSet presAssocID="{078D756B-3B87-429B-9579-18EE98A54CE6}" presName="node" presStyleLbl="node1" presStyleIdx="1" presStyleCnt="3" custScaleX="193178" custRadScaleRad="139361" custRadScaleInc="-24000">
        <dgm:presLayoutVars>
          <dgm:bulletEnabled val="1"/>
        </dgm:presLayoutVars>
      </dgm:prSet>
      <dgm:spPr/>
      <dgm:t>
        <a:bodyPr/>
        <a:lstStyle/>
        <a:p>
          <a:endParaRPr lang="en-US"/>
        </a:p>
      </dgm:t>
    </dgm:pt>
    <dgm:pt modelId="{76B41453-3B77-43AC-BBA0-D98B3A1290A2}" type="pres">
      <dgm:prSet presAssocID="{078D756B-3B87-429B-9579-18EE98A54CE6}" presName="spNode" presStyleCnt="0"/>
      <dgm:spPr/>
    </dgm:pt>
    <dgm:pt modelId="{2810968B-1589-48CE-87BF-2CBF2FD99307}" type="pres">
      <dgm:prSet presAssocID="{EE127F4E-8604-4088-8EF4-9EF66FF1FB3E}" presName="sibTrans" presStyleLbl="sibTrans1D1" presStyleIdx="1" presStyleCnt="3"/>
      <dgm:spPr/>
      <dgm:t>
        <a:bodyPr/>
        <a:lstStyle/>
        <a:p>
          <a:endParaRPr lang="en-US"/>
        </a:p>
      </dgm:t>
    </dgm:pt>
    <dgm:pt modelId="{FC34DF33-118D-4A01-BE61-386033392540}" type="pres">
      <dgm:prSet presAssocID="{6AA1CA52-0FA9-4474-840D-E715583DA4C1}" presName="node" presStyleLbl="node1" presStyleIdx="2" presStyleCnt="3" custScaleX="193178" custRadScaleRad="134639" custRadScaleInc="20501">
        <dgm:presLayoutVars>
          <dgm:bulletEnabled val="1"/>
        </dgm:presLayoutVars>
      </dgm:prSet>
      <dgm:spPr/>
      <dgm:t>
        <a:bodyPr/>
        <a:lstStyle/>
        <a:p>
          <a:endParaRPr lang="en-US"/>
        </a:p>
      </dgm:t>
    </dgm:pt>
    <dgm:pt modelId="{3C46C9C0-1CA3-436B-A185-0737F34E806C}" type="pres">
      <dgm:prSet presAssocID="{6AA1CA52-0FA9-4474-840D-E715583DA4C1}" presName="spNode" presStyleCnt="0"/>
      <dgm:spPr/>
    </dgm:pt>
    <dgm:pt modelId="{87638DA1-6A24-4B34-9C66-89520C011667}" type="pres">
      <dgm:prSet presAssocID="{CEF34F79-992F-47DE-89F0-66DC8BEA086A}" presName="sibTrans" presStyleLbl="sibTrans1D1" presStyleIdx="2" presStyleCnt="3"/>
      <dgm:spPr/>
      <dgm:t>
        <a:bodyPr/>
        <a:lstStyle/>
        <a:p>
          <a:endParaRPr lang="en-US"/>
        </a:p>
      </dgm:t>
    </dgm:pt>
  </dgm:ptLst>
  <dgm:cxnLst>
    <dgm:cxn modelId="{EEB2593B-54BA-434A-9B82-A35604F91952}" srcId="{C990F267-FD49-4795-A3A8-AD69E5D0C251}" destId="{078D756B-3B87-429B-9579-18EE98A54CE6}" srcOrd="1" destOrd="0" parTransId="{2FB8BD39-3BB5-4D8E-9093-EAF8F6D08E50}" sibTransId="{EE127F4E-8604-4088-8EF4-9EF66FF1FB3E}"/>
    <dgm:cxn modelId="{C9A078F5-CD88-9B4E-9CE6-2337A4E59222}" type="presOf" srcId="{4D4F01A7-6897-46B0-B9EF-DF3A6744407F}" destId="{B33AEFB6-3A23-44F2-BDD2-B1B1CF5044C4}" srcOrd="0" destOrd="0" presId="urn:microsoft.com/office/officeart/2005/8/layout/cycle5"/>
    <dgm:cxn modelId="{46AB8DC9-AE17-407D-A991-42B3DB2E0577}" srcId="{C990F267-FD49-4795-A3A8-AD69E5D0C251}" destId="{4D4F01A7-6897-46B0-B9EF-DF3A6744407F}" srcOrd="0" destOrd="0" parTransId="{179581F2-3C94-4474-A63A-0E5BE54AFD26}" sibTransId="{5740C1C0-1F6A-4DC2-B17E-2AB985F885DE}"/>
    <dgm:cxn modelId="{5AAF9594-5278-724D-9C7E-D84699D1B761}" type="presOf" srcId="{5740C1C0-1F6A-4DC2-B17E-2AB985F885DE}" destId="{FE666354-4163-4C34-9CB9-4D22A85D67D8}" srcOrd="0" destOrd="0" presId="urn:microsoft.com/office/officeart/2005/8/layout/cycle5"/>
    <dgm:cxn modelId="{C4E87DA6-FD67-44E8-ACDF-563F9C2C9339}" srcId="{C990F267-FD49-4795-A3A8-AD69E5D0C251}" destId="{6AA1CA52-0FA9-4474-840D-E715583DA4C1}" srcOrd="2" destOrd="0" parTransId="{DED63FF5-D278-43EA-AD40-F3FB53C8AC38}" sibTransId="{CEF34F79-992F-47DE-89F0-66DC8BEA086A}"/>
    <dgm:cxn modelId="{5C2F41DF-1D8D-C543-B3C5-C156F1628E99}" type="presOf" srcId="{C990F267-FD49-4795-A3A8-AD69E5D0C251}" destId="{B3C28213-298E-48A8-B03A-3CD8BE55718E}" srcOrd="0" destOrd="0" presId="urn:microsoft.com/office/officeart/2005/8/layout/cycle5"/>
    <dgm:cxn modelId="{53773D5E-D7A2-5B40-B8B4-BBD4D18C693B}" type="presOf" srcId="{CEF34F79-992F-47DE-89F0-66DC8BEA086A}" destId="{87638DA1-6A24-4B34-9C66-89520C011667}" srcOrd="0" destOrd="0" presId="urn:microsoft.com/office/officeart/2005/8/layout/cycle5"/>
    <dgm:cxn modelId="{E437DCE5-89D6-F547-8B96-5A4589499CBC}" type="presOf" srcId="{EE127F4E-8604-4088-8EF4-9EF66FF1FB3E}" destId="{2810968B-1589-48CE-87BF-2CBF2FD99307}" srcOrd="0" destOrd="0" presId="urn:microsoft.com/office/officeart/2005/8/layout/cycle5"/>
    <dgm:cxn modelId="{0FECC1B6-0B54-8944-B06C-7107426E4DC0}" type="presOf" srcId="{6AA1CA52-0FA9-4474-840D-E715583DA4C1}" destId="{FC34DF33-118D-4A01-BE61-386033392540}" srcOrd="0" destOrd="0" presId="urn:microsoft.com/office/officeart/2005/8/layout/cycle5"/>
    <dgm:cxn modelId="{31F56853-5AD6-B24C-8612-4682BEC5731D}" type="presOf" srcId="{078D756B-3B87-429B-9579-18EE98A54CE6}" destId="{8BFEA014-AE7D-4FC5-B2E9-2656F82BF83C}" srcOrd="0" destOrd="0" presId="urn:microsoft.com/office/officeart/2005/8/layout/cycle5"/>
    <dgm:cxn modelId="{C3435D71-47E1-0943-8C9B-49768F366B67}" type="presParOf" srcId="{B3C28213-298E-48A8-B03A-3CD8BE55718E}" destId="{B33AEFB6-3A23-44F2-BDD2-B1B1CF5044C4}" srcOrd="0" destOrd="0" presId="urn:microsoft.com/office/officeart/2005/8/layout/cycle5"/>
    <dgm:cxn modelId="{DA465BF8-DC28-0043-AD7C-085ED96A88FD}" type="presParOf" srcId="{B3C28213-298E-48A8-B03A-3CD8BE55718E}" destId="{98C485F7-06D1-44E3-A72E-8FD6E3685304}" srcOrd="1" destOrd="0" presId="urn:microsoft.com/office/officeart/2005/8/layout/cycle5"/>
    <dgm:cxn modelId="{EAAED5E6-52EE-9F41-8819-578ACC7B1F75}" type="presParOf" srcId="{B3C28213-298E-48A8-B03A-3CD8BE55718E}" destId="{FE666354-4163-4C34-9CB9-4D22A85D67D8}" srcOrd="2" destOrd="0" presId="urn:microsoft.com/office/officeart/2005/8/layout/cycle5"/>
    <dgm:cxn modelId="{1C2E288B-F9F6-6940-AABC-53E861B67D17}" type="presParOf" srcId="{B3C28213-298E-48A8-B03A-3CD8BE55718E}" destId="{8BFEA014-AE7D-4FC5-B2E9-2656F82BF83C}" srcOrd="3" destOrd="0" presId="urn:microsoft.com/office/officeart/2005/8/layout/cycle5"/>
    <dgm:cxn modelId="{E027FA44-49F7-024C-8C9F-DF4A9996B3E4}" type="presParOf" srcId="{B3C28213-298E-48A8-B03A-3CD8BE55718E}" destId="{76B41453-3B77-43AC-BBA0-D98B3A1290A2}" srcOrd="4" destOrd="0" presId="urn:microsoft.com/office/officeart/2005/8/layout/cycle5"/>
    <dgm:cxn modelId="{E8E2B0DE-977A-D447-8B0B-9256682ED547}" type="presParOf" srcId="{B3C28213-298E-48A8-B03A-3CD8BE55718E}" destId="{2810968B-1589-48CE-87BF-2CBF2FD99307}" srcOrd="5" destOrd="0" presId="urn:microsoft.com/office/officeart/2005/8/layout/cycle5"/>
    <dgm:cxn modelId="{FD9D1797-A0AC-AB48-8CBF-90C92338B1DC}" type="presParOf" srcId="{B3C28213-298E-48A8-B03A-3CD8BE55718E}" destId="{FC34DF33-118D-4A01-BE61-386033392540}" srcOrd="6" destOrd="0" presId="urn:microsoft.com/office/officeart/2005/8/layout/cycle5"/>
    <dgm:cxn modelId="{D53FFB94-1720-B443-85A9-3BB0E48B7841}" type="presParOf" srcId="{B3C28213-298E-48A8-B03A-3CD8BE55718E}" destId="{3C46C9C0-1CA3-436B-A185-0737F34E806C}" srcOrd="7" destOrd="0" presId="urn:microsoft.com/office/officeart/2005/8/layout/cycle5"/>
    <dgm:cxn modelId="{65B77034-40E9-DC46-A016-0C8F0E551917}" type="presParOf" srcId="{B3C28213-298E-48A8-B03A-3CD8BE55718E}" destId="{87638DA1-6A24-4B34-9C66-89520C01166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EFB6-3A23-44F2-BDD2-B1B1CF5044C4}">
      <dsp:nvSpPr>
        <dsp:cNvPr id="0" name=""/>
        <dsp:cNvSpPr/>
      </dsp:nvSpPr>
      <dsp:spPr>
        <a:xfrm>
          <a:off x="1228925" y="239715"/>
          <a:ext cx="1618849" cy="631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Oracle Forms</a:t>
          </a:r>
          <a:endParaRPr lang="en-US" sz="1800" kern="1200" dirty="0"/>
        </a:p>
      </dsp:txBody>
      <dsp:txXfrm>
        <a:off x="1259748" y="270538"/>
        <a:ext cx="1557203" cy="569764"/>
      </dsp:txXfrm>
    </dsp:sp>
    <dsp:sp modelId="{FE666354-4163-4C34-9CB9-4D22A85D67D8}">
      <dsp:nvSpPr>
        <dsp:cNvPr id="0" name=""/>
        <dsp:cNvSpPr/>
      </dsp:nvSpPr>
      <dsp:spPr>
        <a:xfrm>
          <a:off x="1208743" y="803479"/>
          <a:ext cx="1684391" cy="1684391"/>
        </a:xfrm>
        <a:custGeom>
          <a:avLst/>
          <a:gdLst/>
          <a:ahLst/>
          <a:cxnLst/>
          <a:rect l="0" t="0" r="0" b="0"/>
          <a:pathLst>
            <a:path>
              <a:moveTo>
                <a:pt x="1272984" y="118514"/>
              </a:moveTo>
              <a:arcTo wR="842195" hR="842195" stAng="18045856" swAng="14205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FEA014-AE7D-4FC5-B2E9-2656F82BF83C}">
      <dsp:nvSpPr>
        <dsp:cNvPr id="0" name=""/>
        <dsp:cNvSpPr/>
      </dsp:nvSpPr>
      <dsp:spPr>
        <a:xfrm>
          <a:off x="2200164" y="1251380"/>
          <a:ext cx="1876533" cy="631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Web service</a:t>
          </a:r>
          <a:endParaRPr lang="en-US" sz="1800" kern="1200" dirty="0"/>
        </a:p>
      </dsp:txBody>
      <dsp:txXfrm>
        <a:off x="2230987" y="1282203"/>
        <a:ext cx="1814887" cy="569764"/>
      </dsp:txXfrm>
    </dsp:sp>
    <dsp:sp modelId="{2810968B-1589-48CE-87BF-2CBF2FD99307}">
      <dsp:nvSpPr>
        <dsp:cNvPr id="0" name=""/>
        <dsp:cNvSpPr/>
      </dsp:nvSpPr>
      <dsp:spPr>
        <a:xfrm>
          <a:off x="1176408" y="996230"/>
          <a:ext cx="1785101" cy="1785101"/>
        </a:xfrm>
        <a:custGeom>
          <a:avLst/>
          <a:gdLst/>
          <a:ahLst/>
          <a:cxnLst/>
          <a:rect l="0" t="0" r="0" b="0"/>
          <a:pathLst>
            <a:path>
              <a:moveTo>
                <a:pt x="1716958" y="1234601"/>
              </a:moveTo>
              <a:arcTo wR="892550" hR="892550" stAng="22952029" swAng="804980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34DF33-118D-4A01-BE61-386033392540}">
      <dsp:nvSpPr>
        <dsp:cNvPr id="0" name=""/>
        <dsp:cNvSpPr/>
      </dsp:nvSpPr>
      <dsp:spPr>
        <a:xfrm>
          <a:off x="47248" y="1263359"/>
          <a:ext cx="1876533" cy="631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External event</a:t>
          </a:r>
          <a:endParaRPr lang="en-US" sz="1800" kern="1200" dirty="0"/>
        </a:p>
      </dsp:txBody>
      <dsp:txXfrm>
        <a:off x="78071" y="1294182"/>
        <a:ext cx="1814887" cy="569764"/>
      </dsp:txXfrm>
    </dsp:sp>
    <dsp:sp modelId="{87638DA1-6A24-4B34-9C66-89520C011667}">
      <dsp:nvSpPr>
        <dsp:cNvPr id="0" name=""/>
        <dsp:cNvSpPr/>
      </dsp:nvSpPr>
      <dsp:spPr>
        <a:xfrm>
          <a:off x="1223104" y="794195"/>
          <a:ext cx="1684391" cy="1684391"/>
        </a:xfrm>
        <a:custGeom>
          <a:avLst/>
          <a:gdLst/>
          <a:ahLst/>
          <a:cxnLst/>
          <a:rect l="0" t="0" r="0" b="0"/>
          <a:pathLst>
            <a:path>
              <a:moveTo>
                <a:pt x="143544" y="371897"/>
              </a:moveTo>
              <a:arcTo wR="842195" hR="842195" stAng="12836794" swAng="14230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DFC661-E8BA-4D5E-A8C0-F10943240E9E}" type="datetimeFigureOut">
              <a:rPr lang="en-US"/>
              <a:pPr>
                <a:defRPr/>
              </a:pPr>
              <a:t>22/03/13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C985597-BB43-43CB-BE33-9AB0BC4AC55F}" type="slidenum">
              <a:rPr lang="en-US"/>
              <a:pPr>
                <a:defRPr/>
              </a:pPr>
              <a:t>‹#›</a:t>
            </a:fld>
            <a:endParaRPr lang="en-US"/>
          </a:p>
        </p:txBody>
      </p:sp>
    </p:spTree>
    <p:extLst>
      <p:ext uri="{BB962C8B-B14F-4D97-AF65-F5344CB8AC3E}">
        <p14:creationId xmlns:p14="http://schemas.microsoft.com/office/powerpoint/2010/main" val="1043032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1DE04E-7D7B-4D48-B3B8-3A3B1732C111}" type="datetimeFigureOut">
              <a:rPr lang="en-US"/>
              <a:pPr>
                <a:defRPr/>
              </a:pPr>
              <a:t>22/03/13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582ABE-5DE3-4CE6-AB2B-1A87602939A6}" type="slidenum">
              <a:rPr lang="en-US"/>
              <a:pPr>
                <a:defRPr/>
              </a:pPr>
              <a:t>‹#›</a:t>
            </a:fld>
            <a:endParaRPr lang="en-US"/>
          </a:p>
        </p:txBody>
      </p:sp>
    </p:spTree>
    <p:extLst>
      <p:ext uri="{BB962C8B-B14F-4D97-AF65-F5344CB8AC3E}">
        <p14:creationId xmlns:p14="http://schemas.microsoft.com/office/powerpoint/2010/main" val="23357986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orbes.com/cloud-computing/" TargetMode="External"/><Relationship Id="rId4" Type="http://schemas.openxmlformats.org/officeDocument/2006/relationships/hyperlink" Target="http://www.digitalbuzzblog.com/infographic-2012-mobile-growth-statistics/" TargetMode="External"/><Relationship Id="rId5" Type="http://schemas.openxmlformats.org/officeDocument/2006/relationships/hyperlink" Target="http://mobithinking.com/mobile-marketing-tools/latest-mobile-stats"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8CAE3-8416-44F2-9B9F-7B1932432F2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now </a:t>
            </a:r>
            <a:r>
              <a:rPr lang="en-US" dirty="0" smtClean="0"/>
              <a:t>1.1B Global 3G Mobile Subscribers, ramping quickly</a:t>
            </a:r>
            <a:r>
              <a:rPr lang="en-US" baseline="0" dirty="0" smtClean="0"/>
              <a:t> at </a:t>
            </a:r>
            <a:r>
              <a:rPr lang="en-US" dirty="0" smtClean="0"/>
              <a:t>37% per</a:t>
            </a:r>
            <a:r>
              <a:rPr lang="en-US" baseline="0" dirty="0" smtClean="0"/>
              <a:t> year.  This compares with </a:t>
            </a:r>
            <a:r>
              <a:rPr lang="en-US" baseline="0" smtClean="0"/>
              <a:t>the approximately 6.1 </a:t>
            </a:r>
            <a:r>
              <a:rPr lang="en-US" baseline="0" dirty="0" smtClean="0"/>
              <a:t>billion global mobile phone subscribers, so you can see there is tremendous upside growth potential with </a:t>
            </a:r>
            <a:r>
              <a:rPr lang="en-US" baseline="0" dirty="0" err="1" smtClean="0"/>
              <a:t>smartphones</a:t>
            </a:r>
            <a:r>
              <a:rPr lang="en-US" baseline="0" dirty="0" smtClean="0"/>
              <a:t> as well.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3G includes CDMA 1x EV-DO and Rev. A/B, WCDMA, HSPA; One user may have multiple mobile subscriptions and may be counted as multiple subscriber (per Source: </a:t>
            </a:r>
            <a:r>
              <a:rPr lang="en-US" sz="1200" kern="1200" dirty="0" err="1" smtClean="0">
                <a:solidFill>
                  <a:schemeClr val="tx1"/>
                </a:solidFill>
                <a:latin typeface="+mn-lt"/>
                <a:ea typeface="+mn-ea"/>
                <a:cs typeface="+mn-cs"/>
              </a:rPr>
              <a:t>Informa</a:t>
            </a:r>
            <a:r>
              <a:rPr lang="en-US" sz="1200" kern="1200" dirty="0" smtClean="0">
                <a:solidFill>
                  <a:schemeClr val="tx1"/>
                </a:solidFill>
                <a:latin typeface="+mn-lt"/>
                <a:ea typeface="+mn-ea"/>
                <a:cs typeface="+mn-cs"/>
              </a:rPr>
              <a:t> WCIS+.)</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dirty="0"/>
          </a:p>
        </p:txBody>
      </p:sp>
    </p:spTree>
    <p:extLst>
      <p:ext uri="{BB962C8B-B14F-4D97-AF65-F5344CB8AC3E}">
        <p14:creationId xmlns:p14="http://schemas.microsoft.com/office/powerpoint/2010/main" val="390498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Autofit/>
          </a:bodyPr>
          <a:lstStyle/>
          <a:p>
            <a:r>
              <a:rPr lang="en-US" sz="800" dirty="0" smtClean="0"/>
              <a:t>Forbes:http://www.forbes.com/sites/markfidelman/2012/05/02/the-latest-infographics-mobile-business-statistics-for-2012/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Forbes: </a:t>
            </a:r>
            <a:r>
              <a:rPr lang="en-US" sz="800" b="1" dirty="0" smtClean="0"/>
              <a:t>The Latest </a:t>
            </a:r>
            <a:r>
              <a:rPr lang="en-US" sz="800" b="1" dirty="0" err="1" smtClean="0"/>
              <a:t>Infographics</a:t>
            </a:r>
            <a:r>
              <a:rPr lang="en-US" sz="800" b="1" dirty="0" smtClean="0"/>
              <a:t>: Mobile Business Statistics For 2012</a:t>
            </a:r>
          </a:p>
          <a:p>
            <a:endParaRPr lang="en-US" sz="800" dirty="0" smtClean="0"/>
          </a:p>
          <a:p>
            <a:r>
              <a:rPr lang="en-US" sz="800" dirty="0" smtClean="0"/>
              <a:t> 89% have mobile devices such as </a:t>
            </a:r>
            <a:r>
              <a:rPr lang="en-US" sz="800" dirty="0" err="1" smtClean="0"/>
              <a:t>smartphones</a:t>
            </a:r>
            <a:r>
              <a:rPr lang="en-US" sz="800" dirty="0" smtClean="0"/>
              <a:t> or tablets connecting to corporate networks</a:t>
            </a:r>
          </a:p>
          <a:p>
            <a:r>
              <a:rPr lang="en-US" sz="800" dirty="0" smtClean="0"/>
              <a:t>Apple </a:t>
            </a:r>
            <a:r>
              <a:rPr lang="en-US" sz="800" dirty="0" err="1" smtClean="0"/>
              <a:t>iOS</a:t>
            </a:r>
            <a:r>
              <a:rPr lang="en-US" sz="800" dirty="0" smtClean="0"/>
              <a:t> is the most common mobile platform used to connect in corporate environments</a:t>
            </a:r>
          </a:p>
          <a:p>
            <a:endParaRPr lang="en-US" sz="800" dirty="0" smtClean="0"/>
          </a:p>
          <a:p>
            <a:r>
              <a:rPr lang="en-US" sz="800" dirty="0" smtClean="0"/>
              <a:t>Enterprise tablet adoption will grow by almost 50% per year.</a:t>
            </a:r>
          </a:p>
          <a:p>
            <a:r>
              <a:rPr lang="en-US" sz="800" dirty="0" smtClean="0"/>
              <a:t>• By 2015 mobile app development projects will outnumber native PC projects by a ratio of 4-to-1.</a:t>
            </a:r>
          </a:p>
          <a:p>
            <a:r>
              <a:rPr lang="en-US" sz="800" dirty="0" smtClean="0"/>
              <a:t>• The </a:t>
            </a:r>
            <a:r>
              <a:rPr lang="en-US" sz="800" dirty="0" err="1" smtClean="0"/>
              <a:t>iOS</a:t>
            </a:r>
            <a:r>
              <a:rPr lang="en-US" sz="800" dirty="0" smtClean="0"/>
              <a:t> and Android platforms will be adapted to meet enterprise requirements and Windows 8 Tablets will hit the market.</a:t>
            </a:r>
          </a:p>
          <a:p>
            <a:r>
              <a:rPr lang="en-US" sz="800" dirty="0" smtClean="0"/>
              <a:t>• The introduction of </a:t>
            </a:r>
            <a:r>
              <a:rPr lang="en-US" sz="800" dirty="0" err="1" smtClean="0"/>
              <a:t>Quadcore</a:t>
            </a:r>
            <a:r>
              <a:rPr lang="en-US" sz="800" dirty="0" smtClean="0"/>
              <a:t> to tablets, 4G, </a:t>
            </a:r>
            <a:r>
              <a:rPr lang="en-US" sz="800" dirty="0" smtClean="0">
                <a:hlinkClick r:id="rId3"/>
              </a:rPr>
              <a:t>Cloud Computing</a:t>
            </a:r>
            <a:r>
              <a:rPr lang="en-US" sz="800" dirty="0" smtClean="0"/>
              <a:t> and the continuous adoption of HTML5 will make the tablet even more integrated into the work environment.</a:t>
            </a:r>
          </a:p>
          <a:p>
            <a:endParaRPr lang="en-US" sz="800" dirty="0" smtClean="0"/>
          </a:p>
          <a:p>
            <a:r>
              <a:rPr lang="en-US" sz="800" b="1" dirty="0" smtClean="0"/>
              <a:t>How Secure Is BYOD?</a:t>
            </a:r>
            <a:endParaRPr lang="en-US" sz="800" dirty="0" smtClean="0"/>
          </a:p>
          <a:p>
            <a:r>
              <a:rPr lang="en-US" sz="800" dirty="0" smtClean="0"/>
              <a:t>Bring your own device (BYOD) versus company purchased device – is a burning debate within the CIO ranks.  Some say it’s over, that it’s too late to stop BYOD. I’m not so sure, but the statistics so far point to a less secure BYOD world.</a:t>
            </a:r>
          </a:p>
          <a:p>
            <a:r>
              <a:rPr lang="en-US" sz="800" dirty="0" smtClean="0"/>
              <a:t>74% of companies allow some sort of BYOD usage*</a:t>
            </a:r>
          </a:p>
          <a:p>
            <a:r>
              <a:rPr lang="en-US" sz="800" dirty="0" smtClean="0"/>
              <a:t>Less than 10% of organizations are “fully aware” of the devices accessing their network</a:t>
            </a:r>
          </a:p>
          <a:p>
            <a:r>
              <a:rPr lang="en-US" sz="800" dirty="0" smtClean="0"/>
              <a:t>81% of Employees use at least one device for business use</a:t>
            </a:r>
          </a:p>
          <a:p>
            <a:endParaRPr lang="en-US" sz="800" dirty="0" smtClean="0"/>
          </a:p>
          <a:p>
            <a:endParaRPr lang="en-US" sz="800" b="1" dirty="0" smtClean="0"/>
          </a:p>
          <a:p>
            <a:r>
              <a:rPr lang="en-US" sz="800" b="1" dirty="0" smtClean="0"/>
              <a:t>Main Point: </a:t>
            </a:r>
            <a:r>
              <a:rPr lang="en-US" sz="800" dirty="0" smtClean="0"/>
              <a:t>BUSINESS IMPERATIVE: ANYTIME, ANYWHERE ENGAGEMENT </a:t>
            </a:r>
          </a:p>
          <a:p>
            <a:r>
              <a:rPr lang="en-US" sz="800" b="1" dirty="0" smtClean="0"/>
              <a:t>Script: </a:t>
            </a:r>
          </a:p>
          <a:p>
            <a:r>
              <a:rPr lang="en-US" sz="800" dirty="0" smtClean="0"/>
              <a:t>These trends are undeniable:  Mobile Computing continues to grow. Today’s customers are constantly connected and want to engage with your brand when and where they choose, whether on the web or via mobile or social channels.</a:t>
            </a:r>
          </a:p>
          <a:p>
            <a:r>
              <a:rPr lang="en-US" sz="800" dirty="0" smtClean="0"/>
              <a:t>Users accessing the web through mobile devices has almost doubled every year since 2009. Today’s customers are constantly connected whether on the laptop at the office, the </a:t>
            </a:r>
            <a:r>
              <a:rPr lang="en-US" sz="800" dirty="0" err="1" smtClean="0"/>
              <a:t>iPad</a:t>
            </a:r>
            <a:r>
              <a:rPr lang="en-US" sz="800" dirty="0" smtClean="0"/>
              <a:t> at home or on a mobile phone when on the go. 48% of consumers use their mobile devices to research and browse products and services and they expect their experience to be optimized for the form factor and consistent with the brand experience on your traditional web.</a:t>
            </a:r>
          </a:p>
          <a:p>
            <a:r>
              <a:rPr lang="en-US" sz="800" dirty="0" smtClean="0"/>
              <a:t>From Ted </a:t>
            </a:r>
            <a:r>
              <a:rPr lang="en-US" sz="800" dirty="0" err="1" smtClean="0"/>
              <a:t>Schadler</a:t>
            </a:r>
            <a:r>
              <a:rPr lang="en-US" sz="800" dirty="0" smtClean="0"/>
              <a:t> – Forrester – “Empower “</a:t>
            </a:r>
          </a:p>
          <a:p>
            <a:r>
              <a:rPr lang="en-US" sz="800" i="1" dirty="0" smtClean="0"/>
              <a:t>“Empower people by focusing on their </a:t>
            </a:r>
            <a:r>
              <a:rPr lang="en-US" sz="800" i="1" u="sng" dirty="0" smtClean="0"/>
              <a:t>tasks</a:t>
            </a:r>
            <a:r>
              <a:rPr lang="en-US" sz="800" i="1" dirty="0" smtClean="0"/>
              <a:t> and </a:t>
            </a:r>
            <a:r>
              <a:rPr lang="en-US" sz="800" i="1" u="sng" dirty="0" smtClean="0"/>
              <a:t>context</a:t>
            </a:r>
            <a:r>
              <a:rPr lang="en-US" sz="800" i="1" dirty="0" smtClean="0"/>
              <a:t> in the moment of a decision.</a:t>
            </a:r>
          </a:p>
          <a:p>
            <a:r>
              <a:rPr lang="en-US" sz="800" b="1" i="1" dirty="0" smtClean="0"/>
              <a:t>Customers interact directly with the organization in their moments of decision. Mobile apps and</a:t>
            </a:r>
            <a:endParaRPr lang="en-US" sz="800" i="1" dirty="0" smtClean="0"/>
          </a:p>
          <a:p>
            <a:r>
              <a:rPr lang="en-US" sz="800" b="1" i="1" dirty="0" smtClean="0"/>
              <a:t>sites (we call them all “apps” here) let people act — and offer feedback — in those moments. </a:t>
            </a:r>
            <a:r>
              <a:rPr lang="en-US" sz="800" i="1" dirty="0" smtClean="0"/>
              <a:t>It’s why</a:t>
            </a:r>
          </a:p>
          <a:p>
            <a:r>
              <a:rPr lang="en-US" sz="800" i="1" dirty="0" smtClean="0"/>
              <a:t>25 of the top 30 online US retailers have built native </a:t>
            </a:r>
            <a:r>
              <a:rPr lang="en-US" sz="800" i="1" dirty="0" err="1" smtClean="0"/>
              <a:t>iPhone</a:t>
            </a:r>
            <a:r>
              <a:rPr lang="en-US" sz="800" i="1" dirty="0" smtClean="0"/>
              <a:t> apps — to capture mobile retail revenue as</a:t>
            </a:r>
          </a:p>
          <a:p>
            <a:r>
              <a:rPr lang="en-US" sz="800" i="1" dirty="0" smtClean="0"/>
              <a:t>it balloons from $6 billion this year to $31 billion by 2016.”</a:t>
            </a:r>
          </a:p>
          <a:p>
            <a:endParaRPr lang="en-US" sz="800" dirty="0" smtClean="0"/>
          </a:p>
          <a:p>
            <a:r>
              <a:rPr lang="en-US" sz="800" dirty="0" smtClean="0"/>
              <a:t>Out of the 6 billion people on the planet 4.8 billion have a mobile and only 4.2 billion own a toothbrush</a:t>
            </a:r>
          </a:p>
          <a:p>
            <a:r>
              <a:rPr lang="en-US" sz="800" dirty="0" smtClean="0"/>
              <a:t>This equals </a:t>
            </a:r>
            <a:r>
              <a:rPr lang="en-US" sz="800" b="1" dirty="0" smtClean="0"/>
              <a:t>87%</a:t>
            </a:r>
            <a:r>
              <a:rPr lang="en-US" sz="800" dirty="0" smtClean="0"/>
              <a:t> of the world’s population</a:t>
            </a:r>
          </a:p>
          <a:p>
            <a:r>
              <a:rPr lang="en-US" sz="800" b="1" dirty="0" smtClean="0"/>
              <a:t>China</a:t>
            </a:r>
            <a:r>
              <a:rPr lang="en-US" sz="800" dirty="0" smtClean="0"/>
              <a:t> and</a:t>
            </a:r>
            <a:r>
              <a:rPr lang="en-US" sz="800" b="1" dirty="0" smtClean="0"/>
              <a:t> India</a:t>
            </a:r>
            <a:r>
              <a:rPr lang="en-US" sz="800" dirty="0" smtClean="0"/>
              <a:t> account for </a:t>
            </a:r>
            <a:r>
              <a:rPr lang="en-US" sz="800" b="1" dirty="0" smtClean="0"/>
              <a:t>30% </a:t>
            </a:r>
            <a:r>
              <a:rPr lang="en-US" sz="800" dirty="0" smtClean="0"/>
              <a:t>of this growth</a:t>
            </a:r>
          </a:p>
          <a:p>
            <a:r>
              <a:rPr lang="en-US" sz="800" dirty="0" smtClean="0"/>
              <a:t>Over </a:t>
            </a:r>
            <a:r>
              <a:rPr lang="en-US" sz="800" b="1" dirty="0" smtClean="0"/>
              <a:t>300,000 apps</a:t>
            </a:r>
            <a:r>
              <a:rPr lang="en-US" sz="800" dirty="0" smtClean="0"/>
              <a:t> have been developed in the </a:t>
            </a:r>
            <a:r>
              <a:rPr lang="en-US" sz="800" b="1" dirty="0" smtClean="0"/>
              <a:t>past 3 years</a:t>
            </a:r>
            <a:r>
              <a:rPr lang="en-US" sz="800" dirty="0" smtClean="0"/>
              <a:t> alone</a:t>
            </a:r>
          </a:p>
          <a:p>
            <a:r>
              <a:rPr lang="en-US" sz="800" dirty="0" smtClean="0"/>
              <a:t>If we look at it from a business perspective – just looking at one of the major players: Google earns </a:t>
            </a:r>
            <a:r>
              <a:rPr lang="en-US" sz="800" b="1" dirty="0" smtClean="0"/>
              <a:t>2.5 Billion</a:t>
            </a:r>
            <a:r>
              <a:rPr lang="en-US" sz="800" dirty="0" smtClean="0"/>
              <a:t> in mobile ad revenue annually. </a:t>
            </a:r>
          </a:p>
          <a:p>
            <a:r>
              <a:rPr lang="en-US" sz="800" dirty="0" smtClean="0"/>
              <a:t>There are more </a:t>
            </a:r>
            <a:r>
              <a:rPr lang="en-US" sz="800" dirty="0" err="1" smtClean="0"/>
              <a:t>iPhones</a:t>
            </a:r>
            <a:r>
              <a:rPr lang="en-US" sz="800" dirty="0" smtClean="0"/>
              <a:t> sold per day (402k) than people born in the World per day (300k)</a:t>
            </a:r>
          </a:p>
          <a:p>
            <a:r>
              <a:rPr lang="en-US" sz="800" u="sng" dirty="0" smtClean="0">
                <a:hlinkClick r:id="rId4"/>
              </a:rPr>
              <a:t>http://www.digitalbuzzblog.com/infographic-2012-mobile-growth-statistics/</a:t>
            </a:r>
            <a:r>
              <a:rPr lang="en-US" sz="800" dirty="0" smtClean="0"/>
              <a:t> </a:t>
            </a:r>
            <a:r>
              <a:rPr lang="en-US" sz="800" b="0" dirty="0" smtClean="0"/>
              <a:t>The purpose of this slide</a:t>
            </a:r>
            <a:r>
              <a:rPr lang="en-US" sz="800" b="0" baseline="0" dirty="0" smtClean="0"/>
              <a:t> is to describe that Mobility is both a priority and a challenge for most enterprises. </a:t>
            </a:r>
          </a:p>
          <a:p>
            <a:endParaRPr lang="en-US" sz="800" b="0" baseline="0" dirty="0" smtClean="0"/>
          </a:p>
          <a:p>
            <a:r>
              <a:rPr lang="en-US" sz="800" b="0" baseline="0" dirty="0" smtClean="0"/>
              <a:t>It is a priority since the growth and use of mobile devices is growing at a increasing rate and already estimates predict that over 85% of the worlds’ population already are mobile device subscribers. For the enterprise this means that people are bringing these devices to work – in fact over 74% of companies allow personal mobile devices. Yet in that same study estimates reveal that less than 25 % of those enterprises are actively managing the apps and therefore the data that is being accessed from these mobile devices. </a:t>
            </a:r>
          </a:p>
          <a:p>
            <a:endParaRPr lang="en-US" sz="800" b="0" baseline="0" dirty="0" smtClean="0"/>
          </a:p>
          <a:p>
            <a:r>
              <a:rPr lang="en-US" sz="800" b="0" baseline="0" dirty="0" smtClean="0"/>
              <a:t>Just consider the challenges this introduces to the enterprise – so it is no surprise that in a recent CIO Insight study reveals that Security remains a top concern, followed by worrying about integrating the mobile apps/devices to the enterprise systems and support of multiple types of devices, platforms, operating systems, etc.</a:t>
            </a:r>
          </a:p>
          <a:p>
            <a:endParaRPr lang="en-US" sz="800" b="0" baseline="0" dirty="0" smtClean="0"/>
          </a:p>
          <a:p>
            <a:r>
              <a:rPr lang="en-US" sz="800" b="0" baseline="0" dirty="0" smtClean="0"/>
              <a:t>Source of studies are below: </a:t>
            </a:r>
          </a:p>
          <a:p>
            <a:r>
              <a:rPr lang="en-US" sz="800" b="0" dirty="0" smtClean="0"/>
              <a:t>The statistics have been taken from various sources to</a:t>
            </a:r>
            <a:r>
              <a:rPr lang="en-US" sz="800" b="0" baseline="0" dirty="0" smtClean="0"/>
              <a:t> give us an ideas of the growth and impact that Mobile technologies are having in our lives. </a:t>
            </a:r>
            <a:r>
              <a:rPr lang="en-US" sz="800" b="0" dirty="0" smtClean="0"/>
              <a:t>:</a:t>
            </a:r>
          </a:p>
          <a:p>
            <a:r>
              <a:rPr lang="en-US" sz="800" b="0" i="1" dirty="0" smtClean="0"/>
              <a:t>Source: </a:t>
            </a:r>
            <a:r>
              <a:rPr lang="en-US" sz="800" b="0" i="1" baseline="0" dirty="0" err="1" smtClean="0"/>
              <a:t>MobiThinking</a:t>
            </a:r>
            <a:r>
              <a:rPr lang="en-US" sz="800" b="0" i="1" baseline="0" dirty="0" smtClean="0"/>
              <a:t> - </a:t>
            </a:r>
            <a:r>
              <a:rPr lang="en-US" sz="800" b="0" i="1" baseline="0" dirty="0" err="1" smtClean="0"/>
              <a:t>http://mobithinking.com/mobile-marketing-tools/latest-mobile-stats</a:t>
            </a:r>
            <a:r>
              <a:rPr lang="en-US" sz="800" b="0" i="1" baseline="0" dirty="0" smtClean="0"/>
              <a:t> </a:t>
            </a:r>
            <a:r>
              <a:rPr lang="en-US" sz="800" b="0" i="1" dirty="0" smtClean="0"/>
              <a:t>LATEST UPDATE (February, 2012):</a:t>
            </a:r>
            <a:endParaRPr lang="en-US" sz="800" b="0" i="1" dirty="0" smtClean="0">
              <a:solidFill>
                <a:schemeClr val="bg2"/>
              </a:solidFill>
            </a:endParaRPr>
          </a:p>
          <a:p>
            <a:pPr>
              <a:buFont typeface="Arial" pitchFamily="34" charset="0"/>
              <a:buChar char="•"/>
            </a:pPr>
            <a:r>
              <a:rPr lang="en-US" sz="800" b="0" dirty="0" smtClean="0"/>
              <a:t>According to </a:t>
            </a:r>
            <a:r>
              <a:rPr lang="en-US" sz="800" b="0" dirty="0" err="1" smtClean="0"/>
              <a:t>MobiThinking</a:t>
            </a:r>
            <a:r>
              <a:rPr lang="en-US" sz="800" b="0" dirty="0" smtClean="0"/>
              <a:t> analysts,</a:t>
            </a:r>
            <a:r>
              <a:rPr lang="en-US" sz="800" b="0" baseline="0" dirty="0" smtClean="0"/>
              <a:t> there are $5. 9 billion mobile subscribers today </a:t>
            </a:r>
            <a:r>
              <a:rPr lang="en-US" sz="800" b="0" dirty="0" smtClean="0"/>
              <a:t>(that's 87 percent of the world population). Growth is led by </a:t>
            </a:r>
            <a:r>
              <a:rPr lang="en-US" sz="800" b="0" dirty="0" smtClean="0">
                <a:hlinkClick r:id="rId5"/>
              </a:rPr>
              <a:t>China</a:t>
            </a:r>
            <a:r>
              <a:rPr lang="en-US" sz="800" b="0" dirty="0" smtClean="0"/>
              <a:t> and </a:t>
            </a:r>
            <a:r>
              <a:rPr lang="en-US" sz="800" b="0" dirty="0" smtClean="0">
                <a:hlinkClick r:id="rId5"/>
              </a:rPr>
              <a:t>India</a:t>
            </a:r>
            <a:r>
              <a:rPr lang="en-US" sz="800" b="0" dirty="0" smtClean="0"/>
              <a:t>, which now account for over 30 percent of world subscribers.</a:t>
            </a:r>
            <a:r>
              <a:rPr lang="en-US" sz="800" b="0" baseline="0" dirty="0" smtClean="0"/>
              <a:t> Compared to only about 1 billion number of computer users.</a:t>
            </a:r>
            <a:endParaRPr lang="en-US" sz="800" b="0" dirty="0" smtClean="0"/>
          </a:p>
          <a:p>
            <a:pPr>
              <a:buFont typeface="Arial" pitchFamily="34" charset="0"/>
              <a:buChar char="•"/>
            </a:pPr>
            <a:r>
              <a:rPr lang="en-US" sz="800" b="0" dirty="0" smtClean="0"/>
              <a:t>45 percent of the world’s population is now covered by a 3G mobile  - with</a:t>
            </a:r>
            <a:r>
              <a:rPr lang="en-US" sz="800" b="0" baseline="0" dirty="0" smtClean="0"/>
              <a:t> faster access to internet and mobile apps.</a:t>
            </a:r>
            <a:endParaRPr lang="en-US" sz="800" b="0" dirty="0" smtClean="0"/>
          </a:p>
          <a:p>
            <a:endParaRPr lang="en-US" sz="800" b="0" dirty="0" smtClean="0"/>
          </a:p>
          <a:p>
            <a:r>
              <a:rPr lang="en-US" sz="800" b="0" dirty="0" smtClean="0"/>
              <a:t>Source: http://blog.maas360.com/archives/mobilitymanagement/bring-your-own-device/</a:t>
            </a:r>
          </a:p>
          <a:p>
            <a:r>
              <a:rPr lang="en-US" sz="800" b="0" dirty="0" smtClean="0"/>
              <a:t>BYOD practices in 2011 </a:t>
            </a:r>
          </a:p>
          <a:p>
            <a:r>
              <a:rPr lang="en-US" sz="800" b="0" dirty="0" smtClean="0"/>
              <a:t>3% of employers</a:t>
            </a:r>
            <a:r>
              <a:rPr lang="en-US" sz="800" b="0" baseline="0" dirty="0" smtClean="0"/>
              <a:t> do not have a policy</a:t>
            </a:r>
          </a:p>
          <a:p>
            <a:r>
              <a:rPr lang="en-US" sz="800" b="0" baseline="0" dirty="0" smtClean="0"/>
              <a:t>71% of employers ALLOW PERSONAL DEVICES</a:t>
            </a:r>
          </a:p>
          <a:p>
            <a:r>
              <a:rPr lang="en-US" sz="800" b="0" baseline="0" dirty="0" smtClean="0"/>
              <a:t>54% of employees use tablets for both business and personal use</a:t>
            </a:r>
          </a:p>
          <a:p>
            <a:r>
              <a:rPr lang="en-US" sz="800" b="0" baseline="0" dirty="0" smtClean="0"/>
              <a:t>71 +3 = 74% either allow and or don’t have a policy on allowing personal mobile devices</a:t>
            </a:r>
          </a:p>
          <a:p>
            <a:pPr>
              <a:buFontTx/>
              <a:buChar char="-"/>
            </a:pPr>
            <a:r>
              <a:rPr lang="en-US" sz="800" b="1" baseline="0" dirty="0" smtClean="0"/>
              <a:t>What’s more when looking at how enterprises are managing their applications – less than 25 % have clear plan around how they are managing their apps, their data across all these mobile devices.</a:t>
            </a:r>
          </a:p>
          <a:p>
            <a:pPr>
              <a:buFontTx/>
              <a:buNone/>
            </a:pPr>
            <a:endParaRPr lang="en-US" sz="800" b="0" baseline="0" dirty="0" smtClean="0"/>
          </a:p>
          <a:p>
            <a:pPr>
              <a:buFontTx/>
              <a:buChar char="-"/>
            </a:pPr>
            <a:endParaRPr lang="en-US" sz="800" b="0" dirty="0" smtClean="0"/>
          </a:p>
          <a:p>
            <a:r>
              <a:rPr lang="en-US" sz="800" b="0" kern="1200" dirty="0" smtClean="0">
                <a:solidFill>
                  <a:schemeClr val="tx1"/>
                </a:solidFill>
                <a:latin typeface="Arial" pitchFamily="-106" charset="0"/>
                <a:ea typeface="MS PGothic" pitchFamily="34" charset="-128"/>
                <a:cs typeface="ＭＳ Ｐゴシック" charset="-128"/>
              </a:rPr>
              <a:t>And</a:t>
            </a:r>
            <a:r>
              <a:rPr lang="en-US" sz="800" b="0" kern="1200" baseline="0" dirty="0" smtClean="0">
                <a:solidFill>
                  <a:schemeClr val="tx1"/>
                </a:solidFill>
                <a:latin typeface="Arial" pitchFamily="-106" charset="0"/>
                <a:ea typeface="MS PGothic" pitchFamily="34" charset="-128"/>
                <a:cs typeface="ＭＳ Ｐゴシック" charset="-128"/>
              </a:rPr>
              <a:t> we looked that what are CIO’s main concerns around the growth of mobile technologies – there are top three challenges cited ( according to a recent CIO Insight study)</a:t>
            </a:r>
            <a:endParaRPr lang="en-US" sz="800" b="0" kern="1200" dirty="0" smtClean="0">
              <a:solidFill>
                <a:schemeClr val="tx1"/>
              </a:solidFill>
              <a:latin typeface="Arial" pitchFamily="-106" charset="0"/>
              <a:ea typeface="MS PGothic" pitchFamily="34" charset="-128"/>
              <a:cs typeface="ＭＳ Ｐゴシック" charset="-128"/>
            </a:endParaRPr>
          </a:p>
          <a:p>
            <a:r>
              <a:rPr lang="en-US" sz="800" b="0" i="1" dirty="0" smtClean="0"/>
              <a:t>Source: </a:t>
            </a:r>
            <a:r>
              <a:rPr lang="en-US" sz="800" b="0" i="1" kern="1200" dirty="0" smtClean="0">
                <a:solidFill>
                  <a:schemeClr val="tx1"/>
                </a:solidFill>
                <a:latin typeface="Arial" pitchFamily="-106" charset="0"/>
                <a:ea typeface="MS PGothic" pitchFamily="34" charset="-128"/>
                <a:cs typeface="ＭＳ Ｐゴシック" charset="-128"/>
              </a:rPr>
              <a:t>CIO Insight (Ziff Davis) </a:t>
            </a:r>
            <a:r>
              <a:rPr lang="en-US" sz="800" b="0" i="1" kern="1200" dirty="0" err="1" smtClean="0">
                <a:solidFill>
                  <a:schemeClr val="tx1"/>
                </a:solidFill>
                <a:latin typeface="Arial" pitchFamily="-106" charset="0"/>
                <a:ea typeface="MS PGothic" pitchFamily="34" charset="-128"/>
                <a:cs typeface="ＭＳ Ｐゴシック" charset="-128"/>
              </a:rPr>
              <a:t>http://www.cioinsight.com/c/a/Technology/Top-Challenges-of-Enterprise-Mobility/</a:t>
            </a:r>
            <a:endParaRPr lang="en-US" sz="800" b="0" i="1" kern="1200" dirty="0" smtClean="0">
              <a:solidFill>
                <a:schemeClr val="tx1"/>
              </a:solidFill>
              <a:latin typeface="Arial" pitchFamily="-106" charset="0"/>
              <a:ea typeface="MS PGothic" pitchFamily="34" charset="-128"/>
              <a:cs typeface="ＭＳ Ｐゴシック" charset="-128"/>
            </a:endParaRPr>
          </a:p>
          <a:p>
            <a:r>
              <a:rPr lang="en-US" sz="800" b="0" baseline="0" dirty="0" smtClean="0"/>
              <a:t>Top three challenges faced by </a:t>
            </a:r>
            <a:r>
              <a:rPr lang="en-US" sz="800" b="0" baseline="0" dirty="0" err="1" smtClean="0"/>
              <a:t>CIOs</a:t>
            </a:r>
            <a:r>
              <a:rPr lang="en-US" sz="800" b="0" baseline="0" dirty="0" smtClean="0"/>
              <a:t> are:</a:t>
            </a:r>
          </a:p>
          <a:p>
            <a:pPr>
              <a:buFont typeface="Arial" pitchFamily="34" charset="0"/>
              <a:buChar char="•"/>
            </a:pPr>
            <a:r>
              <a:rPr lang="en-US" sz="800" b="0" baseline="0" dirty="0" smtClean="0"/>
              <a:t>Securing corporate information – 41%</a:t>
            </a:r>
          </a:p>
          <a:p>
            <a:pPr>
              <a:buFont typeface="Arial" pitchFamily="34" charset="0"/>
              <a:buChar char="•"/>
            </a:pPr>
            <a:r>
              <a:rPr lang="en-US" sz="800" b="0" baseline="0" dirty="0" smtClean="0"/>
              <a:t>Integrating mobile apps with other apps and systems – 31%</a:t>
            </a:r>
          </a:p>
          <a:p>
            <a:pPr>
              <a:buFont typeface="Arial" pitchFamily="34" charset="0"/>
              <a:buChar char="•"/>
            </a:pPr>
            <a:r>
              <a:rPr lang="en-US" sz="800" b="0" baseline="0" dirty="0" smtClean="0"/>
              <a:t>Supporting </a:t>
            </a:r>
            <a:r>
              <a:rPr lang="en-US" sz="800" b="0" baseline="0" dirty="0" err="1" smtClean="0"/>
              <a:t>mutliple</a:t>
            </a:r>
            <a:r>
              <a:rPr lang="en-US" sz="800" b="0" baseline="0" dirty="0" smtClean="0"/>
              <a:t> devices – 28%</a:t>
            </a:r>
          </a:p>
          <a:p>
            <a:endParaRPr lang="en-US" sz="800" b="0" dirty="0" smtClean="0">
              <a:solidFill>
                <a:schemeClr val="bg2"/>
              </a:solidFill>
            </a:endParaRPr>
          </a:p>
          <a:p>
            <a:r>
              <a:rPr lang="en-US" sz="800" b="0" dirty="0" smtClean="0">
                <a:solidFill>
                  <a:schemeClr val="bg2"/>
                </a:solidFill>
              </a:rPr>
              <a:t>So</a:t>
            </a:r>
            <a:r>
              <a:rPr lang="en-US" sz="800" b="0" baseline="0" dirty="0" smtClean="0">
                <a:solidFill>
                  <a:schemeClr val="bg2"/>
                </a:solidFill>
              </a:rPr>
              <a:t> how is Oracle addressing these challenges? Let’s take a look</a:t>
            </a:r>
            <a:endParaRPr lang="en-US" sz="800" b="0" dirty="0" smtClean="0">
              <a:solidFill>
                <a:schemeClr val="bg2"/>
              </a:solidFill>
            </a:endParaRPr>
          </a:p>
          <a:p>
            <a:endParaRPr lang="en-US" sz="800" b="1" dirty="0" smtClean="0"/>
          </a:p>
          <a:p>
            <a:r>
              <a:rPr lang="en-US" sz="800" b="1" dirty="0" smtClean="0"/>
              <a:t>Main Point: </a:t>
            </a:r>
            <a:r>
              <a:rPr lang="en-US" sz="800" dirty="0" smtClean="0"/>
              <a:t>BUSINESS IMPERATIVE: ANYTIME, ANYWHERE ENGAGEMENT </a:t>
            </a:r>
          </a:p>
          <a:p>
            <a:r>
              <a:rPr lang="en-US" sz="800" b="1" dirty="0" smtClean="0"/>
              <a:t>Script: </a:t>
            </a:r>
          </a:p>
          <a:p>
            <a:r>
              <a:rPr lang="en-US" sz="800" dirty="0" smtClean="0"/>
              <a:t>These trends are undeniable:  Mobile Computing continues to grow. Today’s customers are constantly connected and want to engage with your brand when and where they choose, whether on the web or via mobile or social channels.</a:t>
            </a:r>
          </a:p>
          <a:p>
            <a:r>
              <a:rPr lang="en-US" sz="800" dirty="0" smtClean="0"/>
              <a:t>Users accessing the web through mobile devices has almost doubled every year since 2009. Today’s customers are constantly connected whether on the laptop at the office, the </a:t>
            </a:r>
            <a:r>
              <a:rPr lang="en-US" sz="800" dirty="0" err="1" smtClean="0"/>
              <a:t>iPad</a:t>
            </a:r>
            <a:r>
              <a:rPr lang="en-US" sz="800" dirty="0" smtClean="0"/>
              <a:t> at home or on a mobile phone when on the go. 48% of consumers use their mobile devices to research and browse products and services and they expect their experience to be optimized for the form factor and consistent with the brand experience on your traditional web.</a:t>
            </a:r>
          </a:p>
          <a:p>
            <a:r>
              <a:rPr lang="en-US" sz="800" dirty="0" smtClean="0"/>
              <a:t>From Ted </a:t>
            </a:r>
            <a:r>
              <a:rPr lang="en-US" sz="800" dirty="0" err="1" smtClean="0"/>
              <a:t>Schadler</a:t>
            </a:r>
            <a:r>
              <a:rPr lang="en-US" sz="800" dirty="0" smtClean="0"/>
              <a:t> – Forrester – “Empower “</a:t>
            </a:r>
          </a:p>
          <a:p>
            <a:r>
              <a:rPr lang="en-US" sz="800" i="1" dirty="0" smtClean="0"/>
              <a:t>“Empower people by focusing on their </a:t>
            </a:r>
            <a:r>
              <a:rPr lang="en-US" sz="800" i="1" u="sng" dirty="0" smtClean="0"/>
              <a:t>tasks</a:t>
            </a:r>
            <a:r>
              <a:rPr lang="en-US" sz="800" i="1" dirty="0" smtClean="0"/>
              <a:t> and </a:t>
            </a:r>
            <a:r>
              <a:rPr lang="en-US" sz="800" i="1" u="sng" dirty="0" smtClean="0"/>
              <a:t>context</a:t>
            </a:r>
            <a:r>
              <a:rPr lang="en-US" sz="800" i="1" dirty="0" smtClean="0"/>
              <a:t> in the moment of a decision.</a:t>
            </a:r>
          </a:p>
          <a:p>
            <a:r>
              <a:rPr lang="en-US" sz="800" b="1" i="1" dirty="0" smtClean="0"/>
              <a:t>Customers interact directly with the organization in their moments of decision. Mobile apps and</a:t>
            </a:r>
            <a:endParaRPr lang="en-US" sz="800" i="1" dirty="0" smtClean="0"/>
          </a:p>
          <a:p>
            <a:r>
              <a:rPr lang="en-US" sz="800" b="1" i="1" dirty="0" smtClean="0"/>
              <a:t>sites (we call them all “apps” here) let people act — and offer feedback — in those moments. </a:t>
            </a:r>
            <a:r>
              <a:rPr lang="en-US" sz="800" i="1" dirty="0" smtClean="0"/>
              <a:t>It’s why</a:t>
            </a:r>
          </a:p>
          <a:p>
            <a:r>
              <a:rPr lang="en-US" sz="800" i="1" dirty="0" smtClean="0"/>
              <a:t>25 of the top 30 online US retailers have built native </a:t>
            </a:r>
            <a:r>
              <a:rPr lang="en-US" sz="800" i="1" dirty="0" err="1" smtClean="0"/>
              <a:t>iPhone</a:t>
            </a:r>
            <a:r>
              <a:rPr lang="en-US" sz="800" i="1" dirty="0" smtClean="0"/>
              <a:t> apps — to capture mobile retail revenue as</a:t>
            </a:r>
          </a:p>
          <a:p>
            <a:r>
              <a:rPr lang="en-US" sz="800" i="1" dirty="0" smtClean="0"/>
              <a:t>it balloons from $6 billion this year to $31 billion by 2016.”</a:t>
            </a:r>
          </a:p>
          <a:p>
            <a:endParaRPr lang="en-US" sz="800" dirty="0" smtClean="0"/>
          </a:p>
          <a:p>
            <a:r>
              <a:rPr lang="en-US" sz="800" dirty="0" smtClean="0"/>
              <a:t>Out of the 6 billion people on the planet 4.8 billion have a mobile and only 4.2 billion own a toothbrush</a:t>
            </a:r>
          </a:p>
          <a:p>
            <a:r>
              <a:rPr lang="en-US" sz="800" dirty="0" smtClean="0"/>
              <a:t>This equals </a:t>
            </a:r>
            <a:r>
              <a:rPr lang="en-US" sz="800" b="1" dirty="0" smtClean="0"/>
              <a:t>87%</a:t>
            </a:r>
            <a:r>
              <a:rPr lang="en-US" sz="800" dirty="0" smtClean="0"/>
              <a:t> of the world’s population</a:t>
            </a:r>
          </a:p>
          <a:p>
            <a:r>
              <a:rPr lang="en-US" sz="800" b="1" dirty="0" smtClean="0"/>
              <a:t>China</a:t>
            </a:r>
            <a:r>
              <a:rPr lang="en-US" sz="800" dirty="0" smtClean="0"/>
              <a:t> and</a:t>
            </a:r>
            <a:r>
              <a:rPr lang="en-US" sz="800" b="1" dirty="0" smtClean="0"/>
              <a:t> India</a:t>
            </a:r>
            <a:r>
              <a:rPr lang="en-US" sz="800" dirty="0" smtClean="0"/>
              <a:t> account for </a:t>
            </a:r>
            <a:r>
              <a:rPr lang="en-US" sz="800" b="1" dirty="0" smtClean="0"/>
              <a:t>30% </a:t>
            </a:r>
            <a:r>
              <a:rPr lang="en-US" sz="800" dirty="0" smtClean="0"/>
              <a:t>of this growth</a:t>
            </a:r>
          </a:p>
          <a:p>
            <a:r>
              <a:rPr lang="en-US" sz="800" dirty="0" smtClean="0"/>
              <a:t>Over </a:t>
            </a:r>
            <a:r>
              <a:rPr lang="en-US" sz="800" b="1" dirty="0" smtClean="0"/>
              <a:t>300,000 apps</a:t>
            </a:r>
            <a:r>
              <a:rPr lang="en-US" sz="800" dirty="0" smtClean="0"/>
              <a:t> have been developed in the </a:t>
            </a:r>
            <a:r>
              <a:rPr lang="en-US" sz="800" b="1" dirty="0" smtClean="0"/>
              <a:t>past 3 years</a:t>
            </a:r>
            <a:r>
              <a:rPr lang="en-US" sz="800" dirty="0" smtClean="0"/>
              <a:t> alone</a:t>
            </a:r>
          </a:p>
          <a:p>
            <a:r>
              <a:rPr lang="en-US" sz="800" dirty="0" smtClean="0"/>
              <a:t>If we look at it from a business perspective – just looking at one of the major players: Google earns </a:t>
            </a:r>
            <a:r>
              <a:rPr lang="en-US" sz="800" b="1" dirty="0" smtClean="0"/>
              <a:t>2.5 Billion</a:t>
            </a:r>
            <a:r>
              <a:rPr lang="en-US" sz="800" dirty="0" smtClean="0"/>
              <a:t> in mobile ad revenue annually. </a:t>
            </a:r>
          </a:p>
          <a:p>
            <a:r>
              <a:rPr lang="en-US" sz="800" dirty="0" smtClean="0"/>
              <a:t>There are more </a:t>
            </a:r>
            <a:r>
              <a:rPr lang="en-US" sz="800" dirty="0" err="1" smtClean="0"/>
              <a:t>iPhones</a:t>
            </a:r>
            <a:r>
              <a:rPr lang="en-US" sz="800" dirty="0" smtClean="0"/>
              <a:t> sold per day (402k) than people born in the World per day (300k)</a:t>
            </a:r>
          </a:p>
          <a:p>
            <a:r>
              <a:rPr lang="en-US" sz="800" u="sng" dirty="0" smtClean="0">
                <a:hlinkClick r:id="rId4"/>
              </a:rPr>
              <a:t>http://www.digitalbuzzblog.com/infographic-2012-mobile-growth-statistics/</a:t>
            </a:r>
            <a:r>
              <a:rPr lang="en-US" sz="800" dirty="0" smtClean="0"/>
              <a:t> </a:t>
            </a:r>
            <a:r>
              <a:rPr lang="en-US" sz="800" b="0" dirty="0" smtClean="0"/>
              <a:t>The purpose of this slide</a:t>
            </a:r>
            <a:r>
              <a:rPr lang="en-US" sz="800" b="0" baseline="0" dirty="0" smtClean="0"/>
              <a:t> is to describe that Mobility is both a priority and a challenge for most enterprises. </a:t>
            </a:r>
          </a:p>
          <a:p>
            <a:endParaRPr lang="en-US" sz="800" b="0" baseline="0" dirty="0" smtClean="0"/>
          </a:p>
          <a:p>
            <a:r>
              <a:rPr lang="en-US" sz="800" b="0" baseline="0" dirty="0" smtClean="0"/>
              <a:t>It is a priority since the growth and use of mobile devices is growing at a increasing rate and already estimates predict that over 85% of the worlds’ population already are mobile device subscribers. For the enterprise this means that people are bringing these devices to work – in fact over 74% of companies allow personal mobile devices. Yet in that same study estimates reveal that less than 25 % of those enterprises are actively managing the apps and therefore the data that is being accessed from these mobile devices. </a:t>
            </a:r>
          </a:p>
          <a:p>
            <a:endParaRPr lang="en-US" sz="800" b="0" baseline="0" dirty="0" smtClean="0"/>
          </a:p>
          <a:p>
            <a:r>
              <a:rPr lang="en-US" sz="800" b="0" baseline="0" dirty="0" smtClean="0"/>
              <a:t>Just consider the challenges this introduces to the enterprise – so it is no surprise that in a recent CIO Insight study reveals that Security remains a top concern, followed by worrying about integrating the mobile apps/devices to the enterprise systems and support of multiple types of devices, platforms, operating systems, etc.</a:t>
            </a:r>
          </a:p>
          <a:p>
            <a:endParaRPr lang="en-US" sz="800" b="0" baseline="0" dirty="0" smtClean="0"/>
          </a:p>
          <a:p>
            <a:r>
              <a:rPr lang="en-US" sz="800" b="0" baseline="0" dirty="0" smtClean="0"/>
              <a:t>Source of studies are below: </a:t>
            </a:r>
          </a:p>
          <a:p>
            <a:r>
              <a:rPr lang="en-US" sz="800" b="0" dirty="0" smtClean="0"/>
              <a:t>The statistics have been taken from various sources to</a:t>
            </a:r>
            <a:r>
              <a:rPr lang="en-US" sz="800" b="0" baseline="0" dirty="0" smtClean="0"/>
              <a:t> give us an ideas of the growth and impact that Mobile technologies are having in our lives. </a:t>
            </a:r>
            <a:r>
              <a:rPr lang="en-US" sz="800" b="0" dirty="0" smtClean="0"/>
              <a:t>:</a:t>
            </a:r>
          </a:p>
          <a:p>
            <a:r>
              <a:rPr lang="en-US" sz="800" b="0" i="1" dirty="0" smtClean="0"/>
              <a:t>Source: </a:t>
            </a:r>
            <a:r>
              <a:rPr lang="en-US" sz="800" b="0" i="1" baseline="0" dirty="0" err="1" smtClean="0"/>
              <a:t>MobiThinking</a:t>
            </a:r>
            <a:r>
              <a:rPr lang="en-US" sz="800" b="0" i="1" baseline="0" dirty="0" smtClean="0"/>
              <a:t> - http://mobithinking.com/mobile-marketing-tools/latest-mobile-stats </a:t>
            </a:r>
            <a:r>
              <a:rPr lang="en-US" sz="800" b="0" i="1" dirty="0" smtClean="0"/>
              <a:t>LATEST UPDATE (February, 2012):</a:t>
            </a:r>
            <a:endParaRPr lang="en-US" sz="800" b="0" i="1" dirty="0" smtClean="0">
              <a:solidFill>
                <a:schemeClr val="bg2"/>
              </a:solidFill>
            </a:endParaRPr>
          </a:p>
          <a:p>
            <a:pPr>
              <a:buFont typeface="Arial" pitchFamily="34" charset="0"/>
              <a:buChar char="•"/>
            </a:pPr>
            <a:r>
              <a:rPr lang="en-US" sz="800" b="0" dirty="0" smtClean="0"/>
              <a:t>According to </a:t>
            </a:r>
            <a:r>
              <a:rPr lang="en-US" sz="800" b="0" dirty="0" err="1" smtClean="0"/>
              <a:t>MobiThinking</a:t>
            </a:r>
            <a:r>
              <a:rPr lang="en-US" sz="800" b="0" dirty="0" smtClean="0"/>
              <a:t> analysts,</a:t>
            </a:r>
            <a:r>
              <a:rPr lang="en-US" sz="800" b="0" baseline="0" dirty="0" smtClean="0"/>
              <a:t> there are $5. 9 billion mobile subscribers today </a:t>
            </a:r>
            <a:r>
              <a:rPr lang="en-US" sz="800" b="0" dirty="0" smtClean="0"/>
              <a:t>(that's 87 percent of the world population). Growth is led by </a:t>
            </a:r>
            <a:r>
              <a:rPr lang="en-US" sz="800" b="0" dirty="0" smtClean="0">
                <a:hlinkClick r:id="rId5"/>
              </a:rPr>
              <a:t>China</a:t>
            </a:r>
            <a:r>
              <a:rPr lang="en-US" sz="800" b="0" dirty="0" smtClean="0"/>
              <a:t> and </a:t>
            </a:r>
            <a:r>
              <a:rPr lang="en-US" sz="800" b="0" dirty="0" smtClean="0">
                <a:hlinkClick r:id="rId5"/>
              </a:rPr>
              <a:t>India</a:t>
            </a:r>
            <a:r>
              <a:rPr lang="en-US" sz="800" b="0" dirty="0" smtClean="0"/>
              <a:t>, which now account for over 30 percent of world subscribers.</a:t>
            </a:r>
            <a:r>
              <a:rPr lang="en-US" sz="800" b="0" baseline="0" dirty="0" smtClean="0"/>
              <a:t> Compared to only about 1 billion number of computer users.</a:t>
            </a:r>
            <a:endParaRPr lang="en-US" sz="800" b="0" dirty="0" smtClean="0"/>
          </a:p>
          <a:p>
            <a:pPr>
              <a:buFont typeface="Arial" pitchFamily="34" charset="0"/>
              <a:buChar char="•"/>
            </a:pPr>
            <a:r>
              <a:rPr lang="en-US" sz="800" b="0" dirty="0" smtClean="0"/>
              <a:t>45 percent of the world’s population is now covered by a 3G mobile  - with</a:t>
            </a:r>
            <a:r>
              <a:rPr lang="en-US" sz="800" b="0" baseline="0" dirty="0" smtClean="0"/>
              <a:t> faster access to internet and mobile apps.</a:t>
            </a:r>
            <a:endParaRPr lang="en-US" sz="800" b="0" dirty="0" smtClean="0"/>
          </a:p>
          <a:p>
            <a:endParaRPr lang="en-US" sz="800" b="0" dirty="0" smtClean="0"/>
          </a:p>
          <a:p>
            <a:r>
              <a:rPr lang="en-US" sz="800" b="0" dirty="0" smtClean="0"/>
              <a:t>Source: http://blog.maas360.com/archives/mobilitymanagement/bring-your-own-device/</a:t>
            </a:r>
          </a:p>
          <a:p>
            <a:r>
              <a:rPr lang="en-US" sz="800" b="0" dirty="0" smtClean="0"/>
              <a:t>BYOD practices in 2011 </a:t>
            </a:r>
          </a:p>
          <a:p>
            <a:r>
              <a:rPr lang="en-US" sz="800" b="0" dirty="0" smtClean="0"/>
              <a:t>3% of employers</a:t>
            </a:r>
            <a:r>
              <a:rPr lang="en-US" sz="800" b="0" baseline="0" dirty="0" smtClean="0"/>
              <a:t> do not have a policy</a:t>
            </a:r>
          </a:p>
          <a:p>
            <a:r>
              <a:rPr lang="en-US" sz="800" b="0" baseline="0" dirty="0" smtClean="0"/>
              <a:t>71% of employers ALLOW PERSONAL DEVICES</a:t>
            </a:r>
          </a:p>
          <a:p>
            <a:r>
              <a:rPr lang="en-US" sz="800" b="0" baseline="0" dirty="0" smtClean="0"/>
              <a:t>54% of employees use tablets for both business and personal use</a:t>
            </a:r>
          </a:p>
          <a:p>
            <a:r>
              <a:rPr lang="en-US" sz="800" b="0" baseline="0" dirty="0" smtClean="0"/>
              <a:t>71 +3 = 74% either allow and or don’t have a policy on allowing personal mobile devices</a:t>
            </a:r>
          </a:p>
          <a:p>
            <a:pPr>
              <a:buFontTx/>
              <a:buChar char="-"/>
            </a:pPr>
            <a:r>
              <a:rPr lang="en-US" sz="800" b="1" baseline="0" dirty="0" smtClean="0"/>
              <a:t>What’s more when looking at how enterprises are managing their applications – less than 25 % have clear plan around how they are managing their apps, their data across all these mobile devices.</a:t>
            </a:r>
          </a:p>
          <a:p>
            <a:pPr>
              <a:buFontTx/>
              <a:buNone/>
            </a:pPr>
            <a:endParaRPr lang="en-US" sz="800" b="0" baseline="0" dirty="0" smtClean="0"/>
          </a:p>
          <a:p>
            <a:pPr>
              <a:buFontTx/>
              <a:buChar char="-"/>
            </a:pPr>
            <a:endParaRPr lang="en-US" sz="800" b="0" dirty="0" smtClean="0"/>
          </a:p>
          <a:p>
            <a:r>
              <a:rPr lang="en-US" sz="800" b="0" kern="1200" dirty="0" smtClean="0">
                <a:solidFill>
                  <a:schemeClr val="tx1"/>
                </a:solidFill>
                <a:latin typeface="Arial" pitchFamily="-106" charset="0"/>
                <a:ea typeface="MS PGothic" pitchFamily="34" charset="-128"/>
                <a:cs typeface="ＭＳ Ｐゴシック" charset="-128"/>
              </a:rPr>
              <a:t>And</a:t>
            </a:r>
            <a:r>
              <a:rPr lang="en-US" sz="800" b="0" kern="1200" baseline="0" dirty="0" smtClean="0">
                <a:solidFill>
                  <a:schemeClr val="tx1"/>
                </a:solidFill>
                <a:latin typeface="Arial" pitchFamily="-106" charset="0"/>
                <a:ea typeface="MS PGothic" pitchFamily="34" charset="-128"/>
                <a:cs typeface="ＭＳ Ｐゴシック" charset="-128"/>
              </a:rPr>
              <a:t> we looked that what are CIO’s main concerns around the growth of mobile technologies – there are top three challenges cited ( according to a recent CIO Insight study)</a:t>
            </a:r>
            <a:endParaRPr lang="en-US" sz="800" b="0" kern="1200" dirty="0" smtClean="0">
              <a:solidFill>
                <a:schemeClr val="tx1"/>
              </a:solidFill>
              <a:latin typeface="Arial" pitchFamily="-106" charset="0"/>
              <a:ea typeface="MS PGothic" pitchFamily="34" charset="-128"/>
              <a:cs typeface="ＭＳ Ｐゴシック" charset="-128"/>
            </a:endParaRPr>
          </a:p>
          <a:p>
            <a:r>
              <a:rPr lang="en-US" sz="800" b="0" i="1" dirty="0" smtClean="0"/>
              <a:t>Source: </a:t>
            </a:r>
            <a:r>
              <a:rPr lang="en-US" sz="800" b="0" i="1" kern="1200" dirty="0" smtClean="0">
                <a:solidFill>
                  <a:schemeClr val="tx1"/>
                </a:solidFill>
                <a:latin typeface="Arial" pitchFamily="-106" charset="0"/>
                <a:ea typeface="MS PGothic" pitchFamily="34" charset="-128"/>
                <a:cs typeface="ＭＳ Ｐゴシック" charset="-128"/>
              </a:rPr>
              <a:t>CIO Insight (Ziff Davis) http://www.cioinsight.com/c/a/Technology/Top-Challenges-of-Enterprise-Mobility/</a:t>
            </a:r>
          </a:p>
          <a:p>
            <a:r>
              <a:rPr lang="en-US" sz="800" b="0" baseline="0" dirty="0" smtClean="0"/>
              <a:t>Top three challenges faced by CIOs are:</a:t>
            </a:r>
          </a:p>
          <a:p>
            <a:pPr>
              <a:buFont typeface="Arial" pitchFamily="34" charset="0"/>
              <a:buChar char="•"/>
            </a:pPr>
            <a:r>
              <a:rPr lang="en-US" sz="800" b="0" baseline="0" dirty="0" smtClean="0"/>
              <a:t>Securing corporate information – 41%</a:t>
            </a:r>
          </a:p>
          <a:p>
            <a:pPr>
              <a:buFont typeface="Arial" pitchFamily="34" charset="0"/>
              <a:buChar char="•"/>
            </a:pPr>
            <a:r>
              <a:rPr lang="en-US" sz="800" b="0" baseline="0" dirty="0" smtClean="0"/>
              <a:t>Integrating mobile apps with other apps and systems – 31%</a:t>
            </a:r>
          </a:p>
          <a:p>
            <a:pPr>
              <a:buFont typeface="Arial" pitchFamily="34" charset="0"/>
              <a:buChar char="•"/>
            </a:pPr>
            <a:r>
              <a:rPr lang="en-US" sz="800" b="0" baseline="0" dirty="0" smtClean="0"/>
              <a:t>Supporting </a:t>
            </a:r>
            <a:r>
              <a:rPr lang="en-US" sz="800" b="0" baseline="0" dirty="0" err="1" smtClean="0"/>
              <a:t>mutliple</a:t>
            </a:r>
            <a:r>
              <a:rPr lang="en-US" sz="800" b="0" baseline="0" dirty="0" smtClean="0"/>
              <a:t> devices – 28%</a:t>
            </a:r>
          </a:p>
          <a:p>
            <a:endParaRPr lang="en-US" sz="800" b="0" dirty="0" smtClean="0">
              <a:solidFill>
                <a:schemeClr val="bg2"/>
              </a:solidFill>
            </a:endParaRPr>
          </a:p>
          <a:p>
            <a:r>
              <a:rPr lang="en-US" sz="800" b="0" dirty="0" smtClean="0">
                <a:solidFill>
                  <a:schemeClr val="bg2"/>
                </a:solidFill>
              </a:rPr>
              <a:t>So</a:t>
            </a:r>
            <a:r>
              <a:rPr lang="en-US" sz="800" b="0" baseline="0" dirty="0" smtClean="0">
                <a:solidFill>
                  <a:schemeClr val="bg2"/>
                </a:solidFill>
              </a:rPr>
              <a:t> how is Oracle addressing these challenges? Let’s take a look</a:t>
            </a:r>
            <a:endParaRPr lang="en-US" sz="800" b="0" dirty="0">
              <a:solidFill>
                <a:schemeClr val="bg2"/>
              </a:solidFill>
            </a:endParaRPr>
          </a:p>
        </p:txBody>
      </p:sp>
      <p:sp>
        <p:nvSpPr>
          <p:cNvPr id="4" name="Slide Number Placeholder 3"/>
          <p:cNvSpPr>
            <a:spLocks noGrp="1"/>
          </p:cNvSpPr>
          <p:nvPr>
            <p:ph type="sldNum" sz="quarter" idx="10"/>
          </p:nvPr>
        </p:nvSpPr>
        <p:spPr/>
        <p:txBody>
          <a:bodyPr/>
          <a:lstStyle/>
          <a:p>
            <a:pPr>
              <a:defRPr/>
            </a:pPr>
            <a:fld id="{30B348EC-1354-4522-937E-93B85260CB60}"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Oracle Forms started as Interactive Application Facility (IAF), which had two main components: the compiler (Interactive Application Generator - IAG) and the runtime interpreter (Interactive Application Processor - IAP)</a:t>
            </a:r>
            <a:endParaRPr lang="en-AU"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20</a:t>
            </a:fld>
            <a:endParaRPr lang="en-US"/>
          </a:p>
        </p:txBody>
      </p:sp>
    </p:spTree>
    <p:extLst>
      <p:ext uri="{BB962C8B-B14F-4D97-AF65-F5344CB8AC3E}">
        <p14:creationId xmlns:p14="http://schemas.microsoft.com/office/powerpoint/2010/main" val="394329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Most Oracle Forms applications contain hundreds of man-years of investment. So what do you do with that investment? Squeeze an extra few years out of your investment by getting on the latest version? Modernize your technologies? Or dump it and migrate to Java, Oracle Application Development Framework (Oracle ADF), Oracle Application Express, or even .NET? Come to this session to meet with some of the leading Oracle Forms experts for an open discussion on the options; costs; risks; and fear, uncertainty, and doubt about Oracle Forms.</a:t>
            </a:r>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FF1845-35E9-4DEC-BE8A-F7E553E34BFB}"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after looking at the different</a:t>
            </a:r>
            <a:r>
              <a:rPr lang="en-US" baseline="0" dirty="0" smtClean="0"/>
              <a:t> features of the framework, let’s look at the ADF Mobile client side architecture.  </a:t>
            </a:r>
          </a:p>
          <a:p>
            <a:endParaRPr lang="en-US" baseline="0" dirty="0" smtClean="0"/>
          </a:p>
          <a:p>
            <a:r>
              <a:rPr lang="en-US" baseline="0" dirty="0" smtClean="0"/>
              <a:t>ADF Mobile-based applications would have a thin native layer targeted for each platform.  This basically allows the application to install as a native application, as well as host device-native modules such as PhoneGap and Java Virtual Machine.  </a:t>
            </a:r>
          </a:p>
          <a:p>
            <a:endParaRPr lang="en-US" baseline="0" dirty="0" smtClean="0"/>
          </a:p>
          <a:p>
            <a:r>
              <a:rPr lang="en-US" baseline="0" dirty="0" smtClean="0"/>
              <a:t>For device services integration, PhoneGap is added to the framework to provide a common interface to a variety of device services.</a:t>
            </a:r>
          </a:p>
          <a:p>
            <a:endParaRPr lang="en-US" baseline="0" dirty="0" smtClean="0"/>
          </a:p>
          <a:p>
            <a:r>
              <a:rPr lang="en-US" baseline="0" dirty="0" smtClean="0"/>
              <a:t>User interface is based on HTML5 and JavaScript.  These are running inside a webview in the native container.</a:t>
            </a:r>
          </a:p>
          <a:p>
            <a:endParaRPr lang="en-US" baseline="0" dirty="0" smtClean="0"/>
          </a:p>
          <a:p>
            <a:r>
              <a:rPr lang="en-US" baseline="0" dirty="0" smtClean="0"/>
              <a:t>ADF Mobile also embed a lightweight and headless JVM.  This JVM is embedded into each instance of the application, and provides Java support.</a:t>
            </a:r>
          </a:p>
          <a:p>
            <a:endParaRPr lang="en-US" baseline="0" dirty="0" smtClean="0"/>
          </a:p>
          <a:p>
            <a:r>
              <a:rPr lang="en-US" baseline="0" dirty="0" smtClean="0"/>
              <a:t>Lastly, application contents are packaged as features.  A feature is a group of functionality within an ADF Mobile application.  An example of the artifacts within a feature maybe a taskflow and a few AMX based screens, or may simply point to a local HTML or Remote HTML page.  It contains icons, images, and names that are used when application renders the features.  Whether a particular content within a feature shows up is governed by constraint.  For example, you may have one feature that has two content types or taskflows – one content for the smartphone, and one for the tablet.  You can set up constraint so the appropriate content is delivered for the intended target.</a:t>
            </a:r>
          </a:p>
          <a:p>
            <a:endParaRPr lang="en-US" baseline="0" dirty="0" smtClean="0"/>
          </a:p>
          <a:p>
            <a:r>
              <a:rPr lang="en-US" baseline="0" dirty="0" smtClean="0"/>
              <a:t>The features are packaged into feature archive, or FAR files.  An application may be composed of one or more of these application archives.</a:t>
            </a:r>
          </a:p>
          <a:p>
            <a:endParaRPr lang="en-US" baseline="0" dirty="0" smtClean="0"/>
          </a:p>
          <a:p>
            <a:r>
              <a:rPr lang="en-US" baseline="0" dirty="0" smtClean="0"/>
              <a:t>This is a great feature to support modularity.  For example, you may implement a feature and feature archive for account management for a sales app, and then an employee gallery for a HR app.  If you need to create a mobile app that contains both account management and employee gallery, you can simply import the two feature archives from these apps, and create a new application that delivers both functionality.</a:t>
            </a:r>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37</a:t>
            </a:fld>
            <a:endParaRPr lang="en-US" dirty="0"/>
          </a:p>
        </p:txBody>
      </p:sp>
    </p:spTree>
    <p:extLst>
      <p:ext uri="{BB962C8B-B14F-4D97-AF65-F5344CB8AC3E}">
        <p14:creationId xmlns:p14="http://schemas.microsoft.com/office/powerpoint/2010/main" val="2021786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dirty="0" smtClean="0"/>
              <a:t>You can also use www.oracle.com/adf</a:t>
            </a:r>
            <a:r>
              <a:rPr lang="en-US" baseline="0" dirty="0" smtClean="0"/>
              <a:t> for ADF specifically</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86CF62-C6C2-4017-AB52-C3AD59B3C718}" type="slidenum">
              <a:rPr lang="en-US"/>
              <a:pPr fontAlgn="base">
                <a:spcBef>
                  <a:spcPct val="0"/>
                </a:spcBef>
                <a:spcAft>
                  <a:spcPct val="0"/>
                </a:spcAft>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0CC2CD-3B5D-4234-9A5A-3CEE9C20C284}" type="slidenum">
              <a:rPr lang="en-US"/>
              <a:pPr fontAlgn="base">
                <a:spcBef>
                  <a:spcPct val="0"/>
                </a:spcBef>
                <a:spcAft>
                  <a:spcPct val="0"/>
                </a:spcAft>
                <a:defRPr/>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0CC2CD-3B5D-4234-9A5A-3CEE9C20C284}" type="slidenum">
              <a:rPr lang="en-US"/>
              <a:pPr fontAlgn="base">
                <a:spcBef>
                  <a:spcPct val="0"/>
                </a:spcBef>
                <a:spcAft>
                  <a:spcPct val="0"/>
                </a:spcAft>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A06AD-13AC-4827-9B48-008E532B4A2C}" type="slidenum">
              <a:rPr lang="en-US"/>
              <a:pPr fontAlgn="base">
                <a:spcBef>
                  <a:spcPct val="0"/>
                </a:spcBef>
                <a:spcAft>
                  <a:spcPct val="0"/>
                </a:spcAft>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Oracle Forms started as Interactive Application Facility (IAF), which had two main components: the compiler (Interactive Application Generator - IAG) and the runtime interpreter (Interactive Application Processor - IAP). Released with Oracle Database version 2, IAF provided a character mode interface to allow users to enter and query data from an Oracle database. It was renamed to </a:t>
            </a:r>
            <a:r>
              <a:rPr lang="en-AU" dirty="0" err="1" smtClean="0"/>
              <a:t>FastForms</a:t>
            </a:r>
            <a:r>
              <a:rPr lang="en-AU" dirty="0" smtClean="0"/>
              <a:t> with Oracle Database version 4 and added an additional tool to help generate a default form to edit with IAG, the standard tool. </a:t>
            </a:r>
            <a:r>
              <a:rPr lang="en-AU" smtClean="0"/>
              <a:t>The product saw one more name change before gaining its current moniker, called SQL*Forms version 2 with the Oracle 5 database.</a:t>
            </a:r>
            <a:endParaRPr lang="en-AU" dirty="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17</a:t>
            </a:fld>
            <a:endParaRPr lang="en-US"/>
          </a:p>
        </p:txBody>
      </p:sp>
    </p:spTree>
    <p:extLst>
      <p:ext uri="{BB962C8B-B14F-4D97-AF65-F5344CB8AC3E}">
        <p14:creationId xmlns:p14="http://schemas.microsoft.com/office/powerpoint/2010/main" val="204294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0" y="1716088"/>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804346"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a:xfrm>
            <a:off x="797999"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899602"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899602"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cs typeface="+mn-cs"/>
            </a:endParaRPr>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0" descr="O_signature_clr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3" name="Rectangle 2"/>
          <p:cNvSpPr/>
          <p:nvPr userDrawn="1"/>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0" y="1571843"/>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4" name="Rectangle 3"/>
          <p:cNvSpPr/>
          <p:nvPr/>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Tree>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5" name="Rectangle 4"/>
          <p:cNvSpPr/>
          <p:nvPr/>
        </p:nvSpPr>
        <p:spPr>
          <a:xfrm>
            <a:off x="0" y="4487863"/>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42268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52697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870882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print">
              <a:alphaModFix amt="0"/>
              <a:extLst>
                <a:ext uri="{28A0092B-C50C-407E-A947-70E740481C1C}">
                  <a14:useLocalDpi xmlns:a14="http://schemas.microsoft.com/office/drawing/2010/main"/>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829113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0" y="-1"/>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9572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a:xfrm>
            <a:off x="45148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49"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938" y="254000"/>
            <a:ext cx="2147887" cy="661988"/>
          </a:xfrm>
          <a:prstGeom prst="rect">
            <a:avLst/>
          </a:prstGeom>
          <a:noFill/>
          <a:ln w="9525">
            <a:noFill/>
            <a:miter lim="800000"/>
            <a:headEnd/>
            <a:tailEnd/>
          </a:ln>
        </p:spPr>
      </p:pic>
      <p:sp>
        <p:nvSpPr>
          <p:cNvPr id="9" name="Rectangle 8"/>
          <p:cNvSpPr/>
          <p:nvPr userDrawn="1"/>
        </p:nvSpPr>
        <p:spPr>
          <a:xfrm>
            <a:off x="5943600" y="-25400"/>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49"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3"/>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9"/>
          <p:cNvGrpSpPr>
            <a:grpSpLocks/>
          </p:cNvGrpSpPr>
          <p:nvPr userDrawn="1"/>
        </p:nvGrpSpPr>
        <p:grpSpPr bwMode="auto">
          <a:xfrm>
            <a:off x="0" y="4629150"/>
            <a:ext cx="9144000" cy="168275"/>
            <a:chOff x="0" y="4629150"/>
            <a:chExt cx="9144000" cy="168275"/>
          </a:xfrm>
        </p:grpSpPr>
        <p:pic>
          <p:nvPicPr>
            <p:cNvPr id="7" name="Picture 25" descr="Red B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p:nvPr userDrawn="1"/>
        </p:nvSpPr>
        <p:spPr>
          <a:xfrm>
            <a:off x="5715000" y="0"/>
            <a:ext cx="3429000"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15479" y="4668926"/>
              <a:ext cx="704056" cy="88722"/>
            </a:xfrm>
            <a:prstGeom prst="rect">
              <a:avLst/>
            </a:prstGeom>
            <a:noFill/>
            <a:ln w="9525">
              <a:noFill/>
              <a:miter lim="800000"/>
              <a:headEnd/>
              <a:tailEnd/>
            </a:ln>
          </p:spPr>
        </p:pic>
      </p:gr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804347" y="1459241"/>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
        <p:nvSpPr>
          <p:cNvPr id="12" name="Picture Placeholder 11"/>
          <p:cNvSpPr>
            <a:spLocks noGrp="1"/>
          </p:cNvSpPr>
          <p:nvPr>
            <p:ph type="pic" sz="quarter" idx="12"/>
          </p:nvPr>
        </p:nvSpPr>
        <p:spPr>
          <a:xfrm>
            <a:off x="5941222" y="0"/>
            <a:ext cx="3064933" cy="4629150"/>
          </a:xfrm>
          <a:ln>
            <a:noFill/>
          </a:ln>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p:nvPr userDrawn="1"/>
        </p:nvSpPr>
        <p:spPr>
          <a:xfrm>
            <a:off x="2990850" y="1160463"/>
            <a:ext cx="615315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wmf"/><Relationship Id="rId26"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04863" y="246063"/>
            <a:ext cx="8229600"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804863" y="1524000"/>
            <a:ext cx="8229600" cy="2928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6148" name="Picture 20" descr="Oracle WHITE"/>
          <p:cNvPicPr>
            <a:picLocks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015288" y="4668838"/>
            <a:ext cx="704850" cy="88900"/>
          </a:xfrm>
          <a:prstGeom prst="rect">
            <a:avLst/>
          </a:prstGeom>
          <a:noFill/>
          <a:ln w="9525">
            <a:noFill/>
            <a:miter lim="800000"/>
            <a:headEnd/>
            <a:tailEnd/>
          </a:ln>
        </p:spPr>
      </p:pic>
      <p:grpSp>
        <p:nvGrpSpPr>
          <p:cNvPr id="6149" name="Group 4"/>
          <p:cNvGrpSpPr>
            <a:grpSpLocks/>
          </p:cNvGrpSpPr>
          <p:nvPr/>
        </p:nvGrpSpPr>
        <p:grpSpPr bwMode="auto">
          <a:xfrm>
            <a:off x="0" y="4629150"/>
            <a:ext cx="9144000" cy="168275"/>
            <a:chOff x="0" y="4629150"/>
            <a:chExt cx="9144000" cy="168275"/>
          </a:xfrm>
        </p:grpSpPr>
        <p:pic>
          <p:nvPicPr>
            <p:cNvPr id="6156" name="Picture 25" descr="Red Ba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157" name="Picture 20" descr="Oracle WHITE"/>
            <p:cNvPicPr>
              <a:picLocks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8015479" y="4668926"/>
              <a:ext cx="704056" cy="88722"/>
            </a:xfrm>
            <a:prstGeom prst="rect">
              <a:avLst/>
            </a:prstGeom>
            <a:noFill/>
            <a:ln w="9525">
              <a:noFill/>
              <a:miter lim="800000"/>
              <a:headEnd/>
              <a:tailEnd/>
            </a:ln>
          </p:spPr>
        </p:pic>
      </p:grpSp>
      <p:grpSp>
        <p:nvGrpSpPr>
          <p:cNvPr id="6150" name="Group 13"/>
          <p:cNvGrpSpPr>
            <a:grpSpLocks/>
          </p:cNvGrpSpPr>
          <p:nvPr/>
        </p:nvGrpSpPr>
        <p:grpSpPr bwMode="auto">
          <a:xfrm>
            <a:off x="598488" y="4913313"/>
            <a:ext cx="2538413" cy="219075"/>
            <a:chOff x="597807" y="4913790"/>
            <a:chExt cx="2538530" cy="219168"/>
          </a:xfrm>
        </p:grpSpPr>
        <p:sp>
          <p:nvSpPr>
            <p:cNvPr id="15" name="Text Box 14"/>
            <p:cNvSpPr txBox="1">
              <a:spLocks noChangeArrowheads="1"/>
            </p:cNvSpPr>
            <p:nvPr userDrawn="1"/>
          </p:nvSpPr>
          <p:spPr bwMode="auto">
            <a:xfrm>
              <a:off x="631146" y="4913790"/>
              <a:ext cx="2505191" cy="219168"/>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chemeClr val="accent1"/>
                </a:buClr>
                <a:buFont typeface="Arial"/>
                <a:buNone/>
                <a:defRPr/>
              </a:pPr>
              <a:r>
                <a:rPr lang="en-US" sz="600" dirty="0" smtClean="0">
                  <a:cs typeface="+mn-cs"/>
                </a:rPr>
                <a:t>Copyright © 2013, Oracle and/or its affiliates. All rights reserved.</a:t>
              </a:r>
            </a:p>
          </p:txBody>
        </p:sp>
        <p:cxnSp>
          <p:nvCxnSpPr>
            <p:cNvPr id="16" name="Straight Connector 15"/>
            <p:cNvCxnSpPr/>
            <p:nvPr userDrawn="1"/>
          </p:nvCxnSpPr>
          <p:spPr>
            <a:xfrm flipH="1">
              <a:off x="597807"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600" y="4883150"/>
            <a:ext cx="279400" cy="185738"/>
          </a:xfrm>
          <a:prstGeom prst="rect">
            <a:avLst/>
          </a:prstGeom>
        </p:spPr>
        <p:txBody>
          <a:bodyPr wrap="none">
            <a:spAutoFit/>
          </a:bodyPr>
          <a:lstStyle/>
          <a:p>
            <a:pPr algn="r" fontAlgn="auto">
              <a:spcBef>
                <a:spcPts val="0"/>
              </a:spcBef>
              <a:spcAft>
                <a:spcPts val="0"/>
              </a:spcAft>
              <a:defRPr/>
            </a:pPr>
            <a:fld id="{24ECCFD4-8FDC-4639-BFFB-8C4C46B9609A}" type="slidenum">
              <a:rPr lang="en-US" sz="600">
                <a:latin typeface="+mn-lt"/>
                <a:cs typeface="+mn-cs"/>
              </a:rPr>
              <a:pPr algn="r" fontAlgn="auto">
                <a:spcBef>
                  <a:spcPts val="0"/>
                </a:spcBef>
                <a:spcAft>
                  <a:spcPts val="0"/>
                </a:spcAft>
                <a:defRPr/>
              </a:pPr>
              <a:t>‹#›</a:t>
            </a:fld>
            <a:endParaRPr lang="en-US" sz="6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800" b="1" kern="1200">
          <a:solidFill>
            <a:schemeClr val="tx1"/>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2pPr>
      <a:lvl3pPr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3pPr>
      <a:lvl4pPr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4pPr>
      <a:lvl5pPr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9pPr>
    </p:titleStyle>
    <p:body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oleObject" Target="../embeddings/oleObject1.bin"/><Relationship Id="rId5" Type="http://schemas.openxmlformats.org/officeDocument/2006/relationships/image" Target="../media/image41.png"/><Relationship Id="rId6" Type="http://schemas.openxmlformats.org/officeDocument/2006/relationships/oleObject" Target="../embeddings/oleObject2.bin"/><Relationship Id="rId7" Type="http://schemas.openxmlformats.org/officeDocument/2006/relationships/image" Target="../media/image42.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jpeg"/><Relationship Id="rId9" Type="http://schemas.openxmlformats.org/officeDocument/2006/relationships/image" Target="../media/image52.jpeg"/><Relationship Id="rId10" Type="http://schemas.openxmlformats.org/officeDocument/2006/relationships/image" Target="../media/image53.jpeg"/><Relationship Id="rId11"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3" Type="http://schemas.openxmlformats.org/officeDocument/2006/relationships/hyperlink" Target="http://www.oracle.com/technetwork/jdev" TargetMode="External"/><Relationship Id="rId4" Type="http://schemas.openxmlformats.org/officeDocument/2006/relationships/image" Target="../media/image63.jpeg"/><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Program Agenda</a:t>
            </a:r>
          </a:p>
        </p:txBody>
      </p:sp>
      <p:sp>
        <p:nvSpPr>
          <p:cNvPr id="89091" name="Text Placeholder 2"/>
          <p:cNvSpPr>
            <a:spLocks noGrp="1"/>
          </p:cNvSpPr>
          <p:nvPr>
            <p:ph type="body" sz="quarter" idx="13"/>
          </p:nvPr>
        </p:nvSpPr>
        <p:spPr>
          <a:xfrm>
            <a:off x="804863" y="1363663"/>
            <a:ext cx="7772400" cy="2616200"/>
          </a:xfrm>
        </p:spPr>
        <p:txBody>
          <a:bodyPr anchor="ctr"/>
          <a:lstStyle/>
          <a:p>
            <a:r>
              <a:rPr lang="en-US" dirty="0" smtClean="0">
                <a:solidFill>
                  <a:srgbClr val="FF0000"/>
                </a:solidFill>
              </a:rPr>
              <a:t>Oracle’s vision, strategy and roadmap</a:t>
            </a:r>
          </a:p>
          <a:p>
            <a:r>
              <a:rPr lang="en-US" dirty="0" smtClean="0"/>
              <a:t>Modernize, upgrade or migrate?</a:t>
            </a:r>
          </a:p>
          <a:p>
            <a:r>
              <a:rPr lang="en-GB" dirty="0" smtClean="0"/>
              <a:t>New strategic technologies</a:t>
            </a:r>
            <a:endParaRPr lang="en-US" dirty="0" smtClean="0"/>
          </a:p>
          <a:p>
            <a:r>
              <a:rPr lang="en-US" dirty="0" smtClean="0"/>
              <a:t>More information</a:t>
            </a:r>
          </a:p>
        </p:txBody>
      </p:sp>
    </p:spTree>
    <p:extLst>
      <p:ext uri="{BB962C8B-B14F-4D97-AF65-F5344CB8AC3E}">
        <p14:creationId xmlns:p14="http://schemas.microsoft.com/office/powerpoint/2010/main" val="15564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Oracle’s Vision for Forms</a:t>
            </a:r>
          </a:p>
        </p:txBody>
      </p:sp>
      <p:sp>
        <p:nvSpPr>
          <p:cNvPr id="91139" name="Content Placeholder 1"/>
          <p:cNvSpPr>
            <a:spLocks noGrp="1"/>
          </p:cNvSpPr>
          <p:nvPr>
            <p:ph sz="quarter" idx="12"/>
          </p:nvPr>
        </p:nvSpPr>
        <p:spPr>
          <a:xfrm>
            <a:off x="804863" y="889001"/>
            <a:ext cx="7881937" cy="3695700"/>
          </a:xfrm>
        </p:spPr>
        <p:txBody>
          <a:bodyPr anchor="ctr"/>
          <a:lstStyle/>
          <a:p>
            <a:r>
              <a:rPr lang="en-GB" dirty="0"/>
              <a:t>Clear statement of direction</a:t>
            </a:r>
          </a:p>
          <a:p>
            <a:pPr lvl="1"/>
            <a:r>
              <a:rPr lang="en-US" dirty="0" smtClean="0"/>
              <a:t>“Oracle has no plans to discontinue support of Oracle Forms”</a:t>
            </a:r>
          </a:p>
          <a:p>
            <a:pPr lvl="1"/>
            <a:r>
              <a:rPr lang="en-US" dirty="0"/>
              <a:t>http://</a:t>
            </a:r>
            <a:r>
              <a:rPr lang="en-US" dirty="0" err="1"/>
              <a:t>bit.ly</a:t>
            </a:r>
            <a:r>
              <a:rPr lang="en-US" dirty="0"/>
              <a:t>/oracleFormsSod201203</a:t>
            </a:r>
          </a:p>
          <a:p>
            <a:pPr lvl="1"/>
            <a:endParaRPr lang="en-US" dirty="0" smtClean="0"/>
          </a:p>
          <a:p>
            <a:r>
              <a:rPr lang="en-US" dirty="0" smtClean="0"/>
              <a:t>Focus</a:t>
            </a:r>
          </a:p>
          <a:p>
            <a:pPr lvl="1"/>
            <a:r>
              <a:rPr lang="en-US" dirty="0" smtClean="0"/>
              <a:t>We will continue to upgrade it with new features</a:t>
            </a:r>
          </a:p>
          <a:p>
            <a:pPr lvl="1"/>
            <a:r>
              <a:rPr lang="en-US" dirty="0" smtClean="0"/>
              <a:t>Provide integration points to integrate your other technologies</a:t>
            </a:r>
          </a:p>
          <a:p>
            <a:pPr lvl="2"/>
            <a:r>
              <a:rPr lang="en-GB" dirty="0" smtClean="0"/>
              <a:t>Open up JEE/standards development to “traditional” Oracle implementers</a:t>
            </a:r>
            <a:endParaRPr lang="en-US" dirty="0" smtClean="0"/>
          </a:p>
        </p:txBody>
      </p:sp>
    </p:spTree>
    <p:extLst>
      <p:ext uri="{BB962C8B-B14F-4D97-AF65-F5344CB8AC3E}">
        <p14:creationId xmlns:p14="http://schemas.microsoft.com/office/powerpoint/2010/main" val="41944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Recommendations for Forms Customers</a:t>
            </a:r>
          </a:p>
        </p:txBody>
      </p:sp>
      <p:sp>
        <p:nvSpPr>
          <p:cNvPr id="5" name="Oval 4"/>
          <p:cNvSpPr/>
          <p:nvPr/>
        </p:nvSpPr>
        <p:spPr>
          <a:xfrm>
            <a:off x="2362200" y="901700"/>
            <a:ext cx="2209800" cy="2044700"/>
          </a:xfrm>
          <a:prstGeom prst="ellipse">
            <a:avLst/>
          </a:prstGeom>
          <a:solidFill>
            <a:schemeClr val="accent1">
              <a:alpha val="52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Protect</a:t>
            </a:r>
            <a:endParaRPr lang="en-US" sz="2400" b="1" dirty="0"/>
          </a:p>
        </p:txBody>
      </p:sp>
    </p:spTree>
    <p:extLst>
      <p:ext uri="{BB962C8B-B14F-4D97-AF65-F5344CB8AC3E}">
        <p14:creationId xmlns:p14="http://schemas.microsoft.com/office/powerpoint/2010/main" val="13330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Recommendations for Forms Customers</a:t>
            </a:r>
          </a:p>
        </p:txBody>
      </p:sp>
      <p:sp>
        <p:nvSpPr>
          <p:cNvPr id="5" name="Oval 4"/>
          <p:cNvSpPr/>
          <p:nvPr/>
        </p:nvSpPr>
        <p:spPr>
          <a:xfrm>
            <a:off x="2362200" y="901700"/>
            <a:ext cx="2209800" cy="2044700"/>
          </a:xfrm>
          <a:prstGeom prst="ellipse">
            <a:avLst/>
          </a:prstGeom>
          <a:solidFill>
            <a:schemeClr val="accent1">
              <a:alpha val="52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Protect</a:t>
            </a:r>
            <a:endParaRPr lang="en-US" sz="2400" b="1" dirty="0"/>
          </a:p>
        </p:txBody>
      </p:sp>
      <p:sp>
        <p:nvSpPr>
          <p:cNvPr id="6" name="Oval 5"/>
          <p:cNvSpPr/>
          <p:nvPr/>
        </p:nvSpPr>
        <p:spPr>
          <a:xfrm>
            <a:off x="4114800" y="914400"/>
            <a:ext cx="2209800" cy="2044700"/>
          </a:xfrm>
          <a:prstGeom prst="ellipse">
            <a:avLst/>
          </a:prstGeom>
          <a:solidFill>
            <a:srgbClr val="FFB500">
              <a:alpha val="49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Extend</a:t>
            </a:r>
            <a:endParaRPr lang="en-US" sz="2400" b="1" dirty="0"/>
          </a:p>
        </p:txBody>
      </p:sp>
    </p:spTree>
    <p:extLst>
      <p:ext uri="{BB962C8B-B14F-4D97-AF65-F5344CB8AC3E}">
        <p14:creationId xmlns:p14="http://schemas.microsoft.com/office/powerpoint/2010/main" val="42728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Recommendations for Forms Customers</a:t>
            </a:r>
          </a:p>
        </p:txBody>
      </p:sp>
      <p:sp>
        <p:nvSpPr>
          <p:cNvPr id="5" name="Oval 4"/>
          <p:cNvSpPr/>
          <p:nvPr/>
        </p:nvSpPr>
        <p:spPr>
          <a:xfrm>
            <a:off x="2362200" y="901700"/>
            <a:ext cx="2209800" cy="2044700"/>
          </a:xfrm>
          <a:prstGeom prst="ellipse">
            <a:avLst/>
          </a:prstGeom>
          <a:solidFill>
            <a:schemeClr val="accent1">
              <a:alpha val="52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Protect</a:t>
            </a:r>
            <a:endParaRPr lang="en-US" sz="2400" b="1" dirty="0"/>
          </a:p>
        </p:txBody>
      </p:sp>
      <p:sp>
        <p:nvSpPr>
          <p:cNvPr id="6" name="Oval 5"/>
          <p:cNvSpPr/>
          <p:nvPr/>
        </p:nvSpPr>
        <p:spPr>
          <a:xfrm>
            <a:off x="4114800" y="914400"/>
            <a:ext cx="2209800" cy="2044700"/>
          </a:xfrm>
          <a:prstGeom prst="ellipse">
            <a:avLst/>
          </a:prstGeom>
          <a:solidFill>
            <a:srgbClr val="FFB500">
              <a:alpha val="49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Extend</a:t>
            </a:r>
            <a:endParaRPr lang="en-US" sz="2400" b="1" dirty="0"/>
          </a:p>
        </p:txBody>
      </p:sp>
      <p:sp>
        <p:nvSpPr>
          <p:cNvPr id="7" name="Oval 6"/>
          <p:cNvSpPr/>
          <p:nvPr/>
        </p:nvSpPr>
        <p:spPr>
          <a:xfrm>
            <a:off x="3302000" y="2184400"/>
            <a:ext cx="2209800" cy="2044700"/>
          </a:xfrm>
          <a:prstGeom prst="ellipse">
            <a:avLst/>
          </a:prstGeom>
          <a:solidFill>
            <a:srgbClr val="31FF4E">
              <a:alpha val="49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Evolve</a:t>
            </a:r>
            <a:endParaRPr lang="en-US" sz="2400" b="1" dirty="0"/>
          </a:p>
        </p:txBody>
      </p:sp>
    </p:spTree>
    <p:extLst>
      <p:ext uri="{BB962C8B-B14F-4D97-AF65-F5344CB8AC3E}">
        <p14:creationId xmlns:p14="http://schemas.microsoft.com/office/powerpoint/2010/main" val="42287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Program Agenda</a:t>
            </a:r>
          </a:p>
        </p:txBody>
      </p:sp>
      <p:sp>
        <p:nvSpPr>
          <p:cNvPr id="89091" name="Text Placeholder 2"/>
          <p:cNvSpPr>
            <a:spLocks noGrp="1"/>
          </p:cNvSpPr>
          <p:nvPr>
            <p:ph type="body" sz="quarter" idx="13"/>
          </p:nvPr>
        </p:nvSpPr>
        <p:spPr>
          <a:xfrm>
            <a:off x="804863" y="1363663"/>
            <a:ext cx="7772400" cy="2616200"/>
          </a:xfrm>
        </p:spPr>
        <p:txBody>
          <a:bodyPr anchor="ctr"/>
          <a:lstStyle/>
          <a:p>
            <a:r>
              <a:rPr lang="en-US" dirty="0" smtClean="0"/>
              <a:t>Oracle’s vision, strategy and roadmap</a:t>
            </a:r>
          </a:p>
          <a:p>
            <a:r>
              <a:rPr lang="en-US" dirty="0" smtClean="0">
                <a:solidFill>
                  <a:srgbClr val="FF0000"/>
                </a:solidFill>
              </a:rPr>
              <a:t>Modernize, upgrade or migrate?</a:t>
            </a:r>
          </a:p>
          <a:p>
            <a:r>
              <a:rPr lang="en-GB" dirty="0" smtClean="0"/>
              <a:t>New strategic technologies</a:t>
            </a:r>
            <a:endParaRPr lang="en-US" dirty="0" smtClean="0"/>
          </a:p>
          <a:p>
            <a:r>
              <a:rPr lang="en-US" dirty="0" smtClean="0"/>
              <a:t>More information</a:t>
            </a:r>
          </a:p>
        </p:txBody>
      </p:sp>
    </p:spTree>
    <p:extLst>
      <p:ext uri="{BB962C8B-B14F-4D97-AF65-F5344CB8AC3E}">
        <p14:creationId xmlns:p14="http://schemas.microsoft.com/office/powerpoint/2010/main" val="1135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1300" y="1591512"/>
            <a:ext cx="2339103" cy="3377862"/>
          </a:xfrm>
          <a:prstGeom prst="rect">
            <a:avLst/>
          </a:prstGeom>
        </p:spPr>
      </p:pic>
      <p:sp>
        <p:nvSpPr>
          <p:cNvPr id="5" name="Oval Callout 4"/>
          <p:cNvSpPr/>
          <p:nvPr/>
        </p:nvSpPr>
        <p:spPr>
          <a:xfrm>
            <a:off x="482600" y="215900"/>
            <a:ext cx="6413500" cy="1968500"/>
          </a:xfrm>
          <a:prstGeom prst="wedgeEllipseCallout">
            <a:avLst>
              <a:gd name="adj1" fmla="val 52285"/>
              <a:gd name="adj2" fmla="val 4401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You've just told us you're not </a:t>
            </a:r>
            <a:r>
              <a:rPr lang="en-US" sz="2400" dirty="0" err="1" smtClean="0"/>
              <a:t>desupporting</a:t>
            </a:r>
            <a:r>
              <a:rPr lang="en-US" sz="2400" dirty="0" smtClean="0"/>
              <a:t> Forms.</a:t>
            </a:r>
          </a:p>
          <a:p>
            <a:pPr algn="ctr"/>
            <a:endParaRPr lang="en-US" sz="300" dirty="0"/>
          </a:p>
          <a:p>
            <a:pPr algn="ctr"/>
            <a:r>
              <a:rPr lang="en-US" sz="2400" dirty="0" smtClean="0"/>
              <a:t>So why should we change at all?</a:t>
            </a:r>
            <a:endParaRPr lang="en-US" sz="2400" dirty="0"/>
          </a:p>
        </p:txBody>
      </p:sp>
    </p:spTree>
    <p:extLst>
      <p:ext uri="{BB962C8B-B14F-4D97-AF65-F5344CB8AC3E}">
        <p14:creationId xmlns:p14="http://schemas.microsoft.com/office/powerpoint/2010/main" val="208261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9690" y="1168582"/>
            <a:ext cx="1177380" cy="2935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858" y="1168582"/>
            <a:ext cx="1199518" cy="2935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t="-426"/>
          <a:stretch/>
        </p:blipFill>
        <p:spPr>
          <a:xfrm>
            <a:off x="1840857" y="1168582"/>
            <a:ext cx="1180131" cy="2935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18607" y="1168582"/>
            <a:ext cx="1196762" cy="2922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87434" y="1168582"/>
            <a:ext cx="1175905" cy="2947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25619" y="1168582"/>
            <a:ext cx="1195784" cy="2944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551105" y="3675254"/>
            <a:ext cx="1233968"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1985</a:t>
            </a:r>
          </a:p>
        </p:txBody>
      </p:sp>
      <p:sp>
        <p:nvSpPr>
          <p:cNvPr id="15" name="TextBox 14"/>
          <p:cNvSpPr txBox="1"/>
          <p:nvPr/>
        </p:nvSpPr>
        <p:spPr>
          <a:xfrm>
            <a:off x="1829654" y="3675254"/>
            <a:ext cx="1201375"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1980s</a:t>
            </a:r>
          </a:p>
        </p:txBody>
      </p:sp>
      <p:sp>
        <p:nvSpPr>
          <p:cNvPr id="16" name="TextBox 15"/>
          <p:cNvSpPr txBox="1"/>
          <p:nvPr/>
        </p:nvSpPr>
        <p:spPr>
          <a:xfrm>
            <a:off x="3090930" y="3675254"/>
            <a:ext cx="1186056"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1940s</a:t>
            </a:r>
          </a:p>
        </p:txBody>
      </p:sp>
      <p:sp>
        <p:nvSpPr>
          <p:cNvPr id="17" name="TextBox 16"/>
          <p:cNvSpPr txBox="1"/>
          <p:nvPr/>
        </p:nvSpPr>
        <p:spPr>
          <a:xfrm>
            <a:off x="4830016" y="3675254"/>
            <a:ext cx="1186054"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2000</a:t>
            </a:r>
          </a:p>
        </p:txBody>
      </p:sp>
      <p:sp>
        <p:nvSpPr>
          <p:cNvPr id="18" name="TextBox 17"/>
          <p:cNvSpPr txBox="1"/>
          <p:nvPr/>
        </p:nvSpPr>
        <p:spPr>
          <a:xfrm>
            <a:off x="6050076" y="3675254"/>
            <a:ext cx="1221994"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2007</a:t>
            </a:r>
          </a:p>
        </p:txBody>
      </p:sp>
      <p:sp>
        <p:nvSpPr>
          <p:cNvPr id="19" name="TextBox 18"/>
          <p:cNvSpPr txBox="1"/>
          <p:nvPr/>
        </p:nvSpPr>
        <p:spPr>
          <a:xfrm>
            <a:off x="7315234" y="3663271"/>
            <a:ext cx="1214771" cy="307777"/>
          </a:xfrm>
          <a:prstGeom prst="rect">
            <a:avLst/>
          </a:prstGeom>
          <a:solidFill>
            <a:schemeClr val="bg1">
              <a:alpha val="84000"/>
            </a:schemeClr>
          </a:solidFill>
        </p:spPr>
        <p:txBody>
          <a:bodyPr wrap="square" rtlCol="0" anchor="ctr">
            <a:spAutoFit/>
          </a:bodyPr>
          <a:lstStyle/>
          <a:p>
            <a:pPr algn="ctr"/>
            <a:r>
              <a:rPr lang="en-AU" sz="1400" b="1" dirty="0" smtClean="0">
                <a:solidFill>
                  <a:srgbClr val="000000"/>
                </a:solidFill>
              </a:rPr>
              <a:t>2013+</a:t>
            </a:r>
          </a:p>
        </p:txBody>
      </p:sp>
      <p:sp>
        <p:nvSpPr>
          <p:cNvPr id="24" name="Title 23"/>
          <p:cNvSpPr>
            <a:spLocks noGrp="1"/>
          </p:cNvSpPr>
          <p:nvPr>
            <p:ph type="title"/>
          </p:nvPr>
        </p:nvSpPr>
        <p:spPr/>
        <p:txBody>
          <a:bodyPr/>
          <a:lstStyle/>
          <a:p>
            <a:r>
              <a:rPr lang="en-AU" dirty="0" smtClean="0"/>
              <a:t>The Changing Nature of Business</a:t>
            </a:r>
            <a:endParaRPr lang="en-AU" dirty="0"/>
          </a:p>
        </p:txBody>
      </p:sp>
    </p:spTree>
    <p:extLst>
      <p:ext uri="{BB962C8B-B14F-4D97-AF65-F5344CB8AC3E}">
        <p14:creationId xmlns:p14="http://schemas.microsoft.com/office/powerpoint/2010/main" val="218061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3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1494" y="4381708"/>
            <a:ext cx="601015" cy="1053106"/>
          </a:xfrm>
          <a:prstGeom prst="rect">
            <a:avLst/>
          </a:prstGeom>
        </p:spPr>
      </p:pic>
      <p:pic>
        <p:nvPicPr>
          <p:cNvPr id="303" name="Picture 3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9649" y="2797463"/>
            <a:ext cx="466688" cy="907303"/>
          </a:xfrm>
          <a:prstGeom prst="rect">
            <a:avLst/>
          </a:prstGeom>
        </p:spPr>
      </p:pic>
      <p:grpSp>
        <p:nvGrpSpPr>
          <p:cNvPr id="2" name="Group 280"/>
          <p:cNvGrpSpPr/>
          <p:nvPr/>
        </p:nvGrpSpPr>
        <p:grpSpPr>
          <a:xfrm>
            <a:off x="1400674" y="977745"/>
            <a:ext cx="3580158" cy="3199550"/>
            <a:chOff x="1400674" y="977745"/>
            <a:chExt cx="3580158" cy="3199550"/>
          </a:xfrm>
          <a:solidFill>
            <a:schemeClr val="tx2"/>
          </a:solidFill>
        </p:grpSpPr>
        <p:sp>
          <p:nvSpPr>
            <p:cNvPr id="278" name="Freeform 13"/>
            <p:cNvSpPr>
              <a:spLocks/>
            </p:cNvSpPr>
            <p:nvPr/>
          </p:nvSpPr>
          <p:spPr bwMode="auto">
            <a:xfrm>
              <a:off x="1400674" y="977745"/>
              <a:ext cx="1399633" cy="3199550"/>
            </a:xfrm>
            <a:custGeom>
              <a:avLst/>
              <a:gdLst>
                <a:gd name="T0" fmla="*/ 435 w 435"/>
                <a:gd name="T1" fmla="*/ 995 h 995"/>
                <a:gd name="T2" fmla="*/ 245 w 435"/>
                <a:gd name="T3" fmla="*/ 995 h 995"/>
                <a:gd name="T4" fmla="*/ 245 w 435"/>
                <a:gd name="T5" fmla="*/ 279 h 995"/>
                <a:gd name="T6" fmla="*/ 0 w 435"/>
                <a:gd name="T7" fmla="*/ 423 h 995"/>
                <a:gd name="T8" fmla="*/ 0 w 435"/>
                <a:gd name="T9" fmla="*/ 251 h 995"/>
                <a:gd name="T10" fmla="*/ 161 w 435"/>
                <a:gd name="T11" fmla="*/ 159 h 995"/>
                <a:gd name="T12" fmla="*/ 281 w 435"/>
                <a:gd name="T13" fmla="*/ 0 h 995"/>
                <a:gd name="T14" fmla="*/ 435 w 435"/>
                <a:gd name="T15" fmla="*/ 0 h 995"/>
                <a:gd name="T16" fmla="*/ 435 w 435"/>
                <a:gd name="T17" fmla="*/ 99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995">
                  <a:moveTo>
                    <a:pt x="435" y="995"/>
                  </a:moveTo>
                  <a:cubicBezTo>
                    <a:pt x="245" y="995"/>
                    <a:pt x="245" y="995"/>
                    <a:pt x="245" y="995"/>
                  </a:cubicBezTo>
                  <a:cubicBezTo>
                    <a:pt x="245" y="279"/>
                    <a:pt x="245" y="279"/>
                    <a:pt x="245" y="279"/>
                  </a:cubicBezTo>
                  <a:cubicBezTo>
                    <a:pt x="175" y="344"/>
                    <a:pt x="94" y="392"/>
                    <a:pt x="0" y="423"/>
                  </a:cubicBezTo>
                  <a:cubicBezTo>
                    <a:pt x="0" y="251"/>
                    <a:pt x="0" y="251"/>
                    <a:pt x="0" y="251"/>
                  </a:cubicBezTo>
                  <a:cubicBezTo>
                    <a:pt x="49" y="235"/>
                    <a:pt x="103" y="204"/>
                    <a:pt x="161" y="159"/>
                  </a:cubicBezTo>
                  <a:cubicBezTo>
                    <a:pt x="219" y="114"/>
                    <a:pt x="259" y="61"/>
                    <a:pt x="281" y="0"/>
                  </a:cubicBezTo>
                  <a:cubicBezTo>
                    <a:pt x="435" y="0"/>
                    <a:pt x="435" y="0"/>
                    <a:pt x="435" y="0"/>
                  </a:cubicBezTo>
                  <a:lnTo>
                    <a:pt x="435" y="995"/>
                  </a:lnTo>
                  <a:close/>
                </a:path>
              </a:pathLst>
            </a:custGeom>
            <a:grpFill/>
            <a:ln w="31750">
              <a:gradFill>
                <a:gsLst>
                  <a:gs pos="0">
                    <a:srgbClr val="8C9191">
                      <a:lumMod val="60000"/>
                      <a:lumOff val="40000"/>
                      <a:alpha val="50000"/>
                    </a:srgbClr>
                  </a:gs>
                  <a:gs pos="100000">
                    <a:srgbClr val="313434"/>
                  </a:gs>
                </a:gsLst>
                <a:lin ang="54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Rectangle 14"/>
            <p:cNvSpPr>
              <a:spLocks noChangeArrowheads="1"/>
            </p:cNvSpPr>
            <p:nvPr/>
          </p:nvSpPr>
          <p:spPr bwMode="auto">
            <a:xfrm>
              <a:off x="3237769" y="3565977"/>
              <a:ext cx="608595" cy="611318"/>
            </a:xfrm>
            <a:prstGeom prst="rect">
              <a:avLst/>
            </a:prstGeom>
            <a:grpFill/>
            <a:ln w="31750">
              <a:gradFill>
                <a:gsLst>
                  <a:gs pos="0">
                    <a:srgbClr val="8C9191">
                      <a:lumMod val="60000"/>
                      <a:lumOff val="40000"/>
                      <a:alpha val="50000"/>
                    </a:srgbClr>
                  </a:gs>
                  <a:gs pos="100000">
                    <a:srgbClr val="313434"/>
                  </a:gs>
                </a:gsLst>
                <a:lin ang="5400000" scaled="0"/>
              </a:gra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15"/>
            <p:cNvSpPr>
              <a:spLocks/>
            </p:cNvSpPr>
            <p:nvPr/>
          </p:nvSpPr>
          <p:spPr bwMode="auto">
            <a:xfrm>
              <a:off x="3581199" y="977745"/>
              <a:ext cx="1399633" cy="3199550"/>
            </a:xfrm>
            <a:custGeom>
              <a:avLst/>
              <a:gdLst>
                <a:gd name="T0" fmla="*/ 435 w 435"/>
                <a:gd name="T1" fmla="*/ 995 h 995"/>
                <a:gd name="T2" fmla="*/ 245 w 435"/>
                <a:gd name="T3" fmla="*/ 995 h 995"/>
                <a:gd name="T4" fmla="*/ 245 w 435"/>
                <a:gd name="T5" fmla="*/ 279 h 995"/>
                <a:gd name="T6" fmla="*/ 0 w 435"/>
                <a:gd name="T7" fmla="*/ 423 h 995"/>
                <a:gd name="T8" fmla="*/ 0 w 435"/>
                <a:gd name="T9" fmla="*/ 251 h 995"/>
                <a:gd name="T10" fmla="*/ 161 w 435"/>
                <a:gd name="T11" fmla="*/ 159 h 995"/>
                <a:gd name="T12" fmla="*/ 281 w 435"/>
                <a:gd name="T13" fmla="*/ 0 h 995"/>
                <a:gd name="T14" fmla="*/ 435 w 435"/>
                <a:gd name="T15" fmla="*/ 0 h 995"/>
                <a:gd name="T16" fmla="*/ 435 w 435"/>
                <a:gd name="T17" fmla="*/ 99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995">
                  <a:moveTo>
                    <a:pt x="435" y="995"/>
                  </a:moveTo>
                  <a:cubicBezTo>
                    <a:pt x="245" y="995"/>
                    <a:pt x="245" y="995"/>
                    <a:pt x="245" y="995"/>
                  </a:cubicBezTo>
                  <a:cubicBezTo>
                    <a:pt x="245" y="279"/>
                    <a:pt x="245" y="279"/>
                    <a:pt x="245" y="279"/>
                  </a:cubicBezTo>
                  <a:cubicBezTo>
                    <a:pt x="176" y="344"/>
                    <a:pt x="94" y="392"/>
                    <a:pt x="0" y="423"/>
                  </a:cubicBezTo>
                  <a:cubicBezTo>
                    <a:pt x="0" y="251"/>
                    <a:pt x="0" y="251"/>
                    <a:pt x="0" y="251"/>
                  </a:cubicBezTo>
                  <a:cubicBezTo>
                    <a:pt x="50" y="235"/>
                    <a:pt x="103" y="204"/>
                    <a:pt x="161" y="159"/>
                  </a:cubicBezTo>
                  <a:cubicBezTo>
                    <a:pt x="220" y="114"/>
                    <a:pt x="259" y="61"/>
                    <a:pt x="281" y="0"/>
                  </a:cubicBezTo>
                  <a:cubicBezTo>
                    <a:pt x="435" y="0"/>
                    <a:pt x="435" y="0"/>
                    <a:pt x="435" y="0"/>
                  </a:cubicBezTo>
                  <a:lnTo>
                    <a:pt x="435" y="995"/>
                  </a:lnTo>
                  <a:close/>
                </a:path>
              </a:pathLst>
            </a:custGeom>
            <a:grpFill/>
            <a:ln w="31750">
              <a:gradFill>
                <a:gsLst>
                  <a:gs pos="0">
                    <a:srgbClr val="8C9191">
                      <a:lumMod val="60000"/>
                      <a:lumOff val="40000"/>
                      <a:alpha val="50000"/>
                    </a:srgbClr>
                  </a:gs>
                  <a:gs pos="100000">
                    <a:srgbClr val="313434"/>
                  </a:gs>
                </a:gsLst>
                <a:lin ang="54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Rectangle 5"/>
          <p:cNvSpPr/>
          <p:nvPr/>
        </p:nvSpPr>
        <p:spPr>
          <a:xfrm>
            <a:off x="5201433" y="800475"/>
            <a:ext cx="2441694" cy="769441"/>
          </a:xfrm>
          <a:prstGeom prst="rect">
            <a:avLst/>
          </a:prstGeom>
        </p:spPr>
        <p:txBody>
          <a:bodyPr wrap="none">
            <a:spAutoFit/>
          </a:bodyPr>
          <a:lstStyle/>
          <a:p>
            <a:r>
              <a:rPr lang="en-US" sz="4400" b="1" dirty="0" smtClean="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rPr>
              <a:t>BILLION</a:t>
            </a:r>
            <a:endParaRPr lang="en-US" sz="3600" dirty="0"/>
          </a:p>
        </p:txBody>
      </p:sp>
      <p:sp>
        <p:nvSpPr>
          <p:cNvPr id="121" name="Rectangle 120"/>
          <p:cNvSpPr/>
          <p:nvPr/>
        </p:nvSpPr>
        <p:spPr>
          <a:xfrm>
            <a:off x="5245501" y="1404595"/>
            <a:ext cx="2587492" cy="738664"/>
          </a:xfrm>
          <a:prstGeom prst="rect">
            <a:avLst/>
          </a:prstGeom>
        </p:spPr>
        <p:txBody>
          <a:bodyPr wrap="square">
            <a:spAutoFit/>
          </a:bodyPr>
          <a:lstStyle/>
          <a:p>
            <a:r>
              <a:rPr lang="en-US" sz="2100" kern="0" dirty="0" smtClean="0">
                <a:solidFill>
                  <a:srgbClr val="424545"/>
                </a:solidFill>
                <a:ea typeface="MS PGothic" pitchFamily="34" charset="-128"/>
                <a:cs typeface="Arial" pitchFamily="34" charset="0"/>
              </a:rPr>
              <a:t>GLOBAL MOBILE 3G SUBSCRIBERS</a:t>
            </a:r>
            <a:endParaRPr lang="en-US" sz="2100" dirty="0"/>
          </a:p>
        </p:txBody>
      </p:sp>
      <p:pic>
        <p:nvPicPr>
          <p:cNvPr id="293" name="Picture 2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019" y="4159001"/>
            <a:ext cx="2519354" cy="1259677"/>
          </a:xfrm>
          <a:prstGeom prst="rect">
            <a:avLst/>
          </a:prstGeom>
        </p:spPr>
      </p:pic>
      <p:pic>
        <p:nvPicPr>
          <p:cNvPr id="295" name="Picture 29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8457" y="2440204"/>
            <a:ext cx="1362139" cy="1789748"/>
          </a:xfrm>
          <a:prstGeom prst="rect">
            <a:avLst/>
          </a:prstGeom>
        </p:spPr>
      </p:pic>
      <p:pic>
        <p:nvPicPr>
          <p:cNvPr id="297" name="Picture 29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2660" y="4221501"/>
            <a:ext cx="1312974" cy="656487"/>
          </a:xfrm>
          <a:prstGeom prst="rect">
            <a:avLst/>
          </a:prstGeom>
        </p:spPr>
      </p:pic>
      <p:pic>
        <p:nvPicPr>
          <p:cNvPr id="298" name="Picture 29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9600" y="742950"/>
            <a:ext cx="540499" cy="1080998"/>
          </a:xfrm>
          <a:prstGeom prst="rect">
            <a:avLst/>
          </a:prstGeom>
        </p:spPr>
      </p:pic>
      <p:pic>
        <p:nvPicPr>
          <p:cNvPr id="299" name="Picture 29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25346" y="1193177"/>
            <a:ext cx="583974" cy="1135323"/>
          </a:xfrm>
          <a:prstGeom prst="rect">
            <a:avLst/>
          </a:prstGeom>
        </p:spPr>
      </p:pic>
      <p:pic>
        <p:nvPicPr>
          <p:cNvPr id="300" name="Picture 29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32411" y="3598955"/>
            <a:ext cx="1366685" cy="702979"/>
          </a:xfrm>
          <a:prstGeom prst="rect">
            <a:avLst/>
          </a:prstGeom>
        </p:spPr>
      </p:pic>
      <p:pic>
        <p:nvPicPr>
          <p:cNvPr id="302" name="Picture 30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4019" y="1996175"/>
            <a:ext cx="1569887" cy="2062712"/>
          </a:xfrm>
          <a:prstGeom prst="rect">
            <a:avLst/>
          </a:prstGeom>
        </p:spPr>
      </p:pic>
      <p:pic>
        <p:nvPicPr>
          <p:cNvPr id="307" name="Picture 30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50602" y="1615419"/>
            <a:ext cx="706056" cy="1412112"/>
          </a:xfrm>
          <a:prstGeom prst="rect">
            <a:avLst/>
          </a:prstGeom>
        </p:spPr>
      </p:pic>
      <p:pic>
        <p:nvPicPr>
          <p:cNvPr id="308" name="Picture 30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46366" y="4344947"/>
            <a:ext cx="694020" cy="894623"/>
          </a:xfrm>
          <a:prstGeom prst="rect">
            <a:avLst/>
          </a:prstGeom>
        </p:spPr>
      </p:pic>
      <p:pic>
        <p:nvPicPr>
          <p:cNvPr id="310" name="Picture 30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83028" y="451569"/>
            <a:ext cx="573067" cy="1055351"/>
          </a:xfrm>
          <a:prstGeom prst="rect">
            <a:avLst/>
          </a:prstGeom>
        </p:spPr>
      </p:pic>
      <p:pic>
        <p:nvPicPr>
          <p:cNvPr id="311" name="Picture 31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48561" y="-291988"/>
            <a:ext cx="1263297" cy="1659876"/>
          </a:xfrm>
          <a:prstGeom prst="rect">
            <a:avLst/>
          </a:prstGeom>
        </p:spPr>
      </p:pic>
      <p:pic>
        <p:nvPicPr>
          <p:cNvPr id="312" name="Picture 3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956557" y="4641448"/>
            <a:ext cx="514254" cy="294787"/>
          </a:xfrm>
          <a:prstGeom prst="rect">
            <a:avLst/>
          </a:prstGeom>
        </p:spPr>
      </p:pic>
      <p:grpSp>
        <p:nvGrpSpPr>
          <p:cNvPr id="3" name="Group 281"/>
          <p:cNvGrpSpPr/>
          <p:nvPr/>
        </p:nvGrpSpPr>
        <p:grpSpPr>
          <a:xfrm>
            <a:off x="1558092" y="977745"/>
            <a:ext cx="3433170" cy="3199550"/>
            <a:chOff x="1558092" y="977745"/>
            <a:chExt cx="3433170" cy="3199550"/>
          </a:xfrm>
        </p:grpSpPr>
        <p:grpSp>
          <p:nvGrpSpPr>
            <p:cNvPr id="5" name="Group 232"/>
            <p:cNvGrpSpPr/>
            <p:nvPr/>
          </p:nvGrpSpPr>
          <p:grpSpPr>
            <a:xfrm>
              <a:off x="3219476" y="3545340"/>
              <a:ext cx="625222" cy="631955"/>
              <a:chOff x="3285578" y="3545340"/>
              <a:chExt cx="625222" cy="631955"/>
            </a:xfrm>
          </p:grpSpPr>
          <p:pic>
            <p:nvPicPr>
              <p:cNvPr id="239"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85578" y="3864684"/>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85578" y="3545340"/>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254"/>
            <p:cNvGrpSpPr/>
            <p:nvPr/>
          </p:nvGrpSpPr>
          <p:grpSpPr>
            <a:xfrm>
              <a:off x="3730977" y="977745"/>
              <a:ext cx="1260285" cy="3199549"/>
              <a:chOff x="4169090" y="977745"/>
              <a:chExt cx="1260285" cy="3199549"/>
            </a:xfrm>
          </p:grpSpPr>
          <p:pic>
            <p:nvPicPr>
              <p:cNvPr id="3080"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169090" y="1988147"/>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79774" y="1357853"/>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52"/>
              <p:cNvGrpSpPr/>
              <p:nvPr/>
            </p:nvGrpSpPr>
            <p:grpSpPr>
              <a:xfrm>
                <a:off x="4794312" y="977745"/>
                <a:ext cx="635063" cy="3199549"/>
                <a:chOff x="4794312" y="977745"/>
                <a:chExt cx="635063" cy="3199549"/>
              </a:xfrm>
            </p:grpSpPr>
            <p:pic>
              <p:nvPicPr>
                <p:cNvPr id="4" name="Pictur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798756" y="1604650"/>
                  <a:ext cx="620189" cy="814881"/>
                </a:xfrm>
                <a:prstGeom prst="rect">
                  <a:avLst/>
                </a:prstGeom>
              </p:spPr>
            </p:pic>
            <p:pic>
              <p:nvPicPr>
                <p:cNvPr id="234" name="Picture 23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798756" y="2421214"/>
                  <a:ext cx="620189" cy="814881"/>
                </a:xfrm>
                <a:prstGeom prst="rect">
                  <a:avLst/>
                </a:prstGeom>
              </p:spPr>
            </p:pic>
            <p:grpSp>
              <p:nvGrpSpPr>
                <p:cNvPr id="9" name="Group 251"/>
                <p:cNvGrpSpPr/>
                <p:nvPr/>
              </p:nvGrpSpPr>
              <p:grpSpPr>
                <a:xfrm>
                  <a:off x="4794312" y="977745"/>
                  <a:ext cx="624633" cy="625222"/>
                  <a:chOff x="4794312" y="977745"/>
                  <a:chExt cx="624633" cy="625222"/>
                </a:xfrm>
              </p:grpSpPr>
              <p:pic>
                <p:nvPicPr>
                  <p:cNvPr id="3077"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794312"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04407"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8"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04153" y="3864683"/>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55"/>
                <p:cNvGrpSpPr/>
                <p:nvPr/>
              </p:nvGrpSpPr>
              <p:grpSpPr>
                <a:xfrm>
                  <a:off x="4794312" y="3237778"/>
                  <a:ext cx="624633" cy="625222"/>
                  <a:chOff x="4794312" y="977745"/>
                  <a:chExt cx="624633" cy="625222"/>
                </a:xfrm>
              </p:grpSpPr>
              <p:pic>
                <p:nvPicPr>
                  <p:cNvPr id="257"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794312"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04407"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1" name="Group 260"/>
            <p:cNvGrpSpPr/>
            <p:nvPr/>
          </p:nvGrpSpPr>
          <p:grpSpPr>
            <a:xfrm>
              <a:off x="1558092" y="977745"/>
              <a:ext cx="1260285" cy="3199549"/>
              <a:chOff x="4169090" y="977745"/>
              <a:chExt cx="1260285" cy="3199549"/>
            </a:xfrm>
          </p:grpSpPr>
          <p:pic>
            <p:nvPicPr>
              <p:cNvPr id="262"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169090" y="1988147"/>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79774" y="1357853"/>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263"/>
              <p:cNvGrpSpPr/>
              <p:nvPr/>
            </p:nvGrpSpPr>
            <p:grpSpPr>
              <a:xfrm>
                <a:off x="4794312" y="977745"/>
                <a:ext cx="635063" cy="3199549"/>
                <a:chOff x="4794312" y="977745"/>
                <a:chExt cx="635063" cy="3199549"/>
              </a:xfrm>
            </p:grpSpPr>
            <p:pic>
              <p:nvPicPr>
                <p:cNvPr id="265" name="Picture 26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798756" y="1604650"/>
                  <a:ext cx="620189" cy="814881"/>
                </a:xfrm>
                <a:prstGeom prst="rect">
                  <a:avLst/>
                </a:prstGeom>
              </p:spPr>
            </p:pic>
            <p:pic>
              <p:nvPicPr>
                <p:cNvPr id="266" name="Picture 26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798756" y="2421214"/>
                  <a:ext cx="620189" cy="814881"/>
                </a:xfrm>
                <a:prstGeom prst="rect">
                  <a:avLst/>
                </a:prstGeom>
              </p:spPr>
            </p:pic>
            <p:grpSp>
              <p:nvGrpSpPr>
                <p:cNvPr id="13" name="Group 266"/>
                <p:cNvGrpSpPr/>
                <p:nvPr/>
              </p:nvGrpSpPr>
              <p:grpSpPr>
                <a:xfrm>
                  <a:off x="4794312" y="977745"/>
                  <a:ext cx="624633" cy="625222"/>
                  <a:chOff x="4794312" y="977745"/>
                  <a:chExt cx="624633" cy="625222"/>
                </a:xfrm>
              </p:grpSpPr>
              <p:pic>
                <p:nvPicPr>
                  <p:cNvPr id="272"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794312"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04407"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8"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04153" y="3864683"/>
                  <a:ext cx="625222" cy="3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268"/>
                <p:cNvGrpSpPr/>
                <p:nvPr/>
              </p:nvGrpSpPr>
              <p:grpSpPr>
                <a:xfrm>
                  <a:off x="4794312" y="3237778"/>
                  <a:ext cx="624633" cy="625222"/>
                  <a:chOff x="4794312" y="977745"/>
                  <a:chExt cx="624633" cy="625222"/>
                </a:xfrm>
              </p:grpSpPr>
              <p:pic>
                <p:nvPicPr>
                  <p:cNvPr id="270"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794312"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04407" y="977745"/>
                    <a:ext cx="314538" cy="6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sp>
        <p:nvSpPr>
          <p:cNvPr id="59" name="Rectangle 58"/>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2"/>
                </a:solidFill>
              </a:rPr>
              <a:pPr algn="r"/>
              <a:t>18</a:t>
            </a:fld>
            <a:endParaRPr lang="en-US" sz="600" dirty="0">
              <a:solidFill>
                <a:schemeClr val="tx2"/>
              </a:solidFill>
            </a:endParaRPr>
          </a:p>
        </p:txBody>
      </p:sp>
      <p:grpSp>
        <p:nvGrpSpPr>
          <p:cNvPr id="60" name="Group 59"/>
          <p:cNvGrpSpPr/>
          <p:nvPr/>
        </p:nvGrpSpPr>
        <p:grpSpPr>
          <a:xfrm>
            <a:off x="597807" y="4913973"/>
            <a:ext cx="2539093" cy="218542"/>
            <a:chOff x="597807" y="4913973"/>
            <a:chExt cx="2539093" cy="218542"/>
          </a:xfrm>
        </p:grpSpPr>
        <p:sp>
          <p:nvSpPr>
            <p:cNvPr id="6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62" name="Straight Connector 61"/>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4527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4.44444E-6 4.56958E-6 L -0.14341 -0.09905 " pathEditMode="relative" rAng="0" ptsTypes="AA">
                                      <p:cBhvr>
                                        <p:cTn id="6" dur="200" fill="hold"/>
                                        <p:tgtEl>
                                          <p:spTgt spid="295"/>
                                        </p:tgtEl>
                                        <p:attrNameLst>
                                          <p:attrName>ppt_x</p:attrName>
                                          <p:attrName>ppt_y</p:attrName>
                                        </p:attrNameLst>
                                      </p:cBhvr>
                                      <p:rCtr x="-7170" y="-4968"/>
                                    </p:animMotion>
                                  </p:childTnLst>
                                </p:cTn>
                              </p:par>
                              <p:par>
                                <p:cTn id="7" presetID="42" presetClass="path" presetSubtype="0" fill="hold" nodeType="withEffect">
                                  <p:stCondLst>
                                    <p:cond delay="0"/>
                                  </p:stCondLst>
                                  <p:childTnLst>
                                    <p:animMotion origin="layout" path="M -1.38889E-6 3.01759E-6 L 0.10608 -0.5125 " pathEditMode="relative" rAng="0" ptsTypes="AA">
                                      <p:cBhvr>
                                        <p:cTn id="8" dur="200" fill="hold"/>
                                        <p:tgtEl>
                                          <p:spTgt spid="293"/>
                                        </p:tgtEl>
                                        <p:attrNameLst>
                                          <p:attrName>ppt_x</p:attrName>
                                          <p:attrName>ppt_y</p:attrName>
                                        </p:attrNameLst>
                                      </p:cBhvr>
                                      <p:rCtr x="5295" y="-25640"/>
                                    </p:animMotion>
                                  </p:childTnLst>
                                </p:cTn>
                              </p:par>
                              <p:par>
                                <p:cTn id="9" presetID="42" presetClass="path" presetSubtype="0" fill="hold" nodeType="withEffect">
                                  <p:stCondLst>
                                    <p:cond delay="0"/>
                                  </p:stCondLst>
                                  <p:childTnLst>
                                    <p:animMotion origin="layout" path="M -3.88889E-6 4.23018E-6 L -0.39757 -0.00031 " pathEditMode="relative" rAng="0" ptsTypes="AA">
                                      <p:cBhvr>
                                        <p:cTn id="10" dur="200" fill="hold"/>
                                        <p:tgtEl>
                                          <p:spTgt spid="298"/>
                                        </p:tgtEl>
                                        <p:attrNameLst>
                                          <p:attrName>ppt_x</p:attrName>
                                          <p:attrName>ppt_y</p:attrName>
                                        </p:attrNameLst>
                                      </p:cBhvr>
                                      <p:rCtr x="-19878" y="-31"/>
                                    </p:animMotion>
                                  </p:childTnLst>
                                </p:cTn>
                              </p:par>
                              <p:par>
                                <p:cTn id="11" presetID="42" presetClass="path" presetSubtype="0" fill="hold" nodeType="withEffect">
                                  <p:stCondLst>
                                    <p:cond delay="0"/>
                                  </p:stCondLst>
                                  <p:childTnLst>
                                    <p:animMotion origin="layout" path="M -1.66667E-6 -4.97069E-6 L -0.32882 -0.10336 " pathEditMode="relative" rAng="0" ptsTypes="AA">
                                      <p:cBhvr>
                                        <p:cTn id="12" dur="200" fill="hold"/>
                                        <p:tgtEl>
                                          <p:spTgt spid="297"/>
                                        </p:tgtEl>
                                        <p:attrNameLst>
                                          <p:attrName>ppt_x</p:attrName>
                                          <p:attrName>ppt_y</p:attrName>
                                        </p:attrNameLst>
                                      </p:cBhvr>
                                      <p:rCtr x="-16441" y="-5184"/>
                                    </p:animMotion>
                                  </p:childTnLst>
                                </p:cTn>
                              </p:par>
                              <p:par>
                                <p:cTn id="13" presetID="6" presetClass="emph" presetSubtype="0" fill="hold" nodeType="withEffect">
                                  <p:stCondLst>
                                    <p:cond delay="0"/>
                                  </p:stCondLst>
                                  <p:childTnLst>
                                    <p:animScale>
                                      <p:cBhvr>
                                        <p:cTn id="14" dur="200" fill="hold"/>
                                        <p:tgtEl>
                                          <p:spTgt spid="295"/>
                                        </p:tgtEl>
                                      </p:cBhvr>
                                      <p:by x="50000" y="50000"/>
                                    </p:animScale>
                                  </p:childTnLst>
                                </p:cTn>
                              </p:par>
                              <p:par>
                                <p:cTn id="15" presetID="6" presetClass="emph" presetSubtype="0" fill="hold" nodeType="withEffect">
                                  <p:stCondLst>
                                    <p:cond delay="0"/>
                                  </p:stCondLst>
                                  <p:childTnLst>
                                    <p:animScale>
                                      <p:cBhvr>
                                        <p:cTn id="16" dur="200" fill="hold"/>
                                        <p:tgtEl>
                                          <p:spTgt spid="293"/>
                                        </p:tgtEl>
                                      </p:cBhvr>
                                      <p:by x="25000" y="25000"/>
                                    </p:animScale>
                                  </p:childTnLst>
                                </p:cTn>
                              </p:par>
                              <p:par>
                                <p:cTn id="17" presetID="6" presetClass="emph" presetSubtype="0" fill="hold" nodeType="withEffect">
                                  <p:stCondLst>
                                    <p:cond delay="0"/>
                                  </p:stCondLst>
                                  <p:childTnLst>
                                    <p:animScale>
                                      <p:cBhvr>
                                        <p:cTn id="18" dur="200" fill="hold"/>
                                        <p:tgtEl>
                                          <p:spTgt spid="298"/>
                                        </p:tgtEl>
                                      </p:cBhvr>
                                      <p:by x="50000" y="50000"/>
                                    </p:animScale>
                                  </p:childTnLst>
                                </p:cTn>
                              </p:par>
                              <p:par>
                                <p:cTn id="19" presetID="6" presetClass="emph" presetSubtype="0" fill="hold" nodeType="withEffect">
                                  <p:stCondLst>
                                    <p:cond delay="0"/>
                                  </p:stCondLst>
                                  <p:childTnLst>
                                    <p:animScale>
                                      <p:cBhvr>
                                        <p:cTn id="20" dur="200" fill="hold"/>
                                        <p:tgtEl>
                                          <p:spTgt spid="297"/>
                                        </p:tgtEl>
                                      </p:cBhvr>
                                      <p:by x="50000" y="50000"/>
                                    </p:animScale>
                                  </p:childTnLst>
                                </p:cTn>
                              </p:par>
                              <p:par>
                                <p:cTn id="21" presetID="42" presetClass="path" presetSubtype="0" fill="hold" nodeType="withEffect">
                                  <p:stCondLst>
                                    <p:cond delay="0"/>
                                  </p:stCondLst>
                                  <p:childTnLst>
                                    <p:animMotion origin="layout" path="M -1.66667E-6 -1.96357E-6 L 0.22743 -0.04137 " pathEditMode="relative" rAng="0" ptsTypes="AA">
                                      <p:cBhvr>
                                        <p:cTn id="22" dur="200" fill="hold"/>
                                        <p:tgtEl>
                                          <p:spTgt spid="302"/>
                                        </p:tgtEl>
                                        <p:attrNameLst>
                                          <p:attrName>ppt_x</p:attrName>
                                          <p:attrName>ppt_y</p:attrName>
                                        </p:attrNameLst>
                                      </p:cBhvr>
                                      <p:rCtr x="11372" y="-2069"/>
                                    </p:animMotion>
                                  </p:childTnLst>
                                </p:cTn>
                              </p:par>
                              <p:par>
                                <p:cTn id="23" presetID="6" presetClass="emph" presetSubtype="0" fill="hold" nodeType="withEffect">
                                  <p:stCondLst>
                                    <p:cond delay="0"/>
                                  </p:stCondLst>
                                  <p:childTnLst>
                                    <p:animScale>
                                      <p:cBhvr>
                                        <p:cTn id="24" dur="200" fill="hold"/>
                                        <p:tgtEl>
                                          <p:spTgt spid="302"/>
                                        </p:tgtEl>
                                      </p:cBhvr>
                                      <p:by x="40000" y="40000"/>
                                    </p:animScale>
                                  </p:childTnLst>
                                </p:cTn>
                              </p:par>
                              <p:par>
                                <p:cTn id="25" presetID="42" presetClass="path" presetSubtype="0" fill="hold" nodeType="withEffect">
                                  <p:stCondLst>
                                    <p:cond delay="0"/>
                                  </p:stCondLst>
                                  <p:childTnLst>
                                    <p:animMotion origin="layout" path="M -2.22222E-6 3.73572E-7 L -0.09896 -0.0954 " pathEditMode="relative" rAng="0" ptsTypes="AA">
                                      <p:cBhvr>
                                        <p:cTn id="26" dur="200" fill="hold"/>
                                        <p:tgtEl>
                                          <p:spTgt spid="299"/>
                                        </p:tgtEl>
                                        <p:attrNameLst>
                                          <p:attrName>ppt_x</p:attrName>
                                          <p:attrName>ppt_y</p:attrName>
                                        </p:attrNameLst>
                                      </p:cBhvr>
                                      <p:rCtr x="-4948" y="-4785"/>
                                    </p:animMotion>
                                  </p:childTnLst>
                                </p:cTn>
                              </p:par>
                              <p:par>
                                <p:cTn id="27" presetID="6" presetClass="emph" presetSubtype="0" fill="hold" nodeType="withEffect">
                                  <p:stCondLst>
                                    <p:cond delay="0"/>
                                  </p:stCondLst>
                                  <p:childTnLst>
                                    <p:animScale>
                                      <p:cBhvr>
                                        <p:cTn id="28" dur="200" fill="hold"/>
                                        <p:tgtEl>
                                          <p:spTgt spid="299"/>
                                        </p:tgtEl>
                                      </p:cBhvr>
                                      <p:by x="50000" y="50000"/>
                                    </p:animScale>
                                  </p:childTnLst>
                                </p:cTn>
                              </p:par>
                              <p:par>
                                <p:cTn id="29" presetID="42" presetClass="path" presetSubtype="0" fill="hold" nodeType="withEffect">
                                  <p:stCondLst>
                                    <p:cond delay="0"/>
                                  </p:stCondLst>
                                  <p:childTnLst>
                                    <p:animMotion origin="layout" path="M 0 1.68571E-6 L 0.03351 -0.35258 " pathEditMode="relative" rAng="0" ptsTypes="AA">
                                      <p:cBhvr>
                                        <p:cTn id="30" dur="200" fill="hold"/>
                                        <p:tgtEl>
                                          <p:spTgt spid="300"/>
                                        </p:tgtEl>
                                        <p:attrNameLst>
                                          <p:attrName>ppt_x</p:attrName>
                                          <p:attrName>ppt_y</p:attrName>
                                        </p:attrNameLst>
                                      </p:cBhvr>
                                      <p:rCtr x="1667" y="-17629"/>
                                    </p:animMotion>
                                  </p:childTnLst>
                                </p:cTn>
                              </p:par>
                              <p:par>
                                <p:cTn id="31" presetID="6" presetClass="emph" presetSubtype="0" fill="hold" nodeType="withEffect">
                                  <p:stCondLst>
                                    <p:cond delay="0"/>
                                  </p:stCondLst>
                                  <p:childTnLst>
                                    <p:animScale>
                                      <p:cBhvr>
                                        <p:cTn id="32" dur="200" fill="hold"/>
                                        <p:tgtEl>
                                          <p:spTgt spid="300"/>
                                        </p:tgtEl>
                                      </p:cBhvr>
                                      <p:by x="50000" y="50000"/>
                                    </p:animScale>
                                  </p:childTnLst>
                                </p:cTn>
                              </p:par>
                              <p:par>
                                <p:cTn id="33" presetID="42" presetClass="path" presetSubtype="0" fill="hold" nodeType="withEffect">
                                  <p:stCondLst>
                                    <p:cond delay="0"/>
                                  </p:stCondLst>
                                  <p:childTnLst>
                                    <p:animMotion origin="layout" path="M 3.61111E-6 -3.91788E-6 L -0.054 0.0599 " pathEditMode="relative" rAng="0" ptsTypes="AA">
                                      <p:cBhvr>
                                        <p:cTn id="34" dur="200" fill="hold"/>
                                        <p:tgtEl>
                                          <p:spTgt spid="303"/>
                                        </p:tgtEl>
                                        <p:attrNameLst>
                                          <p:attrName>ppt_x</p:attrName>
                                          <p:attrName>ppt_y</p:attrName>
                                        </p:attrNameLst>
                                      </p:cBhvr>
                                      <p:rCtr x="-2708" y="2995"/>
                                    </p:animMotion>
                                  </p:childTnLst>
                                </p:cTn>
                              </p:par>
                              <p:par>
                                <p:cTn id="35" presetID="6" presetClass="emph" presetSubtype="0" fill="hold" nodeType="withEffect">
                                  <p:stCondLst>
                                    <p:cond delay="0"/>
                                  </p:stCondLst>
                                  <p:childTnLst>
                                    <p:animScale>
                                      <p:cBhvr>
                                        <p:cTn id="36" dur="200" fill="hold"/>
                                        <p:tgtEl>
                                          <p:spTgt spid="303"/>
                                        </p:tgtEl>
                                      </p:cBhvr>
                                      <p:by x="50000" y="50000"/>
                                    </p:animScale>
                                  </p:childTnLst>
                                </p:cTn>
                              </p:par>
                              <p:par>
                                <p:cTn id="37" presetID="42" presetClass="path" presetSubtype="0" fill="hold" nodeType="withEffect">
                                  <p:stCondLst>
                                    <p:cond delay="0"/>
                                  </p:stCondLst>
                                  <p:childTnLst>
                                    <p:animMotion origin="layout" path="M -5.55556E-7 2.09812E-6 L -0.10243 -0.1225 " pathEditMode="relative" rAng="0" ptsTypes="AA">
                                      <p:cBhvr>
                                        <p:cTn id="38" dur="200" fill="hold"/>
                                        <p:tgtEl>
                                          <p:spTgt spid="307"/>
                                        </p:tgtEl>
                                        <p:attrNameLst>
                                          <p:attrName>ppt_x</p:attrName>
                                          <p:attrName>ppt_y</p:attrName>
                                        </p:attrNameLst>
                                      </p:cBhvr>
                                      <p:rCtr x="-5122" y="-6140"/>
                                    </p:animMotion>
                                  </p:childTnLst>
                                </p:cTn>
                              </p:par>
                              <p:par>
                                <p:cTn id="39" presetID="6" presetClass="emph" presetSubtype="0" fill="hold" nodeType="withEffect">
                                  <p:stCondLst>
                                    <p:cond delay="0"/>
                                  </p:stCondLst>
                                  <p:childTnLst>
                                    <p:animScale>
                                      <p:cBhvr>
                                        <p:cTn id="40" dur="200" fill="hold"/>
                                        <p:tgtEl>
                                          <p:spTgt spid="307"/>
                                        </p:tgtEl>
                                      </p:cBhvr>
                                      <p:by x="50000" y="50000"/>
                                    </p:animScale>
                                  </p:childTnLst>
                                </p:cTn>
                              </p:par>
                              <p:par>
                                <p:cTn id="41" presetID="42" presetClass="path" presetSubtype="0" fill="hold" nodeType="withEffect">
                                  <p:stCondLst>
                                    <p:cond delay="0"/>
                                  </p:stCondLst>
                                  <p:childTnLst>
                                    <p:animMotion origin="layout" path="M -3.05556E-6 2.6535E-6 L 0.33941 0.28787 " pathEditMode="relative" rAng="0" ptsTypes="AA">
                                      <p:cBhvr>
                                        <p:cTn id="42" dur="200" fill="hold"/>
                                        <p:tgtEl>
                                          <p:spTgt spid="311"/>
                                        </p:tgtEl>
                                        <p:attrNameLst>
                                          <p:attrName>ppt_x</p:attrName>
                                          <p:attrName>ppt_y</p:attrName>
                                        </p:attrNameLst>
                                      </p:cBhvr>
                                      <p:rCtr x="16962" y="14378"/>
                                    </p:animMotion>
                                  </p:childTnLst>
                                </p:cTn>
                              </p:par>
                              <p:par>
                                <p:cTn id="43" presetID="6" presetClass="emph" presetSubtype="0" fill="hold" nodeType="withEffect">
                                  <p:stCondLst>
                                    <p:cond delay="0"/>
                                  </p:stCondLst>
                                  <p:childTnLst>
                                    <p:animScale>
                                      <p:cBhvr>
                                        <p:cTn id="44" dur="200" fill="hold"/>
                                        <p:tgtEl>
                                          <p:spTgt spid="311"/>
                                        </p:tgtEl>
                                      </p:cBhvr>
                                      <p:by x="40000" y="40000"/>
                                    </p:animScale>
                                  </p:childTnLst>
                                </p:cTn>
                              </p:par>
                              <p:par>
                                <p:cTn id="45" presetID="42" presetClass="path" presetSubtype="0" fill="hold" nodeType="withEffect">
                                  <p:stCondLst>
                                    <p:cond delay="0"/>
                                  </p:stCondLst>
                                  <p:childTnLst>
                                    <p:animMotion origin="layout" path="M -2.77778E-7 -4.79482E-6 L 0.14479 0.06048 " pathEditMode="relative" rAng="0" ptsTypes="AA">
                                      <p:cBhvr>
                                        <p:cTn id="46" dur="200" fill="hold"/>
                                        <p:tgtEl>
                                          <p:spTgt spid="310"/>
                                        </p:tgtEl>
                                        <p:attrNameLst>
                                          <p:attrName>ppt_x</p:attrName>
                                          <p:attrName>ppt_y</p:attrName>
                                        </p:attrNameLst>
                                      </p:cBhvr>
                                      <p:rCtr x="7240" y="3024"/>
                                    </p:animMotion>
                                  </p:childTnLst>
                                </p:cTn>
                              </p:par>
                              <p:par>
                                <p:cTn id="47" presetID="6" presetClass="emph" presetSubtype="0" fill="hold" nodeType="withEffect">
                                  <p:stCondLst>
                                    <p:cond delay="0"/>
                                  </p:stCondLst>
                                  <p:childTnLst>
                                    <p:animScale>
                                      <p:cBhvr>
                                        <p:cTn id="48" dur="200" fill="hold"/>
                                        <p:tgtEl>
                                          <p:spTgt spid="310"/>
                                        </p:tgtEl>
                                      </p:cBhvr>
                                      <p:by x="40000" y="40000"/>
                                    </p:animScale>
                                  </p:childTnLst>
                                </p:cTn>
                              </p:par>
                              <p:par>
                                <p:cTn id="49" presetID="42" presetClass="path" presetSubtype="0" fill="hold" nodeType="withEffect">
                                  <p:stCondLst>
                                    <p:cond delay="0"/>
                                  </p:stCondLst>
                                  <p:childTnLst>
                                    <p:animMotion origin="layout" path="M -2.5E-6 3.46498E-6 L -0.2835 -0.26443 " pathEditMode="relative" rAng="0" ptsTypes="AA">
                                      <p:cBhvr>
                                        <p:cTn id="50" dur="200" fill="hold"/>
                                        <p:tgtEl>
                                          <p:spTgt spid="309"/>
                                        </p:tgtEl>
                                        <p:attrNameLst>
                                          <p:attrName>ppt_x</p:attrName>
                                          <p:attrName>ppt_y</p:attrName>
                                        </p:attrNameLst>
                                      </p:cBhvr>
                                      <p:rCtr x="-14184" y="-13237"/>
                                    </p:animMotion>
                                  </p:childTnLst>
                                </p:cTn>
                              </p:par>
                              <p:par>
                                <p:cTn id="51" presetID="6" presetClass="emph" presetSubtype="0" fill="hold" nodeType="withEffect">
                                  <p:stCondLst>
                                    <p:cond delay="0"/>
                                  </p:stCondLst>
                                  <p:childTnLst>
                                    <p:animScale>
                                      <p:cBhvr>
                                        <p:cTn id="52" dur="200" fill="hold"/>
                                        <p:tgtEl>
                                          <p:spTgt spid="309"/>
                                        </p:tgtEl>
                                      </p:cBhvr>
                                      <p:by x="50000" y="50000"/>
                                    </p:animScale>
                                  </p:childTnLst>
                                </p:cTn>
                              </p:par>
                              <p:par>
                                <p:cTn id="53" presetID="42" presetClass="path" presetSubtype="0" fill="hold" nodeType="withEffect">
                                  <p:stCondLst>
                                    <p:cond delay="0"/>
                                  </p:stCondLst>
                                  <p:childTnLst>
                                    <p:animMotion origin="layout" path="M -1.94444E-6 -2.62265E-6 L -0.34219 -0.54643 " pathEditMode="relative" rAng="0" ptsTypes="AA">
                                      <p:cBhvr>
                                        <p:cTn id="54" dur="200" fill="hold"/>
                                        <p:tgtEl>
                                          <p:spTgt spid="308"/>
                                        </p:tgtEl>
                                        <p:attrNameLst>
                                          <p:attrName>ppt_x</p:attrName>
                                          <p:attrName>ppt_y</p:attrName>
                                        </p:attrNameLst>
                                      </p:cBhvr>
                                      <p:rCtr x="-17118" y="-27337"/>
                                    </p:animMotion>
                                  </p:childTnLst>
                                </p:cTn>
                              </p:par>
                              <p:par>
                                <p:cTn id="55" presetID="6" presetClass="emph" presetSubtype="0" fill="hold" nodeType="withEffect">
                                  <p:stCondLst>
                                    <p:cond delay="0"/>
                                  </p:stCondLst>
                                  <p:childTnLst>
                                    <p:animScale>
                                      <p:cBhvr>
                                        <p:cTn id="56" dur="200" fill="hold"/>
                                        <p:tgtEl>
                                          <p:spTgt spid="308"/>
                                        </p:tgtEl>
                                      </p:cBhvr>
                                      <p:by x="50000" y="50000"/>
                                    </p:animScale>
                                  </p:childTnLst>
                                </p:cTn>
                              </p:par>
                              <p:par>
                                <p:cTn id="57" presetID="42" presetClass="path" presetSubtype="0" fill="hold" nodeType="withEffect">
                                  <p:stCondLst>
                                    <p:cond delay="0"/>
                                  </p:stCondLst>
                                  <p:childTnLst>
                                    <p:animMotion origin="layout" path="M 1.11111E-6 3.01759E-6 L -0.29826 -0.14841 " pathEditMode="relative" rAng="0" ptsTypes="AA">
                                      <p:cBhvr>
                                        <p:cTn id="58" dur="200" fill="hold"/>
                                        <p:tgtEl>
                                          <p:spTgt spid="312"/>
                                        </p:tgtEl>
                                        <p:attrNameLst>
                                          <p:attrName>ppt_x</p:attrName>
                                          <p:attrName>ppt_y</p:attrName>
                                        </p:attrNameLst>
                                      </p:cBhvr>
                                      <p:rCtr x="-14913" y="-7436"/>
                                    </p:animMotion>
                                  </p:childTnLst>
                                </p:cTn>
                              </p:par>
                              <p:par>
                                <p:cTn id="59" presetID="6" presetClass="emph" presetSubtype="0" fill="hold" nodeType="withEffect">
                                  <p:stCondLst>
                                    <p:cond delay="0"/>
                                  </p:stCondLst>
                                  <p:childTnLst>
                                    <p:animScale>
                                      <p:cBhvr>
                                        <p:cTn id="60" dur="200" fill="hold"/>
                                        <p:tgtEl>
                                          <p:spTgt spid="312"/>
                                        </p:tgtEl>
                                      </p:cBhvr>
                                      <p:by x="140000" y="140000"/>
                                    </p:animScale>
                                  </p:childTnLst>
                                </p:cTn>
                              </p:par>
                              <p:par>
                                <p:cTn id="61" presetID="10" presetClass="exit" presetSubtype="0" fill="hold" nodeType="withEffect">
                                  <p:stCondLst>
                                    <p:cond delay="150"/>
                                  </p:stCondLst>
                                  <p:childTnLst>
                                    <p:animEffect transition="out" filter="fade">
                                      <p:cBhvr>
                                        <p:cTn id="62" dur="250"/>
                                        <p:tgtEl>
                                          <p:spTgt spid="295"/>
                                        </p:tgtEl>
                                      </p:cBhvr>
                                    </p:animEffect>
                                    <p:set>
                                      <p:cBhvr>
                                        <p:cTn id="63" dur="1" fill="hold">
                                          <p:stCondLst>
                                            <p:cond delay="249"/>
                                          </p:stCondLst>
                                        </p:cTn>
                                        <p:tgtEl>
                                          <p:spTgt spid="295"/>
                                        </p:tgtEl>
                                        <p:attrNameLst>
                                          <p:attrName>style.visibility</p:attrName>
                                        </p:attrNameLst>
                                      </p:cBhvr>
                                      <p:to>
                                        <p:strVal val="hidden"/>
                                      </p:to>
                                    </p:set>
                                  </p:childTnLst>
                                </p:cTn>
                              </p:par>
                              <p:par>
                                <p:cTn id="64" presetID="10" presetClass="entr" presetSubtype="0" fill="hold" nodeType="withEffect">
                                  <p:stCondLst>
                                    <p:cond delay="15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250"/>
                                        <p:tgtEl>
                                          <p:spTgt spid="3"/>
                                        </p:tgtEl>
                                      </p:cBhvr>
                                    </p:animEffect>
                                  </p:childTnLst>
                                </p:cTn>
                              </p:par>
                              <p:par>
                                <p:cTn id="67" presetID="10" presetClass="exit" presetSubtype="0" fill="hold" nodeType="withEffect">
                                  <p:stCondLst>
                                    <p:cond delay="150"/>
                                  </p:stCondLst>
                                  <p:childTnLst>
                                    <p:animEffect transition="out" filter="fade">
                                      <p:cBhvr>
                                        <p:cTn id="68" dur="250"/>
                                        <p:tgtEl>
                                          <p:spTgt spid="293"/>
                                        </p:tgtEl>
                                      </p:cBhvr>
                                    </p:animEffect>
                                    <p:set>
                                      <p:cBhvr>
                                        <p:cTn id="69" dur="1" fill="hold">
                                          <p:stCondLst>
                                            <p:cond delay="249"/>
                                          </p:stCondLst>
                                        </p:cTn>
                                        <p:tgtEl>
                                          <p:spTgt spid="293"/>
                                        </p:tgtEl>
                                        <p:attrNameLst>
                                          <p:attrName>style.visibility</p:attrName>
                                        </p:attrNameLst>
                                      </p:cBhvr>
                                      <p:to>
                                        <p:strVal val="hidden"/>
                                      </p:to>
                                    </p:set>
                                  </p:childTnLst>
                                </p:cTn>
                              </p:par>
                              <p:par>
                                <p:cTn id="70" presetID="10" presetClass="exit" presetSubtype="0" fill="hold" nodeType="withEffect">
                                  <p:stCondLst>
                                    <p:cond delay="150"/>
                                  </p:stCondLst>
                                  <p:childTnLst>
                                    <p:animEffect transition="out" filter="fade">
                                      <p:cBhvr>
                                        <p:cTn id="71" dur="250"/>
                                        <p:tgtEl>
                                          <p:spTgt spid="298"/>
                                        </p:tgtEl>
                                      </p:cBhvr>
                                    </p:animEffect>
                                    <p:set>
                                      <p:cBhvr>
                                        <p:cTn id="72" dur="1" fill="hold">
                                          <p:stCondLst>
                                            <p:cond delay="249"/>
                                          </p:stCondLst>
                                        </p:cTn>
                                        <p:tgtEl>
                                          <p:spTgt spid="298"/>
                                        </p:tgtEl>
                                        <p:attrNameLst>
                                          <p:attrName>style.visibility</p:attrName>
                                        </p:attrNameLst>
                                      </p:cBhvr>
                                      <p:to>
                                        <p:strVal val="hidden"/>
                                      </p:to>
                                    </p:set>
                                  </p:childTnLst>
                                </p:cTn>
                              </p:par>
                              <p:par>
                                <p:cTn id="73" presetID="10" presetClass="exit" presetSubtype="0" fill="hold" nodeType="withEffect">
                                  <p:stCondLst>
                                    <p:cond delay="150"/>
                                  </p:stCondLst>
                                  <p:childTnLst>
                                    <p:animEffect transition="out" filter="fade">
                                      <p:cBhvr>
                                        <p:cTn id="74" dur="250"/>
                                        <p:tgtEl>
                                          <p:spTgt spid="297"/>
                                        </p:tgtEl>
                                      </p:cBhvr>
                                    </p:animEffect>
                                    <p:set>
                                      <p:cBhvr>
                                        <p:cTn id="75" dur="1" fill="hold">
                                          <p:stCondLst>
                                            <p:cond delay="249"/>
                                          </p:stCondLst>
                                        </p:cTn>
                                        <p:tgtEl>
                                          <p:spTgt spid="297"/>
                                        </p:tgtEl>
                                        <p:attrNameLst>
                                          <p:attrName>style.visibility</p:attrName>
                                        </p:attrNameLst>
                                      </p:cBhvr>
                                      <p:to>
                                        <p:strVal val="hidden"/>
                                      </p:to>
                                    </p:set>
                                  </p:childTnLst>
                                </p:cTn>
                              </p:par>
                              <p:par>
                                <p:cTn id="76" presetID="10" presetClass="exit" presetSubtype="0" fill="hold" nodeType="withEffect">
                                  <p:stCondLst>
                                    <p:cond delay="150"/>
                                  </p:stCondLst>
                                  <p:childTnLst>
                                    <p:animEffect transition="out" filter="fade">
                                      <p:cBhvr>
                                        <p:cTn id="77" dur="250"/>
                                        <p:tgtEl>
                                          <p:spTgt spid="302"/>
                                        </p:tgtEl>
                                      </p:cBhvr>
                                    </p:animEffect>
                                    <p:set>
                                      <p:cBhvr>
                                        <p:cTn id="78" dur="1" fill="hold">
                                          <p:stCondLst>
                                            <p:cond delay="249"/>
                                          </p:stCondLst>
                                        </p:cTn>
                                        <p:tgtEl>
                                          <p:spTgt spid="302"/>
                                        </p:tgtEl>
                                        <p:attrNameLst>
                                          <p:attrName>style.visibility</p:attrName>
                                        </p:attrNameLst>
                                      </p:cBhvr>
                                      <p:to>
                                        <p:strVal val="hidden"/>
                                      </p:to>
                                    </p:set>
                                  </p:childTnLst>
                                </p:cTn>
                              </p:par>
                              <p:par>
                                <p:cTn id="79" presetID="10" presetClass="exit" presetSubtype="0" fill="hold" nodeType="withEffect">
                                  <p:stCondLst>
                                    <p:cond delay="150"/>
                                  </p:stCondLst>
                                  <p:childTnLst>
                                    <p:animEffect transition="out" filter="fade">
                                      <p:cBhvr>
                                        <p:cTn id="80" dur="250"/>
                                        <p:tgtEl>
                                          <p:spTgt spid="299"/>
                                        </p:tgtEl>
                                      </p:cBhvr>
                                    </p:animEffect>
                                    <p:set>
                                      <p:cBhvr>
                                        <p:cTn id="81" dur="1" fill="hold">
                                          <p:stCondLst>
                                            <p:cond delay="249"/>
                                          </p:stCondLst>
                                        </p:cTn>
                                        <p:tgtEl>
                                          <p:spTgt spid="299"/>
                                        </p:tgtEl>
                                        <p:attrNameLst>
                                          <p:attrName>style.visibility</p:attrName>
                                        </p:attrNameLst>
                                      </p:cBhvr>
                                      <p:to>
                                        <p:strVal val="hidden"/>
                                      </p:to>
                                    </p:set>
                                  </p:childTnLst>
                                </p:cTn>
                              </p:par>
                              <p:par>
                                <p:cTn id="82" presetID="10" presetClass="exit" presetSubtype="0" fill="hold" nodeType="withEffect">
                                  <p:stCondLst>
                                    <p:cond delay="150"/>
                                  </p:stCondLst>
                                  <p:childTnLst>
                                    <p:animEffect transition="out" filter="fade">
                                      <p:cBhvr>
                                        <p:cTn id="83" dur="250"/>
                                        <p:tgtEl>
                                          <p:spTgt spid="300"/>
                                        </p:tgtEl>
                                      </p:cBhvr>
                                    </p:animEffect>
                                    <p:set>
                                      <p:cBhvr>
                                        <p:cTn id="84" dur="1" fill="hold">
                                          <p:stCondLst>
                                            <p:cond delay="249"/>
                                          </p:stCondLst>
                                        </p:cTn>
                                        <p:tgtEl>
                                          <p:spTgt spid="300"/>
                                        </p:tgtEl>
                                        <p:attrNameLst>
                                          <p:attrName>style.visibility</p:attrName>
                                        </p:attrNameLst>
                                      </p:cBhvr>
                                      <p:to>
                                        <p:strVal val="hidden"/>
                                      </p:to>
                                    </p:set>
                                  </p:childTnLst>
                                </p:cTn>
                              </p:par>
                              <p:par>
                                <p:cTn id="85" presetID="10" presetClass="exit" presetSubtype="0" fill="hold" nodeType="withEffect">
                                  <p:stCondLst>
                                    <p:cond delay="150"/>
                                  </p:stCondLst>
                                  <p:childTnLst>
                                    <p:animEffect transition="out" filter="fade">
                                      <p:cBhvr>
                                        <p:cTn id="86" dur="250"/>
                                        <p:tgtEl>
                                          <p:spTgt spid="303"/>
                                        </p:tgtEl>
                                      </p:cBhvr>
                                    </p:animEffect>
                                    <p:set>
                                      <p:cBhvr>
                                        <p:cTn id="87" dur="1" fill="hold">
                                          <p:stCondLst>
                                            <p:cond delay="249"/>
                                          </p:stCondLst>
                                        </p:cTn>
                                        <p:tgtEl>
                                          <p:spTgt spid="303"/>
                                        </p:tgtEl>
                                        <p:attrNameLst>
                                          <p:attrName>style.visibility</p:attrName>
                                        </p:attrNameLst>
                                      </p:cBhvr>
                                      <p:to>
                                        <p:strVal val="hidden"/>
                                      </p:to>
                                    </p:set>
                                  </p:childTnLst>
                                </p:cTn>
                              </p:par>
                              <p:par>
                                <p:cTn id="88" presetID="10" presetClass="exit" presetSubtype="0" fill="hold" nodeType="withEffect">
                                  <p:stCondLst>
                                    <p:cond delay="150"/>
                                  </p:stCondLst>
                                  <p:childTnLst>
                                    <p:animEffect transition="out" filter="fade">
                                      <p:cBhvr>
                                        <p:cTn id="89" dur="250"/>
                                        <p:tgtEl>
                                          <p:spTgt spid="307"/>
                                        </p:tgtEl>
                                      </p:cBhvr>
                                    </p:animEffect>
                                    <p:set>
                                      <p:cBhvr>
                                        <p:cTn id="90" dur="1" fill="hold">
                                          <p:stCondLst>
                                            <p:cond delay="249"/>
                                          </p:stCondLst>
                                        </p:cTn>
                                        <p:tgtEl>
                                          <p:spTgt spid="307"/>
                                        </p:tgtEl>
                                        <p:attrNameLst>
                                          <p:attrName>style.visibility</p:attrName>
                                        </p:attrNameLst>
                                      </p:cBhvr>
                                      <p:to>
                                        <p:strVal val="hidden"/>
                                      </p:to>
                                    </p:set>
                                  </p:childTnLst>
                                </p:cTn>
                              </p:par>
                              <p:par>
                                <p:cTn id="91" presetID="10" presetClass="exit" presetSubtype="0" fill="hold" nodeType="withEffect">
                                  <p:stCondLst>
                                    <p:cond delay="150"/>
                                  </p:stCondLst>
                                  <p:childTnLst>
                                    <p:animEffect transition="out" filter="fade">
                                      <p:cBhvr>
                                        <p:cTn id="92" dur="250"/>
                                        <p:tgtEl>
                                          <p:spTgt spid="311"/>
                                        </p:tgtEl>
                                      </p:cBhvr>
                                    </p:animEffect>
                                    <p:set>
                                      <p:cBhvr>
                                        <p:cTn id="93" dur="1" fill="hold">
                                          <p:stCondLst>
                                            <p:cond delay="249"/>
                                          </p:stCondLst>
                                        </p:cTn>
                                        <p:tgtEl>
                                          <p:spTgt spid="311"/>
                                        </p:tgtEl>
                                        <p:attrNameLst>
                                          <p:attrName>style.visibility</p:attrName>
                                        </p:attrNameLst>
                                      </p:cBhvr>
                                      <p:to>
                                        <p:strVal val="hidden"/>
                                      </p:to>
                                    </p:set>
                                  </p:childTnLst>
                                </p:cTn>
                              </p:par>
                              <p:par>
                                <p:cTn id="94" presetID="10" presetClass="exit" presetSubtype="0" fill="hold" nodeType="withEffect">
                                  <p:stCondLst>
                                    <p:cond delay="150"/>
                                  </p:stCondLst>
                                  <p:childTnLst>
                                    <p:animEffect transition="out" filter="fade">
                                      <p:cBhvr>
                                        <p:cTn id="95" dur="250"/>
                                        <p:tgtEl>
                                          <p:spTgt spid="310"/>
                                        </p:tgtEl>
                                      </p:cBhvr>
                                    </p:animEffect>
                                    <p:set>
                                      <p:cBhvr>
                                        <p:cTn id="96" dur="1" fill="hold">
                                          <p:stCondLst>
                                            <p:cond delay="249"/>
                                          </p:stCondLst>
                                        </p:cTn>
                                        <p:tgtEl>
                                          <p:spTgt spid="310"/>
                                        </p:tgtEl>
                                        <p:attrNameLst>
                                          <p:attrName>style.visibility</p:attrName>
                                        </p:attrNameLst>
                                      </p:cBhvr>
                                      <p:to>
                                        <p:strVal val="hidden"/>
                                      </p:to>
                                    </p:set>
                                  </p:childTnLst>
                                </p:cTn>
                              </p:par>
                              <p:par>
                                <p:cTn id="97" presetID="10" presetClass="exit" presetSubtype="0" fill="hold" nodeType="withEffect">
                                  <p:stCondLst>
                                    <p:cond delay="150"/>
                                  </p:stCondLst>
                                  <p:childTnLst>
                                    <p:animEffect transition="out" filter="fade">
                                      <p:cBhvr>
                                        <p:cTn id="98" dur="250"/>
                                        <p:tgtEl>
                                          <p:spTgt spid="309"/>
                                        </p:tgtEl>
                                      </p:cBhvr>
                                    </p:animEffect>
                                    <p:set>
                                      <p:cBhvr>
                                        <p:cTn id="99" dur="1" fill="hold">
                                          <p:stCondLst>
                                            <p:cond delay="249"/>
                                          </p:stCondLst>
                                        </p:cTn>
                                        <p:tgtEl>
                                          <p:spTgt spid="309"/>
                                        </p:tgtEl>
                                        <p:attrNameLst>
                                          <p:attrName>style.visibility</p:attrName>
                                        </p:attrNameLst>
                                      </p:cBhvr>
                                      <p:to>
                                        <p:strVal val="hidden"/>
                                      </p:to>
                                    </p:set>
                                  </p:childTnLst>
                                </p:cTn>
                              </p:par>
                              <p:par>
                                <p:cTn id="100" presetID="10" presetClass="exit" presetSubtype="0" fill="hold" nodeType="withEffect">
                                  <p:stCondLst>
                                    <p:cond delay="150"/>
                                  </p:stCondLst>
                                  <p:childTnLst>
                                    <p:animEffect transition="out" filter="fade">
                                      <p:cBhvr>
                                        <p:cTn id="101" dur="250"/>
                                        <p:tgtEl>
                                          <p:spTgt spid="308"/>
                                        </p:tgtEl>
                                      </p:cBhvr>
                                    </p:animEffect>
                                    <p:set>
                                      <p:cBhvr>
                                        <p:cTn id="102" dur="1" fill="hold">
                                          <p:stCondLst>
                                            <p:cond delay="249"/>
                                          </p:stCondLst>
                                        </p:cTn>
                                        <p:tgtEl>
                                          <p:spTgt spid="308"/>
                                        </p:tgtEl>
                                        <p:attrNameLst>
                                          <p:attrName>style.visibility</p:attrName>
                                        </p:attrNameLst>
                                      </p:cBhvr>
                                      <p:to>
                                        <p:strVal val="hidden"/>
                                      </p:to>
                                    </p:set>
                                  </p:childTnLst>
                                </p:cTn>
                              </p:par>
                              <p:par>
                                <p:cTn id="103" presetID="10" presetClass="exit" presetSubtype="0" fill="hold" nodeType="withEffect">
                                  <p:stCondLst>
                                    <p:cond delay="150"/>
                                  </p:stCondLst>
                                  <p:childTnLst>
                                    <p:animEffect transition="out" filter="fade">
                                      <p:cBhvr>
                                        <p:cTn id="104" dur="250"/>
                                        <p:tgtEl>
                                          <p:spTgt spid="312"/>
                                        </p:tgtEl>
                                      </p:cBhvr>
                                    </p:animEffect>
                                    <p:set>
                                      <p:cBhvr>
                                        <p:cTn id="105" dur="1" fill="hold">
                                          <p:stCondLst>
                                            <p:cond delay="249"/>
                                          </p:stCondLst>
                                        </p:cTn>
                                        <p:tgtEl>
                                          <p:spTgt spid="312"/>
                                        </p:tgtEl>
                                        <p:attrNameLst>
                                          <p:attrName>style.visibility</p:attrName>
                                        </p:attrNameLst>
                                      </p:cBhvr>
                                      <p:to>
                                        <p:strVal val="hidden"/>
                                      </p:to>
                                    </p:set>
                                  </p:childTnLst>
                                </p:cTn>
                              </p:par>
                            </p:childTnLst>
                          </p:cTn>
                        </p:par>
                        <p:par>
                          <p:cTn id="106" fill="hold">
                            <p:stCondLst>
                              <p:cond delay="400"/>
                            </p:stCondLst>
                            <p:childTnLst>
                              <p:par>
                                <p:cTn id="107" presetID="10" presetClass="exit" presetSubtype="0" fill="hold" nodeType="afterEffect">
                                  <p:stCondLst>
                                    <p:cond delay="250"/>
                                  </p:stCondLst>
                                  <p:childTnLst>
                                    <p:animEffect transition="out" filter="fade">
                                      <p:cBhvr>
                                        <p:cTn id="108" dur="500"/>
                                        <p:tgtEl>
                                          <p:spTgt spid="3"/>
                                        </p:tgtEl>
                                      </p:cBhvr>
                                    </p:animEffect>
                                    <p:set>
                                      <p:cBhvr>
                                        <p:cTn id="109" dur="1" fill="hold">
                                          <p:stCondLst>
                                            <p:cond delay="499"/>
                                          </p:stCondLst>
                                        </p:cTn>
                                        <p:tgtEl>
                                          <p:spTgt spid="3"/>
                                        </p:tgtEl>
                                        <p:attrNameLst>
                                          <p:attrName>style.visibility</p:attrName>
                                        </p:attrNameLst>
                                      </p:cBhvr>
                                      <p:to>
                                        <p:strVal val="hidden"/>
                                      </p:to>
                                    </p:set>
                                  </p:childTnLst>
                                </p:cTn>
                              </p:par>
                              <p:par>
                                <p:cTn id="110" presetID="10" presetClass="entr" presetSubtype="0" fill="hold" nodeType="withEffect">
                                  <p:stCondLst>
                                    <p:cond delay="25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500"/>
                                        <p:tgtEl>
                                          <p:spTgt spid="2"/>
                                        </p:tgtEl>
                                      </p:cBhvr>
                                    </p:animEffect>
                                  </p:childTnLst>
                                </p:cTn>
                              </p:par>
                            </p:childTnLst>
                          </p:cTn>
                        </p:par>
                        <p:par>
                          <p:cTn id="113" fill="hold">
                            <p:stCondLst>
                              <p:cond delay="1150"/>
                            </p:stCondLst>
                            <p:childTnLst>
                              <p:par>
                                <p:cTn id="114" presetID="22" presetClass="entr" presetSubtype="8" fill="hold" grpId="0" nodeType="after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wipe(left)">
                                      <p:cBhvr>
                                        <p:cTn id="116" dur="500"/>
                                        <p:tgtEl>
                                          <p:spTgt spid="6"/>
                                        </p:tgtEl>
                                      </p:cBhvr>
                                    </p:animEffect>
                                  </p:childTnLst>
                                </p:cTn>
                              </p:par>
                              <p:par>
                                <p:cTn id="117" presetID="10" presetClass="entr" presetSubtype="0" fill="hold" grpId="0" nodeType="withEffect">
                                  <p:stCondLst>
                                    <p:cond delay="250"/>
                                  </p:stCondLst>
                                  <p:childTnLst>
                                    <p:set>
                                      <p:cBhvr>
                                        <p:cTn id="118" dur="1" fill="hold">
                                          <p:stCondLst>
                                            <p:cond delay="0"/>
                                          </p:stCondLst>
                                        </p:cTn>
                                        <p:tgtEl>
                                          <p:spTgt spid="121"/>
                                        </p:tgtEl>
                                        <p:attrNameLst>
                                          <p:attrName>style.visibility</p:attrName>
                                        </p:attrNameLst>
                                      </p:cBhvr>
                                      <p:to>
                                        <p:strVal val="visible"/>
                                      </p:to>
                                    </p:set>
                                    <p:animEffect transition="in" filter="fade">
                                      <p:cBhvr>
                                        <p:cTn id="11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93551" y="256968"/>
            <a:ext cx="7771752" cy="761995"/>
          </a:xfrm>
        </p:spPr>
        <p:txBody>
          <a:bodyPr/>
          <a:lstStyle/>
          <a:p>
            <a:r>
              <a:rPr lang="en-US" dirty="0" smtClean="0">
                <a:solidFill>
                  <a:srgbClr val="FF0000"/>
                </a:solidFill>
              </a:rPr>
              <a:t>Mobility</a:t>
            </a:r>
            <a:r>
              <a:rPr lang="en-US" dirty="0" smtClean="0"/>
              <a:t> Is a Priority and Challenge for I.T.</a:t>
            </a:r>
            <a:endParaRPr lang="en-US" dirty="0"/>
          </a:p>
        </p:txBody>
      </p:sp>
      <p:sp>
        <p:nvSpPr>
          <p:cNvPr id="21" name="TextBox 20"/>
          <p:cNvSpPr txBox="1"/>
          <p:nvPr/>
        </p:nvSpPr>
        <p:spPr>
          <a:xfrm>
            <a:off x="5375499" y="1179632"/>
            <a:ext cx="3207188" cy="533162"/>
          </a:xfrm>
          <a:prstGeom prst="rect">
            <a:avLst/>
          </a:prstGeom>
          <a:noFill/>
        </p:spPr>
        <p:txBody>
          <a:bodyPr wrap="square" lIns="34232" tIns="17115" rIns="34232" bIns="17115" rtlCol="0">
            <a:spAutoFit/>
          </a:bodyPr>
          <a:lstStyle/>
          <a:p>
            <a:pPr algn="ctr">
              <a:lnSpc>
                <a:spcPct val="90000"/>
              </a:lnSpc>
            </a:pPr>
            <a:r>
              <a:rPr lang="en-US" b="1" dirty="0" smtClean="0"/>
              <a:t>Top Mobility Challenges </a:t>
            </a:r>
            <a:br>
              <a:rPr lang="en-US" b="1" dirty="0" smtClean="0"/>
            </a:br>
            <a:r>
              <a:rPr lang="en-US" b="1" dirty="0" smtClean="0"/>
              <a:t>for CIOs</a:t>
            </a:r>
            <a:endParaRPr lang="en-US" b="1" dirty="0"/>
          </a:p>
        </p:txBody>
      </p:sp>
      <p:graphicFrame>
        <p:nvGraphicFramePr>
          <p:cNvPr id="22" name="Chart 21"/>
          <p:cNvGraphicFramePr/>
          <p:nvPr/>
        </p:nvGraphicFramePr>
        <p:xfrm>
          <a:off x="5225872" y="1383969"/>
          <a:ext cx="3346912" cy="241063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5282932" y="2010010"/>
            <a:ext cx="2223459" cy="461620"/>
          </a:xfrm>
          <a:prstGeom prst="rect">
            <a:avLst/>
          </a:prstGeom>
          <a:noFill/>
        </p:spPr>
        <p:txBody>
          <a:bodyPr wrap="square" lIns="91402" tIns="45698" rIns="91402" bIns="45698" rtlCol="0">
            <a:spAutoFit/>
          </a:bodyPr>
          <a:lstStyle/>
          <a:p>
            <a:r>
              <a:rPr lang="en-US" sz="1200" b="1" dirty="0" smtClean="0">
                <a:solidFill>
                  <a:schemeClr val="bg1"/>
                </a:solidFill>
              </a:rPr>
              <a:t>Securing corporate information</a:t>
            </a:r>
            <a:endParaRPr lang="en-US" sz="1200" b="1" dirty="0">
              <a:solidFill>
                <a:schemeClr val="bg1"/>
              </a:solidFill>
            </a:endParaRPr>
          </a:p>
        </p:txBody>
      </p:sp>
      <p:sp>
        <p:nvSpPr>
          <p:cNvPr id="24" name="TextBox 23"/>
          <p:cNvSpPr txBox="1"/>
          <p:nvPr/>
        </p:nvSpPr>
        <p:spPr>
          <a:xfrm>
            <a:off x="5282932" y="2598603"/>
            <a:ext cx="2162336" cy="461620"/>
          </a:xfrm>
          <a:prstGeom prst="rect">
            <a:avLst/>
          </a:prstGeom>
          <a:noFill/>
        </p:spPr>
        <p:txBody>
          <a:bodyPr wrap="square" lIns="91402" tIns="45698" rIns="91402" bIns="45698" rtlCol="0">
            <a:spAutoFit/>
          </a:bodyPr>
          <a:lstStyle/>
          <a:p>
            <a:r>
              <a:rPr lang="en-US" sz="1200" b="1" dirty="0" smtClean="0">
                <a:solidFill>
                  <a:schemeClr val="bg1"/>
                </a:solidFill>
              </a:rPr>
              <a:t>Integrating with </a:t>
            </a:r>
            <a:br>
              <a:rPr lang="en-US" sz="1200" b="1" dirty="0" smtClean="0">
                <a:solidFill>
                  <a:schemeClr val="bg1"/>
                </a:solidFill>
              </a:rPr>
            </a:br>
            <a:r>
              <a:rPr lang="en-US" sz="1200" b="1" dirty="0" smtClean="0">
                <a:solidFill>
                  <a:schemeClr val="bg1"/>
                </a:solidFill>
              </a:rPr>
              <a:t>other systems</a:t>
            </a:r>
            <a:endParaRPr lang="en-US" sz="1200" b="1" dirty="0">
              <a:solidFill>
                <a:schemeClr val="bg1"/>
              </a:solidFill>
            </a:endParaRPr>
          </a:p>
        </p:txBody>
      </p:sp>
      <p:sp>
        <p:nvSpPr>
          <p:cNvPr id="25" name="TextBox 24"/>
          <p:cNvSpPr txBox="1"/>
          <p:nvPr/>
        </p:nvSpPr>
        <p:spPr>
          <a:xfrm>
            <a:off x="5282932" y="3182221"/>
            <a:ext cx="2009226" cy="461620"/>
          </a:xfrm>
          <a:prstGeom prst="rect">
            <a:avLst/>
          </a:prstGeom>
          <a:noFill/>
        </p:spPr>
        <p:txBody>
          <a:bodyPr wrap="square" lIns="91402" tIns="45698" rIns="91402" bIns="45698" rtlCol="0">
            <a:spAutoFit/>
          </a:bodyPr>
          <a:lstStyle/>
          <a:p>
            <a:r>
              <a:rPr lang="en-US" sz="1200" b="1" dirty="0" smtClean="0">
                <a:solidFill>
                  <a:schemeClr val="bg1"/>
                </a:solidFill>
              </a:rPr>
              <a:t>Supporting </a:t>
            </a:r>
            <a:br>
              <a:rPr lang="en-US" sz="1200" b="1" dirty="0" smtClean="0">
                <a:solidFill>
                  <a:schemeClr val="bg1"/>
                </a:solidFill>
              </a:rPr>
            </a:br>
            <a:r>
              <a:rPr lang="en-US" sz="1200" b="1" dirty="0" smtClean="0">
                <a:solidFill>
                  <a:schemeClr val="bg1"/>
                </a:solidFill>
              </a:rPr>
              <a:t>multiple devices</a:t>
            </a:r>
            <a:endParaRPr lang="en-US" sz="1200" b="1" dirty="0">
              <a:solidFill>
                <a:schemeClr val="bg1"/>
              </a:solidFill>
            </a:endParaRPr>
          </a:p>
        </p:txBody>
      </p:sp>
      <p:sp>
        <p:nvSpPr>
          <p:cNvPr id="26" name="TextBox 25"/>
          <p:cNvSpPr txBox="1"/>
          <p:nvPr/>
        </p:nvSpPr>
        <p:spPr>
          <a:xfrm>
            <a:off x="8103174" y="2040788"/>
            <a:ext cx="697926" cy="400065"/>
          </a:xfrm>
          <a:prstGeom prst="rect">
            <a:avLst/>
          </a:prstGeom>
          <a:noFill/>
        </p:spPr>
        <p:txBody>
          <a:bodyPr wrap="none" lIns="91402" tIns="45698" rIns="91402" bIns="45698" rtlCol="0">
            <a:spAutoFit/>
          </a:bodyPr>
          <a:lstStyle/>
          <a:p>
            <a:r>
              <a:rPr lang="en-US" sz="2000" b="1" dirty="0" smtClean="0"/>
              <a:t>41%</a:t>
            </a:r>
            <a:endParaRPr lang="en-US" sz="2000" b="1" dirty="0"/>
          </a:p>
        </p:txBody>
      </p:sp>
      <p:sp>
        <p:nvSpPr>
          <p:cNvPr id="27" name="TextBox 26"/>
          <p:cNvSpPr txBox="1"/>
          <p:nvPr/>
        </p:nvSpPr>
        <p:spPr>
          <a:xfrm>
            <a:off x="8103174" y="2629381"/>
            <a:ext cx="697926" cy="400065"/>
          </a:xfrm>
          <a:prstGeom prst="rect">
            <a:avLst/>
          </a:prstGeom>
          <a:noFill/>
        </p:spPr>
        <p:txBody>
          <a:bodyPr wrap="none" lIns="91402" tIns="45698" rIns="91402" bIns="45698" rtlCol="0">
            <a:spAutoFit/>
          </a:bodyPr>
          <a:lstStyle/>
          <a:p>
            <a:r>
              <a:rPr lang="en-US" sz="2000" b="1" dirty="0" smtClean="0"/>
              <a:t>31%</a:t>
            </a:r>
            <a:endParaRPr lang="en-US" sz="2000" b="1" dirty="0"/>
          </a:p>
        </p:txBody>
      </p:sp>
      <p:sp>
        <p:nvSpPr>
          <p:cNvPr id="28" name="TextBox 27"/>
          <p:cNvSpPr txBox="1"/>
          <p:nvPr/>
        </p:nvSpPr>
        <p:spPr>
          <a:xfrm>
            <a:off x="8103174" y="3212999"/>
            <a:ext cx="697926" cy="400065"/>
          </a:xfrm>
          <a:prstGeom prst="rect">
            <a:avLst/>
          </a:prstGeom>
          <a:noFill/>
        </p:spPr>
        <p:txBody>
          <a:bodyPr wrap="none" lIns="91402" tIns="45698" rIns="91402" bIns="45698" rtlCol="0">
            <a:spAutoFit/>
          </a:bodyPr>
          <a:lstStyle/>
          <a:p>
            <a:r>
              <a:rPr lang="en-US" sz="2000" b="1" dirty="0" smtClean="0"/>
              <a:t>28%</a:t>
            </a:r>
            <a:endParaRPr lang="en-US" sz="2000" b="1" dirty="0"/>
          </a:p>
        </p:txBody>
      </p:sp>
      <p:cxnSp>
        <p:nvCxnSpPr>
          <p:cNvPr id="30" name="Straight Connector 29"/>
          <p:cNvCxnSpPr/>
          <p:nvPr/>
        </p:nvCxnSpPr>
        <p:spPr bwMode="auto">
          <a:xfrm>
            <a:off x="2156382" y="2021307"/>
            <a:ext cx="0" cy="1651334"/>
          </a:xfrm>
          <a:prstGeom prst="line">
            <a:avLst/>
          </a:prstGeom>
          <a:noFill/>
          <a:ln w="12700" cap="flat" cmpd="sng" algn="ctr">
            <a:solidFill>
              <a:schemeClr val="bg1"/>
            </a:solidFill>
            <a:prstDash val="solid"/>
            <a:round/>
            <a:headEnd type="none" w="med" len="med"/>
            <a:tailEnd type="none" w="med" len="med"/>
          </a:ln>
          <a:effectLst/>
        </p:spPr>
      </p:cxnSp>
      <p:cxnSp>
        <p:nvCxnSpPr>
          <p:cNvPr id="31" name="Straight Connector 30"/>
          <p:cNvCxnSpPr/>
          <p:nvPr/>
        </p:nvCxnSpPr>
        <p:spPr bwMode="auto">
          <a:xfrm>
            <a:off x="5152580" y="2000924"/>
            <a:ext cx="0" cy="1651334"/>
          </a:xfrm>
          <a:prstGeom prst="line">
            <a:avLst/>
          </a:prstGeom>
          <a:noFill/>
          <a:ln w="12700" cap="flat" cmpd="sng" algn="ctr">
            <a:solidFill>
              <a:schemeClr val="bg1"/>
            </a:solidFill>
            <a:prstDash val="solid"/>
            <a:round/>
            <a:headEnd type="none" w="med" len="med"/>
            <a:tailEnd type="none" w="med" len="med"/>
          </a:ln>
          <a:effectLst/>
        </p:spPr>
      </p:cxnSp>
      <p:sp>
        <p:nvSpPr>
          <p:cNvPr id="44" name="TextBox 43"/>
          <p:cNvSpPr txBox="1"/>
          <p:nvPr/>
        </p:nvSpPr>
        <p:spPr>
          <a:xfrm>
            <a:off x="5808333" y="4180945"/>
            <a:ext cx="2900569" cy="157675"/>
          </a:xfrm>
          <a:prstGeom prst="rect">
            <a:avLst/>
          </a:prstGeom>
          <a:noFill/>
        </p:spPr>
        <p:txBody>
          <a:bodyPr wrap="square" lIns="34232" tIns="17115" rIns="34232" bIns="17115" rtlCol="0">
            <a:spAutoFit/>
          </a:bodyPr>
          <a:lstStyle/>
          <a:p>
            <a:pPr algn="r"/>
            <a:r>
              <a:rPr lang="en-US" sz="1200" baseline="30000" dirty="0" smtClean="0"/>
              <a:t>CIO Insight: Top Challenges of Enterprise Mobility, 2012</a:t>
            </a:r>
            <a:endParaRPr lang="en-US" sz="1200" baseline="30000" dirty="0"/>
          </a:p>
        </p:txBody>
      </p:sp>
      <p:sp>
        <p:nvSpPr>
          <p:cNvPr id="13" name="TextBox 12"/>
          <p:cNvSpPr txBox="1"/>
          <p:nvPr/>
        </p:nvSpPr>
        <p:spPr>
          <a:xfrm>
            <a:off x="2146301" y="1150770"/>
            <a:ext cx="2959100" cy="590887"/>
          </a:xfrm>
          <a:prstGeom prst="rect">
            <a:avLst/>
          </a:prstGeom>
          <a:noFill/>
        </p:spPr>
        <p:txBody>
          <a:bodyPr wrap="square" lIns="91402" tIns="45698" rIns="91402" bIns="45698" rtlCol="0">
            <a:spAutoFit/>
          </a:bodyPr>
          <a:lstStyle/>
          <a:p>
            <a:pPr algn="ctr">
              <a:lnSpc>
                <a:spcPct val="90000"/>
              </a:lnSpc>
            </a:pPr>
            <a:r>
              <a:rPr lang="en-US" b="1" dirty="0" smtClean="0"/>
              <a:t>Bring Your Own Device (BYOD) Practices in 2011</a:t>
            </a:r>
            <a:endParaRPr lang="en-US" b="1" dirty="0"/>
          </a:p>
        </p:txBody>
      </p:sp>
      <p:grpSp>
        <p:nvGrpSpPr>
          <p:cNvPr id="5" name="Group 36"/>
          <p:cNvGrpSpPr/>
          <p:nvPr/>
        </p:nvGrpSpPr>
        <p:grpSpPr>
          <a:xfrm>
            <a:off x="2551797" y="2037699"/>
            <a:ext cx="841247" cy="786714"/>
            <a:chOff x="10543652" y="5801853"/>
            <a:chExt cx="3422065" cy="3351826"/>
          </a:xfrm>
        </p:grpSpPr>
        <p:sp>
          <p:nvSpPr>
            <p:cNvPr id="29" name="Donut 28"/>
            <p:cNvSpPr/>
            <p:nvPr/>
          </p:nvSpPr>
          <p:spPr bwMode="auto">
            <a:xfrm>
              <a:off x="10546194" y="5832963"/>
              <a:ext cx="3416980" cy="3320716"/>
            </a:xfrm>
            <a:prstGeom prst="donu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44593" indent="-44593" algn="ctr"/>
              <a:endParaRPr lang="en-US" b="1" dirty="0">
                <a:latin typeface="Arial" pitchFamily="-106" charset="0"/>
              </a:endParaRPr>
            </a:p>
          </p:txBody>
        </p:sp>
        <p:sp>
          <p:nvSpPr>
            <p:cNvPr id="41" name="Block Arc 40"/>
            <p:cNvSpPr/>
            <p:nvPr/>
          </p:nvSpPr>
          <p:spPr bwMode="auto">
            <a:xfrm>
              <a:off x="10543652" y="5801853"/>
              <a:ext cx="3422065" cy="3311458"/>
            </a:xfrm>
            <a:prstGeom prst="blockArc">
              <a:avLst>
                <a:gd name="adj1" fmla="val 10204215"/>
                <a:gd name="adj2" fmla="val 16223218"/>
                <a:gd name="adj3" fmla="val 2488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2034" tIns="46018" rIns="92034" bIns="46018" numCol="1" rtlCol="0" anchor="t" anchorCtr="0" compatLnSpc="1">
              <a:prstTxWarp prst="textNoShape">
                <a:avLst/>
              </a:prstTxWarp>
              <a:noAutofit/>
            </a:bodyPr>
            <a:lstStyle/>
            <a:p>
              <a:pPr marL="44573" indent="-44573" algn="ctr"/>
              <a:endParaRPr lang="en-US" b="1" dirty="0">
                <a:latin typeface="Arial" pitchFamily="-106" charset="0"/>
              </a:endParaRPr>
            </a:p>
          </p:txBody>
        </p:sp>
        <p:sp>
          <p:nvSpPr>
            <p:cNvPr id="42" name="TextBox 41"/>
            <p:cNvSpPr txBox="1"/>
            <p:nvPr/>
          </p:nvSpPr>
          <p:spPr>
            <a:xfrm>
              <a:off x="10899735" y="6778428"/>
              <a:ext cx="2879870" cy="1573362"/>
            </a:xfrm>
            <a:prstGeom prst="rect">
              <a:avLst/>
            </a:prstGeom>
            <a:noFill/>
          </p:spPr>
          <p:txBody>
            <a:bodyPr wrap="square" lIns="91402" tIns="45698" rIns="91402" bIns="45698" rtlCol="0">
              <a:spAutoFit/>
            </a:bodyPr>
            <a:lstStyle/>
            <a:p>
              <a:pPr algn="ctr"/>
              <a:r>
                <a:rPr lang="en-US" b="1" dirty="0" smtClean="0"/>
                <a:t>74%</a:t>
              </a:r>
            </a:p>
          </p:txBody>
        </p:sp>
      </p:grpSp>
      <p:sp>
        <p:nvSpPr>
          <p:cNvPr id="43" name="TextBox 42"/>
          <p:cNvSpPr txBox="1"/>
          <p:nvPr/>
        </p:nvSpPr>
        <p:spPr>
          <a:xfrm>
            <a:off x="3358478" y="1981873"/>
            <a:ext cx="1683422" cy="738619"/>
          </a:xfrm>
          <a:prstGeom prst="rect">
            <a:avLst/>
          </a:prstGeom>
          <a:noFill/>
        </p:spPr>
        <p:txBody>
          <a:bodyPr wrap="square" lIns="91402" tIns="45698" rIns="91402" bIns="45698" rtlCol="0">
            <a:spAutoFit/>
          </a:bodyPr>
          <a:lstStyle/>
          <a:p>
            <a:pPr algn="ctr"/>
            <a:r>
              <a:rPr lang="en-US" sz="1400" dirty="0"/>
              <a:t>74% Allow some sort of BYOD usage.</a:t>
            </a:r>
          </a:p>
        </p:txBody>
      </p:sp>
      <p:grpSp>
        <p:nvGrpSpPr>
          <p:cNvPr id="6" name="Group 37"/>
          <p:cNvGrpSpPr/>
          <p:nvPr/>
        </p:nvGrpSpPr>
        <p:grpSpPr>
          <a:xfrm>
            <a:off x="2556818" y="2959769"/>
            <a:ext cx="843587" cy="777240"/>
            <a:chOff x="6113646" y="8165429"/>
            <a:chExt cx="2329592" cy="2356889"/>
          </a:xfrm>
        </p:grpSpPr>
        <p:sp>
          <p:nvSpPr>
            <p:cNvPr id="39" name="Donut 38"/>
            <p:cNvSpPr/>
            <p:nvPr/>
          </p:nvSpPr>
          <p:spPr bwMode="auto">
            <a:xfrm>
              <a:off x="6120108" y="8182177"/>
              <a:ext cx="2323130" cy="2311024"/>
            </a:xfrm>
            <a:prstGeom prst="don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2034" tIns="46018" rIns="92034" bIns="46018" numCol="1" rtlCol="0" anchor="t" anchorCtr="0" compatLnSpc="1">
              <a:prstTxWarp prst="textNoShape">
                <a:avLst/>
              </a:prstTxWarp>
              <a:noAutofit/>
            </a:bodyPr>
            <a:lstStyle/>
            <a:p>
              <a:pPr marL="44573" indent="-44573" algn="ctr"/>
              <a:endParaRPr lang="en-US" b="1" dirty="0">
                <a:latin typeface="Arial" pitchFamily="-106" charset="0"/>
              </a:endParaRPr>
            </a:p>
          </p:txBody>
        </p:sp>
        <p:sp>
          <p:nvSpPr>
            <p:cNvPr id="40" name="Block Arc 39"/>
            <p:cNvSpPr/>
            <p:nvPr/>
          </p:nvSpPr>
          <p:spPr bwMode="auto">
            <a:xfrm>
              <a:off x="6113646" y="8165429"/>
              <a:ext cx="2323133" cy="2356889"/>
            </a:xfrm>
            <a:prstGeom prst="blockArc">
              <a:avLst>
                <a:gd name="adj1" fmla="val 14632404"/>
                <a:gd name="adj2" fmla="val 16315551"/>
                <a:gd name="adj3" fmla="val 2529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noAutofit/>
            </a:bodyPr>
            <a:lstStyle/>
            <a:p>
              <a:pPr marL="44593" indent="-44593" algn="ctr"/>
              <a:endParaRPr lang="en-US" b="1" dirty="0">
                <a:latin typeface="Arial" pitchFamily="-106" charset="0"/>
              </a:endParaRPr>
            </a:p>
          </p:txBody>
        </p:sp>
      </p:grpSp>
      <p:sp>
        <p:nvSpPr>
          <p:cNvPr id="48" name="TextBox 47"/>
          <p:cNvSpPr txBox="1"/>
          <p:nvPr/>
        </p:nvSpPr>
        <p:spPr>
          <a:xfrm>
            <a:off x="3427738" y="2878224"/>
            <a:ext cx="1577762" cy="1169507"/>
          </a:xfrm>
          <a:prstGeom prst="rect">
            <a:avLst/>
          </a:prstGeom>
          <a:noFill/>
        </p:spPr>
        <p:txBody>
          <a:bodyPr wrap="square" lIns="91402" tIns="45698" rIns="91402" bIns="45698" rtlCol="0">
            <a:spAutoFit/>
          </a:bodyPr>
          <a:lstStyle/>
          <a:p>
            <a:pPr algn="ctr"/>
            <a:r>
              <a:rPr lang="en-US" sz="1400" dirty="0"/>
              <a:t>Less than 10% “FULLY AWARE” of the devices accessing their network</a:t>
            </a:r>
          </a:p>
        </p:txBody>
      </p:sp>
      <p:sp>
        <p:nvSpPr>
          <p:cNvPr id="50" name="TextBox 49"/>
          <p:cNvSpPr txBox="1"/>
          <p:nvPr/>
        </p:nvSpPr>
        <p:spPr>
          <a:xfrm>
            <a:off x="2621919" y="3164162"/>
            <a:ext cx="723900" cy="369287"/>
          </a:xfrm>
          <a:prstGeom prst="rect">
            <a:avLst/>
          </a:prstGeom>
          <a:noFill/>
        </p:spPr>
        <p:txBody>
          <a:bodyPr wrap="square" lIns="91402" tIns="45698" rIns="91402" bIns="45698" rtlCol="0">
            <a:spAutoFit/>
          </a:bodyPr>
          <a:lstStyle/>
          <a:p>
            <a:pPr algn="ctr"/>
            <a:r>
              <a:rPr lang="en-US" b="1" dirty="0" smtClean="0"/>
              <a:t>10%</a:t>
            </a:r>
            <a:endParaRPr lang="en-US" b="1" dirty="0"/>
          </a:p>
        </p:txBody>
      </p:sp>
      <p:sp>
        <p:nvSpPr>
          <p:cNvPr id="38" name="Rectangle 37"/>
          <p:cNvSpPr/>
          <p:nvPr/>
        </p:nvSpPr>
        <p:spPr>
          <a:xfrm>
            <a:off x="292100" y="1625600"/>
            <a:ext cx="1714500" cy="1938992"/>
          </a:xfrm>
          <a:prstGeom prst="rect">
            <a:avLst/>
          </a:prstGeom>
        </p:spPr>
        <p:txBody>
          <a:bodyPr wrap="square">
            <a:spAutoFit/>
          </a:bodyPr>
          <a:lstStyle/>
          <a:p>
            <a:r>
              <a:rPr lang="en-US" sz="2000" dirty="0" smtClean="0"/>
              <a:t>By </a:t>
            </a:r>
            <a:r>
              <a:rPr lang="en-US" sz="2000" dirty="0" smtClean="0">
                <a:solidFill>
                  <a:srgbClr val="FF0000"/>
                </a:solidFill>
              </a:rPr>
              <a:t>2015</a:t>
            </a:r>
            <a:r>
              <a:rPr lang="en-US" sz="2000" dirty="0" smtClean="0"/>
              <a:t>, Mobile usage will surpass pc’s and other wired devices.</a:t>
            </a:r>
          </a:p>
        </p:txBody>
      </p:sp>
      <p:sp>
        <p:nvSpPr>
          <p:cNvPr id="33" name="TextBox 32"/>
          <p:cNvSpPr txBox="1"/>
          <p:nvPr/>
        </p:nvSpPr>
        <p:spPr>
          <a:xfrm>
            <a:off x="398282" y="4235412"/>
            <a:ext cx="5086144" cy="157675"/>
          </a:xfrm>
          <a:prstGeom prst="rect">
            <a:avLst/>
          </a:prstGeom>
          <a:noFill/>
        </p:spPr>
        <p:txBody>
          <a:bodyPr wrap="square" lIns="34232" tIns="17115" rIns="34232" bIns="17115" rtlCol="0">
            <a:spAutoFit/>
          </a:bodyPr>
          <a:lstStyle/>
          <a:p>
            <a:pPr>
              <a:defRPr/>
            </a:pPr>
            <a:r>
              <a:rPr lang="en-US" sz="1200" baseline="30000" dirty="0" smtClean="0"/>
              <a:t>Forbes: Mobile Business Statistics For 2012</a:t>
            </a:r>
          </a:p>
        </p:txBody>
      </p:sp>
    </p:spTree>
    <p:extLst>
      <p:ext uri="{BB962C8B-B14F-4D97-AF65-F5344CB8AC3E}">
        <p14:creationId xmlns:p14="http://schemas.microsoft.com/office/powerpoint/2010/main" val="10177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itle v7.jpg"/>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88067" name="Title 6"/>
          <p:cNvSpPr>
            <a:spLocks noGrp="1"/>
          </p:cNvSpPr>
          <p:nvPr>
            <p:ph type="title"/>
          </p:nvPr>
        </p:nvSpPr>
        <p:spPr>
          <a:xfrm>
            <a:off x="450850" y="1582738"/>
            <a:ext cx="5027613" cy="1231900"/>
          </a:xfrm>
        </p:spPr>
        <p:txBody>
          <a:bodyPr/>
          <a:lstStyle/>
          <a:p>
            <a:r>
              <a:rPr lang="en-US" dirty="0" smtClean="0"/>
              <a:t>The Future of Oracle Forms: Upgrade, Modernize, or Migrate?</a:t>
            </a:r>
          </a:p>
        </p:txBody>
      </p:sp>
      <p:sp>
        <p:nvSpPr>
          <p:cNvPr id="88068" name="Text Placeholder 7"/>
          <p:cNvSpPr>
            <a:spLocks noGrp="1"/>
          </p:cNvSpPr>
          <p:nvPr>
            <p:ph type="body" sz="quarter" idx="13"/>
          </p:nvPr>
        </p:nvSpPr>
        <p:spPr>
          <a:xfrm>
            <a:off x="450850" y="2914650"/>
            <a:ext cx="5027613" cy="1047750"/>
          </a:xfrm>
        </p:spPr>
        <p:txBody>
          <a:bodyPr/>
          <a:lstStyle/>
          <a:p>
            <a:pPr>
              <a:spcAft>
                <a:spcPct val="0"/>
              </a:spcAft>
            </a:pPr>
            <a:r>
              <a:rPr lang="en-US" dirty="0" smtClean="0"/>
              <a:t>Chris Muir</a:t>
            </a:r>
          </a:p>
          <a:p>
            <a:pPr>
              <a:spcAft>
                <a:spcPct val="0"/>
              </a:spcAft>
            </a:pPr>
            <a:r>
              <a:rPr lang="en-US" dirty="0" smtClean="0"/>
              <a:t>Principal ADF Product Management, Application Development Tools</a:t>
            </a:r>
          </a:p>
          <a:p>
            <a:pPr>
              <a:spcAft>
                <a:spcPct val="0"/>
              </a:spcAft>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0663" y="4896831"/>
            <a:ext cx="2695458" cy="383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3852" y="866909"/>
            <a:ext cx="5634292" cy="396161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245537"/>
            <a:ext cx="9144000" cy="439927"/>
          </a:xfrm>
        </p:spPr>
        <p:txBody>
          <a:bodyPr/>
          <a:lstStyle/>
          <a:p>
            <a:pPr algn="ctr"/>
            <a:r>
              <a:rPr lang="en-AU" dirty="0" smtClean="0"/>
              <a:t>"But how do we modernize this?"</a:t>
            </a:r>
            <a:endParaRPr lang="en-AU" dirty="0"/>
          </a:p>
        </p:txBody>
      </p:sp>
    </p:spTree>
    <p:extLst>
      <p:ext uri="{BB962C8B-B14F-4D97-AF65-F5344CB8AC3E}">
        <p14:creationId xmlns:p14="http://schemas.microsoft.com/office/powerpoint/2010/main" val="179472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t>Upgrade</a:t>
            </a:r>
          </a:p>
          <a:p>
            <a:r>
              <a:rPr lang="en-GB" dirty="0" smtClean="0"/>
              <a:t>Exploit new features</a:t>
            </a:r>
          </a:p>
          <a:p>
            <a:r>
              <a:rPr lang="en-GB" dirty="0" smtClean="0"/>
              <a:t>Integrate technologies</a:t>
            </a:r>
          </a:p>
          <a:p>
            <a:r>
              <a:rPr lang="en-GB" dirty="0" smtClean="0"/>
              <a:t>UI modernization</a:t>
            </a:r>
          </a:p>
          <a:p>
            <a:r>
              <a:rPr lang="en-GB" dirty="0" smtClean="0"/>
              <a:t>Complete rewrite</a:t>
            </a:r>
            <a:endParaRPr lang="en-US" dirty="0" smtClean="0"/>
          </a:p>
        </p:txBody>
      </p:sp>
    </p:spTree>
    <p:extLst>
      <p:ext uri="{BB962C8B-B14F-4D97-AF65-F5344CB8AC3E}">
        <p14:creationId xmlns:p14="http://schemas.microsoft.com/office/powerpoint/2010/main" val="41313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t>Upgrade</a:t>
            </a:r>
          </a:p>
          <a:p>
            <a:r>
              <a:rPr lang="en-GB" dirty="0" smtClean="0">
                <a:solidFill>
                  <a:srgbClr val="A3A3A3"/>
                </a:solidFill>
              </a:rPr>
              <a:t>Exploit new features</a:t>
            </a:r>
          </a:p>
          <a:p>
            <a:r>
              <a:rPr lang="en-GB" dirty="0" smtClean="0">
                <a:solidFill>
                  <a:srgbClr val="A3A3A3"/>
                </a:solidFill>
              </a:rPr>
              <a:t>Integrate technologies</a:t>
            </a:r>
          </a:p>
          <a:p>
            <a:r>
              <a:rPr lang="en-GB" dirty="0" smtClean="0">
                <a:solidFill>
                  <a:srgbClr val="A3A3A3"/>
                </a:solidFill>
              </a:rPr>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3294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5" y="715578"/>
            <a:ext cx="4841218" cy="386574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Oracle Forms 11gR1 and 11gR2 are the current </a:t>
            </a:r>
            <a:r>
              <a:rPr lang="en-GB" dirty="0" smtClean="0"/>
              <a:t>releases (12c coming soon)</a:t>
            </a:r>
          </a:p>
          <a:p>
            <a:r>
              <a:rPr lang="en-GB" dirty="0"/>
              <a:t>10g to 11g is a smooth </a:t>
            </a:r>
            <a:r>
              <a:rPr lang="en-GB" dirty="0" smtClean="0"/>
              <a:t>upgrade</a:t>
            </a:r>
          </a:p>
          <a:p>
            <a:r>
              <a:rPr lang="en-GB" dirty="0"/>
              <a:t>Well </a:t>
            </a:r>
            <a:r>
              <a:rPr lang="en-GB" dirty="0" smtClean="0"/>
              <a:t>trodden path </a:t>
            </a:r>
            <a:r>
              <a:rPr lang="en-GB" dirty="0"/>
              <a:t>from </a:t>
            </a:r>
            <a:r>
              <a:rPr lang="en-GB" dirty="0" smtClean="0"/>
              <a:t>C/S to web</a:t>
            </a:r>
            <a:endParaRPr lang="en-GB" dirty="0"/>
          </a:p>
          <a:p>
            <a:pPr lvl="1"/>
            <a:r>
              <a:rPr lang="en-GB" dirty="0"/>
              <a:t>Most code upgrades without change</a:t>
            </a:r>
          </a:p>
          <a:p>
            <a:pPr lvl="1"/>
            <a:r>
              <a:rPr lang="en-GB" dirty="0"/>
              <a:t>Other changes are well </a:t>
            </a:r>
            <a:r>
              <a:rPr lang="en-GB" dirty="0" smtClean="0"/>
              <a:t>understood</a:t>
            </a:r>
          </a:p>
          <a:p>
            <a:pPr lvl="1"/>
            <a:r>
              <a:rPr lang="en-GB" dirty="0"/>
              <a:t>Exploit new features of centrally managed </a:t>
            </a:r>
            <a:r>
              <a:rPr lang="en-GB" dirty="0" smtClean="0"/>
              <a:t>application</a:t>
            </a:r>
            <a:endParaRPr lang="en-GB" dirty="0"/>
          </a:p>
        </p:txBody>
      </p:sp>
    </p:spTree>
    <p:extLst>
      <p:ext uri="{BB962C8B-B14F-4D97-AF65-F5344CB8AC3E}">
        <p14:creationId xmlns:p14="http://schemas.microsoft.com/office/powerpoint/2010/main" val="3090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t>Upgrade</a:t>
            </a:r>
          </a:p>
          <a:p>
            <a:r>
              <a:rPr lang="en-GB" dirty="0" smtClean="0">
                <a:solidFill>
                  <a:srgbClr val="A3A3A3"/>
                </a:solidFill>
              </a:rPr>
              <a:t>Exploit new features</a:t>
            </a:r>
          </a:p>
          <a:p>
            <a:r>
              <a:rPr lang="en-GB" dirty="0" smtClean="0">
                <a:solidFill>
                  <a:srgbClr val="A3A3A3"/>
                </a:solidFill>
              </a:rPr>
              <a:t>Integrate technologies</a:t>
            </a:r>
          </a:p>
          <a:p>
            <a:r>
              <a:rPr lang="en-GB" dirty="0" smtClean="0">
                <a:solidFill>
                  <a:srgbClr val="A3A3A3"/>
                </a:solidFill>
              </a:rPr>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14408" y="766882"/>
            <a:ext cx="383371" cy="3702601"/>
          </a:xfrm>
          <a:prstGeom prst="leftBrace">
            <a:avLst>
              <a:gd name="adj1" fmla="val 8333"/>
              <a:gd name="adj2" fmla="val 3294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5" y="715578"/>
            <a:ext cx="4841218" cy="3865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a:buNone/>
            </a:pPr>
            <a:endParaRPr lang="en-GB" dirty="0" smtClean="0"/>
          </a:p>
          <a:p>
            <a:r>
              <a:rPr lang="en-GB" dirty="0" smtClean="0"/>
              <a:t>Primary reason to upgrade:</a:t>
            </a:r>
          </a:p>
          <a:p>
            <a:r>
              <a:rPr lang="en-GB" dirty="0" smtClean="0"/>
              <a:t>Stay </a:t>
            </a:r>
            <a:r>
              <a:rPr lang="en-GB" dirty="0"/>
              <a:t>supported, certified and secure</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7389" y="1929194"/>
            <a:ext cx="2960325" cy="2120722"/>
          </a:xfrm>
          <a:prstGeom prst="rect">
            <a:avLst/>
          </a:prstGeom>
          <a:noFill/>
          <a:ln w="9525">
            <a:noFill/>
            <a:miter lim="800000"/>
            <a:headEnd/>
            <a:tailEnd/>
          </a:ln>
        </p:spPr>
      </p:pic>
    </p:spTree>
    <p:extLst>
      <p:ext uri="{BB962C8B-B14F-4D97-AF65-F5344CB8AC3E}">
        <p14:creationId xmlns:p14="http://schemas.microsoft.com/office/powerpoint/2010/main" val="25322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t>Exploit new features</a:t>
            </a:r>
          </a:p>
          <a:p>
            <a:r>
              <a:rPr lang="en-GB" dirty="0" smtClean="0">
                <a:solidFill>
                  <a:srgbClr val="A3A3A3"/>
                </a:solidFill>
              </a:rPr>
              <a:t>Integrate technologies</a:t>
            </a:r>
          </a:p>
          <a:p>
            <a:r>
              <a:rPr lang="en-GB" dirty="0" smtClean="0">
                <a:solidFill>
                  <a:srgbClr val="A3A3A3"/>
                </a:solidFill>
              </a:rPr>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4071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5" y="715578"/>
            <a:ext cx="4841218" cy="386574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11gR1 - External events (AQ), </a:t>
            </a:r>
            <a:r>
              <a:rPr lang="en-GB" dirty="0"/>
              <a:t>JavaScript integration, database proxy user support, new EM integration, runtime and diagnostic features</a:t>
            </a:r>
          </a:p>
          <a:p>
            <a:r>
              <a:rPr lang="en-GB" dirty="0" smtClean="0"/>
              <a:t>11gR2 - Integration </a:t>
            </a:r>
            <a:r>
              <a:rPr lang="en-GB" dirty="0"/>
              <a:t>with OAM, RUEI, reduced footprint, additional certifications</a:t>
            </a:r>
          </a:p>
          <a:p>
            <a:pPr lvl="1"/>
            <a:r>
              <a:rPr lang="en-GB" dirty="0"/>
              <a:t>OVAB 11.1.1.6 + patch</a:t>
            </a:r>
            <a:r>
              <a:rPr lang="en-US" b="1" dirty="0"/>
              <a:t> </a:t>
            </a:r>
            <a:r>
              <a:rPr lang="en-US" dirty="0"/>
              <a:t>#15492477</a:t>
            </a:r>
            <a:endParaRPr lang="en-GB" dirty="0"/>
          </a:p>
          <a:p>
            <a:r>
              <a:rPr lang="en-GB" dirty="0"/>
              <a:t>WLS </a:t>
            </a:r>
            <a:r>
              <a:rPr lang="en-GB" dirty="0" smtClean="0"/>
              <a:t>features - </a:t>
            </a:r>
            <a:r>
              <a:rPr lang="en-US" dirty="0" smtClean="0"/>
              <a:t>EM</a:t>
            </a:r>
            <a:r>
              <a:rPr lang="en-US" dirty="0"/>
              <a:t>, logging, diagnostics, web services, mobile, ADF, OAM, Web </a:t>
            </a:r>
            <a:r>
              <a:rPr lang="en-US" dirty="0" smtClean="0"/>
              <a:t>Center</a:t>
            </a:r>
            <a:endParaRPr lang="en-US" dirty="0"/>
          </a:p>
        </p:txBody>
      </p:sp>
    </p:spTree>
    <p:extLst>
      <p:ext uri="{BB962C8B-B14F-4D97-AF65-F5344CB8AC3E}">
        <p14:creationId xmlns:p14="http://schemas.microsoft.com/office/powerpoint/2010/main" val="11014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t>Integrate technologies</a:t>
            </a:r>
          </a:p>
          <a:p>
            <a:r>
              <a:rPr lang="en-GB" dirty="0" smtClean="0">
                <a:solidFill>
                  <a:srgbClr val="A3A3A3"/>
                </a:solidFill>
              </a:rPr>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513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5" y="715578"/>
            <a:ext cx="4841218" cy="386574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Forms </a:t>
            </a:r>
            <a:r>
              <a:rPr lang="en-GB" dirty="0"/>
              <a:t>11g runs on WLS</a:t>
            </a:r>
          </a:p>
          <a:p>
            <a:r>
              <a:rPr lang="en-GB" dirty="0"/>
              <a:t>Integrate with </a:t>
            </a:r>
            <a:r>
              <a:rPr lang="en-GB" dirty="0" smtClean="0"/>
              <a:t>external web </a:t>
            </a:r>
            <a:r>
              <a:rPr lang="en-GB" dirty="0"/>
              <a:t>services</a:t>
            </a:r>
          </a:p>
          <a:p>
            <a:pPr lvl="1"/>
            <a:r>
              <a:rPr lang="en-GB" dirty="0"/>
              <a:t>SMS, email, credit check, file system</a:t>
            </a:r>
          </a:p>
          <a:p>
            <a:r>
              <a:rPr lang="en-GB" dirty="0"/>
              <a:t>Integration with other applications</a:t>
            </a:r>
          </a:p>
          <a:p>
            <a:pPr lvl="1"/>
            <a:r>
              <a:rPr lang="en-GB" dirty="0"/>
              <a:t>CRM, HR, Siebel, </a:t>
            </a:r>
            <a:r>
              <a:rPr lang="en-GB" dirty="0" err="1"/>
              <a:t>Peoplesoft</a:t>
            </a:r>
            <a:endParaRPr lang="en-GB" dirty="0"/>
          </a:p>
          <a:p>
            <a:r>
              <a:rPr lang="en-GB" dirty="0"/>
              <a:t>A way of adopting new technologies</a:t>
            </a:r>
          </a:p>
          <a:p>
            <a:pPr lvl="1"/>
            <a:r>
              <a:rPr lang="en-GB" dirty="0"/>
              <a:t>Web services, SOA, BPM, Java, ADF</a:t>
            </a:r>
            <a:endParaRPr lang="en-US" dirty="0"/>
          </a:p>
        </p:txBody>
      </p:sp>
    </p:spTree>
    <p:extLst>
      <p:ext uri="{BB962C8B-B14F-4D97-AF65-F5344CB8AC3E}">
        <p14:creationId xmlns:p14="http://schemas.microsoft.com/office/powerpoint/2010/main" val="13970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t>Integrate technologies</a:t>
            </a:r>
          </a:p>
          <a:p>
            <a:r>
              <a:rPr lang="en-GB" dirty="0" smtClean="0">
                <a:solidFill>
                  <a:srgbClr val="A3A3A3"/>
                </a:solidFill>
              </a:rPr>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513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4" y="715578"/>
            <a:ext cx="5239565" cy="3865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00" dirty="0" smtClean="0"/>
          </a:p>
          <a:p>
            <a:r>
              <a:rPr lang="en-GB" dirty="0" smtClean="0"/>
              <a:t>Call </a:t>
            </a:r>
            <a:r>
              <a:rPr lang="en-GB" dirty="0"/>
              <a:t>out to </a:t>
            </a:r>
            <a:r>
              <a:rPr lang="en-GB" dirty="0" smtClean="0"/>
              <a:t>web services </a:t>
            </a:r>
            <a:r>
              <a:rPr lang="en-GB" dirty="0"/>
              <a:t>from Forms</a:t>
            </a:r>
          </a:p>
          <a:p>
            <a:pPr lvl="1"/>
            <a:r>
              <a:rPr lang="en-GB" dirty="0"/>
              <a:t>Java </a:t>
            </a:r>
            <a:r>
              <a:rPr lang="en-GB" dirty="0" smtClean="0"/>
              <a:t>importer </a:t>
            </a:r>
            <a:r>
              <a:rPr lang="en-GB" dirty="0"/>
              <a:t>wraps web service client proxy</a:t>
            </a:r>
          </a:p>
          <a:p>
            <a:r>
              <a:rPr lang="en-GB" dirty="0"/>
              <a:t>React to 3</a:t>
            </a:r>
            <a:r>
              <a:rPr lang="en-GB" baseline="30000" dirty="0"/>
              <a:t>rd</a:t>
            </a:r>
            <a:r>
              <a:rPr lang="en-GB" dirty="0"/>
              <a:t> party events</a:t>
            </a:r>
          </a:p>
          <a:p>
            <a:pPr lvl="1"/>
            <a:r>
              <a:rPr lang="en-GB" dirty="0"/>
              <a:t>When-Event-Raised trigger</a:t>
            </a:r>
          </a:p>
          <a:p>
            <a:pPr lvl="1"/>
            <a:r>
              <a:rPr lang="en-GB" dirty="0"/>
              <a:t>Listens for events from a </a:t>
            </a:r>
            <a:r>
              <a:rPr lang="en-GB" dirty="0" smtClean="0"/>
              <a:t>queue</a:t>
            </a:r>
            <a:endParaRPr lang="en-US" dirty="0"/>
          </a:p>
        </p:txBody>
      </p:sp>
      <p:graphicFrame>
        <p:nvGraphicFramePr>
          <p:cNvPr id="7" name="Diagram 6"/>
          <p:cNvGraphicFramePr/>
          <p:nvPr>
            <p:extLst>
              <p:ext uri="{D42A27DB-BD31-4B8C-83A1-F6EECF244321}">
                <p14:modId xmlns:p14="http://schemas.microsoft.com/office/powerpoint/2010/main" val="1416756924"/>
              </p:ext>
            </p:extLst>
          </p:nvPr>
        </p:nvGraphicFramePr>
        <p:xfrm>
          <a:off x="4412318" y="2504345"/>
          <a:ext cx="4076700" cy="211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127589" y="4804994"/>
            <a:ext cx="2563794" cy="671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1419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solidFill>
                  <a:schemeClr val="accent1"/>
                </a:solidFill>
              </a:rPr>
              <a:t>Integrate technologies</a:t>
            </a:r>
          </a:p>
          <a:p>
            <a:r>
              <a:rPr lang="en-GB" dirty="0" smtClean="0">
                <a:solidFill>
                  <a:schemeClr val="bg2"/>
                </a:solidFill>
              </a:rPr>
              <a:t>UI modernization</a:t>
            </a:r>
          </a:p>
          <a:p>
            <a:r>
              <a:rPr lang="en-GB" dirty="0" smtClean="0">
                <a:solidFill>
                  <a:srgbClr val="A3A3A3"/>
                </a:solidFill>
              </a:rPr>
              <a:t>Complete rewrite</a:t>
            </a:r>
            <a:endParaRPr lang="en-US" dirty="0" smtClean="0">
              <a:solidFill>
                <a:srgbClr val="A3A3A3"/>
              </a:solidFill>
            </a:endParaRPr>
          </a:p>
        </p:txBody>
      </p:sp>
      <p:sp>
        <p:nvSpPr>
          <p:cNvPr id="6" name="Content Placeholder 1"/>
          <p:cNvSpPr txBox="1">
            <a:spLocks/>
          </p:cNvSpPr>
          <p:nvPr/>
        </p:nvSpPr>
        <p:spPr bwMode="auto">
          <a:xfrm>
            <a:off x="3904434" y="715578"/>
            <a:ext cx="5239565" cy="3865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000" dirty="0" smtClean="0"/>
          </a:p>
          <a:p>
            <a:r>
              <a:rPr lang="en-GB" dirty="0" smtClean="0"/>
              <a:t>JavaScript </a:t>
            </a:r>
            <a:r>
              <a:rPr lang="en-GB" dirty="0"/>
              <a:t>can </a:t>
            </a:r>
            <a:r>
              <a:rPr lang="en-GB" dirty="0" smtClean="0"/>
              <a:t>call </a:t>
            </a:r>
            <a:r>
              <a:rPr lang="en-GB" dirty="0"/>
              <a:t>into Forms</a:t>
            </a:r>
          </a:p>
          <a:p>
            <a:pPr lvl="1"/>
            <a:r>
              <a:rPr lang="en-GB" dirty="0"/>
              <a:t>When-Customer-</a:t>
            </a:r>
            <a:r>
              <a:rPr lang="en-GB" dirty="0" err="1"/>
              <a:t>Javascript</a:t>
            </a:r>
            <a:r>
              <a:rPr lang="en-GB" dirty="0"/>
              <a:t>-Event</a:t>
            </a:r>
          </a:p>
          <a:p>
            <a:r>
              <a:rPr lang="en-GB" dirty="0"/>
              <a:t>Call JavaScript from Forms</a:t>
            </a:r>
          </a:p>
          <a:p>
            <a:pPr lvl="1"/>
            <a:r>
              <a:rPr lang="en-GB" dirty="0" err="1"/>
              <a:t>Web.JavaScript_Eval</a:t>
            </a:r>
            <a:r>
              <a:rPr lang="en-GB" dirty="0"/>
              <a:t>(</a:t>
            </a:r>
            <a:r>
              <a:rPr lang="en-GB" dirty="0" smtClean="0"/>
              <a:t>)</a:t>
            </a:r>
            <a:endParaRPr lang="en-US" dirty="0"/>
          </a:p>
        </p:txBody>
      </p:sp>
      <p:sp>
        <p:nvSpPr>
          <p:cNvPr id="3" name="Rectangle 2"/>
          <p:cNvSpPr/>
          <p:nvPr/>
        </p:nvSpPr>
        <p:spPr>
          <a:xfrm>
            <a:off x="5127589" y="4804994"/>
            <a:ext cx="2563794" cy="671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5096" y="2156074"/>
            <a:ext cx="3633105" cy="1588166"/>
          </a:xfrm>
          <a:prstGeom prst="rect">
            <a:avLst/>
          </a:prstGeom>
          <a:noFill/>
          <a:ln w="9525">
            <a:noFill/>
            <a:miter lim="800000"/>
            <a:headEnd/>
            <a:tailEnd/>
          </a:ln>
          <a:effectLst/>
          <a:scene3d>
            <a:camera prst="isometricRightUp">
              <a:rot lat="2100000" lon="19500000" rev="0"/>
            </a:camera>
            <a:lightRig rig="chilly" dir="t"/>
          </a:scene3d>
          <a:sp3d/>
        </p:spPr>
      </p:pic>
      <p:pic>
        <p:nvPicPr>
          <p:cNvPr id="9" name="Picture 8" descr="javascript_integ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6765" y="2664502"/>
            <a:ext cx="2181486" cy="1989892"/>
          </a:xfrm>
          <a:prstGeom prst="rect">
            <a:avLst/>
          </a:prstGeom>
          <a:noFill/>
        </p:spPr>
      </p:pic>
      <p:sp>
        <p:nvSpPr>
          <p:cNvPr id="10" name="Left Brace 9"/>
          <p:cNvSpPr/>
          <p:nvPr/>
        </p:nvSpPr>
        <p:spPr>
          <a:xfrm>
            <a:off x="3426388" y="766882"/>
            <a:ext cx="383371" cy="3702601"/>
          </a:xfrm>
          <a:prstGeom prst="leftBrace">
            <a:avLst>
              <a:gd name="adj1" fmla="val 8333"/>
              <a:gd name="adj2" fmla="val 513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12902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solidFill>
                  <a:srgbClr val="A3A3A3"/>
                </a:solidFill>
              </a:rPr>
              <a:t>Integrate technologies</a:t>
            </a:r>
          </a:p>
          <a:p>
            <a:r>
              <a:rPr lang="en-GB" dirty="0" smtClean="0"/>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6272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4" y="715578"/>
            <a:ext cx="2529012" cy="386574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Users are now driven by their experiences with the web and mobile</a:t>
            </a:r>
          </a:p>
          <a:p>
            <a:r>
              <a:rPr lang="en-GB" dirty="0" smtClean="0"/>
              <a:t>They just expect more!</a:t>
            </a:r>
            <a:endParaRPr lang="en-US" dirty="0"/>
          </a:p>
        </p:txBody>
      </p:sp>
      <p:sp>
        <p:nvSpPr>
          <p:cNvPr id="3" name="Rectangle 2"/>
          <p:cNvSpPr/>
          <p:nvPr/>
        </p:nvSpPr>
        <p:spPr>
          <a:xfrm>
            <a:off x="5127589" y="4804994"/>
            <a:ext cx="2563794" cy="671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6386" y="1135971"/>
            <a:ext cx="2390775" cy="3096859"/>
          </a:xfrm>
          <a:prstGeom prst="rect">
            <a:avLst/>
          </a:prstGeom>
          <a:noFill/>
          <a:ln w="9525">
            <a:noFill/>
            <a:miter lim="800000"/>
            <a:headEnd/>
            <a:tailEnd/>
          </a:ln>
        </p:spPr>
      </p:pic>
    </p:spTree>
    <p:extLst>
      <p:ext uri="{BB962C8B-B14F-4D97-AF65-F5344CB8AC3E}">
        <p14:creationId xmlns:p14="http://schemas.microsoft.com/office/powerpoint/2010/main" val="5525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solidFill>
                  <a:srgbClr val="A3A3A3"/>
                </a:solidFill>
              </a:rPr>
              <a:t>Integrate technologies</a:t>
            </a:r>
          </a:p>
          <a:p>
            <a:r>
              <a:rPr lang="en-GB" dirty="0" smtClean="0"/>
              <a:t>UI modernization</a:t>
            </a:r>
          </a:p>
          <a:p>
            <a:r>
              <a:rPr lang="en-GB" dirty="0" smtClean="0">
                <a:solidFill>
                  <a:srgbClr val="A3A3A3"/>
                </a:solidFill>
              </a:rPr>
              <a:t>Complete rewrite</a:t>
            </a:r>
            <a:endParaRPr lang="en-US" dirty="0" smtClean="0">
              <a:solidFill>
                <a:srgbClr val="A3A3A3"/>
              </a:solidFill>
            </a:endParaRPr>
          </a:p>
        </p:txBody>
      </p:sp>
      <p:sp>
        <p:nvSpPr>
          <p:cNvPr id="5" name="Left Brace 4"/>
          <p:cNvSpPr/>
          <p:nvPr/>
        </p:nvSpPr>
        <p:spPr>
          <a:xfrm>
            <a:off x="3426388" y="766882"/>
            <a:ext cx="383371" cy="3702601"/>
          </a:xfrm>
          <a:prstGeom prst="leftBrace">
            <a:avLst>
              <a:gd name="adj1" fmla="val 8333"/>
              <a:gd name="adj2" fmla="val 6272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6" name="Content Placeholder 1"/>
          <p:cNvSpPr txBox="1">
            <a:spLocks/>
          </p:cNvSpPr>
          <p:nvPr/>
        </p:nvSpPr>
        <p:spPr bwMode="auto">
          <a:xfrm>
            <a:off x="3904434" y="715578"/>
            <a:ext cx="4853200" cy="386574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28600" indent="-168275" algn="l" defTabSz="228600" rtl="0" eaLnBrk="1" fontAlgn="base" hangingPunct="1">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1" fontAlgn="base" hangingPunct="1">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1" fontAlgn="base" hangingPunct="1">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1" fontAlgn="base" hangingPunct="1">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60min Forms Makeover</a:t>
            </a:r>
          </a:p>
          <a:p>
            <a:r>
              <a:rPr lang="en-GB" dirty="0" smtClean="0"/>
              <a:t>Java Beans - Introduce </a:t>
            </a:r>
            <a:r>
              <a:rPr lang="en-GB" dirty="0"/>
              <a:t>non-native UI elements into Forms</a:t>
            </a:r>
          </a:p>
          <a:p>
            <a:r>
              <a:rPr lang="en-GB" dirty="0" smtClean="0"/>
              <a:t>PJC - Extend </a:t>
            </a:r>
            <a:r>
              <a:rPr lang="en-GB" dirty="0"/>
              <a:t>existing Forms UI components</a:t>
            </a:r>
          </a:p>
          <a:p>
            <a:r>
              <a:rPr lang="en-GB" dirty="0" smtClean="0"/>
              <a:t>JavaScript - Integrate </a:t>
            </a:r>
            <a:r>
              <a:rPr lang="en-GB" dirty="0"/>
              <a:t>with JavaScript </a:t>
            </a:r>
            <a:r>
              <a:rPr lang="en-GB" dirty="0" smtClean="0"/>
              <a:t>features</a:t>
            </a:r>
            <a:endParaRPr lang="en-GB" dirty="0"/>
          </a:p>
        </p:txBody>
      </p:sp>
      <p:sp>
        <p:nvSpPr>
          <p:cNvPr id="3" name="Rectangle 2"/>
          <p:cNvSpPr/>
          <p:nvPr/>
        </p:nvSpPr>
        <p:spPr>
          <a:xfrm>
            <a:off x="5127589" y="4804994"/>
            <a:ext cx="2563794" cy="671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663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extBox 6"/>
          <p:cNvSpPr txBox="1"/>
          <p:nvPr/>
        </p:nvSpPr>
        <p:spPr>
          <a:xfrm>
            <a:off x="0" y="177800"/>
            <a:ext cx="9144000" cy="400110"/>
          </a:xfrm>
          <a:prstGeom prst="rect">
            <a:avLst/>
          </a:prstGeom>
          <a:noFill/>
        </p:spPr>
        <p:txBody>
          <a:bodyPr wrap="square" rtlCol="0">
            <a:spAutoFit/>
          </a:bodyPr>
          <a:lstStyle/>
          <a:p>
            <a:pPr algn="ctr"/>
            <a:r>
              <a:rPr lang="en-US" sz="2000" dirty="0" smtClean="0">
                <a:solidFill>
                  <a:schemeClr val="tx2"/>
                </a:solidFill>
              </a:rPr>
              <a:t>Please raise your hand if you work with Oracle Forms.</a:t>
            </a:r>
          </a:p>
        </p:txBody>
      </p:sp>
    </p:spTree>
    <p:extLst>
      <p:ext uri="{BB962C8B-B14F-4D97-AF65-F5344CB8AC3E}">
        <p14:creationId xmlns:p14="http://schemas.microsoft.com/office/powerpoint/2010/main" val="20255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294" y="117466"/>
            <a:ext cx="4573455" cy="3426075"/>
          </a:xfrm>
          <a:prstGeom prst="rect">
            <a:avLst/>
          </a:prstGeom>
          <a:ln>
            <a:noFill/>
          </a:ln>
          <a:effectLst>
            <a:outerShdw blurRad="292100" dist="139700" dir="2700000" algn="tl" rotWithShape="0">
              <a:srgbClr val="333333">
                <a:alpha val="65000"/>
              </a:srgbClr>
            </a:outerShdw>
          </a:effectLst>
        </p:spPr>
      </p:pic>
      <p:graphicFrame>
        <p:nvGraphicFramePr>
          <p:cNvPr id="4" name="Object 0"/>
          <p:cNvGraphicFramePr>
            <a:graphicFrameLocks noChangeAspect="1"/>
          </p:cNvGraphicFramePr>
          <p:nvPr>
            <p:extLst>
              <p:ext uri="{D42A27DB-BD31-4B8C-83A1-F6EECF244321}">
                <p14:modId xmlns:p14="http://schemas.microsoft.com/office/powerpoint/2010/main" val="1348405070"/>
              </p:ext>
            </p:extLst>
          </p:nvPr>
        </p:nvGraphicFramePr>
        <p:xfrm>
          <a:off x="2080622" y="1019975"/>
          <a:ext cx="4729667" cy="3005667"/>
        </p:xfrm>
        <a:graphic>
          <a:graphicData uri="http://schemas.openxmlformats.org/presentationml/2006/ole">
            <mc:AlternateContent xmlns:mc="http://schemas.openxmlformats.org/markup-compatibility/2006">
              <mc:Choice xmlns:v="urn:schemas-microsoft-com:vml" Requires="v">
                <p:oleObj spid="_x0000_s8269" name="Bitmap Image" r:id="rId4" imgW="5609524" imgH="3505689" progId="PBrush">
                  <p:embed/>
                </p:oleObj>
              </mc:Choice>
              <mc:Fallback>
                <p:oleObj name="Bitmap Image" r:id="rId4" imgW="5609524" imgH="350568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622" y="1019975"/>
                        <a:ext cx="4729667" cy="3005667"/>
                      </a:xfrm>
                      <a:prstGeom prst="rect">
                        <a:avLst/>
                      </a:prstGeom>
                      <a:noFill/>
                      <a:ln>
                        <a:noFill/>
                      </a:ln>
                      <a:effectLst/>
                      <a:extLst/>
                    </p:spPr>
                  </p:pic>
                </p:oleObj>
              </mc:Fallback>
            </mc:AlternateContent>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16923261"/>
              </p:ext>
            </p:extLst>
          </p:nvPr>
        </p:nvGraphicFramePr>
        <p:xfrm>
          <a:off x="4923923" y="2105140"/>
          <a:ext cx="3889542" cy="2735801"/>
        </p:xfrm>
        <a:graphic>
          <a:graphicData uri="http://schemas.openxmlformats.org/presentationml/2006/ole">
            <mc:AlternateContent xmlns:mc="http://schemas.openxmlformats.org/markup-compatibility/2006">
              <mc:Choice xmlns:v="urn:schemas-microsoft-com:vml" Requires="v">
                <p:oleObj spid="_x0000_s8270" name="Bitmap Image" r:id="rId6" imgW="8104762" imgH="5915851" progId="PBrush">
                  <p:embed/>
                </p:oleObj>
              </mc:Choice>
              <mc:Fallback>
                <p:oleObj name="Bitmap Image" r:id="rId6" imgW="8104762" imgH="5915851"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923" y="2105140"/>
                        <a:ext cx="3889542" cy="273580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3776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Paths to Modernization</a:t>
            </a:r>
          </a:p>
        </p:txBody>
      </p:sp>
      <p:sp>
        <p:nvSpPr>
          <p:cNvPr id="91139" name="Content Placeholder 1"/>
          <p:cNvSpPr>
            <a:spLocks noGrp="1"/>
          </p:cNvSpPr>
          <p:nvPr>
            <p:ph sz="quarter" idx="12"/>
          </p:nvPr>
        </p:nvSpPr>
        <p:spPr>
          <a:xfrm>
            <a:off x="577243" y="718953"/>
            <a:ext cx="2777254" cy="3865748"/>
          </a:xfrm>
        </p:spPr>
        <p:txBody>
          <a:bodyPr anchor="ctr"/>
          <a:lstStyle/>
          <a:p>
            <a:r>
              <a:rPr lang="en-GB" dirty="0" smtClean="0">
                <a:solidFill>
                  <a:srgbClr val="A3A3A3"/>
                </a:solidFill>
              </a:rPr>
              <a:t>Upgrade</a:t>
            </a:r>
          </a:p>
          <a:p>
            <a:r>
              <a:rPr lang="en-GB" dirty="0" smtClean="0">
                <a:solidFill>
                  <a:srgbClr val="A3A3A3"/>
                </a:solidFill>
              </a:rPr>
              <a:t>Exploit new features</a:t>
            </a:r>
          </a:p>
          <a:p>
            <a:r>
              <a:rPr lang="en-GB" dirty="0" smtClean="0">
                <a:solidFill>
                  <a:srgbClr val="A3A3A3"/>
                </a:solidFill>
              </a:rPr>
              <a:t>Integrate technologies</a:t>
            </a:r>
          </a:p>
          <a:p>
            <a:r>
              <a:rPr lang="en-GB" dirty="0" smtClean="0">
                <a:solidFill>
                  <a:srgbClr val="A3A3A3"/>
                </a:solidFill>
              </a:rPr>
              <a:t>UI modernization</a:t>
            </a:r>
          </a:p>
          <a:p>
            <a:r>
              <a:rPr lang="en-GB" dirty="0" smtClean="0"/>
              <a:t>Complete rewrite</a:t>
            </a:r>
            <a:endParaRPr lang="en-US" dirty="0" smtClean="0"/>
          </a:p>
        </p:txBody>
      </p:sp>
      <p:sp>
        <p:nvSpPr>
          <p:cNvPr id="5" name="Left Brace 4"/>
          <p:cNvSpPr/>
          <p:nvPr/>
        </p:nvSpPr>
        <p:spPr>
          <a:xfrm>
            <a:off x="3426388" y="766882"/>
            <a:ext cx="383371" cy="3702601"/>
          </a:xfrm>
          <a:prstGeom prst="leftBrace">
            <a:avLst>
              <a:gd name="adj1" fmla="val 8333"/>
              <a:gd name="adj2" fmla="val 727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 name="Rectangle 2"/>
          <p:cNvSpPr/>
          <p:nvPr/>
        </p:nvSpPr>
        <p:spPr>
          <a:xfrm>
            <a:off x="5127589" y="4804994"/>
            <a:ext cx="2563794" cy="671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4153402" y="896793"/>
            <a:ext cx="4496410" cy="3367967"/>
          </a:xfrm>
          <a:prstGeom prst="rect">
            <a:avLst/>
          </a:prstGeom>
          <a:noFill/>
          <a:ln w="9525">
            <a:noFill/>
            <a:miter lim="800000"/>
            <a:headEnd/>
            <a:tailEnd/>
          </a:ln>
        </p:spPr>
      </p:pic>
    </p:spTree>
    <p:extLst>
      <p:ext uri="{BB962C8B-B14F-4D97-AF65-F5344CB8AC3E}">
        <p14:creationId xmlns:p14="http://schemas.microsoft.com/office/powerpoint/2010/main" val="14659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Migration or Rewrite</a:t>
            </a:r>
          </a:p>
        </p:txBody>
      </p:sp>
      <p:sp>
        <p:nvSpPr>
          <p:cNvPr id="91139" name="Content Placeholder 1"/>
          <p:cNvSpPr>
            <a:spLocks noGrp="1"/>
          </p:cNvSpPr>
          <p:nvPr>
            <p:ph sz="quarter" idx="12"/>
          </p:nvPr>
        </p:nvSpPr>
        <p:spPr>
          <a:xfrm>
            <a:off x="804863" y="1138338"/>
            <a:ext cx="8229600" cy="3386447"/>
          </a:xfrm>
        </p:spPr>
        <p:txBody>
          <a:bodyPr anchor="ctr"/>
          <a:lstStyle/>
          <a:p>
            <a:r>
              <a:rPr lang="en-GB" dirty="0" smtClean="0"/>
              <a:t>Questions you </a:t>
            </a:r>
            <a:r>
              <a:rPr lang="en-GB" i="1" u="sng" dirty="0" smtClean="0"/>
              <a:t>must</a:t>
            </a:r>
            <a:r>
              <a:rPr lang="en-GB" dirty="0" smtClean="0"/>
              <a:t> be asking</a:t>
            </a:r>
          </a:p>
          <a:p>
            <a:pPr lvl="1"/>
            <a:r>
              <a:rPr lang="en-GB" dirty="0" smtClean="0"/>
              <a:t>What are the business drivers?</a:t>
            </a:r>
          </a:p>
          <a:p>
            <a:pPr lvl="1"/>
            <a:r>
              <a:rPr lang="en-GB" dirty="0" smtClean="0"/>
              <a:t>What is this REALLY going to cost?</a:t>
            </a:r>
          </a:p>
          <a:p>
            <a:pPr lvl="1"/>
            <a:r>
              <a:rPr lang="en-GB" dirty="0" smtClean="0"/>
              <a:t>Am I fully aware of my options?</a:t>
            </a:r>
          </a:p>
          <a:p>
            <a:pPr lvl="1"/>
            <a:r>
              <a:rPr lang="en-GB" dirty="0" smtClean="0"/>
              <a:t>Are my staff skilled up for change?</a:t>
            </a:r>
          </a:p>
          <a:p>
            <a:pPr lvl="1"/>
            <a:r>
              <a:rPr lang="en-GB" dirty="0" smtClean="0"/>
              <a:t>Am I aware of architecture changes?</a:t>
            </a:r>
          </a:p>
          <a:p>
            <a:pPr lvl="1"/>
            <a:r>
              <a:rPr lang="en-GB" dirty="0" smtClean="0"/>
              <a:t>Will the change suit my end users?</a:t>
            </a:r>
          </a:p>
          <a:p>
            <a:pPr lvl="1"/>
            <a:r>
              <a:rPr lang="en-GB" dirty="0" smtClean="0"/>
              <a:t>Am I building for the future or to past?</a:t>
            </a:r>
          </a:p>
          <a:p>
            <a:pPr lvl="1"/>
            <a:r>
              <a:rPr lang="en-GB" dirty="0" smtClean="0"/>
              <a:t>A hundred other questions!</a:t>
            </a:r>
          </a:p>
        </p:txBody>
      </p:sp>
      <p:sp>
        <p:nvSpPr>
          <p:cNvPr id="6" name="Content Placeholder 3"/>
          <p:cNvSpPr>
            <a:spLocks noGrp="1"/>
          </p:cNvSpPr>
          <p:nvPr>
            <p:ph type="body" sz="quarter" idx="13"/>
          </p:nvPr>
        </p:nvSpPr>
        <p:spPr>
          <a:xfrm>
            <a:off x="804347" y="648216"/>
            <a:ext cx="8229600" cy="304800"/>
          </a:xfrm>
        </p:spPr>
        <p:txBody>
          <a:bodyPr/>
          <a:lstStyle/>
          <a:p>
            <a:r>
              <a:rPr lang="en-GB" dirty="0" smtClean="0"/>
              <a:t>Leaving Forms behind</a:t>
            </a:r>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9380" y="542925"/>
            <a:ext cx="3120769" cy="4019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Migration or Rewrite</a:t>
            </a:r>
          </a:p>
        </p:txBody>
      </p:sp>
      <p:sp>
        <p:nvSpPr>
          <p:cNvPr id="91139" name="Content Placeholder 1"/>
          <p:cNvSpPr>
            <a:spLocks noGrp="1"/>
          </p:cNvSpPr>
          <p:nvPr>
            <p:ph sz="quarter" idx="12"/>
          </p:nvPr>
        </p:nvSpPr>
        <p:spPr>
          <a:xfrm>
            <a:off x="804863" y="1126355"/>
            <a:ext cx="8229600" cy="3324382"/>
          </a:xfrm>
        </p:spPr>
        <p:txBody>
          <a:bodyPr anchor="ctr"/>
          <a:lstStyle/>
          <a:p>
            <a:r>
              <a:rPr lang="en-GB" dirty="0" smtClean="0"/>
              <a:t>Big bang</a:t>
            </a:r>
          </a:p>
          <a:p>
            <a:pPr lvl="1"/>
            <a:r>
              <a:rPr lang="en-GB" dirty="0" smtClean="0"/>
              <a:t>Throw away everything and start again</a:t>
            </a:r>
          </a:p>
          <a:p>
            <a:pPr lvl="1"/>
            <a:r>
              <a:rPr lang="en-GB" dirty="0" smtClean="0"/>
              <a:t>“</a:t>
            </a:r>
            <a:r>
              <a:rPr lang="en-GB" dirty="0" err="1" smtClean="0"/>
              <a:t>Automagic</a:t>
            </a:r>
            <a:r>
              <a:rPr lang="en-GB" dirty="0" smtClean="0"/>
              <a:t>/one button” migration</a:t>
            </a:r>
          </a:p>
          <a:p>
            <a:pPr lvl="1"/>
            <a:r>
              <a:rPr lang="en-GB" dirty="0" smtClean="0"/>
              <a:t>Reached end of life anyway</a:t>
            </a:r>
          </a:p>
          <a:p>
            <a:r>
              <a:rPr lang="en-GB" dirty="0" smtClean="0"/>
              <a:t>Phased</a:t>
            </a:r>
          </a:p>
          <a:p>
            <a:pPr lvl="1"/>
            <a:r>
              <a:rPr lang="en-GB" dirty="0" smtClean="0"/>
              <a:t>Hybrid co-existence</a:t>
            </a:r>
          </a:p>
          <a:p>
            <a:pPr lvl="1"/>
            <a:r>
              <a:rPr lang="en-GB" dirty="0" smtClean="0"/>
              <a:t>Exploit common code (where it make sense!)</a:t>
            </a:r>
          </a:p>
          <a:p>
            <a:pPr lvl="1"/>
            <a:r>
              <a:rPr lang="en-GB" dirty="0" smtClean="0"/>
              <a:t>New technologies to become a common touch point</a:t>
            </a:r>
          </a:p>
          <a:p>
            <a:pPr lvl="1"/>
            <a:r>
              <a:rPr lang="en-GB" dirty="0" smtClean="0"/>
              <a:t>Manual redevelopment</a:t>
            </a:r>
          </a:p>
        </p:txBody>
      </p:sp>
      <p:sp>
        <p:nvSpPr>
          <p:cNvPr id="6" name="Content Placeholder 3"/>
          <p:cNvSpPr>
            <a:spLocks noGrp="1"/>
          </p:cNvSpPr>
          <p:nvPr>
            <p:ph type="body" sz="quarter" idx="13"/>
          </p:nvPr>
        </p:nvSpPr>
        <p:spPr>
          <a:xfrm>
            <a:off x="804347" y="648216"/>
            <a:ext cx="8229600" cy="304800"/>
          </a:xfrm>
        </p:spPr>
        <p:txBody>
          <a:bodyPr/>
          <a:lstStyle/>
          <a:p>
            <a:r>
              <a:rPr lang="en-GB" dirty="0" smtClean="0"/>
              <a:t>Different approaches to change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Program Agenda</a:t>
            </a:r>
          </a:p>
        </p:txBody>
      </p:sp>
      <p:sp>
        <p:nvSpPr>
          <p:cNvPr id="89091" name="Text Placeholder 2"/>
          <p:cNvSpPr>
            <a:spLocks noGrp="1"/>
          </p:cNvSpPr>
          <p:nvPr>
            <p:ph type="body" sz="quarter" idx="13"/>
          </p:nvPr>
        </p:nvSpPr>
        <p:spPr>
          <a:xfrm>
            <a:off x="804863" y="1363663"/>
            <a:ext cx="7772400" cy="2616200"/>
          </a:xfrm>
        </p:spPr>
        <p:txBody>
          <a:bodyPr anchor="ctr"/>
          <a:lstStyle/>
          <a:p>
            <a:r>
              <a:rPr lang="en-US" dirty="0" smtClean="0"/>
              <a:t>Oracle’s vision, strategy and roadmap</a:t>
            </a:r>
          </a:p>
          <a:p>
            <a:r>
              <a:rPr lang="en-US" dirty="0" smtClean="0"/>
              <a:t>Modernize, upgrade or migrate?</a:t>
            </a:r>
          </a:p>
          <a:p>
            <a:r>
              <a:rPr lang="en-GB" dirty="0" smtClean="0">
                <a:solidFill>
                  <a:schemeClr val="accent1"/>
                </a:solidFill>
              </a:rPr>
              <a:t>New strategic technologies</a:t>
            </a:r>
            <a:endParaRPr lang="en-US" dirty="0" smtClean="0">
              <a:solidFill>
                <a:schemeClr val="accent1"/>
              </a:solidFill>
            </a:endParaRPr>
          </a:p>
          <a:p>
            <a:r>
              <a:rPr lang="en-US" dirty="0" smtClean="0"/>
              <a:t>More information</a:t>
            </a:r>
          </a:p>
        </p:txBody>
      </p:sp>
    </p:spTree>
    <p:extLst>
      <p:ext uri="{BB962C8B-B14F-4D97-AF65-F5344CB8AC3E}">
        <p14:creationId xmlns:p14="http://schemas.microsoft.com/office/powerpoint/2010/main" val="16364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New Strategic Technologies</a:t>
            </a:r>
          </a:p>
        </p:txBody>
      </p:sp>
      <p:sp>
        <p:nvSpPr>
          <p:cNvPr id="91139" name="Content Placeholder 1"/>
          <p:cNvSpPr>
            <a:spLocks noGrp="1"/>
          </p:cNvSpPr>
          <p:nvPr>
            <p:ph sz="quarter" idx="12"/>
          </p:nvPr>
        </p:nvSpPr>
        <p:spPr>
          <a:xfrm>
            <a:off x="804863" y="862742"/>
            <a:ext cx="6110287" cy="3721959"/>
          </a:xfrm>
        </p:spPr>
        <p:txBody>
          <a:bodyPr anchor="ctr"/>
          <a:lstStyle/>
          <a:p>
            <a:r>
              <a:rPr lang="en-GB" dirty="0" smtClean="0"/>
              <a:t>Opening up JEE technologies</a:t>
            </a:r>
          </a:p>
          <a:p>
            <a:pPr lvl="1"/>
            <a:r>
              <a:rPr lang="en-GB" dirty="0" smtClean="0"/>
              <a:t>Java developers, Forms developers, database developers, mobile application developers, SOA developers, Web 2.0 developers...</a:t>
            </a:r>
          </a:p>
          <a:p>
            <a:r>
              <a:rPr lang="en-GB" dirty="0" smtClean="0"/>
              <a:t>Our history with Oracle business applications</a:t>
            </a:r>
          </a:p>
          <a:p>
            <a:r>
              <a:rPr lang="en-GB" dirty="0" smtClean="0"/>
              <a:t>Oracle ADF underpins Fusion Applications and Middleware</a:t>
            </a:r>
          </a:p>
          <a:p>
            <a:r>
              <a:rPr lang="en-GB" dirty="0" smtClean="0"/>
              <a:t>ADF Mobile allows cross platform </a:t>
            </a:r>
            <a:r>
              <a:rPr lang="en-GB" dirty="0" err="1" smtClean="0"/>
              <a:t>iOS</a:t>
            </a:r>
            <a:r>
              <a:rPr lang="en-GB" dirty="0" smtClean="0"/>
              <a:t> &amp; Android development</a:t>
            </a:r>
          </a:p>
        </p:txBody>
      </p:sp>
      <p:grpSp>
        <p:nvGrpSpPr>
          <p:cNvPr id="15" name="Group 14"/>
          <p:cNvGrpSpPr/>
          <p:nvPr/>
        </p:nvGrpSpPr>
        <p:grpSpPr>
          <a:xfrm>
            <a:off x="6134100" y="447675"/>
            <a:ext cx="3344863" cy="2187256"/>
            <a:chOff x="6686550" y="0"/>
            <a:chExt cx="3344863" cy="2187256"/>
          </a:xfrm>
        </p:grpSpPr>
        <p:pic>
          <p:nvPicPr>
            <p:cNvPr id="5" name="Picture 52" descr="MCj0439587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3225" y="0"/>
              <a:ext cx="2743200" cy="2187256"/>
            </a:xfrm>
            <a:prstGeom prst="rect">
              <a:avLst/>
            </a:prstGeom>
            <a:noFill/>
            <a:ln w="9525">
              <a:noFill/>
              <a:miter lim="800000"/>
              <a:headEnd/>
              <a:tailEnd/>
            </a:ln>
          </p:spPr>
        </p:pic>
        <p:grpSp>
          <p:nvGrpSpPr>
            <p:cNvPr id="6" name="Group 5"/>
            <p:cNvGrpSpPr/>
            <p:nvPr/>
          </p:nvGrpSpPr>
          <p:grpSpPr>
            <a:xfrm>
              <a:off x="6686550" y="9525"/>
              <a:ext cx="3344863" cy="1924811"/>
              <a:chOff x="6686550" y="9525"/>
              <a:chExt cx="3344863" cy="1924811"/>
            </a:xfrm>
          </p:grpSpPr>
          <p:sp>
            <p:nvSpPr>
              <p:cNvPr id="8" name="Text Box 54"/>
              <p:cNvSpPr txBox="1">
                <a:spLocks noChangeArrowheads="1"/>
              </p:cNvSpPr>
              <p:nvPr/>
            </p:nvSpPr>
            <p:spPr bwMode="auto">
              <a:xfrm>
                <a:off x="7780338" y="616600"/>
                <a:ext cx="1116012" cy="400752"/>
              </a:xfrm>
              <a:prstGeom prst="rect">
                <a:avLst/>
              </a:prstGeom>
              <a:noFill/>
              <a:ln w="9525" algn="ctr">
                <a:noFill/>
                <a:miter lim="800000"/>
                <a:headEnd/>
                <a:tailEnd/>
              </a:ln>
            </p:spPr>
            <p:txBody>
              <a:bodyPr lIns="92075" tIns="46038" rIns="92075" bIns="46038">
                <a:spAutoFit/>
              </a:bodyPr>
              <a:lstStyle/>
              <a:p>
                <a:pPr marL="119063" indent="-119063">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ADF</a:t>
                </a:r>
              </a:p>
            </p:txBody>
          </p:sp>
          <p:sp>
            <p:nvSpPr>
              <p:cNvPr id="9" name="Text Box 55"/>
              <p:cNvSpPr txBox="1">
                <a:spLocks noChangeArrowheads="1"/>
              </p:cNvSpPr>
              <p:nvPr/>
            </p:nvSpPr>
            <p:spPr bwMode="auto">
              <a:xfrm>
                <a:off x="8431212" y="1247775"/>
                <a:ext cx="1425575" cy="462307"/>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Collaboration</a:t>
                </a:r>
              </a:p>
              <a:p>
                <a:pPr marL="119063" indent="-119063"/>
                <a:r>
                  <a:rPr lang="en-US" sz="800" b="1" dirty="0">
                    <a:solidFill>
                      <a:schemeClr val="bg1"/>
                    </a:solidFill>
                  </a:rPr>
                  <a:t>Blog - Tag</a:t>
                </a:r>
              </a:p>
              <a:p>
                <a:pPr marL="119063" indent="-119063"/>
                <a:r>
                  <a:rPr lang="en-US" sz="800" b="1" dirty="0">
                    <a:solidFill>
                      <a:schemeClr val="bg1"/>
                    </a:solidFill>
                  </a:rPr>
                  <a:t>Social Activity</a:t>
                </a:r>
              </a:p>
            </p:txBody>
          </p:sp>
          <p:sp>
            <p:nvSpPr>
              <p:cNvPr id="10" name="Text Box 57"/>
              <p:cNvSpPr txBox="1">
                <a:spLocks noChangeArrowheads="1"/>
              </p:cNvSpPr>
              <p:nvPr/>
            </p:nvSpPr>
            <p:spPr bwMode="auto">
              <a:xfrm>
                <a:off x="6686550" y="441325"/>
                <a:ext cx="1244600" cy="339196"/>
              </a:xfrm>
              <a:prstGeom prst="rect">
                <a:avLst/>
              </a:prstGeom>
              <a:noFill/>
              <a:ln w="9525" algn="ctr">
                <a:noFill/>
                <a:miter lim="800000"/>
                <a:headEnd/>
                <a:tailEnd/>
              </a:ln>
            </p:spPr>
            <p:txBody>
              <a:bodyPr lIns="92075" tIns="46038" rIns="92075" bIns="46038">
                <a:spAutoFit/>
              </a:bodyPr>
              <a:lstStyle/>
              <a:p>
                <a:pPr marL="119063" indent="-119063" algn="ctr"/>
                <a:r>
                  <a:rPr lang="en-US" sz="800" b="1" dirty="0">
                    <a:solidFill>
                      <a:schemeClr val="bg1"/>
                    </a:solidFill>
                  </a:rPr>
                  <a:t>ERP</a:t>
                </a:r>
              </a:p>
              <a:p>
                <a:pPr marL="119063" indent="-119063"/>
                <a:r>
                  <a:rPr lang="en-US" sz="800" b="1" dirty="0">
                    <a:solidFill>
                      <a:schemeClr val="bg1"/>
                    </a:solidFill>
                  </a:rPr>
                  <a:t> </a:t>
                </a:r>
                <a:r>
                  <a:rPr lang="en-US" sz="800" b="1" dirty="0" smtClean="0">
                    <a:solidFill>
                      <a:schemeClr val="bg1"/>
                    </a:solidFill>
                  </a:rPr>
                  <a:t>      HCM</a:t>
                </a:r>
                <a:r>
                  <a:rPr lang="en-US" sz="800" b="1" dirty="0">
                    <a:solidFill>
                      <a:schemeClr val="bg1"/>
                    </a:solidFill>
                  </a:rPr>
                  <a:t>, CRM</a:t>
                </a:r>
              </a:p>
            </p:txBody>
          </p:sp>
          <p:sp>
            <p:nvSpPr>
              <p:cNvPr id="11" name="Text Box 58"/>
              <p:cNvSpPr txBox="1">
                <a:spLocks noChangeArrowheads="1"/>
              </p:cNvSpPr>
              <p:nvPr/>
            </p:nvSpPr>
            <p:spPr bwMode="auto">
              <a:xfrm>
                <a:off x="8582025" y="338138"/>
                <a:ext cx="1449388" cy="462307"/>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BPEL,                                     BPMN,</a:t>
                </a:r>
              </a:p>
              <a:p>
                <a:pPr marL="119063" indent="-119063"/>
                <a:r>
                  <a:rPr lang="en-US" sz="800" b="1" dirty="0">
                    <a:solidFill>
                      <a:schemeClr val="bg1"/>
                    </a:solidFill>
                  </a:rPr>
                  <a:t>      BAM</a:t>
                </a:r>
              </a:p>
            </p:txBody>
          </p:sp>
          <p:sp>
            <p:nvSpPr>
              <p:cNvPr id="12" name="Text Box 55"/>
              <p:cNvSpPr txBox="1">
                <a:spLocks noChangeArrowheads="1"/>
              </p:cNvSpPr>
              <p:nvPr/>
            </p:nvSpPr>
            <p:spPr bwMode="auto">
              <a:xfrm>
                <a:off x="7839075" y="9525"/>
                <a:ext cx="1438275" cy="339196"/>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IDM / BI</a:t>
                </a:r>
              </a:p>
              <a:p>
                <a:pPr marL="119063" indent="-119063"/>
                <a:r>
                  <a:rPr lang="en-US" sz="800" b="1" dirty="0" err="1">
                    <a:solidFill>
                      <a:schemeClr val="bg1"/>
                    </a:solidFill>
                  </a:rPr>
                  <a:t>ExaLogic</a:t>
                </a:r>
                <a:r>
                  <a:rPr lang="en-US" sz="800" b="1" dirty="0">
                    <a:solidFill>
                      <a:schemeClr val="bg1"/>
                    </a:solidFill>
                  </a:rPr>
                  <a:t>                                                  </a:t>
                </a:r>
              </a:p>
            </p:txBody>
          </p:sp>
          <p:sp>
            <p:nvSpPr>
              <p:cNvPr id="13" name="Text Box 55"/>
              <p:cNvSpPr txBox="1">
                <a:spLocks noChangeArrowheads="1"/>
              </p:cNvSpPr>
              <p:nvPr/>
            </p:nvSpPr>
            <p:spPr bwMode="auto">
              <a:xfrm>
                <a:off x="6959601" y="1133475"/>
                <a:ext cx="1117600" cy="800861"/>
              </a:xfrm>
              <a:prstGeom prst="rect">
                <a:avLst/>
              </a:prstGeom>
              <a:noFill/>
              <a:ln w="9525" algn="ctr">
                <a:noFill/>
                <a:miter lim="800000"/>
                <a:headEnd/>
                <a:tailEnd/>
              </a:ln>
            </p:spPr>
            <p:txBody>
              <a:bodyPr wrap="square" lIns="92075" tIns="46038" rIns="92075" bIns="46038">
                <a:spAutoFit/>
              </a:bodyPr>
              <a:lstStyle/>
              <a:p>
                <a:pPr marL="119063" indent="-119063" algn="ctr"/>
                <a:r>
                  <a:rPr lang="en-US" sz="800" b="1" dirty="0">
                    <a:solidFill>
                      <a:schemeClr val="bg1"/>
                    </a:solidFill>
                  </a:rPr>
                  <a:t>Content</a:t>
                </a:r>
              </a:p>
              <a:p>
                <a:pPr marL="119063" indent="-119063" algn="ctr"/>
                <a:r>
                  <a:rPr lang="en-US" sz="800" b="1" dirty="0">
                    <a:solidFill>
                      <a:schemeClr val="bg1"/>
                    </a:solidFill>
                  </a:rPr>
                  <a:t>Data Integration</a:t>
                </a:r>
              </a:p>
              <a:p>
                <a:pPr marL="119063" indent="-119063" algn="ctr"/>
                <a:r>
                  <a:rPr lang="en-US" sz="800" b="1" dirty="0">
                    <a:solidFill>
                      <a:schemeClr val="bg1"/>
                    </a:solidFill>
                  </a:rPr>
                  <a:t>Business</a:t>
                </a:r>
              </a:p>
              <a:p>
                <a:pPr marL="119063" indent="-119063" algn="ctr"/>
                <a:r>
                  <a:rPr lang="en-US" sz="800" b="1" dirty="0">
                    <a:solidFill>
                      <a:schemeClr val="bg1"/>
                    </a:solidFill>
                  </a:rPr>
                  <a:t>Intelligence</a:t>
                </a:r>
              </a:p>
              <a:p>
                <a:pPr marL="119063" indent="-119063"/>
                <a:endParaRPr lang="en-US" sz="1400" b="1"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New Strategic Technologies</a:t>
            </a:r>
          </a:p>
        </p:txBody>
      </p:sp>
      <p:grpSp>
        <p:nvGrpSpPr>
          <p:cNvPr id="2" name="Group 14"/>
          <p:cNvGrpSpPr/>
          <p:nvPr/>
        </p:nvGrpSpPr>
        <p:grpSpPr>
          <a:xfrm>
            <a:off x="6134100" y="447675"/>
            <a:ext cx="3344863" cy="2187256"/>
            <a:chOff x="6686550" y="0"/>
            <a:chExt cx="3344863" cy="2187256"/>
          </a:xfrm>
        </p:grpSpPr>
        <p:pic>
          <p:nvPicPr>
            <p:cNvPr id="5" name="Picture 52" descr="MCj0439587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3225" y="0"/>
              <a:ext cx="2743200" cy="2187256"/>
            </a:xfrm>
            <a:prstGeom prst="rect">
              <a:avLst/>
            </a:prstGeom>
            <a:noFill/>
            <a:ln w="9525">
              <a:noFill/>
              <a:miter lim="800000"/>
              <a:headEnd/>
              <a:tailEnd/>
            </a:ln>
          </p:spPr>
        </p:pic>
        <p:grpSp>
          <p:nvGrpSpPr>
            <p:cNvPr id="3" name="Group 5"/>
            <p:cNvGrpSpPr/>
            <p:nvPr/>
          </p:nvGrpSpPr>
          <p:grpSpPr>
            <a:xfrm>
              <a:off x="6686550" y="9525"/>
              <a:ext cx="3344863" cy="1924811"/>
              <a:chOff x="6686550" y="9525"/>
              <a:chExt cx="3344863" cy="1924811"/>
            </a:xfrm>
          </p:grpSpPr>
          <p:sp>
            <p:nvSpPr>
              <p:cNvPr id="8" name="Text Box 54"/>
              <p:cNvSpPr txBox="1">
                <a:spLocks noChangeArrowheads="1"/>
              </p:cNvSpPr>
              <p:nvPr/>
            </p:nvSpPr>
            <p:spPr bwMode="auto">
              <a:xfrm>
                <a:off x="7780338" y="616600"/>
                <a:ext cx="1116012" cy="400752"/>
              </a:xfrm>
              <a:prstGeom prst="rect">
                <a:avLst/>
              </a:prstGeom>
              <a:noFill/>
              <a:ln w="9525" algn="ctr">
                <a:noFill/>
                <a:miter lim="800000"/>
                <a:headEnd/>
                <a:tailEnd/>
              </a:ln>
            </p:spPr>
            <p:txBody>
              <a:bodyPr lIns="92075" tIns="46038" rIns="92075" bIns="46038">
                <a:spAutoFit/>
              </a:bodyPr>
              <a:lstStyle/>
              <a:p>
                <a:pPr marL="119063" indent="-119063">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rPr>
                  <a:t>ADF</a:t>
                </a:r>
              </a:p>
            </p:txBody>
          </p:sp>
          <p:sp>
            <p:nvSpPr>
              <p:cNvPr id="9" name="Text Box 55"/>
              <p:cNvSpPr txBox="1">
                <a:spLocks noChangeArrowheads="1"/>
              </p:cNvSpPr>
              <p:nvPr/>
            </p:nvSpPr>
            <p:spPr bwMode="auto">
              <a:xfrm>
                <a:off x="8431212" y="1247775"/>
                <a:ext cx="1425575" cy="462307"/>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Collaboration</a:t>
                </a:r>
              </a:p>
              <a:p>
                <a:pPr marL="119063" indent="-119063"/>
                <a:r>
                  <a:rPr lang="en-US" sz="800" b="1" dirty="0">
                    <a:solidFill>
                      <a:schemeClr val="bg1"/>
                    </a:solidFill>
                  </a:rPr>
                  <a:t>Blog - Tag</a:t>
                </a:r>
              </a:p>
              <a:p>
                <a:pPr marL="119063" indent="-119063"/>
                <a:r>
                  <a:rPr lang="en-US" sz="800" b="1" dirty="0">
                    <a:solidFill>
                      <a:schemeClr val="bg1"/>
                    </a:solidFill>
                  </a:rPr>
                  <a:t>Social Activity</a:t>
                </a:r>
              </a:p>
            </p:txBody>
          </p:sp>
          <p:sp>
            <p:nvSpPr>
              <p:cNvPr id="10" name="Text Box 57"/>
              <p:cNvSpPr txBox="1">
                <a:spLocks noChangeArrowheads="1"/>
              </p:cNvSpPr>
              <p:nvPr/>
            </p:nvSpPr>
            <p:spPr bwMode="auto">
              <a:xfrm>
                <a:off x="6686550" y="441325"/>
                <a:ext cx="1244600" cy="339196"/>
              </a:xfrm>
              <a:prstGeom prst="rect">
                <a:avLst/>
              </a:prstGeom>
              <a:noFill/>
              <a:ln w="9525" algn="ctr">
                <a:noFill/>
                <a:miter lim="800000"/>
                <a:headEnd/>
                <a:tailEnd/>
              </a:ln>
            </p:spPr>
            <p:txBody>
              <a:bodyPr lIns="92075" tIns="46038" rIns="92075" bIns="46038">
                <a:spAutoFit/>
              </a:bodyPr>
              <a:lstStyle/>
              <a:p>
                <a:pPr marL="119063" indent="-119063" algn="ctr"/>
                <a:r>
                  <a:rPr lang="en-US" sz="800" b="1" dirty="0">
                    <a:solidFill>
                      <a:schemeClr val="bg1"/>
                    </a:solidFill>
                  </a:rPr>
                  <a:t>ERP</a:t>
                </a:r>
              </a:p>
              <a:p>
                <a:pPr marL="119063" indent="-119063"/>
                <a:r>
                  <a:rPr lang="en-US" sz="800" b="1" dirty="0">
                    <a:solidFill>
                      <a:schemeClr val="bg1"/>
                    </a:solidFill>
                  </a:rPr>
                  <a:t> </a:t>
                </a:r>
                <a:r>
                  <a:rPr lang="en-US" sz="800" b="1" dirty="0" smtClean="0">
                    <a:solidFill>
                      <a:schemeClr val="bg1"/>
                    </a:solidFill>
                  </a:rPr>
                  <a:t>      HCM</a:t>
                </a:r>
                <a:r>
                  <a:rPr lang="en-US" sz="800" b="1" dirty="0">
                    <a:solidFill>
                      <a:schemeClr val="bg1"/>
                    </a:solidFill>
                  </a:rPr>
                  <a:t>, CRM</a:t>
                </a:r>
              </a:p>
            </p:txBody>
          </p:sp>
          <p:sp>
            <p:nvSpPr>
              <p:cNvPr id="11" name="Text Box 58"/>
              <p:cNvSpPr txBox="1">
                <a:spLocks noChangeArrowheads="1"/>
              </p:cNvSpPr>
              <p:nvPr/>
            </p:nvSpPr>
            <p:spPr bwMode="auto">
              <a:xfrm>
                <a:off x="8582025" y="338138"/>
                <a:ext cx="1449388" cy="462307"/>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BPEL,                                     BPMN,</a:t>
                </a:r>
              </a:p>
              <a:p>
                <a:pPr marL="119063" indent="-119063"/>
                <a:r>
                  <a:rPr lang="en-US" sz="800" b="1" dirty="0">
                    <a:solidFill>
                      <a:schemeClr val="bg1"/>
                    </a:solidFill>
                  </a:rPr>
                  <a:t>      BAM</a:t>
                </a:r>
              </a:p>
            </p:txBody>
          </p:sp>
          <p:sp>
            <p:nvSpPr>
              <p:cNvPr id="12" name="Text Box 55"/>
              <p:cNvSpPr txBox="1">
                <a:spLocks noChangeArrowheads="1"/>
              </p:cNvSpPr>
              <p:nvPr/>
            </p:nvSpPr>
            <p:spPr bwMode="auto">
              <a:xfrm>
                <a:off x="7839075" y="9525"/>
                <a:ext cx="1438275" cy="339196"/>
              </a:xfrm>
              <a:prstGeom prst="rect">
                <a:avLst/>
              </a:prstGeom>
              <a:noFill/>
              <a:ln w="9525" algn="ctr">
                <a:noFill/>
                <a:miter lim="800000"/>
                <a:headEnd/>
                <a:tailEnd/>
              </a:ln>
            </p:spPr>
            <p:txBody>
              <a:bodyPr lIns="92075" tIns="46038" rIns="92075" bIns="46038">
                <a:spAutoFit/>
              </a:bodyPr>
              <a:lstStyle/>
              <a:p>
                <a:pPr marL="119063" indent="-119063"/>
                <a:r>
                  <a:rPr lang="en-US" sz="800" b="1" dirty="0">
                    <a:solidFill>
                      <a:schemeClr val="bg1"/>
                    </a:solidFill>
                  </a:rPr>
                  <a:t>IDM / BI</a:t>
                </a:r>
              </a:p>
              <a:p>
                <a:pPr marL="119063" indent="-119063"/>
                <a:r>
                  <a:rPr lang="en-US" sz="800" b="1" dirty="0" err="1">
                    <a:solidFill>
                      <a:schemeClr val="bg1"/>
                    </a:solidFill>
                  </a:rPr>
                  <a:t>ExaLogic</a:t>
                </a:r>
                <a:r>
                  <a:rPr lang="en-US" sz="800" b="1" dirty="0">
                    <a:solidFill>
                      <a:schemeClr val="bg1"/>
                    </a:solidFill>
                  </a:rPr>
                  <a:t>                                                  </a:t>
                </a:r>
              </a:p>
            </p:txBody>
          </p:sp>
          <p:sp>
            <p:nvSpPr>
              <p:cNvPr id="13" name="Text Box 55"/>
              <p:cNvSpPr txBox="1">
                <a:spLocks noChangeArrowheads="1"/>
              </p:cNvSpPr>
              <p:nvPr/>
            </p:nvSpPr>
            <p:spPr bwMode="auto">
              <a:xfrm>
                <a:off x="6959601" y="1133475"/>
                <a:ext cx="1117600" cy="800861"/>
              </a:xfrm>
              <a:prstGeom prst="rect">
                <a:avLst/>
              </a:prstGeom>
              <a:noFill/>
              <a:ln w="9525" algn="ctr">
                <a:noFill/>
                <a:miter lim="800000"/>
                <a:headEnd/>
                <a:tailEnd/>
              </a:ln>
            </p:spPr>
            <p:txBody>
              <a:bodyPr wrap="square" lIns="92075" tIns="46038" rIns="92075" bIns="46038">
                <a:spAutoFit/>
              </a:bodyPr>
              <a:lstStyle/>
              <a:p>
                <a:pPr marL="119063" indent="-119063" algn="ctr"/>
                <a:r>
                  <a:rPr lang="en-US" sz="800" b="1" dirty="0">
                    <a:solidFill>
                      <a:schemeClr val="bg1"/>
                    </a:solidFill>
                  </a:rPr>
                  <a:t>Content</a:t>
                </a:r>
              </a:p>
              <a:p>
                <a:pPr marL="119063" indent="-119063" algn="ctr"/>
                <a:r>
                  <a:rPr lang="en-US" sz="800" b="1" dirty="0">
                    <a:solidFill>
                      <a:schemeClr val="bg1"/>
                    </a:solidFill>
                  </a:rPr>
                  <a:t>Data Integration</a:t>
                </a:r>
              </a:p>
              <a:p>
                <a:pPr marL="119063" indent="-119063" algn="ctr"/>
                <a:r>
                  <a:rPr lang="en-US" sz="800" b="1" dirty="0">
                    <a:solidFill>
                      <a:schemeClr val="bg1"/>
                    </a:solidFill>
                  </a:rPr>
                  <a:t>Business</a:t>
                </a:r>
              </a:p>
              <a:p>
                <a:pPr marL="119063" indent="-119063" algn="ctr"/>
                <a:r>
                  <a:rPr lang="en-US" sz="800" b="1" dirty="0">
                    <a:solidFill>
                      <a:schemeClr val="bg1"/>
                    </a:solidFill>
                  </a:rPr>
                  <a:t>Intelligence</a:t>
                </a:r>
              </a:p>
              <a:p>
                <a:pPr marL="119063" indent="-119063"/>
                <a:endParaRPr lang="en-US" sz="1400" b="1" dirty="0">
                  <a:solidFill>
                    <a:schemeClr val="bg1"/>
                  </a:solidFill>
                </a:endParaRPr>
              </a:p>
            </p:txBody>
          </p:sp>
        </p:grpSp>
      </p:gr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618" y="1080656"/>
            <a:ext cx="3833751" cy="3047832"/>
          </a:xfrm>
          <a:prstGeom prst="rect">
            <a:avLst/>
          </a:prstGeom>
          <a:noFill/>
          <a:ln w="9525">
            <a:noFill/>
            <a:miter lim="800000"/>
            <a:headEnd/>
            <a:tailEnd/>
          </a:ln>
        </p:spPr>
      </p:pic>
      <p:pic>
        <p:nvPicPr>
          <p:cNvPr id="1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7075" y="1493837"/>
            <a:ext cx="4303049" cy="2649537"/>
          </a:xfrm>
          <a:prstGeom prst="rect">
            <a:avLst/>
          </a:prstGeom>
          <a:noFill/>
          <a:ln w="9525">
            <a:noFill/>
            <a:miter lim="800000"/>
            <a:headEnd/>
            <a:tailEnd/>
          </a:ln>
        </p:spPr>
      </p:pic>
      <p:pic>
        <p:nvPicPr>
          <p:cNvPr id="17" name="Picture 8" descr="ProcessWorkspace_dashboards.png"/>
          <p:cNvPicPr>
            <a:picLocks noGrp="1" noChangeAspect="1"/>
          </p:cNvPicPr>
          <p:nvPr>
            <p:ph sz="quarter" idx="12"/>
          </p:nvPr>
        </p:nvPicPr>
        <p:blipFill>
          <a:blip r:embed="rId6" cstate="email">
            <a:extLst>
              <a:ext uri="{28A0092B-C50C-407E-A947-70E740481C1C}">
                <a14:useLocalDpi xmlns:a14="http://schemas.microsoft.com/office/drawing/2010/main"/>
              </a:ext>
            </a:extLst>
          </a:blip>
          <a:srcRect/>
          <a:stretch>
            <a:fillRect/>
          </a:stretch>
        </p:blipFill>
        <p:spPr bwMode="auto">
          <a:xfrm>
            <a:off x="1409700" y="1663076"/>
            <a:ext cx="4585033" cy="2731124"/>
          </a:xfrm>
          <a:prstGeom prst="rect">
            <a:avLst/>
          </a:prstGeom>
          <a:noFill/>
          <a:ln w="9525">
            <a:solidFill>
              <a:srgbClr val="002060"/>
            </a:solidFill>
            <a:miter lim="800000"/>
            <a:headEnd/>
            <a:tailEnd/>
          </a:ln>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085975" y="2021553"/>
            <a:ext cx="4173938" cy="2531397"/>
          </a:xfrm>
          <a:prstGeom prst="rect">
            <a:avLst/>
          </a:prstGeom>
          <a:noFill/>
          <a:ln w="9525">
            <a:solidFill>
              <a:schemeClr val="bg2">
                <a:alpha val="88000"/>
              </a:schemeClr>
            </a:solidFill>
            <a:miter lim="800000"/>
            <a:headEnd/>
            <a:tailEnd/>
          </a:ln>
        </p:spPr>
      </p:pic>
      <p:pic>
        <p:nvPicPr>
          <p:cNvPr id="20" name="Picture 3" descr="C:\Users\sshmeltz\Desktop\findbugs00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9700" y="1971675"/>
            <a:ext cx="3013075" cy="2144713"/>
          </a:xfrm>
          <a:prstGeom prst="rect">
            <a:avLst/>
          </a:prstGeom>
          <a:noFill/>
          <a:ln w="9525">
            <a:noFill/>
            <a:miter lim="800000"/>
            <a:headEnd/>
            <a:tailEnd/>
          </a:ln>
        </p:spPr>
      </p:pic>
      <p:pic>
        <p:nvPicPr>
          <p:cNvPr id="22" name="Picture 2" descr="C:\Users\sshmeltz\Desktop\findbugs0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8038" y="776288"/>
            <a:ext cx="2733675" cy="2406650"/>
          </a:xfrm>
          <a:prstGeom prst="rect">
            <a:avLst/>
          </a:prstGeom>
          <a:noFill/>
          <a:ln w="9525">
            <a:noFill/>
            <a:miter lim="800000"/>
            <a:headEnd/>
            <a:tailEnd/>
          </a:ln>
        </p:spPr>
      </p:pic>
      <p:pic>
        <p:nvPicPr>
          <p:cNvPr id="21" name="Picture 5" descr="C:\Users\sshmeltz\Desktop\findbugs00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87738" y="2586038"/>
            <a:ext cx="3067050" cy="2019300"/>
          </a:xfrm>
          <a:prstGeom prst="rect">
            <a:avLst/>
          </a:prstGeom>
          <a:noFill/>
          <a:ln w="9525">
            <a:noFill/>
            <a:miter lim="800000"/>
            <a:headEnd/>
            <a:tailEnd/>
          </a:ln>
        </p:spPr>
      </p:pic>
      <p:pic>
        <p:nvPicPr>
          <p:cNvPr id="19" name="Picture 4" descr="C:\Users\sshmeltz\Desktop\findbugs00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05311" y="2505075"/>
            <a:ext cx="2859277" cy="21097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28147" y="245538"/>
            <a:ext cx="8229586" cy="406395"/>
          </a:xfrm>
        </p:spPr>
        <p:txBody>
          <a:bodyPr/>
          <a:lstStyle/>
          <a:p>
            <a:r>
              <a:rPr lang="en-US" dirty="0" smtClean="0"/>
              <a:t>ADF Mobile</a:t>
            </a:r>
          </a:p>
        </p:txBody>
      </p:sp>
      <p:sp>
        <p:nvSpPr>
          <p:cNvPr id="4" name="Content Placeholder 3"/>
          <p:cNvSpPr>
            <a:spLocks noGrp="1"/>
          </p:cNvSpPr>
          <p:nvPr>
            <p:ph sz="quarter" idx="12"/>
          </p:nvPr>
        </p:nvSpPr>
        <p:spPr>
          <a:xfrm>
            <a:off x="588447" y="963301"/>
            <a:ext cx="4107378" cy="3910324"/>
          </a:xfrm>
        </p:spPr>
        <p:txBody>
          <a:bodyPr anchor="ctr"/>
          <a:lstStyle/>
          <a:p>
            <a:r>
              <a:rPr lang="en-US" sz="1800" dirty="0" smtClean="0"/>
              <a:t>Cross </a:t>
            </a:r>
            <a:r>
              <a:rPr lang="en-US" sz="1800" dirty="0" err="1" smtClean="0"/>
              <a:t>iOS</a:t>
            </a:r>
            <a:r>
              <a:rPr lang="en-US" sz="1800" dirty="0"/>
              <a:t> </a:t>
            </a:r>
            <a:r>
              <a:rPr lang="en-US" sz="1800" dirty="0" smtClean="0"/>
              <a:t>&amp; Android development</a:t>
            </a:r>
          </a:p>
          <a:p>
            <a:r>
              <a:rPr lang="en-US" sz="1800" dirty="0" smtClean="0"/>
              <a:t>Native-hybrid mobile applications</a:t>
            </a:r>
          </a:p>
          <a:p>
            <a:r>
              <a:rPr lang="en-US" sz="1800" dirty="0" smtClean="0"/>
              <a:t>Thin localized JVM</a:t>
            </a:r>
            <a:endParaRPr lang="en-US" sz="1600" dirty="0" smtClean="0"/>
          </a:p>
        </p:txBody>
      </p:sp>
      <p:grpSp>
        <p:nvGrpSpPr>
          <p:cNvPr id="2" name="Group 6"/>
          <p:cNvGrpSpPr/>
          <p:nvPr/>
        </p:nvGrpSpPr>
        <p:grpSpPr>
          <a:xfrm>
            <a:off x="4990317" y="1118350"/>
            <a:ext cx="4041335" cy="3155157"/>
            <a:chOff x="4659802" y="1145558"/>
            <a:chExt cx="4100960" cy="3201708"/>
          </a:xfrm>
        </p:grpSpPr>
        <p:grpSp>
          <p:nvGrpSpPr>
            <p:cNvPr id="3" name="Group 6"/>
            <p:cNvGrpSpPr/>
            <p:nvPr/>
          </p:nvGrpSpPr>
          <p:grpSpPr>
            <a:xfrm>
              <a:off x="4659802" y="1145558"/>
              <a:ext cx="4100960" cy="3201708"/>
              <a:chOff x="4659802" y="1035051"/>
              <a:chExt cx="4100960" cy="3201708"/>
            </a:xfrm>
          </p:grpSpPr>
          <p:pic>
            <p:nvPicPr>
              <p:cNvPr id="10" name="Picture 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59802" y="1035051"/>
                <a:ext cx="4100960" cy="3201708"/>
              </a:xfrm>
              <a:prstGeom prst="rect">
                <a:avLst/>
              </a:prstGeom>
              <a:noFill/>
              <a:ln>
                <a:noFill/>
              </a:ln>
              <a:effectLst>
                <a:outerShdw blurRad="50800" dist="38100" dir="2700000" algn="tl" rotWithShape="0">
                  <a:prstClr val="black">
                    <a:alpha val="40000"/>
                  </a:prstClr>
                </a:outerShdw>
              </a:effectLst>
            </p:spPr>
          </p:pic>
          <p:pic>
            <p:nvPicPr>
              <p:cNvPr id="11" name="Picture 2" descr="IMG_008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4230" y="1338400"/>
                <a:ext cx="3432105" cy="259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0662" y="1448907"/>
              <a:ext cx="3447705" cy="2595011"/>
            </a:xfrm>
            <a:prstGeom prst="rect">
              <a:avLst/>
            </a:prstGeom>
          </p:spPr>
        </p:pic>
      </p:gr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8700" y="286150"/>
            <a:ext cx="1589024" cy="3091688"/>
          </a:xfrm>
          <a:prstGeom prst="rect">
            <a:avLst/>
          </a:prstGeom>
        </p:spPr>
      </p:pic>
    </p:spTree>
    <p:extLst>
      <p:ext uri="{BB962C8B-B14F-4D97-AF65-F5344CB8AC3E}">
        <p14:creationId xmlns:p14="http://schemas.microsoft.com/office/powerpoint/2010/main" val="277713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Program Agenda</a:t>
            </a:r>
          </a:p>
        </p:txBody>
      </p:sp>
      <p:sp>
        <p:nvSpPr>
          <p:cNvPr id="89091" name="Text Placeholder 2"/>
          <p:cNvSpPr>
            <a:spLocks noGrp="1"/>
          </p:cNvSpPr>
          <p:nvPr>
            <p:ph type="body" sz="quarter" idx="13"/>
          </p:nvPr>
        </p:nvSpPr>
        <p:spPr>
          <a:xfrm>
            <a:off x="804863" y="1363663"/>
            <a:ext cx="7772400" cy="2616200"/>
          </a:xfrm>
        </p:spPr>
        <p:txBody>
          <a:bodyPr anchor="ctr"/>
          <a:lstStyle/>
          <a:p>
            <a:r>
              <a:rPr lang="en-US" dirty="0" smtClean="0"/>
              <a:t>Oracle’s vision, strategy and roadmap</a:t>
            </a:r>
          </a:p>
          <a:p>
            <a:r>
              <a:rPr lang="en-US" dirty="0" smtClean="0"/>
              <a:t>Modernize, upgrade or migrate?</a:t>
            </a:r>
          </a:p>
          <a:p>
            <a:r>
              <a:rPr lang="en-GB" dirty="0" smtClean="0"/>
              <a:t>New strategic technologies</a:t>
            </a:r>
            <a:endParaRPr lang="en-US" dirty="0" smtClean="0"/>
          </a:p>
          <a:p>
            <a:r>
              <a:rPr lang="en-US" dirty="0" smtClean="0">
                <a:solidFill>
                  <a:schemeClr val="accent1"/>
                </a:solidFill>
              </a:rPr>
              <a:t>More information</a:t>
            </a:r>
          </a:p>
        </p:txBody>
      </p:sp>
    </p:spTree>
    <p:extLst>
      <p:ext uri="{BB962C8B-B14F-4D97-AF65-F5344CB8AC3E}">
        <p14:creationId xmlns:p14="http://schemas.microsoft.com/office/powerpoint/2010/main" val="7117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More Information</a:t>
            </a:r>
          </a:p>
        </p:txBody>
      </p:sp>
      <p:sp>
        <p:nvSpPr>
          <p:cNvPr id="91139" name="Content Placeholder 1"/>
          <p:cNvSpPr>
            <a:spLocks noGrp="1"/>
          </p:cNvSpPr>
          <p:nvPr>
            <p:ph sz="quarter" idx="12"/>
          </p:nvPr>
        </p:nvSpPr>
        <p:spPr>
          <a:xfrm>
            <a:off x="804863" y="814813"/>
            <a:ext cx="8229600" cy="3769888"/>
          </a:xfrm>
        </p:spPr>
        <p:txBody>
          <a:bodyPr anchor="ctr"/>
          <a:lstStyle/>
          <a:p>
            <a:r>
              <a:rPr lang="en-GB" dirty="0" smtClean="0"/>
              <a:t>Online content on Forms OTN Page (</a:t>
            </a:r>
            <a:r>
              <a:rPr lang="en-GB" dirty="0"/>
              <a:t>G</a:t>
            </a:r>
            <a:r>
              <a:rPr lang="en-GB" dirty="0" smtClean="0"/>
              <a:t>oogle Oracle Forms)</a:t>
            </a:r>
          </a:p>
          <a:p>
            <a:pPr lvl="1"/>
            <a:r>
              <a:rPr lang="en-GB" dirty="0" smtClean="0"/>
              <a:t>Statement of direction </a:t>
            </a:r>
          </a:p>
          <a:p>
            <a:pPr lvl="1"/>
            <a:r>
              <a:rPr lang="en-GB" dirty="0" smtClean="0"/>
              <a:t>Oracle Forms 10 Years Younger (Oracle Forms Makeover)</a:t>
            </a:r>
          </a:p>
          <a:p>
            <a:pPr lvl="1"/>
            <a:r>
              <a:rPr lang="en-GB" dirty="0" smtClean="0"/>
              <a:t>Oracle Forms webcasts</a:t>
            </a:r>
          </a:p>
          <a:p>
            <a:pPr lvl="1"/>
            <a:r>
              <a:rPr lang="en-GB" dirty="0" smtClean="0"/>
              <a:t>Migration from Forms to Java or Apex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92740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Key Points to Take Away</a:t>
            </a:r>
          </a:p>
        </p:txBody>
      </p:sp>
      <p:sp>
        <p:nvSpPr>
          <p:cNvPr id="91139" name="Content Placeholder 1"/>
          <p:cNvSpPr>
            <a:spLocks noGrp="1"/>
          </p:cNvSpPr>
          <p:nvPr>
            <p:ph sz="quarter" idx="12"/>
          </p:nvPr>
        </p:nvSpPr>
        <p:spPr>
          <a:xfrm>
            <a:off x="804863" y="874725"/>
            <a:ext cx="8229600" cy="3709975"/>
          </a:xfrm>
        </p:spPr>
        <p:txBody>
          <a:bodyPr anchor="ctr"/>
          <a:lstStyle/>
          <a:p>
            <a:r>
              <a:rPr lang="en-GB" dirty="0" smtClean="0"/>
              <a:t>Oracle has no plans to </a:t>
            </a:r>
            <a:r>
              <a:rPr lang="en-GB" dirty="0" err="1" smtClean="0"/>
              <a:t>desupport</a:t>
            </a:r>
            <a:r>
              <a:rPr lang="en-GB" dirty="0" smtClean="0"/>
              <a:t> Oracle Forms</a:t>
            </a:r>
          </a:p>
          <a:p>
            <a:r>
              <a:rPr lang="en-GB" dirty="0" smtClean="0"/>
              <a:t>You have many options to modernize your investment</a:t>
            </a:r>
          </a:p>
          <a:p>
            <a:r>
              <a:rPr lang="en-GB" dirty="0" smtClean="0"/>
              <a:t>Allow the business and customers drive the change, not IT</a:t>
            </a:r>
          </a:p>
          <a:p>
            <a:pPr lvl="1"/>
            <a:r>
              <a:rPr lang="en-GB" dirty="0" smtClean="0"/>
              <a:t>Protect, extend, evolve</a:t>
            </a:r>
          </a:p>
          <a:p>
            <a:r>
              <a:rPr lang="en-GB" dirty="0" smtClean="0"/>
              <a:t>ADF underpins our Fusion Applications and Middleware strategy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63765" y="942002"/>
            <a:ext cx="5638800" cy="284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latin typeface="Arial" pitchFamily="34" charset="0"/>
              <a:cs typeface="Arial" pitchFamily="34" charset="0"/>
            </a:endParaRPr>
          </a:p>
        </p:txBody>
      </p:sp>
      <p:sp>
        <p:nvSpPr>
          <p:cNvPr id="18435" name="Rectangle 69"/>
          <p:cNvSpPr>
            <a:spLocks noGrp="1" noChangeArrowheads="1"/>
          </p:cNvSpPr>
          <p:nvPr>
            <p:ph type="title"/>
          </p:nvPr>
        </p:nvSpPr>
        <p:spPr/>
        <p:txBody>
          <a:bodyPr/>
          <a:lstStyle/>
          <a:p>
            <a:r>
              <a:rPr lang="en-US" dirty="0" smtClean="0"/>
              <a:t>Join the JDeveloper/ADF Community</a:t>
            </a:r>
          </a:p>
        </p:txBody>
      </p:sp>
      <p:pic>
        <p:nvPicPr>
          <p:cNvPr id="18436" name="Picture 11" descr="D:\ORACLE\Graphics\Social Media\125754-matte-white-square-icon-social-media-logos-facebook-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790" y="1908789"/>
            <a:ext cx="882650" cy="882650"/>
          </a:xfrm>
          <a:prstGeom prst="rect">
            <a:avLst/>
          </a:prstGeom>
          <a:noFill/>
          <a:ln w="9525">
            <a:noFill/>
            <a:miter lim="800000"/>
            <a:headEnd/>
            <a:tailEnd/>
          </a:ln>
        </p:spPr>
      </p:pic>
      <p:pic>
        <p:nvPicPr>
          <p:cNvPr id="18437" name="Picture 14" descr="D:\ORACLE\Graphics\Social Media\125802-matte-white-square-icon-social-media-logos-rss-basic.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9790" y="2716827"/>
            <a:ext cx="882650" cy="882650"/>
          </a:xfrm>
          <a:prstGeom prst="rect">
            <a:avLst/>
          </a:prstGeom>
          <a:noFill/>
          <a:ln w="9525">
            <a:noFill/>
            <a:miter lim="800000"/>
            <a:headEnd/>
            <a:tailEnd/>
          </a:ln>
        </p:spPr>
      </p:pic>
      <p:pic>
        <p:nvPicPr>
          <p:cNvPr id="18438" name="Picture 15" descr="D:\ORACLE\Graphics\Social Media\125826-matte-white-square-icon-social-media-logos-twitt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790" y="1102339"/>
            <a:ext cx="882650" cy="882650"/>
          </a:xfrm>
          <a:prstGeom prst="rect">
            <a:avLst/>
          </a:prstGeom>
          <a:noFill/>
          <a:ln w="9525">
            <a:noFill/>
            <a:miter lim="800000"/>
            <a:headEnd/>
            <a:tailEnd/>
          </a:ln>
        </p:spPr>
      </p:pic>
      <p:pic>
        <p:nvPicPr>
          <p:cNvPr id="18439"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0625" y="541338"/>
            <a:ext cx="1603375" cy="1531937"/>
          </a:xfrm>
          <a:prstGeom prst="rect">
            <a:avLst/>
          </a:prstGeom>
          <a:noFill/>
          <a:ln w="9525">
            <a:noFill/>
            <a:miter lim="800000"/>
            <a:headEnd/>
            <a:tailEnd/>
          </a:ln>
        </p:spPr>
      </p:pic>
      <p:sp>
        <p:nvSpPr>
          <p:cNvPr id="13" name="Rounded Rectangle 12"/>
          <p:cNvSpPr/>
          <p:nvPr/>
        </p:nvSpPr>
        <p:spPr bwMode="auto">
          <a:xfrm>
            <a:off x="841540" y="3860144"/>
            <a:ext cx="5676900" cy="411480"/>
          </a:xfrm>
          <a:prstGeom prst="round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n-US" sz="1600" b="1" dirty="0" smtClean="0">
                <a:solidFill>
                  <a:schemeClr val="bg1"/>
                </a:solidFill>
              </a:rPr>
              <a:t>oracle.com/</a:t>
            </a:r>
            <a:r>
              <a:rPr lang="en-US" sz="1600" b="1" dirty="0" err="1" smtClean="0">
                <a:solidFill>
                  <a:schemeClr val="bg1"/>
                </a:solidFill>
              </a:rPr>
              <a:t>jdev</a:t>
            </a:r>
            <a:endParaRPr lang="en-US" sz="1600" b="1" dirty="0">
              <a:solidFill>
                <a:schemeClr val="bg1"/>
              </a:solidFill>
            </a:endParaRPr>
          </a:p>
        </p:txBody>
      </p:sp>
      <p:sp>
        <p:nvSpPr>
          <p:cNvPr id="5" name="Rectangle 3"/>
          <p:cNvSpPr txBox="1">
            <a:spLocks noChangeArrowheads="1"/>
          </p:cNvSpPr>
          <p:nvPr/>
        </p:nvSpPr>
        <p:spPr>
          <a:xfrm>
            <a:off x="1705140" y="1119802"/>
            <a:ext cx="5010150" cy="2451100"/>
          </a:xfrm>
          <a:prstGeom prst="rect">
            <a:avLst/>
          </a:prstGeom>
        </p:spPr>
        <p:txBody>
          <a:bodyPr>
            <a:normAutofit/>
          </a:bodyPr>
          <a:lstStyle/>
          <a:p>
            <a:pPr>
              <a:lnSpc>
                <a:spcPct val="90000"/>
              </a:lnSpc>
              <a:spcBef>
                <a:spcPts val="1200"/>
              </a:spcBef>
              <a:buClr>
                <a:schemeClr val="accent1"/>
              </a:buClr>
              <a:buFont typeface="Times" charset="0"/>
              <a:buNone/>
              <a:defRPr/>
            </a:pPr>
            <a:r>
              <a:rPr lang="en-US" sz="2400" b="1" kern="0" dirty="0">
                <a:latin typeface="+mn-lt"/>
                <a:ea typeface="ＭＳ Ｐゴシック" pitchFamily="34" charset="-128"/>
              </a:rPr>
              <a:t>Twitter</a:t>
            </a:r>
            <a:r>
              <a:rPr lang="en-US" sz="2400" kern="0" dirty="0">
                <a:latin typeface="+mn-lt"/>
                <a:ea typeface="ＭＳ Ｐゴシック" pitchFamily="34" charset="-128"/>
              </a:rPr>
              <a:t/>
            </a:r>
            <a:br>
              <a:rPr lang="en-US" sz="2400" kern="0" dirty="0">
                <a:latin typeface="+mn-lt"/>
                <a:ea typeface="ＭＳ Ｐゴシック" pitchFamily="34" charset="-128"/>
              </a:rPr>
            </a:br>
            <a:r>
              <a:rPr lang="en-US" sz="2400" kern="0" dirty="0" smtClean="0">
                <a:solidFill>
                  <a:srgbClr val="FF0000"/>
                </a:solidFill>
                <a:latin typeface="+mn-lt"/>
                <a:ea typeface="ＭＳ Ｐゴシック" pitchFamily="34" charset="-128"/>
              </a:rPr>
              <a:t>twitter.com/JDeveloper</a:t>
            </a:r>
            <a:endParaRPr lang="en-US" sz="2400" kern="0" dirty="0">
              <a:solidFill>
                <a:srgbClr val="FF0000"/>
              </a:solidFill>
              <a:latin typeface="+mn-lt"/>
              <a:ea typeface="ＭＳ Ｐゴシック" pitchFamily="34" charset="-128"/>
            </a:endParaRPr>
          </a:p>
          <a:p>
            <a:pPr>
              <a:lnSpc>
                <a:spcPct val="90000"/>
              </a:lnSpc>
              <a:spcBef>
                <a:spcPts val="1200"/>
              </a:spcBef>
              <a:buClr>
                <a:schemeClr val="accent1"/>
              </a:buClr>
              <a:buFont typeface="Times" charset="0"/>
              <a:buNone/>
              <a:defRPr/>
            </a:pPr>
            <a:r>
              <a:rPr lang="en-US" sz="2400" b="1" kern="0" dirty="0" err="1">
                <a:latin typeface="+mn-lt"/>
                <a:ea typeface="ＭＳ Ｐゴシック" pitchFamily="34" charset="-128"/>
              </a:rPr>
              <a:t>Facebook</a:t>
            </a:r>
            <a:r>
              <a:rPr lang="en-US" sz="2400" kern="0" dirty="0">
                <a:latin typeface="+mn-lt"/>
                <a:ea typeface="ＭＳ Ｐゴシック" pitchFamily="34" charset="-128"/>
              </a:rPr>
              <a:t/>
            </a:r>
            <a:br>
              <a:rPr lang="en-US" sz="2400" kern="0" dirty="0">
                <a:latin typeface="+mn-lt"/>
                <a:ea typeface="ＭＳ Ｐゴシック" pitchFamily="34" charset="-128"/>
              </a:rPr>
            </a:br>
            <a:r>
              <a:rPr lang="en-US" sz="2400" kern="0" dirty="0" smtClean="0">
                <a:solidFill>
                  <a:srgbClr val="FF0000"/>
                </a:solidFill>
                <a:latin typeface="+mn-lt"/>
                <a:ea typeface="ＭＳ Ｐゴシック" pitchFamily="34" charset="-128"/>
              </a:rPr>
              <a:t>facebook.com/JDeveloper</a:t>
            </a:r>
            <a:endParaRPr lang="en-US" sz="2400" kern="0" dirty="0">
              <a:solidFill>
                <a:srgbClr val="FF0000"/>
              </a:solidFill>
              <a:latin typeface="+mn-lt"/>
              <a:ea typeface="ＭＳ Ｐゴシック" pitchFamily="34" charset="-128"/>
            </a:endParaRPr>
          </a:p>
          <a:p>
            <a:pPr>
              <a:lnSpc>
                <a:spcPct val="90000"/>
              </a:lnSpc>
              <a:spcBef>
                <a:spcPts val="1200"/>
              </a:spcBef>
              <a:buClr>
                <a:schemeClr val="accent1"/>
              </a:buClr>
              <a:buFont typeface="Times" charset="0"/>
              <a:buNone/>
              <a:defRPr/>
            </a:pPr>
            <a:r>
              <a:rPr lang="en-US" sz="2400" b="1" kern="0" dirty="0">
                <a:latin typeface="+mn-lt"/>
                <a:ea typeface="ＭＳ Ｐゴシック" pitchFamily="34" charset="-128"/>
              </a:rPr>
              <a:t>Oracle’s </a:t>
            </a:r>
            <a:r>
              <a:rPr lang="en-US" sz="2400" b="1" kern="0" dirty="0" smtClean="0">
                <a:latin typeface="+mn-lt"/>
                <a:ea typeface="ＭＳ Ｐゴシック" pitchFamily="34" charset="-128"/>
              </a:rPr>
              <a:t>JDeveloper PM blog</a:t>
            </a:r>
            <a:r>
              <a:rPr lang="en-US" sz="2400" kern="0" dirty="0">
                <a:latin typeface="+mn-lt"/>
                <a:ea typeface="ＭＳ Ｐゴシック" pitchFamily="34" charset="-128"/>
              </a:rPr>
              <a:t/>
            </a:r>
            <a:br>
              <a:rPr lang="en-US" sz="2400" kern="0" dirty="0">
                <a:latin typeface="+mn-lt"/>
                <a:ea typeface="ＭＳ Ｐゴシック" pitchFamily="34" charset="-128"/>
              </a:rPr>
            </a:br>
            <a:r>
              <a:rPr lang="en-US" sz="2400" kern="0" dirty="0" err="1">
                <a:solidFill>
                  <a:srgbClr val="FF0000"/>
                </a:solidFill>
                <a:latin typeface="+mn-lt"/>
                <a:ea typeface="ＭＳ Ｐゴシック" pitchFamily="34" charset="-128"/>
              </a:rPr>
              <a:t>blogs.oracle.com</a:t>
            </a:r>
            <a:r>
              <a:rPr lang="en-US" sz="2400" kern="0" dirty="0" smtClean="0">
                <a:solidFill>
                  <a:srgbClr val="FF0000"/>
                </a:solidFill>
                <a:latin typeface="+mn-lt"/>
              </a:rPr>
              <a:t>/</a:t>
            </a:r>
            <a:r>
              <a:rPr lang="en-US" sz="2400" kern="0" dirty="0" err="1" smtClean="0">
                <a:solidFill>
                  <a:srgbClr val="FF0000"/>
                </a:solidFill>
                <a:latin typeface="+mn-lt"/>
              </a:rPr>
              <a:t>JDeveloperpm</a:t>
            </a:r>
            <a:endParaRPr lang="en-US" sz="2400" kern="0" dirty="0">
              <a:solidFill>
                <a:srgbClr val="FF0000"/>
              </a:solidFill>
              <a:latin typeface="+mn-lt"/>
              <a:ea typeface="ＭＳ Ｐゴシック" pitchFamily="34" charset="-128"/>
            </a:endParaRPr>
          </a:p>
          <a:p>
            <a:pPr>
              <a:lnSpc>
                <a:spcPct val="90000"/>
              </a:lnSpc>
              <a:spcBef>
                <a:spcPts val="1200"/>
              </a:spcBef>
              <a:buClr>
                <a:schemeClr val="accent1"/>
              </a:buClr>
              <a:buFont typeface="Times" charset="0"/>
              <a:buNone/>
              <a:defRPr/>
            </a:pPr>
            <a:endParaRPr lang="en-US" sz="2400" kern="0" dirty="0">
              <a:solidFill>
                <a:srgbClr val="FF0000"/>
              </a:solidFill>
              <a:latin typeface="+mn-lt"/>
              <a:ea typeface="ＭＳ Ｐゴシック" pitchFamily="34" charset="-128"/>
            </a:endParaRPr>
          </a:p>
          <a:p>
            <a:pPr>
              <a:lnSpc>
                <a:spcPct val="90000"/>
              </a:lnSpc>
              <a:spcBef>
                <a:spcPts val="1200"/>
              </a:spcBef>
              <a:buClr>
                <a:schemeClr val="accent1"/>
              </a:buClr>
              <a:buFont typeface="Times" charset="0"/>
              <a:buNone/>
              <a:defRPr/>
            </a:pPr>
            <a:endParaRPr lang="en-US" sz="2400" kern="0" dirty="0">
              <a:solidFill>
                <a:srgbClr val="FF0000"/>
              </a:solidFill>
              <a:latin typeface="+mn-lt"/>
              <a:ea typeface="ＭＳ Ｐゴシック" pitchFamily="34" charset="-128"/>
            </a:endParaRPr>
          </a:p>
          <a:p>
            <a:pPr>
              <a:lnSpc>
                <a:spcPct val="90000"/>
              </a:lnSpc>
              <a:spcBef>
                <a:spcPct val="20000"/>
              </a:spcBef>
              <a:buClr>
                <a:schemeClr val="accent1"/>
              </a:buClr>
              <a:buFont typeface="Times" charset="0"/>
              <a:buNone/>
              <a:defRPr/>
            </a:pPr>
            <a:endParaRPr lang="en-US" sz="2400" b="1" kern="0" dirty="0">
              <a:latin typeface="+mn-lt"/>
              <a:ea typeface="ＭＳ Ｐゴシック" pitchFamily="34" charset="-128"/>
            </a:endParaRPr>
          </a:p>
          <a:p>
            <a:pPr>
              <a:lnSpc>
                <a:spcPct val="90000"/>
              </a:lnSpc>
              <a:spcBef>
                <a:spcPct val="20000"/>
              </a:spcBef>
              <a:buClr>
                <a:schemeClr val="accent1"/>
              </a:buClr>
              <a:buFont typeface="Times" charset="0"/>
              <a:buNone/>
              <a:defRPr/>
            </a:pPr>
            <a:endParaRPr lang="en-US" sz="2400" kern="0" dirty="0">
              <a:solidFill>
                <a:schemeClr val="tx2"/>
              </a:solidFill>
              <a:latin typeface="+mn-lt"/>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More Information</a:t>
            </a:r>
            <a:endParaRPr lang="en-US" dirty="0"/>
          </a:p>
        </p:txBody>
      </p:sp>
      <p:sp>
        <p:nvSpPr>
          <p:cNvPr id="4" name="Content Placeholder 3"/>
          <p:cNvSpPr>
            <a:spLocks noGrp="1"/>
          </p:cNvSpPr>
          <p:nvPr>
            <p:ph sz="half" idx="1"/>
          </p:nvPr>
        </p:nvSpPr>
        <p:spPr/>
        <p:txBody>
          <a:bodyPr/>
          <a:lstStyle/>
          <a:p>
            <a:r>
              <a:rPr lang="en-US" dirty="0" smtClean="0">
                <a:hlinkClick r:id="rId3"/>
              </a:rPr>
              <a:t>www.oracle.com/jdev</a:t>
            </a:r>
            <a:endParaRPr lang="en-US" dirty="0" smtClean="0"/>
          </a:p>
          <a:p>
            <a:r>
              <a:rPr lang="en-US" dirty="0" smtClean="0"/>
              <a:t>Tutorials</a:t>
            </a:r>
          </a:p>
          <a:p>
            <a:r>
              <a:rPr lang="en-US" dirty="0" smtClean="0"/>
              <a:t>Demos</a:t>
            </a:r>
          </a:p>
          <a:p>
            <a:r>
              <a:rPr lang="en-US" dirty="0" smtClean="0"/>
              <a:t>Software</a:t>
            </a:r>
          </a:p>
          <a:p>
            <a:r>
              <a:rPr lang="en-US" dirty="0" smtClean="0"/>
              <a:t>Discussions</a:t>
            </a:r>
          </a:p>
          <a:p>
            <a:r>
              <a:rPr lang="en-US" dirty="0" smtClean="0"/>
              <a:t>Blogs</a:t>
            </a:r>
          </a:p>
          <a:p>
            <a:r>
              <a:rPr lang="en-US" dirty="0" smtClean="0"/>
              <a:t>And more…</a:t>
            </a:r>
            <a:endParaRPr lang="en-US" dirty="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889" y="1558822"/>
            <a:ext cx="3426732" cy="283205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ChangeArrowheads="1"/>
          </p:cNvSpPr>
          <p:nvPr/>
        </p:nvSpPr>
        <p:spPr bwMode="auto">
          <a:xfrm>
            <a:off x="0" y="1916203"/>
            <a:ext cx="91440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4138" indent="-84138" algn="ctr">
              <a:lnSpc>
                <a:spcPct val="90000"/>
              </a:lnSpc>
              <a:spcBef>
                <a:spcPct val="20000"/>
              </a:spcBef>
              <a:buClr>
                <a:schemeClr val="tx2"/>
              </a:buClr>
            </a:pPr>
            <a:r>
              <a:rPr lang="en-US" sz="6000" dirty="0">
                <a:solidFill>
                  <a:schemeClr val="bg1"/>
                </a:solidFill>
              </a:rPr>
              <a:t>Q&amp;A</a:t>
            </a:r>
            <a:endParaRPr lang="en-US" sz="1300" dirty="0">
              <a:solidFill>
                <a:schemeClr val="bg1"/>
              </a:solidFill>
            </a:endParaRPr>
          </a:p>
        </p:txBody>
      </p:sp>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sz="quarter" idx="13"/>
          </p:nvPr>
        </p:nvSpPr>
        <p:spPr/>
        <p:txBody>
          <a:bodyPr/>
          <a:lstStyle/>
          <a:p>
            <a:endParaRPr lang="en-US"/>
          </a:p>
        </p:txBody>
      </p:sp>
      <p:sp>
        <p:nvSpPr>
          <p:cNvPr id="7" name="Picture Placeholder 6"/>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US" sz="3600" dirty="0" smtClean="0"/>
              <a:t>"Oracle </a:t>
            </a:r>
            <a:r>
              <a:rPr lang="en-US" sz="3600" dirty="0"/>
              <a:t>has no plan to discontinue support of Oracle </a:t>
            </a:r>
            <a:r>
              <a:rPr lang="en-US" sz="3600" dirty="0" smtClean="0"/>
              <a:t>Forms"</a:t>
            </a:r>
            <a:endParaRPr lang="en-US" sz="3600" dirty="0"/>
          </a:p>
        </p:txBody>
      </p:sp>
      <p:sp>
        <p:nvSpPr>
          <p:cNvPr id="3" name="Text Placeholder 2"/>
          <p:cNvSpPr>
            <a:spLocks noGrp="1"/>
          </p:cNvSpPr>
          <p:nvPr>
            <p:ph type="body" sz="quarter" idx="16"/>
          </p:nvPr>
        </p:nvSpPr>
        <p:spPr>
          <a:xfrm>
            <a:off x="899602" y="2844803"/>
            <a:ext cx="7710998" cy="443953"/>
          </a:xfrm>
        </p:spPr>
        <p:txBody>
          <a:bodyPr/>
          <a:lstStyle/>
          <a:p>
            <a:r>
              <a:rPr lang="en-US" dirty="0"/>
              <a:t>Oracle Application Development Tools </a:t>
            </a:r>
            <a:r>
              <a:rPr lang="en-US" u="sng" dirty="0"/>
              <a:t>Statement of Direction</a:t>
            </a:r>
            <a:r>
              <a:rPr lang="en-US" dirty="0"/>
              <a:t>: Oracle Forms, Oracle Reports and Oracle Designer </a:t>
            </a:r>
          </a:p>
        </p:txBody>
      </p:sp>
      <p:sp>
        <p:nvSpPr>
          <p:cNvPr id="4" name="Text Placeholder 3"/>
          <p:cNvSpPr>
            <a:spLocks noGrp="1"/>
          </p:cNvSpPr>
          <p:nvPr>
            <p:ph type="body" sz="quarter" idx="17"/>
          </p:nvPr>
        </p:nvSpPr>
        <p:spPr>
          <a:xfrm>
            <a:off x="899602" y="3343623"/>
            <a:ext cx="6098098" cy="703448"/>
          </a:xfrm>
        </p:spPr>
        <p:txBody>
          <a:bodyPr/>
          <a:lstStyle/>
          <a:p>
            <a:r>
              <a:rPr lang="en-US" dirty="0" smtClean="0"/>
              <a:t>March 2012 - http</a:t>
            </a:r>
            <a:r>
              <a:rPr lang="en-US" dirty="0"/>
              <a:t>://</a:t>
            </a:r>
            <a:r>
              <a:rPr lang="en-US" dirty="0" err="1"/>
              <a:t>bit.ly</a:t>
            </a:r>
            <a:r>
              <a:rPr lang="en-US" dirty="0"/>
              <a:t>/oracleFormsSod201203</a:t>
            </a:r>
          </a:p>
          <a:p>
            <a:endParaRPr lang="en-US" dirty="0"/>
          </a:p>
        </p:txBody>
      </p:sp>
    </p:spTree>
    <p:extLst>
      <p:ext uri="{BB962C8B-B14F-4D97-AF65-F5344CB8AC3E}">
        <p14:creationId xmlns:p14="http://schemas.microsoft.com/office/powerpoint/2010/main" val="271285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9715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a:xfrm>
            <a:off x="804863" y="246063"/>
            <a:ext cx="8229600" cy="406400"/>
          </a:xfrm>
        </p:spPr>
        <p:txBody>
          <a:bodyPr/>
          <a:lstStyle/>
          <a:p>
            <a:r>
              <a:rPr lang="en-US" dirty="0" smtClean="0"/>
              <a:t>Conclusion</a:t>
            </a:r>
          </a:p>
        </p:txBody>
      </p:sp>
      <p:sp>
        <p:nvSpPr>
          <p:cNvPr id="91139" name="Content Placeholder 1"/>
          <p:cNvSpPr>
            <a:spLocks noGrp="1"/>
          </p:cNvSpPr>
          <p:nvPr>
            <p:ph sz="quarter" idx="12"/>
          </p:nvPr>
        </p:nvSpPr>
        <p:spPr>
          <a:xfrm>
            <a:off x="804863" y="749300"/>
            <a:ext cx="8229600" cy="3835401"/>
          </a:xfrm>
        </p:spPr>
        <p:txBody>
          <a:bodyPr anchor="ctr"/>
          <a:lstStyle/>
          <a:p>
            <a:r>
              <a:rPr lang="en-US" dirty="0"/>
              <a:t>“Oracle has no plan to discontinue support of Oracle Forms”</a:t>
            </a:r>
          </a:p>
        </p:txBody>
      </p:sp>
    </p:spTree>
    <p:extLst>
      <p:ext uri="{BB962C8B-B14F-4D97-AF65-F5344CB8AC3E}">
        <p14:creationId xmlns:p14="http://schemas.microsoft.com/office/powerpoint/2010/main" val="1643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1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Program Agenda</a:t>
            </a:r>
          </a:p>
        </p:txBody>
      </p:sp>
      <p:sp>
        <p:nvSpPr>
          <p:cNvPr id="89091" name="Text Placeholder 2"/>
          <p:cNvSpPr>
            <a:spLocks noGrp="1"/>
          </p:cNvSpPr>
          <p:nvPr>
            <p:ph type="body" sz="quarter" idx="13"/>
          </p:nvPr>
        </p:nvSpPr>
        <p:spPr>
          <a:xfrm>
            <a:off x="804863" y="1363663"/>
            <a:ext cx="7772400" cy="2616200"/>
          </a:xfrm>
        </p:spPr>
        <p:txBody>
          <a:bodyPr anchor="ctr"/>
          <a:lstStyle/>
          <a:p>
            <a:r>
              <a:rPr lang="en-US" dirty="0" smtClean="0"/>
              <a:t>Oracle’s vision, strategy and roadmap</a:t>
            </a:r>
          </a:p>
          <a:p>
            <a:r>
              <a:rPr lang="en-US" dirty="0" smtClean="0"/>
              <a:t>Modernize, upgrade or migrate?</a:t>
            </a:r>
          </a:p>
          <a:p>
            <a:r>
              <a:rPr lang="en-GB" dirty="0" smtClean="0"/>
              <a:t>New strategic technologies</a:t>
            </a:r>
            <a:endParaRPr lang="en-US" dirty="0" smtClean="0"/>
          </a:p>
          <a:p>
            <a:r>
              <a:rPr lang="en-US" dirty="0" smtClean="0"/>
              <a:t>More information</a:t>
            </a:r>
          </a:p>
        </p:txBody>
      </p:sp>
    </p:spTree>
    <p:extLst>
      <p:ext uri="{BB962C8B-B14F-4D97-AF65-F5344CB8AC3E}">
        <p14:creationId xmlns:p14="http://schemas.microsoft.com/office/powerpoint/2010/main" val="20482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penWorld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OpenWorld_Template_16x9</Template>
  <TotalTime>21622</TotalTime>
  <Words>2098</Words>
  <Application>Microsoft Macintosh PowerPoint</Application>
  <PresentationFormat>On-screen Show (16:9)</PresentationFormat>
  <Paragraphs>438</Paragraphs>
  <Slides>45</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OpenWorld_Template_16x9</vt:lpstr>
      <vt:lpstr>Bitmap Image</vt:lpstr>
      <vt:lpstr>PowerPoint Presentation</vt:lpstr>
      <vt:lpstr>The Future of Oracle Forms: Upgrade, Modernize, or Migrate?</vt:lpstr>
      <vt:lpstr>PowerPoint Presentation</vt:lpstr>
      <vt:lpstr>PowerPoint Presentation</vt:lpstr>
      <vt:lpstr>PowerPoint Presentation</vt:lpstr>
      <vt:lpstr>PowerPoint Presentation</vt:lpstr>
      <vt:lpstr>Conclusion</vt:lpstr>
      <vt:lpstr>PowerPoint Presentation</vt:lpstr>
      <vt:lpstr>Program Agenda</vt:lpstr>
      <vt:lpstr>Program Agenda</vt:lpstr>
      <vt:lpstr>Oracle’s Vision for Forms</vt:lpstr>
      <vt:lpstr>Our Recommendations for Forms Customers</vt:lpstr>
      <vt:lpstr>Our Recommendations for Forms Customers</vt:lpstr>
      <vt:lpstr>Our Recommendations for Forms Customers</vt:lpstr>
      <vt:lpstr>Program Agenda</vt:lpstr>
      <vt:lpstr>PowerPoint Presentation</vt:lpstr>
      <vt:lpstr>The Changing Nature of Business</vt:lpstr>
      <vt:lpstr>PowerPoint Presentation</vt:lpstr>
      <vt:lpstr>Mobility Is a Priority and Challenge for I.T.</vt:lpstr>
      <vt:lpstr>"But how do we modernize this?"</vt:lpstr>
      <vt:lpstr>Paths to Modernization</vt:lpstr>
      <vt:lpstr>Paths to Modernization</vt:lpstr>
      <vt:lpstr>Paths to Modernization</vt:lpstr>
      <vt:lpstr>Paths to Modernization</vt:lpstr>
      <vt:lpstr>Paths to Modernization</vt:lpstr>
      <vt:lpstr>Paths to Modernization</vt:lpstr>
      <vt:lpstr>Paths to Modernization</vt:lpstr>
      <vt:lpstr>Paths to Modernization</vt:lpstr>
      <vt:lpstr>Paths to Modernization</vt:lpstr>
      <vt:lpstr>PowerPoint Presentation</vt:lpstr>
      <vt:lpstr>Paths to Modernization</vt:lpstr>
      <vt:lpstr>Migration or Rewrite</vt:lpstr>
      <vt:lpstr>Migration or Rewrite</vt:lpstr>
      <vt:lpstr>Program Agenda</vt:lpstr>
      <vt:lpstr>New Strategic Technologies</vt:lpstr>
      <vt:lpstr>New Strategic Technologies</vt:lpstr>
      <vt:lpstr>ADF Mobile</vt:lpstr>
      <vt:lpstr>Program Agenda</vt:lpstr>
      <vt:lpstr>More Information</vt:lpstr>
      <vt:lpstr>Key Points to Take Away</vt:lpstr>
      <vt:lpstr>Join the JDeveloper/ADF Community</vt:lpstr>
      <vt:lpstr>For More Information</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sshmeltz</dc:creator>
  <cp:lastModifiedBy>C M</cp:lastModifiedBy>
  <cp:revision>105</cp:revision>
  <cp:lastPrinted>2012-08-03T22:03:14Z</cp:lastPrinted>
  <dcterms:created xsi:type="dcterms:W3CDTF">2012-08-07T19:17:48Z</dcterms:created>
  <dcterms:modified xsi:type="dcterms:W3CDTF">2013-03-22T02:14:10Z</dcterms:modified>
</cp:coreProperties>
</file>