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ini"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91" r:id="rId4"/>
    <p:sldId id="258" r:id="rId5"/>
    <p:sldId id="279" r:id="rId6"/>
    <p:sldId id="260" r:id="rId7"/>
    <p:sldId id="259" r:id="rId8"/>
    <p:sldId id="270" r:id="rId9"/>
    <p:sldId id="271" r:id="rId10"/>
    <p:sldId id="272" r:id="rId11"/>
    <p:sldId id="262" r:id="rId12"/>
    <p:sldId id="280" r:id="rId13"/>
    <p:sldId id="276" r:id="rId14"/>
    <p:sldId id="261" r:id="rId15"/>
    <p:sldId id="277" r:id="rId16"/>
    <p:sldId id="278" r:id="rId17"/>
    <p:sldId id="265" r:id="rId18"/>
    <p:sldId id="266" r:id="rId19"/>
    <p:sldId id="268" r:id="rId20"/>
    <p:sldId id="264" r:id="rId21"/>
    <p:sldId id="267" r:id="rId22"/>
    <p:sldId id="269" r:id="rId23"/>
    <p:sldId id="273" r:id="rId24"/>
    <p:sldId id="274" r:id="rId25"/>
    <p:sldId id="275" r:id="rId26"/>
    <p:sldId id="282" r:id="rId27"/>
    <p:sldId id="283" r:id="rId28"/>
    <p:sldId id="284" r:id="rId29"/>
    <p:sldId id="285" r:id="rId30"/>
    <p:sldId id="263" r:id="rId31"/>
    <p:sldId id="281" r:id="rId32"/>
    <p:sldId id="290" r:id="rId33"/>
    <p:sldId id="286" r:id="rId34"/>
    <p:sldId id="288" r:id="rId35"/>
    <p:sldId id="289" r:id="rId36"/>
    <p:sldId id="287"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11/20/2014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youtube.com/watch?v=oLLic4ytFsw"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ini"/><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7.jpeg"/><Relationship Id="rId7" Type="http://schemas.openxmlformats.org/officeDocument/2006/relationships/hyperlink" Target="http://osamamustafa.blogspot.com/"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hyperlink" Target="https://wcc.secureserver.net/inde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49640" cy="1472184"/>
          </a:xfrm>
        </p:spPr>
        <p:txBody>
          <a:bodyPr/>
          <a:lstStyle/>
          <a:p>
            <a:r>
              <a:rPr lang="en-US" sz="4800" dirty="0" smtClean="0"/>
              <a:t>Inside </a:t>
            </a:r>
            <a:r>
              <a:rPr lang="en-US" sz="4800" dirty="0"/>
              <a:t>the </a:t>
            </a:r>
            <a:r>
              <a:rPr lang="en-US" sz="4800" dirty="0" smtClean="0"/>
              <a:t>Exalytics</a:t>
            </a:r>
            <a:endParaRPr lang="en-US" sz="4800" dirty="0"/>
          </a:p>
        </p:txBody>
      </p:sp>
      <p:sp>
        <p:nvSpPr>
          <p:cNvPr id="3" name="Subtitle 2"/>
          <p:cNvSpPr>
            <a:spLocks noGrp="1"/>
          </p:cNvSpPr>
          <p:nvPr>
            <p:ph type="subTitle" idx="1"/>
          </p:nvPr>
        </p:nvSpPr>
        <p:spPr>
          <a:xfrm>
            <a:off x="1371600" y="5562600"/>
            <a:ext cx="6400800" cy="609600"/>
          </a:xfrm>
        </p:spPr>
        <p:txBody>
          <a:bodyPr>
            <a:normAutofit fontScale="70000" lnSpcReduction="20000"/>
          </a:bodyPr>
          <a:lstStyle/>
          <a:p>
            <a:r>
              <a:rPr lang="en-US" b="1" dirty="0" smtClean="0"/>
              <a:t>Osama Mustafa</a:t>
            </a:r>
          </a:p>
          <a:p>
            <a:r>
              <a:rPr lang="en-US" b="1" dirty="0" smtClean="0"/>
              <a:t>Gurus Solutions</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867400"/>
            <a:ext cx="2535156" cy="891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5588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24637"/>
            <a:ext cx="995785" cy="461665"/>
          </a:xfrm>
          <a:prstGeom prst="rect">
            <a:avLst/>
          </a:prstGeom>
          <a:noFill/>
        </p:spPr>
        <p:txBody>
          <a:bodyPr wrap="none" rtlCol="0">
            <a:spAutoFit/>
          </a:bodyPr>
          <a:lstStyle/>
          <a:p>
            <a:r>
              <a:rPr lang="en-US" sz="2400" b="1" dirty="0" smtClean="0">
                <a:solidFill>
                  <a:srgbClr val="FF0000"/>
                </a:solidFill>
                <a:latin typeface="Aparajita" panose="020B0604020202020204" pitchFamily="34" charset="0"/>
                <a:cs typeface="Aparajita" panose="020B0604020202020204" pitchFamily="34" charset="0"/>
              </a:rPr>
              <a:t>Storage</a:t>
            </a:r>
            <a:endParaRPr lang="en-US" sz="2400" b="1" dirty="0">
              <a:solidFill>
                <a:srgbClr val="FF0000"/>
              </a:solidFill>
              <a:latin typeface="Aparajita" panose="020B0604020202020204" pitchFamily="34" charset="0"/>
              <a:cs typeface="Aparajita"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86302"/>
            <a:ext cx="6324600" cy="1828298"/>
          </a:xfrm>
          <a:prstGeom prst="rect">
            <a:avLst/>
          </a:prstGeom>
        </p:spPr>
      </p:pic>
      <p:sp>
        <p:nvSpPr>
          <p:cNvPr id="6" name="TextBox 5"/>
          <p:cNvSpPr txBox="1"/>
          <p:nvPr/>
        </p:nvSpPr>
        <p:spPr>
          <a:xfrm>
            <a:off x="533400" y="3200400"/>
            <a:ext cx="2048959" cy="461665"/>
          </a:xfrm>
          <a:prstGeom prst="rect">
            <a:avLst/>
          </a:prstGeom>
          <a:noFill/>
        </p:spPr>
        <p:txBody>
          <a:bodyPr wrap="none" rtlCol="0">
            <a:spAutoFit/>
          </a:bodyPr>
          <a:lstStyle/>
          <a:p>
            <a:r>
              <a:rPr lang="en-US" sz="2400" b="1" dirty="0" smtClean="0">
                <a:solidFill>
                  <a:srgbClr val="FF0000"/>
                </a:solidFill>
                <a:latin typeface="Aparajita" panose="020B0604020202020204" pitchFamily="34" charset="0"/>
                <a:cs typeface="Aparajita" panose="020B0604020202020204" pitchFamily="34" charset="0"/>
              </a:rPr>
              <a:t>Operating system</a:t>
            </a:r>
            <a:endParaRPr lang="en-US" sz="2400" b="1" dirty="0">
              <a:solidFill>
                <a:srgbClr val="FF0000"/>
              </a:solidFill>
              <a:latin typeface="Aparajita" panose="020B0604020202020204" pitchFamily="34" charset="0"/>
              <a:cs typeface="Aparajita"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267200"/>
            <a:ext cx="6324600" cy="685800"/>
          </a:xfrm>
          <a:prstGeom prst="rect">
            <a:avLst/>
          </a:prstGeom>
        </p:spPr>
      </p:pic>
      <p:sp>
        <p:nvSpPr>
          <p:cNvPr id="8" name="Rectangle 7"/>
          <p:cNvSpPr/>
          <p:nvPr/>
        </p:nvSpPr>
        <p:spPr>
          <a:xfrm>
            <a:off x="2057400" y="4267200"/>
            <a:ext cx="7620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5400" y="2133600"/>
            <a:ext cx="2362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94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pPr algn="l"/>
            <a:r>
              <a:rPr lang="en-US" sz="3200" dirty="0"/>
              <a:t>What components come with Exalytics ?</a:t>
            </a:r>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33400" y="1066800"/>
            <a:ext cx="8458200" cy="446276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The following software runs on Exalytics</a:t>
            </a:r>
            <a:r>
              <a:rPr lang="en-US" sz="2800" dirty="0" smtClean="0">
                <a:solidFill>
                  <a:srgbClr val="FF000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800" dirty="0">
              <a:solidFill>
                <a:srgbClr val="FF000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Oracle </a:t>
            </a:r>
            <a:r>
              <a:rPr lang="en-US" sz="2000" dirty="0">
                <a:latin typeface="Times New Roman" panose="02020603050405020304" pitchFamily="18" charset="0"/>
                <a:cs typeface="Times New Roman" panose="02020603050405020304" pitchFamily="18" charset="0"/>
              </a:rPr>
              <a:t>Business Intelligence Foundation </a:t>
            </a:r>
            <a:r>
              <a:rPr lang="en-US" sz="2000" dirty="0" smtClean="0">
                <a:latin typeface="Times New Roman" panose="02020603050405020304" pitchFamily="18" charset="0"/>
                <a:cs typeface="Times New Roman" panose="02020603050405020304" pitchFamily="18" charset="0"/>
              </a:rPr>
              <a:t>Suite.</a:t>
            </a:r>
            <a:endParaRPr 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Oracle </a:t>
            </a:r>
            <a:r>
              <a:rPr lang="en-US" sz="2000" dirty="0" err="1">
                <a:latin typeface="Times New Roman" panose="02020603050405020304" pitchFamily="18" charset="0"/>
                <a:cs typeface="Times New Roman" panose="02020603050405020304" pitchFamily="18" charset="0"/>
              </a:rPr>
              <a:t>TimesTen</a:t>
            </a:r>
            <a:r>
              <a:rPr lang="en-US" sz="2000" dirty="0">
                <a:latin typeface="Times New Roman" panose="02020603050405020304" pitchFamily="18" charset="0"/>
                <a:cs typeface="Times New Roman" panose="02020603050405020304" pitchFamily="18" charset="0"/>
              </a:rPr>
              <a:t> In-Memory Database for </a:t>
            </a:r>
            <a:r>
              <a:rPr lang="en-US" sz="2000" dirty="0" smtClean="0">
                <a:latin typeface="Times New Roman" panose="02020603050405020304" pitchFamily="18" charset="0"/>
                <a:cs typeface="Times New Roman" panose="02020603050405020304" pitchFamily="18" charset="0"/>
              </a:rPr>
              <a:t>Exalytics.</a:t>
            </a:r>
            <a:endParaRPr 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Oracle </a:t>
            </a:r>
            <a:r>
              <a:rPr lang="en-US" sz="2000" dirty="0" err="1">
                <a:latin typeface="Times New Roman" panose="02020603050405020304" pitchFamily="18" charset="0"/>
                <a:cs typeface="Times New Roman" panose="02020603050405020304" pitchFamily="18" charset="0"/>
              </a:rPr>
              <a:t>Endeca</a:t>
            </a:r>
            <a:r>
              <a:rPr lang="en-US" sz="2000" dirty="0">
                <a:latin typeface="Times New Roman" panose="02020603050405020304" pitchFamily="18" charset="0"/>
                <a:cs typeface="Times New Roman" panose="02020603050405020304" pitchFamily="18" charset="0"/>
              </a:rPr>
              <a:t> Information </a:t>
            </a:r>
            <a:r>
              <a:rPr lang="en-US" sz="2000" dirty="0" smtClean="0">
                <a:latin typeface="Times New Roman" panose="02020603050405020304" pitchFamily="18" charset="0"/>
                <a:cs typeface="Times New Roman" panose="02020603050405020304" pitchFamily="18" charset="0"/>
              </a:rPr>
              <a:t>Discovery.</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r>
              <a:rPr lang="en-US" sz="2800" dirty="0" err="1">
                <a:solidFill>
                  <a:srgbClr val="FF0000"/>
                </a:solidFill>
                <a:latin typeface="Times New Roman" panose="02020603050405020304" pitchFamily="18" charset="0"/>
                <a:cs typeface="Times New Roman" panose="02020603050405020304" pitchFamily="18" charset="0"/>
              </a:rPr>
              <a:t>Exalytics</a:t>
            </a:r>
            <a:r>
              <a:rPr lang="en-US" sz="2800" dirty="0">
                <a:solidFill>
                  <a:srgbClr val="FF0000"/>
                </a:solidFill>
                <a:latin typeface="Times New Roman" panose="02020603050405020304" pitchFamily="18" charset="0"/>
                <a:cs typeface="Times New Roman" panose="02020603050405020304" pitchFamily="18" charset="0"/>
              </a:rPr>
              <a:t>-Powered App Demo</a:t>
            </a:r>
          </a:p>
          <a:p>
            <a:pPr lvl="1"/>
            <a:r>
              <a:rPr lang="en-US" sz="2800" dirty="0">
                <a:latin typeface="Times New Roman" panose="02020603050405020304" pitchFamily="18" charset="0"/>
                <a:cs typeface="Times New Roman" panose="02020603050405020304" pitchFamily="18" charset="0"/>
                <a:hlinkClick r:id="rId2"/>
              </a:rPr>
              <a:t>http://</a:t>
            </a:r>
            <a:r>
              <a:rPr lang="en-US" sz="2800" dirty="0" smtClean="0">
                <a:latin typeface="Times New Roman" panose="02020603050405020304" pitchFamily="18" charset="0"/>
                <a:cs typeface="Times New Roman" panose="02020603050405020304" pitchFamily="18" charset="0"/>
                <a:hlinkClick r:id="rId2"/>
              </a:rPr>
              <a:t>www.youtube.com/watch?v=oLLic4ytFsw</a:t>
            </a:r>
            <a:endParaRPr lang="en-US" sz="2800" dirty="0" smtClean="0">
              <a:latin typeface="Times New Roman" panose="02020603050405020304" pitchFamily="18" charset="0"/>
              <a:cs typeface="Times New Roman" panose="02020603050405020304" pitchFamily="18" charset="0"/>
            </a:endParaRPr>
          </a:p>
          <a:p>
            <a:pPr lvl="1"/>
            <a:endParaRPr lang="en-US" sz="28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133600"/>
            <a:ext cx="1694862" cy="704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999" y="1066800"/>
            <a:ext cx="1694863" cy="86441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1" y="3086100"/>
            <a:ext cx="1676400" cy="952500"/>
          </a:xfrm>
          <a:prstGeom prst="rect">
            <a:avLst/>
          </a:prstGeom>
        </p:spPr>
      </p:pic>
    </p:spTree>
    <p:extLst>
      <p:ext uri="{BB962C8B-B14F-4D97-AF65-F5344CB8AC3E}">
        <p14:creationId xmlns:p14="http://schemas.microsoft.com/office/powerpoint/2010/main" val="153709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09600"/>
          </a:xfrm>
        </p:spPr>
        <p:txBody>
          <a:bodyPr/>
          <a:lstStyle/>
          <a:p>
            <a:pPr algn="l"/>
            <a:r>
              <a:rPr lang="en-US" sz="3200" dirty="0" smtClean="0"/>
              <a:t>Installation and Delivery Process </a:t>
            </a:r>
            <a:endParaRPr lang="en-US" sz="3200" dirty="0"/>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3805" y="990600"/>
            <a:ext cx="8153400" cy="5632311"/>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First it’s configured and installed by Oracle ACS over 2 days.</a:t>
            </a: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Day #1 :- Unpacking, Racking, networking, RAID ……</a:t>
            </a: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Day #2 :- Software</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Operating system usually Oracle Linux.</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Oracle </a:t>
            </a:r>
            <a:r>
              <a:rPr lang="en-US" sz="2400" dirty="0" err="1" smtClean="0">
                <a:latin typeface="Times New Roman" panose="02020603050405020304" pitchFamily="18" charset="0"/>
                <a:cs typeface="Times New Roman" panose="02020603050405020304" pitchFamily="18" charset="0"/>
              </a:rPr>
              <a:t>Weblogic</a:t>
            </a:r>
            <a:r>
              <a:rPr lang="en-US" sz="2400" dirty="0" smtClean="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Oracle OBIEE 11g for </a:t>
            </a:r>
            <a:r>
              <a:rPr lang="en-US" sz="2400" dirty="0" err="1" smtClean="0">
                <a:latin typeface="Times New Roman" panose="02020603050405020304" pitchFamily="18" charset="0"/>
                <a:cs typeface="Times New Roman" panose="02020603050405020304" pitchFamily="18" charset="0"/>
              </a:rPr>
              <a:t>exalytics</a:t>
            </a:r>
            <a:r>
              <a:rPr lang="en-US" sz="2400" dirty="0" smtClean="0">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Oracle Timesten for </a:t>
            </a:r>
            <a:r>
              <a:rPr lang="en-US" sz="2400" dirty="0" err="1" smtClean="0">
                <a:latin typeface="Times New Roman" panose="02020603050405020304" pitchFamily="18" charset="0"/>
                <a:cs typeface="Times New Roman" panose="02020603050405020304" pitchFamily="18" charset="0"/>
              </a:rPr>
              <a:t>exalytics</a:t>
            </a:r>
            <a:r>
              <a:rPr lang="en-US" sz="24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Post installation Process  ACS:-</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Creating Initial Timesten DB.</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Configure OBIEE 11g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include patching.</a:t>
            </a:r>
          </a:p>
          <a:p>
            <a:pPr marL="457200" indent="-457200">
              <a:buFont typeface="Arial" panose="020B0604020202020204"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My Work :-</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Configure RPD.</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Configure Timesten Caching, Schema, Security ,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Datasource</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etc.</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Connecting RPD to Timesten.</a:t>
            </a:r>
          </a:p>
        </p:txBody>
      </p:sp>
    </p:spTree>
    <p:extLst>
      <p:ext uri="{BB962C8B-B14F-4D97-AF65-F5344CB8AC3E}">
        <p14:creationId xmlns:p14="http://schemas.microsoft.com/office/powerpoint/2010/main" val="100625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Tree>
    <p:extLst>
      <p:ext uri="{BB962C8B-B14F-4D97-AF65-F5344CB8AC3E}">
        <p14:creationId xmlns:p14="http://schemas.microsoft.com/office/powerpoint/2010/main" val="92145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6200"/>
            <a:ext cx="8229600" cy="609600"/>
          </a:xfrm>
        </p:spPr>
        <p:txBody>
          <a:bodyPr/>
          <a:lstStyle/>
          <a:p>
            <a:pPr algn="l"/>
            <a:r>
              <a:rPr lang="en-US" sz="2800" dirty="0"/>
              <a:t>Oracle Business Intelligence Foundation Suite</a:t>
            </a:r>
          </a:p>
        </p:txBody>
      </p:sp>
      <p:cxnSp>
        <p:nvCxnSpPr>
          <p:cNvPr id="6" name="Straight Connector 5"/>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1295400"/>
            <a:ext cx="82296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Oracle’s </a:t>
            </a:r>
            <a:r>
              <a:rPr lang="en-US" sz="2400" dirty="0">
                <a:solidFill>
                  <a:srgbClr val="FF0000"/>
                </a:solidFill>
                <a:latin typeface="Times New Roman" panose="02020603050405020304" pitchFamily="18" charset="0"/>
                <a:cs typeface="Times New Roman" panose="02020603050405020304" pitchFamily="18" charset="0"/>
              </a:rPr>
              <a:t>Business Intelligence </a:t>
            </a:r>
            <a:r>
              <a:rPr lang="en-US" sz="2400" dirty="0">
                <a:latin typeface="Times New Roman" panose="02020603050405020304" pitchFamily="18" charset="0"/>
                <a:cs typeface="Times New Roman" panose="02020603050405020304" pitchFamily="18" charset="0"/>
              </a:rPr>
              <a:t>platform, part of Oracle </a:t>
            </a:r>
            <a:r>
              <a:rPr lang="en-US" sz="2400" dirty="0" smtClean="0">
                <a:latin typeface="Times New Roman" panose="02020603050405020304" pitchFamily="18" charset="0"/>
                <a:cs typeface="Times New Roman" panose="02020603050405020304" pitchFamily="18" charset="0"/>
              </a:rPr>
              <a:t>	Fusion </a:t>
            </a:r>
            <a:r>
              <a:rPr lang="en-US" sz="2400" dirty="0">
                <a:latin typeface="Times New Roman" panose="02020603050405020304" pitchFamily="18" charset="0"/>
                <a:cs typeface="Times New Roman" panose="02020603050405020304" pitchFamily="18" charset="0"/>
              </a:rPr>
              <a:t>Middleware </a:t>
            </a:r>
            <a:r>
              <a:rPr lang="en-US" sz="2400" dirty="0" smtClean="0">
                <a:latin typeface="Times New Roman" panose="02020603050405020304" pitchFamily="18" charset="0"/>
                <a:cs typeface="Times New Roman" panose="02020603050405020304" pitchFamily="18" charset="0"/>
              </a:rPr>
              <a:t>11g.</a:t>
            </a:r>
          </a:p>
          <a:p>
            <a:pPr marL="342900" indent="-342900">
              <a:buFont typeface="Arial" panose="020B0604020202020204"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Built </a:t>
            </a:r>
            <a:r>
              <a:rPr lang="en-US" sz="2400" dirty="0">
                <a:solidFill>
                  <a:srgbClr val="FF0000"/>
                </a:solidFill>
                <a:latin typeface="Times New Roman" panose="02020603050405020304" pitchFamily="18" charset="0"/>
                <a:cs typeface="Times New Roman" panose="02020603050405020304" pitchFamily="18" charset="0"/>
              </a:rPr>
              <a:t>on Oracle WebLogic </a:t>
            </a:r>
            <a:r>
              <a:rPr lang="en-US" sz="2400" dirty="0" smtClean="0">
                <a:solidFill>
                  <a:srgbClr val="FF0000"/>
                </a:solidFill>
                <a:latin typeface="Times New Roman" panose="02020603050405020304" pitchFamily="18" charset="0"/>
                <a:cs typeface="Times New Roman" panose="02020603050405020304" pitchFamily="18" charset="0"/>
              </a:rPr>
              <a:t>Server.</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BI </a:t>
            </a:r>
            <a:r>
              <a:rPr lang="en-US" sz="2400" dirty="0">
                <a:latin typeface="Times New Roman" panose="02020603050405020304" pitchFamily="18" charset="0"/>
                <a:cs typeface="Times New Roman" panose="02020603050405020304" pitchFamily="18" charset="0"/>
              </a:rPr>
              <a:t>Presentation Server delivers dashboards, reports, alerts, web service integration.</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solidFill>
                  <a:srgbClr val="FF0000"/>
                </a:solidFill>
                <a:latin typeface="Times New Roman" panose="02020603050405020304" pitchFamily="18" charset="0"/>
                <a:cs typeface="Times New Roman" panose="02020603050405020304" pitchFamily="18" charset="0"/>
              </a:rPr>
              <a:t>Oracle </a:t>
            </a:r>
            <a:r>
              <a:rPr lang="en-US" sz="2400" dirty="0">
                <a:solidFill>
                  <a:srgbClr val="FF0000"/>
                </a:solidFill>
                <a:latin typeface="Times New Roman" panose="02020603050405020304" pitchFamily="18" charset="0"/>
                <a:cs typeface="Times New Roman" panose="02020603050405020304" pitchFamily="18" charset="0"/>
              </a:rPr>
              <a:t>Business Intelligence </a:t>
            </a:r>
            <a:r>
              <a:rPr lang="en-US" sz="2400" dirty="0">
                <a:latin typeface="Times New Roman" panose="02020603050405020304" pitchFamily="18" charset="0"/>
                <a:cs typeface="Times New Roman" panose="02020603050405020304" pitchFamily="18" charset="0"/>
              </a:rPr>
              <a:t>Foundation Suite also includes Oracle </a:t>
            </a:r>
            <a:r>
              <a:rPr lang="en-US" sz="2400" dirty="0" err="1">
                <a:latin typeface="Times New Roman" panose="02020603050405020304" pitchFamily="18" charset="0"/>
                <a:cs typeface="Times New Roman" panose="02020603050405020304" pitchFamily="18" charset="0"/>
              </a:rPr>
              <a:t>Essbase</a:t>
            </a:r>
            <a:r>
              <a:rPr lang="en-US" sz="2400" dirty="0">
                <a:latin typeface="Times New Roman" panose="02020603050405020304" pitchFamily="18" charset="0"/>
                <a:cs typeface="Times New Roman" panose="02020603050405020304" pitchFamily="18" charset="0"/>
              </a:rPr>
              <a:t> - the industry leading multi-dimensional OLAP Server for analytic applications</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you already have OBIEE 11g and need to use Exalytics migrated is your option. </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936" y="507188"/>
            <a:ext cx="1694863" cy="864412"/>
          </a:xfrm>
          <a:prstGeom prst="rect">
            <a:avLst/>
          </a:prstGeom>
        </p:spPr>
      </p:pic>
    </p:spTree>
    <p:extLst>
      <p:ext uri="{BB962C8B-B14F-4D97-AF65-F5344CB8AC3E}">
        <p14:creationId xmlns:p14="http://schemas.microsoft.com/office/powerpoint/2010/main" val="418726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48288"/>
            <a:ext cx="8153400" cy="1569660"/>
          </a:xfrm>
          <a:prstGeom prst="rect">
            <a:avLst/>
          </a:prstGeom>
          <a:noFill/>
        </p:spPr>
        <p:txBody>
          <a:bodyPr wrap="square" rtlCol="0">
            <a:spAutoFit/>
          </a:bodyPr>
          <a:lstStyle/>
          <a:p>
            <a:r>
              <a:rPr lang="en-US" sz="2400" u="sng" dirty="0" smtClean="0">
                <a:solidFill>
                  <a:srgbClr val="FF0000"/>
                </a:solidFill>
                <a:latin typeface="Times New Roman" panose="02020603050405020304" pitchFamily="18" charset="0"/>
                <a:cs typeface="Times New Roman" panose="02020603050405020304" pitchFamily="18" charset="0"/>
              </a:rPr>
              <a:t>Exalytics Usage Advantage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Ease of Installation &amp; </a:t>
            </a:r>
            <a:r>
              <a:rPr lang="en-US" sz="2400" dirty="0" smtClean="0">
                <a:latin typeface="Times New Roman" panose="02020603050405020304" pitchFamily="18" charset="0"/>
                <a:cs typeface="Times New Roman" panose="02020603050405020304" pitchFamily="18" charset="0"/>
              </a:rPr>
              <a:t>Maintenance.</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Enhanced Presentation </a:t>
            </a:r>
            <a:r>
              <a:rPr lang="en-US" sz="2400" dirty="0" smtClean="0">
                <a:latin typeface="Times New Roman" panose="02020603050405020304" pitchFamily="18" charset="0"/>
                <a:cs typeface="Times New Roman" panose="02020603050405020304" pitchFamily="18" charset="0"/>
              </a:rPr>
              <a:t>Features.</a:t>
            </a:r>
          </a:p>
          <a:p>
            <a:pPr marL="800100" lvl="1"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Perfect Performance.</a:t>
            </a:r>
          </a:p>
        </p:txBody>
      </p:sp>
      <p:sp>
        <p:nvSpPr>
          <p:cNvPr id="5" name="TextBox 4"/>
          <p:cNvSpPr txBox="1"/>
          <p:nvPr/>
        </p:nvSpPr>
        <p:spPr>
          <a:xfrm>
            <a:off x="533400" y="2057400"/>
            <a:ext cx="8077200" cy="341632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Ease of Installation &amp; Maintenance </a:t>
            </a:r>
          </a:p>
          <a:p>
            <a:r>
              <a:rPr lang="en-US" dirty="0" smtClean="0"/>
              <a:t>As any Fusion middleware Exalytics contains </a:t>
            </a:r>
            <a:r>
              <a:rPr lang="en-US" dirty="0" err="1" smtClean="0"/>
              <a:t>Weblogic</a:t>
            </a:r>
            <a:r>
              <a:rPr lang="en-US" dirty="0" smtClean="0"/>
              <a:t>, OBIEE and Timesten</a:t>
            </a:r>
          </a:p>
          <a:p>
            <a:endParaRPr lang="en-US" dirty="0"/>
          </a:p>
          <a:p>
            <a:pPr marL="285750" indent="-285750">
              <a:buFont typeface="Arial" panose="020B0604020202020204" pitchFamily="34" charset="0"/>
              <a:buChar char="•"/>
            </a:pPr>
            <a:r>
              <a:rPr lang="en-US" sz="2000" dirty="0" smtClean="0"/>
              <a:t>Enhanced Presentation Features</a:t>
            </a:r>
          </a:p>
          <a:p>
            <a:r>
              <a:rPr lang="en-US" sz="2000" dirty="0" smtClean="0"/>
              <a:t>All the data will be cached in-memory </a:t>
            </a:r>
          </a:p>
          <a:p>
            <a:endParaRPr lang="en-US" sz="2000" dirty="0"/>
          </a:p>
          <a:p>
            <a:pPr marL="342900" lvl="1" indent="-342900">
              <a:buFont typeface="Arial" panose="020B0604020202020204" pitchFamily="34" charset="0"/>
              <a:buChar char="•"/>
            </a:pPr>
            <a:r>
              <a:rPr lang="en-US" sz="2000" dirty="0"/>
              <a:t>Perfect Performance</a:t>
            </a:r>
            <a:r>
              <a:rPr lang="en-US" sz="2000" dirty="0" smtClean="0"/>
              <a:t>.</a:t>
            </a:r>
          </a:p>
          <a:p>
            <a:pPr marL="0" lvl="1"/>
            <a:r>
              <a:rPr lang="en-US" sz="2000" dirty="0" smtClean="0"/>
              <a:t>Server Specification is high, perfect combination of two </a:t>
            </a:r>
            <a:r>
              <a:rPr lang="en-US" sz="2000" dirty="0" err="1" smtClean="0"/>
              <a:t>softwares</a:t>
            </a:r>
            <a:r>
              <a:rPr lang="en-US" sz="2000" dirty="0" smtClean="0"/>
              <a:t>.</a:t>
            </a:r>
            <a:endParaRPr lang="en-US" sz="2000" dirty="0"/>
          </a:p>
          <a:p>
            <a:pPr marL="342900" indent="-342900">
              <a:buFont typeface="Arial" panose="020B0604020202020204" pitchFamily="34" charset="0"/>
              <a:buChar char="•"/>
            </a:pPr>
            <a:endParaRPr lang="en-US" sz="2000" dirty="0" smtClean="0"/>
          </a:p>
          <a:p>
            <a:endParaRPr lang="en-US" sz="2000" dirty="0"/>
          </a:p>
          <a:p>
            <a:endParaRPr lang="en-US" sz="2000" dirty="0" smtClean="0"/>
          </a:p>
        </p:txBody>
      </p:sp>
    </p:spTree>
    <p:extLst>
      <p:ext uri="{BB962C8B-B14F-4D97-AF65-F5344CB8AC3E}">
        <p14:creationId xmlns:p14="http://schemas.microsoft.com/office/powerpoint/2010/main" val="596933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609600"/>
          </a:xfrm>
        </p:spPr>
        <p:txBody>
          <a:bodyPr/>
          <a:lstStyle/>
          <a:p>
            <a:pPr algn="l"/>
            <a:r>
              <a:rPr lang="en-US" sz="2800" dirty="0" smtClean="0"/>
              <a:t>Performance Comparisons</a:t>
            </a:r>
            <a:endParaRPr lang="en-US" sz="2800" dirty="0"/>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430449638"/>
              </p:ext>
            </p:extLst>
          </p:nvPr>
        </p:nvGraphicFramePr>
        <p:xfrm>
          <a:off x="685800" y="1143000"/>
          <a:ext cx="7543800" cy="731520"/>
        </p:xfrm>
        <a:graphic>
          <a:graphicData uri="http://schemas.openxmlformats.org/drawingml/2006/table">
            <a:tbl>
              <a:tblPr firstRow="1" bandRow="1">
                <a:tableStyleId>{5C22544A-7EE6-4342-B048-85BDC9FD1C3A}</a:tableStyleId>
              </a:tblPr>
              <a:tblGrid>
                <a:gridCol w="2514600"/>
                <a:gridCol w="2514600"/>
                <a:gridCol w="2514600"/>
              </a:tblGrid>
              <a:tr h="228600">
                <a:tc>
                  <a:txBody>
                    <a:bodyPr/>
                    <a:lstStyle/>
                    <a:p>
                      <a:r>
                        <a:rPr lang="en-US" dirty="0" smtClean="0"/>
                        <a:t>OBIEE On Exalytics</a:t>
                      </a:r>
                      <a:endParaRPr lang="en-US" dirty="0"/>
                    </a:p>
                  </a:txBody>
                  <a:tcPr/>
                </a:tc>
                <a:tc>
                  <a:txBody>
                    <a:bodyPr/>
                    <a:lstStyle/>
                    <a:p>
                      <a:r>
                        <a:rPr lang="en-US" dirty="0" smtClean="0"/>
                        <a:t>Oracle DB</a:t>
                      </a:r>
                      <a:endParaRPr lang="en-US" dirty="0"/>
                    </a:p>
                  </a:txBody>
                  <a:tcPr/>
                </a:tc>
                <a:tc>
                  <a:txBody>
                    <a:bodyPr/>
                    <a:lstStyle/>
                    <a:p>
                      <a:r>
                        <a:rPr lang="en-US" dirty="0" err="1" smtClean="0"/>
                        <a:t>Exdata</a:t>
                      </a:r>
                      <a:endParaRPr lang="en-US" dirty="0"/>
                    </a:p>
                  </a:txBody>
                  <a:tcPr/>
                </a:tc>
              </a:tr>
              <a:tr h="228600">
                <a:tc>
                  <a:txBody>
                    <a:bodyPr/>
                    <a:lstStyle/>
                    <a:p>
                      <a:r>
                        <a:rPr lang="en-US" dirty="0" smtClean="0"/>
                        <a:t>Response Time</a:t>
                      </a:r>
                      <a:endParaRPr lang="en-US" dirty="0"/>
                    </a:p>
                  </a:txBody>
                  <a:tcPr/>
                </a:tc>
                <a:tc>
                  <a:txBody>
                    <a:bodyPr/>
                    <a:lstStyle/>
                    <a:p>
                      <a:r>
                        <a:rPr lang="en-US" dirty="0" smtClean="0"/>
                        <a:t>18X</a:t>
                      </a:r>
                      <a:endParaRPr lang="en-US" dirty="0"/>
                    </a:p>
                  </a:txBody>
                  <a:tcPr/>
                </a:tc>
                <a:tc>
                  <a:txBody>
                    <a:bodyPr/>
                    <a:lstStyle/>
                    <a:p>
                      <a:r>
                        <a:rPr lang="en-US" dirty="0" smtClean="0"/>
                        <a:t>23X</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18407594"/>
              </p:ext>
            </p:extLst>
          </p:nvPr>
        </p:nvGraphicFramePr>
        <p:xfrm>
          <a:off x="1676400" y="2819400"/>
          <a:ext cx="6096000" cy="222504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err="1" smtClean="0"/>
                        <a:t>Essbase</a:t>
                      </a:r>
                      <a:r>
                        <a:rPr lang="en-US" dirty="0" smtClean="0"/>
                        <a:t> on</a:t>
                      </a:r>
                      <a:r>
                        <a:rPr lang="en-US" baseline="0" dirty="0" smtClean="0"/>
                        <a:t> Exalytics</a:t>
                      </a:r>
                      <a:endParaRPr lang="en-US" dirty="0"/>
                    </a:p>
                  </a:txBody>
                  <a:tcPr/>
                </a:tc>
                <a:tc>
                  <a:txBody>
                    <a:bodyPr/>
                    <a:lstStyle/>
                    <a:p>
                      <a:r>
                        <a:rPr lang="en-US" dirty="0" smtClean="0"/>
                        <a:t>Performance</a:t>
                      </a:r>
                      <a:endParaRPr lang="en-US" dirty="0"/>
                    </a:p>
                  </a:txBody>
                  <a:tcPr/>
                </a:tc>
              </a:tr>
              <a:tr h="370840">
                <a:tc>
                  <a:txBody>
                    <a:bodyPr/>
                    <a:lstStyle/>
                    <a:p>
                      <a:r>
                        <a:rPr lang="en-US" dirty="0" err="1" smtClean="0"/>
                        <a:t>Essbase</a:t>
                      </a:r>
                      <a:r>
                        <a:rPr lang="en-US" dirty="0" smtClean="0"/>
                        <a:t> Response Time </a:t>
                      </a:r>
                      <a:endParaRPr lang="en-US" dirty="0"/>
                    </a:p>
                  </a:txBody>
                  <a:tcPr/>
                </a:tc>
                <a:tc>
                  <a:txBody>
                    <a:bodyPr/>
                    <a:lstStyle/>
                    <a:p>
                      <a:r>
                        <a:rPr lang="en-US" dirty="0" smtClean="0"/>
                        <a:t>16 X</a:t>
                      </a:r>
                      <a:endParaRPr lang="en-US" dirty="0"/>
                    </a:p>
                  </a:txBody>
                  <a:tcPr/>
                </a:tc>
              </a:tr>
              <a:tr h="370840">
                <a:tc>
                  <a:txBody>
                    <a:bodyPr/>
                    <a:lstStyle/>
                    <a:p>
                      <a:r>
                        <a:rPr lang="en-US" dirty="0" err="1" smtClean="0"/>
                        <a:t>Essbase</a:t>
                      </a:r>
                      <a:r>
                        <a:rPr lang="en-US" dirty="0" smtClean="0"/>
                        <a:t> Read</a:t>
                      </a:r>
                      <a:endParaRPr lang="en-US" dirty="0"/>
                    </a:p>
                  </a:txBody>
                  <a:tcPr/>
                </a:tc>
                <a:tc>
                  <a:txBody>
                    <a:bodyPr/>
                    <a:lstStyle/>
                    <a:p>
                      <a:r>
                        <a:rPr lang="en-US" dirty="0" smtClean="0"/>
                        <a:t>80 X</a:t>
                      </a:r>
                      <a:endParaRPr lang="en-US" dirty="0"/>
                    </a:p>
                  </a:txBody>
                  <a:tcPr/>
                </a:tc>
              </a:tr>
              <a:tr h="370840">
                <a:tc>
                  <a:txBody>
                    <a:bodyPr/>
                    <a:lstStyle/>
                    <a:p>
                      <a:r>
                        <a:rPr lang="en-US" dirty="0" err="1" smtClean="0"/>
                        <a:t>Essbase</a:t>
                      </a:r>
                      <a:r>
                        <a:rPr lang="en-US" baseline="0" dirty="0" smtClean="0"/>
                        <a:t> Write</a:t>
                      </a:r>
                      <a:endParaRPr lang="en-US" dirty="0"/>
                    </a:p>
                  </a:txBody>
                  <a:tcPr/>
                </a:tc>
                <a:tc>
                  <a:txBody>
                    <a:bodyPr/>
                    <a:lstStyle/>
                    <a:p>
                      <a:r>
                        <a:rPr lang="en-US" dirty="0" smtClean="0"/>
                        <a:t>20</a:t>
                      </a:r>
                      <a:r>
                        <a:rPr lang="en-US" baseline="0" dirty="0" smtClean="0"/>
                        <a:t> X</a:t>
                      </a:r>
                      <a:endParaRPr lang="en-US" dirty="0"/>
                    </a:p>
                  </a:txBody>
                  <a:tcPr/>
                </a:tc>
              </a:tr>
              <a:tr h="370840">
                <a:tc>
                  <a:txBody>
                    <a:bodyPr/>
                    <a:lstStyle/>
                    <a:p>
                      <a:r>
                        <a:rPr lang="en-US" dirty="0" smtClean="0"/>
                        <a:t>Planning</a:t>
                      </a:r>
                      <a:r>
                        <a:rPr lang="en-US" baseline="0" dirty="0" smtClean="0"/>
                        <a:t> Response Time</a:t>
                      </a:r>
                      <a:endParaRPr lang="en-US" dirty="0"/>
                    </a:p>
                  </a:txBody>
                  <a:tcPr/>
                </a:tc>
                <a:tc>
                  <a:txBody>
                    <a:bodyPr/>
                    <a:lstStyle/>
                    <a:p>
                      <a:r>
                        <a:rPr lang="en-US" dirty="0" smtClean="0"/>
                        <a:t>20 X</a:t>
                      </a:r>
                      <a:endParaRPr lang="en-US" dirty="0"/>
                    </a:p>
                  </a:txBody>
                  <a:tcPr/>
                </a:tc>
              </a:tr>
              <a:tr h="370840">
                <a:tc>
                  <a:txBody>
                    <a:bodyPr/>
                    <a:lstStyle/>
                    <a:p>
                      <a:r>
                        <a:rPr lang="en-US" dirty="0" smtClean="0"/>
                        <a:t>Forecasting</a:t>
                      </a:r>
                      <a:endParaRPr lang="en-US" dirty="0"/>
                    </a:p>
                  </a:txBody>
                  <a:tcPr/>
                </a:tc>
                <a:tc>
                  <a:txBody>
                    <a:bodyPr/>
                    <a:lstStyle/>
                    <a:p>
                      <a:r>
                        <a:rPr lang="en-US" dirty="0" smtClean="0"/>
                        <a:t>16 X</a:t>
                      </a:r>
                      <a:endParaRPr lang="en-US" dirty="0"/>
                    </a:p>
                  </a:txBody>
                  <a:tcPr/>
                </a:tc>
              </a:tr>
            </a:tbl>
          </a:graphicData>
        </a:graphic>
      </p:graphicFrame>
    </p:spTree>
    <p:extLst>
      <p:ext uri="{BB962C8B-B14F-4D97-AF65-F5344CB8AC3E}">
        <p14:creationId xmlns:p14="http://schemas.microsoft.com/office/powerpoint/2010/main" val="238239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1"/>
            <a:ext cx="9144000" cy="5714999"/>
          </a:xfrm>
          <a:prstGeom prst="rect">
            <a:avLst/>
          </a:prstGeom>
        </p:spPr>
      </p:pic>
      <p:sp>
        <p:nvSpPr>
          <p:cNvPr id="7" name="Title 1"/>
          <p:cNvSpPr>
            <a:spLocks noGrp="1"/>
          </p:cNvSpPr>
          <p:nvPr>
            <p:ph type="title"/>
          </p:nvPr>
        </p:nvSpPr>
        <p:spPr>
          <a:xfrm>
            <a:off x="457200" y="76200"/>
            <a:ext cx="8229600" cy="609600"/>
          </a:xfrm>
        </p:spPr>
        <p:txBody>
          <a:bodyPr/>
          <a:lstStyle/>
          <a:p>
            <a:pPr algn="l"/>
            <a:r>
              <a:rPr lang="en-US" sz="2800" dirty="0" smtClean="0"/>
              <a:t>OBIEE Presentation Page ( User Page ).</a:t>
            </a:r>
            <a:endParaRPr lang="en-US" sz="2800" dirty="0"/>
          </a:p>
        </p:txBody>
      </p:sp>
      <p:cxnSp>
        <p:nvCxnSpPr>
          <p:cNvPr id="8" name="Straight Connector 7"/>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75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42109"/>
            <a:ext cx="8153399" cy="23534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0"/>
            <a:ext cx="8763000" cy="3810000"/>
          </a:xfrm>
          <a:prstGeom prst="rect">
            <a:avLst/>
          </a:prstGeom>
        </p:spPr>
      </p:pic>
      <p:sp>
        <p:nvSpPr>
          <p:cNvPr id="6" name="Title 1"/>
          <p:cNvSpPr>
            <a:spLocks noGrp="1"/>
          </p:cNvSpPr>
          <p:nvPr>
            <p:ph type="title"/>
          </p:nvPr>
        </p:nvSpPr>
        <p:spPr>
          <a:xfrm>
            <a:off x="457200" y="143691"/>
            <a:ext cx="8229600" cy="389709"/>
          </a:xfrm>
        </p:spPr>
        <p:txBody>
          <a:bodyPr/>
          <a:lstStyle/>
          <a:p>
            <a:pPr algn="l"/>
            <a:r>
              <a:rPr lang="en-US" sz="2800" dirty="0" smtClean="0"/>
              <a:t>Console Page for OBIEE</a:t>
            </a:r>
            <a:endParaRPr lang="en-US" sz="2800" dirty="0"/>
          </a:p>
        </p:txBody>
      </p:sp>
      <p:cxnSp>
        <p:nvCxnSpPr>
          <p:cNvPr id="8" name="Straight Connector 7"/>
          <p:cNvCxnSpPr/>
          <p:nvPr/>
        </p:nvCxnSpPr>
        <p:spPr>
          <a:xfrm>
            <a:off x="381000" y="381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041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38200"/>
            <a:ext cx="7924800" cy="5682030"/>
          </a:xfrm>
          <a:prstGeom prst="rect">
            <a:avLst/>
          </a:prstGeom>
        </p:spPr>
      </p:pic>
    </p:spTree>
    <p:extLst>
      <p:ext uri="{BB962C8B-B14F-4D97-AF65-F5344CB8AC3E}">
        <p14:creationId xmlns:p14="http://schemas.microsoft.com/office/powerpoint/2010/main" val="317508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pPr algn="l"/>
            <a:r>
              <a:rPr lang="en-US" sz="3600" dirty="0" smtClean="0"/>
              <a:t>About Me</a:t>
            </a:r>
            <a:endParaRPr lang="en-US" sz="3600" dirty="0"/>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Oracle ACE.</a:t>
            </a:r>
          </a:p>
          <a:p>
            <a:r>
              <a:rPr lang="en-US" dirty="0" smtClean="0">
                <a:solidFill>
                  <a:schemeClr val="tx1"/>
                </a:solidFill>
                <a:latin typeface="Times New Roman" panose="02020603050405020304" pitchFamily="18" charset="0"/>
                <a:cs typeface="Times New Roman" panose="02020603050405020304" pitchFamily="18" charset="0"/>
              </a:rPr>
              <a:t>Oracle OCP,OCE,OCS … </a:t>
            </a:r>
          </a:p>
          <a:p>
            <a:r>
              <a:rPr lang="en-US" dirty="0" smtClean="0">
                <a:solidFill>
                  <a:schemeClr val="tx1"/>
                </a:solidFill>
                <a:latin typeface="Times New Roman" panose="02020603050405020304" pitchFamily="18" charset="0"/>
                <a:cs typeface="Times New Roman" panose="02020603050405020304" pitchFamily="18" charset="0"/>
              </a:rPr>
              <a:t>Certified Ethical Hacker.</a:t>
            </a:r>
          </a:p>
          <a:p>
            <a:r>
              <a:rPr lang="en-US" dirty="0" smtClean="0">
                <a:solidFill>
                  <a:schemeClr val="tx1"/>
                </a:solidFill>
                <a:latin typeface="Times New Roman" panose="02020603050405020304" pitchFamily="18" charset="0"/>
                <a:cs typeface="Times New Roman" panose="02020603050405020304" pitchFamily="18" charset="0"/>
              </a:rPr>
              <a:t>Fusion Middleware Specialist.</a:t>
            </a:r>
          </a:p>
          <a:p>
            <a:r>
              <a:rPr lang="en-US" dirty="0" smtClean="0">
                <a:solidFill>
                  <a:schemeClr val="tx1"/>
                </a:solidFill>
                <a:latin typeface="Times New Roman" panose="02020603050405020304" pitchFamily="18" charset="0"/>
                <a:cs typeface="Times New Roman" panose="02020603050405020304" pitchFamily="18" charset="0"/>
              </a:rPr>
              <a:t>RAC-ATTACK Organizer around the world.</a:t>
            </a:r>
          </a:p>
          <a:p>
            <a:r>
              <a:rPr lang="en-US" dirty="0" smtClean="0">
                <a:solidFill>
                  <a:schemeClr val="tx1"/>
                </a:solidFill>
                <a:latin typeface="Times New Roman" panose="02020603050405020304" pitchFamily="18" charset="0"/>
                <a:cs typeface="Times New Roman" panose="02020603050405020304" pitchFamily="18" charset="0"/>
              </a:rPr>
              <a:t>Speaker in Oracle User Group.</a:t>
            </a:r>
          </a:p>
          <a:p>
            <a:r>
              <a:rPr lang="en-US" dirty="0" smtClean="0">
                <a:solidFill>
                  <a:schemeClr val="tx1"/>
                </a:solidFill>
                <a:latin typeface="Times New Roman" panose="02020603050405020304" pitchFamily="18" charset="0"/>
                <a:cs typeface="Times New Roman" panose="02020603050405020304" pitchFamily="18" charset="0"/>
              </a:rPr>
              <a:t>Author for the book : Oracle Penetration Testing.</a:t>
            </a:r>
          </a:p>
          <a:p>
            <a:r>
              <a:rPr lang="en-US" dirty="0" smtClean="0">
                <a:solidFill>
                  <a:schemeClr val="tx1"/>
                </a:solidFill>
                <a:latin typeface="Times New Roman" panose="02020603050405020304" pitchFamily="18" charset="0"/>
                <a:cs typeface="Times New Roman" panose="02020603050405020304" pitchFamily="18" charset="0"/>
              </a:rPr>
              <a:t>Technical Reviewer for Oracle books.</a:t>
            </a:r>
          </a:p>
          <a:p>
            <a:r>
              <a:rPr lang="en-US" dirty="0" smtClean="0">
                <a:solidFill>
                  <a:schemeClr val="tx1"/>
                </a:solidFill>
                <a:latin typeface="Times New Roman" panose="02020603050405020304" pitchFamily="18" charset="0"/>
                <a:cs typeface="Times New Roman" panose="02020603050405020304" pitchFamily="18" charset="0"/>
              </a:rPr>
              <a:t>Published Articles in different Magazine.</a:t>
            </a:r>
          </a:p>
          <a:p>
            <a:r>
              <a:rPr lang="en-US" dirty="0" smtClean="0">
                <a:solidFill>
                  <a:schemeClr val="tx1"/>
                </a:solidFill>
                <a:latin typeface="Times New Roman" panose="02020603050405020304" pitchFamily="18" charset="0"/>
                <a:cs typeface="Times New Roman" panose="02020603050405020304" pitchFamily="18" charset="0"/>
              </a:rPr>
              <a:t>Blogger.</a:t>
            </a:r>
          </a:p>
          <a:p>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2644" y="5966123"/>
            <a:ext cx="2535156" cy="891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9814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How OBIEE Works </a:t>
            </a:r>
            <a:endParaRPr lang="en-US" sz="2800" dirty="0"/>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848" y="990600"/>
            <a:ext cx="4143103" cy="5257800"/>
          </a:xfrm>
          <a:prstGeom prst="rect">
            <a:avLst/>
          </a:prstGeom>
        </p:spPr>
      </p:pic>
    </p:spTree>
    <p:extLst>
      <p:ext uri="{BB962C8B-B14F-4D97-AF65-F5344CB8AC3E}">
        <p14:creationId xmlns:p14="http://schemas.microsoft.com/office/powerpoint/2010/main" val="106797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153400" cy="5632311"/>
          </a:xfrm>
          <a:prstGeom prst="rect">
            <a:avLst/>
          </a:prstGeom>
          <a:noFill/>
        </p:spPr>
        <p:txBody>
          <a:bodyPr wrap="square" rtlCol="0">
            <a:spAutoFit/>
          </a:bodyPr>
          <a:lstStyle/>
          <a:p>
            <a:pPr marL="342900" indent="-342900">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Users request data through analyses, which translate into logical SQL requests</a:t>
            </a:r>
          </a:p>
          <a:p>
            <a:pPr marL="342900" indent="-342900">
              <a:buFont typeface="+mj-lt"/>
              <a:buAutoNum type="arabicPeriod"/>
            </a:pPr>
            <a:endParaRPr lang="en-US" sz="2400"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smtClean="0">
                <a:solidFill>
                  <a:srgbClr val="0070C0"/>
                </a:solidFill>
                <a:latin typeface="Times New Roman" panose="02020603050405020304" pitchFamily="18" charset="0"/>
                <a:cs typeface="Times New Roman" panose="02020603050405020304" pitchFamily="18" charset="0"/>
              </a:rPr>
              <a:t>The </a:t>
            </a:r>
            <a:r>
              <a:rPr lang="en-US" sz="2400" dirty="0">
                <a:solidFill>
                  <a:srgbClr val="0070C0"/>
                </a:solidFill>
                <a:latin typeface="Times New Roman" panose="02020603050405020304" pitchFamily="18" charset="0"/>
                <a:cs typeface="Times New Roman" panose="02020603050405020304" pitchFamily="18" charset="0"/>
              </a:rPr>
              <a:t>BI Presentation Services receive the selection of presentation items made by a business </a:t>
            </a:r>
            <a:r>
              <a:rPr lang="en-US" sz="2400" dirty="0" smtClean="0">
                <a:solidFill>
                  <a:srgbClr val="0070C0"/>
                </a:solidFill>
                <a:latin typeface="Times New Roman" panose="02020603050405020304" pitchFamily="18" charset="0"/>
                <a:cs typeface="Times New Roman" panose="02020603050405020304" pitchFamily="18" charset="0"/>
              </a:rPr>
              <a:t>user </a:t>
            </a:r>
            <a:r>
              <a:rPr lang="en-US" sz="2400" dirty="0">
                <a:solidFill>
                  <a:srgbClr val="0070C0"/>
                </a:solidFill>
                <a:latin typeface="Times New Roman" panose="02020603050405020304" pitchFamily="18" charset="0"/>
                <a:cs typeface="Times New Roman" panose="02020603050405020304" pitchFamily="18" charset="0"/>
              </a:rPr>
              <a:t>very simple SQL query, and forwards it to the BI Server</a:t>
            </a:r>
            <a:r>
              <a:rPr lang="en-US" sz="2400" dirty="0" smtClean="0">
                <a:solidFill>
                  <a:srgbClr val="0070C0"/>
                </a:solidFill>
                <a:latin typeface="Times New Roman" panose="02020603050405020304" pitchFamily="18" charset="0"/>
                <a:cs typeface="Times New Roman" panose="02020603050405020304" pitchFamily="18" charset="0"/>
              </a:rPr>
              <a:t>.</a:t>
            </a:r>
          </a:p>
          <a:p>
            <a:pPr marL="342900" indent="-342900">
              <a:buFont typeface="+mj-lt"/>
              <a:buAutoNum type="arabicPeriod"/>
            </a:pPr>
            <a:endParaRPr lang="en-US" sz="2400"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The Oracle BI Server converts these </a:t>
            </a:r>
            <a:r>
              <a:rPr lang="en-US" sz="2400" dirty="0" smtClean="0">
                <a:solidFill>
                  <a:srgbClr val="0070C0"/>
                </a:solidFill>
                <a:latin typeface="Times New Roman" panose="02020603050405020304" pitchFamily="18" charset="0"/>
                <a:cs typeface="Times New Roman" panose="02020603050405020304" pitchFamily="18" charset="0"/>
              </a:rPr>
              <a:t>logical SQL </a:t>
            </a:r>
            <a:r>
              <a:rPr lang="en-US" sz="2400" dirty="0">
                <a:solidFill>
                  <a:srgbClr val="0070C0"/>
                </a:solidFill>
                <a:latin typeface="Times New Roman" panose="02020603050405020304" pitchFamily="18" charset="0"/>
                <a:cs typeface="Times New Roman" panose="02020603050405020304" pitchFamily="18" charset="0"/>
              </a:rPr>
              <a:t>requests into one or more </a:t>
            </a:r>
            <a:r>
              <a:rPr lang="en-US" sz="2400" dirty="0" smtClean="0">
                <a:solidFill>
                  <a:srgbClr val="0070C0"/>
                </a:solidFill>
                <a:latin typeface="Times New Roman" panose="02020603050405020304" pitchFamily="18" charset="0"/>
                <a:cs typeface="Times New Roman" panose="02020603050405020304" pitchFamily="18" charset="0"/>
              </a:rPr>
              <a:t>physical SQL</a:t>
            </a:r>
            <a:r>
              <a:rPr lang="en-US" sz="2400" dirty="0">
                <a:solidFill>
                  <a:srgbClr val="0070C0"/>
                </a:solidFill>
                <a:latin typeface="Times New Roman" panose="02020603050405020304" pitchFamily="18" charset="0"/>
                <a:cs typeface="Times New Roman" panose="02020603050405020304" pitchFamily="18" charset="0"/>
              </a:rPr>
              <a:t>, MDX or other </a:t>
            </a:r>
            <a:r>
              <a:rPr lang="en-US" sz="2400" dirty="0" smtClean="0">
                <a:solidFill>
                  <a:srgbClr val="0070C0"/>
                </a:solidFill>
                <a:latin typeface="Times New Roman" panose="02020603050405020304" pitchFamily="18" charset="0"/>
                <a:cs typeface="Times New Roman" panose="02020603050405020304" pitchFamily="18" charset="0"/>
              </a:rPr>
              <a:t>queries.</a:t>
            </a:r>
          </a:p>
          <a:p>
            <a:pPr marL="342900" indent="-342900">
              <a:buFont typeface="+mj-lt"/>
              <a:buAutoNum type="arabicPeriod"/>
            </a:pPr>
            <a:endParaRPr lang="en-US" sz="2400" dirty="0">
              <a:solidFill>
                <a:srgbClr val="0070C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These are then processed by the </a:t>
            </a:r>
            <a:r>
              <a:rPr lang="en-US" sz="2400" dirty="0" smtClean="0">
                <a:solidFill>
                  <a:srgbClr val="0070C0"/>
                </a:solidFill>
                <a:latin typeface="Times New Roman" panose="02020603050405020304" pitchFamily="18" charset="0"/>
                <a:cs typeface="Times New Roman" panose="02020603050405020304" pitchFamily="18" charset="0"/>
              </a:rPr>
              <a:t>underlying data </a:t>
            </a:r>
            <a:r>
              <a:rPr lang="en-US" sz="2400" dirty="0">
                <a:solidFill>
                  <a:srgbClr val="0070C0"/>
                </a:solidFill>
                <a:latin typeface="Times New Roman" panose="02020603050405020304" pitchFamily="18" charset="0"/>
                <a:cs typeface="Times New Roman" panose="02020603050405020304" pitchFamily="18" charset="0"/>
              </a:rPr>
              <a:t>sources, using their </a:t>
            </a:r>
            <a:r>
              <a:rPr lang="en-US" sz="2400" dirty="0" smtClean="0">
                <a:solidFill>
                  <a:srgbClr val="0070C0"/>
                </a:solidFill>
                <a:latin typeface="Times New Roman" panose="02020603050405020304" pitchFamily="18" charset="0"/>
                <a:cs typeface="Times New Roman" panose="02020603050405020304" pitchFamily="18" charset="0"/>
              </a:rPr>
              <a:t>optimizations.</a:t>
            </a:r>
          </a:p>
          <a:p>
            <a:pPr marL="342900" indent="-342900">
              <a:buFont typeface="+mj-lt"/>
              <a:buAutoNum type="arabicPeriod"/>
            </a:pPr>
            <a:endParaRPr lang="en-US" sz="2400" dirty="0">
              <a:solidFill>
                <a:srgbClr val="0070C0"/>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Data is then combined and returned to users in the form of dashboards</a:t>
            </a:r>
          </a:p>
        </p:txBody>
      </p:sp>
    </p:spTree>
    <p:extLst>
      <p:ext uri="{BB962C8B-B14F-4D97-AF65-F5344CB8AC3E}">
        <p14:creationId xmlns:p14="http://schemas.microsoft.com/office/powerpoint/2010/main" val="219063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a:t>OBIEE </a:t>
            </a:r>
            <a:r>
              <a:rPr lang="en-US" sz="2800" dirty="0" smtClean="0"/>
              <a:t>caching vs </a:t>
            </a:r>
            <a:r>
              <a:rPr lang="en-US" sz="2800" dirty="0" err="1" smtClean="0"/>
              <a:t>TimeSten</a:t>
            </a:r>
            <a:r>
              <a:rPr lang="en-US" sz="2800" dirty="0"/>
              <a:t> caching</a:t>
            </a:r>
          </a:p>
        </p:txBody>
      </p:sp>
      <p:cxnSp>
        <p:nvCxnSpPr>
          <p:cNvPr id="4" name="Straight Connector 3"/>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a:spLocks noGrp="1"/>
          </p:cNvSpPr>
          <p:nvPr>
            <p:ph idx="1"/>
          </p:nvPr>
        </p:nvSpPr>
        <p:spPr>
          <a:xfrm>
            <a:off x="457200" y="1038226"/>
            <a:ext cx="8229600" cy="5087938"/>
          </a:xfrm>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Both are different Concept.</a:t>
            </a:r>
          </a:p>
          <a:p>
            <a:r>
              <a:rPr lang="en-US" dirty="0">
                <a:solidFill>
                  <a:schemeClr val="tx1"/>
                </a:solidFill>
                <a:latin typeface="Times New Roman" panose="02020603050405020304" pitchFamily="18" charset="0"/>
                <a:cs typeface="Times New Roman" panose="02020603050405020304" pitchFamily="18" charset="0"/>
              </a:rPr>
              <a:t>BI Server caching is for caching the end results of "Logical SQL" </a:t>
            </a:r>
            <a:r>
              <a:rPr lang="en-US" dirty="0" smtClean="0">
                <a:solidFill>
                  <a:schemeClr val="tx1"/>
                </a:solidFill>
                <a:latin typeface="Times New Roman" panose="02020603050405020304" pitchFamily="18" charset="0"/>
                <a:cs typeface="Times New Roman" panose="02020603050405020304" pitchFamily="18" charset="0"/>
              </a:rPr>
              <a:t>queries.</a:t>
            </a:r>
          </a:p>
          <a:p>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in-memory database caches data in structures that resemble the Business Model in your </a:t>
            </a:r>
            <a:r>
              <a:rPr lang="en-US" dirty="0" smtClean="0">
                <a:solidFill>
                  <a:schemeClr val="tx1"/>
                </a:solidFill>
                <a:latin typeface="Times New Roman" panose="02020603050405020304" pitchFamily="18" charset="0"/>
                <a:cs typeface="Times New Roman" panose="02020603050405020304" pitchFamily="18" charset="0"/>
              </a:rPr>
              <a:t>RPD.</a:t>
            </a:r>
          </a:p>
          <a:p>
            <a:r>
              <a:rPr lang="en-US" dirty="0">
                <a:solidFill>
                  <a:schemeClr val="tx1"/>
                </a:solidFill>
                <a:latin typeface="Times New Roman" panose="02020603050405020304" pitchFamily="18" charset="0"/>
                <a:cs typeface="Times New Roman" panose="02020603050405020304" pitchFamily="18" charset="0"/>
              </a:rPr>
              <a:t>BI Server caching is optimized for lots of small results sets whereas </a:t>
            </a:r>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in-memory database can handle </a:t>
            </a:r>
            <a:r>
              <a:rPr lang="en-US" dirty="0" err="1">
                <a:solidFill>
                  <a:schemeClr val="tx1"/>
                </a:solidFill>
                <a:latin typeface="Times New Roman" panose="02020603050405020304" pitchFamily="18" charset="0"/>
                <a:cs typeface="Times New Roman" panose="02020603050405020304" pitchFamily="18" charset="0"/>
              </a:rPr>
              <a:t>upto</a:t>
            </a:r>
            <a:r>
              <a:rPr lang="en-US" dirty="0">
                <a:solidFill>
                  <a:schemeClr val="tx1"/>
                </a:solidFill>
                <a:latin typeface="Times New Roman" panose="02020603050405020304" pitchFamily="18" charset="0"/>
                <a:cs typeface="Times New Roman" panose="02020603050405020304" pitchFamily="18" charset="0"/>
              </a:rPr>
              <a:t> 5TB of cached </a:t>
            </a:r>
            <a:r>
              <a:rPr lang="en-US" dirty="0" smtClean="0">
                <a:solidFill>
                  <a:schemeClr val="tx1"/>
                </a:solidFill>
                <a:latin typeface="Times New Roman" panose="02020603050405020304" pitchFamily="18" charset="0"/>
                <a:cs typeface="Times New Roman" panose="02020603050405020304" pitchFamily="18" charset="0"/>
              </a:rPr>
              <a:t>data.</a:t>
            </a:r>
          </a:p>
          <a:p>
            <a:r>
              <a:rPr lang="en-US" dirty="0">
                <a:solidFill>
                  <a:schemeClr val="tx1"/>
                </a:solidFill>
                <a:latin typeface="Times New Roman" panose="02020603050405020304" pitchFamily="18" charset="0"/>
                <a:cs typeface="Times New Roman" panose="02020603050405020304" pitchFamily="18" charset="0"/>
              </a:rPr>
              <a:t>BI Server caching is also a file-based cache, whereas </a:t>
            </a:r>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data will reside totally in RAM</a:t>
            </a:r>
            <a:r>
              <a:rPr lang="en-US" dirty="0" smtClean="0">
                <a:solidFill>
                  <a:schemeClr val="tx1"/>
                </a:solidFill>
                <a:latin typeface="Times New Roman" panose="02020603050405020304" pitchFamily="18" charset="0"/>
                <a:cs typeface="Times New Roman" panose="02020603050405020304" pitchFamily="18" charset="0"/>
              </a:rPr>
              <a:t>.</a:t>
            </a:r>
          </a:p>
          <a:p>
            <a:r>
              <a:rPr lang="en-US" dirty="0" smtClean="0">
                <a:solidFill>
                  <a:schemeClr val="tx1"/>
                </a:solidFill>
                <a:latin typeface="Times New Roman" panose="02020603050405020304" pitchFamily="18" charset="0"/>
                <a:cs typeface="Times New Roman" panose="02020603050405020304" pitchFamily="18" charset="0"/>
              </a:rPr>
              <a:t>You can Use OBIEE caching on </a:t>
            </a:r>
            <a:r>
              <a:rPr lang="en-US" dirty="0" err="1" smtClean="0">
                <a:solidFill>
                  <a:schemeClr val="tx1"/>
                </a:solidFill>
                <a:latin typeface="Times New Roman" panose="02020603050405020304" pitchFamily="18" charset="0"/>
                <a:cs typeface="Times New Roman" panose="02020603050405020304" pitchFamily="18" charset="0"/>
              </a:rPr>
              <a:t>exalytics</a:t>
            </a:r>
            <a:r>
              <a:rPr lang="en-US" dirty="0" smtClean="0">
                <a:solidFill>
                  <a:schemeClr val="tx1"/>
                </a:solidFill>
                <a:latin typeface="Times New Roman" panose="02020603050405020304" pitchFamily="18" charset="0"/>
                <a:cs typeface="Times New Roman" panose="02020603050405020304" pitchFamily="18" charset="0"/>
              </a:rPr>
              <a:t> which will be another benefits beside In-memory database.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888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Enable OBIEE Caching </a:t>
            </a:r>
            <a:endParaRPr lang="en-US" sz="2800" dirty="0"/>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1038226"/>
            <a:ext cx="8229600" cy="1781174"/>
          </a:xfrm>
        </p:spPr>
        <p:txBody>
          <a:bodyPr>
            <a:normAutofit/>
          </a:bodyPr>
          <a:lstStyle/>
          <a:p>
            <a:r>
              <a:rPr lang="en-US"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First Go to Location :-</a:t>
            </a:r>
          </a:p>
          <a:p>
            <a:pPr marL="0" indent="0">
              <a:buNone/>
            </a:pPr>
            <a:r>
              <a:rPr lang="en-US" dirty="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	</a:t>
            </a:r>
            <a:r>
              <a:rPr lang="en-US" sz="1600"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$ORACLE_BI_INSTNACE/</a:t>
            </a:r>
            <a:r>
              <a:rPr lang="en-US" sz="1600" dirty="0" err="1"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config</a:t>
            </a:r>
            <a:r>
              <a:rPr lang="en-US" sz="1600"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a:t>
            </a:r>
            <a:r>
              <a:rPr lang="en-US" sz="1600" dirty="0" err="1"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OracleBIServerComponent</a:t>
            </a:r>
            <a:r>
              <a:rPr lang="en-US" sz="1600"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/coreapplication_obis1</a:t>
            </a:r>
          </a:p>
          <a:p>
            <a:r>
              <a:rPr lang="en-US"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Inside this folder, File Called NQSConfig.INI this file contain parameters for OBIEE.</a:t>
            </a:r>
            <a:endParaRPr lang="en-US" dirty="0">
              <a:solidFill>
                <a:schemeClr val="tx1"/>
              </a:solidFill>
              <a:latin typeface="Times New Roman" panose="02020603050405020304" pitchFamily="18" charset="0"/>
              <a:ea typeface="BatangChe" panose="02030609000101010101" pitchFamily="49" charset="-127"/>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895600"/>
            <a:ext cx="7086600" cy="2545080"/>
          </a:xfrm>
          <a:prstGeom prst="rect">
            <a:avLst/>
          </a:prstGeom>
        </p:spPr>
      </p:pic>
    </p:spTree>
    <p:extLst>
      <p:ext uri="{BB962C8B-B14F-4D97-AF65-F5344CB8AC3E}">
        <p14:creationId xmlns:p14="http://schemas.microsoft.com/office/powerpoint/2010/main" val="71531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28626"/>
            <a:ext cx="8229600" cy="1019174"/>
          </a:xfrm>
        </p:spPr>
        <p:txBody>
          <a:bodyPr>
            <a:normAutofit/>
          </a:bodyPr>
          <a:lstStyle/>
          <a:p>
            <a:r>
              <a:rPr lang="en-US"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With Any Editor Search for “Query Result Cache Section” </a:t>
            </a:r>
          </a:p>
          <a:p>
            <a:pPr marL="457200" lvl="1" indent="0">
              <a:buNone/>
            </a:pPr>
            <a:r>
              <a:rPr lang="en-US" sz="2000"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Enable=Yes</a:t>
            </a:r>
            <a:endParaRPr lang="en-US" sz="2000" dirty="0">
              <a:solidFill>
                <a:schemeClr val="tx1"/>
              </a:solidFill>
              <a:latin typeface="Times New Roman" panose="02020603050405020304" pitchFamily="18" charset="0"/>
              <a:ea typeface="BatangChe" panose="02030609000101010101" pitchFamily="49" charset="-127"/>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610600" cy="4800600"/>
          </a:xfrm>
          <a:prstGeom prst="rect">
            <a:avLst/>
          </a:prstGeom>
        </p:spPr>
      </p:pic>
      <p:sp>
        <p:nvSpPr>
          <p:cNvPr id="6" name="Content Placeholder 2"/>
          <p:cNvSpPr txBox="1">
            <a:spLocks/>
          </p:cNvSpPr>
          <p:nvPr/>
        </p:nvSpPr>
        <p:spPr>
          <a:xfrm>
            <a:off x="609600" y="6117636"/>
            <a:ext cx="3657600" cy="5117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chemeClr val="tx1"/>
                </a:solidFill>
                <a:latin typeface="Times New Roman" panose="02020603050405020304" pitchFamily="18" charset="0"/>
                <a:ea typeface="BatangChe" panose="02030609000101010101" pitchFamily="49" charset="-127"/>
                <a:cs typeface="Times New Roman" panose="02020603050405020304" pitchFamily="18" charset="0"/>
              </a:rPr>
              <a:t>Restart the services.</a:t>
            </a:r>
            <a:endParaRPr lang="en-US" sz="2000" dirty="0">
              <a:solidFill>
                <a:schemeClr val="tx1"/>
              </a:solidFill>
              <a:latin typeface="Times New Roman" panose="02020603050405020304" pitchFamily="18" charset="0"/>
              <a:ea typeface="BatangChe" panose="02030609000101010101" pitchFamily="49" charset="-127"/>
              <a:cs typeface="Times New Roman" panose="02020603050405020304" pitchFamily="18" charset="0"/>
            </a:endParaRPr>
          </a:p>
        </p:txBody>
      </p:sp>
    </p:spTree>
    <p:extLst>
      <p:ext uri="{BB962C8B-B14F-4D97-AF65-F5344CB8AC3E}">
        <p14:creationId xmlns:p14="http://schemas.microsoft.com/office/powerpoint/2010/main" val="368776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Oracle OBIEE </a:t>
            </a:r>
            <a:r>
              <a:rPr lang="en-US" sz="2800" dirty="0" err="1" smtClean="0"/>
              <a:t>Essbase</a:t>
            </a:r>
            <a:endParaRPr lang="en-US" sz="2800" dirty="0"/>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990600"/>
            <a:ext cx="8077200"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Oracle </a:t>
            </a:r>
            <a:r>
              <a:rPr lang="en-US" sz="2400" dirty="0" err="1">
                <a:latin typeface="Times New Roman" panose="02020603050405020304" pitchFamily="18" charset="0"/>
                <a:cs typeface="Times New Roman" panose="02020603050405020304" pitchFamily="18" charset="0"/>
              </a:rPr>
              <a:t>Essbase</a:t>
            </a:r>
            <a:r>
              <a:rPr lang="en-US" sz="2400" dirty="0">
                <a:latin typeface="Times New Roman" panose="02020603050405020304" pitchFamily="18" charset="0"/>
                <a:cs typeface="Times New Roman" panose="02020603050405020304" pitchFamily="18" charset="0"/>
              </a:rPr>
              <a:t> is an OLAP (Online Analytical Processing) Server that provides an environment for deploying pre-packaged applications or developing custom analytic and enterprise performance management applications. Oracle </a:t>
            </a:r>
            <a:r>
              <a:rPr lang="en-US" sz="2400" dirty="0" err="1">
                <a:latin typeface="Times New Roman" panose="02020603050405020304" pitchFamily="18" charset="0"/>
                <a:cs typeface="Times New Roman" panose="02020603050405020304" pitchFamily="18" charset="0"/>
              </a:rPr>
              <a:t>Essbase</a:t>
            </a:r>
            <a:r>
              <a:rPr lang="en-US" sz="2400" dirty="0">
                <a:latin typeface="Times New Roman" panose="02020603050405020304" pitchFamily="18" charset="0"/>
                <a:cs typeface="Times New Roman" panose="02020603050405020304" pitchFamily="18" charset="0"/>
              </a:rPr>
              <a:t>, along with Oracle BI Suite Enterprise Edition Plus, is part of the Oracle BI Foundation</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Essbase</a:t>
            </a:r>
            <a:r>
              <a:rPr lang="en-US" sz="2400" dirty="0">
                <a:latin typeface="Times New Roman" panose="02020603050405020304" pitchFamily="18" charset="0"/>
                <a:cs typeface="Times New Roman" panose="02020603050405020304" pitchFamily="18" charset="0"/>
              </a:rPr>
              <a:t> gets its name from Extended Spreadsheet Database and is commonly accessed via a spreadsheet add-in that provides users the capability to analyze information within a familiar environment such as Microsoft Excel</a:t>
            </a:r>
          </a:p>
        </p:txBody>
      </p:sp>
      <p:cxnSp>
        <p:nvCxnSpPr>
          <p:cNvPr id="7" name="Straight Connector 6"/>
          <p:cNvCxnSpPr/>
          <p:nvPr/>
        </p:nvCxnSpPr>
        <p:spPr>
          <a:xfrm>
            <a:off x="533400" y="33528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9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OBIEE Summary Advisor</a:t>
            </a:r>
            <a:endParaRPr lang="en-US" sz="2800" dirty="0"/>
          </a:p>
        </p:txBody>
      </p:sp>
      <p:cxnSp>
        <p:nvCxnSpPr>
          <p:cNvPr id="5" name="Straight Connector 4"/>
          <p:cNvCxnSpPr/>
          <p:nvPr/>
        </p:nvCxnSpPr>
        <p:spPr>
          <a:xfrm>
            <a:off x="533400" y="6096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1038226"/>
            <a:ext cx="8229600" cy="1171574"/>
          </a:xfrm>
        </p:spPr>
        <p:txBody>
          <a:bodyPr>
            <a:normAutofit lnSpcReduction="10000"/>
          </a:bodyPr>
          <a:lstStyle/>
          <a:p>
            <a:r>
              <a:rPr lang="en-US" sz="2000" dirty="0">
                <a:solidFill>
                  <a:schemeClr val="tx1"/>
                </a:solidFill>
                <a:latin typeface="Times New Roman" panose="02020603050405020304" pitchFamily="18" charset="0"/>
                <a:cs typeface="Times New Roman" panose="02020603050405020304" pitchFamily="18" charset="0"/>
              </a:rPr>
              <a:t>The Summary Advisor is a tool </a:t>
            </a:r>
            <a:r>
              <a:rPr lang="en-US" sz="2000" dirty="0" smtClean="0">
                <a:solidFill>
                  <a:schemeClr val="tx1"/>
                </a:solidFill>
                <a:latin typeface="Times New Roman" panose="02020603050405020304" pitchFamily="18" charset="0"/>
                <a:cs typeface="Times New Roman" panose="02020603050405020304" pitchFamily="18" charset="0"/>
              </a:rPr>
              <a:t>that :-</a:t>
            </a:r>
          </a:p>
          <a:p>
            <a:pPr lvl="1"/>
            <a:r>
              <a:rPr lang="en-US" dirty="0">
                <a:solidFill>
                  <a:schemeClr val="tx1"/>
                </a:solidFill>
                <a:latin typeface="Times New Roman" panose="02020603050405020304" pitchFamily="18" charset="0"/>
                <a:cs typeface="Times New Roman" panose="02020603050405020304" pitchFamily="18" charset="0"/>
              </a:rPr>
              <a:t>evaluate the collected statistics (Cache hits are ignored</a:t>
            </a:r>
            <a:r>
              <a:rPr lang="en-US" dirty="0" smtClean="0">
                <a:solidFill>
                  <a:schemeClr val="tx1"/>
                </a:solidFill>
                <a:latin typeface="Times New Roman" panose="02020603050405020304" pitchFamily="18" charset="0"/>
                <a:cs typeface="Times New Roman" panose="02020603050405020304" pitchFamily="18" charset="0"/>
              </a:rPr>
              <a:t>)</a:t>
            </a:r>
          </a:p>
          <a:p>
            <a:pPr lvl="1"/>
            <a:r>
              <a:rPr lang="en-US" dirty="0">
                <a:solidFill>
                  <a:schemeClr val="tx1"/>
                </a:solidFill>
                <a:latin typeface="Times New Roman" panose="02020603050405020304" pitchFamily="18" charset="0"/>
                <a:cs typeface="Times New Roman" panose="02020603050405020304" pitchFamily="18" charset="0"/>
              </a:rPr>
              <a:t>recommend </a:t>
            </a:r>
            <a:r>
              <a:rPr lang="en-US" dirty="0" smtClean="0">
                <a:solidFill>
                  <a:schemeClr val="tx1"/>
                </a:solidFill>
                <a:latin typeface="Times New Roman" panose="02020603050405020304" pitchFamily="18" charset="0"/>
                <a:cs typeface="Times New Roman" panose="02020603050405020304" pitchFamily="18" charset="0"/>
              </a:rPr>
              <a:t>aggregates</a:t>
            </a:r>
          </a:p>
          <a:p>
            <a:pPr lvl="1"/>
            <a:r>
              <a:rPr lang="en-US" dirty="0">
                <a:solidFill>
                  <a:schemeClr val="tx1"/>
                </a:solidFill>
                <a:latin typeface="Times New Roman" panose="02020603050405020304" pitchFamily="18" charset="0"/>
                <a:cs typeface="Times New Roman" panose="02020603050405020304" pitchFamily="18" charset="0"/>
              </a:rPr>
              <a:t>and creates an aggregate persistence script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38400"/>
            <a:ext cx="6629400" cy="1981200"/>
          </a:xfrm>
          <a:prstGeom prst="rect">
            <a:avLst/>
          </a:prstGeom>
        </p:spPr>
      </p:pic>
    </p:spTree>
    <p:extLst>
      <p:ext uri="{BB962C8B-B14F-4D97-AF65-F5344CB8AC3E}">
        <p14:creationId xmlns:p14="http://schemas.microsoft.com/office/powerpoint/2010/main" val="2233028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OBIEE </a:t>
            </a:r>
            <a:r>
              <a:rPr lang="en-US" sz="2800" dirty="0" err="1" smtClean="0"/>
              <a:t>nqcmd</a:t>
            </a:r>
            <a:endParaRPr lang="en-US" sz="2800" dirty="0"/>
          </a:p>
        </p:txBody>
      </p:sp>
      <p:cxnSp>
        <p:nvCxnSpPr>
          <p:cNvPr id="5" name="Straight Connector 4"/>
          <p:cNvCxnSpPr/>
          <p:nvPr/>
        </p:nvCxnSpPr>
        <p:spPr>
          <a:xfrm>
            <a:off x="533400" y="6096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1038226"/>
            <a:ext cx="8229600" cy="4448174"/>
          </a:xfrm>
        </p:spPr>
        <p:txBody>
          <a:bodyPr>
            <a:normAutofit/>
          </a:bodyPr>
          <a:lstStyle/>
          <a:p>
            <a:r>
              <a:rPr lang="en-US" dirty="0" err="1">
                <a:solidFill>
                  <a:schemeClr val="tx1"/>
                </a:solidFill>
                <a:latin typeface="Times New Roman" panose="02020603050405020304" pitchFamily="18" charset="0"/>
                <a:cs typeface="Times New Roman" panose="02020603050405020304" pitchFamily="18" charset="0"/>
              </a:rPr>
              <a:t>nqcmd</a:t>
            </a:r>
            <a:r>
              <a:rPr lang="en-US" dirty="0">
                <a:solidFill>
                  <a:schemeClr val="tx1"/>
                </a:solidFill>
                <a:latin typeface="Times New Roman" panose="02020603050405020304" pitchFamily="18" charset="0"/>
                <a:cs typeface="Times New Roman" panose="02020603050405020304" pitchFamily="18" charset="0"/>
              </a:rPr>
              <a:t> is an ODBC client tools for BI Server that is </a:t>
            </a:r>
            <a:r>
              <a:rPr lang="en-US" dirty="0" smtClean="0">
                <a:solidFill>
                  <a:schemeClr val="tx1"/>
                </a:solidFill>
                <a:latin typeface="Times New Roman" panose="02020603050405020304" pitchFamily="18" charset="0"/>
                <a:cs typeface="Times New Roman" panose="02020603050405020304" pitchFamily="18" charset="0"/>
              </a:rPr>
              <a:t>named</a:t>
            </a:r>
          </a:p>
          <a:p>
            <a:pPr lvl="1"/>
            <a:r>
              <a:rPr lang="en-US" sz="2000" dirty="0">
                <a:solidFill>
                  <a:srgbClr val="FF0000"/>
                </a:solidFill>
                <a:latin typeface="Times New Roman" panose="02020603050405020304" pitchFamily="18" charset="0"/>
                <a:cs typeface="Times New Roman" panose="02020603050405020304" pitchFamily="18" charset="0"/>
              </a:rPr>
              <a:t>nqcmd.exe </a:t>
            </a:r>
            <a:r>
              <a:rPr lang="en-US" sz="2000" dirty="0" smtClean="0">
                <a:solidFill>
                  <a:srgbClr val="FF0000"/>
                </a:solidFill>
                <a:latin typeface="Times New Roman" panose="02020603050405020304" pitchFamily="18" charset="0"/>
                <a:cs typeface="Times New Roman" panose="02020603050405020304" pitchFamily="18" charset="0"/>
              </a:rPr>
              <a:t>/ Linux</a:t>
            </a:r>
          </a:p>
          <a:p>
            <a:pPr lvl="1"/>
            <a:r>
              <a:rPr lang="en-US" sz="2000" dirty="0">
                <a:solidFill>
                  <a:srgbClr val="FF0000"/>
                </a:solidFill>
                <a:latin typeface="Times New Roman" panose="02020603050405020304" pitchFamily="18" charset="0"/>
                <a:cs typeface="Times New Roman" panose="02020603050405020304" pitchFamily="18" charset="0"/>
              </a:rPr>
              <a:t>nQCmd.exe </a:t>
            </a:r>
            <a:r>
              <a:rPr lang="en-US" sz="2000" dirty="0" smtClean="0">
                <a:solidFill>
                  <a:srgbClr val="FF0000"/>
                </a:solidFill>
                <a:latin typeface="Times New Roman" panose="02020603050405020304" pitchFamily="18" charset="0"/>
                <a:cs typeface="Times New Roman" panose="02020603050405020304" pitchFamily="18" charset="0"/>
              </a:rPr>
              <a:t>/ Windows</a:t>
            </a:r>
            <a:r>
              <a:rPr lang="en-US" sz="2000" dirty="0" smtClean="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Queries with many thousands of rows will not work with </a:t>
            </a:r>
            <a:r>
              <a:rPr lang="en-US" dirty="0" err="1" smtClean="0">
                <a:solidFill>
                  <a:schemeClr val="tx1"/>
                </a:solidFill>
                <a:latin typeface="Times New Roman" panose="02020603050405020304" pitchFamily="18" charset="0"/>
                <a:cs typeface="Times New Roman" panose="02020603050405020304" pitchFamily="18" charset="0"/>
              </a:rPr>
              <a:t>nqcmd</a:t>
            </a:r>
            <a:r>
              <a:rPr lang="en-US" dirty="0" smtClean="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You can use </a:t>
            </a:r>
            <a:r>
              <a:rPr lang="en-US" dirty="0" err="1">
                <a:solidFill>
                  <a:schemeClr val="tx1"/>
                </a:solidFill>
                <a:latin typeface="Times New Roman" panose="02020603050405020304" pitchFamily="18" charset="0"/>
                <a:cs typeface="Times New Roman" panose="02020603050405020304" pitchFamily="18" charset="0"/>
              </a:rPr>
              <a:t>nqcmd</a:t>
            </a:r>
            <a:r>
              <a:rPr lang="en-US" dirty="0">
                <a:solidFill>
                  <a:schemeClr val="tx1"/>
                </a:solidFill>
                <a:latin typeface="Times New Roman" panose="02020603050405020304" pitchFamily="18" charset="0"/>
                <a:cs typeface="Times New Roman" panose="02020603050405020304" pitchFamily="18" charset="0"/>
              </a:rPr>
              <a:t> to run queries against other ODBC data sources than the Oracle BI </a:t>
            </a:r>
            <a:r>
              <a:rPr lang="en-US" dirty="0" smtClean="0">
                <a:solidFill>
                  <a:schemeClr val="tx1"/>
                </a:solidFill>
                <a:latin typeface="Times New Roman" panose="02020603050405020304" pitchFamily="18" charset="0"/>
                <a:cs typeface="Times New Roman" panose="02020603050405020304" pitchFamily="18" charset="0"/>
              </a:rPr>
              <a:t>Server</a:t>
            </a:r>
          </a:p>
          <a:p>
            <a:r>
              <a:rPr lang="en-US" dirty="0">
                <a:solidFill>
                  <a:schemeClr val="tx1"/>
                </a:solidFill>
                <a:latin typeface="Times New Roman" panose="02020603050405020304" pitchFamily="18" charset="0"/>
                <a:cs typeface="Times New Roman" panose="02020603050405020304" pitchFamily="18" charset="0"/>
              </a:rPr>
              <a:t>You can run </a:t>
            </a:r>
            <a:r>
              <a:rPr lang="en-US" dirty="0" smtClean="0">
                <a:solidFill>
                  <a:schemeClr val="tx1"/>
                </a:solidFill>
                <a:latin typeface="Times New Roman" panose="02020603050405020304" pitchFamily="18" charset="0"/>
                <a:cs typeface="Times New Roman" panose="02020603050405020304" pitchFamily="18" charset="0"/>
              </a:rPr>
              <a:t>nqcmd.exe from :-</a:t>
            </a:r>
          </a:p>
          <a:p>
            <a:pPr lvl="1"/>
            <a:r>
              <a:rPr lang="en-US" sz="2000" dirty="0">
                <a:solidFill>
                  <a:srgbClr val="FF0000"/>
                </a:solidFill>
                <a:latin typeface="Times New Roman" panose="02020603050405020304" pitchFamily="18" charset="0"/>
                <a:cs typeface="Times New Roman" panose="02020603050405020304" pitchFamily="18" charset="0"/>
              </a:rPr>
              <a:t>the Command Line </a:t>
            </a:r>
            <a:r>
              <a:rPr lang="en-US" sz="2000" dirty="0" smtClean="0">
                <a:solidFill>
                  <a:srgbClr val="FF0000"/>
                </a:solidFill>
                <a:latin typeface="Times New Roman" panose="02020603050405020304" pitchFamily="18" charset="0"/>
                <a:cs typeface="Times New Roman" panose="02020603050405020304" pitchFamily="18" charset="0"/>
              </a:rPr>
              <a:t>prompt</a:t>
            </a:r>
          </a:p>
          <a:p>
            <a:pPr lvl="1"/>
            <a:r>
              <a:rPr lang="en-US" sz="2000" dirty="0">
                <a:solidFill>
                  <a:srgbClr val="FF0000"/>
                </a:solidFill>
                <a:latin typeface="Times New Roman" panose="02020603050405020304" pitchFamily="18" charset="0"/>
                <a:cs typeface="Times New Roman" panose="02020603050405020304" pitchFamily="18" charset="0"/>
              </a:rPr>
              <a:t>Job Manager </a:t>
            </a:r>
            <a:r>
              <a:rPr lang="en-US" sz="2000" dirty="0" smtClean="0">
                <a:solidFill>
                  <a:srgbClr val="FF0000"/>
                </a:solidFill>
                <a:latin typeface="Times New Roman" panose="02020603050405020304" pitchFamily="18" charset="0"/>
                <a:cs typeface="Times New Roman" panose="02020603050405020304" pitchFamily="18" charset="0"/>
              </a:rPr>
              <a:t>utility</a:t>
            </a:r>
          </a:p>
          <a:p>
            <a:endParaRPr lang="en-US" dirty="0" smtClean="0">
              <a:solidFill>
                <a:schemeClr val="tx1"/>
              </a:solidFill>
              <a:latin typeface="Times New Roman" panose="02020603050405020304" pitchFamily="18" charset="0"/>
              <a:cs typeface="Times New Roman" panose="02020603050405020304" pitchFamily="18" charset="0"/>
            </a:endParaRPr>
          </a:p>
          <a:p>
            <a:pPr lvl="1"/>
            <a:endParaRPr lang="en-US" dirty="0">
              <a:solidFill>
                <a:schemeClr val="tx1"/>
              </a:solidFill>
              <a:latin typeface="Times New Roman" panose="02020603050405020304" pitchFamily="18" charset="0"/>
              <a:cs typeface="Times New Roman" panose="02020603050405020304" pitchFamily="18" charset="0"/>
            </a:endParaRPr>
          </a:p>
          <a:p>
            <a:pPr marL="457200" lvl="1" indent="0">
              <a:buNone/>
            </a:pP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smtClean="0">
              <a:solidFill>
                <a:schemeClr val="tx1"/>
              </a:solidFill>
              <a:latin typeface="Times New Roman" panose="02020603050405020304" pitchFamily="18" charset="0"/>
              <a:cs typeface="Times New Roman" panose="02020603050405020304" pitchFamily="18" charset="0"/>
            </a:endParaRPr>
          </a:p>
          <a:p>
            <a:pPr lvl="1"/>
            <a:endParaRPr lang="en-US" dirty="0">
              <a:solidFill>
                <a:schemeClr val="tx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935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How to use </a:t>
            </a:r>
            <a:r>
              <a:rPr lang="en-US" sz="2800" dirty="0" err="1" smtClean="0"/>
              <a:t>nqcmd</a:t>
            </a:r>
            <a:r>
              <a:rPr lang="en-US" sz="2800" dirty="0" smtClean="0"/>
              <a:t> Linux Version	</a:t>
            </a:r>
            <a:endParaRPr lang="en-US" sz="2800" dirty="0"/>
          </a:p>
        </p:txBody>
      </p:sp>
      <p:cxnSp>
        <p:nvCxnSpPr>
          <p:cNvPr id="5" name="Straight Connector 4"/>
          <p:cNvCxnSpPr/>
          <p:nvPr/>
        </p:nvCxnSpPr>
        <p:spPr>
          <a:xfrm>
            <a:off x="533400" y="6096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1038226"/>
            <a:ext cx="8229600" cy="4448174"/>
          </a:xfrm>
        </p:spPr>
        <p:txBody>
          <a:bodyPr>
            <a:normAutofit fontScale="85000" lnSpcReduction="10000"/>
          </a:bodyPr>
          <a:lstStyle/>
          <a:p>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If bash </a:t>
            </a:r>
            <a:r>
              <a:rPr lang="en-US" sz="2000" dirty="0">
                <a:solidFill>
                  <a:schemeClr val="tx1"/>
                </a:solidFill>
                <a:latin typeface="Times New Roman" panose="02020603050405020304" pitchFamily="18" charset="0"/>
                <a:cs typeface="Times New Roman" panose="02020603050405020304" pitchFamily="18" charset="0"/>
              </a:rPr>
              <a:t>profile does not include variables needed then you will have to run this script </a:t>
            </a:r>
            <a:r>
              <a:rPr lang="en-US" sz="2000" dirty="0" smtClean="0">
                <a:solidFill>
                  <a:schemeClr val="tx1"/>
                </a:solidFill>
                <a:latin typeface="Times New Roman" panose="02020603050405020304" pitchFamily="18" charset="0"/>
                <a:cs typeface="Times New Roman" panose="02020603050405020304" pitchFamily="18" charset="0"/>
              </a:rPr>
              <a:t>first :-</a:t>
            </a:r>
          </a:p>
          <a:p>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200" b="1" dirty="0" smtClean="0">
                <a:solidFill>
                  <a:schemeClr val="tx1"/>
                </a:solidFill>
                <a:latin typeface="Times New Roman" panose="02020603050405020304" pitchFamily="18" charset="0"/>
                <a:cs typeface="Times New Roman" panose="02020603050405020304" pitchFamily="18" charset="0"/>
              </a:rPr>
              <a:t>Location :- </a:t>
            </a:r>
          </a:p>
          <a:p>
            <a:pPr marL="0" indent="0">
              <a:buNone/>
            </a:pPr>
            <a:r>
              <a:rPr lang="en-US" sz="1900" dirty="0" smtClean="0">
                <a:solidFill>
                  <a:schemeClr val="tx1"/>
                </a:solidFill>
                <a:latin typeface="Times New Roman" panose="02020603050405020304" pitchFamily="18" charset="0"/>
                <a:cs typeface="Times New Roman" panose="02020603050405020304" pitchFamily="18" charset="0"/>
              </a:rPr>
              <a:t>	$ORACLE_INSTANCE/</a:t>
            </a:r>
            <a:r>
              <a:rPr lang="en-US" sz="1900" dirty="0" err="1" smtClean="0">
                <a:solidFill>
                  <a:schemeClr val="tx1"/>
                </a:solidFill>
                <a:latin typeface="Times New Roman" panose="02020603050405020304" pitchFamily="18" charset="0"/>
                <a:cs typeface="Times New Roman" panose="02020603050405020304" pitchFamily="18" charset="0"/>
              </a:rPr>
              <a:t>bifoundation</a:t>
            </a:r>
            <a:r>
              <a:rPr lang="en-US" sz="1900" dirty="0" smtClean="0">
                <a:solidFill>
                  <a:schemeClr val="tx1"/>
                </a:solidFill>
                <a:latin typeface="Times New Roman" panose="02020603050405020304" pitchFamily="18" charset="0"/>
                <a:cs typeface="Times New Roman" panose="02020603050405020304" pitchFamily="18" charset="0"/>
              </a:rPr>
              <a:t>/</a:t>
            </a:r>
            <a:r>
              <a:rPr lang="en-US" sz="1900" dirty="0" err="1" smtClean="0">
                <a:solidFill>
                  <a:schemeClr val="tx1"/>
                </a:solidFill>
                <a:latin typeface="Times New Roman" panose="02020603050405020304" pitchFamily="18" charset="0"/>
                <a:cs typeface="Times New Roman" panose="02020603050405020304" pitchFamily="18" charset="0"/>
              </a:rPr>
              <a:t>OracleBIApplication</a:t>
            </a:r>
            <a:r>
              <a:rPr lang="en-US" sz="1900" dirty="0" smtClean="0">
                <a:solidFill>
                  <a:schemeClr val="tx1"/>
                </a:solidFill>
                <a:latin typeface="Times New Roman" panose="02020603050405020304" pitchFamily="18" charset="0"/>
                <a:cs typeface="Times New Roman" panose="02020603050405020304" pitchFamily="18" charset="0"/>
              </a:rPr>
              <a:t>/</a:t>
            </a:r>
            <a:r>
              <a:rPr lang="en-US" sz="1900" dirty="0" err="1" smtClean="0">
                <a:solidFill>
                  <a:schemeClr val="tx1"/>
                </a:solidFill>
                <a:latin typeface="Times New Roman" panose="02020603050405020304" pitchFamily="18" charset="0"/>
                <a:cs typeface="Times New Roman" panose="02020603050405020304" pitchFamily="18" charset="0"/>
              </a:rPr>
              <a:t>coreapplication</a:t>
            </a:r>
            <a:r>
              <a:rPr lang="en-US" sz="1900" dirty="0" smtClean="0">
                <a:solidFill>
                  <a:schemeClr val="tx1"/>
                </a:solidFill>
                <a:latin typeface="Times New Roman" panose="02020603050405020304" pitchFamily="18" charset="0"/>
                <a:cs typeface="Times New Roman" panose="02020603050405020304" pitchFamily="18" charset="0"/>
              </a:rPr>
              <a:t>/setup/</a:t>
            </a: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dirty="0" smtClean="0">
                <a:solidFill>
                  <a:schemeClr val="tx1"/>
                </a:solidFill>
                <a:latin typeface="Times New Roman" panose="02020603050405020304" pitchFamily="18" charset="0"/>
                <a:cs typeface="Times New Roman" panose="02020603050405020304" pitchFamily="18" charset="0"/>
              </a:rPr>
              <a:t>Then </a:t>
            </a: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source bi-init.sh Or ./bi-init.sh</a:t>
            </a:r>
          </a:p>
          <a:p>
            <a:pPr marL="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200" b="1" dirty="0" smtClean="0">
                <a:solidFill>
                  <a:schemeClr val="tx1"/>
                </a:solidFill>
                <a:latin typeface="Times New Roman" panose="02020603050405020304" pitchFamily="18" charset="0"/>
                <a:cs typeface="Times New Roman" panose="02020603050405020304" pitchFamily="18" charset="0"/>
              </a:rPr>
              <a:t>Back to OBIEE home:-</a:t>
            </a: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a:solidFill>
                  <a:schemeClr val="tx1"/>
                </a:solidFill>
                <a:latin typeface="Times New Roman" panose="02020603050405020304" pitchFamily="18" charset="0"/>
                <a:cs typeface="Times New Roman" panose="02020603050405020304" pitchFamily="18" charset="0"/>
              </a:rPr>
              <a:t>	$</a:t>
            </a:r>
            <a:r>
              <a:rPr lang="en-US" sz="1900" dirty="0" smtClean="0">
                <a:solidFill>
                  <a:schemeClr val="tx1"/>
                </a:solidFill>
                <a:latin typeface="Times New Roman" panose="02020603050405020304" pitchFamily="18" charset="0"/>
                <a:cs typeface="Times New Roman" panose="02020603050405020304" pitchFamily="18" charset="0"/>
              </a:rPr>
              <a:t>ORACLE_MW/ORACLE_BI1/</a:t>
            </a:r>
            <a:r>
              <a:rPr lang="en-US" sz="1900" dirty="0" err="1" smtClean="0">
                <a:solidFill>
                  <a:schemeClr val="tx1"/>
                </a:solidFill>
                <a:latin typeface="Times New Roman" panose="02020603050405020304" pitchFamily="18" charset="0"/>
                <a:cs typeface="Times New Roman" panose="02020603050405020304" pitchFamily="18" charset="0"/>
              </a:rPr>
              <a:t>bifoundation</a:t>
            </a:r>
            <a:r>
              <a:rPr lang="en-US" sz="1900" dirty="0" smtClean="0">
                <a:solidFill>
                  <a:schemeClr val="tx1"/>
                </a:solidFill>
                <a:latin typeface="Times New Roman" panose="02020603050405020304" pitchFamily="18" charset="0"/>
                <a:cs typeface="Times New Roman" panose="02020603050405020304" pitchFamily="18" charset="0"/>
              </a:rPr>
              <a:t>/server/bin</a:t>
            </a:r>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200" b="1" dirty="0" smtClean="0">
                <a:solidFill>
                  <a:schemeClr val="tx1"/>
                </a:solidFill>
                <a:latin typeface="Times New Roman" panose="02020603050405020304" pitchFamily="18" charset="0"/>
                <a:cs typeface="Times New Roman" panose="02020603050405020304" pitchFamily="18" charset="0"/>
              </a:rPr>
              <a:t>Inside the folder Run </a:t>
            </a:r>
            <a:r>
              <a:rPr lang="en-US" sz="2200" b="1" dirty="0" err="1" smtClean="0">
                <a:solidFill>
                  <a:schemeClr val="tx1"/>
                </a:solidFill>
                <a:latin typeface="Times New Roman" panose="02020603050405020304" pitchFamily="18" charset="0"/>
                <a:cs typeface="Times New Roman" panose="02020603050405020304" pitchFamily="18" charset="0"/>
              </a:rPr>
              <a:t>nqcmd</a:t>
            </a:r>
            <a:r>
              <a:rPr lang="en-US" sz="2200" b="1"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480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21920" y="609600"/>
            <a:ext cx="8991600" cy="4448174"/>
          </a:xfrm>
        </p:spPr>
        <p:txBody>
          <a:bodyPr>
            <a:normAutofit lnSpcReduction="10000"/>
          </a:bodyPr>
          <a:lstStyle/>
          <a:p>
            <a:pPr marL="0" indent="0">
              <a:buNone/>
            </a:pP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nqcmd</a:t>
            </a:r>
            <a:r>
              <a:rPr lang="en-US" sz="2000" dirty="0" smtClean="0">
                <a:solidFill>
                  <a:schemeClr val="tx1"/>
                </a:solidFill>
                <a:latin typeface="Times New Roman" panose="02020603050405020304" pitchFamily="18" charset="0"/>
                <a:cs typeface="Times New Roman" panose="02020603050405020304" pitchFamily="18" charset="0"/>
              </a:rPr>
              <a:t> –d </a:t>
            </a:r>
            <a:r>
              <a:rPr lang="en-US" sz="2000" dirty="0" err="1" smtClean="0">
                <a:solidFill>
                  <a:schemeClr val="tx1"/>
                </a:solidFill>
                <a:latin typeface="Times New Roman" panose="02020603050405020304" pitchFamily="18" charset="0"/>
                <a:cs typeface="Times New Roman" panose="02020603050405020304" pitchFamily="18" charset="0"/>
              </a:rPr>
              <a:t>dsn</a:t>
            </a:r>
            <a:r>
              <a:rPr lang="en-US" sz="2000" dirty="0" smtClean="0">
                <a:solidFill>
                  <a:schemeClr val="tx1"/>
                </a:solidFill>
                <a:latin typeface="Times New Roman" panose="02020603050405020304" pitchFamily="18" charset="0"/>
                <a:cs typeface="Times New Roman" panose="02020603050405020304" pitchFamily="18" charset="0"/>
              </a:rPr>
              <a:t> –u username –p password –s </a:t>
            </a:r>
            <a:r>
              <a:rPr lang="en-US" sz="2000" dirty="0" err="1" smtClean="0">
                <a:solidFill>
                  <a:schemeClr val="tx1"/>
                </a:solidFill>
                <a:latin typeface="Times New Roman" panose="02020603050405020304" pitchFamily="18" charset="0"/>
                <a:cs typeface="Times New Roman" panose="02020603050405020304" pitchFamily="18" charset="0"/>
              </a:rPr>
              <a:t>sql_input_file</a:t>
            </a:r>
            <a:r>
              <a:rPr lang="en-US" sz="2000" dirty="0" smtClean="0">
                <a:solidFill>
                  <a:schemeClr val="tx1"/>
                </a:solidFill>
                <a:latin typeface="Times New Roman" panose="02020603050405020304" pitchFamily="18" charset="0"/>
                <a:cs typeface="Times New Roman" panose="02020603050405020304" pitchFamily="18" charset="0"/>
              </a:rPr>
              <a:t> –o </a:t>
            </a:r>
            <a:r>
              <a:rPr lang="en-US" sz="2000" dirty="0" err="1" smtClean="0">
                <a:solidFill>
                  <a:schemeClr val="tx1"/>
                </a:solidFill>
                <a:latin typeface="Times New Roman" panose="02020603050405020304" pitchFamily="18" charset="0"/>
                <a:cs typeface="Times New Roman" panose="02020603050405020304" pitchFamily="18" charset="0"/>
              </a:rPr>
              <a:t>result_file</a:t>
            </a:r>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dirty="0" smtClean="0">
                <a:solidFill>
                  <a:schemeClr val="tx1"/>
                </a:solidFill>
                <a:latin typeface="Times New Roman" panose="02020603050405020304" pitchFamily="18" charset="0"/>
                <a:cs typeface="Times New Roman" panose="02020603050405020304" pitchFamily="18" charset="0"/>
              </a:rPr>
              <a:t>Example :- </a:t>
            </a:r>
            <a:endParaRPr lang="en-US" sz="20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nqcmd</a:t>
            </a:r>
            <a:r>
              <a:rPr lang="en-US" sz="2000" dirty="0">
                <a:solidFill>
                  <a:srgbClr val="FF0000"/>
                </a:solidFill>
                <a:latin typeface="Times New Roman" panose="02020603050405020304" pitchFamily="18" charset="0"/>
                <a:cs typeface="Times New Roman" panose="02020603050405020304" pitchFamily="18" charset="0"/>
              </a:rPr>
              <a:t> -d </a:t>
            </a:r>
            <a:r>
              <a:rPr lang="en-US" sz="2000" dirty="0" err="1" smtClean="0">
                <a:solidFill>
                  <a:srgbClr val="FF0000"/>
                </a:solidFill>
                <a:latin typeface="Times New Roman" panose="02020603050405020304" pitchFamily="18" charset="0"/>
                <a:cs typeface="Times New Roman" panose="02020603050405020304" pitchFamily="18" charset="0"/>
              </a:rPr>
              <a:t>DsnExample</a:t>
            </a:r>
            <a:r>
              <a:rPr lang="en-US" sz="2000" dirty="0" smtClean="0">
                <a:solidFill>
                  <a:srgbClr val="FF0000"/>
                </a:solidFill>
                <a:latin typeface="Times New Roman" panose="02020603050405020304" pitchFamily="18" charset="0"/>
                <a:cs typeface="Times New Roman" panose="02020603050405020304" pitchFamily="18" charset="0"/>
              </a:rPr>
              <a:t> -u </a:t>
            </a:r>
            <a:r>
              <a:rPr lang="en-US" sz="2000" dirty="0" err="1">
                <a:solidFill>
                  <a:srgbClr val="FF0000"/>
                </a:solidFill>
                <a:latin typeface="Times New Roman" panose="02020603050405020304" pitchFamily="18" charset="0"/>
                <a:cs typeface="Times New Roman" panose="02020603050405020304" pitchFamily="18" charset="0"/>
              </a:rPr>
              <a:t>weblogic</a:t>
            </a:r>
            <a:r>
              <a:rPr lang="en-US" sz="2000" dirty="0">
                <a:solidFill>
                  <a:srgbClr val="FF0000"/>
                </a:solidFill>
                <a:latin typeface="Times New Roman" panose="02020603050405020304" pitchFamily="18" charset="0"/>
                <a:cs typeface="Times New Roman" panose="02020603050405020304" pitchFamily="18" charset="0"/>
              </a:rPr>
              <a:t> -p </a:t>
            </a:r>
            <a:r>
              <a:rPr lang="en-US" sz="2000" dirty="0" err="1">
                <a:solidFill>
                  <a:srgbClr val="FF0000"/>
                </a:solidFill>
                <a:latin typeface="Times New Roman" panose="02020603050405020304" pitchFamily="18" charset="0"/>
                <a:cs typeface="Times New Roman" panose="02020603050405020304" pitchFamily="18" charset="0"/>
              </a:rPr>
              <a:t>mypassword</a:t>
            </a: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dirty="0" err="1">
                <a:solidFill>
                  <a:schemeClr val="tx1"/>
                </a:solidFill>
                <a:latin typeface="Times New Roman" panose="02020603050405020304" pitchFamily="18" charset="0"/>
                <a:cs typeface="Times New Roman" panose="02020603050405020304" pitchFamily="18" charset="0"/>
              </a:rPr>
              <a:t>Sql</a:t>
            </a:r>
            <a:r>
              <a:rPr lang="en-US" sz="2000" b="1" dirty="0">
                <a:solidFill>
                  <a:schemeClr val="tx1"/>
                </a:solidFill>
                <a:latin typeface="Times New Roman" panose="02020603050405020304" pitchFamily="18" charset="0"/>
                <a:cs typeface="Times New Roman" panose="02020603050405020304" pitchFamily="18" charset="0"/>
              </a:rPr>
              <a:t> Commands</a:t>
            </a:r>
          </a:p>
          <a:p>
            <a:pPr marL="0" indent="0">
              <a:buNone/>
            </a:pPr>
            <a:r>
              <a:rPr lang="en-US" sz="2000" dirty="0" smtClean="0">
                <a:solidFill>
                  <a:schemeClr val="tx1"/>
                </a:solidFill>
                <a:latin typeface="Times New Roman" panose="02020603050405020304" pitchFamily="18" charset="0"/>
                <a:cs typeface="Times New Roman" panose="02020603050405020304" pitchFamily="18" charset="0"/>
              </a:rPr>
              <a:t>	To </a:t>
            </a:r>
            <a:r>
              <a:rPr lang="en-US" sz="2000" dirty="0">
                <a:solidFill>
                  <a:schemeClr val="tx1"/>
                </a:solidFill>
                <a:latin typeface="Times New Roman" panose="02020603050405020304" pitchFamily="18" charset="0"/>
                <a:cs typeface="Times New Roman" panose="02020603050405020304" pitchFamily="18" charset="0"/>
              </a:rPr>
              <a:t>clear Cache : Call </a:t>
            </a:r>
            <a:r>
              <a:rPr lang="en-US" sz="2000" dirty="0" err="1">
                <a:solidFill>
                  <a:schemeClr val="tx1"/>
                </a:solidFill>
                <a:latin typeface="Times New Roman" panose="02020603050405020304" pitchFamily="18" charset="0"/>
                <a:cs typeface="Times New Roman" panose="02020603050405020304" pitchFamily="18" charset="0"/>
              </a:rPr>
              <a:t>SAPurgeAllCache</a:t>
            </a:r>
            <a:r>
              <a:rPr lang="en-US" sz="2000"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s </a:t>
            </a:r>
            <a:r>
              <a:rPr lang="en-US" sz="2000" dirty="0" err="1" smtClean="0">
                <a:solidFill>
                  <a:schemeClr val="tx1"/>
                </a:solidFill>
                <a:latin typeface="Times New Roman" panose="02020603050405020304" pitchFamily="18" charset="0"/>
                <a:cs typeface="Times New Roman" panose="02020603050405020304" pitchFamily="18" charset="0"/>
              </a:rPr>
              <a:t>sql_input_file_name</a:t>
            </a:r>
            <a:endParaRPr lang="en-US" sz="2000" dirty="0">
              <a:solidFill>
                <a:schemeClr val="tx1"/>
              </a:solidFill>
              <a:latin typeface="Times New Roman" panose="02020603050405020304" pitchFamily="18" charset="0"/>
              <a:cs typeface="Times New Roman" panose="02020603050405020304" pitchFamily="18" charset="0"/>
            </a:endParaRPr>
          </a:p>
          <a:p>
            <a:pPr lvl="1"/>
            <a:r>
              <a:rPr lang="en-US" dirty="0">
                <a:solidFill>
                  <a:schemeClr val="tx1"/>
                </a:solidFill>
                <a:latin typeface="Times New Roman" panose="02020603050405020304" pitchFamily="18" charset="0"/>
                <a:cs typeface="Times New Roman" panose="02020603050405020304" pitchFamily="18" charset="0"/>
              </a:rPr>
              <a:t>The name and path of a text file that includes your test SQL queries</a:t>
            </a:r>
            <a:r>
              <a:rPr lang="en-US" dirty="0" smtClean="0">
                <a:solidFill>
                  <a:schemeClr val="tx1"/>
                </a:solidFill>
                <a:latin typeface="Times New Roman" panose="02020603050405020304" pitchFamily="18" charset="0"/>
                <a:cs typeface="Times New Roman" panose="02020603050405020304" pitchFamily="18" charset="0"/>
              </a:rPr>
              <a:t>.</a:t>
            </a:r>
          </a:p>
          <a:p>
            <a:r>
              <a:rPr lang="en-US" sz="2000" dirty="0">
                <a:solidFill>
                  <a:schemeClr val="tx1"/>
                </a:solidFill>
                <a:latin typeface="Times New Roman" panose="02020603050405020304" pitchFamily="18" charset="0"/>
                <a:cs typeface="Times New Roman" panose="02020603050405020304" pitchFamily="18" charset="0"/>
              </a:rPr>
              <a:t>o </a:t>
            </a:r>
            <a:r>
              <a:rPr lang="en-US" sz="2000" dirty="0" err="1" smtClean="0">
                <a:solidFill>
                  <a:schemeClr val="tx1"/>
                </a:solidFill>
                <a:latin typeface="Times New Roman" panose="02020603050405020304" pitchFamily="18" charset="0"/>
                <a:cs typeface="Times New Roman" panose="02020603050405020304" pitchFamily="18" charset="0"/>
              </a:rPr>
              <a:t>result_file</a:t>
            </a:r>
            <a:endParaRPr lang="en-US" sz="2000" dirty="0" smtClean="0">
              <a:solidFill>
                <a:schemeClr val="tx1"/>
              </a:solidFill>
              <a:latin typeface="Times New Roman" panose="02020603050405020304" pitchFamily="18" charset="0"/>
              <a:cs typeface="Times New Roman" panose="02020603050405020304" pitchFamily="18" charset="0"/>
            </a:endParaRPr>
          </a:p>
          <a:p>
            <a:pPr lvl="1"/>
            <a:r>
              <a:rPr lang="en-US" dirty="0">
                <a:solidFill>
                  <a:schemeClr val="tx1"/>
                </a:solidFill>
                <a:latin typeface="Times New Roman" panose="02020603050405020304" pitchFamily="18" charset="0"/>
                <a:cs typeface="Times New Roman" panose="02020603050405020304" pitchFamily="18" charset="0"/>
              </a:rPr>
              <a:t>The name and path of a file to which the utility will write the query results. This option is only used with -s.</a:t>
            </a:r>
          </a:p>
          <a:p>
            <a:endParaRPr lang="en-US" dirty="0">
              <a:solidFill>
                <a:schemeClr val="tx1"/>
              </a:solidFill>
              <a:latin typeface="Times New Roman" panose="02020603050405020304" pitchFamily="18" charset="0"/>
              <a:cs typeface="Times New Roman" panose="02020603050405020304" pitchFamily="18" charset="0"/>
            </a:endParaRPr>
          </a:p>
          <a:p>
            <a:pPr marL="457200" lvl="1" indent="0">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156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98700" y="115888"/>
            <a:ext cx="4546600" cy="635000"/>
          </a:xfrm>
        </p:spPr>
        <p:txBody>
          <a:bodyPr/>
          <a:lstStyle/>
          <a:p>
            <a:pPr eaLnBrk="1" hangingPunct="1"/>
            <a:r>
              <a:rPr lang="en-US" altLang="en-US" sz="3600" dirty="0" smtClean="0">
                <a:solidFill>
                  <a:schemeClr val="tx1"/>
                </a:solidFill>
              </a:rPr>
              <a:t>Gurus Solutions</a:t>
            </a:r>
          </a:p>
        </p:txBody>
      </p:sp>
      <p:sp>
        <p:nvSpPr>
          <p:cNvPr id="4099" name="Rectangle 3"/>
          <p:cNvSpPr>
            <a:spLocks noGrp="1" noChangeArrowheads="1"/>
          </p:cNvSpPr>
          <p:nvPr>
            <p:ph type="body" idx="1"/>
          </p:nvPr>
        </p:nvSpPr>
        <p:spPr>
          <a:xfrm>
            <a:off x="457200" y="1600200"/>
            <a:ext cx="8229600" cy="1684338"/>
          </a:xfrm>
        </p:spPr>
        <p:txBody>
          <a:bodyPr/>
          <a:lstStyle/>
          <a:p>
            <a:pPr eaLnBrk="1" hangingPunct="1"/>
            <a:r>
              <a:rPr lang="en-US" altLang="en-US" sz="2800" dirty="0" smtClean="0"/>
              <a:t>Guru Solution was founded in 2004 and it’s market leader in IT Consulting.</a:t>
            </a:r>
          </a:p>
          <a:p>
            <a:pPr eaLnBrk="1" hangingPunct="1"/>
            <a:r>
              <a:rPr lang="en-US" altLang="en-US" sz="2800" dirty="0" smtClean="0"/>
              <a:t>Focusing on Oracle and Operating system.</a:t>
            </a:r>
          </a:p>
          <a:p>
            <a:pPr eaLnBrk="1" hangingPunct="1"/>
            <a:endParaRPr lang="en-US" alt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1340" y="5705475"/>
            <a:ext cx="2535156" cy="891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Can 1"/>
          <p:cNvSpPr/>
          <p:nvPr/>
        </p:nvSpPr>
        <p:spPr>
          <a:xfrm>
            <a:off x="611560" y="3450396"/>
            <a:ext cx="1165040" cy="1368152"/>
          </a:xfrm>
          <a:prstGeom prst="can">
            <a:avLst/>
          </a:prstGeom>
          <a:effectLst>
            <a:glow rad="101600">
              <a:schemeClr val="accent3">
                <a:satMod val="175000"/>
                <a:alpha val="40000"/>
              </a:schemeClr>
            </a:glow>
            <a:outerShdw blurRad="50800" dist="38100" dir="5400000" algn="t" rotWithShape="0">
              <a:prstClr val="black">
                <a:alpha val="34000"/>
              </a:prstClr>
            </a:outerShd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Can 7"/>
          <p:cNvSpPr/>
          <p:nvPr/>
        </p:nvSpPr>
        <p:spPr>
          <a:xfrm>
            <a:off x="2298576" y="3450396"/>
            <a:ext cx="1188492" cy="1368152"/>
          </a:xfrm>
          <a:prstGeom prst="can">
            <a:avLst/>
          </a:prstGeom>
          <a:effectLst>
            <a:glow rad="101600">
              <a:schemeClr val="accent3">
                <a:satMod val="175000"/>
                <a:alpha val="40000"/>
              </a:schemeClr>
            </a:glo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Can 8"/>
          <p:cNvSpPr/>
          <p:nvPr/>
        </p:nvSpPr>
        <p:spPr>
          <a:xfrm>
            <a:off x="4062235" y="3450396"/>
            <a:ext cx="1218117" cy="1368152"/>
          </a:xfrm>
          <a:prstGeom prst="can">
            <a:avLst/>
          </a:prstGeom>
          <a:effectLst>
            <a:glow rad="101600">
              <a:schemeClr val="accent3">
                <a:satMod val="175000"/>
                <a:alpha val="40000"/>
              </a:schemeClr>
            </a:glo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Can 9"/>
          <p:cNvSpPr/>
          <p:nvPr/>
        </p:nvSpPr>
        <p:spPr>
          <a:xfrm>
            <a:off x="5730144" y="3450396"/>
            <a:ext cx="1218119" cy="1368152"/>
          </a:xfrm>
          <a:prstGeom prst="can">
            <a:avLst/>
          </a:prstGeom>
          <a:effectLst>
            <a:glow rad="101600">
              <a:schemeClr val="accent3">
                <a:satMod val="175000"/>
                <a:alpha val="40000"/>
              </a:schemeClr>
            </a:glow>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Can 10"/>
          <p:cNvSpPr/>
          <p:nvPr/>
        </p:nvSpPr>
        <p:spPr>
          <a:xfrm>
            <a:off x="7398054" y="3442107"/>
            <a:ext cx="1206394" cy="1368152"/>
          </a:xfrm>
          <a:prstGeom prst="can">
            <a:avLst/>
          </a:prstGeom>
          <a:effectLst>
            <a:glow rad="101600">
              <a:schemeClr val="accent3">
                <a:satMod val="175000"/>
                <a:alpha val="40000"/>
              </a:schemeClr>
            </a:glow>
            <a:reflection blurRad="6350" stA="50000" endA="275" endPos="46000" dist="101600" dir="5400000" sy="-100000" algn="bl" rotWithShape="0"/>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p:nvPr/>
        </p:nvSpPr>
        <p:spPr>
          <a:xfrm>
            <a:off x="715963" y="3979863"/>
            <a:ext cx="1004887" cy="339725"/>
          </a:xfrm>
          <a:prstGeom prst="rect">
            <a:avLst/>
          </a:prstGeom>
          <a:noFill/>
        </p:spPr>
        <p:txBody>
          <a:bodyPr>
            <a:spAutoFit/>
          </a:bodyPr>
          <a:lstStyle/>
          <a:p>
            <a:pPr algn="ctr" eaLnBrk="1" hangingPunct="1">
              <a:defRPr/>
            </a:pPr>
            <a:r>
              <a:rPr lang="en-US" sz="1600" b="1" spc="-150" dirty="0">
                <a:solidFill>
                  <a:srgbClr val="FF0000"/>
                </a:solidFill>
              </a:rPr>
              <a:t>Oracle BI</a:t>
            </a:r>
          </a:p>
        </p:txBody>
      </p:sp>
      <p:sp>
        <p:nvSpPr>
          <p:cNvPr id="13" name="TextBox 12"/>
          <p:cNvSpPr txBox="1"/>
          <p:nvPr/>
        </p:nvSpPr>
        <p:spPr>
          <a:xfrm flipH="1">
            <a:off x="2160588" y="3979863"/>
            <a:ext cx="1474787" cy="585787"/>
          </a:xfrm>
          <a:prstGeom prst="rect">
            <a:avLst/>
          </a:prstGeom>
          <a:noFill/>
        </p:spPr>
        <p:txBody>
          <a:bodyPr>
            <a:spAutoFit/>
          </a:bodyPr>
          <a:lstStyle/>
          <a:p>
            <a:pPr algn="ctr" eaLnBrk="1" hangingPunct="1">
              <a:defRPr/>
            </a:pPr>
            <a:r>
              <a:rPr lang="en-US" sz="1600" b="1" spc="-150" dirty="0">
                <a:solidFill>
                  <a:srgbClr val="FF0000"/>
                </a:solidFill>
              </a:rPr>
              <a:t>Fusion </a:t>
            </a:r>
          </a:p>
          <a:p>
            <a:pPr algn="ctr" eaLnBrk="1" hangingPunct="1">
              <a:defRPr/>
            </a:pPr>
            <a:r>
              <a:rPr lang="en-US" sz="1600" b="1" spc="-150" dirty="0">
                <a:solidFill>
                  <a:srgbClr val="FF0000"/>
                </a:solidFill>
              </a:rPr>
              <a:t>Middleware</a:t>
            </a:r>
          </a:p>
        </p:txBody>
      </p:sp>
      <p:sp>
        <p:nvSpPr>
          <p:cNvPr id="14" name="TextBox 13"/>
          <p:cNvSpPr txBox="1"/>
          <p:nvPr/>
        </p:nvSpPr>
        <p:spPr>
          <a:xfrm>
            <a:off x="4141788" y="4087813"/>
            <a:ext cx="1006475" cy="339725"/>
          </a:xfrm>
          <a:prstGeom prst="rect">
            <a:avLst/>
          </a:prstGeom>
          <a:noFill/>
        </p:spPr>
        <p:txBody>
          <a:bodyPr>
            <a:spAutoFit/>
          </a:bodyPr>
          <a:lstStyle/>
          <a:p>
            <a:pPr algn="ctr" eaLnBrk="1" hangingPunct="1">
              <a:defRPr/>
            </a:pPr>
            <a:r>
              <a:rPr lang="en-US" sz="1600" b="1" spc="-150" dirty="0">
                <a:solidFill>
                  <a:srgbClr val="FF0000"/>
                </a:solidFill>
              </a:rPr>
              <a:t>Database</a:t>
            </a:r>
          </a:p>
        </p:txBody>
      </p:sp>
      <p:sp>
        <p:nvSpPr>
          <p:cNvPr id="15" name="TextBox 14"/>
          <p:cNvSpPr txBox="1"/>
          <p:nvPr/>
        </p:nvSpPr>
        <p:spPr>
          <a:xfrm>
            <a:off x="5840413" y="4027488"/>
            <a:ext cx="1006475" cy="584200"/>
          </a:xfrm>
          <a:prstGeom prst="rect">
            <a:avLst/>
          </a:prstGeom>
          <a:noFill/>
        </p:spPr>
        <p:txBody>
          <a:bodyPr>
            <a:spAutoFit/>
          </a:bodyPr>
          <a:lstStyle/>
          <a:p>
            <a:pPr algn="ctr" eaLnBrk="1" hangingPunct="1">
              <a:defRPr/>
            </a:pPr>
            <a:r>
              <a:rPr lang="en-US" sz="1600" b="1" spc="-150" dirty="0">
                <a:solidFill>
                  <a:srgbClr val="FF0000"/>
                </a:solidFill>
              </a:rPr>
              <a:t>Operating </a:t>
            </a:r>
          </a:p>
          <a:p>
            <a:pPr algn="ctr" eaLnBrk="1" hangingPunct="1">
              <a:defRPr/>
            </a:pPr>
            <a:r>
              <a:rPr lang="en-US" sz="1600" b="1" spc="-150" dirty="0">
                <a:solidFill>
                  <a:srgbClr val="FF0000"/>
                </a:solidFill>
              </a:rPr>
              <a:t>System</a:t>
            </a:r>
          </a:p>
        </p:txBody>
      </p:sp>
      <p:sp>
        <p:nvSpPr>
          <p:cNvPr id="16" name="TextBox 15"/>
          <p:cNvSpPr txBox="1"/>
          <p:nvPr/>
        </p:nvSpPr>
        <p:spPr>
          <a:xfrm>
            <a:off x="7505700" y="4084638"/>
            <a:ext cx="1004888" cy="338137"/>
          </a:xfrm>
          <a:prstGeom prst="rect">
            <a:avLst/>
          </a:prstGeom>
          <a:noFill/>
        </p:spPr>
        <p:txBody>
          <a:bodyPr>
            <a:spAutoFit/>
          </a:bodyPr>
          <a:lstStyle/>
          <a:p>
            <a:pPr algn="ctr" eaLnBrk="1" hangingPunct="1">
              <a:defRPr/>
            </a:pPr>
            <a:r>
              <a:rPr lang="en-US" sz="1600" b="1" spc="-150" dirty="0">
                <a:solidFill>
                  <a:srgbClr val="FF0000"/>
                </a:solidFill>
              </a:rPr>
              <a:t>Training</a:t>
            </a:r>
          </a:p>
        </p:txBody>
      </p:sp>
      <p:sp>
        <p:nvSpPr>
          <p:cNvPr id="7" name="TextBox 6"/>
          <p:cNvSpPr txBox="1"/>
          <p:nvPr/>
        </p:nvSpPr>
        <p:spPr>
          <a:xfrm>
            <a:off x="1116013" y="5305425"/>
            <a:ext cx="7127875" cy="400050"/>
          </a:xfrm>
          <a:prstGeom prst="rect">
            <a:avLst/>
          </a:prstGeom>
          <a:noFill/>
        </p:spPr>
        <p:txBody>
          <a:bodyPr>
            <a:spAutoFit/>
          </a:bodyPr>
          <a:lstStyle/>
          <a:p>
            <a:pPr eaLnBrk="1" hangingPunct="1">
              <a:defRPr/>
            </a:pPr>
            <a:r>
              <a:rPr lang="en-US" sz="2000" dirty="0">
                <a:latin typeface="+mn-lt"/>
                <a:cs typeface="+mn-cs"/>
              </a:rPr>
              <a:t>Gurus Solutions Gives you a better idea about your solutions</a:t>
            </a:r>
          </a:p>
        </p:txBody>
      </p:sp>
      <p:sp>
        <p:nvSpPr>
          <p:cNvPr id="18" name="TextBox 17"/>
          <p:cNvSpPr txBox="1"/>
          <p:nvPr/>
        </p:nvSpPr>
        <p:spPr>
          <a:xfrm>
            <a:off x="28575" y="6246813"/>
            <a:ext cx="4033838" cy="400050"/>
          </a:xfrm>
          <a:prstGeom prst="rect">
            <a:avLst/>
          </a:prstGeom>
          <a:noFill/>
        </p:spPr>
        <p:txBody>
          <a:bodyPr>
            <a:spAutoFit/>
          </a:bodyPr>
          <a:lstStyle/>
          <a:p>
            <a:pPr eaLnBrk="1" hangingPunct="1">
              <a:defRPr/>
            </a:pPr>
            <a:r>
              <a:rPr lang="en-US" sz="2000" dirty="0">
                <a:latin typeface="+mn-lt"/>
                <a:cs typeface="+mn-cs"/>
              </a:rPr>
              <a:t>https://www.gurussolutions.com/</a:t>
            </a:r>
          </a:p>
        </p:txBody>
      </p:sp>
    </p:spTree>
    <p:extLst>
      <p:ext uri="{BB962C8B-B14F-4D97-AF65-F5344CB8AC3E}">
        <p14:creationId xmlns:p14="http://schemas.microsoft.com/office/powerpoint/2010/main" val="2624217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8226"/>
            <a:ext cx="8229600" cy="5087938"/>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Oracle Timesten  Stores all its data in memory so there is no disk overhead.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has been used for applications which require lightning fast real-time data management. For example: Banks would use </a:t>
            </a:r>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to do fraud checks in a fraction of a second</a:t>
            </a:r>
            <a:r>
              <a:rPr lang="en-US" dirty="0" smtClean="0">
                <a:solidFill>
                  <a:schemeClr val="tx1"/>
                </a:solidFill>
                <a:latin typeface="Times New Roman" panose="02020603050405020304" pitchFamily="18" charset="0"/>
                <a:cs typeface="Times New Roman" panose="02020603050405020304" pitchFamily="18" charset="0"/>
              </a:rPr>
              <a:t>.</a:t>
            </a:r>
          </a:p>
          <a:p>
            <a:r>
              <a:rPr lang="en-US" dirty="0" smtClean="0">
                <a:solidFill>
                  <a:schemeClr val="tx1"/>
                </a:solidFill>
                <a:latin typeface="Times New Roman" panose="02020603050405020304" pitchFamily="18" charset="0"/>
                <a:cs typeface="Times New Roman" panose="02020603050405020304" pitchFamily="18" charset="0"/>
              </a:rPr>
              <a:t>With Exalytics</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has been enhanced to support analytical processing for business intelligence queries</a:t>
            </a:r>
            <a:r>
              <a:rPr lang="en-US" dirty="0" smtClean="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Oracle BI 11g queries will be directed against the </a:t>
            </a:r>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in-memory database cache rather than your underlying data sources.</a:t>
            </a:r>
          </a:p>
          <a:p>
            <a:endParaRPr lang="en-US"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Oracle In-memory Timesten database</a:t>
            </a:r>
            <a:endParaRPr lang="en-US" sz="2800" dirty="0"/>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247" y="333375"/>
            <a:ext cx="1694862" cy="704850"/>
          </a:xfrm>
          <a:prstGeom prst="rect">
            <a:avLst/>
          </a:prstGeom>
        </p:spPr>
      </p:pic>
    </p:spTree>
    <p:extLst>
      <p:ext uri="{BB962C8B-B14F-4D97-AF65-F5344CB8AC3E}">
        <p14:creationId xmlns:p14="http://schemas.microsoft.com/office/powerpoint/2010/main" val="1288843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Oracle Timesten Architecture on Exalytics</a:t>
            </a:r>
            <a:endParaRPr lang="en-US" sz="2800" dirty="0"/>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1038226"/>
            <a:ext cx="8229600" cy="1171574"/>
          </a:xfrm>
        </p:spPr>
        <p:txBody>
          <a:bodyPr>
            <a:normAutofit/>
          </a:bodyPr>
          <a:lstStyle/>
          <a:p>
            <a:r>
              <a:rPr lang="en-US" sz="2000" dirty="0" smtClean="0">
                <a:solidFill>
                  <a:schemeClr val="tx1"/>
                </a:solidFill>
                <a:latin typeface="Times New Roman" panose="02020603050405020304" pitchFamily="18" charset="0"/>
                <a:cs typeface="Times New Roman" panose="02020603050405020304" pitchFamily="18" charset="0"/>
              </a:rPr>
              <a:t>Oracle BI Sever Communicate with Timesten Through Timesten Client.</a:t>
            </a:r>
          </a:p>
          <a:p>
            <a:r>
              <a:rPr lang="en-US" sz="2000" dirty="0" smtClean="0">
                <a:solidFill>
                  <a:schemeClr val="tx1"/>
                </a:solidFill>
                <a:latin typeface="Times New Roman" panose="02020603050405020304" pitchFamily="18" charset="0"/>
                <a:cs typeface="Times New Roman" panose="02020603050405020304" pitchFamily="18" charset="0"/>
              </a:rPr>
              <a:t>Summary Advisor &amp; </a:t>
            </a:r>
            <a:r>
              <a:rPr lang="en-US" sz="2000" dirty="0" err="1" smtClean="0">
                <a:solidFill>
                  <a:schemeClr val="tx1"/>
                </a:solidFill>
                <a:latin typeface="Times New Roman" panose="02020603050405020304" pitchFamily="18" charset="0"/>
                <a:cs typeface="Times New Roman" panose="02020603050405020304" pitchFamily="18" charset="0"/>
              </a:rPr>
              <a:t>nqcmd</a:t>
            </a:r>
            <a:r>
              <a:rPr lang="en-US" sz="2000" dirty="0" smtClean="0">
                <a:solidFill>
                  <a:schemeClr val="tx1"/>
                </a:solidFill>
                <a:latin typeface="Times New Roman" panose="02020603050405020304" pitchFamily="18" charset="0"/>
                <a:cs typeface="Times New Roman" panose="02020603050405020304" pitchFamily="18" charset="0"/>
              </a:rPr>
              <a:t> used by Oracle BI server to access Timesten.</a:t>
            </a:r>
          </a:p>
          <a:p>
            <a:r>
              <a:rPr lang="en-US" sz="2000" dirty="0" smtClean="0">
                <a:solidFill>
                  <a:schemeClr val="tx1"/>
                </a:solidFill>
                <a:latin typeface="Times New Roman" panose="02020603050405020304" pitchFamily="18" charset="0"/>
                <a:cs typeface="Times New Roman" panose="02020603050405020304" pitchFamily="18" charset="0"/>
              </a:rPr>
              <a:t>ODBC configured on Timesten level.</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276600" y="2667000"/>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Oracle BI</a:t>
            </a:r>
            <a:endParaRPr lang="en-US" dirty="0"/>
          </a:p>
        </p:txBody>
      </p:sp>
      <p:cxnSp>
        <p:nvCxnSpPr>
          <p:cNvPr id="9" name="Straight Arrow Connector 8"/>
          <p:cNvCxnSpPr/>
          <p:nvPr/>
        </p:nvCxnSpPr>
        <p:spPr>
          <a:xfrm>
            <a:off x="5105400" y="30099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438400" y="29718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867400" y="25527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nqcmd</a:t>
            </a:r>
            <a:endParaRPr lang="en-US" dirty="0"/>
          </a:p>
        </p:txBody>
      </p:sp>
      <p:sp>
        <p:nvSpPr>
          <p:cNvPr id="13" name="Rectangle 12"/>
          <p:cNvSpPr/>
          <p:nvPr/>
        </p:nvSpPr>
        <p:spPr>
          <a:xfrm>
            <a:off x="685800" y="25527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Summary Advisor</a:t>
            </a:r>
          </a:p>
        </p:txBody>
      </p:sp>
      <p:cxnSp>
        <p:nvCxnSpPr>
          <p:cNvPr id="14" name="Straight Arrow Connector 13"/>
          <p:cNvCxnSpPr/>
          <p:nvPr/>
        </p:nvCxnSpPr>
        <p:spPr>
          <a:xfrm>
            <a:off x="3962400" y="3494314"/>
            <a:ext cx="0" cy="468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76600" y="4021183"/>
            <a:ext cx="1600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ODBC</a:t>
            </a:r>
            <a:endParaRPr lang="en-US" dirty="0"/>
          </a:p>
        </p:txBody>
      </p:sp>
      <p:cxnSp>
        <p:nvCxnSpPr>
          <p:cNvPr id="17" name="Straight Arrow Connector 16"/>
          <p:cNvCxnSpPr/>
          <p:nvPr/>
        </p:nvCxnSpPr>
        <p:spPr>
          <a:xfrm flipV="1">
            <a:off x="4114800" y="3420291"/>
            <a:ext cx="0" cy="498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76600" y="5257800"/>
            <a:ext cx="1600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Timesten</a:t>
            </a:r>
            <a:endParaRPr lang="en-US" dirty="0"/>
          </a:p>
        </p:txBody>
      </p:sp>
      <p:cxnSp>
        <p:nvCxnSpPr>
          <p:cNvPr id="20" name="Straight Arrow Connector 19"/>
          <p:cNvCxnSpPr/>
          <p:nvPr/>
        </p:nvCxnSpPr>
        <p:spPr>
          <a:xfrm>
            <a:off x="3880757" y="4724400"/>
            <a:ext cx="0" cy="468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033157" y="4706983"/>
            <a:ext cx="0" cy="498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105400" y="31623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476500" y="3137263"/>
            <a:ext cx="609600" cy="9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75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
            <a:ext cx="60960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862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8139656" cy="4953000"/>
          </a:xfrm>
          <a:prstGeom prst="rect">
            <a:avLst/>
          </a:prstGeom>
        </p:spPr>
      </p:pic>
      <p:sp>
        <p:nvSpPr>
          <p:cNvPr id="5" name="TextBox 4"/>
          <p:cNvSpPr txBox="1"/>
          <p:nvPr/>
        </p:nvSpPr>
        <p:spPr>
          <a:xfrm>
            <a:off x="381000" y="213360"/>
            <a:ext cx="6096000" cy="381000"/>
          </a:xfrm>
          <a:prstGeom prst="rect">
            <a:avLst/>
          </a:prstGeom>
          <a:noFill/>
        </p:spPr>
        <p:txBody>
          <a:bodyPr wrap="square" rtlCol="0">
            <a:spAutoFit/>
          </a:bodyPr>
          <a:lstStyle/>
          <a:p>
            <a:r>
              <a:rPr lang="en-US" dirty="0"/>
              <a:t>/u01/app/oracle/product/</a:t>
            </a:r>
            <a:r>
              <a:rPr lang="en-US" dirty="0" err="1"/>
              <a:t>TimesTen</a:t>
            </a:r>
            <a:r>
              <a:rPr lang="en-US" dirty="0"/>
              <a:t>/tt1122/info</a:t>
            </a:r>
          </a:p>
        </p:txBody>
      </p:sp>
      <p:sp>
        <p:nvSpPr>
          <p:cNvPr id="6" name="TextBox 5"/>
          <p:cNvSpPr txBox="1"/>
          <p:nvPr/>
        </p:nvSpPr>
        <p:spPr>
          <a:xfrm>
            <a:off x="509451" y="746760"/>
            <a:ext cx="6096000" cy="381000"/>
          </a:xfrm>
          <a:prstGeom prst="rect">
            <a:avLst/>
          </a:prstGeom>
          <a:noFill/>
        </p:spPr>
        <p:txBody>
          <a:bodyPr wrap="square" rtlCol="0">
            <a:spAutoFit/>
          </a:bodyPr>
          <a:lstStyle/>
          <a:p>
            <a:r>
              <a:rPr lang="en-US" dirty="0" smtClean="0"/>
              <a:t>vi sys.odbc.ini</a:t>
            </a:r>
            <a:endParaRPr lang="en-US" dirty="0"/>
          </a:p>
        </p:txBody>
      </p:sp>
    </p:spTree>
    <p:extLst>
      <p:ext uri="{BB962C8B-B14F-4D97-AF65-F5344CB8AC3E}">
        <p14:creationId xmlns:p14="http://schemas.microsoft.com/office/powerpoint/2010/main" val="3251630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Oracle Timesten</a:t>
            </a:r>
            <a:endParaRPr lang="en-US" sz="2800" dirty="0"/>
          </a:p>
        </p:txBody>
      </p:sp>
      <p:cxnSp>
        <p:nvCxnSpPr>
          <p:cNvPr id="5" name="Straight Connector 4"/>
          <p:cNvCxnSpPr/>
          <p:nvPr/>
        </p:nvCxnSpPr>
        <p:spPr>
          <a:xfrm>
            <a:off x="533400" y="6096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1038226"/>
            <a:ext cx="8229600" cy="4448174"/>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What happens if I load data more than Timesten memory capacity ?</a:t>
            </a: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Simply  </a:t>
            </a:r>
            <a:r>
              <a:rPr lang="en-US" dirty="0">
                <a:solidFill>
                  <a:schemeClr val="tx1"/>
                </a:solidFill>
                <a:latin typeface="Times New Roman" panose="02020603050405020304" pitchFamily="18" charset="0"/>
                <a:cs typeface="Times New Roman" panose="02020603050405020304" pitchFamily="18" charset="0"/>
              </a:rPr>
              <a:t>you cannot, </a:t>
            </a:r>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is designed to work with all data in </a:t>
            </a:r>
            <a:r>
              <a:rPr lang="en-US" dirty="0" smtClean="0">
                <a:solidFill>
                  <a:schemeClr val="tx1"/>
                </a:solidFill>
                <a:latin typeface="Times New Roman" panose="02020603050405020304" pitchFamily="18" charset="0"/>
                <a:cs typeface="Times New Roman" panose="02020603050405020304" pitchFamily="18" charset="0"/>
              </a:rPr>
              <a:t>memory, for example if timesten 500GB allocated </a:t>
            </a:r>
            <a:r>
              <a:rPr lang="en-US" dirty="0">
                <a:solidFill>
                  <a:schemeClr val="tx1"/>
                </a:solidFill>
                <a:latin typeface="Times New Roman" panose="02020603050405020304" pitchFamily="18" charset="0"/>
                <a:cs typeface="Times New Roman" panose="02020603050405020304" pitchFamily="18" charset="0"/>
              </a:rPr>
              <a:t>to your data  then you will not be able to load in more than this. If you try then you'll get an error!</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310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Oracle Timesten</a:t>
            </a:r>
            <a:endParaRPr lang="en-US" sz="2800" dirty="0"/>
          </a:p>
        </p:txBody>
      </p:sp>
      <p:cxnSp>
        <p:nvCxnSpPr>
          <p:cNvPr id="5" name="Straight Connector 4"/>
          <p:cNvCxnSpPr/>
          <p:nvPr/>
        </p:nvCxnSpPr>
        <p:spPr>
          <a:xfrm>
            <a:off x="533400" y="6096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457200" y="1038226"/>
            <a:ext cx="8229600" cy="4448174"/>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What happens if I reboot the machine/Exalytics is data will be lost  ?</a:t>
            </a: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solidFill>
                <a:latin typeface="Times New Roman" panose="02020603050405020304" pitchFamily="18" charset="0"/>
                <a:cs typeface="Times New Roman" panose="02020603050405020304" pitchFamily="18" charset="0"/>
              </a:rPr>
              <a:t>Ok it’s in-memory database</a:t>
            </a:r>
            <a:r>
              <a:rPr lang="en-US" dirty="0">
                <a:solidFill>
                  <a:schemeClr val="tx1"/>
                </a:solidFill>
                <a:latin typeface="Times New Roman" panose="02020603050405020304" pitchFamily="18" charset="0"/>
                <a:cs typeface="Times New Roman" panose="02020603050405020304" pitchFamily="18" charset="0"/>
              </a:rPr>
              <a:t>, but the data </a:t>
            </a:r>
            <a:r>
              <a:rPr lang="en-US" dirty="0" smtClean="0">
                <a:solidFill>
                  <a:schemeClr val="tx1"/>
                </a:solidFill>
                <a:latin typeface="Times New Roman" panose="02020603050405020304" pitchFamily="18" charset="0"/>
                <a:cs typeface="Times New Roman" panose="02020603050405020304" pitchFamily="18" charset="0"/>
              </a:rPr>
              <a:t>also </a:t>
            </a:r>
            <a:r>
              <a:rPr lang="en-US" dirty="0">
                <a:solidFill>
                  <a:schemeClr val="tx1"/>
                </a:solidFill>
                <a:latin typeface="Times New Roman" panose="02020603050405020304" pitchFamily="18" charset="0"/>
                <a:cs typeface="Times New Roman" panose="02020603050405020304" pitchFamily="18" charset="0"/>
              </a:rPr>
              <a:t>stored on disk. So if you reboot the Exalytics machine then you won't lose your data! When you start up the </a:t>
            </a:r>
            <a:r>
              <a:rPr lang="en-US" dirty="0" err="1">
                <a:solidFill>
                  <a:schemeClr val="tx1"/>
                </a:solidFill>
                <a:latin typeface="Times New Roman" panose="02020603050405020304" pitchFamily="18" charset="0"/>
                <a:cs typeface="Times New Roman" panose="02020603050405020304" pitchFamily="18" charset="0"/>
              </a:rPr>
              <a:t>TimesTen</a:t>
            </a:r>
            <a:r>
              <a:rPr lang="en-US" dirty="0">
                <a:solidFill>
                  <a:schemeClr val="tx1"/>
                </a:solidFill>
                <a:latin typeface="Times New Roman" panose="02020603050405020304" pitchFamily="18" charset="0"/>
                <a:cs typeface="Times New Roman" panose="02020603050405020304" pitchFamily="18" charset="0"/>
              </a:rPr>
              <a:t> services after the reboot it will load all the data from disk into main memory.</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16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737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609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gn="l"/>
            <a:r>
              <a:rPr lang="en-US" sz="2800" dirty="0" smtClean="0"/>
              <a:t>Oracle </a:t>
            </a:r>
            <a:r>
              <a:rPr lang="en-US" sz="2800" dirty="0" err="1" smtClean="0"/>
              <a:t>Exa</a:t>
            </a:r>
            <a:r>
              <a:rPr lang="en-US" sz="2800" dirty="0" smtClean="0"/>
              <a:t> Family </a:t>
            </a:r>
            <a:endParaRPr lang="en-US" sz="2800" dirty="0"/>
          </a:p>
        </p:txBody>
      </p:sp>
      <p:cxnSp>
        <p:nvCxnSpPr>
          <p:cNvPr id="5" name="Straight Connector 4"/>
          <p:cNvCxnSpPr/>
          <p:nvPr/>
        </p:nvCxnSpPr>
        <p:spPr>
          <a:xfrm>
            <a:off x="533400" y="6096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
          </p:nvPr>
        </p:nvSpPr>
        <p:spPr>
          <a:xfrm>
            <a:off x="121920" y="1066800"/>
            <a:ext cx="8991600" cy="4448174"/>
          </a:xfrm>
          <a:noFill/>
        </p:spPr>
        <p:txBody>
          <a:bodyPr>
            <a:normAutofit/>
          </a:bodyPr>
          <a:lstStyle/>
          <a:p>
            <a:pPr marL="400050"/>
            <a:r>
              <a:rPr lang="en-US" dirty="0">
                <a:solidFill>
                  <a:srgbClr val="FF0000"/>
                </a:solidFill>
                <a:latin typeface="Times New Roman" panose="02020603050405020304" pitchFamily="18" charset="0"/>
                <a:cs typeface="Times New Roman" panose="02020603050405020304" pitchFamily="18" charset="0"/>
              </a:rPr>
              <a:t>Oracle </a:t>
            </a:r>
            <a:r>
              <a:rPr lang="en-US" dirty="0" err="1">
                <a:solidFill>
                  <a:srgbClr val="FF0000"/>
                </a:solidFill>
                <a:latin typeface="Times New Roman" panose="02020603050405020304" pitchFamily="18" charset="0"/>
                <a:cs typeface="Times New Roman" panose="02020603050405020304" pitchFamily="18" charset="0"/>
              </a:rPr>
              <a:t>Exadata</a:t>
            </a:r>
            <a:r>
              <a:rPr lang="en-US" dirty="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best for :-</a:t>
            </a:r>
          </a:p>
          <a:p>
            <a:pPr marL="800100" lvl="1"/>
            <a:r>
              <a:rPr lang="en-US" sz="2000" dirty="0">
                <a:solidFill>
                  <a:schemeClr val="tx1"/>
                </a:solidFill>
                <a:latin typeface="Times New Roman" panose="02020603050405020304" pitchFamily="18" charset="0"/>
                <a:cs typeface="Times New Roman" panose="02020603050405020304" pitchFamily="18" charset="0"/>
              </a:rPr>
              <a:t>Data </a:t>
            </a:r>
            <a:r>
              <a:rPr lang="en-US" sz="2000" dirty="0" smtClean="0">
                <a:solidFill>
                  <a:schemeClr val="tx1"/>
                </a:solidFill>
                <a:latin typeface="Times New Roman" panose="02020603050405020304" pitchFamily="18" charset="0"/>
                <a:cs typeface="Times New Roman" panose="02020603050405020304" pitchFamily="18" charset="0"/>
              </a:rPr>
              <a:t>warehousing</a:t>
            </a:r>
          </a:p>
          <a:p>
            <a:pPr marL="800100" lvl="1"/>
            <a:r>
              <a:rPr lang="en-US" sz="2000" dirty="0">
                <a:solidFill>
                  <a:schemeClr val="tx1"/>
                </a:solidFill>
                <a:latin typeface="Times New Roman" panose="02020603050405020304" pitchFamily="18" charset="0"/>
                <a:cs typeface="Times New Roman" panose="02020603050405020304" pitchFamily="18" charset="0"/>
              </a:rPr>
              <a:t>Database </a:t>
            </a:r>
            <a:r>
              <a:rPr lang="en-US" sz="2000" dirty="0" smtClean="0">
                <a:solidFill>
                  <a:schemeClr val="tx1"/>
                </a:solidFill>
                <a:latin typeface="Times New Roman" panose="02020603050405020304" pitchFamily="18" charset="0"/>
                <a:cs typeface="Times New Roman" panose="02020603050405020304" pitchFamily="18" charset="0"/>
              </a:rPr>
              <a:t>consolidation</a:t>
            </a:r>
          </a:p>
          <a:p>
            <a:pPr marL="400050"/>
            <a:r>
              <a:rPr lang="en-US" dirty="0">
                <a:solidFill>
                  <a:srgbClr val="FF0000"/>
                </a:solidFill>
                <a:latin typeface="Times New Roman" panose="02020603050405020304" pitchFamily="18" charset="0"/>
                <a:cs typeface="Times New Roman" panose="02020603050405020304" pitchFamily="18" charset="0"/>
              </a:rPr>
              <a:t>Oracle </a:t>
            </a:r>
            <a:r>
              <a:rPr lang="en-US" dirty="0" err="1" smtClean="0">
                <a:solidFill>
                  <a:srgbClr val="FF0000"/>
                </a:solidFill>
                <a:latin typeface="Times New Roman" panose="02020603050405020304" pitchFamily="18" charset="0"/>
                <a:cs typeface="Times New Roman" panose="02020603050405020304" pitchFamily="18" charset="0"/>
              </a:rPr>
              <a:t>Exalogic</a:t>
            </a:r>
            <a:r>
              <a:rPr lang="en-US" dirty="0" smtClean="0">
                <a:solidFill>
                  <a:srgbClr val="FF0000"/>
                </a:solidFill>
                <a:latin typeface="Times New Roman" panose="02020603050405020304" pitchFamily="18" charset="0"/>
                <a:cs typeface="Times New Roman" panose="02020603050405020304" pitchFamily="18" charset="0"/>
              </a:rPr>
              <a:t> best for :-</a:t>
            </a:r>
          </a:p>
          <a:p>
            <a:pPr marL="800100" lvl="1"/>
            <a:r>
              <a:rPr lang="en-US" sz="2000" dirty="0">
                <a:solidFill>
                  <a:schemeClr val="tx1"/>
                </a:solidFill>
                <a:latin typeface="Times New Roman" panose="02020603050405020304" pitchFamily="18" charset="0"/>
                <a:cs typeface="Times New Roman" panose="02020603050405020304" pitchFamily="18" charset="0"/>
              </a:rPr>
              <a:t>Cloud </a:t>
            </a:r>
            <a:r>
              <a:rPr lang="en-US" sz="2000" dirty="0" smtClean="0">
                <a:solidFill>
                  <a:schemeClr val="tx1"/>
                </a:solidFill>
                <a:latin typeface="Times New Roman" panose="02020603050405020304" pitchFamily="18" charset="0"/>
                <a:cs typeface="Times New Roman" panose="02020603050405020304" pitchFamily="18" charset="0"/>
              </a:rPr>
              <a:t>computing</a:t>
            </a:r>
          </a:p>
          <a:p>
            <a:pPr marL="800100" lvl="1"/>
            <a:r>
              <a:rPr lang="en-US" sz="2000" dirty="0">
                <a:solidFill>
                  <a:schemeClr val="tx1"/>
                </a:solidFill>
                <a:latin typeface="Times New Roman" panose="02020603050405020304" pitchFamily="18" charset="0"/>
                <a:cs typeface="Times New Roman" panose="02020603050405020304" pitchFamily="18" charset="0"/>
              </a:rPr>
              <a:t>Application </a:t>
            </a:r>
            <a:r>
              <a:rPr lang="en-US" sz="2000" dirty="0" smtClean="0">
                <a:solidFill>
                  <a:schemeClr val="tx1"/>
                </a:solidFill>
                <a:latin typeface="Times New Roman" panose="02020603050405020304" pitchFamily="18" charset="0"/>
                <a:cs typeface="Times New Roman" panose="02020603050405020304" pitchFamily="18" charset="0"/>
              </a:rPr>
              <a:t>consolidation</a:t>
            </a:r>
          </a:p>
          <a:p>
            <a:pPr marL="400050"/>
            <a:r>
              <a:rPr lang="en-US" dirty="0">
                <a:solidFill>
                  <a:srgbClr val="FF0000"/>
                </a:solidFill>
                <a:latin typeface="Times New Roman" panose="02020603050405020304" pitchFamily="18" charset="0"/>
                <a:cs typeface="Times New Roman" panose="02020603050405020304" pitchFamily="18" charset="0"/>
              </a:rPr>
              <a:t>Oracle </a:t>
            </a:r>
            <a:r>
              <a:rPr lang="en-US" dirty="0" smtClean="0">
                <a:solidFill>
                  <a:srgbClr val="FF0000"/>
                </a:solidFill>
                <a:latin typeface="Times New Roman" panose="02020603050405020304" pitchFamily="18" charset="0"/>
                <a:cs typeface="Times New Roman" panose="02020603050405020304" pitchFamily="18" charset="0"/>
              </a:rPr>
              <a:t>Exalytics best for :-</a:t>
            </a:r>
          </a:p>
          <a:p>
            <a:pPr marL="800100" lvl="1"/>
            <a:r>
              <a:rPr lang="en-US" sz="2000" dirty="0">
                <a:solidFill>
                  <a:schemeClr val="tx1"/>
                </a:solidFill>
                <a:latin typeface="Times New Roman" panose="02020603050405020304" pitchFamily="18" charset="0"/>
                <a:cs typeface="Times New Roman" panose="02020603050405020304" pitchFamily="18" charset="0"/>
              </a:rPr>
              <a:t>Business intelligence</a:t>
            </a:r>
          </a:p>
          <a:p>
            <a:pPr marL="800100" lvl="1"/>
            <a:r>
              <a:rPr lang="en-US" sz="2000" dirty="0" smtClean="0">
                <a:solidFill>
                  <a:schemeClr val="tx1"/>
                </a:solidFill>
                <a:latin typeface="Times New Roman" panose="02020603050405020304" pitchFamily="18" charset="0"/>
                <a:cs typeface="Times New Roman" panose="02020603050405020304" pitchFamily="18" charset="0"/>
              </a:rPr>
              <a:t>Financial system</a:t>
            </a:r>
            <a:endParaRPr lang="en-US" sz="2000" dirty="0">
              <a:solidFill>
                <a:schemeClr val="tx1"/>
              </a:solidFill>
              <a:latin typeface="Times New Roman" panose="02020603050405020304" pitchFamily="18" charset="0"/>
              <a:cs typeface="Times New Roman" panose="02020603050405020304" pitchFamily="18" charset="0"/>
            </a:endParaRPr>
          </a:p>
          <a:p>
            <a:pPr marL="800100" lvl="1"/>
            <a:r>
              <a:rPr lang="en-US" sz="2000" dirty="0">
                <a:solidFill>
                  <a:schemeClr val="tx1"/>
                </a:solidFill>
                <a:latin typeface="Times New Roman" panose="02020603050405020304" pitchFamily="18" charset="0"/>
                <a:cs typeface="Times New Roman" panose="02020603050405020304" pitchFamily="18" charset="0"/>
              </a:rPr>
              <a:t>operational planning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838200"/>
            <a:ext cx="26670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051" y="5029200"/>
            <a:ext cx="3429000" cy="1676400"/>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1" y="4038600"/>
            <a:ext cx="2667000" cy="2514600"/>
          </a:xfrm>
          <a:prstGeom prst="rect">
            <a:avLst/>
          </a:prstGeom>
          <a:ln>
            <a:noFill/>
          </a:ln>
          <a:effectLst>
            <a:softEdge rad="112500"/>
          </a:effectLst>
        </p:spPr>
      </p:pic>
    </p:spTree>
    <p:extLst>
      <p:ext uri="{BB962C8B-B14F-4D97-AF65-F5344CB8AC3E}">
        <p14:creationId xmlns:p14="http://schemas.microsoft.com/office/powerpoint/2010/main" val="403909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388" y="2252663"/>
            <a:ext cx="120491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365375" y="2719388"/>
            <a:ext cx="2352675" cy="368300"/>
          </a:xfrm>
          <a:prstGeom prst="rect">
            <a:avLst/>
          </a:prstGeom>
          <a:noFill/>
        </p:spPr>
        <p:txBody>
          <a:bodyPr>
            <a:spAutoFit/>
          </a:bodyPr>
          <a:lstStyle/>
          <a:p>
            <a:pPr>
              <a:defRPr/>
            </a:pPr>
            <a:r>
              <a:rPr lang="en-US" b="1" dirty="0">
                <a:solidFill>
                  <a:schemeClr val="accent1">
                    <a:lumMod val="75000"/>
                  </a:schemeClr>
                </a:solidFill>
              </a:rPr>
              <a:t>@</a:t>
            </a:r>
            <a:r>
              <a:rPr lang="en-US" b="1" dirty="0" err="1">
                <a:solidFill>
                  <a:schemeClr val="accent1">
                    <a:lumMod val="75000"/>
                  </a:schemeClr>
                </a:solidFill>
              </a:rPr>
              <a:t>OsamaOracle</a:t>
            </a:r>
            <a:endParaRPr lang="en-US" b="1" dirty="0">
              <a:solidFill>
                <a:schemeClr val="accent1">
                  <a:lumMod val="75000"/>
                </a:schemeClr>
              </a:solidFill>
            </a:endParaRPr>
          </a:p>
        </p:txBody>
      </p:sp>
      <p:pic>
        <p:nvPicPr>
          <p:cNvPr id="4198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1204913"/>
            <a:ext cx="11001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12"/>
          <p:cNvSpPr txBox="1">
            <a:spLocks noChangeArrowheads="1"/>
          </p:cNvSpPr>
          <p:nvPr/>
        </p:nvSpPr>
        <p:spPr bwMode="auto">
          <a:xfrm>
            <a:off x="2351088" y="1454150"/>
            <a:ext cx="4668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hlinkClick r:id="rId4"/>
              </a:rPr>
              <a:t>osama.mustafa@gurussolutions.com</a:t>
            </a:r>
            <a:endParaRPr lang="en-US" altLang="en-US" sz="1800" b="1"/>
          </a:p>
        </p:txBody>
      </p:sp>
      <p:pic>
        <p:nvPicPr>
          <p:cNvPr id="4199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3503613"/>
            <a:ext cx="96043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4724400"/>
            <a:ext cx="9604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365375" y="4897438"/>
            <a:ext cx="1889125" cy="368300"/>
          </a:xfrm>
          <a:prstGeom prst="rect">
            <a:avLst/>
          </a:prstGeom>
          <a:noFill/>
        </p:spPr>
        <p:txBody>
          <a:bodyPr wrap="none">
            <a:spAutoFit/>
          </a:bodyPr>
          <a:lstStyle/>
          <a:p>
            <a:pPr>
              <a:defRPr/>
            </a:pPr>
            <a:r>
              <a:rPr lang="en-US" b="1" dirty="0">
                <a:solidFill>
                  <a:schemeClr val="accent1">
                    <a:lumMod val="75000"/>
                  </a:schemeClr>
                </a:solidFill>
              </a:rPr>
              <a:t>Osama Mustafa</a:t>
            </a:r>
          </a:p>
        </p:txBody>
      </p:sp>
      <p:sp>
        <p:nvSpPr>
          <p:cNvPr id="41993" name="TextBox 14"/>
          <p:cNvSpPr txBox="1">
            <a:spLocks noChangeArrowheads="1"/>
          </p:cNvSpPr>
          <p:nvPr/>
        </p:nvSpPr>
        <p:spPr bwMode="auto">
          <a:xfrm>
            <a:off x="2339975" y="3670300"/>
            <a:ext cx="40179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hlinkClick r:id="rId7"/>
              </a:rPr>
              <a:t>http://osamamustafa.blogspot.com</a:t>
            </a:r>
            <a:endParaRPr lang="en-US" altLang="en-US" sz="1800" b="1"/>
          </a:p>
          <a:p>
            <a:pPr>
              <a:spcBef>
                <a:spcPct val="0"/>
              </a:spcBef>
              <a:buFontTx/>
              <a:buNone/>
            </a:pPr>
            <a:endParaRPr lang="en-US" altLang="en-US" sz="180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8028" y="5187881"/>
            <a:ext cx="2478024" cy="96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584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pPr algn="l"/>
            <a:r>
              <a:rPr lang="en-US" sz="3600" dirty="0" smtClean="0"/>
              <a:t>Agenda</a:t>
            </a:r>
            <a:endParaRPr lang="en-US" sz="3600" dirty="0"/>
          </a:p>
        </p:txBody>
      </p:sp>
      <p:sp>
        <p:nvSpPr>
          <p:cNvPr id="3" name="Content Placeholder 2"/>
          <p:cNvSpPr>
            <a:spLocks noGrp="1"/>
          </p:cNvSpPr>
          <p:nvPr>
            <p:ph idx="1"/>
          </p:nvPr>
        </p:nvSpPr>
        <p:spPr>
          <a:xfrm>
            <a:off x="457200" y="1295400"/>
            <a:ext cx="8229600" cy="4830763"/>
          </a:xfrm>
        </p:spPr>
        <p:txBody>
          <a:bodyPr>
            <a:normAutofit/>
          </a:bodyPr>
          <a:lstStyle/>
          <a:p>
            <a:r>
              <a:rPr lang="en-US" sz="2800" dirty="0" smtClean="0">
                <a:solidFill>
                  <a:schemeClr val="tx1"/>
                </a:solidFill>
                <a:latin typeface="Aparajita" panose="020B0604020202020204" pitchFamily="34" charset="0"/>
                <a:cs typeface="Aparajita" panose="020B0604020202020204" pitchFamily="34" charset="0"/>
              </a:rPr>
              <a:t>Oracle </a:t>
            </a:r>
            <a:r>
              <a:rPr lang="en-US" sz="2800" dirty="0" err="1" smtClean="0">
                <a:solidFill>
                  <a:schemeClr val="tx1"/>
                </a:solidFill>
                <a:latin typeface="Aparajita" panose="020B0604020202020204" pitchFamily="34" charset="0"/>
                <a:cs typeface="Aparajita" panose="020B0604020202020204" pitchFamily="34" charset="0"/>
              </a:rPr>
              <a:t>Exalytics</a:t>
            </a:r>
            <a:r>
              <a:rPr lang="en-US" sz="2800" dirty="0" smtClean="0">
                <a:solidFill>
                  <a:schemeClr val="tx1"/>
                </a:solidFill>
                <a:latin typeface="Aparajita" panose="020B0604020202020204" pitchFamily="34" charset="0"/>
                <a:cs typeface="Aparajita" panose="020B0604020202020204" pitchFamily="34" charset="0"/>
              </a:rPr>
              <a:t> Overview.</a:t>
            </a:r>
          </a:p>
          <a:p>
            <a:r>
              <a:rPr lang="en-US" sz="2800" dirty="0">
                <a:solidFill>
                  <a:schemeClr val="tx1"/>
                </a:solidFill>
                <a:latin typeface="Aparajita" panose="020B0604020202020204" pitchFamily="34" charset="0"/>
                <a:cs typeface="Aparajita" panose="020B0604020202020204" pitchFamily="34" charset="0"/>
              </a:rPr>
              <a:t>What components come with </a:t>
            </a:r>
            <a:r>
              <a:rPr lang="en-US" sz="2800" dirty="0" err="1">
                <a:solidFill>
                  <a:schemeClr val="tx1"/>
                </a:solidFill>
                <a:latin typeface="Aparajita" panose="020B0604020202020204" pitchFamily="34" charset="0"/>
                <a:cs typeface="Aparajita" panose="020B0604020202020204" pitchFamily="34" charset="0"/>
              </a:rPr>
              <a:t>Exalytics</a:t>
            </a:r>
            <a:r>
              <a:rPr lang="en-US" sz="2800" dirty="0">
                <a:solidFill>
                  <a:schemeClr val="tx1"/>
                </a:solidFill>
                <a:latin typeface="Aparajita" panose="020B0604020202020204" pitchFamily="34" charset="0"/>
                <a:cs typeface="Aparajita" panose="020B0604020202020204" pitchFamily="34" charset="0"/>
              </a:rPr>
              <a:t> </a:t>
            </a:r>
            <a:r>
              <a:rPr lang="en-US" sz="2800" dirty="0" smtClean="0">
                <a:solidFill>
                  <a:schemeClr val="tx1"/>
                </a:solidFill>
                <a:latin typeface="Aparajita" panose="020B0604020202020204" pitchFamily="34" charset="0"/>
                <a:cs typeface="Aparajita" panose="020B0604020202020204" pitchFamily="34" charset="0"/>
              </a:rPr>
              <a:t>?</a:t>
            </a:r>
          </a:p>
          <a:p>
            <a:r>
              <a:rPr lang="en-US" sz="2800" dirty="0">
                <a:solidFill>
                  <a:schemeClr val="tx1"/>
                </a:solidFill>
                <a:latin typeface="Aparajita" panose="020B0604020202020204" pitchFamily="34" charset="0"/>
                <a:cs typeface="Aparajita" panose="020B0604020202020204" pitchFamily="34" charset="0"/>
              </a:rPr>
              <a:t>Installation and Delivery </a:t>
            </a:r>
            <a:r>
              <a:rPr lang="en-US" sz="2800" dirty="0" smtClean="0">
                <a:solidFill>
                  <a:schemeClr val="tx1"/>
                </a:solidFill>
                <a:latin typeface="Aparajita" panose="020B0604020202020204" pitchFamily="34" charset="0"/>
                <a:cs typeface="Aparajita" panose="020B0604020202020204" pitchFamily="34" charset="0"/>
              </a:rPr>
              <a:t>Process.</a:t>
            </a:r>
          </a:p>
          <a:p>
            <a:r>
              <a:rPr lang="en-US" sz="2800" dirty="0" smtClean="0">
                <a:solidFill>
                  <a:schemeClr val="tx1"/>
                </a:solidFill>
                <a:latin typeface="Aparajita" panose="020B0604020202020204" pitchFamily="34" charset="0"/>
                <a:cs typeface="Aparajita" panose="020B0604020202020204" pitchFamily="34" charset="0"/>
              </a:rPr>
              <a:t>OBIEE On </a:t>
            </a:r>
            <a:r>
              <a:rPr lang="en-US" sz="2800" dirty="0" err="1" smtClean="0">
                <a:solidFill>
                  <a:schemeClr val="tx1"/>
                </a:solidFill>
                <a:latin typeface="Aparajita" panose="020B0604020202020204" pitchFamily="34" charset="0"/>
                <a:cs typeface="Aparajita" panose="020B0604020202020204" pitchFamily="34" charset="0"/>
              </a:rPr>
              <a:t>Exalytics</a:t>
            </a:r>
            <a:endParaRPr lang="en-US" sz="2800" dirty="0" smtClean="0">
              <a:solidFill>
                <a:schemeClr val="tx1"/>
              </a:solidFill>
              <a:latin typeface="Aparajita" panose="020B0604020202020204" pitchFamily="34" charset="0"/>
              <a:cs typeface="Aparajita" panose="020B0604020202020204" pitchFamily="34" charset="0"/>
            </a:endParaRPr>
          </a:p>
          <a:p>
            <a:r>
              <a:rPr lang="en-US" sz="2800" dirty="0" err="1" smtClean="0">
                <a:solidFill>
                  <a:schemeClr val="tx1"/>
                </a:solidFill>
                <a:latin typeface="Aparajita" panose="020B0604020202020204" pitchFamily="34" charset="0"/>
                <a:cs typeface="Aparajita" panose="020B0604020202020204" pitchFamily="34" charset="0"/>
              </a:rPr>
              <a:t>Timesten</a:t>
            </a:r>
            <a:r>
              <a:rPr lang="en-US" sz="2800" dirty="0" smtClean="0">
                <a:solidFill>
                  <a:schemeClr val="tx1"/>
                </a:solidFill>
                <a:latin typeface="Aparajita" panose="020B0604020202020204" pitchFamily="34" charset="0"/>
                <a:cs typeface="Aparajita" panose="020B0604020202020204" pitchFamily="34" charset="0"/>
              </a:rPr>
              <a:t> On </a:t>
            </a:r>
            <a:r>
              <a:rPr lang="en-US" sz="2800" dirty="0" err="1" smtClean="0">
                <a:solidFill>
                  <a:schemeClr val="tx1"/>
                </a:solidFill>
                <a:latin typeface="Aparajita" panose="020B0604020202020204" pitchFamily="34" charset="0"/>
                <a:cs typeface="Aparajita" panose="020B0604020202020204" pitchFamily="34" charset="0"/>
              </a:rPr>
              <a:t>Exalytics</a:t>
            </a:r>
            <a:r>
              <a:rPr lang="en-US" sz="2800" dirty="0" smtClean="0">
                <a:solidFill>
                  <a:schemeClr val="tx1"/>
                </a:solidFill>
                <a:latin typeface="Aparajita" panose="020B0604020202020204" pitchFamily="34" charset="0"/>
                <a:cs typeface="Aparajita" panose="020B0604020202020204" pitchFamily="34" charset="0"/>
              </a:rPr>
              <a:t>.</a:t>
            </a:r>
          </a:p>
          <a:p>
            <a:r>
              <a:rPr lang="en-US" sz="2800" dirty="0" smtClean="0">
                <a:solidFill>
                  <a:schemeClr val="tx1"/>
                </a:solidFill>
                <a:latin typeface="Aparajita" panose="020B0604020202020204" pitchFamily="34" charset="0"/>
                <a:cs typeface="Aparajita" panose="020B0604020202020204" pitchFamily="34" charset="0"/>
              </a:rPr>
              <a:t>Oracle </a:t>
            </a:r>
            <a:r>
              <a:rPr lang="en-US" sz="2800" dirty="0" err="1" smtClean="0">
                <a:solidFill>
                  <a:schemeClr val="tx1"/>
                </a:solidFill>
                <a:latin typeface="Aparajita" panose="020B0604020202020204" pitchFamily="34" charset="0"/>
                <a:cs typeface="Aparajita" panose="020B0604020202020204" pitchFamily="34" charset="0"/>
              </a:rPr>
              <a:t>Exa</a:t>
            </a:r>
            <a:r>
              <a:rPr lang="en-US" sz="2800" dirty="0" smtClean="0">
                <a:solidFill>
                  <a:schemeClr val="tx1"/>
                </a:solidFill>
                <a:latin typeface="Aparajita" panose="020B0604020202020204" pitchFamily="34" charset="0"/>
                <a:cs typeface="Aparajita" panose="020B0604020202020204" pitchFamily="34" charset="0"/>
              </a:rPr>
              <a:t> </a:t>
            </a:r>
            <a:r>
              <a:rPr lang="en-US" sz="2800" dirty="0" err="1" smtClean="0">
                <a:solidFill>
                  <a:schemeClr val="tx1"/>
                </a:solidFill>
                <a:latin typeface="Aparajita" panose="020B0604020202020204" pitchFamily="34" charset="0"/>
                <a:cs typeface="Aparajita" panose="020B0604020202020204" pitchFamily="34" charset="0"/>
              </a:rPr>
              <a:t>Famliy</a:t>
            </a:r>
            <a:r>
              <a:rPr lang="en-US" sz="2800" dirty="0">
                <a:solidFill>
                  <a:schemeClr val="tx1"/>
                </a:solidFill>
                <a:latin typeface="Aparajita" panose="020B0604020202020204" pitchFamily="34" charset="0"/>
                <a:cs typeface="Aparajita" panose="020B0604020202020204" pitchFamily="34" charset="0"/>
              </a:rPr>
              <a:t>.</a:t>
            </a:r>
            <a:endParaRPr lang="en-US" sz="2800" dirty="0" smtClean="0">
              <a:solidFill>
                <a:schemeClr val="tx1"/>
              </a:solidFill>
              <a:latin typeface="Aparajita" panose="020B0604020202020204" pitchFamily="34" charset="0"/>
              <a:cs typeface="Aparajita" panose="020B0604020202020204" pitchFamily="34" charset="0"/>
            </a:endParaRPr>
          </a:p>
          <a:p>
            <a:endParaRPr lang="en-US" sz="2800" dirty="0">
              <a:solidFill>
                <a:schemeClr val="tx1"/>
              </a:solidFill>
              <a:latin typeface="Aparajita" panose="020B0604020202020204" pitchFamily="34" charset="0"/>
              <a:cs typeface="Aparajita" panose="020B0604020202020204" pitchFamily="34" charset="0"/>
            </a:endParaRPr>
          </a:p>
          <a:p>
            <a:endParaRPr lang="en-US" sz="2800" dirty="0">
              <a:solidFill>
                <a:schemeClr val="tx1"/>
              </a:solidFill>
              <a:latin typeface="Aparajita" panose="020B0604020202020204" pitchFamily="34" charset="0"/>
              <a:cs typeface="Aparajita" panose="020B0604020202020204" pitchFamily="34" charset="0"/>
            </a:endParaRPr>
          </a:p>
          <a:p>
            <a:endParaRPr lang="en-US" sz="2800" dirty="0">
              <a:solidFill>
                <a:schemeClr val="tx1"/>
              </a:solidFill>
              <a:latin typeface="Aparajita" panose="020B0604020202020204" pitchFamily="34" charset="0"/>
              <a:cs typeface="Aparajita" panose="020B0604020202020204" pitchFamily="34" charset="0"/>
            </a:endParaRPr>
          </a:p>
        </p:txBody>
      </p:sp>
      <p:cxnSp>
        <p:nvCxnSpPr>
          <p:cNvPr id="4" name="Straight Connector 3"/>
          <p:cNvCxnSpPr/>
          <p:nvPr/>
        </p:nvCxnSpPr>
        <p:spPr>
          <a:xfrm>
            <a:off x="533400" y="9144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042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76500"/>
            <a:ext cx="8229600" cy="3276600"/>
          </a:xfrm>
        </p:spPr>
        <p:txBody>
          <a:bodyPr>
            <a:normAutofit/>
          </a:bodyPr>
          <a:lstStyle/>
          <a:p>
            <a:pPr marL="0" indent="0">
              <a:buNone/>
            </a:pPr>
            <a:r>
              <a:rPr lang="en-US" sz="3200" dirty="0">
                <a:solidFill>
                  <a:srgbClr val="FF0000"/>
                </a:solidFill>
                <a:latin typeface="Times New Roman" panose="02020603050405020304" pitchFamily="18" charset="0"/>
                <a:cs typeface="Times New Roman" panose="02020603050405020304" pitchFamily="18" charset="0"/>
              </a:rPr>
              <a:t>"Everything runs faster if you keep it in DRAM, when you keep it in main memory," Ellison said. "So we decided to put together a piece of hardware and a piece of software where the database is parallel and in–memory and the machine itself is all fully parallel."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8600"/>
            <a:ext cx="2438400" cy="2032000"/>
          </a:xfrm>
          <a:prstGeom prst="rect">
            <a:avLst/>
          </a:prstGeom>
          <a:ln>
            <a:noFill/>
          </a:ln>
          <a:effectLst>
            <a:softEdge rad="112500"/>
          </a:effectLst>
        </p:spPr>
      </p:pic>
    </p:spTree>
    <p:extLst>
      <p:ext uri="{BB962C8B-B14F-4D97-AF65-F5344CB8AC3E}">
        <p14:creationId xmlns:p14="http://schemas.microsoft.com/office/powerpoint/2010/main" val="2454312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p>
            <a:pPr algn="l"/>
            <a:r>
              <a:rPr lang="en-US" sz="3600" dirty="0"/>
              <a:t> Oracle Exalytics overview.</a:t>
            </a:r>
          </a:p>
        </p:txBody>
      </p:sp>
      <p:sp>
        <p:nvSpPr>
          <p:cNvPr id="3" name="Content Placeholder 2"/>
          <p:cNvSpPr>
            <a:spLocks noGrp="1"/>
          </p:cNvSpPr>
          <p:nvPr>
            <p:ph idx="1"/>
          </p:nvPr>
        </p:nvSpPr>
        <p:spPr>
          <a:xfrm>
            <a:off x="457200" y="990600"/>
            <a:ext cx="8229600" cy="5135563"/>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Oracle </a:t>
            </a:r>
            <a:r>
              <a:rPr lang="en-US" dirty="0">
                <a:solidFill>
                  <a:srgbClr val="FF0000"/>
                </a:solidFill>
                <a:latin typeface="Times New Roman" panose="02020603050405020304" pitchFamily="18" charset="0"/>
                <a:cs typeface="Times New Roman" panose="02020603050405020304" pitchFamily="18" charset="0"/>
              </a:rPr>
              <a:t>Exalytics In-Memory Machine </a:t>
            </a:r>
            <a:r>
              <a:rPr lang="en-US" dirty="0">
                <a:solidFill>
                  <a:schemeClr val="tx1"/>
                </a:solidFill>
                <a:latin typeface="Times New Roman" panose="02020603050405020304" pitchFamily="18" charset="0"/>
                <a:cs typeface="Times New Roman" panose="02020603050405020304" pitchFamily="18" charset="0"/>
              </a:rPr>
              <a:t>is the industry’s </a:t>
            </a:r>
            <a:r>
              <a:rPr lang="en-US" dirty="0" smtClean="0">
                <a:solidFill>
                  <a:schemeClr val="tx1"/>
                </a:solidFill>
                <a:latin typeface="Times New Roman" panose="02020603050405020304" pitchFamily="18" charset="0"/>
                <a:cs typeface="Times New Roman" panose="02020603050405020304" pitchFamily="18" charset="0"/>
              </a:rPr>
              <a:t>first </a:t>
            </a:r>
            <a:r>
              <a:rPr lang="en-US" dirty="0">
                <a:solidFill>
                  <a:schemeClr val="tx1"/>
                </a:solidFill>
                <a:latin typeface="Times New Roman" panose="02020603050405020304" pitchFamily="18" charset="0"/>
                <a:cs typeface="Times New Roman" panose="02020603050405020304" pitchFamily="18" charset="0"/>
              </a:rPr>
              <a:t>engineered in-memory </a:t>
            </a:r>
            <a:r>
              <a:rPr lang="en-US" dirty="0" smtClean="0">
                <a:solidFill>
                  <a:schemeClr val="tx1"/>
                </a:solidFill>
                <a:latin typeface="Times New Roman" panose="02020603050405020304" pitchFamily="18" charset="0"/>
                <a:cs typeface="Times New Roman" panose="02020603050405020304" pitchFamily="18" charset="0"/>
              </a:rPr>
              <a:t>analytics </a:t>
            </a:r>
            <a:r>
              <a:rPr lang="en-US" dirty="0">
                <a:solidFill>
                  <a:schemeClr val="tx1"/>
                </a:solidFill>
                <a:latin typeface="Times New Roman" panose="02020603050405020304" pitchFamily="18" charset="0"/>
                <a:cs typeface="Times New Roman" panose="02020603050405020304" pitchFamily="18" charset="0"/>
              </a:rPr>
              <a:t>machine that delivers no-limit, extreme </a:t>
            </a:r>
            <a:r>
              <a:rPr lang="en-US" dirty="0" smtClean="0">
                <a:solidFill>
                  <a:schemeClr val="tx1"/>
                </a:solidFill>
                <a:latin typeface="Times New Roman" panose="02020603050405020304" pitchFamily="18" charset="0"/>
                <a:cs typeface="Times New Roman" panose="02020603050405020304" pitchFamily="18" charset="0"/>
              </a:rPr>
              <a:t>performance </a:t>
            </a:r>
            <a:r>
              <a:rPr lang="en-US" dirty="0">
                <a:solidFill>
                  <a:schemeClr val="tx1"/>
                </a:solidFill>
                <a:latin typeface="Times New Roman" panose="02020603050405020304" pitchFamily="18" charset="0"/>
                <a:cs typeface="Times New Roman" panose="02020603050405020304" pitchFamily="18" charset="0"/>
              </a:rPr>
              <a:t>for Business Intelligence </a:t>
            </a:r>
            <a:r>
              <a:rPr lang="en-US" dirty="0" smtClean="0">
                <a:solidFill>
                  <a:schemeClr val="tx1"/>
                </a:solidFill>
                <a:latin typeface="Times New Roman" panose="02020603050405020304" pitchFamily="18" charset="0"/>
                <a:cs typeface="Times New Roman" panose="02020603050405020304" pitchFamily="18" charset="0"/>
              </a:rPr>
              <a:t>and </a:t>
            </a:r>
            <a:r>
              <a:rPr lang="en-US" dirty="0">
                <a:solidFill>
                  <a:schemeClr val="tx1"/>
                </a:solidFill>
                <a:latin typeface="Times New Roman" panose="02020603050405020304" pitchFamily="18" charset="0"/>
                <a:cs typeface="Times New Roman" panose="02020603050405020304" pitchFamily="18" charset="0"/>
              </a:rPr>
              <a:t>Enterprise Performance Management </a:t>
            </a:r>
            <a:r>
              <a:rPr lang="en-US" dirty="0" smtClean="0">
                <a:solidFill>
                  <a:schemeClr val="tx1"/>
                </a:solidFill>
                <a:latin typeface="Times New Roman" panose="02020603050405020304" pitchFamily="18" charset="0"/>
                <a:cs typeface="Times New Roman" panose="02020603050405020304" pitchFamily="18" charset="0"/>
              </a:rPr>
              <a:t>applications</a:t>
            </a:r>
            <a:r>
              <a:rPr lang="en-US" dirty="0">
                <a:solidFill>
                  <a:schemeClr val="tx1"/>
                </a:solidFill>
                <a:latin typeface="Times New Roman" panose="02020603050405020304" pitchFamily="18" charset="0"/>
                <a:cs typeface="Times New Roman" panose="02020603050405020304" pitchFamily="18" charset="0"/>
              </a:rPr>
              <a:t>. </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Oracle </a:t>
            </a:r>
            <a:r>
              <a:rPr lang="en-US" dirty="0">
                <a:solidFill>
                  <a:srgbClr val="FF0000"/>
                </a:solidFill>
                <a:latin typeface="Times New Roman" panose="02020603050405020304" pitchFamily="18" charset="0"/>
                <a:cs typeface="Times New Roman" panose="02020603050405020304" pitchFamily="18" charset="0"/>
              </a:rPr>
              <a:t>Exalytics In-Memory Machine </a:t>
            </a:r>
            <a:r>
              <a:rPr lang="en-US" dirty="0">
                <a:solidFill>
                  <a:schemeClr val="tx1"/>
                </a:solidFill>
                <a:latin typeface="Times New Roman" panose="02020603050405020304" pitchFamily="18" charset="0"/>
                <a:cs typeface="Times New Roman" panose="02020603050405020304" pitchFamily="18" charset="0"/>
              </a:rPr>
              <a:t>hardware is an optimally configured </a:t>
            </a:r>
            <a:r>
              <a:rPr lang="en-US" dirty="0" smtClean="0">
                <a:solidFill>
                  <a:schemeClr val="tx1"/>
                </a:solidFill>
                <a:latin typeface="Times New Roman" panose="02020603050405020304" pitchFamily="18" charset="0"/>
                <a:cs typeface="Times New Roman" panose="02020603050405020304" pitchFamily="18" charset="0"/>
              </a:rPr>
              <a:t>server architected </a:t>
            </a:r>
            <a:r>
              <a:rPr lang="en-US" dirty="0">
                <a:solidFill>
                  <a:schemeClr val="tx1"/>
                </a:solidFill>
                <a:latin typeface="Times New Roman" panose="02020603050405020304" pitchFamily="18" charset="0"/>
                <a:cs typeface="Times New Roman" panose="02020603050405020304" pitchFamily="18" charset="0"/>
              </a:rPr>
              <a:t>to enable in-memory analytics for business intelligence workloads and includes </a:t>
            </a:r>
            <a:r>
              <a:rPr lang="en-US" dirty="0" smtClean="0">
                <a:solidFill>
                  <a:schemeClr val="tx1"/>
                </a:solidFill>
                <a:latin typeface="Times New Roman" panose="02020603050405020304" pitchFamily="18" charset="0"/>
                <a:cs typeface="Times New Roman" panose="02020603050405020304" pitchFamily="18" charset="0"/>
              </a:rPr>
              <a:t>powerful </a:t>
            </a:r>
            <a:r>
              <a:rPr lang="en-US" dirty="0">
                <a:solidFill>
                  <a:schemeClr val="tx1"/>
                </a:solidFill>
                <a:latin typeface="Times New Roman" panose="02020603050405020304" pitchFamily="18" charset="0"/>
                <a:cs typeface="Times New Roman" panose="02020603050405020304" pitchFamily="18" charset="0"/>
              </a:rPr>
              <a:t>compute capacity, abundant memory, fast storage and </a:t>
            </a:r>
            <a:r>
              <a:rPr lang="en-US" dirty="0" smtClean="0">
                <a:solidFill>
                  <a:schemeClr val="tx1"/>
                </a:solidFill>
                <a:latin typeface="Times New Roman" panose="02020603050405020304" pitchFamily="18" charset="0"/>
                <a:cs typeface="Times New Roman" panose="02020603050405020304" pitchFamily="18" charset="0"/>
              </a:rPr>
              <a:t>fast </a:t>
            </a:r>
            <a:r>
              <a:rPr lang="en-US" dirty="0">
                <a:solidFill>
                  <a:schemeClr val="tx1"/>
                </a:solidFill>
                <a:latin typeface="Times New Roman" panose="02020603050405020304" pitchFamily="18" charset="0"/>
                <a:cs typeface="Times New Roman" panose="02020603050405020304" pitchFamily="18" charset="0"/>
              </a:rPr>
              <a:t>networking options, </a:t>
            </a:r>
            <a:r>
              <a:rPr lang="en-US" dirty="0" smtClean="0">
                <a:solidFill>
                  <a:schemeClr val="tx1"/>
                </a:solidFill>
                <a:latin typeface="Times New Roman" panose="02020603050405020304" pitchFamily="18" charset="0"/>
                <a:cs typeface="Times New Roman" panose="02020603050405020304" pitchFamily="18" charset="0"/>
              </a:rPr>
              <a:t>and </a:t>
            </a:r>
            <a:r>
              <a:rPr lang="en-US" dirty="0">
                <a:solidFill>
                  <a:schemeClr val="tx1"/>
                </a:solidFill>
                <a:latin typeface="Times New Roman" panose="02020603050405020304" pitchFamily="18" charset="0"/>
                <a:cs typeface="Times New Roman" panose="02020603050405020304" pitchFamily="18" charset="0"/>
              </a:rPr>
              <a:t>also supports direct attached storage options.</a:t>
            </a:r>
            <a:endParaRPr lang="en-US" dirty="0" smtClean="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533400" y="762000"/>
            <a:ext cx="8382000" cy="0"/>
          </a:xfrm>
          <a:prstGeom prst="line">
            <a:avLst/>
          </a:prstGeom>
          <a:ln w="25400" cap="rnd" cmpd="thinThick">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5029200"/>
            <a:ext cx="2895600" cy="1243012"/>
          </a:xfrm>
          <a:prstGeom prst="rect">
            <a:avLst/>
          </a:prstGeom>
        </p:spPr>
      </p:pic>
    </p:spTree>
    <p:extLst>
      <p:ext uri="{BB962C8B-B14F-4D97-AF65-F5344CB8AC3E}">
        <p14:creationId xmlns:p14="http://schemas.microsoft.com/office/powerpoint/2010/main" val="2642429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The memory and storage is matched with the right amount of compute capacity. Oracle </a:t>
            </a:r>
            <a:r>
              <a:rPr lang="en-US" dirty="0" smtClean="0">
                <a:solidFill>
                  <a:schemeClr val="tx1"/>
                </a:solidFill>
                <a:latin typeface="Times New Roman" panose="02020603050405020304" pitchFamily="18" charset="0"/>
                <a:cs typeface="Times New Roman" panose="02020603050405020304" pitchFamily="18" charset="0"/>
              </a:rPr>
              <a:t>Exalytics </a:t>
            </a:r>
            <a:r>
              <a:rPr lang="en-US" dirty="0">
                <a:solidFill>
                  <a:schemeClr val="tx1"/>
                </a:solidFill>
                <a:latin typeface="Times New Roman" panose="02020603050405020304" pitchFamily="18" charset="0"/>
                <a:cs typeface="Times New Roman" panose="02020603050405020304" pitchFamily="18" charset="0"/>
              </a:rPr>
              <a:t>high-speed processors provide excellent single-thread performance as well as </a:t>
            </a:r>
            <a:r>
              <a:rPr lang="en-US" dirty="0" smtClean="0">
                <a:solidFill>
                  <a:schemeClr val="tx1"/>
                </a:solidFill>
                <a:latin typeface="Times New Roman" panose="02020603050405020304" pitchFamily="18" charset="0"/>
                <a:cs typeface="Times New Roman" panose="02020603050405020304" pitchFamily="18" charset="0"/>
              </a:rPr>
              <a:t>support </a:t>
            </a:r>
            <a:r>
              <a:rPr lang="en-US" dirty="0">
                <a:solidFill>
                  <a:schemeClr val="tx1"/>
                </a:solidFill>
                <a:latin typeface="Times New Roman" panose="02020603050405020304" pitchFamily="18" charset="0"/>
                <a:cs typeface="Times New Roman" panose="02020603050405020304" pitchFamily="18" charset="0"/>
              </a:rPr>
              <a:t>high-thread concurrency. These processors are matched with operating systems </a:t>
            </a:r>
            <a:r>
              <a:rPr lang="en-US" dirty="0" smtClean="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Oracle Enterprise </a:t>
            </a:r>
            <a:r>
              <a:rPr lang="en-US" dirty="0" smtClean="0">
                <a:solidFill>
                  <a:schemeClr val="tx1"/>
                </a:solidFill>
                <a:latin typeface="Times New Roman" panose="02020603050405020304" pitchFamily="18" charset="0"/>
                <a:cs typeface="Times New Roman" panose="02020603050405020304" pitchFamily="18" charset="0"/>
              </a:rPr>
              <a:t>Linux ).</a:t>
            </a:r>
          </a:p>
          <a:p>
            <a:r>
              <a:rPr lang="en-US" dirty="0" smtClean="0">
                <a:solidFill>
                  <a:srgbClr val="FF0000"/>
                </a:solidFill>
                <a:latin typeface="Times New Roman" panose="02020603050405020304" pitchFamily="18" charset="0"/>
                <a:cs typeface="Times New Roman" panose="02020603050405020304" pitchFamily="18" charset="0"/>
              </a:rPr>
              <a:t>More than one instance means </a:t>
            </a:r>
            <a:r>
              <a:rPr lang="en-US"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OVM.</a:t>
            </a:r>
            <a:endParaRPr lang="en-US" dirty="0">
              <a:solidFill>
                <a:srgbClr val="FF0000"/>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The reason why performance is to extreme is that the Exalytics architecture is designed to store your business intelligence data in main memory, this means response time is dramatically faster with no network latency or disk I/O.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5029200"/>
            <a:ext cx="2895600" cy="1243012"/>
          </a:xfrm>
          <a:prstGeom prst="rect">
            <a:avLst/>
          </a:prstGeom>
        </p:spPr>
      </p:pic>
    </p:spTree>
    <p:extLst>
      <p:ext uri="{BB962C8B-B14F-4D97-AF65-F5344CB8AC3E}">
        <p14:creationId xmlns:p14="http://schemas.microsoft.com/office/powerpoint/2010/main" val="626757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8153400"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Even if you data store in database, you still can use </a:t>
            </a:r>
            <a:r>
              <a:rPr lang="en-US" sz="2400" dirty="0" err="1" smtClean="0">
                <a:latin typeface="Times New Roman" panose="02020603050405020304" pitchFamily="18" charset="0"/>
                <a:cs typeface="Times New Roman" panose="02020603050405020304" pitchFamily="18" charset="0"/>
              </a:rPr>
              <a:t>exalytics</a:t>
            </a:r>
            <a:r>
              <a:rPr lang="en-US" sz="2400" dirty="0">
                <a:latin typeface="Times New Roman" panose="02020603050405020304" pitchFamily="18" charset="0"/>
                <a:cs typeface="Times New Roman" panose="02020603050405020304" pitchFamily="18" charset="0"/>
              </a:rPr>
              <a:t>  Because the </a:t>
            </a:r>
            <a:r>
              <a:rPr lang="en-US" sz="2400" dirty="0" err="1">
                <a:latin typeface="Times New Roman" panose="02020603050405020304" pitchFamily="18" charset="0"/>
                <a:cs typeface="Times New Roman" panose="02020603050405020304" pitchFamily="18" charset="0"/>
              </a:rPr>
              <a:t>TimesTen</a:t>
            </a:r>
            <a:r>
              <a:rPr lang="en-US" sz="2400" dirty="0">
                <a:latin typeface="Times New Roman" panose="02020603050405020304" pitchFamily="18" charset="0"/>
                <a:cs typeface="Times New Roman" panose="02020603050405020304" pitchFamily="18" charset="0"/>
              </a:rPr>
              <a:t> in-memory database is populated through the Oracle BI 11g Server, the underlying data can be stored in just about any type of database</a:t>
            </a:r>
            <a:r>
              <a:rPr lang="en-US" sz="24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Caching data into in-memory database can be done while application is running,</a:t>
            </a:r>
            <a:r>
              <a:rPr lang="en-US" sz="2400" dirty="0">
                <a:latin typeface="Times New Roman" panose="02020603050405020304" pitchFamily="18" charset="0"/>
                <a:cs typeface="Times New Roman" panose="02020603050405020304" pitchFamily="18" charset="0"/>
              </a:rPr>
              <a:t>  if a new BI Dashboard is published during the week then you can dynamically start caching the underlying data into the </a:t>
            </a:r>
            <a:r>
              <a:rPr lang="en-US" sz="2400" dirty="0" err="1">
                <a:latin typeface="Times New Roman" panose="02020603050405020304" pitchFamily="18" charset="0"/>
                <a:cs typeface="Times New Roman" panose="02020603050405020304" pitchFamily="18" charset="0"/>
              </a:rPr>
              <a:t>TimesTen</a:t>
            </a:r>
            <a:r>
              <a:rPr lang="en-US" sz="2400" dirty="0">
                <a:latin typeface="Times New Roman" panose="02020603050405020304" pitchFamily="18" charset="0"/>
                <a:cs typeface="Times New Roman" panose="02020603050405020304" pitchFamily="18" charset="0"/>
              </a:rPr>
              <a:t> in-memory database without any downtime</a:t>
            </a:r>
            <a:r>
              <a:rPr lang="en-US" sz="24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BI </a:t>
            </a:r>
            <a:r>
              <a:rPr lang="en-US" sz="2400" dirty="0">
                <a:latin typeface="Times New Roman" panose="02020603050405020304" pitchFamily="18" charset="0"/>
                <a:cs typeface="Times New Roman" panose="02020603050405020304" pitchFamily="18" charset="0"/>
              </a:rPr>
              <a:t>Server caching is optimized for lots of small results sets whereas </a:t>
            </a:r>
            <a:r>
              <a:rPr lang="en-US" sz="2400" dirty="0" err="1">
                <a:latin typeface="Times New Roman" panose="02020603050405020304" pitchFamily="18" charset="0"/>
                <a:cs typeface="Times New Roman" panose="02020603050405020304" pitchFamily="18" charset="0"/>
              </a:rPr>
              <a:t>TimesTen</a:t>
            </a:r>
            <a:r>
              <a:rPr lang="en-US" sz="2400" dirty="0">
                <a:latin typeface="Times New Roman" panose="02020603050405020304" pitchFamily="18" charset="0"/>
                <a:cs typeface="Times New Roman" panose="02020603050405020304" pitchFamily="18" charset="0"/>
              </a:rPr>
              <a:t> in-memory database can handle </a:t>
            </a:r>
            <a:r>
              <a:rPr lang="en-US" sz="2400" dirty="0" err="1">
                <a:latin typeface="Times New Roman" panose="02020603050405020304" pitchFamily="18" charset="0"/>
                <a:cs typeface="Times New Roman" panose="02020603050405020304" pitchFamily="18" charset="0"/>
              </a:rPr>
              <a:t>upto</a:t>
            </a:r>
            <a:r>
              <a:rPr lang="en-US" sz="2400" dirty="0">
                <a:latin typeface="Times New Roman" panose="02020603050405020304" pitchFamily="18" charset="0"/>
                <a:cs typeface="Times New Roman" panose="02020603050405020304" pitchFamily="18" charset="0"/>
              </a:rPr>
              <a:t> 5TB of cached data</a:t>
            </a:r>
          </a:p>
        </p:txBody>
      </p:sp>
    </p:spTree>
    <p:extLst>
      <p:ext uri="{BB962C8B-B14F-4D97-AF65-F5344CB8AC3E}">
        <p14:creationId xmlns:p14="http://schemas.microsoft.com/office/powerpoint/2010/main" val="78960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4800600"/>
            <a:ext cx="8001000" cy="121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838200"/>
            <a:ext cx="8001000" cy="3048000"/>
          </a:xfrm>
          <a:prstGeom prst="rect">
            <a:avLst/>
          </a:prstGeom>
        </p:spPr>
      </p:pic>
      <p:sp>
        <p:nvSpPr>
          <p:cNvPr id="6" name="TextBox 5"/>
          <p:cNvSpPr txBox="1"/>
          <p:nvPr/>
        </p:nvSpPr>
        <p:spPr>
          <a:xfrm>
            <a:off x="533400" y="224637"/>
            <a:ext cx="694421" cy="461665"/>
          </a:xfrm>
          <a:prstGeom prst="rect">
            <a:avLst/>
          </a:prstGeom>
          <a:noFill/>
        </p:spPr>
        <p:txBody>
          <a:bodyPr wrap="none" rtlCol="0">
            <a:spAutoFit/>
          </a:bodyPr>
          <a:lstStyle/>
          <a:p>
            <a:r>
              <a:rPr lang="en-US" sz="2400" b="1" dirty="0" smtClean="0">
                <a:solidFill>
                  <a:srgbClr val="FF0000"/>
                </a:solidFill>
                <a:latin typeface="Aparajita" panose="020B0604020202020204" pitchFamily="34" charset="0"/>
                <a:cs typeface="Aparajita" panose="020B0604020202020204" pitchFamily="34" charset="0"/>
              </a:rPr>
              <a:t>CPU</a:t>
            </a:r>
            <a:endParaRPr lang="en-US" sz="2400" b="1" dirty="0">
              <a:solidFill>
                <a:srgbClr val="FF0000"/>
              </a:solidFill>
              <a:latin typeface="Aparajita" panose="020B0604020202020204" pitchFamily="34" charset="0"/>
              <a:cs typeface="Aparajita" panose="020B0604020202020204" pitchFamily="34" charset="0"/>
            </a:endParaRPr>
          </a:p>
        </p:txBody>
      </p:sp>
      <p:sp>
        <p:nvSpPr>
          <p:cNvPr id="7" name="TextBox 6"/>
          <p:cNvSpPr txBox="1"/>
          <p:nvPr/>
        </p:nvSpPr>
        <p:spPr>
          <a:xfrm>
            <a:off x="533400" y="4191000"/>
            <a:ext cx="1093569" cy="461665"/>
          </a:xfrm>
          <a:prstGeom prst="rect">
            <a:avLst/>
          </a:prstGeom>
          <a:noFill/>
        </p:spPr>
        <p:txBody>
          <a:bodyPr wrap="none" rtlCol="0">
            <a:spAutoFit/>
          </a:bodyPr>
          <a:lstStyle/>
          <a:p>
            <a:r>
              <a:rPr lang="en-US" sz="2400" b="1" dirty="0" smtClean="0">
                <a:solidFill>
                  <a:srgbClr val="FF0000"/>
                </a:solidFill>
                <a:latin typeface="Aparajita" panose="020B0604020202020204" pitchFamily="34" charset="0"/>
                <a:cs typeface="Aparajita" panose="020B0604020202020204" pitchFamily="34" charset="0"/>
              </a:rPr>
              <a:t>Memory</a:t>
            </a:r>
            <a:endParaRPr lang="en-US" sz="2400" b="1" dirty="0">
              <a:solidFill>
                <a:srgbClr val="FF0000"/>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725433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721</TotalTime>
  <Words>1294</Words>
  <Application>Microsoft Office PowerPoint</Application>
  <PresentationFormat>On-screen Show (4:3)</PresentationFormat>
  <Paragraphs>228</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BatangChe</vt:lpstr>
      <vt:lpstr>Aparajita</vt:lpstr>
      <vt:lpstr>Arial</vt:lpstr>
      <vt:lpstr>Century Gothic</vt:lpstr>
      <vt:lpstr>Courier New</vt:lpstr>
      <vt:lpstr>Palatino Linotype</vt:lpstr>
      <vt:lpstr>Times New Roman</vt:lpstr>
      <vt:lpstr>Wingdings</vt:lpstr>
      <vt:lpstr>Executive</vt:lpstr>
      <vt:lpstr>Inside the Exalytics</vt:lpstr>
      <vt:lpstr>About Me</vt:lpstr>
      <vt:lpstr>Gurus Solutions</vt:lpstr>
      <vt:lpstr>Agenda</vt:lpstr>
      <vt:lpstr>PowerPoint Presentation</vt:lpstr>
      <vt:lpstr> Oracle Exalytics overview.</vt:lpstr>
      <vt:lpstr>PowerPoint Presentation</vt:lpstr>
      <vt:lpstr>PowerPoint Presentation</vt:lpstr>
      <vt:lpstr>PowerPoint Presentation</vt:lpstr>
      <vt:lpstr>PowerPoint Presentation</vt:lpstr>
      <vt:lpstr>What components come with Exalytics ?</vt:lpstr>
      <vt:lpstr>Installation and Delivery Process </vt:lpstr>
      <vt:lpstr>PowerPoint Presentation</vt:lpstr>
      <vt:lpstr>Oracle Business Intelligence Foundation Suite</vt:lpstr>
      <vt:lpstr>PowerPoint Presentation</vt:lpstr>
      <vt:lpstr>Performance Comparisons</vt:lpstr>
      <vt:lpstr>OBIEE Presentation Page ( User Page ).</vt:lpstr>
      <vt:lpstr>Console Page for OBIEE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Exalytics</dc:title>
  <dc:creator>Osama Mustafa</dc:creator>
  <cp:keywords>Oracle, Exalytics</cp:keywords>
  <cp:lastModifiedBy>Osama Mustafa</cp:lastModifiedBy>
  <cp:revision>169</cp:revision>
  <dcterms:created xsi:type="dcterms:W3CDTF">2006-08-16T00:00:00Z</dcterms:created>
  <dcterms:modified xsi:type="dcterms:W3CDTF">2014-11-20T01:36:20Z</dcterms:modified>
  <cp:category>Oracle</cp:category>
</cp:coreProperties>
</file>