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04" r:id="rId1"/>
  </p:sldMasterIdLst>
  <p:notesMasterIdLst>
    <p:notesMasterId r:id="rId50"/>
  </p:notesMasterIdLst>
  <p:handoutMasterIdLst>
    <p:handoutMasterId r:id="rId51"/>
  </p:handoutMasterIdLst>
  <p:sldIdLst>
    <p:sldId id="553" r:id="rId2"/>
    <p:sldId id="655" r:id="rId3"/>
    <p:sldId id="625" r:id="rId4"/>
    <p:sldId id="621" r:id="rId5"/>
    <p:sldId id="631" r:id="rId6"/>
    <p:sldId id="574" r:id="rId7"/>
    <p:sldId id="611" r:id="rId8"/>
    <p:sldId id="622" r:id="rId9"/>
    <p:sldId id="662" r:id="rId10"/>
    <p:sldId id="614" r:id="rId11"/>
    <p:sldId id="571" r:id="rId12"/>
    <p:sldId id="577" r:id="rId13"/>
    <p:sldId id="606" r:id="rId14"/>
    <p:sldId id="632" r:id="rId15"/>
    <p:sldId id="534" r:id="rId16"/>
    <p:sldId id="663" r:id="rId17"/>
    <p:sldId id="640" r:id="rId18"/>
    <p:sldId id="639" r:id="rId19"/>
    <p:sldId id="599" r:id="rId20"/>
    <p:sldId id="661" r:id="rId21"/>
    <p:sldId id="603" r:id="rId22"/>
    <p:sldId id="609" r:id="rId23"/>
    <p:sldId id="654" r:id="rId24"/>
    <p:sldId id="584" r:id="rId25"/>
    <p:sldId id="656" r:id="rId26"/>
    <p:sldId id="601" r:id="rId27"/>
    <p:sldId id="600" r:id="rId28"/>
    <p:sldId id="602" r:id="rId29"/>
    <p:sldId id="607" r:id="rId30"/>
    <p:sldId id="633" r:id="rId31"/>
    <p:sldId id="628" r:id="rId32"/>
    <p:sldId id="576" r:id="rId33"/>
    <p:sldId id="582" r:id="rId34"/>
    <p:sldId id="591" r:id="rId35"/>
    <p:sldId id="610" r:id="rId36"/>
    <p:sldId id="583" r:id="rId37"/>
    <p:sldId id="626" r:id="rId38"/>
    <p:sldId id="595" r:id="rId39"/>
    <p:sldId id="596" r:id="rId40"/>
    <p:sldId id="653" r:id="rId41"/>
    <p:sldId id="657" r:id="rId42"/>
    <p:sldId id="658" r:id="rId43"/>
    <p:sldId id="642" r:id="rId44"/>
    <p:sldId id="627" r:id="rId45"/>
    <p:sldId id="659" r:id="rId46"/>
    <p:sldId id="643" r:id="rId47"/>
    <p:sldId id="652" r:id="rId48"/>
    <p:sldId id="566" r:id="rId49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00"/>
    <a:srgbClr val="B9B8BB"/>
    <a:srgbClr val="E5E8E8"/>
    <a:srgbClr val="822980"/>
    <a:srgbClr val="B9B9BB"/>
    <a:srgbClr val="B6B8BB"/>
    <a:srgbClr val="87898B"/>
    <a:srgbClr val="CCCCCC"/>
    <a:srgbClr val="999999"/>
    <a:srgbClr val="6666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221" autoAdjust="0"/>
    <p:restoredTop sz="88739" autoAdjust="0"/>
  </p:normalViewPr>
  <p:slideViewPr>
    <p:cSldViewPr snapToGrid="0">
      <p:cViewPr>
        <p:scale>
          <a:sx n="80" d="100"/>
          <a:sy n="80" d="100"/>
        </p:scale>
        <p:origin x="-186" y="-666"/>
      </p:cViewPr>
      <p:guideLst>
        <p:guide orient="horz" pos="3083"/>
        <p:guide orient="horz" pos="743"/>
        <p:guide orient="horz" pos="893"/>
        <p:guide orient="horz" pos="438"/>
        <p:guide orient="horz" pos="1671"/>
        <p:guide orient="horz" pos="2236"/>
        <p:guide orient="horz" pos="146"/>
        <p:guide orient="horz" pos="2443"/>
        <p:guide pos="1794"/>
        <p:guide pos="2736"/>
        <p:guide pos="202"/>
        <p:guide pos="5322"/>
        <p:guide pos="5625"/>
        <p:guide pos="2878"/>
        <p:guide pos="3555"/>
        <p:guide pos="1965"/>
        <p:guide pos="3723"/>
      </p:guideLst>
    </p:cSldViewPr>
  </p:slideViewPr>
  <p:outlineViewPr>
    <p:cViewPr>
      <p:scale>
        <a:sx n="33" d="100"/>
        <a:sy n="33" d="100"/>
      </p:scale>
      <p:origin x="0" y="298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 snapToObjects="1" showGuides="1">
      <p:cViewPr varScale="1">
        <p:scale>
          <a:sx n="117" d="100"/>
          <a:sy n="117" d="100"/>
        </p:scale>
        <p:origin x="-4024" y="-11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"/>
  <c:chart>
    <c:plotArea>
      <c:layout>
        <c:manualLayout>
          <c:layoutTarget val="inner"/>
          <c:xMode val="edge"/>
          <c:yMode val="edge"/>
          <c:x val="6.1867755501831434E-2"/>
          <c:y val="8.9577398122764065E-2"/>
          <c:w val="0.91934179662405002"/>
          <c:h val="0.64546013005686298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number(10,-5)</c:v>
                </c:pt>
              </c:strCache>
            </c:strRef>
          </c:tx>
          <c:spPr>
            <a:solidFill>
              <a:schemeClr val="accent1"/>
            </a:solidFill>
          </c:spPr>
          <c:cat>
            <c:strRef>
              <c:f>Sheet1!$A$2:$A$3</c:f>
              <c:strCache>
                <c:ptCount val="2"/>
                <c:pt idx="0">
                  <c:v>a := POWER(2,30) loop 1000000000</c:v>
                </c:pt>
                <c:pt idx="1">
                  <c:v>a := 2*2*.. loop 1000000000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55</c:v>
                </c:pt>
                <c:pt idx="1">
                  <c:v>21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number(38)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a := POWER(2,30) loop 1000000000</c:v>
                </c:pt>
                <c:pt idx="1">
                  <c:v>a := 2*2*.. loop 1000000000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42</c:v>
                </c:pt>
                <c:pt idx="1">
                  <c:v>21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number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a := POWER(2,30) loop 1000000000</c:v>
                </c:pt>
                <c:pt idx="1">
                  <c:v>a := 2*2*.. loop 1000000000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23</c:v>
                </c:pt>
                <c:pt idx="1">
                  <c:v>21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simple_*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a := POWER(2,30) loop 1000000000</c:v>
                </c:pt>
                <c:pt idx="1">
                  <c:v>a := 2*2*.. loop 1000000000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18</c:v>
                </c:pt>
                <c:pt idx="1">
                  <c:v>15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binary_*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a := POWER(2,30) loop 1000000000</c:v>
                </c:pt>
                <c:pt idx="1">
                  <c:v>a := 2*2*.. loop 1000000000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  <c:pt idx="0">
                  <c:v>16</c:v>
                </c:pt>
                <c:pt idx="1">
                  <c:v>15</c:v>
                </c:pt>
              </c:numCache>
            </c:numRef>
          </c:val>
        </c:ser>
        <c:overlap val="-15"/>
        <c:axId val="138059776"/>
        <c:axId val="153107840"/>
      </c:barChart>
      <c:catAx>
        <c:axId val="138059776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53107840"/>
        <c:crosses val="autoZero"/>
        <c:auto val="1"/>
        <c:lblAlgn val="ctr"/>
        <c:lblOffset val="0"/>
      </c:catAx>
      <c:valAx>
        <c:axId val="15310784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3805977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4.0209330142816434E-2"/>
          <c:y val="0.87070767059917553"/>
          <c:w val="0.68466925432949921"/>
          <c:h val="8.9389533956527739E-2"/>
        </c:manualLayout>
      </c:layout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"/>
  <c:chart>
    <c:plotArea>
      <c:layout>
        <c:manualLayout>
          <c:layoutTarget val="inner"/>
          <c:xMode val="edge"/>
          <c:yMode val="edge"/>
          <c:x val="7.8669464819269702E-2"/>
          <c:y val="8.9577407369659731E-2"/>
          <c:w val="0.91934179662405024"/>
          <c:h val="0.64546013005686298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number(10,-5)</c:v>
                </c:pt>
              </c:strCache>
            </c:strRef>
          </c:tx>
          <c:spPr>
            <a:solidFill>
              <a:schemeClr val="accent1"/>
            </a:solidFill>
          </c:spPr>
          <c:cat>
            <c:strRef>
              <c:f>Sheet1!$A$2</c:f>
              <c:strCache>
                <c:ptCount val="1"/>
                <c:pt idx="0">
                  <c:v>a := POWER(2,1/3) loop 1000000000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55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number(20,10)</c:v>
                </c:pt>
              </c:strCache>
            </c:strRef>
          </c:tx>
          <c:cat>
            <c:strRef>
              <c:f>Sheet1!$A$2</c:f>
              <c:strCache>
                <c:ptCount val="1"/>
                <c:pt idx="0">
                  <c:v>a := POWER(2,1/3) loop 1000000000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58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number</c:v>
                </c:pt>
              </c:strCache>
            </c:strRef>
          </c:tx>
          <c:cat>
            <c:strRef>
              <c:f>Sheet1!$A$2</c:f>
              <c:strCache>
                <c:ptCount val="1"/>
                <c:pt idx="0">
                  <c:v>a := POWER(2,1/3) loop 1000000000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23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simple_*</c:v>
                </c:pt>
              </c:strCache>
            </c:strRef>
          </c:tx>
          <c:cat>
            <c:strRef>
              <c:f>Sheet1!$A$2</c:f>
              <c:strCache>
                <c:ptCount val="1"/>
                <c:pt idx="0">
                  <c:v>a := POWER(2,1/3) loop 1000000000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18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binary_*</c:v>
                </c:pt>
              </c:strCache>
            </c:strRef>
          </c:tx>
          <c:cat>
            <c:strRef>
              <c:f>Sheet1!$A$2</c:f>
              <c:strCache>
                <c:ptCount val="1"/>
                <c:pt idx="0">
                  <c:v>a := POWER(2,1/3) loop 1000000000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15</c:v>
                </c:pt>
              </c:numCache>
            </c:numRef>
          </c:val>
        </c:ser>
        <c:overlap val="-15"/>
        <c:axId val="142664064"/>
        <c:axId val="142665600"/>
      </c:barChart>
      <c:catAx>
        <c:axId val="142664064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42665600"/>
        <c:crosses val="autoZero"/>
        <c:auto val="1"/>
        <c:lblAlgn val="ctr"/>
        <c:lblOffset val="0"/>
      </c:catAx>
      <c:valAx>
        <c:axId val="14266560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4266406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4.0209330142816434E-2"/>
          <c:y val="0.8194069781444786"/>
          <c:w val="0.9193433119368184"/>
          <c:h val="0.16313415385687391"/>
        </c:manualLayout>
      </c:layout>
      <c:overlay val="1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"/>
  <c:chart>
    <c:plotArea>
      <c:layout>
        <c:manualLayout>
          <c:layoutTarget val="inner"/>
          <c:xMode val="edge"/>
          <c:yMode val="edge"/>
          <c:x val="6.1867755501831198E-2"/>
          <c:y val="8.9577398122763746E-2"/>
          <c:w val="0.91934179662405002"/>
          <c:h val="0.64546013005686298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t0</c:v>
                </c:pt>
              </c:strCache>
            </c:strRef>
          </c:tx>
          <c:spPr>
            <a:solidFill>
              <a:schemeClr val="accent1"/>
            </a:solidFill>
          </c:spPr>
          <c:cat>
            <c:strRef>
              <c:f>Sheet1!$A$2:$A$4</c:f>
              <c:strCache>
                <c:ptCount val="3"/>
                <c:pt idx="0">
                  <c:v>NUMBER</c:v>
                </c:pt>
                <c:pt idx="1">
                  <c:v>BINARY_FLOAT</c:v>
                </c:pt>
                <c:pt idx="2">
                  <c:v>BINARY_DOUBLE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19.3</c:v>
                </c:pt>
                <c:pt idx="1">
                  <c:v>11.7</c:v>
                </c:pt>
                <c:pt idx="2">
                  <c:v>13.9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t1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NUMBER</c:v>
                </c:pt>
                <c:pt idx="1">
                  <c:v>BINARY_FLOAT</c:v>
                </c:pt>
                <c:pt idx="2">
                  <c:v>BINARY_DOUBLE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19.899999999999999</c:v>
                </c:pt>
                <c:pt idx="1">
                  <c:v>3</c:v>
                </c:pt>
                <c:pt idx="2">
                  <c:v>3.8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t2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NUMBER</c:v>
                </c:pt>
                <c:pt idx="1">
                  <c:v>BINARY_FLOAT</c:v>
                </c:pt>
                <c:pt idx="2">
                  <c:v>BINARY_DOUBLE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19.399999999999999</c:v>
                </c:pt>
                <c:pt idx="1">
                  <c:v>1.6</c:v>
                </c:pt>
                <c:pt idx="2">
                  <c:v>1.7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t3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NUMBER</c:v>
                </c:pt>
                <c:pt idx="1">
                  <c:v>BINARY_FLOAT</c:v>
                </c:pt>
                <c:pt idx="2">
                  <c:v>BINARY_DOUBLE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19.5</c:v>
                </c:pt>
                <c:pt idx="1">
                  <c:v>1.2</c:v>
                </c:pt>
                <c:pt idx="2">
                  <c:v>1.3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t4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NUMBER</c:v>
                </c:pt>
                <c:pt idx="1">
                  <c:v>BINARY_FLOAT</c:v>
                </c:pt>
                <c:pt idx="2">
                  <c:v>BINARY_DOUBLE</c:v>
                </c:pt>
              </c:strCache>
            </c:strRef>
          </c:cat>
          <c:val>
            <c:numRef>
              <c:f>Sheet1!$F$2:$F$4</c:f>
              <c:numCache>
                <c:formatCode>General</c:formatCode>
                <c:ptCount val="3"/>
                <c:pt idx="0">
                  <c:v>20.8</c:v>
                </c:pt>
                <c:pt idx="1">
                  <c:v>1.2</c:v>
                </c:pt>
                <c:pt idx="2">
                  <c:v>1.7</c:v>
                </c:pt>
              </c:numCache>
            </c:numRef>
          </c:val>
        </c:ser>
        <c:overlap val="-15"/>
        <c:axId val="153783296"/>
        <c:axId val="162296960"/>
      </c:barChart>
      <c:catAx>
        <c:axId val="153783296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62296960"/>
        <c:crosses val="autoZero"/>
        <c:auto val="1"/>
        <c:lblAlgn val="ctr"/>
        <c:lblOffset val="0"/>
      </c:catAx>
      <c:valAx>
        <c:axId val="16229696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5378329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4.0209330142816413E-2"/>
          <c:y val="0.87070767059917553"/>
          <c:w val="0.68466925432949521"/>
          <c:h val="8.9389533956527739E-2"/>
        </c:manualLayout>
      </c:layout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HP Simplified"/>
              <a:cs typeface="HP Simplified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678B55-319B-2D4F-AE49-6C1B6E1A4DDA}" type="datetimeFigureOut">
              <a:rPr lang="en-US" smtClean="0">
                <a:latin typeface="HP Simplified"/>
                <a:cs typeface="HP Simplified"/>
              </a:rPr>
              <a:pPr/>
              <a:t>3/22/2013</a:t>
            </a:fld>
            <a:endParaRPr lang="en-GB" dirty="0">
              <a:latin typeface="HP Simplified"/>
              <a:cs typeface="HP Simplified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HP Simplified"/>
              <a:cs typeface="HP Simplified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B27340-60F0-7D46-BC5B-91B08A318A82}" type="slidenum">
              <a:rPr lang="en-GB" smtClean="0">
                <a:latin typeface="HP Simplified"/>
                <a:cs typeface="HP Simplified"/>
              </a:rPr>
              <a:pPr/>
              <a:t>‹#›</a:t>
            </a:fld>
            <a:endParaRPr lang="en-GB" dirty="0">
              <a:latin typeface="HP Simplified"/>
              <a:cs typeface="HP Simplified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932174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HP Simplified"/>
                <a:cs typeface="HP Simplified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HP Simplified"/>
                <a:cs typeface="HP Simplified"/>
              </a:defRPr>
            </a:lvl1pPr>
          </a:lstStyle>
          <a:p>
            <a:fld id="{2D9CAF8C-0805-8440-B43D-DCCAAA4D80CE}" type="datetimeFigureOut">
              <a:rPr lang="en-US" smtClean="0"/>
              <a:pPr/>
              <a:t>3/22/2013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HP Simplified"/>
                <a:cs typeface="HP Simplified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HP Simplified"/>
                <a:cs typeface="HP Simplified"/>
              </a:defRPr>
            </a:lvl1pPr>
          </a:lstStyle>
          <a:p>
            <a:fld id="{22A853E8-D85F-5D49-95D2-E1D96ABFE2B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68807980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HP Simplified"/>
        <a:ea typeface="+mn-ea"/>
        <a:cs typeface="HP Simplified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HP Simplified"/>
        <a:ea typeface="+mn-ea"/>
        <a:cs typeface="HP Simplified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HP Simplified"/>
        <a:ea typeface="+mn-ea"/>
        <a:cs typeface="HP Simplified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HP Simplified"/>
        <a:ea typeface="+mn-ea"/>
        <a:cs typeface="HP Simplified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HP Simplified"/>
        <a:ea typeface="+mn-ea"/>
        <a:cs typeface="HP Simplified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ue title slide 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 bwMode="black">
          <a:xfrm>
            <a:off x="329184" y="2036820"/>
            <a:ext cx="6858000" cy="1206484"/>
          </a:xfrm>
        </p:spPr>
        <p:txBody>
          <a:bodyPr anchor="b"/>
          <a:lstStyle>
            <a:lvl1pPr>
              <a:lnSpc>
                <a:spcPct val="90000"/>
              </a:lnSpc>
              <a:defRPr sz="4600" spc="-1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  <a:endParaRPr lang="en-US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329184" y="3316628"/>
            <a:ext cx="6858000" cy="914400"/>
          </a:xfrm>
        </p:spPr>
        <p:txBody>
          <a:bodyPr/>
          <a:lstStyle>
            <a:lvl1pPr marL="0" indent="0" algn="l">
              <a:buNone/>
              <a:defRPr b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2" name="Picture 1" descr="HP_White_RGB_150_LG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9440" y="365760"/>
            <a:ext cx="1883664" cy="1883664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329184" y="4758803"/>
            <a:ext cx="8012545" cy="228600"/>
          </a:xfrm>
          <a:prstGeom prst="rect">
            <a:avLst/>
          </a:prstGeom>
          <a:noFill/>
        </p:spPr>
        <p:txBody>
          <a:bodyPr wrap="square" lIns="0" rtlCol="0">
            <a:no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0" i="0" dirty="0" smtClean="0">
                <a:solidFill>
                  <a:schemeClr val="bg1"/>
                </a:solidFill>
                <a:latin typeface="HP Simplified"/>
                <a:cs typeface="HP Simplified"/>
              </a:rPr>
              <a:t>© Copyright 2012 Hewlett-Packard Development Company, L.P. </a:t>
            </a:r>
            <a:r>
              <a:rPr lang="en-US" sz="700" b="0" i="0" baseline="0" dirty="0" smtClean="0">
                <a:solidFill>
                  <a:schemeClr val="bg1"/>
                </a:solidFill>
                <a:latin typeface="HP Simplified"/>
                <a:cs typeface="HP Simplified"/>
              </a:rPr>
              <a:t> </a:t>
            </a:r>
            <a:r>
              <a:rPr lang="en-US" sz="700" b="0" i="0" dirty="0" smtClean="0">
                <a:solidFill>
                  <a:schemeClr val="bg1"/>
                </a:solidFill>
                <a:latin typeface="HP Simplified"/>
                <a:cs typeface="HP Simplified"/>
              </a:rPr>
              <a:t>The information contained herein is subject to change without notice.</a:t>
            </a:r>
          </a:p>
        </p:txBody>
      </p:sp>
    </p:spTree>
    <p:extLst>
      <p:ext uri="{BB962C8B-B14F-4D97-AF65-F5344CB8AC3E}">
        <p14:creationId xmlns="" xmlns:p14="http://schemas.microsoft.com/office/powerpoint/2010/main" val="22767557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alf-page text with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568827" y="1188721"/>
            <a:ext cx="3878263" cy="3219794"/>
          </a:xfrm>
        </p:spPr>
        <p:txBody>
          <a:bodyPr anchor="ctr"/>
          <a:lstStyle>
            <a:lvl1pPr algn="ctr">
              <a:defRPr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 bwMode="black">
          <a:xfrm>
            <a:off x="331469" y="235063"/>
            <a:ext cx="8458200" cy="429768"/>
          </a:xfrm>
        </p:spPr>
        <p:txBody>
          <a:bodyPr/>
          <a:lstStyle>
            <a:lvl1pPr>
              <a:defRPr b="1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329184" y="1188720"/>
            <a:ext cx="4011612" cy="3219768"/>
          </a:xfrm>
        </p:spPr>
        <p:txBody>
          <a:bodyPr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197099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page, sub title with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568827" y="1186047"/>
            <a:ext cx="3878263" cy="3222441"/>
          </a:xfrm>
        </p:spPr>
        <p:txBody>
          <a:bodyPr anchor="ctr"/>
          <a:lstStyle>
            <a:lvl1pPr algn="ctr">
              <a:defRPr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 bwMode="black">
          <a:xfrm>
            <a:off x="331469" y="235063"/>
            <a:ext cx="8458200" cy="429768"/>
          </a:xfrm>
        </p:spPr>
        <p:txBody>
          <a:bodyPr/>
          <a:lstStyle>
            <a:lvl1pPr>
              <a:defRPr b="1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329184" y="1188720"/>
            <a:ext cx="4011612" cy="3219768"/>
          </a:xfrm>
        </p:spPr>
        <p:txBody>
          <a:bodyPr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331471" y="751390"/>
            <a:ext cx="8460105" cy="276999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smtClean="0"/>
              <a:t>Click to edit master subtitle style</a:t>
            </a:r>
            <a:endParaRPr lang="en-US" noProof="0" dirty="0"/>
          </a:p>
        </p:txBody>
      </p:sp>
    </p:spTree>
    <p:extLst>
      <p:ext uri="{BB962C8B-B14F-4D97-AF65-F5344CB8AC3E}">
        <p14:creationId xmlns="" xmlns:p14="http://schemas.microsoft.com/office/powerpoint/2010/main" val="6505198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title, sub title with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 bwMode="black">
          <a:xfrm>
            <a:off x="331472" y="235063"/>
            <a:ext cx="8460105" cy="429768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6"/>
          </p:nvPr>
        </p:nvSpPr>
        <p:spPr>
          <a:xfrm>
            <a:off x="329184" y="1189039"/>
            <a:ext cx="2523744" cy="3222624"/>
          </a:xfrm>
        </p:spPr>
        <p:txBody>
          <a:bodyPr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7"/>
          </p:nvPr>
        </p:nvSpPr>
        <p:spPr>
          <a:xfrm>
            <a:off x="3124486" y="1189039"/>
            <a:ext cx="2523744" cy="3222625"/>
          </a:xfrm>
        </p:spPr>
        <p:txBody>
          <a:bodyPr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5919788" y="1189039"/>
            <a:ext cx="2527300" cy="3222624"/>
          </a:xfrm>
        </p:spPr>
        <p:txBody>
          <a:bodyPr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331471" y="751390"/>
            <a:ext cx="8460105" cy="276999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smtClean="0"/>
              <a:t>Click to edit master subtitle style</a:t>
            </a:r>
            <a:endParaRPr lang="en-US" noProof="0" dirty="0"/>
          </a:p>
        </p:txBody>
      </p:sp>
    </p:spTree>
    <p:extLst>
      <p:ext uri="{BB962C8B-B14F-4D97-AF65-F5344CB8AC3E}">
        <p14:creationId xmlns="" xmlns:p14="http://schemas.microsoft.com/office/powerpoint/2010/main" val="2873512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Half-page text with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568827" y="1188721"/>
            <a:ext cx="3878263" cy="3219794"/>
          </a:xfrm>
        </p:spPr>
        <p:txBody>
          <a:bodyPr anchor="ctr"/>
          <a:lstStyle>
            <a:lvl1pPr algn="ctr">
              <a:defRPr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 bwMode="black">
          <a:xfrm>
            <a:off x="331469" y="235063"/>
            <a:ext cx="8458200" cy="429768"/>
          </a:xfrm>
        </p:spPr>
        <p:txBody>
          <a:bodyPr/>
          <a:lstStyle>
            <a:lvl1pPr>
              <a:defRPr b="1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329184" y="1188720"/>
            <a:ext cx="4011612" cy="3219768"/>
          </a:xfrm>
        </p:spPr>
        <p:txBody>
          <a:bodyPr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197099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ue divider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ctrTitle" hasCustomPrompt="1"/>
          </p:nvPr>
        </p:nvSpPr>
        <p:spPr bwMode="black">
          <a:xfrm>
            <a:off x="329184" y="238328"/>
            <a:ext cx="7222352" cy="2006703"/>
          </a:xfrm>
          <a:prstGeom prst="rect">
            <a:avLst/>
          </a:prstGeom>
        </p:spPr>
        <p:txBody>
          <a:bodyPr wrap="square" lIns="0" tIns="0" rIns="0" bIns="0" anchor="t" anchorCtr="0">
            <a:noAutofit/>
          </a:bodyPr>
          <a:lstStyle>
            <a:lvl1pPr algn="l">
              <a:lnSpc>
                <a:spcPct val="90000"/>
              </a:lnSpc>
              <a:defRPr sz="4000" b="1" i="0" spc="-100" baseline="0">
                <a:solidFill>
                  <a:schemeClr val="bg1"/>
                </a:solidFill>
                <a:latin typeface="HP Simplified" pitchFamily="34" charset="0"/>
                <a:cs typeface="HP Simplified" pitchFamily="34" charset="0"/>
              </a:defRPr>
            </a:lvl1pPr>
          </a:lstStyle>
          <a:p>
            <a:r>
              <a:rPr lang="en-US" noProof="0" dirty="0" smtClean="0"/>
              <a:t>Click to edit </a:t>
            </a:r>
            <a:br>
              <a:rPr lang="en-US" noProof="0" dirty="0" smtClean="0"/>
            </a:br>
            <a:r>
              <a:rPr lang="en-US" noProof="0" dirty="0" smtClean="0"/>
              <a:t>master </a:t>
            </a:r>
            <a:br>
              <a:rPr lang="en-US" noProof="0" dirty="0" smtClean="0"/>
            </a:br>
            <a:r>
              <a:rPr lang="en-US" noProof="0" dirty="0" smtClean="0"/>
              <a:t>title style</a:t>
            </a:r>
            <a:endParaRPr lang="en-US" noProof="0" dirty="0"/>
          </a:p>
        </p:txBody>
      </p:sp>
      <p:pic>
        <p:nvPicPr>
          <p:cNvPr id="7" name="Picture 6" descr="HP_White_RGB_150_SM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05214" y="4535424"/>
            <a:ext cx="365736" cy="365736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329184" y="4758803"/>
            <a:ext cx="8012545" cy="228600"/>
          </a:xfrm>
          <a:prstGeom prst="rect">
            <a:avLst/>
          </a:prstGeom>
          <a:noFill/>
        </p:spPr>
        <p:txBody>
          <a:bodyPr wrap="square" lIns="0" rtlCol="0">
            <a:no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0" i="0" dirty="0" smtClean="0">
                <a:solidFill>
                  <a:schemeClr val="bg1"/>
                </a:solidFill>
                <a:latin typeface="HP Simplified"/>
                <a:cs typeface="HP Simplified"/>
              </a:rPr>
              <a:t>© Copyright 2012 Hewlett-Packard Development Company, L.P. </a:t>
            </a:r>
            <a:r>
              <a:rPr lang="en-US" sz="700" b="0" i="0" baseline="0" dirty="0" smtClean="0">
                <a:solidFill>
                  <a:schemeClr val="bg1"/>
                </a:solidFill>
                <a:latin typeface="HP Simplified"/>
                <a:cs typeface="HP Simplified"/>
              </a:rPr>
              <a:t> </a:t>
            </a:r>
            <a:r>
              <a:rPr lang="en-US" sz="700" b="0" i="0" dirty="0" smtClean="0">
                <a:solidFill>
                  <a:schemeClr val="bg1"/>
                </a:solidFill>
                <a:latin typeface="HP Simplified"/>
                <a:cs typeface="HP Simplified"/>
              </a:rPr>
              <a:t>The information contained herein is subject to change without notice.</a:t>
            </a:r>
          </a:p>
        </p:txBody>
      </p:sp>
    </p:spTree>
    <p:extLst>
      <p:ext uri="{BB962C8B-B14F-4D97-AF65-F5344CB8AC3E}">
        <p14:creationId xmlns="" xmlns:p14="http://schemas.microsoft.com/office/powerpoint/2010/main" val="23203387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White 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P_Blue_RGB_150_SM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3920" y="4535424"/>
            <a:ext cx="365760" cy="365760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>
            <p:ph type="ctrTitle" hasCustomPrompt="1"/>
          </p:nvPr>
        </p:nvSpPr>
        <p:spPr bwMode="black">
          <a:xfrm>
            <a:off x="329184" y="237744"/>
            <a:ext cx="7222352" cy="2006703"/>
          </a:xfrm>
          <a:prstGeom prst="rect">
            <a:avLst/>
          </a:prstGeom>
        </p:spPr>
        <p:txBody>
          <a:bodyPr wrap="square" lIns="0" tIns="0" rIns="0" bIns="0" anchor="t" anchorCtr="0">
            <a:noAutofit/>
          </a:bodyPr>
          <a:lstStyle>
            <a:lvl1pPr algn="l">
              <a:lnSpc>
                <a:spcPct val="90000"/>
              </a:lnSpc>
              <a:defRPr sz="4000" b="1" i="0" spc="-100">
                <a:solidFill>
                  <a:schemeClr val="tx1"/>
                </a:solidFill>
                <a:latin typeface="HP Simplified" pitchFamily="34" charset="0"/>
                <a:cs typeface="HP Simplified" pitchFamily="34" charset="0"/>
              </a:defRPr>
            </a:lvl1pPr>
          </a:lstStyle>
          <a:p>
            <a:r>
              <a:rPr lang="en-US" noProof="0" dirty="0" smtClean="0"/>
              <a:t>Click to edit </a:t>
            </a:r>
            <a:br>
              <a:rPr lang="en-US" noProof="0" dirty="0" smtClean="0"/>
            </a:br>
            <a:r>
              <a:rPr lang="en-US" noProof="0" dirty="0" smtClean="0"/>
              <a:t>master </a:t>
            </a:r>
            <a:br>
              <a:rPr lang="en-US" noProof="0" dirty="0" smtClean="0"/>
            </a:br>
            <a:r>
              <a:rPr lang="en-US" noProof="0" dirty="0" smtClean="0"/>
              <a:t>title style</a:t>
            </a:r>
            <a:endParaRPr lang="en-US" noProof="0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329184" y="4758803"/>
            <a:ext cx="8012545" cy="228600"/>
          </a:xfrm>
          <a:prstGeom prst="rect">
            <a:avLst/>
          </a:prstGeom>
          <a:noFill/>
        </p:spPr>
        <p:txBody>
          <a:bodyPr wrap="square" lIns="0" rtlCol="0">
            <a:no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0" i="0" dirty="0" smtClean="0">
                <a:solidFill>
                  <a:schemeClr val="accent5"/>
                </a:solidFill>
                <a:latin typeface="HP Simplified"/>
                <a:cs typeface="HP Simplified"/>
              </a:rPr>
              <a:t>© Copyright 2012 Hewlett-Packard Development Company, L.P. </a:t>
            </a:r>
            <a:r>
              <a:rPr lang="en-US" sz="700" b="0" i="0" baseline="0" dirty="0" smtClean="0">
                <a:solidFill>
                  <a:schemeClr val="accent5"/>
                </a:solidFill>
                <a:latin typeface="HP Simplified"/>
                <a:cs typeface="HP Simplified"/>
              </a:rPr>
              <a:t> </a:t>
            </a:r>
            <a:r>
              <a:rPr lang="en-US" sz="700" b="0" i="0" dirty="0" smtClean="0">
                <a:solidFill>
                  <a:schemeClr val="accent5"/>
                </a:solidFill>
                <a:latin typeface="HP Simplified"/>
                <a:cs typeface="HP Simplified"/>
              </a:rPr>
              <a:t>The information contained herein is subject to change without notice.</a:t>
            </a:r>
          </a:p>
        </p:txBody>
      </p:sp>
    </p:spTree>
    <p:extLst>
      <p:ext uri="{BB962C8B-B14F-4D97-AF65-F5344CB8AC3E}">
        <p14:creationId xmlns="" xmlns:p14="http://schemas.microsoft.com/office/powerpoint/2010/main" val="35747905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ue quote slide with subtitl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ctrTitle" hasCustomPrompt="1"/>
          </p:nvPr>
        </p:nvSpPr>
        <p:spPr bwMode="black">
          <a:xfrm>
            <a:off x="329184" y="240919"/>
            <a:ext cx="7222352" cy="2006703"/>
          </a:xfrm>
          <a:prstGeom prst="rect">
            <a:avLst/>
          </a:prstGeom>
        </p:spPr>
        <p:txBody>
          <a:bodyPr wrap="square" lIns="0" tIns="0" rIns="0" bIns="0" anchor="t" anchorCtr="0">
            <a:noAutofit/>
          </a:bodyPr>
          <a:lstStyle>
            <a:lvl1pPr algn="l" defTabSz="4572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defRPr lang="en-US" sz="4000" b="1" i="0" kern="1200" spc="-100" noProof="0" dirty="0">
                <a:solidFill>
                  <a:schemeClr val="bg1"/>
                </a:solidFill>
                <a:latin typeface="HP Simplified" pitchFamily="34" charset="0"/>
                <a:ea typeface="+mj-ea"/>
                <a:cs typeface="HP Simplified" pitchFamily="34" charset="0"/>
              </a:defRPr>
            </a:lvl1pPr>
          </a:lstStyle>
          <a:p>
            <a:r>
              <a:rPr lang="en-US" noProof="0" dirty="0" smtClean="0"/>
              <a:t>Click to edit </a:t>
            </a:r>
            <a:br>
              <a:rPr lang="en-US" noProof="0" dirty="0" smtClean="0"/>
            </a:br>
            <a:r>
              <a:rPr lang="en-US" noProof="0" dirty="0" smtClean="0"/>
              <a:t>master </a:t>
            </a:r>
            <a:br>
              <a:rPr lang="en-US" noProof="0" dirty="0" smtClean="0"/>
            </a:br>
            <a:r>
              <a:rPr lang="en-US" noProof="0" dirty="0" smtClean="0"/>
              <a:t>title style</a:t>
            </a:r>
            <a:endParaRPr lang="en-US" noProof="0" dirty="0"/>
          </a:p>
        </p:txBody>
      </p:sp>
      <p:pic>
        <p:nvPicPr>
          <p:cNvPr id="7" name="Picture 6" descr="HP_White_RGB_150_SM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05214" y="4535424"/>
            <a:ext cx="365736" cy="365736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329184" y="4758803"/>
            <a:ext cx="8012545" cy="228600"/>
          </a:xfrm>
          <a:prstGeom prst="rect">
            <a:avLst/>
          </a:prstGeom>
          <a:noFill/>
        </p:spPr>
        <p:txBody>
          <a:bodyPr wrap="square" lIns="0" rtlCol="0">
            <a:no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0" i="0" dirty="0" smtClean="0">
                <a:solidFill>
                  <a:schemeClr val="bg1"/>
                </a:solidFill>
                <a:latin typeface="HP Simplified"/>
                <a:cs typeface="HP Simplified"/>
              </a:rPr>
              <a:t>© Copyright 2012 Hewlett-Packard Development Company, L.P. </a:t>
            </a:r>
            <a:r>
              <a:rPr lang="en-US" sz="700" b="0" i="0" baseline="0" dirty="0" smtClean="0">
                <a:solidFill>
                  <a:schemeClr val="bg1"/>
                </a:solidFill>
                <a:latin typeface="HP Simplified"/>
                <a:cs typeface="HP Simplified"/>
              </a:rPr>
              <a:t> </a:t>
            </a:r>
            <a:r>
              <a:rPr lang="en-US" sz="700" b="0" i="0" dirty="0" smtClean="0">
                <a:solidFill>
                  <a:schemeClr val="bg1"/>
                </a:solidFill>
                <a:latin typeface="HP Simplified"/>
                <a:cs typeface="HP Simplified"/>
              </a:rPr>
              <a:t>The information contained herein is subject to change without notice.</a:t>
            </a:r>
          </a:p>
        </p:txBody>
      </p:sp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25269" y="3305361"/>
            <a:ext cx="5148072" cy="64922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rgbClr val="FFFFFF"/>
                </a:solidFill>
                <a:latin typeface="+mn-lt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smtClean="0"/>
              <a:t>Click to edit master subtitle style</a:t>
            </a:r>
            <a:endParaRPr lang="en-US" noProof="0" dirty="0"/>
          </a:p>
        </p:txBody>
      </p:sp>
    </p:spTree>
    <p:extLst>
      <p:ext uri="{BB962C8B-B14F-4D97-AF65-F5344CB8AC3E}">
        <p14:creationId xmlns="" xmlns:p14="http://schemas.microsoft.com/office/powerpoint/2010/main" val="31588485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 bwMode="black">
          <a:xfrm>
            <a:off x="331470" y="235064"/>
            <a:ext cx="8117206" cy="430887"/>
          </a:xfrm>
        </p:spPr>
        <p:txBody>
          <a:bodyPr wrap="square">
            <a:noAutofit/>
          </a:bodyPr>
          <a:lstStyle>
            <a:lvl1pPr>
              <a:defRPr b="1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</p:spTree>
    <p:extLst>
      <p:ext uri="{BB962C8B-B14F-4D97-AF65-F5344CB8AC3E}">
        <p14:creationId xmlns="" xmlns:p14="http://schemas.microsoft.com/office/powerpoint/2010/main" val="6252520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with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 bwMode="black">
          <a:xfrm>
            <a:off x="331470" y="235064"/>
            <a:ext cx="8117206" cy="430887"/>
          </a:xfrm>
        </p:spPr>
        <p:txBody>
          <a:bodyPr wrap="square">
            <a:noAutofit/>
          </a:bodyPr>
          <a:lstStyle>
            <a:lvl1pPr>
              <a:defRPr b="1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329184" y="1188720"/>
            <a:ext cx="8117904" cy="3219768"/>
          </a:xfrm>
        </p:spPr>
        <p:txBody>
          <a:bodyPr wrap="square">
            <a:noAutofit/>
          </a:bodyPr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262141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 title with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331470" y="751390"/>
            <a:ext cx="8117206" cy="276999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smtClean="0"/>
              <a:t>Click to edit master subtitle style</a:t>
            </a:r>
            <a:endParaRPr lang="en-US" noProof="0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 bwMode="black">
          <a:xfrm>
            <a:off x="331470" y="235064"/>
            <a:ext cx="8117206" cy="430887"/>
          </a:xfrm>
        </p:spPr>
        <p:txBody>
          <a:bodyPr wrap="square">
            <a:noAutofit/>
          </a:bodyPr>
          <a:lstStyle>
            <a:lvl1pPr>
              <a:defRPr b="1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329184" y="1188721"/>
            <a:ext cx="8119872" cy="3228975"/>
          </a:xfrm>
        </p:spPr>
        <p:txBody>
          <a:bodyPr wrap="square">
            <a:noAutofit/>
          </a:bodyPr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197099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 title with bullet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331470" y="751390"/>
            <a:ext cx="8117206" cy="276999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smtClean="0"/>
              <a:t>Click to edit master subtitle style</a:t>
            </a:r>
            <a:endParaRPr lang="en-US" noProof="0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 bwMode="black">
          <a:xfrm>
            <a:off x="331470" y="235064"/>
            <a:ext cx="8117206" cy="430887"/>
          </a:xfrm>
        </p:spPr>
        <p:txBody>
          <a:bodyPr wrap="square">
            <a:noAutofit/>
          </a:bodyPr>
          <a:lstStyle>
            <a:lvl1pPr>
              <a:defRPr b="1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329184" y="1188721"/>
            <a:ext cx="8119872" cy="3228975"/>
          </a:xfrm>
        </p:spPr>
        <p:txBody>
          <a:bodyPr wrap="square">
            <a:noAutofit/>
          </a:bodyPr>
          <a:lstStyle>
            <a:lvl1pPr marL="171450" indent="-171450">
              <a:buFont typeface="HP Simplified" pitchFamily="34" charset="0"/>
              <a:buChar char="•"/>
              <a:defRPr sz="1400" b="0">
                <a:solidFill>
                  <a:schemeClr val="tx1"/>
                </a:solidFill>
              </a:defRPr>
            </a:lvl1pPr>
            <a:lvl2pPr marL="342900" indent="-171450">
              <a:buSzPct val="80000"/>
              <a:buFont typeface="HP Simplified" pitchFamily="34" charset="0"/>
              <a:buChar char="–"/>
              <a:defRPr sz="1400">
                <a:solidFill>
                  <a:srgbClr val="000000"/>
                </a:solidFill>
              </a:defRPr>
            </a:lvl2pPr>
            <a:lvl3pPr marL="512763" indent="-169863">
              <a:defRPr sz="1400">
                <a:solidFill>
                  <a:srgbClr val="000000"/>
                </a:solidFill>
              </a:defRPr>
            </a:lvl3pPr>
            <a:lvl4pPr marL="690563" indent="-180975">
              <a:defRPr sz="1400">
                <a:solidFill>
                  <a:srgbClr val="000000"/>
                </a:solidFill>
              </a:defRPr>
            </a:lvl4pPr>
            <a:lvl5pPr marL="833438" indent="-150813">
              <a:defRPr sz="1400"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197099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 title with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Placeholder 1"/>
          <p:cNvSpPr>
            <a:spLocks noGrp="1"/>
          </p:cNvSpPr>
          <p:nvPr>
            <p:ph type="title" hasCustomPrompt="1"/>
          </p:nvPr>
        </p:nvSpPr>
        <p:spPr bwMode="black">
          <a:xfrm>
            <a:off x="331471" y="235063"/>
            <a:ext cx="8460105" cy="430887"/>
          </a:xfrm>
          <a:prstGeom prst="rect">
            <a:avLst/>
          </a:prstGeom>
          <a:ln>
            <a:noFill/>
          </a:ln>
        </p:spPr>
        <p:txBody>
          <a:bodyPr vert="horz" wrap="square" lIns="0" tIns="0" rIns="0" bIns="0" rtlCol="0" anchor="t" anchorCtr="0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6"/>
          </p:nvPr>
        </p:nvSpPr>
        <p:spPr>
          <a:xfrm>
            <a:off x="332330" y="1188720"/>
            <a:ext cx="4030662" cy="3219769"/>
          </a:xfrm>
        </p:spPr>
        <p:txBody>
          <a:bodyPr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7"/>
          </p:nvPr>
        </p:nvSpPr>
        <p:spPr>
          <a:xfrm>
            <a:off x="4568825" y="1185864"/>
            <a:ext cx="3878264" cy="3222624"/>
          </a:xfrm>
        </p:spPr>
        <p:txBody>
          <a:bodyPr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331471" y="751390"/>
            <a:ext cx="8460105" cy="276999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smtClean="0"/>
              <a:t>Click to edit master subtitle style</a:t>
            </a:r>
            <a:endParaRPr lang="en-US" noProof="0" dirty="0"/>
          </a:p>
        </p:txBody>
      </p:sp>
    </p:spTree>
    <p:extLst>
      <p:ext uri="{BB962C8B-B14F-4D97-AF65-F5344CB8AC3E}">
        <p14:creationId xmlns="" xmlns:p14="http://schemas.microsoft.com/office/powerpoint/2010/main" val="32847057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328614" y="235064"/>
            <a:ext cx="8123236" cy="430887"/>
          </a:xfrm>
          <a:prstGeom prst="rect">
            <a:avLst/>
          </a:prstGeom>
          <a:ln>
            <a:noFill/>
          </a:ln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 bwMode="black">
          <a:xfrm>
            <a:off x="330200" y="1188720"/>
            <a:ext cx="8119872" cy="3219768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9" name="TextBox 8"/>
          <p:cNvSpPr txBox="1"/>
          <p:nvPr/>
        </p:nvSpPr>
        <p:spPr>
          <a:xfrm>
            <a:off x="444501" y="4758803"/>
            <a:ext cx="8012545" cy="228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0" i="0" dirty="0" smtClean="0">
                <a:solidFill>
                  <a:srgbClr val="B9B8BB"/>
                </a:solidFill>
                <a:latin typeface="HP Simplified"/>
                <a:cs typeface="HP Simplified"/>
              </a:rPr>
              <a:t>© Copyright 2012 Hewlett-Packard Development Company, L.P. </a:t>
            </a:r>
            <a:r>
              <a:rPr lang="en-US" sz="700" b="0" i="0" baseline="0" dirty="0" smtClean="0">
                <a:solidFill>
                  <a:srgbClr val="B9B8BB"/>
                </a:solidFill>
                <a:latin typeface="HP Simplified"/>
                <a:cs typeface="HP Simplified"/>
              </a:rPr>
              <a:t> </a:t>
            </a:r>
            <a:r>
              <a:rPr lang="en-US" sz="700" b="0" i="0" dirty="0" smtClean="0">
                <a:solidFill>
                  <a:srgbClr val="B9B8BB"/>
                </a:solidFill>
                <a:latin typeface="HP Simplified"/>
                <a:cs typeface="HP Simplified"/>
              </a:rPr>
              <a:t>The information contained herein is subject to change without notice.</a:t>
            </a:r>
          </a:p>
        </p:txBody>
      </p:sp>
      <p:sp>
        <p:nvSpPr>
          <p:cNvPr id="8" name="TextBox 7"/>
          <p:cNvSpPr txBox="1"/>
          <p:nvPr/>
        </p:nvSpPr>
        <p:spPr bwMode="gray">
          <a:xfrm>
            <a:off x="329184" y="4788485"/>
            <a:ext cx="323009" cy="149332"/>
          </a:xfrm>
          <a:prstGeom prst="rect">
            <a:avLst/>
          </a:prstGeom>
        </p:spPr>
        <p:txBody>
          <a:bodyPr vert="horz" wrap="none" lIns="0" tIns="45720" rIns="91440" bIns="45720" rtlCol="0" anchor="ctr">
            <a:noAutofit/>
          </a:bodyPr>
          <a:lstStyle/>
          <a:p>
            <a:pPr marL="0" algn="l" defTabSz="914400" rtl="0" eaLnBrk="1" latinLnBrk="0" hangingPunct="1"/>
            <a:fld id="{6C5AF65D-6854-49AF-ABC5-48B5BA0EA842}" type="slidenum">
              <a:rPr lang="en-US" sz="700" b="0" i="0" kern="1200" smtClean="0">
                <a:solidFill>
                  <a:srgbClr val="B9B8BB"/>
                </a:solidFill>
                <a:latin typeface="HP Simplified"/>
                <a:ea typeface="+mn-ea"/>
                <a:cs typeface="HP Simplified"/>
              </a:rPr>
              <a:pPr marL="0" algn="l" defTabSz="914400" rtl="0" eaLnBrk="1" latinLnBrk="0" hangingPunct="1"/>
              <a:t>‹#›</a:t>
            </a:fld>
            <a:endParaRPr lang="en-US" sz="700" b="0" i="0" kern="1200" dirty="0" smtClean="0">
              <a:solidFill>
                <a:srgbClr val="B9B8BB"/>
              </a:solidFill>
              <a:latin typeface="HP Simplified"/>
              <a:ea typeface="+mn-ea"/>
              <a:cs typeface="HP Simplified"/>
            </a:endParaRPr>
          </a:p>
        </p:txBody>
      </p:sp>
      <p:pic>
        <p:nvPicPr>
          <p:cNvPr id="4" name="Picture 3" descr="HP_Blue_RGB_150_SM.png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3920" y="4535424"/>
            <a:ext cx="365760" cy="36576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606275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19" r:id="rId2"/>
    <p:sldLayoutId id="2147483834" r:id="rId3"/>
    <p:sldLayoutId id="2147483833" r:id="rId4"/>
    <p:sldLayoutId id="2147483837" r:id="rId5"/>
    <p:sldLayoutId id="2147483818" r:id="rId6"/>
    <p:sldLayoutId id="2147483809" r:id="rId7"/>
    <p:sldLayoutId id="2147483839" r:id="rId8"/>
    <p:sldLayoutId id="2147483823" r:id="rId9"/>
    <p:sldLayoutId id="2147483821" r:id="rId10"/>
    <p:sldLayoutId id="2147483824" r:id="rId11"/>
    <p:sldLayoutId id="2147483825" r:id="rId12"/>
    <p:sldLayoutId id="2147483845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spcAft>
          <a:spcPts val="0"/>
        </a:spcAft>
        <a:buNone/>
        <a:defRPr lang="en-GB" sz="2800" b="1" i="0" kern="1200" dirty="0" smtClean="0">
          <a:solidFill>
            <a:srgbClr val="000000"/>
          </a:solidFill>
          <a:latin typeface="HP Simplified" pitchFamily="34" charset="0"/>
          <a:ea typeface="+mj-ea"/>
          <a:cs typeface="HP Simplified" pitchFamily="34" charset="0"/>
        </a:defRPr>
      </a:lvl1pPr>
    </p:titleStyle>
    <p:bodyStyle>
      <a:lvl1pPr marL="0" indent="0" algn="l" defTabSz="457200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SzPct val="100000"/>
        <a:buFont typeface="Arial"/>
        <a:buNone/>
        <a:defRPr sz="1800" b="1" i="0" kern="1200">
          <a:solidFill>
            <a:schemeClr val="accent1"/>
          </a:solidFill>
          <a:latin typeface="HP Simplified" pitchFamily="34" charset="0"/>
          <a:ea typeface="+mn-ea"/>
          <a:cs typeface="HP Simplified" pitchFamily="34" charset="0"/>
        </a:defRPr>
      </a:lvl1pPr>
      <a:lvl2pPr marL="0" indent="0" algn="l" defTabSz="430213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SzPct val="100000"/>
        <a:buFont typeface="Lucida Grande"/>
        <a:buNone/>
        <a:defRPr sz="1600" b="0" i="0" kern="1200">
          <a:solidFill>
            <a:srgbClr val="000000"/>
          </a:solidFill>
          <a:latin typeface="HP Simplified" pitchFamily="34" charset="0"/>
          <a:ea typeface="+mn-ea"/>
          <a:cs typeface="HP Simplified" pitchFamily="34" charset="0"/>
        </a:defRPr>
      </a:lvl2pPr>
      <a:lvl3pPr marL="169863" indent="-169863" algn="l" defTabSz="457200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Font typeface="HP Simplified" pitchFamily="34" charset="0"/>
        <a:buChar char="•"/>
        <a:defRPr sz="1400" b="0" i="0" kern="1200">
          <a:solidFill>
            <a:srgbClr val="000000"/>
          </a:solidFill>
          <a:latin typeface="HP Simplified" pitchFamily="34" charset="0"/>
          <a:ea typeface="+mn-ea"/>
          <a:cs typeface="HP Simplified" pitchFamily="34" charset="0"/>
        </a:defRPr>
      </a:lvl3pPr>
      <a:lvl4pPr marL="341313" indent="-180975" algn="l" defTabSz="457200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SzPct val="80000"/>
        <a:buFont typeface="HP Simplified" pitchFamily="34" charset="0"/>
        <a:buChar char="–"/>
        <a:defRPr lang="en-US" sz="1400" b="0" i="0" kern="1200" dirty="0" smtClean="0">
          <a:solidFill>
            <a:srgbClr val="000000"/>
          </a:solidFill>
          <a:latin typeface="HP Simplified" pitchFamily="34" charset="0"/>
          <a:ea typeface="+mn-ea"/>
          <a:cs typeface="HP Simplified" pitchFamily="34" charset="0"/>
        </a:defRPr>
      </a:lvl4pPr>
      <a:lvl5pPr marL="469900" indent="-150813" algn="l" defTabSz="457200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Font typeface="HP Simplified" pitchFamily="34" charset="0"/>
        <a:buChar char="•"/>
        <a:tabLst/>
        <a:defRPr sz="1400" b="0" i="0" kern="1200">
          <a:solidFill>
            <a:srgbClr val="000000"/>
          </a:solidFill>
          <a:latin typeface="HP Simplified" pitchFamily="34" charset="0"/>
          <a:ea typeface="+mn-ea"/>
          <a:cs typeface="HP Simplified" pitchFamily="34" charset="0"/>
        </a:defRPr>
      </a:lvl5pPr>
      <a:lvl6pPr marL="2286000" indent="0" algn="l" defTabSz="457200" rtl="0" eaLnBrk="1" latinLnBrk="0" hangingPunct="1">
        <a:lnSpc>
          <a:spcPts val="2500"/>
        </a:lnSpc>
        <a:spcBef>
          <a:spcPct val="20000"/>
        </a:spcBef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0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0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0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10 times better performance with BINARY data-types!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Paul Guerin,</a:t>
            </a:r>
          </a:p>
          <a:p>
            <a:r>
              <a:rPr lang="en-US" dirty="0" smtClean="0"/>
              <a:t>18 March, 2013</a:t>
            </a:r>
          </a:p>
        </p:txBody>
      </p:sp>
    </p:spTree>
    <p:extLst>
      <p:ext uri="{BB962C8B-B14F-4D97-AF65-F5344CB8AC3E}">
        <p14:creationId xmlns="" xmlns:p14="http://schemas.microsoft.com/office/powerpoint/2010/main" val="2633726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Hardware arithmetic with floating point</a:t>
            </a:r>
            <a:endParaRPr lang="en-GB" dirty="0"/>
          </a:p>
          <a:p>
            <a:pPr lvl="2"/>
            <a:r>
              <a:rPr lang="en-AU" dirty="0" smtClean="0"/>
              <a:t>The current standard is IEEE754-2008 and defines the following formats:</a:t>
            </a:r>
            <a:endParaRPr lang="en-US" dirty="0"/>
          </a:p>
          <a:p>
            <a:pPr lvl="3"/>
            <a:r>
              <a:rPr lang="en-AU" dirty="0" smtClean="0"/>
              <a:t>Binary16 (half precision)</a:t>
            </a:r>
          </a:p>
          <a:p>
            <a:pPr lvl="3"/>
            <a:r>
              <a:rPr lang="en-AU" dirty="0" smtClean="0">
                <a:solidFill>
                  <a:srgbClr val="00B050"/>
                </a:solidFill>
              </a:rPr>
              <a:t>Binary32 (single precision)</a:t>
            </a:r>
          </a:p>
          <a:p>
            <a:pPr lvl="3"/>
            <a:r>
              <a:rPr lang="en-AU" dirty="0" smtClean="0">
                <a:solidFill>
                  <a:srgbClr val="00B050"/>
                </a:solidFill>
              </a:rPr>
              <a:t>Binary64 (double precision)</a:t>
            </a:r>
          </a:p>
          <a:p>
            <a:pPr lvl="3"/>
            <a:r>
              <a:rPr lang="en-AU" dirty="0" smtClean="0"/>
              <a:t>Binary128 (quadruple precision)</a:t>
            </a:r>
          </a:p>
          <a:p>
            <a:pPr lvl="3"/>
            <a:r>
              <a:rPr lang="en-AU" dirty="0" smtClean="0"/>
              <a:t>Decimal32</a:t>
            </a:r>
          </a:p>
          <a:p>
            <a:pPr lvl="3"/>
            <a:r>
              <a:rPr lang="en-AU" dirty="0" smtClean="0"/>
              <a:t>Decimal64</a:t>
            </a:r>
          </a:p>
          <a:p>
            <a:pPr lvl="3"/>
            <a:r>
              <a:rPr lang="en-AU" dirty="0" smtClean="0"/>
              <a:t>Decimal128</a:t>
            </a:r>
          </a:p>
          <a:p>
            <a:pPr lvl="1"/>
            <a:endParaRPr lang="en-AU" dirty="0" smtClean="0"/>
          </a:p>
          <a:p>
            <a:pPr lvl="2">
              <a:buNone/>
            </a:pPr>
            <a:r>
              <a:rPr lang="en-US" dirty="0" smtClean="0"/>
              <a:t>Oracle implementation of floating points conform substantially with IEEE754-1985.</a:t>
            </a:r>
          </a:p>
        </p:txBody>
      </p:sp>
    </p:spTree>
    <p:extLst>
      <p:ext uri="{BB962C8B-B14F-4D97-AF65-F5344CB8AC3E}">
        <p14:creationId xmlns="" xmlns:p14="http://schemas.microsoft.com/office/powerpoint/2010/main" val="8471119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lvl="1"/>
            <a:endParaRPr lang="en-US" dirty="0" smtClean="0"/>
          </a:p>
          <a:p>
            <a:pPr lvl="1"/>
            <a:r>
              <a:rPr lang="en-US" u="sng" dirty="0" smtClean="0"/>
              <a:t>BINARY_FLOAT</a:t>
            </a:r>
            <a:r>
              <a:rPr lang="en-AU" u="sng" dirty="0" smtClean="0"/>
              <a:t> </a:t>
            </a:r>
            <a:r>
              <a:rPr lang="en-AU" u="sng" dirty="0" err="1" smtClean="0"/>
              <a:t>datatype</a:t>
            </a:r>
            <a:endParaRPr lang="en-US" u="sng" dirty="0"/>
          </a:p>
          <a:p>
            <a:pPr lvl="2"/>
            <a:r>
              <a:rPr lang="en-AU" dirty="0" smtClean="0"/>
              <a:t>Single precision 32 bit (4 bytes): 1 sign, 8 exponent, 23 </a:t>
            </a:r>
            <a:r>
              <a:rPr lang="en-AU" dirty="0" err="1" smtClean="0"/>
              <a:t>significand</a:t>
            </a:r>
            <a:r>
              <a:rPr lang="en-AU" dirty="0" smtClean="0"/>
              <a:t>.</a:t>
            </a:r>
          </a:p>
          <a:p>
            <a:pPr lvl="2"/>
            <a:r>
              <a:rPr lang="en-AU" dirty="0" err="1" smtClean="0"/>
              <a:t>Datatype</a:t>
            </a:r>
            <a:r>
              <a:rPr lang="en-AU" dirty="0" smtClean="0"/>
              <a:t> code = </a:t>
            </a:r>
            <a:r>
              <a:rPr lang="en-AU" strike="sngStrike" dirty="0" smtClean="0"/>
              <a:t>21</a:t>
            </a:r>
            <a:r>
              <a:rPr lang="en-AU" dirty="0" smtClean="0"/>
              <a:t> 100.</a:t>
            </a:r>
          </a:p>
          <a:p>
            <a:pPr lvl="2"/>
            <a:r>
              <a:rPr lang="en-AU" dirty="0" smtClean="0"/>
              <a:t>Also </a:t>
            </a:r>
            <a:r>
              <a:rPr lang="en-US" dirty="0" smtClean="0"/>
              <a:t>SIMPLE_FLOAT </a:t>
            </a:r>
            <a:r>
              <a:rPr lang="en-US" dirty="0" err="1" smtClean="0"/>
              <a:t>datatype</a:t>
            </a:r>
            <a:r>
              <a:rPr lang="en-US" dirty="0" smtClean="0"/>
              <a:t> (</a:t>
            </a:r>
            <a:r>
              <a:rPr lang="en-US" dirty="0" err="1" smtClean="0"/>
              <a:t>ie</a:t>
            </a:r>
            <a:r>
              <a:rPr lang="en-US" dirty="0" smtClean="0"/>
              <a:t> BINARY_FLOAT with NOT NULL).</a:t>
            </a:r>
          </a:p>
          <a:p>
            <a:pPr lvl="1"/>
            <a:endParaRPr lang="en-US" dirty="0" smtClean="0"/>
          </a:p>
          <a:p>
            <a:pPr lvl="1"/>
            <a:r>
              <a:rPr lang="en-US" u="sng" dirty="0" smtClean="0"/>
              <a:t>BINARY_DOUBLE</a:t>
            </a:r>
            <a:r>
              <a:rPr lang="en-AU" u="sng" dirty="0" smtClean="0"/>
              <a:t> </a:t>
            </a:r>
            <a:r>
              <a:rPr lang="en-AU" u="sng" dirty="0" err="1" smtClean="0"/>
              <a:t>datatype</a:t>
            </a:r>
            <a:endParaRPr lang="en-US" u="sng" dirty="0" smtClean="0"/>
          </a:p>
          <a:p>
            <a:pPr lvl="2"/>
            <a:r>
              <a:rPr lang="en-AU" dirty="0" smtClean="0"/>
              <a:t>Double precision 64 bit (8 bytes): 1 sign, 11 exponent, 52 </a:t>
            </a:r>
            <a:r>
              <a:rPr lang="en-AU" dirty="0" err="1" smtClean="0"/>
              <a:t>significand</a:t>
            </a:r>
            <a:r>
              <a:rPr lang="en-AU" dirty="0" smtClean="0"/>
              <a:t>.</a:t>
            </a:r>
          </a:p>
          <a:p>
            <a:pPr lvl="2"/>
            <a:r>
              <a:rPr lang="en-AU" dirty="0" err="1" smtClean="0"/>
              <a:t>Datatype</a:t>
            </a:r>
            <a:r>
              <a:rPr lang="en-AU" dirty="0" smtClean="0"/>
              <a:t> code = </a:t>
            </a:r>
            <a:r>
              <a:rPr lang="en-AU" strike="sngStrike" dirty="0" smtClean="0"/>
              <a:t>22</a:t>
            </a:r>
            <a:r>
              <a:rPr lang="en-AU" dirty="0" smtClean="0"/>
              <a:t> 101.</a:t>
            </a:r>
          </a:p>
          <a:p>
            <a:pPr lvl="2"/>
            <a:r>
              <a:rPr lang="en-AU" dirty="0" smtClean="0"/>
              <a:t>Also </a:t>
            </a:r>
            <a:r>
              <a:rPr lang="en-US" dirty="0" smtClean="0"/>
              <a:t>SIMPLE_DOUBLE </a:t>
            </a:r>
            <a:r>
              <a:rPr lang="en-US" dirty="0" err="1" smtClean="0"/>
              <a:t>datatype</a:t>
            </a:r>
            <a:r>
              <a:rPr lang="en-US" dirty="0" smtClean="0"/>
              <a:t> (</a:t>
            </a:r>
            <a:r>
              <a:rPr lang="en-US" dirty="0" err="1" smtClean="0"/>
              <a:t>ie</a:t>
            </a:r>
            <a:r>
              <a:rPr lang="en-US" dirty="0" smtClean="0"/>
              <a:t> BINARY_DOUBLE with NOT NULL).</a:t>
            </a:r>
          </a:p>
          <a:p>
            <a:pPr lvl="2">
              <a:buNone/>
            </a:pPr>
            <a:endParaRPr lang="en-AU" dirty="0" smtClean="0"/>
          </a:p>
          <a:p>
            <a:pPr lvl="2">
              <a:buNone/>
            </a:pPr>
            <a:r>
              <a:rPr lang="en-AU" dirty="0" smtClean="0"/>
              <a:t>IEEE754 defines the precision/scale so can’t specify it as for NUMBER(</a:t>
            </a:r>
            <a:r>
              <a:rPr lang="en-AU" dirty="0" err="1" smtClean="0"/>
              <a:t>p,s</a:t>
            </a:r>
            <a:r>
              <a:rPr lang="en-AU" dirty="0" smtClean="0"/>
              <a:t>) </a:t>
            </a:r>
            <a:r>
              <a:rPr lang="en-AU" dirty="0" err="1" smtClean="0"/>
              <a:t>datatype</a:t>
            </a:r>
            <a:r>
              <a:rPr lang="en-AU" dirty="0" smtClean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84711198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Hardware arithmetic with integers</a:t>
            </a:r>
            <a:endParaRPr lang="en-GB" dirty="0" smtClean="0"/>
          </a:p>
          <a:p>
            <a:pPr lvl="1"/>
            <a:endParaRPr lang="en-AU" dirty="0" smtClean="0"/>
          </a:p>
          <a:p>
            <a:pPr lvl="1"/>
            <a:r>
              <a:rPr lang="en-AU" u="sng" dirty="0" smtClean="0"/>
              <a:t>BINARY_INTEGER </a:t>
            </a:r>
            <a:r>
              <a:rPr lang="en-AU" u="sng" dirty="0" err="1" smtClean="0"/>
              <a:t>datatype</a:t>
            </a:r>
            <a:endParaRPr lang="en-AU" u="sng" dirty="0" smtClean="0"/>
          </a:p>
          <a:p>
            <a:pPr lvl="2"/>
            <a:r>
              <a:rPr lang="en-US" dirty="0" smtClean="0"/>
              <a:t>Signed integers (-2,147,483,648 to 2,147,483,647) in 32 bits.</a:t>
            </a:r>
          </a:p>
          <a:p>
            <a:pPr lvl="2"/>
            <a:r>
              <a:rPr lang="en-AU" dirty="0" err="1" smtClean="0"/>
              <a:t>Datatype</a:t>
            </a:r>
            <a:r>
              <a:rPr lang="en-AU" dirty="0" smtClean="0"/>
              <a:t> code = 2 </a:t>
            </a:r>
            <a:r>
              <a:rPr lang="en-AU" i="1" dirty="0" smtClean="0"/>
              <a:t>(same as for the library arithmetic NUMBER!!!)</a:t>
            </a:r>
          </a:p>
          <a:p>
            <a:pPr lvl="2"/>
            <a:r>
              <a:rPr lang="en-AU" dirty="0" smtClean="0"/>
              <a:t>Also </a:t>
            </a:r>
            <a:r>
              <a:rPr lang="en-US" dirty="0" smtClean="0"/>
              <a:t>SIMPLE_INTEGER (</a:t>
            </a:r>
            <a:r>
              <a:rPr lang="en-US" dirty="0" err="1" smtClean="0"/>
              <a:t>ie</a:t>
            </a:r>
            <a:r>
              <a:rPr lang="en-US" dirty="0" smtClean="0"/>
              <a:t> BINARY_INTEGER with NOT NULL).</a:t>
            </a:r>
            <a:endParaRPr lang="en-AU" dirty="0" smtClean="0"/>
          </a:p>
          <a:p>
            <a:pPr lvl="1"/>
            <a:endParaRPr lang="en-AU" dirty="0" smtClean="0"/>
          </a:p>
          <a:p>
            <a:pPr lvl="1"/>
            <a:r>
              <a:rPr lang="en-AU" dirty="0" smtClean="0"/>
              <a:t>Unfortunately we can’t create a BINARY_INTEGER column in a table.</a:t>
            </a:r>
          </a:p>
          <a:p>
            <a:pPr lvl="1"/>
            <a:r>
              <a:rPr lang="en-AU" dirty="0" smtClean="0"/>
              <a:t>However can store an integer in BINARY_FLOAT and BINARY_DOUBLE </a:t>
            </a:r>
            <a:r>
              <a:rPr lang="en-AU" dirty="0" err="1" smtClean="0"/>
              <a:t>datatypes</a:t>
            </a:r>
            <a:r>
              <a:rPr lang="en-AU" dirty="0" smtClean="0"/>
              <a:t> instead.</a:t>
            </a:r>
          </a:p>
        </p:txBody>
      </p:sp>
    </p:spTree>
    <p:extLst>
      <p:ext uri="{BB962C8B-B14F-4D97-AF65-F5344CB8AC3E}">
        <p14:creationId xmlns="" xmlns:p14="http://schemas.microsoft.com/office/powerpoint/2010/main" val="8471119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dirty="0" smtClean="0"/>
              <a:t>Determine the length and </a:t>
            </a:r>
            <a:r>
              <a:rPr lang="en-GB" dirty="0" err="1" smtClean="0"/>
              <a:t>typecode</a:t>
            </a:r>
            <a:r>
              <a:rPr lang="en-GB" dirty="0" smtClean="0"/>
              <a:t> of a value</a:t>
            </a:r>
            <a:endParaRPr lang="en-GB" dirty="0"/>
          </a:p>
          <a:p>
            <a:pPr lvl="1" defTabSz="457200"/>
            <a:r>
              <a:rPr lang="en-US" dirty="0" smtClean="0"/>
              <a:t>Use the DUMP() function to determine </a:t>
            </a:r>
            <a:r>
              <a:rPr lang="en-US" dirty="0" err="1" smtClean="0"/>
              <a:t>datatype</a:t>
            </a:r>
            <a:r>
              <a:rPr lang="en-US" dirty="0" smtClean="0"/>
              <a:t> code and value length</a:t>
            </a:r>
            <a:r>
              <a:rPr lang="en-AU" dirty="0" smtClean="0"/>
              <a:t>.</a:t>
            </a:r>
          </a:p>
          <a:p>
            <a:pPr lvl="2"/>
            <a:r>
              <a:rPr lang="en-AU" dirty="0" smtClean="0"/>
              <a:t>NUMBER, and BINARY_INTEGER=2</a:t>
            </a:r>
          </a:p>
          <a:p>
            <a:pPr lvl="2"/>
            <a:r>
              <a:rPr lang="en-AU" dirty="0" smtClean="0"/>
              <a:t>BINARY_FLOAT=100</a:t>
            </a:r>
          </a:p>
          <a:p>
            <a:pPr lvl="2"/>
            <a:r>
              <a:rPr lang="en-AU" dirty="0" smtClean="0"/>
              <a:t>BINARY_DOUBLE=101</a:t>
            </a:r>
          </a:p>
          <a:p>
            <a:pPr lvl="1"/>
            <a:endParaRPr lang="en-AU" sz="1200" dirty="0" smtClean="0"/>
          </a:p>
          <a:p>
            <a:pPr lvl="1"/>
            <a:r>
              <a:rPr lang="en-AU" sz="1400" dirty="0" smtClean="0">
                <a:latin typeface="Lucida Console" pitchFamily="49" charset="0"/>
              </a:rPr>
              <a:t>FOR a IN 0..0 LOOP		/* loop index is an INTEGER */</a:t>
            </a:r>
          </a:p>
          <a:p>
            <a:pPr lvl="1"/>
            <a:r>
              <a:rPr lang="en-AU" sz="1400" dirty="0" smtClean="0">
                <a:latin typeface="Lucida Console" pitchFamily="49" charset="0"/>
              </a:rPr>
              <a:t>  select dump(a,1016) into t from dual;</a:t>
            </a:r>
          </a:p>
          <a:p>
            <a:pPr lvl="1"/>
            <a:r>
              <a:rPr lang="en-AU" sz="1400" dirty="0" smtClean="0">
                <a:latin typeface="Lucida Console" pitchFamily="49" charset="0"/>
              </a:rPr>
              <a:t>  DBMS_OUTPUT.PUT_LINE('a='||TO_CHAR(</a:t>
            </a:r>
            <a:r>
              <a:rPr lang="en-AU" sz="1400" dirty="0" err="1" smtClean="0">
                <a:latin typeface="Lucida Console" pitchFamily="49" charset="0"/>
              </a:rPr>
              <a:t>a,'TM</a:t>
            </a:r>
            <a:r>
              <a:rPr lang="en-AU" sz="1400" dirty="0" smtClean="0">
                <a:latin typeface="Lucida Console" pitchFamily="49" charset="0"/>
              </a:rPr>
              <a:t>')||'   '||t);</a:t>
            </a:r>
          </a:p>
          <a:p>
            <a:pPr lvl="1"/>
            <a:r>
              <a:rPr lang="en-AU" sz="1400" dirty="0" smtClean="0">
                <a:latin typeface="Lucida Console" pitchFamily="49" charset="0"/>
              </a:rPr>
              <a:t>END LOOP;</a:t>
            </a:r>
          </a:p>
          <a:p>
            <a:pPr lvl="1"/>
            <a:endParaRPr lang="en-AU" sz="1400" dirty="0" smtClean="0">
              <a:latin typeface="Lucida Console" pitchFamily="49" charset="0"/>
            </a:endParaRPr>
          </a:p>
          <a:p>
            <a:pPr lvl="1"/>
            <a:r>
              <a:rPr lang="en-AU" sz="1400" dirty="0" smtClean="0">
                <a:latin typeface="Lucida Console" pitchFamily="49" charset="0"/>
              </a:rPr>
              <a:t>a=0     </a:t>
            </a:r>
            <a:r>
              <a:rPr lang="en-AU" sz="1400" b="1" dirty="0" err="1" smtClean="0">
                <a:latin typeface="Lucida Console" pitchFamily="49" charset="0"/>
              </a:rPr>
              <a:t>Typ</a:t>
            </a:r>
            <a:r>
              <a:rPr lang="en-AU" sz="1400" b="1" dirty="0" smtClean="0">
                <a:latin typeface="Lucida Console" pitchFamily="49" charset="0"/>
              </a:rPr>
              <a:t>=2</a:t>
            </a:r>
            <a:r>
              <a:rPr lang="en-AU" sz="1400" dirty="0" smtClean="0">
                <a:latin typeface="Lucida Console" pitchFamily="49" charset="0"/>
              </a:rPr>
              <a:t> Len=1: 80</a:t>
            </a:r>
          </a:p>
        </p:txBody>
      </p:sp>
    </p:spTree>
    <p:extLst>
      <p:ext uri="{BB962C8B-B14F-4D97-AF65-F5344CB8AC3E}">
        <p14:creationId xmlns="" xmlns:p14="http://schemas.microsoft.com/office/powerpoint/2010/main" val="8471119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000" dirty="0" smtClean="0"/>
              <a:t>Hardware </a:t>
            </a:r>
            <a:r>
              <a:rPr lang="en-US" sz="2000" dirty="0" err="1" smtClean="0"/>
              <a:t>vs</a:t>
            </a:r>
            <a:r>
              <a:rPr lang="en-US" sz="2000" dirty="0" smtClean="0"/>
              <a:t> library arithmetic:</a:t>
            </a:r>
            <a:br>
              <a:rPr lang="en-US" sz="2000" dirty="0" smtClean="0"/>
            </a:br>
            <a:endParaRPr lang="en-US" sz="2000" dirty="0" smtClean="0"/>
          </a:p>
          <a:p>
            <a:r>
              <a:rPr lang="en-US" sz="2000" dirty="0" smtClean="0"/>
              <a:t>CPU performance</a:t>
            </a:r>
            <a:endParaRPr lang="en-GB" sz="2000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/>
      </p:sp>
      <p:pic>
        <p:nvPicPr>
          <p:cNvPr id="6" name="Picture Placeholder 6" descr="House-of-Cards.jpg"/>
          <p:cNvPicPr>
            <a:picLocks noChangeAspect="1"/>
          </p:cNvPicPr>
          <p:nvPr/>
        </p:nvPicPr>
        <p:blipFill>
          <a:blip r:embed="rId2"/>
          <a:srcRect l="24186" t="25948" r="6047" b="12527"/>
          <a:stretch>
            <a:fillRect/>
          </a:stretch>
        </p:blipFill>
        <p:spPr>
          <a:xfrm>
            <a:off x="4012533" y="1024454"/>
            <a:ext cx="4783689" cy="316753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466128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dirty="0" smtClean="0"/>
              <a:t>Instruction set and infinite series</a:t>
            </a:r>
          </a:p>
          <a:p>
            <a:pPr lvl="1"/>
            <a:endParaRPr lang="en-AU" dirty="0" smtClean="0"/>
          </a:p>
          <a:p>
            <a:pPr lvl="1"/>
            <a:r>
              <a:rPr lang="en-AU" dirty="0" smtClean="0"/>
              <a:t>FSIN</a:t>
            </a:r>
          </a:p>
          <a:p>
            <a:pPr lvl="2"/>
            <a:r>
              <a:rPr lang="en-AU" dirty="0" smtClean="0"/>
              <a:t>Computes the sine of the source operand in register ST(0) and stores the result in ST(0).</a:t>
            </a:r>
          </a:p>
          <a:p>
            <a:pPr lvl="1"/>
            <a:endParaRPr lang="en-AU" dirty="0" smtClean="0"/>
          </a:p>
          <a:p>
            <a:pPr lvl="1"/>
            <a:r>
              <a:rPr lang="en-AU" dirty="0" smtClean="0"/>
              <a:t>FCOS</a:t>
            </a:r>
          </a:p>
          <a:p>
            <a:pPr lvl="2"/>
            <a:r>
              <a:rPr lang="en-AU" dirty="0" smtClean="0"/>
              <a:t>Computes the cosine of the source operand in register ST(0) and stores the result in ST(0).</a:t>
            </a:r>
          </a:p>
        </p:txBody>
      </p:sp>
      <p:pic>
        <p:nvPicPr>
          <p:cNvPr id="7" name="Picture Placeholder 6" descr="546ecab719ce73dfb34a7496c942972b.png"/>
          <p:cNvPicPr>
            <a:picLocks noGrp="1" noChangeAspect="1"/>
          </p:cNvPicPr>
          <p:nvPr>
            <p:ph type="pic" sz="quarter" idx="11"/>
          </p:nvPr>
        </p:nvPicPr>
        <p:blipFill>
          <a:blip r:embed="rId2"/>
          <a:srcRect l="224" r="224"/>
          <a:stretch>
            <a:fillRect/>
          </a:stretch>
        </p:blipFill>
        <p:spPr/>
      </p:pic>
    </p:spTree>
    <p:extLst>
      <p:ext uri="{BB962C8B-B14F-4D97-AF65-F5344CB8AC3E}">
        <p14:creationId xmlns="" xmlns:p14="http://schemas.microsoft.com/office/powerpoint/2010/main" val="2466128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dirty="0" smtClean="0"/>
              <a:t>Instruction set and infinite series</a:t>
            </a:r>
          </a:p>
          <a:p>
            <a:pPr lvl="1"/>
            <a:endParaRPr lang="en-AU" dirty="0" smtClean="0"/>
          </a:p>
          <a:p>
            <a:pPr lvl="2">
              <a:buNone/>
            </a:pPr>
            <a:r>
              <a:rPr lang="en-AU" dirty="0" smtClean="0">
                <a:solidFill>
                  <a:schemeClr val="tx1"/>
                </a:solidFill>
              </a:rPr>
              <a:t>Oracle will use hardware arithmetic when the operand is a BINARY </a:t>
            </a:r>
            <a:r>
              <a:rPr lang="en-AU" dirty="0" err="1" smtClean="0">
                <a:solidFill>
                  <a:schemeClr val="tx1"/>
                </a:solidFill>
              </a:rPr>
              <a:t>datatype</a:t>
            </a:r>
            <a:r>
              <a:rPr lang="en-AU" dirty="0" smtClean="0">
                <a:solidFill>
                  <a:schemeClr val="tx1"/>
                </a:solidFill>
              </a:rPr>
              <a:t>, or library arithmetic when using a NUMBER.</a:t>
            </a:r>
          </a:p>
          <a:p>
            <a:pPr lvl="2">
              <a:buNone/>
            </a:pPr>
            <a:endParaRPr lang="en-AU" dirty="0" smtClean="0">
              <a:solidFill>
                <a:schemeClr val="tx1"/>
              </a:solidFill>
            </a:endParaRPr>
          </a:p>
          <a:p>
            <a:pPr lvl="2">
              <a:buNone/>
            </a:pPr>
            <a:r>
              <a:rPr lang="en-AU" dirty="0" smtClean="0">
                <a:solidFill>
                  <a:schemeClr val="tx1"/>
                </a:solidFill>
              </a:rPr>
              <a:t>Which is quicker:</a:t>
            </a:r>
          </a:p>
          <a:p>
            <a:pPr lvl="2"/>
            <a:r>
              <a:rPr lang="en-AU" dirty="0" smtClean="0">
                <a:solidFill>
                  <a:schemeClr val="tx1"/>
                </a:solidFill>
              </a:rPr>
              <a:t>Calling a CPU instruction just once using a BINARY </a:t>
            </a:r>
            <a:r>
              <a:rPr lang="en-AU" dirty="0" err="1" smtClean="0">
                <a:solidFill>
                  <a:schemeClr val="tx1"/>
                </a:solidFill>
              </a:rPr>
              <a:t>datatype</a:t>
            </a:r>
            <a:r>
              <a:rPr lang="en-AU" dirty="0" smtClean="0">
                <a:solidFill>
                  <a:schemeClr val="tx1"/>
                </a:solidFill>
              </a:rPr>
              <a:t>? </a:t>
            </a:r>
            <a:r>
              <a:rPr lang="en-AU" dirty="0" err="1" smtClean="0">
                <a:solidFill>
                  <a:schemeClr val="tx1"/>
                </a:solidFill>
              </a:rPr>
              <a:t>eg</a:t>
            </a:r>
            <a:r>
              <a:rPr lang="en-AU" dirty="0" smtClean="0">
                <a:solidFill>
                  <a:schemeClr val="tx1"/>
                </a:solidFill>
              </a:rPr>
              <a:t> FSIN.</a:t>
            </a:r>
          </a:p>
          <a:p>
            <a:pPr lvl="2"/>
            <a:r>
              <a:rPr lang="en-AU" dirty="0" smtClean="0">
                <a:solidFill>
                  <a:schemeClr val="tx1"/>
                </a:solidFill>
              </a:rPr>
              <a:t>Creating a function/procedure using NUMBER </a:t>
            </a:r>
            <a:r>
              <a:rPr lang="en-AU" dirty="0" err="1" smtClean="0">
                <a:solidFill>
                  <a:schemeClr val="tx1"/>
                </a:solidFill>
              </a:rPr>
              <a:t>datatypes</a:t>
            </a:r>
            <a:r>
              <a:rPr lang="en-AU" dirty="0" smtClean="0">
                <a:solidFill>
                  <a:schemeClr val="tx1"/>
                </a:solidFill>
              </a:rPr>
              <a:t> that call a CPU instruction hundreds of thousands of times?</a:t>
            </a:r>
          </a:p>
        </p:txBody>
      </p:sp>
      <p:pic>
        <p:nvPicPr>
          <p:cNvPr id="7" name="Picture Placeholder 6" descr="546ecab719ce73dfb34a7496c942972b.png"/>
          <p:cNvPicPr>
            <a:picLocks noGrp="1" noChangeAspect="1"/>
          </p:cNvPicPr>
          <p:nvPr>
            <p:ph type="pic" sz="quarter" idx="11"/>
          </p:nvPr>
        </p:nvPicPr>
        <p:blipFill>
          <a:blip r:embed="rId2"/>
          <a:srcRect l="224" r="224"/>
          <a:stretch>
            <a:fillRect/>
          </a:stretch>
        </p:blipFill>
        <p:spPr/>
      </p:pic>
    </p:spTree>
    <p:extLst>
      <p:ext uri="{BB962C8B-B14F-4D97-AF65-F5344CB8AC3E}">
        <p14:creationId xmlns="" xmlns:p14="http://schemas.microsoft.com/office/powerpoint/2010/main" val="2466128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ubtitle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AU" dirty="0" smtClean="0"/>
              <a:t>Which is quicker – hardware or library arithmetic?</a:t>
            </a:r>
          </a:p>
          <a:p>
            <a:pPr lvl="1"/>
            <a:endParaRPr lang="en-AU" dirty="0" smtClean="0"/>
          </a:p>
          <a:p>
            <a:pPr lvl="2">
              <a:buNone/>
            </a:pPr>
            <a:r>
              <a:rPr lang="nl-NL" dirty="0" smtClean="0">
                <a:latin typeface="Lucida Sans" pitchFamily="34" charset="0"/>
              </a:rPr>
              <a:t>FOR x IN 0..2147483647 LOOP</a:t>
            </a:r>
          </a:p>
          <a:p>
            <a:pPr lvl="2">
              <a:buNone/>
            </a:pPr>
            <a:r>
              <a:rPr lang="es-ES" dirty="0" smtClean="0">
                <a:latin typeface="Lucida Sans" pitchFamily="34" charset="0"/>
              </a:rPr>
              <a:t>  a := 30 * 3.14159265359/180;</a:t>
            </a:r>
          </a:p>
          <a:p>
            <a:pPr lvl="2">
              <a:buNone/>
            </a:pPr>
            <a:r>
              <a:rPr lang="es-ES" dirty="0" smtClean="0">
                <a:latin typeface="Lucida Sans" pitchFamily="34" charset="0"/>
              </a:rPr>
              <a:t>  b := SIN(a);	/* </a:t>
            </a:r>
            <a:r>
              <a:rPr lang="es-ES" dirty="0" err="1" smtClean="0">
                <a:latin typeface="Lucida Sans" pitchFamily="34" charset="0"/>
              </a:rPr>
              <a:t>when</a:t>
            </a:r>
            <a:r>
              <a:rPr lang="es-ES" dirty="0" smtClean="0">
                <a:latin typeface="Lucida Sans" pitchFamily="34" charset="0"/>
              </a:rPr>
              <a:t> ‘a’ </a:t>
            </a:r>
            <a:r>
              <a:rPr lang="es-ES" dirty="0" err="1" smtClean="0">
                <a:latin typeface="Lucida Sans" pitchFamily="34" charset="0"/>
              </a:rPr>
              <a:t>is</a:t>
            </a:r>
            <a:r>
              <a:rPr lang="es-ES" dirty="0" smtClean="0">
                <a:latin typeface="Lucida Sans" pitchFamily="34" charset="0"/>
              </a:rPr>
              <a:t> BINARY </a:t>
            </a:r>
            <a:r>
              <a:rPr lang="es-ES" dirty="0" err="1" smtClean="0">
                <a:latin typeface="Lucida Sans" pitchFamily="34" charset="0"/>
              </a:rPr>
              <a:t>then</a:t>
            </a:r>
            <a:r>
              <a:rPr lang="es-ES" dirty="0" smtClean="0">
                <a:latin typeface="Lucida Sans" pitchFamily="34" charset="0"/>
              </a:rPr>
              <a:t> </a:t>
            </a:r>
            <a:r>
              <a:rPr lang="es-ES" dirty="0" err="1" smtClean="0">
                <a:latin typeface="Lucida Sans" pitchFamily="34" charset="0"/>
              </a:rPr>
              <a:t>call</a:t>
            </a:r>
            <a:r>
              <a:rPr lang="es-ES" dirty="0" smtClean="0">
                <a:latin typeface="Lucida Sans" pitchFamily="34" charset="0"/>
              </a:rPr>
              <a:t> </a:t>
            </a:r>
            <a:r>
              <a:rPr lang="es-ES" dirty="0" err="1" smtClean="0">
                <a:latin typeface="Lucida Sans" pitchFamily="34" charset="0"/>
              </a:rPr>
              <a:t>the</a:t>
            </a:r>
            <a:r>
              <a:rPr lang="es-ES" dirty="0" smtClean="0">
                <a:latin typeface="Lucida Sans" pitchFamily="34" charset="0"/>
              </a:rPr>
              <a:t> FSIN </a:t>
            </a:r>
            <a:r>
              <a:rPr lang="es-ES" dirty="0" err="1" smtClean="0">
                <a:latin typeface="Lucida Sans" pitchFamily="34" charset="0"/>
              </a:rPr>
              <a:t>instruction</a:t>
            </a:r>
            <a:r>
              <a:rPr lang="es-ES" dirty="0" smtClean="0">
                <a:latin typeface="Lucida Sans" pitchFamily="34" charset="0"/>
              </a:rPr>
              <a:t> */</a:t>
            </a:r>
          </a:p>
          <a:p>
            <a:pPr lvl="2">
              <a:buNone/>
            </a:pPr>
            <a:r>
              <a:rPr lang="en-AU" dirty="0" smtClean="0">
                <a:latin typeface="Lucida Sans" pitchFamily="34" charset="0"/>
              </a:rPr>
              <a:t>END LOOP;</a:t>
            </a:r>
          </a:p>
          <a:p>
            <a:pPr lvl="1"/>
            <a:endParaRPr lang="en-AU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895627485"/>
              </p:ext>
            </p:extLst>
          </p:nvPr>
        </p:nvGraphicFramePr>
        <p:xfrm>
          <a:off x="515710" y="3005138"/>
          <a:ext cx="7761390" cy="122301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55739"/>
                <a:gridCol w="3845580"/>
                <a:gridCol w="1047761"/>
                <a:gridCol w="1612310"/>
              </a:tblGrid>
              <a:tr h="29394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data</a:t>
                      </a:r>
                      <a:r>
                        <a:rPr lang="en-US" sz="1200" baseline="0" dirty="0" err="1" smtClean="0"/>
                        <a:t>types</a:t>
                      </a:r>
                      <a:endParaRPr lang="en-US" sz="1200" b="0" i="0" dirty="0">
                        <a:latin typeface="HP Simplified"/>
                        <a:cs typeface="HP Simplified"/>
                      </a:endParaRPr>
                    </a:p>
                  </a:txBody>
                  <a:tcPr marT="9144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dirty="0" smtClean="0"/>
                        <a:t>Sine</a:t>
                      </a:r>
                      <a:r>
                        <a:rPr lang="en-AU" sz="1200" baseline="0" dirty="0" smtClean="0"/>
                        <a:t> of 30 degrees</a:t>
                      </a:r>
                      <a:endParaRPr lang="en-US" sz="1200" dirty="0" smtClean="0"/>
                    </a:p>
                  </a:txBody>
                  <a:tcPr marR="180000" marT="9144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AU" sz="1200" dirty="0" smtClean="0"/>
                        <a:t>CPU time</a:t>
                      </a:r>
                      <a:endParaRPr lang="en-US" sz="1200" dirty="0" smtClean="0"/>
                    </a:p>
                  </a:txBody>
                  <a:tcPr marR="180000" marT="9144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AU" sz="1200" dirty="0" smtClean="0"/>
                        <a:t>length</a:t>
                      </a:r>
                      <a:endParaRPr lang="en-US" sz="1200" dirty="0" smtClean="0"/>
                    </a:p>
                  </a:txBody>
                  <a:tcPr marR="180000" marT="91440">
                    <a:solidFill>
                      <a:schemeClr val="accent1"/>
                    </a:solidFill>
                  </a:tcPr>
                </a:tc>
              </a:tr>
              <a:tr h="300993">
                <a:tc>
                  <a:txBody>
                    <a:bodyPr/>
                    <a:lstStyle/>
                    <a:p>
                      <a:pPr marL="0" marR="0" lvl="1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dirty="0" smtClean="0"/>
                        <a:t>BINARY_FLOAT</a:t>
                      </a:r>
                      <a:endParaRPr lang="en-US" sz="1200" dirty="0" smtClean="0"/>
                    </a:p>
                  </a:txBody>
                  <a:tcPr marR="0" marT="9144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0" i="0" dirty="0" smtClean="0">
                          <a:latin typeface="+mn-lt"/>
                          <a:cs typeface="HP Simplified"/>
                        </a:rPr>
                        <a:t>     0.5</a:t>
                      </a:r>
                      <a:endParaRPr lang="en-US" sz="1200" b="0" i="0" dirty="0" smtClean="0">
                        <a:latin typeface="+mn-lt"/>
                        <a:cs typeface="HP Simplified"/>
                      </a:endParaRP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dirty="0" smtClean="0">
                          <a:latin typeface="+mn-lt"/>
                          <a:cs typeface="HP Simplified"/>
                        </a:rPr>
                        <a:t>33 sec</a:t>
                      </a: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0" i="0" dirty="0" smtClean="0">
                          <a:latin typeface="+mn-lt"/>
                          <a:cs typeface="HP Simplified"/>
                        </a:rPr>
                        <a:t>4 bytes (1 </a:t>
                      </a:r>
                      <a:r>
                        <a:rPr lang="en-AU" sz="1200" b="0" i="0" dirty="0" err="1" smtClean="0">
                          <a:latin typeface="+mn-lt"/>
                          <a:cs typeface="HP Simplified"/>
                        </a:rPr>
                        <a:t>dec</a:t>
                      </a:r>
                      <a:r>
                        <a:rPr lang="en-AU" sz="1200" b="0" i="0" dirty="0" smtClean="0">
                          <a:latin typeface="+mn-lt"/>
                          <a:cs typeface="HP Simplified"/>
                        </a:rPr>
                        <a:t>)</a:t>
                      </a:r>
                      <a:endParaRPr lang="en-US" sz="1200" b="0" i="0" dirty="0" smtClean="0">
                        <a:latin typeface="+mn-lt"/>
                        <a:cs typeface="HP Simplified"/>
                      </a:endParaRPr>
                    </a:p>
                  </a:txBody>
                  <a:tcPr marR="180000" marT="91440" marB="0" anchor="ctr"/>
                </a:tc>
              </a:tr>
              <a:tr h="300993">
                <a:tc>
                  <a:txBody>
                    <a:bodyPr/>
                    <a:lstStyle/>
                    <a:p>
                      <a:pPr marL="0" marR="0" lvl="1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70C0"/>
                          </a:solidFill>
                        </a:rPr>
                        <a:t>BINARY_DOUBLE</a:t>
                      </a:r>
                    </a:p>
                  </a:txBody>
                  <a:tcPr marR="0" marT="9144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dirty="0" smtClean="0">
                          <a:solidFill>
                            <a:srgbClr val="0070C0"/>
                          </a:solidFill>
                        </a:rPr>
                        <a:t>     0.50000000000002986</a:t>
                      </a:r>
                      <a:endParaRPr lang="en-US" sz="1200" b="0" i="0" dirty="0" smtClean="0">
                        <a:solidFill>
                          <a:srgbClr val="0070C0"/>
                        </a:solidFill>
                        <a:latin typeface="+mn-lt"/>
                        <a:cs typeface="HP Simplified"/>
                      </a:endParaRP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dirty="0" smtClean="0">
                          <a:solidFill>
                            <a:srgbClr val="0070C0"/>
                          </a:solidFill>
                        </a:rPr>
                        <a:t>30 sec</a:t>
                      </a:r>
                      <a:endParaRPr lang="en-US" sz="1200" b="0" i="0" dirty="0" smtClean="0">
                        <a:solidFill>
                          <a:srgbClr val="0070C0"/>
                        </a:solidFill>
                        <a:latin typeface="+mn-lt"/>
                        <a:cs typeface="HP Simplified"/>
                      </a:endParaRP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dirty="0" smtClean="0">
                          <a:solidFill>
                            <a:srgbClr val="0070C0"/>
                          </a:solidFill>
                        </a:rPr>
                        <a:t>8 bytes (17 </a:t>
                      </a:r>
                      <a:r>
                        <a:rPr lang="en-AU" sz="1200" dirty="0" err="1" smtClean="0">
                          <a:solidFill>
                            <a:srgbClr val="0070C0"/>
                          </a:solidFill>
                        </a:rPr>
                        <a:t>dec</a:t>
                      </a:r>
                      <a:r>
                        <a:rPr lang="en-AU" sz="1200" dirty="0" smtClean="0">
                          <a:solidFill>
                            <a:srgbClr val="0070C0"/>
                          </a:solidFill>
                        </a:rPr>
                        <a:t>)</a:t>
                      </a:r>
                      <a:endParaRPr lang="en-US" sz="1200" b="0" i="0" dirty="0" smtClean="0">
                        <a:solidFill>
                          <a:srgbClr val="0070C0"/>
                        </a:solidFill>
                        <a:latin typeface="+mn-lt"/>
                        <a:cs typeface="HP Simplified"/>
                      </a:endParaRPr>
                    </a:p>
                  </a:txBody>
                  <a:tcPr marR="180000" marT="91440" marB="0" anchor="ctr"/>
                </a:tc>
              </a:tr>
              <a:tr h="30099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u="none" strike="noStrike" kern="1200" baseline="0" dirty="0" smtClean="0">
                          <a:solidFill>
                            <a:srgbClr val="000000"/>
                          </a:solidFill>
                        </a:rPr>
                        <a:t>NUMBER</a:t>
                      </a:r>
                      <a:endParaRPr lang="en-US" sz="1200" u="none" strike="noStrike" kern="1200" baseline="0" dirty="0" smtClean="0">
                        <a:solidFill>
                          <a:srgbClr val="000000"/>
                        </a:solidFill>
                      </a:endParaRPr>
                    </a:p>
                  </a:txBody>
                  <a:tcPr marR="0" marT="9144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dirty="0" smtClean="0">
                          <a:solidFill>
                            <a:srgbClr val="000000"/>
                          </a:solidFill>
                          <a:latin typeface="+mn-lt"/>
                          <a:cs typeface="HP Simplified"/>
                        </a:rPr>
                        <a:t>     0.5000000000000298434573127255848979959561</a:t>
                      </a: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dirty="0" smtClean="0">
                          <a:solidFill>
                            <a:srgbClr val="000000"/>
                          </a:solidFill>
                          <a:latin typeface="+mn-lt"/>
                          <a:cs typeface="HP Simplified"/>
                        </a:rPr>
                        <a:t>47 sec</a:t>
                      </a: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dirty="0" smtClean="0">
                          <a:solidFill>
                            <a:srgbClr val="000000"/>
                          </a:solidFill>
                          <a:latin typeface="+mn-lt"/>
                          <a:cs typeface="HP Simplified"/>
                        </a:rPr>
                        <a:t>21 bytes (40 </a:t>
                      </a:r>
                      <a:r>
                        <a:rPr lang="en-US" sz="1200" b="0" i="0" dirty="0" err="1" smtClean="0">
                          <a:solidFill>
                            <a:srgbClr val="000000"/>
                          </a:solidFill>
                          <a:latin typeface="+mn-lt"/>
                          <a:cs typeface="HP Simplified"/>
                        </a:rPr>
                        <a:t>dec</a:t>
                      </a:r>
                      <a:r>
                        <a:rPr lang="en-US" sz="1200" b="0" i="0" dirty="0" smtClean="0">
                          <a:solidFill>
                            <a:srgbClr val="000000"/>
                          </a:solidFill>
                          <a:latin typeface="+mn-lt"/>
                          <a:cs typeface="HP Simplified"/>
                        </a:rPr>
                        <a:t>)</a:t>
                      </a:r>
                    </a:p>
                  </a:txBody>
                  <a:tcPr marR="180000" marT="9144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441719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Chart 13"/>
          <p:cNvGraphicFramePr/>
          <p:nvPr>
            <p:extLst>
              <p:ext uri="{D42A27DB-BD31-4B8C-83A1-F6EECF244321}">
                <p14:modId xmlns="" xmlns:p14="http://schemas.microsoft.com/office/powerpoint/2010/main" val="1220525535"/>
              </p:ext>
            </p:extLst>
          </p:nvPr>
        </p:nvGraphicFramePr>
        <p:xfrm>
          <a:off x="0" y="1769152"/>
          <a:ext cx="8257387" cy="31352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ubtitle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lvl="1"/>
            <a:r>
              <a:rPr lang="en-AU" dirty="0" smtClean="0"/>
              <a:t>BINARY_INTEGER, BINARY_FLOAT, BINARY_DOUBLE consistently use less CPU for the same result.</a:t>
            </a:r>
          </a:p>
          <a:p>
            <a:pPr lvl="2"/>
            <a:r>
              <a:rPr lang="en-AU" dirty="0" smtClean="0"/>
              <a:t>BINARY_FLOAT did round the result of 1073741824 to 1073741820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41719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ubtitle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lvl="1"/>
            <a:r>
              <a:rPr lang="en-AU" dirty="0" smtClean="0"/>
              <a:t>BINARY_FLOAT, BINARY_DOUBLE consistently use less CPU for the same result.</a:t>
            </a:r>
          </a:p>
          <a:p>
            <a:pPr lvl="2"/>
            <a:r>
              <a:rPr lang="en-AU" dirty="0" smtClean="0"/>
              <a:t>NUMBER		=1.25992104989487316476721060727822835058 </a:t>
            </a:r>
            <a:r>
              <a:rPr lang="en-AU" dirty="0" smtClean="0">
                <a:solidFill>
                  <a:srgbClr val="0070C0"/>
                </a:solidFill>
              </a:rPr>
              <a:t>(21 bytes, 38 </a:t>
            </a:r>
            <a:r>
              <a:rPr lang="en-AU" dirty="0" err="1" smtClean="0">
                <a:solidFill>
                  <a:srgbClr val="0070C0"/>
                </a:solidFill>
              </a:rPr>
              <a:t>dec</a:t>
            </a:r>
            <a:r>
              <a:rPr lang="en-AU" dirty="0" smtClean="0">
                <a:solidFill>
                  <a:srgbClr val="0070C0"/>
                </a:solidFill>
              </a:rPr>
              <a:t>)</a:t>
            </a:r>
          </a:p>
          <a:p>
            <a:pPr lvl="2"/>
            <a:r>
              <a:rPr lang="en-AU" dirty="0" smtClean="0"/>
              <a:t>BINARY_DOUBLE=1.2599210498948732 </a:t>
            </a:r>
            <a:r>
              <a:rPr lang="en-AU" dirty="0" smtClean="0">
                <a:solidFill>
                  <a:srgbClr val="0070C0"/>
                </a:solidFill>
              </a:rPr>
              <a:t>(8 bytes, 16 </a:t>
            </a:r>
            <a:r>
              <a:rPr lang="en-AU" dirty="0" err="1" smtClean="0">
                <a:solidFill>
                  <a:srgbClr val="0070C0"/>
                </a:solidFill>
              </a:rPr>
              <a:t>dec</a:t>
            </a:r>
            <a:r>
              <a:rPr lang="en-AU" dirty="0" smtClean="0">
                <a:solidFill>
                  <a:srgbClr val="0070C0"/>
                </a:solidFill>
              </a:rPr>
              <a:t>)</a:t>
            </a:r>
          </a:p>
          <a:p>
            <a:pPr lvl="2"/>
            <a:r>
              <a:rPr lang="en-AU" dirty="0" smtClean="0"/>
              <a:t>BINARY_FLOAT	=1.25992107 </a:t>
            </a:r>
            <a:r>
              <a:rPr lang="en-AU" dirty="0" smtClean="0">
                <a:solidFill>
                  <a:srgbClr val="0070C0"/>
                </a:solidFill>
              </a:rPr>
              <a:t>(4 bytes, 8 </a:t>
            </a:r>
            <a:r>
              <a:rPr lang="en-AU" dirty="0" err="1" smtClean="0">
                <a:solidFill>
                  <a:srgbClr val="0070C0"/>
                </a:solidFill>
              </a:rPr>
              <a:t>dec</a:t>
            </a:r>
            <a:r>
              <a:rPr lang="en-AU" dirty="0" smtClean="0">
                <a:solidFill>
                  <a:srgbClr val="0070C0"/>
                </a:solidFill>
              </a:rPr>
              <a:t>)</a:t>
            </a:r>
          </a:p>
          <a:p>
            <a:pPr lvl="2">
              <a:buNone/>
            </a:pPr>
            <a:endParaRPr lang="en-AU" dirty="0" smtClean="0">
              <a:solidFill>
                <a:srgbClr val="0070C0"/>
              </a:solidFill>
            </a:endParaRPr>
          </a:p>
          <a:p>
            <a:pPr lvl="1"/>
            <a:r>
              <a:rPr lang="en-AU" dirty="0" smtClean="0">
                <a:solidFill>
                  <a:schemeClr val="accent2"/>
                </a:solidFill>
              </a:rPr>
              <a:t>More precision, the slower the result.</a:t>
            </a:r>
            <a:endParaRPr lang="en-US" dirty="0">
              <a:solidFill>
                <a:schemeClr val="accent2"/>
              </a:solidFill>
            </a:endParaRP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="" xmlns:p14="http://schemas.microsoft.com/office/powerpoint/2010/main" val="1220525535"/>
              </p:ext>
            </p:extLst>
          </p:nvPr>
        </p:nvGraphicFramePr>
        <p:xfrm>
          <a:off x="3574473" y="2220686"/>
          <a:ext cx="4697430" cy="25385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2441719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329183" y="1188720"/>
            <a:ext cx="6035991" cy="3219768"/>
          </a:xfrm>
        </p:spPr>
        <p:txBody>
          <a:bodyPr/>
          <a:lstStyle/>
          <a:p>
            <a:pPr lvl="1"/>
            <a:r>
              <a:rPr lang="en-US" u="sng" dirty="0" smtClean="0"/>
              <a:t>Paul Guerin</a:t>
            </a:r>
          </a:p>
          <a:p>
            <a:pPr lvl="3"/>
            <a:r>
              <a:rPr lang="en-US" dirty="0" smtClean="0"/>
              <a:t>Oracle Database Administrator</a:t>
            </a:r>
            <a:r>
              <a:rPr lang="en-AU" dirty="0" smtClean="0"/>
              <a:t>.</a:t>
            </a:r>
            <a:endParaRPr lang="en-US" dirty="0" smtClean="0"/>
          </a:p>
          <a:p>
            <a:pPr lvl="3"/>
            <a:r>
              <a:rPr lang="en-US" dirty="0" smtClean="0"/>
              <a:t>HP Enterprise Services, APJ, Infrastructure Technology Outsourcing.</a:t>
            </a:r>
          </a:p>
          <a:p>
            <a:pPr lvl="3"/>
            <a:r>
              <a:rPr lang="en-AU" dirty="0" smtClean="0"/>
              <a:t>Based in Sydney, Australia.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Career Highlights:</a:t>
            </a:r>
          </a:p>
          <a:p>
            <a:pPr lvl="3"/>
            <a:r>
              <a:rPr lang="en-US" dirty="0" smtClean="0"/>
              <a:t>Insync11 presenter, Sydney 2011.</a:t>
            </a:r>
            <a:endParaRPr lang="en-US" i="1" dirty="0" smtClean="0"/>
          </a:p>
          <a:p>
            <a:pPr lvl="3"/>
            <a:r>
              <a:rPr lang="en-AU" dirty="0" smtClean="0"/>
              <a:t>2020 Foresight presenter, Perth 2012.</a:t>
            </a:r>
            <a:endParaRPr lang="en-AU" i="1" dirty="0" smtClean="0"/>
          </a:p>
          <a:p>
            <a:pPr lvl="3"/>
            <a:r>
              <a:rPr lang="en-AU" dirty="0" smtClean="0"/>
              <a:t>Presenting at New Zealand OUG conference, Wellington, 2013.</a:t>
            </a:r>
          </a:p>
          <a:p>
            <a:pPr lvl="3"/>
            <a:r>
              <a:rPr lang="en-AU" dirty="0" smtClean="0"/>
              <a:t>Enrolled in the HP “Top Gun” mentoring program.</a:t>
            </a:r>
          </a:p>
          <a:p>
            <a:pPr lvl="4"/>
            <a:r>
              <a:rPr lang="en-AU" dirty="0" smtClean="0"/>
              <a:t>Currently ~300 Top Guns from a global workforce of 300,000.</a:t>
            </a:r>
          </a:p>
        </p:txBody>
      </p:sp>
      <p:pic>
        <p:nvPicPr>
          <p:cNvPr id="1026" name="Picture 2" descr="C:\Users\guerinp\Pictures\me-perth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07534" y="511764"/>
            <a:ext cx="1919778" cy="230013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466128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accent1"/>
                </a:solidFill>
              </a:rPr>
              <a:t>Oracle delivers extreme precision by default.....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“Decimal representation of π truncated to 11 decimal places is good enough to estimate the circumference of any circle that fits inside the Earth with an error of less than one </a:t>
            </a:r>
            <a:r>
              <a:rPr lang="en-US" dirty="0" err="1" smtClean="0"/>
              <a:t>millimetre</a:t>
            </a:r>
            <a:r>
              <a:rPr lang="en-US" dirty="0" smtClean="0"/>
              <a:t>.”</a:t>
            </a:r>
          </a:p>
          <a:p>
            <a:pPr lvl="1"/>
            <a:endParaRPr lang="en-AU" dirty="0" smtClean="0"/>
          </a:p>
          <a:p>
            <a:pPr lvl="1"/>
            <a:r>
              <a:rPr lang="en-US" b="1" dirty="0" smtClean="0"/>
              <a:t>“39 digits of π are sufficient to calculate the volume of the universe to the nearest atom.”</a:t>
            </a:r>
            <a:endParaRPr lang="en-AU" b="1" dirty="0" smtClean="0"/>
          </a:p>
          <a:p>
            <a:pPr lvl="1"/>
            <a:endParaRPr lang="en-AU" dirty="0" smtClean="0"/>
          </a:p>
          <a:p>
            <a:pPr lvl="1"/>
            <a:r>
              <a:rPr lang="en-AU" dirty="0" smtClean="0"/>
              <a:t>Oracle will give you the “volume of the universe to the nearest atom” by default....</a:t>
            </a:r>
          </a:p>
          <a:p>
            <a:pPr lvl="1"/>
            <a:endParaRPr lang="en-US" sz="1400" dirty="0" smtClean="0">
              <a:latin typeface="Lucida Console" pitchFamily="49" charset="0"/>
            </a:endParaRPr>
          </a:p>
          <a:p>
            <a:pPr lvl="1"/>
            <a:r>
              <a:rPr lang="en-US" sz="1400" dirty="0" smtClean="0">
                <a:latin typeface="Lucida Console" pitchFamily="49" charset="0"/>
              </a:rPr>
              <a:t>SQL&gt; select 22/7 from dual;		/* Archimedes, 250 BC */</a:t>
            </a:r>
          </a:p>
          <a:p>
            <a:pPr lvl="2">
              <a:buNone/>
            </a:pPr>
            <a:r>
              <a:rPr lang="en-AU" dirty="0" smtClean="0">
                <a:latin typeface="Lucida Console" pitchFamily="49" charset="0"/>
              </a:rPr>
              <a:t>3.14285714285714285714285714285714285714		(38 decimal places, 21 bytes)</a:t>
            </a:r>
          </a:p>
          <a:p>
            <a:pPr lvl="1"/>
            <a:endParaRPr lang="en-AU" dirty="0" smtClean="0"/>
          </a:p>
        </p:txBody>
      </p:sp>
    </p:spTree>
    <p:extLst>
      <p:ext uri="{BB962C8B-B14F-4D97-AF65-F5344CB8AC3E}">
        <p14:creationId xmlns="" xmlns:p14="http://schemas.microsoft.com/office/powerpoint/2010/main" val="84711198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dirty="0" smtClean="0"/>
              <a:t>Another compute intensive example.....</a:t>
            </a:r>
          </a:p>
          <a:p>
            <a:pPr lvl="1"/>
            <a:r>
              <a:rPr lang="en-AU" dirty="0" smtClean="0"/>
              <a:t>Calculate the value for pi (</a:t>
            </a:r>
            <a:r>
              <a:rPr lang="en-AU" dirty="0" err="1" smtClean="0"/>
              <a:t>ie</a:t>
            </a:r>
            <a:r>
              <a:rPr lang="en-AU" dirty="0" smtClean="0"/>
              <a:t> 3.14159) using 1million iterations of the </a:t>
            </a:r>
            <a:r>
              <a:rPr lang="en-AU" dirty="0" err="1" smtClean="0"/>
              <a:t>Madhava</a:t>
            </a:r>
            <a:r>
              <a:rPr lang="en-AU" dirty="0" smtClean="0"/>
              <a:t> series.</a:t>
            </a:r>
          </a:p>
          <a:p>
            <a:pPr lvl="2">
              <a:buNone/>
            </a:pPr>
            <a:r>
              <a:rPr lang="en-US" sz="1200" dirty="0" smtClean="0">
                <a:latin typeface="Lucida Sans Typewriter" pitchFamily="49" charset="0"/>
              </a:rPr>
              <a:t>WHILE y&lt;= 1000000 LOOP</a:t>
            </a:r>
          </a:p>
          <a:p>
            <a:pPr lvl="2">
              <a:buNone/>
            </a:pPr>
            <a:r>
              <a:rPr lang="en-US" sz="1200" dirty="0" smtClean="0">
                <a:latin typeface="Lucida Sans Typewriter" pitchFamily="49" charset="0"/>
              </a:rPr>
              <a:t>  </a:t>
            </a:r>
            <a:r>
              <a:rPr lang="en-US" sz="1200" dirty="0" err="1" smtClean="0">
                <a:latin typeface="Lucida Sans Typewriter" pitchFamily="49" charset="0"/>
              </a:rPr>
              <a:t>pid</a:t>
            </a:r>
            <a:r>
              <a:rPr lang="en-US" sz="1200" dirty="0" smtClean="0">
                <a:latin typeface="Lucida Sans Typewriter" pitchFamily="49" charset="0"/>
              </a:rPr>
              <a:t> := </a:t>
            </a:r>
            <a:r>
              <a:rPr lang="en-US" sz="1200" dirty="0" err="1" smtClean="0">
                <a:latin typeface="Lucida Sans Typewriter" pitchFamily="49" charset="0"/>
              </a:rPr>
              <a:t>pid</a:t>
            </a:r>
            <a:r>
              <a:rPr lang="en-US" sz="1200" dirty="0" smtClean="0">
                <a:latin typeface="Lucida Sans Typewriter" pitchFamily="49" charset="0"/>
              </a:rPr>
              <a:t> + SQRT(12)* POWER(-3,-y) / (2*y+1);</a:t>
            </a:r>
          </a:p>
          <a:p>
            <a:pPr lvl="2">
              <a:buNone/>
            </a:pPr>
            <a:r>
              <a:rPr lang="en-US" sz="1200" dirty="0" smtClean="0">
                <a:latin typeface="Lucida Sans Typewriter" pitchFamily="49" charset="0"/>
              </a:rPr>
              <a:t>  y := y + 1;</a:t>
            </a:r>
          </a:p>
          <a:p>
            <a:pPr lvl="2">
              <a:buNone/>
            </a:pPr>
            <a:r>
              <a:rPr lang="en-US" sz="1200" dirty="0" smtClean="0">
                <a:latin typeface="Lucida Sans Typewriter" pitchFamily="49" charset="0"/>
              </a:rPr>
              <a:t>END LOOP;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895627485"/>
              </p:ext>
            </p:extLst>
          </p:nvPr>
        </p:nvGraphicFramePr>
        <p:xfrm>
          <a:off x="463140" y="2802267"/>
          <a:ext cx="7794171" cy="152401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75656"/>
                <a:gridCol w="3788228"/>
                <a:gridCol w="1320800"/>
                <a:gridCol w="1509487"/>
              </a:tblGrid>
              <a:tr h="29394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data</a:t>
                      </a:r>
                      <a:r>
                        <a:rPr lang="en-US" sz="1200" baseline="0" dirty="0" err="1" smtClean="0"/>
                        <a:t>type</a:t>
                      </a:r>
                      <a:endParaRPr lang="en-US" sz="1200" b="0" i="0" dirty="0">
                        <a:latin typeface="HP Simplified"/>
                        <a:cs typeface="HP Simplified"/>
                      </a:endParaRPr>
                    </a:p>
                  </a:txBody>
                  <a:tcPr marT="9144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dirty="0" smtClean="0"/>
                        <a:t>Value</a:t>
                      </a:r>
                      <a:endParaRPr lang="en-US" sz="1200" dirty="0" smtClean="0"/>
                    </a:p>
                  </a:txBody>
                  <a:tcPr marR="180000" marT="9144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AU" sz="1200" dirty="0" smtClean="0"/>
                        <a:t>CPU time</a:t>
                      </a:r>
                      <a:endParaRPr lang="en-US" sz="1200" dirty="0" smtClean="0"/>
                    </a:p>
                  </a:txBody>
                  <a:tcPr marR="180000" marT="9144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AU" sz="1200" dirty="0" smtClean="0"/>
                        <a:t>Correct</a:t>
                      </a:r>
                      <a:r>
                        <a:rPr lang="en-AU" sz="1200" baseline="0" dirty="0" smtClean="0"/>
                        <a:t> </a:t>
                      </a:r>
                      <a:r>
                        <a:rPr lang="en-AU" sz="1200" baseline="0" dirty="0" err="1" smtClean="0"/>
                        <a:t>dec</a:t>
                      </a:r>
                      <a:r>
                        <a:rPr lang="en-AU" sz="1200" baseline="0" dirty="0" smtClean="0"/>
                        <a:t> places</a:t>
                      </a:r>
                      <a:endParaRPr lang="en-US" sz="1200" dirty="0" smtClean="0"/>
                    </a:p>
                  </a:txBody>
                  <a:tcPr marR="180000" marT="91440">
                    <a:solidFill>
                      <a:schemeClr val="accent1"/>
                    </a:solidFill>
                  </a:tcPr>
                </a:tc>
              </a:tr>
              <a:tr h="30099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u="none" strike="noStrike" kern="1200" baseline="0" dirty="0" smtClean="0"/>
                        <a:t>-</a:t>
                      </a:r>
                      <a:endParaRPr lang="en-US" sz="1200" u="none" strike="noStrike" kern="1200" baseline="0" dirty="0" smtClean="0"/>
                    </a:p>
                  </a:txBody>
                  <a:tcPr marR="0" marT="9144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dirty="0" smtClean="0">
                          <a:latin typeface="+mn-lt"/>
                          <a:cs typeface="HP Simplified"/>
                        </a:rPr>
                        <a:t>     3.1415926535897932384626433832795028841971</a:t>
                      </a: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dirty="0" smtClean="0">
                        <a:latin typeface="+mn-lt"/>
                        <a:cs typeface="HP Simplified"/>
                      </a:endParaRP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0" i="0" dirty="0" smtClean="0">
                          <a:latin typeface="+mn-lt"/>
                          <a:cs typeface="HP Simplified"/>
                        </a:rPr>
                        <a:t>40</a:t>
                      </a:r>
                      <a:endParaRPr lang="en-US" sz="1200" b="0" i="0" dirty="0" smtClean="0">
                        <a:latin typeface="+mn-lt"/>
                        <a:cs typeface="HP Simplified"/>
                      </a:endParaRPr>
                    </a:p>
                  </a:txBody>
                  <a:tcPr marR="180000" marT="91440" marB="0" anchor="ctr"/>
                </a:tc>
              </a:tr>
              <a:tr h="30099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u="none" strike="noStrike" kern="1200" baseline="0" dirty="0" smtClean="0">
                          <a:solidFill>
                            <a:srgbClr val="FF0000"/>
                          </a:solidFill>
                        </a:rPr>
                        <a:t>NUMBER</a:t>
                      </a:r>
                      <a:endParaRPr lang="en-US" sz="1200" u="none" strike="noStrike" kern="1200" baseline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R="0" marT="9144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dirty="0" smtClean="0">
                          <a:solidFill>
                            <a:srgbClr val="FF0000"/>
                          </a:solidFill>
                          <a:latin typeface="+mn-lt"/>
                          <a:cs typeface="HP Simplified"/>
                        </a:rPr>
                        <a:t>     3.14159265358979323846264338327950288418</a:t>
                      </a: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0" i="0" dirty="0" smtClean="0">
                          <a:solidFill>
                            <a:srgbClr val="FF0000"/>
                          </a:solidFill>
                          <a:latin typeface="+mn-lt"/>
                          <a:cs typeface="HP Simplified"/>
                        </a:rPr>
                        <a:t>4.6 sec</a:t>
                      </a:r>
                      <a:endParaRPr lang="en-US" sz="1200" b="0" i="0" dirty="0" smtClean="0">
                        <a:solidFill>
                          <a:srgbClr val="FF0000"/>
                        </a:solidFill>
                        <a:latin typeface="+mn-lt"/>
                        <a:cs typeface="HP Simplified"/>
                      </a:endParaRP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0" i="0" dirty="0" smtClean="0">
                          <a:solidFill>
                            <a:srgbClr val="FF0000"/>
                          </a:solidFill>
                          <a:latin typeface="+mn-lt"/>
                          <a:cs typeface="HP Simplified"/>
                        </a:rPr>
                        <a:t>38</a:t>
                      </a:r>
                      <a:endParaRPr lang="en-US" sz="1200" b="0" i="0" dirty="0" smtClean="0">
                        <a:solidFill>
                          <a:srgbClr val="FF0000"/>
                        </a:solidFill>
                        <a:latin typeface="+mn-lt"/>
                        <a:cs typeface="HP Simplified"/>
                      </a:endParaRPr>
                    </a:p>
                  </a:txBody>
                  <a:tcPr marR="180000" marT="91440" marB="0" anchor="ctr"/>
                </a:tc>
              </a:tr>
              <a:tr h="30099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u="none" strike="noStrike" kern="1200" baseline="0" dirty="0" smtClean="0">
                          <a:solidFill>
                            <a:srgbClr val="00B050"/>
                          </a:solidFill>
                        </a:rPr>
                        <a:t>BINARY_FLOAT</a:t>
                      </a:r>
                      <a:endParaRPr lang="en-US" sz="1200" u="none" strike="noStrike" kern="1200" baseline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R="0" marT="9144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dirty="0" smtClean="0">
                          <a:solidFill>
                            <a:srgbClr val="00B050"/>
                          </a:solidFill>
                          <a:latin typeface="+mn-lt"/>
                          <a:cs typeface="+mn-cs"/>
                        </a:rPr>
                        <a:t>     3.1415925</a:t>
                      </a: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0" i="0" dirty="0" smtClean="0">
                          <a:solidFill>
                            <a:srgbClr val="00B050"/>
                          </a:solidFill>
                          <a:latin typeface="+mn-lt"/>
                          <a:cs typeface="+mn-cs"/>
                        </a:rPr>
                        <a:t>0.47 sec</a:t>
                      </a:r>
                      <a:endParaRPr lang="en-US" sz="1200" b="0" i="0" dirty="0" smtClean="0">
                        <a:solidFill>
                          <a:srgbClr val="00B050"/>
                        </a:solidFill>
                        <a:latin typeface="+mn-lt"/>
                        <a:cs typeface="+mn-cs"/>
                      </a:endParaRP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0" i="0" dirty="0" smtClean="0">
                          <a:solidFill>
                            <a:srgbClr val="00B050"/>
                          </a:solidFill>
                          <a:latin typeface="+mn-lt"/>
                          <a:cs typeface="+mn-cs"/>
                        </a:rPr>
                        <a:t>7</a:t>
                      </a:r>
                      <a:endParaRPr lang="en-US" sz="1200" b="0" i="0" dirty="0" smtClean="0">
                        <a:solidFill>
                          <a:srgbClr val="00B050"/>
                        </a:solidFill>
                        <a:latin typeface="+mn-lt"/>
                        <a:cs typeface="+mn-cs"/>
                      </a:endParaRPr>
                    </a:p>
                  </a:txBody>
                  <a:tcPr marR="180000" marT="91440" marB="0" anchor="ctr"/>
                </a:tc>
              </a:tr>
              <a:tr h="30099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u="none" strike="noStrike" kern="1200" baseline="0" dirty="0" smtClean="0">
                          <a:solidFill>
                            <a:srgbClr val="00B050"/>
                          </a:solidFill>
                        </a:rPr>
                        <a:t>BINARY_DOUBLE</a:t>
                      </a:r>
                      <a:endParaRPr lang="en-US" sz="1200" u="none" strike="noStrike" kern="1200" baseline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R="0" marT="9144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dirty="0" smtClean="0">
                          <a:solidFill>
                            <a:srgbClr val="00B050"/>
                          </a:solidFill>
                          <a:latin typeface="+mn-lt"/>
                          <a:cs typeface="HP Simplified"/>
                        </a:rPr>
                        <a:t>     3.1415926535897936 (WHILE loop)</a:t>
                      </a: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0" i="0" dirty="0" smtClean="0">
                          <a:solidFill>
                            <a:srgbClr val="00B050"/>
                          </a:solidFill>
                          <a:latin typeface="+mn-lt"/>
                          <a:cs typeface="HP Simplified"/>
                        </a:rPr>
                        <a:t>0.36 sec</a:t>
                      </a:r>
                      <a:endParaRPr lang="en-US" sz="1200" b="0" i="0" dirty="0" smtClean="0">
                        <a:solidFill>
                          <a:srgbClr val="00B050"/>
                        </a:solidFill>
                        <a:latin typeface="+mn-lt"/>
                        <a:cs typeface="HP Simplified"/>
                      </a:endParaRP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0" i="0" dirty="0" smtClean="0">
                          <a:solidFill>
                            <a:srgbClr val="00B050"/>
                          </a:solidFill>
                          <a:latin typeface="+mn-lt"/>
                          <a:cs typeface="HP Simplified"/>
                        </a:rPr>
                        <a:t>16</a:t>
                      </a:r>
                      <a:endParaRPr lang="en-US" sz="1200" b="0" i="0" dirty="0" smtClean="0">
                        <a:solidFill>
                          <a:srgbClr val="00B050"/>
                        </a:solidFill>
                        <a:latin typeface="+mn-lt"/>
                        <a:cs typeface="HP Simplified"/>
                      </a:endParaRPr>
                    </a:p>
                  </a:txBody>
                  <a:tcPr marR="180000" marT="9144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8471119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GB" dirty="0" smtClean="0"/>
          </a:p>
          <a:p>
            <a:pPr lvl="1"/>
            <a:r>
              <a:rPr lang="en-US" sz="1200" dirty="0" smtClean="0">
                <a:solidFill>
                  <a:srgbClr val="FF0000"/>
                </a:solidFill>
                <a:latin typeface="Lucida Sans Typewriter" pitchFamily="49" charset="0"/>
              </a:rPr>
              <a:t>-- poor performer as mixing hardware and library arithmetic</a:t>
            </a:r>
          </a:p>
          <a:p>
            <a:pPr lvl="1"/>
            <a:r>
              <a:rPr lang="en-US" sz="1200" dirty="0" smtClean="0">
                <a:solidFill>
                  <a:srgbClr val="FF0000"/>
                </a:solidFill>
                <a:latin typeface="Lucida Sans Typewriter" pitchFamily="49" charset="0"/>
              </a:rPr>
              <a:t>FOR k IN 0..1000000 LOOP						/* loop index = INTEGER </a:t>
            </a:r>
            <a:r>
              <a:rPr lang="en-US" sz="1200" dirty="0" err="1" smtClean="0">
                <a:solidFill>
                  <a:srgbClr val="FF0000"/>
                </a:solidFill>
                <a:latin typeface="Lucida Sans Typewriter" pitchFamily="49" charset="0"/>
              </a:rPr>
              <a:t>datatype</a:t>
            </a:r>
            <a:r>
              <a:rPr lang="en-US" sz="1200" dirty="0" smtClean="0">
                <a:solidFill>
                  <a:srgbClr val="FF0000"/>
                </a:solidFill>
                <a:latin typeface="Lucida Sans Typewriter" pitchFamily="49" charset="0"/>
              </a:rPr>
              <a:t> */</a:t>
            </a:r>
          </a:p>
          <a:p>
            <a:pPr lvl="1"/>
            <a:r>
              <a:rPr lang="en-US" sz="1200" dirty="0" smtClean="0">
                <a:solidFill>
                  <a:srgbClr val="FF0000"/>
                </a:solidFill>
                <a:latin typeface="Lucida Sans Typewriter" pitchFamily="49" charset="0"/>
              </a:rPr>
              <a:t>  </a:t>
            </a:r>
            <a:r>
              <a:rPr lang="en-US" sz="1200" dirty="0" err="1" smtClean="0">
                <a:solidFill>
                  <a:srgbClr val="FF0000"/>
                </a:solidFill>
                <a:latin typeface="Lucida Sans Typewriter" pitchFamily="49" charset="0"/>
              </a:rPr>
              <a:t>pid</a:t>
            </a:r>
            <a:r>
              <a:rPr lang="en-US" sz="1200" dirty="0" smtClean="0">
                <a:solidFill>
                  <a:srgbClr val="FF0000"/>
                </a:solidFill>
                <a:latin typeface="Lucida Sans Typewriter" pitchFamily="49" charset="0"/>
              </a:rPr>
              <a:t> := </a:t>
            </a:r>
            <a:r>
              <a:rPr lang="en-US" sz="1200" dirty="0" err="1" smtClean="0">
                <a:solidFill>
                  <a:srgbClr val="FF0000"/>
                </a:solidFill>
                <a:latin typeface="Lucida Sans Typewriter" pitchFamily="49" charset="0"/>
              </a:rPr>
              <a:t>pid</a:t>
            </a:r>
            <a:r>
              <a:rPr lang="en-US" sz="1200" dirty="0" smtClean="0">
                <a:solidFill>
                  <a:srgbClr val="FF0000"/>
                </a:solidFill>
                <a:latin typeface="Lucida Sans Typewriter" pitchFamily="49" charset="0"/>
              </a:rPr>
              <a:t> + SQRT(12)* POWER(-3,-k) / (2*k+1);	/* </a:t>
            </a:r>
            <a:r>
              <a:rPr lang="en-US" sz="1200" dirty="0" err="1" smtClean="0">
                <a:solidFill>
                  <a:srgbClr val="FF0000"/>
                </a:solidFill>
                <a:latin typeface="Lucida Sans Typewriter" pitchFamily="49" charset="0"/>
              </a:rPr>
              <a:t>pid</a:t>
            </a:r>
            <a:r>
              <a:rPr lang="en-US" sz="1200" dirty="0" smtClean="0">
                <a:solidFill>
                  <a:srgbClr val="FF0000"/>
                </a:solidFill>
                <a:latin typeface="Lucida Sans Typewriter" pitchFamily="49" charset="0"/>
              </a:rPr>
              <a:t> = BINARY_DOUBLE </a:t>
            </a:r>
            <a:r>
              <a:rPr lang="en-US" sz="1200" dirty="0" err="1" smtClean="0">
                <a:solidFill>
                  <a:srgbClr val="FF0000"/>
                </a:solidFill>
                <a:latin typeface="Lucida Sans Typewriter" pitchFamily="49" charset="0"/>
              </a:rPr>
              <a:t>datatype</a:t>
            </a:r>
            <a:r>
              <a:rPr lang="en-US" sz="1200" dirty="0" smtClean="0">
                <a:solidFill>
                  <a:srgbClr val="FF0000"/>
                </a:solidFill>
                <a:latin typeface="Lucida Sans Typewriter" pitchFamily="49" charset="0"/>
              </a:rPr>
              <a:t> */</a:t>
            </a:r>
          </a:p>
          <a:p>
            <a:pPr lvl="1"/>
            <a:r>
              <a:rPr lang="en-US" sz="1200" dirty="0" smtClean="0">
                <a:solidFill>
                  <a:srgbClr val="FF0000"/>
                </a:solidFill>
                <a:latin typeface="Lucida Sans Typewriter" pitchFamily="49" charset="0"/>
              </a:rPr>
              <a:t>END LOOP;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895627485"/>
              </p:ext>
            </p:extLst>
          </p:nvPr>
        </p:nvGraphicFramePr>
        <p:xfrm>
          <a:off x="368137" y="2749488"/>
          <a:ext cx="7794171" cy="182500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46908"/>
                <a:gridCol w="3811979"/>
                <a:gridCol w="1225797"/>
                <a:gridCol w="1509487"/>
              </a:tblGrid>
              <a:tr h="29394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data</a:t>
                      </a:r>
                      <a:r>
                        <a:rPr lang="en-US" sz="1200" baseline="0" dirty="0" err="1" smtClean="0"/>
                        <a:t>type</a:t>
                      </a:r>
                      <a:endParaRPr lang="en-US" sz="1200" b="0" i="0" dirty="0">
                        <a:latin typeface="HP Simplified"/>
                        <a:cs typeface="HP Simplified"/>
                      </a:endParaRPr>
                    </a:p>
                  </a:txBody>
                  <a:tcPr marT="9144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dirty="0" smtClean="0"/>
                        <a:t>Value</a:t>
                      </a:r>
                      <a:endParaRPr lang="en-US" sz="1200" dirty="0" smtClean="0"/>
                    </a:p>
                  </a:txBody>
                  <a:tcPr marR="180000" marT="9144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AU" sz="1200" dirty="0" smtClean="0"/>
                        <a:t>time</a:t>
                      </a:r>
                      <a:endParaRPr lang="en-US" sz="1200" dirty="0" smtClean="0"/>
                    </a:p>
                  </a:txBody>
                  <a:tcPr marR="180000" marT="9144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AU" sz="1200" dirty="0" smtClean="0"/>
                        <a:t>Correct</a:t>
                      </a:r>
                      <a:r>
                        <a:rPr lang="en-AU" sz="1200" baseline="0" dirty="0" smtClean="0"/>
                        <a:t> digits</a:t>
                      </a:r>
                      <a:endParaRPr lang="en-US" sz="1200" dirty="0" smtClean="0"/>
                    </a:p>
                  </a:txBody>
                  <a:tcPr marR="180000" marT="91440">
                    <a:solidFill>
                      <a:schemeClr val="accent1"/>
                    </a:solidFill>
                  </a:tcPr>
                </a:tc>
              </a:tr>
              <a:tr h="30099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u="none" strike="noStrike" kern="1200" baseline="0" dirty="0" smtClean="0"/>
                        <a:t>-</a:t>
                      </a:r>
                      <a:endParaRPr lang="en-US" sz="1200" u="none" strike="noStrike" kern="1200" baseline="0" dirty="0" smtClean="0"/>
                    </a:p>
                  </a:txBody>
                  <a:tcPr marR="0" marT="9144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dirty="0" smtClean="0">
                          <a:latin typeface="+mn-lt"/>
                          <a:cs typeface="HP Simplified"/>
                        </a:rPr>
                        <a:t>     3.1415926535897932384626433832795028841971</a:t>
                      </a: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dirty="0" smtClean="0">
                        <a:latin typeface="+mn-lt"/>
                        <a:cs typeface="HP Simplified"/>
                      </a:endParaRP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0" i="0" dirty="0" smtClean="0">
                          <a:latin typeface="+mn-lt"/>
                          <a:cs typeface="HP Simplified"/>
                        </a:rPr>
                        <a:t>40</a:t>
                      </a:r>
                      <a:endParaRPr lang="en-US" sz="1200" b="0" i="0" dirty="0" smtClean="0">
                        <a:latin typeface="+mn-lt"/>
                        <a:cs typeface="HP Simplified"/>
                      </a:endParaRPr>
                    </a:p>
                  </a:txBody>
                  <a:tcPr marR="180000" marT="91440" marB="0" anchor="ctr"/>
                </a:tc>
              </a:tr>
              <a:tr h="30099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u="none" strike="noStrike" kern="1200" baseline="0" dirty="0" smtClean="0">
                          <a:solidFill>
                            <a:srgbClr val="FF0000"/>
                          </a:solidFill>
                        </a:rPr>
                        <a:t>NUMBER</a:t>
                      </a:r>
                      <a:endParaRPr lang="en-US" sz="1200" u="none" strike="noStrike" kern="1200" baseline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R="0" marT="9144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dirty="0" smtClean="0">
                          <a:solidFill>
                            <a:srgbClr val="FF0000"/>
                          </a:solidFill>
                          <a:latin typeface="+mn-lt"/>
                          <a:cs typeface="HP Simplified"/>
                        </a:rPr>
                        <a:t>     3.14159265358979323846264338327950288418</a:t>
                      </a: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0" i="0" dirty="0" smtClean="0">
                          <a:solidFill>
                            <a:srgbClr val="FF0000"/>
                          </a:solidFill>
                          <a:latin typeface="+mn-lt"/>
                          <a:cs typeface="HP Simplified"/>
                        </a:rPr>
                        <a:t>4.6 sec</a:t>
                      </a:r>
                      <a:endParaRPr lang="en-US" sz="1200" b="0" i="0" dirty="0" smtClean="0">
                        <a:solidFill>
                          <a:srgbClr val="FF0000"/>
                        </a:solidFill>
                        <a:latin typeface="+mn-lt"/>
                        <a:cs typeface="HP Simplified"/>
                      </a:endParaRP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0" i="0" dirty="0" smtClean="0">
                          <a:solidFill>
                            <a:srgbClr val="FF0000"/>
                          </a:solidFill>
                          <a:latin typeface="+mn-lt"/>
                          <a:cs typeface="HP Simplified"/>
                        </a:rPr>
                        <a:t>38</a:t>
                      </a:r>
                      <a:endParaRPr lang="en-US" sz="1200" b="0" i="0" dirty="0" smtClean="0">
                        <a:solidFill>
                          <a:srgbClr val="FF0000"/>
                        </a:solidFill>
                        <a:latin typeface="+mn-lt"/>
                        <a:cs typeface="HP Simplified"/>
                      </a:endParaRPr>
                    </a:p>
                  </a:txBody>
                  <a:tcPr marR="180000" marT="91440" marB="0" anchor="ctr"/>
                </a:tc>
              </a:tr>
              <a:tr h="30099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u="none" strike="noStrike" kern="1200" baseline="0" dirty="0" smtClean="0">
                          <a:solidFill>
                            <a:srgbClr val="00B050"/>
                          </a:solidFill>
                        </a:rPr>
                        <a:t>BINARY_FLOAT</a:t>
                      </a:r>
                      <a:endParaRPr lang="en-US" sz="1200" u="none" strike="noStrike" kern="1200" baseline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R="0" marT="9144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dirty="0" smtClean="0">
                          <a:solidFill>
                            <a:srgbClr val="00B050"/>
                          </a:solidFill>
                          <a:latin typeface="+mn-lt"/>
                          <a:cs typeface="+mn-cs"/>
                        </a:rPr>
                        <a:t>     3.1415925</a:t>
                      </a: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0" i="0" dirty="0" smtClean="0">
                          <a:solidFill>
                            <a:srgbClr val="00B050"/>
                          </a:solidFill>
                          <a:latin typeface="+mn-lt"/>
                          <a:cs typeface="+mn-cs"/>
                        </a:rPr>
                        <a:t>0.47 sec</a:t>
                      </a:r>
                      <a:endParaRPr lang="en-US" sz="1200" b="0" i="0" dirty="0" smtClean="0">
                        <a:solidFill>
                          <a:srgbClr val="00B050"/>
                        </a:solidFill>
                        <a:latin typeface="+mn-lt"/>
                        <a:cs typeface="+mn-cs"/>
                      </a:endParaRP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0" i="0" dirty="0" smtClean="0">
                          <a:solidFill>
                            <a:srgbClr val="00B050"/>
                          </a:solidFill>
                          <a:latin typeface="+mn-lt"/>
                          <a:cs typeface="+mn-cs"/>
                        </a:rPr>
                        <a:t>7</a:t>
                      </a:r>
                      <a:endParaRPr lang="en-US" sz="1200" b="0" i="0" dirty="0" smtClean="0">
                        <a:solidFill>
                          <a:srgbClr val="00B050"/>
                        </a:solidFill>
                        <a:latin typeface="+mn-lt"/>
                        <a:cs typeface="+mn-cs"/>
                      </a:endParaRPr>
                    </a:p>
                  </a:txBody>
                  <a:tcPr marR="180000" marT="91440" marB="0" anchor="ctr"/>
                </a:tc>
              </a:tr>
              <a:tr h="30099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u="none" strike="noStrike" kern="1200" baseline="0" dirty="0" smtClean="0">
                          <a:solidFill>
                            <a:srgbClr val="00B050"/>
                          </a:solidFill>
                        </a:rPr>
                        <a:t>BINARY_DOUBLE</a:t>
                      </a:r>
                      <a:endParaRPr lang="en-US" sz="1200" u="none" strike="noStrike" kern="1200" baseline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R="0" marT="9144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dirty="0" smtClean="0">
                          <a:solidFill>
                            <a:srgbClr val="00B050"/>
                          </a:solidFill>
                          <a:latin typeface="+mn-lt"/>
                          <a:cs typeface="HP Simplified"/>
                        </a:rPr>
                        <a:t>     3.1415926535897936 (WHILE loop)</a:t>
                      </a: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0" i="0" dirty="0" smtClean="0">
                          <a:solidFill>
                            <a:srgbClr val="00B050"/>
                          </a:solidFill>
                          <a:latin typeface="+mn-lt"/>
                          <a:cs typeface="HP Simplified"/>
                        </a:rPr>
                        <a:t>0.36 sec</a:t>
                      </a:r>
                      <a:endParaRPr lang="en-US" sz="1200" b="0" i="0" dirty="0" smtClean="0">
                        <a:solidFill>
                          <a:srgbClr val="00B050"/>
                        </a:solidFill>
                        <a:latin typeface="+mn-lt"/>
                        <a:cs typeface="HP Simplified"/>
                      </a:endParaRP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0" i="0" dirty="0" smtClean="0">
                          <a:solidFill>
                            <a:srgbClr val="00B050"/>
                          </a:solidFill>
                          <a:latin typeface="+mn-lt"/>
                          <a:cs typeface="HP Simplified"/>
                        </a:rPr>
                        <a:t>16</a:t>
                      </a:r>
                      <a:endParaRPr lang="en-US" sz="1200" b="0" i="0" dirty="0" smtClean="0">
                        <a:solidFill>
                          <a:srgbClr val="00B050"/>
                        </a:solidFill>
                        <a:latin typeface="+mn-lt"/>
                        <a:cs typeface="HP Simplified"/>
                      </a:endParaRPr>
                    </a:p>
                  </a:txBody>
                  <a:tcPr marR="180000" marT="91440" marB="0" anchor="ctr"/>
                </a:tc>
              </a:tr>
              <a:tr h="30099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u="none" strike="noStrike" kern="1200" baseline="0" dirty="0" smtClean="0">
                          <a:solidFill>
                            <a:srgbClr val="FF0000"/>
                          </a:solidFill>
                        </a:rPr>
                        <a:t>BINARY&amp;NUMBER</a:t>
                      </a:r>
                      <a:endParaRPr lang="en-US" sz="1200" u="none" strike="noStrike" kern="1200" baseline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R="0" marT="9144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dirty="0" smtClean="0">
                          <a:solidFill>
                            <a:srgbClr val="FF0000"/>
                          </a:solidFill>
                          <a:latin typeface="+mn-lt"/>
                          <a:cs typeface="HP Simplified"/>
                        </a:rPr>
                        <a:t>     3.1415926535897936 (FOR loop)</a:t>
                      </a: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0" i="0" dirty="0" smtClean="0">
                          <a:solidFill>
                            <a:srgbClr val="FF0000"/>
                          </a:solidFill>
                          <a:latin typeface="+mn-lt"/>
                          <a:cs typeface="HP Simplified"/>
                        </a:rPr>
                        <a:t>3.1 sec</a:t>
                      </a:r>
                      <a:endParaRPr lang="en-US" sz="1200" b="0" i="0" dirty="0" smtClean="0">
                        <a:solidFill>
                          <a:srgbClr val="FF0000"/>
                        </a:solidFill>
                        <a:latin typeface="+mn-lt"/>
                        <a:cs typeface="HP Simplified"/>
                      </a:endParaRP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0" i="0" dirty="0" smtClean="0">
                          <a:solidFill>
                            <a:srgbClr val="FF0000"/>
                          </a:solidFill>
                          <a:latin typeface="+mn-lt"/>
                          <a:cs typeface="HP Simplified"/>
                        </a:rPr>
                        <a:t>16</a:t>
                      </a:r>
                      <a:endParaRPr lang="en-US" sz="1200" b="0" i="0" dirty="0" smtClean="0">
                        <a:solidFill>
                          <a:srgbClr val="FF0000"/>
                        </a:solidFill>
                        <a:latin typeface="+mn-lt"/>
                        <a:cs typeface="HP Simplified"/>
                      </a:endParaRPr>
                    </a:p>
                  </a:txBody>
                  <a:tcPr marR="180000" marT="9144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8471119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GB" dirty="0" smtClean="0"/>
          </a:p>
          <a:p>
            <a:pPr lvl="1"/>
            <a:r>
              <a:rPr lang="en-US" sz="1200" dirty="0" smtClean="0">
                <a:solidFill>
                  <a:srgbClr val="0070C0"/>
                </a:solidFill>
                <a:latin typeface="Lucida Sans Typewriter" pitchFamily="49" charset="0"/>
              </a:rPr>
              <a:t>-- trick to avoid mixing hardware and library arithmetic</a:t>
            </a:r>
          </a:p>
          <a:p>
            <a:pPr lvl="1"/>
            <a:r>
              <a:rPr lang="en-US" sz="1200" dirty="0" smtClean="0">
                <a:solidFill>
                  <a:srgbClr val="0070C0"/>
                </a:solidFill>
                <a:latin typeface="Lucida Sans Typewriter" pitchFamily="49" charset="0"/>
              </a:rPr>
              <a:t>FOR </a:t>
            </a:r>
            <a:r>
              <a:rPr lang="en-US" sz="1200" dirty="0" err="1" smtClean="0">
                <a:solidFill>
                  <a:srgbClr val="0070C0"/>
                </a:solidFill>
                <a:latin typeface="Lucida Sans Typewriter" pitchFamily="49" charset="0"/>
              </a:rPr>
              <a:t>count_only_not_in_calc</a:t>
            </a:r>
            <a:r>
              <a:rPr lang="en-US" sz="1200" dirty="0" smtClean="0">
                <a:solidFill>
                  <a:srgbClr val="0070C0"/>
                </a:solidFill>
                <a:latin typeface="Lucida Sans Typewriter" pitchFamily="49" charset="0"/>
              </a:rPr>
              <a:t> IN 0..1000000 LOOP		/* only for loop, not in calc */</a:t>
            </a:r>
          </a:p>
          <a:p>
            <a:pPr lvl="1"/>
            <a:r>
              <a:rPr lang="en-US" sz="1200" dirty="0" smtClean="0">
                <a:solidFill>
                  <a:srgbClr val="0070C0"/>
                </a:solidFill>
                <a:latin typeface="Lucida Sans Typewriter" pitchFamily="49" charset="0"/>
              </a:rPr>
              <a:t>  </a:t>
            </a:r>
            <a:r>
              <a:rPr lang="en-US" sz="1200" dirty="0" err="1" smtClean="0">
                <a:solidFill>
                  <a:srgbClr val="0070C0"/>
                </a:solidFill>
                <a:latin typeface="Lucida Sans Typewriter" pitchFamily="49" charset="0"/>
              </a:rPr>
              <a:t>pid</a:t>
            </a:r>
            <a:r>
              <a:rPr lang="en-US" sz="1200" dirty="0" smtClean="0">
                <a:solidFill>
                  <a:srgbClr val="0070C0"/>
                </a:solidFill>
                <a:latin typeface="Lucida Sans Typewriter" pitchFamily="49" charset="0"/>
              </a:rPr>
              <a:t> := </a:t>
            </a:r>
            <a:r>
              <a:rPr lang="en-US" sz="1200" dirty="0" err="1" smtClean="0">
                <a:solidFill>
                  <a:srgbClr val="0070C0"/>
                </a:solidFill>
                <a:latin typeface="Lucida Sans Typewriter" pitchFamily="49" charset="0"/>
              </a:rPr>
              <a:t>pid</a:t>
            </a:r>
            <a:r>
              <a:rPr lang="en-US" sz="1200" dirty="0" smtClean="0">
                <a:solidFill>
                  <a:srgbClr val="0070C0"/>
                </a:solidFill>
                <a:latin typeface="Lucida Sans Typewriter" pitchFamily="49" charset="0"/>
              </a:rPr>
              <a:t> + SQRT(12)* POWER(-3,-y) / (2*y+1);	/* </a:t>
            </a:r>
            <a:r>
              <a:rPr lang="en-US" sz="1200" dirty="0" err="1" smtClean="0">
                <a:solidFill>
                  <a:srgbClr val="0070C0"/>
                </a:solidFill>
                <a:latin typeface="Lucida Sans Typewriter" pitchFamily="49" charset="0"/>
              </a:rPr>
              <a:t>pid</a:t>
            </a:r>
            <a:r>
              <a:rPr lang="en-US" sz="1200" dirty="0" smtClean="0">
                <a:solidFill>
                  <a:srgbClr val="0070C0"/>
                </a:solidFill>
                <a:latin typeface="Lucida Sans Typewriter" pitchFamily="49" charset="0"/>
              </a:rPr>
              <a:t> = BINARY_DOUBLE </a:t>
            </a:r>
            <a:r>
              <a:rPr lang="en-US" sz="1200" dirty="0" err="1" smtClean="0">
                <a:solidFill>
                  <a:srgbClr val="0070C0"/>
                </a:solidFill>
                <a:latin typeface="Lucida Sans Typewriter" pitchFamily="49" charset="0"/>
              </a:rPr>
              <a:t>datatype</a:t>
            </a:r>
            <a:r>
              <a:rPr lang="en-US" sz="1200" dirty="0" smtClean="0">
                <a:solidFill>
                  <a:srgbClr val="0070C0"/>
                </a:solidFill>
                <a:latin typeface="Lucida Sans Typewriter" pitchFamily="49" charset="0"/>
              </a:rPr>
              <a:t> */</a:t>
            </a:r>
          </a:p>
          <a:p>
            <a:pPr lvl="1"/>
            <a:r>
              <a:rPr lang="en-US" sz="1200" dirty="0" smtClean="0">
                <a:solidFill>
                  <a:srgbClr val="0070C0"/>
                </a:solidFill>
                <a:latin typeface="Lucida Sans Typewriter" pitchFamily="49" charset="0"/>
              </a:rPr>
              <a:t>  y := y + 1; 									/* y = BINARY_DOUBLE </a:t>
            </a:r>
            <a:r>
              <a:rPr lang="en-US" sz="1200" dirty="0" err="1" smtClean="0">
                <a:solidFill>
                  <a:srgbClr val="0070C0"/>
                </a:solidFill>
                <a:latin typeface="Lucida Sans Typewriter" pitchFamily="49" charset="0"/>
              </a:rPr>
              <a:t>datatype</a:t>
            </a:r>
            <a:r>
              <a:rPr lang="en-US" sz="1200" dirty="0" smtClean="0">
                <a:solidFill>
                  <a:srgbClr val="0070C0"/>
                </a:solidFill>
                <a:latin typeface="Lucida Sans Typewriter" pitchFamily="49" charset="0"/>
              </a:rPr>
              <a:t> */</a:t>
            </a:r>
          </a:p>
          <a:p>
            <a:pPr lvl="1"/>
            <a:r>
              <a:rPr lang="en-US" sz="1200" dirty="0" smtClean="0">
                <a:solidFill>
                  <a:srgbClr val="0070C0"/>
                </a:solidFill>
                <a:latin typeface="Lucida Sans Typewriter" pitchFamily="49" charset="0"/>
              </a:rPr>
              <a:t>END LOOP;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895627485"/>
              </p:ext>
            </p:extLst>
          </p:nvPr>
        </p:nvGraphicFramePr>
        <p:xfrm>
          <a:off x="380012" y="2713861"/>
          <a:ext cx="7794171" cy="212599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46908"/>
                <a:gridCol w="3811979"/>
                <a:gridCol w="1225797"/>
                <a:gridCol w="1509487"/>
              </a:tblGrid>
              <a:tr h="29394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data</a:t>
                      </a:r>
                      <a:r>
                        <a:rPr lang="en-US" sz="1200" baseline="0" dirty="0" err="1" smtClean="0"/>
                        <a:t>type</a:t>
                      </a:r>
                      <a:endParaRPr lang="en-US" sz="1200" b="0" i="0" dirty="0">
                        <a:latin typeface="HP Simplified"/>
                        <a:cs typeface="HP Simplified"/>
                      </a:endParaRPr>
                    </a:p>
                  </a:txBody>
                  <a:tcPr marT="9144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dirty="0" smtClean="0"/>
                        <a:t>Value</a:t>
                      </a:r>
                      <a:endParaRPr lang="en-US" sz="1200" dirty="0" smtClean="0"/>
                    </a:p>
                  </a:txBody>
                  <a:tcPr marR="180000" marT="9144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AU" sz="1200" dirty="0" smtClean="0"/>
                        <a:t>time</a:t>
                      </a:r>
                      <a:endParaRPr lang="en-US" sz="1200" dirty="0" smtClean="0"/>
                    </a:p>
                  </a:txBody>
                  <a:tcPr marR="180000" marT="9144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AU" sz="1200" dirty="0" smtClean="0"/>
                        <a:t>Correct</a:t>
                      </a:r>
                      <a:r>
                        <a:rPr lang="en-AU" sz="1200" baseline="0" dirty="0" smtClean="0"/>
                        <a:t> digits</a:t>
                      </a:r>
                      <a:endParaRPr lang="en-US" sz="1200" dirty="0" smtClean="0"/>
                    </a:p>
                  </a:txBody>
                  <a:tcPr marR="180000" marT="91440">
                    <a:solidFill>
                      <a:schemeClr val="accent1"/>
                    </a:solidFill>
                  </a:tcPr>
                </a:tc>
              </a:tr>
              <a:tr h="30099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u="none" strike="noStrike" kern="1200" baseline="0" dirty="0" smtClean="0"/>
                        <a:t>-</a:t>
                      </a:r>
                      <a:endParaRPr lang="en-US" sz="1200" u="none" strike="noStrike" kern="1200" baseline="0" dirty="0" smtClean="0"/>
                    </a:p>
                  </a:txBody>
                  <a:tcPr marR="0" marT="9144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dirty="0" smtClean="0">
                          <a:latin typeface="+mn-lt"/>
                          <a:cs typeface="HP Simplified"/>
                        </a:rPr>
                        <a:t>     3.1415926535897932384626433832795028841971</a:t>
                      </a: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dirty="0" smtClean="0">
                        <a:latin typeface="+mn-lt"/>
                        <a:cs typeface="HP Simplified"/>
                      </a:endParaRP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0" i="0" dirty="0" smtClean="0">
                          <a:latin typeface="+mn-lt"/>
                          <a:cs typeface="HP Simplified"/>
                        </a:rPr>
                        <a:t>40</a:t>
                      </a:r>
                      <a:endParaRPr lang="en-US" sz="1200" b="0" i="0" dirty="0" smtClean="0">
                        <a:latin typeface="+mn-lt"/>
                        <a:cs typeface="HP Simplified"/>
                      </a:endParaRPr>
                    </a:p>
                  </a:txBody>
                  <a:tcPr marR="180000" marT="91440" marB="0" anchor="ctr"/>
                </a:tc>
              </a:tr>
              <a:tr h="30099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u="none" strike="noStrike" kern="1200" baseline="0" dirty="0" smtClean="0">
                          <a:solidFill>
                            <a:srgbClr val="FF0000"/>
                          </a:solidFill>
                        </a:rPr>
                        <a:t>NUMBER</a:t>
                      </a:r>
                      <a:endParaRPr lang="en-US" sz="1200" u="none" strike="noStrike" kern="1200" baseline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R="0" marT="9144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dirty="0" smtClean="0">
                          <a:solidFill>
                            <a:srgbClr val="FF0000"/>
                          </a:solidFill>
                          <a:latin typeface="+mn-lt"/>
                          <a:cs typeface="HP Simplified"/>
                        </a:rPr>
                        <a:t>     3.14159265358979323846264338327950288418</a:t>
                      </a: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0" i="0" dirty="0" smtClean="0">
                          <a:solidFill>
                            <a:srgbClr val="FF0000"/>
                          </a:solidFill>
                          <a:latin typeface="+mn-lt"/>
                          <a:cs typeface="HP Simplified"/>
                        </a:rPr>
                        <a:t>4.6 sec</a:t>
                      </a:r>
                      <a:endParaRPr lang="en-US" sz="1200" b="0" i="0" dirty="0" smtClean="0">
                        <a:solidFill>
                          <a:srgbClr val="FF0000"/>
                        </a:solidFill>
                        <a:latin typeface="+mn-lt"/>
                        <a:cs typeface="HP Simplified"/>
                      </a:endParaRP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0" i="0" dirty="0" smtClean="0">
                          <a:solidFill>
                            <a:srgbClr val="FF0000"/>
                          </a:solidFill>
                          <a:latin typeface="+mn-lt"/>
                          <a:cs typeface="HP Simplified"/>
                        </a:rPr>
                        <a:t>38</a:t>
                      </a:r>
                      <a:endParaRPr lang="en-US" sz="1200" b="0" i="0" dirty="0" smtClean="0">
                        <a:solidFill>
                          <a:srgbClr val="FF0000"/>
                        </a:solidFill>
                        <a:latin typeface="+mn-lt"/>
                        <a:cs typeface="HP Simplified"/>
                      </a:endParaRPr>
                    </a:p>
                  </a:txBody>
                  <a:tcPr marR="180000" marT="91440" marB="0" anchor="ctr"/>
                </a:tc>
              </a:tr>
              <a:tr h="30099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u="none" strike="noStrike" kern="1200" baseline="0" dirty="0" smtClean="0">
                          <a:solidFill>
                            <a:srgbClr val="00B050"/>
                          </a:solidFill>
                        </a:rPr>
                        <a:t>BINARY_FLOAT</a:t>
                      </a:r>
                      <a:endParaRPr lang="en-US" sz="1200" u="none" strike="noStrike" kern="1200" baseline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R="0" marT="9144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dirty="0" smtClean="0">
                          <a:solidFill>
                            <a:srgbClr val="00B050"/>
                          </a:solidFill>
                          <a:latin typeface="+mn-lt"/>
                          <a:cs typeface="+mn-cs"/>
                        </a:rPr>
                        <a:t>     3.1415925</a:t>
                      </a: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0" i="0" dirty="0" smtClean="0">
                          <a:solidFill>
                            <a:srgbClr val="00B050"/>
                          </a:solidFill>
                          <a:latin typeface="+mn-lt"/>
                          <a:cs typeface="+mn-cs"/>
                        </a:rPr>
                        <a:t>0.47 sec</a:t>
                      </a:r>
                      <a:endParaRPr lang="en-US" sz="1200" b="0" i="0" dirty="0" smtClean="0">
                        <a:solidFill>
                          <a:srgbClr val="00B050"/>
                        </a:solidFill>
                        <a:latin typeface="+mn-lt"/>
                        <a:cs typeface="+mn-cs"/>
                      </a:endParaRP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0" i="0" dirty="0" smtClean="0">
                          <a:solidFill>
                            <a:srgbClr val="00B050"/>
                          </a:solidFill>
                          <a:latin typeface="+mn-lt"/>
                          <a:cs typeface="+mn-cs"/>
                        </a:rPr>
                        <a:t>7</a:t>
                      </a:r>
                      <a:endParaRPr lang="en-US" sz="1200" b="0" i="0" dirty="0" smtClean="0">
                        <a:solidFill>
                          <a:srgbClr val="00B050"/>
                        </a:solidFill>
                        <a:latin typeface="+mn-lt"/>
                        <a:cs typeface="+mn-cs"/>
                      </a:endParaRPr>
                    </a:p>
                  </a:txBody>
                  <a:tcPr marR="180000" marT="91440" marB="0" anchor="ctr"/>
                </a:tc>
              </a:tr>
              <a:tr h="30099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u="none" strike="noStrike" kern="1200" baseline="0" dirty="0" smtClean="0">
                          <a:solidFill>
                            <a:srgbClr val="00B050"/>
                          </a:solidFill>
                        </a:rPr>
                        <a:t>BINARY_DOUBLE</a:t>
                      </a:r>
                      <a:endParaRPr lang="en-US" sz="1200" u="none" strike="noStrike" kern="1200" baseline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R="0" marT="9144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dirty="0" smtClean="0">
                          <a:solidFill>
                            <a:srgbClr val="00B050"/>
                          </a:solidFill>
                          <a:latin typeface="+mn-lt"/>
                          <a:cs typeface="HP Simplified"/>
                        </a:rPr>
                        <a:t>     3.1415926535897936 (WHILE loop)</a:t>
                      </a: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0" i="0" dirty="0" smtClean="0">
                          <a:solidFill>
                            <a:srgbClr val="00B050"/>
                          </a:solidFill>
                          <a:latin typeface="+mn-lt"/>
                          <a:cs typeface="HP Simplified"/>
                        </a:rPr>
                        <a:t>0.36 sec</a:t>
                      </a:r>
                      <a:endParaRPr lang="en-US" sz="1200" b="0" i="0" dirty="0" smtClean="0">
                        <a:solidFill>
                          <a:srgbClr val="00B050"/>
                        </a:solidFill>
                        <a:latin typeface="+mn-lt"/>
                        <a:cs typeface="HP Simplified"/>
                      </a:endParaRP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0" i="0" dirty="0" smtClean="0">
                          <a:solidFill>
                            <a:srgbClr val="00B050"/>
                          </a:solidFill>
                          <a:latin typeface="+mn-lt"/>
                          <a:cs typeface="HP Simplified"/>
                        </a:rPr>
                        <a:t>16</a:t>
                      </a:r>
                      <a:endParaRPr lang="en-US" sz="1200" b="0" i="0" dirty="0" smtClean="0">
                        <a:solidFill>
                          <a:srgbClr val="00B050"/>
                        </a:solidFill>
                        <a:latin typeface="+mn-lt"/>
                        <a:cs typeface="HP Simplified"/>
                      </a:endParaRPr>
                    </a:p>
                  </a:txBody>
                  <a:tcPr marR="180000" marT="91440" marB="0" anchor="ctr"/>
                </a:tc>
              </a:tr>
              <a:tr h="30099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u="none" strike="noStrike" kern="1200" baseline="0" dirty="0" smtClean="0">
                          <a:solidFill>
                            <a:srgbClr val="FF0000"/>
                          </a:solidFill>
                        </a:rPr>
                        <a:t>BINARY&amp;NUMBER</a:t>
                      </a:r>
                      <a:endParaRPr lang="en-US" sz="1200" u="none" strike="noStrike" kern="1200" baseline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R="0" marT="9144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dirty="0" smtClean="0">
                          <a:solidFill>
                            <a:srgbClr val="FF0000"/>
                          </a:solidFill>
                          <a:latin typeface="+mn-lt"/>
                          <a:cs typeface="HP Simplified"/>
                        </a:rPr>
                        <a:t>     3.1415926535897936 (FOR loop)</a:t>
                      </a: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0" i="0" dirty="0" smtClean="0">
                          <a:solidFill>
                            <a:srgbClr val="FF0000"/>
                          </a:solidFill>
                          <a:latin typeface="+mn-lt"/>
                          <a:cs typeface="HP Simplified"/>
                        </a:rPr>
                        <a:t>3.1 sec</a:t>
                      </a:r>
                      <a:endParaRPr lang="en-US" sz="1200" b="0" i="0" dirty="0" smtClean="0">
                        <a:solidFill>
                          <a:srgbClr val="FF0000"/>
                        </a:solidFill>
                        <a:latin typeface="+mn-lt"/>
                        <a:cs typeface="HP Simplified"/>
                      </a:endParaRP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0" i="0" dirty="0" smtClean="0">
                          <a:solidFill>
                            <a:srgbClr val="FF0000"/>
                          </a:solidFill>
                          <a:latin typeface="+mn-lt"/>
                          <a:cs typeface="HP Simplified"/>
                        </a:rPr>
                        <a:t>16</a:t>
                      </a:r>
                      <a:endParaRPr lang="en-US" sz="1200" b="0" i="0" dirty="0" smtClean="0">
                        <a:solidFill>
                          <a:srgbClr val="FF0000"/>
                        </a:solidFill>
                        <a:latin typeface="+mn-lt"/>
                        <a:cs typeface="HP Simplified"/>
                      </a:endParaRPr>
                    </a:p>
                  </a:txBody>
                  <a:tcPr marR="180000" marT="91440" marB="0" anchor="ctr"/>
                </a:tc>
              </a:tr>
              <a:tr h="30099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kern="1200" baseline="0" dirty="0" smtClean="0">
                          <a:solidFill>
                            <a:srgbClr val="0070C0"/>
                          </a:solidFill>
                        </a:rPr>
                        <a:t>BINARY_DOUBLE</a:t>
                      </a:r>
                    </a:p>
                  </a:txBody>
                  <a:tcPr marR="0" marT="9144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dirty="0" smtClean="0">
                          <a:solidFill>
                            <a:srgbClr val="0070C0"/>
                          </a:solidFill>
                          <a:latin typeface="+mn-lt"/>
                          <a:cs typeface="HP Simplified"/>
                        </a:rPr>
                        <a:t>     3.1415926535897936 (FOR loop with trick)</a:t>
                      </a: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0" i="0" dirty="0" smtClean="0">
                          <a:solidFill>
                            <a:srgbClr val="0070C0"/>
                          </a:solidFill>
                          <a:latin typeface="+mn-lt"/>
                          <a:cs typeface="HP Simplified"/>
                        </a:rPr>
                        <a:t>0.36 sec</a:t>
                      </a:r>
                      <a:endParaRPr lang="en-US" sz="1200" b="0" i="0" dirty="0" smtClean="0">
                        <a:solidFill>
                          <a:srgbClr val="0070C0"/>
                        </a:solidFill>
                        <a:latin typeface="+mn-lt"/>
                        <a:cs typeface="HP Simplified"/>
                      </a:endParaRP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0" i="0" dirty="0" smtClean="0">
                          <a:solidFill>
                            <a:srgbClr val="0070C0"/>
                          </a:solidFill>
                          <a:latin typeface="+mn-lt"/>
                          <a:cs typeface="HP Simplified"/>
                        </a:rPr>
                        <a:t>16</a:t>
                      </a:r>
                      <a:endParaRPr lang="en-US" sz="1200" b="0" i="0" dirty="0" smtClean="0">
                        <a:solidFill>
                          <a:srgbClr val="0070C0"/>
                        </a:solidFill>
                        <a:latin typeface="+mn-lt"/>
                        <a:cs typeface="HP Simplified"/>
                      </a:endParaRPr>
                    </a:p>
                  </a:txBody>
                  <a:tcPr marR="180000" marT="9144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8471119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dirty="0" smtClean="0"/>
              <a:t>CPU performance</a:t>
            </a:r>
            <a:endParaRPr lang="en-GB" dirty="0"/>
          </a:p>
          <a:p>
            <a:pPr lvl="1"/>
            <a:endParaRPr lang="en-AU" dirty="0" smtClean="0"/>
          </a:p>
          <a:p>
            <a:pPr lvl="1"/>
            <a:r>
              <a:rPr lang="en-AU" dirty="0" smtClean="0"/>
              <a:t>Trade off is starting to appear between the BINARY </a:t>
            </a:r>
            <a:r>
              <a:rPr lang="en-AU" dirty="0" err="1" smtClean="0"/>
              <a:t>datatypes</a:t>
            </a:r>
            <a:r>
              <a:rPr lang="en-AU" dirty="0" smtClean="0"/>
              <a:t> and NUMBER:</a:t>
            </a:r>
          </a:p>
          <a:p>
            <a:pPr lvl="2"/>
            <a:r>
              <a:rPr lang="en-AU" dirty="0" smtClean="0"/>
              <a:t>NUMBER(precision, scale) was always slower then NUMBER. </a:t>
            </a:r>
            <a:r>
              <a:rPr lang="en-AU" dirty="0" err="1" smtClean="0"/>
              <a:t>eg</a:t>
            </a:r>
            <a:r>
              <a:rPr lang="en-AU" dirty="0" smtClean="0"/>
              <a:t> NUMBER(38) slower than NUMBER.</a:t>
            </a:r>
          </a:p>
          <a:p>
            <a:pPr lvl="2"/>
            <a:r>
              <a:rPr lang="en-AU" dirty="0" smtClean="0"/>
              <a:t>BINARY </a:t>
            </a:r>
            <a:r>
              <a:rPr lang="en-AU" dirty="0" err="1" smtClean="0"/>
              <a:t>datatypes</a:t>
            </a:r>
            <a:r>
              <a:rPr lang="en-AU" dirty="0" smtClean="0"/>
              <a:t> used less CPU service time. Up to 10x faster than NUMBER.</a:t>
            </a:r>
          </a:p>
          <a:p>
            <a:pPr lvl="2"/>
            <a:r>
              <a:rPr lang="en-AU" dirty="0" smtClean="0"/>
              <a:t>BINARY </a:t>
            </a:r>
            <a:r>
              <a:rPr lang="en-AU" dirty="0" err="1" smtClean="0"/>
              <a:t>datatypes</a:t>
            </a:r>
            <a:r>
              <a:rPr lang="en-AU" dirty="0" smtClean="0"/>
              <a:t> have a smaller byte length.</a:t>
            </a:r>
          </a:p>
          <a:p>
            <a:pPr lvl="2"/>
            <a:r>
              <a:rPr lang="en-AU" dirty="0" smtClean="0"/>
              <a:t>Trade-off “</a:t>
            </a:r>
            <a:r>
              <a:rPr lang="en-US" dirty="0" smtClean="0"/>
              <a:t>volume of the universe to the nearest atom” </a:t>
            </a:r>
            <a:r>
              <a:rPr lang="en-AU" dirty="0" smtClean="0"/>
              <a:t>precision for more performance.</a:t>
            </a:r>
          </a:p>
          <a:p>
            <a:pPr lvl="3"/>
            <a:r>
              <a:rPr lang="en-AU" dirty="0" err="1" smtClean="0"/>
              <a:t>eg</a:t>
            </a:r>
            <a:r>
              <a:rPr lang="en-AU" dirty="0" smtClean="0"/>
              <a:t> even a BINARY_FLOAT at 7 correct digits is more than enough precision.</a:t>
            </a:r>
          </a:p>
          <a:p>
            <a:pPr lvl="2">
              <a:buNone/>
            </a:pPr>
            <a:endParaRPr lang="en-AU" dirty="0" smtClean="0"/>
          </a:p>
          <a:p>
            <a:pPr lvl="1" algn="ctr"/>
            <a:r>
              <a:rPr lang="en-US" b="1" dirty="0" smtClean="0"/>
              <a:t>Database migrated from 16 core to 64 core CPU, representing ~$1.5m in additional licensing</a:t>
            </a:r>
          </a:p>
          <a:p>
            <a:pPr lvl="2">
              <a:buNone/>
            </a:pPr>
            <a:endParaRPr lang="en-AU" dirty="0" smtClean="0"/>
          </a:p>
        </p:txBody>
      </p:sp>
    </p:spTree>
    <p:extLst>
      <p:ext uri="{BB962C8B-B14F-4D97-AF65-F5344CB8AC3E}">
        <p14:creationId xmlns="" xmlns:p14="http://schemas.microsoft.com/office/powerpoint/2010/main" val="8471119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000" dirty="0" smtClean="0"/>
              <a:t>Hardware </a:t>
            </a:r>
            <a:r>
              <a:rPr lang="en-US" sz="2000" dirty="0" err="1" smtClean="0"/>
              <a:t>vs</a:t>
            </a:r>
            <a:r>
              <a:rPr lang="en-US" sz="2000" dirty="0" smtClean="0"/>
              <a:t> library arithmetic:</a:t>
            </a:r>
            <a:br>
              <a:rPr lang="en-US" sz="2000" dirty="0" smtClean="0"/>
            </a:br>
            <a:endParaRPr lang="en-US" sz="2000" dirty="0" smtClean="0"/>
          </a:p>
          <a:p>
            <a:r>
              <a:rPr lang="en-US" sz="2000" dirty="0" smtClean="0"/>
              <a:t>I/O performance</a:t>
            </a:r>
            <a:endParaRPr lang="en-GB" sz="2000" dirty="0" smtClean="0"/>
          </a:p>
          <a:p>
            <a:endParaRPr lang="en-GB" sz="2000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/>
      </p:sp>
      <p:pic>
        <p:nvPicPr>
          <p:cNvPr id="6" name="Picture Placeholder 6" descr="House-of-Cards.jpg"/>
          <p:cNvPicPr>
            <a:picLocks noChangeAspect="1"/>
          </p:cNvPicPr>
          <p:nvPr/>
        </p:nvPicPr>
        <p:blipFill>
          <a:blip r:embed="rId2"/>
          <a:srcRect l="24186" t="25948" r="6047" b="12527"/>
          <a:stretch>
            <a:fillRect/>
          </a:stretch>
        </p:blipFill>
        <p:spPr>
          <a:xfrm>
            <a:off x="4012533" y="1024454"/>
            <a:ext cx="4783689" cy="316753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466128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dirty="0" smtClean="0"/>
              <a:t>Example</a:t>
            </a:r>
            <a:endParaRPr lang="en-GB" dirty="0"/>
          </a:p>
          <a:p>
            <a:pPr lvl="1"/>
            <a:endParaRPr lang="en-AU" dirty="0" smtClean="0"/>
          </a:p>
          <a:p>
            <a:pPr lvl="1"/>
            <a:r>
              <a:rPr lang="en-AU" dirty="0" smtClean="0"/>
              <a:t>For example, create a table and insert with random values into NUMBER, BINARY_FLOAT, and BINARY_DOUBLE.</a:t>
            </a:r>
          </a:p>
          <a:p>
            <a:pPr lvl="1"/>
            <a:r>
              <a:rPr lang="en-AU" dirty="0" smtClean="0"/>
              <a:t>Then single column indexes are created for 3 indexes in total.</a:t>
            </a:r>
            <a:endParaRPr lang="en-US" dirty="0" smtClean="0"/>
          </a:p>
          <a:p>
            <a:pPr lvl="2"/>
            <a:endParaRPr lang="en-AU" dirty="0" smtClean="0"/>
          </a:p>
          <a:p>
            <a:pPr lvl="2"/>
            <a:endParaRPr lang="en-US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895627485"/>
              </p:ext>
            </p:extLst>
          </p:nvPr>
        </p:nvGraphicFramePr>
        <p:xfrm>
          <a:off x="653143" y="2769281"/>
          <a:ext cx="7474857" cy="156210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77257"/>
                <a:gridCol w="783771"/>
                <a:gridCol w="711200"/>
                <a:gridCol w="914400"/>
                <a:gridCol w="3788229"/>
              </a:tblGrid>
              <a:tr h="29394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 smtClean="0"/>
                        <a:t> index</a:t>
                      </a:r>
                      <a:r>
                        <a:rPr lang="en-US" sz="1200" baseline="0" dirty="0" smtClean="0"/>
                        <a:t> on column</a:t>
                      </a:r>
                      <a:endParaRPr lang="en-US" sz="1200" b="0" i="0" dirty="0">
                        <a:latin typeface="HP Simplified"/>
                        <a:cs typeface="HP Simplified"/>
                      </a:endParaRPr>
                    </a:p>
                  </a:txBody>
                  <a:tcPr marT="9144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 smtClean="0"/>
                        <a:t>Index height</a:t>
                      </a:r>
                    </a:p>
                  </a:txBody>
                  <a:tcPr marR="180000" marT="9144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AU" sz="1200" dirty="0" smtClean="0"/>
                        <a:t>Leaf nodes</a:t>
                      </a:r>
                      <a:endParaRPr lang="en-US" sz="1200" dirty="0" smtClean="0"/>
                    </a:p>
                  </a:txBody>
                  <a:tcPr marR="180000" marT="9144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dirty="0" smtClean="0"/>
                        <a:t>Distinct keys</a:t>
                      </a:r>
                      <a:endParaRPr lang="en-US" sz="1200" dirty="0" smtClean="0"/>
                    </a:p>
                  </a:txBody>
                  <a:tcPr marR="180000" marT="9144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200" dirty="0" smtClean="0"/>
                    </a:p>
                  </a:txBody>
                  <a:tcPr marR="180000" marT="91440">
                    <a:solidFill>
                      <a:schemeClr val="accent1"/>
                    </a:solidFill>
                  </a:tcPr>
                </a:tc>
              </a:tr>
              <a:tr h="30099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u="none" strike="noStrike" kern="1200" baseline="0" dirty="0" smtClean="0"/>
                        <a:t>NUMBER</a:t>
                      </a:r>
                      <a:endParaRPr lang="en-US" sz="1200" u="none" strike="noStrike" kern="1200" baseline="0" dirty="0" smtClean="0"/>
                    </a:p>
                  </a:txBody>
                  <a:tcPr marR="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0" i="0" dirty="0" smtClean="0">
                          <a:latin typeface="+mn-lt"/>
                          <a:cs typeface="+mn-cs"/>
                        </a:rPr>
                        <a:t>2</a:t>
                      </a:r>
                      <a:endParaRPr lang="en-US" sz="1200" b="0" i="0" dirty="0" smtClean="0">
                        <a:latin typeface="+mn-lt"/>
                        <a:cs typeface="+mn-cs"/>
                      </a:endParaRP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dirty="0" smtClean="0">
                          <a:latin typeface="+mn-lt"/>
                          <a:cs typeface="+mn-cs"/>
                        </a:rPr>
                        <a:t>44618</a:t>
                      </a: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dirty="0" smtClean="0">
                          <a:latin typeface="+mn-lt"/>
                          <a:cs typeface="+mn-cs"/>
                        </a:rPr>
                        <a:t>9758194</a:t>
                      </a:r>
                      <a:endParaRPr lang="en-US" sz="1200" b="0" i="0" dirty="0" smtClean="0">
                        <a:latin typeface="+mn-lt"/>
                        <a:cs typeface="HP Simplified"/>
                      </a:endParaRP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dirty="0" smtClean="0">
                        <a:latin typeface="+mn-lt"/>
                        <a:cs typeface="HP Simplified"/>
                      </a:endParaRPr>
                    </a:p>
                  </a:txBody>
                  <a:tcPr marR="180000" marT="91440" marB="0" anchor="ctr"/>
                </a:tc>
              </a:tr>
              <a:tr h="30099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u="none" strike="noStrike" kern="1200" baseline="0" dirty="0" smtClean="0">
                          <a:solidFill>
                            <a:srgbClr val="0070C0"/>
                          </a:solidFill>
                        </a:rPr>
                        <a:t>BINARY_FLOAT</a:t>
                      </a:r>
                      <a:endParaRPr lang="en-US" sz="1200" u="none" strike="noStrike" kern="1200" baseline="0" dirty="0" smtClean="0">
                        <a:solidFill>
                          <a:srgbClr val="0070C0"/>
                        </a:solidFill>
                      </a:endParaRPr>
                    </a:p>
                  </a:txBody>
                  <a:tcPr marR="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0" i="0" dirty="0" smtClean="0">
                          <a:latin typeface="+mn-lt"/>
                          <a:cs typeface="+mn-cs"/>
                        </a:rPr>
                        <a:t>2</a:t>
                      </a:r>
                      <a:endParaRPr lang="en-US" sz="1200" b="0" i="0" dirty="0" smtClean="0">
                        <a:latin typeface="+mn-lt"/>
                        <a:cs typeface="+mn-cs"/>
                      </a:endParaRP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dirty="0" smtClean="0">
                          <a:solidFill>
                            <a:srgbClr val="0070C0"/>
                          </a:solidFill>
                          <a:latin typeface="+mn-lt"/>
                          <a:cs typeface="+mn-cs"/>
                        </a:rPr>
                        <a:t>21916</a:t>
                      </a: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dirty="0" smtClean="0">
                          <a:latin typeface="+mn-lt"/>
                          <a:cs typeface="+mn-cs"/>
                        </a:rPr>
                        <a:t>8201728</a:t>
                      </a: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0" i="0" baseline="0" dirty="0" smtClean="0">
                          <a:solidFill>
                            <a:srgbClr val="0070C0"/>
                          </a:solidFill>
                          <a:latin typeface="+mn-lt"/>
                          <a:cs typeface="+mn-cs"/>
                        </a:rPr>
                        <a:t>Half the leaf nodes for the same number of rows.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0" i="0" dirty="0" smtClean="0">
                          <a:solidFill>
                            <a:srgbClr val="0070C0"/>
                          </a:solidFill>
                          <a:latin typeface="+mn-lt"/>
                          <a:cs typeface="+mn-cs"/>
                        </a:rPr>
                        <a:t>Fewer distinct keys</a:t>
                      </a:r>
                      <a:r>
                        <a:rPr lang="en-AU" sz="1200" b="0" i="0" baseline="0" dirty="0" smtClean="0">
                          <a:solidFill>
                            <a:srgbClr val="0070C0"/>
                          </a:solidFill>
                          <a:latin typeface="+mn-lt"/>
                          <a:cs typeface="+mn-cs"/>
                        </a:rPr>
                        <a:t> due to rounding.</a:t>
                      </a:r>
                      <a:endParaRPr lang="en-US" sz="1200" b="0" i="0" dirty="0" smtClean="0">
                        <a:solidFill>
                          <a:srgbClr val="0070C0"/>
                        </a:solidFill>
                        <a:latin typeface="+mn-lt"/>
                        <a:cs typeface="+mn-cs"/>
                      </a:endParaRPr>
                    </a:p>
                  </a:txBody>
                  <a:tcPr marR="180000" marT="91440" marB="0" anchor="ctr"/>
                </a:tc>
              </a:tr>
              <a:tr h="30099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u="none" strike="noStrike" kern="1200" baseline="0" dirty="0" smtClean="0"/>
                        <a:t>BINARY_DOUBLE</a:t>
                      </a:r>
                      <a:endParaRPr lang="en-US" sz="1200" u="none" strike="noStrike" kern="1200" baseline="0" dirty="0" smtClean="0"/>
                    </a:p>
                  </a:txBody>
                  <a:tcPr marR="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0" i="0" dirty="0" smtClean="0">
                          <a:latin typeface="+mn-lt"/>
                          <a:cs typeface="+mn-cs"/>
                        </a:rPr>
                        <a:t>2</a:t>
                      </a:r>
                      <a:endParaRPr lang="en-US" sz="1200" b="0" i="0" dirty="0" smtClean="0">
                        <a:latin typeface="+mn-lt"/>
                        <a:cs typeface="+mn-cs"/>
                      </a:endParaRP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dirty="0" smtClean="0">
                          <a:latin typeface="+mn-lt"/>
                          <a:cs typeface="+mn-cs"/>
                        </a:rPr>
                        <a:t>29615</a:t>
                      </a: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dirty="0" smtClean="0">
                          <a:latin typeface="+mn-lt"/>
                          <a:cs typeface="HP Simplified"/>
                        </a:rPr>
                        <a:t>9973760</a:t>
                      </a: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0" i="0" dirty="0" smtClean="0">
                          <a:latin typeface="+mn-lt"/>
                          <a:cs typeface="HP Simplified"/>
                        </a:rPr>
                        <a:t>Also fewer leaf nodes than index on NUMBER.</a:t>
                      </a:r>
                      <a:endParaRPr lang="en-US" sz="1200" b="0" i="0" dirty="0" smtClean="0">
                        <a:latin typeface="+mn-lt"/>
                        <a:cs typeface="HP Simplified"/>
                      </a:endParaRPr>
                    </a:p>
                  </a:txBody>
                  <a:tcPr marR="180000" marT="9144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8471119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Chart 13"/>
          <p:cNvGraphicFramePr/>
          <p:nvPr>
            <p:extLst>
              <p:ext uri="{D42A27DB-BD31-4B8C-83A1-F6EECF244321}">
                <p14:modId xmlns="" xmlns:p14="http://schemas.microsoft.com/office/powerpoint/2010/main" val="1220525535"/>
              </p:ext>
            </p:extLst>
          </p:nvPr>
        </p:nvGraphicFramePr>
        <p:xfrm>
          <a:off x="0" y="1769152"/>
          <a:ext cx="8257387" cy="31352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ubtitle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lvl="1"/>
            <a:r>
              <a:rPr lang="en-AU" dirty="0" smtClean="0"/>
              <a:t>SELECT SUM(column) FROM table;		Data access: INDEX FAST FULL SCAN</a:t>
            </a:r>
          </a:p>
          <a:p>
            <a:pPr lvl="1"/>
            <a:r>
              <a:rPr lang="en-AU" dirty="0" smtClean="0">
                <a:solidFill>
                  <a:srgbClr val="00B050"/>
                </a:solidFill>
              </a:rPr>
              <a:t>Index on BINARY_FLOAT is half the size of NUMBER, so expect to see half the elapsed time.....</a:t>
            </a:r>
            <a:endParaRPr lang="en-US" dirty="0" smtClean="0">
              <a:solidFill>
                <a:srgbClr val="00B050"/>
              </a:solidFill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41719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dirty="0" smtClean="0"/>
              <a:t>I/O performance</a:t>
            </a:r>
            <a:endParaRPr lang="en-GB" dirty="0"/>
          </a:p>
          <a:p>
            <a:pPr lvl="1"/>
            <a:endParaRPr lang="en-AU" dirty="0" smtClean="0"/>
          </a:p>
          <a:p>
            <a:pPr lvl="1"/>
            <a:r>
              <a:rPr lang="en-AU" dirty="0" smtClean="0"/>
              <a:t>The INDEX FAST FULL SCAN on the BINARY </a:t>
            </a:r>
            <a:r>
              <a:rPr lang="en-AU" dirty="0" err="1" smtClean="0"/>
              <a:t>datatypes</a:t>
            </a:r>
            <a:r>
              <a:rPr lang="en-AU" dirty="0" smtClean="0"/>
              <a:t>:</a:t>
            </a:r>
          </a:p>
          <a:p>
            <a:pPr lvl="2"/>
            <a:r>
              <a:rPr lang="en-AU" dirty="0" smtClean="0"/>
              <a:t>Some minor error due to rounding.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895627485"/>
              </p:ext>
            </p:extLst>
          </p:nvPr>
        </p:nvGraphicFramePr>
        <p:xfrm>
          <a:off x="650505" y="2758725"/>
          <a:ext cx="7416800" cy="152401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480457"/>
                <a:gridCol w="4397828"/>
                <a:gridCol w="1538515"/>
              </a:tblGrid>
              <a:tr h="29394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 smtClean="0"/>
                        <a:t> index</a:t>
                      </a:r>
                      <a:r>
                        <a:rPr lang="en-US" sz="1200" baseline="0" dirty="0" smtClean="0"/>
                        <a:t> on column</a:t>
                      </a:r>
                      <a:endParaRPr lang="en-US" sz="1200" b="0" i="0" dirty="0">
                        <a:latin typeface="HP Simplified"/>
                        <a:cs typeface="HP Simplified"/>
                      </a:endParaRPr>
                    </a:p>
                  </a:txBody>
                  <a:tcPr marT="9144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AU" sz="1200" dirty="0" smtClean="0"/>
                        <a:t>Summation</a:t>
                      </a:r>
                      <a:endParaRPr lang="en-US" sz="1200" dirty="0" smtClean="0"/>
                    </a:p>
                  </a:txBody>
                  <a:tcPr marR="180000" marT="9144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dirty="0" smtClean="0"/>
                        <a:t>error</a:t>
                      </a:r>
                      <a:endParaRPr lang="en-US" sz="1200" dirty="0" smtClean="0"/>
                    </a:p>
                  </a:txBody>
                  <a:tcPr marR="180000" marT="91440">
                    <a:solidFill>
                      <a:schemeClr val="accent1"/>
                    </a:solidFill>
                  </a:tcPr>
                </a:tc>
              </a:tr>
              <a:tr h="30099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u="none" strike="noStrike" kern="1200" baseline="0" dirty="0" smtClean="0"/>
                        <a:t>NUMBER</a:t>
                      </a:r>
                      <a:endParaRPr lang="en-US" sz="1200" u="none" strike="noStrike" kern="1200" baseline="0" dirty="0" smtClean="0"/>
                    </a:p>
                  </a:txBody>
                  <a:tcPr marR="0" marT="9144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dirty="0" smtClean="0">
                          <a:latin typeface="+mn-lt"/>
                          <a:cs typeface="+mn-cs"/>
                        </a:rPr>
                        <a:t>     499988709647.89419293409433365557</a:t>
                      </a: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0" i="0" dirty="0" smtClean="0">
                          <a:latin typeface="+mn-lt"/>
                          <a:cs typeface="HP Simplified"/>
                        </a:rPr>
                        <a:t>-</a:t>
                      </a:r>
                      <a:endParaRPr lang="en-US" sz="1200" b="0" i="0" dirty="0" smtClean="0">
                        <a:latin typeface="+mn-lt"/>
                        <a:cs typeface="HP Simplified"/>
                      </a:endParaRPr>
                    </a:p>
                  </a:txBody>
                  <a:tcPr marR="180000" marT="91440" marB="0" anchor="ctr"/>
                </a:tc>
              </a:tr>
              <a:tr h="30099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u="none" strike="noStrike" kern="1200" baseline="0" dirty="0" smtClean="0"/>
                        <a:t>BINARY_FLOAT</a:t>
                      </a:r>
                      <a:endParaRPr lang="en-US" sz="1200" u="none" strike="noStrike" kern="1200" baseline="0" dirty="0" smtClean="0"/>
                    </a:p>
                  </a:txBody>
                  <a:tcPr marR="0" marT="9144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dirty="0" smtClean="0">
                          <a:latin typeface="+mn-lt"/>
                          <a:cs typeface="+mn-cs"/>
                        </a:rPr>
                        <a:t>     501864890000</a:t>
                      </a: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0" i="0" dirty="0" smtClean="0">
                          <a:latin typeface="+mn-lt"/>
                          <a:cs typeface="HP Simplified"/>
                        </a:rPr>
                        <a:t>0.375%</a:t>
                      </a:r>
                      <a:endParaRPr lang="en-US" sz="1200" b="0" i="0" dirty="0" smtClean="0">
                        <a:latin typeface="+mn-lt"/>
                        <a:cs typeface="HP Simplified"/>
                      </a:endParaRPr>
                    </a:p>
                  </a:txBody>
                  <a:tcPr marR="180000" marT="91440" marB="0" anchor="ctr"/>
                </a:tc>
              </a:tr>
              <a:tr h="30099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u="none" strike="noStrike" kern="1200" baseline="0" dirty="0" smtClean="0"/>
                        <a:t>BINARY_DOUBLE</a:t>
                      </a:r>
                      <a:endParaRPr lang="en-US" sz="1200" u="none" strike="noStrike" kern="1200" baseline="0" dirty="0" smtClean="0"/>
                    </a:p>
                  </a:txBody>
                  <a:tcPr marR="0" marT="9144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dirty="0" smtClean="0">
                          <a:latin typeface="+mn-lt"/>
                          <a:cs typeface="+mn-cs"/>
                        </a:rPr>
                        <a:t>     499988709647.89734</a:t>
                      </a: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0" i="0" dirty="0" smtClean="0">
                          <a:latin typeface="+mn-lt"/>
                          <a:cs typeface="HP Simplified"/>
                        </a:rPr>
                        <a:t>-</a:t>
                      </a:r>
                      <a:endParaRPr lang="en-US" sz="1200" b="0" i="0" dirty="0" smtClean="0">
                        <a:latin typeface="+mn-lt"/>
                        <a:cs typeface="HP Simplified"/>
                      </a:endParaRPr>
                    </a:p>
                  </a:txBody>
                  <a:tcPr marR="180000" marT="91440" marB="0" anchor="ctr"/>
                </a:tc>
              </a:tr>
              <a:tr h="30099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u="none" strike="noStrike" kern="1200" baseline="0" dirty="0" smtClean="0"/>
                    </a:p>
                  </a:txBody>
                  <a:tcPr marR="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dirty="0" smtClean="0">
                        <a:latin typeface="+mn-lt"/>
                        <a:cs typeface="+mn-cs"/>
                      </a:endParaRP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dirty="0" smtClean="0">
                        <a:latin typeface="+mn-lt"/>
                        <a:cs typeface="HP Simplified"/>
                      </a:endParaRPr>
                    </a:p>
                  </a:txBody>
                  <a:tcPr marR="180000" marT="9144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8471119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dirty="0" smtClean="0"/>
              <a:t>I/O performance</a:t>
            </a:r>
            <a:endParaRPr lang="en-GB" dirty="0"/>
          </a:p>
          <a:p>
            <a:pPr lvl="1"/>
            <a:endParaRPr lang="en-AU" dirty="0" smtClean="0"/>
          </a:p>
          <a:p>
            <a:pPr lvl="1"/>
            <a:r>
              <a:rPr lang="en-AU" dirty="0" smtClean="0"/>
              <a:t>Using BINARY_FLOAT, BINARY_DOUBLE</a:t>
            </a:r>
          </a:p>
          <a:p>
            <a:pPr lvl="2"/>
            <a:r>
              <a:rPr lang="en-AU" dirty="0" smtClean="0"/>
              <a:t>Smaller value length (4 or 8 bytes </a:t>
            </a:r>
            <a:r>
              <a:rPr lang="en-AU" dirty="0" err="1" smtClean="0"/>
              <a:t>vs</a:t>
            </a:r>
            <a:r>
              <a:rPr lang="en-AU" dirty="0" smtClean="0"/>
              <a:t> 22 bytes).</a:t>
            </a:r>
          </a:p>
          <a:p>
            <a:pPr lvl="2"/>
            <a:r>
              <a:rPr lang="en-AU" dirty="0" smtClean="0"/>
              <a:t>Smaller average column size leads to smaller row length in the table.</a:t>
            </a:r>
          </a:p>
          <a:p>
            <a:pPr lvl="2"/>
            <a:r>
              <a:rPr lang="en-AU" dirty="0" smtClean="0"/>
              <a:t>Smaller rows lead to smaller tables and indexes:</a:t>
            </a:r>
          </a:p>
          <a:p>
            <a:pPr lvl="3"/>
            <a:r>
              <a:rPr lang="en-AU" dirty="0" smtClean="0"/>
              <a:t>Full-table scans finish earlier.</a:t>
            </a:r>
          </a:p>
          <a:p>
            <a:pPr lvl="3"/>
            <a:r>
              <a:rPr lang="en-AU" dirty="0" smtClean="0"/>
              <a:t>Fast-full index scans finish earlier.</a:t>
            </a:r>
          </a:p>
          <a:p>
            <a:pPr lvl="3"/>
            <a:r>
              <a:rPr lang="en-AU" dirty="0" smtClean="0"/>
              <a:t>Index range scans potentially require fewer blocks.</a:t>
            </a:r>
          </a:p>
          <a:p>
            <a:pPr lvl="3"/>
            <a:r>
              <a:rPr lang="en-AU" dirty="0" smtClean="0"/>
              <a:t>More rows per block so potentially the data you want most often is cached for longer.</a:t>
            </a:r>
          </a:p>
          <a:p>
            <a:pPr lvl="1" algn="ctr"/>
            <a:r>
              <a:rPr lang="en-AU" dirty="0" smtClean="0">
                <a:solidFill>
                  <a:srgbClr val="00B050"/>
                </a:solidFill>
              </a:rPr>
              <a:t>Think smaller is faster.....</a:t>
            </a:r>
            <a:endParaRPr lang="en-US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471119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sz="quarter" idx="10"/>
          </p:nvPr>
        </p:nvSpPr>
        <p:spPr>
          <a:xfrm>
            <a:off x="329184" y="1188720"/>
            <a:ext cx="8117904" cy="3267166"/>
          </a:xfrm>
        </p:spPr>
        <p:txBody>
          <a:bodyPr/>
          <a:lstStyle/>
          <a:p>
            <a:pPr lvl="1"/>
            <a:r>
              <a:rPr lang="en-US" dirty="0" smtClean="0"/>
              <a:t>There are 2 ways to handle real numbers in Oracle:</a:t>
            </a:r>
          </a:p>
          <a:p>
            <a:pPr lvl="1"/>
            <a:endParaRPr lang="en-AU" dirty="0" smtClean="0"/>
          </a:p>
          <a:p>
            <a:pPr lvl="1"/>
            <a:endParaRPr lang="en-AU" dirty="0" smtClean="0"/>
          </a:p>
          <a:p>
            <a:pPr lvl="1"/>
            <a:endParaRPr lang="en-AU" dirty="0" smtClean="0"/>
          </a:p>
          <a:p>
            <a:pPr lvl="1"/>
            <a:endParaRPr lang="en-AU" dirty="0" smtClean="0"/>
          </a:p>
          <a:p>
            <a:pPr lvl="1"/>
            <a:endParaRPr lang="en-AU" dirty="0" smtClean="0"/>
          </a:p>
          <a:p>
            <a:pPr lvl="1"/>
            <a:endParaRPr lang="en-AU" dirty="0" smtClean="0"/>
          </a:p>
          <a:p>
            <a:pPr lvl="1"/>
            <a:endParaRPr lang="en-AU" dirty="0" smtClean="0"/>
          </a:p>
          <a:p>
            <a:pPr lvl="1"/>
            <a:endParaRPr lang="en-AU" dirty="0" smtClean="0"/>
          </a:p>
          <a:p>
            <a:r>
              <a:rPr lang="en-AU" dirty="0" smtClean="0"/>
              <a:t>Trade-off: less precision for more performance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238924" y="1608139"/>
            <a:ext cx="6552484" cy="2765931"/>
          </a:xfrm>
          <a:prstGeom prst="rect">
            <a:avLst/>
          </a:prstGeom>
          <a:ln>
            <a:noFill/>
          </a:ln>
        </p:spPr>
      </p:sp>
      <p:grpSp>
        <p:nvGrpSpPr>
          <p:cNvPr id="36" name="Group 35"/>
          <p:cNvGrpSpPr/>
          <p:nvPr/>
        </p:nvGrpSpPr>
        <p:grpSpPr>
          <a:xfrm>
            <a:off x="314045" y="1784578"/>
            <a:ext cx="4748126" cy="1148627"/>
            <a:chOff x="294995" y="3146653"/>
            <a:chExt cx="4748126" cy="1148627"/>
          </a:xfrm>
        </p:grpSpPr>
        <p:grpSp>
          <p:nvGrpSpPr>
            <p:cNvPr id="20" name="Group 53"/>
            <p:cNvGrpSpPr/>
            <p:nvPr/>
          </p:nvGrpSpPr>
          <p:grpSpPr>
            <a:xfrm>
              <a:off x="844282" y="3462642"/>
              <a:ext cx="3441968" cy="446965"/>
              <a:chOff x="873311" y="1924128"/>
              <a:chExt cx="3501605" cy="446965"/>
            </a:xfrm>
          </p:grpSpPr>
          <p:cxnSp>
            <p:nvCxnSpPr>
              <p:cNvPr id="27" name="Straight Connector 26"/>
              <p:cNvCxnSpPr/>
              <p:nvPr/>
            </p:nvCxnSpPr>
            <p:spPr>
              <a:xfrm>
                <a:off x="1591564" y="1924128"/>
                <a:ext cx="0" cy="228933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873311" y="2142160"/>
                <a:ext cx="0" cy="228933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>
                <a:off x="2698681" y="2142160"/>
                <a:ext cx="0" cy="228933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>
                <a:off x="4370093" y="2142160"/>
                <a:ext cx="0" cy="228933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>
                <a:off x="877541" y="2147610"/>
                <a:ext cx="3497375" cy="51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1" name="Freeform 20"/>
            <p:cNvSpPr/>
            <p:nvPr/>
          </p:nvSpPr>
          <p:spPr>
            <a:xfrm>
              <a:off x="303312" y="3146653"/>
              <a:ext cx="2788920" cy="424927"/>
            </a:xfrm>
            <a:custGeom>
              <a:avLst/>
              <a:gdLst>
                <a:gd name="connsiteX0" fmla="*/ 0 w 2604984"/>
                <a:gd name="connsiteY0" fmla="*/ 0 h 424927"/>
                <a:gd name="connsiteX1" fmla="*/ 2604984 w 2604984"/>
                <a:gd name="connsiteY1" fmla="*/ 0 h 424927"/>
                <a:gd name="connsiteX2" fmla="*/ 2604984 w 2604984"/>
                <a:gd name="connsiteY2" fmla="*/ 424927 h 424927"/>
                <a:gd name="connsiteX3" fmla="*/ 0 w 2604984"/>
                <a:gd name="connsiteY3" fmla="*/ 424927 h 424927"/>
                <a:gd name="connsiteX4" fmla="*/ 0 w 2604984"/>
                <a:gd name="connsiteY4" fmla="*/ 0 h 4249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04984" h="424927">
                  <a:moveTo>
                    <a:pt x="0" y="0"/>
                  </a:moveTo>
                  <a:lnTo>
                    <a:pt x="2604984" y="0"/>
                  </a:lnTo>
                  <a:lnTo>
                    <a:pt x="2604984" y="424927"/>
                  </a:lnTo>
                  <a:lnTo>
                    <a:pt x="0" y="4249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96D6"/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1440" tIns="7620" rIns="91440" bIns="7620" numCol="1" spcCol="1270" anchor="ctr" anchorCtr="0">
              <a:noAutofit/>
            </a:bodyPr>
            <a:lstStyle/>
            <a:p>
              <a:pPr marL="53975" lvl="0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dirty="0" smtClean="0">
                  <a:solidFill>
                    <a:srgbClr val="FFFFFF"/>
                  </a:solidFill>
                  <a:cs typeface="Arial"/>
                </a:rPr>
                <a:t>Hardware arithmetic</a:t>
              </a:r>
            </a:p>
          </p:txBody>
        </p:sp>
        <p:sp>
          <p:nvSpPr>
            <p:cNvPr id="22" name="Freeform 21"/>
            <p:cNvSpPr/>
            <p:nvPr/>
          </p:nvSpPr>
          <p:spPr>
            <a:xfrm>
              <a:off x="294995" y="3846143"/>
              <a:ext cx="1371600" cy="352069"/>
            </a:xfrm>
            <a:custGeom>
              <a:avLst/>
              <a:gdLst>
                <a:gd name="connsiteX0" fmla="*/ 0 w 1098573"/>
                <a:gd name="connsiteY0" fmla="*/ 0 h 352069"/>
                <a:gd name="connsiteX1" fmla="*/ 1098573 w 1098573"/>
                <a:gd name="connsiteY1" fmla="*/ 0 h 352069"/>
                <a:gd name="connsiteX2" fmla="*/ 1098573 w 1098573"/>
                <a:gd name="connsiteY2" fmla="*/ 352069 h 352069"/>
                <a:gd name="connsiteX3" fmla="*/ 0 w 1098573"/>
                <a:gd name="connsiteY3" fmla="*/ 352069 h 352069"/>
                <a:gd name="connsiteX4" fmla="*/ 0 w 1098573"/>
                <a:gd name="connsiteY4" fmla="*/ 0 h 352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8573" h="352069">
                  <a:moveTo>
                    <a:pt x="0" y="0"/>
                  </a:moveTo>
                  <a:lnTo>
                    <a:pt x="1098573" y="0"/>
                  </a:lnTo>
                  <a:lnTo>
                    <a:pt x="1098573" y="352069"/>
                  </a:lnTo>
                  <a:lnTo>
                    <a:pt x="0" y="3520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1440" tIns="6985" rIns="91440" bIns="6985" numCol="1" spcCol="1270" anchor="ctr" anchorCtr="0">
              <a:noAutofit/>
            </a:bodyPr>
            <a:lstStyle/>
            <a:p>
              <a:pPr marL="53975" lvl="0" defTabSz="488950">
                <a:lnSpc>
                  <a:spcPct val="90000"/>
                </a:lnSpc>
                <a:spcBef>
                  <a:spcPct val="0"/>
                </a:spcBef>
              </a:pPr>
              <a:r>
                <a:rPr lang="en-US" sz="1100" dirty="0" smtClean="0">
                  <a:solidFill>
                    <a:schemeClr val="bg1"/>
                  </a:solidFill>
                  <a:cs typeface="Arial"/>
                </a:rPr>
                <a:t>BINARY_INTEGER</a:t>
              </a:r>
              <a:endParaRPr lang="en-US" sz="1100" b="0" i="0" kern="1200" dirty="0">
                <a:solidFill>
                  <a:schemeClr val="bg1"/>
                </a:solidFill>
                <a:cs typeface="Arial"/>
              </a:endParaRPr>
            </a:p>
          </p:txBody>
        </p:sp>
        <p:sp>
          <p:nvSpPr>
            <p:cNvPr id="23" name="Freeform 22"/>
            <p:cNvSpPr/>
            <p:nvPr/>
          </p:nvSpPr>
          <p:spPr>
            <a:xfrm>
              <a:off x="1983258" y="3846143"/>
              <a:ext cx="1371600" cy="449137"/>
            </a:xfrm>
            <a:custGeom>
              <a:avLst/>
              <a:gdLst>
                <a:gd name="connsiteX0" fmla="*/ 0 w 1098573"/>
                <a:gd name="connsiteY0" fmla="*/ 0 h 352069"/>
                <a:gd name="connsiteX1" fmla="*/ 1098573 w 1098573"/>
                <a:gd name="connsiteY1" fmla="*/ 0 h 352069"/>
                <a:gd name="connsiteX2" fmla="*/ 1098573 w 1098573"/>
                <a:gd name="connsiteY2" fmla="*/ 352069 h 352069"/>
                <a:gd name="connsiteX3" fmla="*/ 0 w 1098573"/>
                <a:gd name="connsiteY3" fmla="*/ 352069 h 352069"/>
                <a:gd name="connsiteX4" fmla="*/ 0 w 1098573"/>
                <a:gd name="connsiteY4" fmla="*/ 0 h 352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8573" h="352069">
                  <a:moveTo>
                    <a:pt x="0" y="0"/>
                  </a:moveTo>
                  <a:lnTo>
                    <a:pt x="1098573" y="0"/>
                  </a:lnTo>
                  <a:lnTo>
                    <a:pt x="1098573" y="352069"/>
                  </a:lnTo>
                  <a:lnTo>
                    <a:pt x="0" y="3520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7898B"/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1440" tIns="6985" rIns="91440" bIns="6985" numCol="1" spcCol="1270" anchor="ctr" anchorCtr="0">
              <a:noAutofit/>
            </a:bodyPr>
            <a:lstStyle/>
            <a:p>
              <a:pPr lvl="0" defTabSz="488950">
                <a:lnSpc>
                  <a:spcPct val="90000"/>
                </a:lnSpc>
                <a:spcBef>
                  <a:spcPct val="0"/>
                </a:spcBef>
              </a:pPr>
              <a:r>
                <a:rPr lang="en-US" sz="1100" dirty="0" smtClean="0">
                  <a:solidFill>
                    <a:schemeClr val="bg1"/>
                  </a:solidFill>
                  <a:cs typeface="Arial"/>
                </a:rPr>
                <a:t>BINARY_FLOAT (IEEE 754)</a:t>
              </a:r>
              <a:endParaRPr lang="en-US" sz="1100" b="0" i="0" kern="1200" dirty="0">
                <a:solidFill>
                  <a:srgbClr val="000000"/>
                </a:solidFill>
                <a:cs typeface="Arial"/>
              </a:endParaRPr>
            </a:p>
          </p:txBody>
        </p:sp>
        <p:sp>
          <p:nvSpPr>
            <p:cNvPr id="24" name="Freeform 23"/>
            <p:cNvSpPr/>
            <p:nvPr/>
          </p:nvSpPr>
          <p:spPr>
            <a:xfrm>
              <a:off x="3671521" y="3846143"/>
              <a:ext cx="1371600" cy="449137"/>
            </a:xfrm>
            <a:custGeom>
              <a:avLst/>
              <a:gdLst>
                <a:gd name="connsiteX0" fmla="*/ 0 w 1098573"/>
                <a:gd name="connsiteY0" fmla="*/ 0 h 352069"/>
                <a:gd name="connsiteX1" fmla="*/ 1098573 w 1098573"/>
                <a:gd name="connsiteY1" fmla="*/ 0 h 352069"/>
                <a:gd name="connsiteX2" fmla="*/ 1098573 w 1098573"/>
                <a:gd name="connsiteY2" fmla="*/ 352069 h 352069"/>
                <a:gd name="connsiteX3" fmla="*/ 0 w 1098573"/>
                <a:gd name="connsiteY3" fmla="*/ 352069 h 352069"/>
                <a:gd name="connsiteX4" fmla="*/ 0 w 1098573"/>
                <a:gd name="connsiteY4" fmla="*/ 0 h 352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8573" h="352069">
                  <a:moveTo>
                    <a:pt x="0" y="0"/>
                  </a:moveTo>
                  <a:lnTo>
                    <a:pt x="1098573" y="0"/>
                  </a:lnTo>
                  <a:lnTo>
                    <a:pt x="1098573" y="352069"/>
                  </a:lnTo>
                  <a:lnTo>
                    <a:pt x="0" y="3520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7898B"/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1440" tIns="6985" rIns="91440" bIns="6985" numCol="1" spcCol="1270" anchor="ctr" anchorCtr="0">
              <a:noAutofit/>
            </a:bodyPr>
            <a:lstStyle/>
            <a:p>
              <a:pPr marL="53975" lvl="0" defTabSz="488950">
                <a:lnSpc>
                  <a:spcPct val="90000"/>
                </a:lnSpc>
                <a:spcBef>
                  <a:spcPct val="0"/>
                </a:spcBef>
              </a:pPr>
              <a:r>
                <a:rPr lang="en-US" sz="1100" dirty="0" smtClean="0">
                  <a:solidFill>
                    <a:schemeClr val="bg1"/>
                  </a:solidFill>
                  <a:cs typeface="Arial"/>
                </a:rPr>
                <a:t>BINARY_DOUBLE (IEEE 754)</a:t>
              </a:r>
              <a:endParaRPr lang="en-US" sz="1100" dirty="0">
                <a:solidFill>
                  <a:schemeClr val="bg1"/>
                </a:solidFill>
                <a:cs typeface="Arial"/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5658024" y="1789114"/>
            <a:ext cx="2797237" cy="2765794"/>
            <a:chOff x="324024" y="1608139"/>
            <a:chExt cx="2797237" cy="2765794"/>
          </a:xfrm>
        </p:grpSpPr>
        <p:grpSp>
          <p:nvGrpSpPr>
            <p:cNvPr id="2" name="Group 53"/>
            <p:cNvGrpSpPr/>
            <p:nvPr/>
          </p:nvGrpSpPr>
          <p:grpSpPr>
            <a:xfrm>
              <a:off x="873312" y="1924128"/>
              <a:ext cx="706021" cy="446965"/>
              <a:chOff x="873311" y="1924128"/>
              <a:chExt cx="718253" cy="446965"/>
            </a:xfrm>
          </p:grpSpPr>
          <p:cxnSp>
            <p:nvCxnSpPr>
              <p:cNvPr id="61" name="Straight Connector 60"/>
              <p:cNvCxnSpPr/>
              <p:nvPr/>
            </p:nvCxnSpPr>
            <p:spPr>
              <a:xfrm>
                <a:off x="1591564" y="1924128"/>
                <a:ext cx="0" cy="228933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>
                <a:off x="873311" y="2142160"/>
                <a:ext cx="0" cy="228933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/>
            </p:nvCxnSpPr>
            <p:spPr>
              <a:xfrm flipV="1">
                <a:off x="877541" y="2143125"/>
                <a:ext cx="706183" cy="4485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1" name="Freeform 70"/>
            <p:cNvSpPr/>
            <p:nvPr/>
          </p:nvSpPr>
          <p:spPr>
            <a:xfrm>
              <a:off x="332341" y="1608139"/>
              <a:ext cx="2788920" cy="424927"/>
            </a:xfrm>
            <a:custGeom>
              <a:avLst/>
              <a:gdLst>
                <a:gd name="connsiteX0" fmla="*/ 0 w 2604984"/>
                <a:gd name="connsiteY0" fmla="*/ 0 h 424927"/>
                <a:gd name="connsiteX1" fmla="*/ 2604984 w 2604984"/>
                <a:gd name="connsiteY1" fmla="*/ 0 h 424927"/>
                <a:gd name="connsiteX2" fmla="*/ 2604984 w 2604984"/>
                <a:gd name="connsiteY2" fmla="*/ 424927 h 424927"/>
                <a:gd name="connsiteX3" fmla="*/ 0 w 2604984"/>
                <a:gd name="connsiteY3" fmla="*/ 424927 h 424927"/>
                <a:gd name="connsiteX4" fmla="*/ 0 w 2604984"/>
                <a:gd name="connsiteY4" fmla="*/ 0 h 4249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04984" h="424927">
                  <a:moveTo>
                    <a:pt x="0" y="0"/>
                  </a:moveTo>
                  <a:lnTo>
                    <a:pt x="2604984" y="0"/>
                  </a:lnTo>
                  <a:lnTo>
                    <a:pt x="2604984" y="424927"/>
                  </a:lnTo>
                  <a:lnTo>
                    <a:pt x="0" y="4249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96D6"/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1440" tIns="7620" rIns="91440" bIns="7620" numCol="1" spcCol="1270" anchor="ctr" anchorCtr="0">
              <a:noAutofit/>
            </a:bodyPr>
            <a:lstStyle/>
            <a:p>
              <a:pPr marL="53975" lvl="0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dirty="0" smtClean="0">
                  <a:solidFill>
                    <a:srgbClr val="FFFFFF"/>
                  </a:solidFill>
                  <a:cs typeface="Arial"/>
                </a:rPr>
                <a:t>Library arithmetic</a:t>
              </a:r>
            </a:p>
          </p:txBody>
        </p:sp>
        <p:sp>
          <p:nvSpPr>
            <p:cNvPr id="76" name="Freeform 75"/>
            <p:cNvSpPr/>
            <p:nvPr/>
          </p:nvSpPr>
          <p:spPr>
            <a:xfrm>
              <a:off x="324024" y="2307629"/>
              <a:ext cx="1371600" cy="352069"/>
            </a:xfrm>
            <a:custGeom>
              <a:avLst/>
              <a:gdLst>
                <a:gd name="connsiteX0" fmla="*/ 0 w 1098573"/>
                <a:gd name="connsiteY0" fmla="*/ 0 h 352069"/>
                <a:gd name="connsiteX1" fmla="*/ 1098573 w 1098573"/>
                <a:gd name="connsiteY1" fmla="*/ 0 h 352069"/>
                <a:gd name="connsiteX2" fmla="*/ 1098573 w 1098573"/>
                <a:gd name="connsiteY2" fmla="*/ 352069 h 352069"/>
                <a:gd name="connsiteX3" fmla="*/ 0 w 1098573"/>
                <a:gd name="connsiteY3" fmla="*/ 352069 h 352069"/>
                <a:gd name="connsiteX4" fmla="*/ 0 w 1098573"/>
                <a:gd name="connsiteY4" fmla="*/ 0 h 352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8573" h="352069">
                  <a:moveTo>
                    <a:pt x="0" y="0"/>
                  </a:moveTo>
                  <a:lnTo>
                    <a:pt x="1098573" y="0"/>
                  </a:lnTo>
                  <a:lnTo>
                    <a:pt x="1098573" y="352069"/>
                  </a:lnTo>
                  <a:lnTo>
                    <a:pt x="0" y="3520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1440" tIns="6985" rIns="91440" bIns="6985" numCol="1" spcCol="1270" anchor="ctr" anchorCtr="0">
              <a:noAutofit/>
            </a:bodyPr>
            <a:lstStyle/>
            <a:p>
              <a:pPr marL="53975" lvl="0" defTabSz="488950">
                <a:lnSpc>
                  <a:spcPct val="90000"/>
                </a:lnSpc>
                <a:spcBef>
                  <a:spcPct val="0"/>
                </a:spcBef>
              </a:pPr>
              <a:r>
                <a:rPr lang="en-US" sz="1100" dirty="0" smtClean="0">
                  <a:solidFill>
                    <a:schemeClr val="bg1"/>
                  </a:solidFill>
                  <a:cs typeface="Arial"/>
                </a:rPr>
                <a:t>NUMBER</a:t>
              </a:r>
            </a:p>
          </p:txBody>
        </p:sp>
        <p:grpSp>
          <p:nvGrpSpPr>
            <p:cNvPr id="38" name="Group 71"/>
            <p:cNvGrpSpPr/>
            <p:nvPr/>
          </p:nvGrpSpPr>
          <p:grpSpPr>
            <a:xfrm>
              <a:off x="461184" y="2659699"/>
              <a:ext cx="258071" cy="1501770"/>
              <a:chOff x="433882" y="2659699"/>
              <a:chExt cx="206700" cy="1501770"/>
            </a:xfrm>
          </p:grpSpPr>
          <p:sp>
            <p:nvSpPr>
              <p:cNvPr id="42" name="Freeform 41"/>
              <p:cNvSpPr/>
              <p:nvPr/>
            </p:nvSpPr>
            <p:spPr>
              <a:xfrm>
                <a:off x="433882" y="2659699"/>
                <a:ext cx="206700" cy="1501770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0"/>
                    </a:moveTo>
                    <a:lnTo>
                      <a:pt x="0" y="1501770"/>
                    </a:lnTo>
                    <a:lnTo>
                      <a:pt x="206700" y="1501770"/>
                    </a:lnTo>
                  </a:path>
                </a:pathLst>
              </a:custGeom>
              <a:noFill/>
              <a:ln w="6350" cmpd="sng">
                <a:solidFill>
                  <a:srgbClr val="000000"/>
                </a:solidFill>
              </a:ln>
            </p:spPr>
            <p:style>
              <a:lnRef idx="2">
                <a:scrgbClr r="0" g="0" b="0"/>
              </a:lnRef>
              <a:fillRef idx="0">
                <a:scrgbClr r="0" g="0" b="0"/>
              </a:fillRef>
              <a:effectRef idx="0">
                <a:schemeClr val="accent4">
                  <a:tint val="7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43" name="Freeform 42"/>
              <p:cNvSpPr/>
              <p:nvPr/>
            </p:nvSpPr>
            <p:spPr>
              <a:xfrm>
                <a:off x="433882" y="2659699"/>
                <a:ext cx="206700" cy="898373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0"/>
                    </a:moveTo>
                    <a:lnTo>
                      <a:pt x="0" y="898373"/>
                    </a:lnTo>
                    <a:lnTo>
                      <a:pt x="206700" y="898373"/>
                    </a:lnTo>
                  </a:path>
                </a:pathLst>
              </a:custGeom>
              <a:noFill/>
              <a:ln w="6350" cmpd="sng">
                <a:solidFill>
                  <a:srgbClr val="000000"/>
                </a:solidFill>
              </a:ln>
            </p:spPr>
            <p:style>
              <a:lnRef idx="2">
                <a:scrgbClr r="0" g="0" b="0"/>
              </a:lnRef>
              <a:fillRef idx="0">
                <a:scrgbClr r="0" g="0" b="0"/>
              </a:fillRef>
              <a:effectRef idx="0">
                <a:schemeClr val="accent4">
                  <a:tint val="7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44" name="Freeform 43"/>
              <p:cNvSpPr/>
              <p:nvPr/>
            </p:nvSpPr>
            <p:spPr>
              <a:xfrm>
                <a:off x="433882" y="2659699"/>
                <a:ext cx="206700" cy="294976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0"/>
                    </a:moveTo>
                    <a:lnTo>
                      <a:pt x="0" y="294976"/>
                    </a:lnTo>
                    <a:lnTo>
                      <a:pt x="206700" y="294976"/>
                    </a:lnTo>
                  </a:path>
                </a:pathLst>
              </a:custGeom>
              <a:noFill/>
              <a:ln w="6350" cmpd="sng">
                <a:solidFill>
                  <a:srgbClr val="000000"/>
                </a:solidFill>
              </a:ln>
            </p:spPr>
            <p:style>
              <a:lnRef idx="2">
                <a:scrgbClr r="0" g="0" b="0"/>
              </a:lnRef>
              <a:fillRef idx="0">
                <a:scrgbClr r="0" g="0" b="0"/>
              </a:fillRef>
              <a:effectRef idx="0">
                <a:schemeClr val="accent4">
                  <a:tint val="7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</p:grpSp>
        <p:sp>
          <p:nvSpPr>
            <p:cNvPr id="39" name="Freeform 38"/>
            <p:cNvSpPr/>
            <p:nvPr/>
          </p:nvSpPr>
          <p:spPr>
            <a:xfrm>
              <a:off x="640583" y="2867025"/>
              <a:ext cx="914180" cy="300113"/>
            </a:xfrm>
            <a:custGeom>
              <a:avLst/>
              <a:gdLst>
                <a:gd name="connsiteX0" fmla="*/ 0 w 914180"/>
                <a:gd name="connsiteY0" fmla="*/ 0 h 424927"/>
                <a:gd name="connsiteX1" fmla="*/ 914180 w 914180"/>
                <a:gd name="connsiteY1" fmla="*/ 0 h 424927"/>
                <a:gd name="connsiteX2" fmla="*/ 914180 w 914180"/>
                <a:gd name="connsiteY2" fmla="*/ 424927 h 424927"/>
                <a:gd name="connsiteX3" fmla="*/ 0 w 914180"/>
                <a:gd name="connsiteY3" fmla="*/ 424927 h 424927"/>
                <a:gd name="connsiteX4" fmla="*/ 0 w 914180"/>
                <a:gd name="connsiteY4" fmla="*/ 0 h 4249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180" h="424927">
                  <a:moveTo>
                    <a:pt x="0" y="0"/>
                  </a:moveTo>
                  <a:lnTo>
                    <a:pt x="914180" y="0"/>
                  </a:lnTo>
                  <a:lnTo>
                    <a:pt x="914180" y="424927"/>
                  </a:lnTo>
                  <a:lnTo>
                    <a:pt x="0" y="42492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t" anchorCtr="0">
              <a:noAutofit/>
            </a:bodyPr>
            <a:lstStyle/>
            <a:p>
              <a:pPr marL="53975" lvl="0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100" dirty="0" smtClean="0">
                  <a:solidFill>
                    <a:srgbClr val="000000"/>
                  </a:solidFill>
                  <a:cs typeface="Arial"/>
                </a:rPr>
                <a:t>INTEGER</a:t>
              </a:r>
              <a:endParaRPr lang="en-US" sz="1100" b="0" i="0" kern="1200" dirty="0">
                <a:solidFill>
                  <a:srgbClr val="000000"/>
                </a:solidFill>
                <a:cs typeface="Arial"/>
              </a:endParaRPr>
            </a:p>
          </p:txBody>
        </p:sp>
        <p:sp>
          <p:nvSpPr>
            <p:cNvPr id="40" name="Freeform 39"/>
            <p:cNvSpPr/>
            <p:nvPr/>
          </p:nvSpPr>
          <p:spPr>
            <a:xfrm>
              <a:off x="640583" y="3467100"/>
              <a:ext cx="891736" cy="303435"/>
            </a:xfrm>
            <a:custGeom>
              <a:avLst/>
              <a:gdLst>
                <a:gd name="connsiteX0" fmla="*/ 0 w 891736"/>
                <a:gd name="connsiteY0" fmla="*/ 0 h 424927"/>
                <a:gd name="connsiteX1" fmla="*/ 891736 w 891736"/>
                <a:gd name="connsiteY1" fmla="*/ 0 h 424927"/>
                <a:gd name="connsiteX2" fmla="*/ 891736 w 891736"/>
                <a:gd name="connsiteY2" fmla="*/ 424927 h 424927"/>
                <a:gd name="connsiteX3" fmla="*/ 0 w 891736"/>
                <a:gd name="connsiteY3" fmla="*/ 424927 h 424927"/>
                <a:gd name="connsiteX4" fmla="*/ 0 w 891736"/>
                <a:gd name="connsiteY4" fmla="*/ 0 h 4249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91736" h="424927">
                  <a:moveTo>
                    <a:pt x="0" y="0"/>
                  </a:moveTo>
                  <a:lnTo>
                    <a:pt x="891736" y="0"/>
                  </a:lnTo>
                  <a:lnTo>
                    <a:pt x="891736" y="424927"/>
                  </a:lnTo>
                  <a:lnTo>
                    <a:pt x="0" y="42492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t" anchorCtr="0">
              <a:noAutofit/>
            </a:bodyPr>
            <a:lstStyle/>
            <a:p>
              <a:pPr marL="53975" lvl="0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100" dirty="0" smtClean="0">
                  <a:solidFill>
                    <a:srgbClr val="000000"/>
                  </a:solidFill>
                  <a:cs typeface="Arial"/>
                </a:rPr>
                <a:t>FLOAT</a:t>
              </a:r>
            </a:p>
          </p:txBody>
        </p:sp>
        <p:sp>
          <p:nvSpPr>
            <p:cNvPr id="41" name="Freeform 40"/>
            <p:cNvSpPr/>
            <p:nvPr/>
          </p:nvSpPr>
          <p:spPr>
            <a:xfrm>
              <a:off x="640583" y="4076700"/>
              <a:ext cx="925407" cy="297233"/>
            </a:xfrm>
            <a:custGeom>
              <a:avLst/>
              <a:gdLst>
                <a:gd name="connsiteX0" fmla="*/ 0 w 925407"/>
                <a:gd name="connsiteY0" fmla="*/ 0 h 424927"/>
                <a:gd name="connsiteX1" fmla="*/ 925407 w 925407"/>
                <a:gd name="connsiteY1" fmla="*/ 0 h 424927"/>
                <a:gd name="connsiteX2" fmla="*/ 925407 w 925407"/>
                <a:gd name="connsiteY2" fmla="*/ 424927 h 424927"/>
                <a:gd name="connsiteX3" fmla="*/ 0 w 925407"/>
                <a:gd name="connsiteY3" fmla="*/ 424927 h 424927"/>
                <a:gd name="connsiteX4" fmla="*/ 0 w 925407"/>
                <a:gd name="connsiteY4" fmla="*/ 0 h 4249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5407" h="424927">
                  <a:moveTo>
                    <a:pt x="0" y="0"/>
                  </a:moveTo>
                  <a:lnTo>
                    <a:pt x="925407" y="0"/>
                  </a:lnTo>
                  <a:lnTo>
                    <a:pt x="925407" y="424927"/>
                  </a:lnTo>
                  <a:lnTo>
                    <a:pt x="0" y="42492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t" anchorCtr="0">
              <a:noAutofit/>
            </a:bodyPr>
            <a:lstStyle/>
            <a:p>
              <a:pPr marL="53975" lvl="0" indent="0" algn="l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100" b="0" i="0" kern="1200" dirty="0" smtClean="0">
                  <a:solidFill>
                    <a:srgbClr val="000000"/>
                  </a:solidFill>
                  <a:cs typeface="Arial"/>
                </a:rPr>
                <a:t>etc</a:t>
              </a:r>
              <a:endParaRPr lang="en-US" sz="1100" b="0" i="0" kern="1200" dirty="0">
                <a:solidFill>
                  <a:srgbClr val="000000"/>
                </a:solidFill>
                <a:cs typeface="Arial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17940338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000" dirty="0" smtClean="0"/>
              <a:t>Hardware </a:t>
            </a:r>
            <a:r>
              <a:rPr lang="en-US" sz="2000" dirty="0" err="1" smtClean="0"/>
              <a:t>vs</a:t>
            </a:r>
            <a:r>
              <a:rPr lang="en-US" sz="2000" dirty="0" smtClean="0"/>
              <a:t> library arithmetic:</a:t>
            </a:r>
            <a:br>
              <a:rPr lang="en-US" sz="2000" dirty="0" smtClean="0"/>
            </a:br>
            <a:endParaRPr lang="en-US" sz="2000" dirty="0" smtClean="0"/>
          </a:p>
          <a:p>
            <a:r>
              <a:rPr lang="en-US" sz="2000" dirty="0" smtClean="0"/>
              <a:t>Rounding</a:t>
            </a:r>
            <a:endParaRPr lang="en-GB" sz="2000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/>
      </p:sp>
      <p:pic>
        <p:nvPicPr>
          <p:cNvPr id="6" name="Picture Placeholder 6" descr="House-of-Card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5203" y="1092530"/>
            <a:ext cx="4977683" cy="331845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466128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329184" y="1188720"/>
            <a:ext cx="3747515" cy="3219768"/>
          </a:xfrm>
        </p:spPr>
        <p:txBody>
          <a:bodyPr/>
          <a:lstStyle/>
          <a:p>
            <a:r>
              <a:rPr lang="en-AU" dirty="0" smtClean="0"/>
              <a:t>Rounding is part of everyday life.....</a:t>
            </a:r>
            <a:endParaRPr lang="en-GB" dirty="0" smtClean="0"/>
          </a:p>
          <a:p>
            <a:pPr lvl="1"/>
            <a:endParaRPr lang="en-AU" dirty="0" smtClean="0"/>
          </a:p>
          <a:p>
            <a:pPr lvl="1"/>
            <a:r>
              <a:rPr lang="en-AU" dirty="0" smtClean="0"/>
              <a:t>Supermarket</a:t>
            </a:r>
          </a:p>
          <a:p>
            <a:pPr lvl="2"/>
            <a:r>
              <a:rPr lang="en-AU" dirty="0" smtClean="0"/>
              <a:t>no more 1 and 2 cent pieces.</a:t>
            </a:r>
          </a:p>
          <a:p>
            <a:pPr lvl="1"/>
            <a:endParaRPr lang="en-AU" dirty="0" smtClean="0"/>
          </a:p>
          <a:p>
            <a:pPr lvl="1"/>
            <a:r>
              <a:rPr lang="en-AU" dirty="0" smtClean="0"/>
              <a:t>Taxation</a:t>
            </a:r>
          </a:p>
          <a:p>
            <a:pPr lvl="2"/>
            <a:r>
              <a:rPr lang="en-AU" dirty="0" smtClean="0"/>
              <a:t>round down</a:t>
            </a:r>
          </a:p>
          <a:p>
            <a:pPr lvl="1"/>
            <a:endParaRPr lang="en-AU" dirty="0" smtClean="0"/>
          </a:p>
          <a:p>
            <a:pPr lvl="1"/>
            <a:r>
              <a:rPr lang="en-AU" dirty="0" smtClean="0"/>
              <a:t>Tipping for restaurant and taxi</a:t>
            </a:r>
          </a:p>
          <a:p>
            <a:pPr lvl="2"/>
            <a:r>
              <a:rPr lang="en-AU" dirty="0" smtClean="0"/>
              <a:t>round up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="" xmlns:p14="http://schemas.microsoft.com/office/powerpoint/2010/main" val="2466128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lvl="1"/>
            <a:endParaRPr lang="en-AU" dirty="0" smtClean="0"/>
          </a:p>
          <a:p>
            <a:pPr lvl="1"/>
            <a:r>
              <a:rPr lang="en-AU" u="sng" dirty="0" smtClean="0"/>
              <a:t>Library arithmetic rounding</a:t>
            </a:r>
            <a:endParaRPr lang="en-US" u="sng" dirty="0" smtClean="0"/>
          </a:p>
          <a:p>
            <a:pPr lvl="1"/>
            <a:r>
              <a:rPr lang="en-US" dirty="0" smtClean="0"/>
              <a:t>A number stored in a decimal floating-point number format (such as NUMBER) is rounded to the nearest decimal place (for example, 1000, 10, or 0.01).</a:t>
            </a:r>
          </a:p>
          <a:p>
            <a:pPr lvl="1"/>
            <a:endParaRPr lang="en-US" dirty="0" smtClean="0"/>
          </a:p>
          <a:p>
            <a:pPr lvl="1"/>
            <a:r>
              <a:rPr lang="en-AU" u="sng" dirty="0" smtClean="0"/>
              <a:t>Hardware arithmetic rounding</a:t>
            </a:r>
            <a:endParaRPr lang="en-US" dirty="0" smtClean="0"/>
          </a:p>
          <a:p>
            <a:pPr lvl="1"/>
            <a:r>
              <a:rPr lang="en-US" dirty="0" smtClean="0"/>
              <a:t>A number stored in an IEEE 754 format (such as native floating-point data type) is rounded to the nearest binary place (for example, 1024, 512, or 1/64).</a:t>
            </a:r>
          </a:p>
          <a:p>
            <a:pPr lvl="1"/>
            <a:r>
              <a:rPr lang="en-US" i="1" dirty="0" smtClean="0"/>
              <a:t>Round to Nearest – rounds to the nearest value; if the number falls midway it is rounded to the nearest value with an even (zero) least significant bit, which occurs 50% of the time.</a:t>
            </a:r>
          </a:p>
          <a:p>
            <a:pPr lvl="2">
              <a:buNone/>
            </a:pPr>
            <a:endParaRPr lang="en-AU" dirty="0" smtClean="0"/>
          </a:p>
        </p:txBody>
      </p:sp>
    </p:spTree>
    <p:extLst>
      <p:ext uri="{BB962C8B-B14F-4D97-AF65-F5344CB8AC3E}">
        <p14:creationId xmlns="" xmlns:p14="http://schemas.microsoft.com/office/powerpoint/2010/main" val="8471119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dirty="0" smtClean="0"/>
              <a:t>Integer rounding with BINARY_FLOAT - 16.7 million</a:t>
            </a:r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895627485"/>
              </p:ext>
            </p:extLst>
          </p:nvPr>
        </p:nvGraphicFramePr>
        <p:xfrm>
          <a:off x="1041228" y="1727200"/>
          <a:ext cx="6694885" cy="286688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847115"/>
                <a:gridCol w="2235200"/>
                <a:gridCol w="2612570"/>
              </a:tblGrid>
              <a:tr h="30863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 smtClean="0"/>
                        <a:t> NUMBER</a:t>
                      </a:r>
                      <a:endParaRPr lang="en-US" sz="1200" b="0" i="0" dirty="0">
                        <a:latin typeface="HP Simplified"/>
                        <a:cs typeface="HP Simplified"/>
                      </a:endParaRPr>
                    </a:p>
                  </a:txBody>
                  <a:tcPr marT="9144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 smtClean="0"/>
                        <a:t>BINARY_FLOAT</a:t>
                      </a:r>
                    </a:p>
                  </a:txBody>
                  <a:tcPr marR="180000" marT="9144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AU" sz="1200" dirty="0" smtClean="0"/>
                        <a:t>error</a:t>
                      </a:r>
                      <a:endParaRPr lang="en-US" sz="1200" dirty="0" smtClean="0"/>
                    </a:p>
                  </a:txBody>
                  <a:tcPr marR="180000" marT="91440">
                    <a:solidFill>
                      <a:schemeClr val="accent1"/>
                    </a:solidFill>
                  </a:tcPr>
                </a:tc>
              </a:tr>
              <a:tr h="31835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kern="1200" baseline="0" dirty="0" smtClean="0"/>
                        <a:t>16777214</a:t>
                      </a:r>
                    </a:p>
                  </a:txBody>
                  <a:tcPr marR="0" marT="9144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i="0" dirty="0" smtClean="0">
                          <a:latin typeface="+mn-lt"/>
                          <a:cs typeface="+mn-cs"/>
                        </a:rPr>
                        <a:t>16777214</a:t>
                      </a: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AU" sz="1200" b="0" i="0" dirty="0" smtClean="0">
                          <a:latin typeface="+mn-lt"/>
                          <a:cs typeface="+mn-cs"/>
                        </a:rPr>
                        <a:t>Exact</a:t>
                      </a:r>
                      <a:endParaRPr lang="en-US" sz="1200" b="0" i="0" dirty="0" smtClean="0">
                        <a:latin typeface="+mn-lt"/>
                        <a:cs typeface="+mn-cs"/>
                      </a:endParaRPr>
                    </a:p>
                  </a:txBody>
                  <a:tcPr marR="180000" marT="91440" marB="0" anchor="ctr"/>
                </a:tc>
              </a:tr>
              <a:tr h="31835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kern="1200" baseline="0" dirty="0" smtClean="0"/>
                        <a:t>16777215</a:t>
                      </a:r>
                    </a:p>
                  </a:txBody>
                  <a:tcPr marR="0" marT="9144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i="0" dirty="0" smtClean="0">
                          <a:latin typeface="+mn-lt"/>
                          <a:cs typeface="+mn-cs"/>
                        </a:rPr>
                        <a:t>16777215</a:t>
                      </a: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AU" sz="1200" b="0" i="0" dirty="0" smtClean="0">
                          <a:latin typeface="+mn-lt"/>
                          <a:cs typeface="+mn-cs"/>
                        </a:rPr>
                        <a:t>Exact</a:t>
                      </a:r>
                      <a:endParaRPr lang="en-US" sz="1200" b="0" i="0" dirty="0" smtClean="0">
                        <a:latin typeface="+mn-lt"/>
                        <a:cs typeface="+mn-cs"/>
                      </a:endParaRPr>
                    </a:p>
                  </a:txBody>
                  <a:tcPr marR="180000" marT="91440" marB="0" anchor="ctr"/>
                </a:tc>
              </a:tr>
              <a:tr h="31835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kern="1200" baseline="0" dirty="0" smtClean="0"/>
                        <a:t>16777216</a:t>
                      </a:r>
                    </a:p>
                  </a:txBody>
                  <a:tcPr marR="0" marT="9144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i="0" dirty="0" smtClean="0">
                          <a:latin typeface="+mn-lt"/>
                          <a:cs typeface="+mn-cs"/>
                        </a:rPr>
                        <a:t>16777216</a:t>
                      </a: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AU" sz="1200" b="0" i="0" dirty="0" smtClean="0">
                          <a:latin typeface="+mn-lt"/>
                          <a:cs typeface="+mn-cs"/>
                        </a:rPr>
                        <a:t>Exact</a:t>
                      </a:r>
                      <a:endParaRPr lang="en-US" sz="1200" b="0" i="0" dirty="0" smtClean="0">
                        <a:latin typeface="+mn-lt"/>
                        <a:cs typeface="+mn-cs"/>
                      </a:endParaRPr>
                    </a:p>
                  </a:txBody>
                  <a:tcPr marR="180000" marT="91440" marB="0" anchor="ctr"/>
                </a:tc>
              </a:tr>
              <a:tr h="31835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kern="1200" baseline="0" dirty="0" smtClean="0">
                          <a:solidFill>
                            <a:srgbClr val="0070C0"/>
                          </a:solidFill>
                        </a:rPr>
                        <a:t>16777217</a:t>
                      </a:r>
                    </a:p>
                  </a:txBody>
                  <a:tcPr marR="0" marT="9144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i="0" dirty="0" smtClean="0">
                          <a:solidFill>
                            <a:srgbClr val="0070C0"/>
                          </a:solidFill>
                          <a:latin typeface="+mn-lt"/>
                          <a:cs typeface="+mn-cs"/>
                        </a:rPr>
                        <a:t>16777216</a:t>
                      </a: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AU" sz="1200" b="1" i="0" baseline="0" dirty="0" smtClean="0">
                          <a:solidFill>
                            <a:srgbClr val="0070C0"/>
                          </a:solidFill>
                          <a:latin typeface="+mn-lt"/>
                          <a:cs typeface="+mn-cs"/>
                        </a:rPr>
                        <a:t>-1 = 0.0000059% (1</a:t>
                      </a:r>
                      <a:r>
                        <a:rPr lang="en-AU" sz="1200" b="1" i="0" baseline="30000" dirty="0" smtClean="0">
                          <a:solidFill>
                            <a:srgbClr val="0070C0"/>
                          </a:solidFill>
                          <a:latin typeface="+mn-lt"/>
                          <a:cs typeface="+mn-cs"/>
                        </a:rPr>
                        <a:t>st</a:t>
                      </a:r>
                      <a:r>
                        <a:rPr lang="en-AU" sz="1200" b="1" i="0" baseline="0" dirty="0" smtClean="0">
                          <a:solidFill>
                            <a:srgbClr val="0070C0"/>
                          </a:solidFill>
                          <a:latin typeface="+mn-lt"/>
                          <a:cs typeface="+mn-cs"/>
                        </a:rPr>
                        <a:t> rounding)</a:t>
                      </a:r>
                      <a:endParaRPr lang="en-US" sz="1200" b="1" i="0" dirty="0" smtClean="0">
                        <a:solidFill>
                          <a:srgbClr val="0070C0"/>
                        </a:solidFill>
                        <a:latin typeface="+mn-lt"/>
                        <a:cs typeface="+mn-cs"/>
                      </a:endParaRPr>
                    </a:p>
                  </a:txBody>
                  <a:tcPr marR="180000" marT="91440" marB="0" anchor="ctr"/>
                </a:tc>
              </a:tr>
              <a:tr h="31835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kern="1200" baseline="0" dirty="0" smtClean="0"/>
                        <a:t>16777218</a:t>
                      </a:r>
                    </a:p>
                  </a:txBody>
                  <a:tcPr marR="0" marT="9144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i="0" dirty="0" smtClean="0">
                          <a:latin typeface="+mn-lt"/>
                          <a:cs typeface="+mn-cs"/>
                        </a:rPr>
                        <a:t>16777218</a:t>
                      </a: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AU" sz="1200" b="0" i="0" dirty="0" smtClean="0">
                          <a:latin typeface="+mn-lt"/>
                          <a:cs typeface="+mn-cs"/>
                        </a:rPr>
                        <a:t>Exact</a:t>
                      </a:r>
                      <a:endParaRPr lang="en-US" sz="1200" b="0" i="0" dirty="0" smtClean="0">
                        <a:latin typeface="+mn-lt"/>
                        <a:cs typeface="+mn-cs"/>
                      </a:endParaRPr>
                    </a:p>
                  </a:txBody>
                  <a:tcPr marR="180000" marT="91440" marB="0" anchor="ctr"/>
                </a:tc>
              </a:tr>
              <a:tr h="31835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kern="1200" baseline="0" dirty="0" smtClean="0">
                          <a:solidFill>
                            <a:srgbClr val="0070C0"/>
                          </a:solidFill>
                        </a:rPr>
                        <a:t>16777219</a:t>
                      </a:r>
                    </a:p>
                  </a:txBody>
                  <a:tcPr marR="0" marT="9144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i="0" dirty="0" smtClean="0">
                          <a:solidFill>
                            <a:srgbClr val="0070C0"/>
                          </a:solidFill>
                          <a:latin typeface="+mn-lt"/>
                          <a:cs typeface="+mn-cs"/>
                        </a:rPr>
                        <a:t>16777220</a:t>
                      </a: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AU" sz="1200" b="1" i="0" dirty="0" smtClean="0">
                          <a:solidFill>
                            <a:srgbClr val="0070C0"/>
                          </a:solidFill>
                          <a:latin typeface="+mn-lt"/>
                          <a:cs typeface="+mn-cs"/>
                        </a:rPr>
                        <a:t>+1</a:t>
                      </a:r>
                      <a:endParaRPr lang="en-US" sz="1200" b="1" i="0" dirty="0" smtClean="0">
                        <a:solidFill>
                          <a:srgbClr val="0070C0"/>
                        </a:solidFill>
                        <a:latin typeface="+mn-lt"/>
                        <a:cs typeface="+mn-cs"/>
                      </a:endParaRPr>
                    </a:p>
                  </a:txBody>
                  <a:tcPr marR="180000" marT="91440" marB="0" anchor="ctr"/>
                </a:tc>
              </a:tr>
              <a:tr h="31835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kern="1200" baseline="0" dirty="0" smtClean="0"/>
                        <a:t>16777220</a:t>
                      </a:r>
                    </a:p>
                  </a:txBody>
                  <a:tcPr marR="0" marT="9144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i="0" dirty="0" smtClean="0">
                          <a:latin typeface="+mn-lt"/>
                          <a:cs typeface="+mn-cs"/>
                        </a:rPr>
                        <a:t>16777220</a:t>
                      </a: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AU" sz="1200" b="0" i="0" dirty="0" smtClean="0">
                          <a:latin typeface="+mn-lt"/>
                          <a:cs typeface="+mn-cs"/>
                        </a:rPr>
                        <a:t>exact</a:t>
                      </a:r>
                      <a:endParaRPr lang="en-US" sz="1200" b="0" i="0" dirty="0" smtClean="0">
                        <a:latin typeface="+mn-lt"/>
                        <a:cs typeface="+mn-cs"/>
                      </a:endParaRPr>
                    </a:p>
                  </a:txBody>
                  <a:tcPr marR="180000" marT="91440" marB="0" anchor="ctr"/>
                </a:tc>
              </a:tr>
              <a:tr h="31835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kern="1200" baseline="0" dirty="0" smtClean="0">
                          <a:solidFill>
                            <a:srgbClr val="0070C0"/>
                          </a:solidFill>
                        </a:rPr>
                        <a:t>16777221</a:t>
                      </a:r>
                    </a:p>
                  </a:txBody>
                  <a:tcPr marR="0" marT="9144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i="0" dirty="0" smtClean="0">
                          <a:solidFill>
                            <a:srgbClr val="0070C0"/>
                          </a:solidFill>
                          <a:latin typeface="+mn-lt"/>
                          <a:cs typeface="+mn-cs"/>
                        </a:rPr>
                        <a:t>16777220</a:t>
                      </a: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AU" sz="1200" b="1" i="0" dirty="0" smtClean="0">
                          <a:solidFill>
                            <a:srgbClr val="0070C0"/>
                          </a:solidFill>
                          <a:latin typeface="+mn-lt"/>
                          <a:cs typeface="+mn-cs"/>
                        </a:rPr>
                        <a:t>-1</a:t>
                      </a:r>
                      <a:endParaRPr lang="en-US" sz="1200" b="1" i="0" dirty="0" smtClean="0">
                        <a:solidFill>
                          <a:srgbClr val="0070C0"/>
                        </a:solidFill>
                        <a:latin typeface="+mn-lt"/>
                        <a:cs typeface="+mn-cs"/>
                      </a:endParaRPr>
                    </a:p>
                  </a:txBody>
                  <a:tcPr marR="180000" marT="9144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8471119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dirty="0" smtClean="0"/>
              <a:t>Integer rounding with BINARY_FLOAT - 2.1 billion</a:t>
            </a:r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895627485"/>
              </p:ext>
            </p:extLst>
          </p:nvPr>
        </p:nvGraphicFramePr>
        <p:xfrm>
          <a:off x="1041228" y="1727200"/>
          <a:ext cx="6694885" cy="300573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847115"/>
                <a:gridCol w="2032000"/>
                <a:gridCol w="2815770"/>
              </a:tblGrid>
              <a:tr h="30863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 smtClean="0"/>
                        <a:t> NUMBER</a:t>
                      </a:r>
                      <a:endParaRPr lang="en-US" sz="1200" b="0" i="0" dirty="0">
                        <a:latin typeface="HP Simplified"/>
                        <a:cs typeface="HP Simplified"/>
                      </a:endParaRPr>
                    </a:p>
                  </a:txBody>
                  <a:tcPr marT="9144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 smtClean="0"/>
                        <a:t>BINARY_FLOAT</a:t>
                      </a:r>
                    </a:p>
                  </a:txBody>
                  <a:tcPr marR="180000" marT="9144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AU" sz="1200" dirty="0" smtClean="0"/>
                        <a:t>error</a:t>
                      </a:r>
                      <a:endParaRPr lang="en-US" sz="1200" dirty="0" smtClean="0"/>
                    </a:p>
                  </a:txBody>
                  <a:tcPr marR="180000" marT="91440">
                    <a:solidFill>
                      <a:schemeClr val="accent1"/>
                    </a:solidFill>
                  </a:tcPr>
                </a:tc>
              </a:tr>
              <a:tr h="31835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kern="1200" baseline="0" dirty="0" smtClean="0"/>
                        <a:t>2147483580</a:t>
                      </a:r>
                    </a:p>
                  </a:txBody>
                  <a:tcPr marR="0" marT="9144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i="0" dirty="0" smtClean="0">
                          <a:latin typeface="+mn-lt"/>
                          <a:cs typeface="+mn-cs"/>
                        </a:rPr>
                        <a:t>2147483520</a:t>
                      </a: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AU" sz="1200" b="0" i="0" dirty="0" smtClean="0">
                          <a:latin typeface="+mn-lt"/>
                          <a:cs typeface="+mn-cs"/>
                        </a:rPr>
                        <a:t>-60</a:t>
                      </a:r>
                      <a:endParaRPr lang="en-US" sz="1200" b="0" i="0" dirty="0" smtClean="0">
                        <a:latin typeface="+mn-lt"/>
                        <a:cs typeface="+mn-cs"/>
                      </a:endParaRPr>
                    </a:p>
                  </a:txBody>
                  <a:tcPr marR="180000" marT="91440" marB="0" anchor="ctr"/>
                </a:tc>
              </a:tr>
              <a:tr h="31835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kern="1200" baseline="0" dirty="0" smtClean="0"/>
                        <a:t>2147483581</a:t>
                      </a:r>
                    </a:p>
                  </a:txBody>
                  <a:tcPr marR="0" marT="9144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i="0" dirty="0" smtClean="0">
                          <a:latin typeface="+mn-lt"/>
                          <a:cs typeface="+mn-cs"/>
                        </a:rPr>
                        <a:t>2147483520</a:t>
                      </a: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AU" sz="1200" b="0" i="0" dirty="0" smtClean="0">
                          <a:latin typeface="+mn-lt"/>
                          <a:cs typeface="+mn-cs"/>
                        </a:rPr>
                        <a:t>-61</a:t>
                      </a:r>
                      <a:endParaRPr lang="en-US" sz="1200" b="0" i="0" dirty="0" smtClean="0">
                        <a:latin typeface="+mn-lt"/>
                        <a:cs typeface="+mn-cs"/>
                      </a:endParaRPr>
                    </a:p>
                  </a:txBody>
                  <a:tcPr marR="180000" marT="91440" marB="0" anchor="ctr"/>
                </a:tc>
              </a:tr>
              <a:tr h="31835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kern="1200" baseline="0" dirty="0" smtClean="0"/>
                        <a:t>2147483582</a:t>
                      </a:r>
                    </a:p>
                  </a:txBody>
                  <a:tcPr marR="0" marT="9144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i="0" dirty="0" smtClean="0">
                          <a:latin typeface="+mn-lt"/>
                          <a:cs typeface="+mn-cs"/>
                        </a:rPr>
                        <a:t>2147483520</a:t>
                      </a: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AU" sz="1200" b="0" i="0" dirty="0" smtClean="0">
                          <a:latin typeface="+mn-lt"/>
                          <a:cs typeface="+mn-cs"/>
                        </a:rPr>
                        <a:t>-62</a:t>
                      </a:r>
                      <a:endParaRPr lang="en-US" sz="1200" b="0" i="0" dirty="0" smtClean="0">
                        <a:latin typeface="+mn-lt"/>
                        <a:cs typeface="+mn-cs"/>
                      </a:endParaRPr>
                    </a:p>
                  </a:txBody>
                  <a:tcPr marR="180000" marT="91440" marB="0" anchor="ctr"/>
                </a:tc>
              </a:tr>
              <a:tr h="31835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u="none" strike="noStrike" kern="1200" baseline="0" dirty="0" smtClean="0">
                          <a:solidFill>
                            <a:schemeClr val="accent1"/>
                          </a:solidFill>
                        </a:rPr>
                        <a:t>2147483583</a:t>
                      </a:r>
                    </a:p>
                  </a:txBody>
                  <a:tcPr marR="0" marT="9144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i="0" dirty="0" smtClean="0">
                          <a:solidFill>
                            <a:schemeClr val="accent1"/>
                          </a:solidFill>
                          <a:latin typeface="+mn-lt"/>
                          <a:cs typeface="+mn-cs"/>
                        </a:rPr>
                        <a:t>2147483520</a:t>
                      </a: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AU" sz="1200" b="0" i="0" dirty="0" smtClean="0">
                          <a:solidFill>
                            <a:schemeClr val="accent1"/>
                          </a:solidFill>
                          <a:latin typeface="+mn-lt"/>
                          <a:cs typeface="+mn-cs"/>
                        </a:rPr>
                        <a:t>-63 = -0.0000028% (extremely small error)</a:t>
                      </a:r>
                      <a:endParaRPr lang="en-US" sz="1200" b="0" i="0" dirty="0" smtClean="0">
                        <a:solidFill>
                          <a:schemeClr val="accent1"/>
                        </a:solidFill>
                        <a:latin typeface="+mn-lt"/>
                        <a:cs typeface="+mn-cs"/>
                      </a:endParaRPr>
                    </a:p>
                  </a:txBody>
                  <a:tcPr marR="180000" marT="91440" marB="0" anchor="ctr"/>
                </a:tc>
              </a:tr>
              <a:tr h="31835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kern="1200" baseline="0" dirty="0" smtClean="0"/>
                        <a:t>2147483584</a:t>
                      </a:r>
                    </a:p>
                  </a:txBody>
                  <a:tcPr marR="0" marT="9144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i="0" dirty="0" smtClean="0">
                          <a:latin typeface="+mn-lt"/>
                          <a:cs typeface="+mn-cs"/>
                        </a:rPr>
                        <a:t>2147483650</a:t>
                      </a: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AU" sz="1200" b="0" i="0" dirty="0" smtClean="0">
                          <a:latin typeface="+mn-lt"/>
                          <a:cs typeface="+mn-cs"/>
                        </a:rPr>
                        <a:t>66 = 0.0000031%</a:t>
                      </a:r>
                      <a:endParaRPr lang="en-US" sz="1200" b="0" i="0" dirty="0" smtClean="0">
                        <a:latin typeface="+mn-lt"/>
                        <a:cs typeface="+mn-cs"/>
                      </a:endParaRPr>
                    </a:p>
                  </a:txBody>
                  <a:tcPr marR="180000" marT="91440" marB="0" anchor="ctr"/>
                </a:tc>
              </a:tr>
              <a:tr h="31835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u="none" strike="noStrike" kern="1200" baseline="0" dirty="0" smtClean="0">
                          <a:solidFill>
                            <a:srgbClr val="000000"/>
                          </a:solidFill>
                        </a:rPr>
                        <a:t>2147483585</a:t>
                      </a:r>
                    </a:p>
                  </a:txBody>
                  <a:tcPr marR="0" marT="9144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i="0" dirty="0" smtClean="0">
                          <a:solidFill>
                            <a:srgbClr val="000000"/>
                          </a:solidFill>
                          <a:latin typeface="+mn-lt"/>
                          <a:cs typeface="+mn-cs"/>
                        </a:rPr>
                        <a:t>2147483650</a:t>
                      </a: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AU" sz="1200" b="0" i="0" dirty="0" smtClean="0">
                          <a:solidFill>
                            <a:srgbClr val="000000"/>
                          </a:solidFill>
                          <a:latin typeface="+mn-lt"/>
                          <a:cs typeface="+mn-cs"/>
                        </a:rPr>
                        <a:t>65</a:t>
                      </a:r>
                      <a:endParaRPr lang="en-US" sz="1200" b="0" i="0" dirty="0" smtClean="0">
                        <a:solidFill>
                          <a:srgbClr val="000000"/>
                        </a:solidFill>
                        <a:latin typeface="+mn-lt"/>
                        <a:cs typeface="+mn-cs"/>
                      </a:endParaRPr>
                    </a:p>
                  </a:txBody>
                  <a:tcPr marR="180000" marT="91440" marB="0" anchor="ctr"/>
                </a:tc>
              </a:tr>
              <a:tr h="31835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kern="1200" baseline="0" dirty="0" smtClean="0"/>
                        <a:t>2147483586</a:t>
                      </a:r>
                    </a:p>
                  </a:txBody>
                  <a:tcPr marR="0" marT="9144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i="0" dirty="0" smtClean="0">
                          <a:latin typeface="+mn-lt"/>
                          <a:cs typeface="+mn-cs"/>
                        </a:rPr>
                        <a:t>2147483650</a:t>
                      </a: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AU" sz="1200" b="0" i="0" dirty="0" smtClean="0">
                          <a:latin typeface="+mn-lt"/>
                          <a:cs typeface="+mn-cs"/>
                        </a:rPr>
                        <a:t>64</a:t>
                      </a:r>
                      <a:endParaRPr lang="en-US" sz="1200" b="0" i="0" dirty="0" smtClean="0">
                        <a:latin typeface="+mn-lt"/>
                        <a:cs typeface="+mn-cs"/>
                      </a:endParaRPr>
                    </a:p>
                  </a:txBody>
                  <a:tcPr marR="180000" marT="91440" marB="0" anchor="ctr"/>
                </a:tc>
              </a:tr>
              <a:tr h="31835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u="none" strike="noStrike" kern="1200" baseline="0" dirty="0" smtClean="0">
                          <a:solidFill>
                            <a:srgbClr val="000000"/>
                          </a:solidFill>
                        </a:rPr>
                        <a:t>2147483587</a:t>
                      </a:r>
                    </a:p>
                  </a:txBody>
                  <a:tcPr marR="0" marT="9144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i="0" dirty="0" smtClean="0">
                          <a:solidFill>
                            <a:srgbClr val="000000"/>
                          </a:solidFill>
                          <a:latin typeface="+mn-lt"/>
                          <a:cs typeface="+mn-cs"/>
                        </a:rPr>
                        <a:t>2147483650</a:t>
                      </a: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AU" sz="1200" b="0" i="0" dirty="0" smtClean="0">
                          <a:solidFill>
                            <a:srgbClr val="000000"/>
                          </a:solidFill>
                          <a:latin typeface="+mn-lt"/>
                          <a:cs typeface="+mn-cs"/>
                        </a:rPr>
                        <a:t>63</a:t>
                      </a:r>
                      <a:endParaRPr lang="en-US" sz="1200" b="0" i="0" dirty="0" smtClean="0">
                        <a:solidFill>
                          <a:srgbClr val="000000"/>
                        </a:solidFill>
                        <a:latin typeface="+mn-lt"/>
                        <a:cs typeface="+mn-cs"/>
                      </a:endParaRPr>
                    </a:p>
                  </a:txBody>
                  <a:tcPr marR="180000" marT="9144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8471119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GB" dirty="0"/>
          </a:p>
          <a:p>
            <a:pPr lvl="1"/>
            <a:r>
              <a:rPr lang="en-AU" dirty="0" smtClean="0"/>
              <a:t>Beware of using a BINARY_FLOAT in a counter above 16,777,216:</a:t>
            </a:r>
          </a:p>
          <a:p>
            <a:pPr lvl="1"/>
            <a:r>
              <a:rPr lang="en-AU" sz="1400" dirty="0" smtClean="0">
                <a:solidFill>
                  <a:srgbClr val="FF0000"/>
                </a:solidFill>
                <a:latin typeface="Lucida Sans Typewriter" pitchFamily="49" charset="0"/>
              </a:rPr>
              <a:t>-- the loop never exits as y is never above 16777216.</a:t>
            </a:r>
          </a:p>
          <a:p>
            <a:pPr lvl="1"/>
            <a:r>
              <a:rPr lang="en-AU" sz="1400" dirty="0" smtClean="0">
                <a:solidFill>
                  <a:srgbClr val="FF0000"/>
                </a:solidFill>
                <a:latin typeface="Lucida Sans Typewriter" pitchFamily="49" charset="0"/>
              </a:rPr>
              <a:t>WHILE y&lt;= 20000000 LOOP</a:t>
            </a:r>
          </a:p>
          <a:p>
            <a:pPr lvl="1"/>
            <a:r>
              <a:rPr lang="en-AU" sz="1400" dirty="0" smtClean="0">
                <a:solidFill>
                  <a:srgbClr val="FF0000"/>
                </a:solidFill>
                <a:latin typeface="Lucida Sans Typewriter" pitchFamily="49" charset="0"/>
              </a:rPr>
              <a:t>  /* do something here */</a:t>
            </a:r>
          </a:p>
          <a:p>
            <a:pPr lvl="1"/>
            <a:r>
              <a:rPr lang="en-AU" sz="1400" dirty="0" smtClean="0">
                <a:solidFill>
                  <a:srgbClr val="FF0000"/>
                </a:solidFill>
                <a:latin typeface="Lucida Sans Typewriter" pitchFamily="49" charset="0"/>
              </a:rPr>
              <a:t>END LOOP;</a:t>
            </a:r>
          </a:p>
          <a:p>
            <a:pPr lvl="1"/>
            <a:endParaRPr lang="en-AU" sz="1400" dirty="0" smtClean="0">
              <a:solidFill>
                <a:srgbClr val="FF0000"/>
              </a:solidFill>
              <a:latin typeface="Lucida Sans Typewriter" pitchFamily="49" charset="0"/>
            </a:endParaRPr>
          </a:p>
          <a:p>
            <a:r>
              <a:rPr lang="en-AU" sz="1600" b="0" dirty="0" smtClean="0">
                <a:solidFill>
                  <a:srgbClr val="00B050"/>
                </a:solidFill>
              </a:rPr>
              <a:t>Safe to use a BINARY_FLOAT as a loop counter if never go above 16,777,216.....</a:t>
            </a:r>
          </a:p>
          <a:p>
            <a:r>
              <a:rPr lang="en-AU" sz="1600" b="0" dirty="0" smtClean="0">
                <a:solidFill>
                  <a:srgbClr val="00B050"/>
                </a:solidFill>
              </a:rPr>
              <a:t>Safe to use a BINARY_INTEGER for a loop counter if never go above 2,147,483,647.</a:t>
            </a:r>
            <a:endParaRPr lang="en-US" sz="1600" b="0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471119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dirty="0" smtClean="0"/>
              <a:t>Integer rounding with BINARY_DOUBLE – 9 quadrillion</a:t>
            </a:r>
            <a:endParaRPr lang="en-GB" dirty="0"/>
          </a:p>
          <a:p>
            <a:pPr lvl="1"/>
            <a:endParaRPr lang="en-AU" dirty="0" smtClean="0"/>
          </a:p>
          <a:p>
            <a:pPr lvl="1"/>
            <a:endParaRPr lang="en-AU" dirty="0" smtClean="0"/>
          </a:p>
          <a:p>
            <a:pPr lvl="2"/>
            <a:endParaRPr lang="en-US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895627485"/>
              </p:ext>
            </p:extLst>
          </p:nvPr>
        </p:nvGraphicFramePr>
        <p:xfrm>
          <a:off x="1041228" y="1727200"/>
          <a:ext cx="6694885" cy="286688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265701"/>
                <a:gridCol w="2214592"/>
                <a:gridCol w="2214592"/>
              </a:tblGrid>
              <a:tr h="30863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 smtClean="0"/>
                        <a:t> NUMBER</a:t>
                      </a:r>
                      <a:endParaRPr lang="en-US" sz="1200" b="0" i="0" dirty="0">
                        <a:latin typeface="HP Simplified"/>
                        <a:cs typeface="HP Simplified"/>
                      </a:endParaRPr>
                    </a:p>
                  </a:txBody>
                  <a:tcPr marT="9144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 smtClean="0"/>
                        <a:t>BINARY_DOUBLE</a:t>
                      </a:r>
                    </a:p>
                  </a:txBody>
                  <a:tcPr marR="180000" marT="9144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200" dirty="0" smtClean="0"/>
                    </a:p>
                  </a:txBody>
                  <a:tcPr marR="180000" marT="91440">
                    <a:solidFill>
                      <a:schemeClr val="accent1"/>
                    </a:solidFill>
                  </a:tcPr>
                </a:tc>
              </a:tr>
              <a:tr h="31835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kern="1200" baseline="0" dirty="0" smtClean="0"/>
                        <a:t>9007199254740990</a:t>
                      </a:r>
                    </a:p>
                  </a:txBody>
                  <a:tcPr marR="0" marT="9144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i="0" dirty="0" smtClean="0">
                          <a:latin typeface="+mn-lt"/>
                          <a:cs typeface="+mn-cs"/>
                        </a:rPr>
                        <a:t>9007199254740990</a:t>
                      </a: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AU" sz="1200" b="0" i="0" dirty="0" smtClean="0">
                          <a:latin typeface="+mn-lt"/>
                          <a:cs typeface="+mn-cs"/>
                        </a:rPr>
                        <a:t>Exact</a:t>
                      </a:r>
                      <a:endParaRPr lang="en-US" sz="1200" b="0" i="0" dirty="0" smtClean="0">
                        <a:latin typeface="+mn-lt"/>
                        <a:cs typeface="+mn-cs"/>
                      </a:endParaRPr>
                    </a:p>
                  </a:txBody>
                  <a:tcPr marR="180000" marT="91440" marB="0" anchor="ctr"/>
                </a:tc>
              </a:tr>
              <a:tr h="31835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kern="1200" baseline="0" dirty="0" smtClean="0"/>
                        <a:t>9007199254740991</a:t>
                      </a:r>
                    </a:p>
                  </a:txBody>
                  <a:tcPr marR="0" marT="9144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i="0" dirty="0" smtClean="0">
                          <a:latin typeface="+mn-lt"/>
                          <a:cs typeface="+mn-cs"/>
                        </a:rPr>
                        <a:t>9007199254740991</a:t>
                      </a: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AU" sz="1200" b="0" i="0" dirty="0" smtClean="0">
                          <a:latin typeface="+mn-lt"/>
                          <a:cs typeface="+mn-cs"/>
                        </a:rPr>
                        <a:t>Exact</a:t>
                      </a:r>
                      <a:endParaRPr lang="en-US" sz="1200" b="0" i="0" dirty="0" smtClean="0">
                        <a:latin typeface="+mn-lt"/>
                        <a:cs typeface="+mn-cs"/>
                      </a:endParaRPr>
                    </a:p>
                  </a:txBody>
                  <a:tcPr marR="180000" marT="91440" marB="0" anchor="ctr"/>
                </a:tc>
              </a:tr>
              <a:tr h="31835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kern="1200" baseline="0" dirty="0" smtClean="0"/>
                        <a:t>9007199254740992</a:t>
                      </a:r>
                    </a:p>
                  </a:txBody>
                  <a:tcPr marR="0" marT="9144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i="0" dirty="0" smtClean="0">
                          <a:latin typeface="+mn-lt"/>
                          <a:cs typeface="+mn-cs"/>
                        </a:rPr>
                        <a:t>9007199254740992</a:t>
                      </a: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AU" sz="1200" b="0" i="0" dirty="0" smtClean="0">
                          <a:latin typeface="+mn-lt"/>
                          <a:cs typeface="+mn-cs"/>
                        </a:rPr>
                        <a:t>Exact</a:t>
                      </a:r>
                      <a:endParaRPr lang="en-US" sz="1200" b="0" i="0" dirty="0" smtClean="0">
                        <a:latin typeface="+mn-lt"/>
                        <a:cs typeface="+mn-cs"/>
                      </a:endParaRPr>
                    </a:p>
                  </a:txBody>
                  <a:tcPr marR="180000" marT="91440" marB="0" anchor="ctr"/>
                </a:tc>
              </a:tr>
              <a:tr h="31835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kern="1200" baseline="0" dirty="0" smtClean="0">
                          <a:solidFill>
                            <a:srgbClr val="0070C0"/>
                          </a:solidFill>
                        </a:rPr>
                        <a:t>9007199254740993</a:t>
                      </a:r>
                    </a:p>
                  </a:txBody>
                  <a:tcPr marR="0" marT="9144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i="0" dirty="0" smtClean="0">
                          <a:solidFill>
                            <a:srgbClr val="0070C0"/>
                          </a:solidFill>
                          <a:latin typeface="+mn-lt"/>
                          <a:cs typeface="+mn-cs"/>
                        </a:rPr>
                        <a:t>9007199254740992</a:t>
                      </a: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AU" sz="1200" b="1" i="0" baseline="0" dirty="0" smtClean="0">
                          <a:solidFill>
                            <a:srgbClr val="0070C0"/>
                          </a:solidFill>
                          <a:latin typeface="+mn-lt"/>
                          <a:cs typeface="+mn-cs"/>
                        </a:rPr>
                        <a:t>-1</a:t>
                      </a:r>
                      <a:endParaRPr lang="en-US" sz="1200" b="1" i="0" dirty="0" smtClean="0">
                        <a:solidFill>
                          <a:srgbClr val="0070C0"/>
                        </a:solidFill>
                        <a:latin typeface="+mn-lt"/>
                        <a:cs typeface="+mn-cs"/>
                      </a:endParaRPr>
                    </a:p>
                  </a:txBody>
                  <a:tcPr marR="180000" marT="91440" marB="0" anchor="ctr"/>
                </a:tc>
              </a:tr>
              <a:tr h="31835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kern="1200" baseline="0" dirty="0" smtClean="0"/>
                        <a:t>9007199254740994</a:t>
                      </a:r>
                    </a:p>
                  </a:txBody>
                  <a:tcPr marR="0" marT="9144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i="0" dirty="0" smtClean="0">
                          <a:latin typeface="+mn-lt"/>
                          <a:cs typeface="+mn-cs"/>
                        </a:rPr>
                        <a:t>9007199254740994</a:t>
                      </a: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AU" sz="1200" b="0" i="0" dirty="0" smtClean="0">
                          <a:latin typeface="+mn-lt"/>
                          <a:cs typeface="+mn-cs"/>
                        </a:rPr>
                        <a:t>Exact</a:t>
                      </a:r>
                      <a:endParaRPr lang="en-US" sz="1200" b="0" i="0" dirty="0" smtClean="0">
                        <a:latin typeface="+mn-lt"/>
                        <a:cs typeface="+mn-cs"/>
                      </a:endParaRPr>
                    </a:p>
                  </a:txBody>
                  <a:tcPr marR="180000" marT="91440" marB="0" anchor="ctr"/>
                </a:tc>
              </a:tr>
              <a:tr h="31835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kern="1200" baseline="0" dirty="0" smtClean="0"/>
                        <a:t>9007199254740995</a:t>
                      </a:r>
                    </a:p>
                  </a:txBody>
                  <a:tcPr marR="0" marT="9144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i="0" dirty="0" smtClean="0">
                          <a:latin typeface="+mn-lt"/>
                          <a:cs typeface="+mn-cs"/>
                        </a:rPr>
                        <a:t>9007199254740994</a:t>
                      </a: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AU" sz="1200" b="0" i="0" dirty="0" smtClean="0">
                          <a:latin typeface="+mn-lt"/>
                          <a:cs typeface="+mn-cs"/>
                        </a:rPr>
                        <a:t>-1</a:t>
                      </a:r>
                      <a:endParaRPr lang="en-US" sz="1200" b="0" i="0" dirty="0" smtClean="0">
                        <a:latin typeface="+mn-lt"/>
                        <a:cs typeface="+mn-cs"/>
                      </a:endParaRPr>
                    </a:p>
                  </a:txBody>
                  <a:tcPr marR="180000" marT="91440" marB="0" anchor="ctr"/>
                </a:tc>
              </a:tr>
              <a:tr h="31835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kern="1200" baseline="0" dirty="0" smtClean="0"/>
                        <a:t>9007199254740996</a:t>
                      </a:r>
                    </a:p>
                  </a:txBody>
                  <a:tcPr marR="0" marT="9144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i="0" dirty="0" smtClean="0">
                          <a:latin typeface="+mn-lt"/>
                          <a:cs typeface="+mn-cs"/>
                        </a:rPr>
                        <a:t>9007199254740996</a:t>
                      </a: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AU" sz="1200" b="0" i="0" dirty="0" smtClean="0">
                          <a:latin typeface="+mn-lt"/>
                          <a:cs typeface="+mn-cs"/>
                        </a:rPr>
                        <a:t>exact</a:t>
                      </a:r>
                      <a:endParaRPr lang="en-US" sz="1200" b="0" i="0" dirty="0" smtClean="0">
                        <a:latin typeface="+mn-lt"/>
                        <a:cs typeface="+mn-cs"/>
                      </a:endParaRPr>
                    </a:p>
                  </a:txBody>
                  <a:tcPr marR="180000" marT="91440" marB="0" anchor="ctr"/>
                </a:tc>
              </a:tr>
              <a:tr h="31835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kern="1200" baseline="0" dirty="0" smtClean="0"/>
                        <a:t>9007199254740997</a:t>
                      </a:r>
                    </a:p>
                  </a:txBody>
                  <a:tcPr marR="0" marT="9144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i="0" dirty="0" smtClean="0">
                          <a:latin typeface="+mn-lt"/>
                          <a:cs typeface="+mn-cs"/>
                        </a:rPr>
                        <a:t>9007199254740996</a:t>
                      </a: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AU" sz="1200" b="0" i="0" dirty="0" smtClean="0">
                          <a:latin typeface="+mn-lt"/>
                          <a:cs typeface="+mn-cs"/>
                        </a:rPr>
                        <a:t>-1</a:t>
                      </a:r>
                      <a:endParaRPr lang="en-US" sz="1200" b="0" i="0" dirty="0" smtClean="0">
                        <a:latin typeface="+mn-lt"/>
                        <a:cs typeface="+mn-cs"/>
                      </a:endParaRPr>
                    </a:p>
                  </a:txBody>
                  <a:tcPr marR="180000" marT="9144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8471119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GB" dirty="0"/>
          </a:p>
          <a:p>
            <a:pPr lvl="1"/>
            <a:r>
              <a:rPr lang="en-AU" dirty="0" smtClean="0"/>
              <a:t>However if I use a BINARY_DOUBLE then I can count until 9007199254740992 before rounding occurs.</a:t>
            </a:r>
          </a:p>
          <a:p>
            <a:pPr lvl="2">
              <a:buNone/>
            </a:pPr>
            <a:r>
              <a:rPr lang="en-AU" dirty="0" smtClean="0">
                <a:solidFill>
                  <a:srgbClr val="FF0000"/>
                </a:solidFill>
                <a:latin typeface="Lucida Sans Typewriter" pitchFamily="49" charset="0"/>
              </a:rPr>
              <a:t>-- the loop never exits as y never above 9007199254740992.</a:t>
            </a:r>
          </a:p>
          <a:p>
            <a:pPr lvl="2">
              <a:buNone/>
            </a:pPr>
            <a:r>
              <a:rPr lang="en-AU" dirty="0" smtClean="0">
                <a:solidFill>
                  <a:srgbClr val="FF0000"/>
                </a:solidFill>
                <a:latin typeface="Lucida Sans Typewriter" pitchFamily="49" charset="0"/>
              </a:rPr>
              <a:t>WHILE y&lt;=9007199254740992 LOOP</a:t>
            </a:r>
          </a:p>
          <a:p>
            <a:pPr lvl="2">
              <a:buNone/>
            </a:pPr>
            <a:r>
              <a:rPr lang="en-AU" dirty="0" smtClean="0">
                <a:solidFill>
                  <a:srgbClr val="FF0000"/>
                </a:solidFill>
                <a:latin typeface="Lucida Sans Typewriter" pitchFamily="49" charset="0"/>
              </a:rPr>
              <a:t>  /* do something here */</a:t>
            </a:r>
          </a:p>
          <a:p>
            <a:pPr lvl="2">
              <a:buNone/>
            </a:pPr>
            <a:r>
              <a:rPr lang="en-AU" dirty="0" smtClean="0">
                <a:solidFill>
                  <a:srgbClr val="FF0000"/>
                </a:solidFill>
                <a:latin typeface="Lucida Sans Typewriter" pitchFamily="49" charset="0"/>
              </a:rPr>
              <a:t>END LOOP;</a:t>
            </a:r>
          </a:p>
          <a:p>
            <a:pPr lvl="1"/>
            <a:endParaRPr lang="en-AU" dirty="0" smtClean="0"/>
          </a:p>
          <a:p>
            <a:pPr lvl="1"/>
            <a:r>
              <a:rPr lang="en-AU" dirty="0" smtClean="0">
                <a:solidFill>
                  <a:srgbClr val="00B050"/>
                </a:solidFill>
              </a:rPr>
              <a:t>Safe to use BINARY_DOUBLE as a loop counter if never go above 9007199254740992.....</a:t>
            </a:r>
            <a:endParaRPr lang="en-US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471119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dirty="0" smtClean="0"/>
              <a:t>Floating point with 2 decimal places</a:t>
            </a:r>
            <a:endParaRPr lang="en-GB" dirty="0"/>
          </a:p>
          <a:p>
            <a:pPr lvl="1"/>
            <a:endParaRPr lang="en-AU" dirty="0" smtClean="0"/>
          </a:p>
          <a:p>
            <a:pPr lvl="1"/>
            <a:endParaRPr lang="en-AU" dirty="0" smtClean="0"/>
          </a:p>
          <a:p>
            <a:pPr lvl="2"/>
            <a:endParaRPr lang="en-US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895627485"/>
              </p:ext>
            </p:extLst>
          </p:nvPr>
        </p:nvGraphicFramePr>
        <p:xfrm>
          <a:off x="1895476" y="1630375"/>
          <a:ext cx="4905374" cy="30632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33474"/>
                <a:gridCol w="1752600"/>
                <a:gridCol w="2019300"/>
              </a:tblGrid>
              <a:tr h="30482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 smtClean="0"/>
                        <a:t> NUMBER</a:t>
                      </a:r>
                      <a:endParaRPr lang="en-US" sz="1200" b="0" i="0" dirty="0">
                        <a:latin typeface="HP Simplified"/>
                        <a:cs typeface="HP Simplified"/>
                      </a:endParaRPr>
                    </a:p>
                  </a:txBody>
                  <a:tcPr marT="9144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 smtClean="0"/>
                        <a:t>BINARY_FLOAT</a:t>
                      </a:r>
                    </a:p>
                  </a:txBody>
                  <a:tcPr marR="180000" marT="9144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AU" sz="1200" dirty="0" smtClean="0"/>
                        <a:t>BINARY_DOUBLE</a:t>
                      </a:r>
                      <a:endParaRPr lang="en-US" sz="1200" dirty="0" smtClean="0"/>
                    </a:p>
                  </a:txBody>
                  <a:tcPr marR="180000" marT="91440">
                    <a:solidFill>
                      <a:schemeClr val="accent1"/>
                    </a:solidFill>
                  </a:tcPr>
                </a:tc>
              </a:tr>
              <a:tr h="26127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kern="1200" baseline="0" dirty="0" smtClean="0"/>
                        <a:t>.01</a:t>
                      </a:r>
                    </a:p>
                  </a:txBody>
                  <a:tcPr marR="0" marT="9144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u="none" strike="noStrike" kern="1200" baseline="0" dirty="0" smtClean="0"/>
                        <a:t>.00999999978</a:t>
                      </a:r>
                      <a:endParaRPr lang="en-US" sz="1200" b="0" i="0" dirty="0" smtClean="0">
                        <a:latin typeface="+mn-lt"/>
                        <a:cs typeface="+mn-cs"/>
                      </a:endParaRP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kern="1200" baseline="0" dirty="0" smtClean="0"/>
                        <a:t>.01</a:t>
                      </a:r>
                      <a:endParaRPr lang="en-US" sz="1200" b="0" i="0" dirty="0" smtClean="0">
                        <a:latin typeface="+mn-lt"/>
                        <a:cs typeface="+mn-cs"/>
                      </a:endParaRPr>
                    </a:p>
                  </a:txBody>
                  <a:tcPr marR="180000" marT="91440" marB="0" anchor="ctr"/>
                </a:tc>
              </a:tr>
              <a:tr h="26127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u="none" strike="noStrike" kern="1200" baseline="0" dirty="0" smtClean="0"/>
                        <a:t>.02</a:t>
                      </a:r>
                      <a:endParaRPr lang="en-US" sz="1200" u="none" strike="noStrike" kern="1200" baseline="0" dirty="0" smtClean="0"/>
                    </a:p>
                  </a:txBody>
                  <a:tcPr marR="0" marT="9144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i="0" dirty="0" smtClean="0">
                          <a:latin typeface="+mn-lt"/>
                          <a:cs typeface="+mn-cs"/>
                        </a:rPr>
                        <a:t>.0199999996</a:t>
                      </a: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AU" sz="1200" u="none" strike="noStrike" kern="1200" baseline="0" dirty="0" smtClean="0"/>
                        <a:t>.02</a:t>
                      </a:r>
                      <a:endParaRPr lang="en-US" sz="1200" b="0" i="0" dirty="0" smtClean="0">
                        <a:latin typeface="+mn-lt"/>
                        <a:cs typeface="+mn-cs"/>
                      </a:endParaRPr>
                    </a:p>
                  </a:txBody>
                  <a:tcPr marR="180000" marT="91440" marB="0" anchor="ctr"/>
                </a:tc>
              </a:tr>
              <a:tr h="26127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u="none" strike="noStrike" kern="1200" baseline="0" dirty="0" smtClean="0">
                          <a:solidFill>
                            <a:schemeClr val="tx1"/>
                          </a:solidFill>
                        </a:rPr>
                        <a:t>.03</a:t>
                      </a:r>
                      <a:endParaRPr lang="en-US" sz="1200" u="none" strike="noStrike" kern="12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R="0" marT="9144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+mn-lt"/>
                          <a:cs typeface="+mn-cs"/>
                        </a:rPr>
                        <a:t>.0299999993	</a:t>
                      </a: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+mn-lt"/>
                          <a:cs typeface="+mn-cs"/>
                        </a:rPr>
                        <a:t>.029999999999999999</a:t>
                      </a:r>
                    </a:p>
                  </a:txBody>
                  <a:tcPr marR="180000" marT="91440" marB="0" anchor="ctr"/>
                </a:tc>
              </a:tr>
              <a:tr h="26127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u="none" strike="noStrike" kern="1200" baseline="0" dirty="0" smtClean="0"/>
                        <a:t>.04</a:t>
                      </a:r>
                      <a:endParaRPr lang="en-US" sz="1200" u="none" strike="noStrike" kern="1200" baseline="0" dirty="0" smtClean="0"/>
                    </a:p>
                  </a:txBody>
                  <a:tcPr marR="0" marT="9144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i="0" dirty="0" smtClean="0">
                          <a:latin typeface="+mn-lt"/>
                          <a:cs typeface="+mn-cs"/>
                        </a:rPr>
                        <a:t>.0399999991	</a:t>
                      </a: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i="0" dirty="0" smtClean="0">
                          <a:latin typeface="+mn-lt"/>
                          <a:cs typeface="+mn-cs"/>
                        </a:rPr>
                        <a:t>.040000000000000001</a:t>
                      </a:r>
                    </a:p>
                  </a:txBody>
                  <a:tcPr marR="180000" marT="91440" marB="0" anchor="ctr"/>
                </a:tc>
              </a:tr>
              <a:tr h="26127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u="none" strike="noStrike" kern="1200" baseline="0" dirty="0" smtClean="0"/>
                        <a:t>.05</a:t>
                      </a:r>
                      <a:endParaRPr lang="en-US" sz="1200" u="none" strike="noStrike" kern="1200" baseline="0" dirty="0" smtClean="0"/>
                    </a:p>
                  </a:txBody>
                  <a:tcPr marR="0" marT="9144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i="0" dirty="0" smtClean="0">
                          <a:latin typeface="+mn-lt"/>
                          <a:cs typeface="+mn-cs"/>
                        </a:rPr>
                        <a:t>.0500000007	</a:t>
                      </a: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i="0" dirty="0" smtClean="0">
                          <a:latin typeface="+mn-lt"/>
                          <a:cs typeface="+mn-cs"/>
                        </a:rPr>
                        <a:t>.050000000000000003</a:t>
                      </a:r>
                    </a:p>
                  </a:txBody>
                  <a:tcPr marR="180000" marT="91440" marB="0" anchor="ctr"/>
                </a:tc>
              </a:tr>
              <a:tr h="26127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0" u="none" strike="noStrike" kern="1200" baseline="0" dirty="0" smtClean="0">
                          <a:solidFill>
                            <a:srgbClr val="000000"/>
                          </a:solidFill>
                        </a:rPr>
                        <a:t>.06</a:t>
                      </a:r>
                      <a:endParaRPr lang="en-US" sz="1200" b="0" u="none" strike="noStrike" kern="1200" baseline="0" dirty="0" smtClean="0">
                        <a:solidFill>
                          <a:srgbClr val="000000"/>
                        </a:solidFill>
                      </a:endParaRPr>
                    </a:p>
                  </a:txBody>
                  <a:tcPr marR="0" marT="9144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i="0" dirty="0" smtClean="0">
                          <a:solidFill>
                            <a:srgbClr val="000000"/>
                          </a:solidFill>
                          <a:latin typeface="+mn-lt"/>
                          <a:cs typeface="+mn-cs"/>
                        </a:rPr>
                        <a:t>.0599999987	</a:t>
                      </a: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i="0" dirty="0" smtClean="0">
                          <a:solidFill>
                            <a:srgbClr val="000000"/>
                          </a:solidFill>
                          <a:latin typeface="+mn-lt"/>
                          <a:cs typeface="+mn-cs"/>
                        </a:rPr>
                        <a:t>.059999999999999998</a:t>
                      </a:r>
                    </a:p>
                  </a:txBody>
                  <a:tcPr marR="180000" marT="91440" marB="0" anchor="ctr"/>
                </a:tc>
              </a:tr>
              <a:tr h="26127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u="none" strike="noStrike" kern="1200" baseline="0" dirty="0" smtClean="0"/>
                        <a:t>.07</a:t>
                      </a:r>
                      <a:endParaRPr lang="en-US" sz="1200" u="none" strike="noStrike" kern="1200" baseline="0" dirty="0" smtClean="0"/>
                    </a:p>
                  </a:txBody>
                  <a:tcPr marR="0" marT="9144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i="0" dirty="0" smtClean="0">
                          <a:latin typeface="+mn-lt"/>
                          <a:cs typeface="+mn-cs"/>
                        </a:rPr>
                        <a:t>.0700000003	</a:t>
                      </a: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i="0" dirty="0" smtClean="0">
                          <a:latin typeface="+mn-lt"/>
                          <a:cs typeface="+mn-cs"/>
                        </a:rPr>
                        <a:t>.070000000000000007</a:t>
                      </a:r>
                    </a:p>
                  </a:txBody>
                  <a:tcPr marR="180000" marT="91440" marB="0" anchor="ctr"/>
                </a:tc>
              </a:tr>
              <a:tr h="26127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u="none" strike="noStrike" kern="1200" baseline="0" dirty="0" smtClean="0">
                          <a:solidFill>
                            <a:srgbClr val="FF0000"/>
                          </a:solidFill>
                        </a:rPr>
                        <a:t>.08</a:t>
                      </a:r>
                      <a:endParaRPr lang="en-US" sz="1200" u="none" strike="noStrike" kern="1200" baseline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R="0" marT="9144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i="0" dirty="0" smtClean="0">
                          <a:solidFill>
                            <a:srgbClr val="FF0000"/>
                          </a:solidFill>
                          <a:latin typeface="+mn-lt"/>
                          <a:cs typeface="+mn-cs"/>
                        </a:rPr>
                        <a:t>.0799999982	</a:t>
                      </a: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i="0" dirty="0" smtClean="0">
                          <a:solidFill>
                            <a:srgbClr val="FF0000"/>
                          </a:solidFill>
                          <a:latin typeface="+mn-lt"/>
                          <a:cs typeface="+mn-cs"/>
                        </a:rPr>
                        <a:t>.080000000000000002</a:t>
                      </a:r>
                    </a:p>
                  </a:txBody>
                  <a:tcPr marR="180000" marT="91440" marB="0" anchor="ctr"/>
                </a:tc>
              </a:tr>
              <a:tr h="26127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u="none" strike="noStrike" kern="1200" baseline="0" dirty="0" smtClean="0"/>
                        <a:t>.09</a:t>
                      </a:r>
                      <a:endParaRPr lang="en-US" sz="1200" u="none" strike="noStrike" kern="1200" baseline="0" dirty="0" smtClean="0"/>
                    </a:p>
                  </a:txBody>
                  <a:tcPr marR="0" marT="9144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i="0" dirty="0" smtClean="0">
                          <a:latin typeface="+mn-lt"/>
                          <a:cs typeface="+mn-cs"/>
                        </a:rPr>
                        <a:t>.0900000036	</a:t>
                      </a: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i="0" dirty="0" smtClean="0">
                          <a:latin typeface="+mn-lt"/>
                          <a:cs typeface="+mn-cs"/>
                        </a:rPr>
                        <a:t>.089999999999999997</a:t>
                      </a:r>
                    </a:p>
                  </a:txBody>
                  <a:tcPr marR="180000" marT="91440" marB="0" anchor="ctr"/>
                </a:tc>
              </a:tr>
              <a:tr h="26127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u="none" strike="noStrike" kern="1200" baseline="0" dirty="0" smtClean="0"/>
                        <a:t>.1</a:t>
                      </a:r>
                      <a:endParaRPr lang="en-US" sz="1200" u="none" strike="noStrike" kern="1200" baseline="0" dirty="0" smtClean="0"/>
                    </a:p>
                  </a:txBody>
                  <a:tcPr marR="0" marT="9144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i="0" dirty="0" smtClean="0">
                          <a:latin typeface="+mn-lt"/>
                          <a:cs typeface="+mn-cs"/>
                        </a:rPr>
                        <a:t>.100000001</a:t>
                      </a: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i="0" dirty="0" smtClean="0">
                          <a:latin typeface="+mn-lt"/>
                          <a:cs typeface="+mn-cs"/>
                        </a:rPr>
                        <a:t>.10000000000000001</a:t>
                      </a:r>
                    </a:p>
                  </a:txBody>
                  <a:tcPr marR="180000" marT="9144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8471119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dirty="0" smtClean="0"/>
              <a:t>Floating point with 3 decimal places</a:t>
            </a:r>
            <a:endParaRPr lang="en-GB" dirty="0"/>
          </a:p>
          <a:p>
            <a:pPr lvl="1"/>
            <a:endParaRPr lang="en-AU" dirty="0" smtClean="0"/>
          </a:p>
          <a:p>
            <a:pPr lvl="1"/>
            <a:endParaRPr lang="en-AU" dirty="0" smtClean="0"/>
          </a:p>
          <a:p>
            <a:pPr lvl="2"/>
            <a:endParaRPr lang="en-US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895627485"/>
              </p:ext>
            </p:extLst>
          </p:nvPr>
        </p:nvGraphicFramePr>
        <p:xfrm>
          <a:off x="1895476" y="1630375"/>
          <a:ext cx="4905374" cy="30632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33474"/>
                <a:gridCol w="1752600"/>
                <a:gridCol w="2019300"/>
              </a:tblGrid>
              <a:tr h="30482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 smtClean="0"/>
                        <a:t> NUMBER</a:t>
                      </a:r>
                      <a:endParaRPr lang="en-US" sz="1200" b="0" i="0" dirty="0">
                        <a:latin typeface="HP Simplified"/>
                        <a:cs typeface="HP Simplified"/>
                      </a:endParaRPr>
                    </a:p>
                  </a:txBody>
                  <a:tcPr marT="9144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 smtClean="0"/>
                        <a:t>BINARY_FLOAT</a:t>
                      </a:r>
                    </a:p>
                  </a:txBody>
                  <a:tcPr marR="180000" marT="9144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AU" sz="1200" dirty="0" smtClean="0"/>
                        <a:t>BINARY_DOUBLE</a:t>
                      </a:r>
                      <a:endParaRPr lang="en-US" sz="1200" dirty="0" smtClean="0"/>
                    </a:p>
                  </a:txBody>
                  <a:tcPr marR="180000" marT="91440">
                    <a:solidFill>
                      <a:schemeClr val="accent1"/>
                    </a:solidFill>
                  </a:tcPr>
                </a:tc>
              </a:tr>
              <a:tr h="26127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kern="1200" baseline="0" dirty="0" smtClean="0"/>
                        <a:t>.001</a:t>
                      </a:r>
                    </a:p>
                  </a:txBody>
                  <a:tcPr marR="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kern="1200" baseline="0" dirty="0" smtClean="0"/>
                        <a:t>.00100000005</a:t>
                      </a:r>
                      <a:endParaRPr lang="en-US" sz="1200" b="0" i="0" dirty="0" smtClean="0">
                        <a:latin typeface="+mn-lt"/>
                        <a:cs typeface="+mn-cs"/>
                      </a:endParaRP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kern="1200" baseline="0" dirty="0" smtClean="0"/>
                        <a:t>.001</a:t>
                      </a:r>
                      <a:endParaRPr lang="en-US" sz="1200" b="0" i="0" dirty="0" smtClean="0">
                        <a:latin typeface="+mn-lt"/>
                        <a:cs typeface="+mn-cs"/>
                      </a:endParaRPr>
                    </a:p>
                  </a:txBody>
                  <a:tcPr marR="180000" marT="91440" marB="0" anchor="ctr"/>
                </a:tc>
              </a:tr>
              <a:tr h="26127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kern="1200" baseline="0" dirty="0" smtClean="0"/>
                        <a:t>.002</a:t>
                      </a:r>
                    </a:p>
                  </a:txBody>
                  <a:tcPr marR="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kern="1200" baseline="0" dirty="0" smtClean="0"/>
                        <a:t>.00200000009</a:t>
                      </a:r>
                      <a:endParaRPr lang="en-US" sz="1200" b="0" i="0" dirty="0" smtClean="0">
                        <a:latin typeface="+mn-lt"/>
                        <a:cs typeface="+mn-cs"/>
                      </a:endParaRP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kern="1200" baseline="0" dirty="0" smtClean="0"/>
                        <a:t>.002</a:t>
                      </a:r>
                      <a:endParaRPr lang="en-US" sz="1200" b="0" i="0" dirty="0" smtClean="0">
                        <a:latin typeface="+mn-lt"/>
                        <a:cs typeface="+mn-cs"/>
                      </a:endParaRPr>
                    </a:p>
                  </a:txBody>
                  <a:tcPr marR="180000" marT="91440" marB="0" anchor="ctr"/>
                </a:tc>
              </a:tr>
              <a:tr h="26127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kern="1200" baseline="0" dirty="0" smtClean="0"/>
                        <a:t>.003</a:t>
                      </a:r>
                    </a:p>
                  </a:txBody>
                  <a:tcPr marR="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kern="1200" baseline="0" dirty="0" smtClean="0"/>
                        <a:t>.00300000003</a:t>
                      </a:r>
                      <a:endParaRPr lang="en-US" sz="1200" b="0" i="0" dirty="0" smtClean="0">
                        <a:latin typeface="+mn-lt"/>
                        <a:cs typeface="+mn-cs"/>
                      </a:endParaRP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kern="1200" baseline="0" dirty="0" smtClean="0"/>
                        <a:t>.0030000000000000001</a:t>
                      </a:r>
                      <a:endParaRPr lang="en-US" sz="1200" b="0" i="0" dirty="0" smtClean="0">
                        <a:latin typeface="+mn-lt"/>
                        <a:cs typeface="+mn-cs"/>
                      </a:endParaRPr>
                    </a:p>
                  </a:txBody>
                  <a:tcPr marR="180000" marT="91440" marB="0" anchor="ctr"/>
                </a:tc>
              </a:tr>
              <a:tr h="26127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kern="1200" baseline="0" dirty="0" smtClean="0"/>
                        <a:t>.004</a:t>
                      </a:r>
                    </a:p>
                  </a:txBody>
                  <a:tcPr marR="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kern="1200" baseline="0" dirty="0" smtClean="0"/>
                        <a:t>.00400000019</a:t>
                      </a:r>
                      <a:endParaRPr lang="en-US" sz="1200" b="0" i="0" dirty="0" smtClean="0">
                        <a:latin typeface="+mn-lt"/>
                        <a:cs typeface="+mn-cs"/>
                      </a:endParaRP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kern="1200" baseline="0" dirty="0" smtClean="0"/>
                        <a:t>.0040000000000000001</a:t>
                      </a:r>
                      <a:endParaRPr lang="en-US" sz="1200" b="0" i="0" dirty="0" smtClean="0">
                        <a:latin typeface="+mn-lt"/>
                        <a:cs typeface="+mn-cs"/>
                      </a:endParaRPr>
                    </a:p>
                  </a:txBody>
                  <a:tcPr marR="180000" marT="91440" marB="0" anchor="ctr"/>
                </a:tc>
              </a:tr>
              <a:tr h="26127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kern="1200" baseline="0" dirty="0" smtClean="0">
                          <a:solidFill>
                            <a:schemeClr val="accent2"/>
                          </a:solidFill>
                        </a:rPr>
                        <a:t>.005</a:t>
                      </a:r>
                    </a:p>
                  </a:txBody>
                  <a:tcPr marR="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kern="1200" baseline="0" dirty="0" smtClean="0">
                          <a:solidFill>
                            <a:schemeClr val="accent2"/>
                          </a:solidFill>
                        </a:rPr>
                        <a:t>.00499999989</a:t>
                      </a:r>
                      <a:endParaRPr lang="en-US" sz="1200" b="0" i="0" dirty="0" smtClean="0">
                        <a:solidFill>
                          <a:schemeClr val="accent2"/>
                        </a:solidFill>
                        <a:latin typeface="+mn-lt"/>
                        <a:cs typeface="+mn-cs"/>
                      </a:endParaRP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kern="1200" baseline="0" dirty="0" smtClean="0">
                          <a:solidFill>
                            <a:schemeClr val="accent2"/>
                          </a:solidFill>
                        </a:rPr>
                        <a:t>.0050000000000000001</a:t>
                      </a:r>
                      <a:endParaRPr lang="en-US" sz="1200" b="0" i="0" dirty="0" smtClean="0">
                        <a:solidFill>
                          <a:schemeClr val="accent2"/>
                        </a:solidFill>
                        <a:latin typeface="+mn-lt"/>
                        <a:cs typeface="+mn-cs"/>
                      </a:endParaRPr>
                    </a:p>
                  </a:txBody>
                  <a:tcPr marR="180000" marT="91440" marB="0" anchor="ctr"/>
                </a:tc>
              </a:tr>
              <a:tr h="26127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kern="1200" baseline="0" dirty="0" smtClean="0"/>
                        <a:t>.006</a:t>
                      </a:r>
                      <a:endParaRPr lang="en-US" sz="1200" b="1" u="none" strike="noStrike" kern="1200" baseline="0" dirty="0" smtClean="0">
                        <a:solidFill>
                          <a:srgbClr val="0070C0"/>
                        </a:solidFill>
                      </a:endParaRPr>
                    </a:p>
                  </a:txBody>
                  <a:tcPr marR="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kern="1200" baseline="0" dirty="0" smtClean="0"/>
                        <a:t>.00600000005</a:t>
                      </a:r>
                      <a:endParaRPr lang="en-US" sz="1200" b="1" i="0" dirty="0" smtClean="0">
                        <a:solidFill>
                          <a:srgbClr val="0070C0"/>
                        </a:solidFill>
                        <a:latin typeface="+mn-lt"/>
                        <a:cs typeface="+mn-cs"/>
                      </a:endParaRP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kern="1200" baseline="0" dirty="0" smtClean="0"/>
                        <a:t>.0060000000000000001</a:t>
                      </a:r>
                      <a:endParaRPr lang="en-US" sz="1200" b="1" i="0" dirty="0" smtClean="0">
                        <a:solidFill>
                          <a:srgbClr val="0070C0"/>
                        </a:solidFill>
                        <a:latin typeface="+mn-lt"/>
                        <a:cs typeface="+mn-cs"/>
                      </a:endParaRPr>
                    </a:p>
                  </a:txBody>
                  <a:tcPr marR="180000" marT="91440" marB="0" anchor="ctr"/>
                </a:tc>
              </a:tr>
              <a:tr h="26127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kern="1200" baseline="0" dirty="0" smtClean="0"/>
                        <a:t>.007</a:t>
                      </a:r>
                    </a:p>
                  </a:txBody>
                  <a:tcPr marR="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kern="1200" baseline="0" dirty="0" smtClean="0"/>
                        <a:t>.00700000022</a:t>
                      </a:r>
                      <a:endParaRPr lang="en-US" sz="1200" b="0" i="0" dirty="0" smtClean="0">
                        <a:latin typeface="+mn-lt"/>
                        <a:cs typeface="+mn-cs"/>
                      </a:endParaRP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kern="1200" baseline="0" dirty="0" smtClean="0"/>
                        <a:t>.0070000000000000001</a:t>
                      </a:r>
                      <a:endParaRPr lang="en-US" sz="1200" b="0" i="0" dirty="0" smtClean="0">
                        <a:latin typeface="+mn-lt"/>
                        <a:cs typeface="+mn-cs"/>
                      </a:endParaRPr>
                    </a:p>
                  </a:txBody>
                  <a:tcPr marR="180000" marT="91440" marB="0" anchor="ctr"/>
                </a:tc>
              </a:tr>
              <a:tr h="26127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kern="1200" baseline="0" dirty="0" smtClean="0"/>
                        <a:t>.008</a:t>
                      </a:r>
                    </a:p>
                  </a:txBody>
                  <a:tcPr marR="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kern="1200" baseline="0" dirty="0" smtClean="0"/>
                        <a:t>.00800000038</a:t>
                      </a:r>
                      <a:endParaRPr lang="en-US" sz="1200" b="0" i="0" dirty="0" smtClean="0">
                        <a:latin typeface="+mn-lt"/>
                        <a:cs typeface="+mn-cs"/>
                      </a:endParaRP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kern="1200" baseline="0" dirty="0" smtClean="0"/>
                        <a:t>.0080000000000000002</a:t>
                      </a:r>
                      <a:endParaRPr lang="en-US" sz="1200" b="0" i="0" dirty="0" smtClean="0">
                        <a:latin typeface="+mn-lt"/>
                        <a:cs typeface="+mn-cs"/>
                      </a:endParaRPr>
                    </a:p>
                  </a:txBody>
                  <a:tcPr marR="180000" marT="91440" marB="0" anchor="ctr"/>
                </a:tc>
              </a:tr>
              <a:tr h="26127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kern="1200" baseline="0" dirty="0" smtClean="0"/>
                        <a:t>.009</a:t>
                      </a:r>
                    </a:p>
                  </a:txBody>
                  <a:tcPr marR="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kern="1200" baseline="0" dirty="0" smtClean="0"/>
                        <a:t>.00899999961</a:t>
                      </a:r>
                      <a:endParaRPr lang="en-US" sz="1200" b="0" i="0" dirty="0" smtClean="0">
                        <a:latin typeface="+mn-lt"/>
                        <a:cs typeface="+mn-cs"/>
                      </a:endParaRP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kern="1200" baseline="0" dirty="0" smtClean="0"/>
                        <a:t>.0089999999999999993</a:t>
                      </a:r>
                      <a:endParaRPr lang="en-US" sz="1200" b="0" i="0" dirty="0" smtClean="0">
                        <a:latin typeface="+mn-lt"/>
                        <a:cs typeface="+mn-cs"/>
                      </a:endParaRPr>
                    </a:p>
                  </a:txBody>
                  <a:tcPr marR="180000" marT="91440" marB="0" anchor="ctr"/>
                </a:tc>
              </a:tr>
              <a:tr h="26127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kern="1200" baseline="0" dirty="0" smtClean="0"/>
                        <a:t>.01</a:t>
                      </a:r>
                    </a:p>
                  </a:txBody>
                  <a:tcPr marR="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kern="1200" baseline="0" dirty="0" smtClean="0"/>
                        <a:t>.00999999978</a:t>
                      </a:r>
                      <a:endParaRPr lang="en-US" sz="1200" b="0" i="0" dirty="0" smtClean="0">
                        <a:latin typeface="+mn-lt"/>
                        <a:cs typeface="+mn-cs"/>
                      </a:endParaRP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kern="1200" baseline="0" dirty="0" smtClean="0"/>
                        <a:t>.01</a:t>
                      </a:r>
                      <a:endParaRPr lang="en-US" sz="1200" b="0" i="0" dirty="0" smtClean="0">
                        <a:latin typeface="+mn-lt"/>
                        <a:cs typeface="+mn-cs"/>
                      </a:endParaRPr>
                    </a:p>
                  </a:txBody>
                  <a:tcPr marR="180000" marT="9144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8471119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Oracle® Database PL/SQL Language Reference 11g Release 2 (11.2)</a:t>
            </a:r>
            <a:endParaRPr lang="en-GB" dirty="0" smtClean="0"/>
          </a:p>
          <a:p>
            <a:pPr lvl="1"/>
            <a:endParaRPr lang="en-US" b="1" dirty="0" smtClean="0"/>
          </a:p>
          <a:p>
            <a:pPr lvl="1"/>
            <a:r>
              <a:rPr lang="en-US" b="1" dirty="0" smtClean="0"/>
              <a:t>Chapter 12 - PL/SQL Optimization and Tuning</a:t>
            </a:r>
            <a:endParaRPr lang="en-AU" b="1" dirty="0" smtClean="0"/>
          </a:p>
          <a:p>
            <a:pPr lvl="1"/>
            <a:r>
              <a:rPr lang="en-US" u="sng" dirty="0" smtClean="0"/>
              <a:t>Use Data Types that Use Hardware Arithmetic</a:t>
            </a:r>
          </a:p>
          <a:p>
            <a:pPr lvl="1"/>
            <a:r>
              <a:rPr lang="en-US" dirty="0" smtClean="0"/>
              <a:t>Avoid using data types in the NUMBER data type family (described in "NUMBER Data Type Family"). These data types are represented internally in a format designed for portability and arbitrary scale and precision, not for performance. Operations on data of these types use library arithmetic, while operations on data of the types PLS_INTEGER, BINARY_FLOAT and BINARY_DOUBLE use hardware arithmetic.</a:t>
            </a:r>
            <a:endParaRPr lang="en-AU" dirty="0" smtClean="0"/>
          </a:p>
          <a:p>
            <a:pPr lvl="1"/>
            <a:r>
              <a:rPr lang="en-AU" b="1" dirty="0" smtClean="0"/>
              <a:t>Chapter 3 - PL/SQL Data Types</a:t>
            </a:r>
          </a:p>
          <a:p>
            <a:pPr lvl="1"/>
            <a:r>
              <a:rPr lang="en-US" dirty="0" smtClean="0"/>
              <a:t>The PL/SQL data types PLS_INTEGER and BINARY_INTEGER are identical. For simplicity, this document uses PLS_INTEGER to mean both PLS_INTEGER and BINARY_INTEGER.</a:t>
            </a:r>
          </a:p>
        </p:txBody>
      </p:sp>
    </p:spTree>
    <p:extLst>
      <p:ext uri="{BB962C8B-B14F-4D97-AF65-F5344CB8AC3E}">
        <p14:creationId xmlns="" xmlns:p14="http://schemas.microsoft.com/office/powerpoint/2010/main" val="8471119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dirty="0" smtClean="0"/>
              <a:t>Conditions using BINARY </a:t>
            </a:r>
            <a:r>
              <a:rPr lang="en-GB" dirty="0" err="1" smtClean="0"/>
              <a:t>datatypes</a:t>
            </a:r>
            <a:endParaRPr lang="en-GB" dirty="0" smtClean="0"/>
          </a:p>
          <a:p>
            <a:pPr lvl="1" defTabSz="457200"/>
            <a:endParaRPr lang="en-AU" dirty="0" smtClean="0"/>
          </a:p>
          <a:p>
            <a:pPr lvl="1" defTabSz="457200"/>
            <a:r>
              <a:rPr lang="en-US" sz="1300" dirty="0" smtClean="0">
                <a:latin typeface="Lucida Sans Typewriter" pitchFamily="49" charset="0"/>
              </a:rPr>
              <a:t>a BINARY_FLOAT := 0.1;	/* Note: 0.1 rounds up to .100000001 */</a:t>
            </a:r>
          </a:p>
          <a:p>
            <a:pPr lvl="1" defTabSz="457200"/>
            <a:r>
              <a:rPr lang="en-US" sz="1300" dirty="0" smtClean="0">
                <a:latin typeface="Lucida Sans Typewriter" pitchFamily="49" charset="0"/>
              </a:rPr>
              <a:t>IF a &gt; 0.1 THEN		-- evaluates not true (correct answer)</a:t>
            </a:r>
          </a:p>
          <a:p>
            <a:pPr lvl="1" defTabSz="457200"/>
            <a:r>
              <a:rPr lang="en-US" sz="1300" dirty="0" smtClean="0">
                <a:latin typeface="Lucida Sans Typewriter" pitchFamily="49" charset="0"/>
              </a:rPr>
              <a:t>						despite 0.1 rounding up to .100000001</a:t>
            </a:r>
          </a:p>
          <a:p>
            <a:pPr lvl="1" defTabSz="457200"/>
            <a:r>
              <a:rPr lang="en-US" sz="1300" dirty="0" smtClean="0">
                <a:latin typeface="Lucida Sans Typewriter" pitchFamily="49" charset="0"/>
              </a:rPr>
              <a:t>IF a &lt; 0.1 THEN		-- evaluates not true (correct answer)</a:t>
            </a:r>
          </a:p>
          <a:p>
            <a:pPr lvl="1" defTabSz="457200"/>
            <a:r>
              <a:rPr lang="en-US" sz="1300" dirty="0" smtClean="0">
                <a:latin typeface="Lucida Sans Typewriter" pitchFamily="49" charset="0"/>
              </a:rPr>
              <a:t>IF a = 0.1 THEN		-- evaluates true (correct answer)</a:t>
            </a:r>
          </a:p>
          <a:p>
            <a:pPr lvl="1" defTabSz="457200"/>
            <a:r>
              <a:rPr lang="en-US" sz="1300" dirty="0" smtClean="0">
                <a:latin typeface="Lucida Sans Typewriter" pitchFamily="49" charset="0"/>
              </a:rPr>
              <a:t>						despite 0.1 rounding up to .100000001</a:t>
            </a:r>
          </a:p>
          <a:p>
            <a:pPr lvl="1" defTabSz="457200"/>
            <a:endParaRPr lang="en-AU" dirty="0" smtClean="0"/>
          </a:p>
          <a:p>
            <a:pPr lvl="1" defTabSz="457200"/>
            <a:r>
              <a:rPr lang="en-AU" dirty="0" smtClean="0"/>
              <a:t>Question: Why do the evaluations work despite the presence of rounding?</a:t>
            </a:r>
          </a:p>
          <a:p>
            <a:pPr lvl="1" defTabSz="457200"/>
            <a:r>
              <a:rPr lang="en-AU" dirty="0" smtClean="0"/>
              <a:t>Answer: The Compare Floating Point instruction FCOM.</a:t>
            </a:r>
          </a:p>
          <a:p>
            <a:pPr lvl="1" defTabSz="457200"/>
            <a:r>
              <a:rPr lang="en-AU" dirty="0" smtClean="0"/>
              <a:t>FCOM (operand): compares the value in register ST(0) with a IEEE 754 floating-point source operand.</a:t>
            </a:r>
          </a:p>
          <a:p>
            <a:pPr lvl="1" defTabSz="457200"/>
            <a:endParaRPr lang="en-AU" dirty="0" smtClean="0"/>
          </a:p>
        </p:txBody>
      </p:sp>
    </p:spTree>
    <p:extLst>
      <p:ext uri="{BB962C8B-B14F-4D97-AF65-F5344CB8AC3E}">
        <p14:creationId xmlns="" xmlns:p14="http://schemas.microsoft.com/office/powerpoint/2010/main" val="8471119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dirty="0" smtClean="0"/>
              <a:t>Conditions using BINARY </a:t>
            </a:r>
            <a:r>
              <a:rPr lang="en-GB" dirty="0" err="1" smtClean="0"/>
              <a:t>datatypes</a:t>
            </a:r>
            <a:endParaRPr lang="en-GB" dirty="0" smtClean="0"/>
          </a:p>
          <a:p>
            <a:pPr lvl="1" defTabSz="457200"/>
            <a:endParaRPr lang="en-AU" dirty="0" smtClean="0"/>
          </a:p>
          <a:p>
            <a:pPr lvl="1" defTabSz="457200"/>
            <a:r>
              <a:rPr lang="en-AU" dirty="0" smtClean="0"/>
              <a:t>Can perform conditions when rounding is present, but:</a:t>
            </a:r>
          </a:p>
          <a:p>
            <a:pPr lvl="2"/>
            <a:r>
              <a:rPr lang="en-AU" dirty="0" smtClean="0"/>
              <a:t>Only use conditions =, !=, &lt;&gt;.</a:t>
            </a:r>
          </a:p>
          <a:p>
            <a:pPr lvl="2"/>
            <a:r>
              <a:rPr lang="en-AU" dirty="0" smtClean="0"/>
              <a:t>Don’t use LIKE and NOT LIKE.</a:t>
            </a:r>
          </a:p>
          <a:p>
            <a:pPr lvl="2"/>
            <a:r>
              <a:rPr lang="en-AU" dirty="0" smtClean="0"/>
              <a:t>Don’t do evaluations :</a:t>
            </a:r>
          </a:p>
          <a:p>
            <a:pPr lvl="3"/>
            <a:r>
              <a:rPr lang="en-AU" dirty="0" smtClean="0"/>
              <a:t>above 16 million (BINARY_FLOAT).</a:t>
            </a:r>
          </a:p>
          <a:p>
            <a:pPr lvl="3"/>
            <a:r>
              <a:rPr lang="en-AU" dirty="0" smtClean="0"/>
              <a:t>above 9 quadrillion (BINARY_DOUBLE).</a:t>
            </a:r>
          </a:p>
          <a:p>
            <a:pPr lvl="3"/>
            <a:r>
              <a:rPr lang="en-AU" dirty="0" smtClean="0"/>
              <a:t>above 2.1 billion (BINARY_INTEGER).</a:t>
            </a:r>
          </a:p>
        </p:txBody>
      </p:sp>
    </p:spTree>
    <p:extLst>
      <p:ext uri="{BB962C8B-B14F-4D97-AF65-F5344CB8AC3E}">
        <p14:creationId xmlns="" xmlns:p14="http://schemas.microsoft.com/office/powerpoint/2010/main" val="8471119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dirty="0" smtClean="0"/>
              <a:t>What about other sources of rounding/error</a:t>
            </a:r>
          </a:p>
          <a:p>
            <a:pPr lvl="1"/>
            <a:endParaRPr lang="en-GB" dirty="0" smtClean="0"/>
          </a:p>
          <a:p>
            <a:pPr lvl="1"/>
            <a:r>
              <a:rPr lang="en-AU" dirty="0" smtClean="0"/>
              <a:t>BINARY </a:t>
            </a:r>
            <a:r>
              <a:rPr lang="en-AU" dirty="0" err="1" smtClean="0"/>
              <a:t>datatypes</a:t>
            </a:r>
            <a:r>
              <a:rPr lang="en-AU" dirty="0" smtClean="0"/>
              <a:t> can introduce a small amount of error.</a:t>
            </a:r>
          </a:p>
          <a:p>
            <a:pPr lvl="1"/>
            <a:endParaRPr lang="en-AU" dirty="0" smtClean="0"/>
          </a:p>
          <a:p>
            <a:pPr lvl="1"/>
            <a:r>
              <a:rPr lang="en-AU" dirty="0" smtClean="0"/>
              <a:t>What if the data already had some error anyway?</a:t>
            </a: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8471119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329185" y="1188720"/>
            <a:ext cx="2795016" cy="3219768"/>
          </a:xfrm>
        </p:spPr>
        <p:txBody>
          <a:bodyPr/>
          <a:lstStyle/>
          <a:p>
            <a:endParaRPr lang="en-GB" dirty="0" smtClean="0"/>
          </a:p>
          <a:p>
            <a:pPr lvl="1"/>
            <a:r>
              <a:rPr lang="en-AU" dirty="0" smtClean="0">
                <a:solidFill>
                  <a:srgbClr val="FF0000"/>
                </a:solidFill>
              </a:rPr>
              <a:t>Measurements already have some </a:t>
            </a:r>
            <a:r>
              <a:rPr lang="en-AU" dirty="0" err="1" smtClean="0">
                <a:solidFill>
                  <a:srgbClr val="FF0000"/>
                </a:solidFill>
              </a:rPr>
              <a:t>inacurracy</a:t>
            </a:r>
            <a:r>
              <a:rPr lang="en-AU" dirty="0" smtClean="0">
                <a:solidFill>
                  <a:srgbClr val="FF0000"/>
                </a:solidFill>
              </a:rPr>
              <a:t>/uncertainty.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How high is Mt Everest?</a:t>
            </a:r>
            <a:endParaRPr lang="en-AU" dirty="0" smtClean="0"/>
          </a:p>
          <a:p>
            <a:pPr lvl="2"/>
            <a:r>
              <a:rPr lang="en-AU" dirty="0" smtClean="0"/>
              <a:t>1856, 8,840 m (</a:t>
            </a:r>
            <a:r>
              <a:rPr lang="en-US" dirty="0" smtClean="0"/>
              <a:t>peak XV)</a:t>
            </a:r>
            <a:endParaRPr lang="en-AU" dirty="0" smtClean="0"/>
          </a:p>
          <a:p>
            <a:pPr lvl="2"/>
            <a:r>
              <a:rPr lang="en-AU" dirty="0" smtClean="0"/>
              <a:t>1955, 8,848 m</a:t>
            </a:r>
          </a:p>
          <a:p>
            <a:pPr lvl="2"/>
            <a:r>
              <a:rPr lang="en-AU" dirty="0" smtClean="0"/>
              <a:t>1975, 8,848.13 m</a:t>
            </a:r>
          </a:p>
          <a:p>
            <a:pPr lvl="2"/>
            <a:r>
              <a:rPr lang="en-AU" dirty="0" smtClean="0"/>
              <a:t>1999, 8,850 m</a:t>
            </a:r>
            <a:endParaRPr lang="en-US" dirty="0" smtClean="0"/>
          </a:p>
          <a:p>
            <a:pPr lvl="2"/>
            <a:r>
              <a:rPr lang="en-AU" dirty="0" smtClean="0"/>
              <a:t>2005, </a:t>
            </a:r>
            <a:r>
              <a:rPr lang="en-US" dirty="0" smtClean="0"/>
              <a:t>8,844.43 m with an accuracy ±0.21 m</a:t>
            </a:r>
          </a:p>
          <a:p>
            <a:pPr lvl="1"/>
            <a:r>
              <a:rPr lang="en-US" dirty="0" smtClean="0"/>
              <a:t>4 mm per year (600mm in past 150 years)</a:t>
            </a:r>
          </a:p>
        </p:txBody>
      </p:sp>
      <p:pic>
        <p:nvPicPr>
          <p:cNvPr id="8" name="Picture Placeholder 7" descr="everestWebCam.jpg"/>
          <p:cNvPicPr>
            <a:picLocks noGrp="1" noChangeAspect="1"/>
          </p:cNvPicPr>
          <p:nvPr>
            <p:ph type="pic" sz="quarter" idx="11"/>
          </p:nvPr>
        </p:nvPicPr>
        <p:blipFill>
          <a:blip r:embed="rId2"/>
          <a:srcRect t="8868" b="8868"/>
          <a:stretch>
            <a:fillRect/>
          </a:stretch>
        </p:blipFill>
        <p:spPr>
          <a:xfrm>
            <a:off x="3228975" y="997527"/>
            <a:ext cx="5528516" cy="3410961"/>
          </a:xfrm>
        </p:spPr>
      </p:pic>
    </p:spTree>
    <p:extLst>
      <p:ext uri="{BB962C8B-B14F-4D97-AF65-F5344CB8AC3E}">
        <p14:creationId xmlns="" xmlns:p14="http://schemas.microsoft.com/office/powerpoint/2010/main" val="2466128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329185" y="1188720"/>
            <a:ext cx="2758400" cy="3219768"/>
          </a:xfrm>
        </p:spPr>
        <p:txBody>
          <a:bodyPr/>
          <a:lstStyle/>
          <a:p>
            <a:endParaRPr lang="en-GB" dirty="0" smtClean="0"/>
          </a:p>
          <a:p>
            <a:pPr lvl="1" defTabSz="457200"/>
            <a:r>
              <a:rPr lang="en-AU" dirty="0" smtClean="0">
                <a:solidFill>
                  <a:srgbClr val="FF0000"/>
                </a:solidFill>
              </a:rPr>
              <a:t>Measurements already have some </a:t>
            </a:r>
            <a:r>
              <a:rPr lang="en-AU" dirty="0" err="1" smtClean="0">
                <a:solidFill>
                  <a:srgbClr val="FF0000"/>
                </a:solidFill>
              </a:rPr>
              <a:t>inacurracy</a:t>
            </a:r>
            <a:r>
              <a:rPr lang="en-AU" dirty="0" smtClean="0">
                <a:solidFill>
                  <a:srgbClr val="FF0000"/>
                </a:solidFill>
              </a:rPr>
              <a:t>/uncertainty.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GB" dirty="0" smtClean="0"/>
          </a:p>
          <a:p>
            <a:pPr lvl="1"/>
            <a:r>
              <a:rPr lang="en-US" dirty="0" smtClean="0"/>
              <a:t>Accuracy of pressure sensor:</a:t>
            </a:r>
          </a:p>
          <a:p>
            <a:pPr lvl="2"/>
            <a:r>
              <a:rPr lang="en-US" dirty="0" smtClean="0"/>
              <a:t>±0.3 </a:t>
            </a:r>
            <a:r>
              <a:rPr lang="en-US" dirty="0" err="1" smtClean="0"/>
              <a:t>hPa</a:t>
            </a:r>
            <a:r>
              <a:rPr lang="en-US" dirty="0" smtClean="0"/>
              <a:t> (+15~25°C)</a:t>
            </a:r>
          </a:p>
          <a:p>
            <a:pPr lvl="2"/>
            <a:r>
              <a:rPr lang="en-US" dirty="0" smtClean="0"/>
              <a:t>±0.6 </a:t>
            </a:r>
            <a:r>
              <a:rPr lang="en-US" dirty="0" err="1" smtClean="0"/>
              <a:t>hPa</a:t>
            </a:r>
            <a:r>
              <a:rPr lang="en-US" dirty="0" smtClean="0"/>
              <a:t> (0+40°C)</a:t>
            </a:r>
          </a:p>
          <a:p>
            <a:pPr lvl="2"/>
            <a:r>
              <a:rPr lang="en-US" dirty="0" smtClean="0"/>
              <a:t>±1 </a:t>
            </a:r>
            <a:r>
              <a:rPr lang="en-US" dirty="0" err="1" smtClean="0"/>
              <a:t>hPa</a:t>
            </a:r>
            <a:r>
              <a:rPr lang="en-US" dirty="0" smtClean="0"/>
              <a:t> (-20~45°C)</a:t>
            </a:r>
          </a:p>
          <a:p>
            <a:pPr lvl="2"/>
            <a:r>
              <a:rPr lang="en-US" dirty="0" smtClean="0"/>
              <a:t>±1.5 </a:t>
            </a:r>
            <a:r>
              <a:rPr lang="en-US" dirty="0" err="1" smtClean="0"/>
              <a:t>hPa</a:t>
            </a:r>
            <a:r>
              <a:rPr lang="en-US" dirty="0" smtClean="0"/>
              <a:t> (-40~60°C)</a:t>
            </a:r>
          </a:p>
        </p:txBody>
      </p:sp>
      <p:pic>
        <p:nvPicPr>
          <p:cNvPr id="6" name="Picture Placeholder 5" descr="everestRS1.jpg"/>
          <p:cNvPicPr>
            <a:picLocks noGrp="1" noChangeAspect="1"/>
          </p:cNvPicPr>
          <p:nvPr>
            <p:ph type="pic" sz="quarter" idx="11"/>
          </p:nvPr>
        </p:nvPicPr>
        <p:blipFill>
          <a:blip r:embed="rId2"/>
          <a:srcRect t="1061" b="1061"/>
          <a:stretch>
            <a:fillRect/>
          </a:stretch>
        </p:blipFill>
        <p:spPr>
          <a:xfrm>
            <a:off x="3152174" y="985652"/>
            <a:ext cx="5635996" cy="3360717"/>
          </a:xfrm>
        </p:spPr>
      </p:pic>
    </p:spTree>
    <p:extLst>
      <p:ext uri="{BB962C8B-B14F-4D97-AF65-F5344CB8AC3E}">
        <p14:creationId xmlns="" xmlns:p14="http://schemas.microsoft.com/office/powerpoint/2010/main" val="2466128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329185" y="1188720"/>
            <a:ext cx="2758400" cy="3219768"/>
          </a:xfrm>
        </p:spPr>
        <p:txBody>
          <a:bodyPr/>
          <a:lstStyle/>
          <a:p>
            <a:endParaRPr lang="en-GB" dirty="0" smtClean="0"/>
          </a:p>
          <a:p>
            <a:pPr lvl="1" defTabSz="457200"/>
            <a:r>
              <a:rPr lang="en-AU" dirty="0" smtClean="0">
                <a:solidFill>
                  <a:srgbClr val="FF0000"/>
                </a:solidFill>
              </a:rPr>
              <a:t>Measurements already have some </a:t>
            </a:r>
            <a:r>
              <a:rPr lang="en-AU" dirty="0" err="1" smtClean="0">
                <a:solidFill>
                  <a:srgbClr val="FF0000"/>
                </a:solidFill>
              </a:rPr>
              <a:t>inacurracy</a:t>
            </a:r>
            <a:r>
              <a:rPr lang="en-AU" dirty="0" smtClean="0">
                <a:solidFill>
                  <a:srgbClr val="FF0000"/>
                </a:solidFill>
              </a:rPr>
              <a:t>/uncertainty.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GB" dirty="0" smtClean="0"/>
          </a:p>
          <a:p>
            <a:pPr lvl="1"/>
            <a:r>
              <a:rPr lang="en-US" dirty="0" smtClean="0"/>
              <a:t>Accuracy of temperature sensor:</a:t>
            </a:r>
          </a:p>
          <a:p>
            <a:pPr lvl="2"/>
            <a:r>
              <a:rPr lang="en-US" dirty="0" smtClean="0"/>
              <a:t>±0.1°C (0°C)</a:t>
            </a:r>
          </a:p>
          <a:p>
            <a:pPr lvl="2"/>
            <a:r>
              <a:rPr lang="en-US" dirty="0" smtClean="0"/>
              <a:t>&lt;1°C /year : long term stability</a:t>
            </a:r>
          </a:p>
          <a:p>
            <a:pPr lvl="2">
              <a:buNone/>
            </a:pPr>
            <a:endParaRPr lang="en-AU" dirty="0" smtClean="0"/>
          </a:p>
        </p:txBody>
      </p:sp>
      <p:pic>
        <p:nvPicPr>
          <p:cNvPr id="6" name="Picture Placeholder 5" descr="everestRS1.jpg"/>
          <p:cNvPicPr>
            <a:picLocks noGrp="1" noChangeAspect="1"/>
          </p:cNvPicPr>
          <p:nvPr>
            <p:ph type="pic" sz="quarter" idx="11"/>
          </p:nvPr>
        </p:nvPicPr>
        <p:blipFill>
          <a:blip r:embed="rId2"/>
          <a:srcRect t="1061" b="1061"/>
          <a:stretch>
            <a:fillRect/>
          </a:stretch>
        </p:blipFill>
        <p:spPr>
          <a:xfrm>
            <a:off x="3152174" y="985652"/>
            <a:ext cx="5635996" cy="3360717"/>
          </a:xfrm>
        </p:spPr>
      </p:pic>
    </p:spTree>
    <p:extLst>
      <p:ext uri="{BB962C8B-B14F-4D97-AF65-F5344CB8AC3E}">
        <p14:creationId xmlns="" xmlns:p14="http://schemas.microsoft.com/office/powerpoint/2010/main" val="2466128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dirty="0" smtClean="0"/>
              <a:t>Summary</a:t>
            </a:r>
          </a:p>
          <a:p>
            <a:pPr lvl="2"/>
            <a:r>
              <a:rPr lang="en-US" dirty="0" smtClean="0"/>
              <a:t>NUMBER or NUMBER(</a:t>
            </a:r>
            <a:r>
              <a:rPr lang="en-US" dirty="0" err="1" smtClean="0"/>
              <a:t>p,s</a:t>
            </a:r>
            <a:r>
              <a:rPr lang="en-US" dirty="0" smtClean="0"/>
              <a:t>)</a:t>
            </a:r>
          </a:p>
          <a:p>
            <a:pPr lvl="3"/>
            <a:r>
              <a:rPr lang="en-US" dirty="0" smtClean="0"/>
              <a:t>Genuinely need “Volume of the universe to the nearest atom”</a:t>
            </a:r>
            <a:r>
              <a:rPr lang="en-AU" dirty="0" smtClean="0"/>
              <a:t> precision.</a:t>
            </a:r>
          </a:p>
          <a:p>
            <a:pPr lvl="3"/>
            <a:r>
              <a:rPr lang="en-AU" dirty="0" smtClean="0"/>
              <a:t>Need to avoid rounding for extremely large PL/SQL loops.</a:t>
            </a:r>
          </a:p>
          <a:p>
            <a:pPr lvl="3">
              <a:buNone/>
            </a:pPr>
            <a:endParaRPr lang="en-AU" dirty="0" smtClean="0"/>
          </a:p>
          <a:p>
            <a:pPr lvl="2"/>
            <a:r>
              <a:rPr lang="en-AU" dirty="0" smtClean="0"/>
              <a:t>BINARY_FLOAT, BINARY_DOUBLE</a:t>
            </a:r>
          </a:p>
          <a:p>
            <a:pPr lvl="3"/>
            <a:r>
              <a:rPr lang="en-US" dirty="0" smtClean="0"/>
              <a:t>Trade-off “Volume of the universe to the nearest atom” precision for much greater performance.</a:t>
            </a:r>
          </a:p>
          <a:p>
            <a:pPr lvl="3"/>
            <a:r>
              <a:rPr lang="en-AU" dirty="0" smtClean="0"/>
              <a:t>Need very good precision, so let the IEEE 754 standard define the precision and scale.</a:t>
            </a:r>
          </a:p>
          <a:p>
            <a:pPr lvl="3"/>
            <a:r>
              <a:rPr lang="en-AU" dirty="0" smtClean="0"/>
              <a:t>Where the data feed is already in hardware arithmetic format.</a:t>
            </a:r>
          </a:p>
          <a:p>
            <a:pPr lvl="4"/>
            <a:r>
              <a:rPr lang="en-AU" dirty="0" err="1" smtClean="0"/>
              <a:t>eg</a:t>
            </a:r>
            <a:r>
              <a:rPr lang="en-AU" dirty="0" smtClean="0"/>
              <a:t> MS Excel, java, c/</a:t>
            </a:r>
            <a:r>
              <a:rPr lang="en-AU" dirty="0" err="1" smtClean="0"/>
              <a:t>c++</a:t>
            </a:r>
            <a:r>
              <a:rPr lang="en-AU" dirty="0" smtClean="0"/>
              <a:t>, c#, visual basic, etc.</a:t>
            </a:r>
          </a:p>
          <a:p>
            <a:pPr lvl="4"/>
            <a:r>
              <a:rPr lang="en-AU" dirty="0" smtClean="0"/>
              <a:t>Measured data already has some inaccuracy. </a:t>
            </a:r>
            <a:r>
              <a:rPr lang="en-AU" dirty="0" err="1" smtClean="0"/>
              <a:t>eg</a:t>
            </a:r>
            <a:r>
              <a:rPr lang="en-AU" dirty="0" smtClean="0"/>
              <a:t> kWh, </a:t>
            </a:r>
            <a:r>
              <a:rPr lang="en-AU" dirty="0" err="1" smtClean="0"/>
              <a:t>MWh</a:t>
            </a:r>
            <a:r>
              <a:rPr lang="en-AU" dirty="0" smtClean="0"/>
              <a:t>, kJ, sec, km/hr, m, etc</a:t>
            </a:r>
            <a:r>
              <a:rPr lang="en-US" dirty="0" smtClean="0"/>
              <a:t>.</a:t>
            </a:r>
            <a:endParaRPr lang="en-AU" dirty="0" smtClean="0"/>
          </a:p>
          <a:p>
            <a:pPr lvl="3"/>
            <a:r>
              <a:rPr lang="en-AU" dirty="0" smtClean="0"/>
              <a:t>Large compute intensive operations. </a:t>
            </a:r>
            <a:r>
              <a:rPr lang="en-AU" dirty="0" err="1" smtClean="0"/>
              <a:t>eg</a:t>
            </a:r>
            <a:r>
              <a:rPr lang="en-AU" dirty="0" smtClean="0"/>
              <a:t> averages, summations, trigonometry, projections/predictions.</a:t>
            </a:r>
          </a:p>
        </p:txBody>
      </p:sp>
    </p:spTree>
    <p:extLst>
      <p:ext uri="{BB962C8B-B14F-4D97-AF65-F5344CB8AC3E}">
        <p14:creationId xmlns="" xmlns:p14="http://schemas.microsoft.com/office/powerpoint/2010/main" val="8471119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dirty="0" smtClean="0"/>
              <a:t>Summary</a:t>
            </a:r>
          </a:p>
          <a:p>
            <a:pPr lvl="1"/>
            <a:endParaRPr lang="en-GB" dirty="0" smtClean="0"/>
          </a:p>
          <a:p>
            <a:pPr lvl="1"/>
            <a:r>
              <a:rPr lang="en-US" dirty="0" smtClean="0"/>
              <a:t>“39 digits of π are sufficient to calculate the volume of the universe to the nearest atom.”</a:t>
            </a:r>
          </a:p>
          <a:p>
            <a:pPr lvl="2"/>
            <a:r>
              <a:rPr lang="en-US" dirty="0" smtClean="0"/>
              <a:t>Usually you don't need 39 digits of anything.</a:t>
            </a:r>
          </a:p>
          <a:p>
            <a:pPr lvl="2"/>
            <a:r>
              <a:rPr lang="en-US" dirty="0" smtClean="0"/>
              <a:t>You pay for extra digits with poorer performance.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BINARY </a:t>
            </a:r>
            <a:r>
              <a:rPr lang="en-US" dirty="0" err="1" smtClean="0"/>
              <a:t>datatypes</a:t>
            </a:r>
            <a:r>
              <a:rPr lang="en-US" dirty="0" smtClean="0"/>
              <a:t> have large performance gains for either no rounding, or very minor rounding.</a:t>
            </a:r>
          </a:p>
          <a:p>
            <a:pPr lvl="2"/>
            <a:r>
              <a:rPr lang="en-AU" dirty="0" smtClean="0"/>
              <a:t>Best of both worlds - excellent precision and shorter length for better performance (examples = 10x).</a:t>
            </a:r>
            <a:endParaRPr lang="en-US" dirty="0" smtClean="0"/>
          </a:p>
          <a:p>
            <a:pPr lvl="1"/>
            <a:endParaRPr lang="en-US" dirty="0" smtClean="0">
              <a:solidFill>
                <a:srgbClr val="00B050"/>
              </a:solidFill>
            </a:endParaRPr>
          </a:p>
          <a:p>
            <a:pPr lvl="1" algn="ctr"/>
            <a:r>
              <a:rPr lang="en-US" dirty="0" smtClean="0">
                <a:solidFill>
                  <a:srgbClr val="00B050"/>
                </a:solidFill>
              </a:rPr>
              <a:t>Think smaller is faster and cheaper.</a:t>
            </a:r>
          </a:p>
          <a:p>
            <a:pPr lvl="1" algn="ctr"/>
            <a:r>
              <a:rPr lang="en-AU" dirty="0" smtClean="0">
                <a:solidFill>
                  <a:srgbClr val="00B050"/>
                </a:solidFill>
              </a:rPr>
              <a:t>Faster applications, and less CPU cores mean the Oracle licensing is cheaper.</a:t>
            </a:r>
            <a:endParaRPr lang="en-US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471119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95399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AU" dirty="0" smtClean="0"/>
          </a:p>
          <a:p>
            <a:endParaRPr lang="en-US" dirty="0" smtClean="0"/>
          </a:p>
          <a:p>
            <a:r>
              <a:rPr lang="en-US" sz="2000" u="sng" dirty="0" smtClean="0"/>
              <a:t>Library arithmetic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2000" u="sng" dirty="0" smtClean="0"/>
              <a:t>Hardware arithmetic</a:t>
            </a:r>
            <a:endParaRPr lang="en-GB" sz="2000" u="sng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/>
      </p:sp>
      <p:pic>
        <p:nvPicPr>
          <p:cNvPr id="6" name="Picture 5" descr="topGun1.jpg"/>
          <p:cNvPicPr>
            <a:picLocks noChangeAspect="1"/>
          </p:cNvPicPr>
          <p:nvPr/>
        </p:nvPicPr>
        <p:blipFill>
          <a:blip r:embed="rId2"/>
          <a:srcRect t="20580"/>
          <a:stretch>
            <a:fillRect/>
          </a:stretch>
        </p:blipFill>
        <p:spPr>
          <a:xfrm>
            <a:off x="3029074" y="1041992"/>
            <a:ext cx="5418013" cy="329272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466128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dirty="0" smtClean="0"/>
              <a:t>Library arithmetic</a:t>
            </a:r>
            <a:endParaRPr lang="en-GB" dirty="0"/>
          </a:p>
          <a:p>
            <a:pPr lvl="1"/>
            <a:r>
              <a:rPr lang="en-AU" dirty="0" smtClean="0"/>
              <a:t>Oracle uses the </a:t>
            </a:r>
            <a:r>
              <a:rPr lang="en-US" dirty="0" smtClean="0"/>
              <a:t>NUMBER(</a:t>
            </a:r>
            <a:r>
              <a:rPr lang="en-US" dirty="0" err="1" smtClean="0"/>
              <a:t>p,s</a:t>
            </a:r>
            <a:r>
              <a:rPr lang="en-US" dirty="0" smtClean="0"/>
              <a:t>) </a:t>
            </a:r>
            <a:r>
              <a:rPr lang="en-US" dirty="0" err="1" smtClean="0"/>
              <a:t>datatype</a:t>
            </a:r>
            <a:r>
              <a:rPr lang="en-US" dirty="0" smtClean="0"/>
              <a:t> which offers portability, and arbitrary scale and precision.</a:t>
            </a:r>
          </a:p>
          <a:p>
            <a:pPr lvl="2"/>
            <a:r>
              <a:rPr lang="en-US" dirty="0" smtClean="0"/>
              <a:t>p is the precision, or the maximum number of significant decimal digits.</a:t>
            </a:r>
          </a:p>
          <a:p>
            <a:pPr lvl="2"/>
            <a:r>
              <a:rPr lang="en-US" dirty="0" smtClean="0"/>
              <a:t>s is the scale, or the number of digits from the decimal point to the least significant digit.</a:t>
            </a:r>
          </a:p>
          <a:p>
            <a:pPr lvl="2">
              <a:buNone/>
            </a:pPr>
            <a:endParaRPr lang="en-AU" dirty="0" smtClean="0"/>
          </a:p>
          <a:p>
            <a:pPr lvl="2">
              <a:buNone/>
            </a:pPr>
            <a:endParaRPr lang="en-AU" dirty="0" smtClean="0"/>
          </a:p>
          <a:p>
            <a:pPr lvl="2">
              <a:buNone/>
            </a:pPr>
            <a:endParaRPr lang="en-AU" dirty="0" smtClean="0"/>
          </a:p>
          <a:p>
            <a:pPr lvl="2">
              <a:buNone/>
            </a:pPr>
            <a:endParaRPr lang="en-AU" dirty="0" smtClean="0"/>
          </a:p>
          <a:p>
            <a:pPr lvl="2">
              <a:buNone/>
            </a:pPr>
            <a:endParaRPr lang="en-AU" dirty="0" smtClean="0"/>
          </a:p>
          <a:p>
            <a:pPr lvl="2">
              <a:buNone/>
            </a:pPr>
            <a:endParaRPr lang="en-AU" dirty="0" smtClean="0"/>
          </a:p>
          <a:p>
            <a:pPr lvl="1"/>
            <a:r>
              <a:rPr lang="en-AU" dirty="0" smtClean="0"/>
              <a:t>The NUMBER </a:t>
            </a:r>
            <a:r>
              <a:rPr lang="en-AU" dirty="0" err="1" smtClean="0"/>
              <a:t>datatype</a:t>
            </a:r>
            <a:r>
              <a:rPr lang="en-AU" dirty="0" smtClean="0"/>
              <a:t> default precision (</a:t>
            </a:r>
            <a:r>
              <a:rPr lang="en-AU" dirty="0" err="1" smtClean="0"/>
              <a:t>ie</a:t>
            </a:r>
            <a:r>
              <a:rPr lang="en-AU" dirty="0" smtClean="0"/>
              <a:t> 38 decimal digits) and scale (</a:t>
            </a:r>
            <a:r>
              <a:rPr lang="en-AU" dirty="0" err="1" smtClean="0"/>
              <a:t>ie</a:t>
            </a:r>
            <a:r>
              <a:rPr lang="en-AU" dirty="0" smtClean="0"/>
              <a:t> 127 decimal digits) for all real numbers will allow the use of 22 bytes.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895627485"/>
              </p:ext>
            </p:extLst>
          </p:nvPr>
        </p:nvGraphicFramePr>
        <p:xfrm>
          <a:off x="1218036" y="2357605"/>
          <a:ext cx="5952644" cy="152401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876143"/>
                <a:gridCol w="2986242"/>
                <a:gridCol w="1090259"/>
              </a:tblGrid>
              <a:tr h="29394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 smtClean="0"/>
                        <a:t> value</a:t>
                      </a:r>
                      <a:endParaRPr lang="en-US" sz="1200" b="0" i="0" dirty="0">
                        <a:latin typeface="HP Simplified"/>
                        <a:cs typeface="HP Simplified"/>
                      </a:endParaRPr>
                    </a:p>
                  </a:txBody>
                  <a:tcPr marT="9144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 smtClean="0"/>
                        <a:t>precision, scale</a:t>
                      </a:r>
                    </a:p>
                  </a:txBody>
                  <a:tcPr marR="180000" marT="9144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 smtClean="0"/>
                        <a:t>result</a:t>
                      </a:r>
                    </a:p>
                  </a:txBody>
                  <a:tcPr marR="180000" marT="91440">
                    <a:solidFill>
                      <a:schemeClr val="accent1"/>
                    </a:solidFill>
                  </a:tcPr>
                </a:tc>
              </a:tr>
              <a:tr h="30099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kern="1200" baseline="0" dirty="0" smtClean="0"/>
                        <a:t>123.89</a:t>
                      </a:r>
                    </a:p>
                  </a:txBody>
                  <a:tcPr marR="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dirty="0" smtClean="0">
                          <a:latin typeface="+mn-lt"/>
                          <a:cs typeface="+mn-cs"/>
                        </a:rPr>
                        <a:t>NUMBER(6,1)</a:t>
                      </a: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dirty="0" smtClean="0">
                          <a:latin typeface="+mn-lt"/>
                          <a:cs typeface="+mn-cs"/>
                        </a:rPr>
                        <a:t>123.9</a:t>
                      </a:r>
                      <a:endParaRPr lang="en-US" sz="1200" b="0" i="0" dirty="0" smtClean="0">
                        <a:latin typeface="+mn-lt"/>
                        <a:cs typeface="HP Simplified"/>
                      </a:endParaRPr>
                    </a:p>
                  </a:txBody>
                  <a:tcPr marR="180000" marT="91440" marB="0" anchor="ctr"/>
                </a:tc>
              </a:tr>
              <a:tr h="30099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kern="1200" baseline="0" dirty="0" smtClean="0"/>
                        <a:t>123.89</a:t>
                      </a:r>
                    </a:p>
                  </a:txBody>
                  <a:tcPr marR="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dirty="0" smtClean="0">
                          <a:latin typeface="+mn-lt"/>
                          <a:cs typeface="+mn-cs"/>
                        </a:rPr>
                        <a:t>NUMBER(6,-2)</a:t>
                      </a: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dirty="0" smtClean="0">
                          <a:latin typeface="+mn-lt"/>
                          <a:cs typeface="+mn-cs"/>
                        </a:rPr>
                        <a:t>100</a:t>
                      </a:r>
                    </a:p>
                  </a:txBody>
                  <a:tcPr marR="180000" marT="91440" marB="0" anchor="ctr"/>
                </a:tc>
              </a:tr>
              <a:tr h="30099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kern="1200" baseline="0" dirty="0" smtClean="0"/>
                        <a:t>123.89</a:t>
                      </a:r>
                    </a:p>
                  </a:txBody>
                  <a:tcPr marR="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dirty="0" smtClean="0">
                          <a:latin typeface="+mn-lt"/>
                          <a:cs typeface="+mn-cs"/>
                        </a:rPr>
                        <a:t>NUMBER(3)</a:t>
                      </a: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dirty="0" smtClean="0">
                          <a:latin typeface="+mn-lt"/>
                          <a:cs typeface="+mn-cs"/>
                        </a:rPr>
                        <a:t>124</a:t>
                      </a:r>
                      <a:endParaRPr lang="en-US" sz="1200" b="0" i="0" dirty="0" smtClean="0">
                        <a:latin typeface="+mn-lt"/>
                        <a:cs typeface="HP Simplified"/>
                      </a:endParaRPr>
                    </a:p>
                  </a:txBody>
                  <a:tcPr marR="180000" marT="91440" marB="0" anchor="ctr"/>
                </a:tc>
              </a:tr>
              <a:tr h="30099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u="none" strike="noStrike" kern="1200" baseline="0" dirty="0" smtClean="0"/>
                        <a:t>123.89</a:t>
                      </a:r>
                      <a:endParaRPr lang="en-US" sz="1200" u="none" strike="noStrike" kern="1200" baseline="0" dirty="0" smtClean="0"/>
                    </a:p>
                  </a:txBody>
                  <a:tcPr marR="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0" i="0" dirty="0" smtClean="0">
                          <a:latin typeface="+mn-lt"/>
                          <a:cs typeface="+mn-cs"/>
                        </a:rPr>
                        <a:t>NUMBER</a:t>
                      </a:r>
                      <a:endParaRPr lang="en-US" sz="1200" b="0" i="0" dirty="0" smtClean="0">
                        <a:latin typeface="+mn-lt"/>
                        <a:cs typeface="+mn-cs"/>
                      </a:endParaRP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0" i="0" dirty="0" smtClean="0">
                          <a:latin typeface="+mn-lt"/>
                          <a:cs typeface="HP Simplified"/>
                        </a:rPr>
                        <a:t>123.89</a:t>
                      </a:r>
                      <a:endParaRPr lang="en-US" sz="1200" b="0" i="0" dirty="0" smtClean="0">
                        <a:latin typeface="+mn-lt"/>
                        <a:cs typeface="HP Simplified"/>
                      </a:endParaRPr>
                    </a:p>
                  </a:txBody>
                  <a:tcPr marR="180000" marT="9144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8471119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Hardware arithmetic</a:t>
            </a:r>
          </a:p>
          <a:p>
            <a:pPr lvl="1" defTabSz="457200"/>
            <a:r>
              <a:rPr lang="en-AU" dirty="0" smtClean="0"/>
              <a:t>We also have hardware arithmetic which uses the native CPU instruction set.....</a:t>
            </a:r>
          </a:p>
          <a:p>
            <a:endParaRPr lang="en-US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895627485"/>
              </p:ext>
            </p:extLst>
          </p:nvPr>
        </p:nvGraphicFramePr>
        <p:xfrm>
          <a:off x="1306444" y="1763651"/>
          <a:ext cx="6607801" cy="29718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093858"/>
                <a:gridCol w="1538514"/>
                <a:gridCol w="1553029"/>
                <a:gridCol w="1422400"/>
              </a:tblGrid>
              <a:tr h="31203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 smtClean="0"/>
                        <a:t>CPU floating-point instruction</a:t>
                      </a:r>
                      <a:endParaRPr lang="en-US" sz="1200" b="0" i="0" dirty="0">
                        <a:latin typeface="HP Simplified"/>
                        <a:cs typeface="HP Simplified"/>
                      </a:endParaRPr>
                    </a:p>
                  </a:txBody>
                  <a:tcPr marT="9144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200" dirty="0" smtClean="0"/>
                    </a:p>
                  </a:txBody>
                  <a:tcPr marR="180000" marT="9144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 smtClean="0"/>
                        <a:t>CPU integer instruction</a:t>
                      </a:r>
                    </a:p>
                  </a:txBody>
                  <a:tcPr marR="180000" marT="9144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200" dirty="0" smtClean="0"/>
                    </a:p>
                  </a:txBody>
                  <a:tcPr marR="180000" marT="91440">
                    <a:solidFill>
                      <a:schemeClr val="accent1"/>
                    </a:solidFill>
                  </a:tcPr>
                </a:tc>
              </a:tr>
              <a:tr h="25161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kern="1200" baseline="0" dirty="0" smtClean="0"/>
                        <a:t>FADD</a:t>
                      </a:r>
                    </a:p>
                  </a:txBody>
                  <a:tcPr marR="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kern="1200" baseline="0" dirty="0" smtClean="0"/>
                        <a:t>Add</a:t>
                      </a:r>
                      <a:endParaRPr lang="en-US" sz="1200" b="0" i="0" dirty="0" smtClean="0">
                        <a:latin typeface="+mn-lt"/>
                        <a:cs typeface="+mn-cs"/>
                      </a:endParaRP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dirty="0" smtClean="0">
                          <a:latin typeface="+mn-lt"/>
                          <a:cs typeface="+mn-cs"/>
                        </a:rPr>
                        <a:t>FIADD</a:t>
                      </a: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dirty="0" smtClean="0">
                          <a:latin typeface="+mn-lt"/>
                          <a:cs typeface="+mn-cs"/>
                        </a:rPr>
                        <a:t>Integer add</a:t>
                      </a:r>
                      <a:endParaRPr lang="en-US" sz="1200" b="0" i="0" dirty="0" smtClean="0">
                        <a:latin typeface="+mn-lt"/>
                        <a:cs typeface="HP Simplified"/>
                      </a:endParaRPr>
                    </a:p>
                  </a:txBody>
                  <a:tcPr marR="180000" marT="91440" marB="0" anchor="ctr"/>
                </a:tc>
              </a:tr>
              <a:tr h="25161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kern="1200" baseline="0" dirty="0" smtClean="0"/>
                        <a:t>FMUL</a:t>
                      </a:r>
                    </a:p>
                  </a:txBody>
                  <a:tcPr marR="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kern="1200" baseline="0" dirty="0" smtClean="0"/>
                        <a:t>Multiply</a:t>
                      </a:r>
                      <a:endParaRPr lang="en-US" sz="1200" b="0" i="0" dirty="0" smtClean="0">
                        <a:latin typeface="+mn-lt"/>
                        <a:cs typeface="+mn-cs"/>
                      </a:endParaRP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dirty="0" smtClean="0">
                          <a:latin typeface="+mn-lt"/>
                          <a:cs typeface="+mn-cs"/>
                        </a:rPr>
                        <a:t>FIMUL</a:t>
                      </a: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dirty="0" smtClean="0">
                          <a:latin typeface="+mn-lt"/>
                          <a:cs typeface="+mn-cs"/>
                        </a:rPr>
                        <a:t>Integer multiply</a:t>
                      </a:r>
                      <a:endParaRPr lang="en-US" sz="1200" b="0" i="0" dirty="0" smtClean="0">
                        <a:latin typeface="+mn-lt"/>
                        <a:cs typeface="HP Simplified"/>
                      </a:endParaRPr>
                    </a:p>
                  </a:txBody>
                  <a:tcPr marR="180000" marT="91440" marB="0" anchor="ctr"/>
                </a:tc>
              </a:tr>
              <a:tr h="25161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kern="1200" baseline="0" dirty="0" smtClean="0"/>
                        <a:t>FDIV</a:t>
                      </a:r>
                    </a:p>
                  </a:txBody>
                  <a:tcPr marR="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kern="1200" baseline="0" dirty="0" smtClean="0"/>
                        <a:t>Divide</a:t>
                      </a:r>
                      <a:endParaRPr lang="en-US" sz="1200" b="0" i="0" dirty="0" smtClean="0">
                        <a:latin typeface="+mn-lt"/>
                        <a:cs typeface="+mn-cs"/>
                      </a:endParaRP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dirty="0" smtClean="0">
                          <a:latin typeface="+mn-lt"/>
                          <a:cs typeface="+mn-cs"/>
                        </a:rPr>
                        <a:t>FIDIV</a:t>
                      </a: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dirty="0" smtClean="0">
                          <a:latin typeface="+mn-lt"/>
                          <a:cs typeface="+mn-cs"/>
                        </a:rPr>
                        <a:t>Integer divide</a:t>
                      </a:r>
                      <a:endParaRPr lang="en-US" sz="1200" b="0" i="0" dirty="0" smtClean="0">
                        <a:latin typeface="+mn-lt"/>
                        <a:cs typeface="HP Simplified"/>
                      </a:endParaRPr>
                    </a:p>
                  </a:txBody>
                  <a:tcPr marR="180000" marT="91440" marB="0" anchor="ctr"/>
                </a:tc>
              </a:tr>
              <a:tr h="25161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kern="1200" baseline="0" dirty="0" smtClean="0"/>
                        <a:t>FCOM</a:t>
                      </a:r>
                    </a:p>
                  </a:txBody>
                  <a:tcPr marR="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kern="1200" baseline="0" dirty="0" smtClean="0"/>
                        <a:t> Compare</a:t>
                      </a:r>
                      <a:endParaRPr lang="en-US" sz="1200" b="0" i="0" dirty="0" smtClean="0">
                        <a:latin typeface="+mn-lt"/>
                        <a:cs typeface="+mn-cs"/>
                      </a:endParaRP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dirty="0" smtClean="0">
                          <a:latin typeface="+mn-lt"/>
                          <a:cs typeface="+mn-cs"/>
                        </a:rPr>
                        <a:t>FICOM</a:t>
                      </a: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dirty="0" smtClean="0">
                          <a:latin typeface="+mn-lt"/>
                          <a:cs typeface="+mn-cs"/>
                        </a:rPr>
                        <a:t>Integer compare</a:t>
                      </a:r>
                      <a:endParaRPr lang="en-US" sz="1200" b="0" i="0" dirty="0" smtClean="0">
                        <a:latin typeface="+mn-lt"/>
                        <a:cs typeface="HP Simplified"/>
                      </a:endParaRPr>
                    </a:p>
                  </a:txBody>
                  <a:tcPr marR="180000" marT="91440" marB="0" anchor="ctr"/>
                </a:tc>
              </a:tr>
              <a:tr h="25161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kern="1200" baseline="0" dirty="0" smtClean="0"/>
                        <a:t>FSQRT</a:t>
                      </a:r>
                    </a:p>
                  </a:txBody>
                  <a:tcPr marR="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kern="1200" baseline="0" dirty="0" smtClean="0"/>
                        <a:t>Square root</a:t>
                      </a:r>
                      <a:endParaRPr lang="en-US" sz="1200" b="0" i="0" dirty="0" smtClean="0">
                        <a:latin typeface="+mn-lt"/>
                        <a:cs typeface="+mn-cs"/>
                      </a:endParaRP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dirty="0" smtClean="0">
                        <a:latin typeface="+mn-lt"/>
                        <a:cs typeface="+mn-cs"/>
                      </a:endParaRP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dirty="0" smtClean="0">
                        <a:latin typeface="+mn-lt"/>
                        <a:cs typeface="HP Simplified"/>
                      </a:endParaRPr>
                    </a:p>
                  </a:txBody>
                  <a:tcPr marR="180000" marT="91440" marB="0" anchor="ctr"/>
                </a:tc>
              </a:tr>
              <a:tr h="25161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kern="1200" baseline="0" dirty="0" smtClean="0"/>
                        <a:t>FPTAN</a:t>
                      </a:r>
                    </a:p>
                  </a:txBody>
                  <a:tcPr marR="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kern="1200" baseline="0" dirty="0" smtClean="0"/>
                        <a:t>Partial tangent</a:t>
                      </a:r>
                      <a:endParaRPr lang="en-US" sz="1200" b="0" i="0" dirty="0" smtClean="0">
                        <a:latin typeface="+mn-lt"/>
                        <a:cs typeface="+mn-cs"/>
                      </a:endParaRP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dirty="0" smtClean="0">
                        <a:latin typeface="+mn-lt"/>
                        <a:cs typeface="+mn-cs"/>
                      </a:endParaRP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dirty="0" smtClean="0">
                        <a:latin typeface="+mn-lt"/>
                        <a:cs typeface="HP Simplified"/>
                      </a:endParaRPr>
                    </a:p>
                  </a:txBody>
                  <a:tcPr marR="180000" marT="91440" marB="0" anchor="ctr"/>
                </a:tc>
              </a:tr>
              <a:tr h="25161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kern="1200" baseline="0" dirty="0" smtClean="0"/>
                        <a:t>FPATAN</a:t>
                      </a:r>
                    </a:p>
                  </a:txBody>
                  <a:tcPr marR="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kern="1200" baseline="0" dirty="0" smtClean="0"/>
                        <a:t>Partial arc-tangent</a:t>
                      </a:r>
                      <a:endParaRPr lang="en-US" sz="1200" b="0" i="0" dirty="0" smtClean="0">
                        <a:latin typeface="+mn-lt"/>
                        <a:cs typeface="+mn-cs"/>
                      </a:endParaRP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dirty="0" smtClean="0">
                        <a:latin typeface="+mn-lt"/>
                        <a:cs typeface="+mn-cs"/>
                      </a:endParaRP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dirty="0" smtClean="0">
                        <a:latin typeface="+mn-lt"/>
                        <a:cs typeface="HP Simplified"/>
                      </a:endParaRPr>
                    </a:p>
                  </a:txBody>
                  <a:tcPr marR="180000" marT="91440" marB="0" anchor="ctr"/>
                </a:tc>
              </a:tr>
              <a:tr h="25161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kern="1200" baseline="0" dirty="0" smtClean="0"/>
                        <a:t>FSIN</a:t>
                      </a:r>
                    </a:p>
                  </a:txBody>
                  <a:tcPr marR="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0" i="0" dirty="0" smtClean="0">
                          <a:latin typeface="+mn-lt"/>
                          <a:cs typeface="+mn-cs"/>
                        </a:rPr>
                        <a:t>Sine</a:t>
                      </a:r>
                      <a:endParaRPr lang="en-US" sz="1200" b="0" i="0" dirty="0" smtClean="0">
                        <a:latin typeface="+mn-lt"/>
                        <a:cs typeface="+mn-cs"/>
                      </a:endParaRP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dirty="0" smtClean="0">
                        <a:latin typeface="+mn-lt"/>
                        <a:cs typeface="+mn-cs"/>
                      </a:endParaRP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dirty="0" smtClean="0">
                        <a:latin typeface="+mn-lt"/>
                        <a:cs typeface="HP Simplified"/>
                      </a:endParaRPr>
                    </a:p>
                  </a:txBody>
                  <a:tcPr marR="180000" marT="91440" marB="0" anchor="ctr"/>
                </a:tc>
              </a:tr>
              <a:tr h="25161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kern="1200" baseline="0" dirty="0" smtClean="0"/>
                        <a:t>FCOS</a:t>
                      </a:r>
                    </a:p>
                  </a:txBody>
                  <a:tcPr marR="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0" i="0" dirty="0" smtClean="0">
                          <a:latin typeface="+mn-lt"/>
                          <a:cs typeface="+mn-cs"/>
                        </a:rPr>
                        <a:t>Cosine</a:t>
                      </a:r>
                      <a:endParaRPr lang="en-US" sz="1200" b="0" i="0" dirty="0" smtClean="0">
                        <a:latin typeface="+mn-lt"/>
                        <a:cs typeface="+mn-cs"/>
                      </a:endParaRP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dirty="0" smtClean="0">
                        <a:latin typeface="+mn-lt"/>
                        <a:cs typeface="+mn-cs"/>
                      </a:endParaRPr>
                    </a:p>
                  </a:txBody>
                  <a:tcPr marR="180000" marT="9144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dirty="0" smtClean="0">
                        <a:latin typeface="+mn-lt"/>
                        <a:cs typeface="HP Simplified"/>
                      </a:endParaRPr>
                    </a:p>
                  </a:txBody>
                  <a:tcPr marR="180000" marT="9144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8471119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Hardware arithmetic with floating point</a:t>
            </a:r>
            <a:endParaRPr lang="en-GB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Institute of Electrical and Electronics Engineers (IEEE) Standard for Binary Floating-Point Arithmetic.</a:t>
            </a:r>
          </a:p>
          <a:p>
            <a:pPr lvl="2"/>
            <a:r>
              <a:rPr lang="en-AU" dirty="0" smtClean="0"/>
              <a:t>Defines finite numbers, infinities, and not-a-number. Also rounding rules, and exception handling (divide by zero, overflow, underflow, etc).</a:t>
            </a:r>
          </a:p>
          <a:p>
            <a:pPr lvl="2"/>
            <a:r>
              <a:rPr lang="en-US" dirty="0" smtClean="0"/>
              <a:t>The first integrated circuit to implement the draft of what was to become IEEE 754-1985 was the Intel 8087 (produced 1980).</a:t>
            </a:r>
          </a:p>
        </p:txBody>
      </p:sp>
      <p:pic>
        <p:nvPicPr>
          <p:cNvPr id="7" name="Picture Placeholder 6" descr="8086-8087-big.jpg"/>
          <p:cNvPicPr>
            <a:picLocks noGrp="1" noChangeAspect="1"/>
          </p:cNvPicPr>
          <p:nvPr>
            <p:ph type="pic" sz="quarter" idx="11"/>
          </p:nvPr>
        </p:nvPicPr>
        <p:blipFill>
          <a:blip r:embed="rId2"/>
          <a:srcRect l="2056" r="2056"/>
          <a:stretch>
            <a:fillRect/>
          </a:stretch>
        </p:blipFill>
        <p:spPr/>
      </p:pic>
    </p:spTree>
    <p:extLst>
      <p:ext uri="{BB962C8B-B14F-4D97-AF65-F5344CB8AC3E}">
        <p14:creationId xmlns="" xmlns:p14="http://schemas.microsoft.com/office/powerpoint/2010/main" val="2466128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329184" y="1188720"/>
            <a:ext cx="4135938" cy="3219768"/>
          </a:xfrm>
        </p:spPr>
        <p:txBody>
          <a:bodyPr/>
          <a:lstStyle/>
          <a:p>
            <a:r>
              <a:rPr lang="en-US" dirty="0" smtClean="0"/>
              <a:t>Hardware arithmetic with floating point</a:t>
            </a:r>
            <a:endParaRPr lang="en-GB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IEEE 754 processing has been here for 30+ years:</a:t>
            </a:r>
          </a:p>
          <a:p>
            <a:pPr lvl="2"/>
            <a:r>
              <a:rPr lang="en-US" dirty="0" smtClean="0"/>
              <a:t>Microsoft Excel uses IEEE 754 specification.</a:t>
            </a:r>
          </a:p>
          <a:p>
            <a:pPr lvl="2">
              <a:buNone/>
            </a:pPr>
            <a:endParaRPr lang="en-AU" dirty="0" smtClean="0"/>
          </a:p>
          <a:p>
            <a:pPr lvl="1"/>
            <a:r>
              <a:rPr lang="en-AU" dirty="0" smtClean="0"/>
              <a:t>Any non-database development </a:t>
            </a:r>
            <a:r>
              <a:rPr lang="en-AU" dirty="0" err="1" smtClean="0"/>
              <a:t>eg</a:t>
            </a:r>
            <a:r>
              <a:rPr lang="en-AU" dirty="0" smtClean="0"/>
              <a:t> java.</a:t>
            </a:r>
          </a:p>
          <a:p>
            <a:pPr lvl="2">
              <a:buFont typeface="Wingdings" pitchFamily="2" charset="2"/>
              <a:buChar char="ü"/>
            </a:pPr>
            <a:r>
              <a:rPr lang="en-US" dirty="0" err="1" smtClean="0"/>
              <a:t>int</a:t>
            </a:r>
            <a:endParaRPr lang="en-US" dirty="0" smtClean="0"/>
          </a:p>
          <a:p>
            <a:pPr lvl="2">
              <a:buFont typeface="Wingdings" pitchFamily="2" charset="2"/>
              <a:buChar char="ü"/>
            </a:pPr>
            <a:r>
              <a:rPr lang="en-US" dirty="0" smtClean="0"/>
              <a:t>long</a:t>
            </a:r>
          </a:p>
          <a:p>
            <a:pPr lvl="2">
              <a:buFont typeface="Wingdings" pitchFamily="2" charset="2"/>
              <a:buChar char="ü"/>
            </a:pPr>
            <a:r>
              <a:rPr lang="en-US" dirty="0" smtClean="0"/>
              <a:t>float: single-precision 32-bit IEEE 754 floating point.</a:t>
            </a:r>
          </a:p>
          <a:p>
            <a:pPr lvl="2">
              <a:buFont typeface="Wingdings" pitchFamily="2" charset="2"/>
              <a:buChar char="ü"/>
            </a:pPr>
            <a:r>
              <a:rPr lang="en-US" dirty="0" smtClean="0"/>
              <a:t>double: double-precision 64-bit IEEE 754 floating point.</a:t>
            </a:r>
          </a:p>
        </p:txBody>
      </p:sp>
      <p:pic>
        <p:nvPicPr>
          <p:cNvPr id="7" name="Picture Placeholder 6" descr="8086-8087-big.jpg"/>
          <p:cNvPicPr>
            <a:picLocks noGrp="1" noChangeAspect="1"/>
          </p:cNvPicPr>
          <p:nvPr>
            <p:ph type="pic" sz="quarter" idx="11"/>
          </p:nvPr>
        </p:nvPicPr>
        <p:blipFill>
          <a:blip r:embed="rId2"/>
          <a:srcRect l="2056" r="2056"/>
          <a:stretch>
            <a:fillRect/>
          </a:stretch>
        </p:blipFill>
        <p:spPr/>
      </p:pic>
    </p:spTree>
    <p:extLst>
      <p:ext uri="{BB962C8B-B14F-4D97-AF65-F5344CB8AC3E}">
        <p14:creationId xmlns="" xmlns:p14="http://schemas.microsoft.com/office/powerpoint/2010/main" val="2466128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P_PPT_Standard_template_16x9">
  <a:themeElements>
    <a:clrScheme name="Custom 17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96D6"/>
      </a:accent1>
      <a:accent2>
        <a:srgbClr val="F05332"/>
      </a:accent2>
      <a:accent3>
        <a:srgbClr val="822980"/>
      </a:accent3>
      <a:accent4>
        <a:srgbClr val="87898B"/>
      </a:accent4>
      <a:accent5>
        <a:srgbClr val="B9B8BB"/>
      </a:accent5>
      <a:accent6>
        <a:srgbClr val="E5E8E8"/>
      </a:accent6>
      <a:hlink>
        <a:srgbClr val="0096D6"/>
      </a:hlink>
      <a:folHlink>
        <a:srgbClr val="0096D6"/>
      </a:folHlink>
    </a:clrScheme>
    <a:fontScheme name="HP Simplified">
      <a:majorFont>
        <a:latin typeface="HP Simplified"/>
        <a:ea typeface=""/>
        <a:cs typeface=""/>
      </a:majorFont>
      <a:minorFont>
        <a:latin typeface="HP Simplifie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marL="0" defTabSz="430213">
          <a:spcAft>
            <a:spcPts val="400"/>
          </a:spcAft>
          <a:buSzPct val="100000"/>
          <a:defRPr sz="1600" dirty="0" smtClean="0">
            <a:solidFill>
              <a:srgbClr val="000000"/>
            </a:solidFill>
            <a:latin typeface="HP Simplified" pitchFamily="34" charset="0"/>
            <a:cs typeface="HP Simplified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HP Theme colors">
      <a:dk1>
        <a:sysClr val="windowText" lastClr="000000"/>
      </a:dk1>
      <a:lt1>
        <a:sysClr val="window" lastClr="FFFFFF"/>
      </a:lt1>
      <a:dk2>
        <a:srgbClr val="000000"/>
      </a:dk2>
      <a:lt2>
        <a:srgbClr val="EEECE1"/>
      </a:lt2>
      <a:accent1>
        <a:srgbClr val="0096D6"/>
      </a:accent1>
      <a:accent2>
        <a:srgbClr val="F05332"/>
      </a:accent2>
      <a:accent3>
        <a:srgbClr val="B7CA34"/>
      </a:accent3>
      <a:accent4>
        <a:srgbClr val="87898B"/>
      </a:accent4>
      <a:accent5>
        <a:srgbClr val="B9B8BB"/>
      </a:accent5>
      <a:accent6>
        <a:srgbClr val="E5E8E8"/>
      </a:accent6>
      <a:hlink>
        <a:srgbClr val="0096D6"/>
      </a:hlink>
      <a:folHlink>
        <a:srgbClr val="0096D6"/>
      </a:folHlink>
    </a:clrScheme>
    <a:fontScheme name="HP Simplified">
      <a:majorFont>
        <a:latin typeface="HP Simplified"/>
        <a:ea typeface=""/>
        <a:cs typeface=""/>
      </a:majorFont>
      <a:minorFont>
        <a:latin typeface="HP Simplifie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HP_PPT_Standard_template_16x9</Template>
  <TotalTime>4779</TotalTime>
  <Words>2544</Words>
  <Application>Microsoft Office PowerPoint</Application>
  <PresentationFormat>On-screen Show (16:9)</PresentationFormat>
  <Paragraphs>634</Paragraphs>
  <Slides>48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HP_PPT_Standard_template_16x9</vt:lpstr>
      <vt:lpstr>10 times better performance with BINARY data-types!</vt:lpstr>
      <vt:lpstr>Introduction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Thank you</vt:lpstr>
    </vt:vector>
  </TitlesOfParts>
  <Company>HP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(46 pt. HP Simplified bold)</dc:title>
  <dc:creator>Paul Guerin</dc:creator>
  <cp:lastModifiedBy>Paul Guerin</cp:lastModifiedBy>
  <cp:revision>1092</cp:revision>
  <cp:lastPrinted>2012-04-13T15:38:33Z</cp:lastPrinted>
  <dcterms:created xsi:type="dcterms:W3CDTF">2012-09-30T01:10:27Z</dcterms:created>
  <dcterms:modified xsi:type="dcterms:W3CDTF">2013-03-21T22:55:22Z</dcterms:modified>
</cp:coreProperties>
</file>