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 id="2147483707" r:id="rId2"/>
  </p:sldMasterIdLst>
  <p:notesMasterIdLst>
    <p:notesMasterId r:id="rId59"/>
  </p:notesMasterIdLst>
  <p:handoutMasterIdLst>
    <p:handoutMasterId r:id="rId60"/>
  </p:handoutMasterIdLst>
  <p:sldIdLst>
    <p:sldId id="749" r:id="rId3"/>
    <p:sldId id="757" r:id="rId4"/>
    <p:sldId id="800" r:id="rId5"/>
    <p:sldId id="780" r:id="rId6"/>
    <p:sldId id="779" r:id="rId7"/>
    <p:sldId id="822" r:id="rId8"/>
    <p:sldId id="821" r:id="rId9"/>
    <p:sldId id="823" r:id="rId10"/>
    <p:sldId id="781" r:id="rId11"/>
    <p:sldId id="784" r:id="rId12"/>
    <p:sldId id="786" r:id="rId13"/>
    <p:sldId id="787" r:id="rId14"/>
    <p:sldId id="788" r:id="rId15"/>
    <p:sldId id="789" r:id="rId16"/>
    <p:sldId id="801" r:id="rId17"/>
    <p:sldId id="778" r:id="rId18"/>
    <p:sldId id="790" r:id="rId19"/>
    <p:sldId id="791" r:id="rId20"/>
    <p:sldId id="825" r:id="rId21"/>
    <p:sldId id="826" r:id="rId22"/>
    <p:sldId id="827" r:id="rId23"/>
    <p:sldId id="824" r:id="rId24"/>
    <p:sldId id="792" r:id="rId25"/>
    <p:sldId id="828" r:id="rId26"/>
    <p:sldId id="797" r:id="rId27"/>
    <p:sldId id="793" r:id="rId28"/>
    <p:sldId id="799" r:id="rId29"/>
    <p:sldId id="798" r:id="rId30"/>
    <p:sldId id="794" r:id="rId31"/>
    <p:sldId id="802" r:id="rId32"/>
    <p:sldId id="795" r:id="rId33"/>
    <p:sldId id="775" r:id="rId34"/>
    <p:sldId id="796" r:id="rId35"/>
    <p:sldId id="803" r:id="rId36"/>
    <p:sldId id="776" r:id="rId37"/>
    <p:sldId id="804" r:id="rId38"/>
    <p:sldId id="811" r:id="rId39"/>
    <p:sldId id="810" r:id="rId40"/>
    <p:sldId id="812" r:id="rId41"/>
    <p:sldId id="813" r:id="rId42"/>
    <p:sldId id="814" r:id="rId43"/>
    <p:sldId id="805" r:id="rId44"/>
    <p:sldId id="818" r:id="rId45"/>
    <p:sldId id="817" r:id="rId46"/>
    <p:sldId id="819" r:id="rId47"/>
    <p:sldId id="820" r:id="rId48"/>
    <p:sldId id="806" r:id="rId49"/>
    <p:sldId id="816" r:id="rId50"/>
    <p:sldId id="815" r:id="rId51"/>
    <p:sldId id="807" r:id="rId52"/>
    <p:sldId id="808" r:id="rId53"/>
    <p:sldId id="809" r:id="rId54"/>
    <p:sldId id="744" r:id="rId55"/>
    <p:sldId id="741" r:id="rId56"/>
    <p:sldId id="769" r:id="rId57"/>
    <p:sldId id="770" r:id="rId58"/>
  </p:sldIdLst>
  <p:sldSz cx="9144000" cy="6858000" type="screen4x3"/>
  <p:notesSz cx="6797675" cy="9926638"/>
  <p:defaultTextStyle>
    <a:defPPr>
      <a:defRPr lang="en-US"/>
    </a:defPPr>
    <a:lvl1pPr algn="l" rtl="0" fontAlgn="base">
      <a:spcBef>
        <a:spcPct val="0"/>
      </a:spcBef>
      <a:spcAft>
        <a:spcPct val="0"/>
      </a:spcAft>
      <a:defRPr sz="2000" b="1" kern="1200">
        <a:solidFill>
          <a:schemeClr val="tx1"/>
        </a:solidFill>
        <a:latin typeface="Arial" charset="0"/>
        <a:ea typeface="ＭＳ Ｐゴシック" charset="0"/>
        <a:cs typeface="Arial" charset="0"/>
      </a:defRPr>
    </a:lvl1pPr>
    <a:lvl2pPr marL="457200" algn="l" rtl="0" fontAlgn="base">
      <a:spcBef>
        <a:spcPct val="0"/>
      </a:spcBef>
      <a:spcAft>
        <a:spcPct val="0"/>
      </a:spcAft>
      <a:defRPr sz="2000" b="1"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000" b="1"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000" b="1"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000" b="1" kern="1200">
        <a:solidFill>
          <a:schemeClr val="tx1"/>
        </a:solidFill>
        <a:latin typeface="Arial" charset="0"/>
        <a:ea typeface="ＭＳ Ｐゴシック" charset="0"/>
        <a:cs typeface="Arial" charset="0"/>
      </a:defRPr>
    </a:lvl5pPr>
    <a:lvl6pPr marL="2286000" algn="l" defTabSz="457200" rtl="0" eaLnBrk="1" latinLnBrk="0" hangingPunct="1">
      <a:defRPr sz="2000" b="1" kern="1200">
        <a:solidFill>
          <a:schemeClr val="tx1"/>
        </a:solidFill>
        <a:latin typeface="Arial" charset="0"/>
        <a:ea typeface="ＭＳ Ｐゴシック" charset="0"/>
        <a:cs typeface="Arial" charset="0"/>
      </a:defRPr>
    </a:lvl6pPr>
    <a:lvl7pPr marL="2743200" algn="l" defTabSz="457200" rtl="0" eaLnBrk="1" latinLnBrk="0" hangingPunct="1">
      <a:defRPr sz="2000" b="1" kern="1200">
        <a:solidFill>
          <a:schemeClr val="tx1"/>
        </a:solidFill>
        <a:latin typeface="Arial" charset="0"/>
        <a:ea typeface="ＭＳ Ｐゴシック" charset="0"/>
        <a:cs typeface="Arial" charset="0"/>
      </a:defRPr>
    </a:lvl7pPr>
    <a:lvl8pPr marL="3200400" algn="l" defTabSz="457200" rtl="0" eaLnBrk="1" latinLnBrk="0" hangingPunct="1">
      <a:defRPr sz="2000" b="1" kern="1200">
        <a:solidFill>
          <a:schemeClr val="tx1"/>
        </a:solidFill>
        <a:latin typeface="Arial" charset="0"/>
        <a:ea typeface="ＭＳ Ｐゴシック" charset="0"/>
        <a:cs typeface="Arial" charset="0"/>
      </a:defRPr>
    </a:lvl8pPr>
    <a:lvl9pPr marL="3657600" algn="l" defTabSz="457200" rtl="0" eaLnBrk="1" latinLnBrk="0" hangingPunct="1">
      <a:defRPr sz="2000" b="1"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9900"/>
    <a:srgbClr val="26B6CA"/>
    <a:srgbClr val="94958B"/>
    <a:srgbClr val="545F75"/>
    <a:srgbClr val="B8B8B8"/>
    <a:srgbClr val="663300"/>
    <a:srgbClr val="66006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72" autoAdjust="0"/>
    <p:restoredTop sz="86199" autoAdjust="0"/>
  </p:normalViewPr>
  <p:slideViewPr>
    <p:cSldViewPr snapToGrid="0">
      <p:cViewPr varScale="1">
        <p:scale>
          <a:sx n="105" d="100"/>
          <a:sy n="105" d="100"/>
        </p:scale>
        <p:origin x="-2056" y="-96"/>
      </p:cViewPr>
      <p:guideLst>
        <p:guide orient="horz" pos="3885"/>
        <p:guide orient="horz" pos="2733"/>
        <p:guide orient="horz"/>
        <p:guide orient="horz" pos="576"/>
        <p:guide orient="horz" pos="1490"/>
        <p:guide orient="horz" pos="3520"/>
        <p:guide orient="horz" pos="768"/>
        <p:guide orient="horz" pos="3355"/>
        <p:guide pos="5504"/>
        <p:guide pos="4940"/>
        <p:guide pos="568"/>
        <p:guide pos="3696"/>
        <p:guide pos="962"/>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300" d="100"/>
          <a:sy n="300" d="100"/>
        </p:scale>
        <p:origin x="-72" y="496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2BF0A7-1819-4FE2-8E44-B8195F85589C}" type="doc">
      <dgm:prSet loTypeId="urn:microsoft.com/office/officeart/2005/8/layout/default" loCatId="list" qsTypeId="urn:microsoft.com/office/officeart/2005/8/quickstyle/3d7" qsCatId="3D" csTypeId="urn:microsoft.com/office/officeart/2005/8/colors/accent5_5" csCatId="accent5" phldr="1"/>
      <dgm:spPr/>
      <dgm:t>
        <a:bodyPr/>
        <a:lstStyle/>
        <a:p>
          <a:endParaRPr lang="en-NZ"/>
        </a:p>
      </dgm:t>
    </dgm:pt>
    <dgm:pt modelId="{617900A7-BD2A-4A40-9FF1-65E2944999CD}">
      <dgm:prSet custT="1"/>
      <dgm:spPr>
        <a:pattFill prst="pct10">
          <a:fgClr>
            <a:srgbClr val="7030A0"/>
          </a:fgClr>
          <a:bgClr>
            <a:schemeClr val="bg1"/>
          </a:bgClr>
        </a:pattFill>
      </dgm:spPr>
      <dgm:t>
        <a:bodyPr/>
        <a:lstStyle/>
        <a:p>
          <a:pPr rtl="0"/>
          <a:r>
            <a:rPr lang="en-NZ" sz="2100" b="0" dirty="0" smtClean="0">
              <a:solidFill>
                <a:srgbClr val="000099"/>
              </a:solidFill>
            </a:rPr>
            <a:t/>
          </a:r>
          <a:br>
            <a:rPr lang="en-NZ" sz="2100" b="0" dirty="0" smtClean="0">
              <a:solidFill>
                <a:srgbClr val="000099"/>
              </a:solidFill>
            </a:rPr>
          </a:br>
          <a:r>
            <a:rPr lang="en-NZ" sz="2400" b="0" dirty="0" smtClean="0">
              <a:solidFill>
                <a:srgbClr val="000099"/>
              </a:solidFill>
            </a:rPr>
            <a:t>We succeed together, by delivering a solution with you, not to you working in isolation</a:t>
          </a:r>
          <a:r>
            <a:rPr lang="en-NZ" sz="2100" b="0" dirty="0" smtClean="0"/>
            <a:t/>
          </a:r>
          <a:br>
            <a:rPr lang="en-NZ" sz="2100" b="0" dirty="0" smtClean="0"/>
          </a:br>
          <a:endParaRPr lang="en-NZ" sz="2100" dirty="0"/>
        </a:p>
      </dgm:t>
    </dgm:pt>
    <dgm:pt modelId="{B0C9D3AB-E193-4E62-9BC0-5D26C7F52F3B}" type="parTrans" cxnId="{44A046CF-BBF7-4126-9BB4-585706425BFA}">
      <dgm:prSet/>
      <dgm:spPr/>
      <dgm:t>
        <a:bodyPr/>
        <a:lstStyle/>
        <a:p>
          <a:endParaRPr lang="en-NZ"/>
        </a:p>
      </dgm:t>
    </dgm:pt>
    <dgm:pt modelId="{15F27E84-7718-41F6-B8E5-979E5017D586}" type="sibTrans" cxnId="{44A046CF-BBF7-4126-9BB4-585706425BFA}">
      <dgm:prSet/>
      <dgm:spPr/>
      <dgm:t>
        <a:bodyPr/>
        <a:lstStyle/>
        <a:p>
          <a:endParaRPr lang="en-NZ"/>
        </a:p>
      </dgm:t>
    </dgm:pt>
    <dgm:pt modelId="{F89032B0-B6A6-4EBB-9BBD-BCD84E0781CD}" type="pres">
      <dgm:prSet presAssocID="{722BF0A7-1819-4FE2-8E44-B8195F85589C}" presName="diagram" presStyleCnt="0">
        <dgm:presLayoutVars>
          <dgm:dir/>
          <dgm:resizeHandles val="exact"/>
        </dgm:presLayoutVars>
      </dgm:prSet>
      <dgm:spPr/>
      <dgm:t>
        <a:bodyPr/>
        <a:lstStyle/>
        <a:p>
          <a:endParaRPr lang="en-NZ"/>
        </a:p>
      </dgm:t>
    </dgm:pt>
    <dgm:pt modelId="{B86BB408-5484-4068-86C2-96FDFE886DDC}" type="pres">
      <dgm:prSet presAssocID="{617900A7-BD2A-4A40-9FF1-65E2944999CD}" presName="node" presStyleLbl="node1" presStyleIdx="0" presStyleCnt="1">
        <dgm:presLayoutVars>
          <dgm:bulletEnabled val="1"/>
        </dgm:presLayoutVars>
      </dgm:prSet>
      <dgm:spPr/>
      <dgm:t>
        <a:bodyPr/>
        <a:lstStyle/>
        <a:p>
          <a:endParaRPr lang="en-NZ"/>
        </a:p>
      </dgm:t>
    </dgm:pt>
  </dgm:ptLst>
  <dgm:cxnLst>
    <dgm:cxn modelId="{44A046CF-BBF7-4126-9BB4-585706425BFA}" srcId="{722BF0A7-1819-4FE2-8E44-B8195F85589C}" destId="{617900A7-BD2A-4A40-9FF1-65E2944999CD}" srcOrd="0" destOrd="0" parTransId="{B0C9D3AB-E193-4E62-9BC0-5D26C7F52F3B}" sibTransId="{15F27E84-7718-41F6-B8E5-979E5017D586}"/>
    <dgm:cxn modelId="{4AAEC5EA-D8A2-4798-8650-9C5F8952C775}" type="presOf" srcId="{617900A7-BD2A-4A40-9FF1-65E2944999CD}" destId="{B86BB408-5484-4068-86C2-96FDFE886DDC}" srcOrd="0" destOrd="0" presId="urn:microsoft.com/office/officeart/2005/8/layout/default"/>
    <dgm:cxn modelId="{CC045BFC-1A4A-4A33-9B9A-B5E69F22B5B0}" type="presOf" srcId="{722BF0A7-1819-4FE2-8E44-B8195F85589C}" destId="{F89032B0-B6A6-4EBB-9BBD-BCD84E0781CD}" srcOrd="0" destOrd="0" presId="urn:microsoft.com/office/officeart/2005/8/layout/default"/>
    <dgm:cxn modelId="{B19E8F3B-542E-46FC-A816-FF4CEBAB98A7}" type="presParOf" srcId="{F89032B0-B6A6-4EBB-9BBD-BCD84E0781CD}" destId="{B86BB408-5484-4068-86C2-96FDFE886DD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BB408-5484-4068-86C2-96FDFE886DDC}">
      <dsp:nvSpPr>
        <dsp:cNvPr id="0" name=""/>
        <dsp:cNvSpPr/>
      </dsp:nvSpPr>
      <dsp:spPr>
        <a:xfrm>
          <a:off x="244840" y="734"/>
          <a:ext cx="2921428" cy="1752856"/>
        </a:xfrm>
        <a:prstGeom prst="rect">
          <a:avLst/>
        </a:prstGeom>
        <a:pattFill prst="pct10">
          <a:fgClr>
            <a:srgbClr val="7030A0"/>
          </a:fgClr>
          <a:bgClr>
            <a:schemeClr val="bg1"/>
          </a:bgClr>
        </a:patt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NZ" sz="2100" b="0" kern="1200" dirty="0" smtClean="0">
              <a:solidFill>
                <a:srgbClr val="000099"/>
              </a:solidFill>
            </a:rPr>
            <a:t/>
          </a:r>
          <a:br>
            <a:rPr lang="en-NZ" sz="2100" b="0" kern="1200" dirty="0" smtClean="0">
              <a:solidFill>
                <a:srgbClr val="000099"/>
              </a:solidFill>
            </a:rPr>
          </a:br>
          <a:r>
            <a:rPr lang="en-NZ" sz="2400" b="0" kern="1200" dirty="0" smtClean="0">
              <a:solidFill>
                <a:srgbClr val="000099"/>
              </a:solidFill>
            </a:rPr>
            <a:t>We succeed together, by delivering a solution with you, not to you working in isolation</a:t>
          </a:r>
          <a:r>
            <a:rPr lang="en-NZ" sz="2100" b="0" kern="1200" dirty="0" smtClean="0"/>
            <a:t/>
          </a:r>
          <a:br>
            <a:rPr lang="en-NZ" sz="2100" b="0" kern="1200" dirty="0" smtClean="0"/>
          </a:br>
          <a:endParaRPr lang="en-NZ" sz="2100" kern="1200" dirty="0"/>
        </a:p>
      </dsp:txBody>
      <dsp:txXfrm>
        <a:off x="244840" y="734"/>
        <a:ext cx="2921428" cy="17528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pitchFamily="18" charset="0"/>
                <a:ea typeface="+mn-ea"/>
                <a:cs typeface="+mn-cs"/>
              </a:defRPr>
            </a:lvl1pPr>
          </a:lstStyle>
          <a:p>
            <a:pPr>
              <a:defRPr/>
            </a:pPr>
            <a:endParaRPr lang="en-US"/>
          </a:p>
        </p:txBody>
      </p:sp>
      <p:sp>
        <p:nvSpPr>
          <p:cNvPr id="258051"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pitchFamily="18" charset="0"/>
                <a:ea typeface="+mn-ea"/>
                <a:cs typeface="+mn-cs"/>
              </a:defRPr>
            </a:lvl1pPr>
          </a:lstStyle>
          <a:p>
            <a:pPr>
              <a:defRPr/>
            </a:pPr>
            <a:endParaRPr lang="en-US"/>
          </a:p>
        </p:txBody>
      </p:sp>
      <p:sp>
        <p:nvSpPr>
          <p:cNvPr id="25805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pitchFamily="18" charset="0"/>
                <a:ea typeface="+mn-ea"/>
                <a:cs typeface="+mn-cs"/>
              </a:defRPr>
            </a:lvl1pPr>
          </a:lstStyle>
          <a:p>
            <a:pPr>
              <a:defRPr/>
            </a:pPr>
            <a:endParaRPr lang="en-US"/>
          </a:p>
        </p:txBody>
      </p:sp>
      <p:sp>
        <p:nvSpPr>
          <p:cNvPr id="258053"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charset="0"/>
              </a:defRPr>
            </a:lvl1pPr>
          </a:lstStyle>
          <a:p>
            <a:fld id="{62FCD83E-7696-984A-90E1-763712C28639}" type="slidenum">
              <a:rPr lang="en-US"/>
              <a:pPr/>
              <a:t>‹#›</a:t>
            </a:fld>
            <a:endParaRPr lang="en-US"/>
          </a:p>
        </p:txBody>
      </p:sp>
    </p:spTree>
    <p:extLst>
      <p:ext uri="{BB962C8B-B14F-4D97-AF65-F5344CB8AC3E}">
        <p14:creationId xmlns:p14="http://schemas.microsoft.com/office/powerpoint/2010/main" val="408742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pitchFamily="18"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pitchFamily="18" charset="0"/>
                <a:ea typeface="+mn-ea"/>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06463" y="4716463"/>
            <a:ext cx="4984750"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pitchFamily="18"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charset="0"/>
              </a:defRPr>
            </a:lvl1pPr>
          </a:lstStyle>
          <a:p>
            <a:fld id="{55FE830B-51A5-7145-A806-B3C43EA12C82}" type="slidenum">
              <a:rPr lang="en-US"/>
              <a:pPr/>
              <a:t>‹#›</a:t>
            </a:fld>
            <a:endParaRPr lang="en-US"/>
          </a:p>
        </p:txBody>
      </p:sp>
    </p:spTree>
    <p:extLst>
      <p:ext uri="{BB962C8B-B14F-4D97-AF65-F5344CB8AC3E}">
        <p14:creationId xmlns:p14="http://schemas.microsoft.com/office/powerpoint/2010/main" val="23388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charset="0"/>
        <a:ea typeface="ＭＳ Ｐゴシック" charset="0"/>
        <a:cs typeface="+mn-cs"/>
      </a:defRPr>
    </a:lvl1pPr>
    <a:lvl2pPr marL="1143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338138" indent="-109538" algn="l" rtl="0" eaLnBrk="0" fontAlgn="base" hangingPunct="0">
      <a:spcBef>
        <a:spcPct val="30000"/>
      </a:spcBef>
      <a:spcAft>
        <a:spcPct val="0"/>
      </a:spcAft>
      <a:buSzPct val="100000"/>
      <a:buFont typeface="Times" charset="0"/>
      <a:buChar char="•"/>
      <a:defRPr sz="1000" kern="1200">
        <a:solidFill>
          <a:schemeClr val="tx1"/>
        </a:solidFill>
        <a:latin typeface="Arial" charset="0"/>
        <a:ea typeface="ＭＳ Ｐゴシック" charset="0"/>
        <a:cs typeface="+mn-cs"/>
      </a:defRPr>
    </a:lvl3pPr>
    <a:lvl4pPr marL="579438" indent="-120650" algn="l" rtl="0" eaLnBrk="0" fontAlgn="base" hangingPunct="0">
      <a:spcBef>
        <a:spcPct val="30000"/>
      </a:spcBef>
      <a:spcAft>
        <a:spcPct val="0"/>
      </a:spcAft>
      <a:buChar char="–"/>
      <a:defRPr sz="1000" kern="1200">
        <a:solidFill>
          <a:schemeClr val="tx1"/>
        </a:solidFill>
        <a:latin typeface="Arial" charset="0"/>
        <a:ea typeface="ＭＳ Ｐゴシック" charset="0"/>
        <a:cs typeface="+mn-cs"/>
      </a:defRPr>
    </a:lvl4pPr>
    <a:lvl5pPr marL="693738" algn="l" rtl="0" eaLnBrk="0" fontAlgn="base" hangingPunct="0">
      <a:spcBef>
        <a:spcPct val="30000"/>
      </a:spcBef>
      <a:spcAft>
        <a:spcPct val="0"/>
      </a:spcAft>
      <a:defRPr sz="9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NZ"/>
          </a:p>
        </p:txBody>
      </p:sp>
      <p:sp>
        <p:nvSpPr>
          <p:cNvPr id="4" name="Slide Number Placeholder 3"/>
          <p:cNvSpPr>
            <a:spLocks noGrp="1"/>
          </p:cNvSpPr>
          <p:nvPr>
            <p:ph type="sldNum" sz="quarter" idx="5"/>
          </p:nvPr>
        </p:nvSpPr>
        <p:spPr/>
        <p:txBody>
          <a:bodyPr/>
          <a:lstStyle>
            <a:lvl1pPr eaLnBrk="0" hangingPunct="0">
              <a:defRPr sz="2000" b="1">
                <a:solidFill>
                  <a:schemeClr val="tx1"/>
                </a:solidFill>
                <a:latin typeface="Arial" charset="0"/>
                <a:ea typeface="ＭＳ Ｐゴシック"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ea typeface="Arial" charset="0"/>
                <a:cs typeface="Arial" charset="0"/>
              </a:defRPr>
            </a:lvl9pPr>
          </a:lstStyle>
          <a:p>
            <a:fld id="{A31325ED-0A81-834F-BD33-8B837379344A}" type="slidenum">
              <a:rPr lang="en-US" sz="1200" b="0">
                <a:latin typeface="Times" charset="0"/>
              </a:rPr>
              <a:pPr/>
              <a:t>1</a:t>
            </a:fld>
            <a:endParaRPr lang="en-US" sz="1200" b="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E830B-51A5-7145-A806-B3C43EA12C82}" type="slidenum">
              <a:rPr lang="en-US" smtClean="0"/>
              <a:pPr/>
              <a:t>36</a:t>
            </a:fld>
            <a:endParaRPr lang="en-US"/>
          </a:p>
        </p:txBody>
      </p:sp>
    </p:spTree>
    <p:extLst>
      <p:ext uri="{BB962C8B-B14F-4D97-AF65-F5344CB8AC3E}">
        <p14:creationId xmlns:p14="http://schemas.microsoft.com/office/powerpoint/2010/main" val="2071514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Arial" charset="0"/>
                <a:ea typeface="ＭＳ Ｐゴシック" charset="0"/>
                <a:cs typeface="+mn-cs"/>
              </a:rPr>
              <a:t>MaxUserPort</a:t>
            </a:r>
            <a:r>
              <a:rPr lang="en-US" sz="1200" b="1" kern="1200" dirty="0" smtClean="0">
                <a:solidFill>
                  <a:schemeClr val="tx1"/>
                </a:solidFill>
                <a:effectLst/>
                <a:latin typeface="Arial" charset="0"/>
                <a:ea typeface="ＭＳ Ｐゴシック" charset="0"/>
                <a:cs typeface="+mn-cs"/>
              </a:rPr>
              <a:t>:</a:t>
            </a:r>
            <a:r>
              <a:rPr lang="en-US" sz="1200" b="1" kern="1200" baseline="0" dirty="0" smtClean="0">
                <a:solidFill>
                  <a:schemeClr val="tx1"/>
                </a:solidFill>
                <a:effectLst/>
                <a:latin typeface="Arial" charset="0"/>
                <a:ea typeface="ＭＳ Ｐゴシック" charset="0"/>
                <a:cs typeface="+mn-cs"/>
              </a:rPr>
              <a:t> </a:t>
            </a:r>
            <a:r>
              <a:rPr lang="en-US" sz="1200" b="1" kern="1200" dirty="0" smtClean="0">
                <a:solidFill>
                  <a:schemeClr val="tx1"/>
                </a:solidFill>
                <a:effectLst/>
                <a:latin typeface="Arial" charset="0"/>
                <a:ea typeface="ＭＳ Ｐゴシック" charset="0"/>
                <a:cs typeface="+mn-cs"/>
              </a:rPr>
              <a:t>This parameter determines the availability of</a:t>
            </a:r>
            <a:r>
              <a:rPr lang="en-US" sz="1200" b="1" kern="1200" baseline="0" dirty="0" smtClean="0">
                <a:solidFill>
                  <a:schemeClr val="tx1"/>
                </a:solidFill>
                <a:effectLst/>
                <a:latin typeface="Arial" charset="0"/>
                <a:ea typeface="ＭＳ Ｐゴシック" charset="0"/>
                <a:cs typeface="+mn-cs"/>
              </a:rPr>
              <a:t> </a:t>
            </a:r>
            <a:r>
              <a:rPr lang="en-US" sz="1200" b="1" kern="1200" dirty="0" smtClean="0">
                <a:solidFill>
                  <a:schemeClr val="tx1"/>
                </a:solidFill>
                <a:effectLst/>
                <a:latin typeface="Arial" charset="0"/>
                <a:ea typeface="ＭＳ Ｐゴシック" charset="0"/>
                <a:cs typeface="+mn-cs"/>
              </a:rPr>
              <a:t>user ports requested by an EPM application e.g. </a:t>
            </a:r>
            <a:r>
              <a:rPr lang="en-US" sz="1200" b="1" kern="1200" dirty="0" err="1" smtClean="0">
                <a:solidFill>
                  <a:schemeClr val="tx1"/>
                </a:solidFill>
                <a:effectLst/>
                <a:latin typeface="Arial" charset="0"/>
                <a:ea typeface="ＭＳ Ｐゴシック" charset="0"/>
                <a:cs typeface="+mn-cs"/>
              </a:rPr>
              <a:t>SmartView</a:t>
            </a:r>
            <a:r>
              <a:rPr lang="en-US" sz="1200" b="1" kern="1200" dirty="0" smtClean="0">
                <a:solidFill>
                  <a:schemeClr val="tx1"/>
                </a:solidFill>
                <a:effectLst/>
                <a:latin typeface="Arial" charset="0"/>
                <a:ea typeface="ＭＳ Ｐゴシック" charset="0"/>
                <a:cs typeface="+mn-cs"/>
              </a:rPr>
              <a:t>, Planning etc.</a:t>
            </a:r>
            <a:br>
              <a:rPr lang="en-US" sz="1200" b="1" kern="1200" dirty="0" smtClean="0">
                <a:solidFill>
                  <a:schemeClr val="tx1"/>
                </a:solidFill>
                <a:effectLst/>
                <a:latin typeface="Arial" charset="0"/>
                <a:ea typeface="ＭＳ Ｐゴシック" charset="0"/>
                <a:cs typeface="+mn-cs"/>
              </a:rPr>
            </a:br>
            <a:r>
              <a:rPr lang="en-US" sz="1200" b="1" kern="1200" dirty="0" smtClean="0">
                <a:solidFill>
                  <a:schemeClr val="tx1"/>
                </a:solidFill>
                <a:effectLst/>
                <a:latin typeface="Arial" charset="0"/>
                <a:ea typeface="ＭＳ Ｐゴシック" charset="0"/>
                <a:cs typeface="+mn-cs"/>
              </a:rPr>
              <a:t>Tip: By default, the start port is 49152, and the default end port is 65535, this means there are 16383 usable dynamic ports. *Use the following “</a:t>
            </a:r>
            <a:r>
              <a:rPr lang="en-US" sz="1200" b="1" kern="1200" dirty="0" err="1" smtClean="0">
                <a:solidFill>
                  <a:schemeClr val="tx1"/>
                </a:solidFill>
                <a:effectLst/>
                <a:latin typeface="Arial" charset="0"/>
                <a:ea typeface="ＭＳ Ｐゴシック" charset="0"/>
                <a:cs typeface="+mn-cs"/>
              </a:rPr>
              <a:t>netsh</a:t>
            </a:r>
            <a:r>
              <a:rPr lang="en-US" sz="1200" b="1" kern="1200" dirty="0" smtClean="0">
                <a:solidFill>
                  <a:schemeClr val="tx1"/>
                </a:solidFill>
                <a:effectLst/>
                <a:latin typeface="Arial" charset="0"/>
                <a:ea typeface="ＭＳ Ｐゴシック" charset="0"/>
                <a:cs typeface="+mn-cs"/>
              </a:rPr>
              <a:t>” command to configure start port and the range:</a:t>
            </a:r>
            <a:br>
              <a:rPr lang="en-US" sz="1200" b="1" kern="1200" dirty="0" smtClean="0">
                <a:solidFill>
                  <a:schemeClr val="tx1"/>
                </a:solidFill>
                <a:effectLst/>
                <a:latin typeface="Arial" charset="0"/>
                <a:ea typeface="ＭＳ Ｐゴシック" charset="0"/>
                <a:cs typeface="+mn-cs"/>
              </a:rPr>
            </a:br>
            <a:endParaRPr lang="en-US" sz="1200" b="1" kern="1200" dirty="0" smtClean="0">
              <a:solidFill>
                <a:schemeClr val="tx1"/>
              </a:solidFill>
              <a:effectLst/>
              <a:latin typeface="Arial" charset="0"/>
              <a:ea typeface="ＭＳ Ｐゴシック" charset="0"/>
              <a:cs typeface="+mn-cs"/>
            </a:endParaRPr>
          </a:p>
          <a:p>
            <a:r>
              <a:rPr lang="en-US" sz="1200" b="1" kern="1200" dirty="0" smtClean="0">
                <a:solidFill>
                  <a:schemeClr val="tx1"/>
                </a:solidFill>
                <a:effectLst/>
                <a:latin typeface="Arial" charset="0"/>
                <a:ea typeface="ＭＳ Ｐゴシック" charset="0"/>
                <a:cs typeface="+mn-cs"/>
              </a:rPr>
              <a:t>Important Note: If you are using firewalls to restrict traffic on your internal network you will need to update the configuration of those firewalls to compensate for the new port range. You can view the current dynamic port range on the server by using the following “</a:t>
            </a:r>
            <a:r>
              <a:rPr lang="en-US" sz="1200" b="1" kern="1200" dirty="0" err="1" smtClean="0">
                <a:solidFill>
                  <a:schemeClr val="tx1"/>
                </a:solidFill>
                <a:effectLst/>
                <a:latin typeface="Arial" charset="0"/>
                <a:ea typeface="ＭＳ Ｐゴシック" charset="0"/>
                <a:cs typeface="+mn-cs"/>
              </a:rPr>
              <a:t>netsh</a:t>
            </a:r>
            <a:r>
              <a:rPr lang="en-US" sz="1200" b="1" kern="1200" dirty="0" smtClean="0">
                <a:solidFill>
                  <a:schemeClr val="tx1"/>
                </a:solidFill>
                <a:effectLst/>
                <a:latin typeface="Arial" charset="0"/>
                <a:ea typeface="ＭＳ Ｐゴシック" charset="0"/>
                <a:cs typeface="+mn-cs"/>
              </a:rPr>
              <a:t>” command:</a:t>
            </a:r>
            <a:br>
              <a:rPr lang="en-US" sz="1200" b="1" kern="1200" dirty="0" smtClean="0">
                <a:solidFill>
                  <a:schemeClr val="tx1"/>
                </a:solidFill>
                <a:effectLst/>
                <a:latin typeface="Arial" charset="0"/>
                <a:ea typeface="ＭＳ Ｐゴシック" charset="0"/>
                <a:cs typeface="+mn-cs"/>
              </a:rPr>
            </a:br>
            <a:r>
              <a:rPr lang="en-US" sz="1200" b="1" kern="1200" dirty="0" err="1" smtClean="0">
                <a:solidFill>
                  <a:schemeClr val="tx1"/>
                </a:solidFill>
                <a:effectLst/>
                <a:latin typeface="Arial" charset="0"/>
                <a:ea typeface="ＭＳ Ｐゴシック" charset="0"/>
                <a:cs typeface="+mn-cs"/>
              </a:rPr>
              <a:t>netsh</a:t>
            </a:r>
            <a:r>
              <a:rPr lang="en-US" sz="1200" b="1" kern="1200" dirty="0" smtClean="0">
                <a:solidFill>
                  <a:schemeClr val="tx1"/>
                </a:solidFill>
                <a:effectLst/>
                <a:latin typeface="Arial" charset="0"/>
                <a:ea typeface="ＭＳ Ｐゴシック" charset="0"/>
                <a:cs typeface="+mn-cs"/>
              </a:rPr>
              <a:t> </a:t>
            </a:r>
            <a:r>
              <a:rPr lang="en-US" sz="1200" b="1" kern="1200" dirty="0" err="1" smtClean="0">
                <a:solidFill>
                  <a:schemeClr val="tx1"/>
                </a:solidFill>
                <a:effectLst/>
                <a:latin typeface="Arial" charset="0"/>
                <a:ea typeface="ＭＳ Ｐゴシック" charset="0"/>
                <a:cs typeface="+mn-cs"/>
              </a:rPr>
              <a:t>int</a:t>
            </a:r>
            <a:r>
              <a:rPr lang="en-US" sz="1200" b="1" kern="1200" dirty="0" smtClean="0">
                <a:solidFill>
                  <a:schemeClr val="tx1"/>
                </a:solidFill>
                <a:effectLst/>
                <a:latin typeface="Arial" charset="0"/>
                <a:ea typeface="ＭＳ Ｐゴシック" charset="0"/>
                <a:cs typeface="+mn-cs"/>
              </a:rPr>
              <a:t> ipv4 show </a:t>
            </a:r>
            <a:r>
              <a:rPr lang="en-US" sz="1200" b="1" kern="1200" dirty="0" err="1" smtClean="0">
                <a:solidFill>
                  <a:schemeClr val="tx1"/>
                </a:solidFill>
                <a:effectLst/>
                <a:latin typeface="Arial" charset="0"/>
                <a:ea typeface="ＭＳ Ｐゴシック" charset="0"/>
                <a:cs typeface="+mn-cs"/>
              </a:rPr>
              <a:t>dynamicport</a:t>
            </a:r>
            <a:r>
              <a:rPr lang="en-US" sz="1200" b="1" kern="1200" dirty="0" smtClean="0">
                <a:solidFill>
                  <a:schemeClr val="tx1"/>
                </a:solidFill>
                <a:effectLst/>
                <a:latin typeface="Arial" charset="0"/>
                <a:ea typeface="ＭＳ Ｐゴシック" charset="0"/>
                <a:cs typeface="+mn-cs"/>
              </a:rPr>
              <a:t> </a:t>
            </a:r>
            <a:r>
              <a:rPr lang="en-US" sz="1200" b="1" kern="1200" dirty="0" err="1" smtClean="0">
                <a:solidFill>
                  <a:schemeClr val="tx1"/>
                </a:solidFill>
                <a:effectLst/>
                <a:latin typeface="Arial" charset="0"/>
                <a:ea typeface="ＭＳ Ｐゴシック" charset="0"/>
                <a:cs typeface="+mn-cs"/>
              </a:rPr>
              <a:t>tcp</a:t>
            </a:r>
            <a:r>
              <a:rPr lang="en-US" sz="1200" b="1" kern="1200" dirty="0" smtClean="0">
                <a:solidFill>
                  <a:schemeClr val="tx1"/>
                </a:solidFill>
                <a:effectLst/>
                <a:latin typeface="Arial" charset="0"/>
                <a:ea typeface="ＭＳ Ｐゴシック" charset="0"/>
                <a:cs typeface="+mn-cs"/>
              </a:rPr>
              <a:t>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Power Options:  Tests have shown a 25% performance improvement</a:t>
            </a:r>
            <a:r>
              <a:rPr lang="en-US" baseline="0" dirty="0" smtClean="0"/>
              <a:t> when using “High Performance” </a:t>
            </a:r>
            <a:r>
              <a:rPr lang="en-US" baseline="0" dirty="0" err="1" smtClean="0"/>
              <a:t>vs</a:t>
            </a:r>
            <a:r>
              <a:rPr lang="en-US" baseline="0" dirty="0" smtClean="0"/>
              <a:t> “Balanced” performance.  This is primarily due to the down-clocking of CPU’s during power saving mode.</a:t>
            </a:r>
            <a:endParaRPr lang="en-US" dirty="0" smtClean="0"/>
          </a:p>
          <a:p>
            <a:endParaRPr lang="en-US" dirty="0"/>
          </a:p>
        </p:txBody>
      </p:sp>
      <p:sp>
        <p:nvSpPr>
          <p:cNvPr id="4" name="Slide Number Placeholder 3"/>
          <p:cNvSpPr>
            <a:spLocks noGrp="1"/>
          </p:cNvSpPr>
          <p:nvPr>
            <p:ph type="sldNum" sz="quarter" idx="10"/>
          </p:nvPr>
        </p:nvSpPr>
        <p:spPr/>
        <p:txBody>
          <a:bodyPr/>
          <a:lstStyle/>
          <a:p>
            <a:fld id="{55FE830B-51A5-7145-A806-B3C43EA12C82}" type="slidenum">
              <a:rPr lang="en-US" smtClean="0"/>
              <a:pPr/>
              <a:t>37</a:t>
            </a:fld>
            <a:endParaRPr lang="en-US"/>
          </a:p>
        </p:txBody>
      </p:sp>
    </p:spTree>
    <p:extLst>
      <p:ext uri="{BB962C8B-B14F-4D97-AF65-F5344CB8AC3E}">
        <p14:creationId xmlns:p14="http://schemas.microsoft.com/office/powerpoint/2010/main" val="2071514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TCP_fin_timeout</a:t>
            </a:r>
            <a:r>
              <a:rPr lang="en-US" dirty="0" smtClean="0"/>
              <a:t>:</a:t>
            </a:r>
            <a:r>
              <a:rPr lang="en-US" baseline="0" dirty="0" smtClean="0"/>
              <a:t> Reducing this value allows TCP/IP to release closed connections faster, providing more resources for new connections</a:t>
            </a:r>
          </a:p>
          <a:p>
            <a:endParaRPr lang="en-US" dirty="0" smtClean="0"/>
          </a:p>
          <a:p>
            <a:r>
              <a:rPr lang="en-US" dirty="0" smtClean="0"/>
              <a:t>File Descriptors:</a:t>
            </a:r>
            <a:r>
              <a:rPr lang="en-US" baseline="0" dirty="0" smtClean="0"/>
              <a:t> if too low, a file open error, memory allocation error or connection establishment error may be displayed.  When you increase the soft limit, make sure to increase the hard limit as well.  The hard limit is the maximum value which can be reached before the user gets error messages or out of file handles.</a:t>
            </a:r>
          </a:p>
          <a:p>
            <a:endParaRPr lang="en-US" baseline="0" dirty="0" smtClean="0"/>
          </a:p>
          <a:p>
            <a:r>
              <a:rPr lang="en-US" baseline="0" dirty="0" smtClean="0"/>
              <a:t>Backlog connections queue (</a:t>
            </a:r>
            <a:r>
              <a:rPr lang="en-US" baseline="0" dirty="0" err="1" smtClean="0"/>
              <a:t>tcp_max_syn_backlog</a:t>
            </a:r>
            <a:r>
              <a:rPr lang="en-US" baseline="0" dirty="0" smtClean="0"/>
              <a:t>) When server is loaded or has high latency with many client connections, it can result n an increase in half-open connections</a:t>
            </a:r>
            <a:endParaRPr lang="en-US" dirty="0"/>
          </a:p>
        </p:txBody>
      </p:sp>
      <p:sp>
        <p:nvSpPr>
          <p:cNvPr id="4" name="Slide Number Placeholder 3"/>
          <p:cNvSpPr>
            <a:spLocks noGrp="1"/>
          </p:cNvSpPr>
          <p:nvPr>
            <p:ph type="sldNum" sz="quarter" idx="10"/>
          </p:nvPr>
        </p:nvSpPr>
        <p:spPr/>
        <p:txBody>
          <a:bodyPr/>
          <a:lstStyle/>
          <a:p>
            <a:fld id="{55FE830B-51A5-7145-A806-B3C43EA12C82}" type="slidenum">
              <a:rPr lang="en-US" smtClean="0"/>
              <a:pPr/>
              <a:t>38</a:t>
            </a:fld>
            <a:endParaRPr lang="en-US"/>
          </a:p>
        </p:txBody>
      </p:sp>
    </p:spTree>
    <p:extLst>
      <p:ext uri="{BB962C8B-B14F-4D97-AF65-F5344CB8AC3E}">
        <p14:creationId xmlns:p14="http://schemas.microsoft.com/office/powerpoint/2010/main" val="2071514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Arial" charset="0"/>
                <a:ea typeface="ＭＳ Ｐゴシック" charset="0"/>
                <a:cs typeface="+mn-cs"/>
              </a:rPr>
              <a:t>TCP_KEEPINTVL</a:t>
            </a:r>
            <a:endParaRPr lang="en-US" sz="1200" b="0" kern="1200" dirty="0" smtClean="0">
              <a:solidFill>
                <a:schemeClr val="tx1"/>
              </a:solidFill>
              <a:latin typeface="Arial" charset="0"/>
              <a:ea typeface="ＭＳ Ｐゴシック" charset="0"/>
              <a:cs typeface="+mn-cs"/>
            </a:endParaRPr>
          </a:p>
          <a:p>
            <a:r>
              <a:rPr lang="en-US" sz="1200" b="1" kern="1200" dirty="0" smtClean="0">
                <a:solidFill>
                  <a:schemeClr val="tx1"/>
                </a:solidFill>
                <a:latin typeface="Arial" charset="0"/>
                <a:ea typeface="ＭＳ Ｐゴシック" charset="0"/>
                <a:cs typeface="+mn-cs"/>
              </a:rPr>
              <a:t>Description:</a:t>
            </a:r>
            <a:r>
              <a:rPr lang="en-US" sz="1200" b="0" kern="1200" dirty="0" smtClean="0">
                <a:solidFill>
                  <a:schemeClr val="tx1"/>
                </a:solidFill>
                <a:latin typeface="Arial" charset="0"/>
                <a:ea typeface="ＭＳ Ｐゴシック" charset="0"/>
                <a:cs typeface="+mn-cs"/>
              </a:rPr>
              <a:t> Specifies the interval between packets that are sent to validate the connection.</a:t>
            </a:r>
          </a:p>
          <a:p>
            <a:r>
              <a:rPr lang="en-US" sz="1200" b="1" kern="1200" dirty="0" smtClean="0">
                <a:solidFill>
                  <a:schemeClr val="tx1"/>
                </a:solidFill>
                <a:latin typeface="Arial" charset="0"/>
                <a:ea typeface="ＭＳ Ｐゴシック" charset="0"/>
                <a:cs typeface="+mn-cs"/>
              </a:rPr>
              <a:t>How to view or set:</a:t>
            </a:r>
            <a:r>
              <a:rPr lang="en-US" sz="1200" b="0" kern="1200" dirty="0" smtClean="0">
                <a:solidFill>
                  <a:schemeClr val="tx1"/>
                </a:solidFill>
                <a:latin typeface="Arial" charset="0"/>
                <a:ea typeface="ＭＳ Ｐゴシック" charset="0"/>
                <a:cs typeface="+mn-cs"/>
              </a:rPr>
              <a:t> Use the following command to set the value to 5 seconds: no -o </a:t>
            </a:r>
            <a:r>
              <a:rPr lang="en-US" sz="1200" b="0" kern="1200" dirty="0" err="1" smtClean="0">
                <a:solidFill>
                  <a:schemeClr val="tx1"/>
                </a:solidFill>
                <a:latin typeface="Arial" charset="0"/>
                <a:ea typeface="ＭＳ Ｐゴシック" charset="0"/>
                <a:cs typeface="+mn-cs"/>
              </a:rPr>
              <a:t>tcp_keepintvl</a:t>
            </a:r>
            <a:r>
              <a:rPr lang="en-US" sz="1200" b="0" kern="1200" dirty="0" smtClean="0">
                <a:solidFill>
                  <a:schemeClr val="tx1"/>
                </a:solidFill>
                <a:latin typeface="Arial" charset="0"/>
                <a:ea typeface="ＭＳ Ｐゴシック" charset="0"/>
                <a:cs typeface="+mn-cs"/>
              </a:rPr>
              <a:t>=10</a:t>
            </a:r>
          </a:p>
          <a:p>
            <a:r>
              <a:rPr lang="en-US" sz="1200" b="1" kern="1200" dirty="0" smtClean="0">
                <a:solidFill>
                  <a:schemeClr val="tx1"/>
                </a:solidFill>
                <a:latin typeface="Arial" charset="0"/>
                <a:ea typeface="ＭＳ Ｐゴシック" charset="0"/>
                <a:cs typeface="+mn-cs"/>
              </a:rPr>
              <a:t>Default value:</a:t>
            </a:r>
            <a:r>
              <a:rPr lang="en-US" sz="1200" b="0" kern="1200" dirty="0" smtClean="0">
                <a:solidFill>
                  <a:schemeClr val="tx1"/>
                </a:solidFill>
                <a:latin typeface="Arial" charset="0"/>
                <a:ea typeface="ＭＳ Ｐゴシック" charset="0"/>
                <a:cs typeface="+mn-cs"/>
              </a:rPr>
              <a:t> 150(1/2 seconds)</a:t>
            </a:r>
          </a:p>
          <a:p>
            <a:r>
              <a:rPr lang="en-US" sz="1200" b="1" kern="1200" dirty="0" smtClean="0">
                <a:solidFill>
                  <a:schemeClr val="tx1"/>
                </a:solidFill>
                <a:latin typeface="Arial" charset="0"/>
                <a:ea typeface="ＭＳ Ｐゴシック" charset="0"/>
                <a:cs typeface="+mn-cs"/>
              </a:rPr>
              <a:t>Recommended value:</a:t>
            </a:r>
            <a:r>
              <a:rPr lang="en-US" sz="1200" b="0" kern="1200" dirty="0" smtClean="0">
                <a:solidFill>
                  <a:schemeClr val="tx1"/>
                </a:solidFill>
                <a:latin typeface="Arial" charset="0"/>
                <a:ea typeface="ＭＳ Ｐゴシック" charset="0"/>
                <a:cs typeface="+mn-cs"/>
              </a:rPr>
              <a:t> 10(1/2 seconds)</a:t>
            </a:r>
          </a:p>
          <a:p>
            <a:endParaRPr lang="en-US" sz="1200" b="1" kern="1200" dirty="0" smtClean="0">
              <a:solidFill>
                <a:schemeClr val="tx1"/>
              </a:solidFill>
              <a:latin typeface="Arial" charset="0"/>
              <a:ea typeface="ＭＳ Ｐゴシック" charset="0"/>
              <a:cs typeface="+mn-cs"/>
            </a:endParaRPr>
          </a:p>
          <a:p>
            <a:r>
              <a:rPr lang="en-US" sz="1200" b="1" kern="1200" dirty="0" smtClean="0">
                <a:solidFill>
                  <a:schemeClr val="tx1"/>
                </a:solidFill>
                <a:latin typeface="Arial" charset="0"/>
                <a:ea typeface="ＭＳ Ｐゴシック" charset="0"/>
                <a:cs typeface="+mn-cs"/>
              </a:rPr>
              <a:t>TCP_KEEPINIT</a:t>
            </a:r>
            <a:endParaRPr lang="en-US" sz="1200" b="0" kern="1200" dirty="0" smtClean="0">
              <a:solidFill>
                <a:schemeClr val="tx1"/>
              </a:solidFill>
              <a:latin typeface="Arial" charset="0"/>
              <a:ea typeface="ＭＳ Ｐゴシック" charset="0"/>
              <a:cs typeface="+mn-cs"/>
            </a:endParaRPr>
          </a:p>
          <a:p>
            <a:r>
              <a:rPr lang="en-US" sz="1200" b="1" kern="1200" dirty="0" smtClean="0">
                <a:solidFill>
                  <a:schemeClr val="tx1"/>
                </a:solidFill>
                <a:latin typeface="Arial" charset="0"/>
                <a:ea typeface="ＭＳ Ｐゴシック" charset="0"/>
                <a:cs typeface="+mn-cs"/>
              </a:rPr>
              <a:t>Description:</a:t>
            </a:r>
            <a:r>
              <a:rPr lang="en-US" sz="1200" b="0" kern="1200" dirty="0" smtClean="0">
                <a:solidFill>
                  <a:schemeClr val="tx1"/>
                </a:solidFill>
                <a:latin typeface="Arial" charset="0"/>
                <a:ea typeface="ＭＳ Ｐゴシック" charset="0"/>
                <a:cs typeface="+mn-cs"/>
              </a:rPr>
              <a:t> Specifies the initial timeout value for TCP connection.</a:t>
            </a:r>
          </a:p>
          <a:p>
            <a:r>
              <a:rPr lang="en-US" sz="1200" b="1" kern="1200" dirty="0" smtClean="0">
                <a:solidFill>
                  <a:schemeClr val="tx1"/>
                </a:solidFill>
                <a:latin typeface="Arial" charset="0"/>
                <a:ea typeface="ＭＳ Ｐゴシック" charset="0"/>
                <a:cs typeface="+mn-cs"/>
              </a:rPr>
              <a:t>How to view or set:</a:t>
            </a:r>
            <a:r>
              <a:rPr lang="en-US" sz="1200" b="0" kern="1200" dirty="0" smtClean="0">
                <a:solidFill>
                  <a:schemeClr val="tx1"/>
                </a:solidFill>
                <a:latin typeface="Arial" charset="0"/>
                <a:ea typeface="ＭＳ Ｐゴシック" charset="0"/>
                <a:cs typeface="+mn-cs"/>
              </a:rPr>
              <a:t> Use the following command to set the value to 20 seconds: no -o </a:t>
            </a:r>
            <a:r>
              <a:rPr lang="en-US" sz="1200" b="0" kern="1200" dirty="0" err="1" smtClean="0">
                <a:solidFill>
                  <a:schemeClr val="tx1"/>
                </a:solidFill>
                <a:latin typeface="Arial" charset="0"/>
                <a:ea typeface="ＭＳ Ｐゴシック" charset="0"/>
                <a:cs typeface="+mn-cs"/>
              </a:rPr>
              <a:t>tcp_keepinit</a:t>
            </a:r>
            <a:r>
              <a:rPr lang="en-US" sz="1200" b="0" kern="1200" dirty="0" smtClean="0">
                <a:solidFill>
                  <a:schemeClr val="tx1"/>
                </a:solidFill>
                <a:latin typeface="Arial" charset="0"/>
                <a:ea typeface="ＭＳ Ｐゴシック" charset="0"/>
                <a:cs typeface="+mn-cs"/>
              </a:rPr>
              <a:t>=40</a:t>
            </a:r>
          </a:p>
          <a:p>
            <a:r>
              <a:rPr lang="en-US" sz="1200" b="1" kern="1200" dirty="0" smtClean="0">
                <a:solidFill>
                  <a:schemeClr val="tx1"/>
                </a:solidFill>
                <a:latin typeface="Arial" charset="0"/>
                <a:ea typeface="ＭＳ Ｐゴシック" charset="0"/>
                <a:cs typeface="+mn-cs"/>
              </a:rPr>
              <a:t>Default value:</a:t>
            </a:r>
            <a:r>
              <a:rPr lang="en-US" sz="1200" b="0" kern="1200" dirty="0" smtClean="0">
                <a:solidFill>
                  <a:schemeClr val="tx1"/>
                </a:solidFill>
                <a:latin typeface="Arial" charset="0"/>
                <a:ea typeface="ＭＳ Ｐゴシック" charset="0"/>
                <a:cs typeface="+mn-cs"/>
              </a:rPr>
              <a:t> 150(1/2 seconds)</a:t>
            </a:r>
          </a:p>
          <a:p>
            <a:r>
              <a:rPr lang="en-US" sz="1200" b="1" kern="1200" dirty="0" smtClean="0">
                <a:solidFill>
                  <a:schemeClr val="tx1"/>
                </a:solidFill>
                <a:latin typeface="Arial" charset="0"/>
                <a:ea typeface="ＭＳ Ｐゴシック" charset="0"/>
                <a:cs typeface="+mn-cs"/>
              </a:rPr>
              <a:t>Recommended value:</a:t>
            </a:r>
            <a:r>
              <a:rPr lang="en-US" sz="1200" b="0" kern="1200" dirty="0" smtClean="0">
                <a:solidFill>
                  <a:schemeClr val="tx1"/>
                </a:solidFill>
                <a:latin typeface="Arial" charset="0"/>
                <a:ea typeface="ＭＳ Ｐゴシック" charset="0"/>
                <a:cs typeface="+mn-cs"/>
              </a:rPr>
              <a:t> 40(1/2 seconds)</a:t>
            </a:r>
          </a:p>
          <a:p>
            <a:endParaRPr lang="en-US" sz="1200" b="0" kern="1200" dirty="0" smtClean="0">
              <a:solidFill>
                <a:schemeClr val="tx1"/>
              </a:solidFill>
              <a:latin typeface="Arial" charset="0"/>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ＭＳ Ｐゴシック" charset="0"/>
                <a:cs typeface="+mn-cs"/>
              </a:rPr>
              <a:t>CP listen</a:t>
            </a:r>
            <a:r>
              <a:rPr lang="en-US" sz="1200" b="0" kern="1200" dirty="0" smtClean="0">
                <a:solidFill>
                  <a:schemeClr val="tx1"/>
                </a:solidFill>
                <a:latin typeface="Arial" charset="0"/>
                <a:ea typeface="ＭＳ Ｐゴシック" charset="0"/>
                <a:cs typeface="+mn-cs"/>
              </a:rPr>
              <a:t>() </a:t>
            </a:r>
            <a:r>
              <a:rPr lang="en-US" sz="1200" b="1" kern="1200" dirty="0" smtClean="0">
                <a:solidFill>
                  <a:schemeClr val="tx1"/>
                </a:solidFill>
                <a:latin typeface="Arial" charset="0"/>
                <a:ea typeface="ＭＳ Ｐゴシック" charset="0"/>
                <a:cs typeface="+mn-cs"/>
              </a:rPr>
              <a:t>Backlog</a:t>
            </a:r>
            <a:r>
              <a:rPr lang="en-US" sz="1200" b="0" kern="1200" dirty="0" smtClean="0">
                <a:solidFill>
                  <a:schemeClr val="tx1"/>
                </a:solidFill>
                <a:latin typeface="Arial" charset="0"/>
                <a:ea typeface="ＭＳ Ｐゴシック" charset="0"/>
                <a:cs typeface="+mn-cs"/>
              </a:rPr>
              <a:t>. The </a:t>
            </a:r>
            <a:r>
              <a:rPr lang="en-US" sz="1200" b="1" kern="1200" dirty="0" smtClean="0">
                <a:solidFill>
                  <a:schemeClr val="tx1"/>
                </a:solidFill>
                <a:latin typeface="Arial" charset="0"/>
                <a:ea typeface="ＭＳ Ｐゴシック" charset="0"/>
                <a:cs typeface="+mn-cs"/>
              </a:rPr>
              <a:t>backlog</a:t>
            </a:r>
            <a:r>
              <a:rPr lang="en-US" sz="1200" b="0" kern="1200" dirty="0" smtClean="0">
                <a:solidFill>
                  <a:schemeClr val="tx1"/>
                </a:solidFill>
                <a:latin typeface="Arial" charset="0"/>
                <a:ea typeface="ＭＳ Ｐゴシック" charset="0"/>
                <a:cs typeface="+mn-cs"/>
              </a:rPr>
              <a:t> has an effect on the maximum rate at which a server can accept new TCP connections on a socket.</a:t>
            </a:r>
          </a:p>
          <a:p>
            <a:endParaRPr lang="en-US" dirty="0"/>
          </a:p>
        </p:txBody>
      </p:sp>
      <p:sp>
        <p:nvSpPr>
          <p:cNvPr id="4" name="Slide Number Placeholder 3"/>
          <p:cNvSpPr>
            <a:spLocks noGrp="1"/>
          </p:cNvSpPr>
          <p:nvPr>
            <p:ph type="sldNum" sz="quarter" idx="10"/>
          </p:nvPr>
        </p:nvSpPr>
        <p:spPr/>
        <p:txBody>
          <a:bodyPr/>
          <a:lstStyle/>
          <a:p>
            <a:fld id="{55FE830B-51A5-7145-A806-B3C43EA12C82}" type="slidenum">
              <a:rPr lang="en-US" smtClean="0"/>
              <a:pPr/>
              <a:t>39</a:t>
            </a:fld>
            <a:endParaRPr lang="en-US"/>
          </a:p>
        </p:txBody>
      </p:sp>
    </p:spTree>
    <p:extLst>
      <p:ext uri="{BB962C8B-B14F-4D97-AF65-F5344CB8AC3E}">
        <p14:creationId xmlns:p14="http://schemas.microsoft.com/office/powerpoint/2010/main" val="2071514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parameters primarily apply to </a:t>
            </a:r>
            <a:r>
              <a:rPr lang="en-US" baseline="0" dirty="0" err="1" smtClean="0"/>
              <a:t>Essbase</a:t>
            </a:r>
            <a:r>
              <a:rPr lang="en-US" baseline="0" dirty="0" smtClean="0"/>
              <a:t> servers.  This is due to the parallel processing that </a:t>
            </a:r>
            <a:r>
              <a:rPr lang="en-US" baseline="0" dirty="0" err="1" smtClean="0"/>
              <a:t>Essbase</a:t>
            </a:r>
            <a:r>
              <a:rPr lang="en-US" baseline="0" dirty="0" smtClean="0"/>
              <a:t> uses which has multiple process, multiple threads, and multiple memory heaps.</a:t>
            </a:r>
          </a:p>
          <a:p>
            <a:r>
              <a:rPr lang="en-US" baseline="0" dirty="0" smtClean="0"/>
              <a:t>SPINLOOPTIME controls the number of times the system will retry a busy lock before yielding to another process.</a:t>
            </a:r>
            <a:endParaRPr lang="en-US" dirty="0"/>
          </a:p>
        </p:txBody>
      </p:sp>
      <p:sp>
        <p:nvSpPr>
          <p:cNvPr id="4" name="Slide Number Placeholder 3"/>
          <p:cNvSpPr>
            <a:spLocks noGrp="1"/>
          </p:cNvSpPr>
          <p:nvPr>
            <p:ph type="sldNum" sz="quarter" idx="10"/>
          </p:nvPr>
        </p:nvSpPr>
        <p:spPr/>
        <p:txBody>
          <a:bodyPr/>
          <a:lstStyle/>
          <a:p>
            <a:fld id="{55FE830B-51A5-7145-A806-B3C43EA12C82}" type="slidenum">
              <a:rPr lang="en-US" smtClean="0"/>
              <a:pPr/>
              <a:t>40</a:t>
            </a:fld>
            <a:endParaRPr lang="en-US"/>
          </a:p>
        </p:txBody>
      </p:sp>
    </p:spTree>
    <p:extLst>
      <p:ext uri="{BB962C8B-B14F-4D97-AF65-F5344CB8AC3E}">
        <p14:creationId xmlns:p14="http://schemas.microsoft.com/office/powerpoint/2010/main" val="2071514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server which</a:t>
            </a:r>
            <a:r>
              <a:rPr lang="en-US" baseline="0" dirty="0" smtClean="0"/>
              <a:t> hosts OHS, or </a:t>
            </a:r>
            <a:r>
              <a:rPr lang="en-US" baseline="0" dirty="0" err="1" smtClean="0"/>
              <a:t>Weblogic</a:t>
            </a:r>
            <a:r>
              <a:rPr lang="en-US" baseline="0" dirty="0" smtClean="0"/>
              <a:t> should have </a:t>
            </a:r>
            <a:r>
              <a:rPr lang="en-US" baseline="0" dirty="0" err="1" smtClean="0"/>
              <a:t>nofiles</a:t>
            </a:r>
            <a:r>
              <a:rPr lang="en-US" baseline="0" dirty="0" smtClean="0"/>
              <a:t> (descriptors) to optimum values.  Set the </a:t>
            </a:r>
            <a:r>
              <a:rPr lang="en-US" baseline="0" dirty="0" err="1" smtClean="0"/>
              <a:t>rlim_fd_cur</a:t>
            </a:r>
            <a:r>
              <a:rPr lang="en-US" baseline="0" dirty="0" smtClean="0"/>
              <a:t> in the /</a:t>
            </a:r>
            <a:r>
              <a:rPr lang="en-US" baseline="0" dirty="0" err="1" smtClean="0"/>
              <a:t>etc</a:t>
            </a:r>
            <a:r>
              <a:rPr lang="en-US" baseline="0" dirty="0" smtClean="0"/>
              <a:t>/system file and reboot the server.</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TCP_time_wait_interval</a:t>
            </a:r>
            <a:r>
              <a:rPr lang="en-US" dirty="0" smtClean="0"/>
              <a:t>:</a:t>
            </a:r>
            <a:r>
              <a:rPr lang="en-US" baseline="0" dirty="0" smtClean="0"/>
              <a:t> Reducing this value allows TCP/IP to release closed connections faster, providing more resources for new connections</a:t>
            </a:r>
          </a:p>
          <a:p>
            <a:endParaRPr lang="en-US" dirty="0" smtClean="0"/>
          </a:p>
          <a:p>
            <a:r>
              <a:rPr lang="en-US" dirty="0" err="1" smtClean="0"/>
              <a:t>Tcp_xmit_hiwat</a:t>
            </a:r>
            <a:r>
              <a:rPr lang="en-US" dirty="0" smtClean="0"/>
              <a:t> controls the default size of the TCP send Window.</a:t>
            </a:r>
          </a:p>
          <a:p>
            <a:endParaRPr lang="en-US" dirty="0" smtClean="0"/>
          </a:p>
          <a:p>
            <a:r>
              <a:rPr lang="en-US" dirty="0" err="1" smtClean="0"/>
              <a:t>Tcp_conn_hash_size</a:t>
            </a:r>
            <a:r>
              <a:rPr lang="en-US" dirty="0" smtClean="0"/>
              <a:t>:</a:t>
            </a:r>
            <a:r>
              <a:rPr lang="en-US" baseline="0" dirty="0" smtClean="0"/>
              <a:t> 0 means automatically tuned by OS</a:t>
            </a:r>
          </a:p>
          <a:p>
            <a:endParaRPr lang="en-US" baseline="0" dirty="0" smtClean="0"/>
          </a:p>
          <a:p>
            <a:r>
              <a:rPr lang="en-US" baseline="0" dirty="0" smtClean="0"/>
              <a:t>Connection backlog controls the maximum allowable number of completed connections waiting to return from an accept call.  Change only if you find server is dropping connections</a:t>
            </a:r>
            <a:endParaRPr lang="en-US" dirty="0"/>
          </a:p>
        </p:txBody>
      </p:sp>
      <p:sp>
        <p:nvSpPr>
          <p:cNvPr id="4" name="Slide Number Placeholder 3"/>
          <p:cNvSpPr>
            <a:spLocks noGrp="1"/>
          </p:cNvSpPr>
          <p:nvPr>
            <p:ph type="sldNum" sz="quarter" idx="10"/>
          </p:nvPr>
        </p:nvSpPr>
        <p:spPr/>
        <p:txBody>
          <a:bodyPr/>
          <a:lstStyle/>
          <a:p>
            <a:fld id="{55FE830B-51A5-7145-A806-B3C43EA12C82}" type="slidenum">
              <a:rPr lang="en-US" smtClean="0"/>
              <a:pPr/>
              <a:t>41</a:t>
            </a:fld>
            <a:endParaRPr lang="en-US"/>
          </a:p>
        </p:txBody>
      </p:sp>
    </p:spTree>
    <p:extLst>
      <p:ext uri="{BB962C8B-B14F-4D97-AF65-F5344CB8AC3E}">
        <p14:creationId xmlns:p14="http://schemas.microsoft.com/office/powerpoint/2010/main" val="2071514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the above settings as a starting point and after careful testing adjust as necessary.  Watch CPU/Memory usage as a guide.</a:t>
            </a:r>
          </a:p>
          <a:p>
            <a:endParaRPr lang="en-US" baseline="0" dirty="0" smtClean="0"/>
          </a:p>
          <a:p>
            <a:r>
              <a:rPr lang="en-US" baseline="0" dirty="0" smtClean="0"/>
              <a:t>Private Memory:  To set go to </a:t>
            </a:r>
            <a:r>
              <a:rPr lang="en-US" baseline="0" dirty="0" err="1" smtClean="0"/>
              <a:t>IISManager</a:t>
            </a:r>
            <a:r>
              <a:rPr lang="en-US" baseline="0" dirty="0" smtClean="0"/>
              <a:t>, Application Pools, select Application Pool and click recycling in the actions pane and deselect all options.</a:t>
            </a:r>
            <a:endParaRPr lang="en-US" dirty="0"/>
          </a:p>
        </p:txBody>
      </p:sp>
      <p:sp>
        <p:nvSpPr>
          <p:cNvPr id="4" name="Slide Number Placeholder 3"/>
          <p:cNvSpPr>
            <a:spLocks noGrp="1"/>
          </p:cNvSpPr>
          <p:nvPr>
            <p:ph type="sldNum" sz="quarter" idx="10"/>
          </p:nvPr>
        </p:nvSpPr>
        <p:spPr/>
        <p:txBody>
          <a:bodyPr/>
          <a:lstStyle/>
          <a:p>
            <a:fld id="{55FE830B-51A5-7145-A806-B3C43EA12C82}" type="slidenum">
              <a:rPr lang="en-US" smtClean="0"/>
              <a:pPr/>
              <a:t>44</a:t>
            </a:fld>
            <a:endParaRPr lang="en-US"/>
          </a:p>
        </p:txBody>
      </p:sp>
    </p:spTree>
    <p:extLst>
      <p:ext uri="{BB962C8B-B14F-4D97-AF65-F5344CB8AC3E}">
        <p14:creationId xmlns:p14="http://schemas.microsoft.com/office/powerpoint/2010/main" val="211150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a:t>
            </a:r>
            <a:r>
              <a:rPr lang="en-US" dirty="0" err="1" smtClean="0"/>
              <a:t>Weblogic</a:t>
            </a:r>
            <a:r>
              <a:rPr lang="en-US" dirty="0" smtClean="0"/>
              <a:t> Server Administration</a:t>
            </a:r>
            <a:r>
              <a:rPr lang="en-US" baseline="0" dirty="0" smtClean="0"/>
              <a:t> Console the change the Connection Pool settings</a:t>
            </a:r>
            <a:endParaRPr lang="en-US" dirty="0"/>
          </a:p>
        </p:txBody>
      </p:sp>
      <p:sp>
        <p:nvSpPr>
          <p:cNvPr id="4" name="Slide Number Placeholder 3"/>
          <p:cNvSpPr>
            <a:spLocks noGrp="1"/>
          </p:cNvSpPr>
          <p:nvPr>
            <p:ph type="sldNum" sz="quarter" idx="10"/>
          </p:nvPr>
        </p:nvSpPr>
        <p:spPr/>
        <p:txBody>
          <a:bodyPr/>
          <a:lstStyle/>
          <a:p>
            <a:fld id="{55FE830B-51A5-7145-A806-B3C43EA12C82}" type="slidenum">
              <a:rPr lang="en-US" smtClean="0"/>
              <a:pPr/>
              <a:t>47</a:t>
            </a:fld>
            <a:endParaRPr lang="en-US"/>
          </a:p>
        </p:txBody>
      </p:sp>
    </p:spTree>
    <p:extLst>
      <p:ext uri="{BB962C8B-B14F-4D97-AF65-F5344CB8AC3E}">
        <p14:creationId xmlns:p14="http://schemas.microsoft.com/office/powerpoint/2010/main" val="2191555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a:t>
            </a:r>
            <a:r>
              <a:rPr lang="en-US" dirty="0" err="1" smtClean="0"/>
              <a:t>Weblogic</a:t>
            </a:r>
            <a:r>
              <a:rPr lang="en-US" dirty="0" smtClean="0"/>
              <a:t> Server Administration</a:t>
            </a:r>
            <a:r>
              <a:rPr lang="en-US" baseline="0" dirty="0" smtClean="0"/>
              <a:t> Console the change the Connection Pool settings</a:t>
            </a:r>
          </a:p>
          <a:p>
            <a:endParaRPr lang="en-US" baseline="0" dirty="0" smtClean="0"/>
          </a:p>
          <a:p>
            <a:r>
              <a:rPr lang="en-US" baseline="0" dirty="0" smtClean="0"/>
              <a:t>Note: JVM’s with </a:t>
            </a:r>
            <a:r>
              <a:rPr lang="en-US" baseline="0" dirty="0" err="1" smtClean="0"/>
              <a:t>Jrocket</a:t>
            </a:r>
            <a:r>
              <a:rPr lang="en-US" baseline="0" dirty="0" smtClean="0"/>
              <a:t> take longer to startup because they are optimized for server use.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5FE830B-51A5-7145-A806-B3C43EA12C82}" type="slidenum">
              <a:rPr lang="en-US" smtClean="0"/>
              <a:pPr/>
              <a:t>48</a:t>
            </a:fld>
            <a:endParaRPr lang="en-US"/>
          </a:p>
        </p:txBody>
      </p:sp>
    </p:spTree>
    <p:extLst>
      <p:ext uri="{BB962C8B-B14F-4D97-AF65-F5344CB8AC3E}">
        <p14:creationId xmlns:p14="http://schemas.microsoft.com/office/powerpoint/2010/main" val="2191555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ＭＳ Ｐゴシック" charset="0"/>
                <a:cs typeface="+mn-cs"/>
              </a:rPr>
              <a:t>Above are the some good minimum values for Oracle Database instance parameters, during load testing process, adjust as needed. For more information on tuning the Oracle database, see the Oracle Database Performance Tuning Guide. </a:t>
            </a:r>
            <a:endParaRPr lang="en-US" dirty="0" smtClean="0"/>
          </a:p>
          <a:p>
            <a:endParaRPr lang="en-US" dirty="0" smtClean="0"/>
          </a:p>
          <a:p>
            <a:r>
              <a:rPr lang="en-US" dirty="0" smtClean="0"/>
              <a:t>Ref: Preparing a database in Oracle Hyperion Enterprise Performance Management System Installation</a:t>
            </a:r>
            <a:r>
              <a:rPr lang="en-US" baseline="0" dirty="0" smtClean="0"/>
              <a:t> Start Here Guide</a:t>
            </a:r>
            <a:endParaRPr lang="en-US" dirty="0"/>
          </a:p>
        </p:txBody>
      </p:sp>
      <p:sp>
        <p:nvSpPr>
          <p:cNvPr id="4" name="Slide Number Placeholder 3"/>
          <p:cNvSpPr>
            <a:spLocks noGrp="1"/>
          </p:cNvSpPr>
          <p:nvPr>
            <p:ph type="sldNum" sz="quarter" idx="10"/>
          </p:nvPr>
        </p:nvSpPr>
        <p:spPr/>
        <p:txBody>
          <a:bodyPr/>
          <a:lstStyle/>
          <a:p>
            <a:fld id="{55FE830B-51A5-7145-A806-B3C43EA12C82}" type="slidenum">
              <a:rPr lang="en-US" smtClean="0"/>
              <a:pPr/>
              <a:t>50</a:t>
            </a:fld>
            <a:endParaRPr lang="en-US"/>
          </a:p>
        </p:txBody>
      </p:sp>
    </p:spTree>
    <p:extLst>
      <p:ext uri="{BB962C8B-B14F-4D97-AF65-F5344CB8AC3E}">
        <p14:creationId xmlns:p14="http://schemas.microsoft.com/office/powerpoint/2010/main" val="597675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NZ"/>
          </a:p>
        </p:txBody>
      </p:sp>
      <p:sp>
        <p:nvSpPr>
          <p:cNvPr id="4" name="Slide Number Placeholder 3"/>
          <p:cNvSpPr>
            <a:spLocks noGrp="1"/>
          </p:cNvSpPr>
          <p:nvPr>
            <p:ph type="sldNum" sz="quarter" idx="5"/>
          </p:nvPr>
        </p:nvSpPr>
        <p:spPr/>
        <p:txBody>
          <a:bodyPr/>
          <a:lstStyle>
            <a:lvl1pPr eaLnBrk="0" hangingPunct="0">
              <a:defRPr sz="2000" b="1">
                <a:solidFill>
                  <a:schemeClr val="tx1"/>
                </a:solidFill>
                <a:latin typeface="Arial" charset="0"/>
                <a:ea typeface="ＭＳ Ｐゴシック"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ea typeface="Arial" charset="0"/>
                <a:cs typeface="Arial" charset="0"/>
              </a:defRPr>
            </a:lvl9pPr>
          </a:lstStyle>
          <a:p>
            <a:fld id="{25515C24-EF76-A342-AFB3-AC0926810C29}" type="slidenum">
              <a:rPr lang="en-US" sz="1200" b="0">
                <a:latin typeface="Times" charset="0"/>
              </a:rPr>
              <a:pPr/>
              <a:t>2</a:t>
            </a:fld>
            <a:endParaRPr lang="en-US" sz="1200" b="0">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56" tIns="46528" rIns="93056" bIns="46528" anchor="b"/>
          <a:lstStyle>
            <a:lvl1pPr defTabSz="930275" eaLnBrk="0" hangingPunct="0">
              <a:defRPr sz="2000" b="1">
                <a:solidFill>
                  <a:schemeClr val="tx1"/>
                </a:solidFill>
                <a:latin typeface="Arial" charset="0"/>
                <a:ea typeface="ＭＳ Ｐゴシック" charset="0"/>
                <a:cs typeface="Arial" charset="0"/>
              </a:defRPr>
            </a:lvl1pPr>
            <a:lvl2pPr marL="742950" indent="-285750" defTabSz="930275" eaLnBrk="0" hangingPunct="0">
              <a:defRPr sz="2000" b="1">
                <a:solidFill>
                  <a:schemeClr val="tx1"/>
                </a:solidFill>
                <a:latin typeface="Arial" charset="0"/>
                <a:ea typeface="Arial" charset="0"/>
                <a:cs typeface="Arial" charset="0"/>
              </a:defRPr>
            </a:lvl2pPr>
            <a:lvl3pPr marL="1143000" indent="-228600" defTabSz="930275" eaLnBrk="0" hangingPunct="0">
              <a:defRPr sz="2000" b="1">
                <a:solidFill>
                  <a:schemeClr val="tx1"/>
                </a:solidFill>
                <a:latin typeface="Arial" charset="0"/>
                <a:ea typeface="Arial" charset="0"/>
                <a:cs typeface="Arial" charset="0"/>
              </a:defRPr>
            </a:lvl3pPr>
            <a:lvl4pPr marL="1600200" indent="-228600" defTabSz="930275" eaLnBrk="0" hangingPunct="0">
              <a:defRPr sz="2000" b="1">
                <a:solidFill>
                  <a:schemeClr val="tx1"/>
                </a:solidFill>
                <a:latin typeface="Arial" charset="0"/>
                <a:ea typeface="Arial" charset="0"/>
                <a:cs typeface="Arial" charset="0"/>
              </a:defRPr>
            </a:lvl4pPr>
            <a:lvl5pPr marL="2057400" indent="-228600" defTabSz="930275" eaLnBrk="0" hangingPunct="0">
              <a:defRPr sz="2000" b="1">
                <a:solidFill>
                  <a:schemeClr val="tx1"/>
                </a:solidFill>
                <a:latin typeface="Arial" charset="0"/>
                <a:ea typeface="Arial" charset="0"/>
                <a:cs typeface="Arial" charset="0"/>
              </a:defRPr>
            </a:lvl5pPr>
            <a:lvl6pPr marL="2514600" indent="-228600" defTabSz="930275"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defTabSz="930275"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defTabSz="930275"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defTabSz="930275" eaLnBrk="0" fontAlgn="base" hangingPunct="0">
              <a:spcBef>
                <a:spcPct val="0"/>
              </a:spcBef>
              <a:spcAft>
                <a:spcPct val="0"/>
              </a:spcAft>
              <a:defRPr sz="2000" b="1">
                <a:solidFill>
                  <a:schemeClr val="tx1"/>
                </a:solidFill>
                <a:latin typeface="Arial" charset="0"/>
                <a:ea typeface="Arial" charset="0"/>
                <a:cs typeface="Arial" charset="0"/>
              </a:defRPr>
            </a:lvl9pPr>
          </a:lstStyle>
          <a:p>
            <a:pPr algn="r"/>
            <a:fld id="{B40B3CA8-BBDD-9B49-8529-D6B25A51AB1C}" type="slidenum">
              <a:rPr lang="en-US" sz="1200" b="0">
                <a:latin typeface="Times" charset="0"/>
              </a:rPr>
              <a:pPr algn="r"/>
              <a:t>53</a:t>
            </a:fld>
            <a:endParaRPr lang="en-US" sz="1200" b="0">
              <a:latin typeface="Times" charset="0"/>
            </a:endParaRPr>
          </a:p>
        </p:txBody>
      </p:sp>
      <p:sp>
        <p:nvSpPr>
          <p:cNvPr id="24579" name="Rectangle 2"/>
          <p:cNvSpPr>
            <a:spLocks noGrp="1" noRot="1" noChangeAspect="1" noChangeArrowheads="1" noTextEdit="1"/>
          </p:cNvSpPr>
          <p:nvPr>
            <p:ph type="sldImg"/>
          </p:nvPr>
        </p:nvSpPr>
        <p:spPr>
          <a:xfrm>
            <a:off x="920750" y="744538"/>
            <a:ext cx="4960938" cy="3721100"/>
          </a:xfrm>
          <a:ln/>
        </p:spPr>
      </p:sp>
      <p:sp>
        <p:nvSpPr>
          <p:cNvPr id="24580" name="Rectangle 3"/>
          <p:cNvSpPr>
            <a:spLocks noGrp="1" noChangeArrowheads="1"/>
          </p:cNvSpPr>
          <p:nvPr>
            <p:ph type="body" idx="1"/>
          </p:nvPr>
        </p:nvSpPr>
        <p:spPr>
          <a:xfrm>
            <a:off x="681038" y="4714875"/>
            <a:ext cx="5437187"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056" tIns="46528" rIns="93056" bIns="46528"/>
          <a:lstStyle/>
          <a:p>
            <a:pPr eaLnBrk="1" hangingPunct="1"/>
            <a:endParaRPr lang="en-US" sz="1400"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56" tIns="46528" rIns="93056" bIns="46528" anchor="b"/>
          <a:lstStyle>
            <a:lvl1pPr defTabSz="930275" eaLnBrk="0" hangingPunct="0">
              <a:defRPr sz="2000" b="1">
                <a:solidFill>
                  <a:schemeClr val="tx1"/>
                </a:solidFill>
                <a:latin typeface="Arial" charset="0"/>
                <a:ea typeface="ＭＳ Ｐゴシック" charset="0"/>
                <a:cs typeface="Arial" charset="0"/>
              </a:defRPr>
            </a:lvl1pPr>
            <a:lvl2pPr marL="742950" indent="-285750" defTabSz="930275" eaLnBrk="0" hangingPunct="0">
              <a:defRPr sz="2000" b="1">
                <a:solidFill>
                  <a:schemeClr val="tx1"/>
                </a:solidFill>
                <a:latin typeface="Arial" charset="0"/>
                <a:ea typeface="Arial" charset="0"/>
                <a:cs typeface="Arial" charset="0"/>
              </a:defRPr>
            </a:lvl2pPr>
            <a:lvl3pPr marL="1143000" indent="-228600" defTabSz="930275" eaLnBrk="0" hangingPunct="0">
              <a:defRPr sz="2000" b="1">
                <a:solidFill>
                  <a:schemeClr val="tx1"/>
                </a:solidFill>
                <a:latin typeface="Arial" charset="0"/>
                <a:ea typeface="Arial" charset="0"/>
                <a:cs typeface="Arial" charset="0"/>
              </a:defRPr>
            </a:lvl3pPr>
            <a:lvl4pPr marL="1600200" indent="-228600" defTabSz="930275" eaLnBrk="0" hangingPunct="0">
              <a:defRPr sz="2000" b="1">
                <a:solidFill>
                  <a:schemeClr val="tx1"/>
                </a:solidFill>
                <a:latin typeface="Arial" charset="0"/>
                <a:ea typeface="Arial" charset="0"/>
                <a:cs typeface="Arial" charset="0"/>
              </a:defRPr>
            </a:lvl4pPr>
            <a:lvl5pPr marL="2057400" indent="-228600" defTabSz="930275" eaLnBrk="0" hangingPunct="0">
              <a:defRPr sz="2000" b="1">
                <a:solidFill>
                  <a:schemeClr val="tx1"/>
                </a:solidFill>
                <a:latin typeface="Arial" charset="0"/>
                <a:ea typeface="Arial" charset="0"/>
                <a:cs typeface="Arial" charset="0"/>
              </a:defRPr>
            </a:lvl5pPr>
            <a:lvl6pPr marL="2514600" indent="-228600" defTabSz="930275"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defTabSz="930275"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defTabSz="930275"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defTabSz="930275" eaLnBrk="0" fontAlgn="base" hangingPunct="0">
              <a:spcBef>
                <a:spcPct val="0"/>
              </a:spcBef>
              <a:spcAft>
                <a:spcPct val="0"/>
              </a:spcAft>
              <a:defRPr sz="2000" b="1">
                <a:solidFill>
                  <a:schemeClr val="tx1"/>
                </a:solidFill>
                <a:latin typeface="Arial" charset="0"/>
                <a:ea typeface="Arial" charset="0"/>
                <a:cs typeface="Arial" charset="0"/>
              </a:defRPr>
            </a:lvl9pPr>
          </a:lstStyle>
          <a:p>
            <a:pPr algn="r"/>
            <a:fld id="{82149953-C70C-0B48-BC97-9B4066CEBF88}" type="slidenum">
              <a:rPr lang="en-US" sz="1200" b="0">
                <a:latin typeface="Times" charset="0"/>
              </a:rPr>
              <a:pPr algn="r"/>
              <a:t>54</a:t>
            </a:fld>
            <a:endParaRPr lang="en-US" sz="1200" b="0">
              <a:latin typeface="Times" charset="0"/>
            </a:endParaRPr>
          </a:p>
        </p:txBody>
      </p:sp>
      <p:sp>
        <p:nvSpPr>
          <p:cNvPr id="20483" name="Rectangle 2"/>
          <p:cNvSpPr>
            <a:spLocks noGrp="1" noRot="1" noChangeAspect="1" noChangeArrowheads="1" noTextEdit="1"/>
          </p:cNvSpPr>
          <p:nvPr>
            <p:ph type="sldImg"/>
          </p:nvPr>
        </p:nvSpPr>
        <p:spPr>
          <a:xfrm>
            <a:off x="920750" y="744538"/>
            <a:ext cx="4960938" cy="3721100"/>
          </a:xfrm>
          <a:ln/>
        </p:spPr>
      </p:sp>
      <p:sp>
        <p:nvSpPr>
          <p:cNvPr id="20484" name="Rectangle 3"/>
          <p:cNvSpPr>
            <a:spLocks noGrp="1" noChangeArrowheads="1"/>
          </p:cNvSpPr>
          <p:nvPr>
            <p:ph type="body" idx="1"/>
          </p:nvPr>
        </p:nvSpPr>
        <p:spPr>
          <a:xfrm>
            <a:off x="681038" y="4714875"/>
            <a:ext cx="5437187"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056" tIns="46528" rIns="93056" bIns="46528"/>
          <a:lstStyle/>
          <a:p>
            <a:pPr eaLnBrk="1" hangingPunct="1"/>
            <a:endParaRPr lang="en-US" sz="1400"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NZ"/>
          </a:p>
        </p:txBody>
      </p:sp>
      <p:sp>
        <p:nvSpPr>
          <p:cNvPr id="4" name="Slide Number Placeholder 3"/>
          <p:cNvSpPr>
            <a:spLocks noGrp="1"/>
          </p:cNvSpPr>
          <p:nvPr>
            <p:ph type="sldNum" sz="quarter" idx="5"/>
          </p:nvPr>
        </p:nvSpPr>
        <p:spPr/>
        <p:txBody>
          <a:bodyPr/>
          <a:lstStyle>
            <a:lvl1pPr eaLnBrk="0" hangingPunct="0">
              <a:defRPr sz="2000" b="1">
                <a:solidFill>
                  <a:schemeClr val="tx1"/>
                </a:solidFill>
                <a:latin typeface="Arial" charset="0"/>
                <a:ea typeface="ＭＳ Ｐゴシック"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ea typeface="Arial" charset="0"/>
                <a:cs typeface="Arial" charset="0"/>
              </a:defRPr>
            </a:lvl9pPr>
          </a:lstStyle>
          <a:p>
            <a:fld id="{25515C24-EF76-A342-AFB3-AC0926810C29}" type="slidenum">
              <a:rPr lang="en-US" sz="1200" b="0">
                <a:latin typeface="Times" charset="0"/>
              </a:rPr>
              <a:pPr/>
              <a:t>3</a:t>
            </a:fld>
            <a:endParaRPr lang="en-US" sz="1200" b="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NZ"/>
          </a:p>
        </p:txBody>
      </p:sp>
      <p:sp>
        <p:nvSpPr>
          <p:cNvPr id="4" name="Slide Number Placeholder 3"/>
          <p:cNvSpPr>
            <a:spLocks noGrp="1"/>
          </p:cNvSpPr>
          <p:nvPr>
            <p:ph type="sldNum" sz="quarter" idx="5"/>
          </p:nvPr>
        </p:nvSpPr>
        <p:spPr/>
        <p:txBody>
          <a:bodyPr/>
          <a:lstStyle>
            <a:lvl1pPr eaLnBrk="0" hangingPunct="0">
              <a:defRPr sz="2000" b="1">
                <a:solidFill>
                  <a:schemeClr val="tx1"/>
                </a:solidFill>
                <a:latin typeface="Arial" charset="0"/>
                <a:ea typeface="ＭＳ Ｐゴシック"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ea typeface="Arial" charset="0"/>
                <a:cs typeface="Arial" charset="0"/>
              </a:defRPr>
            </a:lvl9pPr>
          </a:lstStyle>
          <a:p>
            <a:fld id="{25515C24-EF76-A342-AFB3-AC0926810C29}" type="slidenum">
              <a:rPr lang="en-US" sz="1200" b="0">
                <a:latin typeface="Times" charset="0"/>
              </a:rPr>
              <a:pPr/>
              <a:t>15</a:t>
            </a:fld>
            <a:endParaRPr lang="en-US" sz="1200" b="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HFM: 64 – 128K</a:t>
            </a:r>
            <a:r>
              <a:rPr lang="en-US" baseline="0" dirty="0" smtClean="0"/>
              <a:t> depending on Web form design</a:t>
            </a:r>
          </a:p>
          <a:p>
            <a:r>
              <a:rPr lang="en-US" baseline="0" dirty="0" smtClean="0"/>
              <a:t>Planning 64K</a:t>
            </a:r>
          </a:p>
          <a:p>
            <a:r>
              <a:rPr lang="en-US" baseline="0" dirty="0" err="1" smtClean="0"/>
              <a:t>SmartView</a:t>
            </a:r>
            <a:r>
              <a:rPr lang="en-US" baseline="0" dirty="0" smtClean="0"/>
              <a:t>: 28K</a:t>
            </a:r>
            <a:endParaRPr lang="en-US" dirty="0"/>
          </a:p>
        </p:txBody>
      </p:sp>
      <p:sp>
        <p:nvSpPr>
          <p:cNvPr id="4" name="Slide Number Placeholder 3"/>
          <p:cNvSpPr>
            <a:spLocks noGrp="1"/>
          </p:cNvSpPr>
          <p:nvPr>
            <p:ph type="sldNum" sz="quarter" idx="10"/>
          </p:nvPr>
        </p:nvSpPr>
        <p:spPr/>
        <p:txBody>
          <a:bodyPr/>
          <a:lstStyle/>
          <a:p>
            <a:fld id="{55FE830B-51A5-7145-A806-B3C43EA12C82}" type="slidenum">
              <a:rPr lang="en-US" smtClean="0"/>
              <a:pPr/>
              <a:t>23</a:t>
            </a:fld>
            <a:endParaRPr lang="en-US"/>
          </a:p>
        </p:txBody>
      </p:sp>
    </p:spTree>
    <p:extLst>
      <p:ext uri="{BB962C8B-B14F-4D97-AF65-F5344CB8AC3E}">
        <p14:creationId xmlns:p14="http://schemas.microsoft.com/office/powerpoint/2010/main" val="2055694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ping-t</a:t>
            </a:r>
            <a:r>
              <a:rPr lang="en-US" baseline="0" dirty="0" smtClean="0"/>
              <a:t> to determine latency.  Look at </a:t>
            </a:r>
            <a:r>
              <a:rPr lang="en-US" baseline="0" dirty="0" err="1" smtClean="0"/>
              <a:t>avg</a:t>
            </a:r>
            <a:r>
              <a:rPr lang="en-US" baseline="0" dirty="0" smtClean="0"/>
              <a:t> response time.</a:t>
            </a:r>
            <a:endParaRPr lang="en-US" dirty="0"/>
          </a:p>
        </p:txBody>
      </p:sp>
      <p:sp>
        <p:nvSpPr>
          <p:cNvPr id="4" name="Slide Number Placeholder 3"/>
          <p:cNvSpPr>
            <a:spLocks noGrp="1"/>
          </p:cNvSpPr>
          <p:nvPr>
            <p:ph type="sldNum" sz="quarter" idx="10"/>
          </p:nvPr>
        </p:nvSpPr>
        <p:spPr/>
        <p:txBody>
          <a:bodyPr/>
          <a:lstStyle/>
          <a:p>
            <a:fld id="{55FE830B-51A5-7145-A806-B3C43EA12C82}" type="slidenum">
              <a:rPr lang="en-US" smtClean="0"/>
              <a:pPr/>
              <a:t>24</a:t>
            </a:fld>
            <a:endParaRPr lang="en-US"/>
          </a:p>
        </p:txBody>
      </p:sp>
    </p:spTree>
    <p:extLst>
      <p:ext uri="{BB962C8B-B14F-4D97-AF65-F5344CB8AC3E}">
        <p14:creationId xmlns:p14="http://schemas.microsoft.com/office/powerpoint/2010/main" val="2055694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NZ"/>
          </a:p>
        </p:txBody>
      </p:sp>
      <p:sp>
        <p:nvSpPr>
          <p:cNvPr id="4" name="Slide Number Placeholder 3"/>
          <p:cNvSpPr>
            <a:spLocks noGrp="1"/>
          </p:cNvSpPr>
          <p:nvPr>
            <p:ph type="sldNum" sz="quarter" idx="5"/>
          </p:nvPr>
        </p:nvSpPr>
        <p:spPr/>
        <p:txBody>
          <a:bodyPr/>
          <a:lstStyle>
            <a:lvl1pPr eaLnBrk="0" hangingPunct="0">
              <a:defRPr sz="2000" b="1">
                <a:solidFill>
                  <a:schemeClr val="tx1"/>
                </a:solidFill>
                <a:latin typeface="Arial" charset="0"/>
                <a:ea typeface="ＭＳ Ｐゴシック"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ea typeface="Arial" charset="0"/>
                <a:cs typeface="Arial" charset="0"/>
              </a:defRPr>
            </a:lvl9pPr>
          </a:lstStyle>
          <a:p>
            <a:fld id="{25515C24-EF76-A342-AFB3-AC0926810C29}" type="slidenum">
              <a:rPr lang="en-US" sz="1200" b="0">
                <a:latin typeface="Times" charset="0"/>
              </a:rPr>
              <a:pPr/>
              <a:t>30</a:t>
            </a:fld>
            <a:endParaRPr lang="en-US" sz="1200" b="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NZ" sz="2000" dirty="0" smtClean="0"/>
              <a:t>Note: While the list in each of the above stated section is a useful tool in starting your performance tuning, it is not meant to be comprehensive list of areas to tune. You must monitor and track specific performance issues within your EPM/BI application to understand where tuning can improve performance. See "Performance Monitoring EPM/BI System" for more information. </a:t>
            </a:r>
          </a:p>
          <a:p>
            <a:endParaRPr lang="en-NZ" sz="2000" dirty="0" smtClean="0"/>
          </a:p>
        </p:txBody>
      </p:sp>
      <p:sp>
        <p:nvSpPr>
          <p:cNvPr id="4" name="Slide Number Placeholder 3"/>
          <p:cNvSpPr>
            <a:spLocks noGrp="1"/>
          </p:cNvSpPr>
          <p:nvPr>
            <p:ph type="sldNum" sz="quarter" idx="5"/>
          </p:nvPr>
        </p:nvSpPr>
        <p:spPr/>
        <p:txBody>
          <a:bodyPr/>
          <a:lstStyle>
            <a:lvl1pPr eaLnBrk="0" hangingPunct="0">
              <a:defRPr sz="2000" b="1">
                <a:solidFill>
                  <a:schemeClr val="tx1"/>
                </a:solidFill>
                <a:latin typeface="Arial" charset="0"/>
                <a:ea typeface="ＭＳ Ｐゴシック"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ea typeface="Arial" charset="0"/>
                <a:cs typeface="Arial" charset="0"/>
              </a:defRPr>
            </a:lvl9pPr>
          </a:lstStyle>
          <a:p>
            <a:fld id="{25515C24-EF76-A342-AFB3-AC0926810C29}" type="slidenum">
              <a:rPr lang="en-US" sz="1200" b="0">
                <a:latin typeface="Times" charset="0"/>
              </a:rPr>
              <a:pPr/>
              <a:t>34</a:t>
            </a:fld>
            <a:endParaRPr lang="en-US" sz="1200" b="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E830B-51A5-7145-A806-B3C43EA12C82}" type="slidenum">
              <a:rPr lang="en-US" smtClean="0"/>
              <a:pPr/>
              <a:t>35</a:t>
            </a:fld>
            <a:endParaRPr lang="en-US"/>
          </a:p>
        </p:txBody>
      </p:sp>
    </p:spTree>
    <p:extLst>
      <p:ext uri="{BB962C8B-B14F-4D97-AF65-F5344CB8AC3E}">
        <p14:creationId xmlns:p14="http://schemas.microsoft.com/office/powerpoint/2010/main" val="891931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Tree>
    <p:extLst>
      <p:ext uri="{BB962C8B-B14F-4D97-AF65-F5344CB8AC3E}">
        <p14:creationId xmlns:p14="http://schemas.microsoft.com/office/powerpoint/2010/main" val="3580962785"/>
      </p:ext>
    </p:extLst>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1000125"/>
            <a:ext cx="8229600" cy="51260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036284169"/>
      </p:ext>
    </p:extLst>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8050"/>
            <a:ext cx="2057400" cy="5218113"/>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908050"/>
            <a:ext cx="6019800" cy="52181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356714879"/>
      </p:ext>
    </p:extLst>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914400" y="914400"/>
            <a:ext cx="2824163" cy="2824163"/>
          </a:xfrm>
          <a:prstGeom prst="rect">
            <a:avLst/>
          </a:prstGeom>
          <a:solidFill>
            <a:srgbClr val="ADADA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nchorCtr="1"/>
          <a:lstStyle/>
          <a:p>
            <a:pPr eaLnBrk="0" hangingPunct="0"/>
            <a:r>
              <a:rPr lang="en-US" sz="1400"/>
              <a:t>&lt;Insert Picture Here&gt;</a:t>
            </a:r>
          </a:p>
        </p:txBody>
      </p:sp>
      <p:pic>
        <p:nvPicPr>
          <p:cNvPr id="5" name="Picture 3" descr="Tall R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914400"/>
            <a:ext cx="9144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Wide Re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36975" y="914400"/>
            <a:ext cx="5407025"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1700" y="4338638"/>
            <a:ext cx="292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437" name="Rectangle 5"/>
          <p:cNvSpPr>
            <a:spLocks noGrp="1" noChangeArrowheads="1"/>
          </p:cNvSpPr>
          <p:nvPr>
            <p:ph type="ctrTitle" sz="quarter"/>
          </p:nvPr>
        </p:nvSpPr>
        <p:spPr>
          <a:xfrm>
            <a:off x="838200" y="4800600"/>
            <a:ext cx="7772400" cy="860425"/>
          </a:xfrm>
        </p:spPr>
        <p:txBody>
          <a:bodyPr lIns="91440" tIns="45720" rIns="91440" bIns="45720" anchor="b"/>
          <a:lstStyle>
            <a:lvl1pPr>
              <a:defRPr sz="2000"/>
            </a:lvl1pPr>
          </a:lstStyle>
          <a:p>
            <a:r>
              <a:rPr lang="en-US"/>
              <a:t>Click to edit Master title style</a:t>
            </a:r>
          </a:p>
        </p:txBody>
      </p:sp>
      <p:sp>
        <p:nvSpPr>
          <p:cNvPr id="1042438" name="Rectangle 6"/>
          <p:cNvSpPr>
            <a:spLocks noGrp="1" noChangeArrowheads="1"/>
          </p:cNvSpPr>
          <p:nvPr>
            <p:ph type="subTitle" sz="quarter" idx="1"/>
          </p:nvPr>
        </p:nvSpPr>
        <p:spPr>
          <a:xfrm>
            <a:off x="838200" y="5715000"/>
            <a:ext cx="6400800" cy="762000"/>
          </a:xfrm>
        </p:spPr>
        <p:txBody>
          <a:bodyPr lIns="91440" tIns="45720" rIns="91440" bIns="45720"/>
          <a:lstStyle>
            <a:lvl1pPr marL="0" indent="0">
              <a:spcBef>
                <a:spcPct val="0"/>
              </a:spcBef>
              <a:buFontTx/>
              <a:buNone/>
              <a:defRPr sz="1600"/>
            </a:lvl1pPr>
          </a:lstStyle>
          <a:p>
            <a:r>
              <a:rPr lang="en-US"/>
              <a:t>Click to edit Master subtitle style</a:t>
            </a:r>
          </a:p>
        </p:txBody>
      </p:sp>
    </p:spTree>
    <p:extLst>
      <p:ext uri="{BB962C8B-B14F-4D97-AF65-F5344CB8AC3E}">
        <p14:creationId xmlns:p14="http://schemas.microsoft.com/office/powerpoint/2010/main" val="1340098503"/>
      </p:ext>
    </p:extLst>
  </p:cSld>
  <p:clrMapOvr>
    <a:masterClrMapping/>
  </p:clrMapOvr>
  <p:transition xmlns:p14="http://schemas.microsoft.com/office/powerpoint/2010/mai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8"/>
          <p:cNvSpPr>
            <a:spLocks noGrp="1" noChangeArrowheads="1"/>
          </p:cNvSpPr>
          <p:nvPr>
            <p:ph type="ftr" sz="quarter" idx="10"/>
          </p:nvPr>
        </p:nvSpPr>
        <p:spPr>
          <a:ln/>
        </p:spPr>
        <p:txBody>
          <a:bodyPr/>
          <a:lstStyle>
            <a:lvl1pPr>
              <a:defRPr/>
            </a:lvl1pPr>
          </a:lstStyle>
          <a:p>
            <a:r>
              <a:rPr lang="en-US"/>
              <a:t>Copyright © 2008, Oracle and / or its affiliates. All rights reserved. - Internal Use Only</a:t>
            </a:r>
          </a:p>
        </p:txBody>
      </p:sp>
    </p:spTree>
    <p:extLst>
      <p:ext uri="{BB962C8B-B14F-4D97-AF65-F5344CB8AC3E}">
        <p14:creationId xmlns:p14="http://schemas.microsoft.com/office/powerpoint/2010/main" val="2106820300"/>
      </p:ext>
    </p:extLst>
  </p:cSld>
  <p:clrMapOvr>
    <a:masterClrMapping/>
  </p:clrMapOvr>
  <p:transition xmlns:p14="http://schemas.microsoft.com/office/powerpoint/2010/mai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r>
              <a:rPr lang="en-US"/>
              <a:t>Copyright © 2008, Oracle and / or its affiliates. All rights reserved. - Internal Use Only</a:t>
            </a:r>
          </a:p>
        </p:txBody>
      </p:sp>
    </p:spTree>
    <p:extLst>
      <p:ext uri="{BB962C8B-B14F-4D97-AF65-F5344CB8AC3E}">
        <p14:creationId xmlns:p14="http://schemas.microsoft.com/office/powerpoint/2010/main" val="3445623823"/>
      </p:ext>
    </p:extLst>
  </p:cSld>
  <p:clrMapOvr>
    <a:masterClrMapping/>
  </p:clrMapOvr>
  <p:transition xmlns:p14="http://schemas.microsoft.com/office/powerpoint/2010/mai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85800"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530725"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8"/>
          <p:cNvSpPr>
            <a:spLocks noGrp="1" noChangeArrowheads="1"/>
          </p:cNvSpPr>
          <p:nvPr>
            <p:ph type="ftr" sz="quarter" idx="10"/>
          </p:nvPr>
        </p:nvSpPr>
        <p:spPr>
          <a:ln/>
        </p:spPr>
        <p:txBody>
          <a:bodyPr/>
          <a:lstStyle>
            <a:lvl1pPr>
              <a:defRPr/>
            </a:lvl1pPr>
          </a:lstStyle>
          <a:p>
            <a:r>
              <a:rPr lang="en-US"/>
              <a:t>Copyright © 2008, Oracle and / or its affiliates. All rights reserved. - Internal Use Only</a:t>
            </a:r>
          </a:p>
        </p:txBody>
      </p:sp>
    </p:spTree>
    <p:extLst>
      <p:ext uri="{BB962C8B-B14F-4D97-AF65-F5344CB8AC3E}">
        <p14:creationId xmlns:p14="http://schemas.microsoft.com/office/powerpoint/2010/main" val="2815266531"/>
      </p:ext>
    </p:extLst>
  </p:cSld>
  <p:clrMapOvr>
    <a:masterClrMapping/>
  </p:clrMapOvr>
  <p:transition xmlns:p14="http://schemas.microsoft.com/office/powerpoint/2010/mai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8"/>
          <p:cNvSpPr>
            <a:spLocks noGrp="1" noChangeArrowheads="1"/>
          </p:cNvSpPr>
          <p:nvPr>
            <p:ph type="ftr" sz="quarter" idx="10"/>
          </p:nvPr>
        </p:nvSpPr>
        <p:spPr>
          <a:ln/>
        </p:spPr>
        <p:txBody>
          <a:bodyPr/>
          <a:lstStyle>
            <a:lvl1pPr>
              <a:defRPr/>
            </a:lvl1pPr>
          </a:lstStyle>
          <a:p>
            <a:r>
              <a:rPr lang="en-US"/>
              <a:t>Copyright © 2008, Oracle and / or its affiliates. All rights reserved. - Internal Use Only</a:t>
            </a:r>
          </a:p>
        </p:txBody>
      </p:sp>
    </p:spTree>
    <p:extLst>
      <p:ext uri="{BB962C8B-B14F-4D97-AF65-F5344CB8AC3E}">
        <p14:creationId xmlns:p14="http://schemas.microsoft.com/office/powerpoint/2010/main" val="1707167956"/>
      </p:ext>
    </p:extLst>
  </p:cSld>
  <p:clrMapOvr>
    <a:masterClrMapping/>
  </p:clrMapOvr>
  <p:transition xmlns:p14="http://schemas.microsoft.com/office/powerpoint/2010/mai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8"/>
          <p:cNvSpPr>
            <a:spLocks noGrp="1" noChangeArrowheads="1"/>
          </p:cNvSpPr>
          <p:nvPr>
            <p:ph type="ftr" sz="quarter" idx="10"/>
          </p:nvPr>
        </p:nvSpPr>
        <p:spPr>
          <a:ln/>
        </p:spPr>
        <p:txBody>
          <a:bodyPr/>
          <a:lstStyle>
            <a:lvl1pPr>
              <a:defRPr/>
            </a:lvl1pPr>
          </a:lstStyle>
          <a:p>
            <a:r>
              <a:rPr lang="en-US"/>
              <a:t>Copyright © 2008, Oracle and / or its affiliates. All rights reserved. - Internal Use Only</a:t>
            </a:r>
          </a:p>
        </p:txBody>
      </p:sp>
    </p:spTree>
    <p:extLst>
      <p:ext uri="{BB962C8B-B14F-4D97-AF65-F5344CB8AC3E}">
        <p14:creationId xmlns:p14="http://schemas.microsoft.com/office/powerpoint/2010/main" val="790294554"/>
      </p:ext>
    </p:extLst>
  </p:cSld>
  <p:clrMapOvr>
    <a:masterClrMapping/>
  </p:clrMapOvr>
  <p:transition xmlns:p14="http://schemas.microsoft.com/office/powerpoint/2010/mai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en-US"/>
              <a:t>Copyright © 2008, Oracle and / or its affiliates. All rights reserved. - Internal Use Only</a:t>
            </a:r>
          </a:p>
        </p:txBody>
      </p:sp>
    </p:spTree>
    <p:extLst>
      <p:ext uri="{BB962C8B-B14F-4D97-AF65-F5344CB8AC3E}">
        <p14:creationId xmlns:p14="http://schemas.microsoft.com/office/powerpoint/2010/main" val="2329464188"/>
      </p:ext>
    </p:extLst>
  </p:cSld>
  <p:clrMapOvr>
    <a:masterClrMapping/>
  </p:clrMapOvr>
  <p:transition xmlns:p14="http://schemas.microsoft.com/office/powerpoint/2010/mai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t>Copyright © 2008, Oracle and / or its affiliates. All rights reserved. - Internal Use Only</a:t>
            </a:r>
          </a:p>
        </p:txBody>
      </p:sp>
    </p:spTree>
    <p:extLst>
      <p:ext uri="{BB962C8B-B14F-4D97-AF65-F5344CB8AC3E}">
        <p14:creationId xmlns:p14="http://schemas.microsoft.com/office/powerpoint/2010/main" val="3502027879"/>
      </p:ext>
    </p:extLst>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811" y="169819"/>
            <a:ext cx="7420062" cy="509588"/>
          </a:xfrm>
        </p:spPr>
        <p:txBody>
          <a:bodyPr/>
          <a:lstStyle/>
          <a:p>
            <a:r>
              <a:rPr lang="en-US" smtClean="0"/>
              <a:t>Click to edit Master title style</a:t>
            </a:r>
            <a:endParaRPr lang="en-NZ" dirty="0"/>
          </a:p>
        </p:txBody>
      </p:sp>
      <p:sp>
        <p:nvSpPr>
          <p:cNvPr id="3" name="Content Placeholder 2"/>
          <p:cNvSpPr>
            <a:spLocks noGrp="1"/>
          </p:cNvSpPr>
          <p:nvPr>
            <p:ph idx="1"/>
          </p:nvPr>
        </p:nvSpPr>
        <p:spPr>
          <a:xfrm>
            <a:off x="457200" y="956346"/>
            <a:ext cx="8229600" cy="516981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22226063"/>
      </p:ext>
    </p:extLst>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t>Copyright © 2008, Oracle and / or its affiliates. All rights reserved. - Internal Use Only</a:t>
            </a:r>
          </a:p>
        </p:txBody>
      </p:sp>
    </p:spTree>
    <p:extLst>
      <p:ext uri="{BB962C8B-B14F-4D97-AF65-F5344CB8AC3E}">
        <p14:creationId xmlns:p14="http://schemas.microsoft.com/office/powerpoint/2010/main" val="1285824426"/>
      </p:ext>
    </p:extLst>
  </p:cSld>
  <p:clrMapOvr>
    <a:masterClrMapping/>
  </p:clrMapOvr>
  <p:transition xmlns:p14="http://schemas.microsoft.com/office/powerpoint/2010/mai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8"/>
          <p:cNvSpPr>
            <a:spLocks noGrp="1" noChangeArrowheads="1"/>
          </p:cNvSpPr>
          <p:nvPr>
            <p:ph type="ftr" sz="quarter" idx="10"/>
          </p:nvPr>
        </p:nvSpPr>
        <p:spPr>
          <a:ln/>
        </p:spPr>
        <p:txBody>
          <a:bodyPr/>
          <a:lstStyle>
            <a:lvl1pPr>
              <a:defRPr/>
            </a:lvl1pPr>
          </a:lstStyle>
          <a:p>
            <a:r>
              <a:rPr lang="en-US"/>
              <a:t>Copyright © 2008, Oracle and / or its affiliates. All rights reserved. - Internal Use Only</a:t>
            </a:r>
          </a:p>
        </p:txBody>
      </p:sp>
    </p:spTree>
    <p:extLst>
      <p:ext uri="{BB962C8B-B14F-4D97-AF65-F5344CB8AC3E}">
        <p14:creationId xmlns:p14="http://schemas.microsoft.com/office/powerpoint/2010/main" val="75830812"/>
      </p:ext>
    </p:extLst>
  </p:cSld>
  <p:clrMapOvr>
    <a:masterClrMapping/>
  </p:clrMapOvr>
  <p:transition xmlns:p14="http://schemas.microsoft.com/office/powerpoint/2010/mai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304800"/>
            <a:ext cx="1946275" cy="56388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85800" y="304800"/>
            <a:ext cx="568642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8"/>
          <p:cNvSpPr>
            <a:spLocks noGrp="1" noChangeArrowheads="1"/>
          </p:cNvSpPr>
          <p:nvPr>
            <p:ph type="ftr" sz="quarter" idx="10"/>
          </p:nvPr>
        </p:nvSpPr>
        <p:spPr>
          <a:ln/>
        </p:spPr>
        <p:txBody>
          <a:bodyPr/>
          <a:lstStyle>
            <a:lvl1pPr>
              <a:defRPr/>
            </a:lvl1pPr>
          </a:lstStyle>
          <a:p>
            <a:r>
              <a:rPr lang="en-US"/>
              <a:t>Copyright © 2008, Oracle and / or its affiliates. All rights reserved. - Internal Use Only</a:t>
            </a:r>
          </a:p>
        </p:txBody>
      </p:sp>
    </p:spTree>
    <p:extLst>
      <p:ext uri="{BB962C8B-B14F-4D97-AF65-F5344CB8AC3E}">
        <p14:creationId xmlns:p14="http://schemas.microsoft.com/office/powerpoint/2010/main" val="577885807"/>
      </p:ext>
    </p:extLst>
  </p:cSld>
  <p:clrMapOvr>
    <a:masterClrMapping/>
  </p:clrMapOvr>
  <p:transition xmlns:p14="http://schemas.microsoft.com/office/powerpoint/2010/mai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304800"/>
            <a:ext cx="7581900" cy="941388"/>
          </a:xfrm>
        </p:spPr>
        <p:txBody>
          <a:bodyPr/>
          <a:lstStyle/>
          <a:p>
            <a:r>
              <a:rPr lang="en-US" smtClean="0"/>
              <a:t>Click to edit Master title style</a:t>
            </a:r>
            <a:endParaRPr lang="en-NZ"/>
          </a:p>
        </p:txBody>
      </p:sp>
      <p:sp>
        <p:nvSpPr>
          <p:cNvPr id="3" name="Chart Placeholder 2"/>
          <p:cNvSpPr>
            <a:spLocks noGrp="1"/>
          </p:cNvSpPr>
          <p:nvPr>
            <p:ph type="chart" idx="1"/>
          </p:nvPr>
        </p:nvSpPr>
        <p:spPr>
          <a:xfrm>
            <a:off x="685800" y="1600200"/>
            <a:ext cx="7537450" cy="4343400"/>
          </a:xfrm>
        </p:spPr>
        <p:txBody>
          <a:bodyPr/>
          <a:lstStyle/>
          <a:p>
            <a:pPr lvl="0"/>
            <a:endParaRPr lang="en-NZ" noProof="0" smtClean="0"/>
          </a:p>
        </p:txBody>
      </p:sp>
      <p:sp>
        <p:nvSpPr>
          <p:cNvPr id="4" name="Rectangle 8"/>
          <p:cNvSpPr>
            <a:spLocks noGrp="1" noChangeArrowheads="1"/>
          </p:cNvSpPr>
          <p:nvPr>
            <p:ph type="ftr" sz="quarter" idx="10"/>
          </p:nvPr>
        </p:nvSpPr>
        <p:spPr>
          <a:ln/>
        </p:spPr>
        <p:txBody>
          <a:bodyPr/>
          <a:lstStyle>
            <a:lvl1pPr>
              <a:defRPr/>
            </a:lvl1pPr>
          </a:lstStyle>
          <a:p>
            <a:r>
              <a:rPr lang="en-US"/>
              <a:t>Copyright © 2008, Oracle and / or its affiliates. All rights reserved. - Internal Use Only</a:t>
            </a:r>
          </a:p>
        </p:txBody>
      </p:sp>
    </p:spTree>
    <p:extLst>
      <p:ext uri="{BB962C8B-B14F-4D97-AF65-F5344CB8AC3E}">
        <p14:creationId xmlns:p14="http://schemas.microsoft.com/office/powerpoint/2010/main" val="2236476950"/>
      </p:ext>
    </p:extLst>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82604211"/>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145108233"/>
      </p:ext>
    </p:extLst>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132810943"/>
      </p:ext>
    </p:extLst>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614372480"/>
      </p:ext>
    </p:extLst>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266739"/>
      </p:ext>
    </p:extLst>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759240"/>
      </p:ext>
    </p:extLst>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NZ"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5171011"/>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3.jpeg"/><Relationship Id="rId15" Type="http://schemas.openxmlformats.org/officeDocument/2006/relationships/image" Target="../media/image4.jpeg"/><Relationship Id="rId16" Type="http://schemas.openxmlformats.org/officeDocument/2006/relationships/image" Target="../media/image5.wmf"/><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2"/>
          <p:cNvSpPr txBox="1">
            <a:spLocks noChangeArrowheads="1"/>
          </p:cNvSpPr>
          <p:nvPr/>
        </p:nvSpPr>
        <p:spPr bwMode="auto">
          <a:xfrm>
            <a:off x="0" y="6357938"/>
            <a:ext cx="9144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defRPr/>
            </a:pPr>
            <a:r>
              <a:rPr lang="en-GB" sz="1200" dirty="0" smtClean="0">
                <a:solidFill>
                  <a:srgbClr val="4B0082"/>
                </a:solidFill>
                <a:latin typeface="Calibri" pitchFamily="34" charset="0"/>
                <a:ea typeface="+mn-ea"/>
              </a:rPr>
              <a:t>Information with Integrity| www.indigo.co.nz</a:t>
            </a:r>
          </a:p>
        </p:txBody>
      </p:sp>
      <p:pic>
        <p:nvPicPr>
          <p:cNvPr id="1034" name="Picture 2" descr="Z:\CLIENTS\Indigo\INZ0004 Templates\009_Oracle_CrtPtnr_clr_485 [Converted].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226175"/>
            <a:ext cx="1943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rot="10800000">
            <a:off x="-214313" y="785813"/>
            <a:ext cx="9358313" cy="1587"/>
          </a:xfrm>
          <a:prstGeom prst="line">
            <a:avLst/>
          </a:prstGeom>
          <a:ln w="28575">
            <a:solidFill>
              <a:srgbClr val="4B0082"/>
            </a:solidFill>
          </a:ln>
        </p:spPr>
        <p:style>
          <a:lnRef idx="1">
            <a:schemeClr val="accent1"/>
          </a:lnRef>
          <a:fillRef idx="0">
            <a:schemeClr val="accent1"/>
          </a:fillRef>
          <a:effectRef idx="0">
            <a:schemeClr val="accent1"/>
          </a:effectRef>
          <a:fontRef idx="minor">
            <a:schemeClr val="tx1"/>
          </a:fontRef>
        </p:style>
      </p:cxnSp>
      <p:sp>
        <p:nvSpPr>
          <p:cNvPr id="1036" name="Rectangle 2"/>
          <p:cNvSpPr txBox="1">
            <a:spLocks noChangeArrowheads="1"/>
          </p:cNvSpPr>
          <p:nvPr/>
        </p:nvSpPr>
        <p:spPr bwMode="auto">
          <a:xfrm>
            <a:off x="214313" y="214313"/>
            <a:ext cx="81438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defRPr/>
            </a:pPr>
            <a:endParaRPr lang="en-GB" sz="3600" dirty="0" smtClean="0">
              <a:solidFill>
                <a:srgbClr val="4B0082"/>
              </a:solidFill>
              <a:latin typeface="Calibri" pitchFamily="34" charset="0"/>
              <a:ea typeface="+mn-ea"/>
            </a:endParaRPr>
          </a:p>
        </p:txBody>
      </p:sp>
      <p:sp>
        <p:nvSpPr>
          <p:cNvPr id="1037" name="Title Placeholder 1"/>
          <p:cNvSpPr>
            <a:spLocks noGrp="1"/>
          </p:cNvSpPr>
          <p:nvPr>
            <p:ph type="title"/>
          </p:nvPr>
        </p:nvSpPr>
        <p:spPr bwMode="auto">
          <a:xfrm>
            <a:off x="449263" y="192088"/>
            <a:ext cx="82296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a:p>
        </p:txBody>
      </p:sp>
      <p:pic>
        <p:nvPicPr>
          <p:cNvPr id="1039" name="Picture 1"/>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8072438" y="98425"/>
            <a:ext cx="9779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1"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ransition xmlns:p14="http://schemas.microsoft.com/office/powerpoint/2010/main" spd="med"/>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ＭＳ Ｐゴシック" charset="0"/>
          <a:cs typeface="+mj-cs"/>
        </a:defRPr>
      </a:lvl1pPr>
      <a:lvl2pPr algn="l" rtl="0" eaLnBrk="1" fontAlgn="base" hangingPunct="1">
        <a:spcBef>
          <a:spcPct val="0"/>
        </a:spcBef>
        <a:spcAft>
          <a:spcPct val="0"/>
        </a:spcAft>
        <a:defRPr sz="3200" b="1">
          <a:solidFill>
            <a:schemeClr val="tx1"/>
          </a:solidFill>
          <a:latin typeface="Arial" pitchFamily="34" charset="0"/>
          <a:ea typeface="ＭＳ Ｐゴシック" charset="0"/>
        </a:defRPr>
      </a:lvl2pPr>
      <a:lvl3pPr algn="l" rtl="0" eaLnBrk="1" fontAlgn="base" hangingPunct="1">
        <a:spcBef>
          <a:spcPct val="0"/>
        </a:spcBef>
        <a:spcAft>
          <a:spcPct val="0"/>
        </a:spcAft>
        <a:defRPr sz="3200" b="1">
          <a:solidFill>
            <a:schemeClr val="tx1"/>
          </a:solidFill>
          <a:latin typeface="Arial" pitchFamily="34" charset="0"/>
          <a:ea typeface="ＭＳ Ｐゴシック" charset="0"/>
        </a:defRPr>
      </a:lvl3pPr>
      <a:lvl4pPr algn="l" rtl="0" eaLnBrk="1" fontAlgn="base" hangingPunct="1">
        <a:spcBef>
          <a:spcPct val="0"/>
        </a:spcBef>
        <a:spcAft>
          <a:spcPct val="0"/>
        </a:spcAft>
        <a:defRPr sz="3200" b="1">
          <a:solidFill>
            <a:schemeClr val="tx1"/>
          </a:solidFill>
          <a:latin typeface="Arial" pitchFamily="34" charset="0"/>
          <a:ea typeface="ＭＳ Ｐゴシック" charset="0"/>
        </a:defRPr>
      </a:lvl4pPr>
      <a:lvl5pPr algn="l" rtl="0" eaLnBrk="1" fontAlgn="base" hangingPunct="1">
        <a:spcBef>
          <a:spcPct val="0"/>
        </a:spcBef>
        <a:spcAft>
          <a:spcPct val="0"/>
        </a:spcAft>
        <a:defRPr sz="3200" b="1">
          <a:solidFill>
            <a:schemeClr val="tx1"/>
          </a:solidFill>
          <a:latin typeface="Arial" pitchFamily="34" charset="0"/>
          <a:ea typeface="ＭＳ Ｐゴシック" charset="0"/>
        </a:defRPr>
      </a:lvl5pPr>
      <a:lvl6pPr marL="457200" algn="l" rtl="0" eaLnBrk="1" fontAlgn="base" hangingPunct="1">
        <a:spcBef>
          <a:spcPct val="0"/>
        </a:spcBef>
        <a:spcAft>
          <a:spcPct val="0"/>
        </a:spcAft>
        <a:defRPr sz="3200" b="1">
          <a:solidFill>
            <a:schemeClr val="tx1"/>
          </a:solidFill>
          <a:latin typeface="Arial" pitchFamily="34" charset="0"/>
        </a:defRPr>
      </a:lvl6pPr>
      <a:lvl7pPr marL="914400" algn="l" rtl="0" eaLnBrk="1" fontAlgn="base" hangingPunct="1">
        <a:spcBef>
          <a:spcPct val="0"/>
        </a:spcBef>
        <a:spcAft>
          <a:spcPct val="0"/>
        </a:spcAft>
        <a:defRPr sz="3200" b="1">
          <a:solidFill>
            <a:schemeClr val="tx1"/>
          </a:solidFill>
          <a:latin typeface="Arial" pitchFamily="34" charset="0"/>
        </a:defRPr>
      </a:lvl7pPr>
      <a:lvl8pPr marL="1371600" algn="l" rtl="0" eaLnBrk="1" fontAlgn="base" hangingPunct="1">
        <a:spcBef>
          <a:spcPct val="0"/>
        </a:spcBef>
        <a:spcAft>
          <a:spcPct val="0"/>
        </a:spcAft>
        <a:defRPr sz="3200" b="1">
          <a:solidFill>
            <a:schemeClr val="tx1"/>
          </a:solidFill>
          <a:latin typeface="Arial" pitchFamily="34" charset="0"/>
        </a:defRPr>
      </a:lvl8pPr>
      <a:lvl9pPr marL="1828800" algn="l" rtl="0" eaLnBrk="1" fontAlgn="base" hangingPunct="1">
        <a:spcBef>
          <a:spcPct val="0"/>
        </a:spcBef>
        <a:spcAft>
          <a:spcPct val="0"/>
        </a:spcAft>
        <a:defRPr sz="3200" b="1">
          <a:solidFill>
            <a:schemeClr val="tx1"/>
          </a:solidFill>
          <a:latin typeface="Arial" pitchFamily="34" charset="0"/>
        </a:defRPr>
      </a:lvl9pPr>
    </p:titleStyle>
    <p:bodyStyle>
      <a:lvl1pPr marL="227013" indent="-227013" algn="l" rtl="0" eaLnBrk="1" fontAlgn="base" hangingPunct="1">
        <a:spcBef>
          <a:spcPct val="45000"/>
        </a:spcBef>
        <a:spcAft>
          <a:spcPct val="0"/>
        </a:spcAft>
        <a:buClr>
          <a:schemeClr val="accent1"/>
        </a:buClr>
        <a:buChar char="•"/>
        <a:defRPr sz="2400">
          <a:solidFill>
            <a:schemeClr val="tx1"/>
          </a:solidFill>
          <a:latin typeface="+mn-lt"/>
          <a:ea typeface="ＭＳ Ｐゴシック" charset="0"/>
          <a:cs typeface="+mn-cs"/>
        </a:defRPr>
      </a:lvl1pPr>
      <a:lvl2pPr marL="569913" indent="-228600" algn="l" rtl="0" eaLnBrk="1" fontAlgn="base" hangingPunct="1">
        <a:lnSpc>
          <a:spcPct val="85000"/>
        </a:lnSpc>
        <a:spcBef>
          <a:spcPct val="20000"/>
        </a:spcBef>
        <a:spcAft>
          <a:spcPct val="0"/>
        </a:spcAft>
        <a:buClr>
          <a:schemeClr val="accent1"/>
        </a:buClr>
        <a:buChar char="•"/>
        <a:defRPr sz="2000">
          <a:solidFill>
            <a:schemeClr val="tx1"/>
          </a:solidFill>
          <a:latin typeface="+mn-lt"/>
          <a:ea typeface="ＭＳ Ｐゴシック" charset="0"/>
        </a:defRPr>
      </a:lvl2pPr>
      <a:lvl3pPr marL="914400" indent="-230188" algn="l" rtl="0" eaLnBrk="1" fontAlgn="base" hangingPunct="1">
        <a:spcBef>
          <a:spcPct val="20000"/>
        </a:spcBef>
        <a:spcAft>
          <a:spcPct val="0"/>
        </a:spcAft>
        <a:buClr>
          <a:schemeClr val="accent1"/>
        </a:buClr>
        <a:buChar char="•"/>
        <a:defRPr sz="2000">
          <a:solidFill>
            <a:schemeClr val="tx1"/>
          </a:solidFill>
          <a:latin typeface="+mn-lt"/>
          <a:ea typeface="ＭＳ Ｐゴシック" charset="0"/>
        </a:defRPr>
      </a:lvl3pPr>
      <a:lvl4pPr marL="1258888" indent="-230188" algn="l" rtl="0" eaLnBrk="1" fontAlgn="base" hangingPunct="1">
        <a:spcBef>
          <a:spcPct val="20000"/>
        </a:spcBef>
        <a:spcAft>
          <a:spcPct val="0"/>
        </a:spcAft>
        <a:buClr>
          <a:schemeClr val="accent1"/>
        </a:buClr>
        <a:buChar char="•"/>
        <a:defRPr sz="2000">
          <a:solidFill>
            <a:schemeClr val="tx1"/>
          </a:solidFill>
          <a:latin typeface="+mn-lt"/>
          <a:ea typeface="ＭＳ Ｐゴシック" charset="0"/>
        </a:defRPr>
      </a:lvl4pPr>
      <a:lvl5pPr marL="1601788" indent="-228600" algn="l" rtl="0" eaLnBrk="1" fontAlgn="base" hangingPunct="1">
        <a:spcBef>
          <a:spcPct val="20000"/>
        </a:spcBef>
        <a:spcAft>
          <a:spcPct val="0"/>
        </a:spcAft>
        <a:buClr>
          <a:schemeClr val="accent1"/>
        </a:buClr>
        <a:buChar char="•"/>
        <a:defRPr sz="2000">
          <a:solidFill>
            <a:schemeClr val="tx1"/>
          </a:solidFill>
          <a:latin typeface="+mn-lt"/>
          <a:ea typeface="ＭＳ Ｐゴシック" charset="0"/>
        </a:defRPr>
      </a:lvl5pPr>
      <a:lvl6pPr marL="2058988" indent="-228600" algn="l" rtl="0" eaLnBrk="1" fontAlgn="base" hangingPunct="1">
        <a:spcBef>
          <a:spcPct val="20000"/>
        </a:spcBef>
        <a:spcAft>
          <a:spcPct val="0"/>
        </a:spcAft>
        <a:buClr>
          <a:schemeClr val="accent1"/>
        </a:buClr>
        <a:buChar char="•"/>
        <a:defRPr sz="2000">
          <a:solidFill>
            <a:schemeClr val="tx1"/>
          </a:solidFill>
          <a:latin typeface="+mn-lt"/>
        </a:defRPr>
      </a:lvl6pPr>
      <a:lvl7pPr marL="2516188" indent="-228600" algn="l" rtl="0" eaLnBrk="1" fontAlgn="base" hangingPunct="1">
        <a:spcBef>
          <a:spcPct val="20000"/>
        </a:spcBef>
        <a:spcAft>
          <a:spcPct val="0"/>
        </a:spcAft>
        <a:buClr>
          <a:schemeClr val="accent1"/>
        </a:buClr>
        <a:buChar char="•"/>
        <a:defRPr sz="2000">
          <a:solidFill>
            <a:schemeClr val="tx1"/>
          </a:solidFill>
          <a:latin typeface="+mn-lt"/>
        </a:defRPr>
      </a:lvl7pPr>
      <a:lvl8pPr marL="2973388" indent="-228600" algn="l" rtl="0" eaLnBrk="1" fontAlgn="base" hangingPunct="1">
        <a:spcBef>
          <a:spcPct val="20000"/>
        </a:spcBef>
        <a:spcAft>
          <a:spcPct val="0"/>
        </a:spcAft>
        <a:buClr>
          <a:schemeClr val="accent1"/>
        </a:buClr>
        <a:buChar char="•"/>
        <a:defRPr sz="2000">
          <a:solidFill>
            <a:schemeClr val="tx1"/>
          </a:solidFill>
          <a:latin typeface="+mn-lt"/>
        </a:defRPr>
      </a:lvl8pPr>
      <a:lvl9pPr marL="3430588" indent="-228600" algn="l" rtl="0" eaLnBrk="1" fontAlgn="base" hangingPunct="1">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ed Ba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0" y="6172200"/>
            <a:ext cx="9144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Small Red Square"/>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0" y="0"/>
            <a:ext cx="6889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4"/>
          <p:cNvSpPr>
            <a:spLocks noGrp="1" noChangeArrowheads="1"/>
          </p:cNvSpPr>
          <p:nvPr>
            <p:ph type="body" idx="1"/>
          </p:nvPr>
        </p:nvSpPr>
        <p:spPr bwMode="auto">
          <a:xfrm>
            <a:off x="685800" y="1600200"/>
            <a:ext cx="75374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3" name="Rectangle 5"/>
          <p:cNvSpPr>
            <a:spLocks noGrp="1" noChangeArrowheads="1"/>
          </p:cNvSpPr>
          <p:nvPr>
            <p:ph type="title"/>
          </p:nvPr>
        </p:nvSpPr>
        <p:spPr bwMode="auto">
          <a:xfrm>
            <a:off x="889000" y="304800"/>
            <a:ext cx="75819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2054" name="Rectangle 6"/>
          <p:cNvSpPr>
            <a:spLocks noChangeArrowheads="1"/>
          </p:cNvSpPr>
          <p:nvPr/>
        </p:nvSpPr>
        <p:spPr bwMode="auto">
          <a:xfrm>
            <a:off x="0" y="6172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NZ"/>
          </a:p>
        </p:txBody>
      </p:sp>
      <p:pic>
        <p:nvPicPr>
          <p:cNvPr id="2055" name="Picture 7" descr="Oracle WHITE"/>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7656513" y="6226175"/>
            <a:ext cx="947737"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416" name="Rectangle 8"/>
          <p:cNvSpPr>
            <a:spLocks noGrp="1" noChangeArrowheads="1"/>
          </p:cNvSpPr>
          <p:nvPr>
            <p:ph type="ftr" sz="quarter" idx="3"/>
          </p:nvPr>
        </p:nvSpPr>
        <p:spPr bwMode="auto">
          <a:xfrm>
            <a:off x="152400" y="6553200"/>
            <a:ext cx="8839200" cy="152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defRPr sz="900">
                <a:solidFill>
                  <a:schemeClr val="hlink"/>
                </a:solidFill>
                <a:cs typeface="Times New Roman" charset="0"/>
              </a:defRPr>
            </a:lvl1pPr>
          </a:lstStyle>
          <a:p>
            <a:r>
              <a:rPr lang="en-US"/>
              <a:t>Copyright © 2008, Oracle and / or its affiliates. All rights reserved. - Internal Use Only</a:t>
            </a:r>
          </a:p>
        </p:txBody>
      </p:sp>
    </p:spTree>
  </p:cSld>
  <p:clrMap bg1="lt1" tx1="dk1" bg2="lt2" tx2="dk2" accent1="accent1" accent2="accent2" accent3="accent3" accent4="accent4" accent5="accent5" accent6="accent6" hlink="hlink" folHlink="folHlink"/>
  <p:sldLayoutIdLst>
    <p:sldLayoutId id="2147484092"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Lst>
  <p:transition xmlns:p14="http://schemas.microsoft.com/office/powerpoint/2010/main">
    <p:wipe dir="r"/>
  </p:transition>
  <p:hf sldNum="0" hdr="0" dt="0"/>
  <p:txStyles>
    <p:titleStyle>
      <a:lvl1pPr algn="l" rtl="0" eaLnBrk="0" fontAlgn="base" hangingPunct="0">
        <a:spcBef>
          <a:spcPct val="0"/>
        </a:spcBef>
        <a:spcAft>
          <a:spcPct val="0"/>
        </a:spcAft>
        <a:defRPr sz="2800" b="1">
          <a:solidFill>
            <a:schemeClr val="tx1"/>
          </a:solidFill>
          <a:latin typeface="+mj-lt"/>
          <a:ea typeface="ＭＳ Ｐゴシック" charset="0"/>
          <a:cs typeface="+mj-cs"/>
        </a:defRPr>
      </a:lvl1pPr>
      <a:lvl2pPr algn="l" rtl="0" eaLnBrk="0" fontAlgn="base" hangingPunct="0">
        <a:spcBef>
          <a:spcPct val="0"/>
        </a:spcBef>
        <a:spcAft>
          <a:spcPct val="0"/>
        </a:spcAft>
        <a:defRPr sz="2800" b="1">
          <a:solidFill>
            <a:schemeClr val="tx1"/>
          </a:solidFill>
          <a:latin typeface="Arial" pitchFamily="34" charset="0"/>
          <a:ea typeface="ＭＳ Ｐゴシック" charset="0"/>
        </a:defRPr>
      </a:lvl2pPr>
      <a:lvl3pPr algn="l" rtl="0" eaLnBrk="0" fontAlgn="base" hangingPunct="0">
        <a:spcBef>
          <a:spcPct val="0"/>
        </a:spcBef>
        <a:spcAft>
          <a:spcPct val="0"/>
        </a:spcAft>
        <a:defRPr sz="2800" b="1">
          <a:solidFill>
            <a:schemeClr val="tx1"/>
          </a:solidFill>
          <a:latin typeface="Arial" pitchFamily="34" charset="0"/>
          <a:ea typeface="ＭＳ Ｐゴシック" charset="0"/>
        </a:defRPr>
      </a:lvl3pPr>
      <a:lvl4pPr algn="l" rtl="0" eaLnBrk="0" fontAlgn="base" hangingPunct="0">
        <a:spcBef>
          <a:spcPct val="0"/>
        </a:spcBef>
        <a:spcAft>
          <a:spcPct val="0"/>
        </a:spcAft>
        <a:defRPr sz="2800" b="1">
          <a:solidFill>
            <a:schemeClr val="tx1"/>
          </a:solidFill>
          <a:latin typeface="Arial" pitchFamily="34" charset="0"/>
          <a:ea typeface="ＭＳ Ｐゴシック" charset="0"/>
        </a:defRPr>
      </a:lvl4pPr>
      <a:lvl5pPr algn="l" rtl="0" eaLnBrk="0" fontAlgn="base" hangingPunct="0">
        <a:spcBef>
          <a:spcPct val="0"/>
        </a:spcBef>
        <a:spcAft>
          <a:spcPct val="0"/>
        </a:spcAft>
        <a:defRPr sz="2800" b="1">
          <a:solidFill>
            <a:schemeClr val="tx1"/>
          </a:solidFill>
          <a:latin typeface="Arial" pitchFamily="34" charset="0"/>
          <a:ea typeface="ＭＳ Ｐゴシック"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ＭＳ Ｐゴシック" charset="0"/>
          <a:cs typeface="+mn-cs"/>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charset="0"/>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ea typeface="ＭＳ Ｐゴシック" charset="0"/>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ea typeface="ＭＳ Ｐゴシック" charset="0"/>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charset="0"/>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emf"/><Relationship Id="rId7" Type="http://schemas.openxmlformats.org/officeDocument/2006/relationships/image" Target="../media/image14.emf"/><Relationship Id="rId8" Type="http://schemas.openxmlformats.org/officeDocument/2006/relationships/image" Target="../media/image15.emf"/><Relationship Id="rId9" Type="http://schemas.openxmlformats.org/officeDocument/2006/relationships/image" Target="../media/image16.emf"/><Relationship Id="rId10"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emf"/><Relationship Id="rId7" Type="http://schemas.openxmlformats.org/officeDocument/2006/relationships/image" Target="../media/image14.emf"/><Relationship Id="rId8" Type="http://schemas.openxmlformats.org/officeDocument/2006/relationships/image" Target="../media/image15.emf"/><Relationship Id="rId9" Type="http://schemas.openxmlformats.org/officeDocument/2006/relationships/image" Target="../media/image16.emf"/><Relationship Id="rId10"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quotationsbook.com/quote/3212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inyurl.com/b2cajj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3" Type="http://schemas.openxmlformats.org/officeDocument/2006/relationships/hyperlink" Target="http://support.microsoft.com/kb/2207548" TargetMode="External"/><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emf"/></Relationships>
</file>

<file path=ppt/slides/_rels/slide48.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6.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image" Target="../media/image38.png"/><Relationship Id="rId13"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ubtitle 1"/>
          <p:cNvSpPr>
            <a:spLocks noGrp="1" noChangeAspect="1"/>
          </p:cNvSpPr>
          <p:nvPr>
            <p:ph type="subTitle" idx="1"/>
          </p:nvPr>
        </p:nvSpPr>
        <p:spPr>
          <a:xfrm>
            <a:off x="1436868" y="3959119"/>
            <a:ext cx="6260642" cy="1377197"/>
          </a:xfrm>
        </p:spPr>
        <p:txBody>
          <a:bodyPr/>
          <a:lstStyle/>
          <a:p>
            <a:r>
              <a:rPr lang="en-NZ" sz="1800" dirty="0" smtClean="0">
                <a:latin typeface="Arial" charset="0"/>
              </a:rPr>
              <a:t>Charles Naslund</a:t>
            </a:r>
          </a:p>
          <a:p>
            <a:r>
              <a:rPr lang="en-NZ" sz="1800" dirty="0" smtClean="0">
                <a:latin typeface="Arial" charset="0"/>
              </a:rPr>
              <a:t>Indigo New Zealand</a:t>
            </a:r>
          </a:p>
          <a:p>
            <a:r>
              <a:rPr lang="en-NZ" sz="1800" dirty="0" smtClean="0">
                <a:latin typeface="Arial" charset="0"/>
              </a:rPr>
              <a:t>18</a:t>
            </a:r>
            <a:r>
              <a:rPr lang="en-NZ" sz="1800" baseline="30000" dirty="0" smtClean="0">
                <a:latin typeface="Arial" charset="0"/>
              </a:rPr>
              <a:t>th</a:t>
            </a:r>
            <a:r>
              <a:rPr lang="en-NZ" sz="1800" dirty="0" smtClean="0">
                <a:latin typeface="Arial" charset="0"/>
              </a:rPr>
              <a:t> of March 2013</a:t>
            </a:r>
            <a:endParaRPr lang="en-NZ" sz="1800" dirty="0">
              <a:latin typeface="Arial" charset="0"/>
            </a:endParaRPr>
          </a:p>
        </p:txBody>
      </p:sp>
      <p:sp>
        <p:nvSpPr>
          <p:cNvPr id="2" name="Title 1"/>
          <p:cNvSpPr>
            <a:spLocks noGrp="1"/>
          </p:cNvSpPr>
          <p:nvPr>
            <p:ph type="ctrTitle"/>
          </p:nvPr>
        </p:nvSpPr>
        <p:spPr>
          <a:xfrm>
            <a:off x="1490278" y="1232759"/>
            <a:ext cx="6163445" cy="3486591"/>
          </a:xfrm>
        </p:spPr>
        <p:txBody>
          <a:bodyPr/>
          <a:lstStyle/>
          <a:p>
            <a:pPr algn="ctr"/>
            <a:r>
              <a:rPr lang="en-US" dirty="0" smtClean="0"/>
              <a:t>Infrastructure Preparations for         </a:t>
            </a:r>
            <a:r>
              <a:rPr lang="en-US" dirty="0"/>
              <a:t> </a:t>
            </a:r>
            <a:r>
              <a:rPr lang="en-US" dirty="0" smtClean="0"/>
              <a:t>      Oracle/Hyperion </a:t>
            </a:r>
            <a:br>
              <a:rPr lang="en-US" dirty="0" smtClean="0"/>
            </a:br>
            <a:r>
              <a:rPr lang="en-US" dirty="0" smtClean="0"/>
              <a:t>EPM 11.1.2.2</a:t>
            </a:r>
            <a:br>
              <a:rPr lang="en-US" dirty="0" smtClean="0"/>
            </a:b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r>
              <a:rPr lang="en-NZ" sz="2000" dirty="0">
                <a:solidFill>
                  <a:srgbClr val="7030A0"/>
                </a:solidFill>
                <a:latin typeface="Calibri" pitchFamily="34" charset="0"/>
              </a:rPr>
              <a:t>Oracle/Hyperion EPM </a:t>
            </a:r>
            <a:r>
              <a:rPr lang="en-NZ" sz="2000" dirty="0" smtClean="0">
                <a:solidFill>
                  <a:srgbClr val="7030A0"/>
                </a:solidFill>
                <a:latin typeface="Calibri" pitchFamily="34" charset="0"/>
              </a:rPr>
              <a:t>Architecture</a:t>
            </a:r>
            <a:endParaRPr lang="en-NZ" dirty="0">
              <a:latin typeface="Arial" charset="0"/>
            </a:endParaRPr>
          </a:p>
        </p:txBody>
      </p:sp>
      <p:sp>
        <p:nvSpPr>
          <p:cNvPr id="2" name="TextBox 1"/>
          <p:cNvSpPr txBox="1"/>
          <p:nvPr/>
        </p:nvSpPr>
        <p:spPr>
          <a:xfrm>
            <a:off x="1982709" y="968721"/>
            <a:ext cx="4617267" cy="400110"/>
          </a:xfrm>
          <a:prstGeom prst="rect">
            <a:avLst/>
          </a:prstGeom>
          <a:noFill/>
        </p:spPr>
        <p:txBody>
          <a:bodyPr wrap="square" rtlCol="0">
            <a:spAutoFit/>
          </a:bodyPr>
          <a:lstStyle/>
          <a:p>
            <a:pPr algn="ctr"/>
            <a:r>
              <a:rPr lang="en-NZ" dirty="0" smtClean="0"/>
              <a:t>Technical Architecture</a:t>
            </a:r>
            <a:endParaRPr lang="en-NZ" dirty="0"/>
          </a:p>
        </p:txBody>
      </p:sp>
      <p:sp>
        <p:nvSpPr>
          <p:cNvPr id="5" name="Rectangle 4"/>
          <p:cNvSpPr/>
          <p:nvPr/>
        </p:nvSpPr>
        <p:spPr>
          <a:xfrm>
            <a:off x="783123" y="2498756"/>
            <a:ext cx="7763347" cy="2879002"/>
          </a:xfrm>
          <a:prstGeom prst="rect">
            <a:avLst/>
          </a:prstGeom>
          <a:solidFill>
            <a:schemeClr val="accent3">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1050201" y="2610792"/>
            <a:ext cx="5754983" cy="2806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solidFill>
                  <a:schemeClr val="tx1"/>
                </a:solidFill>
              </a:rPr>
              <a:t>HTTP Server (IIS, Apache, OHS)</a:t>
            </a:r>
            <a:endParaRPr lang="en-NZ" sz="1200" dirty="0">
              <a:solidFill>
                <a:schemeClr val="tx1"/>
              </a:solidFill>
            </a:endParaRPr>
          </a:p>
        </p:txBody>
      </p:sp>
      <p:sp>
        <p:nvSpPr>
          <p:cNvPr id="13" name="Rectangle 12"/>
          <p:cNvSpPr/>
          <p:nvPr/>
        </p:nvSpPr>
        <p:spPr>
          <a:xfrm>
            <a:off x="1050202" y="3002733"/>
            <a:ext cx="5754982" cy="280658"/>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Workspace</a:t>
            </a:r>
            <a:endParaRPr lang="en-NZ" sz="1200" b="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4" name="Rectangle 13"/>
          <p:cNvSpPr/>
          <p:nvPr/>
        </p:nvSpPr>
        <p:spPr>
          <a:xfrm>
            <a:off x="1050202" y="3385996"/>
            <a:ext cx="2978590" cy="1457608"/>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1149790" y="3467477"/>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solidFill>
                  <a:schemeClr val="bg1"/>
                </a:solidFill>
              </a:rPr>
              <a:t>Financial</a:t>
            </a:r>
            <a:br>
              <a:rPr lang="en-NZ" sz="900" dirty="0" smtClean="0">
                <a:solidFill>
                  <a:schemeClr val="bg1"/>
                </a:solidFill>
              </a:rPr>
            </a:br>
            <a:r>
              <a:rPr lang="en-NZ" sz="900" dirty="0" smtClean="0">
                <a:solidFill>
                  <a:schemeClr val="bg1"/>
                </a:solidFill>
              </a:rPr>
              <a:t>Reporting</a:t>
            </a:r>
            <a:br>
              <a:rPr lang="en-NZ" sz="900" dirty="0" smtClean="0">
                <a:solidFill>
                  <a:schemeClr val="bg1"/>
                </a:solidFill>
              </a:rPr>
            </a:br>
            <a:r>
              <a:rPr lang="en-NZ" sz="900" dirty="0" smtClean="0">
                <a:solidFill>
                  <a:schemeClr val="bg1"/>
                </a:solidFill>
              </a:rPr>
              <a:t>Web</a:t>
            </a:r>
            <a:endParaRPr lang="en-NZ" sz="900" dirty="0">
              <a:solidFill>
                <a:schemeClr val="bg1"/>
              </a:solidFill>
            </a:endParaRPr>
          </a:p>
        </p:txBody>
      </p:sp>
      <p:sp>
        <p:nvSpPr>
          <p:cNvPr id="17" name="Rectangle 16"/>
          <p:cNvSpPr/>
          <p:nvPr/>
        </p:nvSpPr>
        <p:spPr>
          <a:xfrm>
            <a:off x="2091348" y="3467477"/>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Web</a:t>
            </a:r>
            <a:br>
              <a:rPr lang="en-NZ" sz="900" dirty="0" smtClean="0"/>
            </a:br>
            <a:r>
              <a:rPr lang="en-NZ" sz="900" dirty="0" smtClean="0"/>
              <a:t>Analysis</a:t>
            </a:r>
            <a:endParaRPr lang="en-NZ" sz="900" dirty="0"/>
          </a:p>
        </p:txBody>
      </p:sp>
      <p:sp>
        <p:nvSpPr>
          <p:cNvPr id="18" name="Rectangle 17"/>
          <p:cNvSpPr/>
          <p:nvPr/>
        </p:nvSpPr>
        <p:spPr>
          <a:xfrm>
            <a:off x="3032906" y="3467477"/>
            <a:ext cx="832919" cy="45267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solidFill>
                  <a:schemeClr val="tx1"/>
                </a:solidFill>
              </a:rPr>
              <a:t>Interactive</a:t>
            </a:r>
            <a:br>
              <a:rPr lang="en-NZ" sz="900" b="0" dirty="0" smtClean="0">
                <a:solidFill>
                  <a:schemeClr val="tx1"/>
                </a:solidFill>
              </a:rPr>
            </a:br>
            <a:r>
              <a:rPr lang="en-NZ" sz="900" b="0" dirty="0" smtClean="0">
                <a:solidFill>
                  <a:schemeClr val="tx1"/>
                </a:solidFill>
              </a:rPr>
              <a:t>Reporting</a:t>
            </a:r>
            <a:endParaRPr lang="en-NZ" sz="900" b="0" dirty="0">
              <a:solidFill>
                <a:schemeClr val="tx1"/>
              </a:solidFill>
            </a:endParaRPr>
          </a:p>
        </p:txBody>
      </p:sp>
      <p:sp>
        <p:nvSpPr>
          <p:cNvPr id="19" name="Rectangle 18"/>
          <p:cNvSpPr/>
          <p:nvPr/>
        </p:nvSpPr>
        <p:spPr>
          <a:xfrm>
            <a:off x="1149789" y="3947310"/>
            <a:ext cx="832919" cy="45267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solidFill>
                  <a:schemeClr val="tx1"/>
                </a:solidFill>
              </a:rPr>
              <a:t>Financial</a:t>
            </a:r>
          </a:p>
          <a:p>
            <a:pPr algn="ctr"/>
            <a:r>
              <a:rPr lang="en-NZ" sz="900" b="0" dirty="0" smtClean="0">
                <a:solidFill>
                  <a:schemeClr val="tx1"/>
                </a:solidFill>
              </a:rPr>
              <a:t>Reporting</a:t>
            </a:r>
          </a:p>
          <a:p>
            <a:pPr algn="ctr"/>
            <a:r>
              <a:rPr lang="en-NZ" sz="900" b="0" dirty="0" err="1" smtClean="0">
                <a:solidFill>
                  <a:schemeClr val="tx1"/>
                </a:solidFill>
              </a:rPr>
              <a:t>Svcs</a:t>
            </a:r>
            <a:endParaRPr lang="en-NZ" sz="900" b="0" dirty="0">
              <a:solidFill>
                <a:schemeClr val="tx1"/>
              </a:solidFill>
            </a:endParaRPr>
          </a:p>
        </p:txBody>
      </p:sp>
      <p:sp>
        <p:nvSpPr>
          <p:cNvPr id="20" name="Rectangle 19"/>
          <p:cNvSpPr/>
          <p:nvPr/>
        </p:nvSpPr>
        <p:spPr>
          <a:xfrm>
            <a:off x="2091347" y="3947310"/>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t>OBIEE</a:t>
            </a:r>
            <a:endParaRPr lang="en-NZ" sz="900" b="0" dirty="0"/>
          </a:p>
        </p:txBody>
      </p:sp>
      <p:sp>
        <p:nvSpPr>
          <p:cNvPr id="21" name="Rectangle 20"/>
          <p:cNvSpPr/>
          <p:nvPr/>
        </p:nvSpPr>
        <p:spPr>
          <a:xfrm>
            <a:off x="1149789" y="4476939"/>
            <a:ext cx="2716036" cy="280658"/>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0" dirty="0" smtClean="0">
                <a:solidFill>
                  <a:schemeClr val="tx1"/>
                </a:solidFill>
              </a:rPr>
              <a:t>Workspace Agent Service</a:t>
            </a:r>
            <a:endParaRPr lang="en-NZ" sz="1200" b="0" dirty="0">
              <a:solidFill>
                <a:schemeClr val="tx1"/>
              </a:solidFill>
            </a:endParaRPr>
          </a:p>
        </p:txBody>
      </p:sp>
      <p:sp>
        <p:nvSpPr>
          <p:cNvPr id="22" name="Rectangle 21"/>
          <p:cNvSpPr/>
          <p:nvPr/>
        </p:nvSpPr>
        <p:spPr>
          <a:xfrm>
            <a:off x="4110270" y="3385994"/>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Planning</a:t>
            </a:r>
            <a:endParaRPr lang="en-NZ" sz="1200" dirty="0"/>
          </a:p>
        </p:txBody>
      </p:sp>
      <p:sp>
        <p:nvSpPr>
          <p:cNvPr id="24" name="Rectangle 23"/>
          <p:cNvSpPr/>
          <p:nvPr/>
        </p:nvSpPr>
        <p:spPr>
          <a:xfrm>
            <a:off x="5972263" y="3385996"/>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EPMA</a:t>
            </a:r>
            <a:br>
              <a:rPr lang="en-NZ" sz="900" dirty="0" smtClean="0"/>
            </a:br>
            <a:r>
              <a:rPr lang="en-NZ" sz="900" dirty="0" smtClean="0"/>
              <a:t>(Web App, Data Sync)</a:t>
            </a:r>
            <a:endParaRPr lang="en-NZ" sz="900" dirty="0"/>
          </a:p>
        </p:txBody>
      </p:sp>
      <p:sp>
        <p:nvSpPr>
          <p:cNvPr id="26" name="Rectangle 25"/>
          <p:cNvSpPr/>
          <p:nvPr/>
        </p:nvSpPr>
        <p:spPr>
          <a:xfrm>
            <a:off x="5972265" y="4173646"/>
            <a:ext cx="832919" cy="22633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b="0" dirty="0" smtClean="0">
                <a:solidFill>
                  <a:schemeClr val="tx1"/>
                </a:solidFill>
              </a:rPr>
              <a:t>EPMA</a:t>
            </a:r>
          </a:p>
          <a:p>
            <a:pPr algn="ctr"/>
            <a:r>
              <a:rPr lang="en-NZ" sz="800" b="0" dirty="0" smtClean="0">
                <a:solidFill>
                  <a:schemeClr val="tx1"/>
                </a:solidFill>
              </a:rPr>
              <a:t>Svc </a:t>
            </a:r>
            <a:r>
              <a:rPr lang="en-NZ" sz="800" b="0" dirty="0" err="1" smtClean="0">
                <a:solidFill>
                  <a:schemeClr val="tx1"/>
                </a:solidFill>
              </a:rPr>
              <a:t>Mgr</a:t>
            </a:r>
            <a:endParaRPr lang="en-NZ" sz="800" b="0" dirty="0">
              <a:solidFill>
                <a:schemeClr val="tx1"/>
              </a:solidFill>
            </a:endParaRPr>
          </a:p>
        </p:txBody>
      </p:sp>
      <p:sp>
        <p:nvSpPr>
          <p:cNvPr id="27" name="Rectangle 26"/>
          <p:cNvSpPr/>
          <p:nvPr/>
        </p:nvSpPr>
        <p:spPr>
          <a:xfrm>
            <a:off x="5972261" y="4476939"/>
            <a:ext cx="832919" cy="226336"/>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err="1" smtClean="0"/>
              <a:t>Calc</a:t>
            </a:r>
            <a:r>
              <a:rPr lang="en-NZ" sz="900" dirty="0" smtClean="0"/>
              <a:t> Mgr.</a:t>
            </a:r>
            <a:endParaRPr lang="en-NZ" sz="900" dirty="0"/>
          </a:p>
        </p:txBody>
      </p:sp>
      <p:sp>
        <p:nvSpPr>
          <p:cNvPr id="28" name="Rectangle 27"/>
          <p:cNvSpPr/>
          <p:nvPr/>
        </p:nvSpPr>
        <p:spPr>
          <a:xfrm>
            <a:off x="1050197" y="4938666"/>
            <a:ext cx="7183923" cy="280658"/>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Shared Services (Foundation)</a:t>
            </a:r>
            <a:endParaRPr lang="en-NZ" sz="1200" dirty="0"/>
          </a:p>
        </p:txBody>
      </p:sp>
      <p:sp>
        <p:nvSpPr>
          <p:cNvPr id="29" name="Rectangle 28"/>
          <p:cNvSpPr/>
          <p:nvPr/>
        </p:nvSpPr>
        <p:spPr>
          <a:xfrm>
            <a:off x="7401202" y="2891450"/>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Essbase</a:t>
            </a:r>
            <a:br>
              <a:rPr lang="en-NZ" sz="900" dirty="0" smtClean="0"/>
            </a:br>
            <a:r>
              <a:rPr lang="en-NZ" sz="900" dirty="0" smtClean="0"/>
              <a:t>Provider</a:t>
            </a:r>
            <a:br>
              <a:rPr lang="en-NZ" sz="900" dirty="0" smtClean="0"/>
            </a:br>
            <a:r>
              <a:rPr lang="en-NZ" sz="900" dirty="0" err="1" smtClean="0"/>
              <a:t>Svcs</a:t>
            </a:r>
            <a:endParaRPr lang="en-NZ" sz="900" dirty="0"/>
          </a:p>
        </p:txBody>
      </p:sp>
      <p:sp>
        <p:nvSpPr>
          <p:cNvPr id="30" name="Rectangle 29"/>
          <p:cNvSpPr/>
          <p:nvPr/>
        </p:nvSpPr>
        <p:spPr>
          <a:xfrm>
            <a:off x="7410255" y="3466345"/>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Essbase</a:t>
            </a:r>
            <a:br>
              <a:rPr lang="en-NZ" sz="900" dirty="0" smtClean="0"/>
            </a:br>
            <a:r>
              <a:rPr lang="en-NZ" sz="900" dirty="0" smtClean="0"/>
              <a:t>Admin</a:t>
            </a:r>
            <a:br>
              <a:rPr lang="en-NZ" sz="900" dirty="0" smtClean="0"/>
            </a:br>
            <a:r>
              <a:rPr lang="en-NZ" sz="900" dirty="0" smtClean="0"/>
              <a:t>Services</a:t>
            </a:r>
            <a:endParaRPr lang="en-NZ" sz="900" dirty="0"/>
          </a:p>
        </p:txBody>
      </p:sp>
      <p:sp>
        <p:nvSpPr>
          <p:cNvPr id="31" name="Rectangle 30"/>
          <p:cNvSpPr/>
          <p:nvPr/>
        </p:nvSpPr>
        <p:spPr>
          <a:xfrm>
            <a:off x="7410254" y="4071418"/>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Essbase</a:t>
            </a:r>
            <a:br>
              <a:rPr lang="en-NZ" sz="900" dirty="0" smtClean="0"/>
            </a:br>
            <a:r>
              <a:rPr lang="en-NZ" sz="900" dirty="0" smtClean="0"/>
              <a:t>Studio</a:t>
            </a:r>
            <a:br>
              <a:rPr lang="en-NZ" sz="900" dirty="0" smtClean="0"/>
            </a:br>
            <a:r>
              <a:rPr lang="en-NZ" sz="900" dirty="0" smtClean="0"/>
              <a:t>Server</a:t>
            </a:r>
            <a:endParaRPr lang="en-NZ" sz="900" dirty="0"/>
          </a:p>
        </p:txBody>
      </p:sp>
      <p:sp>
        <p:nvSpPr>
          <p:cNvPr id="32" name="Rectangle 31"/>
          <p:cNvSpPr/>
          <p:nvPr/>
        </p:nvSpPr>
        <p:spPr>
          <a:xfrm>
            <a:off x="5035231" y="3991069"/>
            <a:ext cx="832919" cy="45267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solidFill>
                  <a:schemeClr val="tx1"/>
                </a:solidFill>
              </a:rPr>
              <a:t>HFM/FDM</a:t>
            </a:r>
          </a:p>
          <a:p>
            <a:pPr algn="ctr"/>
            <a:r>
              <a:rPr lang="en-NZ" sz="900" b="0" dirty="0" smtClean="0">
                <a:solidFill>
                  <a:schemeClr val="tx1"/>
                </a:solidFill>
              </a:rPr>
              <a:t>COM</a:t>
            </a:r>
          </a:p>
          <a:p>
            <a:pPr algn="ctr"/>
            <a:r>
              <a:rPr lang="en-NZ" sz="900" b="0" dirty="0" smtClean="0">
                <a:solidFill>
                  <a:schemeClr val="tx1"/>
                </a:solidFill>
              </a:rPr>
              <a:t>Server</a:t>
            </a:r>
            <a:endParaRPr lang="en-NZ" sz="900" b="0" dirty="0">
              <a:solidFill>
                <a:schemeClr val="tx1"/>
              </a:solidFill>
            </a:endParaRPr>
          </a:p>
        </p:txBody>
      </p:sp>
      <p:sp>
        <p:nvSpPr>
          <p:cNvPr id="33" name="Rectangle 32"/>
          <p:cNvSpPr/>
          <p:nvPr/>
        </p:nvSpPr>
        <p:spPr>
          <a:xfrm>
            <a:off x="5035232" y="3385996"/>
            <a:ext cx="832919" cy="452673"/>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solidFill>
                  <a:schemeClr val="tx1"/>
                </a:solidFill>
              </a:rPr>
              <a:t>HFM/FDM</a:t>
            </a:r>
            <a:br>
              <a:rPr lang="en-NZ" sz="900" dirty="0" smtClean="0">
                <a:solidFill>
                  <a:schemeClr val="tx1"/>
                </a:solidFill>
              </a:rPr>
            </a:br>
            <a:r>
              <a:rPr lang="en-NZ" sz="900" dirty="0" smtClean="0">
                <a:solidFill>
                  <a:schemeClr val="tx1"/>
                </a:solidFill>
              </a:rPr>
              <a:t>Web</a:t>
            </a:r>
            <a:endParaRPr lang="en-NZ" sz="900" dirty="0">
              <a:solidFill>
                <a:schemeClr val="tx1"/>
              </a:solidFill>
            </a:endParaRPr>
          </a:p>
        </p:txBody>
      </p:sp>
      <p:sp>
        <p:nvSpPr>
          <p:cNvPr id="35" name="Rectangle 34"/>
          <p:cNvSpPr/>
          <p:nvPr/>
        </p:nvSpPr>
        <p:spPr>
          <a:xfrm>
            <a:off x="5035232" y="3385996"/>
            <a:ext cx="832919" cy="452673"/>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solidFill>
                  <a:schemeClr val="tx1"/>
                </a:solidFill>
              </a:rPr>
              <a:t>HFM/FDM</a:t>
            </a:r>
            <a:br>
              <a:rPr lang="en-NZ" sz="900" dirty="0" smtClean="0">
                <a:solidFill>
                  <a:schemeClr val="tx1"/>
                </a:solidFill>
              </a:rPr>
            </a:br>
            <a:r>
              <a:rPr lang="en-NZ" sz="900" dirty="0" smtClean="0">
                <a:solidFill>
                  <a:schemeClr val="tx1"/>
                </a:solidFill>
              </a:rPr>
              <a:t>Web</a:t>
            </a:r>
            <a:endParaRPr lang="en-NZ" sz="900" dirty="0">
              <a:solidFill>
                <a:schemeClr val="tx1"/>
              </a:solidFill>
            </a:endParaRPr>
          </a:p>
        </p:txBody>
      </p:sp>
      <p:sp>
        <p:nvSpPr>
          <p:cNvPr id="37" name="Rectangle 36"/>
          <p:cNvSpPr/>
          <p:nvPr/>
        </p:nvSpPr>
        <p:spPr>
          <a:xfrm>
            <a:off x="5972265" y="3888462"/>
            <a:ext cx="832919" cy="226336"/>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b="0" dirty="0" smtClean="0">
                <a:solidFill>
                  <a:schemeClr val="tx1"/>
                </a:solidFill>
              </a:rPr>
              <a:t>EPMA</a:t>
            </a:r>
          </a:p>
          <a:p>
            <a:pPr algn="ctr"/>
            <a:r>
              <a:rPr lang="en-NZ" sz="800" b="0" dirty="0" smtClean="0">
                <a:solidFill>
                  <a:schemeClr val="tx1"/>
                </a:solidFill>
              </a:rPr>
              <a:t>Dim </a:t>
            </a:r>
            <a:r>
              <a:rPr lang="en-NZ" sz="800" b="0" dirty="0" err="1" smtClean="0">
                <a:solidFill>
                  <a:schemeClr val="tx1"/>
                </a:solidFill>
              </a:rPr>
              <a:t>Svr</a:t>
            </a:r>
            <a:endParaRPr lang="en-NZ" sz="800" b="0" dirty="0">
              <a:solidFill>
                <a:schemeClr val="tx1"/>
              </a:solidFill>
            </a:endParaRPr>
          </a:p>
        </p:txBody>
      </p:sp>
      <p:pic>
        <p:nvPicPr>
          <p:cNvPr id="3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944" y="3303697"/>
            <a:ext cx="639259" cy="98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088951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r>
              <a:rPr lang="en-NZ" sz="2000" dirty="0">
                <a:solidFill>
                  <a:srgbClr val="7030A0"/>
                </a:solidFill>
                <a:latin typeface="Calibri" pitchFamily="34" charset="0"/>
              </a:rPr>
              <a:t>Oracle/Hyperion EPM </a:t>
            </a:r>
            <a:r>
              <a:rPr lang="en-NZ" sz="2000" dirty="0" smtClean="0">
                <a:solidFill>
                  <a:srgbClr val="7030A0"/>
                </a:solidFill>
                <a:latin typeface="Calibri" pitchFamily="34" charset="0"/>
              </a:rPr>
              <a:t>Architecture</a:t>
            </a:r>
            <a:endParaRPr lang="en-NZ" dirty="0">
              <a:latin typeface="Arial" charset="0"/>
            </a:endParaRPr>
          </a:p>
        </p:txBody>
      </p:sp>
      <p:sp>
        <p:nvSpPr>
          <p:cNvPr id="2" name="TextBox 1"/>
          <p:cNvSpPr txBox="1"/>
          <p:nvPr/>
        </p:nvSpPr>
        <p:spPr>
          <a:xfrm>
            <a:off x="1982709" y="968721"/>
            <a:ext cx="4617267" cy="400110"/>
          </a:xfrm>
          <a:prstGeom prst="rect">
            <a:avLst/>
          </a:prstGeom>
          <a:noFill/>
        </p:spPr>
        <p:txBody>
          <a:bodyPr wrap="square" rtlCol="0">
            <a:spAutoFit/>
          </a:bodyPr>
          <a:lstStyle/>
          <a:p>
            <a:pPr algn="ctr"/>
            <a:r>
              <a:rPr lang="en-NZ" dirty="0" smtClean="0"/>
              <a:t>Technical Architecture</a:t>
            </a:r>
            <a:endParaRPr lang="en-NZ" dirty="0"/>
          </a:p>
        </p:txBody>
      </p:sp>
      <p:sp>
        <p:nvSpPr>
          <p:cNvPr id="5" name="Rectangle 4"/>
          <p:cNvSpPr/>
          <p:nvPr/>
        </p:nvSpPr>
        <p:spPr>
          <a:xfrm>
            <a:off x="783123" y="2498756"/>
            <a:ext cx="7763347" cy="2879002"/>
          </a:xfrm>
          <a:prstGeom prst="rect">
            <a:avLst/>
          </a:prstGeom>
          <a:solidFill>
            <a:schemeClr val="accent3">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837436" y="5675443"/>
            <a:ext cx="7785979" cy="715224"/>
          </a:xfrm>
          <a:prstGeom prst="rect">
            <a:avLst/>
          </a:prstGeom>
          <a:solidFill>
            <a:schemeClr val="accent3">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1050201" y="2610792"/>
            <a:ext cx="5754983" cy="2806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solidFill>
                  <a:schemeClr val="tx1"/>
                </a:solidFill>
              </a:rPr>
              <a:t>HTTP Server (IIS, Apache, OHS)</a:t>
            </a:r>
            <a:endParaRPr lang="en-NZ" sz="1200" dirty="0">
              <a:solidFill>
                <a:schemeClr val="tx1"/>
              </a:solidFill>
            </a:endParaRPr>
          </a:p>
        </p:txBody>
      </p:sp>
      <p:sp>
        <p:nvSpPr>
          <p:cNvPr id="13" name="Rectangle 12"/>
          <p:cNvSpPr/>
          <p:nvPr/>
        </p:nvSpPr>
        <p:spPr>
          <a:xfrm>
            <a:off x="1050202" y="3002733"/>
            <a:ext cx="5754982" cy="280658"/>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Workspace</a:t>
            </a:r>
            <a:endParaRPr lang="en-NZ" sz="1200" b="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4" name="Rectangle 13"/>
          <p:cNvSpPr/>
          <p:nvPr/>
        </p:nvSpPr>
        <p:spPr>
          <a:xfrm>
            <a:off x="1050202" y="3385996"/>
            <a:ext cx="2978590" cy="1457608"/>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1149790" y="3467477"/>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solidFill>
                  <a:schemeClr val="bg1"/>
                </a:solidFill>
              </a:rPr>
              <a:t>Financial</a:t>
            </a:r>
            <a:br>
              <a:rPr lang="en-NZ" sz="900" dirty="0" smtClean="0">
                <a:solidFill>
                  <a:schemeClr val="bg1"/>
                </a:solidFill>
              </a:rPr>
            </a:br>
            <a:r>
              <a:rPr lang="en-NZ" sz="900" dirty="0" smtClean="0">
                <a:solidFill>
                  <a:schemeClr val="bg1"/>
                </a:solidFill>
              </a:rPr>
              <a:t>Reporting</a:t>
            </a:r>
            <a:br>
              <a:rPr lang="en-NZ" sz="900" dirty="0" smtClean="0">
                <a:solidFill>
                  <a:schemeClr val="bg1"/>
                </a:solidFill>
              </a:rPr>
            </a:br>
            <a:r>
              <a:rPr lang="en-NZ" sz="900" dirty="0" smtClean="0">
                <a:solidFill>
                  <a:schemeClr val="bg1"/>
                </a:solidFill>
              </a:rPr>
              <a:t>Web</a:t>
            </a:r>
            <a:endParaRPr lang="en-NZ" sz="900" dirty="0">
              <a:solidFill>
                <a:schemeClr val="bg1"/>
              </a:solidFill>
            </a:endParaRPr>
          </a:p>
        </p:txBody>
      </p:sp>
      <p:sp>
        <p:nvSpPr>
          <p:cNvPr id="17" name="Rectangle 16"/>
          <p:cNvSpPr/>
          <p:nvPr/>
        </p:nvSpPr>
        <p:spPr>
          <a:xfrm>
            <a:off x="2091348" y="3467477"/>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Web</a:t>
            </a:r>
            <a:br>
              <a:rPr lang="en-NZ" sz="900" dirty="0" smtClean="0"/>
            </a:br>
            <a:r>
              <a:rPr lang="en-NZ" sz="900" dirty="0" smtClean="0"/>
              <a:t>Analysis</a:t>
            </a:r>
            <a:endParaRPr lang="en-NZ" sz="900" dirty="0"/>
          </a:p>
        </p:txBody>
      </p:sp>
      <p:sp>
        <p:nvSpPr>
          <p:cNvPr id="18" name="Rectangle 17"/>
          <p:cNvSpPr/>
          <p:nvPr/>
        </p:nvSpPr>
        <p:spPr>
          <a:xfrm>
            <a:off x="3032906" y="3467477"/>
            <a:ext cx="832919" cy="45267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solidFill>
                  <a:schemeClr val="tx1"/>
                </a:solidFill>
              </a:rPr>
              <a:t>Interactive</a:t>
            </a:r>
            <a:br>
              <a:rPr lang="en-NZ" sz="900" b="0" dirty="0" smtClean="0">
                <a:solidFill>
                  <a:schemeClr val="tx1"/>
                </a:solidFill>
              </a:rPr>
            </a:br>
            <a:r>
              <a:rPr lang="en-NZ" sz="900" b="0" dirty="0" smtClean="0">
                <a:solidFill>
                  <a:schemeClr val="tx1"/>
                </a:solidFill>
              </a:rPr>
              <a:t>Reporting</a:t>
            </a:r>
            <a:endParaRPr lang="en-NZ" sz="900" b="0" dirty="0">
              <a:solidFill>
                <a:schemeClr val="tx1"/>
              </a:solidFill>
            </a:endParaRPr>
          </a:p>
        </p:txBody>
      </p:sp>
      <p:sp>
        <p:nvSpPr>
          <p:cNvPr id="19" name="Rectangle 18"/>
          <p:cNvSpPr/>
          <p:nvPr/>
        </p:nvSpPr>
        <p:spPr>
          <a:xfrm>
            <a:off x="1149789" y="3947310"/>
            <a:ext cx="832919" cy="45267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solidFill>
                  <a:schemeClr val="tx1"/>
                </a:solidFill>
              </a:rPr>
              <a:t>Financial</a:t>
            </a:r>
          </a:p>
          <a:p>
            <a:pPr algn="ctr"/>
            <a:r>
              <a:rPr lang="en-NZ" sz="900" b="0" dirty="0" smtClean="0">
                <a:solidFill>
                  <a:schemeClr val="tx1"/>
                </a:solidFill>
              </a:rPr>
              <a:t>Reporting</a:t>
            </a:r>
          </a:p>
          <a:p>
            <a:pPr algn="ctr"/>
            <a:r>
              <a:rPr lang="en-NZ" sz="900" b="0" dirty="0" err="1" smtClean="0">
                <a:solidFill>
                  <a:schemeClr val="tx1"/>
                </a:solidFill>
              </a:rPr>
              <a:t>Svcs</a:t>
            </a:r>
            <a:endParaRPr lang="en-NZ" sz="900" b="0" dirty="0">
              <a:solidFill>
                <a:schemeClr val="tx1"/>
              </a:solidFill>
            </a:endParaRPr>
          </a:p>
        </p:txBody>
      </p:sp>
      <p:sp>
        <p:nvSpPr>
          <p:cNvPr id="20" name="Rectangle 19"/>
          <p:cNvSpPr/>
          <p:nvPr/>
        </p:nvSpPr>
        <p:spPr>
          <a:xfrm>
            <a:off x="2091347" y="3947310"/>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t>OBIEE</a:t>
            </a:r>
            <a:endParaRPr lang="en-NZ" sz="900" b="0" dirty="0"/>
          </a:p>
        </p:txBody>
      </p:sp>
      <p:sp>
        <p:nvSpPr>
          <p:cNvPr id="21" name="Rectangle 20"/>
          <p:cNvSpPr/>
          <p:nvPr/>
        </p:nvSpPr>
        <p:spPr>
          <a:xfrm>
            <a:off x="1149789" y="4476939"/>
            <a:ext cx="2716036" cy="280658"/>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0" dirty="0" smtClean="0">
                <a:solidFill>
                  <a:schemeClr val="tx1"/>
                </a:solidFill>
              </a:rPr>
              <a:t>Workspace Agent Service</a:t>
            </a:r>
            <a:endParaRPr lang="en-NZ" sz="1200" b="0" dirty="0">
              <a:solidFill>
                <a:schemeClr val="tx1"/>
              </a:solidFill>
            </a:endParaRPr>
          </a:p>
        </p:txBody>
      </p:sp>
      <p:sp>
        <p:nvSpPr>
          <p:cNvPr id="22" name="Rectangle 21"/>
          <p:cNvSpPr/>
          <p:nvPr/>
        </p:nvSpPr>
        <p:spPr>
          <a:xfrm>
            <a:off x="4110270" y="3385994"/>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Planning</a:t>
            </a:r>
            <a:endParaRPr lang="en-NZ" sz="1200" dirty="0"/>
          </a:p>
        </p:txBody>
      </p:sp>
      <p:sp>
        <p:nvSpPr>
          <p:cNvPr id="24" name="Rectangle 23"/>
          <p:cNvSpPr/>
          <p:nvPr/>
        </p:nvSpPr>
        <p:spPr>
          <a:xfrm>
            <a:off x="5972263" y="3385996"/>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EPMA</a:t>
            </a:r>
            <a:br>
              <a:rPr lang="en-NZ" sz="900" dirty="0" smtClean="0"/>
            </a:br>
            <a:r>
              <a:rPr lang="en-NZ" sz="900" dirty="0" smtClean="0"/>
              <a:t>(Web App, Data Sync)</a:t>
            </a:r>
            <a:endParaRPr lang="en-NZ" sz="900" dirty="0"/>
          </a:p>
        </p:txBody>
      </p:sp>
      <p:sp>
        <p:nvSpPr>
          <p:cNvPr id="26" name="Rectangle 25"/>
          <p:cNvSpPr/>
          <p:nvPr/>
        </p:nvSpPr>
        <p:spPr>
          <a:xfrm>
            <a:off x="5972265" y="4173646"/>
            <a:ext cx="832919" cy="22633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b="0" dirty="0" smtClean="0">
                <a:solidFill>
                  <a:schemeClr val="tx1"/>
                </a:solidFill>
              </a:rPr>
              <a:t>EPMA</a:t>
            </a:r>
          </a:p>
          <a:p>
            <a:pPr algn="ctr"/>
            <a:r>
              <a:rPr lang="en-NZ" sz="800" b="0" dirty="0" smtClean="0">
                <a:solidFill>
                  <a:schemeClr val="tx1"/>
                </a:solidFill>
              </a:rPr>
              <a:t>Svc </a:t>
            </a:r>
            <a:r>
              <a:rPr lang="en-NZ" sz="800" b="0" dirty="0" err="1" smtClean="0">
                <a:solidFill>
                  <a:schemeClr val="tx1"/>
                </a:solidFill>
              </a:rPr>
              <a:t>Mgr</a:t>
            </a:r>
            <a:endParaRPr lang="en-NZ" sz="800" b="0" dirty="0">
              <a:solidFill>
                <a:schemeClr val="tx1"/>
              </a:solidFill>
            </a:endParaRPr>
          </a:p>
        </p:txBody>
      </p:sp>
      <p:sp>
        <p:nvSpPr>
          <p:cNvPr id="27" name="Rectangle 26"/>
          <p:cNvSpPr/>
          <p:nvPr/>
        </p:nvSpPr>
        <p:spPr>
          <a:xfrm>
            <a:off x="5972261" y="4476939"/>
            <a:ext cx="832919" cy="226336"/>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err="1" smtClean="0"/>
              <a:t>Calc</a:t>
            </a:r>
            <a:r>
              <a:rPr lang="en-NZ" sz="900" dirty="0" smtClean="0"/>
              <a:t> Mgr.</a:t>
            </a:r>
            <a:endParaRPr lang="en-NZ" sz="900" dirty="0"/>
          </a:p>
        </p:txBody>
      </p:sp>
      <p:sp>
        <p:nvSpPr>
          <p:cNvPr id="28" name="Rectangle 27"/>
          <p:cNvSpPr/>
          <p:nvPr/>
        </p:nvSpPr>
        <p:spPr>
          <a:xfrm>
            <a:off x="1050197" y="4938666"/>
            <a:ext cx="7183923" cy="280658"/>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Shared Services (Foundation)</a:t>
            </a:r>
            <a:endParaRPr lang="en-NZ" sz="1200" dirty="0"/>
          </a:p>
        </p:txBody>
      </p:sp>
      <p:sp>
        <p:nvSpPr>
          <p:cNvPr id="29" name="Rectangle 28"/>
          <p:cNvSpPr/>
          <p:nvPr/>
        </p:nvSpPr>
        <p:spPr>
          <a:xfrm>
            <a:off x="7401202" y="2891450"/>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Essbase</a:t>
            </a:r>
            <a:br>
              <a:rPr lang="en-NZ" sz="900" dirty="0" smtClean="0"/>
            </a:br>
            <a:r>
              <a:rPr lang="en-NZ" sz="900" dirty="0" smtClean="0"/>
              <a:t>Provider</a:t>
            </a:r>
            <a:br>
              <a:rPr lang="en-NZ" sz="900" dirty="0" smtClean="0"/>
            </a:br>
            <a:r>
              <a:rPr lang="en-NZ" sz="900" dirty="0" err="1" smtClean="0"/>
              <a:t>Svcs</a:t>
            </a:r>
            <a:endParaRPr lang="en-NZ" sz="900" dirty="0"/>
          </a:p>
        </p:txBody>
      </p:sp>
      <p:sp>
        <p:nvSpPr>
          <p:cNvPr id="30" name="Rectangle 29"/>
          <p:cNvSpPr/>
          <p:nvPr/>
        </p:nvSpPr>
        <p:spPr>
          <a:xfrm>
            <a:off x="7410255" y="3466345"/>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Essbase</a:t>
            </a:r>
            <a:br>
              <a:rPr lang="en-NZ" sz="900" dirty="0" smtClean="0"/>
            </a:br>
            <a:r>
              <a:rPr lang="en-NZ" sz="900" dirty="0" smtClean="0"/>
              <a:t>Admin</a:t>
            </a:r>
            <a:br>
              <a:rPr lang="en-NZ" sz="900" dirty="0" smtClean="0"/>
            </a:br>
            <a:r>
              <a:rPr lang="en-NZ" sz="900" dirty="0" smtClean="0"/>
              <a:t>Services</a:t>
            </a:r>
            <a:endParaRPr lang="en-NZ" sz="900" dirty="0"/>
          </a:p>
        </p:txBody>
      </p:sp>
      <p:sp>
        <p:nvSpPr>
          <p:cNvPr id="31" name="Rectangle 30"/>
          <p:cNvSpPr/>
          <p:nvPr/>
        </p:nvSpPr>
        <p:spPr>
          <a:xfrm>
            <a:off x="7410254" y="4071418"/>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Essbase</a:t>
            </a:r>
            <a:br>
              <a:rPr lang="en-NZ" sz="900" dirty="0" smtClean="0"/>
            </a:br>
            <a:r>
              <a:rPr lang="en-NZ" sz="900" dirty="0" smtClean="0"/>
              <a:t>Studio</a:t>
            </a:r>
            <a:br>
              <a:rPr lang="en-NZ" sz="900" dirty="0" smtClean="0"/>
            </a:br>
            <a:r>
              <a:rPr lang="en-NZ" sz="900" dirty="0" smtClean="0"/>
              <a:t>Server</a:t>
            </a:r>
            <a:endParaRPr lang="en-NZ" sz="900" dirty="0"/>
          </a:p>
        </p:txBody>
      </p:sp>
      <p:sp>
        <p:nvSpPr>
          <p:cNvPr id="32" name="Rectangle 31"/>
          <p:cNvSpPr/>
          <p:nvPr/>
        </p:nvSpPr>
        <p:spPr>
          <a:xfrm>
            <a:off x="5035231" y="3991069"/>
            <a:ext cx="832919" cy="45267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solidFill>
                  <a:schemeClr val="tx1"/>
                </a:solidFill>
              </a:rPr>
              <a:t>HFM/FDM</a:t>
            </a:r>
          </a:p>
          <a:p>
            <a:pPr algn="ctr"/>
            <a:r>
              <a:rPr lang="en-NZ" sz="900" b="0" dirty="0" smtClean="0">
                <a:solidFill>
                  <a:schemeClr val="tx1"/>
                </a:solidFill>
              </a:rPr>
              <a:t>COM</a:t>
            </a:r>
          </a:p>
          <a:p>
            <a:pPr algn="ctr"/>
            <a:r>
              <a:rPr lang="en-NZ" sz="900" b="0" dirty="0" smtClean="0">
                <a:solidFill>
                  <a:schemeClr val="tx1"/>
                </a:solidFill>
              </a:rPr>
              <a:t>Server</a:t>
            </a:r>
            <a:endParaRPr lang="en-NZ" sz="900" b="0" dirty="0">
              <a:solidFill>
                <a:schemeClr val="tx1"/>
              </a:solidFill>
            </a:endParaRPr>
          </a:p>
        </p:txBody>
      </p:sp>
      <p:sp>
        <p:nvSpPr>
          <p:cNvPr id="33" name="Rectangle 32"/>
          <p:cNvSpPr/>
          <p:nvPr/>
        </p:nvSpPr>
        <p:spPr>
          <a:xfrm>
            <a:off x="5035232" y="3385996"/>
            <a:ext cx="832919" cy="452673"/>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solidFill>
                  <a:schemeClr val="tx1"/>
                </a:solidFill>
              </a:rPr>
              <a:t>HFM/FDM</a:t>
            </a:r>
            <a:br>
              <a:rPr lang="en-NZ" sz="900" dirty="0" smtClean="0">
                <a:solidFill>
                  <a:schemeClr val="tx1"/>
                </a:solidFill>
              </a:rPr>
            </a:br>
            <a:r>
              <a:rPr lang="en-NZ" sz="900" dirty="0" smtClean="0">
                <a:solidFill>
                  <a:schemeClr val="tx1"/>
                </a:solidFill>
              </a:rPr>
              <a:t>Web</a:t>
            </a:r>
            <a:endParaRPr lang="en-NZ" sz="900" dirty="0">
              <a:solidFill>
                <a:schemeClr val="tx1"/>
              </a:solidFill>
            </a:endParaRPr>
          </a:p>
        </p:txBody>
      </p:sp>
      <p:sp>
        <p:nvSpPr>
          <p:cNvPr id="34" name="Rectangle 33"/>
          <p:cNvSpPr/>
          <p:nvPr/>
        </p:nvSpPr>
        <p:spPr>
          <a:xfrm>
            <a:off x="5972262" y="3888464"/>
            <a:ext cx="832919" cy="226336"/>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b="0" dirty="0" smtClean="0">
                <a:solidFill>
                  <a:schemeClr val="tx1"/>
                </a:solidFill>
              </a:rPr>
              <a:t>EPMA</a:t>
            </a:r>
          </a:p>
          <a:p>
            <a:pPr algn="ctr"/>
            <a:r>
              <a:rPr lang="en-NZ" sz="800" b="0" dirty="0" smtClean="0">
                <a:solidFill>
                  <a:schemeClr val="tx1"/>
                </a:solidFill>
              </a:rPr>
              <a:t>Dim </a:t>
            </a:r>
            <a:r>
              <a:rPr lang="en-NZ" sz="800" b="0" dirty="0" err="1" smtClean="0">
                <a:solidFill>
                  <a:schemeClr val="tx1"/>
                </a:solidFill>
              </a:rPr>
              <a:t>Svr</a:t>
            </a:r>
            <a:endParaRPr lang="en-NZ" sz="800" b="0" dirty="0">
              <a:solidFill>
                <a:schemeClr val="tx1"/>
              </a:solidFill>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944" y="3303697"/>
            <a:ext cx="639259" cy="98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2" y="5689022"/>
            <a:ext cx="273227" cy="364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448954" y="6002448"/>
            <a:ext cx="855550" cy="338554"/>
          </a:xfrm>
          <a:prstGeom prst="rect">
            <a:avLst/>
          </a:prstGeom>
          <a:noFill/>
        </p:spPr>
        <p:txBody>
          <a:bodyPr wrap="square" rtlCol="0">
            <a:spAutoFit/>
          </a:bodyPr>
          <a:lstStyle/>
          <a:p>
            <a:r>
              <a:rPr lang="en-NZ" sz="800" dirty="0" smtClean="0"/>
              <a:t>Essbase</a:t>
            </a:r>
          </a:p>
          <a:p>
            <a:r>
              <a:rPr lang="en-NZ" sz="800" dirty="0" smtClean="0"/>
              <a:t>Server</a:t>
            </a:r>
            <a:endParaRPr lang="en-NZ" sz="800" dirty="0"/>
          </a:p>
        </p:txBody>
      </p:sp>
      <p:pic>
        <p:nvPicPr>
          <p:cNvPr id="3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43016" y="5689022"/>
            <a:ext cx="485775" cy="56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86532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r>
              <a:rPr lang="en-NZ" sz="2000" dirty="0">
                <a:solidFill>
                  <a:srgbClr val="7030A0"/>
                </a:solidFill>
                <a:latin typeface="Calibri" pitchFamily="34" charset="0"/>
              </a:rPr>
              <a:t>Oracle/Hyperion EPM </a:t>
            </a:r>
            <a:r>
              <a:rPr lang="en-NZ" sz="2000" dirty="0" smtClean="0">
                <a:solidFill>
                  <a:srgbClr val="7030A0"/>
                </a:solidFill>
                <a:latin typeface="Calibri" pitchFamily="34" charset="0"/>
              </a:rPr>
              <a:t>Architecture</a:t>
            </a:r>
            <a:endParaRPr lang="en-NZ" dirty="0">
              <a:latin typeface="Arial" charset="0"/>
            </a:endParaRPr>
          </a:p>
        </p:txBody>
      </p:sp>
      <p:sp>
        <p:nvSpPr>
          <p:cNvPr id="2" name="TextBox 1"/>
          <p:cNvSpPr txBox="1"/>
          <p:nvPr/>
        </p:nvSpPr>
        <p:spPr>
          <a:xfrm>
            <a:off x="2228650" y="896293"/>
            <a:ext cx="4617267" cy="400110"/>
          </a:xfrm>
          <a:prstGeom prst="rect">
            <a:avLst/>
          </a:prstGeom>
          <a:noFill/>
        </p:spPr>
        <p:txBody>
          <a:bodyPr wrap="square" rtlCol="0">
            <a:spAutoFit/>
          </a:bodyPr>
          <a:lstStyle/>
          <a:p>
            <a:pPr algn="ctr"/>
            <a:r>
              <a:rPr lang="en-NZ" dirty="0" smtClean="0"/>
              <a:t>Technical Architecture</a:t>
            </a:r>
            <a:endParaRPr lang="en-NZ" dirty="0"/>
          </a:p>
        </p:txBody>
      </p:sp>
      <p:sp>
        <p:nvSpPr>
          <p:cNvPr id="5" name="Rectangle 4"/>
          <p:cNvSpPr/>
          <p:nvPr/>
        </p:nvSpPr>
        <p:spPr>
          <a:xfrm>
            <a:off x="783123" y="2498756"/>
            <a:ext cx="7763347" cy="2879002"/>
          </a:xfrm>
          <a:prstGeom prst="rect">
            <a:avLst/>
          </a:prstGeom>
          <a:solidFill>
            <a:schemeClr val="accent3">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783124" y="5513561"/>
            <a:ext cx="7763346" cy="889028"/>
          </a:xfrm>
          <a:prstGeom prst="rect">
            <a:avLst/>
          </a:prstGeom>
          <a:solidFill>
            <a:schemeClr val="accent3">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1050201" y="2610792"/>
            <a:ext cx="5754983" cy="2806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solidFill>
                  <a:schemeClr val="tx1"/>
                </a:solidFill>
              </a:rPr>
              <a:t>HTTP Server (IIS, Apache, OHS)</a:t>
            </a:r>
            <a:endParaRPr lang="en-NZ" sz="1200" dirty="0">
              <a:solidFill>
                <a:schemeClr val="tx1"/>
              </a:solidFill>
            </a:endParaRPr>
          </a:p>
        </p:txBody>
      </p:sp>
      <p:sp>
        <p:nvSpPr>
          <p:cNvPr id="13" name="Rectangle 12"/>
          <p:cNvSpPr/>
          <p:nvPr/>
        </p:nvSpPr>
        <p:spPr>
          <a:xfrm>
            <a:off x="1050202" y="3002733"/>
            <a:ext cx="5754982" cy="280658"/>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Workspace</a:t>
            </a:r>
            <a:endParaRPr lang="en-NZ" sz="1200" b="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4" name="Rectangle 13"/>
          <p:cNvSpPr/>
          <p:nvPr/>
        </p:nvSpPr>
        <p:spPr>
          <a:xfrm>
            <a:off x="1050202" y="3385996"/>
            <a:ext cx="2978590" cy="1457608"/>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1149790" y="3467477"/>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solidFill>
                  <a:schemeClr val="bg1"/>
                </a:solidFill>
              </a:rPr>
              <a:t>Financial</a:t>
            </a:r>
            <a:br>
              <a:rPr lang="en-NZ" sz="900" dirty="0" smtClean="0">
                <a:solidFill>
                  <a:schemeClr val="bg1"/>
                </a:solidFill>
              </a:rPr>
            </a:br>
            <a:r>
              <a:rPr lang="en-NZ" sz="900" dirty="0" smtClean="0">
                <a:solidFill>
                  <a:schemeClr val="bg1"/>
                </a:solidFill>
              </a:rPr>
              <a:t>Reporting</a:t>
            </a:r>
            <a:br>
              <a:rPr lang="en-NZ" sz="900" dirty="0" smtClean="0">
                <a:solidFill>
                  <a:schemeClr val="bg1"/>
                </a:solidFill>
              </a:rPr>
            </a:br>
            <a:r>
              <a:rPr lang="en-NZ" sz="900" dirty="0" smtClean="0">
                <a:solidFill>
                  <a:schemeClr val="bg1"/>
                </a:solidFill>
              </a:rPr>
              <a:t>Web</a:t>
            </a:r>
            <a:endParaRPr lang="en-NZ" sz="900" dirty="0">
              <a:solidFill>
                <a:schemeClr val="bg1"/>
              </a:solidFill>
            </a:endParaRPr>
          </a:p>
        </p:txBody>
      </p:sp>
      <p:sp>
        <p:nvSpPr>
          <p:cNvPr id="17" name="Rectangle 16"/>
          <p:cNvSpPr/>
          <p:nvPr/>
        </p:nvSpPr>
        <p:spPr>
          <a:xfrm>
            <a:off x="2091348" y="3467477"/>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Web</a:t>
            </a:r>
            <a:br>
              <a:rPr lang="en-NZ" sz="900" dirty="0" smtClean="0"/>
            </a:br>
            <a:r>
              <a:rPr lang="en-NZ" sz="900" dirty="0" smtClean="0"/>
              <a:t>Analysis</a:t>
            </a:r>
            <a:endParaRPr lang="en-NZ" sz="900" dirty="0"/>
          </a:p>
        </p:txBody>
      </p:sp>
      <p:sp>
        <p:nvSpPr>
          <p:cNvPr id="18" name="Rectangle 17"/>
          <p:cNvSpPr/>
          <p:nvPr/>
        </p:nvSpPr>
        <p:spPr>
          <a:xfrm>
            <a:off x="3032906" y="3467477"/>
            <a:ext cx="832919" cy="45267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solidFill>
                  <a:schemeClr val="tx1"/>
                </a:solidFill>
              </a:rPr>
              <a:t>Interactive</a:t>
            </a:r>
            <a:br>
              <a:rPr lang="en-NZ" sz="900" b="0" dirty="0" smtClean="0">
                <a:solidFill>
                  <a:schemeClr val="tx1"/>
                </a:solidFill>
              </a:rPr>
            </a:br>
            <a:r>
              <a:rPr lang="en-NZ" sz="900" b="0" dirty="0" smtClean="0">
                <a:solidFill>
                  <a:schemeClr val="tx1"/>
                </a:solidFill>
              </a:rPr>
              <a:t>Reporting</a:t>
            </a:r>
            <a:endParaRPr lang="en-NZ" sz="900" b="0" dirty="0">
              <a:solidFill>
                <a:schemeClr val="tx1"/>
              </a:solidFill>
            </a:endParaRPr>
          </a:p>
        </p:txBody>
      </p:sp>
      <p:sp>
        <p:nvSpPr>
          <p:cNvPr id="19" name="Rectangle 18"/>
          <p:cNvSpPr/>
          <p:nvPr/>
        </p:nvSpPr>
        <p:spPr>
          <a:xfrm>
            <a:off x="1149789" y="3947310"/>
            <a:ext cx="832919" cy="45267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solidFill>
                  <a:schemeClr val="tx1"/>
                </a:solidFill>
              </a:rPr>
              <a:t>Financial</a:t>
            </a:r>
          </a:p>
          <a:p>
            <a:pPr algn="ctr"/>
            <a:r>
              <a:rPr lang="en-NZ" sz="900" b="0" dirty="0" smtClean="0">
                <a:solidFill>
                  <a:schemeClr val="tx1"/>
                </a:solidFill>
              </a:rPr>
              <a:t>Reporting</a:t>
            </a:r>
          </a:p>
          <a:p>
            <a:pPr algn="ctr"/>
            <a:r>
              <a:rPr lang="en-NZ" sz="900" b="0" dirty="0" err="1" smtClean="0">
                <a:solidFill>
                  <a:schemeClr val="tx1"/>
                </a:solidFill>
              </a:rPr>
              <a:t>Svcs</a:t>
            </a:r>
            <a:endParaRPr lang="en-NZ" sz="900" b="0" dirty="0">
              <a:solidFill>
                <a:schemeClr val="tx1"/>
              </a:solidFill>
            </a:endParaRPr>
          </a:p>
        </p:txBody>
      </p:sp>
      <p:sp>
        <p:nvSpPr>
          <p:cNvPr id="20" name="Rectangle 19"/>
          <p:cNvSpPr/>
          <p:nvPr/>
        </p:nvSpPr>
        <p:spPr>
          <a:xfrm>
            <a:off x="2091347" y="3947310"/>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t>OBIEE</a:t>
            </a:r>
            <a:endParaRPr lang="en-NZ" sz="900" b="0" dirty="0"/>
          </a:p>
        </p:txBody>
      </p:sp>
      <p:sp>
        <p:nvSpPr>
          <p:cNvPr id="21" name="Rectangle 20"/>
          <p:cNvSpPr/>
          <p:nvPr/>
        </p:nvSpPr>
        <p:spPr>
          <a:xfrm>
            <a:off x="1149789" y="4476939"/>
            <a:ext cx="2716036" cy="280658"/>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0" dirty="0" smtClean="0">
                <a:solidFill>
                  <a:schemeClr val="tx1"/>
                </a:solidFill>
              </a:rPr>
              <a:t>Workspace Agent Service</a:t>
            </a:r>
            <a:endParaRPr lang="en-NZ" sz="1200" b="0" dirty="0">
              <a:solidFill>
                <a:schemeClr val="tx1"/>
              </a:solidFill>
            </a:endParaRPr>
          </a:p>
        </p:txBody>
      </p:sp>
      <p:sp>
        <p:nvSpPr>
          <p:cNvPr id="22" name="Rectangle 21"/>
          <p:cNvSpPr/>
          <p:nvPr/>
        </p:nvSpPr>
        <p:spPr>
          <a:xfrm>
            <a:off x="4110270" y="3385994"/>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Planning</a:t>
            </a:r>
            <a:endParaRPr lang="en-NZ" sz="1200" dirty="0"/>
          </a:p>
        </p:txBody>
      </p:sp>
      <p:sp>
        <p:nvSpPr>
          <p:cNvPr id="24" name="Rectangle 23"/>
          <p:cNvSpPr/>
          <p:nvPr/>
        </p:nvSpPr>
        <p:spPr>
          <a:xfrm>
            <a:off x="5972263" y="3385996"/>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EPMA</a:t>
            </a:r>
            <a:br>
              <a:rPr lang="en-NZ" sz="900" dirty="0" smtClean="0"/>
            </a:br>
            <a:r>
              <a:rPr lang="en-NZ" sz="900" dirty="0" smtClean="0"/>
              <a:t>(Web App, Data Sync)</a:t>
            </a:r>
            <a:endParaRPr lang="en-NZ" sz="900" dirty="0"/>
          </a:p>
        </p:txBody>
      </p:sp>
      <p:sp>
        <p:nvSpPr>
          <p:cNvPr id="26" name="Rectangle 25"/>
          <p:cNvSpPr/>
          <p:nvPr/>
        </p:nvSpPr>
        <p:spPr>
          <a:xfrm>
            <a:off x="5972265" y="4173646"/>
            <a:ext cx="832919" cy="22633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b="0" dirty="0" smtClean="0">
                <a:solidFill>
                  <a:schemeClr val="tx1"/>
                </a:solidFill>
              </a:rPr>
              <a:t>EPMA</a:t>
            </a:r>
          </a:p>
          <a:p>
            <a:pPr algn="ctr"/>
            <a:r>
              <a:rPr lang="en-NZ" sz="800" b="0" dirty="0" smtClean="0">
                <a:solidFill>
                  <a:schemeClr val="tx1"/>
                </a:solidFill>
              </a:rPr>
              <a:t>Svc </a:t>
            </a:r>
            <a:r>
              <a:rPr lang="en-NZ" sz="800" b="0" dirty="0" err="1" smtClean="0">
                <a:solidFill>
                  <a:schemeClr val="tx1"/>
                </a:solidFill>
              </a:rPr>
              <a:t>Mgr</a:t>
            </a:r>
            <a:endParaRPr lang="en-NZ" sz="800" b="0" dirty="0">
              <a:solidFill>
                <a:schemeClr val="tx1"/>
              </a:solidFill>
            </a:endParaRPr>
          </a:p>
        </p:txBody>
      </p:sp>
      <p:sp>
        <p:nvSpPr>
          <p:cNvPr id="27" name="Rectangle 26"/>
          <p:cNvSpPr/>
          <p:nvPr/>
        </p:nvSpPr>
        <p:spPr>
          <a:xfrm>
            <a:off x="5972261" y="4476939"/>
            <a:ext cx="832919" cy="226336"/>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err="1" smtClean="0"/>
              <a:t>Calc</a:t>
            </a:r>
            <a:r>
              <a:rPr lang="en-NZ" sz="900" dirty="0" smtClean="0"/>
              <a:t> Mgr.</a:t>
            </a:r>
            <a:endParaRPr lang="en-NZ" sz="900" dirty="0"/>
          </a:p>
        </p:txBody>
      </p:sp>
      <p:sp>
        <p:nvSpPr>
          <p:cNvPr id="28" name="Rectangle 27"/>
          <p:cNvSpPr/>
          <p:nvPr/>
        </p:nvSpPr>
        <p:spPr>
          <a:xfrm>
            <a:off x="1050197" y="4938666"/>
            <a:ext cx="7183923" cy="280658"/>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Shared Services (Foundation)</a:t>
            </a:r>
            <a:endParaRPr lang="en-NZ" sz="1200" dirty="0"/>
          </a:p>
        </p:txBody>
      </p:sp>
      <p:sp>
        <p:nvSpPr>
          <p:cNvPr id="29" name="Rectangle 28"/>
          <p:cNvSpPr/>
          <p:nvPr/>
        </p:nvSpPr>
        <p:spPr>
          <a:xfrm>
            <a:off x="7401202" y="2891450"/>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Essbase</a:t>
            </a:r>
            <a:br>
              <a:rPr lang="en-NZ" sz="900" dirty="0" smtClean="0"/>
            </a:br>
            <a:r>
              <a:rPr lang="en-NZ" sz="900" dirty="0" smtClean="0"/>
              <a:t>Provider</a:t>
            </a:r>
            <a:br>
              <a:rPr lang="en-NZ" sz="900" dirty="0" smtClean="0"/>
            </a:br>
            <a:r>
              <a:rPr lang="en-NZ" sz="900" dirty="0" err="1" smtClean="0"/>
              <a:t>Svcs</a:t>
            </a:r>
            <a:endParaRPr lang="en-NZ" sz="900" dirty="0"/>
          </a:p>
        </p:txBody>
      </p:sp>
      <p:sp>
        <p:nvSpPr>
          <p:cNvPr id="30" name="Rectangle 29"/>
          <p:cNvSpPr/>
          <p:nvPr/>
        </p:nvSpPr>
        <p:spPr>
          <a:xfrm>
            <a:off x="7410255" y="3466345"/>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Essbase</a:t>
            </a:r>
            <a:br>
              <a:rPr lang="en-NZ" sz="900" dirty="0" smtClean="0"/>
            </a:br>
            <a:r>
              <a:rPr lang="en-NZ" sz="900" dirty="0" smtClean="0"/>
              <a:t>Admin</a:t>
            </a:r>
            <a:br>
              <a:rPr lang="en-NZ" sz="900" dirty="0" smtClean="0"/>
            </a:br>
            <a:r>
              <a:rPr lang="en-NZ" sz="900" dirty="0" smtClean="0"/>
              <a:t>Services</a:t>
            </a:r>
            <a:endParaRPr lang="en-NZ" sz="900" dirty="0"/>
          </a:p>
        </p:txBody>
      </p:sp>
      <p:sp>
        <p:nvSpPr>
          <p:cNvPr id="31" name="Rectangle 30"/>
          <p:cNvSpPr/>
          <p:nvPr/>
        </p:nvSpPr>
        <p:spPr>
          <a:xfrm>
            <a:off x="7410254" y="4071418"/>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Essbase</a:t>
            </a:r>
            <a:br>
              <a:rPr lang="en-NZ" sz="900" dirty="0" smtClean="0"/>
            </a:br>
            <a:r>
              <a:rPr lang="en-NZ" sz="900" dirty="0" smtClean="0"/>
              <a:t>Studio</a:t>
            </a:r>
            <a:br>
              <a:rPr lang="en-NZ" sz="900" dirty="0" smtClean="0"/>
            </a:br>
            <a:r>
              <a:rPr lang="en-NZ" sz="900" dirty="0" smtClean="0"/>
              <a:t>Server</a:t>
            </a:r>
            <a:endParaRPr lang="en-NZ" sz="900" dirty="0"/>
          </a:p>
        </p:txBody>
      </p:sp>
      <p:sp>
        <p:nvSpPr>
          <p:cNvPr id="32" name="Rectangle 31"/>
          <p:cNvSpPr/>
          <p:nvPr/>
        </p:nvSpPr>
        <p:spPr>
          <a:xfrm>
            <a:off x="5035231" y="3991069"/>
            <a:ext cx="832919" cy="45267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solidFill>
                  <a:schemeClr val="tx1"/>
                </a:solidFill>
              </a:rPr>
              <a:t>HFM/FDM</a:t>
            </a:r>
          </a:p>
          <a:p>
            <a:pPr algn="ctr"/>
            <a:r>
              <a:rPr lang="en-NZ" sz="900" b="0" dirty="0" smtClean="0">
                <a:solidFill>
                  <a:schemeClr val="tx1"/>
                </a:solidFill>
              </a:rPr>
              <a:t>COM</a:t>
            </a:r>
          </a:p>
          <a:p>
            <a:pPr algn="ctr"/>
            <a:r>
              <a:rPr lang="en-NZ" sz="900" b="0" dirty="0" smtClean="0">
                <a:solidFill>
                  <a:schemeClr val="tx1"/>
                </a:solidFill>
              </a:rPr>
              <a:t>Server</a:t>
            </a:r>
            <a:endParaRPr lang="en-NZ" sz="900" b="0" dirty="0">
              <a:solidFill>
                <a:schemeClr val="tx1"/>
              </a:solidFill>
            </a:endParaRPr>
          </a:p>
        </p:txBody>
      </p:sp>
      <p:sp>
        <p:nvSpPr>
          <p:cNvPr id="33" name="Rectangle 32"/>
          <p:cNvSpPr/>
          <p:nvPr/>
        </p:nvSpPr>
        <p:spPr>
          <a:xfrm>
            <a:off x="5035232" y="3385996"/>
            <a:ext cx="832919" cy="452673"/>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solidFill>
                  <a:schemeClr val="tx1"/>
                </a:solidFill>
              </a:rPr>
              <a:t>HFM/FDM</a:t>
            </a:r>
            <a:br>
              <a:rPr lang="en-NZ" sz="900" dirty="0" smtClean="0">
                <a:solidFill>
                  <a:schemeClr val="tx1"/>
                </a:solidFill>
              </a:rPr>
            </a:br>
            <a:r>
              <a:rPr lang="en-NZ" sz="900" dirty="0" smtClean="0">
                <a:solidFill>
                  <a:schemeClr val="tx1"/>
                </a:solidFill>
              </a:rPr>
              <a:t>Web</a:t>
            </a:r>
            <a:endParaRPr lang="en-NZ" sz="900" dirty="0">
              <a:solidFill>
                <a:schemeClr val="tx1"/>
              </a:solidFill>
            </a:endParaRPr>
          </a:p>
        </p:txBody>
      </p:sp>
      <p:sp>
        <p:nvSpPr>
          <p:cNvPr id="34" name="Rectangle 33"/>
          <p:cNvSpPr/>
          <p:nvPr/>
        </p:nvSpPr>
        <p:spPr>
          <a:xfrm>
            <a:off x="5972262" y="3888464"/>
            <a:ext cx="832919" cy="226336"/>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b="0" dirty="0" smtClean="0">
                <a:solidFill>
                  <a:schemeClr val="tx1"/>
                </a:solidFill>
              </a:rPr>
              <a:t>EPMA</a:t>
            </a:r>
          </a:p>
          <a:p>
            <a:pPr algn="ctr"/>
            <a:r>
              <a:rPr lang="en-NZ" sz="800" b="0" dirty="0" smtClean="0">
                <a:solidFill>
                  <a:schemeClr val="tx1"/>
                </a:solidFill>
              </a:rPr>
              <a:t>Dim </a:t>
            </a:r>
            <a:r>
              <a:rPr lang="en-NZ" sz="800" b="0" dirty="0" err="1" smtClean="0">
                <a:solidFill>
                  <a:schemeClr val="tx1"/>
                </a:solidFill>
              </a:rPr>
              <a:t>Svr</a:t>
            </a:r>
            <a:endParaRPr lang="en-NZ" sz="800" b="0" dirty="0">
              <a:solidFill>
                <a:schemeClr val="tx1"/>
              </a:solidFill>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944" y="3303697"/>
            <a:ext cx="639259" cy="98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1742789" y="5710350"/>
            <a:ext cx="905348" cy="592709"/>
            <a:chOff x="2448954" y="5689022"/>
            <a:chExt cx="855550" cy="65198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2" y="5689022"/>
              <a:ext cx="273227" cy="364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448954" y="6002448"/>
              <a:ext cx="855550" cy="338554"/>
            </a:xfrm>
            <a:prstGeom prst="rect">
              <a:avLst/>
            </a:prstGeom>
            <a:noFill/>
          </p:spPr>
          <p:txBody>
            <a:bodyPr wrap="square" rtlCol="0">
              <a:spAutoFit/>
            </a:bodyPr>
            <a:lstStyle/>
            <a:p>
              <a:r>
                <a:rPr lang="en-NZ" sz="800" dirty="0" smtClean="0"/>
                <a:t>Essbase</a:t>
              </a:r>
            </a:p>
            <a:p>
              <a:r>
                <a:rPr lang="en-NZ" sz="800" dirty="0" smtClean="0"/>
                <a:t>Server</a:t>
              </a:r>
              <a:endParaRPr lang="en-NZ" sz="800" dirty="0"/>
            </a:p>
          </p:txBody>
        </p:sp>
      </p:grpSp>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41917" y="5750609"/>
            <a:ext cx="485775" cy="56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1817" y="5750609"/>
            <a:ext cx="4667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37"/>
          <p:cNvSpPr/>
          <p:nvPr/>
        </p:nvSpPr>
        <p:spPr>
          <a:xfrm>
            <a:off x="4967322" y="5870466"/>
            <a:ext cx="832919" cy="22633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b="0" dirty="0" smtClean="0">
                <a:solidFill>
                  <a:schemeClr val="tx1"/>
                </a:solidFill>
              </a:rPr>
              <a:t>ODI</a:t>
            </a:r>
            <a:br>
              <a:rPr lang="en-NZ" sz="800" b="0" dirty="0" smtClean="0">
                <a:solidFill>
                  <a:schemeClr val="tx1"/>
                </a:solidFill>
              </a:rPr>
            </a:br>
            <a:r>
              <a:rPr lang="en-NZ" sz="800" b="0" dirty="0" smtClean="0">
                <a:solidFill>
                  <a:schemeClr val="tx1"/>
                </a:solidFill>
              </a:rPr>
              <a:t>Agent</a:t>
            </a:r>
            <a:endParaRPr lang="en-NZ" sz="800" b="0" dirty="0">
              <a:solidFill>
                <a:schemeClr val="tx1"/>
              </a:solidFill>
            </a:endParaRPr>
          </a:p>
        </p:txBody>
      </p:sp>
      <p:cxnSp>
        <p:nvCxnSpPr>
          <p:cNvPr id="23" name="Straight Arrow Connector 22"/>
          <p:cNvCxnSpPr/>
          <p:nvPr/>
        </p:nvCxnSpPr>
        <p:spPr>
          <a:xfrm flipH="1">
            <a:off x="4253614" y="5932760"/>
            <a:ext cx="2731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6115609" y="5961152"/>
            <a:ext cx="2731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2651152" y="5932760"/>
            <a:ext cx="2731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5886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0490" y="1386435"/>
            <a:ext cx="7785979" cy="713466"/>
          </a:xfrm>
          <a:prstGeom prst="rect">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242" name="Title 1"/>
          <p:cNvSpPr>
            <a:spLocks noGrp="1"/>
          </p:cNvSpPr>
          <p:nvPr>
            <p:ph type="title"/>
          </p:nvPr>
        </p:nvSpPr>
        <p:spPr>
          <a:xfrm>
            <a:off x="461359" y="181429"/>
            <a:ext cx="7419975" cy="520095"/>
          </a:xfrm>
        </p:spPr>
        <p:txBody>
          <a:bodyPr/>
          <a:lstStyle/>
          <a:p>
            <a:r>
              <a:rPr lang="en-NZ" sz="2000" dirty="0">
                <a:solidFill>
                  <a:srgbClr val="7030A0"/>
                </a:solidFill>
                <a:latin typeface="Calibri" pitchFamily="34" charset="0"/>
              </a:rPr>
              <a:t>Oracle/Hyperion EPM </a:t>
            </a:r>
            <a:r>
              <a:rPr lang="en-NZ" sz="2000" dirty="0" smtClean="0">
                <a:solidFill>
                  <a:srgbClr val="7030A0"/>
                </a:solidFill>
                <a:latin typeface="Calibri" pitchFamily="34" charset="0"/>
              </a:rPr>
              <a:t>Architecture</a:t>
            </a:r>
            <a:endParaRPr lang="en-NZ" dirty="0">
              <a:latin typeface="Arial" charset="0"/>
            </a:endParaRPr>
          </a:p>
        </p:txBody>
      </p:sp>
      <p:sp>
        <p:nvSpPr>
          <p:cNvPr id="2" name="TextBox 1"/>
          <p:cNvSpPr txBox="1"/>
          <p:nvPr/>
        </p:nvSpPr>
        <p:spPr>
          <a:xfrm>
            <a:off x="2228650" y="896293"/>
            <a:ext cx="4617267" cy="400110"/>
          </a:xfrm>
          <a:prstGeom prst="rect">
            <a:avLst/>
          </a:prstGeom>
          <a:noFill/>
        </p:spPr>
        <p:txBody>
          <a:bodyPr wrap="square" rtlCol="0">
            <a:spAutoFit/>
          </a:bodyPr>
          <a:lstStyle/>
          <a:p>
            <a:pPr algn="ctr"/>
            <a:r>
              <a:rPr lang="en-NZ" dirty="0" smtClean="0"/>
              <a:t>Technical Architecture</a:t>
            </a:r>
            <a:endParaRPr lang="en-NZ" dirty="0"/>
          </a:p>
        </p:txBody>
      </p:sp>
      <p:sp>
        <p:nvSpPr>
          <p:cNvPr id="5" name="Rectangle 4"/>
          <p:cNvSpPr/>
          <p:nvPr/>
        </p:nvSpPr>
        <p:spPr>
          <a:xfrm>
            <a:off x="783123" y="2498756"/>
            <a:ext cx="7763347" cy="2879002"/>
          </a:xfrm>
          <a:prstGeom prst="rect">
            <a:avLst/>
          </a:prstGeom>
          <a:solidFill>
            <a:schemeClr val="accent3">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783124" y="5710349"/>
            <a:ext cx="7763346" cy="692239"/>
          </a:xfrm>
          <a:prstGeom prst="rect">
            <a:avLst/>
          </a:prstGeom>
          <a:solidFill>
            <a:schemeClr val="accent3">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1050201" y="2610792"/>
            <a:ext cx="5754983" cy="2806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solidFill>
                  <a:schemeClr val="tx1"/>
                </a:solidFill>
              </a:rPr>
              <a:t>HTTP Server (IIS, Apache, OHS)</a:t>
            </a:r>
            <a:endParaRPr lang="en-NZ" sz="1200" dirty="0">
              <a:solidFill>
                <a:schemeClr val="tx1"/>
              </a:solidFill>
            </a:endParaRPr>
          </a:p>
        </p:txBody>
      </p:sp>
      <p:sp>
        <p:nvSpPr>
          <p:cNvPr id="13" name="Rectangle 12"/>
          <p:cNvSpPr/>
          <p:nvPr/>
        </p:nvSpPr>
        <p:spPr>
          <a:xfrm>
            <a:off x="1050202" y="3002733"/>
            <a:ext cx="5754982" cy="280658"/>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Workspace</a:t>
            </a:r>
            <a:endParaRPr lang="en-NZ" sz="1200" b="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4" name="Rectangle 13"/>
          <p:cNvSpPr/>
          <p:nvPr/>
        </p:nvSpPr>
        <p:spPr>
          <a:xfrm>
            <a:off x="1050202" y="3385996"/>
            <a:ext cx="2978590" cy="1457608"/>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1149790" y="3467477"/>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solidFill>
                  <a:schemeClr val="bg1"/>
                </a:solidFill>
              </a:rPr>
              <a:t>Financial</a:t>
            </a:r>
            <a:br>
              <a:rPr lang="en-NZ" sz="900" dirty="0" smtClean="0">
                <a:solidFill>
                  <a:schemeClr val="bg1"/>
                </a:solidFill>
              </a:rPr>
            </a:br>
            <a:r>
              <a:rPr lang="en-NZ" sz="900" dirty="0" smtClean="0">
                <a:solidFill>
                  <a:schemeClr val="bg1"/>
                </a:solidFill>
              </a:rPr>
              <a:t>Reporting</a:t>
            </a:r>
            <a:br>
              <a:rPr lang="en-NZ" sz="900" dirty="0" smtClean="0">
                <a:solidFill>
                  <a:schemeClr val="bg1"/>
                </a:solidFill>
              </a:rPr>
            </a:br>
            <a:r>
              <a:rPr lang="en-NZ" sz="900" dirty="0" smtClean="0">
                <a:solidFill>
                  <a:schemeClr val="bg1"/>
                </a:solidFill>
              </a:rPr>
              <a:t>Web</a:t>
            </a:r>
            <a:endParaRPr lang="en-NZ" sz="900" dirty="0">
              <a:solidFill>
                <a:schemeClr val="bg1"/>
              </a:solidFill>
            </a:endParaRPr>
          </a:p>
        </p:txBody>
      </p:sp>
      <p:sp>
        <p:nvSpPr>
          <p:cNvPr id="17" name="Rectangle 16"/>
          <p:cNvSpPr/>
          <p:nvPr/>
        </p:nvSpPr>
        <p:spPr>
          <a:xfrm>
            <a:off x="2091348" y="3467477"/>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Web</a:t>
            </a:r>
            <a:br>
              <a:rPr lang="en-NZ" sz="900" dirty="0" smtClean="0"/>
            </a:br>
            <a:r>
              <a:rPr lang="en-NZ" sz="900" dirty="0" smtClean="0"/>
              <a:t>Analysis</a:t>
            </a:r>
            <a:endParaRPr lang="en-NZ" sz="900" dirty="0"/>
          </a:p>
        </p:txBody>
      </p:sp>
      <p:sp>
        <p:nvSpPr>
          <p:cNvPr id="18" name="Rectangle 17"/>
          <p:cNvSpPr/>
          <p:nvPr/>
        </p:nvSpPr>
        <p:spPr>
          <a:xfrm>
            <a:off x="3032906" y="3467477"/>
            <a:ext cx="832919" cy="45267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solidFill>
                  <a:schemeClr val="tx1"/>
                </a:solidFill>
              </a:rPr>
              <a:t>Interactive</a:t>
            </a:r>
            <a:br>
              <a:rPr lang="en-NZ" sz="900" b="0" dirty="0" smtClean="0">
                <a:solidFill>
                  <a:schemeClr val="tx1"/>
                </a:solidFill>
              </a:rPr>
            </a:br>
            <a:r>
              <a:rPr lang="en-NZ" sz="900" b="0" dirty="0" smtClean="0">
                <a:solidFill>
                  <a:schemeClr val="tx1"/>
                </a:solidFill>
              </a:rPr>
              <a:t>Reporting</a:t>
            </a:r>
            <a:endParaRPr lang="en-NZ" sz="900" b="0" dirty="0">
              <a:solidFill>
                <a:schemeClr val="tx1"/>
              </a:solidFill>
            </a:endParaRPr>
          </a:p>
        </p:txBody>
      </p:sp>
      <p:sp>
        <p:nvSpPr>
          <p:cNvPr id="19" name="Rectangle 18"/>
          <p:cNvSpPr/>
          <p:nvPr/>
        </p:nvSpPr>
        <p:spPr>
          <a:xfrm>
            <a:off x="1149789" y="3947310"/>
            <a:ext cx="832919" cy="45267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solidFill>
                  <a:schemeClr val="tx1"/>
                </a:solidFill>
              </a:rPr>
              <a:t>Financial</a:t>
            </a:r>
          </a:p>
          <a:p>
            <a:pPr algn="ctr"/>
            <a:r>
              <a:rPr lang="en-NZ" sz="900" b="0" dirty="0" smtClean="0">
                <a:solidFill>
                  <a:schemeClr val="tx1"/>
                </a:solidFill>
              </a:rPr>
              <a:t>Reporting</a:t>
            </a:r>
          </a:p>
          <a:p>
            <a:pPr algn="ctr"/>
            <a:r>
              <a:rPr lang="en-NZ" sz="900" b="0" dirty="0" err="1" smtClean="0">
                <a:solidFill>
                  <a:schemeClr val="tx1"/>
                </a:solidFill>
              </a:rPr>
              <a:t>Svcs</a:t>
            </a:r>
            <a:endParaRPr lang="en-NZ" sz="900" b="0" dirty="0">
              <a:solidFill>
                <a:schemeClr val="tx1"/>
              </a:solidFill>
            </a:endParaRPr>
          </a:p>
        </p:txBody>
      </p:sp>
      <p:sp>
        <p:nvSpPr>
          <p:cNvPr id="20" name="Rectangle 19"/>
          <p:cNvSpPr/>
          <p:nvPr/>
        </p:nvSpPr>
        <p:spPr>
          <a:xfrm>
            <a:off x="2091347" y="3947310"/>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t>OBIEE</a:t>
            </a:r>
            <a:endParaRPr lang="en-NZ" sz="900" b="0" dirty="0"/>
          </a:p>
        </p:txBody>
      </p:sp>
      <p:sp>
        <p:nvSpPr>
          <p:cNvPr id="21" name="Rectangle 20"/>
          <p:cNvSpPr/>
          <p:nvPr/>
        </p:nvSpPr>
        <p:spPr>
          <a:xfrm>
            <a:off x="1149789" y="4476939"/>
            <a:ext cx="2716036" cy="280658"/>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0" dirty="0" smtClean="0">
                <a:solidFill>
                  <a:schemeClr val="tx1"/>
                </a:solidFill>
              </a:rPr>
              <a:t>Workspace Agent Service</a:t>
            </a:r>
            <a:endParaRPr lang="en-NZ" sz="1200" b="0" dirty="0">
              <a:solidFill>
                <a:schemeClr val="tx1"/>
              </a:solidFill>
            </a:endParaRPr>
          </a:p>
        </p:txBody>
      </p:sp>
      <p:sp>
        <p:nvSpPr>
          <p:cNvPr id="22" name="Rectangle 21"/>
          <p:cNvSpPr/>
          <p:nvPr/>
        </p:nvSpPr>
        <p:spPr>
          <a:xfrm>
            <a:off x="4110270" y="3385994"/>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Planning</a:t>
            </a:r>
            <a:endParaRPr lang="en-NZ" sz="1200" dirty="0"/>
          </a:p>
        </p:txBody>
      </p:sp>
      <p:sp>
        <p:nvSpPr>
          <p:cNvPr id="24" name="Rectangle 23"/>
          <p:cNvSpPr/>
          <p:nvPr/>
        </p:nvSpPr>
        <p:spPr>
          <a:xfrm>
            <a:off x="5972263" y="3385996"/>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EPMA</a:t>
            </a:r>
            <a:br>
              <a:rPr lang="en-NZ" sz="900" dirty="0" smtClean="0"/>
            </a:br>
            <a:r>
              <a:rPr lang="en-NZ" sz="900" dirty="0" smtClean="0"/>
              <a:t>(Web App, Data Sync)</a:t>
            </a:r>
            <a:endParaRPr lang="en-NZ" sz="900" dirty="0"/>
          </a:p>
        </p:txBody>
      </p:sp>
      <p:sp>
        <p:nvSpPr>
          <p:cNvPr id="26" name="Rectangle 25"/>
          <p:cNvSpPr/>
          <p:nvPr/>
        </p:nvSpPr>
        <p:spPr>
          <a:xfrm>
            <a:off x="5972265" y="4173646"/>
            <a:ext cx="832919" cy="22633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b="0" dirty="0" smtClean="0">
                <a:solidFill>
                  <a:schemeClr val="tx1"/>
                </a:solidFill>
              </a:rPr>
              <a:t>EPMA</a:t>
            </a:r>
          </a:p>
          <a:p>
            <a:pPr algn="ctr"/>
            <a:r>
              <a:rPr lang="en-NZ" sz="800" b="0" dirty="0" smtClean="0">
                <a:solidFill>
                  <a:schemeClr val="tx1"/>
                </a:solidFill>
              </a:rPr>
              <a:t>Svc </a:t>
            </a:r>
            <a:r>
              <a:rPr lang="en-NZ" sz="800" b="0" dirty="0" err="1" smtClean="0">
                <a:solidFill>
                  <a:schemeClr val="tx1"/>
                </a:solidFill>
              </a:rPr>
              <a:t>Mgr</a:t>
            </a:r>
            <a:endParaRPr lang="en-NZ" sz="800" b="0" dirty="0">
              <a:solidFill>
                <a:schemeClr val="tx1"/>
              </a:solidFill>
            </a:endParaRPr>
          </a:p>
        </p:txBody>
      </p:sp>
      <p:sp>
        <p:nvSpPr>
          <p:cNvPr id="27" name="Rectangle 26"/>
          <p:cNvSpPr/>
          <p:nvPr/>
        </p:nvSpPr>
        <p:spPr>
          <a:xfrm>
            <a:off x="5972261" y="4476939"/>
            <a:ext cx="832919" cy="226336"/>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err="1" smtClean="0"/>
              <a:t>Calc</a:t>
            </a:r>
            <a:r>
              <a:rPr lang="en-NZ" sz="900" dirty="0" smtClean="0"/>
              <a:t> Mgr.</a:t>
            </a:r>
            <a:endParaRPr lang="en-NZ" sz="900" dirty="0"/>
          </a:p>
        </p:txBody>
      </p:sp>
      <p:sp>
        <p:nvSpPr>
          <p:cNvPr id="28" name="Rectangle 27"/>
          <p:cNvSpPr/>
          <p:nvPr/>
        </p:nvSpPr>
        <p:spPr>
          <a:xfrm>
            <a:off x="1050197" y="4938666"/>
            <a:ext cx="7183923" cy="280658"/>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Shared Services (Foundation)</a:t>
            </a:r>
            <a:endParaRPr lang="en-NZ" sz="1200" dirty="0"/>
          </a:p>
        </p:txBody>
      </p:sp>
      <p:sp>
        <p:nvSpPr>
          <p:cNvPr id="29" name="Rectangle 28"/>
          <p:cNvSpPr/>
          <p:nvPr/>
        </p:nvSpPr>
        <p:spPr>
          <a:xfrm>
            <a:off x="7401202" y="2891450"/>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Essbase</a:t>
            </a:r>
            <a:br>
              <a:rPr lang="en-NZ" sz="900" dirty="0" smtClean="0"/>
            </a:br>
            <a:r>
              <a:rPr lang="en-NZ" sz="900" dirty="0" smtClean="0"/>
              <a:t>Provider</a:t>
            </a:r>
            <a:br>
              <a:rPr lang="en-NZ" sz="900" dirty="0" smtClean="0"/>
            </a:br>
            <a:r>
              <a:rPr lang="en-NZ" sz="900" dirty="0" err="1" smtClean="0"/>
              <a:t>Svcs</a:t>
            </a:r>
            <a:endParaRPr lang="en-NZ" sz="900" dirty="0"/>
          </a:p>
        </p:txBody>
      </p:sp>
      <p:sp>
        <p:nvSpPr>
          <p:cNvPr id="30" name="Rectangle 29"/>
          <p:cNvSpPr/>
          <p:nvPr/>
        </p:nvSpPr>
        <p:spPr>
          <a:xfrm>
            <a:off x="7410255" y="3466345"/>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Essbase</a:t>
            </a:r>
            <a:br>
              <a:rPr lang="en-NZ" sz="900" dirty="0" smtClean="0"/>
            </a:br>
            <a:r>
              <a:rPr lang="en-NZ" sz="900" dirty="0" smtClean="0"/>
              <a:t>Admin</a:t>
            </a:r>
            <a:br>
              <a:rPr lang="en-NZ" sz="900" dirty="0" smtClean="0"/>
            </a:br>
            <a:r>
              <a:rPr lang="en-NZ" sz="900" dirty="0" smtClean="0"/>
              <a:t>Services</a:t>
            </a:r>
            <a:endParaRPr lang="en-NZ" sz="900" dirty="0"/>
          </a:p>
        </p:txBody>
      </p:sp>
      <p:sp>
        <p:nvSpPr>
          <p:cNvPr id="31" name="Rectangle 30"/>
          <p:cNvSpPr/>
          <p:nvPr/>
        </p:nvSpPr>
        <p:spPr>
          <a:xfrm>
            <a:off x="7410254" y="4071418"/>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Essbase</a:t>
            </a:r>
            <a:br>
              <a:rPr lang="en-NZ" sz="900" dirty="0" smtClean="0"/>
            </a:br>
            <a:r>
              <a:rPr lang="en-NZ" sz="900" dirty="0" smtClean="0"/>
              <a:t>Studio</a:t>
            </a:r>
            <a:br>
              <a:rPr lang="en-NZ" sz="900" dirty="0" smtClean="0"/>
            </a:br>
            <a:r>
              <a:rPr lang="en-NZ" sz="900" dirty="0" smtClean="0"/>
              <a:t>Server</a:t>
            </a:r>
            <a:endParaRPr lang="en-NZ" sz="900" dirty="0"/>
          </a:p>
        </p:txBody>
      </p:sp>
      <p:sp>
        <p:nvSpPr>
          <p:cNvPr id="32" name="Rectangle 31"/>
          <p:cNvSpPr/>
          <p:nvPr/>
        </p:nvSpPr>
        <p:spPr>
          <a:xfrm>
            <a:off x="5035231" y="3991069"/>
            <a:ext cx="832919" cy="45267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solidFill>
                  <a:schemeClr val="tx1"/>
                </a:solidFill>
              </a:rPr>
              <a:t>HFM/FDM</a:t>
            </a:r>
          </a:p>
          <a:p>
            <a:pPr algn="ctr"/>
            <a:r>
              <a:rPr lang="en-NZ" sz="900" b="0" dirty="0" smtClean="0">
                <a:solidFill>
                  <a:schemeClr val="tx1"/>
                </a:solidFill>
              </a:rPr>
              <a:t>COM</a:t>
            </a:r>
          </a:p>
          <a:p>
            <a:pPr algn="ctr"/>
            <a:r>
              <a:rPr lang="en-NZ" sz="900" b="0" dirty="0" smtClean="0">
                <a:solidFill>
                  <a:schemeClr val="tx1"/>
                </a:solidFill>
              </a:rPr>
              <a:t>Server</a:t>
            </a:r>
            <a:endParaRPr lang="en-NZ" sz="900" b="0" dirty="0">
              <a:solidFill>
                <a:schemeClr val="tx1"/>
              </a:solidFill>
            </a:endParaRPr>
          </a:p>
        </p:txBody>
      </p:sp>
      <p:sp>
        <p:nvSpPr>
          <p:cNvPr id="33" name="Rectangle 32"/>
          <p:cNvSpPr/>
          <p:nvPr/>
        </p:nvSpPr>
        <p:spPr>
          <a:xfrm>
            <a:off x="5035232" y="3385996"/>
            <a:ext cx="832919" cy="452673"/>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solidFill>
                  <a:schemeClr val="tx1"/>
                </a:solidFill>
              </a:rPr>
              <a:t>HFM/FDM</a:t>
            </a:r>
            <a:br>
              <a:rPr lang="en-NZ" sz="900" dirty="0" smtClean="0">
                <a:solidFill>
                  <a:schemeClr val="tx1"/>
                </a:solidFill>
              </a:rPr>
            </a:br>
            <a:r>
              <a:rPr lang="en-NZ" sz="900" dirty="0" smtClean="0">
                <a:solidFill>
                  <a:schemeClr val="tx1"/>
                </a:solidFill>
              </a:rPr>
              <a:t>Web</a:t>
            </a:r>
            <a:endParaRPr lang="en-NZ" sz="900" dirty="0">
              <a:solidFill>
                <a:schemeClr val="tx1"/>
              </a:solidFill>
            </a:endParaRPr>
          </a:p>
        </p:txBody>
      </p:sp>
      <p:sp>
        <p:nvSpPr>
          <p:cNvPr id="34" name="Rectangle 33"/>
          <p:cNvSpPr/>
          <p:nvPr/>
        </p:nvSpPr>
        <p:spPr>
          <a:xfrm>
            <a:off x="5972262" y="3888464"/>
            <a:ext cx="832919" cy="226336"/>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b="0" dirty="0" smtClean="0">
                <a:solidFill>
                  <a:schemeClr val="tx1"/>
                </a:solidFill>
              </a:rPr>
              <a:t>EPMA</a:t>
            </a:r>
          </a:p>
          <a:p>
            <a:pPr algn="ctr"/>
            <a:r>
              <a:rPr lang="en-NZ" sz="800" b="0" dirty="0" smtClean="0">
                <a:solidFill>
                  <a:schemeClr val="tx1"/>
                </a:solidFill>
              </a:rPr>
              <a:t>Dim </a:t>
            </a:r>
            <a:r>
              <a:rPr lang="en-NZ" sz="800" b="0" dirty="0" err="1" smtClean="0">
                <a:solidFill>
                  <a:schemeClr val="tx1"/>
                </a:solidFill>
              </a:rPr>
              <a:t>Svr</a:t>
            </a:r>
            <a:endParaRPr lang="en-NZ" sz="800" b="0" dirty="0">
              <a:solidFill>
                <a:schemeClr val="tx1"/>
              </a:solidFill>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944" y="3303697"/>
            <a:ext cx="639259" cy="98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1742789" y="5760113"/>
            <a:ext cx="905348" cy="592709"/>
            <a:chOff x="2448954" y="5689022"/>
            <a:chExt cx="855550" cy="65198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2" y="5689022"/>
              <a:ext cx="273227" cy="364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448954" y="6002448"/>
              <a:ext cx="855550" cy="338554"/>
            </a:xfrm>
            <a:prstGeom prst="rect">
              <a:avLst/>
            </a:prstGeom>
            <a:noFill/>
          </p:spPr>
          <p:txBody>
            <a:bodyPr wrap="square" rtlCol="0">
              <a:spAutoFit/>
            </a:bodyPr>
            <a:lstStyle/>
            <a:p>
              <a:r>
                <a:rPr lang="en-NZ" sz="800" dirty="0" smtClean="0"/>
                <a:t>Essbase</a:t>
              </a:r>
            </a:p>
            <a:p>
              <a:r>
                <a:rPr lang="en-NZ" sz="800" dirty="0" smtClean="0"/>
                <a:t>Server</a:t>
              </a:r>
              <a:endParaRPr lang="en-NZ" sz="800" dirty="0"/>
            </a:p>
          </p:txBody>
        </p:sp>
      </p:grpSp>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41917" y="5750609"/>
            <a:ext cx="485775" cy="56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1817" y="5750609"/>
            <a:ext cx="4667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37"/>
          <p:cNvSpPr/>
          <p:nvPr/>
        </p:nvSpPr>
        <p:spPr>
          <a:xfrm>
            <a:off x="4967322" y="5870466"/>
            <a:ext cx="832919" cy="22633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b="0" dirty="0" smtClean="0">
                <a:solidFill>
                  <a:schemeClr val="tx1"/>
                </a:solidFill>
              </a:rPr>
              <a:t>ODI</a:t>
            </a:r>
            <a:br>
              <a:rPr lang="en-NZ" sz="800" b="0" dirty="0" smtClean="0">
                <a:solidFill>
                  <a:schemeClr val="tx1"/>
                </a:solidFill>
              </a:rPr>
            </a:br>
            <a:r>
              <a:rPr lang="en-NZ" sz="800" b="0" dirty="0" smtClean="0">
                <a:solidFill>
                  <a:schemeClr val="tx1"/>
                </a:solidFill>
              </a:rPr>
              <a:t>Agent</a:t>
            </a:r>
            <a:endParaRPr lang="en-NZ" sz="800" b="0" dirty="0">
              <a:solidFill>
                <a:schemeClr val="tx1"/>
              </a:solidFill>
            </a:endParaRPr>
          </a:p>
        </p:txBody>
      </p:sp>
      <p:cxnSp>
        <p:nvCxnSpPr>
          <p:cNvPr id="23" name="Straight Arrow Connector 22"/>
          <p:cNvCxnSpPr/>
          <p:nvPr/>
        </p:nvCxnSpPr>
        <p:spPr>
          <a:xfrm flipH="1">
            <a:off x="4253614" y="5932760"/>
            <a:ext cx="2731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6115609" y="5961152"/>
            <a:ext cx="2731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2651152" y="5932760"/>
            <a:ext cx="2731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149"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084914" y="1433842"/>
            <a:ext cx="423863"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611967" y="1412968"/>
            <a:ext cx="90805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206124" y="1421898"/>
            <a:ext cx="53975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906333" y="1382284"/>
            <a:ext cx="828675"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146730" y="1433842"/>
            <a:ext cx="52705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85857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0490" y="1386435"/>
            <a:ext cx="7785979" cy="713466"/>
          </a:xfrm>
          <a:prstGeom prst="rect">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242" name="Title 1"/>
          <p:cNvSpPr>
            <a:spLocks noGrp="1"/>
          </p:cNvSpPr>
          <p:nvPr>
            <p:ph type="title"/>
          </p:nvPr>
        </p:nvSpPr>
        <p:spPr>
          <a:xfrm>
            <a:off x="461359" y="181429"/>
            <a:ext cx="7419975" cy="520095"/>
          </a:xfrm>
        </p:spPr>
        <p:txBody>
          <a:bodyPr/>
          <a:lstStyle/>
          <a:p>
            <a:r>
              <a:rPr lang="en-NZ" sz="2000" dirty="0">
                <a:solidFill>
                  <a:srgbClr val="7030A0"/>
                </a:solidFill>
                <a:latin typeface="Calibri" pitchFamily="34" charset="0"/>
              </a:rPr>
              <a:t>Oracle/Hyperion EPM </a:t>
            </a:r>
            <a:r>
              <a:rPr lang="en-NZ" sz="2000" dirty="0" smtClean="0">
                <a:solidFill>
                  <a:srgbClr val="7030A0"/>
                </a:solidFill>
                <a:latin typeface="Calibri" pitchFamily="34" charset="0"/>
              </a:rPr>
              <a:t>Architecture</a:t>
            </a:r>
            <a:endParaRPr lang="en-NZ" dirty="0">
              <a:latin typeface="Arial" charset="0"/>
            </a:endParaRPr>
          </a:p>
        </p:txBody>
      </p:sp>
      <p:sp>
        <p:nvSpPr>
          <p:cNvPr id="2" name="TextBox 1"/>
          <p:cNvSpPr txBox="1"/>
          <p:nvPr/>
        </p:nvSpPr>
        <p:spPr>
          <a:xfrm>
            <a:off x="2228650" y="896293"/>
            <a:ext cx="4617267" cy="400110"/>
          </a:xfrm>
          <a:prstGeom prst="rect">
            <a:avLst/>
          </a:prstGeom>
          <a:noFill/>
        </p:spPr>
        <p:txBody>
          <a:bodyPr wrap="square" rtlCol="0">
            <a:spAutoFit/>
          </a:bodyPr>
          <a:lstStyle/>
          <a:p>
            <a:pPr algn="ctr"/>
            <a:r>
              <a:rPr lang="en-NZ" dirty="0" smtClean="0"/>
              <a:t>Technical Architecture</a:t>
            </a:r>
            <a:endParaRPr lang="en-NZ" dirty="0"/>
          </a:p>
        </p:txBody>
      </p:sp>
      <p:sp>
        <p:nvSpPr>
          <p:cNvPr id="5" name="Rectangle 4"/>
          <p:cNvSpPr/>
          <p:nvPr/>
        </p:nvSpPr>
        <p:spPr>
          <a:xfrm>
            <a:off x="783123" y="2498756"/>
            <a:ext cx="7763347" cy="2879002"/>
          </a:xfrm>
          <a:prstGeom prst="rect">
            <a:avLst/>
          </a:prstGeom>
          <a:solidFill>
            <a:schemeClr val="accent3">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783124" y="5710349"/>
            <a:ext cx="7763346" cy="692239"/>
          </a:xfrm>
          <a:prstGeom prst="rect">
            <a:avLst/>
          </a:prstGeom>
          <a:solidFill>
            <a:schemeClr val="accent3">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Up-Down Arrow 8"/>
          <p:cNvSpPr/>
          <p:nvPr/>
        </p:nvSpPr>
        <p:spPr>
          <a:xfrm>
            <a:off x="7283500" y="2082298"/>
            <a:ext cx="208229" cy="416458"/>
          </a:xfrm>
          <a:prstGeom prst="up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C000"/>
              </a:solidFill>
            </a:endParaRPr>
          </a:p>
        </p:txBody>
      </p:sp>
      <p:sp>
        <p:nvSpPr>
          <p:cNvPr id="11" name="Up-Down Arrow 10"/>
          <p:cNvSpPr/>
          <p:nvPr/>
        </p:nvSpPr>
        <p:spPr>
          <a:xfrm>
            <a:off x="4611967" y="2094242"/>
            <a:ext cx="208229" cy="404262"/>
          </a:xfrm>
          <a:prstGeom prst="up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C000"/>
              </a:solidFill>
            </a:endParaRPr>
          </a:p>
        </p:txBody>
      </p:sp>
      <p:sp>
        <p:nvSpPr>
          <p:cNvPr id="7" name="Rectangle 6"/>
          <p:cNvSpPr/>
          <p:nvPr/>
        </p:nvSpPr>
        <p:spPr>
          <a:xfrm>
            <a:off x="1050201" y="2610792"/>
            <a:ext cx="5754983" cy="2806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solidFill>
                  <a:schemeClr val="tx1"/>
                </a:solidFill>
              </a:rPr>
              <a:t>HTTP Server (IIS, Apache, OHS)</a:t>
            </a:r>
            <a:endParaRPr lang="en-NZ" sz="1200" dirty="0">
              <a:solidFill>
                <a:schemeClr val="tx1"/>
              </a:solidFill>
            </a:endParaRPr>
          </a:p>
        </p:txBody>
      </p:sp>
      <p:sp>
        <p:nvSpPr>
          <p:cNvPr id="13" name="Rectangle 12"/>
          <p:cNvSpPr/>
          <p:nvPr/>
        </p:nvSpPr>
        <p:spPr>
          <a:xfrm>
            <a:off x="1050202" y="3002733"/>
            <a:ext cx="5754982" cy="280658"/>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Workspace</a:t>
            </a:r>
            <a:endParaRPr lang="en-NZ" sz="1200" b="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4" name="Rectangle 13"/>
          <p:cNvSpPr/>
          <p:nvPr/>
        </p:nvSpPr>
        <p:spPr>
          <a:xfrm>
            <a:off x="1050202" y="3385996"/>
            <a:ext cx="2978590" cy="1457608"/>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1149790" y="3467477"/>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solidFill>
                  <a:schemeClr val="bg1"/>
                </a:solidFill>
              </a:rPr>
              <a:t>Financial</a:t>
            </a:r>
            <a:br>
              <a:rPr lang="en-NZ" sz="900" dirty="0" smtClean="0">
                <a:solidFill>
                  <a:schemeClr val="bg1"/>
                </a:solidFill>
              </a:rPr>
            </a:br>
            <a:r>
              <a:rPr lang="en-NZ" sz="900" dirty="0" smtClean="0">
                <a:solidFill>
                  <a:schemeClr val="bg1"/>
                </a:solidFill>
              </a:rPr>
              <a:t>Reporting</a:t>
            </a:r>
            <a:br>
              <a:rPr lang="en-NZ" sz="900" dirty="0" smtClean="0">
                <a:solidFill>
                  <a:schemeClr val="bg1"/>
                </a:solidFill>
              </a:rPr>
            </a:br>
            <a:r>
              <a:rPr lang="en-NZ" sz="900" dirty="0" smtClean="0">
                <a:solidFill>
                  <a:schemeClr val="bg1"/>
                </a:solidFill>
              </a:rPr>
              <a:t>Web</a:t>
            </a:r>
            <a:endParaRPr lang="en-NZ" sz="900" dirty="0">
              <a:solidFill>
                <a:schemeClr val="bg1"/>
              </a:solidFill>
            </a:endParaRPr>
          </a:p>
        </p:txBody>
      </p:sp>
      <p:sp>
        <p:nvSpPr>
          <p:cNvPr id="17" name="Rectangle 16"/>
          <p:cNvSpPr/>
          <p:nvPr/>
        </p:nvSpPr>
        <p:spPr>
          <a:xfrm>
            <a:off x="2091348" y="3467477"/>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Web</a:t>
            </a:r>
            <a:br>
              <a:rPr lang="en-NZ" sz="900" dirty="0" smtClean="0"/>
            </a:br>
            <a:r>
              <a:rPr lang="en-NZ" sz="900" dirty="0" smtClean="0"/>
              <a:t>Analysis</a:t>
            </a:r>
            <a:endParaRPr lang="en-NZ" sz="900" dirty="0"/>
          </a:p>
        </p:txBody>
      </p:sp>
      <p:sp>
        <p:nvSpPr>
          <p:cNvPr id="18" name="Rectangle 17"/>
          <p:cNvSpPr/>
          <p:nvPr/>
        </p:nvSpPr>
        <p:spPr>
          <a:xfrm>
            <a:off x="3032906" y="3467477"/>
            <a:ext cx="832919" cy="45267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solidFill>
                  <a:schemeClr val="tx1"/>
                </a:solidFill>
              </a:rPr>
              <a:t>Interactive</a:t>
            </a:r>
            <a:br>
              <a:rPr lang="en-NZ" sz="900" b="0" dirty="0" smtClean="0">
                <a:solidFill>
                  <a:schemeClr val="tx1"/>
                </a:solidFill>
              </a:rPr>
            </a:br>
            <a:r>
              <a:rPr lang="en-NZ" sz="900" b="0" dirty="0" smtClean="0">
                <a:solidFill>
                  <a:schemeClr val="tx1"/>
                </a:solidFill>
              </a:rPr>
              <a:t>Reporting</a:t>
            </a:r>
            <a:endParaRPr lang="en-NZ" sz="900" b="0" dirty="0">
              <a:solidFill>
                <a:schemeClr val="tx1"/>
              </a:solidFill>
            </a:endParaRPr>
          </a:p>
        </p:txBody>
      </p:sp>
      <p:sp>
        <p:nvSpPr>
          <p:cNvPr id="19" name="Rectangle 18"/>
          <p:cNvSpPr/>
          <p:nvPr/>
        </p:nvSpPr>
        <p:spPr>
          <a:xfrm>
            <a:off x="1149789" y="3947310"/>
            <a:ext cx="832919" cy="45267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solidFill>
                  <a:schemeClr val="tx1"/>
                </a:solidFill>
              </a:rPr>
              <a:t>Financial</a:t>
            </a:r>
          </a:p>
          <a:p>
            <a:pPr algn="ctr"/>
            <a:r>
              <a:rPr lang="en-NZ" sz="900" b="0" dirty="0" smtClean="0">
                <a:solidFill>
                  <a:schemeClr val="tx1"/>
                </a:solidFill>
              </a:rPr>
              <a:t>Reporting</a:t>
            </a:r>
          </a:p>
          <a:p>
            <a:pPr algn="ctr"/>
            <a:r>
              <a:rPr lang="en-NZ" sz="900" b="0" dirty="0" err="1" smtClean="0">
                <a:solidFill>
                  <a:schemeClr val="tx1"/>
                </a:solidFill>
              </a:rPr>
              <a:t>Svcs</a:t>
            </a:r>
            <a:endParaRPr lang="en-NZ" sz="900" b="0" dirty="0">
              <a:solidFill>
                <a:schemeClr val="tx1"/>
              </a:solidFill>
            </a:endParaRPr>
          </a:p>
        </p:txBody>
      </p:sp>
      <p:sp>
        <p:nvSpPr>
          <p:cNvPr id="20" name="Rectangle 19"/>
          <p:cNvSpPr/>
          <p:nvPr/>
        </p:nvSpPr>
        <p:spPr>
          <a:xfrm>
            <a:off x="2091347" y="3947310"/>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t>OBIEE</a:t>
            </a:r>
            <a:endParaRPr lang="en-NZ" sz="900" b="0" dirty="0"/>
          </a:p>
        </p:txBody>
      </p:sp>
      <p:sp>
        <p:nvSpPr>
          <p:cNvPr id="21" name="Rectangle 20"/>
          <p:cNvSpPr/>
          <p:nvPr/>
        </p:nvSpPr>
        <p:spPr>
          <a:xfrm>
            <a:off x="1149789" y="4476939"/>
            <a:ext cx="2716036" cy="280658"/>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0" dirty="0" smtClean="0">
                <a:solidFill>
                  <a:schemeClr val="tx1"/>
                </a:solidFill>
              </a:rPr>
              <a:t>Workspace Agent Service</a:t>
            </a:r>
            <a:endParaRPr lang="en-NZ" sz="1200" b="0" dirty="0">
              <a:solidFill>
                <a:schemeClr val="tx1"/>
              </a:solidFill>
            </a:endParaRPr>
          </a:p>
        </p:txBody>
      </p:sp>
      <p:sp>
        <p:nvSpPr>
          <p:cNvPr id="22" name="Rectangle 21"/>
          <p:cNvSpPr/>
          <p:nvPr/>
        </p:nvSpPr>
        <p:spPr>
          <a:xfrm>
            <a:off x="4110270" y="3385994"/>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Planning</a:t>
            </a:r>
            <a:endParaRPr lang="en-NZ" sz="1200" dirty="0"/>
          </a:p>
        </p:txBody>
      </p:sp>
      <p:sp>
        <p:nvSpPr>
          <p:cNvPr id="24" name="Rectangle 23"/>
          <p:cNvSpPr/>
          <p:nvPr/>
        </p:nvSpPr>
        <p:spPr>
          <a:xfrm>
            <a:off x="5972263" y="3385996"/>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EPMA</a:t>
            </a:r>
            <a:br>
              <a:rPr lang="en-NZ" sz="900" dirty="0" smtClean="0"/>
            </a:br>
            <a:r>
              <a:rPr lang="en-NZ" sz="900" dirty="0" smtClean="0"/>
              <a:t>(Web App, Data Sync)</a:t>
            </a:r>
            <a:endParaRPr lang="en-NZ" sz="900" dirty="0"/>
          </a:p>
        </p:txBody>
      </p:sp>
      <p:sp>
        <p:nvSpPr>
          <p:cNvPr id="26" name="Rectangle 25"/>
          <p:cNvSpPr/>
          <p:nvPr/>
        </p:nvSpPr>
        <p:spPr>
          <a:xfrm>
            <a:off x="5972265" y="4173646"/>
            <a:ext cx="832919" cy="22633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b="0" dirty="0" smtClean="0">
                <a:solidFill>
                  <a:schemeClr val="tx1"/>
                </a:solidFill>
              </a:rPr>
              <a:t>EPMA</a:t>
            </a:r>
          </a:p>
          <a:p>
            <a:pPr algn="ctr"/>
            <a:r>
              <a:rPr lang="en-NZ" sz="800" b="0" dirty="0" smtClean="0">
                <a:solidFill>
                  <a:schemeClr val="tx1"/>
                </a:solidFill>
              </a:rPr>
              <a:t>Svc </a:t>
            </a:r>
            <a:r>
              <a:rPr lang="en-NZ" sz="800" b="0" dirty="0" err="1" smtClean="0">
                <a:solidFill>
                  <a:schemeClr val="tx1"/>
                </a:solidFill>
              </a:rPr>
              <a:t>Mgr</a:t>
            </a:r>
            <a:endParaRPr lang="en-NZ" sz="800" b="0" dirty="0">
              <a:solidFill>
                <a:schemeClr val="tx1"/>
              </a:solidFill>
            </a:endParaRPr>
          </a:p>
        </p:txBody>
      </p:sp>
      <p:sp>
        <p:nvSpPr>
          <p:cNvPr id="27" name="Rectangle 26"/>
          <p:cNvSpPr/>
          <p:nvPr/>
        </p:nvSpPr>
        <p:spPr>
          <a:xfrm>
            <a:off x="5972261" y="4476939"/>
            <a:ext cx="832919" cy="226336"/>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err="1" smtClean="0"/>
              <a:t>Calc</a:t>
            </a:r>
            <a:r>
              <a:rPr lang="en-NZ" sz="900" dirty="0" smtClean="0"/>
              <a:t> Mgr.</a:t>
            </a:r>
            <a:endParaRPr lang="en-NZ" sz="900" dirty="0"/>
          </a:p>
        </p:txBody>
      </p:sp>
      <p:sp>
        <p:nvSpPr>
          <p:cNvPr id="28" name="Rectangle 27"/>
          <p:cNvSpPr/>
          <p:nvPr/>
        </p:nvSpPr>
        <p:spPr>
          <a:xfrm>
            <a:off x="1050197" y="4938666"/>
            <a:ext cx="7183923" cy="280658"/>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Shared Services (Foundation)</a:t>
            </a:r>
            <a:endParaRPr lang="en-NZ" sz="1200" dirty="0"/>
          </a:p>
        </p:txBody>
      </p:sp>
      <p:sp>
        <p:nvSpPr>
          <p:cNvPr id="29" name="Rectangle 28"/>
          <p:cNvSpPr/>
          <p:nvPr/>
        </p:nvSpPr>
        <p:spPr>
          <a:xfrm>
            <a:off x="7401202" y="2891450"/>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Essbase</a:t>
            </a:r>
            <a:br>
              <a:rPr lang="en-NZ" sz="900" dirty="0" smtClean="0"/>
            </a:br>
            <a:r>
              <a:rPr lang="en-NZ" sz="900" dirty="0" smtClean="0"/>
              <a:t>Provider</a:t>
            </a:r>
            <a:br>
              <a:rPr lang="en-NZ" sz="900" dirty="0" smtClean="0"/>
            </a:br>
            <a:r>
              <a:rPr lang="en-NZ" sz="900" dirty="0" err="1" smtClean="0"/>
              <a:t>Svcs</a:t>
            </a:r>
            <a:endParaRPr lang="en-NZ" sz="900" dirty="0"/>
          </a:p>
        </p:txBody>
      </p:sp>
      <p:sp>
        <p:nvSpPr>
          <p:cNvPr id="30" name="Rectangle 29"/>
          <p:cNvSpPr/>
          <p:nvPr/>
        </p:nvSpPr>
        <p:spPr>
          <a:xfrm>
            <a:off x="7410255" y="3466345"/>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Essbase</a:t>
            </a:r>
            <a:br>
              <a:rPr lang="en-NZ" sz="900" dirty="0" smtClean="0"/>
            </a:br>
            <a:r>
              <a:rPr lang="en-NZ" sz="900" dirty="0" smtClean="0"/>
              <a:t>Admin</a:t>
            </a:r>
            <a:br>
              <a:rPr lang="en-NZ" sz="900" dirty="0" smtClean="0"/>
            </a:br>
            <a:r>
              <a:rPr lang="en-NZ" sz="900" dirty="0" smtClean="0"/>
              <a:t>Services</a:t>
            </a:r>
            <a:endParaRPr lang="en-NZ" sz="900" dirty="0"/>
          </a:p>
        </p:txBody>
      </p:sp>
      <p:sp>
        <p:nvSpPr>
          <p:cNvPr id="31" name="Rectangle 30"/>
          <p:cNvSpPr/>
          <p:nvPr/>
        </p:nvSpPr>
        <p:spPr>
          <a:xfrm>
            <a:off x="7410254" y="4071418"/>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Essbase</a:t>
            </a:r>
            <a:br>
              <a:rPr lang="en-NZ" sz="900" dirty="0" smtClean="0"/>
            </a:br>
            <a:r>
              <a:rPr lang="en-NZ" sz="900" dirty="0" smtClean="0"/>
              <a:t>Studio</a:t>
            </a:r>
            <a:br>
              <a:rPr lang="en-NZ" sz="900" dirty="0" smtClean="0"/>
            </a:br>
            <a:r>
              <a:rPr lang="en-NZ" sz="900" dirty="0" smtClean="0"/>
              <a:t>Server</a:t>
            </a:r>
            <a:endParaRPr lang="en-NZ" sz="900" dirty="0"/>
          </a:p>
        </p:txBody>
      </p:sp>
      <p:sp>
        <p:nvSpPr>
          <p:cNvPr id="32" name="Rectangle 31"/>
          <p:cNvSpPr/>
          <p:nvPr/>
        </p:nvSpPr>
        <p:spPr>
          <a:xfrm>
            <a:off x="5035231" y="3991069"/>
            <a:ext cx="832919" cy="45267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solidFill>
                  <a:schemeClr val="tx1"/>
                </a:solidFill>
              </a:rPr>
              <a:t>HFM/FDM</a:t>
            </a:r>
          </a:p>
          <a:p>
            <a:pPr algn="ctr"/>
            <a:r>
              <a:rPr lang="en-NZ" sz="900" b="0" dirty="0" smtClean="0">
                <a:solidFill>
                  <a:schemeClr val="tx1"/>
                </a:solidFill>
              </a:rPr>
              <a:t>COM</a:t>
            </a:r>
          </a:p>
          <a:p>
            <a:pPr algn="ctr"/>
            <a:r>
              <a:rPr lang="en-NZ" sz="900" b="0" dirty="0" smtClean="0">
                <a:solidFill>
                  <a:schemeClr val="tx1"/>
                </a:solidFill>
              </a:rPr>
              <a:t>Server</a:t>
            </a:r>
            <a:endParaRPr lang="en-NZ" sz="900" b="0" dirty="0">
              <a:solidFill>
                <a:schemeClr val="tx1"/>
              </a:solidFill>
            </a:endParaRPr>
          </a:p>
        </p:txBody>
      </p:sp>
      <p:sp>
        <p:nvSpPr>
          <p:cNvPr id="33" name="Rectangle 32"/>
          <p:cNvSpPr/>
          <p:nvPr/>
        </p:nvSpPr>
        <p:spPr>
          <a:xfrm>
            <a:off x="5035232" y="3385996"/>
            <a:ext cx="832919" cy="452673"/>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solidFill>
                  <a:schemeClr val="tx1"/>
                </a:solidFill>
              </a:rPr>
              <a:t>HFM/FDM</a:t>
            </a:r>
            <a:br>
              <a:rPr lang="en-NZ" sz="900" dirty="0" smtClean="0">
                <a:solidFill>
                  <a:schemeClr val="tx1"/>
                </a:solidFill>
              </a:rPr>
            </a:br>
            <a:r>
              <a:rPr lang="en-NZ" sz="900" dirty="0" smtClean="0">
                <a:solidFill>
                  <a:schemeClr val="tx1"/>
                </a:solidFill>
              </a:rPr>
              <a:t>Web</a:t>
            </a:r>
            <a:endParaRPr lang="en-NZ" sz="900" dirty="0">
              <a:solidFill>
                <a:schemeClr val="tx1"/>
              </a:solidFill>
            </a:endParaRPr>
          </a:p>
        </p:txBody>
      </p:sp>
      <p:sp>
        <p:nvSpPr>
          <p:cNvPr id="34" name="Rectangle 33"/>
          <p:cNvSpPr/>
          <p:nvPr/>
        </p:nvSpPr>
        <p:spPr>
          <a:xfrm>
            <a:off x="5972262" y="3888464"/>
            <a:ext cx="832919" cy="226336"/>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b="0" dirty="0" smtClean="0">
                <a:solidFill>
                  <a:schemeClr val="tx1"/>
                </a:solidFill>
              </a:rPr>
              <a:t>EPMA</a:t>
            </a:r>
          </a:p>
          <a:p>
            <a:pPr algn="ctr"/>
            <a:r>
              <a:rPr lang="en-NZ" sz="800" b="0" dirty="0" smtClean="0">
                <a:solidFill>
                  <a:schemeClr val="tx1"/>
                </a:solidFill>
              </a:rPr>
              <a:t>Dim </a:t>
            </a:r>
            <a:r>
              <a:rPr lang="en-NZ" sz="800" b="0" dirty="0" err="1" smtClean="0">
                <a:solidFill>
                  <a:schemeClr val="tx1"/>
                </a:solidFill>
              </a:rPr>
              <a:t>Svr</a:t>
            </a:r>
            <a:endParaRPr lang="en-NZ" sz="800" b="0" dirty="0">
              <a:solidFill>
                <a:schemeClr val="tx1"/>
              </a:solidFill>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944" y="3303697"/>
            <a:ext cx="639259" cy="98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1742789" y="5760113"/>
            <a:ext cx="905348" cy="592709"/>
            <a:chOff x="2448954" y="5689022"/>
            <a:chExt cx="855550" cy="65198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2" y="5689022"/>
              <a:ext cx="273227" cy="364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448954" y="6002448"/>
              <a:ext cx="855550" cy="338554"/>
            </a:xfrm>
            <a:prstGeom prst="rect">
              <a:avLst/>
            </a:prstGeom>
            <a:noFill/>
          </p:spPr>
          <p:txBody>
            <a:bodyPr wrap="square" rtlCol="0">
              <a:spAutoFit/>
            </a:bodyPr>
            <a:lstStyle/>
            <a:p>
              <a:r>
                <a:rPr lang="en-NZ" sz="800" dirty="0" smtClean="0"/>
                <a:t>Essbase</a:t>
              </a:r>
            </a:p>
            <a:p>
              <a:r>
                <a:rPr lang="en-NZ" sz="800" dirty="0" smtClean="0"/>
                <a:t>Server</a:t>
              </a:r>
              <a:endParaRPr lang="en-NZ" sz="800" dirty="0"/>
            </a:p>
          </p:txBody>
        </p:sp>
      </p:grpSp>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41917" y="5750609"/>
            <a:ext cx="485775" cy="56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1817" y="5750609"/>
            <a:ext cx="4667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37"/>
          <p:cNvSpPr/>
          <p:nvPr/>
        </p:nvSpPr>
        <p:spPr>
          <a:xfrm>
            <a:off x="4967322" y="5870466"/>
            <a:ext cx="832919" cy="22633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b="0" dirty="0" smtClean="0">
                <a:solidFill>
                  <a:schemeClr val="tx1"/>
                </a:solidFill>
              </a:rPr>
              <a:t>ODI</a:t>
            </a:r>
            <a:br>
              <a:rPr lang="en-NZ" sz="800" b="0" dirty="0" smtClean="0">
                <a:solidFill>
                  <a:schemeClr val="tx1"/>
                </a:solidFill>
              </a:rPr>
            </a:br>
            <a:r>
              <a:rPr lang="en-NZ" sz="800" b="0" dirty="0" smtClean="0">
                <a:solidFill>
                  <a:schemeClr val="tx1"/>
                </a:solidFill>
              </a:rPr>
              <a:t>Agent</a:t>
            </a:r>
            <a:endParaRPr lang="en-NZ" sz="800" b="0" dirty="0">
              <a:solidFill>
                <a:schemeClr val="tx1"/>
              </a:solidFill>
            </a:endParaRPr>
          </a:p>
        </p:txBody>
      </p:sp>
      <p:cxnSp>
        <p:nvCxnSpPr>
          <p:cNvPr id="23" name="Straight Arrow Connector 22"/>
          <p:cNvCxnSpPr/>
          <p:nvPr/>
        </p:nvCxnSpPr>
        <p:spPr>
          <a:xfrm flipH="1">
            <a:off x="4253614" y="5932760"/>
            <a:ext cx="2731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6115609" y="5961152"/>
            <a:ext cx="2731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2651152" y="5932760"/>
            <a:ext cx="2731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149"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084914" y="1433842"/>
            <a:ext cx="423863"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611967" y="1412968"/>
            <a:ext cx="90805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206124" y="1421898"/>
            <a:ext cx="53975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906333" y="1382284"/>
            <a:ext cx="828675"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146730" y="1433842"/>
            <a:ext cx="52705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190178" y="2169797"/>
            <a:ext cx="1195061" cy="230832"/>
          </a:xfrm>
          <a:prstGeom prst="rect">
            <a:avLst/>
          </a:prstGeom>
          <a:noFill/>
        </p:spPr>
        <p:txBody>
          <a:bodyPr wrap="square" rtlCol="0">
            <a:spAutoFit/>
          </a:bodyPr>
          <a:lstStyle/>
          <a:p>
            <a:r>
              <a:rPr lang="en-NZ" sz="900" b="0" dirty="0" smtClean="0"/>
              <a:t>API, RMI, HTTP(S)</a:t>
            </a:r>
            <a:endParaRPr lang="en-NZ" sz="900" b="0" dirty="0"/>
          </a:p>
        </p:txBody>
      </p:sp>
      <p:sp>
        <p:nvSpPr>
          <p:cNvPr id="50" name="TextBox 49"/>
          <p:cNvSpPr txBox="1"/>
          <p:nvPr/>
        </p:nvSpPr>
        <p:spPr>
          <a:xfrm>
            <a:off x="4831952" y="2174859"/>
            <a:ext cx="688065" cy="230832"/>
          </a:xfrm>
          <a:prstGeom prst="rect">
            <a:avLst/>
          </a:prstGeom>
          <a:noFill/>
        </p:spPr>
        <p:txBody>
          <a:bodyPr wrap="square" rtlCol="0">
            <a:spAutoFit/>
          </a:bodyPr>
          <a:lstStyle/>
          <a:p>
            <a:r>
              <a:rPr lang="en-NZ" sz="900" b="0" dirty="0" smtClean="0"/>
              <a:t>HTTP(S)</a:t>
            </a:r>
            <a:endParaRPr lang="en-NZ" sz="900" b="0" dirty="0"/>
          </a:p>
        </p:txBody>
      </p:sp>
      <p:sp>
        <p:nvSpPr>
          <p:cNvPr id="51" name="TextBox 50"/>
          <p:cNvSpPr txBox="1"/>
          <p:nvPr/>
        </p:nvSpPr>
        <p:spPr>
          <a:xfrm>
            <a:off x="7516299" y="2172328"/>
            <a:ext cx="688065" cy="230832"/>
          </a:xfrm>
          <a:prstGeom prst="rect">
            <a:avLst/>
          </a:prstGeom>
          <a:noFill/>
        </p:spPr>
        <p:txBody>
          <a:bodyPr wrap="square" rtlCol="0">
            <a:spAutoFit/>
          </a:bodyPr>
          <a:lstStyle/>
          <a:p>
            <a:r>
              <a:rPr lang="en-NZ" sz="900" b="0" dirty="0" smtClean="0"/>
              <a:t>DCOM</a:t>
            </a:r>
            <a:endParaRPr lang="en-NZ" sz="900" b="0" dirty="0"/>
          </a:p>
        </p:txBody>
      </p:sp>
      <p:sp>
        <p:nvSpPr>
          <p:cNvPr id="52" name="Up-Down Arrow 51"/>
          <p:cNvSpPr/>
          <p:nvPr/>
        </p:nvSpPr>
        <p:spPr>
          <a:xfrm>
            <a:off x="1920201" y="2110415"/>
            <a:ext cx="208229" cy="416458"/>
          </a:xfrm>
          <a:prstGeom prst="up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C000"/>
              </a:solidFill>
            </a:endParaRPr>
          </a:p>
        </p:txBody>
      </p:sp>
      <p:grpSp>
        <p:nvGrpSpPr>
          <p:cNvPr id="25" name="Group 24"/>
          <p:cNvGrpSpPr/>
          <p:nvPr/>
        </p:nvGrpSpPr>
        <p:grpSpPr>
          <a:xfrm>
            <a:off x="2733495" y="5377758"/>
            <a:ext cx="872612" cy="332592"/>
            <a:chOff x="1915097" y="5377758"/>
            <a:chExt cx="872612" cy="332592"/>
          </a:xfrm>
        </p:grpSpPr>
        <p:sp>
          <p:nvSpPr>
            <p:cNvPr id="4" name="Up-Down Arrow 3"/>
            <p:cNvSpPr/>
            <p:nvPr/>
          </p:nvSpPr>
          <p:spPr>
            <a:xfrm>
              <a:off x="1915097" y="5377758"/>
              <a:ext cx="152400" cy="332592"/>
            </a:xfrm>
            <a:prstGeom prst="up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C000"/>
                </a:solidFill>
              </a:endParaRPr>
            </a:p>
          </p:txBody>
        </p:sp>
        <p:sp>
          <p:nvSpPr>
            <p:cNvPr id="53" name="TextBox 52"/>
            <p:cNvSpPr txBox="1"/>
            <p:nvPr/>
          </p:nvSpPr>
          <p:spPr>
            <a:xfrm>
              <a:off x="2099644" y="5428638"/>
              <a:ext cx="688065" cy="230832"/>
            </a:xfrm>
            <a:prstGeom prst="rect">
              <a:avLst/>
            </a:prstGeom>
            <a:noFill/>
          </p:spPr>
          <p:txBody>
            <a:bodyPr wrap="square" rtlCol="0">
              <a:spAutoFit/>
            </a:bodyPr>
            <a:lstStyle/>
            <a:p>
              <a:r>
                <a:rPr lang="en-NZ" sz="900" b="0" dirty="0" smtClean="0"/>
                <a:t>TCP/IP</a:t>
              </a:r>
              <a:endParaRPr lang="en-NZ" sz="900" b="0" dirty="0"/>
            </a:p>
          </p:txBody>
        </p:sp>
      </p:grpSp>
      <p:grpSp>
        <p:nvGrpSpPr>
          <p:cNvPr id="55" name="Group 54"/>
          <p:cNvGrpSpPr/>
          <p:nvPr/>
        </p:nvGrpSpPr>
        <p:grpSpPr>
          <a:xfrm>
            <a:off x="5192728" y="5377758"/>
            <a:ext cx="1262392" cy="332592"/>
            <a:chOff x="1899536" y="5394099"/>
            <a:chExt cx="1262392" cy="332592"/>
          </a:xfrm>
        </p:grpSpPr>
        <p:sp>
          <p:nvSpPr>
            <p:cNvPr id="56" name="Up-Down Arrow 55"/>
            <p:cNvSpPr/>
            <p:nvPr/>
          </p:nvSpPr>
          <p:spPr>
            <a:xfrm>
              <a:off x="1899536" y="5394099"/>
              <a:ext cx="152400" cy="332592"/>
            </a:xfrm>
            <a:prstGeom prst="up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C000"/>
                </a:solidFill>
              </a:endParaRPr>
            </a:p>
          </p:txBody>
        </p:sp>
        <p:sp>
          <p:nvSpPr>
            <p:cNvPr id="57" name="TextBox 56"/>
            <p:cNvSpPr txBox="1"/>
            <p:nvPr/>
          </p:nvSpPr>
          <p:spPr>
            <a:xfrm>
              <a:off x="2099643" y="5428638"/>
              <a:ext cx="1062285" cy="230832"/>
            </a:xfrm>
            <a:prstGeom prst="rect">
              <a:avLst/>
            </a:prstGeom>
            <a:noFill/>
          </p:spPr>
          <p:txBody>
            <a:bodyPr wrap="square" rtlCol="0">
              <a:spAutoFit/>
            </a:bodyPr>
            <a:lstStyle/>
            <a:p>
              <a:r>
                <a:rPr lang="en-NZ" sz="900" b="0" dirty="0" smtClean="0"/>
                <a:t>JDBC, OLE DB</a:t>
              </a:r>
              <a:endParaRPr lang="en-NZ" sz="900" b="0" dirty="0"/>
            </a:p>
          </p:txBody>
        </p:sp>
      </p:grpSp>
      <p:sp>
        <p:nvSpPr>
          <p:cNvPr id="10" name="TextBox 9"/>
          <p:cNvSpPr txBox="1"/>
          <p:nvPr/>
        </p:nvSpPr>
        <p:spPr>
          <a:xfrm>
            <a:off x="8546468" y="1504446"/>
            <a:ext cx="461665" cy="477444"/>
          </a:xfrm>
          <a:prstGeom prst="rect">
            <a:avLst/>
          </a:prstGeom>
          <a:noFill/>
        </p:spPr>
        <p:txBody>
          <a:bodyPr vert="vert" wrap="square" rtlCol="0">
            <a:spAutoFit/>
          </a:bodyPr>
          <a:lstStyle/>
          <a:p>
            <a:pPr algn="ctr"/>
            <a:r>
              <a:rPr lang="en-NZ" sz="900" dirty="0" smtClean="0"/>
              <a:t>Client</a:t>
            </a:r>
            <a:br>
              <a:rPr lang="en-NZ" sz="900" dirty="0" smtClean="0"/>
            </a:br>
            <a:r>
              <a:rPr lang="en-NZ" sz="900" dirty="0" smtClean="0"/>
              <a:t>Layer</a:t>
            </a:r>
            <a:endParaRPr lang="en-NZ" sz="900" dirty="0"/>
          </a:p>
        </p:txBody>
      </p:sp>
      <p:sp>
        <p:nvSpPr>
          <p:cNvPr id="58" name="TextBox 57"/>
          <p:cNvSpPr txBox="1"/>
          <p:nvPr/>
        </p:nvSpPr>
        <p:spPr>
          <a:xfrm>
            <a:off x="8511658" y="3327022"/>
            <a:ext cx="461665" cy="1023294"/>
          </a:xfrm>
          <a:prstGeom prst="rect">
            <a:avLst/>
          </a:prstGeom>
          <a:noFill/>
        </p:spPr>
        <p:txBody>
          <a:bodyPr vert="vert" wrap="square" rtlCol="0">
            <a:spAutoFit/>
          </a:bodyPr>
          <a:lstStyle/>
          <a:p>
            <a:pPr algn="ctr"/>
            <a:r>
              <a:rPr lang="en-NZ" sz="900" dirty="0" smtClean="0"/>
              <a:t>Application</a:t>
            </a:r>
            <a:br>
              <a:rPr lang="en-NZ" sz="900" dirty="0" smtClean="0"/>
            </a:br>
            <a:r>
              <a:rPr lang="en-NZ" sz="900" dirty="0" smtClean="0"/>
              <a:t>Layer</a:t>
            </a:r>
            <a:endParaRPr lang="en-NZ" sz="900" dirty="0"/>
          </a:p>
        </p:txBody>
      </p:sp>
      <p:sp>
        <p:nvSpPr>
          <p:cNvPr id="59" name="TextBox 58"/>
          <p:cNvSpPr txBox="1"/>
          <p:nvPr/>
        </p:nvSpPr>
        <p:spPr>
          <a:xfrm>
            <a:off x="8546466" y="5710349"/>
            <a:ext cx="461665" cy="692239"/>
          </a:xfrm>
          <a:prstGeom prst="rect">
            <a:avLst/>
          </a:prstGeom>
          <a:noFill/>
        </p:spPr>
        <p:txBody>
          <a:bodyPr vert="vert" wrap="square" rtlCol="0">
            <a:spAutoFit/>
          </a:bodyPr>
          <a:lstStyle/>
          <a:p>
            <a:pPr algn="ctr"/>
            <a:r>
              <a:rPr lang="en-NZ" sz="900" dirty="0" smtClean="0"/>
              <a:t>Database</a:t>
            </a:r>
            <a:br>
              <a:rPr lang="en-NZ" sz="900" dirty="0" smtClean="0"/>
            </a:br>
            <a:r>
              <a:rPr lang="en-NZ" sz="900" dirty="0" smtClean="0"/>
              <a:t>Layer</a:t>
            </a:r>
            <a:endParaRPr lang="en-NZ" sz="900" dirty="0"/>
          </a:p>
        </p:txBody>
      </p:sp>
    </p:spTree>
    <p:extLst>
      <p:ext uri="{BB962C8B-B14F-4D97-AF65-F5344CB8AC3E}">
        <p14:creationId xmlns:p14="http://schemas.microsoft.com/office/powerpoint/2010/main" val="121285456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9263" y="169863"/>
            <a:ext cx="7419975" cy="509587"/>
          </a:xfrm>
        </p:spPr>
        <p:txBody>
          <a:bodyPr/>
          <a:lstStyle/>
          <a:p>
            <a:r>
              <a:rPr lang="en-NZ">
                <a:solidFill>
                  <a:srgbClr val="00B050"/>
                </a:solidFill>
                <a:latin typeface="Calibri" charset="0"/>
              </a:rPr>
              <a:t>Agenda</a:t>
            </a:r>
          </a:p>
        </p:txBody>
      </p:sp>
      <p:sp>
        <p:nvSpPr>
          <p:cNvPr id="5123" name="Content Placeholder 2"/>
          <p:cNvSpPr>
            <a:spLocks noGrp="1"/>
          </p:cNvSpPr>
          <p:nvPr>
            <p:ph idx="1"/>
          </p:nvPr>
        </p:nvSpPr>
        <p:spPr>
          <a:xfrm>
            <a:off x="378470" y="2721887"/>
            <a:ext cx="8229600" cy="763698"/>
          </a:xfrm>
        </p:spPr>
        <p:txBody>
          <a:bodyPr/>
          <a:lstStyle/>
          <a:p>
            <a:pPr marL="0" indent="0" algn="ctr">
              <a:buClr>
                <a:srgbClr val="7030A0"/>
              </a:buClr>
              <a:buNone/>
              <a:defRPr/>
            </a:pPr>
            <a:r>
              <a:rPr lang="en-NZ" b="1" dirty="0" smtClean="0">
                <a:solidFill>
                  <a:srgbClr val="7030A0"/>
                </a:solidFill>
                <a:latin typeface="Calibri" pitchFamily="34" charset="0"/>
                <a:ea typeface="+mn-ea"/>
              </a:rPr>
              <a:t>Preparations “Why Should I Care?”</a:t>
            </a:r>
          </a:p>
        </p:txBody>
      </p:sp>
    </p:spTree>
    <p:extLst>
      <p:ext uri="{BB962C8B-B14F-4D97-AF65-F5344CB8AC3E}">
        <p14:creationId xmlns:p14="http://schemas.microsoft.com/office/powerpoint/2010/main" val="320254013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pPr>
              <a:defRPr/>
            </a:pPr>
            <a:r>
              <a:rPr lang="en-NZ" sz="2800" dirty="0">
                <a:solidFill>
                  <a:srgbClr val="7030A0"/>
                </a:solidFill>
                <a:latin typeface="Calibri" pitchFamily="34" charset="0"/>
              </a:rPr>
              <a:t>Preparations “Why Should I Care?”</a:t>
            </a:r>
          </a:p>
        </p:txBody>
      </p:sp>
      <p:sp>
        <p:nvSpPr>
          <p:cNvPr id="2" name="TextBox 1"/>
          <p:cNvSpPr txBox="1"/>
          <p:nvPr/>
        </p:nvSpPr>
        <p:spPr>
          <a:xfrm>
            <a:off x="703273" y="2468099"/>
            <a:ext cx="7912729" cy="1631216"/>
          </a:xfrm>
          <a:prstGeom prst="rect">
            <a:avLst/>
          </a:prstGeom>
          <a:noFill/>
        </p:spPr>
        <p:txBody>
          <a:bodyPr wrap="square" rtlCol="0">
            <a:spAutoFit/>
          </a:bodyPr>
          <a:lstStyle/>
          <a:p>
            <a:r>
              <a:rPr lang="en-NZ" b="0" u="sng" dirty="0">
                <a:hlinkClick r:id="rId2" tooltip="Click for more information about this quotation"/>
              </a:rPr>
              <a:t>"When you're prepared, you're more confident. When you have a strategy, you're more comfortable</a:t>
            </a:r>
            <a:r>
              <a:rPr lang="en-NZ" b="0" u="sng" dirty="0" smtClean="0">
                <a:hlinkClick r:id="rId2" tooltip="Click for more information about this quotation"/>
              </a:rPr>
              <a:t>.“</a:t>
            </a:r>
            <a:r>
              <a:rPr lang="en-NZ" b="0" u="sng" dirty="0" smtClean="0"/>
              <a:t> </a:t>
            </a:r>
            <a:r>
              <a:rPr lang="en-NZ" sz="900" b="0" dirty="0" smtClean="0"/>
              <a:t>(Fred Couples)</a:t>
            </a:r>
          </a:p>
          <a:p>
            <a:pPr marL="342900" indent="-342900">
              <a:buFont typeface="Arial" pitchFamily="34" charset="0"/>
              <a:buChar char="•"/>
            </a:pPr>
            <a:endParaRPr lang="en-NZ" b="0" dirty="0"/>
          </a:p>
          <a:p>
            <a:pPr marL="342900" indent="-342900">
              <a:buFont typeface="Arial" pitchFamily="34" charset="0"/>
              <a:buChar char="•"/>
            </a:pPr>
            <a:endParaRPr lang="en-NZ" dirty="0" smtClean="0"/>
          </a:p>
          <a:p>
            <a:pPr marL="342900" indent="-342900">
              <a:buFont typeface="Arial" pitchFamily="34" charset="0"/>
              <a:buChar char="•"/>
            </a:pPr>
            <a:endParaRPr lang="en-NZ" dirty="0"/>
          </a:p>
        </p:txBody>
      </p:sp>
    </p:spTree>
    <p:extLst>
      <p:ext uri="{BB962C8B-B14F-4D97-AF65-F5344CB8AC3E}">
        <p14:creationId xmlns:p14="http://schemas.microsoft.com/office/powerpoint/2010/main" val="276218280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pPr>
              <a:defRPr/>
            </a:pPr>
            <a:r>
              <a:rPr lang="en-NZ" sz="2800" dirty="0">
                <a:solidFill>
                  <a:srgbClr val="7030A0"/>
                </a:solidFill>
                <a:latin typeface="Calibri" pitchFamily="34" charset="0"/>
              </a:rPr>
              <a:t>Preparations “Why Should I Care?”</a:t>
            </a:r>
          </a:p>
        </p:txBody>
      </p:sp>
      <p:sp>
        <p:nvSpPr>
          <p:cNvPr id="2" name="TextBox 1"/>
          <p:cNvSpPr txBox="1"/>
          <p:nvPr/>
        </p:nvSpPr>
        <p:spPr>
          <a:xfrm>
            <a:off x="642796" y="1186004"/>
            <a:ext cx="7912729" cy="3785652"/>
          </a:xfrm>
          <a:prstGeom prst="rect">
            <a:avLst/>
          </a:prstGeom>
          <a:noFill/>
        </p:spPr>
        <p:txBody>
          <a:bodyPr wrap="square" rtlCol="0">
            <a:spAutoFit/>
          </a:bodyPr>
          <a:lstStyle/>
          <a:p>
            <a:pPr algn="ctr"/>
            <a:r>
              <a:rPr lang="en-NZ" dirty="0" smtClean="0"/>
              <a:t>Things to consider before Installation</a:t>
            </a:r>
          </a:p>
          <a:p>
            <a:pPr lvl="1" algn="ctr"/>
            <a:r>
              <a:rPr lang="en-NZ" dirty="0" smtClean="0"/>
              <a:t>Infrastructure Needs</a:t>
            </a:r>
            <a:br>
              <a:rPr lang="en-NZ" dirty="0" smtClean="0"/>
            </a:br>
            <a:endParaRPr lang="en-NZ" dirty="0" smtClean="0"/>
          </a:p>
          <a:p>
            <a:pPr marL="800100" lvl="1" indent="-342900">
              <a:buFont typeface="Arial" pitchFamily="34" charset="0"/>
              <a:buChar char="•"/>
            </a:pPr>
            <a:r>
              <a:rPr lang="en-NZ" dirty="0" smtClean="0"/>
              <a:t>Servers</a:t>
            </a:r>
            <a:br>
              <a:rPr lang="en-NZ" dirty="0" smtClean="0"/>
            </a:br>
            <a:endParaRPr lang="en-NZ" dirty="0" smtClean="0"/>
          </a:p>
          <a:p>
            <a:pPr marL="800100" lvl="1" indent="-342900">
              <a:buFont typeface="Arial" pitchFamily="34" charset="0"/>
              <a:buChar char="•"/>
            </a:pPr>
            <a:r>
              <a:rPr lang="en-NZ" dirty="0" smtClean="0"/>
              <a:t>Network</a:t>
            </a:r>
            <a:br>
              <a:rPr lang="en-NZ" dirty="0" smtClean="0"/>
            </a:br>
            <a:endParaRPr lang="en-NZ" dirty="0" smtClean="0"/>
          </a:p>
          <a:p>
            <a:pPr marL="800100" lvl="1" indent="-342900">
              <a:buFont typeface="Arial" pitchFamily="34" charset="0"/>
              <a:buChar char="•"/>
            </a:pPr>
            <a:r>
              <a:rPr lang="en-NZ" dirty="0" smtClean="0"/>
              <a:t>Databases</a:t>
            </a:r>
            <a:br>
              <a:rPr lang="en-NZ" dirty="0" smtClean="0"/>
            </a:br>
            <a:endParaRPr lang="en-NZ" dirty="0" smtClean="0"/>
          </a:p>
          <a:p>
            <a:pPr marL="800100" lvl="1" indent="-342900">
              <a:buFont typeface="Arial" pitchFamily="34" charset="0"/>
              <a:buChar char="•"/>
            </a:pPr>
            <a:r>
              <a:rPr lang="en-NZ" dirty="0" smtClean="0"/>
              <a:t>Workstations</a:t>
            </a:r>
          </a:p>
          <a:p>
            <a:pPr marL="1257300" lvl="2" indent="-342900">
              <a:buFont typeface="Arial" pitchFamily="34" charset="0"/>
              <a:buChar char="•"/>
            </a:pPr>
            <a:endParaRPr lang="en-NZ" dirty="0" smtClean="0"/>
          </a:p>
          <a:p>
            <a:pPr marL="342900" indent="-342900">
              <a:buFont typeface="Arial" pitchFamily="34" charset="0"/>
              <a:buChar char="•"/>
            </a:pPr>
            <a:endParaRPr lang="en-NZ" dirty="0"/>
          </a:p>
        </p:txBody>
      </p:sp>
    </p:spTree>
    <p:extLst>
      <p:ext uri="{BB962C8B-B14F-4D97-AF65-F5344CB8AC3E}">
        <p14:creationId xmlns:p14="http://schemas.microsoft.com/office/powerpoint/2010/main" val="225107180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pPr>
              <a:defRPr/>
            </a:pPr>
            <a:r>
              <a:rPr lang="en-NZ" sz="2800" dirty="0">
                <a:solidFill>
                  <a:srgbClr val="7030A0"/>
                </a:solidFill>
                <a:latin typeface="Calibri" pitchFamily="34" charset="0"/>
              </a:rPr>
              <a:t>Preparations “Why Should I Care?”</a:t>
            </a:r>
          </a:p>
        </p:txBody>
      </p:sp>
      <p:sp>
        <p:nvSpPr>
          <p:cNvPr id="2" name="TextBox 1"/>
          <p:cNvSpPr txBox="1"/>
          <p:nvPr/>
        </p:nvSpPr>
        <p:spPr>
          <a:xfrm>
            <a:off x="642795" y="1186004"/>
            <a:ext cx="7912729" cy="3785652"/>
          </a:xfrm>
          <a:prstGeom prst="rect">
            <a:avLst/>
          </a:prstGeom>
          <a:noFill/>
        </p:spPr>
        <p:txBody>
          <a:bodyPr wrap="square" rtlCol="0">
            <a:spAutoFit/>
          </a:bodyPr>
          <a:lstStyle/>
          <a:p>
            <a:pPr algn="ctr"/>
            <a:r>
              <a:rPr lang="en-NZ" dirty="0" smtClean="0"/>
              <a:t>Infrastructure Needs</a:t>
            </a:r>
            <a:br>
              <a:rPr lang="en-NZ" dirty="0" smtClean="0"/>
            </a:br>
            <a:r>
              <a:rPr lang="en-NZ" dirty="0" smtClean="0"/>
              <a:t>Servers</a:t>
            </a:r>
          </a:p>
          <a:p>
            <a:pPr algn="ctr"/>
            <a:endParaRPr lang="en-NZ" dirty="0"/>
          </a:p>
          <a:p>
            <a:r>
              <a:rPr lang="en-NZ" dirty="0" smtClean="0"/>
              <a:t>Virtual or Tin?</a:t>
            </a:r>
          </a:p>
          <a:p>
            <a:endParaRPr lang="en-NZ" dirty="0" smtClean="0"/>
          </a:p>
          <a:p>
            <a:r>
              <a:rPr lang="en-NZ" dirty="0" smtClean="0"/>
              <a:t>Sizing Criteria</a:t>
            </a:r>
          </a:p>
          <a:p>
            <a:pPr marL="342900" indent="-342900">
              <a:buFont typeface="Arial" pitchFamily="34" charset="0"/>
              <a:buChar char="•"/>
            </a:pPr>
            <a:r>
              <a:rPr lang="en-NZ" dirty="0" smtClean="0"/>
              <a:t>Number of simultaneous users</a:t>
            </a:r>
            <a:br>
              <a:rPr lang="en-NZ" dirty="0" smtClean="0"/>
            </a:br>
            <a:endParaRPr lang="en-NZ" dirty="0" smtClean="0"/>
          </a:p>
          <a:p>
            <a:pPr marL="342900" indent="-342900">
              <a:buFont typeface="Arial" pitchFamily="34" charset="0"/>
              <a:buChar char="•"/>
            </a:pPr>
            <a:r>
              <a:rPr lang="en-NZ" dirty="0" smtClean="0"/>
              <a:t>Application Demand</a:t>
            </a:r>
            <a:endParaRPr lang="en-NZ" dirty="0"/>
          </a:p>
          <a:p>
            <a:pPr marL="800100" lvl="1" indent="-342900">
              <a:buFont typeface="Arial" pitchFamily="34" charset="0"/>
              <a:buChar char="•"/>
            </a:pPr>
            <a:r>
              <a:rPr lang="en-NZ" dirty="0" smtClean="0"/>
              <a:t>Type of Application</a:t>
            </a:r>
          </a:p>
          <a:p>
            <a:pPr marL="1257300" lvl="2" indent="-342900">
              <a:buFont typeface="Arial" pitchFamily="34" charset="0"/>
              <a:buChar char="•"/>
            </a:pPr>
            <a:r>
              <a:rPr lang="en-NZ" dirty="0" smtClean="0"/>
              <a:t>HFM</a:t>
            </a:r>
          </a:p>
          <a:p>
            <a:pPr marL="1257300" lvl="2" indent="-342900">
              <a:buFont typeface="Arial" pitchFamily="34" charset="0"/>
              <a:buChar char="•"/>
            </a:pPr>
            <a:r>
              <a:rPr lang="en-NZ" dirty="0" smtClean="0"/>
              <a:t>Planning</a:t>
            </a:r>
          </a:p>
        </p:txBody>
      </p:sp>
    </p:spTree>
    <p:extLst>
      <p:ext uri="{BB962C8B-B14F-4D97-AF65-F5344CB8AC3E}">
        <p14:creationId xmlns:p14="http://schemas.microsoft.com/office/powerpoint/2010/main" val="358991929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pPr>
              <a:defRPr/>
            </a:pPr>
            <a:r>
              <a:rPr lang="en-NZ" sz="2800" dirty="0">
                <a:solidFill>
                  <a:srgbClr val="7030A0"/>
                </a:solidFill>
                <a:latin typeface="Calibri" pitchFamily="34" charset="0"/>
              </a:rPr>
              <a:t>Preparations “Why Should I Care?”</a:t>
            </a:r>
          </a:p>
        </p:txBody>
      </p:sp>
      <p:sp>
        <p:nvSpPr>
          <p:cNvPr id="2" name="TextBox 1"/>
          <p:cNvSpPr txBox="1"/>
          <p:nvPr/>
        </p:nvSpPr>
        <p:spPr>
          <a:xfrm>
            <a:off x="642795" y="1186004"/>
            <a:ext cx="7912729" cy="3785652"/>
          </a:xfrm>
          <a:prstGeom prst="rect">
            <a:avLst/>
          </a:prstGeom>
          <a:noFill/>
        </p:spPr>
        <p:txBody>
          <a:bodyPr wrap="square" rtlCol="0">
            <a:spAutoFit/>
          </a:bodyPr>
          <a:lstStyle/>
          <a:p>
            <a:pPr algn="ctr"/>
            <a:r>
              <a:rPr lang="en-NZ" dirty="0" smtClean="0"/>
              <a:t>Infrastructure Needs</a:t>
            </a:r>
            <a:br>
              <a:rPr lang="en-NZ" dirty="0" smtClean="0"/>
            </a:br>
            <a:r>
              <a:rPr lang="en-NZ" dirty="0" smtClean="0"/>
              <a:t>Servers</a:t>
            </a:r>
          </a:p>
          <a:p>
            <a:pPr algn="ctr"/>
            <a:endParaRPr lang="en-NZ" dirty="0"/>
          </a:p>
          <a:p>
            <a:pPr marL="342900" indent="-342900">
              <a:buFont typeface="Arial" pitchFamily="34" charset="0"/>
              <a:buChar char="•"/>
            </a:pPr>
            <a:r>
              <a:rPr lang="en-NZ" dirty="0" smtClean="0"/>
              <a:t>Application Demand</a:t>
            </a:r>
            <a:endParaRPr lang="en-NZ" dirty="0"/>
          </a:p>
          <a:p>
            <a:pPr marL="1257300" lvl="2" indent="-342900">
              <a:buFont typeface="Arial" pitchFamily="34" charset="0"/>
              <a:buChar char="•"/>
            </a:pPr>
            <a:r>
              <a:rPr lang="en-NZ" dirty="0" smtClean="0"/>
              <a:t>HFM</a:t>
            </a:r>
          </a:p>
          <a:p>
            <a:pPr marL="1714500" lvl="3" indent="-342900">
              <a:buFont typeface="Arial" pitchFamily="34" charset="0"/>
              <a:buChar char="•"/>
            </a:pPr>
            <a:r>
              <a:rPr lang="en-NZ" dirty="0" smtClean="0"/>
              <a:t>Primary Load on Relational DB</a:t>
            </a:r>
          </a:p>
          <a:p>
            <a:pPr marL="1714500" lvl="3" indent="-342900">
              <a:buFont typeface="Arial" pitchFamily="34" charset="0"/>
              <a:buChar char="•"/>
            </a:pPr>
            <a:r>
              <a:rPr lang="en-NZ" dirty="0" smtClean="0"/>
              <a:t>Secondary Load on Application Server</a:t>
            </a:r>
          </a:p>
          <a:p>
            <a:pPr marL="1714500" lvl="3" indent="-342900">
              <a:buFont typeface="Arial" pitchFamily="34" charset="0"/>
              <a:buChar char="•"/>
            </a:pPr>
            <a:r>
              <a:rPr lang="en-NZ" dirty="0" smtClean="0"/>
              <a:t>Light Load on Web</a:t>
            </a:r>
          </a:p>
          <a:p>
            <a:pPr marL="1257300" lvl="2" indent="-342900">
              <a:buFont typeface="Arial" pitchFamily="34" charset="0"/>
              <a:buChar char="•"/>
            </a:pPr>
            <a:r>
              <a:rPr lang="en-NZ" dirty="0" smtClean="0"/>
              <a:t>Planning</a:t>
            </a:r>
          </a:p>
          <a:p>
            <a:pPr marL="1714500" lvl="3" indent="-342900">
              <a:buFont typeface="Arial" pitchFamily="34" charset="0"/>
              <a:buChar char="•"/>
            </a:pPr>
            <a:r>
              <a:rPr lang="en-NZ" dirty="0" smtClean="0"/>
              <a:t>Primary Load on Essbase Server</a:t>
            </a:r>
          </a:p>
          <a:p>
            <a:pPr marL="1714500" lvl="3" indent="-342900">
              <a:buFont typeface="Arial" pitchFamily="34" charset="0"/>
              <a:buChar char="•"/>
            </a:pPr>
            <a:r>
              <a:rPr lang="en-NZ" dirty="0" smtClean="0"/>
              <a:t>Secondary Load on Web/Application</a:t>
            </a:r>
          </a:p>
          <a:p>
            <a:pPr marL="1714500" lvl="3" indent="-342900">
              <a:buFont typeface="Arial" pitchFamily="34" charset="0"/>
              <a:buChar char="•"/>
            </a:pPr>
            <a:r>
              <a:rPr lang="en-NZ" dirty="0" smtClean="0"/>
              <a:t>Light Load on Web</a:t>
            </a:r>
          </a:p>
        </p:txBody>
      </p:sp>
    </p:spTree>
    <p:extLst>
      <p:ext uri="{BB962C8B-B14F-4D97-AF65-F5344CB8AC3E}">
        <p14:creationId xmlns:p14="http://schemas.microsoft.com/office/powerpoint/2010/main" val="167551888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9263" y="169863"/>
            <a:ext cx="7419975" cy="509587"/>
          </a:xfrm>
        </p:spPr>
        <p:txBody>
          <a:bodyPr/>
          <a:lstStyle/>
          <a:p>
            <a:r>
              <a:rPr lang="en-NZ">
                <a:solidFill>
                  <a:srgbClr val="00B050"/>
                </a:solidFill>
                <a:latin typeface="Calibri" charset="0"/>
              </a:rPr>
              <a:t>Agenda</a:t>
            </a:r>
          </a:p>
        </p:txBody>
      </p:sp>
      <p:sp>
        <p:nvSpPr>
          <p:cNvPr id="5123" name="Content Placeholder 2"/>
          <p:cNvSpPr>
            <a:spLocks noGrp="1"/>
          </p:cNvSpPr>
          <p:nvPr>
            <p:ph idx="1"/>
          </p:nvPr>
        </p:nvSpPr>
        <p:spPr>
          <a:xfrm>
            <a:off x="360363" y="1581150"/>
            <a:ext cx="8229600" cy="4525963"/>
          </a:xfrm>
        </p:spPr>
        <p:txBody>
          <a:bodyPr/>
          <a:lstStyle/>
          <a:p>
            <a:pPr>
              <a:buClr>
                <a:srgbClr val="7030A0"/>
              </a:buClr>
              <a:defRPr/>
            </a:pPr>
            <a:r>
              <a:rPr lang="en-NZ" b="1" dirty="0" smtClean="0">
                <a:solidFill>
                  <a:srgbClr val="7030A0"/>
                </a:solidFill>
                <a:latin typeface="Calibri" pitchFamily="34" charset="0"/>
                <a:ea typeface="+mn-ea"/>
              </a:rPr>
              <a:t>Current EPM 11.1.2.2 Architecture</a:t>
            </a:r>
          </a:p>
          <a:p>
            <a:pPr>
              <a:buClr>
                <a:srgbClr val="7030A0"/>
              </a:buClr>
              <a:defRPr/>
            </a:pPr>
            <a:r>
              <a:rPr lang="en-NZ" b="1" dirty="0">
                <a:solidFill>
                  <a:srgbClr val="7030A0"/>
                </a:solidFill>
                <a:latin typeface="Calibri" pitchFamily="34" charset="0"/>
              </a:rPr>
              <a:t>Preparations “Why Should I Care?</a:t>
            </a:r>
            <a:r>
              <a:rPr lang="en-NZ" b="1" dirty="0" smtClean="0">
                <a:solidFill>
                  <a:srgbClr val="7030A0"/>
                </a:solidFill>
                <a:latin typeface="Calibri" pitchFamily="34" charset="0"/>
              </a:rPr>
              <a:t>”</a:t>
            </a:r>
            <a:endParaRPr lang="en-NZ" b="1" dirty="0" smtClean="0">
              <a:solidFill>
                <a:srgbClr val="7030A0"/>
              </a:solidFill>
              <a:latin typeface="Calibri" pitchFamily="34" charset="0"/>
              <a:ea typeface="+mn-ea"/>
            </a:endParaRPr>
          </a:p>
          <a:p>
            <a:pPr>
              <a:buClr>
                <a:srgbClr val="7030A0"/>
              </a:buClr>
              <a:defRPr/>
            </a:pPr>
            <a:r>
              <a:rPr lang="en-NZ" b="1" dirty="0" smtClean="0">
                <a:solidFill>
                  <a:srgbClr val="7030A0"/>
                </a:solidFill>
                <a:latin typeface="Calibri" pitchFamily="34" charset="0"/>
                <a:ea typeface="+mn-ea"/>
              </a:rPr>
              <a:t>Server Sizing</a:t>
            </a:r>
          </a:p>
          <a:p>
            <a:pPr>
              <a:buClr>
                <a:srgbClr val="7030A0"/>
              </a:buClr>
              <a:defRPr/>
            </a:pPr>
            <a:r>
              <a:rPr lang="en-NZ" b="1" dirty="0" smtClean="0">
                <a:solidFill>
                  <a:srgbClr val="7030A0"/>
                </a:solidFill>
                <a:latin typeface="Calibri" pitchFamily="34" charset="0"/>
                <a:ea typeface="+mn-ea"/>
              </a:rPr>
              <a:t>Tuning for stability and performance</a:t>
            </a:r>
          </a:p>
          <a:p>
            <a:pPr>
              <a:buClr>
                <a:srgbClr val="7030A0"/>
              </a:buClr>
              <a:defRPr/>
            </a:pPr>
            <a:r>
              <a:rPr lang="en-NZ" b="1" dirty="0" smtClean="0">
                <a:solidFill>
                  <a:srgbClr val="7030A0"/>
                </a:solidFill>
                <a:latin typeface="Calibri" pitchFamily="34" charset="0"/>
                <a:ea typeface="+mn-ea"/>
              </a:rPr>
              <a:t>Q&amp;A</a:t>
            </a:r>
            <a:endParaRPr lang="en-NZ" b="1" dirty="0" smtClean="0">
              <a:solidFill>
                <a:srgbClr val="7030A0"/>
              </a:solidFill>
              <a:latin typeface="Calibri" pitchFamily="34" charset="0"/>
            </a:endParaRPr>
          </a:p>
          <a:p>
            <a:pPr lvl="1">
              <a:buClr>
                <a:srgbClr val="7030A0"/>
              </a:buClr>
              <a:defRPr/>
            </a:pPr>
            <a:endParaRPr lang="en-NZ" b="1" dirty="0" smtClean="0">
              <a:solidFill>
                <a:srgbClr val="7030A0"/>
              </a:solidFill>
              <a:latin typeface="Calibri"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pPr>
              <a:defRPr/>
            </a:pPr>
            <a:r>
              <a:rPr lang="en-NZ" sz="2800" dirty="0">
                <a:solidFill>
                  <a:srgbClr val="7030A0"/>
                </a:solidFill>
                <a:latin typeface="Calibri" pitchFamily="34" charset="0"/>
              </a:rPr>
              <a:t>Preparations “Why Should I Care?”</a:t>
            </a:r>
          </a:p>
        </p:txBody>
      </p:sp>
      <p:sp>
        <p:nvSpPr>
          <p:cNvPr id="2" name="TextBox 1"/>
          <p:cNvSpPr txBox="1"/>
          <p:nvPr/>
        </p:nvSpPr>
        <p:spPr>
          <a:xfrm>
            <a:off x="679080" y="871528"/>
            <a:ext cx="7912729" cy="3477875"/>
          </a:xfrm>
          <a:prstGeom prst="rect">
            <a:avLst/>
          </a:prstGeom>
          <a:noFill/>
        </p:spPr>
        <p:txBody>
          <a:bodyPr wrap="square" rtlCol="0">
            <a:spAutoFit/>
          </a:bodyPr>
          <a:lstStyle/>
          <a:p>
            <a:pPr algn="ctr"/>
            <a:r>
              <a:rPr lang="en-NZ" dirty="0" smtClean="0"/>
              <a:t>Infrastructure Needs</a:t>
            </a:r>
            <a:br>
              <a:rPr lang="en-NZ" dirty="0" smtClean="0"/>
            </a:br>
            <a:r>
              <a:rPr lang="en-NZ" dirty="0" smtClean="0"/>
              <a:t>Servers</a:t>
            </a:r>
          </a:p>
          <a:p>
            <a:pPr algn="ctr"/>
            <a:endParaRPr lang="en-NZ" dirty="0"/>
          </a:p>
          <a:p>
            <a:pPr marL="342900" indent="-342900">
              <a:buFont typeface="Arial" pitchFamily="34" charset="0"/>
              <a:buChar char="•"/>
            </a:pPr>
            <a:r>
              <a:rPr lang="en-NZ" dirty="0" smtClean="0"/>
              <a:t>Application Demand</a:t>
            </a:r>
            <a:endParaRPr lang="en-NZ" dirty="0"/>
          </a:p>
          <a:p>
            <a:pPr marL="800100" lvl="1" indent="-342900">
              <a:buFont typeface="Arial" pitchFamily="34" charset="0"/>
              <a:buChar char="•"/>
            </a:pPr>
            <a:r>
              <a:rPr lang="en-NZ" dirty="0" smtClean="0"/>
              <a:t>Reporting Use</a:t>
            </a:r>
          </a:p>
          <a:p>
            <a:pPr marL="1257300" lvl="2" indent="-342900">
              <a:buFont typeface="Arial" pitchFamily="34" charset="0"/>
              <a:buChar char="•"/>
            </a:pPr>
            <a:r>
              <a:rPr lang="en-NZ" dirty="0" smtClean="0"/>
              <a:t>Financial </a:t>
            </a:r>
            <a:r>
              <a:rPr lang="en-NZ" dirty="0" smtClean="0"/>
              <a:t>Reporting Load</a:t>
            </a:r>
            <a:endParaRPr lang="en-NZ" dirty="0" smtClean="0"/>
          </a:p>
          <a:p>
            <a:pPr marL="1714500" lvl="3" indent="-342900">
              <a:buFont typeface="Arial" pitchFamily="34" charset="0"/>
              <a:buChar char="•"/>
            </a:pPr>
            <a:r>
              <a:rPr lang="en-NZ" dirty="0" smtClean="0"/>
              <a:t>HFM Data Source</a:t>
            </a:r>
          </a:p>
          <a:p>
            <a:pPr marL="1714500" lvl="3" indent="-342900">
              <a:buFont typeface="Arial" pitchFamily="34" charset="0"/>
              <a:buChar char="•"/>
            </a:pPr>
            <a:r>
              <a:rPr lang="en-NZ" dirty="0" smtClean="0"/>
              <a:t>Planning Data Source</a:t>
            </a:r>
          </a:p>
          <a:p>
            <a:pPr marL="1714500" lvl="3" indent="-342900">
              <a:buFont typeface="Arial" pitchFamily="34" charset="0"/>
              <a:buChar char="•"/>
            </a:pPr>
            <a:r>
              <a:rPr lang="en-NZ" dirty="0" smtClean="0"/>
              <a:t>Web/Application Server</a:t>
            </a:r>
          </a:p>
          <a:p>
            <a:pPr marL="2171700" lvl="4" indent="-342900">
              <a:buFont typeface="Arial" pitchFamily="34" charset="0"/>
              <a:buChar char="•"/>
            </a:pPr>
            <a:r>
              <a:rPr lang="en-NZ" dirty="0" smtClean="0"/>
              <a:t>Workspace</a:t>
            </a:r>
          </a:p>
          <a:p>
            <a:pPr marL="2171700" lvl="4" indent="-342900">
              <a:buFont typeface="Arial" pitchFamily="34" charset="0"/>
              <a:buChar char="•"/>
            </a:pPr>
            <a:r>
              <a:rPr lang="en-NZ" dirty="0" smtClean="0"/>
              <a:t>Financial Reporting Web</a:t>
            </a:r>
          </a:p>
        </p:txBody>
      </p:sp>
    </p:spTree>
    <p:extLst>
      <p:ext uri="{BB962C8B-B14F-4D97-AF65-F5344CB8AC3E}">
        <p14:creationId xmlns:p14="http://schemas.microsoft.com/office/powerpoint/2010/main" val="294955775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pPr>
              <a:defRPr/>
            </a:pPr>
            <a:r>
              <a:rPr lang="en-NZ" sz="2800" dirty="0">
                <a:solidFill>
                  <a:srgbClr val="7030A0"/>
                </a:solidFill>
                <a:latin typeface="Calibri" pitchFamily="34" charset="0"/>
              </a:rPr>
              <a:t>Preparations “Why Should I Care?”</a:t>
            </a:r>
          </a:p>
        </p:txBody>
      </p:sp>
      <p:sp>
        <p:nvSpPr>
          <p:cNvPr id="2" name="TextBox 1"/>
          <p:cNvSpPr txBox="1"/>
          <p:nvPr/>
        </p:nvSpPr>
        <p:spPr>
          <a:xfrm>
            <a:off x="642795" y="917912"/>
            <a:ext cx="7912729" cy="4401205"/>
          </a:xfrm>
          <a:prstGeom prst="rect">
            <a:avLst/>
          </a:prstGeom>
          <a:noFill/>
        </p:spPr>
        <p:txBody>
          <a:bodyPr wrap="square" rtlCol="0">
            <a:spAutoFit/>
          </a:bodyPr>
          <a:lstStyle/>
          <a:p>
            <a:pPr algn="ctr"/>
            <a:r>
              <a:rPr lang="en-NZ" dirty="0" smtClean="0"/>
              <a:t>Infrastructure Needs</a:t>
            </a:r>
            <a:br>
              <a:rPr lang="en-NZ" dirty="0" smtClean="0"/>
            </a:br>
            <a:r>
              <a:rPr lang="en-NZ" dirty="0" smtClean="0"/>
              <a:t>Servers</a:t>
            </a:r>
          </a:p>
          <a:p>
            <a:pPr algn="ctr"/>
            <a:endParaRPr lang="en-NZ" dirty="0"/>
          </a:p>
          <a:p>
            <a:pPr marL="342900" indent="-342900">
              <a:buFont typeface="Arial" pitchFamily="34" charset="0"/>
              <a:buChar char="•"/>
            </a:pPr>
            <a:r>
              <a:rPr lang="en-NZ" dirty="0" smtClean="0"/>
              <a:t>Application Demand</a:t>
            </a:r>
            <a:endParaRPr lang="en-NZ" dirty="0"/>
          </a:p>
          <a:p>
            <a:pPr marL="800100" lvl="1" indent="-342900">
              <a:buFont typeface="Arial" pitchFamily="34" charset="0"/>
              <a:buChar char="•"/>
            </a:pPr>
            <a:r>
              <a:rPr lang="en-NZ" dirty="0" smtClean="0"/>
              <a:t>Reporting Use</a:t>
            </a:r>
          </a:p>
          <a:p>
            <a:pPr marL="1257300" lvl="2" indent="-342900">
              <a:buFont typeface="Arial" pitchFamily="34" charset="0"/>
              <a:buChar char="•"/>
            </a:pPr>
            <a:r>
              <a:rPr lang="en-NZ" dirty="0" smtClean="0"/>
              <a:t>Reporting and Analysis Load</a:t>
            </a:r>
          </a:p>
          <a:p>
            <a:pPr marL="1714500" lvl="3" indent="-342900">
              <a:buFont typeface="Arial" pitchFamily="34" charset="0"/>
              <a:buChar char="•"/>
            </a:pPr>
            <a:r>
              <a:rPr lang="en-NZ" dirty="0"/>
              <a:t>Reporting and Analysis </a:t>
            </a:r>
            <a:r>
              <a:rPr lang="en-NZ" dirty="0" smtClean="0"/>
              <a:t>Services</a:t>
            </a:r>
          </a:p>
          <a:p>
            <a:pPr marL="1714500" lvl="3" indent="-342900">
              <a:buFont typeface="Arial" pitchFamily="34" charset="0"/>
              <a:buChar char="•"/>
            </a:pPr>
            <a:r>
              <a:rPr lang="en-NZ" dirty="0" smtClean="0"/>
              <a:t>Data Source(s)</a:t>
            </a:r>
          </a:p>
          <a:p>
            <a:pPr marL="1257300" lvl="2" indent="-342900">
              <a:buFont typeface="Arial" pitchFamily="34" charset="0"/>
              <a:buChar char="•"/>
            </a:pPr>
            <a:r>
              <a:rPr lang="en-NZ" dirty="0" smtClean="0"/>
              <a:t>OBIEE Load</a:t>
            </a:r>
          </a:p>
          <a:p>
            <a:pPr marL="1714500" lvl="3" indent="-342900">
              <a:buFont typeface="Arial" pitchFamily="34" charset="0"/>
              <a:buChar char="•"/>
            </a:pPr>
            <a:r>
              <a:rPr lang="en-NZ" dirty="0" smtClean="0"/>
              <a:t>Web/Application Server</a:t>
            </a:r>
          </a:p>
          <a:p>
            <a:pPr marL="1714500" lvl="3" indent="-342900">
              <a:buFont typeface="Arial" pitchFamily="34" charset="0"/>
              <a:buChar char="•"/>
            </a:pPr>
            <a:r>
              <a:rPr lang="en-NZ" dirty="0" smtClean="0"/>
              <a:t>Data Source</a:t>
            </a:r>
          </a:p>
          <a:p>
            <a:pPr marL="1257300" lvl="2" indent="-342900">
              <a:buFont typeface="Arial" pitchFamily="34" charset="0"/>
              <a:buChar char="•"/>
            </a:pPr>
            <a:r>
              <a:rPr lang="en-NZ" dirty="0" smtClean="0"/>
              <a:t>Web Analysis</a:t>
            </a:r>
          </a:p>
          <a:p>
            <a:pPr marL="1714500" lvl="3" indent="-342900">
              <a:buFont typeface="Arial" pitchFamily="34" charset="0"/>
              <a:buChar char="•"/>
            </a:pPr>
            <a:r>
              <a:rPr lang="en-NZ" dirty="0" smtClean="0"/>
              <a:t>Web/Application Server</a:t>
            </a:r>
          </a:p>
          <a:p>
            <a:pPr marL="1714500" lvl="3" indent="-342900">
              <a:buFont typeface="Arial" pitchFamily="34" charset="0"/>
              <a:buChar char="•"/>
            </a:pPr>
            <a:r>
              <a:rPr lang="en-NZ" dirty="0" smtClean="0"/>
              <a:t>Data Source</a:t>
            </a:r>
          </a:p>
        </p:txBody>
      </p:sp>
    </p:spTree>
    <p:extLst>
      <p:ext uri="{BB962C8B-B14F-4D97-AF65-F5344CB8AC3E}">
        <p14:creationId xmlns:p14="http://schemas.microsoft.com/office/powerpoint/2010/main" val="29345889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pPr>
              <a:defRPr/>
            </a:pPr>
            <a:r>
              <a:rPr lang="en-NZ" sz="2800" dirty="0">
                <a:solidFill>
                  <a:srgbClr val="7030A0"/>
                </a:solidFill>
                <a:latin typeface="Calibri" pitchFamily="34" charset="0"/>
              </a:rPr>
              <a:t>Preparations “Why Should I Care?”</a:t>
            </a:r>
          </a:p>
        </p:txBody>
      </p:sp>
      <p:sp>
        <p:nvSpPr>
          <p:cNvPr id="2" name="TextBox 1"/>
          <p:cNvSpPr txBox="1"/>
          <p:nvPr/>
        </p:nvSpPr>
        <p:spPr>
          <a:xfrm>
            <a:off x="642795" y="1186004"/>
            <a:ext cx="7912729" cy="2246769"/>
          </a:xfrm>
          <a:prstGeom prst="rect">
            <a:avLst/>
          </a:prstGeom>
          <a:noFill/>
        </p:spPr>
        <p:txBody>
          <a:bodyPr wrap="square" rtlCol="0">
            <a:spAutoFit/>
          </a:bodyPr>
          <a:lstStyle/>
          <a:p>
            <a:pPr algn="ctr"/>
            <a:r>
              <a:rPr lang="en-NZ" dirty="0" smtClean="0"/>
              <a:t>Infrastructure Needs</a:t>
            </a:r>
            <a:br>
              <a:rPr lang="en-NZ" dirty="0" smtClean="0"/>
            </a:br>
            <a:r>
              <a:rPr lang="en-NZ" dirty="0" smtClean="0"/>
              <a:t>Servers</a:t>
            </a:r>
          </a:p>
          <a:p>
            <a:endParaRPr lang="en-NZ" dirty="0" smtClean="0"/>
          </a:p>
          <a:p>
            <a:r>
              <a:rPr lang="en-NZ" dirty="0" smtClean="0"/>
              <a:t>Sizing Criteria</a:t>
            </a:r>
          </a:p>
          <a:p>
            <a:pPr marL="342900" indent="-342900">
              <a:buFont typeface="Arial" pitchFamily="34" charset="0"/>
              <a:buChar char="•"/>
            </a:pPr>
            <a:r>
              <a:rPr lang="en-NZ" dirty="0" smtClean="0"/>
              <a:t>SLA Requirements</a:t>
            </a:r>
          </a:p>
          <a:p>
            <a:pPr marL="800100" lvl="1" indent="-342900">
              <a:buFont typeface="Arial" pitchFamily="34" charset="0"/>
              <a:buChar char="•"/>
            </a:pPr>
            <a:r>
              <a:rPr lang="en-NZ" b="0" dirty="0" smtClean="0"/>
              <a:t>Redundancy</a:t>
            </a:r>
          </a:p>
          <a:p>
            <a:pPr marL="800100" lvl="1" indent="-342900">
              <a:buFont typeface="Arial" pitchFamily="34" charset="0"/>
              <a:buChar char="•"/>
            </a:pPr>
            <a:r>
              <a:rPr lang="en-NZ" b="0" dirty="0" smtClean="0"/>
              <a:t>Load Balancing</a:t>
            </a:r>
          </a:p>
        </p:txBody>
      </p:sp>
    </p:spTree>
    <p:extLst>
      <p:ext uri="{BB962C8B-B14F-4D97-AF65-F5344CB8AC3E}">
        <p14:creationId xmlns:p14="http://schemas.microsoft.com/office/powerpoint/2010/main" val="193180093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pPr>
              <a:defRPr/>
            </a:pPr>
            <a:r>
              <a:rPr lang="en-NZ" sz="2800" dirty="0">
                <a:solidFill>
                  <a:srgbClr val="7030A0"/>
                </a:solidFill>
                <a:latin typeface="Calibri" pitchFamily="34" charset="0"/>
              </a:rPr>
              <a:t>Preparations “Why Should I Care?”</a:t>
            </a:r>
          </a:p>
        </p:txBody>
      </p:sp>
      <p:sp>
        <p:nvSpPr>
          <p:cNvPr id="2" name="TextBox 1"/>
          <p:cNvSpPr txBox="1"/>
          <p:nvPr/>
        </p:nvSpPr>
        <p:spPr>
          <a:xfrm>
            <a:off x="642795" y="1186004"/>
            <a:ext cx="7912729" cy="5016758"/>
          </a:xfrm>
          <a:prstGeom prst="rect">
            <a:avLst/>
          </a:prstGeom>
          <a:noFill/>
        </p:spPr>
        <p:txBody>
          <a:bodyPr wrap="square" rtlCol="0">
            <a:spAutoFit/>
          </a:bodyPr>
          <a:lstStyle/>
          <a:p>
            <a:pPr algn="ctr"/>
            <a:r>
              <a:rPr lang="en-NZ" dirty="0" smtClean="0"/>
              <a:t>Infrastructure Needs</a:t>
            </a:r>
            <a:br>
              <a:rPr lang="en-NZ" dirty="0" smtClean="0"/>
            </a:br>
            <a:r>
              <a:rPr lang="en-NZ" dirty="0" smtClean="0"/>
              <a:t>Network</a:t>
            </a:r>
          </a:p>
          <a:p>
            <a:pPr algn="ctr"/>
            <a:endParaRPr lang="en-NZ" dirty="0"/>
          </a:p>
          <a:p>
            <a:r>
              <a:rPr lang="en-NZ" dirty="0" smtClean="0"/>
              <a:t>Impact Criteria on Network</a:t>
            </a:r>
          </a:p>
          <a:p>
            <a:pPr marL="342900" indent="-342900">
              <a:buFont typeface="Arial" pitchFamily="34" charset="0"/>
              <a:buChar char="•"/>
            </a:pPr>
            <a:r>
              <a:rPr lang="en-NZ" dirty="0" smtClean="0"/>
              <a:t>Bandwidth</a:t>
            </a:r>
            <a:endParaRPr lang="en-NZ" dirty="0"/>
          </a:p>
          <a:p>
            <a:pPr marL="800100" lvl="1" indent="-342900">
              <a:buFont typeface="Arial" pitchFamily="34" charset="0"/>
              <a:buChar char="•"/>
            </a:pPr>
            <a:r>
              <a:rPr lang="en-NZ" dirty="0" smtClean="0"/>
              <a:t>HFM: </a:t>
            </a:r>
          </a:p>
          <a:p>
            <a:pPr marL="1257300" lvl="2" indent="-342900">
              <a:buFont typeface="Arial" pitchFamily="34" charset="0"/>
              <a:buChar char="•"/>
            </a:pPr>
            <a:r>
              <a:rPr lang="en-NZ" b="0" dirty="0" smtClean="0"/>
              <a:t>Avg 64 - 128KB</a:t>
            </a:r>
          </a:p>
          <a:p>
            <a:pPr marL="800100" lvl="1" indent="-342900">
              <a:buFont typeface="Arial" pitchFamily="34" charset="0"/>
              <a:buChar char="•"/>
            </a:pPr>
            <a:r>
              <a:rPr lang="en-NZ" dirty="0" smtClean="0"/>
              <a:t>Planning:</a:t>
            </a:r>
          </a:p>
          <a:p>
            <a:pPr marL="1257300" lvl="2" indent="-342900">
              <a:buFont typeface="Arial" pitchFamily="34" charset="0"/>
              <a:buChar char="•"/>
            </a:pPr>
            <a:r>
              <a:rPr lang="en-NZ" b="0" dirty="0" smtClean="0"/>
              <a:t>Avg 32 – 64KB</a:t>
            </a:r>
          </a:p>
          <a:p>
            <a:pPr marL="800100" lvl="1" indent="-342900">
              <a:buFont typeface="Arial" pitchFamily="34" charset="0"/>
              <a:buChar char="•"/>
            </a:pPr>
            <a:r>
              <a:rPr lang="en-NZ" dirty="0" smtClean="0"/>
              <a:t>SmartView:</a:t>
            </a:r>
          </a:p>
          <a:p>
            <a:pPr marL="1257300" lvl="2" indent="-342900">
              <a:buFont typeface="Arial" pitchFamily="34" charset="0"/>
              <a:buChar char="•"/>
            </a:pPr>
            <a:r>
              <a:rPr lang="en-NZ" b="0" dirty="0" smtClean="0"/>
              <a:t>Avg 28KB</a:t>
            </a:r>
          </a:p>
          <a:p>
            <a:pPr marL="800100" lvl="1" indent="-342900">
              <a:buFont typeface="Arial" pitchFamily="34" charset="0"/>
              <a:buChar char="•"/>
            </a:pPr>
            <a:r>
              <a:rPr lang="en-NZ" dirty="0" smtClean="0"/>
              <a:t>Reporting:</a:t>
            </a:r>
          </a:p>
          <a:p>
            <a:pPr marL="1257300" lvl="2" indent="-342900">
              <a:buFont typeface="Arial" pitchFamily="34" charset="0"/>
              <a:buChar char="•"/>
            </a:pPr>
            <a:r>
              <a:rPr lang="en-NZ" b="0" dirty="0" smtClean="0"/>
              <a:t>Report Size</a:t>
            </a:r>
          </a:p>
          <a:p>
            <a:pPr marL="1257300" lvl="2" indent="-342900">
              <a:buFont typeface="Arial" pitchFamily="34" charset="0"/>
              <a:buChar char="•"/>
            </a:pPr>
            <a:r>
              <a:rPr lang="en-NZ" b="0" dirty="0" smtClean="0"/>
              <a:t>Report Books</a:t>
            </a:r>
          </a:p>
          <a:p>
            <a:pPr marL="1257300" lvl="2" indent="-342900">
              <a:buFont typeface="Arial" pitchFamily="34" charset="0"/>
              <a:buChar char="•"/>
            </a:pPr>
            <a:r>
              <a:rPr lang="en-NZ" b="0" dirty="0" smtClean="0"/>
              <a:t>PDF</a:t>
            </a:r>
            <a:endParaRPr lang="en-NZ" b="0" dirty="0"/>
          </a:p>
          <a:p>
            <a:pPr lvl="1"/>
            <a:endParaRPr lang="en-NZ" dirty="0" smtClean="0"/>
          </a:p>
        </p:txBody>
      </p:sp>
    </p:spTree>
    <p:extLst>
      <p:ext uri="{BB962C8B-B14F-4D97-AF65-F5344CB8AC3E}">
        <p14:creationId xmlns:p14="http://schemas.microsoft.com/office/powerpoint/2010/main" val="30995431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pPr>
              <a:defRPr/>
            </a:pPr>
            <a:r>
              <a:rPr lang="en-NZ" sz="2800" dirty="0">
                <a:solidFill>
                  <a:srgbClr val="7030A0"/>
                </a:solidFill>
                <a:latin typeface="Calibri" pitchFamily="34" charset="0"/>
              </a:rPr>
              <a:t>Preparations “Why Should I Care?”</a:t>
            </a:r>
          </a:p>
        </p:txBody>
      </p:sp>
      <p:sp>
        <p:nvSpPr>
          <p:cNvPr id="2" name="TextBox 1"/>
          <p:cNvSpPr txBox="1"/>
          <p:nvPr/>
        </p:nvSpPr>
        <p:spPr>
          <a:xfrm>
            <a:off x="642795" y="1186004"/>
            <a:ext cx="7912729" cy="4678204"/>
          </a:xfrm>
          <a:prstGeom prst="rect">
            <a:avLst/>
          </a:prstGeom>
          <a:noFill/>
        </p:spPr>
        <p:txBody>
          <a:bodyPr wrap="square" rtlCol="0">
            <a:spAutoFit/>
          </a:bodyPr>
          <a:lstStyle/>
          <a:p>
            <a:pPr algn="ctr"/>
            <a:r>
              <a:rPr lang="en-NZ" dirty="0" smtClean="0"/>
              <a:t>Infrastructure Needs</a:t>
            </a:r>
            <a:br>
              <a:rPr lang="en-NZ" dirty="0" smtClean="0"/>
            </a:br>
            <a:r>
              <a:rPr lang="en-NZ" dirty="0" smtClean="0"/>
              <a:t>Network</a:t>
            </a:r>
          </a:p>
          <a:p>
            <a:pPr algn="ctr"/>
            <a:endParaRPr lang="en-NZ" dirty="0"/>
          </a:p>
          <a:p>
            <a:r>
              <a:rPr lang="en-NZ" dirty="0" smtClean="0"/>
              <a:t>Impact Criteria on Network</a:t>
            </a:r>
          </a:p>
          <a:p>
            <a:pPr marL="342900" indent="-342900">
              <a:buFont typeface="Arial" pitchFamily="34" charset="0"/>
              <a:buChar char="•"/>
            </a:pPr>
            <a:r>
              <a:rPr lang="en-NZ" dirty="0" smtClean="0"/>
              <a:t>Application Type</a:t>
            </a:r>
          </a:p>
          <a:p>
            <a:pPr marL="800100" lvl="1" indent="-342900">
              <a:buFont typeface="Arial" pitchFamily="34" charset="0"/>
              <a:buChar char="•"/>
            </a:pPr>
            <a:r>
              <a:rPr lang="en-NZ" dirty="0" smtClean="0"/>
              <a:t>Web</a:t>
            </a:r>
          </a:p>
          <a:p>
            <a:pPr marL="1257300" lvl="2" indent="-342900">
              <a:buFont typeface="Arial" pitchFamily="34" charset="0"/>
              <a:buChar char="•"/>
            </a:pPr>
            <a:r>
              <a:rPr lang="en-NZ" b="0" dirty="0" smtClean="0"/>
              <a:t>Static Data Sizes</a:t>
            </a:r>
          </a:p>
          <a:p>
            <a:pPr marL="800100" lvl="1" indent="-342900">
              <a:buFont typeface="Arial" pitchFamily="34" charset="0"/>
              <a:buChar char="•"/>
            </a:pPr>
            <a:r>
              <a:rPr lang="en-NZ" dirty="0" smtClean="0"/>
              <a:t>Java Script</a:t>
            </a:r>
          </a:p>
          <a:p>
            <a:pPr marL="1257300" lvl="2" indent="-342900">
              <a:buFont typeface="Arial" pitchFamily="34" charset="0"/>
              <a:buChar char="•"/>
            </a:pPr>
            <a:r>
              <a:rPr lang="en-NZ" b="0" dirty="0" smtClean="0"/>
              <a:t>Performance is sensative to latentcy. </a:t>
            </a:r>
          </a:p>
          <a:p>
            <a:pPr marL="800100" lvl="1" indent="-342900">
              <a:buFont typeface="Arial" pitchFamily="34" charset="0"/>
              <a:buChar char="•"/>
            </a:pPr>
            <a:r>
              <a:rPr lang="en-NZ" dirty="0" smtClean="0"/>
              <a:t>DCOM</a:t>
            </a:r>
            <a:endParaRPr lang="en-NZ" dirty="0"/>
          </a:p>
          <a:p>
            <a:pPr marL="1257300" lvl="2" indent="-342900">
              <a:buFont typeface="Arial" pitchFamily="34" charset="0"/>
              <a:buChar char="•"/>
            </a:pPr>
            <a:r>
              <a:rPr lang="en-NZ" b="0" dirty="0" smtClean="0"/>
              <a:t>Variable network port usage</a:t>
            </a:r>
            <a:br>
              <a:rPr lang="en-NZ" b="0" dirty="0" smtClean="0"/>
            </a:br>
            <a:endParaRPr lang="en-NZ" b="0" dirty="0"/>
          </a:p>
          <a:p>
            <a:pPr marL="342900" indent="-342900">
              <a:buFont typeface="Arial" pitchFamily="34" charset="0"/>
              <a:buChar char="•"/>
            </a:pPr>
            <a:r>
              <a:rPr lang="en-NZ" dirty="0" smtClean="0"/>
              <a:t>Latency affects performance and user experience</a:t>
            </a:r>
          </a:p>
          <a:p>
            <a:pPr marL="800100" lvl="1" indent="-342900">
              <a:buFont typeface="Arial" pitchFamily="34" charset="0"/>
              <a:buChar char="•"/>
            </a:pPr>
            <a:r>
              <a:rPr lang="en-NZ" sz="1800" b="0" dirty="0" smtClean="0"/>
              <a:t>Recommend a maximum of 125ms for best user experience</a:t>
            </a:r>
          </a:p>
          <a:p>
            <a:pPr lvl="1"/>
            <a:endParaRPr lang="en-NZ" dirty="0" smtClean="0"/>
          </a:p>
        </p:txBody>
      </p:sp>
    </p:spTree>
    <p:extLst>
      <p:ext uri="{BB962C8B-B14F-4D97-AF65-F5344CB8AC3E}">
        <p14:creationId xmlns:p14="http://schemas.microsoft.com/office/powerpoint/2010/main" val="30419438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pPr>
              <a:defRPr/>
            </a:pPr>
            <a:r>
              <a:rPr lang="en-NZ" sz="2800" dirty="0">
                <a:solidFill>
                  <a:srgbClr val="7030A0"/>
                </a:solidFill>
                <a:latin typeface="Calibri" pitchFamily="34" charset="0"/>
              </a:rPr>
              <a:t>Preparations “Why Should I Care?”</a:t>
            </a:r>
          </a:p>
        </p:txBody>
      </p:sp>
      <p:sp>
        <p:nvSpPr>
          <p:cNvPr id="2" name="TextBox 1"/>
          <p:cNvSpPr txBox="1"/>
          <p:nvPr/>
        </p:nvSpPr>
        <p:spPr>
          <a:xfrm>
            <a:off x="642796" y="1186004"/>
            <a:ext cx="7912729" cy="4462760"/>
          </a:xfrm>
          <a:prstGeom prst="rect">
            <a:avLst/>
          </a:prstGeom>
          <a:noFill/>
        </p:spPr>
        <p:txBody>
          <a:bodyPr wrap="square" rtlCol="0">
            <a:spAutoFit/>
          </a:bodyPr>
          <a:lstStyle/>
          <a:p>
            <a:pPr algn="ctr"/>
            <a:r>
              <a:rPr lang="en-NZ" dirty="0"/>
              <a:t>Things to consider before </a:t>
            </a:r>
            <a:r>
              <a:rPr lang="en-NZ" dirty="0" smtClean="0"/>
              <a:t>Installation</a:t>
            </a:r>
            <a:endParaRPr lang="en-NZ" dirty="0"/>
          </a:p>
          <a:p>
            <a:pPr lvl="1" algn="ctr"/>
            <a:r>
              <a:rPr lang="en-NZ" dirty="0" smtClean="0"/>
              <a:t>Software Needs</a:t>
            </a:r>
          </a:p>
          <a:p>
            <a:pPr lvl="1" algn="ctr"/>
            <a:endParaRPr lang="en-NZ" dirty="0" smtClean="0"/>
          </a:p>
          <a:p>
            <a:pPr marL="1257300" lvl="2" indent="-342900">
              <a:buFont typeface="Arial" pitchFamily="34" charset="0"/>
              <a:buChar char="•"/>
            </a:pPr>
            <a:r>
              <a:rPr lang="en-NZ" sz="1600" dirty="0" smtClean="0"/>
              <a:t>Operating Systems (64 bit recommended)</a:t>
            </a:r>
          </a:p>
          <a:p>
            <a:pPr marL="1714500" lvl="3" indent="-342900">
              <a:buFont typeface="Arial" pitchFamily="34" charset="0"/>
              <a:buChar char="•"/>
            </a:pPr>
            <a:r>
              <a:rPr lang="en-NZ" sz="1600" dirty="0" smtClean="0"/>
              <a:t>Linux: </a:t>
            </a:r>
          </a:p>
          <a:p>
            <a:pPr marL="2171700" lvl="4" indent="-342900">
              <a:buFont typeface="Arial" pitchFamily="34" charset="0"/>
              <a:buChar char="•"/>
            </a:pPr>
            <a:r>
              <a:rPr lang="en-NZ" sz="1600" dirty="0" smtClean="0"/>
              <a:t>Redhat 4.x, 5.x </a:t>
            </a:r>
          </a:p>
          <a:p>
            <a:pPr marL="2171700" lvl="4" indent="-342900">
              <a:buFont typeface="Arial" pitchFamily="34" charset="0"/>
              <a:buChar char="•"/>
            </a:pPr>
            <a:r>
              <a:rPr lang="en-NZ" sz="1600" dirty="0" smtClean="0"/>
              <a:t>Oracle 4.x, 5.x</a:t>
            </a:r>
          </a:p>
          <a:p>
            <a:pPr marL="1714500" lvl="3" indent="-342900">
              <a:buFont typeface="Arial" pitchFamily="34" charset="0"/>
              <a:buChar char="•"/>
            </a:pPr>
            <a:r>
              <a:rPr lang="en-NZ" sz="1600" dirty="0" smtClean="0"/>
              <a:t>UNIX: </a:t>
            </a:r>
          </a:p>
          <a:p>
            <a:pPr marL="2171700" lvl="4" indent="-342900">
              <a:buFont typeface="Arial" pitchFamily="34" charset="0"/>
              <a:buChar char="•"/>
            </a:pPr>
            <a:r>
              <a:rPr lang="en-NZ" sz="1600" dirty="0" smtClean="0"/>
              <a:t>Solaris (2.9,10,11)</a:t>
            </a:r>
          </a:p>
          <a:p>
            <a:pPr marL="2171700" lvl="4" indent="-342900">
              <a:buFont typeface="Arial" pitchFamily="34" charset="0"/>
              <a:buChar char="•"/>
            </a:pPr>
            <a:r>
              <a:rPr lang="en-NZ" sz="1600" dirty="0" smtClean="0"/>
              <a:t>AIX (5.3, 6.1, 7.1)</a:t>
            </a:r>
          </a:p>
          <a:p>
            <a:pPr marL="2171700" lvl="4" indent="-342900">
              <a:buFont typeface="Arial" pitchFamily="34" charset="0"/>
              <a:buChar char="•"/>
            </a:pPr>
            <a:r>
              <a:rPr lang="en-NZ" sz="1600" dirty="0" smtClean="0"/>
              <a:t>HP-UX (11i) Itanium Only</a:t>
            </a:r>
          </a:p>
          <a:p>
            <a:pPr marL="1714500" lvl="3" indent="-342900">
              <a:buFont typeface="Arial" pitchFamily="34" charset="0"/>
              <a:buChar char="•"/>
            </a:pPr>
            <a:r>
              <a:rPr lang="en-NZ" sz="1600" dirty="0" smtClean="0"/>
              <a:t>Windows:</a:t>
            </a:r>
          </a:p>
          <a:p>
            <a:pPr marL="2171700" lvl="4" indent="-342900">
              <a:buFont typeface="Arial" pitchFamily="34" charset="0"/>
              <a:buChar char="•"/>
            </a:pPr>
            <a:r>
              <a:rPr lang="en-NZ" sz="1600" dirty="0" smtClean="0"/>
              <a:t>Server 2008 R2 (SP2+)</a:t>
            </a:r>
          </a:p>
          <a:p>
            <a:pPr marL="2171700" lvl="4" indent="-342900">
              <a:buFont typeface="Arial" pitchFamily="34" charset="0"/>
              <a:buChar char="•"/>
            </a:pPr>
            <a:r>
              <a:rPr lang="en-NZ" sz="1600" dirty="0" smtClean="0"/>
              <a:t>Server 2003 (SP3+)</a:t>
            </a:r>
          </a:p>
          <a:p>
            <a:pPr marL="2171700" lvl="4" indent="-342900">
              <a:buFont typeface="Arial" pitchFamily="34" charset="0"/>
              <a:buChar char="•"/>
            </a:pPr>
            <a:r>
              <a:rPr lang="en-NZ" sz="1600" dirty="0" smtClean="0"/>
              <a:t>Clients: XP (SP3+), 7, </a:t>
            </a:r>
          </a:p>
          <a:p>
            <a:pPr marL="1714500" lvl="3" indent="-342900">
              <a:buFont typeface="Arial" pitchFamily="34" charset="0"/>
              <a:buChar char="•"/>
            </a:pPr>
            <a:r>
              <a:rPr lang="en-NZ" sz="1600" dirty="0" smtClean="0"/>
              <a:t>Mac OS</a:t>
            </a:r>
          </a:p>
          <a:p>
            <a:pPr marL="2171700" lvl="4" indent="-342900">
              <a:buFont typeface="Arial" pitchFamily="34" charset="0"/>
              <a:buChar char="•"/>
            </a:pPr>
            <a:r>
              <a:rPr lang="en-NZ" sz="1600" dirty="0" smtClean="0"/>
              <a:t>OSX 10.6+ (Web Only)</a:t>
            </a:r>
          </a:p>
        </p:txBody>
      </p:sp>
    </p:spTree>
    <p:extLst>
      <p:ext uri="{BB962C8B-B14F-4D97-AF65-F5344CB8AC3E}">
        <p14:creationId xmlns:p14="http://schemas.microsoft.com/office/powerpoint/2010/main" val="30264820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pPr>
              <a:defRPr/>
            </a:pPr>
            <a:r>
              <a:rPr lang="en-NZ" sz="2800" dirty="0">
                <a:solidFill>
                  <a:srgbClr val="7030A0"/>
                </a:solidFill>
                <a:latin typeface="Calibri" pitchFamily="34" charset="0"/>
              </a:rPr>
              <a:t>Preparations “Why Should I Care?”</a:t>
            </a:r>
          </a:p>
        </p:txBody>
      </p:sp>
      <p:sp>
        <p:nvSpPr>
          <p:cNvPr id="2" name="TextBox 1"/>
          <p:cNvSpPr txBox="1"/>
          <p:nvPr/>
        </p:nvSpPr>
        <p:spPr>
          <a:xfrm>
            <a:off x="570225" y="919909"/>
            <a:ext cx="7835965" cy="5324535"/>
          </a:xfrm>
          <a:prstGeom prst="rect">
            <a:avLst/>
          </a:prstGeom>
          <a:noFill/>
        </p:spPr>
        <p:txBody>
          <a:bodyPr wrap="square" rtlCol="0">
            <a:spAutoFit/>
          </a:bodyPr>
          <a:lstStyle/>
          <a:p>
            <a:pPr algn="ctr"/>
            <a:r>
              <a:rPr lang="en-NZ" dirty="0"/>
              <a:t>Things to consider before </a:t>
            </a:r>
            <a:r>
              <a:rPr lang="en-NZ" dirty="0" smtClean="0"/>
              <a:t>Installation</a:t>
            </a:r>
            <a:endParaRPr lang="en-NZ" dirty="0"/>
          </a:p>
          <a:p>
            <a:pPr lvl="1" algn="ctr"/>
            <a:r>
              <a:rPr lang="en-NZ" dirty="0" smtClean="0"/>
              <a:t>Software Needs</a:t>
            </a:r>
          </a:p>
          <a:p>
            <a:pPr lvl="3"/>
            <a:endParaRPr lang="en-NZ" dirty="0" smtClean="0"/>
          </a:p>
          <a:p>
            <a:pPr marL="1257300" lvl="2" indent="-342900">
              <a:buFont typeface="Arial" pitchFamily="34" charset="0"/>
              <a:buChar char="•"/>
            </a:pPr>
            <a:r>
              <a:rPr lang="en-NZ" dirty="0" smtClean="0"/>
              <a:t>Client Browsers</a:t>
            </a:r>
            <a:endParaRPr lang="en-NZ" dirty="0"/>
          </a:p>
          <a:p>
            <a:pPr marL="1714500" lvl="3" indent="-342900">
              <a:buFont typeface="Arial" pitchFamily="34" charset="0"/>
              <a:buChar char="•"/>
            </a:pPr>
            <a:r>
              <a:rPr lang="en-NZ" b="0" dirty="0" smtClean="0"/>
              <a:t>IE 7.x, 8.x, 9.x</a:t>
            </a:r>
          </a:p>
          <a:p>
            <a:pPr marL="1714500" lvl="3" indent="-342900">
              <a:buFont typeface="Arial" pitchFamily="34" charset="0"/>
              <a:buChar char="•"/>
            </a:pPr>
            <a:r>
              <a:rPr lang="en-NZ" b="0" dirty="0" smtClean="0"/>
              <a:t>FireFox 10x</a:t>
            </a:r>
          </a:p>
          <a:p>
            <a:pPr marL="1714500" lvl="3" indent="-342900">
              <a:buFont typeface="Arial" pitchFamily="34" charset="0"/>
              <a:buChar char="•"/>
            </a:pPr>
            <a:endParaRPr lang="en-NZ" dirty="0" smtClean="0"/>
          </a:p>
          <a:p>
            <a:pPr marL="1257300" lvl="2" indent="-342900">
              <a:buFont typeface="Arial" pitchFamily="34" charset="0"/>
              <a:buChar char="•"/>
            </a:pPr>
            <a:r>
              <a:rPr lang="en-NZ" dirty="0" smtClean="0"/>
              <a:t>Productivity Tool Support</a:t>
            </a:r>
          </a:p>
          <a:p>
            <a:pPr marL="1714500" lvl="3" indent="-342900">
              <a:buFont typeface="Arial" pitchFamily="34" charset="0"/>
              <a:buChar char="•"/>
            </a:pPr>
            <a:r>
              <a:rPr lang="en-NZ" b="0" dirty="0" smtClean="0"/>
              <a:t>MS Office Suites 2003, 2007, 2008(Mac), 2010</a:t>
            </a:r>
            <a:br>
              <a:rPr lang="en-NZ" b="0" dirty="0" smtClean="0"/>
            </a:br>
            <a:endParaRPr lang="en-NZ" b="0" dirty="0" smtClean="0"/>
          </a:p>
          <a:p>
            <a:pPr marL="1257300" lvl="2" indent="-342900">
              <a:buFont typeface="Arial" pitchFamily="34" charset="0"/>
              <a:buChar char="•"/>
            </a:pPr>
            <a:r>
              <a:rPr lang="en-NZ" dirty="0" smtClean="0"/>
              <a:t>Other Software</a:t>
            </a:r>
          </a:p>
          <a:p>
            <a:pPr marL="1714500" lvl="3" indent="-342900">
              <a:buFont typeface="Arial" pitchFamily="34" charset="0"/>
              <a:buChar char="•"/>
            </a:pPr>
            <a:r>
              <a:rPr lang="en-NZ" b="0" dirty="0" smtClean="0"/>
              <a:t>Adobe Reader</a:t>
            </a:r>
          </a:p>
          <a:p>
            <a:pPr marL="1714500" lvl="3" indent="-342900">
              <a:buFont typeface="Arial" pitchFamily="34" charset="0"/>
              <a:buChar char="•"/>
            </a:pPr>
            <a:r>
              <a:rPr lang="en-NZ" b="0" dirty="0" smtClean="0"/>
              <a:t>DCOM (Client and Server)</a:t>
            </a:r>
          </a:p>
          <a:p>
            <a:pPr marL="1714500" lvl="3" indent="-342900">
              <a:buFont typeface="Arial" pitchFamily="34" charset="0"/>
              <a:buChar char="•"/>
            </a:pPr>
            <a:r>
              <a:rPr lang="en-NZ" b="0" dirty="0" smtClean="0"/>
              <a:t>Flash</a:t>
            </a:r>
          </a:p>
          <a:p>
            <a:pPr marL="1714500" lvl="3" indent="-342900">
              <a:buFont typeface="Arial" pitchFamily="34" charset="0"/>
              <a:buChar char="•"/>
            </a:pPr>
            <a:r>
              <a:rPr lang="en-NZ" b="0" dirty="0" smtClean="0"/>
              <a:t>JRE 1.60_22+</a:t>
            </a:r>
          </a:p>
          <a:p>
            <a:pPr marL="1714500" lvl="3" indent="-342900">
              <a:buFont typeface="Arial" pitchFamily="34" charset="0"/>
              <a:buChar char="•"/>
            </a:pPr>
            <a:r>
              <a:rPr lang="en-NZ" b="0" dirty="0" smtClean="0"/>
              <a:t>.NET 3.5+</a:t>
            </a:r>
          </a:p>
          <a:p>
            <a:pPr marL="342900" indent="-342900">
              <a:buFont typeface="Arial" pitchFamily="34" charset="0"/>
              <a:buChar char="•"/>
            </a:pPr>
            <a:endParaRPr lang="en-NZ" dirty="0"/>
          </a:p>
        </p:txBody>
      </p:sp>
    </p:spTree>
    <p:extLst>
      <p:ext uri="{BB962C8B-B14F-4D97-AF65-F5344CB8AC3E}">
        <p14:creationId xmlns:p14="http://schemas.microsoft.com/office/powerpoint/2010/main" val="125972738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pPr>
              <a:defRPr/>
            </a:pPr>
            <a:r>
              <a:rPr lang="en-NZ" sz="2800" dirty="0">
                <a:solidFill>
                  <a:srgbClr val="7030A0"/>
                </a:solidFill>
                <a:latin typeface="Calibri" pitchFamily="34" charset="0"/>
              </a:rPr>
              <a:t>Preparations “Why Should I Care?”</a:t>
            </a:r>
          </a:p>
        </p:txBody>
      </p:sp>
      <p:sp>
        <p:nvSpPr>
          <p:cNvPr id="2" name="TextBox 1"/>
          <p:cNvSpPr txBox="1"/>
          <p:nvPr/>
        </p:nvSpPr>
        <p:spPr>
          <a:xfrm>
            <a:off x="642796" y="1186004"/>
            <a:ext cx="7912729" cy="5324535"/>
          </a:xfrm>
          <a:prstGeom prst="rect">
            <a:avLst/>
          </a:prstGeom>
          <a:noFill/>
        </p:spPr>
        <p:txBody>
          <a:bodyPr wrap="square" rtlCol="0">
            <a:spAutoFit/>
          </a:bodyPr>
          <a:lstStyle/>
          <a:p>
            <a:pPr algn="ctr"/>
            <a:r>
              <a:rPr lang="en-NZ" dirty="0"/>
              <a:t>Things to consider before </a:t>
            </a:r>
            <a:r>
              <a:rPr lang="en-NZ" dirty="0" smtClean="0"/>
              <a:t>Installation</a:t>
            </a:r>
            <a:endParaRPr lang="en-NZ" dirty="0"/>
          </a:p>
          <a:p>
            <a:pPr lvl="1" algn="ctr"/>
            <a:r>
              <a:rPr lang="en-NZ" dirty="0" smtClean="0"/>
              <a:t>Software Needs</a:t>
            </a:r>
          </a:p>
          <a:p>
            <a:pPr lvl="3"/>
            <a:endParaRPr lang="en-NZ" dirty="0" smtClean="0"/>
          </a:p>
          <a:p>
            <a:pPr marL="1257300" lvl="2" indent="-342900">
              <a:buFont typeface="Arial" pitchFamily="34" charset="0"/>
              <a:buChar char="•"/>
            </a:pPr>
            <a:r>
              <a:rPr lang="en-NZ" dirty="0" smtClean="0"/>
              <a:t>Other Software</a:t>
            </a:r>
          </a:p>
          <a:p>
            <a:pPr marL="1714500" lvl="3" indent="-342900">
              <a:buFont typeface="Arial" pitchFamily="34" charset="0"/>
              <a:buChar char="•"/>
            </a:pPr>
            <a:r>
              <a:rPr lang="en-NZ" dirty="0" smtClean="0"/>
              <a:t>Application Servers</a:t>
            </a:r>
          </a:p>
          <a:p>
            <a:pPr marL="2171700" lvl="4" indent="-342900">
              <a:buFont typeface="Arial" pitchFamily="34" charset="0"/>
              <a:buChar char="•"/>
            </a:pPr>
            <a:r>
              <a:rPr lang="en-NZ" dirty="0" smtClean="0"/>
              <a:t>Weblogic 11gR1 </a:t>
            </a:r>
            <a:r>
              <a:rPr lang="en-NZ" dirty="0"/>
              <a:t>(Licence Included</a:t>
            </a:r>
            <a:r>
              <a:rPr lang="en-NZ" dirty="0" smtClean="0"/>
              <a:t>)</a:t>
            </a:r>
          </a:p>
          <a:p>
            <a:pPr marL="2628900" lvl="5" indent="-342900">
              <a:buFont typeface="Arial" pitchFamily="34" charset="0"/>
              <a:buChar char="•"/>
            </a:pPr>
            <a:r>
              <a:rPr lang="en-NZ" b="0" dirty="0" smtClean="0"/>
              <a:t>10.3.5 and 10.3.6</a:t>
            </a:r>
          </a:p>
          <a:p>
            <a:pPr marL="2628900" lvl="5" indent="-342900">
              <a:buFont typeface="Arial" pitchFamily="34" charset="0"/>
              <a:buChar char="•"/>
            </a:pPr>
            <a:r>
              <a:rPr lang="en-NZ" b="0" dirty="0" smtClean="0"/>
              <a:t>Web Servers</a:t>
            </a:r>
          </a:p>
          <a:p>
            <a:pPr marL="3086100" lvl="6" indent="-342900">
              <a:buFont typeface="Arial" pitchFamily="34" charset="0"/>
              <a:buChar char="•"/>
            </a:pPr>
            <a:r>
              <a:rPr lang="en-NZ" b="0" dirty="0" smtClean="0"/>
              <a:t>Oracle HTTP Server 11gR1</a:t>
            </a:r>
          </a:p>
          <a:p>
            <a:pPr marL="3086100" lvl="6" indent="-342900">
              <a:buFont typeface="Arial" pitchFamily="34" charset="0"/>
              <a:buChar char="•"/>
            </a:pPr>
            <a:r>
              <a:rPr lang="en-NZ" b="0" dirty="0" smtClean="0"/>
              <a:t>Microsoft IIS 6.0+ and 7.x</a:t>
            </a:r>
          </a:p>
          <a:p>
            <a:pPr marL="2171700" lvl="4" indent="-342900">
              <a:buFont typeface="Arial" pitchFamily="34" charset="0"/>
              <a:buChar char="•"/>
            </a:pPr>
            <a:r>
              <a:rPr lang="en-NZ" dirty="0" smtClean="0"/>
              <a:t>Websphere (Licenses Additional)</a:t>
            </a:r>
          </a:p>
          <a:p>
            <a:pPr marL="2628900" lvl="5" indent="-342900">
              <a:buFont typeface="Arial" pitchFamily="34" charset="0"/>
              <a:buChar char="•"/>
            </a:pPr>
            <a:r>
              <a:rPr lang="en-NZ" b="0" dirty="0" smtClean="0"/>
              <a:t>Newly supported with 11.1.2.2</a:t>
            </a:r>
          </a:p>
          <a:p>
            <a:pPr marL="2628900" lvl="5" indent="-342900">
              <a:buFont typeface="Arial" pitchFamily="34" charset="0"/>
              <a:buChar char="•"/>
            </a:pPr>
            <a:r>
              <a:rPr lang="en-NZ" b="0" dirty="0" smtClean="0"/>
              <a:t>7.0.0.19+ ND</a:t>
            </a:r>
          </a:p>
          <a:p>
            <a:pPr marL="2628900" lvl="5" indent="-342900">
              <a:buFont typeface="Arial" pitchFamily="34" charset="0"/>
              <a:buChar char="•"/>
            </a:pPr>
            <a:r>
              <a:rPr lang="en-NZ" b="0" dirty="0" smtClean="0"/>
              <a:t>Web Server</a:t>
            </a:r>
          </a:p>
          <a:p>
            <a:pPr marL="3086100" lvl="6" indent="-342900">
              <a:buFont typeface="Arial" pitchFamily="34" charset="0"/>
              <a:buChar char="•"/>
            </a:pPr>
            <a:r>
              <a:rPr lang="en-NZ" b="0" dirty="0" smtClean="0"/>
              <a:t>IBM HTTP Server 7.0+</a:t>
            </a:r>
          </a:p>
          <a:p>
            <a:pPr marL="1257300" lvl="2" indent="-342900">
              <a:buFont typeface="Arial" pitchFamily="34" charset="0"/>
              <a:buChar char="•"/>
            </a:pPr>
            <a:endParaRPr lang="en-NZ" dirty="0" smtClean="0"/>
          </a:p>
          <a:p>
            <a:pPr marL="342900" indent="-342900">
              <a:buFont typeface="Arial" pitchFamily="34" charset="0"/>
              <a:buChar char="•"/>
            </a:pPr>
            <a:endParaRPr lang="en-NZ" dirty="0"/>
          </a:p>
        </p:txBody>
      </p:sp>
    </p:spTree>
    <p:extLst>
      <p:ext uri="{BB962C8B-B14F-4D97-AF65-F5344CB8AC3E}">
        <p14:creationId xmlns:p14="http://schemas.microsoft.com/office/powerpoint/2010/main" val="174130716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pPr>
              <a:defRPr/>
            </a:pPr>
            <a:r>
              <a:rPr lang="en-NZ" sz="2800" dirty="0">
                <a:solidFill>
                  <a:srgbClr val="7030A0"/>
                </a:solidFill>
                <a:latin typeface="Calibri" pitchFamily="34" charset="0"/>
              </a:rPr>
              <a:t>Preparations “Why Should I Care?”</a:t>
            </a:r>
          </a:p>
        </p:txBody>
      </p:sp>
      <p:sp>
        <p:nvSpPr>
          <p:cNvPr id="2" name="TextBox 1"/>
          <p:cNvSpPr txBox="1"/>
          <p:nvPr/>
        </p:nvSpPr>
        <p:spPr>
          <a:xfrm>
            <a:off x="642796" y="1186004"/>
            <a:ext cx="7912729" cy="5016758"/>
          </a:xfrm>
          <a:prstGeom prst="rect">
            <a:avLst/>
          </a:prstGeom>
          <a:noFill/>
        </p:spPr>
        <p:txBody>
          <a:bodyPr wrap="square" rtlCol="0">
            <a:spAutoFit/>
          </a:bodyPr>
          <a:lstStyle/>
          <a:p>
            <a:pPr algn="ctr"/>
            <a:r>
              <a:rPr lang="en-NZ" dirty="0"/>
              <a:t>Things to consider before </a:t>
            </a:r>
            <a:r>
              <a:rPr lang="en-NZ" dirty="0" smtClean="0"/>
              <a:t>Installation</a:t>
            </a:r>
            <a:endParaRPr lang="en-NZ" dirty="0"/>
          </a:p>
          <a:p>
            <a:pPr lvl="1" algn="ctr"/>
            <a:r>
              <a:rPr lang="en-NZ" dirty="0" smtClean="0"/>
              <a:t>Software Needs</a:t>
            </a:r>
          </a:p>
          <a:p>
            <a:pPr lvl="3"/>
            <a:endParaRPr lang="en-NZ" dirty="0" smtClean="0"/>
          </a:p>
          <a:p>
            <a:pPr marL="1257300" lvl="2" indent="-342900">
              <a:buFont typeface="Arial" pitchFamily="34" charset="0"/>
              <a:buChar char="•"/>
            </a:pPr>
            <a:r>
              <a:rPr lang="en-NZ" b="0" dirty="0" smtClean="0"/>
              <a:t>A Database repository is required to support EPM metadata and security.</a:t>
            </a:r>
            <a:br>
              <a:rPr lang="en-NZ" b="0" dirty="0" smtClean="0"/>
            </a:br>
            <a:endParaRPr lang="en-NZ" b="0" dirty="0" smtClean="0"/>
          </a:p>
          <a:p>
            <a:pPr marL="1257300" lvl="2" indent="-342900">
              <a:buFont typeface="Arial" pitchFamily="34" charset="0"/>
              <a:buChar char="•"/>
            </a:pPr>
            <a:r>
              <a:rPr lang="en-NZ" b="0" dirty="0" smtClean="0"/>
              <a:t>Supported Databases for Repositories</a:t>
            </a:r>
          </a:p>
          <a:p>
            <a:pPr marL="1714500" lvl="3" indent="-342900">
              <a:buFont typeface="Arial" pitchFamily="34" charset="0"/>
              <a:buChar char="•"/>
            </a:pPr>
            <a:r>
              <a:rPr lang="en-NZ" b="0" dirty="0" smtClean="0"/>
              <a:t>Oracle DB (10.2.0.4+, 11.1.07+, 11.2.0.1+)</a:t>
            </a:r>
          </a:p>
          <a:p>
            <a:pPr marL="1714500" lvl="3" indent="-342900">
              <a:buFont typeface="Arial" pitchFamily="34" charset="0"/>
              <a:buChar char="•"/>
            </a:pPr>
            <a:r>
              <a:rPr lang="en-NZ" b="0" dirty="0" smtClean="0"/>
              <a:t>Microsoft SQL Server (2005, 2008, 2008 R2)</a:t>
            </a:r>
          </a:p>
          <a:p>
            <a:pPr marL="1714500" lvl="3" indent="-342900">
              <a:buFont typeface="Arial" pitchFamily="34" charset="0"/>
              <a:buChar char="•"/>
            </a:pPr>
            <a:r>
              <a:rPr lang="en-NZ" b="0" dirty="0" smtClean="0"/>
              <a:t>IBM DB2 (9.7 FP3a, 9.5)</a:t>
            </a:r>
            <a:br>
              <a:rPr lang="en-NZ" b="0" dirty="0" smtClean="0"/>
            </a:br>
            <a:endParaRPr lang="en-NZ" b="0" dirty="0" smtClean="0"/>
          </a:p>
          <a:p>
            <a:pPr marL="1257300" lvl="2" indent="-342900">
              <a:buFont typeface="Arial" pitchFamily="34" charset="0"/>
              <a:buChar char="•"/>
            </a:pPr>
            <a:r>
              <a:rPr lang="en-NZ" b="0" dirty="0" smtClean="0"/>
              <a:t>Most other database vendors are supported as datasources.</a:t>
            </a:r>
          </a:p>
          <a:p>
            <a:pPr marL="1714500" lvl="3" indent="-342900">
              <a:buFont typeface="Arial" pitchFamily="34" charset="0"/>
              <a:buChar char="•"/>
            </a:pPr>
            <a:endParaRPr lang="en-NZ" dirty="0" smtClean="0"/>
          </a:p>
          <a:p>
            <a:pPr marL="1714500" lvl="3" indent="-342900">
              <a:buFont typeface="Arial" pitchFamily="34" charset="0"/>
              <a:buChar char="•"/>
            </a:pPr>
            <a:endParaRPr lang="en-NZ" dirty="0" smtClean="0"/>
          </a:p>
          <a:p>
            <a:pPr marL="342900" indent="-342900">
              <a:buFont typeface="Arial" pitchFamily="34" charset="0"/>
              <a:buChar char="•"/>
            </a:pPr>
            <a:endParaRPr lang="en-NZ" dirty="0"/>
          </a:p>
        </p:txBody>
      </p:sp>
    </p:spTree>
    <p:extLst>
      <p:ext uri="{BB962C8B-B14F-4D97-AF65-F5344CB8AC3E}">
        <p14:creationId xmlns:p14="http://schemas.microsoft.com/office/powerpoint/2010/main" val="362817304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pPr>
              <a:defRPr/>
            </a:pPr>
            <a:r>
              <a:rPr lang="en-NZ" sz="2800" dirty="0">
                <a:solidFill>
                  <a:srgbClr val="7030A0"/>
                </a:solidFill>
                <a:latin typeface="Calibri" pitchFamily="34" charset="0"/>
              </a:rPr>
              <a:t>Preparations “Why Should I Care?”</a:t>
            </a:r>
          </a:p>
        </p:txBody>
      </p:sp>
      <p:sp>
        <p:nvSpPr>
          <p:cNvPr id="2" name="TextBox 1"/>
          <p:cNvSpPr txBox="1"/>
          <p:nvPr/>
        </p:nvSpPr>
        <p:spPr>
          <a:xfrm>
            <a:off x="691176" y="1186004"/>
            <a:ext cx="7912729" cy="5016758"/>
          </a:xfrm>
          <a:prstGeom prst="rect">
            <a:avLst/>
          </a:prstGeom>
          <a:noFill/>
        </p:spPr>
        <p:txBody>
          <a:bodyPr wrap="square" rtlCol="0">
            <a:spAutoFit/>
          </a:bodyPr>
          <a:lstStyle/>
          <a:p>
            <a:pPr algn="ctr"/>
            <a:r>
              <a:rPr lang="en-NZ" dirty="0"/>
              <a:t>Things to consider before </a:t>
            </a:r>
            <a:r>
              <a:rPr lang="en-NZ" dirty="0" smtClean="0"/>
              <a:t>Installation</a:t>
            </a:r>
            <a:endParaRPr lang="en-NZ" dirty="0"/>
          </a:p>
          <a:p>
            <a:pPr lvl="1" algn="ctr"/>
            <a:r>
              <a:rPr lang="en-NZ" dirty="0" smtClean="0"/>
              <a:t>User Training</a:t>
            </a:r>
            <a:endParaRPr lang="en-NZ" dirty="0"/>
          </a:p>
          <a:p>
            <a:pPr lvl="1"/>
            <a:endParaRPr lang="en-NZ" dirty="0" smtClean="0"/>
          </a:p>
          <a:p>
            <a:pPr marL="1257300" lvl="2" indent="-342900">
              <a:buFont typeface="Arial" pitchFamily="34" charset="0"/>
              <a:buChar char="•"/>
            </a:pPr>
            <a:r>
              <a:rPr lang="en-NZ" dirty="0" smtClean="0"/>
              <a:t>Administrator(s)</a:t>
            </a:r>
            <a:endParaRPr lang="en-NZ" dirty="0"/>
          </a:p>
          <a:p>
            <a:pPr marL="1714500" lvl="3" indent="-342900">
              <a:buFont typeface="Arial" pitchFamily="34" charset="0"/>
              <a:buChar char="•"/>
            </a:pPr>
            <a:r>
              <a:rPr lang="en-NZ" dirty="0"/>
              <a:t>Oracle </a:t>
            </a:r>
            <a:r>
              <a:rPr lang="en-NZ" dirty="0" smtClean="0"/>
              <a:t>University</a:t>
            </a:r>
            <a:r>
              <a:rPr lang="en-NZ" dirty="0"/>
              <a:t>: </a:t>
            </a:r>
            <a:r>
              <a:rPr lang="en-NZ" dirty="0">
                <a:hlinkClick r:id="rId2"/>
              </a:rPr>
              <a:t>http://tinyurl.com/</a:t>
            </a:r>
            <a:r>
              <a:rPr lang="en-NZ" dirty="0" smtClean="0">
                <a:hlinkClick r:id="rId2"/>
              </a:rPr>
              <a:t>b2cajju</a:t>
            </a:r>
            <a:endParaRPr lang="en-NZ" dirty="0" smtClean="0"/>
          </a:p>
          <a:p>
            <a:pPr marL="2171700" lvl="4" indent="-342900">
              <a:buFont typeface="Arial" pitchFamily="34" charset="0"/>
              <a:buChar char="•"/>
            </a:pPr>
            <a:r>
              <a:rPr lang="en-NZ" b="0" dirty="0" smtClean="0"/>
              <a:t>Training Venues</a:t>
            </a:r>
          </a:p>
          <a:p>
            <a:pPr marL="2628900" lvl="5" indent="-342900">
              <a:buFont typeface="Arial" pitchFamily="34" charset="0"/>
              <a:buChar char="•"/>
            </a:pPr>
            <a:r>
              <a:rPr lang="en-NZ" b="0" dirty="0" smtClean="0"/>
              <a:t>Virtual</a:t>
            </a:r>
          </a:p>
          <a:p>
            <a:pPr marL="2628900" lvl="5" indent="-342900">
              <a:buFont typeface="Arial" pitchFamily="34" charset="0"/>
              <a:buChar char="•"/>
            </a:pPr>
            <a:r>
              <a:rPr lang="en-NZ" b="0" dirty="0" smtClean="0"/>
              <a:t>Classroom</a:t>
            </a:r>
          </a:p>
          <a:p>
            <a:pPr marL="2628900" lvl="5" indent="-342900">
              <a:buFont typeface="Arial" pitchFamily="34" charset="0"/>
              <a:buChar char="•"/>
            </a:pPr>
            <a:r>
              <a:rPr lang="en-NZ" b="0" dirty="0" smtClean="0"/>
              <a:t>Self Taught</a:t>
            </a:r>
          </a:p>
          <a:p>
            <a:pPr marL="1714500" lvl="3" indent="-342900">
              <a:buFont typeface="Arial" pitchFamily="34" charset="0"/>
              <a:buChar char="•"/>
            </a:pPr>
            <a:r>
              <a:rPr lang="en-NZ" dirty="0" smtClean="0"/>
              <a:t>Onsite Indigo Training</a:t>
            </a:r>
          </a:p>
          <a:p>
            <a:pPr marL="1257300" lvl="2" indent="-342900">
              <a:buFont typeface="Arial" pitchFamily="34" charset="0"/>
              <a:buChar char="•"/>
            </a:pPr>
            <a:r>
              <a:rPr lang="en-NZ" dirty="0" smtClean="0"/>
              <a:t>Users</a:t>
            </a:r>
          </a:p>
          <a:p>
            <a:pPr marL="1714500" lvl="3" indent="-342900">
              <a:buFont typeface="Arial" pitchFamily="34" charset="0"/>
              <a:buChar char="•"/>
            </a:pPr>
            <a:r>
              <a:rPr lang="en-NZ" b="0" dirty="0" smtClean="0"/>
              <a:t>Oracle University: Depends on Product</a:t>
            </a:r>
          </a:p>
          <a:p>
            <a:pPr marL="1714500" lvl="3" indent="-342900">
              <a:buFont typeface="Arial" pitchFamily="34" charset="0"/>
              <a:buChar char="•"/>
            </a:pPr>
            <a:r>
              <a:rPr lang="en-NZ" dirty="0"/>
              <a:t>EPM </a:t>
            </a:r>
            <a:r>
              <a:rPr lang="en-NZ" dirty="0" smtClean="0"/>
              <a:t>Classes URL</a:t>
            </a:r>
            <a:r>
              <a:rPr lang="en-NZ" dirty="0"/>
              <a:t>: http://tinyurl.com/cyn59vf</a:t>
            </a:r>
            <a:endParaRPr lang="en-NZ" dirty="0" smtClean="0"/>
          </a:p>
          <a:p>
            <a:pPr marL="1714500" lvl="3" indent="-342900">
              <a:buFont typeface="Arial" pitchFamily="34" charset="0"/>
              <a:buChar char="•"/>
            </a:pPr>
            <a:r>
              <a:rPr lang="en-NZ" b="0" dirty="0" smtClean="0"/>
              <a:t>Onsite Indigo Training</a:t>
            </a:r>
          </a:p>
          <a:p>
            <a:pPr marL="1257300" lvl="2" indent="-342900">
              <a:buFont typeface="Arial" pitchFamily="34" charset="0"/>
              <a:buChar char="•"/>
            </a:pPr>
            <a:endParaRPr lang="en-NZ" dirty="0" smtClean="0"/>
          </a:p>
          <a:p>
            <a:pPr marL="342900" indent="-342900">
              <a:buFont typeface="Arial" pitchFamily="34" charset="0"/>
              <a:buChar char="•"/>
            </a:pPr>
            <a:endParaRPr lang="en-NZ" dirty="0"/>
          </a:p>
        </p:txBody>
      </p:sp>
    </p:spTree>
    <p:extLst>
      <p:ext uri="{BB962C8B-B14F-4D97-AF65-F5344CB8AC3E}">
        <p14:creationId xmlns:p14="http://schemas.microsoft.com/office/powerpoint/2010/main" val="9842361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9263" y="169863"/>
            <a:ext cx="7419975" cy="509587"/>
          </a:xfrm>
        </p:spPr>
        <p:txBody>
          <a:bodyPr/>
          <a:lstStyle/>
          <a:p>
            <a:r>
              <a:rPr lang="en-NZ">
                <a:solidFill>
                  <a:srgbClr val="00B050"/>
                </a:solidFill>
                <a:latin typeface="Calibri" charset="0"/>
              </a:rPr>
              <a:t>Agenda</a:t>
            </a:r>
          </a:p>
        </p:txBody>
      </p:sp>
      <p:sp>
        <p:nvSpPr>
          <p:cNvPr id="5123" name="Content Placeholder 2"/>
          <p:cNvSpPr>
            <a:spLocks noGrp="1"/>
          </p:cNvSpPr>
          <p:nvPr>
            <p:ph idx="1"/>
          </p:nvPr>
        </p:nvSpPr>
        <p:spPr>
          <a:xfrm>
            <a:off x="360363" y="2500389"/>
            <a:ext cx="8229600" cy="729040"/>
          </a:xfrm>
        </p:spPr>
        <p:txBody>
          <a:bodyPr/>
          <a:lstStyle/>
          <a:p>
            <a:pPr marL="0" indent="0" algn="ctr">
              <a:buClr>
                <a:srgbClr val="7030A0"/>
              </a:buClr>
              <a:buNone/>
              <a:defRPr/>
            </a:pPr>
            <a:r>
              <a:rPr lang="en-NZ" b="1" dirty="0" smtClean="0">
                <a:solidFill>
                  <a:srgbClr val="7030A0"/>
                </a:solidFill>
                <a:latin typeface="Calibri" pitchFamily="34" charset="0"/>
                <a:ea typeface="+mn-ea"/>
              </a:rPr>
              <a:t>Current EPM Architecture</a:t>
            </a:r>
          </a:p>
        </p:txBody>
      </p:sp>
    </p:spTree>
    <p:extLst>
      <p:ext uri="{BB962C8B-B14F-4D97-AF65-F5344CB8AC3E}">
        <p14:creationId xmlns:p14="http://schemas.microsoft.com/office/powerpoint/2010/main" val="72488811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9263" y="169863"/>
            <a:ext cx="7419975" cy="509587"/>
          </a:xfrm>
        </p:spPr>
        <p:txBody>
          <a:bodyPr/>
          <a:lstStyle/>
          <a:p>
            <a:r>
              <a:rPr lang="en-NZ">
                <a:solidFill>
                  <a:srgbClr val="00B050"/>
                </a:solidFill>
                <a:latin typeface="Calibri" charset="0"/>
              </a:rPr>
              <a:t>Agenda</a:t>
            </a:r>
          </a:p>
        </p:txBody>
      </p:sp>
      <p:sp>
        <p:nvSpPr>
          <p:cNvPr id="5123" name="Content Placeholder 2"/>
          <p:cNvSpPr>
            <a:spLocks noGrp="1"/>
          </p:cNvSpPr>
          <p:nvPr>
            <p:ph idx="1"/>
          </p:nvPr>
        </p:nvSpPr>
        <p:spPr>
          <a:xfrm>
            <a:off x="351309" y="2884850"/>
            <a:ext cx="8229600" cy="691270"/>
          </a:xfrm>
        </p:spPr>
        <p:txBody>
          <a:bodyPr/>
          <a:lstStyle/>
          <a:p>
            <a:pPr marL="0" indent="0" algn="ctr">
              <a:buClr>
                <a:srgbClr val="7030A0"/>
              </a:buClr>
              <a:buNone/>
              <a:defRPr/>
            </a:pPr>
            <a:r>
              <a:rPr lang="en-NZ" b="1" dirty="0" smtClean="0">
                <a:solidFill>
                  <a:srgbClr val="7030A0"/>
                </a:solidFill>
                <a:latin typeface="Calibri" pitchFamily="34" charset="0"/>
                <a:ea typeface="+mn-ea"/>
              </a:rPr>
              <a:t>Server Sizing</a:t>
            </a:r>
          </a:p>
        </p:txBody>
      </p:sp>
    </p:spTree>
    <p:extLst>
      <p:ext uri="{BB962C8B-B14F-4D97-AF65-F5344CB8AC3E}">
        <p14:creationId xmlns:p14="http://schemas.microsoft.com/office/powerpoint/2010/main" val="367993615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49263" y="169863"/>
            <a:ext cx="7419975" cy="509587"/>
          </a:xfrm>
        </p:spPr>
        <p:txBody>
          <a:bodyPr/>
          <a:lstStyle/>
          <a:p>
            <a:pPr>
              <a:defRPr/>
            </a:pPr>
            <a:r>
              <a:rPr lang="en-NZ" sz="2800" dirty="0">
                <a:solidFill>
                  <a:srgbClr val="7030A0"/>
                </a:solidFill>
                <a:latin typeface="Calibri" pitchFamily="34" charset="0"/>
              </a:rPr>
              <a:t>Server </a:t>
            </a:r>
            <a:r>
              <a:rPr lang="en-NZ" sz="2800" dirty="0" smtClean="0">
                <a:solidFill>
                  <a:srgbClr val="7030A0"/>
                </a:solidFill>
                <a:latin typeface="Calibri" pitchFamily="34" charset="0"/>
              </a:rPr>
              <a:t>Sizing 5 – 10 users</a:t>
            </a:r>
            <a:endParaRPr lang="en-NZ" sz="2800" dirty="0">
              <a:solidFill>
                <a:srgbClr val="7030A0"/>
              </a:solidFill>
              <a:latin typeface="Calibri" pitchFamily="34" charset="0"/>
            </a:endParaRPr>
          </a:p>
        </p:txBody>
      </p:sp>
      <p:sp>
        <p:nvSpPr>
          <p:cNvPr id="13315" name="Diamond 10"/>
          <p:cNvSpPr>
            <a:spLocks noChangeArrowheads="1"/>
          </p:cNvSpPr>
          <p:nvPr/>
        </p:nvSpPr>
        <p:spPr bwMode="auto">
          <a:xfrm>
            <a:off x="7554913" y="8051800"/>
            <a:ext cx="230187" cy="193675"/>
          </a:xfrm>
          <a:prstGeom prst="diamond">
            <a:avLst/>
          </a:prstGeom>
          <a:solidFill>
            <a:srgbClr val="00B050"/>
          </a:solidFill>
          <a:ln w="25400">
            <a:solidFill>
              <a:srgbClr val="FFFFFF"/>
            </a:solidFill>
            <a:miter lim="800000"/>
            <a:headEnd/>
            <a:tailEnd/>
          </a:ln>
        </p:spPr>
        <p:txBody>
          <a:bodyPr/>
          <a:lstStyle/>
          <a:p>
            <a:endParaRPr lang="en-NZ"/>
          </a:p>
        </p:txBody>
      </p:sp>
      <p:pic>
        <p:nvPicPr>
          <p:cNvPr id="2" name="Picture 1"/>
          <p:cNvPicPr>
            <a:picLocks noChangeAspect="1"/>
          </p:cNvPicPr>
          <p:nvPr/>
        </p:nvPicPr>
        <p:blipFill>
          <a:blip r:embed="rId2"/>
          <a:stretch>
            <a:fillRect/>
          </a:stretch>
        </p:blipFill>
        <p:spPr>
          <a:xfrm>
            <a:off x="431800" y="810380"/>
            <a:ext cx="8261819" cy="5406572"/>
          </a:xfrm>
          <a:prstGeom prst="rect">
            <a:avLst/>
          </a:prstGeom>
        </p:spPr>
      </p:pic>
    </p:spTree>
    <p:extLst>
      <p:ext uri="{BB962C8B-B14F-4D97-AF65-F5344CB8AC3E}">
        <p14:creationId xmlns:p14="http://schemas.microsoft.com/office/powerpoint/2010/main" val="32628598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49263" y="169863"/>
            <a:ext cx="7419975" cy="509587"/>
          </a:xfrm>
        </p:spPr>
        <p:txBody>
          <a:bodyPr/>
          <a:lstStyle/>
          <a:p>
            <a:pPr>
              <a:defRPr/>
            </a:pPr>
            <a:r>
              <a:rPr lang="en-NZ" sz="2800" dirty="0">
                <a:solidFill>
                  <a:srgbClr val="7030A0"/>
                </a:solidFill>
                <a:latin typeface="Calibri" pitchFamily="34" charset="0"/>
              </a:rPr>
              <a:t>Server Sizing </a:t>
            </a:r>
            <a:r>
              <a:rPr lang="en-NZ" sz="2800" dirty="0" smtClean="0">
                <a:solidFill>
                  <a:srgbClr val="7030A0"/>
                </a:solidFill>
                <a:latin typeface="Calibri" pitchFamily="34" charset="0"/>
              </a:rPr>
              <a:t>250 users</a:t>
            </a:r>
            <a:endParaRPr lang="en-NZ" sz="2800" dirty="0">
              <a:solidFill>
                <a:srgbClr val="7030A0"/>
              </a:solidFill>
              <a:latin typeface="Calibri" pitchFamily="34" charset="0"/>
            </a:endParaRPr>
          </a:p>
        </p:txBody>
      </p:sp>
      <p:sp>
        <p:nvSpPr>
          <p:cNvPr id="13315" name="Diamond 10"/>
          <p:cNvSpPr>
            <a:spLocks noChangeArrowheads="1"/>
          </p:cNvSpPr>
          <p:nvPr/>
        </p:nvSpPr>
        <p:spPr bwMode="auto">
          <a:xfrm>
            <a:off x="7554913" y="8051800"/>
            <a:ext cx="230187" cy="193675"/>
          </a:xfrm>
          <a:prstGeom prst="diamond">
            <a:avLst/>
          </a:prstGeom>
          <a:solidFill>
            <a:srgbClr val="00B050"/>
          </a:solidFill>
          <a:ln w="25400">
            <a:solidFill>
              <a:srgbClr val="FFFFFF"/>
            </a:solidFill>
            <a:miter lim="800000"/>
            <a:headEnd/>
            <a:tailEnd/>
          </a:ln>
        </p:spPr>
        <p:txBody>
          <a:bodyPr/>
          <a:lstStyle/>
          <a:p>
            <a:endParaRPr lang="en-NZ"/>
          </a:p>
        </p:txBody>
      </p:sp>
      <p:pic>
        <p:nvPicPr>
          <p:cNvPr id="2" name="Picture 1"/>
          <p:cNvPicPr>
            <a:picLocks noChangeAspect="1"/>
          </p:cNvPicPr>
          <p:nvPr/>
        </p:nvPicPr>
        <p:blipFill>
          <a:blip r:embed="rId2"/>
          <a:stretch>
            <a:fillRect/>
          </a:stretch>
        </p:blipFill>
        <p:spPr>
          <a:xfrm>
            <a:off x="203200" y="810380"/>
            <a:ext cx="8729401" cy="5588001"/>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49263" y="169863"/>
            <a:ext cx="7419975" cy="509587"/>
          </a:xfrm>
        </p:spPr>
        <p:txBody>
          <a:bodyPr/>
          <a:lstStyle/>
          <a:p>
            <a:pPr>
              <a:defRPr/>
            </a:pPr>
            <a:r>
              <a:rPr lang="en-NZ" sz="2800" dirty="0">
                <a:solidFill>
                  <a:srgbClr val="7030A0"/>
                </a:solidFill>
                <a:latin typeface="Calibri" pitchFamily="34" charset="0"/>
              </a:rPr>
              <a:t>Server Sizing </a:t>
            </a:r>
            <a:r>
              <a:rPr lang="en-NZ" sz="2800" dirty="0" smtClean="0">
                <a:solidFill>
                  <a:srgbClr val="7030A0"/>
                </a:solidFill>
                <a:latin typeface="Calibri" pitchFamily="34" charset="0"/>
              </a:rPr>
              <a:t>500 users</a:t>
            </a:r>
            <a:endParaRPr lang="en-NZ" sz="2800" dirty="0">
              <a:solidFill>
                <a:srgbClr val="7030A0"/>
              </a:solidFill>
              <a:latin typeface="Calibri" pitchFamily="34" charset="0"/>
            </a:endParaRPr>
          </a:p>
        </p:txBody>
      </p:sp>
      <p:sp>
        <p:nvSpPr>
          <p:cNvPr id="13315" name="Diamond 10"/>
          <p:cNvSpPr>
            <a:spLocks noChangeArrowheads="1"/>
          </p:cNvSpPr>
          <p:nvPr/>
        </p:nvSpPr>
        <p:spPr bwMode="auto">
          <a:xfrm>
            <a:off x="7554913" y="8051800"/>
            <a:ext cx="230187" cy="193675"/>
          </a:xfrm>
          <a:prstGeom prst="diamond">
            <a:avLst/>
          </a:prstGeom>
          <a:solidFill>
            <a:srgbClr val="00B050"/>
          </a:solidFill>
          <a:ln w="25400">
            <a:solidFill>
              <a:srgbClr val="FFFFFF"/>
            </a:solidFill>
            <a:miter lim="800000"/>
            <a:headEnd/>
            <a:tailEnd/>
          </a:ln>
        </p:spPr>
        <p:txBody>
          <a:bodyPr/>
          <a:lstStyle/>
          <a:p>
            <a:endParaRPr lang="en-NZ"/>
          </a:p>
        </p:txBody>
      </p:sp>
      <p:pic>
        <p:nvPicPr>
          <p:cNvPr id="2" name="Picture 1"/>
          <p:cNvPicPr>
            <a:picLocks noChangeAspect="1"/>
          </p:cNvPicPr>
          <p:nvPr/>
        </p:nvPicPr>
        <p:blipFill>
          <a:blip r:embed="rId2"/>
          <a:stretch>
            <a:fillRect/>
          </a:stretch>
        </p:blipFill>
        <p:spPr>
          <a:xfrm>
            <a:off x="63500" y="786188"/>
            <a:ext cx="8998919" cy="5588001"/>
          </a:xfrm>
          <a:prstGeom prst="rect">
            <a:avLst/>
          </a:prstGeom>
        </p:spPr>
      </p:pic>
    </p:spTree>
    <p:extLst>
      <p:ext uri="{BB962C8B-B14F-4D97-AF65-F5344CB8AC3E}">
        <p14:creationId xmlns:p14="http://schemas.microsoft.com/office/powerpoint/2010/main" val="14728075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9263" y="169863"/>
            <a:ext cx="7419975" cy="509587"/>
          </a:xfrm>
        </p:spPr>
        <p:txBody>
          <a:bodyPr/>
          <a:lstStyle/>
          <a:p>
            <a:r>
              <a:rPr lang="en-NZ">
                <a:solidFill>
                  <a:srgbClr val="00B050"/>
                </a:solidFill>
                <a:latin typeface="Calibri" charset="0"/>
              </a:rPr>
              <a:t>Agenda</a:t>
            </a:r>
          </a:p>
        </p:txBody>
      </p:sp>
      <p:sp>
        <p:nvSpPr>
          <p:cNvPr id="5123" name="Content Placeholder 2"/>
          <p:cNvSpPr>
            <a:spLocks noGrp="1"/>
          </p:cNvSpPr>
          <p:nvPr>
            <p:ph idx="1"/>
          </p:nvPr>
        </p:nvSpPr>
        <p:spPr>
          <a:xfrm>
            <a:off x="387524" y="2939170"/>
            <a:ext cx="8229600" cy="609789"/>
          </a:xfrm>
        </p:spPr>
        <p:txBody>
          <a:bodyPr/>
          <a:lstStyle/>
          <a:p>
            <a:pPr marL="0" indent="0" algn="ctr">
              <a:buClr>
                <a:srgbClr val="7030A0"/>
              </a:buClr>
              <a:buNone/>
              <a:defRPr/>
            </a:pPr>
            <a:r>
              <a:rPr lang="en-NZ" b="1" dirty="0" smtClean="0">
                <a:solidFill>
                  <a:srgbClr val="7030A0"/>
                </a:solidFill>
                <a:latin typeface="Calibri" pitchFamily="34" charset="0"/>
                <a:ea typeface="+mn-ea"/>
              </a:rPr>
              <a:t>Tuning for stability and performance</a:t>
            </a:r>
          </a:p>
          <a:p>
            <a:pPr lvl="1">
              <a:buClr>
                <a:srgbClr val="7030A0"/>
              </a:buClr>
              <a:defRPr/>
            </a:pPr>
            <a:endParaRPr lang="en-NZ" b="1" dirty="0" smtClean="0">
              <a:solidFill>
                <a:srgbClr val="7030A0"/>
              </a:solidFill>
              <a:latin typeface="Calibri" pitchFamily="34" charset="0"/>
            </a:endParaRPr>
          </a:p>
        </p:txBody>
      </p:sp>
    </p:spTree>
    <p:extLst>
      <p:ext uri="{BB962C8B-B14F-4D97-AF65-F5344CB8AC3E}">
        <p14:creationId xmlns:p14="http://schemas.microsoft.com/office/powerpoint/2010/main" val="32967730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4942" y="133649"/>
            <a:ext cx="7419975" cy="509587"/>
          </a:xfrm>
        </p:spPr>
        <p:txBody>
          <a:bodyPr/>
          <a:lstStyle/>
          <a:p>
            <a:pPr marL="0" indent="0">
              <a:defRPr/>
            </a:pPr>
            <a:r>
              <a:rPr lang="en-NZ" sz="2400" dirty="0">
                <a:solidFill>
                  <a:srgbClr val="7030A0"/>
                </a:solidFill>
                <a:latin typeface="Calibri" pitchFamily="34" charset="0"/>
              </a:rPr>
              <a:t>Tuning for stability and performance</a:t>
            </a:r>
          </a:p>
        </p:txBody>
      </p:sp>
      <p:sp>
        <p:nvSpPr>
          <p:cNvPr id="2" name="TextBox 1"/>
          <p:cNvSpPr txBox="1"/>
          <p:nvPr/>
        </p:nvSpPr>
        <p:spPr>
          <a:xfrm>
            <a:off x="669956" y="1213164"/>
            <a:ext cx="7912729" cy="4093428"/>
          </a:xfrm>
          <a:prstGeom prst="rect">
            <a:avLst/>
          </a:prstGeom>
          <a:noFill/>
        </p:spPr>
        <p:txBody>
          <a:bodyPr wrap="square" rtlCol="0">
            <a:spAutoFit/>
          </a:bodyPr>
          <a:lstStyle/>
          <a:p>
            <a:pPr algn="ctr"/>
            <a:r>
              <a:rPr lang="en-NZ" dirty="0" smtClean="0"/>
              <a:t>Tuning Platforms</a:t>
            </a:r>
          </a:p>
          <a:p>
            <a:pPr algn="ctr"/>
            <a:endParaRPr lang="en-NZ" dirty="0" smtClean="0"/>
          </a:p>
          <a:p>
            <a:pPr marL="342900" indent="-342900">
              <a:buFont typeface="Arial" pitchFamily="34" charset="0"/>
              <a:buChar char="•"/>
            </a:pPr>
            <a:r>
              <a:rPr lang="en-NZ" dirty="0" smtClean="0"/>
              <a:t>Server Operating Systems</a:t>
            </a:r>
            <a:br>
              <a:rPr lang="en-NZ" dirty="0" smtClean="0"/>
            </a:br>
            <a:endParaRPr lang="en-NZ" dirty="0" smtClean="0"/>
          </a:p>
          <a:p>
            <a:pPr marL="342900" indent="-342900">
              <a:buFont typeface="Arial" pitchFamily="34" charset="0"/>
              <a:buChar char="•"/>
            </a:pPr>
            <a:r>
              <a:rPr lang="en-NZ" dirty="0" smtClean="0"/>
              <a:t>Web Servers</a:t>
            </a:r>
            <a:br>
              <a:rPr lang="en-NZ" dirty="0" smtClean="0"/>
            </a:br>
            <a:endParaRPr lang="en-NZ" dirty="0" smtClean="0"/>
          </a:p>
          <a:p>
            <a:pPr marL="342900" indent="-342900">
              <a:buFont typeface="Arial" pitchFamily="34" charset="0"/>
              <a:buChar char="•"/>
            </a:pPr>
            <a:r>
              <a:rPr lang="en-NZ" dirty="0" smtClean="0"/>
              <a:t>Application Servers</a:t>
            </a:r>
            <a:br>
              <a:rPr lang="en-NZ" dirty="0" smtClean="0"/>
            </a:br>
            <a:endParaRPr lang="en-NZ" dirty="0" smtClean="0"/>
          </a:p>
          <a:p>
            <a:pPr marL="342900" indent="-342900">
              <a:buFont typeface="Arial" pitchFamily="34" charset="0"/>
              <a:buChar char="•"/>
            </a:pPr>
            <a:r>
              <a:rPr lang="en-NZ" dirty="0" smtClean="0"/>
              <a:t>Oracle Databases</a:t>
            </a:r>
            <a:br>
              <a:rPr lang="en-NZ" dirty="0" smtClean="0"/>
            </a:br>
            <a:endParaRPr lang="en-NZ" dirty="0" smtClean="0"/>
          </a:p>
          <a:p>
            <a:pPr marL="342900" indent="-342900">
              <a:buFont typeface="Arial" pitchFamily="34" charset="0"/>
              <a:buChar char="•"/>
            </a:pPr>
            <a:r>
              <a:rPr lang="en-NZ" dirty="0" smtClean="0"/>
              <a:t>Client Operating Systems</a:t>
            </a:r>
            <a:br>
              <a:rPr lang="en-NZ" dirty="0" smtClean="0"/>
            </a:br>
            <a:endParaRPr lang="en-NZ" dirty="0" smtClean="0"/>
          </a:p>
          <a:p>
            <a:pPr marL="342900" indent="-342900">
              <a:buFont typeface="Arial" pitchFamily="34" charset="0"/>
              <a:buChar char="•"/>
            </a:pPr>
            <a:r>
              <a:rPr lang="en-NZ" dirty="0" smtClean="0"/>
              <a:t>Client Web Browsers</a:t>
            </a:r>
            <a:endParaRPr lang="en-NZ"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4942" y="133649"/>
            <a:ext cx="7419975" cy="509587"/>
          </a:xfrm>
        </p:spPr>
        <p:txBody>
          <a:bodyPr/>
          <a:lstStyle/>
          <a:p>
            <a:pPr marL="0" indent="0">
              <a:defRPr/>
            </a:pPr>
            <a:r>
              <a:rPr lang="en-NZ" sz="2400" dirty="0">
                <a:solidFill>
                  <a:srgbClr val="7030A0"/>
                </a:solidFill>
                <a:latin typeface="Calibri" pitchFamily="34" charset="0"/>
              </a:rPr>
              <a:t>Tuning for stability and performance</a:t>
            </a:r>
          </a:p>
        </p:txBody>
      </p:sp>
      <p:sp>
        <p:nvSpPr>
          <p:cNvPr id="2" name="TextBox 1"/>
          <p:cNvSpPr txBox="1"/>
          <p:nvPr/>
        </p:nvSpPr>
        <p:spPr>
          <a:xfrm>
            <a:off x="669956" y="1213164"/>
            <a:ext cx="7912729" cy="2554545"/>
          </a:xfrm>
          <a:prstGeom prst="rect">
            <a:avLst/>
          </a:prstGeom>
          <a:noFill/>
        </p:spPr>
        <p:txBody>
          <a:bodyPr wrap="square" rtlCol="0">
            <a:spAutoFit/>
          </a:bodyPr>
          <a:lstStyle/>
          <a:p>
            <a:pPr algn="ctr"/>
            <a:r>
              <a:rPr lang="en-NZ" dirty="0" smtClean="0"/>
              <a:t>Tuning Platforms</a:t>
            </a:r>
          </a:p>
          <a:p>
            <a:pPr algn="ctr"/>
            <a:r>
              <a:rPr lang="en-NZ" dirty="0" smtClean="0"/>
              <a:t>Server Operating Systems</a:t>
            </a:r>
          </a:p>
          <a:p>
            <a:pPr marL="342900" indent="-342900">
              <a:buFont typeface="Arial" pitchFamily="34" charset="0"/>
              <a:buChar char="•"/>
            </a:pPr>
            <a:r>
              <a:rPr lang="en-NZ" dirty="0" smtClean="0"/>
              <a:t>Windows Parameters</a:t>
            </a:r>
          </a:p>
          <a:p>
            <a:pPr marL="342900" indent="-342900">
              <a:buFont typeface="Arial" pitchFamily="34" charset="0"/>
              <a:buChar char="•"/>
            </a:pPr>
            <a:endParaRPr lang="en-NZ" dirty="0" smtClean="0"/>
          </a:p>
          <a:p>
            <a:pPr marL="342900" indent="-342900">
              <a:buFont typeface="Arial" pitchFamily="34" charset="0"/>
              <a:buChar char="•"/>
            </a:pPr>
            <a:r>
              <a:rPr lang="en-NZ" dirty="0" smtClean="0"/>
              <a:t>Linux Parameters</a:t>
            </a:r>
          </a:p>
          <a:p>
            <a:pPr marL="342900" indent="-342900">
              <a:buFont typeface="Arial" pitchFamily="34" charset="0"/>
              <a:buChar char="•"/>
            </a:pPr>
            <a:endParaRPr lang="en-NZ" dirty="0" smtClean="0"/>
          </a:p>
          <a:p>
            <a:pPr marL="342900" indent="-342900">
              <a:buFont typeface="Arial" pitchFamily="34" charset="0"/>
              <a:buChar char="•"/>
            </a:pPr>
            <a:r>
              <a:rPr lang="en-NZ" dirty="0" smtClean="0"/>
              <a:t>Unix Parameters</a:t>
            </a:r>
            <a:br>
              <a:rPr lang="en-NZ" dirty="0" smtClean="0"/>
            </a:br>
            <a:endParaRPr lang="en-NZ" dirty="0" smtClean="0"/>
          </a:p>
        </p:txBody>
      </p:sp>
    </p:spTree>
    <p:extLst>
      <p:ext uri="{BB962C8B-B14F-4D97-AF65-F5344CB8AC3E}">
        <p14:creationId xmlns:p14="http://schemas.microsoft.com/office/powerpoint/2010/main" val="385681774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4942" y="133649"/>
            <a:ext cx="7419975" cy="509587"/>
          </a:xfrm>
        </p:spPr>
        <p:txBody>
          <a:bodyPr/>
          <a:lstStyle/>
          <a:p>
            <a:pPr marL="0" indent="0">
              <a:defRPr/>
            </a:pPr>
            <a:r>
              <a:rPr lang="en-NZ" sz="2400" dirty="0">
                <a:solidFill>
                  <a:srgbClr val="7030A0"/>
                </a:solidFill>
                <a:latin typeface="Calibri" pitchFamily="34" charset="0"/>
              </a:rPr>
              <a:t>Tuning for stability and performance</a:t>
            </a:r>
          </a:p>
        </p:txBody>
      </p:sp>
      <p:sp>
        <p:nvSpPr>
          <p:cNvPr id="2" name="TextBox 1"/>
          <p:cNvSpPr txBox="1"/>
          <p:nvPr/>
        </p:nvSpPr>
        <p:spPr>
          <a:xfrm>
            <a:off x="669956" y="1213164"/>
            <a:ext cx="7912729" cy="5262978"/>
          </a:xfrm>
          <a:prstGeom prst="rect">
            <a:avLst/>
          </a:prstGeom>
          <a:noFill/>
        </p:spPr>
        <p:txBody>
          <a:bodyPr wrap="square" rtlCol="0">
            <a:spAutoFit/>
          </a:bodyPr>
          <a:lstStyle/>
          <a:p>
            <a:pPr algn="ctr"/>
            <a:r>
              <a:rPr lang="en-NZ" dirty="0" smtClean="0"/>
              <a:t>Tuning Platforms</a:t>
            </a:r>
          </a:p>
          <a:p>
            <a:pPr algn="ctr"/>
            <a:r>
              <a:rPr lang="en-NZ" dirty="0" smtClean="0"/>
              <a:t>Server Operating Systems</a:t>
            </a:r>
          </a:p>
          <a:p>
            <a:pPr marL="342900" indent="-342900">
              <a:buFont typeface="Arial" pitchFamily="34" charset="0"/>
              <a:buChar char="•"/>
            </a:pPr>
            <a:r>
              <a:rPr lang="en-NZ" dirty="0" smtClean="0"/>
              <a:t>Windows Parameters</a:t>
            </a:r>
          </a:p>
          <a:p>
            <a:pPr marL="800100" lvl="1" indent="-342900">
              <a:buFont typeface="Arial" pitchFamily="34" charset="0"/>
              <a:buChar char="•"/>
            </a:pPr>
            <a:r>
              <a:rPr lang="en-NZ" sz="1200" dirty="0" smtClean="0"/>
              <a:t>MaxUserPort</a:t>
            </a:r>
            <a:r>
              <a:rPr lang="en-NZ" sz="1200" b="0" dirty="0" smtClean="0"/>
              <a:t> (used to determine availability of user ports requested by applications such as smartview, planning, etc.)</a:t>
            </a:r>
          </a:p>
          <a:p>
            <a:pPr marL="1257300" lvl="2" indent="-342900">
              <a:buFont typeface="Arial" pitchFamily="34" charset="0"/>
              <a:buChar char="•"/>
            </a:pPr>
            <a:r>
              <a:rPr lang="en-NZ" sz="1200" b="0" dirty="0" smtClean="0"/>
              <a:t>Default: 16383</a:t>
            </a:r>
          </a:p>
          <a:p>
            <a:pPr marL="1257300" lvl="2" indent="-342900">
              <a:buFont typeface="Arial" pitchFamily="34" charset="0"/>
              <a:buChar char="•"/>
            </a:pPr>
            <a:r>
              <a:rPr lang="en-NZ" sz="1200" b="0" dirty="0" smtClean="0"/>
              <a:t>Recommend: 65532</a:t>
            </a:r>
          </a:p>
          <a:p>
            <a:pPr marL="1257300" lvl="2" indent="-342900">
              <a:buFont typeface="Arial" pitchFamily="34" charset="0"/>
              <a:buChar char="•"/>
            </a:pPr>
            <a:r>
              <a:rPr lang="en-NZ" sz="1200" b="0" dirty="0" smtClean="0"/>
              <a:t>Use Netsh command to configure start port and range</a:t>
            </a:r>
          </a:p>
          <a:p>
            <a:pPr marL="1714500" lvl="3" indent="-342900">
              <a:buFont typeface="Arial" pitchFamily="34" charset="0"/>
              <a:buChar char="•"/>
            </a:pPr>
            <a:r>
              <a:rPr lang="en-US" sz="1200" b="0" dirty="0" err="1" smtClean="0"/>
              <a:t>netsh</a:t>
            </a:r>
            <a:r>
              <a:rPr lang="en-US" sz="1200" b="0" dirty="0" smtClean="0"/>
              <a:t> </a:t>
            </a:r>
            <a:r>
              <a:rPr lang="en-US" sz="1200" b="0" dirty="0" err="1"/>
              <a:t>int</a:t>
            </a:r>
            <a:r>
              <a:rPr lang="en-US" sz="1200" b="0" dirty="0"/>
              <a:t> ipv4 set </a:t>
            </a:r>
            <a:r>
              <a:rPr lang="en-US" sz="1200" b="0" dirty="0" err="1"/>
              <a:t>dynamicport</a:t>
            </a:r>
            <a:r>
              <a:rPr lang="en-US" sz="1200" b="0" dirty="0"/>
              <a:t> </a:t>
            </a:r>
            <a:r>
              <a:rPr lang="en-US" sz="1200" b="0" dirty="0" err="1"/>
              <a:t>tcp</a:t>
            </a:r>
            <a:r>
              <a:rPr lang="en-US" sz="1200" b="0" dirty="0"/>
              <a:t> start=1025 </a:t>
            </a:r>
            <a:r>
              <a:rPr lang="en-US" sz="1200" b="0" dirty="0" err="1"/>
              <a:t>num</a:t>
            </a:r>
            <a:r>
              <a:rPr lang="en-US" sz="1200" b="0" dirty="0"/>
              <a:t>=64508 </a:t>
            </a:r>
            <a:endParaRPr lang="en-US" sz="1200" b="0" dirty="0" smtClean="0"/>
          </a:p>
          <a:p>
            <a:pPr marL="1714500" lvl="3" indent="-342900">
              <a:buFont typeface="Arial" pitchFamily="34" charset="0"/>
              <a:buChar char="•"/>
            </a:pPr>
            <a:r>
              <a:rPr lang="en-US" sz="1200" b="0" dirty="0" smtClean="0"/>
              <a:t>Note: Use </a:t>
            </a:r>
            <a:r>
              <a:rPr lang="en-US" sz="1200" b="0" dirty="0" err="1" smtClean="0"/>
              <a:t>netsh</a:t>
            </a:r>
            <a:r>
              <a:rPr lang="en-US" sz="1200" b="0" dirty="0" smtClean="0"/>
              <a:t> </a:t>
            </a:r>
            <a:r>
              <a:rPr lang="en-US" sz="1200" b="0" dirty="0" err="1"/>
              <a:t>int</a:t>
            </a:r>
            <a:r>
              <a:rPr lang="en-US" sz="1200" b="0" dirty="0"/>
              <a:t> ipv4 show </a:t>
            </a:r>
            <a:r>
              <a:rPr lang="en-US" sz="1200" b="0" dirty="0" err="1"/>
              <a:t>dynamicport</a:t>
            </a:r>
            <a:r>
              <a:rPr lang="en-US" sz="1200" b="0" dirty="0"/>
              <a:t> </a:t>
            </a:r>
            <a:r>
              <a:rPr lang="en-US" sz="1200" b="0" dirty="0" err="1"/>
              <a:t>tcp</a:t>
            </a:r>
            <a:r>
              <a:rPr lang="en-US" sz="1200" b="0" dirty="0"/>
              <a:t> </a:t>
            </a:r>
            <a:r>
              <a:rPr lang="en-US" sz="1200" b="0" dirty="0" smtClean="0"/>
              <a:t/>
            </a:r>
            <a:br>
              <a:rPr lang="en-US" sz="1200" b="0" dirty="0" smtClean="0"/>
            </a:br>
            <a:r>
              <a:rPr lang="en-US" sz="1200" b="0" dirty="0" smtClean="0"/>
              <a:t>to determine dynamic port ranges</a:t>
            </a:r>
            <a:br>
              <a:rPr lang="en-US" sz="1200" b="0" dirty="0" smtClean="0"/>
            </a:br>
            <a:endParaRPr lang="en-US" sz="1200" b="0" dirty="0"/>
          </a:p>
          <a:p>
            <a:pPr marL="800100" lvl="1" indent="-342900">
              <a:buFont typeface="Arial" pitchFamily="34" charset="0"/>
              <a:buChar char="•"/>
            </a:pPr>
            <a:r>
              <a:rPr lang="en-NZ" sz="1200" dirty="0" smtClean="0"/>
              <a:t>Receive Window Auto-Tuning Level</a:t>
            </a:r>
          </a:p>
          <a:p>
            <a:pPr marL="1257300" lvl="2" indent="-342900">
              <a:buFont typeface="Arial" pitchFamily="34" charset="0"/>
              <a:buChar char="•"/>
            </a:pPr>
            <a:r>
              <a:rPr lang="en-NZ" sz="1200" b="0" dirty="0" smtClean="0"/>
              <a:t>Win Server 2008 automatically adjusts TCP window scaling.  </a:t>
            </a:r>
          </a:p>
          <a:p>
            <a:pPr marL="1257300" lvl="2" indent="-342900">
              <a:buFont typeface="Arial" pitchFamily="34" charset="0"/>
              <a:buChar char="•"/>
            </a:pPr>
            <a:r>
              <a:rPr lang="en-NZ" sz="1200" b="0" dirty="0" smtClean="0"/>
              <a:t>Some routers, firewalls, and OS’s are incompatible with it and could cause slow data transfer.</a:t>
            </a:r>
          </a:p>
          <a:p>
            <a:pPr marL="1257300" lvl="2" indent="-342900">
              <a:buFont typeface="Arial" pitchFamily="34" charset="0"/>
              <a:buChar char="•"/>
            </a:pPr>
            <a:r>
              <a:rPr lang="en-NZ" sz="1200" b="0" dirty="0" smtClean="0"/>
              <a:t>Disable TCP Auto-Tuning if your users experience slow network performance (ie: data sent very slowly or drops data occasionally</a:t>
            </a:r>
          </a:p>
          <a:p>
            <a:pPr marL="1714500" lvl="3" indent="-342900">
              <a:buFont typeface="Arial" pitchFamily="34" charset="0"/>
              <a:buChar char="•"/>
            </a:pPr>
            <a:r>
              <a:rPr lang="en-NZ" sz="1200" b="0" dirty="0" smtClean="0"/>
              <a:t>CMD: netsh interface tcp show global</a:t>
            </a:r>
          </a:p>
          <a:p>
            <a:pPr marL="1257300" lvl="2" indent="-342900">
              <a:buFont typeface="Arial" pitchFamily="34" charset="0"/>
              <a:buChar char="•"/>
            </a:pPr>
            <a:endParaRPr lang="en-NZ" sz="1200" dirty="0" smtClean="0"/>
          </a:p>
          <a:p>
            <a:pPr marL="800100" lvl="1" indent="-342900">
              <a:buFont typeface="Arial" pitchFamily="34" charset="0"/>
              <a:buChar char="•"/>
            </a:pPr>
            <a:endParaRPr lang="en-NZ" dirty="0" smtClean="0"/>
          </a:p>
          <a:p>
            <a:pPr lvl="1"/>
            <a:endParaRPr lang="en-NZ" dirty="0" smtClean="0"/>
          </a:p>
          <a:p>
            <a:pPr marL="800100" lvl="1" indent="-342900">
              <a:buFont typeface="Arial" pitchFamily="34" charset="0"/>
              <a:buChar char="•"/>
            </a:pPr>
            <a:r>
              <a:rPr lang="en-NZ" sz="1200" dirty="0"/>
              <a:t>Set power option setting to “High Performance”</a:t>
            </a:r>
          </a:p>
          <a:p>
            <a:pPr marL="1257300" lvl="2" indent="-342900">
              <a:buFont typeface="Arial" pitchFamily="34" charset="0"/>
              <a:buChar char="•"/>
            </a:pPr>
            <a:r>
              <a:rPr lang="en-NZ" sz="1200" b="0" dirty="0"/>
              <a:t>Ref: </a:t>
            </a:r>
            <a:r>
              <a:rPr lang="en-NZ" sz="1200" b="0" dirty="0">
                <a:hlinkClick r:id="rId3"/>
              </a:rPr>
              <a:t>http://support.microsoft.com/kb/2207548</a:t>
            </a:r>
            <a:endParaRPr lang="en-NZ" sz="1200" b="0" dirty="0"/>
          </a:p>
          <a:p>
            <a:pPr marL="800100" lvl="1" indent="-342900">
              <a:buFont typeface="Arial" pitchFamily="34" charset="0"/>
              <a:buChar char="•"/>
            </a:pPr>
            <a:endParaRPr lang="en-NZ" dirty="0" smtClean="0"/>
          </a:p>
        </p:txBody>
      </p:sp>
      <p:pic>
        <p:nvPicPr>
          <p:cNvPr id="3" name="Picture 2"/>
          <p:cNvPicPr>
            <a:picLocks noChangeAspect="1"/>
          </p:cNvPicPr>
          <p:nvPr/>
        </p:nvPicPr>
        <p:blipFill>
          <a:blip r:embed="rId4"/>
          <a:stretch>
            <a:fillRect/>
          </a:stretch>
        </p:blipFill>
        <p:spPr>
          <a:xfrm>
            <a:off x="2497547" y="4744887"/>
            <a:ext cx="3530600" cy="660400"/>
          </a:xfrm>
          <a:prstGeom prst="rect">
            <a:avLst/>
          </a:prstGeom>
        </p:spPr>
      </p:pic>
    </p:spTree>
    <p:extLst>
      <p:ext uri="{BB962C8B-B14F-4D97-AF65-F5344CB8AC3E}">
        <p14:creationId xmlns:p14="http://schemas.microsoft.com/office/powerpoint/2010/main" val="225874640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4942" y="133649"/>
            <a:ext cx="7419975" cy="509587"/>
          </a:xfrm>
        </p:spPr>
        <p:txBody>
          <a:bodyPr/>
          <a:lstStyle/>
          <a:p>
            <a:pPr marL="0" indent="0">
              <a:defRPr/>
            </a:pPr>
            <a:r>
              <a:rPr lang="en-NZ" sz="2400" dirty="0">
                <a:solidFill>
                  <a:srgbClr val="7030A0"/>
                </a:solidFill>
                <a:latin typeface="Calibri" pitchFamily="34" charset="0"/>
              </a:rPr>
              <a:t>Tuning for stability and performance</a:t>
            </a:r>
          </a:p>
        </p:txBody>
      </p:sp>
      <p:sp>
        <p:nvSpPr>
          <p:cNvPr id="2" name="TextBox 1"/>
          <p:cNvSpPr txBox="1"/>
          <p:nvPr/>
        </p:nvSpPr>
        <p:spPr>
          <a:xfrm>
            <a:off x="669956" y="1224504"/>
            <a:ext cx="7912729" cy="3785652"/>
          </a:xfrm>
          <a:prstGeom prst="rect">
            <a:avLst/>
          </a:prstGeom>
          <a:noFill/>
        </p:spPr>
        <p:txBody>
          <a:bodyPr wrap="square" rtlCol="0">
            <a:spAutoFit/>
          </a:bodyPr>
          <a:lstStyle/>
          <a:p>
            <a:pPr algn="ctr"/>
            <a:r>
              <a:rPr lang="en-NZ" dirty="0" smtClean="0"/>
              <a:t>Tuning Platforms</a:t>
            </a:r>
          </a:p>
          <a:p>
            <a:pPr algn="ctr"/>
            <a:r>
              <a:rPr lang="en-NZ" dirty="0" smtClean="0"/>
              <a:t>Server Operating Systems</a:t>
            </a:r>
          </a:p>
          <a:p>
            <a:pPr marL="342900" indent="-342900">
              <a:buFont typeface="Arial" pitchFamily="34" charset="0"/>
              <a:buChar char="•"/>
            </a:pPr>
            <a:r>
              <a:rPr lang="en-NZ" dirty="0" smtClean="0"/>
              <a:t>Linux Parameters</a:t>
            </a:r>
          </a:p>
          <a:p>
            <a:pPr marL="800100" lvl="1" indent="-342900">
              <a:buFont typeface="Arial" pitchFamily="34" charset="0"/>
              <a:buChar char="•"/>
            </a:pPr>
            <a:r>
              <a:rPr lang="en-NZ" dirty="0" smtClean="0"/>
              <a:t>Tcp_fin_timeout: </a:t>
            </a:r>
          </a:p>
          <a:p>
            <a:pPr marL="1257300" lvl="2" indent="-342900">
              <a:buFont typeface="Arial" pitchFamily="34" charset="0"/>
              <a:buChar char="•"/>
            </a:pPr>
            <a:r>
              <a:rPr lang="en-NZ" b="0" dirty="0" smtClean="0"/>
              <a:t>Default: 60 </a:t>
            </a:r>
          </a:p>
          <a:p>
            <a:pPr marL="1257300" lvl="2" indent="-342900">
              <a:buFont typeface="Arial" pitchFamily="34" charset="0"/>
              <a:buChar char="•"/>
            </a:pPr>
            <a:r>
              <a:rPr lang="en-NZ" b="0" dirty="0" smtClean="0"/>
              <a:t>Recommend: 30</a:t>
            </a:r>
          </a:p>
          <a:p>
            <a:pPr marL="800100" lvl="1" indent="-342900">
              <a:buFont typeface="Arial" pitchFamily="34" charset="0"/>
              <a:buChar char="•"/>
            </a:pPr>
            <a:r>
              <a:rPr lang="en-NZ" dirty="0" smtClean="0"/>
              <a:t>File Descriptors: (open files) </a:t>
            </a:r>
          </a:p>
          <a:p>
            <a:pPr marL="1257300" lvl="2" indent="-342900">
              <a:buFont typeface="Arial" pitchFamily="34" charset="0"/>
              <a:buChar char="•"/>
            </a:pPr>
            <a:r>
              <a:rPr lang="en-NZ" b="0" dirty="0" smtClean="0"/>
              <a:t>Default: 1024 </a:t>
            </a:r>
          </a:p>
          <a:p>
            <a:pPr marL="1257300" lvl="2" indent="-342900">
              <a:buFont typeface="Arial" pitchFamily="34" charset="0"/>
              <a:buChar char="•"/>
            </a:pPr>
            <a:r>
              <a:rPr lang="en-NZ" b="0" dirty="0" smtClean="0"/>
              <a:t>Recommend 8192 (64 bit)</a:t>
            </a:r>
          </a:p>
          <a:p>
            <a:pPr marL="800100" lvl="1" indent="-342900">
              <a:buFont typeface="Arial" pitchFamily="34" charset="0"/>
              <a:buChar char="•"/>
            </a:pPr>
            <a:r>
              <a:rPr lang="en-NZ" dirty="0" smtClean="0"/>
              <a:t>Tcp_max_syn_backlog</a:t>
            </a:r>
          </a:p>
          <a:p>
            <a:pPr marL="1257300" lvl="2" indent="-342900">
              <a:buFont typeface="Arial" pitchFamily="34" charset="0"/>
              <a:buChar char="•"/>
            </a:pPr>
            <a:r>
              <a:rPr lang="en-NZ" b="0" dirty="0" smtClean="0"/>
              <a:t>Default: 1024</a:t>
            </a:r>
          </a:p>
          <a:p>
            <a:pPr marL="1257300" lvl="2" indent="-342900">
              <a:buFont typeface="Arial" pitchFamily="34" charset="0"/>
              <a:buChar char="•"/>
            </a:pPr>
            <a:r>
              <a:rPr lang="en-NZ" b="0" dirty="0" smtClean="0"/>
              <a:t>Recommend 4096</a:t>
            </a:r>
          </a:p>
        </p:txBody>
      </p:sp>
    </p:spTree>
    <p:extLst>
      <p:ext uri="{BB962C8B-B14F-4D97-AF65-F5344CB8AC3E}">
        <p14:creationId xmlns:p14="http://schemas.microsoft.com/office/powerpoint/2010/main" val="165512536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4942" y="133649"/>
            <a:ext cx="7419975" cy="509587"/>
          </a:xfrm>
        </p:spPr>
        <p:txBody>
          <a:bodyPr/>
          <a:lstStyle/>
          <a:p>
            <a:pPr marL="0" indent="0">
              <a:defRPr/>
            </a:pPr>
            <a:r>
              <a:rPr lang="en-NZ" sz="2400" dirty="0">
                <a:solidFill>
                  <a:srgbClr val="7030A0"/>
                </a:solidFill>
                <a:latin typeface="Calibri" pitchFamily="34" charset="0"/>
              </a:rPr>
              <a:t>Tuning for stability and performance</a:t>
            </a:r>
          </a:p>
        </p:txBody>
      </p:sp>
      <p:sp>
        <p:nvSpPr>
          <p:cNvPr id="2" name="TextBox 1"/>
          <p:cNvSpPr txBox="1"/>
          <p:nvPr/>
        </p:nvSpPr>
        <p:spPr>
          <a:xfrm>
            <a:off x="669956" y="1213164"/>
            <a:ext cx="7912729" cy="4216538"/>
          </a:xfrm>
          <a:prstGeom prst="rect">
            <a:avLst/>
          </a:prstGeom>
          <a:noFill/>
        </p:spPr>
        <p:txBody>
          <a:bodyPr wrap="square" rtlCol="0">
            <a:spAutoFit/>
          </a:bodyPr>
          <a:lstStyle/>
          <a:p>
            <a:pPr algn="ctr"/>
            <a:r>
              <a:rPr lang="en-NZ" dirty="0" smtClean="0"/>
              <a:t>Tuning Platforms</a:t>
            </a:r>
          </a:p>
          <a:p>
            <a:pPr algn="ctr"/>
            <a:r>
              <a:rPr lang="en-NZ" dirty="0" smtClean="0"/>
              <a:t>Server Operating Systems</a:t>
            </a:r>
          </a:p>
          <a:p>
            <a:endParaRPr lang="en-NZ" dirty="0" smtClean="0"/>
          </a:p>
          <a:p>
            <a:pPr marL="342900" indent="-342900">
              <a:buFont typeface="Arial" pitchFamily="34" charset="0"/>
              <a:buChar char="•"/>
            </a:pPr>
            <a:r>
              <a:rPr lang="en-NZ" dirty="0" smtClean="0"/>
              <a:t>Unix Parameters</a:t>
            </a:r>
          </a:p>
          <a:p>
            <a:pPr marL="800100" lvl="1" indent="-342900">
              <a:buFont typeface="Arial" pitchFamily="34" charset="0"/>
              <a:buChar char="•"/>
            </a:pPr>
            <a:r>
              <a:rPr lang="en-NZ" dirty="0" smtClean="0"/>
              <a:t>Aix</a:t>
            </a:r>
          </a:p>
          <a:p>
            <a:pPr marL="1257300" lvl="2" indent="-342900">
              <a:buFont typeface="Arial" pitchFamily="34" charset="0"/>
              <a:buChar char="•"/>
            </a:pPr>
            <a:r>
              <a:rPr lang="en-NZ" sz="1200" dirty="0" smtClean="0"/>
              <a:t>Tcp_keepidle</a:t>
            </a:r>
          </a:p>
          <a:p>
            <a:pPr marL="1714500" lvl="3" indent="-342900">
              <a:buFont typeface="Arial" pitchFamily="34" charset="0"/>
              <a:buChar char="•"/>
            </a:pPr>
            <a:r>
              <a:rPr lang="en-NZ" sz="1200" b="0" dirty="0" smtClean="0"/>
              <a:t>Default:14400 (2 hours)</a:t>
            </a:r>
          </a:p>
          <a:p>
            <a:pPr marL="1714500" lvl="3" indent="-342900">
              <a:buFont typeface="Arial" pitchFamily="34" charset="0"/>
              <a:buChar char="•"/>
            </a:pPr>
            <a:r>
              <a:rPr lang="en-NZ" sz="1200" b="0" dirty="0" smtClean="0"/>
              <a:t>Recommend:600 (5 min)</a:t>
            </a:r>
          </a:p>
          <a:p>
            <a:pPr marL="1257300" lvl="2" indent="-342900">
              <a:buFont typeface="Arial" pitchFamily="34" charset="0"/>
              <a:buChar char="•"/>
            </a:pPr>
            <a:r>
              <a:rPr lang="en-NZ" sz="1200" dirty="0" smtClean="0"/>
              <a:t>Tcp_keepintvl</a:t>
            </a:r>
          </a:p>
          <a:p>
            <a:pPr marL="1714500" lvl="3" indent="-342900">
              <a:buFont typeface="Arial" pitchFamily="34" charset="0"/>
              <a:buChar char="•"/>
            </a:pPr>
            <a:r>
              <a:rPr lang="en-NZ" sz="1200" b="0" dirty="0" smtClean="0"/>
              <a:t>Default: 150</a:t>
            </a:r>
          </a:p>
          <a:p>
            <a:pPr marL="1714500" lvl="3" indent="-342900">
              <a:buFont typeface="Arial" pitchFamily="34" charset="0"/>
              <a:buChar char="•"/>
            </a:pPr>
            <a:r>
              <a:rPr lang="en-NZ" sz="1200" b="0" dirty="0" smtClean="0"/>
              <a:t>Recommend 10</a:t>
            </a:r>
            <a:endParaRPr lang="en-NZ" sz="1200" b="0" dirty="0"/>
          </a:p>
          <a:p>
            <a:pPr marL="1257300" lvl="2" indent="-342900">
              <a:buFont typeface="Arial" pitchFamily="34" charset="0"/>
              <a:buChar char="•"/>
            </a:pPr>
            <a:r>
              <a:rPr lang="en-NZ" sz="1200" dirty="0" smtClean="0"/>
              <a:t>Tcp_keepinit</a:t>
            </a:r>
          </a:p>
          <a:p>
            <a:pPr marL="1714500" lvl="3" indent="-342900">
              <a:buFont typeface="Arial" pitchFamily="34" charset="0"/>
              <a:buChar char="•"/>
            </a:pPr>
            <a:r>
              <a:rPr lang="en-NZ" sz="1200" b="0" dirty="0" smtClean="0"/>
              <a:t>Default: 150</a:t>
            </a:r>
          </a:p>
          <a:p>
            <a:pPr marL="1714500" lvl="3" indent="-342900">
              <a:buFont typeface="Arial" pitchFamily="34" charset="0"/>
              <a:buChar char="•"/>
            </a:pPr>
            <a:r>
              <a:rPr lang="en-NZ" sz="1200" b="0" dirty="0" smtClean="0"/>
              <a:t>Recommend 40</a:t>
            </a:r>
          </a:p>
          <a:p>
            <a:pPr marL="1257300" lvl="2" indent="-342900">
              <a:buFont typeface="Arial" pitchFamily="34" charset="0"/>
              <a:buChar char="•"/>
            </a:pPr>
            <a:r>
              <a:rPr lang="en-NZ" sz="1200" dirty="0" smtClean="0"/>
              <a:t>Listen Backlog</a:t>
            </a:r>
          </a:p>
          <a:p>
            <a:pPr marL="1714500" lvl="3" indent="-342900">
              <a:buFont typeface="Arial" pitchFamily="34" charset="0"/>
              <a:buChar char="•"/>
            </a:pPr>
            <a:r>
              <a:rPr lang="en-NZ" sz="1200" b="0" dirty="0" smtClean="0"/>
              <a:t>Default 1024</a:t>
            </a:r>
          </a:p>
          <a:p>
            <a:pPr marL="1714500" lvl="3" indent="-342900">
              <a:buFont typeface="Arial" pitchFamily="34" charset="0"/>
              <a:buChar char="•"/>
            </a:pPr>
            <a:r>
              <a:rPr lang="en-NZ" sz="1200" b="0" dirty="0" smtClean="0"/>
              <a:t>Recommend 8192</a:t>
            </a:r>
          </a:p>
          <a:p>
            <a:pPr marL="1257300" lvl="2" indent="-342900">
              <a:buFont typeface="Arial" pitchFamily="34" charset="0"/>
              <a:buChar char="•"/>
            </a:pPr>
            <a:r>
              <a:rPr lang="en-NZ" sz="1200" dirty="0" smtClean="0"/>
              <a:t>Socket Send and Receive Buffer Size</a:t>
            </a:r>
          </a:p>
          <a:p>
            <a:pPr marL="1714500" lvl="3" indent="-342900">
              <a:buFont typeface="Arial" pitchFamily="34" charset="0"/>
              <a:buChar char="•"/>
            </a:pPr>
            <a:r>
              <a:rPr lang="en-NZ" sz="1200" b="0" dirty="0"/>
              <a:t>C</a:t>
            </a:r>
            <a:r>
              <a:rPr lang="en-NZ" sz="1200" b="0" dirty="0" smtClean="0"/>
              <a:t>heck with IBM for optimal value for these values</a:t>
            </a:r>
          </a:p>
        </p:txBody>
      </p:sp>
    </p:spTree>
    <p:extLst>
      <p:ext uri="{BB962C8B-B14F-4D97-AF65-F5344CB8AC3E}">
        <p14:creationId xmlns:p14="http://schemas.microsoft.com/office/powerpoint/2010/main" val="427291957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r>
              <a:rPr lang="en-NZ" sz="2000" dirty="0">
                <a:solidFill>
                  <a:srgbClr val="7030A0"/>
                </a:solidFill>
                <a:latin typeface="Calibri" pitchFamily="34" charset="0"/>
              </a:rPr>
              <a:t>Oracle/Hyperion EPM </a:t>
            </a:r>
            <a:r>
              <a:rPr lang="en-NZ" sz="2000" dirty="0" smtClean="0">
                <a:solidFill>
                  <a:srgbClr val="7030A0"/>
                </a:solidFill>
                <a:latin typeface="Calibri" pitchFamily="34" charset="0"/>
              </a:rPr>
              <a:t>Architecture</a:t>
            </a:r>
            <a:endParaRPr lang="en-NZ" dirty="0">
              <a:latin typeface="Arial" charset="0"/>
            </a:endParaRPr>
          </a:p>
        </p:txBody>
      </p:sp>
      <p:sp>
        <p:nvSpPr>
          <p:cNvPr id="2" name="TextBox 1"/>
          <p:cNvSpPr txBox="1"/>
          <p:nvPr/>
        </p:nvSpPr>
        <p:spPr>
          <a:xfrm>
            <a:off x="1982709" y="968721"/>
            <a:ext cx="4617267" cy="400110"/>
          </a:xfrm>
          <a:prstGeom prst="rect">
            <a:avLst/>
          </a:prstGeom>
          <a:noFill/>
        </p:spPr>
        <p:txBody>
          <a:bodyPr wrap="square" rtlCol="0">
            <a:spAutoFit/>
          </a:bodyPr>
          <a:lstStyle/>
          <a:p>
            <a:pPr algn="ctr"/>
            <a:r>
              <a:rPr lang="en-NZ" dirty="0" smtClean="0"/>
              <a:t>Technical Architecture</a:t>
            </a:r>
            <a:endParaRPr lang="en-NZ" dirty="0"/>
          </a:p>
        </p:txBody>
      </p:sp>
      <p:sp>
        <p:nvSpPr>
          <p:cNvPr id="5" name="Rectangle 4"/>
          <p:cNvSpPr/>
          <p:nvPr/>
        </p:nvSpPr>
        <p:spPr>
          <a:xfrm>
            <a:off x="783123" y="2498756"/>
            <a:ext cx="7763347" cy="2879002"/>
          </a:xfrm>
          <a:prstGeom prst="rect">
            <a:avLst/>
          </a:prstGeom>
          <a:solidFill>
            <a:schemeClr val="accent3">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1050201" y="2610792"/>
            <a:ext cx="5754983" cy="2806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solidFill>
                  <a:schemeClr val="tx1"/>
                </a:solidFill>
              </a:rPr>
              <a:t>HTTP Server (IIS, Apache, OHS)</a:t>
            </a:r>
            <a:endParaRPr lang="en-NZ" sz="1200" dirty="0">
              <a:solidFill>
                <a:schemeClr val="tx1"/>
              </a:solidFill>
            </a:endParaRPr>
          </a:p>
        </p:txBody>
      </p:sp>
    </p:spTree>
    <p:extLst>
      <p:ext uri="{BB962C8B-B14F-4D97-AF65-F5344CB8AC3E}">
        <p14:creationId xmlns:p14="http://schemas.microsoft.com/office/powerpoint/2010/main" val="294045790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4942" y="133649"/>
            <a:ext cx="7419975" cy="509587"/>
          </a:xfrm>
        </p:spPr>
        <p:txBody>
          <a:bodyPr/>
          <a:lstStyle/>
          <a:p>
            <a:pPr marL="0" indent="0">
              <a:defRPr/>
            </a:pPr>
            <a:r>
              <a:rPr lang="en-NZ" sz="2400" dirty="0">
                <a:solidFill>
                  <a:srgbClr val="7030A0"/>
                </a:solidFill>
                <a:latin typeface="Calibri" pitchFamily="34" charset="0"/>
              </a:rPr>
              <a:t>Tuning for stability and performance</a:t>
            </a:r>
          </a:p>
        </p:txBody>
      </p:sp>
      <p:sp>
        <p:nvSpPr>
          <p:cNvPr id="2" name="TextBox 1"/>
          <p:cNvSpPr txBox="1"/>
          <p:nvPr/>
        </p:nvSpPr>
        <p:spPr>
          <a:xfrm>
            <a:off x="669956" y="1213164"/>
            <a:ext cx="7912729" cy="4401204"/>
          </a:xfrm>
          <a:prstGeom prst="rect">
            <a:avLst/>
          </a:prstGeom>
          <a:noFill/>
        </p:spPr>
        <p:txBody>
          <a:bodyPr wrap="square" rtlCol="0">
            <a:spAutoFit/>
          </a:bodyPr>
          <a:lstStyle/>
          <a:p>
            <a:pPr algn="ctr"/>
            <a:r>
              <a:rPr lang="en-NZ" dirty="0" smtClean="0"/>
              <a:t>Tuning Platforms</a:t>
            </a:r>
          </a:p>
          <a:p>
            <a:pPr algn="ctr"/>
            <a:r>
              <a:rPr lang="en-NZ" dirty="0" smtClean="0"/>
              <a:t>Server Operating Systems</a:t>
            </a:r>
          </a:p>
          <a:p>
            <a:endParaRPr lang="en-NZ" dirty="0" smtClean="0"/>
          </a:p>
          <a:p>
            <a:pPr marL="342900" indent="-342900">
              <a:buFont typeface="Arial" pitchFamily="34" charset="0"/>
              <a:buChar char="•"/>
            </a:pPr>
            <a:r>
              <a:rPr lang="en-NZ" dirty="0" smtClean="0"/>
              <a:t>Unix Parameters</a:t>
            </a:r>
          </a:p>
          <a:p>
            <a:pPr marL="800100" lvl="1" indent="-342900">
              <a:buFont typeface="Arial" pitchFamily="34" charset="0"/>
              <a:buChar char="•"/>
            </a:pPr>
            <a:r>
              <a:rPr lang="en-NZ" dirty="0" smtClean="0"/>
              <a:t>Aix</a:t>
            </a:r>
          </a:p>
          <a:p>
            <a:pPr marL="1257300" lvl="2" indent="-342900">
              <a:buFont typeface="Arial" pitchFamily="34" charset="0"/>
              <a:buChar char="•"/>
            </a:pPr>
            <a:r>
              <a:rPr lang="en-NZ" sz="1200" dirty="0" smtClean="0"/>
              <a:t>User Limit Parameter</a:t>
            </a:r>
          </a:p>
          <a:p>
            <a:pPr marL="1714500" lvl="3" indent="-342900">
              <a:buFont typeface="Arial" pitchFamily="34" charset="0"/>
              <a:buChar char="•"/>
            </a:pPr>
            <a:r>
              <a:rPr lang="en-NZ" sz="1200" dirty="0" smtClean="0"/>
              <a:t>Set the following vlaues to Unlimited for 64-bit servers</a:t>
            </a:r>
          </a:p>
          <a:p>
            <a:pPr marL="2171700" lvl="4" indent="-342900">
              <a:buFont typeface="Arial" pitchFamily="34" charset="0"/>
              <a:buChar char="•"/>
            </a:pPr>
            <a:r>
              <a:rPr lang="en-NZ" sz="1200" dirty="0" smtClean="0"/>
              <a:t>Time (seconds)</a:t>
            </a:r>
          </a:p>
          <a:p>
            <a:pPr marL="2171700" lvl="4" indent="-342900">
              <a:buFont typeface="Arial" pitchFamily="34" charset="0"/>
              <a:buChar char="•"/>
            </a:pPr>
            <a:r>
              <a:rPr lang="en-NZ" sz="1200" dirty="0" smtClean="0"/>
              <a:t>File (blocks)</a:t>
            </a:r>
          </a:p>
          <a:p>
            <a:pPr marL="2171700" lvl="4" indent="-342900">
              <a:buFont typeface="Arial" pitchFamily="34" charset="0"/>
              <a:buChar char="•"/>
            </a:pPr>
            <a:r>
              <a:rPr lang="en-NZ" sz="1200" dirty="0" smtClean="0"/>
              <a:t>Data (kbytes)</a:t>
            </a:r>
          </a:p>
          <a:p>
            <a:pPr marL="2171700" lvl="4" indent="-342900">
              <a:buFont typeface="Arial" pitchFamily="34" charset="0"/>
              <a:buChar char="•"/>
            </a:pPr>
            <a:r>
              <a:rPr lang="en-NZ" sz="1200" dirty="0" smtClean="0"/>
              <a:t>Stack (kbytes)</a:t>
            </a:r>
          </a:p>
          <a:p>
            <a:pPr marL="2171700" lvl="4" indent="-342900">
              <a:buFont typeface="Arial" pitchFamily="34" charset="0"/>
              <a:buChar char="•"/>
            </a:pPr>
            <a:r>
              <a:rPr lang="en-NZ" sz="1200" dirty="0" smtClean="0"/>
              <a:t>Memory (kbytes)</a:t>
            </a:r>
          </a:p>
          <a:p>
            <a:pPr marL="2171700" lvl="4" indent="-342900">
              <a:buFont typeface="Arial" pitchFamily="34" charset="0"/>
              <a:buChar char="•"/>
            </a:pPr>
            <a:r>
              <a:rPr lang="en-NZ" sz="1200" dirty="0" smtClean="0"/>
              <a:t>Coredump (blocks)</a:t>
            </a:r>
          </a:p>
          <a:p>
            <a:pPr marL="1714500" lvl="3" indent="-342900">
              <a:buFont typeface="Arial" pitchFamily="34" charset="0"/>
              <a:buChar char="•"/>
            </a:pPr>
            <a:r>
              <a:rPr lang="en-NZ" sz="1200" dirty="0" smtClean="0"/>
              <a:t>Nofiles (descriptors)</a:t>
            </a:r>
          </a:p>
          <a:p>
            <a:pPr marL="2171700" lvl="4" indent="-342900">
              <a:buFont typeface="Arial" pitchFamily="34" charset="0"/>
              <a:buChar char="•"/>
            </a:pPr>
            <a:r>
              <a:rPr lang="en-NZ" sz="1200" dirty="0" smtClean="0"/>
              <a:t>Set to 8192 on 64-bit</a:t>
            </a:r>
          </a:p>
          <a:p>
            <a:pPr marL="1714500" lvl="3" indent="-342900">
              <a:buFont typeface="Arial" pitchFamily="34" charset="0"/>
              <a:buChar char="•"/>
            </a:pPr>
            <a:r>
              <a:rPr lang="en-NZ" sz="1200" dirty="0" smtClean="0"/>
              <a:t>SpinLooptime</a:t>
            </a:r>
          </a:p>
          <a:p>
            <a:pPr marL="2171700" lvl="4" indent="-342900">
              <a:buFont typeface="Arial" pitchFamily="34" charset="0"/>
              <a:buChar char="•"/>
            </a:pPr>
            <a:r>
              <a:rPr lang="en-NZ" sz="1200" dirty="0" smtClean="0"/>
              <a:t>Default: 40</a:t>
            </a:r>
          </a:p>
          <a:p>
            <a:pPr marL="2171700" lvl="4" indent="-342900">
              <a:buFont typeface="Arial" pitchFamily="34" charset="0"/>
              <a:buChar char="•"/>
            </a:pPr>
            <a:r>
              <a:rPr lang="en-NZ" sz="1200" dirty="0" smtClean="0"/>
              <a:t>Recommend 600</a:t>
            </a:r>
          </a:p>
          <a:p>
            <a:pPr marL="1714500" lvl="3" indent="-342900">
              <a:buFont typeface="Arial" pitchFamily="34" charset="0"/>
              <a:buChar char="•"/>
            </a:pPr>
            <a:r>
              <a:rPr lang="en-NZ" sz="1200" dirty="0" smtClean="0"/>
              <a:t>MALLOCOPTIONS</a:t>
            </a:r>
          </a:p>
          <a:p>
            <a:pPr marL="2171700" lvl="4" indent="-342900">
              <a:buFont typeface="Arial" pitchFamily="34" charset="0"/>
              <a:buChar char="•"/>
            </a:pPr>
            <a:r>
              <a:rPr lang="en-NZ" sz="1200" dirty="0" smtClean="0"/>
              <a:t>Set to multiheap:16</a:t>
            </a:r>
          </a:p>
        </p:txBody>
      </p:sp>
    </p:spTree>
    <p:extLst>
      <p:ext uri="{BB962C8B-B14F-4D97-AF65-F5344CB8AC3E}">
        <p14:creationId xmlns:p14="http://schemas.microsoft.com/office/powerpoint/2010/main" val="274396978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4942" y="133649"/>
            <a:ext cx="7419975" cy="509587"/>
          </a:xfrm>
        </p:spPr>
        <p:txBody>
          <a:bodyPr/>
          <a:lstStyle/>
          <a:p>
            <a:pPr marL="0" indent="0">
              <a:defRPr/>
            </a:pPr>
            <a:r>
              <a:rPr lang="en-NZ" sz="2400" dirty="0">
                <a:solidFill>
                  <a:srgbClr val="7030A0"/>
                </a:solidFill>
                <a:latin typeface="Calibri" pitchFamily="34" charset="0"/>
              </a:rPr>
              <a:t>Tuning for stability and performance</a:t>
            </a:r>
          </a:p>
        </p:txBody>
      </p:sp>
      <p:sp>
        <p:nvSpPr>
          <p:cNvPr id="2" name="TextBox 1"/>
          <p:cNvSpPr txBox="1"/>
          <p:nvPr/>
        </p:nvSpPr>
        <p:spPr>
          <a:xfrm>
            <a:off x="669956" y="1213164"/>
            <a:ext cx="7912729" cy="4955201"/>
          </a:xfrm>
          <a:prstGeom prst="rect">
            <a:avLst/>
          </a:prstGeom>
          <a:noFill/>
        </p:spPr>
        <p:txBody>
          <a:bodyPr wrap="square" rtlCol="0">
            <a:spAutoFit/>
          </a:bodyPr>
          <a:lstStyle/>
          <a:p>
            <a:pPr algn="ctr"/>
            <a:r>
              <a:rPr lang="en-NZ" dirty="0" smtClean="0"/>
              <a:t>Tuning Platforms</a:t>
            </a:r>
          </a:p>
          <a:p>
            <a:pPr algn="ctr"/>
            <a:r>
              <a:rPr lang="en-NZ" dirty="0" smtClean="0"/>
              <a:t>Server Operating Systems</a:t>
            </a:r>
          </a:p>
          <a:p>
            <a:endParaRPr lang="en-NZ" dirty="0" smtClean="0"/>
          </a:p>
          <a:p>
            <a:pPr marL="342900" indent="-342900">
              <a:buFont typeface="Arial" pitchFamily="34" charset="0"/>
              <a:buChar char="•"/>
            </a:pPr>
            <a:r>
              <a:rPr lang="en-NZ" dirty="0" smtClean="0"/>
              <a:t>Unix Parameters</a:t>
            </a:r>
          </a:p>
          <a:p>
            <a:pPr marL="800100" lvl="1" indent="-342900">
              <a:buFont typeface="Arial" pitchFamily="34" charset="0"/>
              <a:buChar char="•"/>
            </a:pPr>
            <a:r>
              <a:rPr lang="en-NZ" dirty="0" smtClean="0"/>
              <a:t>Solaris</a:t>
            </a:r>
          </a:p>
          <a:p>
            <a:pPr marL="1257300" lvl="2" indent="-342900">
              <a:buFont typeface="Arial" pitchFamily="34" charset="0"/>
              <a:buChar char="•"/>
            </a:pPr>
            <a:r>
              <a:rPr lang="en-NZ" sz="1200" dirty="0" smtClean="0"/>
              <a:t>File Descriptors (nofiles)</a:t>
            </a:r>
          </a:p>
          <a:p>
            <a:pPr marL="1714500" lvl="3" indent="-342900">
              <a:buFont typeface="Arial" pitchFamily="34" charset="0"/>
              <a:buChar char="•"/>
            </a:pPr>
            <a:r>
              <a:rPr lang="en-NZ" sz="1200" b="0" dirty="0" smtClean="0"/>
              <a:t>Default: 256</a:t>
            </a:r>
          </a:p>
          <a:p>
            <a:pPr marL="1714500" lvl="3" indent="-342900">
              <a:buFont typeface="Arial" pitchFamily="34" charset="0"/>
              <a:buChar char="•"/>
            </a:pPr>
            <a:r>
              <a:rPr lang="en-NZ" sz="1200" b="0" dirty="0" smtClean="0"/>
              <a:t>Recommend: 16384</a:t>
            </a:r>
          </a:p>
          <a:p>
            <a:pPr marL="1257300" lvl="2" indent="-342900">
              <a:buFont typeface="Arial" pitchFamily="34" charset="0"/>
              <a:buChar char="•"/>
            </a:pPr>
            <a:r>
              <a:rPr lang="en-NZ" sz="1200" dirty="0" smtClean="0"/>
              <a:t>Tcp_time_wait_interval</a:t>
            </a:r>
          </a:p>
          <a:p>
            <a:pPr marL="1714500" lvl="3" indent="-342900">
              <a:buFont typeface="Arial" pitchFamily="34" charset="0"/>
              <a:buChar char="•"/>
            </a:pPr>
            <a:r>
              <a:rPr lang="en-NZ" sz="1200" b="0" dirty="0" smtClean="0"/>
              <a:t>Default: 60000</a:t>
            </a:r>
          </a:p>
          <a:p>
            <a:pPr marL="1714500" lvl="3" indent="-342900">
              <a:buFont typeface="Arial" pitchFamily="34" charset="0"/>
              <a:buChar char="•"/>
            </a:pPr>
            <a:r>
              <a:rPr lang="en-NZ" sz="1200" b="0" dirty="0" smtClean="0"/>
              <a:t>Recommend: 30000</a:t>
            </a:r>
          </a:p>
          <a:p>
            <a:pPr marL="1257300" lvl="2" indent="-342900">
              <a:buFont typeface="Arial" pitchFamily="34" charset="0"/>
              <a:buChar char="•"/>
            </a:pPr>
            <a:r>
              <a:rPr lang="en-NZ" sz="1200" dirty="0" smtClean="0"/>
              <a:t>Tcp_xmit_hiwat and tcp_recv_hiwat</a:t>
            </a:r>
          </a:p>
          <a:p>
            <a:pPr marL="1714500" lvl="3" indent="-342900">
              <a:buFont typeface="Arial" pitchFamily="34" charset="0"/>
              <a:buChar char="•"/>
            </a:pPr>
            <a:r>
              <a:rPr lang="en-NZ" sz="1200" b="0" dirty="0" smtClean="0"/>
              <a:t>Calculated  based on network bandwith and average latency</a:t>
            </a:r>
          </a:p>
          <a:p>
            <a:pPr marL="1714500" lvl="3" indent="-342900">
              <a:buFont typeface="Arial" pitchFamily="34" charset="0"/>
              <a:buChar char="•"/>
            </a:pPr>
            <a:r>
              <a:rPr lang="en-NZ" sz="1200" b="0" dirty="0" smtClean="0"/>
              <a:t>Recommend: (Bandwidth bits/sec) X ((Return Latency) X (8 bits/byte)</a:t>
            </a:r>
          </a:p>
          <a:p>
            <a:pPr marL="1714500" lvl="3" indent="-342900">
              <a:buFont typeface="Arial" pitchFamily="34" charset="0"/>
              <a:buChar char="•"/>
            </a:pPr>
            <a:r>
              <a:rPr lang="en-NZ" sz="1200" b="0" dirty="0" smtClean="0"/>
              <a:t>Solaris 9 Default = 48K</a:t>
            </a:r>
          </a:p>
          <a:p>
            <a:pPr marL="1714500" lvl="3" indent="-342900">
              <a:buFont typeface="Arial" pitchFamily="34" charset="0"/>
              <a:buChar char="•"/>
            </a:pPr>
            <a:r>
              <a:rPr lang="en-NZ" sz="1200" b="0" dirty="0" smtClean="0"/>
              <a:t>Very Fast Networks = &gt;32K</a:t>
            </a:r>
          </a:p>
          <a:p>
            <a:pPr marL="1257300" lvl="2" indent="-342900">
              <a:buFont typeface="Arial" pitchFamily="34" charset="0"/>
              <a:buChar char="•"/>
            </a:pPr>
            <a:r>
              <a:rPr lang="en-NZ" sz="1200" dirty="0" smtClean="0"/>
              <a:t>Tcp_conn_hash_size</a:t>
            </a:r>
          </a:p>
          <a:p>
            <a:pPr marL="1714500" lvl="3" indent="-342900">
              <a:buFont typeface="Arial" pitchFamily="34" charset="0"/>
              <a:buChar char="•"/>
            </a:pPr>
            <a:r>
              <a:rPr lang="en-NZ" sz="1200" b="0" dirty="0" smtClean="0"/>
              <a:t>Default: 512 (Solaris 9, 0 in Solaris 10)</a:t>
            </a:r>
          </a:p>
          <a:p>
            <a:pPr marL="1714500" lvl="3" indent="-342900">
              <a:buFont typeface="Arial" pitchFamily="34" charset="0"/>
              <a:buChar char="•"/>
            </a:pPr>
            <a:r>
              <a:rPr lang="en-NZ" sz="1200" b="0" dirty="0" smtClean="0"/>
              <a:t>Recommend: 1024 (0 in Solaris 10)</a:t>
            </a:r>
          </a:p>
          <a:p>
            <a:pPr marL="1257300" lvl="2" indent="-342900">
              <a:buFont typeface="Arial" pitchFamily="34" charset="0"/>
              <a:buChar char="•"/>
            </a:pPr>
            <a:r>
              <a:rPr lang="en-NZ" sz="1200" dirty="0" smtClean="0"/>
              <a:t>Connection Backlog</a:t>
            </a:r>
          </a:p>
          <a:p>
            <a:pPr marL="1714500" lvl="3" indent="-342900">
              <a:buFont typeface="Arial" pitchFamily="34" charset="0"/>
              <a:buChar char="•"/>
            </a:pPr>
            <a:r>
              <a:rPr lang="en-NZ" sz="1200" b="0" dirty="0" smtClean="0"/>
              <a:t>Default 128 (max_q), 1024 (max_q0)</a:t>
            </a:r>
          </a:p>
          <a:p>
            <a:pPr marL="1714500" lvl="3" indent="-342900">
              <a:buFont typeface="Arial" pitchFamily="34" charset="0"/>
              <a:buChar char="•"/>
            </a:pPr>
            <a:r>
              <a:rPr lang="en-NZ" sz="1200" b="0" dirty="0" smtClean="0"/>
              <a:t>Recommend: 1024 (max_q), 4096 (max_q0)</a:t>
            </a:r>
          </a:p>
          <a:p>
            <a:pPr marL="1257300" lvl="2" indent="-342900">
              <a:buFont typeface="Arial" pitchFamily="34" charset="0"/>
              <a:buChar char="•"/>
            </a:pPr>
            <a:endParaRPr lang="en-NZ" sz="1200" dirty="0" smtClean="0"/>
          </a:p>
        </p:txBody>
      </p:sp>
    </p:spTree>
    <p:extLst>
      <p:ext uri="{BB962C8B-B14F-4D97-AF65-F5344CB8AC3E}">
        <p14:creationId xmlns:p14="http://schemas.microsoft.com/office/powerpoint/2010/main" val="123906089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4942" y="133649"/>
            <a:ext cx="7419975" cy="509587"/>
          </a:xfrm>
        </p:spPr>
        <p:txBody>
          <a:bodyPr/>
          <a:lstStyle/>
          <a:p>
            <a:pPr marL="0" indent="0">
              <a:defRPr/>
            </a:pPr>
            <a:r>
              <a:rPr lang="en-NZ" sz="2400" dirty="0">
                <a:solidFill>
                  <a:srgbClr val="7030A0"/>
                </a:solidFill>
                <a:latin typeface="Calibri" pitchFamily="34" charset="0"/>
              </a:rPr>
              <a:t>Tuning for stability and performance</a:t>
            </a:r>
          </a:p>
        </p:txBody>
      </p:sp>
      <p:sp>
        <p:nvSpPr>
          <p:cNvPr id="2" name="TextBox 1"/>
          <p:cNvSpPr txBox="1"/>
          <p:nvPr/>
        </p:nvSpPr>
        <p:spPr>
          <a:xfrm>
            <a:off x="669956" y="1213164"/>
            <a:ext cx="7912729" cy="2554545"/>
          </a:xfrm>
          <a:prstGeom prst="rect">
            <a:avLst/>
          </a:prstGeom>
          <a:noFill/>
        </p:spPr>
        <p:txBody>
          <a:bodyPr wrap="square" rtlCol="0">
            <a:spAutoFit/>
          </a:bodyPr>
          <a:lstStyle/>
          <a:p>
            <a:pPr algn="ctr"/>
            <a:r>
              <a:rPr lang="en-NZ" dirty="0" smtClean="0"/>
              <a:t>Tuning Platforms</a:t>
            </a:r>
          </a:p>
          <a:p>
            <a:pPr algn="ctr"/>
            <a:r>
              <a:rPr lang="en-NZ" dirty="0" smtClean="0"/>
              <a:t>Web Servers</a:t>
            </a:r>
            <a:br>
              <a:rPr lang="en-NZ" dirty="0" smtClean="0"/>
            </a:br>
            <a:endParaRPr lang="en-NZ" dirty="0" smtClean="0"/>
          </a:p>
          <a:p>
            <a:pPr marL="342900" indent="-342900">
              <a:buFont typeface="Arial" pitchFamily="34" charset="0"/>
              <a:buChar char="•"/>
            </a:pPr>
            <a:r>
              <a:rPr lang="en-NZ" dirty="0" smtClean="0"/>
              <a:t>Oracle Https Server (OHS)</a:t>
            </a:r>
          </a:p>
          <a:p>
            <a:pPr marL="800100" lvl="1" indent="-342900">
              <a:buFont typeface="Arial" pitchFamily="34" charset="0"/>
              <a:buChar char="•"/>
            </a:pPr>
            <a:r>
              <a:rPr lang="en-NZ" sz="1000" dirty="0" smtClean="0"/>
              <a:t>Settings are located in the Middleware_Home/user_projects_epmsystem1/httpConfig/ohs/config/OHS/ohs_component/http.conf file</a:t>
            </a:r>
          </a:p>
          <a:p>
            <a:pPr marL="800100" lvl="1" indent="-342900">
              <a:buFont typeface="Arial" pitchFamily="34" charset="0"/>
              <a:buChar char="•"/>
            </a:pPr>
            <a:r>
              <a:rPr lang="en-NZ" sz="1000" dirty="0" smtClean="0"/>
              <a:t>For Windows Uset these settings</a:t>
            </a:r>
          </a:p>
          <a:p>
            <a:pPr lvl="1"/>
            <a:endParaRPr lang="en-NZ" sz="1000" dirty="0" smtClean="0"/>
          </a:p>
          <a:p>
            <a:r>
              <a:rPr lang="en-NZ" dirty="0" smtClean="0"/>
              <a:t/>
            </a:r>
            <a:br>
              <a:rPr lang="en-NZ" dirty="0" smtClean="0"/>
            </a:br>
            <a:endParaRPr lang="en-NZ" dirty="0" smtClean="0"/>
          </a:p>
        </p:txBody>
      </p:sp>
      <p:pic>
        <p:nvPicPr>
          <p:cNvPr id="3" name="Picture 2"/>
          <p:cNvPicPr>
            <a:picLocks noChangeAspect="1"/>
          </p:cNvPicPr>
          <p:nvPr/>
        </p:nvPicPr>
        <p:blipFill>
          <a:blip r:embed="rId2"/>
          <a:stretch>
            <a:fillRect/>
          </a:stretch>
        </p:blipFill>
        <p:spPr>
          <a:xfrm>
            <a:off x="1542712" y="2913016"/>
            <a:ext cx="5778500" cy="2222500"/>
          </a:xfrm>
          <a:prstGeom prst="rect">
            <a:avLst/>
          </a:prstGeom>
        </p:spPr>
      </p:pic>
    </p:spTree>
    <p:extLst>
      <p:ext uri="{BB962C8B-B14F-4D97-AF65-F5344CB8AC3E}">
        <p14:creationId xmlns:p14="http://schemas.microsoft.com/office/powerpoint/2010/main" val="271913250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4942" y="133649"/>
            <a:ext cx="7419975" cy="509587"/>
          </a:xfrm>
        </p:spPr>
        <p:txBody>
          <a:bodyPr/>
          <a:lstStyle/>
          <a:p>
            <a:pPr marL="0" indent="0">
              <a:defRPr/>
            </a:pPr>
            <a:r>
              <a:rPr lang="en-NZ" sz="2400" dirty="0">
                <a:solidFill>
                  <a:srgbClr val="7030A0"/>
                </a:solidFill>
                <a:latin typeface="Calibri" pitchFamily="34" charset="0"/>
              </a:rPr>
              <a:t>Tuning for stability and performance</a:t>
            </a:r>
          </a:p>
        </p:txBody>
      </p:sp>
      <p:sp>
        <p:nvSpPr>
          <p:cNvPr id="2" name="TextBox 1"/>
          <p:cNvSpPr txBox="1"/>
          <p:nvPr/>
        </p:nvSpPr>
        <p:spPr>
          <a:xfrm>
            <a:off x="669956" y="1213164"/>
            <a:ext cx="7912729" cy="2400657"/>
          </a:xfrm>
          <a:prstGeom prst="rect">
            <a:avLst/>
          </a:prstGeom>
          <a:noFill/>
        </p:spPr>
        <p:txBody>
          <a:bodyPr wrap="square" rtlCol="0">
            <a:spAutoFit/>
          </a:bodyPr>
          <a:lstStyle/>
          <a:p>
            <a:pPr algn="ctr"/>
            <a:r>
              <a:rPr lang="en-NZ" dirty="0" smtClean="0"/>
              <a:t>Tuning Platforms</a:t>
            </a:r>
          </a:p>
          <a:p>
            <a:pPr algn="ctr"/>
            <a:r>
              <a:rPr lang="en-NZ" dirty="0" smtClean="0"/>
              <a:t>Web Servers</a:t>
            </a:r>
            <a:br>
              <a:rPr lang="en-NZ" dirty="0" smtClean="0"/>
            </a:br>
            <a:endParaRPr lang="en-NZ" dirty="0" smtClean="0"/>
          </a:p>
          <a:p>
            <a:pPr marL="342900" indent="-342900">
              <a:buFont typeface="Arial" pitchFamily="34" charset="0"/>
              <a:buChar char="•"/>
            </a:pPr>
            <a:r>
              <a:rPr lang="en-NZ" dirty="0" smtClean="0"/>
              <a:t>Oracle Https Server (OHS)</a:t>
            </a:r>
          </a:p>
          <a:p>
            <a:pPr marL="800100" lvl="1" indent="-342900">
              <a:buFont typeface="Arial" pitchFamily="34" charset="0"/>
              <a:buChar char="•"/>
            </a:pPr>
            <a:r>
              <a:rPr lang="en-NZ" sz="1000" dirty="0" smtClean="0"/>
              <a:t>Settings are located in the Middleware_Home/user_projects_epmsystem1/httpConfig/ohs/config/OHS/ohs_component/http.conf file</a:t>
            </a:r>
          </a:p>
          <a:p>
            <a:pPr marL="800100" lvl="1" indent="-342900">
              <a:buFont typeface="Arial" pitchFamily="34" charset="0"/>
              <a:buChar char="•"/>
            </a:pPr>
            <a:r>
              <a:rPr lang="en-NZ" sz="1000" dirty="0" smtClean="0"/>
              <a:t>For Unix, use these settings</a:t>
            </a:r>
          </a:p>
          <a:p>
            <a:r>
              <a:rPr lang="en-NZ" dirty="0" smtClean="0"/>
              <a:t/>
            </a:r>
            <a:br>
              <a:rPr lang="en-NZ" dirty="0" smtClean="0"/>
            </a:br>
            <a:endParaRPr lang="en-NZ" dirty="0" smtClean="0"/>
          </a:p>
        </p:txBody>
      </p:sp>
      <p:pic>
        <p:nvPicPr>
          <p:cNvPr id="4" name="Picture 3"/>
          <p:cNvPicPr>
            <a:picLocks noChangeAspect="1"/>
          </p:cNvPicPr>
          <p:nvPr/>
        </p:nvPicPr>
        <p:blipFill>
          <a:blip r:embed="rId2"/>
          <a:stretch>
            <a:fillRect/>
          </a:stretch>
        </p:blipFill>
        <p:spPr>
          <a:xfrm>
            <a:off x="1542713" y="2958141"/>
            <a:ext cx="5778500" cy="2362200"/>
          </a:xfrm>
          <a:prstGeom prst="rect">
            <a:avLst/>
          </a:prstGeom>
        </p:spPr>
      </p:pic>
    </p:spTree>
    <p:extLst>
      <p:ext uri="{BB962C8B-B14F-4D97-AF65-F5344CB8AC3E}">
        <p14:creationId xmlns:p14="http://schemas.microsoft.com/office/powerpoint/2010/main" val="120118526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4942" y="133649"/>
            <a:ext cx="7419975" cy="509587"/>
          </a:xfrm>
        </p:spPr>
        <p:txBody>
          <a:bodyPr/>
          <a:lstStyle/>
          <a:p>
            <a:pPr marL="0" indent="0">
              <a:defRPr/>
            </a:pPr>
            <a:r>
              <a:rPr lang="en-NZ" sz="2400" dirty="0">
                <a:solidFill>
                  <a:srgbClr val="7030A0"/>
                </a:solidFill>
                <a:latin typeface="Calibri" pitchFamily="34" charset="0"/>
              </a:rPr>
              <a:t>Tuning for stability and performance</a:t>
            </a:r>
          </a:p>
        </p:txBody>
      </p:sp>
      <p:sp>
        <p:nvSpPr>
          <p:cNvPr id="2" name="TextBox 1"/>
          <p:cNvSpPr txBox="1"/>
          <p:nvPr/>
        </p:nvSpPr>
        <p:spPr>
          <a:xfrm>
            <a:off x="669956" y="1213164"/>
            <a:ext cx="7912729" cy="5078312"/>
          </a:xfrm>
          <a:prstGeom prst="rect">
            <a:avLst/>
          </a:prstGeom>
          <a:noFill/>
        </p:spPr>
        <p:txBody>
          <a:bodyPr wrap="square" rtlCol="0">
            <a:spAutoFit/>
          </a:bodyPr>
          <a:lstStyle/>
          <a:p>
            <a:pPr algn="ctr"/>
            <a:r>
              <a:rPr lang="en-NZ" dirty="0" smtClean="0"/>
              <a:t>Tuning Platforms</a:t>
            </a:r>
          </a:p>
          <a:p>
            <a:pPr algn="ctr"/>
            <a:r>
              <a:rPr lang="en-NZ" dirty="0" smtClean="0"/>
              <a:t>Web Servers</a:t>
            </a:r>
            <a:br>
              <a:rPr lang="en-NZ" dirty="0" smtClean="0"/>
            </a:br>
            <a:endParaRPr lang="en-NZ" dirty="0" smtClean="0"/>
          </a:p>
          <a:p>
            <a:pPr marL="342900" indent="-342900">
              <a:buFont typeface="Arial" pitchFamily="34" charset="0"/>
              <a:buChar char="•"/>
            </a:pPr>
            <a:r>
              <a:rPr lang="en-NZ" dirty="0" smtClean="0"/>
              <a:t>IIS 7</a:t>
            </a:r>
          </a:p>
          <a:p>
            <a:pPr marL="800100" lvl="1" indent="-342900">
              <a:buFont typeface="Arial" pitchFamily="34" charset="0"/>
              <a:buChar char="•"/>
            </a:pPr>
            <a:r>
              <a:rPr lang="en-NZ" sz="1200" dirty="0" smtClean="0"/>
              <a:t>Idle timeout</a:t>
            </a:r>
          </a:p>
          <a:p>
            <a:pPr marL="1257300" lvl="2" indent="-342900">
              <a:buFont typeface="Arial" pitchFamily="34" charset="0"/>
              <a:buChar char="•"/>
            </a:pPr>
            <a:r>
              <a:rPr lang="en-NZ" sz="1200" b="0" dirty="0" smtClean="0"/>
              <a:t>Default Value: 20</a:t>
            </a:r>
          </a:p>
          <a:p>
            <a:pPr marL="1257300" lvl="2" indent="-342900">
              <a:buFont typeface="Arial" pitchFamily="34" charset="0"/>
              <a:buChar char="•"/>
            </a:pPr>
            <a:r>
              <a:rPr lang="en-NZ" sz="1200" b="0" dirty="0" smtClean="0"/>
              <a:t>Recommend: 0</a:t>
            </a:r>
          </a:p>
          <a:p>
            <a:pPr marL="800100" lvl="1" indent="-342900">
              <a:buFont typeface="Arial" pitchFamily="34" charset="0"/>
              <a:buChar char="•"/>
            </a:pPr>
            <a:r>
              <a:rPr lang="en-NZ" sz="1200" dirty="0" smtClean="0"/>
              <a:t>Regular time Interval</a:t>
            </a:r>
          </a:p>
          <a:p>
            <a:pPr marL="1257300" lvl="2" indent="-342900">
              <a:buFont typeface="Arial" pitchFamily="34" charset="0"/>
              <a:buChar char="•"/>
            </a:pPr>
            <a:r>
              <a:rPr lang="en-NZ" sz="1200" b="0" dirty="0" smtClean="0"/>
              <a:t>Default: 1740</a:t>
            </a:r>
          </a:p>
          <a:p>
            <a:pPr marL="1257300" lvl="2" indent="-342900">
              <a:buFont typeface="Arial" pitchFamily="34" charset="0"/>
              <a:buChar char="•"/>
            </a:pPr>
            <a:r>
              <a:rPr lang="en-NZ" sz="1200" b="0" dirty="0" smtClean="0"/>
              <a:t>Recommend 0</a:t>
            </a:r>
          </a:p>
          <a:p>
            <a:pPr marL="800100" lvl="1" indent="-342900">
              <a:buFont typeface="Arial" pitchFamily="34" charset="0"/>
              <a:buChar char="•"/>
            </a:pPr>
            <a:r>
              <a:rPr lang="en-NZ" sz="1200" dirty="0" smtClean="0"/>
              <a:t>minBytesPerSecond</a:t>
            </a:r>
          </a:p>
          <a:p>
            <a:pPr marL="1257300" lvl="2" indent="-342900">
              <a:buFont typeface="Arial" pitchFamily="34" charset="0"/>
              <a:buChar char="•"/>
            </a:pPr>
            <a:r>
              <a:rPr lang="en-NZ" sz="1200" b="0" dirty="0" smtClean="0"/>
              <a:t>Default: 240</a:t>
            </a:r>
          </a:p>
          <a:p>
            <a:pPr marL="1257300" lvl="2" indent="-342900">
              <a:buFont typeface="Arial" pitchFamily="34" charset="0"/>
              <a:buChar char="•"/>
            </a:pPr>
            <a:r>
              <a:rPr lang="en-NZ" sz="1200" b="0" dirty="0" smtClean="0"/>
              <a:t>Recommended 50</a:t>
            </a:r>
          </a:p>
          <a:p>
            <a:pPr marL="800100" lvl="1" indent="-342900">
              <a:buFont typeface="Arial" pitchFamily="34" charset="0"/>
              <a:buChar char="•"/>
            </a:pPr>
            <a:r>
              <a:rPr lang="en-NZ" sz="1200" dirty="0" smtClean="0"/>
              <a:t>Connection Timeout</a:t>
            </a:r>
          </a:p>
          <a:p>
            <a:pPr marL="1257300" lvl="2" indent="-342900">
              <a:buFont typeface="Arial" pitchFamily="34" charset="0"/>
              <a:buChar char="•"/>
            </a:pPr>
            <a:r>
              <a:rPr lang="en-NZ" sz="1200" b="0" dirty="0" smtClean="0"/>
              <a:t>Default: 120</a:t>
            </a:r>
          </a:p>
          <a:p>
            <a:pPr marL="1257300" lvl="2" indent="-342900">
              <a:buFont typeface="Arial" pitchFamily="34" charset="0"/>
              <a:buChar char="•"/>
            </a:pPr>
            <a:r>
              <a:rPr lang="en-NZ" sz="1200" b="0" dirty="0" smtClean="0"/>
              <a:t>Recommended 7200</a:t>
            </a:r>
          </a:p>
          <a:p>
            <a:pPr marL="800100" lvl="1" indent="-342900">
              <a:buFont typeface="Arial" pitchFamily="34" charset="0"/>
              <a:buChar char="•"/>
            </a:pPr>
            <a:r>
              <a:rPr lang="en-NZ" sz="1200" dirty="0" smtClean="0"/>
              <a:t>Private Memory and Virtual Memory Limit</a:t>
            </a:r>
          </a:p>
          <a:p>
            <a:pPr marL="1257300" lvl="2" indent="-342900">
              <a:buFont typeface="Arial" pitchFamily="34" charset="0"/>
              <a:buChar char="•"/>
            </a:pPr>
            <a:r>
              <a:rPr lang="en-NZ" sz="1200" b="0" dirty="0" smtClean="0"/>
              <a:t>Set to 0 (64bit only)</a:t>
            </a:r>
          </a:p>
          <a:p>
            <a:pPr marL="800100" lvl="1" indent="-342900">
              <a:buFont typeface="Arial" pitchFamily="34" charset="0"/>
              <a:buChar char="•"/>
            </a:pPr>
            <a:endParaRPr lang="en-NZ" sz="1200" dirty="0" smtClean="0"/>
          </a:p>
          <a:p>
            <a:pPr marL="800100" lvl="1" indent="-342900">
              <a:buFont typeface="Arial" pitchFamily="34" charset="0"/>
              <a:buChar char="•"/>
            </a:pPr>
            <a:endParaRPr lang="en-NZ" sz="1200" dirty="0" smtClean="0"/>
          </a:p>
          <a:p>
            <a:pPr marL="800100" lvl="1" indent="-342900">
              <a:buFont typeface="Arial" pitchFamily="34" charset="0"/>
              <a:buChar char="•"/>
            </a:pPr>
            <a:endParaRPr lang="en-NZ" sz="1200" dirty="0" smtClean="0"/>
          </a:p>
          <a:p>
            <a:r>
              <a:rPr lang="en-NZ" dirty="0" smtClean="0"/>
              <a:t/>
            </a:r>
            <a:br>
              <a:rPr lang="en-NZ" dirty="0" smtClean="0"/>
            </a:br>
            <a:endParaRPr lang="en-NZ" dirty="0" smtClean="0"/>
          </a:p>
        </p:txBody>
      </p:sp>
    </p:spTree>
    <p:extLst>
      <p:ext uri="{BB962C8B-B14F-4D97-AF65-F5344CB8AC3E}">
        <p14:creationId xmlns:p14="http://schemas.microsoft.com/office/powerpoint/2010/main" val="400942768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4942" y="133649"/>
            <a:ext cx="7419975" cy="509587"/>
          </a:xfrm>
        </p:spPr>
        <p:txBody>
          <a:bodyPr/>
          <a:lstStyle/>
          <a:p>
            <a:pPr marL="0" indent="0">
              <a:defRPr/>
            </a:pPr>
            <a:r>
              <a:rPr lang="en-NZ" sz="2400" dirty="0">
                <a:solidFill>
                  <a:srgbClr val="7030A0"/>
                </a:solidFill>
                <a:latin typeface="Calibri" pitchFamily="34" charset="0"/>
              </a:rPr>
              <a:t>Tuning for stability and performance</a:t>
            </a:r>
          </a:p>
        </p:txBody>
      </p:sp>
      <p:sp>
        <p:nvSpPr>
          <p:cNvPr id="2" name="TextBox 1"/>
          <p:cNvSpPr txBox="1"/>
          <p:nvPr/>
        </p:nvSpPr>
        <p:spPr>
          <a:xfrm>
            <a:off x="669956" y="1213164"/>
            <a:ext cx="7912729" cy="2431435"/>
          </a:xfrm>
          <a:prstGeom prst="rect">
            <a:avLst/>
          </a:prstGeom>
          <a:noFill/>
        </p:spPr>
        <p:txBody>
          <a:bodyPr wrap="square" rtlCol="0">
            <a:spAutoFit/>
          </a:bodyPr>
          <a:lstStyle/>
          <a:p>
            <a:pPr algn="ctr"/>
            <a:r>
              <a:rPr lang="en-NZ" dirty="0" smtClean="0"/>
              <a:t>Tuning Platforms</a:t>
            </a:r>
          </a:p>
          <a:p>
            <a:pPr algn="ctr"/>
            <a:r>
              <a:rPr lang="en-NZ" dirty="0" smtClean="0"/>
              <a:t>Web Servers</a:t>
            </a:r>
            <a:br>
              <a:rPr lang="en-NZ" dirty="0" smtClean="0"/>
            </a:br>
            <a:endParaRPr lang="en-NZ" dirty="0" smtClean="0"/>
          </a:p>
          <a:p>
            <a:pPr marL="342900" indent="-342900">
              <a:buFont typeface="Arial" pitchFamily="34" charset="0"/>
              <a:buChar char="•"/>
            </a:pPr>
            <a:r>
              <a:rPr lang="en-NZ" dirty="0" smtClean="0"/>
              <a:t>HTTP Compression/Caching</a:t>
            </a:r>
          </a:p>
          <a:p>
            <a:pPr marL="800100" lvl="1" indent="-342900">
              <a:buFont typeface="Arial" pitchFamily="34" charset="0"/>
              <a:buChar char="•"/>
            </a:pPr>
            <a:r>
              <a:rPr lang="en-NZ" dirty="0" smtClean="0"/>
              <a:t>What is it?</a:t>
            </a:r>
          </a:p>
          <a:p>
            <a:pPr marL="800100" lvl="1" indent="-342900">
              <a:buFont typeface="Arial" pitchFamily="34" charset="0"/>
              <a:buChar char="•"/>
            </a:pPr>
            <a:endParaRPr lang="en-NZ" sz="1200" dirty="0" smtClean="0"/>
          </a:p>
          <a:p>
            <a:r>
              <a:rPr lang="en-NZ" dirty="0" smtClean="0"/>
              <a:t/>
            </a:r>
            <a:br>
              <a:rPr lang="en-NZ" dirty="0" smtClean="0"/>
            </a:br>
            <a:endParaRPr lang="en-NZ" dirty="0" smtClean="0"/>
          </a:p>
        </p:txBody>
      </p:sp>
      <p:pic>
        <p:nvPicPr>
          <p:cNvPr id="3" name="Picture 2"/>
          <p:cNvPicPr>
            <a:picLocks noChangeAspect="1"/>
          </p:cNvPicPr>
          <p:nvPr/>
        </p:nvPicPr>
        <p:blipFill>
          <a:blip r:embed="rId2"/>
          <a:stretch>
            <a:fillRect/>
          </a:stretch>
        </p:blipFill>
        <p:spPr>
          <a:xfrm>
            <a:off x="1513644" y="2836835"/>
            <a:ext cx="6388100" cy="3022600"/>
          </a:xfrm>
          <a:prstGeom prst="rect">
            <a:avLst/>
          </a:prstGeom>
        </p:spPr>
      </p:pic>
    </p:spTree>
    <p:extLst>
      <p:ext uri="{BB962C8B-B14F-4D97-AF65-F5344CB8AC3E}">
        <p14:creationId xmlns:p14="http://schemas.microsoft.com/office/powerpoint/2010/main" val="282441128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4942" y="133649"/>
            <a:ext cx="7419975" cy="509587"/>
          </a:xfrm>
        </p:spPr>
        <p:txBody>
          <a:bodyPr/>
          <a:lstStyle/>
          <a:p>
            <a:pPr marL="0" indent="0">
              <a:defRPr/>
            </a:pPr>
            <a:r>
              <a:rPr lang="en-NZ" sz="2400" dirty="0">
                <a:solidFill>
                  <a:srgbClr val="7030A0"/>
                </a:solidFill>
                <a:latin typeface="Calibri" pitchFamily="34" charset="0"/>
              </a:rPr>
              <a:t>Tuning for stability and performance</a:t>
            </a:r>
          </a:p>
        </p:txBody>
      </p:sp>
      <p:sp>
        <p:nvSpPr>
          <p:cNvPr id="2" name="TextBox 1"/>
          <p:cNvSpPr txBox="1"/>
          <p:nvPr/>
        </p:nvSpPr>
        <p:spPr>
          <a:xfrm>
            <a:off x="669956" y="1213164"/>
            <a:ext cx="7912729" cy="4585871"/>
          </a:xfrm>
          <a:prstGeom prst="rect">
            <a:avLst/>
          </a:prstGeom>
          <a:noFill/>
        </p:spPr>
        <p:txBody>
          <a:bodyPr wrap="square" rtlCol="0">
            <a:spAutoFit/>
          </a:bodyPr>
          <a:lstStyle/>
          <a:p>
            <a:pPr algn="ctr"/>
            <a:r>
              <a:rPr lang="en-NZ" dirty="0" smtClean="0"/>
              <a:t>Tuning Platforms</a:t>
            </a:r>
          </a:p>
          <a:p>
            <a:pPr algn="ctr"/>
            <a:r>
              <a:rPr lang="en-NZ" dirty="0" smtClean="0"/>
              <a:t>Web Servers</a:t>
            </a:r>
            <a:br>
              <a:rPr lang="en-NZ" dirty="0" smtClean="0"/>
            </a:br>
            <a:endParaRPr lang="en-NZ" dirty="0" smtClean="0"/>
          </a:p>
          <a:p>
            <a:pPr marL="342900" indent="-342900">
              <a:buFont typeface="Arial" pitchFamily="34" charset="0"/>
              <a:buChar char="•"/>
            </a:pPr>
            <a:r>
              <a:rPr lang="en-NZ" dirty="0" smtClean="0"/>
              <a:t>HTTP Compression/Caching</a:t>
            </a:r>
          </a:p>
          <a:p>
            <a:pPr marL="800100" lvl="1" indent="-342900">
              <a:buFont typeface="Arial" pitchFamily="34" charset="0"/>
              <a:buChar char="•"/>
            </a:pPr>
            <a:r>
              <a:rPr lang="en-NZ" dirty="0" smtClean="0"/>
              <a:t>Why use compression?</a:t>
            </a:r>
          </a:p>
          <a:p>
            <a:pPr marL="1257300" lvl="2" indent="-342900">
              <a:buFont typeface="Arial" pitchFamily="34" charset="0"/>
              <a:buChar char="•"/>
            </a:pPr>
            <a:r>
              <a:rPr lang="en-NZ" b="0" dirty="0" smtClean="0"/>
              <a:t>Saves network bandwidth</a:t>
            </a:r>
          </a:p>
          <a:p>
            <a:pPr marL="1257300" lvl="2" indent="-342900">
              <a:buFont typeface="Arial" pitchFamily="34" charset="0"/>
              <a:buChar char="•"/>
            </a:pPr>
            <a:r>
              <a:rPr lang="en-NZ" b="0" dirty="0" smtClean="0"/>
              <a:t>Improves request and response latency</a:t>
            </a:r>
          </a:p>
          <a:p>
            <a:pPr marL="800100" lvl="1" indent="-342900">
              <a:buFont typeface="Arial" pitchFamily="34" charset="0"/>
              <a:buChar char="•"/>
            </a:pPr>
            <a:r>
              <a:rPr lang="en-NZ" dirty="0"/>
              <a:t>Applications which benefit from compression</a:t>
            </a:r>
          </a:p>
          <a:p>
            <a:pPr marL="1257300" lvl="2" indent="-342900">
              <a:buFont typeface="Arial" pitchFamily="34" charset="0"/>
              <a:buChar char="•"/>
            </a:pPr>
            <a:r>
              <a:rPr lang="en-NZ" b="0" dirty="0" smtClean="0"/>
              <a:t>HFM</a:t>
            </a:r>
            <a:endParaRPr lang="en-NZ" b="0" dirty="0"/>
          </a:p>
          <a:p>
            <a:pPr marL="1257300" lvl="2" indent="-342900">
              <a:buFont typeface="Arial" pitchFamily="34" charset="0"/>
              <a:buChar char="•"/>
            </a:pPr>
            <a:r>
              <a:rPr lang="en-NZ" b="0" dirty="0"/>
              <a:t>Planning Web </a:t>
            </a:r>
            <a:r>
              <a:rPr lang="en-NZ" b="0" dirty="0" smtClean="0"/>
              <a:t>Forms</a:t>
            </a:r>
            <a:br>
              <a:rPr lang="en-NZ" b="0" dirty="0" smtClean="0"/>
            </a:br>
            <a:endParaRPr lang="en-NZ" b="0" dirty="0"/>
          </a:p>
          <a:p>
            <a:pPr marL="800100" lvl="1" indent="-342900">
              <a:buFont typeface="Arial" pitchFamily="34" charset="0"/>
              <a:buChar char="•"/>
            </a:pPr>
            <a:r>
              <a:rPr lang="en-NZ" dirty="0" smtClean="0"/>
              <a:t>Recommended only for Wide Area Networks, not LAN’s</a:t>
            </a:r>
          </a:p>
          <a:p>
            <a:pPr marL="800100" lvl="1" indent="-342900">
              <a:buFont typeface="Arial" pitchFamily="34" charset="0"/>
              <a:buChar char="•"/>
            </a:pPr>
            <a:endParaRPr lang="en-NZ" sz="1200" dirty="0" smtClean="0"/>
          </a:p>
          <a:p>
            <a:r>
              <a:rPr lang="en-NZ" dirty="0" smtClean="0"/>
              <a:t/>
            </a:r>
            <a:br>
              <a:rPr lang="en-NZ" dirty="0" smtClean="0"/>
            </a:br>
            <a:endParaRPr lang="en-NZ" dirty="0" smtClean="0"/>
          </a:p>
        </p:txBody>
      </p:sp>
    </p:spTree>
    <p:extLst>
      <p:ext uri="{BB962C8B-B14F-4D97-AF65-F5344CB8AC3E}">
        <p14:creationId xmlns:p14="http://schemas.microsoft.com/office/powerpoint/2010/main" val="31274155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4942" y="133649"/>
            <a:ext cx="7419975" cy="509587"/>
          </a:xfrm>
        </p:spPr>
        <p:txBody>
          <a:bodyPr/>
          <a:lstStyle/>
          <a:p>
            <a:pPr marL="0" indent="0">
              <a:defRPr/>
            </a:pPr>
            <a:r>
              <a:rPr lang="en-NZ" sz="2400" dirty="0">
                <a:solidFill>
                  <a:srgbClr val="7030A0"/>
                </a:solidFill>
                <a:latin typeface="Calibri" pitchFamily="34" charset="0"/>
              </a:rPr>
              <a:t>Tuning for stability and performance</a:t>
            </a:r>
          </a:p>
        </p:txBody>
      </p:sp>
      <p:sp>
        <p:nvSpPr>
          <p:cNvPr id="2" name="TextBox 1"/>
          <p:cNvSpPr txBox="1"/>
          <p:nvPr/>
        </p:nvSpPr>
        <p:spPr>
          <a:xfrm>
            <a:off x="669956" y="1213164"/>
            <a:ext cx="7912729" cy="2492990"/>
          </a:xfrm>
          <a:prstGeom prst="rect">
            <a:avLst/>
          </a:prstGeom>
          <a:noFill/>
        </p:spPr>
        <p:txBody>
          <a:bodyPr wrap="square" rtlCol="0">
            <a:spAutoFit/>
          </a:bodyPr>
          <a:lstStyle/>
          <a:p>
            <a:pPr algn="ctr"/>
            <a:r>
              <a:rPr lang="en-NZ" dirty="0" smtClean="0"/>
              <a:t>Tuning Platforms</a:t>
            </a:r>
          </a:p>
          <a:p>
            <a:pPr algn="ctr"/>
            <a:r>
              <a:rPr lang="en-NZ" dirty="0" smtClean="0"/>
              <a:t>Application Servers</a:t>
            </a:r>
            <a:br>
              <a:rPr lang="en-NZ" dirty="0" smtClean="0"/>
            </a:br>
            <a:endParaRPr lang="en-NZ" dirty="0" smtClean="0"/>
          </a:p>
          <a:p>
            <a:pPr marL="342900" indent="-342900">
              <a:buFont typeface="Arial" pitchFamily="34" charset="0"/>
              <a:buChar char="•"/>
            </a:pPr>
            <a:r>
              <a:rPr lang="en-NZ" dirty="0" smtClean="0"/>
              <a:t>Oracle Weblogic</a:t>
            </a:r>
          </a:p>
          <a:p>
            <a:pPr marL="800100" lvl="1" indent="-342900">
              <a:buFont typeface="Arial" pitchFamily="34" charset="0"/>
              <a:buChar char="•"/>
            </a:pPr>
            <a:r>
              <a:rPr lang="en-NZ" sz="1200" dirty="0" smtClean="0"/>
              <a:t>Increase the number of connection pool.</a:t>
            </a:r>
          </a:p>
          <a:p>
            <a:pPr marL="1257300" lvl="2" indent="-342900">
              <a:buFont typeface="Arial" pitchFamily="34" charset="0"/>
              <a:buChar char="•"/>
            </a:pPr>
            <a:r>
              <a:rPr lang="en-NZ" sz="1200" dirty="0" smtClean="0"/>
              <a:t>Use the Weblogic Administration Console to change the settings</a:t>
            </a:r>
          </a:p>
          <a:p>
            <a:pPr lvl="1"/>
            <a:endParaRPr lang="en-NZ" sz="1200" dirty="0" smtClean="0"/>
          </a:p>
          <a:p>
            <a:r>
              <a:rPr lang="en-NZ" dirty="0" smtClean="0"/>
              <a:t/>
            </a:r>
            <a:br>
              <a:rPr lang="en-NZ" dirty="0" smtClean="0"/>
            </a:br>
            <a:endParaRPr lang="en-NZ" dirty="0" smtClean="0"/>
          </a:p>
        </p:txBody>
      </p:sp>
      <p:pic>
        <p:nvPicPr>
          <p:cNvPr id="3" name="Picture 2"/>
          <p:cNvPicPr>
            <a:picLocks noChangeAspect="1"/>
          </p:cNvPicPr>
          <p:nvPr/>
        </p:nvPicPr>
        <p:blipFill>
          <a:blip r:embed="rId3"/>
          <a:stretch>
            <a:fillRect/>
          </a:stretch>
        </p:blipFill>
        <p:spPr>
          <a:xfrm>
            <a:off x="1735222" y="2832607"/>
            <a:ext cx="5740400" cy="3461289"/>
          </a:xfrm>
          <a:prstGeom prst="rect">
            <a:avLst/>
          </a:prstGeom>
        </p:spPr>
      </p:pic>
    </p:spTree>
    <p:extLst>
      <p:ext uri="{BB962C8B-B14F-4D97-AF65-F5344CB8AC3E}">
        <p14:creationId xmlns:p14="http://schemas.microsoft.com/office/powerpoint/2010/main" val="365815450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4942" y="133649"/>
            <a:ext cx="7419975" cy="509587"/>
          </a:xfrm>
        </p:spPr>
        <p:txBody>
          <a:bodyPr/>
          <a:lstStyle/>
          <a:p>
            <a:pPr marL="0" indent="0">
              <a:defRPr/>
            </a:pPr>
            <a:r>
              <a:rPr lang="en-NZ" sz="2400" dirty="0">
                <a:solidFill>
                  <a:srgbClr val="7030A0"/>
                </a:solidFill>
                <a:latin typeface="Calibri" pitchFamily="34" charset="0"/>
              </a:rPr>
              <a:t>Tuning for stability and performance</a:t>
            </a:r>
          </a:p>
        </p:txBody>
      </p:sp>
      <p:sp>
        <p:nvSpPr>
          <p:cNvPr id="2" name="TextBox 1"/>
          <p:cNvSpPr txBox="1"/>
          <p:nvPr/>
        </p:nvSpPr>
        <p:spPr>
          <a:xfrm>
            <a:off x="611468" y="1163029"/>
            <a:ext cx="7912729" cy="3785651"/>
          </a:xfrm>
          <a:prstGeom prst="rect">
            <a:avLst/>
          </a:prstGeom>
          <a:noFill/>
        </p:spPr>
        <p:txBody>
          <a:bodyPr wrap="square" rtlCol="0">
            <a:spAutoFit/>
          </a:bodyPr>
          <a:lstStyle/>
          <a:p>
            <a:pPr algn="ctr"/>
            <a:r>
              <a:rPr lang="en-NZ" dirty="0" smtClean="0"/>
              <a:t>Tuning Platforms</a:t>
            </a:r>
          </a:p>
          <a:p>
            <a:pPr algn="ctr"/>
            <a:r>
              <a:rPr lang="en-NZ" dirty="0" smtClean="0"/>
              <a:t>Application Servers</a:t>
            </a:r>
            <a:br>
              <a:rPr lang="en-NZ" dirty="0" smtClean="0"/>
            </a:br>
            <a:endParaRPr lang="en-NZ" dirty="0" smtClean="0"/>
          </a:p>
          <a:p>
            <a:pPr marL="342900" indent="-342900">
              <a:buFont typeface="Arial" pitchFamily="34" charset="0"/>
              <a:buChar char="•"/>
            </a:pPr>
            <a:r>
              <a:rPr lang="en-NZ" dirty="0" smtClean="0"/>
              <a:t>Oracle Weblogic</a:t>
            </a:r>
          </a:p>
          <a:p>
            <a:pPr marL="800100" lvl="1" indent="-342900">
              <a:buFont typeface="Arial" pitchFamily="34" charset="0"/>
              <a:buChar char="•"/>
            </a:pPr>
            <a:r>
              <a:rPr lang="en-NZ" sz="1200" dirty="0" smtClean="0"/>
              <a:t>Tune 64bit Java Virtual Machines (JVM’s)</a:t>
            </a:r>
          </a:p>
          <a:p>
            <a:pPr marL="800100" lvl="1" indent="-342900">
              <a:buFont typeface="Arial" pitchFamily="34" charset="0"/>
              <a:buChar char="•"/>
            </a:pPr>
            <a:r>
              <a:rPr lang="en-NZ" sz="1200" dirty="0" smtClean="0"/>
              <a:t>Jrocket JVM Settings</a:t>
            </a:r>
          </a:p>
          <a:p>
            <a:pPr marL="800100" lvl="1" indent="-342900">
              <a:buFont typeface="Arial" pitchFamily="34" charset="0"/>
              <a:buChar char="•"/>
            </a:pPr>
            <a:endParaRPr lang="en-NZ" sz="1200" dirty="0"/>
          </a:p>
          <a:p>
            <a:pPr marL="800100" lvl="1" indent="-342900">
              <a:buFont typeface="Arial" pitchFamily="34" charset="0"/>
              <a:buChar char="•"/>
            </a:pPr>
            <a:endParaRPr lang="en-NZ" sz="1200" dirty="0" smtClean="0"/>
          </a:p>
          <a:p>
            <a:pPr marL="800100" lvl="1" indent="-342900">
              <a:buFont typeface="Arial" pitchFamily="34" charset="0"/>
              <a:buChar char="•"/>
            </a:pPr>
            <a:endParaRPr lang="en-NZ" sz="1200" dirty="0"/>
          </a:p>
          <a:p>
            <a:pPr marL="800100" lvl="1" indent="-342900">
              <a:buFont typeface="Arial" pitchFamily="34" charset="0"/>
              <a:buChar char="•"/>
            </a:pPr>
            <a:endParaRPr lang="en-NZ" sz="1200" dirty="0" smtClean="0"/>
          </a:p>
          <a:p>
            <a:pPr marL="800100" lvl="1" indent="-342900">
              <a:buFont typeface="Arial" pitchFamily="34" charset="0"/>
              <a:buChar char="•"/>
            </a:pPr>
            <a:endParaRPr lang="en-NZ" sz="1200" dirty="0"/>
          </a:p>
          <a:p>
            <a:pPr marL="800100" lvl="1" indent="-342900">
              <a:buFont typeface="Arial" pitchFamily="34" charset="0"/>
              <a:buChar char="•"/>
            </a:pPr>
            <a:endParaRPr lang="en-NZ" sz="1200" dirty="0" smtClean="0"/>
          </a:p>
          <a:p>
            <a:pPr marL="800100" lvl="1" indent="-342900">
              <a:buFont typeface="Arial" pitchFamily="34" charset="0"/>
              <a:buChar char="•"/>
            </a:pPr>
            <a:r>
              <a:rPr lang="en-NZ" sz="1200" dirty="0" smtClean="0"/>
              <a:t>Sun JVM Settings</a:t>
            </a:r>
          </a:p>
          <a:p>
            <a:pPr lvl="1"/>
            <a:endParaRPr lang="en-NZ" sz="1200" dirty="0" smtClean="0"/>
          </a:p>
          <a:p>
            <a:r>
              <a:rPr lang="en-NZ" dirty="0" smtClean="0"/>
              <a:t/>
            </a:r>
            <a:br>
              <a:rPr lang="en-NZ" dirty="0" smtClean="0"/>
            </a:br>
            <a:endParaRPr lang="en-NZ" dirty="0" smtClean="0"/>
          </a:p>
        </p:txBody>
      </p:sp>
      <p:pic>
        <p:nvPicPr>
          <p:cNvPr id="5" name="Picture 4"/>
          <p:cNvPicPr>
            <a:picLocks noChangeAspect="1"/>
          </p:cNvPicPr>
          <p:nvPr/>
        </p:nvPicPr>
        <p:blipFill>
          <a:blip r:embed="rId3"/>
          <a:stretch>
            <a:fillRect/>
          </a:stretch>
        </p:blipFill>
        <p:spPr>
          <a:xfrm>
            <a:off x="1522325" y="2821063"/>
            <a:ext cx="5715000" cy="965200"/>
          </a:xfrm>
          <a:prstGeom prst="rect">
            <a:avLst/>
          </a:prstGeom>
        </p:spPr>
      </p:pic>
      <p:pic>
        <p:nvPicPr>
          <p:cNvPr id="6" name="Picture 5"/>
          <p:cNvPicPr>
            <a:picLocks noChangeAspect="1"/>
          </p:cNvPicPr>
          <p:nvPr/>
        </p:nvPicPr>
        <p:blipFill>
          <a:blip r:embed="rId4"/>
          <a:stretch>
            <a:fillRect/>
          </a:stretch>
        </p:blipFill>
        <p:spPr>
          <a:xfrm>
            <a:off x="1488903" y="4069125"/>
            <a:ext cx="5715000" cy="2222771"/>
          </a:xfrm>
          <a:prstGeom prst="rect">
            <a:avLst/>
          </a:prstGeom>
        </p:spPr>
      </p:pic>
    </p:spTree>
    <p:extLst>
      <p:ext uri="{BB962C8B-B14F-4D97-AF65-F5344CB8AC3E}">
        <p14:creationId xmlns:p14="http://schemas.microsoft.com/office/powerpoint/2010/main" val="375940427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4942" y="133649"/>
            <a:ext cx="7419975" cy="509587"/>
          </a:xfrm>
        </p:spPr>
        <p:txBody>
          <a:bodyPr/>
          <a:lstStyle/>
          <a:p>
            <a:pPr marL="0" indent="0">
              <a:defRPr/>
            </a:pPr>
            <a:r>
              <a:rPr lang="en-NZ" sz="2400" dirty="0">
                <a:solidFill>
                  <a:srgbClr val="7030A0"/>
                </a:solidFill>
                <a:latin typeface="Calibri" pitchFamily="34" charset="0"/>
              </a:rPr>
              <a:t>Tuning for stability and performance</a:t>
            </a:r>
          </a:p>
        </p:txBody>
      </p:sp>
      <p:sp>
        <p:nvSpPr>
          <p:cNvPr id="2" name="TextBox 1"/>
          <p:cNvSpPr txBox="1"/>
          <p:nvPr/>
        </p:nvSpPr>
        <p:spPr>
          <a:xfrm>
            <a:off x="669956" y="1213164"/>
            <a:ext cx="7912729" cy="2123658"/>
          </a:xfrm>
          <a:prstGeom prst="rect">
            <a:avLst/>
          </a:prstGeom>
          <a:noFill/>
        </p:spPr>
        <p:txBody>
          <a:bodyPr wrap="square" rtlCol="0">
            <a:spAutoFit/>
          </a:bodyPr>
          <a:lstStyle/>
          <a:p>
            <a:pPr algn="ctr"/>
            <a:r>
              <a:rPr lang="en-NZ" dirty="0" smtClean="0"/>
              <a:t>Tuning Platforms</a:t>
            </a:r>
          </a:p>
          <a:p>
            <a:pPr algn="ctr"/>
            <a:r>
              <a:rPr lang="en-NZ" dirty="0" smtClean="0"/>
              <a:t>Application Servers</a:t>
            </a:r>
            <a:br>
              <a:rPr lang="en-NZ" dirty="0" smtClean="0"/>
            </a:br>
            <a:endParaRPr lang="en-NZ" sz="1200" dirty="0" smtClean="0"/>
          </a:p>
          <a:p>
            <a:pPr marL="342900" indent="-342900">
              <a:buFont typeface="Arial" pitchFamily="34" charset="0"/>
              <a:buChar char="•"/>
            </a:pPr>
            <a:r>
              <a:rPr lang="en-NZ" dirty="0" smtClean="0"/>
              <a:t>IBM Websphere</a:t>
            </a:r>
          </a:p>
          <a:p>
            <a:pPr marL="800100" lvl="1" indent="-342900">
              <a:buFont typeface="Arial" pitchFamily="34" charset="0"/>
              <a:buChar char="•"/>
            </a:pPr>
            <a:r>
              <a:rPr lang="en-NZ" dirty="0" smtClean="0"/>
              <a:t>Use the same settings as for Sun JVM</a:t>
            </a:r>
          </a:p>
          <a:p>
            <a:r>
              <a:rPr lang="en-NZ" dirty="0" smtClean="0"/>
              <a:t/>
            </a:r>
            <a:br>
              <a:rPr lang="en-NZ" dirty="0" smtClean="0"/>
            </a:br>
            <a:endParaRPr lang="en-NZ" dirty="0" smtClean="0"/>
          </a:p>
        </p:txBody>
      </p:sp>
    </p:spTree>
    <p:extLst>
      <p:ext uri="{BB962C8B-B14F-4D97-AF65-F5344CB8AC3E}">
        <p14:creationId xmlns:p14="http://schemas.microsoft.com/office/powerpoint/2010/main" val="4571099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r>
              <a:rPr lang="en-NZ" sz="2000" dirty="0">
                <a:solidFill>
                  <a:srgbClr val="7030A0"/>
                </a:solidFill>
                <a:latin typeface="Calibri" pitchFamily="34" charset="0"/>
              </a:rPr>
              <a:t>Oracle/Hyperion EPM </a:t>
            </a:r>
            <a:r>
              <a:rPr lang="en-NZ" sz="2000" dirty="0" smtClean="0">
                <a:solidFill>
                  <a:srgbClr val="7030A0"/>
                </a:solidFill>
                <a:latin typeface="Calibri" pitchFamily="34" charset="0"/>
              </a:rPr>
              <a:t>Architecture</a:t>
            </a:r>
            <a:endParaRPr lang="en-NZ" dirty="0">
              <a:latin typeface="Arial" charset="0"/>
            </a:endParaRPr>
          </a:p>
        </p:txBody>
      </p:sp>
      <p:sp>
        <p:nvSpPr>
          <p:cNvPr id="2" name="TextBox 1"/>
          <p:cNvSpPr txBox="1"/>
          <p:nvPr/>
        </p:nvSpPr>
        <p:spPr>
          <a:xfrm>
            <a:off x="1982709" y="968721"/>
            <a:ext cx="4617267" cy="400110"/>
          </a:xfrm>
          <a:prstGeom prst="rect">
            <a:avLst/>
          </a:prstGeom>
          <a:noFill/>
        </p:spPr>
        <p:txBody>
          <a:bodyPr wrap="square" rtlCol="0">
            <a:spAutoFit/>
          </a:bodyPr>
          <a:lstStyle/>
          <a:p>
            <a:pPr algn="ctr"/>
            <a:r>
              <a:rPr lang="en-NZ" dirty="0" smtClean="0"/>
              <a:t>Technical Architecture</a:t>
            </a:r>
            <a:endParaRPr lang="en-NZ" dirty="0"/>
          </a:p>
        </p:txBody>
      </p:sp>
      <p:sp>
        <p:nvSpPr>
          <p:cNvPr id="5" name="Rectangle 4"/>
          <p:cNvSpPr/>
          <p:nvPr/>
        </p:nvSpPr>
        <p:spPr>
          <a:xfrm>
            <a:off x="783123" y="2498756"/>
            <a:ext cx="7763347" cy="2879002"/>
          </a:xfrm>
          <a:prstGeom prst="rect">
            <a:avLst/>
          </a:prstGeom>
          <a:solidFill>
            <a:schemeClr val="accent3">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Rectangle 27"/>
          <p:cNvSpPr/>
          <p:nvPr/>
        </p:nvSpPr>
        <p:spPr>
          <a:xfrm>
            <a:off x="1050197" y="4938666"/>
            <a:ext cx="7183923" cy="280658"/>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Shared Services (Foundation)</a:t>
            </a:r>
            <a:endParaRPr lang="en-NZ" sz="1200" dirty="0"/>
          </a:p>
        </p:txBody>
      </p:sp>
      <p:sp>
        <p:nvSpPr>
          <p:cNvPr id="18" name="Rectangle 17"/>
          <p:cNvSpPr/>
          <p:nvPr/>
        </p:nvSpPr>
        <p:spPr>
          <a:xfrm>
            <a:off x="1050201" y="2610792"/>
            <a:ext cx="5754983" cy="2806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solidFill>
                  <a:schemeClr val="tx1"/>
                </a:solidFill>
              </a:rPr>
              <a:t>HTTP Server (IIS, Apache, OHS)</a:t>
            </a:r>
            <a:endParaRPr lang="en-NZ" sz="1200" dirty="0">
              <a:solidFill>
                <a:schemeClr val="tx1"/>
              </a:solidFill>
            </a:endParaRPr>
          </a:p>
        </p:txBody>
      </p:sp>
      <p:pic>
        <p:nvPicPr>
          <p:cNvPr id="1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944" y="3303697"/>
            <a:ext cx="639259" cy="98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163205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4942" y="133649"/>
            <a:ext cx="7419975" cy="509587"/>
          </a:xfrm>
        </p:spPr>
        <p:txBody>
          <a:bodyPr/>
          <a:lstStyle/>
          <a:p>
            <a:pPr marL="0" indent="0">
              <a:defRPr/>
            </a:pPr>
            <a:r>
              <a:rPr lang="en-NZ" sz="2400" dirty="0">
                <a:solidFill>
                  <a:srgbClr val="7030A0"/>
                </a:solidFill>
                <a:latin typeface="Calibri" pitchFamily="34" charset="0"/>
              </a:rPr>
              <a:t>Tuning for stability and performance</a:t>
            </a:r>
          </a:p>
        </p:txBody>
      </p:sp>
      <p:sp>
        <p:nvSpPr>
          <p:cNvPr id="2" name="TextBox 1"/>
          <p:cNvSpPr txBox="1"/>
          <p:nvPr/>
        </p:nvSpPr>
        <p:spPr>
          <a:xfrm>
            <a:off x="669956" y="1213164"/>
            <a:ext cx="7912729" cy="3354764"/>
          </a:xfrm>
          <a:prstGeom prst="rect">
            <a:avLst/>
          </a:prstGeom>
          <a:noFill/>
        </p:spPr>
        <p:txBody>
          <a:bodyPr wrap="square" rtlCol="0">
            <a:spAutoFit/>
          </a:bodyPr>
          <a:lstStyle/>
          <a:p>
            <a:pPr algn="ctr"/>
            <a:r>
              <a:rPr lang="en-NZ" dirty="0" smtClean="0"/>
              <a:t>Tuning Platforms</a:t>
            </a:r>
          </a:p>
          <a:p>
            <a:pPr algn="ctr"/>
            <a:r>
              <a:rPr lang="en-NZ" dirty="0" smtClean="0"/>
              <a:t>Relational Databases</a:t>
            </a:r>
            <a:br>
              <a:rPr lang="en-NZ" dirty="0" smtClean="0"/>
            </a:br>
            <a:endParaRPr lang="en-NZ" dirty="0" smtClean="0"/>
          </a:p>
          <a:p>
            <a:pPr marL="342900" indent="-342900">
              <a:buFont typeface="Arial" pitchFamily="34" charset="0"/>
              <a:buChar char="•"/>
            </a:pPr>
            <a:r>
              <a:rPr lang="en-NZ" dirty="0" smtClean="0"/>
              <a:t>Oracle RDBMS</a:t>
            </a:r>
          </a:p>
          <a:p>
            <a:pPr marL="800100" lvl="1" indent="-342900">
              <a:buFont typeface="Arial" pitchFamily="34" charset="0"/>
              <a:buChar char="•"/>
            </a:pPr>
            <a:r>
              <a:rPr lang="en-NZ" sz="1200" dirty="0" smtClean="0"/>
              <a:t>Init.Ora Settings</a:t>
            </a:r>
          </a:p>
          <a:p>
            <a:pPr marL="1257300" lvl="2" indent="-342900">
              <a:buFont typeface="Arial" pitchFamily="34" charset="0"/>
              <a:buChar char="•"/>
            </a:pPr>
            <a:r>
              <a:rPr lang="en-NZ" sz="1200" dirty="0" smtClean="0"/>
              <a:t>Processes=1500</a:t>
            </a:r>
          </a:p>
          <a:p>
            <a:pPr marL="1257300" lvl="2" indent="-342900">
              <a:buFont typeface="Arial" pitchFamily="34" charset="0"/>
              <a:buChar char="•"/>
            </a:pPr>
            <a:r>
              <a:rPr lang="en-NZ" sz="1200" dirty="0" smtClean="0"/>
              <a:t>Set Open_Cursors=7000</a:t>
            </a:r>
          </a:p>
          <a:p>
            <a:pPr marL="1257300" lvl="2" indent="-342900">
              <a:buFont typeface="Arial" pitchFamily="34" charset="0"/>
              <a:buChar char="•"/>
            </a:pPr>
            <a:r>
              <a:rPr lang="en-NZ" sz="1200" dirty="0" smtClean="0"/>
              <a:t>Set Cursor_Sharing=Force</a:t>
            </a:r>
          </a:p>
          <a:p>
            <a:pPr marL="1257300" lvl="2" indent="-342900">
              <a:buFont typeface="Arial" pitchFamily="34" charset="0"/>
              <a:buChar char="•"/>
            </a:pPr>
            <a:r>
              <a:rPr lang="en-NZ" sz="1200" dirty="0" smtClean="0"/>
              <a:t>Set Session_Cached_Cursors=100</a:t>
            </a:r>
          </a:p>
          <a:p>
            <a:pPr marL="1257300" lvl="2" indent="-342900">
              <a:buFont typeface="Arial" pitchFamily="34" charset="0"/>
              <a:buChar char="•"/>
            </a:pPr>
            <a:r>
              <a:rPr lang="en-NZ" sz="1200" dirty="0" smtClean="0"/>
              <a:t>Set Optimizer_Index_Cost_Adj to 50</a:t>
            </a:r>
            <a:br>
              <a:rPr lang="en-NZ" sz="1200" dirty="0" smtClean="0"/>
            </a:br>
            <a:endParaRPr lang="en-NZ" sz="1200" dirty="0" smtClean="0"/>
          </a:p>
          <a:p>
            <a:pPr marL="800100" lvl="1" indent="-342900">
              <a:buFont typeface="Arial" pitchFamily="34" charset="0"/>
              <a:buChar char="•"/>
            </a:pPr>
            <a:r>
              <a:rPr lang="en-NZ" sz="1200" dirty="0" smtClean="0"/>
              <a:t>Recommend that the DBA use the AWR and ADDM reports to analyze the user activity</a:t>
            </a:r>
            <a:br>
              <a:rPr lang="en-NZ" sz="1200" dirty="0" smtClean="0"/>
            </a:br>
            <a:endParaRPr lang="en-NZ" sz="1200" dirty="0" smtClean="0"/>
          </a:p>
          <a:p>
            <a:pPr marL="800100" lvl="1" indent="-342900">
              <a:buFont typeface="Arial" pitchFamily="34" charset="0"/>
              <a:buChar char="•"/>
            </a:pPr>
            <a:r>
              <a:rPr lang="en-NZ" sz="1200" dirty="0" smtClean="0"/>
              <a:t>As always, pay attention to the OS performance as well, especially CPU and RAM utilization on the DB Server</a:t>
            </a:r>
          </a:p>
        </p:txBody>
      </p:sp>
    </p:spTree>
    <p:extLst>
      <p:ext uri="{BB962C8B-B14F-4D97-AF65-F5344CB8AC3E}">
        <p14:creationId xmlns:p14="http://schemas.microsoft.com/office/powerpoint/2010/main" val="416919059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4942" y="133649"/>
            <a:ext cx="7419975" cy="509587"/>
          </a:xfrm>
        </p:spPr>
        <p:txBody>
          <a:bodyPr/>
          <a:lstStyle/>
          <a:p>
            <a:pPr marL="0" indent="0">
              <a:defRPr/>
            </a:pPr>
            <a:r>
              <a:rPr lang="en-NZ" sz="2400" dirty="0">
                <a:solidFill>
                  <a:srgbClr val="7030A0"/>
                </a:solidFill>
                <a:latin typeface="Calibri" pitchFamily="34" charset="0"/>
              </a:rPr>
              <a:t>Tuning for stability and performance</a:t>
            </a:r>
          </a:p>
        </p:txBody>
      </p:sp>
      <p:sp>
        <p:nvSpPr>
          <p:cNvPr id="2" name="TextBox 1"/>
          <p:cNvSpPr txBox="1"/>
          <p:nvPr/>
        </p:nvSpPr>
        <p:spPr>
          <a:xfrm>
            <a:off x="669956" y="1213164"/>
            <a:ext cx="7912729" cy="4708981"/>
          </a:xfrm>
          <a:prstGeom prst="rect">
            <a:avLst/>
          </a:prstGeom>
          <a:noFill/>
        </p:spPr>
        <p:txBody>
          <a:bodyPr wrap="square" rtlCol="0">
            <a:spAutoFit/>
          </a:bodyPr>
          <a:lstStyle/>
          <a:p>
            <a:pPr algn="ctr"/>
            <a:r>
              <a:rPr lang="en-NZ" dirty="0" smtClean="0"/>
              <a:t>Tuning Platforms</a:t>
            </a:r>
          </a:p>
          <a:p>
            <a:pPr algn="ctr"/>
            <a:r>
              <a:rPr lang="en-NZ" dirty="0" smtClean="0"/>
              <a:t>Client Operating Systems</a:t>
            </a:r>
            <a:br>
              <a:rPr lang="en-NZ" dirty="0" smtClean="0"/>
            </a:br>
            <a:endParaRPr lang="en-NZ" dirty="0" smtClean="0"/>
          </a:p>
          <a:p>
            <a:pPr marL="342900" indent="-342900">
              <a:buFont typeface="Arial" pitchFamily="34" charset="0"/>
              <a:buChar char="•"/>
            </a:pPr>
            <a:r>
              <a:rPr lang="en-NZ" dirty="0" smtClean="0"/>
              <a:t>Microsoft Windows</a:t>
            </a:r>
          </a:p>
          <a:p>
            <a:pPr marL="800100" lvl="1" indent="-342900">
              <a:buFont typeface="Arial" pitchFamily="34" charset="0"/>
              <a:buChar char="•"/>
            </a:pPr>
            <a:r>
              <a:rPr lang="en-NZ" dirty="0" smtClean="0"/>
              <a:t>XP Professional</a:t>
            </a:r>
          </a:p>
          <a:p>
            <a:pPr marL="1257300" lvl="2" indent="-342900">
              <a:buFont typeface="Arial" pitchFamily="34" charset="0"/>
              <a:buChar char="•"/>
            </a:pPr>
            <a:r>
              <a:rPr lang="en-NZ" sz="1600" b="0" dirty="0" smtClean="0"/>
              <a:t>TCP/IP value limit</a:t>
            </a:r>
          </a:p>
          <a:p>
            <a:pPr marL="1714500" lvl="3" indent="-342900">
              <a:buFont typeface="Arial" pitchFamily="34" charset="0"/>
              <a:buChar char="•"/>
            </a:pPr>
            <a:r>
              <a:rPr lang="en-NZ" sz="1600" b="0" dirty="0" smtClean="0"/>
              <a:t>Default 10 (set in SP2)</a:t>
            </a:r>
          </a:p>
          <a:p>
            <a:pPr marL="1714500" lvl="3" indent="-342900">
              <a:buFont typeface="Arial" pitchFamily="34" charset="0"/>
              <a:buChar char="•"/>
            </a:pPr>
            <a:r>
              <a:rPr lang="en-NZ" sz="1600" b="0" smtClean="0"/>
              <a:t>Recommend 100</a:t>
            </a:r>
            <a:endParaRPr lang="en-NZ" sz="1600" b="0" dirty="0" smtClean="0"/>
          </a:p>
          <a:p>
            <a:pPr marL="800100" lvl="1" indent="-342900">
              <a:buFont typeface="Arial" pitchFamily="34" charset="0"/>
              <a:buChar char="•"/>
            </a:pPr>
            <a:r>
              <a:rPr lang="en-NZ" dirty="0" smtClean="0"/>
              <a:t>7</a:t>
            </a:r>
          </a:p>
          <a:p>
            <a:pPr marL="1257300" lvl="2" indent="-342900">
              <a:buFont typeface="Arial" pitchFamily="34" charset="0"/>
              <a:buChar char="•"/>
            </a:pPr>
            <a:endParaRPr lang="en-NZ" sz="1600" b="0" dirty="0"/>
          </a:p>
          <a:p>
            <a:pPr marL="1257300" lvl="2" indent="-342900">
              <a:buFont typeface="Arial" pitchFamily="34" charset="0"/>
              <a:buChar char="•"/>
            </a:pPr>
            <a:endParaRPr lang="en-NZ" dirty="0" smtClean="0"/>
          </a:p>
          <a:p>
            <a:pPr marL="800100" lvl="1" indent="-342900">
              <a:buFont typeface="Arial" pitchFamily="34" charset="0"/>
              <a:buChar char="•"/>
            </a:pPr>
            <a:endParaRPr lang="en-NZ" dirty="0" smtClean="0"/>
          </a:p>
          <a:p>
            <a:pPr marL="342900" indent="-342900">
              <a:buFont typeface="Arial" pitchFamily="34" charset="0"/>
              <a:buChar char="•"/>
            </a:pPr>
            <a:r>
              <a:rPr lang="en-NZ" dirty="0" smtClean="0"/>
              <a:t>Apple OSX</a:t>
            </a:r>
          </a:p>
          <a:p>
            <a:pPr marL="800100" lvl="1" indent="-342900">
              <a:buFont typeface="Arial" pitchFamily="34" charset="0"/>
              <a:buChar char="•"/>
            </a:pPr>
            <a:r>
              <a:rPr lang="en-NZ" sz="1600" b="0" dirty="0" smtClean="0"/>
              <a:t>None needed. Web Access Only</a:t>
            </a:r>
          </a:p>
          <a:p>
            <a:r>
              <a:rPr lang="en-NZ" dirty="0" smtClean="0"/>
              <a:t/>
            </a:r>
            <a:br>
              <a:rPr lang="en-NZ" dirty="0" smtClean="0"/>
            </a:br>
            <a:endParaRPr lang="en-NZ" dirty="0" smtClean="0"/>
          </a:p>
        </p:txBody>
      </p:sp>
    </p:spTree>
    <p:extLst>
      <p:ext uri="{BB962C8B-B14F-4D97-AF65-F5344CB8AC3E}">
        <p14:creationId xmlns:p14="http://schemas.microsoft.com/office/powerpoint/2010/main" val="29252890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4942" y="133649"/>
            <a:ext cx="7419975" cy="509587"/>
          </a:xfrm>
        </p:spPr>
        <p:txBody>
          <a:bodyPr/>
          <a:lstStyle/>
          <a:p>
            <a:pPr marL="0" indent="0">
              <a:defRPr/>
            </a:pPr>
            <a:r>
              <a:rPr lang="en-NZ" sz="2400" dirty="0">
                <a:solidFill>
                  <a:srgbClr val="7030A0"/>
                </a:solidFill>
                <a:latin typeface="Calibri" pitchFamily="34" charset="0"/>
              </a:rPr>
              <a:t>Tuning for stability and performance</a:t>
            </a:r>
          </a:p>
        </p:txBody>
      </p:sp>
      <p:sp>
        <p:nvSpPr>
          <p:cNvPr id="2" name="TextBox 1"/>
          <p:cNvSpPr txBox="1"/>
          <p:nvPr/>
        </p:nvSpPr>
        <p:spPr>
          <a:xfrm>
            <a:off x="669956" y="1213164"/>
            <a:ext cx="7912729" cy="4401205"/>
          </a:xfrm>
          <a:prstGeom prst="rect">
            <a:avLst/>
          </a:prstGeom>
          <a:noFill/>
        </p:spPr>
        <p:txBody>
          <a:bodyPr wrap="square" rtlCol="0">
            <a:spAutoFit/>
          </a:bodyPr>
          <a:lstStyle/>
          <a:p>
            <a:pPr algn="ctr"/>
            <a:r>
              <a:rPr lang="en-NZ" dirty="0" smtClean="0"/>
              <a:t>Tuning Platforms</a:t>
            </a:r>
          </a:p>
          <a:p>
            <a:pPr algn="ctr"/>
            <a:r>
              <a:rPr lang="en-NZ" dirty="0" smtClean="0"/>
              <a:t>Web Browsers</a:t>
            </a:r>
            <a:br>
              <a:rPr lang="en-NZ" dirty="0" smtClean="0"/>
            </a:br>
            <a:endParaRPr lang="en-NZ" dirty="0" smtClean="0"/>
          </a:p>
          <a:p>
            <a:pPr marL="800100" lvl="1" indent="-342900">
              <a:buFont typeface="Arial" pitchFamily="34" charset="0"/>
              <a:buChar char="•"/>
            </a:pPr>
            <a:r>
              <a:rPr lang="en-NZ" dirty="0" smtClean="0"/>
              <a:t>Internet Explorer</a:t>
            </a:r>
          </a:p>
          <a:p>
            <a:pPr marL="1257300" lvl="2" indent="-342900">
              <a:buFont typeface="Arial" pitchFamily="34" charset="0"/>
              <a:buChar char="•"/>
            </a:pPr>
            <a:r>
              <a:rPr lang="en-NZ" dirty="0" smtClean="0"/>
              <a:t>Performance increases in this order</a:t>
            </a:r>
          </a:p>
          <a:p>
            <a:pPr marL="1714500" lvl="3" indent="-342900">
              <a:buFont typeface="Arial" pitchFamily="34" charset="0"/>
              <a:buChar char="•"/>
            </a:pPr>
            <a:r>
              <a:rPr lang="en-NZ" dirty="0" smtClean="0"/>
              <a:t>IE 7</a:t>
            </a:r>
          </a:p>
          <a:p>
            <a:pPr marL="1714500" lvl="3" indent="-342900">
              <a:buFont typeface="Arial" pitchFamily="34" charset="0"/>
              <a:buChar char="•"/>
            </a:pPr>
            <a:r>
              <a:rPr lang="en-NZ" dirty="0" smtClean="0"/>
              <a:t>IE 8</a:t>
            </a:r>
          </a:p>
          <a:p>
            <a:pPr marL="1714500" lvl="3" indent="-342900">
              <a:buFont typeface="Arial" pitchFamily="34" charset="0"/>
              <a:buChar char="•"/>
            </a:pPr>
            <a:r>
              <a:rPr lang="en-NZ" dirty="0" smtClean="0"/>
              <a:t>IE 9 </a:t>
            </a:r>
          </a:p>
          <a:p>
            <a:pPr marL="800100" lvl="1" indent="-342900">
              <a:buFont typeface="Arial" pitchFamily="34" charset="0"/>
              <a:buChar char="•"/>
            </a:pPr>
            <a:r>
              <a:rPr lang="en-NZ" dirty="0" smtClean="0"/>
              <a:t>Firefox</a:t>
            </a:r>
          </a:p>
          <a:p>
            <a:pPr marL="1257300" lvl="2" indent="-342900">
              <a:buFont typeface="Arial" pitchFamily="34" charset="0"/>
              <a:buChar char="•"/>
            </a:pPr>
            <a:r>
              <a:rPr lang="en-NZ" dirty="0" smtClean="0"/>
              <a:t>Performs about 20% better than IE with EPM Web forms</a:t>
            </a:r>
          </a:p>
          <a:p>
            <a:pPr marL="800100" lvl="1" indent="-342900">
              <a:buFont typeface="Arial" pitchFamily="34" charset="0"/>
              <a:buChar char="•"/>
            </a:pPr>
            <a:endParaRPr lang="en-NZ" dirty="0" smtClean="0"/>
          </a:p>
          <a:p>
            <a:r>
              <a:rPr lang="en-NZ" dirty="0" smtClean="0"/>
              <a:t/>
            </a:r>
            <a:br>
              <a:rPr lang="en-NZ" dirty="0" smtClean="0"/>
            </a:br>
            <a:endParaRPr lang="en-NZ" dirty="0" smtClean="0"/>
          </a:p>
        </p:txBody>
      </p:sp>
    </p:spTree>
    <p:extLst>
      <p:ext uri="{BB962C8B-B14F-4D97-AF65-F5344CB8AC3E}">
        <p14:creationId xmlns:p14="http://schemas.microsoft.com/office/powerpoint/2010/main" val="80107847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ChangeArrowheads="1"/>
          </p:cNvSpPr>
          <p:nvPr/>
        </p:nvSpPr>
        <p:spPr bwMode="auto">
          <a:xfrm>
            <a:off x="649269" y="3125764"/>
            <a:ext cx="8032750" cy="83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chemeClr val="tx1"/>
                </a:solidFill>
                <a:latin typeface="Arial" charset="0"/>
                <a:ea typeface="ＭＳ Ｐゴシック"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ea typeface="Arial" charset="0"/>
                <a:cs typeface="Arial" charset="0"/>
              </a:defRPr>
            </a:lvl9pPr>
          </a:lstStyle>
          <a:p>
            <a:pPr algn="ctr">
              <a:spcBef>
                <a:spcPct val="20000"/>
              </a:spcBef>
            </a:pPr>
            <a:r>
              <a:rPr lang="en-GB" sz="4000" b="0" dirty="0" smtClean="0">
                <a:solidFill>
                  <a:srgbClr val="4B0082"/>
                </a:solidFill>
                <a:latin typeface="Calibri" charset="0"/>
              </a:rPr>
              <a:t>Questions?</a:t>
            </a:r>
            <a:endParaRPr lang="en-GB" sz="4000" b="0" dirty="0">
              <a:solidFill>
                <a:srgbClr val="4B0082"/>
              </a:solidFill>
              <a:latin typeface="Calibri" charset="0"/>
            </a:endParaRPr>
          </a:p>
        </p:txBody>
      </p:sp>
      <p:sp>
        <p:nvSpPr>
          <p:cNvPr id="16387" name="Text Box 4"/>
          <p:cNvSpPr txBox="1">
            <a:spLocks noChangeArrowheads="1"/>
          </p:cNvSpPr>
          <p:nvPr/>
        </p:nvSpPr>
        <p:spPr bwMode="auto">
          <a:xfrm>
            <a:off x="119063" y="130175"/>
            <a:ext cx="47371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19063" indent="-119063" eaLnBrk="0" hangingPunct="0">
              <a:defRPr sz="2000" b="1">
                <a:solidFill>
                  <a:schemeClr val="tx1"/>
                </a:solidFill>
                <a:latin typeface="Arial" charset="0"/>
                <a:ea typeface="ＭＳ Ｐゴシック"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ea typeface="Arial" charset="0"/>
                <a:cs typeface="Arial" charset="0"/>
              </a:defRPr>
            </a:lvl9pPr>
          </a:lstStyle>
          <a:p>
            <a:pPr algn="ctr" eaLnBrk="1" hangingPunct="1">
              <a:lnSpc>
                <a:spcPct val="90000"/>
              </a:lnSpc>
              <a:spcBef>
                <a:spcPct val="50000"/>
              </a:spcBef>
              <a:buClr>
                <a:schemeClr val="accent1"/>
              </a:buClr>
            </a:pPr>
            <a:r>
              <a:rPr lang="en-US" sz="3200">
                <a:solidFill>
                  <a:srgbClr val="00B050"/>
                </a:solidFill>
                <a:latin typeface="Calibri" charset="0"/>
              </a:rPr>
              <a:t>Summary and Q&amp;A</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ChangeArrowheads="1"/>
          </p:cNvSpPr>
          <p:nvPr/>
        </p:nvSpPr>
        <p:spPr bwMode="auto">
          <a:xfrm>
            <a:off x="246063" y="1095375"/>
            <a:ext cx="82931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chemeClr val="tx1"/>
                </a:solidFill>
                <a:latin typeface="Arial" charset="0"/>
                <a:ea typeface="ＭＳ Ｐゴシック"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ea typeface="Arial" charset="0"/>
                <a:cs typeface="Arial" charset="0"/>
              </a:defRPr>
            </a:lvl9pPr>
          </a:lstStyle>
          <a:p>
            <a:pPr>
              <a:buClr>
                <a:srgbClr val="FD0000"/>
              </a:buClr>
              <a:buFont typeface="Arial" charset="0"/>
              <a:buChar char="•"/>
            </a:pPr>
            <a:r>
              <a:rPr lang="en-NZ" sz="2400">
                <a:latin typeface="Calibri" charset="0"/>
              </a:rPr>
              <a:t>A decade of experience in Enterprise Performance Management, Business Intelligence and Data Warehouse solutions ~ Our sole focus</a:t>
            </a:r>
          </a:p>
          <a:p>
            <a:pPr>
              <a:buClr>
                <a:srgbClr val="FD0000"/>
              </a:buClr>
              <a:buFont typeface="Arial" charset="0"/>
              <a:buChar char="•"/>
            </a:pPr>
            <a:r>
              <a:rPr lang="en-NZ" sz="2400">
                <a:latin typeface="Calibri" charset="0"/>
              </a:rPr>
              <a:t>32 permanent staff, of which 24 are experienced consultants  </a:t>
            </a:r>
          </a:p>
          <a:p>
            <a:pPr>
              <a:spcBef>
                <a:spcPct val="20000"/>
              </a:spcBef>
              <a:buFont typeface="Arial" charset="0"/>
              <a:buChar char="•"/>
            </a:pPr>
            <a:r>
              <a:rPr lang="en-NZ" sz="2800">
                <a:solidFill>
                  <a:srgbClr val="7030A0"/>
                </a:solidFill>
                <a:latin typeface="Calibri" charset="0"/>
              </a:rPr>
              <a:t>Offices in Auckland, Wellington and Melbourne</a:t>
            </a:r>
          </a:p>
          <a:p>
            <a:pPr>
              <a:spcBef>
                <a:spcPct val="20000"/>
              </a:spcBef>
              <a:buFont typeface="Arial" charset="0"/>
              <a:buChar char="•"/>
            </a:pPr>
            <a:r>
              <a:rPr lang="en-NZ" sz="2800">
                <a:solidFill>
                  <a:srgbClr val="7030A0"/>
                </a:solidFill>
                <a:latin typeface="Calibri" charset="0"/>
              </a:rPr>
              <a:t>Oracle certified Gold Partner</a:t>
            </a:r>
          </a:p>
          <a:p>
            <a:pPr>
              <a:spcBef>
                <a:spcPct val="20000"/>
              </a:spcBef>
              <a:buFont typeface="Arial" charset="0"/>
              <a:buChar char="•"/>
            </a:pPr>
            <a:r>
              <a:rPr lang="en-NZ" sz="2800">
                <a:solidFill>
                  <a:srgbClr val="7030A0"/>
                </a:solidFill>
                <a:latin typeface="Calibri" charset="0"/>
              </a:rPr>
              <a:t>Over 50 Corporates and Government Customers</a:t>
            </a:r>
          </a:p>
          <a:p>
            <a:pPr>
              <a:spcBef>
                <a:spcPct val="20000"/>
              </a:spcBef>
              <a:buFont typeface="Arial" charset="0"/>
              <a:buChar char="•"/>
            </a:pPr>
            <a:r>
              <a:rPr lang="en-NZ" sz="2800"/>
              <a:t>Our passion - Implementing world class solutions for New Zealand organisations.</a:t>
            </a:r>
          </a:p>
          <a:p>
            <a:pPr>
              <a:spcBef>
                <a:spcPct val="20000"/>
              </a:spcBef>
              <a:buFont typeface="Arial" charset="0"/>
              <a:buChar char="•"/>
            </a:pPr>
            <a:endParaRPr lang="en-NZ" sz="2800">
              <a:solidFill>
                <a:srgbClr val="7030A0"/>
              </a:solidFill>
              <a:latin typeface="Calibri" charset="0"/>
            </a:endParaRPr>
          </a:p>
        </p:txBody>
      </p:sp>
      <p:sp>
        <p:nvSpPr>
          <p:cNvPr id="7171" name="Title 1"/>
          <p:cNvSpPr txBox="1">
            <a:spLocks/>
          </p:cNvSpPr>
          <p:nvPr/>
        </p:nvSpPr>
        <p:spPr bwMode="auto">
          <a:xfrm>
            <a:off x="449263" y="169863"/>
            <a:ext cx="74199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ea typeface="ＭＳ Ｐゴシック"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ea typeface="Arial" charset="0"/>
                <a:cs typeface="Arial" charset="0"/>
              </a:defRPr>
            </a:lvl9pPr>
          </a:lstStyle>
          <a:p>
            <a:r>
              <a:rPr lang="en-NZ" sz="3200">
                <a:solidFill>
                  <a:srgbClr val="00B050"/>
                </a:solidFill>
                <a:latin typeface="Calibri" charset="0"/>
              </a:rPr>
              <a:t>Who is Indigo?</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265113" y="2916238"/>
            <a:ext cx="7515225"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b="1">
                <a:solidFill>
                  <a:schemeClr val="tx1"/>
                </a:solidFill>
                <a:latin typeface="Arial" charset="0"/>
                <a:ea typeface="ＭＳ Ｐゴシック" charset="0"/>
                <a:cs typeface="Arial" charset="0"/>
              </a:defRPr>
            </a:lvl1pPr>
            <a:lvl2pPr marL="800100" indent="-34290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ea typeface="Arial" charset="0"/>
                <a:cs typeface="Arial" charset="0"/>
              </a:defRPr>
            </a:lvl9pPr>
          </a:lstStyle>
          <a:p>
            <a:pPr>
              <a:spcBef>
                <a:spcPct val="45000"/>
              </a:spcBef>
              <a:buClr>
                <a:schemeClr val="accent1"/>
              </a:buClr>
              <a:buFont typeface="Wingdings" charset="0"/>
              <a:buChar char="Ø"/>
            </a:pPr>
            <a:r>
              <a:rPr lang="en-NZ" b="0">
                <a:solidFill>
                  <a:srgbClr val="7030A0"/>
                </a:solidFill>
                <a:latin typeface="Calibri" charset="0"/>
                <a:cs typeface="Calibri" charset="0"/>
              </a:rPr>
              <a:t>3 key tenets that shape and drive our partnership model.</a:t>
            </a:r>
          </a:p>
          <a:p>
            <a:pPr>
              <a:spcBef>
                <a:spcPct val="45000"/>
              </a:spcBef>
              <a:buClr>
                <a:schemeClr val="accent1"/>
              </a:buClr>
              <a:buFont typeface="Wingdings" charset="0"/>
              <a:buChar char="Ø"/>
            </a:pPr>
            <a:r>
              <a:rPr lang="en-NZ" b="0">
                <a:solidFill>
                  <a:srgbClr val="7030A0"/>
                </a:solidFill>
                <a:latin typeface="Calibri" charset="0"/>
                <a:cs typeface="Calibri" charset="0"/>
              </a:rPr>
              <a:t>We listen, agree and then implement in a transparent partnership, not in isolation, with knowledge transfer a key success factor. </a:t>
            </a:r>
          </a:p>
          <a:p>
            <a:pPr>
              <a:spcBef>
                <a:spcPct val="45000"/>
              </a:spcBef>
              <a:buClr>
                <a:schemeClr val="accent1"/>
              </a:buClr>
              <a:buFont typeface="Wingdings" charset="0"/>
              <a:buChar char="Ø"/>
            </a:pPr>
            <a:r>
              <a:rPr lang="en-NZ" b="0">
                <a:solidFill>
                  <a:srgbClr val="7030A0"/>
                </a:solidFill>
                <a:latin typeface="Calibri" charset="0"/>
                <a:cs typeface="Calibri" charset="0"/>
              </a:rPr>
              <a:t>A successful partnership:</a:t>
            </a:r>
          </a:p>
          <a:p>
            <a:pPr lvl="1">
              <a:spcBef>
                <a:spcPct val="45000"/>
              </a:spcBef>
              <a:buClr>
                <a:schemeClr val="accent1"/>
              </a:buClr>
              <a:buFont typeface="Wingdings" charset="0"/>
              <a:buChar char="ü"/>
            </a:pPr>
            <a:r>
              <a:rPr lang="en-NZ" sz="1800" b="0">
                <a:solidFill>
                  <a:srgbClr val="7030A0"/>
                </a:solidFill>
                <a:latin typeface="Calibri" charset="0"/>
                <a:ea typeface="ＭＳ Ｐゴシック" charset="0"/>
                <a:cs typeface="Calibri" charset="0"/>
              </a:rPr>
              <a:t>Our team brings extensive, in-depth experience in EPM, Data Integration and Reporting  with local NZ people. </a:t>
            </a:r>
          </a:p>
          <a:p>
            <a:pPr lvl="1">
              <a:spcBef>
                <a:spcPct val="45000"/>
              </a:spcBef>
              <a:buClr>
                <a:schemeClr val="accent1"/>
              </a:buClr>
              <a:buFont typeface="Wingdings" charset="0"/>
              <a:buChar char="ü"/>
            </a:pPr>
            <a:r>
              <a:rPr lang="en-NZ" sz="1800" b="0">
                <a:solidFill>
                  <a:srgbClr val="7030A0"/>
                </a:solidFill>
                <a:latin typeface="Calibri" charset="0"/>
                <a:ea typeface="ＭＳ Ｐゴシック" charset="0"/>
                <a:cs typeface="Calibri" charset="0"/>
              </a:rPr>
              <a:t>You bring current in-depth knowledge of your business and it’s needs, together with a knowledge on your data.</a:t>
            </a:r>
            <a:endParaRPr lang="en-NZ" sz="1800">
              <a:latin typeface="Calibri" charset="0"/>
              <a:ea typeface="ＭＳ Ｐゴシック" charset="0"/>
              <a:cs typeface="Calibri" charset="0"/>
            </a:endParaRPr>
          </a:p>
        </p:txBody>
      </p:sp>
      <p:sp>
        <p:nvSpPr>
          <p:cNvPr id="8195" name="TextBox 5"/>
          <p:cNvSpPr txBox="1">
            <a:spLocks noChangeArrowheads="1"/>
          </p:cNvSpPr>
          <p:nvPr/>
        </p:nvSpPr>
        <p:spPr bwMode="auto">
          <a:xfrm>
            <a:off x="588963" y="1117600"/>
            <a:ext cx="2598737" cy="153193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457200" indent="-457200" eaLnBrk="0" hangingPunct="0">
              <a:defRPr sz="2000" b="1">
                <a:solidFill>
                  <a:schemeClr val="tx1"/>
                </a:solidFill>
                <a:latin typeface="Arial" charset="0"/>
                <a:ea typeface="ＭＳ Ｐゴシック" charset="0"/>
                <a:cs typeface="Arial" charset="0"/>
              </a:defRPr>
            </a:lvl1pPr>
            <a:lvl2pPr marL="742950" indent="-285750" eaLnBrk="0" hangingPunct="0">
              <a:defRPr sz="2000" b="1">
                <a:solidFill>
                  <a:schemeClr val="tx1"/>
                </a:solidFill>
                <a:latin typeface="Arial" charset="0"/>
                <a:ea typeface="Arial" charset="0"/>
                <a:cs typeface="Arial" charset="0"/>
              </a:defRPr>
            </a:lvl2pPr>
            <a:lvl3pPr marL="1143000" indent="-228600" eaLnBrk="0" hangingPunct="0">
              <a:defRPr sz="2000" b="1">
                <a:solidFill>
                  <a:schemeClr val="tx1"/>
                </a:solidFill>
                <a:latin typeface="Arial" charset="0"/>
                <a:ea typeface="Arial" charset="0"/>
                <a:cs typeface="Arial" charset="0"/>
              </a:defRPr>
            </a:lvl3pPr>
            <a:lvl4pPr marL="1600200" indent="-228600" eaLnBrk="0" hangingPunct="0">
              <a:defRPr sz="2000" b="1">
                <a:solidFill>
                  <a:schemeClr val="tx1"/>
                </a:solidFill>
                <a:latin typeface="Arial" charset="0"/>
                <a:ea typeface="Arial" charset="0"/>
                <a:cs typeface="Arial" charset="0"/>
              </a:defRPr>
            </a:lvl4pPr>
            <a:lvl5pPr marL="2057400" indent="-228600" eaLnBrk="0" hangingPunct="0">
              <a:defRPr sz="20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ea typeface="Arial" charset="0"/>
                <a:cs typeface="Arial" charset="0"/>
              </a:defRPr>
            </a:lvl9pPr>
          </a:lstStyle>
          <a:p>
            <a:pPr>
              <a:spcBef>
                <a:spcPct val="45000"/>
              </a:spcBef>
              <a:buClr>
                <a:srgbClr val="FD0000"/>
              </a:buClr>
              <a:buFont typeface="Wingdings" charset="0"/>
              <a:buChar char="ü"/>
            </a:pPr>
            <a:r>
              <a:rPr lang="en-NZ" sz="2400" b="0">
                <a:solidFill>
                  <a:srgbClr val="7030A0"/>
                </a:solidFill>
                <a:latin typeface="Calibri" charset="0"/>
                <a:cs typeface="Calibri" charset="0"/>
              </a:rPr>
              <a:t>Honesty</a:t>
            </a:r>
          </a:p>
          <a:p>
            <a:pPr>
              <a:spcBef>
                <a:spcPct val="45000"/>
              </a:spcBef>
              <a:buClr>
                <a:srgbClr val="FD0000"/>
              </a:buClr>
              <a:buFont typeface="Wingdings" charset="0"/>
              <a:buChar char="ü"/>
            </a:pPr>
            <a:r>
              <a:rPr lang="en-NZ" sz="2400" b="0">
                <a:solidFill>
                  <a:srgbClr val="7030A0"/>
                </a:solidFill>
                <a:latin typeface="Calibri" charset="0"/>
                <a:cs typeface="Calibri" charset="0"/>
              </a:rPr>
              <a:t>Integrity</a:t>
            </a:r>
          </a:p>
          <a:p>
            <a:pPr>
              <a:spcBef>
                <a:spcPct val="45000"/>
              </a:spcBef>
              <a:buClr>
                <a:srgbClr val="FD0000"/>
              </a:buClr>
              <a:buFont typeface="Wingdings" charset="0"/>
              <a:buChar char="ü"/>
            </a:pPr>
            <a:r>
              <a:rPr lang="en-NZ" sz="2400" b="0">
                <a:solidFill>
                  <a:srgbClr val="7030A0"/>
                </a:solidFill>
                <a:latin typeface="Calibri" charset="0"/>
                <a:cs typeface="Calibri" charset="0"/>
              </a:rPr>
              <a:t>Professionalism</a:t>
            </a:r>
          </a:p>
        </p:txBody>
      </p:sp>
      <p:graphicFrame>
        <p:nvGraphicFramePr>
          <p:cNvPr id="3" name="Diagram 2"/>
          <p:cNvGraphicFramePr/>
          <p:nvPr/>
        </p:nvGraphicFramePr>
        <p:xfrm>
          <a:off x="4106847" y="926553"/>
          <a:ext cx="3411109" cy="1754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7" name="Title 1"/>
          <p:cNvSpPr>
            <a:spLocks noGrp="1"/>
          </p:cNvSpPr>
          <p:nvPr>
            <p:ph type="title"/>
          </p:nvPr>
        </p:nvSpPr>
        <p:spPr>
          <a:xfrm>
            <a:off x="449263" y="169863"/>
            <a:ext cx="7419975" cy="509587"/>
          </a:xfrm>
        </p:spPr>
        <p:txBody>
          <a:bodyPr/>
          <a:lstStyle/>
          <a:p>
            <a:r>
              <a:rPr lang="en-NZ">
                <a:solidFill>
                  <a:srgbClr val="00B050"/>
                </a:solidFill>
                <a:latin typeface="Calibri" charset="0"/>
              </a:rPr>
              <a:t>Indigo New Zealand Ltd</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3"/>
          <p:cNvPicPr>
            <a:picLocks noChangeAspect="1" noChangeArrowheads="1"/>
          </p:cNvPicPr>
          <p:nvPr/>
        </p:nvPicPr>
        <p:blipFill>
          <a:blip r:embed="rId2" cstate="email">
            <a:extLst>
              <a:ext uri="{28A0092B-C50C-407E-A947-70E740481C1C}">
                <a14:useLocalDpi xmlns:a14="http://schemas.microsoft.com/office/drawing/2010/main" val="0"/>
              </a:ext>
            </a:extLst>
          </a:blip>
          <a:srcRect t="39999" b="39000"/>
          <a:stretch>
            <a:fillRect/>
          </a:stretch>
        </p:blipFill>
        <p:spPr bwMode="auto">
          <a:xfrm>
            <a:off x="5549900" y="1155700"/>
            <a:ext cx="2668588"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19"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1600" y="4741863"/>
            <a:ext cx="110172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6025" y="2500313"/>
            <a:ext cx="1143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1"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73800" y="2357438"/>
            <a:ext cx="1447800"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0725" y="3808413"/>
            <a:ext cx="238125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3" name="Picture 9"/>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36575" y="3771900"/>
            <a:ext cx="1698625"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4" name="Picture 11"/>
          <p:cNvPicPr>
            <a:picLocks noChangeAspect="1" noChangeArrowheads="1"/>
          </p:cNvPicPr>
          <p:nvPr/>
        </p:nvPicPr>
        <p:blipFill>
          <a:blip r:embed="rId8" cstate="email">
            <a:extLst>
              <a:ext uri="{28A0092B-C50C-407E-A947-70E740481C1C}">
                <a14:useLocalDpi xmlns:a14="http://schemas.microsoft.com/office/drawing/2010/main" val="0"/>
              </a:ext>
            </a:extLst>
          </a:blip>
          <a:srcRect l="13303" t="22183" r="14119" b="21710"/>
          <a:stretch>
            <a:fillRect/>
          </a:stretch>
        </p:blipFill>
        <p:spPr bwMode="auto">
          <a:xfrm>
            <a:off x="3744913" y="1009650"/>
            <a:ext cx="1412875"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5" name="Picture 1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256338" y="3649663"/>
            <a:ext cx="1962150" cy="73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6" name="Picture 2"/>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30225" y="5045075"/>
            <a:ext cx="25019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7"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6563" y="2357438"/>
            <a:ext cx="2495550" cy="81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28" name="Title 1"/>
          <p:cNvSpPr>
            <a:spLocks noGrp="1"/>
          </p:cNvSpPr>
          <p:nvPr>
            <p:ph type="title"/>
          </p:nvPr>
        </p:nvSpPr>
        <p:spPr>
          <a:xfrm>
            <a:off x="449263" y="169863"/>
            <a:ext cx="7419975" cy="509587"/>
          </a:xfrm>
        </p:spPr>
        <p:txBody>
          <a:bodyPr/>
          <a:lstStyle/>
          <a:p>
            <a:r>
              <a:rPr lang="en-NZ">
                <a:solidFill>
                  <a:srgbClr val="00B050"/>
                </a:solidFill>
                <a:latin typeface="Calibri" charset="0"/>
              </a:rPr>
              <a:t>Indigo Recent Sample Clients..</a:t>
            </a:r>
          </a:p>
        </p:txBody>
      </p:sp>
      <p:pic>
        <p:nvPicPr>
          <p:cNvPr id="63490" name="Picture 2"/>
          <p:cNvPicPr>
            <a:picLocks noChangeAspect="1" noChangeArrowheads="1"/>
          </p:cNvPicPr>
          <p:nvPr/>
        </p:nvPicPr>
        <p:blipFill>
          <a:blip r:embed="rId12"/>
          <a:srcRect/>
          <a:stretch>
            <a:fillRect/>
          </a:stretch>
        </p:blipFill>
        <p:spPr bwMode="auto">
          <a:xfrm>
            <a:off x="555625" y="1184275"/>
            <a:ext cx="1781175" cy="6000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0" name="Picture 3"/>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6521450" y="4660900"/>
            <a:ext cx="143192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8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r>
              <a:rPr lang="en-NZ" sz="2000" dirty="0">
                <a:solidFill>
                  <a:srgbClr val="7030A0"/>
                </a:solidFill>
                <a:latin typeface="Calibri" pitchFamily="34" charset="0"/>
              </a:rPr>
              <a:t>Oracle/Hyperion EPM </a:t>
            </a:r>
            <a:r>
              <a:rPr lang="en-NZ" sz="2000" dirty="0" smtClean="0">
                <a:solidFill>
                  <a:srgbClr val="7030A0"/>
                </a:solidFill>
                <a:latin typeface="Calibri" pitchFamily="34" charset="0"/>
              </a:rPr>
              <a:t>Architecture</a:t>
            </a:r>
            <a:endParaRPr lang="en-NZ" dirty="0">
              <a:latin typeface="Arial" charset="0"/>
            </a:endParaRPr>
          </a:p>
        </p:txBody>
      </p:sp>
      <p:sp>
        <p:nvSpPr>
          <p:cNvPr id="2" name="TextBox 1"/>
          <p:cNvSpPr txBox="1"/>
          <p:nvPr/>
        </p:nvSpPr>
        <p:spPr>
          <a:xfrm>
            <a:off x="1982709" y="968721"/>
            <a:ext cx="4617267" cy="400110"/>
          </a:xfrm>
          <a:prstGeom prst="rect">
            <a:avLst/>
          </a:prstGeom>
          <a:noFill/>
        </p:spPr>
        <p:txBody>
          <a:bodyPr wrap="square" rtlCol="0">
            <a:spAutoFit/>
          </a:bodyPr>
          <a:lstStyle/>
          <a:p>
            <a:pPr algn="ctr"/>
            <a:r>
              <a:rPr lang="en-NZ" dirty="0" smtClean="0"/>
              <a:t>Technical Architecture</a:t>
            </a:r>
            <a:endParaRPr lang="en-NZ" dirty="0"/>
          </a:p>
        </p:txBody>
      </p:sp>
      <p:sp>
        <p:nvSpPr>
          <p:cNvPr id="5" name="Rectangle 4"/>
          <p:cNvSpPr/>
          <p:nvPr/>
        </p:nvSpPr>
        <p:spPr>
          <a:xfrm>
            <a:off x="783123" y="2498756"/>
            <a:ext cx="7763347" cy="2879002"/>
          </a:xfrm>
          <a:prstGeom prst="rect">
            <a:avLst/>
          </a:prstGeom>
          <a:solidFill>
            <a:schemeClr val="accent3">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Rectangle 27"/>
          <p:cNvSpPr/>
          <p:nvPr/>
        </p:nvSpPr>
        <p:spPr>
          <a:xfrm>
            <a:off x="1050197" y="4938666"/>
            <a:ext cx="7183923" cy="280658"/>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Shared Services (Foundation)</a:t>
            </a:r>
            <a:endParaRPr lang="en-NZ" sz="1200" dirty="0"/>
          </a:p>
        </p:txBody>
      </p:sp>
      <p:sp>
        <p:nvSpPr>
          <p:cNvPr id="18" name="Rectangle 17"/>
          <p:cNvSpPr/>
          <p:nvPr/>
        </p:nvSpPr>
        <p:spPr>
          <a:xfrm>
            <a:off x="1050201" y="2610792"/>
            <a:ext cx="5754983" cy="2806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solidFill>
                  <a:schemeClr val="tx1"/>
                </a:solidFill>
              </a:rPr>
              <a:t>HTTP Server (IIS, Apache, OHS)</a:t>
            </a:r>
            <a:endParaRPr lang="en-NZ" sz="1200" dirty="0">
              <a:solidFill>
                <a:schemeClr val="tx1"/>
              </a:solidFill>
            </a:endParaRPr>
          </a:p>
        </p:txBody>
      </p:sp>
      <p:pic>
        <p:nvPicPr>
          <p:cNvPr id="1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944" y="3303697"/>
            <a:ext cx="639259" cy="98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050202" y="3002733"/>
            <a:ext cx="5754982" cy="280658"/>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Workspace</a:t>
            </a:r>
            <a:endParaRPr lang="en-NZ" sz="1200" b="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0084239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r>
              <a:rPr lang="en-NZ" sz="2000" dirty="0">
                <a:solidFill>
                  <a:srgbClr val="7030A0"/>
                </a:solidFill>
                <a:latin typeface="Calibri" pitchFamily="34" charset="0"/>
              </a:rPr>
              <a:t>Oracle/Hyperion EPM </a:t>
            </a:r>
            <a:r>
              <a:rPr lang="en-NZ" sz="2000" dirty="0" smtClean="0">
                <a:solidFill>
                  <a:srgbClr val="7030A0"/>
                </a:solidFill>
                <a:latin typeface="Calibri" pitchFamily="34" charset="0"/>
              </a:rPr>
              <a:t>Architecture</a:t>
            </a:r>
            <a:endParaRPr lang="en-NZ" dirty="0">
              <a:latin typeface="Arial" charset="0"/>
            </a:endParaRPr>
          </a:p>
        </p:txBody>
      </p:sp>
      <p:sp>
        <p:nvSpPr>
          <p:cNvPr id="2" name="TextBox 1"/>
          <p:cNvSpPr txBox="1"/>
          <p:nvPr/>
        </p:nvSpPr>
        <p:spPr>
          <a:xfrm>
            <a:off x="1982709" y="968721"/>
            <a:ext cx="4617267" cy="400110"/>
          </a:xfrm>
          <a:prstGeom prst="rect">
            <a:avLst/>
          </a:prstGeom>
          <a:noFill/>
        </p:spPr>
        <p:txBody>
          <a:bodyPr wrap="square" rtlCol="0">
            <a:spAutoFit/>
          </a:bodyPr>
          <a:lstStyle/>
          <a:p>
            <a:pPr algn="ctr"/>
            <a:r>
              <a:rPr lang="en-NZ" dirty="0" smtClean="0"/>
              <a:t>Technical Architecture</a:t>
            </a:r>
            <a:endParaRPr lang="en-NZ" dirty="0"/>
          </a:p>
        </p:txBody>
      </p:sp>
      <p:sp>
        <p:nvSpPr>
          <p:cNvPr id="5" name="Rectangle 4"/>
          <p:cNvSpPr/>
          <p:nvPr/>
        </p:nvSpPr>
        <p:spPr>
          <a:xfrm>
            <a:off x="783123" y="2498756"/>
            <a:ext cx="7763347" cy="2879002"/>
          </a:xfrm>
          <a:prstGeom prst="rect">
            <a:avLst/>
          </a:prstGeom>
          <a:solidFill>
            <a:schemeClr val="accent3">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1050202" y="3002733"/>
            <a:ext cx="5754982" cy="280658"/>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Workspace</a:t>
            </a:r>
            <a:endParaRPr lang="en-NZ" sz="1200" b="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4" name="Rectangle 13"/>
          <p:cNvSpPr/>
          <p:nvPr/>
        </p:nvSpPr>
        <p:spPr>
          <a:xfrm>
            <a:off x="1050202" y="3385996"/>
            <a:ext cx="2978590" cy="1457608"/>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1149790" y="3467477"/>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solidFill>
                  <a:schemeClr val="bg1"/>
                </a:solidFill>
              </a:rPr>
              <a:t>Financial</a:t>
            </a:r>
            <a:br>
              <a:rPr lang="en-NZ" sz="900" dirty="0" smtClean="0">
                <a:solidFill>
                  <a:schemeClr val="bg1"/>
                </a:solidFill>
              </a:rPr>
            </a:br>
            <a:r>
              <a:rPr lang="en-NZ" sz="900" dirty="0" smtClean="0">
                <a:solidFill>
                  <a:schemeClr val="bg1"/>
                </a:solidFill>
              </a:rPr>
              <a:t>Reporting</a:t>
            </a:r>
            <a:br>
              <a:rPr lang="en-NZ" sz="900" dirty="0" smtClean="0">
                <a:solidFill>
                  <a:schemeClr val="bg1"/>
                </a:solidFill>
              </a:rPr>
            </a:br>
            <a:r>
              <a:rPr lang="en-NZ" sz="900" dirty="0" smtClean="0">
                <a:solidFill>
                  <a:schemeClr val="bg1"/>
                </a:solidFill>
              </a:rPr>
              <a:t>Web</a:t>
            </a:r>
            <a:endParaRPr lang="en-NZ" sz="900" dirty="0">
              <a:solidFill>
                <a:schemeClr val="bg1"/>
              </a:solidFill>
            </a:endParaRPr>
          </a:p>
        </p:txBody>
      </p:sp>
      <p:sp>
        <p:nvSpPr>
          <p:cNvPr id="17" name="Rectangle 16"/>
          <p:cNvSpPr/>
          <p:nvPr/>
        </p:nvSpPr>
        <p:spPr>
          <a:xfrm>
            <a:off x="2091348" y="3467477"/>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Web</a:t>
            </a:r>
            <a:br>
              <a:rPr lang="en-NZ" sz="900" dirty="0" smtClean="0"/>
            </a:br>
            <a:r>
              <a:rPr lang="en-NZ" sz="900" dirty="0" smtClean="0"/>
              <a:t>Analysis</a:t>
            </a:r>
            <a:endParaRPr lang="en-NZ" sz="900" dirty="0"/>
          </a:p>
        </p:txBody>
      </p:sp>
      <p:sp>
        <p:nvSpPr>
          <p:cNvPr id="20" name="Rectangle 19"/>
          <p:cNvSpPr/>
          <p:nvPr/>
        </p:nvSpPr>
        <p:spPr>
          <a:xfrm>
            <a:off x="2091347" y="3947310"/>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t>OBIEE</a:t>
            </a:r>
            <a:endParaRPr lang="en-NZ" sz="900" b="0" dirty="0"/>
          </a:p>
        </p:txBody>
      </p:sp>
      <p:sp>
        <p:nvSpPr>
          <p:cNvPr id="22" name="Rectangle 21"/>
          <p:cNvSpPr/>
          <p:nvPr/>
        </p:nvSpPr>
        <p:spPr>
          <a:xfrm>
            <a:off x="4110270" y="3385994"/>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Planning</a:t>
            </a:r>
            <a:endParaRPr lang="en-NZ" sz="1200" dirty="0"/>
          </a:p>
        </p:txBody>
      </p:sp>
      <p:sp>
        <p:nvSpPr>
          <p:cNvPr id="24" name="Rectangle 23"/>
          <p:cNvSpPr/>
          <p:nvPr/>
        </p:nvSpPr>
        <p:spPr>
          <a:xfrm>
            <a:off x="5972263" y="3385996"/>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EPMA</a:t>
            </a:r>
            <a:br>
              <a:rPr lang="en-NZ" sz="900" dirty="0" smtClean="0"/>
            </a:br>
            <a:r>
              <a:rPr lang="en-NZ" sz="900" dirty="0" smtClean="0"/>
              <a:t>(Web App, Data Sync)</a:t>
            </a:r>
            <a:endParaRPr lang="en-NZ" sz="900" dirty="0"/>
          </a:p>
        </p:txBody>
      </p:sp>
      <p:sp>
        <p:nvSpPr>
          <p:cNvPr id="27" name="Rectangle 26"/>
          <p:cNvSpPr/>
          <p:nvPr/>
        </p:nvSpPr>
        <p:spPr>
          <a:xfrm>
            <a:off x="5972261" y="4476939"/>
            <a:ext cx="832919" cy="226336"/>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err="1" smtClean="0"/>
              <a:t>Calc</a:t>
            </a:r>
            <a:r>
              <a:rPr lang="en-NZ" sz="900" dirty="0" smtClean="0"/>
              <a:t> Mgr.</a:t>
            </a:r>
            <a:endParaRPr lang="en-NZ" sz="900" dirty="0"/>
          </a:p>
        </p:txBody>
      </p:sp>
      <p:sp>
        <p:nvSpPr>
          <p:cNvPr id="28" name="Rectangle 27"/>
          <p:cNvSpPr/>
          <p:nvPr/>
        </p:nvSpPr>
        <p:spPr>
          <a:xfrm>
            <a:off x="1050197" y="4938666"/>
            <a:ext cx="7183923" cy="280658"/>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Shared Services (Foundation)</a:t>
            </a:r>
            <a:endParaRPr lang="en-NZ" sz="1200" dirty="0"/>
          </a:p>
        </p:txBody>
      </p:sp>
      <p:sp>
        <p:nvSpPr>
          <p:cNvPr id="18" name="Rectangle 17"/>
          <p:cNvSpPr/>
          <p:nvPr/>
        </p:nvSpPr>
        <p:spPr>
          <a:xfrm>
            <a:off x="1050201" y="2610792"/>
            <a:ext cx="5754983" cy="2806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solidFill>
                  <a:schemeClr val="tx1"/>
                </a:solidFill>
              </a:rPr>
              <a:t>HTTP Server (IIS, Apache, OHS)</a:t>
            </a:r>
            <a:endParaRPr lang="en-NZ" sz="1200" dirty="0">
              <a:solidFill>
                <a:schemeClr val="tx1"/>
              </a:solidFill>
            </a:endParaRPr>
          </a:p>
        </p:txBody>
      </p:sp>
      <p:pic>
        <p:nvPicPr>
          <p:cNvPr id="1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944" y="3303697"/>
            <a:ext cx="639259" cy="98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068733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r>
              <a:rPr lang="en-NZ" sz="2000" dirty="0">
                <a:solidFill>
                  <a:srgbClr val="7030A0"/>
                </a:solidFill>
                <a:latin typeface="Calibri" pitchFamily="34" charset="0"/>
              </a:rPr>
              <a:t>Oracle/Hyperion EPM </a:t>
            </a:r>
            <a:r>
              <a:rPr lang="en-NZ" sz="2000" dirty="0" smtClean="0">
                <a:solidFill>
                  <a:srgbClr val="7030A0"/>
                </a:solidFill>
                <a:latin typeface="Calibri" pitchFamily="34" charset="0"/>
              </a:rPr>
              <a:t>Architecture</a:t>
            </a:r>
            <a:endParaRPr lang="en-NZ" dirty="0">
              <a:latin typeface="Arial" charset="0"/>
            </a:endParaRPr>
          </a:p>
        </p:txBody>
      </p:sp>
      <p:sp>
        <p:nvSpPr>
          <p:cNvPr id="2" name="TextBox 1"/>
          <p:cNvSpPr txBox="1"/>
          <p:nvPr/>
        </p:nvSpPr>
        <p:spPr>
          <a:xfrm>
            <a:off x="1982709" y="968721"/>
            <a:ext cx="4617267" cy="400110"/>
          </a:xfrm>
          <a:prstGeom prst="rect">
            <a:avLst/>
          </a:prstGeom>
          <a:noFill/>
        </p:spPr>
        <p:txBody>
          <a:bodyPr wrap="square" rtlCol="0">
            <a:spAutoFit/>
          </a:bodyPr>
          <a:lstStyle/>
          <a:p>
            <a:pPr algn="ctr"/>
            <a:r>
              <a:rPr lang="en-NZ" dirty="0" smtClean="0"/>
              <a:t>Technical Architecture</a:t>
            </a:r>
            <a:endParaRPr lang="en-NZ" dirty="0"/>
          </a:p>
        </p:txBody>
      </p:sp>
      <p:sp>
        <p:nvSpPr>
          <p:cNvPr id="5" name="Rectangle 4"/>
          <p:cNvSpPr/>
          <p:nvPr/>
        </p:nvSpPr>
        <p:spPr>
          <a:xfrm>
            <a:off x="783123" y="2498756"/>
            <a:ext cx="7763347" cy="2879002"/>
          </a:xfrm>
          <a:prstGeom prst="rect">
            <a:avLst/>
          </a:prstGeom>
          <a:solidFill>
            <a:schemeClr val="accent3">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1050202" y="3002733"/>
            <a:ext cx="5754982" cy="280658"/>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Workspace</a:t>
            </a:r>
            <a:endParaRPr lang="en-NZ" sz="1200" b="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4" name="Rectangle 13"/>
          <p:cNvSpPr/>
          <p:nvPr/>
        </p:nvSpPr>
        <p:spPr>
          <a:xfrm>
            <a:off x="1050202" y="3385996"/>
            <a:ext cx="2978590" cy="1457608"/>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1149790" y="3467477"/>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solidFill>
                  <a:schemeClr val="bg1"/>
                </a:solidFill>
              </a:rPr>
              <a:t>Financial</a:t>
            </a:r>
            <a:br>
              <a:rPr lang="en-NZ" sz="900" dirty="0" smtClean="0">
                <a:solidFill>
                  <a:schemeClr val="bg1"/>
                </a:solidFill>
              </a:rPr>
            </a:br>
            <a:r>
              <a:rPr lang="en-NZ" sz="900" dirty="0" smtClean="0">
                <a:solidFill>
                  <a:schemeClr val="bg1"/>
                </a:solidFill>
              </a:rPr>
              <a:t>Reporting</a:t>
            </a:r>
            <a:br>
              <a:rPr lang="en-NZ" sz="900" dirty="0" smtClean="0">
                <a:solidFill>
                  <a:schemeClr val="bg1"/>
                </a:solidFill>
              </a:rPr>
            </a:br>
            <a:r>
              <a:rPr lang="en-NZ" sz="900" dirty="0" smtClean="0">
                <a:solidFill>
                  <a:schemeClr val="bg1"/>
                </a:solidFill>
              </a:rPr>
              <a:t>Web</a:t>
            </a:r>
            <a:endParaRPr lang="en-NZ" sz="900" dirty="0">
              <a:solidFill>
                <a:schemeClr val="bg1"/>
              </a:solidFill>
            </a:endParaRPr>
          </a:p>
        </p:txBody>
      </p:sp>
      <p:sp>
        <p:nvSpPr>
          <p:cNvPr id="17" name="Rectangle 16"/>
          <p:cNvSpPr/>
          <p:nvPr/>
        </p:nvSpPr>
        <p:spPr>
          <a:xfrm>
            <a:off x="2091348" y="3467477"/>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Web</a:t>
            </a:r>
            <a:br>
              <a:rPr lang="en-NZ" sz="900" dirty="0" smtClean="0"/>
            </a:br>
            <a:r>
              <a:rPr lang="en-NZ" sz="900" dirty="0" smtClean="0"/>
              <a:t>Analysis</a:t>
            </a:r>
            <a:endParaRPr lang="en-NZ" sz="900" dirty="0"/>
          </a:p>
        </p:txBody>
      </p:sp>
      <p:sp>
        <p:nvSpPr>
          <p:cNvPr id="20" name="Rectangle 19"/>
          <p:cNvSpPr/>
          <p:nvPr/>
        </p:nvSpPr>
        <p:spPr>
          <a:xfrm>
            <a:off x="2091347" y="3947310"/>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t>OBIEE</a:t>
            </a:r>
            <a:endParaRPr lang="en-NZ" sz="900" b="0" dirty="0"/>
          </a:p>
        </p:txBody>
      </p:sp>
      <p:sp>
        <p:nvSpPr>
          <p:cNvPr id="22" name="Rectangle 21"/>
          <p:cNvSpPr/>
          <p:nvPr/>
        </p:nvSpPr>
        <p:spPr>
          <a:xfrm>
            <a:off x="4110270" y="3385994"/>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Planning</a:t>
            </a:r>
            <a:endParaRPr lang="en-NZ" sz="1200" dirty="0"/>
          </a:p>
        </p:txBody>
      </p:sp>
      <p:sp>
        <p:nvSpPr>
          <p:cNvPr id="24" name="Rectangle 23"/>
          <p:cNvSpPr/>
          <p:nvPr/>
        </p:nvSpPr>
        <p:spPr>
          <a:xfrm>
            <a:off x="5972263" y="3385996"/>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EPMA</a:t>
            </a:r>
            <a:br>
              <a:rPr lang="en-NZ" sz="900" dirty="0" smtClean="0"/>
            </a:br>
            <a:r>
              <a:rPr lang="en-NZ" sz="900" dirty="0" smtClean="0"/>
              <a:t>(Web App, Data Sync)</a:t>
            </a:r>
            <a:endParaRPr lang="en-NZ" sz="900" dirty="0"/>
          </a:p>
        </p:txBody>
      </p:sp>
      <p:sp>
        <p:nvSpPr>
          <p:cNvPr id="27" name="Rectangle 26"/>
          <p:cNvSpPr/>
          <p:nvPr/>
        </p:nvSpPr>
        <p:spPr>
          <a:xfrm>
            <a:off x="5972261" y="4476939"/>
            <a:ext cx="832919" cy="226336"/>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err="1" smtClean="0"/>
              <a:t>Calc</a:t>
            </a:r>
            <a:r>
              <a:rPr lang="en-NZ" sz="900" dirty="0" smtClean="0"/>
              <a:t> Mgr.</a:t>
            </a:r>
            <a:endParaRPr lang="en-NZ" sz="900" dirty="0"/>
          </a:p>
        </p:txBody>
      </p:sp>
      <p:sp>
        <p:nvSpPr>
          <p:cNvPr id="28" name="Rectangle 27"/>
          <p:cNvSpPr/>
          <p:nvPr/>
        </p:nvSpPr>
        <p:spPr>
          <a:xfrm>
            <a:off x="1050197" y="4938666"/>
            <a:ext cx="7183923" cy="280658"/>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Shared Services (Foundation)</a:t>
            </a:r>
            <a:endParaRPr lang="en-NZ" sz="1200" dirty="0"/>
          </a:p>
        </p:txBody>
      </p:sp>
      <p:sp>
        <p:nvSpPr>
          <p:cNvPr id="29" name="Rectangle 28"/>
          <p:cNvSpPr/>
          <p:nvPr/>
        </p:nvSpPr>
        <p:spPr>
          <a:xfrm>
            <a:off x="7401202" y="2891450"/>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Essbase</a:t>
            </a:r>
            <a:br>
              <a:rPr lang="en-NZ" sz="900" dirty="0" smtClean="0"/>
            </a:br>
            <a:r>
              <a:rPr lang="en-NZ" sz="900" dirty="0" smtClean="0"/>
              <a:t>Provider</a:t>
            </a:r>
            <a:br>
              <a:rPr lang="en-NZ" sz="900" dirty="0" smtClean="0"/>
            </a:br>
            <a:r>
              <a:rPr lang="en-NZ" sz="900" dirty="0" err="1" smtClean="0"/>
              <a:t>Svcs</a:t>
            </a:r>
            <a:endParaRPr lang="en-NZ" sz="900" dirty="0"/>
          </a:p>
        </p:txBody>
      </p:sp>
      <p:sp>
        <p:nvSpPr>
          <p:cNvPr id="30" name="Rectangle 29"/>
          <p:cNvSpPr/>
          <p:nvPr/>
        </p:nvSpPr>
        <p:spPr>
          <a:xfrm>
            <a:off x="7410255" y="3466345"/>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Essbase</a:t>
            </a:r>
            <a:br>
              <a:rPr lang="en-NZ" sz="900" dirty="0" smtClean="0"/>
            </a:br>
            <a:r>
              <a:rPr lang="en-NZ" sz="900" dirty="0" smtClean="0"/>
              <a:t>Admin</a:t>
            </a:r>
            <a:br>
              <a:rPr lang="en-NZ" sz="900" dirty="0" smtClean="0"/>
            </a:br>
            <a:r>
              <a:rPr lang="en-NZ" sz="900" dirty="0" smtClean="0"/>
              <a:t>Services</a:t>
            </a:r>
            <a:endParaRPr lang="en-NZ" sz="900" dirty="0"/>
          </a:p>
        </p:txBody>
      </p:sp>
      <p:sp>
        <p:nvSpPr>
          <p:cNvPr id="31" name="Rectangle 30"/>
          <p:cNvSpPr/>
          <p:nvPr/>
        </p:nvSpPr>
        <p:spPr>
          <a:xfrm>
            <a:off x="7410254" y="4071418"/>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Essbase</a:t>
            </a:r>
            <a:br>
              <a:rPr lang="en-NZ" sz="900" dirty="0" smtClean="0"/>
            </a:br>
            <a:r>
              <a:rPr lang="en-NZ" sz="900" dirty="0" smtClean="0"/>
              <a:t>Studio</a:t>
            </a:r>
            <a:br>
              <a:rPr lang="en-NZ" sz="900" dirty="0" smtClean="0"/>
            </a:br>
            <a:r>
              <a:rPr lang="en-NZ" sz="900" dirty="0" smtClean="0"/>
              <a:t>Server</a:t>
            </a:r>
            <a:endParaRPr lang="en-NZ" sz="900" dirty="0"/>
          </a:p>
        </p:txBody>
      </p:sp>
      <p:sp>
        <p:nvSpPr>
          <p:cNvPr id="18" name="Rectangle 17"/>
          <p:cNvSpPr/>
          <p:nvPr/>
        </p:nvSpPr>
        <p:spPr>
          <a:xfrm>
            <a:off x="1050201" y="2610792"/>
            <a:ext cx="5754983" cy="2806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solidFill>
                  <a:schemeClr val="tx1"/>
                </a:solidFill>
              </a:rPr>
              <a:t>HTTP Server (IIS, Apache, OHS)</a:t>
            </a:r>
            <a:endParaRPr lang="en-NZ" sz="1200" dirty="0">
              <a:solidFill>
                <a:schemeClr val="tx1"/>
              </a:solidFill>
            </a:endParaRPr>
          </a:p>
        </p:txBody>
      </p:sp>
      <p:pic>
        <p:nvPicPr>
          <p:cNvPr id="1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944" y="3303697"/>
            <a:ext cx="639259" cy="98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186823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1359" y="181429"/>
            <a:ext cx="7419975" cy="520095"/>
          </a:xfrm>
        </p:spPr>
        <p:txBody>
          <a:bodyPr/>
          <a:lstStyle/>
          <a:p>
            <a:r>
              <a:rPr lang="en-NZ" sz="2000" dirty="0">
                <a:solidFill>
                  <a:srgbClr val="7030A0"/>
                </a:solidFill>
                <a:latin typeface="Calibri" pitchFamily="34" charset="0"/>
              </a:rPr>
              <a:t>Oracle/Hyperion EPM </a:t>
            </a:r>
            <a:r>
              <a:rPr lang="en-NZ" sz="2000" dirty="0" smtClean="0">
                <a:solidFill>
                  <a:srgbClr val="7030A0"/>
                </a:solidFill>
                <a:latin typeface="Calibri" pitchFamily="34" charset="0"/>
              </a:rPr>
              <a:t>Architecture</a:t>
            </a:r>
            <a:endParaRPr lang="en-NZ" dirty="0">
              <a:latin typeface="Arial" charset="0"/>
            </a:endParaRPr>
          </a:p>
        </p:txBody>
      </p:sp>
      <p:sp>
        <p:nvSpPr>
          <p:cNvPr id="2" name="TextBox 1"/>
          <p:cNvSpPr txBox="1"/>
          <p:nvPr/>
        </p:nvSpPr>
        <p:spPr>
          <a:xfrm>
            <a:off x="1982709" y="968721"/>
            <a:ext cx="4617267" cy="400110"/>
          </a:xfrm>
          <a:prstGeom prst="rect">
            <a:avLst/>
          </a:prstGeom>
          <a:noFill/>
        </p:spPr>
        <p:txBody>
          <a:bodyPr wrap="square" rtlCol="0">
            <a:spAutoFit/>
          </a:bodyPr>
          <a:lstStyle/>
          <a:p>
            <a:pPr algn="ctr"/>
            <a:r>
              <a:rPr lang="en-NZ" dirty="0" smtClean="0"/>
              <a:t>Technical Architecture</a:t>
            </a:r>
            <a:endParaRPr lang="en-NZ" dirty="0"/>
          </a:p>
        </p:txBody>
      </p:sp>
      <p:sp>
        <p:nvSpPr>
          <p:cNvPr id="5" name="Rectangle 4"/>
          <p:cNvSpPr/>
          <p:nvPr/>
        </p:nvSpPr>
        <p:spPr>
          <a:xfrm>
            <a:off x="783123" y="2498756"/>
            <a:ext cx="7763347" cy="2879002"/>
          </a:xfrm>
          <a:prstGeom prst="rect">
            <a:avLst/>
          </a:prstGeom>
          <a:solidFill>
            <a:schemeClr val="accent3">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1050201" y="2610792"/>
            <a:ext cx="5754983" cy="2806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solidFill>
                  <a:schemeClr val="tx1"/>
                </a:solidFill>
              </a:rPr>
              <a:t>HTTP Server (IIS, Apache, OHS)</a:t>
            </a:r>
            <a:endParaRPr lang="en-NZ" sz="1200" dirty="0">
              <a:solidFill>
                <a:schemeClr val="tx1"/>
              </a:solidFill>
            </a:endParaRPr>
          </a:p>
        </p:txBody>
      </p:sp>
      <p:sp>
        <p:nvSpPr>
          <p:cNvPr id="13" name="Rectangle 12"/>
          <p:cNvSpPr/>
          <p:nvPr/>
        </p:nvSpPr>
        <p:spPr>
          <a:xfrm>
            <a:off x="1050202" y="3002733"/>
            <a:ext cx="5754982" cy="280658"/>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Workspace</a:t>
            </a:r>
            <a:endParaRPr lang="en-NZ" sz="1200" b="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4" name="Rectangle 13"/>
          <p:cNvSpPr/>
          <p:nvPr/>
        </p:nvSpPr>
        <p:spPr>
          <a:xfrm>
            <a:off x="1050202" y="3385996"/>
            <a:ext cx="2978590" cy="1457608"/>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1149790" y="3467477"/>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solidFill>
                  <a:schemeClr val="bg1"/>
                </a:solidFill>
              </a:rPr>
              <a:t>Financial</a:t>
            </a:r>
            <a:br>
              <a:rPr lang="en-NZ" sz="900" dirty="0" smtClean="0">
                <a:solidFill>
                  <a:schemeClr val="bg1"/>
                </a:solidFill>
              </a:rPr>
            </a:br>
            <a:r>
              <a:rPr lang="en-NZ" sz="900" dirty="0" smtClean="0">
                <a:solidFill>
                  <a:schemeClr val="bg1"/>
                </a:solidFill>
              </a:rPr>
              <a:t>Reporting</a:t>
            </a:r>
            <a:br>
              <a:rPr lang="en-NZ" sz="900" dirty="0" smtClean="0">
                <a:solidFill>
                  <a:schemeClr val="bg1"/>
                </a:solidFill>
              </a:rPr>
            </a:br>
            <a:r>
              <a:rPr lang="en-NZ" sz="900" dirty="0" smtClean="0">
                <a:solidFill>
                  <a:schemeClr val="bg1"/>
                </a:solidFill>
              </a:rPr>
              <a:t>Web</a:t>
            </a:r>
            <a:endParaRPr lang="en-NZ" sz="900" dirty="0">
              <a:solidFill>
                <a:schemeClr val="bg1"/>
              </a:solidFill>
            </a:endParaRPr>
          </a:p>
        </p:txBody>
      </p:sp>
      <p:sp>
        <p:nvSpPr>
          <p:cNvPr id="17" name="Rectangle 16"/>
          <p:cNvSpPr/>
          <p:nvPr/>
        </p:nvSpPr>
        <p:spPr>
          <a:xfrm>
            <a:off x="2091348" y="3467477"/>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Web</a:t>
            </a:r>
            <a:br>
              <a:rPr lang="en-NZ" sz="900" dirty="0" smtClean="0"/>
            </a:br>
            <a:r>
              <a:rPr lang="en-NZ" sz="900" dirty="0" smtClean="0"/>
              <a:t>Analysis</a:t>
            </a:r>
            <a:endParaRPr lang="en-NZ" sz="900" dirty="0"/>
          </a:p>
        </p:txBody>
      </p:sp>
      <p:sp>
        <p:nvSpPr>
          <p:cNvPr id="18" name="Rectangle 17"/>
          <p:cNvSpPr/>
          <p:nvPr/>
        </p:nvSpPr>
        <p:spPr>
          <a:xfrm>
            <a:off x="3032906" y="3467477"/>
            <a:ext cx="832919" cy="45267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solidFill>
                  <a:schemeClr val="tx1"/>
                </a:solidFill>
              </a:rPr>
              <a:t>Interactive</a:t>
            </a:r>
            <a:br>
              <a:rPr lang="en-NZ" sz="900" b="0" dirty="0" smtClean="0">
                <a:solidFill>
                  <a:schemeClr val="tx1"/>
                </a:solidFill>
              </a:rPr>
            </a:br>
            <a:r>
              <a:rPr lang="en-NZ" sz="900" b="0" dirty="0" smtClean="0">
                <a:solidFill>
                  <a:schemeClr val="tx1"/>
                </a:solidFill>
              </a:rPr>
              <a:t>Reporting</a:t>
            </a:r>
            <a:endParaRPr lang="en-NZ" sz="900" b="0" dirty="0">
              <a:solidFill>
                <a:schemeClr val="tx1"/>
              </a:solidFill>
            </a:endParaRPr>
          </a:p>
        </p:txBody>
      </p:sp>
      <p:sp>
        <p:nvSpPr>
          <p:cNvPr id="19" name="Rectangle 18"/>
          <p:cNvSpPr/>
          <p:nvPr/>
        </p:nvSpPr>
        <p:spPr>
          <a:xfrm>
            <a:off x="1149789" y="3947310"/>
            <a:ext cx="832919" cy="45267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solidFill>
                  <a:schemeClr val="tx1"/>
                </a:solidFill>
              </a:rPr>
              <a:t>Financial</a:t>
            </a:r>
          </a:p>
          <a:p>
            <a:pPr algn="ctr"/>
            <a:r>
              <a:rPr lang="en-NZ" sz="900" b="0" dirty="0" smtClean="0">
                <a:solidFill>
                  <a:schemeClr val="tx1"/>
                </a:solidFill>
              </a:rPr>
              <a:t>Reporting</a:t>
            </a:r>
          </a:p>
          <a:p>
            <a:pPr algn="ctr"/>
            <a:r>
              <a:rPr lang="en-NZ" sz="900" b="0" dirty="0" err="1" smtClean="0">
                <a:solidFill>
                  <a:schemeClr val="tx1"/>
                </a:solidFill>
              </a:rPr>
              <a:t>Svcs</a:t>
            </a:r>
            <a:endParaRPr lang="en-NZ" sz="900" b="0" dirty="0">
              <a:solidFill>
                <a:schemeClr val="tx1"/>
              </a:solidFill>
            </a:endParaRPr>
          </a:p>
        </p:txBody>
      </p:sp>
      <p:sp>
        <p:nvSpPr>
          <p:cNvPr id="20" name="Rectangle 19"/>
          <p:cNvSpPr/>
          <p:nvPr/>
        </p:nvSpPr>
        <p:spPr>
          <a:xfrm>
            <a:off x="2091347" y="3947310"/>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t>OBIEE</a:t>
            </a:r>
            <a:endParaRPr lang="en-NZ" sz="900" b="0" dirty="0"/>
          </a:p>
        </p:txBody>
      </p:sp>
      <p:sp>
        <p:nvSpPr>
          <p:cNvPr id="21" name="Rectangle 20"/>
          <p:cNvSpPr/>
          <p:nvPr/>
        </p:nvSpPr>
        <p:spPr>
          <a:xfrm>
            <a:off x="1149789" y="4476939"/>
            <a:ext cx="2716036" cy="280658"/>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0" dirty="0" smtClean="0">
                <a:solidFill>
                  <a:schemeClr val="tx1"/>
                </a:solidFill>
              </a:rPr>
              <a:t>Workspace Agent Service</a:t>
            </a:r>
            <a:endParaRPr lang="en-NZ" sz="1200" b="0" dirty="0">
              <a:solidFill>
                <a:schemeClr val="tx1"/>
              </a:solidFill>
            </a:endParaRPr>
          </a:p>
        </p:txBody>
      </p:sp>
      <p:sp>
        <p:nvSpPr>
          <p:cNvPr id="22" name="Rectangle 21"/>
          <p:cNvSpPr/>
          <p:nvPr/>
        </p:nvSpPr>
        <p:spPr>
          <a:xfrm>
            <a:off x="4110270" y="3385994"/>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Planning</a:t>
            </a:r>
            <a:endParaRPr lang="en-NZ" sz="1200" dirty="0"/>
          </a:p>
        </p:txBody>
      </p:sp>
      <p:sp>
        <p:nvSpPr>
          <p:cNvPr id="24" name="Rectangle 23"/>
          <p:cNvSpPr/>
          <p:nvPr/>
        </p:nvSpPr>
        <p:spPr>
          <a:xfrm>
            <a:off x="5972263" y="3385996"/>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EPMA</a:t>
            </a:r>
            <a:br>
              <a:rPr lang="en-NZ" sz="900" dirty="0" smtClean="0"/>
            </a:br>
            <a:r>
              <a:rPr lang="en-NZ" sz="900" dirty="0" smtClean="0"/>
              <a:t>(Web App, Data Sync)</a:t>
            </a:r>
            <a:endParaRPr lang="en-NZ" sz="900" dirty="0"/>
          </a:p>
        </p:txBody>
      </p:sp>
      <p:sp>
        <p:nvSpPr>
          <p:cNvPr id="26" name="Rectangle 25"/>
          <p:cNvSpPr/>
          <p:nvPr/>
        </p:nvSpPr>
        <p:spPr>
          <a:xfrm>
            <a:off x="5972265" y="4173646"/>
            <a:ext cx="832919" cy="22633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b="0" dirty="0" smtClean="0">
                <a:solidFill>
                  <a:schemeClr val="tx1"/>
                </a:solidFill>
              </a:rPr>
              <a:t>EPMA</a:t>
            </a:r>
          </a:p>
          <a:p>
            <a:pPr algn="ctr"/>
            <a:r>
              <a:rPr lang="en-NZ" sz="800" b="0" dirty="0" smtClean="0">
                <a:solidFill>
                  <a:schemeClr val="tx1"/>
                </a:solidFill>
              </a:rPr>
              <a:t>Dim </a:t>
            </a:r>
            <a:r>
              <a:rPr lang="en-NZ" sz="800" b="0" dirty="0" err="1" smtClean="0">
                <a:solidFill>
                  <a:schemeClr val="tx1"/>
                </a:solidFill>
              </a:rPr>
              <a:t>Svr</a:t>
            </a:r>
            <a:endParaRPr lang="en-NZ" sz="800" b="0" dirty="0">
              <a:solidFill>
                <a:schemeClr val="tx1"/>
              </a:solidFill>
            </a:endParaRPr>
          </a:p>
        </p:txBody>
      </p:sp>
      <p:sp>
        <p:nvSpPr>
          <p:cNvPr id="27" name="Rectangle 26"/>
          <p:cNvSpPr/>
          <p:nvPr/>
        </p:nvSpPr>
        <p:spPr>
          <a:xfrm>
            <a:off x="5972261" y="4476939"/>
            <a:ext cx="832919" cy="226336"/>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err="1" smtClean="0"/>
              <a:t>Calc</a:t>
            </a:r>
            <a:r>
              <a:rPr lang="en-NZ" sz="900" dirty="0" smtClean="0"/>
              <a:t> Mgr.</a:t>
            </a:r>
            <a:endParaRPr lang="en-NZ" sz="900" dirty="0"/>
          </a:p>
        </p:txBody>
      </p:sp>
      <p:sp>
        <p:nvSpPr>
          <p:cNvPr id="28" name="Rectangle 27"/>
          <p:cNvSpPr/>
          <p:nvPr/>
        </p:nvSpPr>
        <p:spPr>
          <a:xfrm>
            <a:off x="1050197" y="4938666"/>
            <a:ext cx="7183923" cy="280658"/>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Shared Services (Foundation)</a:t>
            </a:r>
            <a:endParaRPr lang="en-NZ" sz="1200" dirty="0"/>
          </a:p>
        </p:txBody>
      </p:sp>
      <p:sp>
        <p:nvSpPr>
          <p:cNvPr id="29" name="Rectangle 28"/>
          <p:cNvSpPr/>
          <p:nvPr/>
        </p:nvSpPr>
        <p:spPr>
          <a:xfrm>
            <a:off x="7401202" y="2891450"/>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Essbase</a:t>
            </a:r>
            <a:br>
              <a:rPr lang="en-NZ" sz="900" dirty="0" smtClean="0"/>
            </a:br>
            <a:r>
              <a:rPr lang="en-NZ" sz="900" dirty="0" smtClean="0"/>
              <a:t>Provider</a:t>
            </a:r>
            <a:br>
              <a:rPr lang="en-NZ" sz="900" dirty="0" smtClean="0"/>
            </a:br>
            <a:r>
              <a:rPr lang="en-NZ" sz="900" dirty="0" err="1" smtClean="0"/>
              <a:t>Svcs</a:t>
            </a:r>
            <a:endParaRPr lang="en-NZ" sz="900" dirty="0"/>
          </a:p>
        </p:txBody>
      </p:sp>
      <p:sp>
        <p:nvSpPr>
          <p:cNvPr id="30" name="Rectangle 29"/>
          <p:cNvSpPr/>
          <p:nvPr/>
        </p:nvSpPr>
        <p:spPr>
          <a:xfrm>
            <a:off x="7410255" y="3466345"/>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Essbase</a:t>
            </a:r>
            <a:br>
              <a:rPr lang="en-NZ" sz="900" dirty="0" smtClean="0"/>
            </a:br>
            <a:r>
              <a:rPr lang="en-NZ" sz="900" dirty="0" smtClean="0"/>
              <a:t>Admin</a:t>
            </a:r>
            <a:br>
              <a:rPr lang="en-NZ" sz="900" dirty="0" smtClean="0"/>
            </a:br>
            <a:r>
              <a:rPr lang="en-NZ" sz="900" dirty="0" smtClean="0"/>
              <a:t>Services</a:t>
            </a:r>
            <a:endParaRPr lang="en-NZ" sz="900" dirty="0"/>
          </a:p>
        </p:txBody>
      </p:sp>
      <p:sp>
        <p:nvSpPr>
          <p:cNvPr id="31" name="Rectangle 30"/>
          <p:cNvSpPr/>
          <p:nvPr/>
        </p:nvSpPr>
        <p:spPr>
          <a:xfrm>
            <a:off x="7410254" y="4071418"/>
            <a:ext cx="832919" cy="452673"/>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smtClean="0"/>
              <a:t>Essbase</a:t>
            </a:r>
            <a:br>
              <a:rPr lang="en-NZ" sz="900" dirty="0" smtClean="0"/>
            </a:br>
            <a:r>
              <a:rPr lang="en-NZ" sz="900" dirty="0" smtClean="0"/>
              <a:t>Studio</a:t>
            </a:r>
            <a:br>
              <a:rPr lang="en-NZ" sz="900" dirty="0" smtClean="0"/>
            </a:br>
            <a:r>
              <a:rPr lang="en-NZ" sz="900" dirty="0" smtClean="0"/>
              <a:t>Server</a:t>
            </a:r>
            <a:endParaRPr lang="en-NZ" sz="900" dirty="0"/>
          </a:p>
        </p:txBody>
      </p:sp>
      <p:sp>
        <p:nvSpPr>
          <p:cNvPr id="32" name="Rectangle 31"/>
          <p:cNvSpPr/>
          <p:nvPr/>
        </p:nvSpPr>
        <p:spPr>
          <a:xfrm>
            <a:off x="5035231" y="3991069"/>
            <a:ext cx="832919" cy="45267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0" dirty="0" smtClean="0">
                <a:solidFill>
                  <a:schemeClr val="tx1"/>
                </a:solidFill>
              </a:rPr>
              <a:t>HFM/FDM</a:t>
            </a:r>
          </a:p>
          <a:p>
            <a:pPr algn="ctr"/>
            <a:r>
              <a:rPr lang="en-NZ" sz="900" b="0" dirty="0" smtClean="0">
                <a:solidFill>
                  <a:schemeClr val="tx1"/>
                </a:solidFill>
              </a:rPr>
              <a:t>COM</a:t>
            </a:r>
          </a:p>
          <a:p>
            <a:pPr algn="ctr"/>
            <a:r>
              <a:rPr lang="en-NZ" sz="900" b="0" dirty="0" smtClean="0">
                <a:solidFill>
                  <a:schemeClr val="tx1"/>
                </a:solidFill>
              </a:rPr>
              <a:t>Server</a:t>
            </a:r>
            <a:endParaRPr lang="en-NZ" sz="900" b="0" dirty="0">
              <a:solidFill>
                <a:schemeClr val="tx1"/>
              </a:solidFill>
            </a:endParaRPr>
          </a:p>
        </p:txBody>
      </p:sp>
      <p:pic>
        <p:nvPicPr>
          <p:cNvPr id="23"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944" y="3303697"/>
            <a:ext cx="639259" cy="98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463954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Indigo Presentation Template">
  <a:themeElements>
    <a:clrScheme name="2_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solidFill>
          <a:schemeClr val="bg2"/>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Indigo Presentation Template.potx</Template>
  <TotalTime>27267</TotalTime>
  <Words>2311</Words>
  <Application>Microsoft Macintosh PowerPoint</Application>
  <PresentationFormat>On-screen Show (4:3)</PresentationFormat>
  <Paragraphs>734</Paragraphs>
  <Slides>56</Slides>
  <Notes>21</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Indigo Presentation Template</vt:lpstr>
      <vt:lpstr>1_Blank Presentation</vt:lpstr>
      <vt:lpstr>Infrastructure Preparations for                Oracle/Hyperion  EPM 11.1.2.2 </vt:lpstr>
      <vt:lpstr>Agenda</vt:lpstr>
      <vt:lpstr>Agenda</vt:lpstr>
      <vt:lpstr>Oracle/Hyperion EPM Architecture</vt:lpstr>
      <vt:lpstr>Oracle/Hyperion EPM Architecture</vt:lpstr>
      <vt:lpstr>Oracle/Hyperion EPM Architecture</vt:lpstr>
      <vt:lpstr>Oracle/Hyperion EPM Architecture</vt:lpstr>
      <vt:lpstr>Oracle/Hyperion EPM Architecture</vt:lpstr>
      <vt:lpstr>Oracle/Hyperion EPM Architecture</vt:lpstr>
      <vt:lpstr>Oracle/Hyperion EPM Architecture</vt:lpstr>
      <vt:lpstr>Oracle/Hyperion EPM Architecture</vt:lpstr>
      <vt:lpstr>Oracle/Hyperion EPM Architecture</vt:lpstr>
      <vt:lpstr>Oracle/Hyperion EPM Architecture</vt:lpstr>
      <vt:lpstr>Oracle/Hyperion EPM Architecture</vt:lpstr>
      <vt:lpstr>Agenda</vt:lpstr>
      <vt:lpstr>Preparations “Why Should I Care?”</vt:lpstr>
      <vt:lpstr>Preparations “Why Should I Care?”</vt:lpstr>
      <vt:lpstr>Preparations “Why Should I Care?”</vt:lpstr>
      <vt:lpstr>Preparations “Why Should I Care?”</vt:lpstr>
      <vt:lpstr>Preparations “Why Should I Care?”</vt:lpstr>
      <vt:lpstr>Preparations “Why Should I Care?”</vt:lpstr>
      <vt:lpstr>Preparations “Why Should I Care?”</vt:lpstr>
      <vt:lpstr>Preparations “Why Should I Care?”</vt:lpstr>
      <vt:lpstr>Preparations “Why Should I Care?”</vt:lpstr>
      <vt:lpstr>Preparations “Why Should I Care?”</vt:lpstr>
      <vt:lpstr>Preparations “Why Should I Care?”</vt:lpstr>
      <vt:lpstr>Preparations “Why Should I Care?”</vt:lpstr>
      <vt:lpstr>Preparations “Why Should I Care?”</vt:lpstr>
      <vt:lpstr>Preparations “Why Should I Care?”</vt:lpstr>
      <vt:lpstr>Agenda</vt:lpstr>
      <vt:lpstr>Server Sizing 5 – 10 users</vt:lpstr>
      <vt:lpstr>Server Sizing 250 users</vt:lpstr>
      <vt:lpstr>Server Sizing 500 users</vt:lpstr>
      <vt:lpstr>Agenda</vt:lpstr>
      <vt:lpstr>Tuning for stability and performance</vt:lpstr>
      <vt:lpstr>Tuning for stability and performance</vt:lpstr>
      <vt:lpstr>Tuning for stability and performance</vt:lpstr>
      <vt:lpstr>Tuning for stability and performance</vt:lpstr>
      <vt:lpstr>Tuning for stability and performance</vt:lpstr>
      <vt:lpstr>Tuning for stability and performance</vt:lpstr>
      <vt:lpstr>Tuning for stability and performance</vt:lpstr>
      <vt:lpstr>Tuning for stability and performance</vt:lpstr>
      <vt:lpstr>Tuning for stability and performance</vt:lpstr>
      <vt:lpstr>Tuning for stability and performance</vt:lpstr>
      <vt:lpstr>Tuning for stability and performance</vt:lpstr>
      <vt:lpstr>Tuning for stability and performance</vt:lpstr>
      <vt:lpstr>Tuning for stability and performance</vt:lpstr>
      <vt:lpstr>Tuning for stability and performance</vt:lpstr>
      <vt:lpstr>Tuning for stability and performance</vt:lpstr>
      <vt:lpstr>Tuning for stability and performance</vt:lpstr>
      <vt:lpstr>Tuning for stability and performance</vt:lpstr>
      <vt:lpstr>Tuning for stability and performance</vt:lpstr>
      <vt:lpstr>PowerPoint Presentation</vt:lpstr>
      <vt:lpstr>PowerPoint Presentation</vt:lpstr>
      <vt:lpstr>Indigo New Zealand Ltd</vt:lpstr>
      <vt:lpstr>Indigo Recent Sample Clients..</vt:lpstr>
    </vt:vector>
  </TitlesOfParts>
  <Company>Oracle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Glenn</dc:creator>
  <dc:description>This presentation contains information proprietary to Oracle Corporation</dc:description>
  <cp:lastModifiedBy>Charles Naslund</cp:lastModifiedBy>
  <cp:revision>1693</cp:revision>
  <cp:lastPrinted>2007-02-09T18:34:32Z</cp:lastPrinted>
  <dcterms:created xsi:type="dcterms:W3CDTF">2004-09-08T23:34:22Z</dcterms:created>
  <dcterms:modified xsi:type="dcterms:W3CDTF">2013-03-18T21:11:36Z</dcterms:modified>
</cp:coreProperties>
</file>