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93"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5" r:id="rId33"/>
    <p:sldId id="287" r:id="rId34"/>
    <p:sldId id="288" r:id="rId35"/>
    <p:sldId id="289" r:id="rId36"/>
    <p:sldId id="290" r:id="rId37"/>
    <p:sldId id="291" r:id="rId38"/>
    <p:sldId id="294"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6633"/>
    <a:srgbClr val="422C16"/>
    <a:srgbClr val="0C788E"/>
    <a:srgbClr val="025198"/>
    <a:srgbClr val="1C1C1C"/>
    <a:srgbClr val="333333"/>
    <a:srgbClr val="624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94652" autoAdjust="0"/>
  </p:normalViewPr>
  <p:slideViewPr>
    <p:cSldViewPr>
      <p:cViewPr varScale="1">
        <p:scale>
          <a:sx n="70" d="100"/>
          <a:sy n="70" d="100"/>
        </p:scale>
        <p:origin x="11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F8DC9E4C-D924-486E-A83E-11B552B47074}" type="slidenum">
              <a:rPr lang="es-ES" altLang="en-US"/>
              <a:pPr/>
              <a:t>‹#›</a:t>
            </a:fld>
            <a:endParaRPr lang="es-ES" altLang="en-US"/>
          </a:p>
        </p:txBody>
      </p:sp>
    </p:spTree>
    <p:extLst>
      <p:ext uri="{BB962C8B-B14F-4D97-AF65-F5344CB8AC3E}">
        <p14:creationId xmlns:p14="http://schemas.microsoft.com/office/powerpoint/2010/main" val="119640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222E632C-5605-4651-9C14-1D752B31C116}" type="slidenum">
              <a:rPr lang="es-ES" altLang="en-US"/>
              <a:pPr/>
              <a:t>‹#›</a:t>
            </a:fld>
            <a:endParaRPr lang="es-ES" altLang="en-US"/>
          </a:p>
        </p:txBody>
      </p:sp>
    </p:spTree>
    <p:extLst>
      <p:ext uri="{BB962C8B-B14F-4D97-AF65-F5344CB8AC3E}">
        <p14:creationId xmlns:p14="http://schemas.microsoft.com/office/powerpoint/2010/main" val="123534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AF9DFBAE-A5A9-4F5F-A929-CFC2A6513666}" type="slidenum">
              <a:rPr lang="es-ES" altLang="en-US"/>
              <a:pPr/>
              <a:t>‹#›</a:t>
            </a:fld>
            <a:endParaRPr lang="es-ES" altLang="en-US"/>
          </a:p>
        </p:txBody>
      </p:sp>
    </p:spTree>
    <p:extLst>
      <p:ext uri="{BB962C8B-B14F-4D97-AF65-F5344CB8AC3E}">
        <p14:creationId xmlns:p14="http://schemas.microsoft.com/office/powerpoint/2010/main" val="205590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4ED01181-47DD-4819-8E98-F4894AB5954A}" type="slidenum">
              <a:rPr lang="es-ES" altLang="en-US"/>
              <a:pPr/>
              <a:t>‹#›</a:t>
            </a:fld>
            <a:endParaRPr lang="es-ES" altLang="en-US"/>
          </a:p>
        </p:txBody>
      </p:sp>
    </p:spTree>
    <p:extLst>
      <p:ext uri="{BB962C8B-B14F-4D97-AF65-F5344CB8AC3E}">
        <p14:creationId xmlns:p14="http://schemas.microsoft.com/office/powerpoint/2010/main" val="281370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B101E465-59EA-44E1-B495-55DF9162468A}" type="slidenum">
              <a:rPr lang="es-ES" altLang="en-US"/>
              <a:pPr/>
              <a:t>‹#›</a:t>
            </a:fld>
            <a:endParaRPr lang="es-ES" altLang="en-US"/>
          </a:p>
        </p:txBody>
      </p:sp>
    </p:spTree>
    <p:extLst>
      <p:ext uri="{BB962C8B-B14F-4D97-AF65-F5344CB8AC3E}">
        <p14:creationId xmlns:p14="http://schemas.microsoft.com/office/powerpoint/2010/main" val="2379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792DCED9-4145-4CDA-B6EB-41D2583E258C}" type="slidenum">
              <a:rPr lang="es-ES" altLang="en-US"/>
              <a:pPr/>
              <a:t>‹#›</a:t>
            </a:fld>
            <a:endParaRPr lang="es-ES" altLang="en-US"/>
          </a:p>
        </p:txBody>
      </p:sp>
    </p:spTree>
    <p:extLst>
      <p:ext uri="{BB962C8B-B14F-4D97-AF65-F5344CB8AC3E}">
        <p14:creationId xmlns:p14="http://schemas.microsoft.com/office/powerpoint/2010/main" val="356527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a:ln/>
        </p:spPr>
        <p:txBody>
          <a:bodyPr/>
          <a:lstStyle>
            <a:lvl1pPr>
              <a:defRPr/>
            </a:lvl1pPr>
          </a:lstStyle>
          <a:p>
            <a:fld id="{ADF38652-86EE-4DFA-B983-186BEF2C3EE7}" type="slidenum">
              <a:rPr lang="es-ES" altLang="en-US"/>
              <a:pPr/>
              <a:t>‹#›</a:t>
            </a:fld>
            <a:endParaRPr lang="es-ES" altLang="en-US"/>
          </a:p>
        </p:txBody>
      </p:sp>
    </p:spTree>
    <p:extLst>
      <p:ext uri="{BB962C8B-B14F-4D97-AF65-F5344CB8AC3E}">
        <p14:creationId xmlns:p14="http://schemas.microsoft.com/office/powerpoint/2010/main" val="107007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fld id="{CD0C28FA-D9CB-4892-A44B-3577A7601E5F}" type="slidenum">
              <a:rPr lang="es-ES" altLang="en-US"/>
              <a:pPr/>
              <a:t>‹#›</a:t>
            </a:fld>
            <a:endParaRPr lang="es-ES" altLang="en-US"/>
          </a:p>
        </p:txBody>
      </p:sp>
    </p:spTree>
    <p:extLst>
      <p:ext uri="{BB962C8B-B14F-4D97-AF65-F5344CB8AC3E}">
        <p14:creationId xmlns:p14="http://schemas.microsoft.com/office/powerpoint/2010/main" val="139014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fld id="{9D9B4706-B4F0-4E2B-B35F-E6F4840AA4C8}" type="slidenum">
              <a:rPr lang="es-ES" altLang="en-US"/>
              <a:pPr/>
              <a:t>‹#›</a:t>
            </a:fld>
            <a:endParaRPr lang="es-ES" altLang="en-US"/>
          </a:p>
        </p:txBody>
      </p:sp>
    </p:spTree>
    <p:extLst>
      <p:ext uri="{BB962C8B-B14F-4D97-AF65-F5344CB8AC3E}">
        <p14:creationId xmlns:p14="http://schemas.microsoft.com/office/powerpoint/2010/main" val="167474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C150E306-DEEB-47E4-9838-771F71C232ED}" type="slidenum">
              <a:rPr lang="es-ES" altLang="en-US"/>
              <a:pPr/>
              <a:t>‹#›</a:t>
            </a:fld>
            <a:endParaRPr lang="es-ES" altLang="en-US"/>
          </a:p>
        </p:txBody>
      </p:sp>
    </p:spTree>
    <p:extLst>
      <p:ext uri="{BB962C8B-B14F-4D97-AF65-F5344CB8AC3E}">
        <p14:creationId xmlns:p14="http://schemas.microsoft.com/office/powerpoint/2010/main" val="230267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C3951708-6253-4EAA-B85F-91979704393E}" type="slidenum">
              <a:rPr lang="es-ES" altLang="en-US"/>
              <a:pPr/>
              <a:t>‹#›</a:t>
            </a:fld>
            <a:endParaRPr lang="es-ES" altLang="en-US"/>
          </a:p>
        </p:txBody>
      </p:sp>
    </p:spTree>
    <p:extLst>
      <p:ext uri="{BB962C8B-B14F-4D97-AF65-F5344CB8AC3E}">
        <p14:creationId xmlns:p14="http://schemas.microsoft.com/office/powerpoint/2010/main" val="384463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78CFC5-9414-4FE6-8E59-DCA8031C2E04}"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hyperlink" Target="http://osamamustafa.blogspot.ae/2014/01/installing-oracle-timesten-in-memory.html" TargetMode="External"/><Relationship Id="rId2" Type="http://schemas.openxmlformats.org/officeDocument/2006/relationships/hyperlink" Target="http://www.oracle.com/technetwork/database/database-technologies/timesten/downloads/index.html" TargetMode="External"/><Relationship Id="rId1" Type="http://schemas.openxmlformats.org/officeDocument/2006/relationships/slideLayout" Target="../slideLayouts/slideLayout2.xml"/><Relationship Id="rId4" Type="http://schemas.openxmlformats.org/officeDocument/2006/relationships/hyperlink" Target="http://osamamustafa.blogspot.com/2014/07/install-oracle-timesten-on-linux-video.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6.jpeg"/><Relationship Id="rId7" Type="http://schemas.openxmlformats.org/officeDocument/2006/relationships/hyperlink" Target="http://osamamustafa.blogspot.com/"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wcc.secureserver.net/inde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323850" y="981075"/>
            <a:ext cx="8208963" cy="2592388"/>
          </a:xfrm>
          <a:noFill/>
        </p:spPr>
        <p:txBody>
          <a:bodyPr/>
          <a:lstStyle/>
          <a:p>
            <a:pPr eaLnBrk="1" hangingPunct="1"/>
            <a:r>
              <a:rPr lang="es-UY" altLang="en-US" sz="4800" b="1" smtClean="0">
                <a:solidFill>
                  <a:srgbClr val="624120"/>
                </a:solidFill>
              </a:rPr>
              <a:t>Oracle In-memory Timesten Database</a:t>
            </a:r>
            <a:endParaRPr lang="es-ES" altLang="en-US" sz="4800" b="1" smtClean="0">
              <a:solidFill>
                <a:srgbClr val="624120"/>
              </a:solidFill>
            </a:endParaRPr>
          </a:p>
        </p:txBody>
      </p:sp>
      <p:sp>
        <p:nvSpPr>
          <p:cNvPr id="2051" name="Rectangle 124"/>
          <p:cNvSpPr>
            <a:spLocks noChangeArrowheads="1"/>
          </p:cNvSpPr>
          <p:nvPr/>
        </p:nvSpPr>
        <p:spPr bwMode="auto">
          <a:xfrm>
            <a:off x="1771650" y="6021388"/>
            <a:ext cx="5689600"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Y" altLang="en-US" sz="2000" b="1" u="sng">
                <a:solidFill>
                  <a:srgbClr val="624120"/>
                </a:solidFill>
              </a:rPr>
              <a:t>Osama Mustafa</a:t>
            </a:r>
          </a:p>
          <a:p>
            <a:pPr algn="ctr" eaLnBrk="1" hangingPunct="1">
              <a:spcBef>
                <a:spcPct val="0"/>
              </a:spcBef>
              <a:buFontTx/>
              <a:buNone/>
            </a:pPr>
            <a:r>
              <a:rPr lang="es-UY" altLang="en-US" sz="2000" b="1">
                <a:solidFill>
                  <a:srgbClr val="624120"/>
                </a:solidFill>
              </a:rPr>
              <a:t>Principal consultant/ DBA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5925264"/>
            <a:ext cx="2478024" cy="96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44450"/>
            <a:ext cx="8229600" cy="417513"/>
          </a:xfrm>
        </p:spPr>
        <p:txBody>
          <a:bodyPr/>
          <a:lstStyle/>
          <a:p>
            <a:pPr algn="l" eaLnBrk="1" hangingPunct="1">
              <a:defRPr/>
            </a:pPr>
            <a:r>
              <a:rPr lang="en-US" b="1" dirty="0" smtClean="0">
                <a:solidFill>
                  <a:schemeClr val="accent6"/>
                </a:solidFill>
                <a:latin typeface="Centaur" panose="02030504050205020304" pitchFamily="18" charset="0"/>
              </a:rPr>
              <a:t>Cont’d</a:t>
            </a: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323850" y="765175"/>
            <a:ext cx="8399463" cy="5360988"/>
          </a:xfrm>
        </p:spPr>
        <p:txBody>
          <a:bodyPr/>
          <a:lstStyle/>
          <a:p>
            <a:pPr marL="400050" lvl="1" indent="0" eaLnBrk="1" hangingPunct="1">
              <a:buFontTx/>
              <a:buNone/>
              <a:defRPr/>
            </a:pPr>
            <a:r>
              <a:rPr lang="en-US" sz="2000" dirty="0" smtClean="0"/>
              <a:t>Linux x86</a:t>
            </a:r>
          </a:p>
          <a:p>
            <a:pPr marL="400050" lvl="1" indent="0" eaLnBrk="1" hangingPunct="1">
              <a:buFontTx/>
              <a:buNone/>
              <a:defRPr/>
            </a:pPr>
            <a:r>
              <a:rPr lang="en-US" sz="2000" dirty="0" smtClean="0"/>
              <a:t>Linux x86-64</a:t>
            </a:r>
          </a:p>
          <a:p>
            <a:pPr marL="400050" lvl="1" indent="0" eaLnBrk="1" hangingPunct="1">
              <a:buFontTx/>
              <a:buNone/>
              <a:defRPr/>
            </a:pPr>
            <a:r>
              <a:rPr lang="en-US" sz="2000" dirty="0" smtClean="0"/>
              <a:t>Solaris SPARC (64-bit) o Microsoft Windows x86</a:t>
            </a:r>
          </a:p>
          <a:p>
            <a:pPr marL="400050" lvl="1" indent="0" eaLnBrk="1" hangingPunct="1">
              <a:buFontTx/>
              <a:buNone/>
              <a:defRPr/>
            </a:pPr>
            <a:r>
              <a:rPr lang="en-US" sz="2000" dirty="0" smtClean="0"/>
              <a:t>Microsoft Windows x64 (64-bit)</a:t>
            </a:r>
          </a:p>
          <a:p>
            <a:pPr marL="400050" lvl="1" indent="0" eaLnBrk="1" hangingPunct="1">
              <a:buFontTx/>
              <a:buNone/>
              <a:defRPr/>
            </a:pPr>
            <a:r>
              <a:rPr lang="en-US" sz="2000" dirty="0" smtClean="0"/>
              <a:t>IBM AIX</a:t>
            </a:r>
          </a:p>
          <a:p>
            <a:pPr marL="400050" lvl="1" indent="0" eaLnBrk="1" hangingPunct="1">
              <a:buFontTx/>
              <a:buNone/>
              <a:defRPr/>
            </a:pPr>
            <a:r>
              <a:rPr lang="en-US" sz="2000" dirty="0" smtClean="0"/>
              <a:t>Solaris x86-64 (64-bit)</a:t>
            </a:r>
          </a:p>
          <a:p>
            <a:pPr eaLnBrk="1" hangingPunct="1">
              <a:defRPr/>
            </a:pPr>
            <a:endParaRPr lang="en-US" sz="2400" dirty="0" smtClean="0"/>
          </a:p>
          <a:p>
            <a:pPr eaLnBrk="1" hangingPunct="1">
              <a:defRPr/>
            </a:pPr>
            <a:r>
              <a:rPr lang="en-US" sz="2400" dirty="0" smtClean="0"/>
              <a:t>The Oracle </a:t>
            </a:r>
            <a:r>
              <a:rPr lang="en-US" sz="2400" dirty="0" err="1" smtClean="0"/>
              <a:t>TimesTen</a:t>
            </a:r>
            <a:r>
              <a:rPr lang="en-US" sz="2400" dirty="0" smtClean="0"/>
              <a:t> Database support different version of Oracle Database</a:t>
            </a:r>
          </a:p>
          <a:p>
            <a:pPr lvl="1" eaLnBrk="1" hangingPunct="1">
              <a:defRPr/>
            </a:pPr>
            <a:r>
              <a:rPr lang="en-US" sz="2000" dirty="0" smtClean="0">
                <a:solidFill>
                  <a:srgbClr val="FF0000"/>
                </a:solidFill>
              </a:rPr>
              <a:t>Oracle Database 12c</a:t>
            </a:r>
          </a:p>
          <a:p>
            <a:pPr lvl="1" eaLnBrk="1" hangingPunct="1">
              <a:defRPr/>
            </a:pPr>
            <a:r>
              <a:rPr lang="en-US" sz="2000" dirty="0" smtClean="0">
                <a:solidFill>
                  <a:srgbClr val="FF0000"/>
                </a:solidFill>
              </a:rPr>
              <a:t>Oracle Database 11g Release 2</a:t>
            </a:r>
          </a:p>
          <a:p>
            <a:pPr lvl="1" eaLnBrk="1" hangingPunct="1">
              <a:defRPr/>
            </a:pPr>
            <a:r>
              <a:rPr lang="en-US" sz="2000" dirty="0" smtClean="0">
                <a:solidFill>
                  <a:srgbClr val="FF0000"/>
                </a:solidFill>
              </a:rPr>
              <a:t>Oracle Database 11g Release 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44450"/>
            <a:ext cx="8229600" cy="417513"/>
          </a:xfrm>
        </p:spPr>
        <p:txBody>
          <a:bodyPr/>
          <a:lstStyle/>
          <a:p>
            <a:pPr algn="l" eaLnBrk="1" hangingPunct="1">
              <a:defRPr/>
            </a:pPr>
            <a:r>
              <a:rPr lang="en-US" b="1" dirty="0" smtClean="0">
                <a:solidFill>
                  <a:schemeClr val="accent6"/>
                </a:solidFill>
                <a:latin typeface="Centaur" panose="02030504050205020304" pitchFamily="18" charset="0"/>
              </a:rPr>
              <a:t>Oracle </a:t>
            </a: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vs Oracle Database</a:t>
            </a: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539750" y="1397000"/>
          <a:ext cx="8135938" cy="3408367"/>
        </p:xfrm>
        <a:graphic>
          <a:graphicData uri="http://schemas.openxmlformats.org/drawingml/2006/table">
            <a:tbl>
              <a:tblPr firstRow="1" bandRow="1">
                <a:tableStyleId>{616DA210-FB5B-4158-B5E0-FEB733F419BA}</a:tableStyleId>
              </a:tblPr>
              <a:tblGrid>
                <a:gridCol w="3016090"/>
                <a:gridCol w="2031759"/>
                <a:gridCol w="3088089"/>
              </a:tblGrid>
              <a:tr h="370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rgbClr val="FF0000"/>
                          </a:solidFill>
                        </a:rPr>
                        <a:t>Comparison</a:t>
                      </a:r>
                      <a:r>
                        <a:rPr lang="en-US" sz="1800" u="none" strike="noStrike" kern="1200" baseline="0" dirty="0" smtClean="0"/>
                        <a:t> 	</a:t>
                      </a:r>
                      <a:endParaRPr lang="en-US" sz="1800" b="0" i="0" u="none" strike="noStrike" kern="1200" baseline="0" dirty="0" smtClean="0">
                        <a:solidFill>
                          <a:schemeClr val="lt1"/>
                        </a:solidFill>
                        <a:latin typeface="+mn-lt"/>
                        <a:ea typeface="+mn-ea"/>
                        <a:cs typeface="+mn-cs"/>
                      </a:endParaRPr>
                    </a:p>
                  </a:txBody>
                  <a:tcPr marL="91429" marR="9142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err="1" smtClean="0">
                          <a:solidFill>
                            <a:srgbClr val="FF0000"/>
                          </a:solidFill>
                        </a:rPr>
                        <a:t>TimesTen</a:t>
                      </a:r>
                      <a:r>
                        <a:rPr lang="en-US" sz="1800" u="none" strike="noStrike" kern="1200" baseline="0" dirty="0" smtClean="0">
                          <a:solidFill>
                            <a:srgbClr val="FF0000"/>
                          </a:solidFill>
                        </a:rPr>
                        <a:t> 	</a:t>
                      </a:r>
                      <a:endParaRPr lang="en-US" sz="1800" b="0" i="0" u="none" strike="noStrike" kern="1200" baseline="0" dirty="0" smtClean="0">
                        <a:solidFill>
                          <a:srgbClr val="FF0000"/>
                        </a:solidFill>
                        <a:latin typeface="+mn-lt"/>
                        <a:ea typeface="+mn-ea"/>
                        <a:cs typeface="+mn-cs"/>
                      </a:endParaRPr>
                    </a:p>
                  </a:txBody>
                  <a:tcPr marL="91429" marR="9142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rgbClr val="FF0000"/>
                          </a:solidFill>
                        </a:rPr>
                        <a:t>Oracle Database </a:t>
                      </a:r>
                      <a:endParaRPr lang="en-US" sz="1800" b="0" i="0" u="none" strike="noStrike" kern="1200" baseline="0" dirty="0" smtClean="0">
                        <a:solidFill>
                          <a:srgbClr val="FF0000"/>
                        </a:solidFill>
                        <a:latin typeface="+mn-lt"/>
                        <a:ea typeface="+mn-ea"/>
                        <a:cs typeface="+mn-cs"/>
                      </a:endParaRPr>
                    </a:p>
                  </a:txBody>
                  <a:tcPr marL="91429" marR="91429" marT="45713" marB="45713"/>
                </a:tc>
              </a:tr>
              <a:tr h="640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rgbClr val="000099"/>
                          </a:solidFill>
                        </a:rPr>
                        <a:t>Checkpoint 	</a:t>
                      </a:r>
                      <a:endParaRPr lang="en-US" sz="1800" b="0" i="0" u="none" strike="noStrike" kern="1200" baseline="0" dirty="0" smtClean="0">
                        <a:solidFill>
                          <a:srgbClr val="000099"/>
                        </a:solidFill>
                        <a:latin typeface="+mn-lt"/>
                        <a:ea typeface="+mn-ea"/>
                        <a:cs typeface="+mn-cs"/>
                      </a:endParaRPr>
                    </a:p>
                  </a:txBody>
                  <a:tcPr marL="91429" marR="9142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Checkpoint process 	</a:t>
                      </a:r>
                      <a:endParaRPr lang="en-US" sz="1800" b="0" i="0" u="none" strike="noStrike" kern="1200" baseline="0" dirty="0" smtClean="0">
                        <a:solidFill>
                          <a:schemeClr val="dk1"/>
                        </a:solidFill>
                        <a:latin typeface="+mn-lt"/>
                        <a:ea typeface="+mn-ea"/>
                        <a:cs typeface="+mn-cs"/>
                      </a:endParaRPr>
                    </a:p>
                  </a:txBody>
                  <a:tcPr marL="91429" marR="9142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DBWR 	</a:t>
                      </a:r>
                    </a:p>
                    <a:p>
                      <a:endParaRPr lang="en-US" sz="1800" dirty="0"/>
                    </a:p>
                  </a:txBody>
                  <a:tcPr marL="91429" marR="91429" marT="45713" marB="45713"/>
                </a:tc>
              </a:tr>
              <a:tr h="370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rgbClr val="000099"/>
                          </a:solidFill>
                        </a:rPr>
                        <a:t>Connections 	</a:t>
                      </a:r>
                      <a:endParaRPr lang="en-US" sz="1800" b="0" i="0" u="none" strike="noStrike" kern="1200" baseline="0" dirty="0" smtClean="0">
                        <a:solidFill>
                          <a:srgbClr val="000099"/>
                        </a:solidFill>
                        <a:latin typeface="+mn-lt"/>
                        <a:ea typeface="+mn-ea"/>
                        <a:cs typeface="+mn-cs"/>
                      </a:endParaRPr>
                    </a:p>
                  </a:txBody>
                  <a:tcPr marL="91429" marR="9142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err="1" smtClean="0"/>
                        <a:t>ttserver</a:t>
                      </a:r>
                      <a:r>
                        <a:rPr lang="en-US" sz="1800" u="none" strike="noStrike" kern="1200" baseline="0" dirty="0" smtClean="0"/>
                        <a:t> process 	</a:t>
                      </a:r>
                      <a:endParaRPr lang="en-US" sz="1800" b="0" i="0" u="none" strike="noStrike" kern="1200" baseline="0" dirty="0" smtClean="0">
                        <a:solidFill>
                          <a:schemeClr val="dk1"/>
                        </a:solidFill>
                        <a:latin typeface="+mn-lt"/>
                        <a:ea typeface="+mn-ea"/>
                        <a:cs typeface="+mn-cs"/>
                      </a:endParaRPr>
                    </a:p>
                  </a:txBody>
                  <a:tcPr marL="91429" marR="9142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Listener 	</a:t>
                      </a:r>
                      <a:endParaRPr lang="en-US" sz="1800" b="0" i="0" u="none" strike="noStrike" kern="1200" baseline="0" dirty="0" smtClean="0">
                        <a:solidFill>
                          <a:schemeClr val="dk1"/>
                        </a:solidFill>
                        <a:latin typeface="+mn-lt"/>
                        <a:ea typeface="+mn-ea"/>
                        <a:cs typeface="+mn-cs"/>
                      </a:endParaRPr>
                    </a:p>
                  </a:txBody>
                  <a:tcPr marL="91429" marR="91429" marT="45713" marB="45713"/>
                </a:tc>
              </a:tr>
              <a:tr h="370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rgbClr val="000099"/>
                          </a:solidFill>
                        </a:rPr>
                        <a:t>Logical files 	</a:t>
                      </a:r>
                      <a:endParaRPr lang="en-US" sz="1800" b="0" i="0" u="none" strike="noStrike" kern="1200" baseline="0" dirty="0" smtClean="0">
                        <a:solidFill>
                          <a:srgbClr val="000099"/>
                        </a:solidFill>
                        <a:latin typeface="+mn-lt"/>
                        <a:ea typeface="+mn-ea"/>
                        <a:cs typeface="+mn-cs"/>
                      </a:endParaRPr>
                    </a:p>
                  </a:txBody>
                  <a:tcPr marL="91429" marR="91429" marT="45713" marB="45713"/>
                </a:tc>
                <a:tc>
                  <a:txBody>
                    <a:bodyPr/>
                    <a:lstStyle/>
                    <a:p>
                      <a:r>
                        <a:rPr lang="en-US" sz="1800" dirty="0" smtClean="0"/>
                        <a:t>N/A</a:t>
                      </a:r>
                      <a:endParaRPr lang="en-US" sz="1800" dirty="0"/>
                    </a:p>
                  </a:txBody>
                  <a:tcPr marL="91429" marR="9142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err="1" smtClean="0"/>
                        <a:t>Tablespace</a:t>
                      </a:r>
                      <a:r>
                        <a:rPr lang="en-US" sz="1800" u="none" strike="noStrike" kern="1200" baseline="0" dirty="0" smtClean="0"/>
                        <a:t> </a:t>
                      </a:r>
                      <a:endParaRPr lang="en-US" sz="1800" b="0" i="0" u="none" strike="noStrike" kern="1200" baseline="0" dirty="0" smtClean="0">
                        <a:solidFill>
                          <a:schemeClr val="dk1"/>
                        </a:solidFill>
                        <a:latin typeface="+mn-lt"/>
                        <a:ea typeface="+mn-ea"/>
                        <a:cs typeface="+mn-cs"/>
                      </a:endParaRPr>
                    </a:p>
                  </a:txBody>
                  <a:tcPr marL="91429" marR="91429" marT="45713" marB="45713"/>
                </a:tc>
              </a:tr>
              <a:tr h="370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rgbClr val="000099"/>
                          </a:solidFill>
                        </a:rPr>
                        <a:t>Parameter file 	</a:t>
                      </a:r>
                      <a:endParaRPr lang="en-US" sz="1800" b="0" i="0" u="none" strike="noStrike" kern="1200" baseline="0" dirty="0" smtClean="0">
                        <a:solidFill>
                          <a:srgbClr val="000099"/>
                        </a:solidFill>
                        <a:latin typeface="+mn-lt"/>
                        <a:ea typeface="+mn-ea"/>
                        <a:cs typeface="+mn-cs"/>
                      </a:endParaRPr>
                    </a:p>
                  </a:txBody>
                  <a:tcPr marL="91429" marR="91429" marT="45713" marB="45713"/>
                </a:tc>
                <a:tc>
                  <a:txBody>
                    <a:bodyPr/>
                    <a:lstStyle/>
                    <a:p>
                      <a:r>
                        <a:rPr lang="en-US" sz="1800" dirty="0" smtClean="0"/>
                        <a:t>Sys.odbc.ini</a:t>
                      </a:r>
                      <a:endParaRPr lang="en-US" sz="1800" dirty="0"/>
                    </a:p>
                  </a:txBody>
                  <a:tcPr marL="91429" marR="91429" marT="45713" marB="45713"/>
                </a:tc>
                <a:tc>
                  <a:txBody>
                    <a:bodyPr/>
                    <a:lstStyle/>
                    <a:p>
                      <a:r>
                        <a:rPr lang="en-US" sz="1800" dirty="0" err="1" smtClean="0"/>
                        <a:t>initSID.ora</a:t>
                      </a:r>
                      <a:endParaRPr lang="en-US" sz="1800" dirty="0"/>
                    </a:p>
                  </a:txBody>
                  <a:tcPr marL="91429" marR="91429" marT="45713" marB="45713"/>
                </a:tc>
              </a:tr>
              <a:tr h="370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rgbClr val="000099"/>
                          </a:solidFill>
                        </a:rPr>
                        <a:t>Database information </a:t>
                      </a:r>
                      <a:endParaRPr lang="en-US" sz="1800" b="0" i="0" u="none" strike="noStrike" kern="1200" baseline="0" dirty="0" smtClean="0">
                        <a:solidFill>
                          <a:srgbClr val="000099"/>
                        </a:solidFill>
                        <a:latin typeface="+mn-lt"/>
                        <a:ea typeface="+mn-ea"/>
                        <a:cs typeface="+mn-cs"/>
                      </a:endParaRPr>
                    </a:p>
                  </a:txBody>
                  <a:tcPr marL="91429" marR="91429" marT="45713" marB="45713"/>
                </a:tc>
                <a:tc>
                  <a:txBody>
                    <a:bodyPr/>
                    <a:lstStyle/>
                    <a:p>
                      <a:r>
                        <a:rPr lang="en-US" sz="1800" dirty="0" smtClean="0"/>
                        <a:t>N/A</a:t>
                      </a:r>
                      <a:endParaRPr lang="en-US" sz="1800" dirty="0"/>
                    </a:p>
                  </a:txBody>
                  <a:tcPr marL="91429" marR="91429" marT="45713" marB="45713"/>
                </a:tc>
                <a:tc>
                  <a:txBody>
                    <a:bodyPr/>
                    <a:lstStyle/>
                    <a:p>
                      <a:r>
                        <a:rPr lang="en-US" sz="1800" dirty="0" err="1" smtClean="0"/>
                        <a:t>Controlfile</a:t>
                      </a:r>
                      <a:endParaRPr lang="en-US" sz="1800" dirty="0"/>
                    </a:p>
                  </a:txBody>
                  <a:tcPr marL="91429" marR="91429" marT="45713" marB="45713"/>
                </a:tc>
              </a:tr>
              <a:tr h="914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rgbClr val="000099"/>
                          </a:solidFill>
                        </a:rPr>
                        <a:t>instance 	</a:t>
                      </a:r>
                      <a:endParaRPr lang="en-US" sz="1800" b="0" i="0" u="none" strike="noStrike" kern="1200" baseline="0" dirty="0" smtClean="0">
                        <a:solidFill>
                          <a:srgbClr val="000099"/>
                        </a:solidFill>
                        <a:latin typeface="+mn-lt"/>
                        <a:ea typeface="+mn-ea"/>
                        <a:cs typeface="+mn-cs"/>
                      </a:endParaRPr>
                    </a:p>
                  </a:txBody>
                  <a:tcPr marL="91429" marR="9142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One/more can be running on same daemon 	</a:t>
                      </a:r>
                      <a:endParaRPr lang="en-US" sz="1800" b="0" i="0" u="none" strike="noStrike" kern="1200" baseline="0" dirty="0" smtClean="0">
                        <a:solidFill>
                          <a:schemeClr val="dk1"/>
                        </a:solidFill>
                        <a:latin typeface="+mn-lt"/>
                        <a:ea typeface="+mn-ea"/>
                        <a:cs typeface="+mn-cs"/>
                      </a:endParaRPr>
                    </a:p>
                  </a:txBody>
                  <a:tcPr marL="91429" marR="9142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No Daemon, each instance has its own processes </a:t>
                      </a:r>
                      <a:endParaRPr lang="en-US" sz="1800" b="0" i="0" u="none" strike="noStrike" kern="1200" baseline="0" dirty="0" smtClean="0">
                        <a:solidFill>
                          <a:schemeClr val="dk1"/>
                        </a:solidFill>
                        <a:latin typeface="+mn-lt"/>
                        <a:ea typeface="+mn-ea"/>
                        <a:cs typeface="+mn-cs"/>
                      </a:endParaRPr>
                    </a:p>
                  </a:txBody>
                  <a:tcPr marL="91429" marR="91429" marT="45713" marB="45713"/>
                </a:tc>
              </a:tr>
            </a:tbl>
          </a:graphicData>
        </a:graphic>
      </p:graphicFrame>
      <p:pic>
        <p:nvPicPr>
          <p:cNvPr id="2" name="Picture 1"/>
          <p:cNvPicPr>
            <a:picLocks noChangeAspect="1"/>
          </p:cNvPicPr>
          <p:nvPr/>
        </p:nvPicPr>
        <p:blipFill>
          <a:blip r:embed="rId2"/>
          <a:stretch>
            <a:fillRect/>
          </a:stretch>
        </p:blipFill>
        <p:spPr>
          <a:xfrm>
            <a:off x="3419475" y="4868863"/>
            <a:ext cx="2773363" cy="17557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23850" y="333375"/>
            <a:ext cx="8351838" cy="6119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44450"/>
            <a:ext cx="8229600" cy="417513"/>
          </a:xfrm>
        </p:spPr>
        <p:txBody>
          <a:body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a:t>
            </a: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3316" name="Content Placeholder 2"/>
          <p:cNvSpPr>
            <a:spLocks noGrp="1"/>
          </p:cNvSpPr>
          <p:nvPr>
            <p:ph idx="1"/>
          </p:nvPr>
        </p:nvSpPr>
        <p:spPr>
          <a:xfrm>
            <a:off x="457200" y="765175"/>
            <a:ext cx="8229600" cy="5360988"/>
          </a:xfrm>
        </p:spPr>
        <p:txBody>
          <a:bodyPr/>
          <a:lstStyle/>
          <a:p>
            <a:pPr eaLnBrk="1" hangingPunct="1"/>
            <a:r>
              <a:rPr lang="en-US" altLang="en-US" sz="2400" smtClean="0"/>
              <a:t>Another concept for TimesTen Called TimesTen Application Tier Database Cache is </a:t>
            </a:r>
            <a:r>
              <a:rPr lang="en-US" altLang="en-US" sz="2400" smtClean="0">
                <a:solidFill>
                  <a:srgbClr val="FF0000"/>
                </a:solidFill>
              </a:rPr>
              <a:t>Oracle database product option that provide real time, read/write caching for oracle database with this option transaction response time will be improved by caching performance-critical subset of tables and table fragment from oracle database to application tier.</a:t>
            </a:r>
          </a:p>
          <a:p>
            <a:pPr eaLnBrk="1" hangingPunct="1"/>
            <a:endParaRPr lang="en-US" altLang="en-US" sz="2400" smtClean="0">
              <a:solidFill>
                <a:srgbClr val="FF0000"/>
              </a:solidFill>
            </a:endParaRPr>
          </a:p>
          <a:p>
            <a:pPr eaLnBrk="1" hangingPunct="1"/>
            <a:r>
              <a:rPr lang="en-US" altLang="en-US" sz="2400" smtClean="0"/>
              <a:t>TimesTen Cache is deployed in application-tier for multi-user in application.</a:t>
            </a:r>
          </a:p>
          <a:p>
            <a:pPr eaLnBrk="1" hangingPunct="1"/>
            <a:endParaRPr lang="en-US" altLang="en-US" sz="2400" smtClean="0">
              <a:solidFill>
                <a:srgbClr val="FF0000"/>
              </a:solidFill>
            </a:endParaRPr>
          </a:p>
          <a:p>
            <a:pPr eaLnBrk="1" hangingPunct="1"/>
            <a:r>
              <a:rPr lang="en-US" altLang="en-US" sz="2400" smtClean="0"/>
              <a:t>application connect to cache database and access cached tables using JDBC, ODBC, ADO.NET Or OCI.</a:t>
            </a:r>
            <a:endParaRPr lang="en-US" altLang="en-US" sz="2400" smtClean="0">
              <a:solidFill>
                <a:srgbClr val="FF0000"/>
              </a:solidFill>
            </a:endParaRPr>
          </a:p>
          <a:p>
            <a:pPr eaLnBrk="1" hangingPunct="1"/>
            <a:endParaRPr lang="en-US" altLang="en-US" sz="2400" smtClean="0"/>
          </a:p>
          <a:p>
            <a:pPr eaLnBrk="1" hangingPunct="1"/>
            <a:endParaRPr lang="en-US" altLang="en-US" sz="2400" smtClean="0"/>
          </a:p>
          <a:p>
            <a:pPr eaLnBrk="1" hangingPunct="1"/>
            <a:endParaRPr lang="en-US" altLang="en-US" sz="240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44450"/>
            <a:ext cx="8229600" cy="417513"/>
          </a:xfrm>
        </p:spPr>
        <p:txBody>
          <a:body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a:t>
            </a: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4340" name="Content Placeholder 2"/>
          <p:cNvSpPr>
            <a:spLocks noGrp="1"/>
          </p:cNvSpPr>
          <p:nvPr>
            <p:ph idx="1"/>
          </p:nvPr>
        </p:nvSpPr>
        <p:spPr>
          <a:xfrm>
            <a:off x="457200" y="765175"/>
            <a:ext cx="8229600" cy="935038"/>
          </a:xfrm>
        </p:spPr>
        <p:txBody>
          <a:bodyPr/>
          <a:lstStyle/>
          <a:p>
            <a:pPr eaLnBrk="1" hangingPunct="1"/>
            <a:r>
              <a:rPr lang="en-US" altLang="en-US" sz="2400" smtClean="0"/>
              <a:t>cached tables operates like regular relational tables in RDBMS.</a:t>
            </a:r>
          </a:p>
          <a:p>
            <a:pPr eaLnBrk="1" hangingPunct="1"/>
            <a:endParaRPr lang="en-US" altLang="en-US" sz="2400" smtClean="0">
              <a:solidFill>
                <a:srgbClr val="FF0000"/>
              </a:solidFill>
            </a:endParaRP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371600"/>
            <a:ext cx="4968875" cy="537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44450"/>
            <a:ext cx="8229600" cy="417513"/>
          </a:xfrm>
        </p:spPr>
        <p:txBody>
          <a:body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a:t>
            </a: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5364" name="Content Placeholder 2"/>
          <p:cNvSpPr>
            <a:spLocks noGrp="1"/>
          </p:cNvSpPr>
          <p:nvPr>
            <p:ph idx="1"/>
          </p:nvPr>
        </p:nvSpPr>
        <p:spPr>
          <a:xfrm>
            <a:off x="457200" y="765175"/>
            <a:ext cx="8229600" cy="5360988"/>
          </a:xfrm>
        </p:spPr>
        <p:txBody>
          <a:bodyPr/>
          <a:lstStyle/>
          <a:p>
            <a:pPr eaLnBrk="1" hangingPunct="1"/>
            <a:r>
              <a:rPr lang="en-US" altLang="en-US" sz="2400" dirty="0" smtClean="0"/>
              <a:t>Applications using </a:t>
            </a:r>
            <a:r>
              <a:rPr lang="en-US" altLang="en-US" sz="2400" dirty="0" err="1" smtClean="0"/>
              <a:t>TimesTen</a:t>
            </a:r>
            <a:r>
              <a:rPr lang="en-US" altLang="en-US" sz="2400" dirty="0" smtClean="0"/>
              <a:t> Cache may choose to configure a combination of caching options:-</a:t>
            </a:r>
          </a:p>
          <a:p>
            <a:pPr lvl="2"/>
            <a:r>
              <a:rPr lang="en-US" altLang="en-US" b="1" dirty="0" smtClean="0">
                <a:solidFill>
                  <a:srgbClr val="FF0000"/>
                </a:solidFill>
              </a:rPr>
              <a:t>Read-only caches</a:t>
            </a:r>
          </a:p>
          <a:p>
            <a:pPr lvl="3"/>
            <a:r>
              <a:rPr lang="en-US" altLang="en-US" dirty="0" smtClean="0"/>
              <a:t>Transactions are performed in the Oracle Database and the changes are refreshed to the </a:t>
            </a:r>
            <a:r>
              <a:rPr lang="en-US" altLang="en-US" dirty="0" err="1" smtClean="0"/>
              <a:t>TimesTen</a:t>
            </a:r>
            <a:r>
              <a:rPr lang="en-US" altLang="en-US" dirty="0" smtClean="0"/>
              <a:t> cache database.</a:t>
            </a:r>
          </a:p>
          <a:p>
            <a:pPr lvl="2"/>
            <a:r>
              <a:rPr lang="en-US" altLang="en-US" b="1" dirty="0" smtClean="0">
                <a:solidFill>
                  <a:srgbClr val="FF0000"/>
                </a:solidFill>
              </a:rPr>
              <a:t>Read-write</a:t>
            </a:r>
          </a:p>
          <a:p>
            <a:pPr lvl="3"/>
            <a:r>
              <a:rPr lang="en-US" altLang="en-US" dirty="0" smtClean="0"/>
              <a:t>Transactions are performed in the </a:t>
            </a:r>
            <a:r>
              <a:rPr lang="en-US" altLang="en-US" dirty="0" err="1" smtClean="0"/>
              <a:t>TimesTen</a:t>
            </a:r>
            <a:r>
              <a:rPr lang="en-US" altLang="en-US" dirty="0" smtClean="0"/>
              <a:t> cache database and then propagated to the Oracle Database.</a:t>
            </a:r>
          </a:p>
          <a:p>
            <a:pPr lvl="2"/>
            <a:r>
              <a:rPr lang="en-US" altLang="en-US" b="1" dirty="0" smtClean="0">
                <a:solidFill>
                  <a:srgbClr val="FF0000"/>
                </a:solidFill>
              </a:rPr>
              <a:t>On-demand and preloaded cached</a:t>
            </a:r>
          </a:p>
          <a:p>
            <a:pPr lvl="3"/>
            <a:r>
              <a:rPr lang="en-US" altLang="en-US" dirty="0" smtClean="0"/>
              <a:t>Data may be loaded on-demand or preloaded</a:t>
            </a:r>
          </a:p>
          <a:p>
            <a:pPr marL="914400" lvl="1" indent="-457200" eaLnBrk="1" hangingPunct="1">
              <a:buFontTx/>
              <a:buAutoNum type="arabicPeriod"/>
            </a:pPr>
            <a:endParaRPr lang="en-US" alt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44450"/>
            <a:ext cx="8229600" cy="417513"/>
          </a:xfrm>
        </p:spPr>
        <p:txBody>
          <a:body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Connectivity </a:t>
            </a: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765175"/>
            <a:ext cx="8229600" cy="5360988"/>
          </a:xfrm>
        </p:spPr>
        <p:txBody>
          <a:bodyPr/>
          <a:lstStyle/>
          <a:p>
            <a:pPr eaLnBrk="1" hangingPunct="1">
              <a:defRPr/>
            </a:pPr>
            <a:r>
              <a:rPr lang="en-US" sz="2400" dirty="0" err="1"/>
              <a:t>TimesTen</a:t>
            </a:r>
            <a:r>
              <a:rPr lang="en-US" sz="2400" dirty="0"/>
              <a:t> and </a:t>
            </a:r>
            <a:r>
              <a:rPr lang="en-US" sz="2400" dirty="0" err="1"/>
              <a:t>TimesTen</a:t>
            </a:r>
            <a:r>
              <a:rPr lang="en-US" sz="2400" dirty="0"/>
              <a:t> Cache support different kind of connectivity each one of them has its own advantage and </a:t>
            </a:r>
            <a:r>
              <a:rPr lang="en-US" sz="2400" dirty="0" smtClean="0"/>
              <a:t>disadvantage.</a:t>
            </a:r>
          </a:p>
          <a:p>
            <a:pPr eaLnBrk="1" hangingPunct="1">
              <a:defRPr/>
            </a:pPr>
            <a:endParaRPr lang="en-US" sz="2000" dirty="0" smtClean="0"/>
          </a:p>
          <a:p>
            <a:pPr eaLnBrk="1" hangingPunct="1">
              <a:defRPr/>
            </a:pPr>
            <a:r>
              <a:rPr lang="en-US" sz="2400" dirty="0"/>
              <a:t>Applications can connect to a </a:t>
            </a:r>
            <a:r>
              <a:rPr lang="en-US" sz="2400" dirty="0" err="1"/>
              <a:t>TimesTen</a:t>
            </a:r>
            <a:r>
              <a:rPr lang="en-US" sz="2400" dirty="0"/>
              <a:t> database </a:t>
            </a:r>
            <a:r>
              <a:rPr lang="en-US" sz="2400" dirty="0" smtClean="0"/>
              <a:t>in different way :-</a:t>
            </a:r>
          </a:p>
          <a:p>
            <a:pPr lvl="1" eaLnBrk="1" hangingPunct="1">
              <a:defRPr/>
            </a:pPr>
            <a:r>
              <a:rPr lang="en-US" sz="2400" dirty="0">
                <a:solidFill>
                  <a:srgbClr val="FF0000"/>
                </a:solidFill>
              </a:rPr>
              <a:t>Direct driver connection</a:t>
            </a:r>
          </a:p>
          <a:p>
            <a:pPr lvl="1" eaLnBrk="1" hangingPunct="1">
              <a:defRPr/>
            </a:pPr>
            <a:r>
              <a:rPr lang="en-US" sz="2400" dirty="0">
                <a:solidFill>
                  <a:srgbClr val="FF0000"/>
                </a:solidFill>
              </a:rPr>
              <a:t>Client/server connection</a:t>
            </a:r>
          </a:p>
          <a:p>
            <a:pPr lvl="1" eaLnBrk="1" hangingPunct="1">
              <a:defRPr/>
            </a:pPr>
            <a:r>
              <a:rPr lang="en-US" sz="2400" dirty="0">
                <a:solidFill>
                  <a:srgbClr val="FF0000"/>
                </a:solidFill>
              </a:rPr>
              <a:t>Driver manager connection</a:t>
            </a:r>
            <a:endParaRPr lang="en-US" sz="2400" dirty="0" smtClean="0">
              <a:solidFill>
                <a:srgbClr val="FF0000"/>
              </a:solidFill>
            </a:endParaRPr>
          </a:p>
          <a:p>
            <a:pPr eaLnBrk="1" hangingPunct="1">
              <a:defRPr/>
            </a:pPr>
            <a:endParaRPr lang="en-US" sz="2400" dirty="0"/>
          </a:p>
          <a:p>
            <a:pPr eaLnBrk="1" hangingPunct="1">
              <a:defRPr/>
            </a:pPr>
            <a:endParaRPr lang="en-US" sz="2400" dirty="0" smtClean="0"/>
          </a:p>
          <a:p>
            <a:pPr eaLnBrk="1" hangingPunct="1">
              <a:defRPr/>
            </a:pPr>
            <a:endParaRPr lang="en-US" sz="2400" dirty="0"/>
          </a:p>
          <a:p>
            <a:pPr marL="0" indent="0" eaLnBrk="1" hangingPunct="1">
              <a:buFontTx/>
              <a:buNone/>
              <a:defRPr/>
            </a:pPr>
            <a:r>
              <a:rPr lang="en-US" sz="2400" dirty="0" smtClean="0"/>
              <a:t> </a:t>
            </a:r>
            <a:endParaRPr lang="en-US" sz="2400" dirty="0"/>
          </a:p>
        </p:txBody>
      </p:sp>
      <p:pic>
        <p:nvPicPr>
          <p:cNvPr id="163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5732463"/>
            <a:ext cx="2093913"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Cont’d</a:t>
            </a:r>
            <a:endParaRPr lang="en-US" b="1" dirty="0">
              <a:solidFill>
                <a:schemeClr val="accent6"/>
              </a:solidFill>
              <a:latin typeface="Centaur" panose="02030504050205020304" pitchFamily="18" charset="0"/>
            </a:endParaRP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412" name="Content Placeholder 2"/>
          <p:cNvSpPr>
            <a:spLocks noGrp="1"/>
          </p:cNvSpPr>
          <p:nvPr>
            <p:ph idx="1"/>
          </p:nvPr>
        </p:nvSpPr>
        <p:spPr>
          <a:xfrm>
            <a:off x="457200" y="765175"/>
            <a:ext cx="8229600" cy="5360988"/>
          </a:xfrm>
        </p:spPr>
        <p:txBody>
          <a:bodyPr/>
          <a:lstStyle/>
          <a:p>
            <a:pPr eaLnBrk="1" hangingPunct="1"/>
            <a:r>
              <a:rPr lang="en-US" altLang="en-US" sz="2800" b="1" u="sng" dirty="0" smtClean="0">
                <a:solidFill>
                  <a:srgbClr val="FF0000"/>
                </a:solidFill>
              </a:rPr>
              <a:t>Direct driver connection</a:t>
            </a:r>
          </a:p>
          <a:p>
            <a:pPr eaLnBrk="1" hangingPunct="1"/>
            <a:r>
              <a:rPr lang="en-US" altLang="en-US" sz="2000" dirty="0" smtClean="0"/>
              <a:t>Traditional database system.</a:t>
            </a:r>
          </a:p>
          <a:p>
            <a:pPr lvl="1" eaLnBrk="1" hangingPunct="1"/>
            <a:r>
              <a:rPr lang="en-US" altLang="en-US" sz="2000" dirty="0" smtClean="0"/>
              <a:t>TCP/IP or another IPC mechanism is used by client applications to communicate with a database server process.</a:t>
            </a:r>
          </a:p>
          <a:p>
            <a:pPr lvl="1" eaLnBrk="1" hangingPunct="1"/>
            <a:r>
              <a:rPr lang="en-US" altLang="en-US" sz="2000" dirty="0" err="1" smtClean="0"/>
              <a:t>TimesTen</a:t>
            </a:r>
            <a:r>
              <a:rPr lang="en-US" altLang="en-US" sz="2000" dirty="0" smtClean="0"/>
              <a:t> and application on the same host.</a:t>
            </a:r>
          </a:p>
          <a:p>
            <a:pPr lvl="1" eaLnBrk="1" hangingPunct="1"/>
            <a:r>
              <a:rPr lang="en-US" altLang="en-US" sz="2000" dirty="0" smtClean="0"/>
              <a:t>Java/OCI applications access direct ODBC driver through JDBC/OCI.</a:t>
            </a:r>
          </a:p>
          <a:p>
            <a:pPr lvl="1" eaLnBrk="1" hangingPunct="1"/>
            <a:r>
              <a:rPr lang="en-US" altLang="en-US" sz="2000" dirty="0" smtClean="0"/>
              <a:t>Fastest One.</a:t>
            </a:r>
          </a:p>
          <a:p>
            <a:pPr eaLnBrk="1" hangingPunct="1"/>
            <a:r>
              <a:rPr lang="en-US" altLang="en-US" sz="2800" b="1" u="sng" dirty="0" smtClean="0">
                <a:solidFill>
                  <a:srgbClr val="FF0000"/>
                </a:solidFill>
              </a:rPr>
              <a:t>Driver manager connection</a:t>
            </a:r>
          </a:p>
          <a:p>
            <a:pPr lvl="1" eaLnBrk="1" hangingPunct="1"/>
            <a:r>
              <a:rPr lang="en-US" altLang="en-US" sz="2000" dirty="0" smtClean="0"/>
              <a:t>Can provide support for ODBC applications written for a different ODBC version.</a:t>
            </a:r>
          </a:p>
          <a:p>
            <a:pPr lvl="1" eaLnBrk="1" hangingPunct="1"/>
            <a:r>
              <a:rPr lang="en-US" altLang="en-US" sz="2000" dirty="0" smtClean="0"/>
              <a:t>Support multiple RDBMS products with ODBC interfaces.</a:t>
            </a:r>
          </a:p>
          <a:p>
            <a:pPr lvl="1" eaLnBrk="1" hangingPunct="1"/>
            <a:r>
              <a:rPr lang="en-US" altLang="en-US" sz="2000" dirty="0" smtClean="0"/>
              <a:t>Database independent interface for example: - MS ODBC driver.</a:t>
            </a:r>
          </a:p>
        </p:txBody>
      </p:sp>
      <p:pic>
        <p:nvPicPr>
          <p:cNvPr id="174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5732463"/>
            <a:ext cx="2093913"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Cont’d</a:t>
            </a:r>
            <a:endParaRPr lang="en-US" b="1" dirty="0">
              <a:solidFill>
                <a:schemeClr val="accent6"/>
              </a:solidFill>
              <a:latin typeface="Centaur" panose="02030504050205020304" pitchFamily="18" charset="0"/>
            </a:endParaRP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8436" name="Content Placeholder 2"/>
          <p:cNvSpPr>
            <a:spLocks noGrp="1"/>
          </p:cNvSpPr>
          <p:nvPr>
            <p:ph idx="1"/>
          </p:nvPr>
        </p:nvSpPr>
        <p:spPr>
          <a:xfrm>
            <a:off x="457200" y="765175"/>
            <a:ext cx="8229600" cy="5360988"/>
          </a:xfrm>
        </p:spPr>
        <p:txBody>
          <a:bodyPr/>
          <a:lstStyle/>
          <a:p>
            <a:pPr eaLnBrk="1" hangingPunct="1"/>
            <a:r>
              <a:rPr lang="en-US" altLang="en-US" sz="2800" b="1" u="sng" dirty="0" smtClean="0">
                <a:solidFill>
                  <a:srgbClr val="FF0000"/>
                </a:solidFill>
              </a:rPr>
              <a:t>Client/server connection</a:t>
            </a:r>
          </a:p>
          <a:p>
            <a:pPr lvl="1" eaLnBrk="1" hangingPunct="1"/>
            <a:r>
              <a:rPr lang="en-US" altLang="en-US" sz="2000" dirty="0" err="1" smtClean="0"/>
              <a:t>TimesTen</a:t>
            </a:r>
            <a:r>
              <a:rPr lang="en-US" altLang="en-US" sz="2000" dirty="0" smtClean="0"/>
              <a:t> and application on a different or the same host.</a:t>
            </a:r>
          </a:p>
          <a:p>
            <a:pPr lvl="1" eaLnBrk="1" hangingPunct="1"/>
            <a:r>
              <a:rPr lang="en-US" altLang="en-US" sz="2000" dirty="0" smtClean="0"/>
              <a:t>The server daemon spawns a separate server child process for each client connection to the database (called child Process).</a:t>
            </a:r>
          </a:p>
          <a:p>
            <a:pPr lvl="1" eaLnBrk="1" hangingPunct="1"/>
            <a:r>
              <a:rPr lang="en-US" altLang="en-US" sz="2000" dirty="0" smtClean="0"/>
              <a:t>Client communicates with a server daemon process.</a:t>
            </a:r>
          </a:p>
          <a:p>
            <a:pPr lvl="1" eaLnBrk="1" hangingPunct="1"/>
            <a:r>
              <a:rPr lang="en-US" altLang="en-US" sz="2000" dirty="0" smtClean="0"/>
              <a:t>Depend on the network, therefore it will be slower.</a:t>
            </a:r>
          </a:p>
          <a:p>
            <a:pPr lvl="1" eaLnBrk="1" hangingPunct="1"/>
            <a:r>
              <a:rPr lang="en-US" altLang="en-US" sz="2000" dirty="0" smtClean="0"/>
              <a:t>Provide more flexibility</a:t>
            </a:r>
          </a:p>
        </p:txBody>
      </p:sp>
      <p:pic>
        <p:nvPicPr>
          <p:cNvPr id="184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5732463"/>
            <a:ext cx="2093913"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Installation Steps/ Linux</a:t>
            </a:r>
            <a:endParaRPr lang="en-US" b="1" dirty="0">
              <a:solidFill>
                <a:schemeClr val="accent6"/>
              </a:solidFill>
              <a:latin typeface="Centaur" panose="02030504050205020304" pitchFamily="18" charset="0"/>
            </a:endParaRP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9460" name="Content Placeholder 2"/>
          <p:cNvSpPr>
            <a:spLocks noGrp="1"/>
          </p:cNvSpPr>
          <p:nvPr>
            <p:ph idx="1"/>
          </p:nvPr>
        </p:nvSpPr>
        <p:spPr>
          <a:xfrm>
            <a:off x="457200" y="765175"/>
            <a:ext cx="8229600" cy="5360988"/>
          </a:xfrm>
        </p:spPr>
        <p:txBody>
          <a:bodyPr/>
          <a:lstStyle/>
          <a:p>
            <a:pPr eaLnBrk="1" hangingPunct="1"/>
            <a:r>
              <a:rPr lang="en-US" altLang="en-US" sz="2400" dirty="0" smtClean="0"/>
              <a:t>To install </a:t>
            </a:r>
            <a:r>
              <a:rPr lang="en-US" altLang="en-US" sz="2400" dirty="0" err="1" smtClean="0"/>
              <a:t>TimesTen</a:t>
            </a:r>
            <a:r>
              <a:rPr lang="en-US" altLang="en-US" sz="2400" dirty="0" smtClean="0"/>
              <a:t> on Linux System you have to perform these steps:-</a:t>
            </a:r>
          </a:p>
          <a:p>
            <a:pPr lvl="1" eaLnBrk="1" hangingPunct="1"/>
            <a:r>
              <a:rPr lang="en-US" altLang="en-US" sz="2000" b="1" dirty="0" smtClean="0">
                <a:solidFill>
                  <a:srgbClr val="FF0000"/>
                </a:solidFill>
              </a:rPr>
              <a:t>Shared memory, Semaphores (Kernel Parameters).</a:t>
            </a:r>
          </a:p>
          <a:p>
            <a:pPr lvl="2" eaLnBrk="1" hangingPunct="1"/>
            <a:r>
              <a:rPr lang="en-US" altLang="en-US" sz="1800" dirty="0" smtClean="0"/>
              <a:t>Depend on server memory.</a:t>
            </a:r>
          </a:p>
          <a:p>
            <a:pPr lvl="2" eaLnBrk="1" hangingPunct="1"/>
            <a:r>
              <a:rPr lang="en-US" altLang="en-US" sz="1800" dirty="0" smtClean="0"/>
              <a:t>Oracle provide equation to calculate size of segments</a:t>
            </a:r>
          </a:p>
          <a:p>
            <a:pPr lvl="2" eaLnBrk="1" hangingPunct="1"/>
            <a:r>
              <a:rPr lang="en-US" altLang="en-US" sz="1800" dirty="0" err="1" smtClean="0"/>
              <a:t>PermSize</a:t>
            </a:r>
            <a:r>
              <a:rPr lang="en-US" altLang="en-US" sz="1800" dirty="0" smtClean="0"/>
              <a:t> + </a:t>
            </a:r>
            <a:r>
              <a:rPr lang="en-US" altLang="en-US" sz="1800" dirty="0" err="1" smtClean="0"/>
              <a:t>TempSize</a:t>
            </a:r>
            <a:r>
              <a:rPr lang="en-US" altLang="en-US" sz="1800" dirty="0" smtClean="0"/>
              <a:t> + </a:t>
            </a:r>
            <a:r>
              <a:rPr lang="en-US" altLang="en-US" sz="1800" dirty="0" err="1" smtClean="0"/>
              <a:t>LogBufMB</a:t>
            </a:r>
            <a:r>
              <a:rPr lang="en-US" altLang="en-US" sz="1800" dirty="0" smtClean="0"/>
              <a:t> + 64 MB</a:t>
            </a:r>
          </a:p>
          <a:p>
            <a:pPr lvl="1" eaLnBrk="1" hangingPunct="1"/>
            <a:r>
              <a:rPr lang="en-US" altLang="en-US" sz="2000" b="1" dirty="0" smtClean="0">
                <a:solidFill>
                  <a:srgbClr val="FF0000"/>
                </a:solidFill>
              </a:rPr>
              <a:t>Large pages/Huge pages (Optional). </a:t>
            </a:r>
          </a:p>
          <a:p>
            <a:pPr lvl="2" eaLnBrk="1" hangingPunct="1"/>
            <a:r>
              <a:rPr lang="en-US" altLang="en-US" sz="1800" dirty="0" smtClean="0"/>
              <a:t>It’s advisable to configure large pages.</a:t>
            </a:r>
          </a:p>
          <a:p>
            <a:pPr lvl="2" eaLnBrk="1" hangingPunct="1"/>
            <a:r>
              <a:rPr lang="en-US" altLang="en-US" sz="1800" dirty="0" smtClean="0"/>
              <a:t>Use of </a:t>
            </a:r>
            <a:r>
              <a:rPr lang="en-US" altLang="en-US" sz="1800" dirty="0" err="1" smtClean="0"/>
              <a:t>HugePages</a:t>
            </a:r>
            <a:r>
              <a:rPr lang="en-US" altLang="en-US" sz="1800" dirty="0" smtClean="0"/>
              <a:t> is required if the size of the </a:t>
            </a:r>
            <a:r>
              <a:rPr lang="en-US" altLang="en-US" sz="1800" dirty="0" err="1" smtClean="0"/>
              <a:t>TimesTen</a:t>
            </a:r>
            <a:r>
              <a:rPr lang="en-US" altLang="en-US" sz="1800" dirty="0" smtClean="0"/>
              <a:t> main shared memory segment is greater than 256 GB.</a:t>
            </a:r>
          </a:p>
          <a:p>
            <a:pPr lvl="2" eaLnBrk="1" hangingPunct="1"/>
            <a:r>
              <a:rPr lang="en-US" altLang="en-US" sz="1800" dirty="0" smtClean="0"/>
              <a:t>If there is support for Huge Pages you can check value from “cat /</a:t>
            </a:r>
            <a:r>
              <a:rPr lang="en-US" altLang="en-US" sz="1800" dirty="0" err="1" smtClean="0"/>
              <a:t>proc</a:t>
            </a:r>
            <a:r>
              <a:rPr lang="en-US" altLang="en-US" sz="1800" dirty="0" smtClean="0"/>
              <a:t>/</a:t>
            </a:r>
            <a:r>
              <a:rPr lang="en-US" altLang="en-US" sz="1800" dirty="0" err="1" smtClean="0"/>
              <a:t>meminfo</a:t>
            </a:r>
            <a:r>
              <a:rPr lang="en-US" altLang="en-US" sz="1800" dirty="0" smtClean="0"/>
              <a:t>”</a:t>
            </a:r>
          </a:p>
          <a:p>
            <a:pPr lvl="1" eaLnBrk="1" hangingPunct="1"/>
            <a:r>
              <a:rPr lang="en-US" altLang="en-US" sz="2000" b="1" dirty="0" smtClean="0">
                <a:solidFill>
                  <a:srgbClr val="FF0000"/>
                </a:solidFill>
              </a:rPr>
              <a:t>IPC Client/Server (Daemon Ports).</a:t>
            </a:r>
          </a:p>
          <a:p>
            <a:pPr lvl="1" eaLnBrk="1" hangingPunct="1"/>
            <a:endParaRPr lang="en-US" altLang="en-US"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23850" y="115888"/>
            <a:ext cx="8229600" cy="504825"/>
          </a:xfrm>
        </p:spPr>
        <p:txBody>
          <a:bodyPr/>
          <a:lstStyle/>
          <a:p>
            <a:pPr algn="l" eaLnBrk="1" hangingPunct="1">
              <a:defRPr/>
            </a:pPr>
            <a:r>
              <a:rPr lang="en-US" altLang="en-US" b="1" dirty="0" smtClean="0">
                <a:solidFill>
                  <a:schemeClr val="accent6"/>
                </a:solidFill>
                <a:latin typeface="Centaur" panose="02030504050205020304" pitchFamily="18" charset="0"/>
              </a:rPr>
              <a:t>About me </a:t>
            </a:r>
          </a:p>
        </p:txBody>
      </p:sp>
      <p:sp>
        <p:nvSpPr>
          <p:cNvPr id="8" name="Content Placeholder 2"/>
          <p:cNvSpPr>
            <a:spLocks noGrp="1"/>
          </p:cNvSpPr>
          <p:nvPr>
            <p:ph idx="1"/>
          </p:nvPr>
        </p:nvSpPr>
        <p:spPr>
          <a:xfrm>
            <a:off x="107950" y="908050"/>
            <a:ext cx="9144000" cy="5473700"/>
          </a:xfrm>
        </p:spPr>
        <p:txBody>
          <a:bodyPr>
            <a:normAutofit fontScale="70000" lnSpcReduction="20000"/>
          </a:bodyPr>
          <a:lstStyle/>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Oracle ACE.</a:t>
            </a:r>
          </a:p>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Oracle OCP,OCE,OCS … </a:t>
            </a:r>
          </a:p>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Certified Ethical Hacker.</a:t>
            </a:r>
          </a:p>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Fusion Middleware Specialist.</a:t>
            </a:r>
          </a:p>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RAC-ATTACK Organizer around the world.</a:t>
            </a:r>
          </a:p>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Speaker in Oracle User Group.</a:t>
            </a:r>
          </a:p>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Author for the book : Oracle Penetration Testing.</a:t>
            </a:r>
          </a:p>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Technical Reviewer for Oracle books.</a:t>
            </a:r>
          </a:p>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Published Articles in different Magazine.</a:t>
            </a:r>
          </a:p>
          <a:p>
            <a:pPr>
              <a:defRPr/>
            </a:pPr>
            <a:r>
              <a:rPr lang="en-US" sz="4900" dirty="0" smtClean="0">
                <a:solidFill>
                  <a:schemeClr val="tx2"/>
                </a:solidFill>
                <a:latin typeface="Utsaah" panose="020B0604020202020204" pitchFamily="34" charset="0"/>
                <a:ea typeface="+mj-ea"/>
                <a:cs typeface="Utsaah" panose="020B0604020202020204" pitchFamily="34" charset="0"/>
              </a:rPr>
              <a:t>Board </a:t>
            </a:r>
            <a:r>
              <a:rPr lang="en-US" sz="4900" dirty="0">
                <a:solidFill>
                  <a:schemeClr val="tx2"/>
                </a:solidFill>
                <a:latin typeface="Utsaah" panose="020B0604020202020204" pitchFamily="34" charset="0"/>
                <a:ea typeface="+mj-ea"/>
                <a:cs typeface="Utsaah" panose="020B0604020202020204" pitchFamily="34" charset="0"/>
              </a:rPr>
              <a:t>member in Oracle RAC </a:t>
            </a:r>
            <a:r>
              <a:rPr lang="en-US" sz="4900" dirty="0" smtClean="0">
                <a:solidFill>
                  <a:schemeClr val="tx2"/>
                </a:solidFill>
                <a:latin typeface="Utsaah" panose="020B0604020202020204" pitchFamily="34" charset="0"/>
                <a:ea typeface="+mj-ea"/>
                <a:cs typeface="Utsaah" panose="020B0604020202020204" pitchFamily="34" charset="0"/>
              </a:rPr>
              <a:t>SIG.</a:t>
            </a:r>
          </a:p>
          <a:p>
            <a:pPr>
              <a:defRPr/>
            </a:pPr>
            <a:r>
              <a:rPr lang="en-US" sz="4900" dirty="0" smtClean="0">
                <a:solidFill>
                  <a:schemeClr val="tx2"/>
                </a:solidFill>
                <a:latin typeface="Utsaah" panose="020B0604020202020204" pitchFamily="34" charset="0"/>
                <a:ea typeface="+mj-ea"/>
                <a:cs typeface="Utsaah" panose="020B0604020202020204" pitchFamily="34" charset="0"/>
              </a:rPr>
              <a:t>Volunteer in IOUG, ODTUG &amp; UKOUG.</a:t>
            </a:r>
            <a:endParaRPr lang="en-US" sz="4900" dirty="0">
              <a:solidFill>
                <a:schemeClr val="tx2"/>
              </a:solidFill>
              <a:latin typeface="Utsaah" panose="020B0604020202020204" pitchFamily="34" charset="0"/>
              <a:ea typeface="+mj-ea"/>
              <a:cs typeface="Utsaah" panose="020B0604020202020204" pitchFamily="34" charset="0"/>
            </a:endParaRPr>
          </a:p>
          <a:p>
            <a:pPr eaLnBrk="1" hangingPunct="1">
              <a:spcBef>
                <a:spcPct val="0"/>
              </a:spcBef>
              <a:defRPr/>
            </a:pPr>
            <a:r>
              <a:rPr lang="en-US" sz="4800" dirty="0" smtClean="0">
                <a:solidFill>
                  <a:schemeClr val="tx2"/>
                </a:solidFill>
                <a:latin typeface="Utsaah" panose="020B0604020202020204" pitchFamily="34" charset="0"/>
                <a:ea typeface="+mj-ea"/>
                <a:cs typeface="Utsaah" panose="020B0604020202020204" pitchFamily="34" charset="0"/>
              </a:rPr>
              <a:t>Blogger.</a:t>
            </a:r>
          </a:p>
          <a:p>
            <a:pPr eaLnBrk="1" hangingPunct="1">
              <a:defRPr/>
            </a:pPr>
            <a:endParaRPr lang="en-US" dirty="0" smtClean="0">
              <a:latin typeface="Utsaah" panose="020B0604020202020204" pitchFamily="34" charset="0"/>
              <a:cs typeface="Utsaah" panose="020B0604020202020204" pitchFamily="34" charset="0"/>
            </a:endParaRPr>
          </a:p>
          <a:p>
            <a:pPr marL="0" indent="0" eaLnBrk="1" hangingPunct="1">
              <a:buFontTx/>
              <a:buNone/>
              <a:defRPr/>
            </a:pPr>
            <a:endParaRPr lang="en-US" dirty="0" smtClean="0">
              <a:latin typeface="Utsaah" panose="020B0604020202020204" pitchFamily="34" charset="0"/>
              <a:cs typeface="Utsaah" panose="020B0604020202020204" pitchFamily="34" charset="0"/>
            </a:endParaRPr>
          </a:p>
          <a:p>
            <a:pPr eaLnBrk="1" hangingPunct="1">
              <a:defRPr/>
            </a:pPr>
            <a:endParaRPr lang="en-US" dirty="0">
              <a:latin typeface="Utsaah" panose="020B0604020202020204" pitchFamily="34" charset="0"/>
              <a:cs typeface="Utsaah" panose="020B0604020202020204" pitchFamily="34" charset="0"/>
            </a:endParaRPr>
          </a:p>
        </p:txBody>
      </p:sp>
      <p:cxnSp>
        <p:nvCxnSpPr>
          <p:cNvPr id="3" name="Straight Connector 2"/>
          <p:cNvCxnSpPr/>
          <p:nvPr/>
        </p:nvCxnSpPr>
        <p:spPr>
          <a:xfrm>
            <a:off x="395288" y="620713"/>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7886" y="72008"/>
            <a:ext cx="1858610" cy="1916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5976" y="5897880"/>
            <a:ext cx="2478024" cy="96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Cont’d</a:t>
            </a:r>
            <a:endParaRPr lang="en-US" b="1" dirty="0">
              <a:solidFill>
                <a:schemeClr val="accent6"/>
              </a:solidFill>
              <a:latin typeface="Centaur" panose="02030504050205020304" pitchFamily="18" charset="0"/>
            </a:endParaRP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765175"/>
            <a:ext cx="8229600" cy="5360988"/>
          </a:xfrm>
        </p:spPr>
        <p:txBody>
          <a:bodyPr/>
          <a:lstStyle/>
          <a:p>
            <a:pPr eaLnBrk="1" hangingPunct="1">
              <a:defRPr/>
            </a:pPr>
            <a:r>
              <a:rPr lang="en-US" sz="2400" dirty="0"/>
              <a:t>On Linux/Unix Operating system No GUI provided to install Oracle </a:t>
            </a:r>
            <a:r>
              <a:rPr lang="en-US" sz="2400" dirty="0" err="1" smtClean="0"/>
              <a:t>TimesTen</a:t>
            </a:r>
            <a:r>
              <a:rPr lang="en-US" sz="2400" dirty="0" smtClean="0"/>
              <a:t>.</a:t>
            </a:r>
          </a:p>
          <a:p>
            <a:pPr eaLnBrk="1" hangingPunct="1">
              <a:defRPr/>
            </a:pPr>
            <a:r>
              <a:rPr lang="en-US" sz="2400" dirty="0"/>
              <a:t>Download </a:t>
            </a:r>
            <a:r>
              <a:rPr lang="en-US" sz="2400" dirty="0" err="1"/>
              <a:t>TimeSten</a:t>
            </a:r>
            <a:r>
              <a:rPr lang="en-US" sz="2400" dirty="0"/>
              <a:t> Software From OTN: </a:t>
            </a:r>
          </a:p>
          <a:p>
            <a:pPr lvl="1" eaLnBrk="1" hangingPunct="1">
              <a:defRPr/>
            </a:pPr>
            <a:r>
              <a:rPr lang="en-US" sz="2000" dirty="0">
                <a:hlinkClick r:id="rId2"/>
              </a:rPr>
              <a:t>http://</a:t>
            </a:r>
            <a:r>
              <a:rPr lang="en-US" sz="2000" dirty="0" smtClean="0">
                <a:hlinkClick r:id="rId2"/>
              </a:rPr>
              <a:t>www.oracle.com/technetwork/database/database-technologies/timesten/downloads/index.html</a:t>
            </a:r>
            <a:endParaRPr lang="en-US" sz="2000" dirty="0" smtClean="0"/>
          </a:p>
          <a:p>
            <a:pPr eaLnBrk="1" hangingPunct="1">
              <a:defRPr/>
            </a:pPr>
            <a:r>
              <a:rPr lang="en-US" sz="2400" dirty="0"/>
              <a:t>To start installation Run the following Command .</a:t>
            </a:r>
            <a:r>
              <a:rPr lang="en-US" sz="2400" dirty="0">
                <a:solidFill>
                  <a:srgbClr val="FF0000"/>
                </a:solidFill>
              </a:rPr>
              <a:t>/setup.sh </a:t>
            </a:r>
            <a:r>
              <a:rPr lang="en-US" sz="2400" dirty="0" smtClean="0"/>
              <a:t>	</a:t>
            </a:r>
          </a:p>
          <a:p>
            <a:pPr eaLnBrk="1" hangingPunct="1">
              <a:defRPr/>
            </a:pPr>
            <a:endParaRPr lang="en-US" sz="2400" dirty="0"/>
          </a:p>
          <a:p>
            <a:pPr eaLnBrk="1" hangingPunct="1">
              <a:defRPr/>
            </a:pPr>
            <a:r>
              <a:rPr lang="en-US" sz="2400" dirty="0" smtClean="0"/>
              <a:t>The Installation document provided on my blog :-</a:t>
            </a:r>
          </a:p>
          <a:p>
            <a:pPr lvl="1" eaLnBrk="1" hangingPunct="1">
              <a:defRPr/>
            </a:pPr>
            <a:r>
              <a:rPr lang="en-US" sz="2000" dirty="0">
                <a:hlinkClick r:id="rId3"/>
              </a:rPr>
              <a:t>http://</a:t>
            </a:r>
            <a:r>
              <a:rPr lang="en-US" sz="2000" dirty="0" smtClean="0">
                <a:hlinkClick r:id="rId3"/>
              </a:rPr>
              <a:t>osamamustafa.blogspot.ae/2014/01/installing-oracle-timesten-in-memory.html</a:t>
            </a:r>
            <a:endParaRPr lang="en-US" sz="2000" dirty="0" smtClean="0"/>
          </a:p>
          <a:p>
            <a:pPr>
              <a:defRPr/>
            </a:pPr>
            <a:r>
              <a:rPr lang="en-US" sz="2400" dirty="0"/>
              <a:t>Video Link:- </a:t>
            </a:r>
          </a:p>
          <a:p>
            <a:pPr lvl="1" eaLnBrk="1" hangingPunct="1">
              <a:defRPr/>
            </a:pPr>
            <a:r>
              <a:rPr lang="en-US" sz="2000" dirty="0">
                <a:hlinkClick r:id="rId4"/>
              </a:rPr>
              <a:t>http://</a:t>
            </a:r>
            <a:r>
              <a:rPr lang="en-US" sz="2000" dirty="0" smtClean="0">
                <a:hlinkClick r:id="rId4"/>
              </a:rPr>
              <a:t>osamamustafa.blogspot.com/2014/07/install-oracle-timesten-on-linux-video.html</a:t>
            </a:r>
            <a:endParaRPr lang="en-US" sz="2000" dirty="0" smtClean="0"/>
          </a:p>
          <a:p>
            <a:pPr marL="457200" lvl="1" indent="0" eaLnBrk="1" hangingPunct="1">
              <a:buFontTx/>
              <a:buNone/>
              <a:defRPr/>
            </a:pP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Installation Time</a:t>
            </a:r>
            <a:endParaRPr lang="en-US" b="1" dirty="0">
              <a:solidFill>
                <a:schemeClr val="accent6"/>
              </a:solidFill>
              <a:latin typeface="Centaur" panose="02030504050205020304" pitchFamily="18" charset="0"/>
            </a:endParaRP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1508" name="TextBox 5"/>
          <p:cNvSpPr txBox="1">
            <a:spLocks noChangeArrowheads="1"/>
          </p:cNvSpPr>
          <p:nvPr/>
        </p:nvSpPr>
        <p:spPr bwMode="auto">
          <a:xfrm>
            <a:off x="395288" y="765175"/>
            <a:ext cx="83534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Please choose an instance name for this installation? [ tt1122 ] </a:t>
            </a:r>
          </a:p>
          <a:p>
            <a:pPr lvl="1" eaLnBrk="1" hangingPunct="1">
              <a:spcBef>
                <a:spcPct val="0"/>
              </a:spcBef>
              <a:buFontTx/>
              <a:buNone/>
            </a:pPr>
            <a:r>
              <a:rPr lang="en-US" altLang="en-US" sz="1800"/>
              <a:t>Instance name will be 'tt1122'.</a:t>
            </a:r>
          </a:p>
          <a:p>
            <a:pPr lvl="1" eaLnBrk="1" hangingPunct="1">
              <a:spcBef>
                <a:spcPct val="0"/>
              </a:spcBef>
              <a:buFontTx/>
              <a:buNone/>
            </a:pPr>
            <a:r>
              <a:rPr lang="en-US" altLang="en-US" sz="1800"/>
              <a:t>Is this correct? [ yes ]</a:t>
            </a:r>
          </a:p>
          <a:p>
            <a:pPr lvl="1" eaLnBrk="1" hangingPunct="1">
              <a:spcBef>
                <a:spcPct val="0"/>
              </a:spcBef>
              <a:buFontTx/>
              <a:buNone/>
            </a:pPr>
            <a:endParaRPr lang="en-US" altLang="en-US" sz="1800"/>
          </a:p>
          <a:p>
            <a:pPr eaLnBrk="1" hangingPunct="1">
              <a:spcBef>
                <a:spcPct val="0"/>
              </a:spcBef>
              <a:buFontTx/>
              <a:buNone/>
            </a:pPr>
            <a:r>
              <a:rPr lang="en-US" altLang="en-US" sz="1800"/>
              <a:t>Of the three components:</a:t>
            </a:r>
          </a:p>
          <a:p>
            <a:pPr eaLnBrk="1" hangingPunct="1">
              <a:spcBef>
                <a:spcPct val="0"/>
              </a:spcBef>
              <a:buFontTx/>
              <a:buNone/>
            </a:pPr>
            <a:r>
              <a:rPr lang="en-US" altLang="en-US" sz="1800"/>
              <a:t> [1] Client/Server and Data Manager</a:t>
            </a:r>
          </a:p>
          <a:p>
            <a:pPr eaLnBrk="1" hangingPunct="1">
              <a:spcBef>
                <a:spcPct val="0"/>
              </a:spcBef>
              <a:buFontTx/>
              <a:buNone/>
            </a:pPr>
            <a:r>
              <a:rPr lang="en-US" altLang="en-US" sz="1800"/>
              <a:t> [2] Data Manager Only</a:t>
            </a:r>
          </a:p>
          <a:p>
            <a:pPr eaLnBrk="1" hangingPunct="1">
              <a:spcBef>
                <a:spcPct val="0"/>
              </a:spcBef>
              <a:buFontTx/>
              <a:buNone/>
            </a:pPr>
            <a:r>
              <a:rPr lang="en-US" altLang="en-US" sz="1800"/>
              <a:t> [3] Client Only</a:t>
            </a:r>
          </a:p>
          <a:p>
            <a:pPr eaLnBrk="1" hangingPunct="1">
              <a:spcBef>
                <a:spcPct val="0"/>
              </a:spcBef>
              <a:buFontTx/>
              <a:buNone/>
            </a:pPr>
            <a:endParaRPr lang="en-US" altLang="en-US" sz="1800"/>
          </a:p>
          <a:p>
            <a:pPr eaLnBrk="1" hangingPunct="1">
              <a:spcBef>
                <a:spcPct val="0"/>
              </a:spcBef>
              <a:buFontTx/>
              <a:buNone/>
            </a:pPr>
            <a:r>
              <a:rPr lang="en-US" altLang="en-US" sz="1800">
                <a:solidFill>
                  <a:srgbClr val="FF0000"/>
                </a:solidFill>
              </a:rPr>
              <a:t>Which would you like to install? [ 1 ] 1</a:t>
            </a:r>
          </a:p>
          <a:p>
            <a:pPr eaLnBrk="1" hangingPunct="1">
              <a:spcBef>
                <a:spcPct val="0"/>
              </a:spcBef>
              <a:buFontTx/>
              <a:buNone/>
            </a:pPr>
            <a:endParaRPr lang="en-US" altLang="en-US" sz="1800">
              <a:solidFill>
                <a:srgbClr val="FF0000"/>
              </a:solidFill>
            </a:endParaRPr>
          </a:p>
          <a:p>
            <a:pPr eaLnBrk="1" hangingPunct="1">
              <a:spcBef>
                <a:spcPct val="0"/>
              </a:spcBef>
              <a:buFontTx/>
              <a:buNone/>
            </a:pPr>
            <a:r>
              <a:rPr lang="en-US" altLang="en-US" sz="1800">
                <a:solidFill>
                  <a:srgbClr val="FF0000"/>
                </a:solidFill>
              </a:rPr>
              <a:t>Where would you like to install the tt1122 instance of TimesTen? [ 1 ] /u01/app/TimesTen</a:t>
            </a:r>
          </a:p>
          <a:p>
            <a:pPr eaLnBrk="1" hangingPunct="1">
              <a:spcBef>
                <a:spcPct val="0"/>
              </a:spcBef>
              <a:buFontTx/>
              <a:buNone/>
            </a:pPr>
            <a:endParaRPr lang="en-US" altLang="en-US" sz="1800">
              <a:solidFill>
                <a:srgbClr val="FF0000"/>
              </a:solidFill>
            </a:endParaRPr>
          </a:p>
          <a:p>
            <a:pPr eaLnBrk="1" hangingPunct="1">
              <a:spcBef>
                <a:spcPct val="0"/>
              </a:spcBef>
              <a:buFontTx/>
              <a:buNone/>
            </a:pPr>
            <a:r>
              <a:rPr lang="en-US" altLang="en-US" sz="1800"/>
              <a:t>The daemon logs will be located in /u01/app/TimesTen/tt1122/info</a:t>
            </a:r>
          </a:p>
          <a:p>
            <a:pPr eaLnBrk="1" hangingPunct="1">
              <a:spcBef>
                <a:spcPct val="0"/>
              </a:spcBef>
              <a:buFontTx/>
              <a:buNone/>
            </a:pPr>
            <a:r>
              <a:rPr lang="en-US" altLang="en-US" sz="1800">
                <a:solidFill>
                  <a:srgbClr val="FF0000"/>
                </a:solidFill>
              </a:rPr>
              <a:t>Would you like to specify a different location for the daemon logs? [ no ] </a:t>
            </a:r>
          </a:p>
          <a:p>
            <a:pPr eaLnBrk="1" hangingPunct="1">
              <a:spcBef>
                <a:spcPct val="0"/>
              </a:spcBef>
              <a:buFontTx/>
              <a:buNone/>
            </a:pPr>
            <a:r>
              <a:rPr lang="en-US" altLang="en-US" sz="1800">
                <a:solidFill>
                  <a:srgbClr val="FF0000"/>
                </a:solidFill>
              </a:rPr>
              <a:t>Installing into </a:t>
            </a:r>
            <a:r>
              <a:rPr lang="en-US" altLang="en-US" sz="1800"/>
              <a:t>/u01/app/TimesTen/tt1122 </a:t>
            </a:r>
            <a:r>
              <a:rPr lang="en-US" altLang="en-US" sz="1800">
                <a:solidFill>
                  <a:srgbClr val="FF0000"/>
                </a:solidFill>
              </a:rPr>
              <a:t>...</a:t>
            </a:r>
          </a:p>
          <a:p>
            <a:pPr eaLnBrk="1" hangingPunct="1">
              <a:spcBef>
                <a:spcPct val="0"/>
              </a:spcBef>
              <a:buFontTx/>
              <a:buNone/>
            </a:pPr>
            <a:r>
              <a:rPr lang="en-US" altLang="en-US" sz="1800">
                <a:solidFill>
                  <a:srgbClr val="FF0000"/>
                </a:solidFill>
              </a:rPr>
              <a:t>Uncompressing ...</a:t>
            </a:r>
          </a:p>
          <a:p>
            <a:pPr eaLnBrk="1" hangingPunct="1">
              <a:spcBef>
                <a:spcPct val="0"/>
              </a:spcBef>
              <a:buFontTx/>
              <a:buNone/>
            </a:pPr>
            <a:endParaRPr lang="en-US" altLang="en-US" sz="1800">
              <a:solidFill>
                <a:srgbClr val="FF0000"/>
              </a:solidFill>
            </a:endParaRP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solidFill>
                <a:srgbClr val="FF0000"/>
              </a:solidFill>
            </a:endParaRPr>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Installation Time</a:t>
            </a:r>
            <a:endParaRPr lang="en-US" b="1" dirty="0">
              <a:solidFill>
                <a:schemeClr val="accent6"/>
              </a:solidFill>
              <a:latin typeface="Centaur" panose="02030504050205020304" pitchFamily="18" charset="0"/>
            </a:endParaRP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2532" name="TextBox 5"/>
          <p:cNvSpPr txBox="1">
            <a:spLocks noChangeArrowheads="1"/>
          </p:cNvSpPr>
          <p:nvPr/>
        </p:nvSpPr>
        <p:spPr bwMode="auto">
          <a:xfrm>
            <a:off x="161925" y="790575"/>
            <a:ext cx="88741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rPr>
              <a:t>Do you want to use the default port number for the TimesTen daemon? [ yes ] </a:t>
            </a:r>
          </a:p>
          <a:p>
            <a:pPr eaLnBrk="1" hangingPunct="1">
              <a:spcBef>
                <a:spcPct val="0"/>
              </a:spcBef>
              <a:buFontTx/>
              <a:buNone/>
            </a:pPr>
            <a:r>
              <a:rPr lang="en-US" altLang="en-US" sz="1800"/>
              <a:t>The daemon will run on the default port number (53396).</a:t>
            </a:r>
          </a:p>
          <a:p>
            <a:pPr eaLnBrk="1" hangingPunct="1">
              <a:spcBef>
                <a:spcPct val="0"/>
              </a:spcBef>
              <a:buFontTx/>
              <a:buNone/>
            </a:pPr>
            <a:endParaRPr lang="en-US" altLang="en-US" sz="1800">
              <a:solidFill>
                <a:srgbClr val="FF0000"/>
              </a:solidFill>
            </a:endParaRPr>
          </a:p>
          <a:p>
            <a:pPr eaLnBrk="1" hangingPunct="1">
              <a:spcBef>
                <a:spcPct val="0"/>
              </a:spcBef>
              <a:buFontTx/>
              <a:buNone/>
            </a:pPr>
            <a:r>
              <a:rPr lang="en-US" altLang="en-US" sz="1800">
                <a:solidFill>
                  <a:srgbClr val="FF0000"/>
                </a:solidFill>
              </a:rPr>
              <a:t>Restrict access to the the TimesTen installation to the group 'oinstall'? [ yes ] </a:t>
            </a:r>
          </a:p>
          <a:p>
            <a:pPr eaLnBrk="1" hangingPunct="1">
              <a:spcBef>
                <a:spcPct val="0"/>
              </a:spcBef>
              <a:buFontTx/>
              <a:buNone/>
            </a:pPr>
            <a:endParaRPr lang="en-US" altLang="en-US" sz="1800">
              <a:solidFill>
                <a:srgbClr val="FF0000"/>
              </a:solidFill>
            </a:endParaRPr>
          </a:p>
          <a:p>
            <a:pPr eaLnBrk="1" hangingPunct="1">
              <a:spcBef>
                <a:spcPct val="0"/>
              </a:spcBef>
              <a:buFontTx/>
              <a:buNone/>
            </a:pPr>
            <a:r>
              <a:rPr lang="en-US" altLang="en-US" sz="1800">
                <a:solidFill>
                  <a:srgbClr val="FF0000"/>
                </a:solidFill>
              </a:rPr>
              <a:t>Please enter a value for TNS_ADMIN (s=skip)? [ ] </a:t>
            </a:r>
            <a:r>
              <a:rPr lang="en-US" altLang="en-US" sz="1800"/>
              <a:t>/u01/app/fmw/Oracle_BI1/network/admin</a:t>
            </a:r>
          </a:p>
          <a:p>
            <a:pPr eaLnBrk="1" hangingPunct="1">
              <a:spcBef>
                <a:spcPct val="0"/>
              </a:spcBef>
              <a:buFontTx/>
              <a:buNone/>
            </a:pPr>
            <a:endParaRPr lang="en-US" altLang="en-US" sz="1800"/>
          </a:p>
          <a:p>
            <a:pPr eaLnBrk="1" hangingPunct="1">
              <a:spcBef>
                <a:spcPct val="0"/>
              </a:spcBef>
              <a:buFontTx/>
              <a:buNone/>
            </a:pPr>
            <a:r>
              <a:rPr lang="en-US" altLang="en-US" sz="1800">
                <a:solidFill>
                  <a:srgbClr val="FF0000"/>
                </a:solidFill>
              </a:rPr>
              <a:t>What is the TCP/IP port number that you want the TimesTen Server to listen on</a:t>
            </a:r>
            <a:r>
              <a:rPr lang="en-US" altLang="en-US" sz="1800"/>
              <a:t>? [ 53397 ] </a:t>
            </a:r>
          </a:p>
          <a:p>
            <a:pPr eaLnBrk="1" hangingPunct="1">
              <a:spcBef>
                <a:spcPct val="0"/>
              </a:spcBef>
              <a:buFontTx/>
              <a:buNone/>
            </a:pPr>
            <a:endParaRPr lang="en-US" altLang="en-US" sz="1800"/>
          </a:p>
          <a:p>
            <a:pPr eaLnBrk="1" hangingPunct="1">
              <a:spcBef>
                <a:spcPct val="0"/>
              </a:spcBef>
              <a:buFontTx/>
              <a:buNone/>
            </a:pPr>
            <a:r>
              <a:rPr lang="en-US" altLang="en-US" sz="1800">
                <a:solidFill>
                  <a:srgbClr val="FF0000"/>
                </a:solidFill>
              </a:rPr>
              <a:t>Do you want to install QuickStart and the TimesTen Documentation? [ no ]</a:t>
            </a:r>
            <a:r>
              <a:rPr lang="en-US" altLang="en-US" sz="1800"/>
              <a:t> yes</a:t>
            </a:r>
          </a:p>
          <a:p>
            <a:pPr eaLnBrk="1" hangingPunct="1">
              <a:spcBef>
                <a:spcPct val="0"/>
              </a:spcBef>
              <a:buFontTx/>
              <a:buNone/>
            </a:pPr>
            <a:r>
              <a:rPr lang="en-US" altLang="en-US" sz="1800"/>
              <a:t>Where would you like to install the quickstart and doc directories (s=skip)? [ </a:t>
            </a:r>
          </a:p>
          <a:p>
            <a:pPr eaLnBrk="1" hangingPunct="1">
              <a:spcBef>
                <a:spcPct val="0"/>
              </a:spcBef>
              <a:buFontTx/>
              <a:buNone/>
            </a:pPr>
            <a:r>
              <a:rPr lang="en-US" altLang="en-US" sz="1800"/>
              <a:t>/u01/app/TimesTen/tt1122 ] </a:t>
            </a:r>
          </a:p>
          <a:p>
            <a:pPr eaLnBrk="1" hangingPunct="1">
              <a:spcBef>
                <a:spcPct val="0"/>
              </a:spcBef>
              <a:buFontTx/>
              <a:buNone/>
            </a:pPr>
            <a:endParaRPr lang="en-US" altLang="en-US" sz="1800"/>
          </a:p>
          <a:p>
            <a:pPr eaLnBrk="1" hangingPunct="1">
              <a:spcBef>
                <a:spcPct val="0"/>
              </a:spcBef>
              <a:buFontTx/>
              <a:buNone/>
            </a:pPr>
            <a:r>
              <a:rPr lang="en-US" altLang="en-US" sz="1800">
                <a:solidFill>
                  <a:srgbClr val="FF0000"/>
                </a:solidFill>
              </a:rPr>
              <a:t>Where would you like to create the DemoDataStore directory</a:t>
            </a:r>
            <a:r>
              <a:rPr lang="en-US" altLang="en-US" sz="1800"/>
              <a:t>? [ [u01/app/TimesTen/tt1122/info ] </a:t>
            </a:r>
          </a:p>
          <a:p>
            <a:pPr eaLnBrk="1" hangingPunct="1">
              <a:spcBef>
                <a:spcPct val="0"/>
              </a:spcBef>
              <a:buFontTx/>
              <a:buNone/>
            </a:pPr>
            <a:r>
              <a:rPr lang="en-US" altLang="en-US" sz="1800"/>
              <a:t>Creating /u01/app/TimesTen/tt1122/info/DemoDataStore ...</a:t>
            </a:r>
          </a:p>
          <a:p>
            <a:pPr eaLnBrk="1" hangingPunct="1">
              <a:spcBef>
                <a:spcPct val="0"/>
              </a:spcBef>
              <a:buFontTx/>
              <a:buNone/>
            </a:pPr>
            <a:endParaRPr lang="en-US" altLang="en-US" sz="1800">
              <a:solidFill>
                <a:srgbClr val="FF0000"/>
              </a:solidFill>
            </a:endParaRPr>
          </a:p>
          <a:p>
            <a:pPr eaLnBrk="1" hangingPunct="1">
              <a:spcBef>
                <a:spcPct val="0"/>
              </a:spcBef>
              <a:buFontTx/>
              <a:buNone/>
            </a:pPr>
            <a:r>
              <a:rPr lang="en-US" altLang="en-US" sz="1800">
                <a:solidFill>
                  <a:srgbClr val="FF0000"/>
                </a:solidFill>
              </a:rPr>
              <a:t>Would you like to use TimesTen Replication with Oracle Clusterware? </a:t>
            </a:r>
            <a:r>
              <a:rPr lang="en-US" altLang="en-US" sz="1800"/>
              <a:t>[ no ] </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solidFill>
                <a:srgbClr val="FF0000"/>
              </a:solidFill>
            </a:endParaRP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161925" y="790575"/>
            <a:ext cx="8874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2400"/>
              <a:t>After the installation the Daemon will be started without any DataStore.</a:t>
            </a:r>
          </a:p>
          <a:p>
            <a:pPr eaLnBrk="1" hangingPunct="1">
              <a:spcBef>
                <a:spcPct val="0"/>
              </a:spcBef>
            </a:pPr>
            <a:r>
              <a:rPr lang="en-US" altLang="en-US" sz="2400"/>
              <a:t>Creating sys.odbc.ini file needed for DataStore and connections (Direct, Client/Server, or IPC </a:t>
            </a:r>
          </a:p>
        </p:txBody>
      </p:sp>
      <p:sp>
        <p:nvSpPr>
          <p:cNvPr id="5"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Installation Hints</a:t>
            </a:r>
            <a:endParaRPr lang="en-US" b="1" dirty="0">
              <a:solidFill>
                <a:schemeClr val="accent6"/>
              </a:solidFill>
              <a:latin typeface="Centaur" panose="02030504050205020304" pitchFamily="18" charset="0"/>
            </a:endParaRPr>
          </a:p>
        </p:txBody>
      </p:sp>
      <p:cxnSp>
        <p:nvCxnSpPr>
          <p:cNvPr id="6" name="Straight Connector 5"/>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16013" y="2492375"/>
            <a:ext cx="6551612" cy="410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8" name="TextBox 8"/>
          <p:cNvSpPr txBox="1">
            <a:spLocks noChangeArrowheads="1"/>
          </p:cNvSpPr>
          <p:nvPr/>
        </p:nvSpPr>
        <p:spPr bwMode="auto">
          <a:xfrm>
            <a:off x="1403350" y="2708275"/>
            <a:ext cx="60499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#located at $TT_HOME/info/sys.odbc.ini </a:t>
            </a:r>
          </a:p>
          <a:p>
            <a:pPr eaLnBrk="1" hangingPunct="1">
              <a:spcBef>
                <a:spcPct val="0"/>
              </a:spcBef>
              <a:buFontTx/>
              <a:buNone/>
            </a:pPr>
            <a:r>
              <a:rPr lang="en-US" altLang="en-US" sz="1800" b="1"/>
              <a:t>[TEST_DSN] </a:t>
            </a:r>
            <a:endParaRPr lang="en-US" altLang="en-US" sz="1800"/>
          </a:p>
          <a:p>
            <a:pPr eaLnBrk="1" hangingPunct="1">
              <a:spcBef>
                <a:spcPct val="0"/>
              </a:spcBef>
              <a:buFontTx/>
              <a:buNone/>
            </a:pPr>
            <a:r>
              <a:rPr lang="en-US" altLang="en-US" sz="1800"/>
              <a:t>Driver=/u01/app/oracle/TimesTen/tt11.2/lib/libtten.so </a:t>
            </a:r>
          </a:p>
          <a:p>
            <a:pPr eaLnBrk="1" hangingPunct="1">
              <a:spcBef>
                <a:spcPct val="0"/>
              </a:spcBef>
              <a:buFontTx/>
              <a:buNone/>
            </a:pPr>
            <a:r>
              <a:rPr lang="en-US" altLang="en-US" sz="1800"/>
              <a:t>DataStore=/u01/app/oracle/info/TEST_DSN </a:t>
            </a:r>
          </a:p>
          <a:p>
            <a:pPr eaLnBrk="1" hangingPunct="1">
              <a:spcBef>
                <a:spcPct val="0"/>
              </a:spcBef>
              <a:buFontTx/>
              <a:buNone/>
            </a:pPr>
            <a:r>
              <a:rPr lang="en-US" altLang="en-US" sz="1800"/>
              <a:t>LogDir=/opt/oracle/info/TEST_DSN/log </a:t>
            </a:r>
          </a:p>
          <a:p>
            <a:pPr eaLnBrk="1" hangingPunct="1">
              <a:spcBef>
                <a:spcPct val="0"/>
              </a:spcBef>
              <a:buFontTx/>
              <a:buNone/>
            </a:pPr>
            <a:r>
              <a:rPr lang="en-US" altLang="en-US" sz="1800"/>
              <a:t>PermSize=32 </a:t>
            </a:r>
          </a:p>
          <a:p>
            <a:pPr eaLnBrk="1" hangingPunct="1">
              <a:spcBef>
                <a:spcPct val="0"/>
              </a:spcBef>
              <a:buFontTx/>
              <a:buNone/>
            </a:pPr>
            <a:r>
              <a:rPr lang="en-US" altLang="en-US" sz="1800"/>
              <a:t>TempSize=32 </a:t>
            </a:r>
          </a:p>
          <a:p>
            <a:pPr eaLnBrk="1" hangingPunct="1">
              <a:spcBef>
                <a:spcPct val="0"/>
              </a:spcBef>
              <a:buFontTx/>
              <a:buNone/>
            </a:pPr>
            <a:r>
              <a:rPr lang="en-US" altLang="en-US" sz="1800"/>
              <a:t>PLSQL=1 </a:t>
            </a:r>
          </a:p>
          <a:p>
            <a:pPr eaLnBrk="1" hangingPunct="1">
              <a:spcBef>
                <a:spcPct val="0"/>
              </a:spcBef>
              <a:buFontTx/>
              <a:buNone/>
            </a:pPr>
            <a:r>
              <a:rPr lang="en-US" altLang="en-US" sz="1800"/>
              <a:t>DatabaseCharacterSet=AL32UTF8 </a:t>
            </a:r>
          </a:p>
          <a:p>
            <a:pPr eaLnBrk="1" hangingPunct="1">
              <a:spcBef>
                <a:spcPct val="0"/>
              </a:spcBef>
              <a:buFontTx/>
              <a:buNone/>
            </a:pPr>
            <a:r>
              <a:rPr lang="en-US" altLang="en-US" sz="1800"/>
              <a:t>OracleNetServiceName=orcl </a:t>
            </a:r>
          </a:p>
          <a:p>
            <a:pPr eaLnBrk="1" hangingPunct="1">
              <a:spcBef>
                <a:spcPct val="0"/>
              </a:spcBef>
              <a:buFontTx/>
              <a:buNone/>
            </a:pPr>
            <a:r>
              <a:rPr lang="en-US" altLang="en-US" sz="1800"/>
              <a:t>[ODBC Data Sources] </a:t>
            </a:r>
          </a:p>
          <a:p>
            <a:pPr eaLnBrk="1" hangingPunct="1">
              <a:spcBef>
                <a:spcPct val="0"/>
              </a:spcBef>
              <a:buFontTx/>
              <a:buNone/>
            </a:pPr>
            <a:r>
              <a:rPr lang="en-US" altLang="en-US" sz="1800"/>
              <a:t>MYDS=TimesTen 11.2.1 Driver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765175"/>
            <a:ext cx="8229600" cy="5360988"/>
          </a:xfrm>
        </p:spPr>
        <p:txBody>
          <a:bodyPr/>
          <a:lstStyle/>
          <a:p>
            <a:r>
              <a:rPr lang="en-US" altLang="en-US" sz="2400" smtClean="0"/>
              <a:t>After creating the above DataStore Daemon should be restart to load DataStore.</a:t>
            </a:r>
          </a:p>
          <a:p>
            <a:pPr lvl="1"/>
            <a:r>
              <a:rPr lang="en-US" altLang="en-US" sz="2000" smtClean="0">
                <a:solidFill>
                  <a:srgbClr val="FF0000"/>
                </a:solidFill>
              </a:rPr>
              <a:t>ttDaemonAdmin –restart </a:t>
            </a:r>
          </a:p>
          <a:p>
            <a:pPr lvl="1"/>
            <a:endParaRPr lang="en-US" altLang="en-US" sz="2000" smtClean="0">
              <a:solidFill>
                <a:srgbClr val="FF0000"/>
              </a:solidFill>
            </a:endParaRPr>
          </a:p>
          <a:p>
            <a:r>
              <a:rPr lang="en-US" altLang="en-US" sz="2400" smtClean="0"/>
              <a:t>To test TimesTen Using this DataStore </a:t>
            </a:r>
          </a:p>
          <a:p>
            <a:pPr lvl="1"/>
            <a:r>
              <a:rPr lang="en-US" altLang="en-US" sz="2400" smtClean="0">
                <a:solidFill>
                  <a:srgbClr val="FF0000"/>
                </a:solidFill>
              </a:rPr>
              <a:t>ttisql TEST_DSN </a:t>
            </a:r>
          </a:p>
          <a:p>
            <a:pPr lvl="1"/>
            <a:endParaRPr lang="en-US" altLang="en-US" sz="2400" smtClean="0">
              <a:solidFill>
                <a:srgbClr val="FF0000"/>
              </a:solidFill>
            </a:endParaRPr>
          </a:p>
          <a:p>
            <a:r>
              <a:rPr lang="en-US" altLang="en-US" sz="2400" smtClean="0"/>
              <a:t>Till this step we only configure Timesten Without caching.</a:t>
            </a:r>
          </a:p>
          <a:p>
            <a:pPr lvl="1"/>
            <a:endParaRPr lang="en-US" altLang="en-US" sz="2000" smtClean="0">
              <a:solidFill>
                <a:srgbClr val="FF0000"/>
              </a:solidFill>
            </a:endParaRPr>
          </a:p>
          <a:p>
            <a:pPr lvl="1"/>
            <a:endParaRPr lang="en-US" altLang="en-US" sz="2000" smtClean="0"/>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Installation Hints</a:t>
            </a:r>
            <a:endParaRPr lang="en-US" b="1" dirty="0">
              <a:solidFill>
                <a:schemeClr val="accent6"/>
              </a:solidFill>
              <a:latin typeface="Centaur" panose="02030504050205020304" pitchFamily="18" charset="0"/>
            </a:endParaRP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765175"/>
            <a:ext cx="8229600" cy="5360988"/>
          </a:xfrm>
        </p:spPr>
        <p:txBody>
          <a:bodyPr/>
          <a:lstStyle/>
          <a:p>
            <a:r>
              <a:rPr lang="en-US" altLang="en-US" sz="2400" smtClean="0"/>
              <a:t>To start TimesTen caching the both databases should be configured Oracle database and Oracle in-memory database TimesTen.</a:t>
            </a:r>
          </a:p>
          <a:p>
            <a:endParaRPr lang="en-US" altLang="en-US" sz="2400" smtClean="0"/>
          </a:p>
          <a:p>
            <a:r>
              <a:rPr lang="en-US" altLang="en-US" sz="2400" smtClean="0"/>
              <a:t>The following steps discuss the configuration to cache tables in TimeSten as quick concept:- </a:t>
            </a:r>
          </a:p>
          <a:p>
            <a:endParaRPr lang="en-US" altLang="en-US" sz="2400" smtClean="0"/>
          </a:p>
          <a:p>
            <a:pPr lvl="1"/>
            <a:r>
              <a:rPr lang="en-US" altLang="en-US" sz="2000" smtClean="0">
                <a:solidFill>
                  <a:srgbClr val="FF0000"/>
                </a:solidFill>
              </a:rPr>
              <a:t>Configure connection between oracle database and TimesTen (SQL*NET). </a:t>
            </a:r>
          </a:p>
          <a:p>
            <a:pPr lvl="1"/>
            <a:r>
              <a:rPr lang="en-US" altLang="en-US" sz="2000" smtClean="0">
                <a:solidFill>
                  <a:srgbClr val="FF0000"/>
                </a:solidFill>
              </a:rPr>
              <a:t>Which tables will be cached? </a:t>
            </a:r>
          </a:p>
          <a:p>
            <a:pPr lvl="1"/>
            <a:r>
              <a:rPr lang="en-US" altLang="en-US" sz="2000" smtClean="0">
                <a:solidFill>
                  <a:srgbClr val="FF0000"/>
                </a:solidFill>
              </a:rPr>
              <a:t>Create cache admin. </a:t>
            </a:r>
          </a:p>
          <a:p>
            <a:endParaRPr lang="en-US" altLang="en-US" sz="2400" smtClean="0"/>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a:t>
            </a:r>
            <a:endParaRPr lang="en-US" b="1" dirty="0">
              <a:solidFill>
                <a:schemeClr val="accent6"/>
              </a:solidFill>
              <a:latin typeface="Centaur" panose="02030504050205020304" pitchFamily="18" charset="0"/>
            </a:endParaRP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256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0100" y="0"/>
            <a:ext cx="20161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 / Oracle Side</a:t>
            </a:r>
            <a:endParaRPr lang="en-US" b="1" dirty="0">
              <a:solidFill>
                <a:schemeClr val="accent6"/>
              </a:solidFill>
              <a:latin typeface="Centaur" panose="02030504050205020304" pitchFamily="18" charset="0"/>
            </a:endParaRP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407988" y="1052513"/>
          <a:ext cx="8340726" cy="4943475"/>
        </p:xfrm>
        <a:graphic>
          <a:graphicData uri="http://schemas.openxmlformats.org/drawingml/2006/table">
            <a:tbl>
              <a:tblPr firstRow="1" bandRow="1">
                <a:tableStyleId>{D7AC3CCA-C797-4891-BE02-D94E43425B78}</a:tableStyleId>
              </a:tblPr>
              <a:tblGrid>
                <a:gridCol w="4170363"/>
                <a:gridCol w="4170363"/>
              </a:tblGrid>
              <a:tr h="370888">
                <a:tc>
                  <a:txBody>
                    <a:bodyPr/>
                    <a:lstStyle/>
                    <a:p>
                      <a:r>
                        <a:rPr lang="en-US" sz="1800" dirty="0" smtClean="0">
                          <a:solidFill>
                            <a:srgbClr val="FF0000"/>
                          </a:solidFill>
                        </a:rPr>
                        <a:t>Steps</a:t>
                      </a:r>
                      <a:endParaRPr lang="en-US" sz="1800" dirty="0">
                        <a:solidFill>
                          <a:srgbClr val="FF0000"/>
                        </a:solidFill>
                      </a:endParaRPr>
                    </a:p>
                  </a:txBody>
                  <a:tcPr marT="45726" marB="45726"/>
                </a:tc>
                <a:tc>
                  <a:txBody>
                    <a:bodyPr/>
                    <a:lstStyle/>
                    <a:p>
                      <a:r>
                        <a:rPr lang="en-US" sz="1800" dirty="0" smtClean="0">
                          <a:solidFill>
                            <a:srgbClr val="FF0000"/>
                          </a:solidFill>
                        </a:rPr>
                        <a:t>Description</a:t>
                      </a:r>
                      <a:endParaRPr lang="en-US" sz="1800" dirty="0">
                        <a:solidFill>
                          <a:srgbClr val="FF0000"/>
                        </a:solidFill>
                      </a:endParaRPr>
                    </a:p>
                  </a:txBody>
                  <a:tcPr marT="45726" marB="45726"/>
                </a:tc>
              </a:tr>
              <a:tr h="640162">
                <a:tc>
                  <a:txBody>
                    <a:bodyPr/>
                    <a:lstStyle/>
                    <a:p>
                      <a:r>
                        <a:rPr lang="en-US" sz="1800" dirty="0" smtClean="0">
                          <a:solidFill>
                            <a:srgbClr val="000099"/>
                          </a:solidFill>
                        </a:rPr>
                        <a:t>Create TBS</a:t>
                      </a:r>
                      <a:endParaRPr lang="en-US" sz="1800" dirty="0">
                        <a:solidFill>
                          <a:srgbClr val="000099"/>
                        </a:solidFill>
                        <a:latin typeface="+mn-lt"/>
                        <a:ea typeface="+mn-ea"/>
                        <a:cs typeface="+mn-cs"/>
                      </a:endParaRP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Login to Oracle using sys user to create TBS. 	</a:t>
                      </a:r>
                      <a:endParaRPr lang="en-US" sz="1800" dirty="0" smtClean="0">
                        <a:solidFill>
                          <a:schemeClr val="tx1"/>
                        </a:solidFill>
                        <a:latin typeface="+mn-lt"/>
                        <a:ea typeface="+mn-ea"/>
                        <a:cs typeface="+mn-cs"/>
                      </a:endParaRPr>
                    </a:p>
                  </a:txBody>
                  <a:tcPr marT="45726" marB="45726"/>
                </a:tc>
              </a:tr>
              <a:tr h="1463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99"/>
                          </a:solidFill>
                        </a:rPr>
                        <a:t>Create </a:t>
                      </a:r>
                      <a:r>
                        <a:rPr lang="en-US" sz="1800" dirty="0" err="1" smtClean="0">
                          <a:solidFill>
                            <a:srgbClr val="000099"/>
                          </a:solidFill>
                        </a:rPr>
                        <a:t>TimesTen</a:t>
                      </a:r>
                      <a:r>
                        <a:rPr lang="en-US" sz="1800" dirty="0" smtClean="0">
                          <a:solidFill>
                            <a:srgbClr val="000099"/>
                          </a:solidFill>
                        </a:rPr>
                        <a:t> Schema 	</a:t>
                      </a:r>
                      <a:endParaRPr lang="en-US" sz="1800" dirty="0" smtClean="0">
                        <a:solidFill>
                          <a:srgbClr val="000099"/>
                        </a:solidFill>
                        <a:latin typeface="+mn-lt"/>
                        <a:ea typeface="+mn-ea"/>
                        <a:cs typeface="+mn-cs"/>
                      </a:endParaRP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Create user and run </a:t>
                      </a:r>
                      <a:r>
                        <a:rPr lang="en-US" sz="1800" dirty="0" err="1" smtClean="0"/>
                        <a:t>initCacheGlobalSchema.sql</a:t>
                      </a:r>
                      <a:r>
                        <a:rPr lang="en-US" sz="1800" dirty="0" smtClean="0"/>
                        <a:t> to $TT_HOME/</a:t>
                      </a:r>
                      <a:r>
                        <a:rPr lang="en-US" sz="1800" dirty="0" err="1" smtClean="0"/>
                        <a:t>oraclescripts</a:t>
                      </a:r>
                      <a:r>
                        <a:rPr lang="en-US" sz="1800" dirty="0" smtClean="0"/>
                        <a:t> to create the </a:t>
                      </a:r>
                      <a:r>
                        <a:rPr lang="en-US" sz="1800" dirty="0" err="1" smtClean="0"/>
                        <a:t>TimesTen</a:t>
                      </a:r>
                      <a:r>
                        <a:rPr lang="en-US" sz="1800" dirty="0" smtClean="0"/>
                        <a:t> schema in the Oracle database 	</a:t>
                      </a:r>
                      <a:endParaRPr lang="en-US" sz="1800" dirty="0" smtClean="0">
                        <a:solidFill>
                          <a:schemeClr val="tx1"/>
                        </a:solidFill>
                        <a:latin typeface="+mn-lt"/>
                        <a:ea typeface="+mn-ea"/>
                        <a:cs typeface="+mn-cs"/>
                      </a:endParaRPr>
                    </a:p>
                  </a:txBody>
                  <a:tcPr marT="45726" marB="45726"/>
                </a:tc>
              </a:tr>
              <a:tr h="640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99"/>
                          </a:solidFill>
                        </a:rPr>
                        <a:t>Create a Cache Administration User </a:t>
                      </a:r>
                      <a:endParaRPr lang="en-US" sz="1800" dirty="0" smtClean="0">
                        <a:solidFill>
                          <a:srgbClr val="000099"/>
                        </a:solidFill>
                        <a:latin typeface="+mn-lt"/>
                        <a:ea typeface="+mn-ea"/>
                        <a:cs typeface="+mn-cs"/>
                      </a:endParaRP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Create an Oracle account for the cache administration user. 	</a:t>
                      </a:r>
                      <a:endParaRPr lang="en-US" sz="1800" dirty="0" smtClean="0">
                        <a:solidFill>
                          <a:schemeClr val="tx1"/>
                        </a:solidFill>
                        <a:latin typeface="+mn-lt"/>
                        <a:ea typeface="+mn-ea"/>
                        <a:cs typeface="+mn-cs"/>
                      </a:endParaRPr>
                    </a:p>
                  </a:txBody>
                  <a:tcPr marT="45726" marB="45726"/>
                </a:tc>
              </a:tr>
              <a:tr h="1188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99"/>
                          </a:solidFill>
                        </a:rPr>
                        <a:t>Grant System Privileges to the Cache Administration </a:t>
                      </a:r>
                      <a:endParaRPr lang="en-US" sz="1800" dirty="0" smtClean="0">
                        <a:solidFill>
                          <a:srgbClr val="000099"/>
                        </a:solidFill>
                        <a:latin typeface="+mn-lt"/>
                        <a:ea typeface="+mn-ea"/>
                        <a:cs typeface="+mn-cs"/>
                      </a:endParaRP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Run $TT_HOME/</a:t>
                      </a:r>
                      <a:r>
                        <a:rPr lang="en-US" sz="1800" dirty="0" err="1" smtClean="0"/>
                        <a:t>oraclescripts</a:t>
                      </a:r>
                      <a:r>
                        <a:rPr lang="en-US" sz="1800" dirty="0" smtClean="0"/>
                        <a:t>/</a:t>
                      </a:r>
                      <a:r>
                        <a:rPr lang="en-US" sz="1800" dirty="0" err="1" smtClean="0"/>
                        <a:t>grantCacheAdminPrivileges.sql</a:t>
                      </a:r>
                      <a:r>
                        <a:rPr lang="en-US" sz="1800" dirty="0" smtClean="0"/>
                        <a:t> to grant the necessary privileges 	</a:t>
                      </a:r>
                      <a:endParaRPr lang="en-US" sz="1800" dirty="0" smtClean="0">
                        <a:solidFill>
                          <a:schemeClr val="tx1"/>
                        </a:solidFill>
                        <a:latin typeface="+mn-lt"/>
                        <a:ea typeface="+mn-ea"/>
                        <a:cs typeface="+mn-cs"/>
                      </a:endParaRPr>
                    </a:p>
                  </a:txBody>
                  <a:tcPr marT="45726" marB="45726"/>
                </a:tc>
              </a:tr>
              <a:tr h="640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99"/>
                          </a:solidFill>
                        </a:rPr>
                        <a:t>Grant Data Access Privileges to the Cache Admin</a:t>
                      </a:r>
                      <a:endParaRPr lang="en-US" sz="1800" dirty="0">
                        <a:solidFill>
                          <a:srgbClr val="000099"/>
                        </a:solidFill>
                        <a:latin typeface="+mn-lt"/>
                        <a:ea typeface="+mn-ea"/>
                        <a:cs typeface="+mn-cs"/>
                      </a:endParaRP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cache administration user is responsible for monitoring 	</a:t>
                      </a:r>
                      <a:endParaRPr lang="en-US" sz="1800" dirty="0" smtClean="0">
                        <a:solidFill>
                          <a:schemeClr val="tx1"/>
                        </a:solidFill>
                        <a:latin typeface="+mn-lt"/>
                        <a:ea typeface="+mn-ea"/>
                        <a:cs typeface="+mn-cs"/>
                      </a:endParaRPr>
                    </a:p>
                  </a:txBody>
                  <a:tcPr marT="45726" marB="45726"/>
                </a:tc>
              </a:tr>
            </a:tbl>
          </a:graphicData>
        </a:graphic>
      </p:graphicFrame>
      <p:pic>
        <p:nvPicPr>
          <p:cNvPr id="266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0"/>
            <a:ext cx="17859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836613"/>
            <a:ext cx="8229600" cy="5289550"/>
          </a:xfrm>
        </p:spPr>
        <p:txBody>
          <a:bodyPr/>
          <a:lstStyle/>
          <a:p>
            <a:pPr>
              <a:defRPr/>
            </a:pPr>
            <a:r>
              <a:rPr lang="en-US" sz="2000" dirty="0" err="1" smtClean="0"/>
              <a:t>sqlplus</a:t>
            </a:r>
            <a:r>
              <a:rPr lang="en-US" sz="2000" dirty="0" smtClean="0"/>
              <a:t> </a:t>
            </a:r>
            <a:r>
              <a:rPr lang="en-US" sz="2000" dirty="0" err="1"/>
              <a:t>sys@orcl</a:t>
            </a:r>
            <a:r>
              <a:rPr lang="en-US" sz="2000" dirty="0"/>
              <a:t> as </a:t>
            </a:r>
            <a:r>
              <a:rPr lang="en-US" sz="2000" dirty="0" err="1"/>
              <a:t>sysdba</a:t>
            </a:r>
            <a:r>
              <a:rPr lang="en-US" sz="2000" dirty="0"/>
              <a:t> </a:t>
            </a:r>
            <a:endParaRPr lang="en-US" sz="2000" dirty="0" smtClean="0"/>
          </a:p>
          <a:p>
            <a:pPr>
              <a:defRPr/>
            </a:pPr>
            <a:endParaRPr lang="en-US" altLang="en-US" sz="2400" dirty="0"/>
          </a:p>
          <a:p>
            <a:pPr>
              <a:defRPr/>
            </a:pPr>
            <a:r>
              <a:rPr lang="en-US" sz="2000" dirty="0"/>
              <a:t>create </a:t>
            </a:r>
            <a:r>
              <a:rPr lang="en-US" sz="2000" dirty="0" err="1"/>
              <a:t>tablespace</a:t>
            </a:r>
            <a:r>
              <a:rPr lang="en-US" sz="2000" dirty="0"/>
              <a:t> </a:t>
            </a:r>
            <a:r>
              <a:rPr lang="en-US" sz="2000" dirty="0" err="1"/>
              <a:t>ttcache</a:t>
            </a:r>
            <a:r>
              <a:rPr lang="en-US" sz="2000" dirty="0"/>
              <a:t> </a:t>
            </a:r>
            <a:r>
              <a:rPr lang="en-US" sz="2000" dirty="0" err="1"/>
              <a:t>datafile</a:t>
            </a:r>
            <a:r>
              <a:rPr lang="en-US" sz="2000" dirty="0"/>
              <a:t> </a:t>
            </a:r>
            <a:r>
              <a:rPr lang="en-US" sz="2000" dirty="0" err="1"/>
              <a:t>ttchache.dbf</a:t>
            </a:r>
            <a:r>
              <a:rPr lang="en-US" sz="2000" dirty="0"/>
              <a:t>' SIZE 100M; </a:t>
            </a:r>
            <a:endParaRPr lang="en-US" sz="2000" dirty="0" smtClean="0"/>
          </a:p>
          <a:p>
            <a:pPr>
              <a:defRPr/>
            </a:pPr>
            <a:endParaRPr lang="en-US" altLang="en-US" sz="2400" dirty="0"/>
          </a:p>
          <a:p>
            <a:pPr>
              <a:defRPr/>
            </a:pPr>
            <a:r>
              <a:rPr lang="en-US" sz="2000" dirty="0"/>
              <a:t>@</a:t>
            </a:r>
            <a:r>
              <a:rPr lang="en-US" sz="2000" dirty="0" err="1"/>
              <a:t>TimesTen</a:t>
            </a:r>
            <a:r>
              <a:rPr lang="en-US" sz="2000" dirty="0"/>
              <a:t>/tt1121/</a:t>
            </a:r>
            <a:r>
              <a:rPr lang="en-US" sz="2000" dirty="0" err="1"/>
              <a:t>oraclescripts</a:t>
            </a:r>
            <a:r>
              <a:rPr lang="en-US" sz="2000" dirty="0"/>
              <a:t>/</a:t>
            </a:r>
            <a:r>
              <a:rPr lang="en-US" sz="2000" dirty="0" err="1"/>
              <a:t>initCacheGlobalSchema.sql</a:t>
            </a:r>
            <a:r>
              <a:rPr lang="en-US" sz="2000" dirty="0"/>
              <a:t> </a:t>
            </a:r>
          </a:p>
          <a:p>
            <a:pPr>
              <a:defRPr/>
            </a:pPr>
            <a:r>
              <a:rPr lang="en-US" sz="2000" dirty="0"/>
              <a:t>- Enter the name for created </a:t>
            </a:r>
            <a:r>
              <a:rPr lang="en-US" sz="2000" dirty="0" err="1"/>
              <a:t>tablespace</a:t>
            </a:r>
            <a:r>
              <a:rPr lang="en-US" sz="2000" dirty="0"/>
              <a:t>, in our case </a:t>
            </a:r>
            <a:r>
              <a:rPr lang="en-US" sz="2000" dirty="0" err="1">
                <a:solidFill>
                  <a:srgbClr val="FF0000"/>
                </a:solidFill>
              </a:rPr>
              <a:t>ttcache</a:t>
            </a:r>
            <a:r>
              <a:rPr lang="en-US" sz="2000" dirty="0"/>
              <a:t>. </a:t>
            </a:r>
            <a:endParaRPr lang="en-US" sz="2000" dirty="0" smtClean="0"/>
          </a:p>
          <a:p>
            <a:pPr>
              <a:defRPr/>
            </a:pPr>
            <a:endParaRPr lang="en-US" sz="2000" dirty="0"/>
          </a:p>
          <a:p>
            <a:pPr>
              <a:defRPr/>
            </a:pPr>
            <a:r>
              <a:rPr lang="en-US" sz="2000" dirty="0"/>
              <a:t>create user </a:t>
            </a:r>
            <a:r>
              <a:rPr lang="en-US" sz="2000" dirty="0" err="1"/>
              <a:t>cacheadm</a:t>
            </a:r>
            <a:r>
              <a:rPr lang="en-US" sz="2000" dirty="0"/>
              <a:t> identified by </a:t>
            </a:r>
            <a:r>
              <a:rPr lang="en-US" sz="2000" dirty="0" err="1"/>
              <a:t>cacheadm</a:t>
            </a:r>
            <a:r>
              <a:rPr lang="en-US" sz="2000" dirty="0"/>
              <a:t> </a:t>
            </a:r>
          </a:p>
          <a:p>
            <a:pPr marL="0" indent="0">
              <a:buFontTx/>
              <a:buNone/>
              <a:defRPr/>
            </a:pPr>
            <a:r>
              <a:rPr lang="en-US" sz="2000" dirty="0" smtClean="0"/>
              <a:t>	default </a:t>
            </a:r>
            <a:r>
              <a:rPr lang="en-US" sz="2000" dirty="0" err="1"/>
              <a:t>tablespace</a:t>
            </a:r>
            <a:r>
              <a:rPr lang="en-US" sz="2000" dirty="0"/>
              <a:t> </a:t>
            </a:r>
            <a:r>
              <a:rPr lang="en-US" sz="2000" dirty="0" err="1"/>
              <a:t>ttchache</a:t>
            </a:r>
            <a:r>
              <a:rPr lang="en-US" sz="2000" dirty="0"/>
              <a:t> </a:t>
            </a:r>
          </a:p>
          <a:p>
            <a:pPr marL="0" indent="0">
              <a:buFontTx/>
              <a:buNone/>
              <a:defRPr/>
            </a:pPr>
            <a:r>
              <a:rPr lang="en-US" sz="2000" dirty="0" smtClean="0"/>
              <a:t>	quota </a:t>
            </a:r>
            <a:r>
              <a:rPr lang="en-US" sz="2000" dirty="0"/>
              <a:t>unlimited on </a:t>
            </a:r>
            <a:r>
              <a:rPr lang="en-US" sz="2000" dirty="0" err="1"/>
              <a:t>ttchache</a:t>
            </a:r>
            <a:r>
              <a:rPr lang="en-US" sz="2000" dirty="0"/>
              <a:t> </a:t>
            </a:r>
          </a:p>
          <a:p>
            <a:pPr marL="0" indent="0">
              <a:buFontTx/>
              <a:buNone/>
              <a:defRPr/>
            </a:pPr>
            <a:r>
              <a:rPr lang="en-US" sz="2000" dirty="0" smtClean="0"/>
              <a:t>	temporary </a:t>
            </a:r>
            <a:r>
              <a:rPr lang="en-US" sz="2000" dirty="0" err="1"/>
              <a:t>tablespace</a:t>
            </a:r>
            <a:r>
              <a:rPr lang="en-US" sz="2000" dirty="0"/>
              <a:t> temp; </a:t>
            </a:r>
            <a:endParaRPr lang="en-US" sz="2000" dirty="0" smtClean="0"/>
          </a:p>
          <a:p>
            <a:pPr marL="0" indent="0">
              <a:buFontTx/>
              <a:buNone/>
              <a:defRPr/>
            </a:pPr>
            <a:endParaRPr lang="en-US" sz="2000" dirty="0"/>
          </a:p>
          <a:p>
            <a:pPr>
              <a:defRPr/>
            </a:pPr>
            <a:r>
              <a:rPr lang="en-US" sz="2000" dirty="0" smtClean="0"/>
              <a:t>@</a:t>
            </a:r>
            <a:r>
              <a:rPr lang="en-US" sz="2000" dirty="0" err="1" smtClean="0"/>
              <a:t>TimesTen</a:t>
            </a:r>
            <a:r>
              <a:rPr lang="en-US" sz="2000" dirty="0" smtClean="0"/>
              <a:t>/tt1121/</a:t>
            </a:r>
            <a:r>
              <a:rPr lang="en-US" sz="2000" dirty="0" err="1" smtClean="0"/>
              <a:t>oraclescripts</a:t>
            </a:r>
            <a:r>
              <a:rPr lang="en-US" sz="2000" dirty="0" smtClean="0"/>
              <a:t>/</a:t>
            </a:r>
            <a:r>
              <a:rPr lang="en-US" sz="2000" dirty="0" err="1" smtClean="0"/>
              <a:t>grantCacheAdminPrivileges.sql</a:t>
            </a:r>
            <a:r>
              <a:rPr lang="en-US" sz="2000" dirty="0" smtClean="0"/>
              <a:t> </a:t>
            </a:r>
          </a:p>
          <a:p>
            <a:pPr lvl="1">
              <a:defRPr/>
            </a:pPr>
            <a:r>
              <a:rPr lang="en-US" sz="1600" dirty="0" smtClean="0"/>
              <a:t>- Enter the name for created user, in our case </a:t>
            </a:r>
            <a:r>
              <a:rPr lang="en-US" sz="1600" dirty="0" err="1" smtClean="0"/>
              <a:t>cacheadm</a:t>
            </a:r>
            <a:r>
              <a:rPr lang="en-US" sz="1600" dirty="0" smtClean="0"/>
              <a:t> </a:t>
            </a:r>
          </a:p>
          <a:p>
            <a:pPr marL="0" indent="0">
              <a:buFontTx/>
              <a:buNone/>
              <a:defRPr/>
            </a:pPr>
            <a:endParaRPr lang="en-US" sz="2000" dirty="0"/>
          </a:p>
          <a:p>
            <a:pPr>
              <a:defRPr/>
            </a:pPr>
            <a:endParaRPr lang="en-US" altLang="en-US" sz="2400" dirty="0" smtClean="0"/>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 / Oracle Side</a:t>
            </a:r>
            <a:endParaRPr lang="en-US" b="1" dirty="0">
              <a:solidFill>
                <a:schemeClr val="accent6"/>
              </a:solidFill>
              <a:latin typeface="Centaur" panose="02030504050205020304" pitchFamily="18" charset="0"/>
            </a:endParaRPr>
          </a:p>
        </p:txBody>
      </p:sp>
      <p:pic>
        <p:nvPicPr>
          <p:cNvPr id="276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0100" y="0"/>
            <a:ext cx="20161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 / </a:t>
            </a: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Side</a:t>
            </a:r>
            <a:endParaRPr lang="en-US" b="1" dirty="0">
              <a:solidFill>
                <a:schemeClr val="accent6"/>
              </a:solidFill>
              <a:latin typeface="Centaur" panose="02030504050205020304" pitchFamily="18" charset="0"/>
            </a:endParaRPr>
          </a:p>
        </p:txBody>
      </p:sp>
      <p:graphicFrame>
        <p:nvGraphicFramePr>
          <p:cNvPr id="5" name="Table 4"/>
          <p:cNvGraphicFramePr>
            <a:graphicFrameLocks noGrp="1"/>
          </p:cNvGraphicFramePr>
          <p:nvPr/>
        </p:nvGraphicFramePr>
        <p:xfrm>
          <a:off x="407988" y="1052513"/>
          <a:ext cx="8340726" cy="5400676"/>
        </p:xfrm>
        <a:graphic>
          <a:graphicData uri="http://schemas.openxmlformats.org/drawingml/2006/table">
            <a:tbl>
              <a:tblPr firstRow="1" bandRow="1">
                <a:tableStyleId>{9D7B26C5-4107-4FEC-AEDC-1716B250A1EF}</a:tableStyleId>
              </a:tblPr>
              <a:tblGrid>
                <a:gridCol w="4170363"/>
                <a:gridCol w="4170363"/>
              </a:tblGrid>
              <a:tr h="370723">
                <a:tc>
                  <a:txBody>
                    <a:bodyPr/>
                    <a:lstStyle/>
                    <a:p>
                      <a:r>
                        <a:rPr lang="en-US" sz="1800" dirty="0" smtClean="0">
                          <a:solidFill>
                            <a:srgbClr val="FF0000"/>
                          </a:solidFill>
                        </a:rPr>
                        <a:t>Steps</a:t>
                      </a:r>
                      <a:endParaRPr lang="en-US" sz="1800" dirty="0">
                        <a:solidFill>
                          <a:srgbClr val="FF0000"/>
                        </a:solidFill>
                      </a:endParaRPr>
                    </a:p>
                  </a:txBody>
                  <a:tcPr marT="45733" marB="45733"/>
                </a:tc>
                <a:tc>
                  <a:txBody>
                    <a:bodyPr/>
                    <a:lstStyle/>
                    <a:p>
                      <a:r>
                        <a:rPr lang="en-US" sz="1800" dirty="0" smtClean="0">
                          <a:solidFill>
                            <a:srgbClr val="FF0000"/>
                          </a:solidFill>
                        </a:rPr>
                        <a:t>Description</a:t>
                      </a:r>
                      <a:endParaRPr lang="en-US" sz="1800" dirty="0">
                        <a:solidFill>
                          <a:srgbClr val="FF0000"/>
                        </a:solidFill>
                      </a:endParaRPr>
                    </a:p>
                  </a:txBody>
                  <a:tcPr marT="45733" marB="45733"/>
                </a:tc>
              </a:tr>
              <a:tr h="640262">
                <a:tc>
                  <a:txBody>
                    <a:bodyPr/>
                    <a:lstStyle/>
                    <a:p>
                      <a:r>
                        <a:rPr lang="en-US" sz="1800" u="none" strike="noStrike" kern="1200" baseline="0" dirty="0" smtClean="0">
                          <a:solidFill>
                            <a:schemeClr val="tx1"/>
                          </a:solidFill>
                        </a:rPr>
                        <a:t>Create </a:t>
                      </a:r>
                      <a:r>
                        <a:rPr lang="en-US" sz="1800" u="none" strike="noStrike" kern="1200" baseline="0" dirty="0" err="1" smtClean="0">
                          <a:solidFill>
                            <a:schemeClr val="tx1"/>
                          </a:solidFill>
                        </a:rPr>
                        <a:t>DataStore</a:t>
                      </a:r>
                      <a:r>
                        <a:rPr lang="en-US" sz="1800" u="none" strike="noStrike" kern="1200" baseline="0" dirty="0" smtClean="0">
                          <a:solidFill>
                            <a:schemeClr val="tx1"/>
                          </a:solidFill>
                        </a:rPr>
                        <a:t> 	</a:t>
                      </a:r>
                      <a:endParaRPr lang="en-US" sz="1800" b="0" i="0" u="none" strike="noStrike" kern="1200" baseline="0" dirty="0" smtClean="0">
                        <a:solidFill>
                          <a:schemeClr val="tx1"/>
                        </a:solidFill>
                        <a:latin typeface="+mn-lt"/>
                        <a:ea typeface="+mn-ea"/>
                        <a:cs typeface="+mn-cs"/>
                      </a:endParaRPr>
                    </a:p>
                  </a:txBody>
                  <a:tcPr marT="45733" marB="45733"/>
                </a:tc>
                <a:tc>
                  <a:txBody>
                    <a:bodyPr/>
                    <a:lstStyle/>
                    <a:p>
                      <a:r>
                        <a:rPr lang="en-US" sz="1800" u="none" strike="noStrike" kern="1200" baseline="0" dirty="0" smtClean="0"/>
                        <a:t>Sys.odbc.ini add DSN to connect Oracle database 	</a:t>
                      </a:r>
                      <a:endParaRPr lang="en-US" sz="1800" b="0" i="0" u="none" strike="noStrike" kern="1200" baseline="0" dirty="0" smtClean="0">
                        <a:solidFill>
                          <a:schemeClr val="dk1"/>
                        </a:solidFill>
                        <a:latin typeface="+mn-lt"/>
                        <a:ea typeface="+mn-ea"/>
                        <a:cs typeface="+mn-cs"/>
                      </a:endParaRPr>
                    </a:p>
                  </a:txBody>
                  <a:tcPr marT="45733" marB="45733"/>
                </a:tc>
              </a:tr>
              <a:tr h="1005554">
                <a:tc>
                  <a:txBody>
                    <a:bodyPr/>
                    <a:lstStyle/>
                    <a:p>
                      <a:r>
                        <a:rPr lang="en-US" sz="1800" u="none" strike="noStrike" kern="1200" baseline="0" dirty="0" smtClean="0">
                          <a:solidFill>
                            <a:schemeClr val="tx1"/>
                          </a:solidFill>
                        </a:rPr>
                        <a:t>Configure TNS_ADMIN Location 	</a:t>
                      </a:r>
                      <a:endParaRPr lang="en-US" sz="1800" b="0" i="0" u="none" strike="noStrike" kern="1200" baseline="0" dirty="0" smtClean="0">
                        <a:solidFill>
                          <a:schemeClr val="tx1"/>
                        </a:solidFill>
                        <a:latin typeface="+mn-lt"/>
                        <a:ea typeface="+mn-ea"/>
                        <a:cs typeface="+mn-cs"/>
                      </a:endParaRPr>
                    </a:p>
                  </a:txBody>
                  <a:tcPr marT="45733" marB="45733"/>
                </a:tc>
                <a:tc>
                  <a:txBody>
                    <a:bodyPr/>
                    <a:lstStyle/>
                    <a:p>
                      <a:r>
                        <a:rPr lang="en-US" sz="1800" u="none" strike="noStrike" kern="1200" baseline="0" dirty="0" smtClean="0"/>
                        <a:t>Configure this step while setup or change location by run &lt;</a:t>
                      </a:r>
                      <a:r>
                        <a:rPr lang="en-US" sz="1800" u="none" strike="noStrike" kern="1200" baseline="0" dirty="0" err="1" smtClean="0"/>
                        <a:t>install_dir</a:t>
                      </a:r>
                      <a:r>
                        <a:rPr lang="en-US" sz="1800" u="none" strike="noStrike" kern="1200" baseline="0" dirty="0" smtClean="0"/>
                        <a:t>&gt;/bin/</a:t>
                      </a:r>
                      <a:r>
                        <a:rPr lang="en-US" sz="1800" u="none" strike="noStrike" kern="1200" baseline="0" dirty="0" err="1" smtClean="0"/>
                        <a:t>ttmodinstall</a:t>
                      </a:r>
                      <a:r>
                        <a:rPr lang="en-US" sz="1800" u="none" strike="noStrike" kern="1200" baseline="0" dirty="0" smtClean="0"/>
                        <a:t> </a:t>
                      </a:r>
                      <a:endParaRPr lang="en-US" sz="1800" b="0" i="0" u="none" strike="noStrike" kern="1200" baseline="0" dirty="0" smtClean="0">
                        <a:solidFill>
                          <a:schemeClr val="dk1"/>
                        </a:solidFill>
                        <a:latin typeface="+mn-lt"/>
                        <a:ea typeface="+mn-ea"/>
                        <a:cs typeface="+mn-cs"/>
                      </a:endParaRPr>
                    </a:p>
                  </a:txBody>
                  <a:tcPr marT="45733" marB="45733"/>
                </a:tc>
              </a:tr>
              <a:tr h="914555">
                <a:tc>
                  <a:txBody>
                    <a:bodyPr/>
                    <a:lstStyle/>
                    <a:p>
                      <a:r>
                        <a:rPr lang="en-US" sz="1800" u="none" strike="noStrike" kern="1200" baseline="0" dirty="0" smtClean="0">
                          <a:solidFill>
                            <a:schemeClr val="tx1"/>
                          </a:solidFill>
                        </a:rPr>
                        <a:t>Create Cache user on </a:t>
                      </a:r>
                      <a:r>
                        <a:rPr lang="en-US" sz="1800" u="none" strike="noStrike" kern="1200" baseline="0" dirty="0" err="1" smtClean="0">
                          <a:solidFill>
                            <a:schemeClr val="tx1"/>
                          </a:solidFill>
                        </a:rPr>
                        <a:t>TimesTen</a:t>
                      </a:r>
                      <a:r>
                        <a:rPr lang="en-US" sz="1800" u="none" strike="noStrike" kern="1200" baseline="0" dirty="0" smtClean="0">
                          <a:solidFill>
                            <a:schemeClr val="tx1"/>
                          </a:solidFill>
                        </a:rPr>
                        <a:t> 	</a:t>
                      </a:r>
                      <a:endParaRPr lang="en-US" sz="1800" b="0" i="0" u="none" strike="noStrike" kern="1200" baseline="0" dirty="0" smtClean="0">
                        <a:solidFill>
                          <a:schemeClr val="tx1"/>
                        </a:solidFill>
                        <a:latin typeface="+mn-lt"/>
                        <a:ea typeface="+mn-ea"/>
                        <a:cs typeface="+mn-cs"/>
                      </a:endParaRPr>
                    </a:p>
                  </a:txBody>
                  <a:tcPr marT="45733" marB="45733"/>
                </a:tc>
                <a:tc>
                  <a:txBody>
                    <a:bodyPr/>
                    <a:lstStyle/>
                    <a:p>
                      <a:r>
                        <a:rPr lang="en-US" sz="1800" u="none" strike="noStrike" kern="1200" baseline="0" dirty="0" smtClean="0"/>
                        <a:t>Same user should be create on oracle database and </a:t>
                      </a:r>
                      <a:r>
                        <a:rPr lang="en-US" sz="1800" u="none" strike="noStrike" kern="1200" baseline="0" dirty="0" err="1" smtClean="0"/>
                        <a:t>TimesTen</a:t>
                      </a:r>
                      <a:r>
                        <a:rPr lang="en-US" sz="1800" u="none" strike="noStrike" kern="1200" baseline="0" dirty="0" smtClean="0"/>
                        <a:t> example:- </a:t>
                      </a:r>
                      <a:r>
                        <a:rPr lang="en-US" sz="1800" u="none" strike="noStrike" kern="1200" baseline="0" dirty="0" err="1" smtClean="0"/>
                        <a:t>cacheadm</a:t>
                      </a:r>
                      <a:r>
                        <a:rPr lang="en-US" sz="1800" u="none" strike="noStrike" kern="1200" baseline="0" dirty="0" smtClean="0"/>
                        <a:t> </a:t>
                      </a:r>
                      <a:endParaRPr lang="en-US" sz="1800" b="0" i="0" u="none" strike="noStrike" kern="1200" baseline="0" dirty="0" smtClean="0">
                        <a:solidFill>
                          <a:schemeClr val="dk1"/>
                        </a:solidFill>
                        <a:latin typeface="+mn-lt"/>
                        <a:ea typeface="+mn-ea"/>
                        <a:cs typeface="+mn-cs"/>
                      </a:endParaRPr>
                    </a:p>
                  </a:txBody>
                  <a:tcPr marT="45733" marB="45733"/>
                </a:tc>
              </a:tr>
              <a:tr h="1189058">
                <a:tc>
                  <a:txBody>
                    <a:bodyPr/>
                    <a:lstStyle/>
                    <a:p>
                      <a:r>
                        <a:rPr lang="en-US" sz="1800" u="none" strike="noStrike" kern="1200" baseline="0" dirty="0" smtClean="0">
                          <a:solidFill>
                            <a:schemeClr val="tx1"/>
                          </a:solidFill>
                        </a:rPr>
                        <a:t>Grant privileges to cache user </a:t>
                      </a:r>
                      <a:endParaRPr lang="en-US" sz="1800" b="0" i="0" u="none" strike="noStrike" kern="1200" baseline="0" dirty="0" smtClean="0">
                        <a:solidFill>
                          <a:schemeClr val="tx1"/>
                        </a:solidFill>
                        <a:latin typeface="+mn-lt"/>
                        <a:ea typeface="+mn-ea"/>
                        <a:cs typeface="+mn-cs"/>
                      </a:endParaRPr>
                    </a:p>
                  </a:txBody>
                  <a:tcPr marT="45733" marB="45733"/>
                </a:tc>
                <a:tc>
                  <a:txBody>
                    <a:bodyPr/>
                    <a:lstStyle/>
                    <a:p>
                      <a:r>
                        <a:rPr lang="en-US" sz="1800" u="none" strike="noStrike" kern="1200" baseline="0" dirty="0" smtClean="0"/>
                        <a:t>Owner for cached table should be created 	</a:t>
                      </a:r>
                      <a:endParaRPr lang="en-US" sz="1800" b="0" i="0" u="none" strike="noStrike" kern="1200" baseline="0" dirty="0" smtClean="0">
                        <a:solidFill>
                          <a:schemeClr val="dk1"/>
                        </a:solidFill>
                        <a:latin typeface="+mn-lt"/>
                        <a:ea typeface="+mn-ea"/>
                        <a:cs typeface="+mn-cs"/>
                      </a:endParaRPr>
                    </a:p>
                  </a:txBody>
                  <a:tcPr marT="45733" marB="45733"/>
                </a:tc>
              </a:tr>
              <a:tr h="640262">
                <a:tc>
                  <a:txBody>
                    <a:bodyPr/>
                    <a:lstStyle/>
                    <a:p>
                      <a:r>
                        <a:rPr lang="en-US" sz="1800" u="none" strike="noStrike" kern="1200" baseline="0" dirty="0" smtClean="0">
                          <a:solidFill>
                            <a:schemeClr val="tx1"/>
                          </a:solidFill>
                        </a:rPr>
                        <a:t>Create the table owner in </a:t>
                      </a:r>
                      <a:r>
                        <a:rPr lang="en-US" sz="1800" u="none" strike="noStrike" kern="1200" baseline="0" dirty="0" err="1" smtClean="0">
                          <a:solidFill>
                            <a:schemeClr val="tx1"/>
                          </a:solidFill>
                        </a:rPr>
                        <a:t>TimesTen</a:t>
                      </a:r>
                      <a:r>
                        <a:rPr lang="en-US" sz="1800" u="none" strike="noStrike" kern="1200" baseline="0" dirty="0" smtClean="0">
                          <a:solidFill>
                            <a:schemeClr val="tx1"/>
                          </a:solidFill>
                        </a:rPr>
                        <a:t> 	</a:t>
                      </a:r>
                      <a:endParaRPr lang="en-US" sz="1800" b="0" i="0" u="none" strike="noStrike" kern="1200" baseline="0" dirty="0" smtClean="0">
                        <a:solidFill>
                          <a:schemeClr val="tx1"/>
                        </a:solidFill>
                        <a:latin typeface="+mn-lt"/>
                        <a:ea typeface="+mn-ea"/>
                        <a:cs typeface="+mn-cs"/>
                      </a:endParaRP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cache administration user is responsible for monitoring 	</a:t>
                      </a:r>
                      <a:endParaRPr lang="en-US" sz="1800" dirty="0" smtClean="0">
                        <a:solidFill>
                          <a:schemeClr val="tx1"/>
                        </a:solidFill>
                        <a:latin typeface="+mn-lt"/>
                        <a:ea typeface="+mn-ea"/>
                        <a:cs typeface="+mn-cs"/>
                      </a:endParaRPr>
                    </a:p>
                  </a:txBody>
                  <a:tcPr marT="45733" marB="45733"/>
                </a:tc>
              </a:tr>
              <a:tr h="640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solidFill>
                            <a:schemeClr val="tx1"/>
                          </a:solidFill>
                        </a:rPr>
                        <a:t>Assign grid to </a:t>
                      </a:r>
                      <a:r>
                        <a:rPr lang="en-US" sz="1800" u="none" strike="noStrike" kern="1200" baseline="0" dirty="0" err="1" smtClean="0">
                          <a:solidFill>
                            <a:schemeClr val="tx1"/>
                          </a:solidFill>
                        </a:rPr>
                        <a:t>DataStore</a:t>
                      </a:r>
                      <a:r>
                        <a:rPr lang="en-US" sz="1800" u="none" strike="noStrike" kern="1200" baseline="0" dirty="0" smtClean="0">
                          <a:solidFill>
                            <a:schemeClr val="tx1"/>
                          </a:solidFill>
                        </a:rPr>
                        <a:t> then create cache Group 	</a:t>
                      </a:r>
                      <a:endParaRPr lang="en-US" sz="1800" b="0" i="0" u="none" strike="noStrike" kern="1200" baseline="0" dirty="0" smtClean="0">
                        <a:solidFill>
                          <a:schemeClr val="tx1"/>
                        </a:solidFill>
                        <a:latin typeface="+mn-lt"/>
                        <a:ea typeface="+mn-ea"/>
                        <a:cs typeface="+mn-cs"/>
                      </a:endParaRPr>
                    </a:p>
                  </a:txBody>
                  <a:tcPr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This step in simple and can be run with </a:t>
                      </a:r>
                      <a:r>
                        <a:rPr lang="en-US" sz="1800" u="none" strike="noStrike" kern="1200" baseline="0" dirty="0" err="1" smtClean="0"/>
                        <a:t>TimesTen</a:t>
                      </a:r>
                      <a:r>
                        <a:rPr lang="en-US" sz="1800" u="none" strike="noStrike" kern="1200" baseline="0" dirty="0" smtClean="0"/>
                        <a:t> Command. </a:t>
                      </a:r>
                      <a:endParaRPr lang="en-US" sz="1800" b="0" i="0" u="none" strike="noStrike" kern="1200" baseline="0" dirty="0" smtClean="0">
                        <a:solidFill>
                          <a:schemeClr val="dk1"/>
                        </a:solidFill>
                        <a:latin typeface="+mn-lt"/>
                        <a:ea typeface="+mn-ea"/>
                        <a:cs typeface="+mn-cs"/>
                      </a:endParaRPr>
                    </a:p>
                  </a:txBody>
                  <a:tcPr marT="45733" marB="45733"/>
                </a:tc>
              </a:tr>
            </a:tbl>
          </a:graphicData>
        </a:graphic>
      </p:graphicFrame>
      <p:pic>
        <p:nvPicPr>
          <p:cNvPr id="2869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0"/>
            <a:ext cx="1498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836613"/>
            <a:ext cx="8229600" cy="5289550"/>
          </a:xfrm>
        </p:spPr>
        <p:txBody>
          <a:bodyPr/>
          <a:lstStyle/>
          <a:p>
            <a:pPr>
              <a:defRPr/>
            </a:pPr>
            <a:r>
              <a:rPr lang="en-US" sz="2000" dirty="0" err="1" smtClean="0"/>
              <a:t>Datasource</a:t>
            </a:r>
            <a:r>
              <a:rPr lang="en-US" sz="2000" dirty="0" smtClean="0"/>
              <a:t> should be configured ( sys.odbc.ini ).</a:t>
            </a:r>
          </a:p>
          <a:p>
            <a:pPr>
              <a:defRPr/>
            </a:pPr>
            <a:r>
              <a:rPr lang="en-US" sz="2000" dirty="0" smtClean="0"/>
              <a:t>TNS_ADMIN </a:t>
            </a:r>
            <a:r>
              <a:rPr lang="en-US" sz="2000" dirty="0"/>
              <a:t>can be modified by running </a:t>
            </a:r>
            <a:r>
              <a:rPr lang="en-US" sz="2000" dirty="0" err="1"/>
              <a:t>ttmodinstall</a:t>
            </a:r>
            <a:r>
              <a:rPr lang="en-US" sz="2000" dirty="0"/>
              <a:t> command and point to the new location, inside </a:t>
            </a:r>
            <a:r>
              <a:rPr lang="en-US" sz="2000" dirty="0" err="1"/>
              <a:t>tnsnames.ora</a:t>
            </a:r>
            <a:r>
              <a:rPr lang="en-US" sz="2000" dirty="0"/>
              <a:t> connection to desired oracle database should be created since it will be used by </a:t>
            </a:r>
            <a:r>
              <a:rPr lang="en-US" sz="2000" dirty="0" err="1"/>
              <a:t>DataStore</a:t>
            </a:r>
            <a:r>
              <a:rPr lang="en-US" sz="2000" dirty="0" smtClean="0"/>
              <a:t>.</a:t>
            </a:r>
          </a:p>
          <a:p>
            <a:pPr>
              <a:defRPr/>
            </a:pPr>
            <a:endParaRPr lang="en-US" sz="2000" dirty="0"/>
          </a:p>
          <a:p>
            <a:pPr>
              <a:defRPr/>
            </a:pPr>
            <a:r>
              <a:rPr lang="en-US" sz="2000" dirty="0"/>
              <a:t>Connect to </a:t>
            </a:r>
            <a:r>
              <a:rPr lang="en-US" sz="2000" dirty="0" err="1"/>
              <a:t>DataStore</a:t>
            </a:r>
            <a:r>
              <a:rPr lang="en-US" sz="2000" dirty="0"/>
              <a:t>:- </a:t>
            </a:r>
          </a:p>
          <a:p>
            <a:pPr lvl="1">
              <a:defRPr/>
            </a:pPr>
            <a:r>
              <a:rPr lang="en-US" sz="2000" dirty="0" err="1">
                <a:solidFill>
                  <a:srgbClr val="FF0000"/>
                </a:solidFill>
                <a:ea typeface="+mn-ea"/>
              </a:rPr>
              <a:t>ttIsql</a:t>
            </a:r>
            <a:r>
              <a:rPr lang="en-US" sz="2000" dirty="0">
                <a:solidFill>
                  <a:srgbClr val="FF0000"/>
                </a:solidFill>
                <a:ea typeface="+mn-ea"/>
              </a:rPr>
              <a:t> MYDS </a:t>
            </a:r>
            <a:endParaRPr lang="en-US" sz="2000" dirty="0" smtClean="0">
              <a:solidFill>
                <a:srgbClr val="FF0000"/>
              </a:solidFill>
              <a:ea typeface="+mn-ea"/>
            </a:endParaRPr>
          </a:p>
          <a:p>
            <a:pPr lvl="1">
              <a:defRPr/>
            </a:pPr>
            <a:endParaRPr lang="en-US" sz="2000" dirty="0">
              <a:solidFill>
                <a:srgbClr val="FF0000"/>
              </a:solidFill>
              <a:ea typeface="+mn-ea"/>
            </a:endParaRPr>
          </a:p>
          <a:p>
            <a:pPr>
              <a:defRPr/>
            </a:pPr>
            <a:r>
              <a:rPr lang="en-US" sz="2000" dirty="0"/>
              <a:t>Create the </a:t>
            </a:r>
            <a:r>
              <a:rPr lang="en-US" sz="2000" dirty="0" err="1"/>
              <a:t>cacheadmin</a:t>
            </a:r>
            <a:r>
              <a:rPr lang="en-US" sz="2000" dirty="0"/>
              <a:t> in </a:t>
            </a:r>
            <a:r>
              <a:rPr lang="en-US" sz="2000" dirty="0" err="1"/>
              <a:t>TimesTen</a:t>
            </a:r>
            <a:r>
              <a:rPr lang="en-US" sz="2000" dirty="0"/>
              <a:t>:- </a:t>
            </a:r>
            <a:endParaRPr lang="en-US" sz="2000" dirty="0" smtClean="0"/>
          </a:p>
          <a:p>
            <a:pPr marL="800100" lvl="2" indent="0">
              <a:buFontTx/>
              <a:buNone/>
              <a:defRPr/>
            </a:pPr>
            <a:r>
              <a:rPr lang="en-US" sz="2000" dirty="0">
                <a:solidFill>
                  <a:srgbClr val="FF0000"/>
                </a:solidFill>
              </a:rPr>
              <a:t>create user </a:t>
            </a:r>
            <a:r>
              <a:rPr lang="en-US" sz="2000" dirty="0" err="1">
                <a:solidFill>
                  <a:srgbClr val="FF0000"/>
                </a:solidFill>
              </a:rPr>
              <a:t>cacheadm</a:t>
            </a:r>
            <a:r>
              <a:rPr lang="en-US" sz="2000" dirty="0">
                <a:solidFill>
                  <a:srgbClr val="FF0000"/>
                </a:solidFill>
              </a:rPr>
              <a:t> identified by </a:t>
            </a:r>
            <a:r>
              <a:rPr lang="en-US" sz="2000" dirty="0" err="1">
                <a:solidFill>
                  <a:srgbClr val="FF0000"/>
                </a:solidFill>
              </a:rPr>
              <a:t>cacheadm</a:t>
            </a:r>
            <a:r>
              <a:rPr lang="en-US" sz="2000" dirty="0">
                <a:solidFill>
                  <a:srgbClr val="FF0000"/>
                </a:solidFill>
              </a:rPr>
              <a:t>; </a:t>
            </a:r>
          </a:p>
          <a:p>
            <a:pPr marL="800100" lvl="2" indent="0">
              <a:buFontTx/>
              <a:buNone/>
              <a:defRPr/>
            </a:pPr>
            <a:r>
              <a:rPr lang="en-US" sz="2000" dirty="0">
                <a:solidFill>
                  <a:srgbClr val="FF0000"/>
                </a:solidFill>
              </a:rPr>
              <a:t>grant create session, </a:t>
            </a:r>
            <a:r>
              <a:rPr lang="en-US" sz="2000" dirty="0" err="1">
                <a:solidFill>
                  <a:srgbClr val="FF0000"/>
                </a:solidFill>
              </a:rPr>
              <a:t>cacheadm</a:t>
            </a:r>
            <a:r>
              <a:rPr lang="en-US" sz="2000" dirty="0">
                <a:solidFill>
                  <a:srgbClr val="FF0000"/>
                </a:solidFill>
              </a:rPr>
              <a:t>, </a:t>
            </a:r>
          </a:p>
          <a:p>
            <a:pPr marL="800100" lvl="2" indent="0">
              <a:buFontTx/>
              <a:buNone/>
              <a:defRPr/>
            </a:pPr>
            <a:r>
              <a:rPr lang="en-US" sz="2000" dirty="0">
                <a:solidFill>
                  <a:srgbClr val="FF0000"/>
                </a:solidFill>
              </a:rPr>
              <a:t>create any table, drop any table to </a:t>
            </a:r>
            <a:r>
              <a:rPr lang="en-US" sz="2000" dirty="0" err="1">
                <a:solidFill>
                  <a:srgbClr val="FF0000"/>
                </a:solidFill>
              </a:rPr>
              <a:t>cacheadm</a:t>
            </a:r>
            <a:r>
              <a:rPr lang="en-US" sz="2000" dirty="0">
                <a:solidFill>
                  <a:srgbClr val="FF0000"/>
                </a:solidFill>
              </a:rPr>
              <a:t>; </a:t>
            </a:r>
            <a:endParaRPr lang="en-US" sz="4000" dirty="0">
              <a:solidFill>
                <a:srgbClr val="FF0000"/>
              </a:solidFill>
            </a:endParaRPr>
          </a:p>
          <a:p>
            <a:pPr marL="457200" lvl="1" indent="0">
              <a:buFontTx/>
              <a:buNone/>
              <a:defRPr/>
            </a:pPr>
            <a:r>
              <a:rPr lang="en-US" altLang="en-US" sz="2000" dirty="0" smtClean="0"/>
              <a:t>Or</a:t>
            </a:r>
          </a:p>
          <a:p>
            <a:pPr marL="457200" lvl="1" indent="0">
              <a:buFontTx/>
              <a:buNone/>
              <a:defRPr/>
            </a:pPr>
            <a:r>
              <a:rPr lang="en-US" sz="2000" dirty="0" smtClean="0"/>
              <a:t>	</a:t>
            </a:r>
            <a:r>
              <a:rPr lang="en-US" sz="2000" dirty="0">
                <a:solidFill>
                  <a:srgbClr val="FF0000"/>
                </a:solidFill>
              </a:rPr>
              <a:t>Grant all to </a:t>
            </a:r>
            <a:r>
              <a:rPr lang="en-US" sz="2000" dirty="0" err="1">
                <a:solidFill>
                  <a:srgbClr val="FF0000"/>
                </a:solidFill>
              </a:rPr>
              <a:t>cacheadm</a:t>
            </a:r>
            <a:r>
              <a:rPr lang="en-US" sz="2000" dirty="0">
                <a:solidFill>
                  <a:srgbClr val="FF0000"/>
                </a:solidFill>
              </a:rPr>
              <a:t>; </a:t>
            </a:r>
            <a:endParaRPr lang="en-US" altLang="en-US" sz="2000" dirty="0">
              <a:solidFill>
                <a:srgbClr val="FF0000"/>
              </a:solidFill>
            </a:endParaRPr>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 / </a:t>
            </a: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Side</a:t>
            </a:r>
            <a:endParaRPr lang="en-US" b="1" dirty="0">
              <a:solidFill>
                <a:schemeClr val="accent6"/>
              </a:solidFill>
              <a:latin typeface="Centaur" panose="02030504050205020304" pitchFamily="18" charset="0"/>
            </a:endParaRPr>
          </a:p>
        </p:txBody>
      </p:sp>
      <p:pic>
        <p:nvPicPr>
          <p:cNvPr id="2970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0"/>
            <a:ext cx="12811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GoogIe</a:t>
            </a:r>
            <a:r>
              <a:rPr lang="en-US" dirty="0" smtClean="0">
                <a:solidFill>
                  <a:srgbClr val="FF0000"/>
                </a:solidFill>
              </a:rPr>
              <a:t> </a:t>
            </a:r>
            <a:r>
              <a:rPr lang="en-US" dirty="0" smtClean="0"/>
              <a:t>Search </a:t>
            </a:r>
            <a:endParaRPr lang="en-US" dirty="0"/>
          </a:p>
        </p:txBody>
      </p:sp>
      <p:pic>
        <p:nvPicPr>
          <p:cNvPr id="4" name="Content Placeholder 3"/>
          <p:cNvPicPr>
            <a:picLocks noGrp="1" noChangeAspect="1"/>
          </p:cNvPicPr>
          <p:nvPr>
            <p:ph idx="1"/>
          </p:nvPr>
        </p:nvPicPr>
        <p:blipFill>
          <a:blip r:embed="rId2"/>
          <a:stretch>
            <a:fillRect/>
          </a:stretch>
        </p:blipFill>
        <p:spPr>
          <a:xfrm>
            <a:off x="457200" y="2695357"/>
            <a:ext cx="4419741" cy="1385633"/>
          </a:xfrm>
          <a:prstGeom prst="rect">
            <a:avLst/>
          </a:prstGeom>
        </p:spPr>
      </p:pic>
      <p:sp>
        <p:nvSpPr>
          <p:cNvPr id="6" name="TextBox 5"/>
          <p:cNvSpPr txBox="1"/>
          <p:nvPr/>
        </p:nvSpPr>
        <p:spPr>
          <a:xfrm>
            <a:off x="457200" y="2077838"/>
            <a:ext cx="2314600" cy="369332"/>
          </a:xfrm>
          <a:prstGeom prst="rect">
            <a:avLst/>
          </a:prstGeom>
          <a:noFill/>
        </p:spPr>
        <p:txBody>
          <a:bodyPr wrap="square" rtlCol="0">
            <a:spAutoFit/>
          </a:bodyPr>
          <a:lstStyle/>
          <a:p>
            <a:r>
              <a:rPr lang="en-US" b="1" u="sng" dirty="0" smtClean="0"/>
              <a:t>Without Oracle </a:t>
            </a:r>
            <a:endParaRPr lang="en-US" b="1" u="sng" dirty="0"/>
          </a:p>
        </p:txBody>
      </p:sp>
      <p:sp>
        <p:nvSpPr>
          <p:cNvPr id="7" name="TextBox 6"/>
          <p:cNvSpPr txBox="1"/>
          <p:nvPr/>
        </p:nvSpPr>
        <p:spPr>
          <a:xfrm>
            <a:off x="5220072" y="2077838"/>
            <a:ext cx="1529137" cy="369332"/>
          </a:xfrm>
          <a:prstGeom prst="rect">
            <a:avLst/>
          </a:prstGeom>
          <a:noFill/>
        </p:spPr>
        <p:txBody>
          <a:bodyPr wrap="none" rtlCol="0">
            <a:spAutoFit/>
          </a:bodyPr>
          <a:lstStyle/>
          <a:p>
            <a:r>
              <a:rPr lang="en-US" b="1" u="sng" dirty="0" smtClean="0">
                <a:solidFill>
                  <a:srgbClr val="FF0000"/>
                </a:solidFill>
              </a:rPr>
              <a:t>With Oracle </a:t>
            </a:r>
            <a:endParaRPr lang="en-US" b="1" u="sng"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941" y="2676741"/>
            <a:ext cx="4099874" cy="2991345"/>
          </a:xfrm>
          <a:prstGeom prst="rect">
            <a:avLst/>
          </a:prstGeom>
        </p:spPr>
      </p:pic>
    </p:spTree>
    <p:extLst>
      <p:ext uri="{BB962C8B-B14F-4D97-AF65-F5344CB8AC3E}">
        <p14:creationId xmlns:p14="http://schemas.microsoft.com/office/powerpoint/2010/main" val="2502662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836613"/>
            <a:ext cx="8229600" cy="5289550"/>
          </a:xfrm>
        </p:spPr>
        <p:txBody>
          <a:bodyPr/>
          <a:lstStyle/>
          <a:p>
            <a:pPr>
              <a:defRPr/>
            </a:pPr>
            <a:r>
              <a:rPr lang="en-US" sz="2000" dirty="0" err="1"/>
              <a:t>DataStore</a:t>
            </a:r>
            <a:r>
              <a:rPr lang="en-US" sz="2000" dirty="0"/>
              <a:t> is ready but </a:t>
            </a:r>
            <a:r>
              <a:rPr lang="en-US" sz="2000" dirty="0" err="1"/>
              <a:t>cacheadm</a:t>
            </a:r>
            <a:r>
              <a:rPr lang="en-US" sz="2000" dirty="0"/>
              <a:t> </a:t>
            </a:r>
            <a:r>
              <a:rPr lang="en-US" sz="2000" dirty="0" smtClean="0"/>
              <a:t>password is not.</a:t>
            </a:r>
          </a:p>
          <a:p>
            <a:pPr>
              <a:defRPr/>
            </a:pPr>
            <a:r>
              <a:rPr lang="en-US" altLang="en-US" sz="2000" dirty="0"/>
              <a:t>Exit from the old </a:t>
            </a:r>
            <a:r>
              <a:rPr lang="en-US" altLang="en-US" sz="2000" dirty="0" err="1"/>
              <a:t>databsource</a:t>
            </a:r>
            <a:r>
              <a:rPr lang="en-US" altLang="en-US" sz="2000" dirty="0"/>
              <a:t> connection </a:t>
            </a:r>
            <a:r>
              <a:rPr lang="en-US" altLang="en-US" sz="2000" dirty="0">
                <a:sym typeface="Wingdings" panose="05000000000000000000" pitchFamily="2" charset="2"/>
              </a:rPr>
              <a:t> connect using the </a:t>
            </a:r>
            <a:r>
              <a:rPr lang="en-US" altLang="en-US" sz="2000" dirty="0" smtClean="0">
                <a:sym typeface="Wingdings" panose="05000000000000000000" pitchFamily="2" charset="2"/>
              </a:rPr>
              <a:t>below:-</a:t>
            </a:r>
          </a:p>
          <a:p>
            <a:pPr>
              <a:defRPr/>
            </a:pPr>
            <a:endParaRPr lang="en-US" altLang="en-US" sz="2000" dirty="0">
              <a:sym typeface="Wingdings" panose="05000000000000000000" pitchFamily="2" charset="2"/>
            </a:endParaRPr>
          </a:p>
          <a:p>
            <a:pPr marL="0" indent="0">
              <a:buFontTx/>
              <a:buNone/>
              <a:defRPr/>
            </a:pPr>
            <a:r>
              <a:rPr lang="en-US" sz="1800" dirty="0" err="1">
                <a:solidFill>
                  <a:srgbClr val="FF0000"/>
                </a:solidFill>
              </a:rPr>
              <a:t>ttIsql</a:t>
            </a:r>
            <a:r>
              <a:rPr lang="en-US" sz="1800" dirty="0">
                <a:solidFill>
                  <a:srgbClr val="FF0000"/>
                </a:solidFill>
              </a:rPr>
              <a:t> "DSN=MYDS;UID=</a:t>
            </a:r>
            <a:r>
              <a:rPr lang="en-US" sz="1800" dirty="0" err="1">
                <a:solidFill>
                  <a:srgbClr val="FF0000"/>
                </a:solidFill>
              </a:rPr>
              <a:t>cacheadm;PWD</a:t>
            </a:r>
            <a:r>
              <a:rPr lang="en-US" sz="1800" dirty="0">
                <a:solidFill>
                  <a:srgbClr val="FF0000"/>
                </a:solidFill>
              </a:rPr>
              <a:t>=</a:t>
            </a:r>
            <a:r>
              <a:rPr lang="en-US" sz="1800" dirty="0" err="1">
                <a:solidFill>
                  <a:srgbClr val="FF0000"/>
                </a:solidFill>
              </a:rPr>
              <a:t>cacheadm;OraclePWD</a:t>
            </a:r>
            <a:r>
              <a:rPr lang="en-US" sz="1800" dirty="0">
                <a:solidFill>
                  <a:srgbClr val="FF0000"/>
                </a:solidFill>
              </a:rPr>
              <a:t>=</a:t>
            </a:r>
            <a:r>
              <a:rPr lang="en-US" sz="1800" dirty="0" err="1">
                <a:solidFill>
                  <a:srgbClr val="FF0000"/>
                </a:solidFill>
              </a:rPr>
              <a:t>cacheadm</a:t>
            </a:r>
            <a:r>
              <a:rPr lang="en-US" sz="1800" dirty="0">
                <a:solidFill>
                  <a:srgbClr val="FF0000"/>
                </a:solidFill>
              </a:rPr>
              <a:t>" </a:t>
            </a:r>
            <a:endParaRPr lang="en-US" sz="1800" dirty="0" smtClean="0">
              <a:solidFill>
                <a:srgbClr val="FF0000"/>
              </a:solidFill>
            </a:endParaRPr>
          </a:p>
          <a:p>
            <a:pPr marL="0" indent="0">
              <a:buFontTx/>
              <a:buNone/>
              <a:defRPr/>
            </a:pPr>
            <a:endParaRPr lang="en-US" altLang="en-US" sz="1800" dirty="0">
              <a:solidFill>
                <a:srgbClr val="FF0000"/>
              </a:solidFill>
              <a:sym typeface="Wingdings" panose="05000000000000000000" pitchFamily="2" charset="2"/>
            </a:endParaRPr>
          </a:p>
          <a:p>
            <a:pPr>
              <a:defRPr/>
            </a:pPr>
            <a:r>
              <a:rPr lang="en-US" sz="2000" dirty="0"/>
              <a:t>set </a:t>
            </a:r>
            <a:r>
              <a:rPr lang="en-US" sz="2000" dirty="0" err="1"/>
              <a:t>cacheadm</a:t>
            </a:r>
            <a:r>
              <a:rPr lang="en-US" sz="2000" dirty="0"/>
              <a:t> password:- </a:t>
            </a:r>
            <a:endParaRPr lang="en-US" sz="2000" dirty="0" smtClean="0"/>
          </a:p>
          <a:p>
            <a:pPr marL="0" indent="0">
              <a:buFontTx/>
              <a:buNone/>
              <a:defRPr/>
            </a:pPr>
            <a:endParaRPr lang="en-US" sz="2000" dirty="0"/>
          </a:p>
          <a:p>
            <a:pPr marL="0" indent="0">
              <a:buFontTx/>
              <a:buNone/>
              <a:defRPr/>
            </a:pPr>
            <a:r>
              <a:rPr lang="en-US" sz="1800" dirty="0">
                <a:solidFill>
                  <a:srgbClr val="FF0000"/>
                </a:solidFill>
              </a:rPr>
              <a:t>call </a:t>
            </a:r>
            <a:r>
              <a:rPr lang="en-US" sz="1800" dirty="0" err="1">
                <a:solidFill>
                  <a:srgbClr val="FF0000"/>
                </a:solidFill>
              </a:rPr>
              <a:t>ttCacheUidPwdSet</a:t>
            </a:r>
            <a:r>
              <a:rPr lang="en-US" sz="1800" dirty="0">
                <a:solidFill>
                  <a:srgbClr val="FF0000"/>
                </a:solidFill>
              </a:rPr>
              <a:t>('</a:t>
            </a:r>
            <a:r>
              <a:rPr lang="en-US" sz="1800" dirty="0" err="1">
                <a:solidFill>
                  <a:srgbClr val="FF0000"/>
                </a:solidFill>
              </a:rPr>
              <a:t>cacheadm</a:t>
            </a:r>
            <a:r>
              <a:rPr lang="en-US" sz="1800" dirty="0">
                <a:solidFill>
                  <a:srgbClr val="FF0000"/>
                </a:solidFill>
              </a:rPr>
              <a:t>', '</a:t>
            </a:r>
            <a:r>
              <a:rPr lang="en-US" sz="1800" dirty="0" err="1">
                <a:solidFill>
                  <a:srgbClr val="FF0000"/>
                </a:solidFill>
              </a:rPr>
              <a:t>cacheadm</a:t>
            </a:r>
            <a:r>
              <a:rPr lang="en-US" sz="1800" dirty="0">
                <a:solidFill>
                  <a:srgbClr val="FF0000"/>
                </a:solidFill>
              </a:rPr>
              <a:t>'); </a:t>
            </a:r>
            <a:endParaRPr lang="en-US" sz="1800" dirty="0" smtClean="0">
              <a:solidFill>
                <a:srgbClr val="FF0000"/>
              </a:solidFill>
            </a:endParaRPr>
          </a:p>
          <a:p>
            <a:pPr marL="0" indent="0">
              <a:buFontTx/>
              <a:buNone/>
              <a:defRPr/>
            </a:pPr>
            <a:endParaRPr lang="en-US" altLang="en-US" sz="1800" dirty="0">
              <a:solidFill>
                <a:srgbClr val="FF0000"/>
              </a:solidFill>
              <a:sym typeface="Wingdings" panose="05000000000000000000" pitchFamily="2" charset="2"/>
            </a:endParaRPr>
          </a:p>
          <a:p>
            <a:pPr>
              <a:defRPr/>
            </a:pPr>
            <a:r>
              <a:rPr lang="en-US" sz="2000" dirty="0"/>
              <a:t>Create grid and assign it to </a:t>
            </a:r>
            <a:r>
              <a:rPr lang="en-US" sz="2000" dirty="0" err="1" smtClean="0"/>
              <a:t>DataStore</a:t>
            </a:r>
            <a:endParaRPr lang="en-US" sz="2000" dirty="0" smtClean="0"/>
          </a:p>
          <a:p>
            <a:pPr marL="0" indent="0">
              <a:buFontTx/>
              <a:buNone/>
              <a:defRPr/>
            </a:pPr>
            <a:endParaRPr lang="en-US" sz="2000" dirty="0"/>
          </a:p>
          <a:p>
            <a:pPr marL="400050" lvl="1" indent="0">
              <a:buFontTx/>
              <a:buNone/>
              <a:defRPr/>
            </a:pPr>
            <a:r>
              <a:rPr lang="en-US" sz="1800" dirty="0">
                <a:solidFill>
                  <a:srgbClr val="FF0000"/>
                </a:solidFill>
              </a:rPr>
              <a:t>call </a:t>
            </a:r>
            <a:r>
              <a:rPr lang="en-US" sz="1800" dirty="0" err="1">
                <a:solidFill>
                  <a:srgbClr val="FF0000"/>
                </a:solidFill>
              </a:rPr>
              <a:t>ttGridCreate</a:t>
            </a:r>
            <a:r>
              <a:rPr lang="en-US" sz="1800" dirty="0">
                <a:solidFill>
                  <a:srgbClr val="FF0000"/>
                </a:solidFill>
              </a:rPr>
              <a:t>('TEST'); </a:t>
            </a:r>
          </a:p>
          <a:p>
            <a:pPr marL="400050" lvl="1" indent="0">
              <a:buFontTx/>
              <a:buNone/>
              <a:defRPr/>
            </a:pPr>
            <a:r>
              <a:rPr lang="en-US" sz="1800" dirty="0">
                <a:solidFill>
                  <a:srgbClr val="FF0000"/>
                </a:solidFill>
              </a:rPr>
              <a:t>call </a:t>
            </a:r>
            <a:r>
              <a:rPr lang="en-US" sz="1800" dirty="0" err="1">
                <a:solidFill>
                  <a:srgbClr val="FF0000"/>
                </a:solidFill>
              </a:rPr>
              <a:t>ttGridNameSet</a:t>
            </a:r>
            <a:r>
              <a:rPr lang="en-US" sz="1800" dirty="0">
                <a:solidFill>
                  <a:srgbClr val="FF0000"/>
                </a:solidFill>
              </a:rPr>
              <a:t>('TEST'); </a:t>
            </a:r>
            <a:endParaRPr lang="en-US" altLang="en-US" sz="1800" dirty="0">
              <a:solidFill>
                <a:srgbClr val="FF0000"/>
              </a:solidFill>
              <a:sym typeface="Wingdings" panose="05000000000000000000" pitchFamily="2" charset="2"/>
            </a:endParaRPr>
          </a:p>
          <a:p>
            <a:pPr lvl="1">
              <a:defRPr/>
            </a:pPr>
            <a:endParaRPr lang="en-US" altLang="en-US" sz="1600" dirty="0">
              <a:solidFill>
                <a:srgbClr val="FF0000"/>
              </a:solidFill>
            </a:endParaRPr>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 / </a:t>
            </a: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Side</a:t>
            </a:r>
            <a:endParaRPr lang="en-US" b="1" dirty="0">
              <a:solidFill>
                <a:schemeClr val="accent6"/>
              </a:solidFill>
              <a:latin typeface="Centaur" panose="02030504050205020304" pitchFamily="18" charset="0"/>
            </a:endParaRPr>
          </a:p>
        </p:txBody>
      </p:sp>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0"/>
            <a:ext cx="13541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836613"/>
            <a:ext cx="8229600" cy="5289550"/>
          </a:xfrm>
        </p:spPr>
        <p:txBody>
          <a:bodyPr/>
          <a:lstStyle/>
          <a:p>
            <a:r>
              <a:rPr lang="en-US" altLang="en-US" sz="2000" dirty="0" err="1" smtClean="0">
                <a:solidFill>
                  <a:srgbClr val="FF0000"/>
                </a:solidFill>
              </a:rPr>
              <a:t>ttGridCreate</a:t>
            </a:r>
            <a:r>
              <a:rPr lang="en-US" altLang="en-US" sz="2000" dirty="0" smtClean="0">
                <a:solidFill>
                  <a:srgbClr val="FF0000"/>
                </a:solidFill>
              </a:rPr>
              <a:t>  </a:t>
            </a:r>
          </a:p>
          <a:p>
            <a:pPr lvl="1"/>
            <a:r>
              <a:rPr lang="en-US" altLang="en-US" sz="1800" dirty="0" smtClean="0"/>
              <a:t>Creates a cache grid. This built-in procedure needs to be run only once. You can run it from any standalone data store or from the active or standby master data store in an active standby pair.</a:t>
            </a:r>
          </a:p>
          <a:p>
            <a:r>
              <a:rPr lang="en-US" altLang="en-US" sz="1800" dirty="0" err="1" smtClean="0">
                <a:solidFill>
                  <a:srgbClr val="FF0000"/>
                </a:solidFill>
              </a:rPr>
              <a:t>ttGridNameSet</a:t>
            </a:r>
            <a:endParaRPr lang="en-US" altLang="en-US" sz="1800" dirty="0" smtClean="0">
              <a:solidFill>
                <a:srgbClr val="FF0000"/>
              </a:solidFill>
            </a:endParaRPr>
          </a:p>
          <a:p>
            <a:pPr lvl="1"/>
            <a:r>
              <a:rPr lang="en-US" altLang="en-US" sz="1800" dirty="0" smtClean="0"/>
              <a:t>Associates a </a:t>
            </a:r>
            <a:r>
              <a:rPr lang="en-US" altLang="en-US" sz="1800" dirty="0" err="1" smtClean="0"/>
              <a:t>TimesTen</a:t>
            </a:r>
            <a:r>
              <a:rPr lang="en-US" altLang="en-US" sz="1800" dirty="0" smtClean="0"/>
              <a:t> data store with a grid.</a:t>
            </a:r>
          </a:p>
          <a:p>
            <a:r>
              <a:rPr lang="en-US" altLang="en-US" sz="1800" dirty="0" smtClean="0"/>
              <a:t>This procedure requires the CACHE_MANAGER privilege.</a:t>
            </a:r>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 / Notes</a:t>
            </a:r>
            <a:endParaRPr lang="en-US" b="1" dirty="0">
              <a:solidFill>
                <a:schemeClr val="accent6"/>
              </a:solidFill>
              <a:latin typeface="Centaur" panose="02030504050205020304" pitchFamily="18" charset="0"/>
            </a:endParaRPr>
          </a:p>
        </p:txBody>
      </p:sp>
      <p:sp>
        <p:nvSpPr>
          <p:cNvPr id="2" name="Rectangle 1"/>
          <p:cNvSpPr/>
          <p:nvPr/>
        </p:nvSpPr>
        <p:spPr>
          <a:xfrm>
            <a:off x="5795963" y="4346575"/>
            <a:ext cx="2293937" cy="1443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FF0000"/>
                </a:solidFill>
              </a:rPr>
              <a:t>RAM</a:t>
            </a:r>
            <a:endParaRPr lang="en-US" dirty="0">
              <a:solidFill>
                <a:srgbClr val="FF0000"/>
              </a:solidFill>
            </a:endParaRPr>
          </a:p>
        </p:txBody>
      </p:sp>
      <p:sp>
        <p:nvSpPr>
          <p:cNvPr id="3" name="Rectangle 2"/>
          <p:cNvSpPr/>
          <p:nvPr/>
        </p:nvSpPr>
        <p:spPr>
          <a:xfrm>
            <a:off x="2951163" y="3573463"/>
            <a:ext cx="2341562" cy="773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Grid</a:t>
            </a:r>
          </a:p>
        </p:txBody>
      </p:sp>
      <p:sp>
        <p:nvSpPr>
          <p:cNvPr id="6" name="Rectangle 5"/>
          <p:cNvSpPr/>
          <p:nvPr/>
        </p:nvSpPr>
        <p:spPr>
          <a:xfrm>
            <a:off x="395288" y="4149725"/>
            <a:ext cx="2016125"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Schema</a:t>
            </a:r>
          </a:p>
        </p:txBody>
      </p:sp>
      <p:cxnSp>
        <p:nvCxnSpPr>
          <p:cNvPr id="8" name="Straight Arrow Connector 7"/>
          <p:cNvCxnSpPr/>
          <p:nvPr/>
        </p:nvCxnSpPr>
        <p:spPr>
          <a:xfrm flipV="1">
            <a:off x="2339975" y="4346575"/>
            <a:ext cx="1223963" cy="757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84275" y="5103813"/>
            <a:ext cx="122396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Tables</a:t>
            </a:r>
          </a:p>
        </p:txBody>
      </p:sp>
      <p:cxnSp>
        <p:nvCxnSpPr>
          <p:cNvPr id="11" name="Straight Arrow Connector 10"/>
          <p:cNvCxnSpPr/>
          <p:nvPr/>
        </p:nvCxnSpPr>
        <p:spPr>
          <a:xfrm>
            <a:off x="1852613" y="4800600"/>
            <a:ext cx="0" cy="3032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 idx="1"/>
          </p:cNvCxnSpPr>
          <p:nvPr/>
        </p:nvCxnSpPr>
        <p:spPr>
          <a:xfrm>
            <a:off x="5292725" y="3986213"/>
            <a:ext cx="503238" cy="1082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432175" y="3924300"/>
            <a:ext cx="431800" cy="431800"/>
          </a:xfrm>
          <a:prstGeom prst="ellipse">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7" name="Oval 16"/>
          <p:cNvSpPr/>
          <p:nvPr/>
        </p:nvSpPr>
        <p:spPr>
          <a:xfrm>
            <a:off x="4859338" y="3716338"/>
            <a:ext cx="433387" cy="4333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sp>
        <p:nvSpPr>
          <p:cNvPr id="18" name="Oval 17"/>
          <p:cNvSpPr/>
          <p:nvPr/>
        </p:nvSpPr>
        <p:spPr>
          <a:xfrm>
            <a:off x="3000375" y="3676650"/>
            <a:ext cx="431800" cy="431800"/>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1</a:t>
            </a:r>
          </a:p>
        </p:txBody>
      </p:sp>
      <p:cxnSp>
        <p:nvCxnSpPr>
          <p:cNvPr id="19" name="Straight Arrow Connector 18"/>
          <p:cNvCxnSpPr>
            <a:stCxn id="17" idx="4"/>
          </p:cNvCxnSpPr>
          <p:nvPr/>
        </p:nvCxnSpPr>
        <p:spPr>
          <a:xfrm flipH="1">
            <a:off x="4652963" y="4149725"/>
            <a:ext cx="423862" cy="11287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51275" y="5332413"/>
            <a:ext cx="12255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Nameset</a:t>
            </a:r>
            <a:endParaRPr lang="en-US" dirty="0">
              <a:solidFill>
                <a:srgbClr val="FF0000"/>
              </a:solidFill>
            </a:endParaRPr>
          </a:p>
        </p:txBody>
      </p:sp>
      <p:cxnSp>
        <p:nvCxnSpPr>
          <p:cNvPr id="27" name="Straight Arrow Connector 26"/>
          <p:cNvCxnSpPr>
            <a:stCxn id="17" idx="2"/>
          </p:cNvCxnSpPr>
          <p:nvPr/>
        </p:nvCxnSpPr>
        <p:spPr>
          <a:xfrm flipH="1">
            <a:off x="4284663" y="3933032"/>
            <a:ext cx="574675" cy="53181"/>
          </a:xfrm>
          <a:prstGeom prst="straightConnector1">
            <a:avLst/>
          </a:prstGeom>
          <a:ln>
            <a:solidFill>
              <a:srgbClr val="00009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417888" y="3770313"/>
            <a:ext cx="446087" cy="153987"/>
          </a:xfrm>
          <a:prstGeom prst="straightConnector1">
            <a:avLst/>
          </a:prstGeom>
          <a:ln>
            <a:solidFill>
              <a:srgbClr val="00009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849688" y="4108450"/>
            <a:ext cx="434975" cy="93663"/>
          </a:xfrm>
          <a:prstGeom prst="straightConnector1">
            <a:avLst/>
          </a:prstGeom>
          <a:ln>
            <a:solidFill>
              <a:srgbClr val="000099"/>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1763" name="Picture 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4925"/>
            <a:ext cx="232251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 / </a:t>
            </a: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Side</a:t>
            </a:r>
            <a:endParaRPr lang="en-US" b="1" dirty="0">
              <a:solidFill>
                <a:schemeClr val="accent6"/>
              </a:solidFill>
              <a:latin typeface="Centaur" panose="02030504050205020304" pitchFamily="18" charset="0"/>
            </a:endParaRPr>
          </a:p>
        </p:txBody>
      </p:sp>
      <p:sp>
        <p:nvSpPr>
          <p:cNvPr id="5" name="Content Placeholder 2"/>
          <p:cNvSpPr txBox="1">
            <a:spLocks/>
          </p:cNvSpPr>
          <p:nvPr/>
        </p:nvSpPr>
        <p:spPr bwMode="auto">
          <a:xfrm>
            <a:off x="411163" y="836613"/>
            <a:ext cx="82296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altLang="en-US" sz="2400" kern="0" dirty="0" smtClean="0"/>
              <a:t>Finally caching is ready, Create Cache Group to Start :-</a:t>
            </a:r>
          </a:p>
          <a:p>
            <a:pPr>
              <a:defRPr/>
            </a:pPr>
            <a:endParaRPr lang="en-US" altLang="en-US" sz="2400" kern="0" dirty="0" smtClean="0"/>
          </a:p>
          <a:p>
            <a:pPr marL="400050" lvl="1" indent="0">
              <a:buFontTx/>
              <a:buNone/>
              <a:defRPr/>
            </a:pPr>
            <a:r>
              <a:rPr lang="en-US" sz="2000" dirty="0">
                <a:solidFill>
                  <a:srgbClr val="000099"/>
                </a:solidFill>
              </a:rPr>
              <a:t>create </a:t>
            </a:r>
            <a:r>
              <a:rPr lang="en-US" sz="2000" dirty="0" err="1">
                <a:solidFill>
                  <a:srgbClr val="000099"/>
                </a:solidFill>
              </a:rPr>
              <a:t>readonly</a:t>
            </a:r>
            <a:r>
              <a:rPr lang="en-US" sz="2000" dirty="0">
                <a:solidFill>
                  <a:srgbClr val="000099"/>
                </a:solidFill>
              </a:rPr>
              <a:t> cache group </a:t>
            </a:r>
            <a:r>
              <a:rPr lang="en-US" sz="2000" dirty="0" err="1">
                <a:solidFill>
                  <a:srgbClr val="000099"/>
                </a:solidFill>
              </a:rPr>
              <a:t>Test_table</a:t>
            </a:r>
            <a:r>
              <a:rPr lang="en-US" sz="2000" dirty="0">
                <a:solidFill>
                  <a:srgbClr val="000099"/>
                </a:solidFill>
              </a:rPr>
              <a:t> </a:t>
            </a:r>
          </a:p>
          <a:p>
            <a:pPr marL="400050" lvl="1" indent="0">
              <a:buFontTx/>
              <a:buNone/>
              <a:defRPr/>
            </a:pPr>
            <a:r>
              <a:rPr lang="en-US" sz="2000" dirty="0" err="1">
                <a:solidFill>
                  <a:srgbClr val="000099"/>
                </a:solidFill>
              </a:rPr>
              <a:t>autorefresh</a:t>
            </a:r>
            <a:r>
              <a:rPr lang="en-US" sz="2000" dirty="0">
                <a:solidFill>
                  <a:srgbClr val="000099"/>
                </a:solidFill>
              </a:rPr>
              <a:t> interval 5 seconds </a:t>
            </a:r>
          </a:p>
          <a:p>
            <a:pPr marL="400050" lvl="1" indent="0">
              <a:buFontTx/>
              <a:buNone/>
              <a:defRPr/>
            </a:pPr>
            <a:r>
              <a:rPr lang="en-US" sz="2000" dirty="0">
                <a:solidFill>
                  <a:srgbClr val="000099"/>
                </a:solidFill>
              </a:rPr>
              <a:t>from </a:t>
            </a:r>
          </a:p>
          <a:p>
            <a:pPr marL="400050" lvl="1" indent="0">
              <a:buFontTx/>
              <a:buNone/>
              <a:defRPr/>
            </a:pPr>
            <a:r>
              <a:rPr lang="en-US" sz="2000" dirty="0" err="1">
                <a:solidFill>
                  <a:srgbClr val="000099"/>
                </a:solidFill>
              </a:rPr>
              <a:t>scott.dept</a:t>
            </a:r>
            <a:r>
              <a:rPr lang="en-US" sz="2000" dirty="0">
                <a:solidFill>
                  <a:srgbClr val="000099"/>
                </a:solidFill>
              </a:rPr>
              <a:t> ( </a:t>
            </a:r>
          </a:p>
          <a:p>
            <a:pPr marL="400050" lvl="1" indent="0">
              <a:buFontTx/>
              <a:buNone/>
              <a:defRPr/>
            </a:pPr>
            <a:r>
              <a:rPr lang="en-US" sz="2000" dirty="0" err="1">
                <a:solidFill>
                  <a:srgbClr val="000099"/>
                </a:solidFill>
              </a:rPr>
              <a:t>deptno</a:t>
            </a:r>
            <a:r>
              <a:rPr lang="en-US" sz="2000" dirty="0">
                <a:solidFill>
                  <a:srgbClr val="000099"/>
                </a:solidFill>
              </a:rPr>
              <a:t> number(2) not null, </a:t>
            </a:r>
            <a:r>
              <a:rPr lang="en-US" sz="2000" dirty="0" err="1">
                <a:solidFill>
                  <a:srgbClr val="000099"/>
                </a:solidFill>
              </a:rPr>
              <a:t>dname</a:t>
            </a:r>
            <a:r>
              <a:rPr lang="en-US" sz="2000" dirty="0">
                <a:solidFill>
                  <a:srgbClr val="000099"/>
                </a:solidFill>
              </a:rPr>
              <a:t> varchar2(14), </a:t>
            </a:r>
          </a:p>
          <a:p>
            <a:pPr marL="400050" lvl="1" indent="0">
              <a:buFontTx/>
              <a:buNone/>
              <a:defRPr/>
            </a:pPr>
            <a:r>
              <a:rPr lang="en-US" sz="2000" dirty="0" err="1">
                <a:solidFill>
                  <a:srgbClr val="000099"/>
                </a:solidFill>
              </a:rPr>
              <a:t>loc</a:t>
            </a:r>
            <a:r>
              <a:rPr lang="en-US" sz="2000" dirty="0">
                <a:solidFill>
                  <a:srgbClr val="000099"/>
                </a:solidFill>
              </a:rPr>
              <a:t> varchar2(13), </a:t>
            </a:r>
          </a:p>
          <a:p>
            <a:pPr marL="400050" lvl="1" indent="0">
              <a:buFontTx/>
              <a:buNone/>
              <a:defRPr/>
            </a:pPr>
            <a:r>
              <a:rPr lang="en-US" sz="2000" dirty="0">
                <a:solidFill>
                  <a:srgbClr val="000099"/>
                </a:solidFill>
              </a:rPr>
              <a:t>primary key (</a:t>
            </a:r>
            <a:r>
              <a:rPr lang="en-US" sz="2000" dirty="0" err="1">
                <a:solidFill>
                  <a:srgbClr val="000099"/>
                </a:solidFill>
              </a:rPr>
              <a:t>deptno</a:t>
            </a:r>
            <a:r>
              <a:rPr lang="en-US" sz="2000" dirty="0">
                <a:solidFill>
                  <a:srgbClr val="000099"/>
                </a:solidFill>
              </a:rPr>
              <a:t>)), </a:t>
            </a:r>
          </a:p>
          <a:p>
            <a:pPr marL="400050" lvl="1" indent="0">
              <a:buFontTx/>
              <a:buNone/>
              <a:defRPr/>
            </a:pPr>
            <a:r>
              <a:rPr lang="en-US" sz="2000" dirty="0" err="1">
                <a:solidFill>
                  <a:srgbClr val="000099"/>
                </a:solidFill>
              </a:rPr>
              <a:t>scott.emp</a:t>
            </a:r>
            <a:r>
              <a:rPr lang="en-US" sz="2000" dirty="0">
                <a:solidFill>
                  <a:srgbClr val="000099"/>
                </a:solidFill>
              </a:rPr>
              <a:t> ( </a:t>
            </a:r>
          </a:p>
          <a:p>
            <a:pPr marL="400050" lvl="1" indent="0">
              <a:buFontTx/>
              <a:buNone/>
              <a:defRPr/>
            </a:pPr>
            <a:r>
              <a:rPr lang="en-US" sz="2000" dirty="0" err="1">
                <a:solidFill>
                  <a:srgbClr val="000099"/>
                </a:solidFill>
              </a:rPr>
              <a:t>empno</a:t>
            </a:r>
            <a:r>
              <a:rPr lang="en-US" sz="2000" dirty="0">
                <a:solidFill>
                  <a:srgbClr val="000099"/>
                </a:solidFill>
              </a:rPr>
              <a:t> number(4) not null, </a:t>
            </a:r>
          </a:p>
          <a:p>
            <a:pPr marL="400050" lvl="1" indent="0">
              <a:buFontTx/>
              <a:buNone/>
              <a:defRPr/>
            </a:pPr>
            <a:r>
              <a:rPr lang="en-US" sz="2000" dirty="0" err="1">
                <a:solidFill>
                  <a:srgbClr val="000099"/>
                </a:solidFill>
              </a:rPr>
              <a:t>ename</a:t>
            </a:r>
            <a:r>
              <a:rPr lang="en-US" sz="2000" dirty="0">
                <a:solidFill>
                  <a:srgbClr val="000099"/>
                </a:solidFill>
              </a:rPr>
              <a:t> varchar2(10), job varchar2(9), </a:t>
            </a:r>
            <a:r>
              <a:rPr lang="en-US" sz="2000" dirty="0" err="1">
                <a:solidFill>
                  <a:srgbClr val="000099"/>
                </a:solidFill>
              </a:rPr>
              <a:t>deptno</a:t>
            </a:r>
            <a:r>
              <a:rPr lang="en-US" sz="2000" dirty="0">
                <a:solidFill>
                  <a:srgbClr val="000099"/>
                </a:solidFill>
              </a:rPr>
              <a:t> number(2), </a:t>
            </a:r>
          </a:p>
          <a:p>
            <a:pPr marL="400050" lvl="1" indent="0">
              <a:buFontTx/>
              <a:buNone/>
              <a:defRPr/>
            </a:pPr>
            <a:r>
              <a:rPr lang="en-US" sz="2000" dirty="0">
                <a:solidFill>
                  <a:srgbClr val="000099"/>
                </a:solidFill>
              </a:rPr>
              <a:t>primary key(</a:t>
            </a:r>
            <a:r>
              <a:rPr lang="en-US" sz="2000" dirty="0" err="1">
                <a:solidFill>
                  <a:srgbClr val="000099"/>
                </a:solidFill>
              </a:rPr>
              <a:t>empno</a:t>
            </a:r>
            <a:r>
              <a:rPr lang="en-US" sz="2000" dirty="0">
                <a:solidFill>
                  <a:srgbClr val="000099"/>
                </a:solidFill>
              </a:rPr>
              <a:t>), </a:t>
            </a:r>
          </a:p>
          <a:p>
            <a:pPr marL="400050" lvl="1" indent="0">
              <a:buFontTx/>
              <a:buNone/>
              <a:defRPr/>
            </a:pPr>
            <a:r>
              <a:rPr lang="en-US" sz="2000" dirty="0">
                <a:solidFill>
                  <a:srgbClr val="000099"/>
                </a:solidFill>
              </a:rPr>
              <a:t>foreign key (</a:t>
            </a:r>
            <a:r>
              <a:rPr lang="en-US" sz="2000" dirty="0" err="1">
                <a:solidFill>
                  <a:srgbClr val="000099"/>
                </a:solidFill>
              </a:rPr>
              <a:t>deptno</a:t>
            </a:r>
            <a:r>
              <a:rPr lang="en-US" sz="2000" dirty="0">
                <a:solidFill>
                  <a:srgbClr val="000099"/>
                </a:solidFill>
              </a:rPr>
              <a:t>) references </a:t>
            </a:r>
            <a:r>
              <a:rPr lang="en-US" sz="2000" dirty="0" err="1">
                <a:solidFill>
                  <a:srgbClr val="000099"/>
                </a:solidFill>
              </a:rPr>
              <a:t>scott.dept</a:t>
            </a:r>
            <a:r>
              <a:rPr lang="en-US" sz="2000" dirty="0">
                <a:solidFill>
                  <a:srgbClr val="000099"/>
                </a:solidFill>
              </a:rPr>
              <a:t>(</a:t>
            </a:r>
            <a:r>
              <a:rPr lang="en-US" sz="2000" dirty="0" err="1">
                <a:solidFill>
                  <a:srgbClr val="000099"/>
                </a:solidFill>
              </a:rPr>
              <a:t>deptno</a:t>
            </a:r>
            <a:r>
              <a:rPr lang="en-US" sz="2000" dirty="0">
                <a:solidFill>
                  <a:srgbClr val="000099"/>
                </a:solidFill>
              </a:rPr>
              <a:t>)); </a:t>
            </a:r>
            <a:endParaRPr lang="en-US" altLang="en-US" sz="2000" kern="0" dirty="0">
              <a:solidFill>
                <a:srgbClr val="00009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836613"/>
            <a:ext cx="8229600" cy="5289550"/>
          </a:xfrm>
        </p:spPr>
        <p:txBody>
          <a:bodyPr/>
          <a:lstStyle/>
          <a:p>
            <a:endParaRPr lang="en-US" altLang="en-US" sz="1800" dirty="0" smtClean="0"/>
          </a:p>
          <a:p>
            <a:r>
              <a:rPr lang="en-US" altLang="en-US" sz="2000" dirty="0" smtClean="0"/>
              <a:t>The name for this cache group </a:t>
            </a:r>
            <a:r>
              <a:rPr lang="en-US" altLang="en-US" sz="2000" dirty="0" err="1" smtClean="0"/>
              <a:t>Test_table</a:t>
            </a:r>
            <a:r>
              <a:rPr lang="en-US" altLang="en-US" sz="2000" dirty="0" smtClean="0"/>
              <a:t> </a:t>
            </a:r>
          </a:p>
          <a:p>
            <a:r>
              <a:rPr lang="en-US" altLang="en-US" sz="1800" dirty="0" smtClean="0"/>
              <a:t>It will refresh and cache data every 5 Sec. </a:t>
            </a:r>
          </a:p>
          <a:p>
            <a:r>
              <a:rPr lang="en-US" altLang="en-US" sz="1800" dirty="0" smtClean="0"/>
              <a:t>It will be connected to oracle database, schema </a:t>
            </a:r>
            <a:r>
              <a:rPr lang="en-US" altLang="en-US" sz="1800" dirty="0" err="1" smtClean="0"/>
              <a:t>scott</a:t>
            </a:r>
            <a:r>
              <a:rPr lang="en-US" altLang="en-US" sz="1800" dirty="0" smtClean="0"/>
              <a:t>, table dept. </a:t>
            </a:r>
          </a:p>
          <a:p>
            <a:r>
              <a:rPr lang="en-US" altLang="en-US" sz="1800" dirty="0" smtClean="0"/>
              <a:t>Not all the column included. </a:t>
            </a:r>
          </a:p>
          <a:p>
            <a:endParaRPr lang="en-US" altLang="en-US" sz="1800" dirty="0" smtClean="0"/>
          </a:p>
          <a:p>
            <a:r>
              <a:rPr lang="en-US" altLang="en-US" sz="2000" dirty="0" smtClean="0"/>
              <a:t>Primary key should be added on oracle database and </a:t>
            </a:r>
            <a:r>
              <a:rPr lang="en-US" altLang="en-US" sz="2000" dirty="0" err="1" smtClean="0"/>
              <a:t>TimesTen</a:t>
            </a:r>
            <a:r>
              <a:rPr lang="en-US" altLang="en-US" sz="2000" dirty="0" smtClean="0"/>
              <a:t>. </a:t>
            </a:r>
          </a:p>
          <a:p>
            <a:endParaRPr lang="en-US" altLang="en-US" sz="1800" dirty="0" smtClean="0"/>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Caching / Notes</a:t>
            </a:r>
            <a:endParaRPr lang="en-US" b="1" dirty="0">
              <a:solidFill>
                <a:schemeClr val="accent6"/>
              </a:solidFill>
              <a:latin typeface="Centaur" panose="02030504050205020304" pitchFamily="18" charset="0"/>
            </a:endParaRPr>
          </a:p>
        </p:txBody>
      </p:sp>
      <p:pic>
        <p:nvPicPr>
          <p:cNvPr id="33796"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26988"/>
            <a:ext cx="2322513" cy="108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4925" y="765175"/>
            <a:ext cx="8004175" cy="4784725"/>
          </a:xfrm>
        </p:spPr>
        <p:txBody>
          <a:bodyPr/>
          <a:lstStyle/>
          <a:p>
            <a:pPr>
              <a:defRPr/>
            </a:pPr>
            <a:r>
              <a:rPr lang="en-US" sz="2000" dirty="0" smtClean="0"/>
              <a:t>First it’s really Hard to Tune </a:t>
            </a:r>
            <a:r>
              <a:rPr lang="en-US" sz="2000" dirty="0" err="1" smtClean="0"/>
              <a:t>timesten</a:t>
            </a:r>
            <a:r>
              <a:rPr lang="en-US" sz="2000" dirty="0" smtClean="0"/>
              <a:t> comparing to </a:t>
            </a:r>
          </a:p>
          <a:p>
            <a:pPr marL="57150" indent="0">
              <a:buFontTx/>
              <a:buNone/>
              <a:defRPr/>
            </a:pPr>
            <a:r>
              <a:rPr lang="en-US" sz="2000" dirty="0" smtClean="0"/>
              <a:t>    Oracle database.</a:t>
            </a:r>
          </a:p>
          <a:p>
            <a:pPr marL="57150" indent="0">
              <a:buFontTx/>
              <a:buNone/>
              <a:defRPr/>
            </a:pPr>
            <a:endParaRPr lang="en-US" sz="2000" dirty="0" smtClean="0"/>
          </a:p>
          <a:p>
            <a:pPr marL="400050">
              <a:defRPr/>
            </a:pPr>
            <a:r>
              <a:rPr lang="en-US" sz="2000" dirty="0" smtClean="0"/>
              <a:t>One </a:t>
            </a:r>
            <a:r>
              <a:rPr lang="en-US" sz="2000" dirty="0"/>
              <a:t>of the most tools used in </a:t>
            </a:r>
            <a:r>
              <a:rPr lang="en-US" sz="2000" dirty="0" err="1"/>
              <a:t>TimesTen</a:t>
            </a:r>
            <a:r>
              <a:rPr lang="en-US" sz="2000" dirty="0"/>
              <a:t> for troubleshooting:- </a:t>
            </a:r>
            <a:endParaRPr lang="en-US" sz="2000" dirty="0" smtClean="0"/>
          </a:p>
          <a:p>
            <a:pPr lvl="1">
              <a:defRPr/>
            </a:pPr>
            <a:r>
              <a:rPr lang="en-US" sz="2000" dirty="0">
                <a:solidFill>
                  <a:srgbClr val="000099"/>
                </a:solidFill>
              </a:rPr>
              <a:t>Using the </a:t>
            </a:r>
            <a:r>
              <a:rPr lang="en-US" sz="2000" dirty="0" err="1">
                <a:solidFill>
                  <a:srgbClr val="000099"/>
                </a:solidFill>
              </a:rPr>
              <a:t>ttCapture</a:t>
            </a:r>
            <a:r>
              <a:rPr lang="en-US" sz="2000" dirty="0">
                <a:solidFill>
                  <a:srgbClr val="000099"/>
                </a:solidFill>
              </a:rPr>
              <a:t> utility </a:t>
            </a:r>
          </a:p>
          <a:p>
            <a:pPr lvl="1">
              <a:defRPr/>
            </a:pPr>
            <a:r>
              <a:rPr lang="en-US" sz="2000" dirty="0" smtClean="0">
                <a:solidFill>
                  <a:srgbClr val="000099"/>
                </a:solidFill>
              </a:rPr>
              <a:t>Using </a:t>
            </a:r>
            <a:r>
              <a:rPr lang="en-US" sz="2000" dirty="0">
                <a:solidFill>
                  <a:srgbClr val="000099"/>
                </a:solidFill>
              </a:rPr>
              <a:t>the </a:t>
            </a:r>
            <a:r>
              <a:rPr lang="en-US" sz="2000" dirty="0" err="1">
                <a:solidFill>
                  <a:srgbClr val="000099"/>
                </a:solidFill>
              </a:rPr>
              <a:t>ttStatus</a:t>
            </a:r>
            <a:r>
              <a:rPr lang="en-US" sz="2000" dirty="0">
                <a:solidFill>
                  <a:srgbClr val="000099"/>
                </a:solidFill>
              </a:rPr>
              <a:t> utility </a:t>
            </a:r>
          </a:p>
          <a:p>
            <a:pPr lvl="1">
              <a:defRPr/>
            </a:pPr>
            <a:r>
              <a:rPr lang="en-US" sz="2000" dirty="0" smtClean="0">
                <a:solidFill>
                  <a:srgbClr val="000099"/>
                </a:solidFill>
              </a:rPr>
              <a:t>Using </a:t>
            </a:r>
            <a:r>
              <a:rPr lang="en-US" sz="2000" dirty="0">
                <a:solidFill>
                  <a:srgbClr val="000099"/>
                </a:solidFill>
              </a:rPr>
              <a:t>the </a:t>
            </a:r>
            <a:r>
              <a:rPr lang="en-US" sz="2000" dirty="0" err="1">
                <a:solidFill>
                  <a:srgbClr val="000099"/>
                </a:solidFill>
              </a:rPr>
              <a:t>ttTraceMon</a:t>
            </a:r>
            <a:r>
              <a:rPr lang="en-US" sz="2000" dirty="0">
                <a:solidFill>
                  <a:srgbClr val="000099"/>
                </a:solidFill>
              </a:rPr>
              <a:t> utility </a:t>
            </a:r>
          </a:p>
          <a:p>
            <a:pPr lvl="1">
              <a:defRPr/>
            </a:pPr>
            <a:r>
              <a:rPr lang="en-US" sz="2000" dirty="0" smtClean="0">
                <a:solidFill>
                  <a:srgbClr val="000099"/>
                </a:solidFill>
              </a:rPr>
              <a:t>Using </a:t>
            </a:r>
            <a:r>
              <a:rPr lang="en-US" sz="2000" dirty="0">
                <a:solidFill>
                  <a:srgbClr val="000099"/>
                </a:solidFill>
              </a:rPr>
              <a:t>the </a:t>
            </a:r>
            <a:r>
              <a:rPr lang="en-US" sz="2000" dirty="0" err="1">
                <a:solidFill>
                  <a:srgbClr val="000099"/>
                </a:solidFill>
              </a:rPr>
              <a:t>ttXactAdmin</a:t>
            </a:r>
            <a:r>
              <a:rPr lang="en-US" sz="2000" dirty="0">
                <a:solidFill>
                  <a:srgbClr val="000099"/>
                </a:solidFill>
              </a:rPr>
              <a:t> utility </a:t>
            </a:r>
          </a:p>
          <a:p>
            <a:pPr lvl="1">
              <a:defRPr/>
            </a:pPr>
            <a:r>
              <a:rPr lang="en-US" sz="2000" dirty="0" smtClean="0">
                <a:solidFill>
                  <a:srgbClr val="000099"/>
                </a:solidFill>
              </a:rPr>
              <a:t>Using </a:t>
            </a:r>
            <a:r>
              <a:rPr lang="en-US" sz="2000" dirty="0">
                <a:solidFill>
                  <a:srgbClr val="000099"/>
                </a:solidFill>
              </a:rPr>
              <a:t>ODBC tracing </a:t>
            </a:r>
          </a:p>
          <a:p>
            <a:pPr marL="800100" lvl="1">
              <a:defRPr/>
            </a:pPr>
            <a:endParaRPr lang="en-US" sz="1600" dirty="0" smtClean="0"/>
          </a:p>
          <a:p>
            <a:pPr marL="400050">
              <a:defRPr/>
            </a:pPr>
            <a:endParaRPr lang="en-US" altLang="en-US" sz="2000" dirty="0"/>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Tune Tips</a:t>
            </a:r>
            <a:endParaRPr lang="en-US" b="1" dirty="0">
              <a:solidFill>
                <a:schemeClr val="accent6"/>
              </a:solidFill>
              <a:latin typeface="Centaur" panose="020305040502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48" y="1"/>
            <a:ext cx="2722064" cy="13407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4925" y="765175"/>
            <a:ext cx="8004175" cy="5759450"/>
          </a:xfrm>
        </p:spPr>
        <p:txBody>
          <a:bodyPr/>
          <a:lstStyle/>
          <a:p>
            <a:pPr>
              <a:defRPr/>
            </a:pPr>
            <a:r>
              <a:rPr lang="en-US" sz="2000" b="1" dirty="0" err="1">
                <a:solidFill>
                  <a:srgbClr val="FF0000"/>
                </a:solidFill>
              </a:rPr>
              <a:t>ttCapture</a:t>
            </a:r>
            <a:r>
              <a:rPr lang="en-US" sz="2000" b="1" dirty="0">
                <a:solidFill>
                  <a:srgbClr val="FF0000"/>
                </a:solidFill>
              </a:rPr>
              <a:t> utility:- </a:t>
            </a:r>
            <a:r>
              <a:rPr lang="en-US" sz="2000" b="1" dirty="0" smtClean="0">
                <a:solidFill>
                  <a:srgbClr val="FF0000"/>
                </a:solidFill>
              </a:rPr>
              <a:t>	</a:t>
            </a:r>
          </a:p>
          <a:p>
            <a:pPr>
              <a:defRPr/>
            </a:pPr>
            <a:endParaRPr lang="en-US" sz="2000" b="1" dirty="0" smtClean="0"/>
          </a:p>
          <a:p>
            <a:pPr marL="400050" lvl="1" indent="0">
              <a:buFontTx/>
              <a:buNone/>
              <a:defRPr/>
            </a:pPr>
            <a:r>
              <a:rPr lang="en-US" sz="2000" dirty="0"/>
              <a:t>This utility capture information about the </a:t>
            </a:r>
            <a:r>
              <a:rPr lang="en-US" sz="2000" dirty="0" err="1"/>
              <a:t>TimesTen</a:t>
            </a:r>
            <a:r>
              <a:rPr lang="en-US" sz="2000" dirty="0"/>
              <a:t> Configuration the information will be written to files that provides </a:t>
            </a:r>
            <a:r>
              <a:rPr lang="en-US" sz="2000" dirty="0" err="1"/>
              <a:t>TimesTen</a:t>
            </a:r>
            <a:r>
              <a:rPr lang="en-US" sz="2000" dirty="0"/>
              <a:t> technical support with a snapshot of system using the command is simple </a:t>
            </a:r>
            <a:r>
              <a:rPr lang="en-US" sz="2000" dirty="0" err="1"/>
              <a:t>ttCapture</a:t>
            </a:r>
            <a:r>
              <a:rPr lang="en-US" sz="2000" dirty="0"/>
              <a:t> –</a:t>
            </a:r>
            <a:r>
              <a:rPr lang="en-US" sz="2000" dirty="0" err="1"/>
              <a:t>dest</a:t>
            </a:r>
            <a:r>
              <a:rPr lang="en-US" sz="2000" dirty="0"/>
              <a:t> [</a:t>
            </a:r>
            <a:r>
              <a:rPr lang="en-US" sz="2000" dirty="0" err="1"/>
              <a:t>file_location</a:t>
            </a:r>
            <a:r>
              <a:rPr lang="en-US" sz="2000" dirty="0" smtClean="0"/>
              <a:t>].</a:t>
            </a:r>
          </a:p>
          <a:p>
            <a:pPr marL="0" indent="0">
              <a:buFontTx/>
              <a:buNone/>
              <a:defRPr/>
            </a:pPr>
            <a:endParaRPr lang="en-US" sz="2400" dirty="0"/>
          </a:p>
          <a:p>
            <a:pPr>
              <a:defRPr/>
            </a:pPr>
            <a:r>
              <a:rPr lang="en-US" sz="2000" b="1" dirty="0" err="1">
                <a:solidFill>
                  <a:srgbClr val="FF0000"/>
                </a:solidFill>
              </a:rPr>
              <a:t>ttStatus</a:t>
            </a:r>
            <a:r>
              <a:rPr lang="en-US" sz="2000" b="1" dirty="0">
                <a:solidFill>
                  <a:srgbClr val="FF0000"/>
                </a:solidFill>
              </a:rPr>
              <a:t> utility </a:t>
            </a:r>
            <a:endParaRPr lang="en-US" sz="2000" b="1" dirty="0" smtClean="0">
              <a:solidFill>
                <a:srgbClr val="FF0000"/>
              </a:solidFill>
            </a:endParaRPr>
          </a:p>
          <a:p>
            <a:pPr marL="0" indent="0">
              <a:buFontTx/>
              <a:buNone/>
              <a:defRPr/>
            </a:pPr>
            <a:r>
              <a:rPr lang="en-US" sz="2000" dirty="0" smtClean="0"/>
              <a:t>      This </a:t>
            </a:r>
            <a:r>
              <a:rPr lang="en-US" sz="2000" dirty="0"/>
              <a:t>utility check the status of the </a:t>
            </a:r>
            <a:r>
              <a:rPr lang="en-US" sz="2000" dirty="0" err="1"/>
              <a:t>TimesTen</a:t>
            </a:r>
            <a:r>
              <a:rPr lang="en-US" sz="2000" dirty="0"/>
              <a:t> daemon and the </a:t>
            </a:r>
            <a:r>
              <a:rPr lang="en-US" sz="2000" dirty="0" smtClean="0"/>
              <a:t>	state </a:t>
            </a:r>
            <a:r>
              <a:rPr lang="en-US" sz="2000" dirty="0"/>
              <a:t>of all </a:t>
            </a:r>
            <a:r>
              <a:rPr lang="en-US" sz="2000" dirty="0" err="1"/>
              <a:t>TimesTen</a:t>
            </a:r>
            <a:r>
              <a:rPr lang="en-US" sz="2000" dirty="0"/>
              <a:t> connections. </a:t>
            </a:r>
            <a:endParaRPr lang="en-US" altLang="en-US" sz="2000" b="1" dirty="0">
              <a:solidFill>
                <a:srgbClr val="FF0000"/>
              </a:solidFill>
            </a:endParaRPr>
          </a:p>
          <a:p>
            <a:pPr marL="0" indent="0">
              <a:buFontTx/>
              <a:buNone/>
              <a:defRPr/>
            </a:pPr>
            <a:endParaRPr lang="en-US" altLang="en-US" sz="2000" dirty="0" smtClean="0"/>
          </a:p>
          <a:p>
            <a:pPr>
              <a:defRPr/>
            </a:pPr>
            <a:r>
              <a:rPr lang="en-US" sz="2000" b="1" dirty="0" err="1">
                <a:solidFill>
                  <a:srgbClr val="FF0000"/>
                </a:solidFill>
              </a:rPr>
              <a:t>ttTraceMon</a:t>
            </a:r>
            <a:r>
              <a:rPr lang="en-US" sz="2000" b="1" dirty="0">
                <a:solidFill>
                  <a:srgbClr val="FF0000"/>
                </a:solidFill>
              </a:rPr>
              <a:t> utility </a:t>
            </a:r>
            <a:endParaRPr lang="en-US" sz="2000" b="1" dirty="0" smtClean="0">
              <a:solidFill>
                <a:srgbClr val="FF0000"/>
              </a:solidFill>
            </a:endParaRPr>
          </a:p>
          <a:p>
            <a:pPr>
              <a:defRPr/>
            </a:pPr>
            <a:endParaRPr lang="en-US" altLang="en-US" sz="2000" b="1" dirty="0">
              <a:solidFill>
                <a:srgbClr val="FF0000"/>
              </a:solidFill>
            </a:endParaRPr>
          </a:p>
          <a:p>
            <a:pPr marL="400050" lvl="1" indent="0">
              <a:buFontTx/>
              <a:buNone/>
              <a:defRPr/>
            </a:pPr>
            <a:r>
              <a:rPr lang="en-US" sz="2000" dirty="0"/>
              <a:t>Enable and disable the </a:t>
            </a:r>
            <a:r>
              <a:rPr lang="en-US" sz="2000" dirty="0" err="1"/>
              <a:t>TimesTen</a:t>
            </a:r>
            <a:r>
              <a:rPr lang="en-US" sz="2000" dirty="0"/>
              <a:t> internal tracing facilities, tracing options can be enabled and disabled separately for each database, this utility requires the ADMIN privilege. </a:t>
            </a:r>
            <a:endParaRPr lang="en-US" altLang="en-US" sz="2000" b="1" dirty="0">
              <a:solidFill>
                <a:srgbClr val="FF0000"/>
              </a:solidFill>
            </a:endParaRPr>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Tune Tips</a:t>
            </a:r>
            <a:endParaRPr lang="en-US" b="1" dirty="0">
              <a:solidFill>
                <a:schemeClr val="accent6"/>
              </a:solidFill>
              <a:latin typeface="Centaur" panose="020305040502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48" y="1"/>
            <a:ext cx="2722064" cy="13407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34925" y="765175"/>
            <a:ext cx="8004175" cy="2087563"/>
          </a:xfrm>
        </p:spPr>
        <p:txBody>
          <a:bodyPr/>
          <a:lstStyle/>
          <a:p>
            <a:r>
              <a:rPr lang="en-US" altLang="en-US" sz="2000" b="1" smtClean="0">
                <a:solidFill>
                  <a:srgbClr val="FF0000"/>
                </a:solidFill>
              </a:rPr>
              <a:t>ttXactAdmin utility</a:t>
            </a:r>
          </a:p>
          <a:p>
            <a:endParaRPr lang="en-US" altLang="en-US" sz="2000" b="1" smtClean="0"/>
          </a:p>
          <a:p>
            <a:pPr marL="400050" lvl="1" indent="0">
              <a:buFontTx/>
              <a:buNone/>
            </a:pPr>
            <a:r>
              <a:rPr lang="en-US" altLang="en-US" sz="2000" smtClean="0"/>
              <a:t>Displays ownership, status, log and lock information for each outstanding transaction. You can also use it to show all current connections to a database. </a:t>
            </a:r>
          </a:p>
          <a:p>
            <a:pPr marL="400050" lvl="1" indent="0">
              <a:buFontTx/>
              <a:buNone/>
            </a:pPr>
            <a:endParaRPr lang="en-US" altLang="en-US" sz="2400" smtClean="0"/>
          </a:p>
        </p:txBody>
      </p:sp>
      <p:sp>
        <p:nvSpPr>
          <p:cNvPr id="4" name="Title 1"/>
          <p:cNvSpPr txBox="1">
            <a:spLocks/>
          </p:cNvSpPr>
          <p:nvPr/>
        </p:nvSpPr>
        <p:spPr bwMode="auto">
          <a:xfrm>
            <a:off x="395288" y="44450"/>
            <a:ext cx="822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b="1" dirty="0" smtClean="0">
                <a:solidFill>
                  <a:schemeClr val="accent6"/>
                </a:solidFill>
                <a:latin typeface="Centaur" panose="02030504050205020304" pitchFamily="18" charset="0"/>
              </a:rPr>
              <a:t>Tune Tips</a:t>
            </a:r>
            <a:endParaRPr lang="en-US" b="1" dirty="0">
              <a:solidFill>
                <a:schemeClr val="accent6"/>
              </a:solidFill>
              <a:latin typeface="Centaur" panose="020305040502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48" y="1"/>
            <a:ext cx="2722064" cy="13407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0"/>
            <a:ext cx="8214997" cy="51845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388" y="2252663"/>
            <a:ext cx="120491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365375" y="2719388"/>
            <a:ext cx="2352675" cy="368300"/>
          </a:xfrm>
          <a:prstGeom prst="rect">
            <a:avLst/>
          </a:prstGeom>
          <a:noFill/>
        </p:spPr>
        <p:txBody>
          <a:bodyPr>
            <a:spAutoFit/>
          </a:bodyPr>
          <a:lstStyle/>
          <a:p>
            <a:pPr>
              <a:defRPr/>
            </a:pPr>
            <a:r>
              <a:rPr lang="en-US" b="1" dirty="0">
                <a:solidFill>
                  <a:schemeClr val="accent1">
                    <a:lumMod val="75000"/>
                  </a:schemeClr>
                </a:solidFill>
              </a:rPr>
              <a:t>@</a:t>
            </a:r>
            <a:r>
              <a:rPr lang="en-US" b="1" dirty="0" err="1">
                <a:solidFill>
                  <a:schemeClr val="accent1">
                    <a:lumMod val="75000"/>
                  </a:schemeClr>
                </a:solidFill>
              </a:rPr>
              <a:t>OsamaOracle</a:t>
            </a:r>
            <a:endParaRPr lang="en-US" b="1" dirty="0">
              <a:solidFill>
                <a:schemeClr val="accent1">
                  <a:lumMod val="75000"/>
                </a:schemeClr>
              </a:solidFill>
            </a:endParaRPr>
          </a:p>
        </p:txBody>
      </p:sp>
      <p:pic>
        <p:nvPicPr>
          <p:cNvPr id="4198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204913"/>
            <a:ext cx="11001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12"/>
          <p:cNvSpPr txBox="1">
            <a:spLocks noChangeArrowheads="1"/>
          </p:cNvSpPr>
          <p:nvPr/>
        </p:nvSpPr>
        <p:spPr bwMode="auto">
          <a:xfrm>
            <a:off x="2351088" y="1454150"/>
            <a:ext cx="4668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hlinkClick r:id="rId4"/>
              </a:rPr>
              <a:t>osama.mustafa@gurussolutions.com</a:t>
            </a:r>
            <a:endParaRPr lang="en-US" altLang="en-US" sz="1800" b="1"/>
          </a:p>
        </p:txBody>
      </p:sp>
      <p:pic>
        <p:nvPicPr>
          <p:cNvPr id="4199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3503613"/>
            <a:ext cx="96043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4724400"/>
            <a:ext cx="9604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365375" y="4897438"/>
            <a:ext cx="1889125" cy="368300"/>
          </a:xfrm>
          <a:prstGeom prst="rect">
            <a:avLst/>
          </a:prstGeom>
          <a:noFill/>
        </p:spPr>
        <p:txBody>
          <a:bodyPr wrap="none">
            <a:spAutoFit/>
          </a:bodyPr>
          <a:lstStyle/>
          <a:p>
            <a:pPr>
              <a:defRPr/>
            </a:pPr>
            <a:r>
              <a:rPr lang="en-US" b="1" dirty="0">
                <a:solidFill>
                  <a:schemeClr val="accent1">
                    <a:lumMod val="75000"/>
                  </a:schemeClr>
                </a:solidFill>
              </a:rPr>
              <a:t>Osama Mustafa</a:t>
            </a:r>
          </a:p>
        </p:txBody>
      </p:sp>
      <p:sp>
        <p:nvSpPr>
          <p:cNvPr id="41993" name="TextBox 14"/>
          <p:cNvSpPr txBox="1">
            <a:spLocks noChangeArrowheads="1"/>
          </p:cNvSpPr>
          <p:nvPr/>
        </p:nvSpPr>
        <p:spPr bwMode="auto">
          <a:xfrm>
            <a:off x="2339975" y="3670300"/>
            <a:ext cx="4017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hlinkClick r:id="rId7"/>
              </a:rPr>
              <a:t>http://osamamustafa.blogspot.com</a:t>
            </a:r>
            <a:endParaRPr lang="en-US" altLang="en-US" sz="1800" b="1"/>
          </a:p>
          <a:p>
            <a:pPr>
              <a:spcBef>
                <a:spcPct val="0"/>
              </a:spcBef>
              <a:buFontTx/>
              <a:buNone/>
            </a:pPr>
            <a:endParaRPr lang="en-US" altLang="en-US" sz="180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8028" y="5187881"/>
            <a:ext cx="2478024" cy="96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4524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98700" y="115888"/>
            <a:ext cx="4546600" cy="635000"/>
          </a:xfrm>
        </p:spPr>
        <p:txBody>
          <a:bodyPr/>
          <a:lstStyle/>
          <a:p>
            <a:pPr eaLnBrk="1" hangingPunct="1"/>
            <a:r>
              <a:rPr lang="en-US" altLang="en-US" sz="3600" dirty="0" smtClean="0">
                <a:solidFill>
                  <a:schemeClr val="tx1"/>
                </a:solidFill>
              </a:rPr>
              <a:t>Gurus Solutions</a:t>
            </a:r>
          </a:p>
        </p:txBody>
      </p:sp>
      <p:sp>
        <p:nvSpPr>
          <p:cNvPr id="4099" name="Rectangle 3"/>
          <p:cNvSpPr>
            <a:spLocks noGrp="1" noChangeArrowheads="1"/>
          </p:cNvSpPr>
          <p:nvPr>
            <p:ph type="body" idx="1"/>
          </p:nvPr>
        </p:nvSpPr>
        <p:spPr>
          <a:xfrm>
            <a:off x="457200" y="1600200"/>
            <a:ext cx="8229600" cy="1684338"/>
          </a:xfrm>
        </p:spPr>
        <p:txBody>
          <a:bodyPr/>
          <a:lstStyle/>
          <a:p>
            <a:pPr eaLnBrk="1" hangingPunct="1"/>
            <a:r>
              <a:rPr lang="en-US" altLang="en-US" sz="2800" dirty="0" smtClean="0"/>
              <a:t>Guru Solution was founded in 2004 and it’s market leader in IT Consulting.</a:t>
            </a:r>
          </a:p>
          <a:p>
            <a:pPr eaLnBrk="1" hangingPunct="1"/>
            <a:r>
              <a:rPr lang="en-US" altLang="en-US" sz="2800" dirty="0" smtClean="0"/>
              <a:t>Focusing on Oracle and Operating system.</a:t>
            </a:r>
          </a:p>
          <a:p>
            <a:pPr eaLnBrk="1" hangingPunct="1"/>
            <a:endParaRPr lang="en-US" alt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1340" y="5705475"/>
            <a:ext cx="2535156" cy="891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an 1"/>
          <p:cNvSpPr/>
          <p:nvPr/>
        </p:nvSpPr>
        <p:spPr>
          <a:xfrm>
            <a:off x="611560" y="3450396"/>
            <a:ext cx="1165040" cy="1368152"/>
          </a:xfrm>
          <a:prstGeom prst="can">
            <a:avLst/>
          </a:prstGeom>
          <a:effectLst>
            <a:glow rad="101600">
              <a:schemeClr val="accent3">
                <a:satMod val="175000"/>
                <a:alpha val="40000"/>
              </a:schemeClr>
            </a:glow>
            <a:outerShdw blurRad="50800" dist="38100" dir="5400000" algn="t" rotWithShape="0">
              <a:prstClr val="black">
                <a:alpha val="34000"/>
              </a:prstClr>
            </a:outerShd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Can 7"/>
          <p:cNvSpPr/>
          <p:nvPr/>
        </p:nvSpPr>
        <p:spPr>
          <a:xfrm>
            <a:off x="2298576" y="3450396"/>
            <a:ext cx="1188492" cy="1368152"/>
          </a:xfrm>
          <a:prstGeom prst="can">
            <a:avLst/>
          </a:prstGeom>
          <a:effectLst>
            <a:glow rad="101600">
              <a:schemeClr val="accent3">
                <a:satMod val="175000"/>
                <a:alpha val="40000"/>
              </a:schemeClr>
            </a:glo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Can 8"/>
          <p:cNvSpPr/>
          <p:nvPr/>
        </p:nvSpPr>
        <p:spPr>
          <a:xfrm>
            <a:off x="4062235" y="3450396"/>
            <a:ext cx="1218117" cy="1368152"/>
          </a:xfrm>
          <a:prstGeom prst="can">
            <a:avLst/>
          </a:prstGeom>
          <a:effectLst>
            <a:glow rad="101600">
              <a:schemeClr val="accent3">
                <a:satMod val="175000"/>
                <a:alpha val="40000"/>
              </a:schemeClr>
            </a:glo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Can 9"/>
          <p:cNvSpPr/>
          <p:nvPr/>
        </p:nvSpPr>
        <p:spPr>
          <a:xfrm>
            <a:off x="5730144" y="3450396"/>
            <a:ext cx="1218119" cy="1368152"/>
          </a:xfrm>
          <a:prstGeom prst="can">
            <a:avLst/>
          </a:prstGeom>
          <a:effectLst>
            <a:glow rad="101600">
              <a:schemeClr val="accent3">
                <a:satMod val="175000"/>
                <a:alpha val="40000"/>
              </a:schemeClr>
            </a:glo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Can 10"/>
          <p:cNvSpPr/>
          <p:nvPr/>
        </p:nvSpPr>
        <p:spPr>
          <a:xfrm>
            <a:off x="7398054" y="3442107"/>
            <a:ext cx="1206394" cy="1368152"/>
          </a:xfrm>
          <a:prstGeom prst="can">
            <a:avLst/>
          </a:prstGeom>
          <a:effectLst>
            <a:glow rad="101600">
              <a:schemeClr val="accent3">
                <a:satMod val="175000"/>
                <a:alpha val="40000"/>
              </a:schemeClr>
            </a:glow>
            <a:reflection blurRad="6350" stA="50000" endA="275" endPos="46000" dist="101600" dir="5400000" sy="-100000" algn="bl" rotWithShape="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p:nvPr/>
        </p:nvSpPr>
        <p:spPr>
          <a:xfrm>
            <a:off x="715963" y="3979863"/>
            <a:ext cx="1004887" cy="339725"/>
          </a:xfrm>
          <a:prstGeom prst="rect">
            <a:avLst/>
          </a:prstGeom>
          <a:noFill/>
        </p:spPr>
        <p:txBody>
          <a:bodyPr>
            <a:spAutoFit/>
          </a:bodyPr>
          <a:lstStyle/>
          <a:p>
            <a:pPr algn="ctr" eaLnBrk="1" hangingPunct="1">
              <a:defRPr/>
            </a:pPr>
            <a:r>
              <a:rPr lang="en-US" sz="1600" b="1" spc="-150" dirty="0">
                <a:solidFill>
                  <a:srgbClr val="FF0000"/>
                </a:solidFill>
              </a:rPr>
              <a:t>Oracle BI</a:t>
            </a:r>
          </a:p>
        </p:txBody>
      </p:sp>
      <p:sp>
        <p:nvSpPr>
          <p:cNvPr id="13" name="TextBox 12"/>
          <p:cNvSpPr txBox="1"/>
          <p:nvPr/>
        </p:nvSpPr>
        <p:spPr>
          <a:xfrm flipH="1">
            <a:off x="2160588" y="3979863"/>
            <a:ext cx="1474787" cy="585787"/>
          </a:xfrm>
          <a:prstGeom prst="rect">
            <a:avLst/>
          </a:prstGeom>
          <a:noFill/>
        </p:spPr>
        <p:txBody>
          <a:bodyPr>
            <a:spAutoFit/>
          </a:bodyPr>
          <a:lstStyle/>
          <a:p>
            <a:pPr algn="ctr" eaLnBrk="1" hangingPunct="1">
              <a:defRPr/>
            </a:pPr>
            <a:r>
              <a:rPr lang="en-US" sz="1600" b="1" spc="-150" dirty="0">
                <a:solidFill>
                  <a:srgbClr val="FF0000"/>
                </a:solidFill>
              </a:rPr>
              <a:t>Fusion </a:t>
            </a:r>
          </a:p>
          <a:p>
            <a:pPr algn="ctr" eaLnBrk="1" hangingPunct="1">
              <a:defRPr/>
            </a:pPr>
            <a:r>
              <a:rPr lang="en-US" sz="1600" b="1" spc="-150" dirty="0">
                <a:solidFill>
                  <a:srgbClr val="FF0000"/>
                </a:solidFill>
              </a:rPr>
              <a:t>Middleware</a:t>
            </a:r>
          </a:p>
        </p:txBody>
      </p:sp>
      <p:sp>
        <p:nvSpPr>
          <p:cNvPr id="14" name="TextBox 13"/>
          <p:cNvSpPr txBox="1"/>
          <p:nvPr/>
        </p:nvSpPr>
        <p:spPr>
          <a:xfrm>
            <a:off x="4141788" y="4087813"/>
            <a:ext cx="1006475" cy="339725"/>
          </a:xfrm>
          <a:prstGeom prst="rect">
            <a:avLst/>
          </a:prstGeom>
          <a:noFill/>
        </p:spPr>
        <p:txBody>
          <a:bodyPr>
            <a:spAutoFit/>
          </a:bodyPr>
          <a:lstStyle/>
          <a:p>
            <a:pPr algn="ctr" eaLnBrk="1" hangingPunct="1">
              <a:defRPr/>
            </a:pPr>
            <a:r>
              <a:rPr lang="en-US" sz="1600" b="1" spc="-150" dirty="0">
                <a:solidFill>
                  <a:srgbClr val="FF0000"/>
                </a:solidFill>
              </a:rPr>
              <a:t>Database</a:t>
            </a:r>
          </a:p>
        </p:txBody>
      </p:sp>
      <p:sp>
        <p:nvSpPr>
          <p:cNvPr id="15" name="TextBox 14"/>
          <p:cNvSpPr txBox="1"/>
          <p:nvPr/>
        </p:nvSpPr>
        <p:spPr>
          <a:xfrm>
            <a:off x="5840413" y="4027488"/>
            <a:ext cx="1006475" cy="584200"/>
          </a:xfrm>
          <a:prstGeom prst="rect">
            <a:avLst/>
          </a:prstGeom>
          <a:noFill/>
        </p:spPr>
        <p:txBody>
          <a:bodyPr>
            <a:spAutoFit/>
          </a:bodyPr>
          <a:lstStyle/>
          <a:p>
            <a:pPr algn="ctr" eaLnBrk="1" hangingPunct="1">
              <a:defRPr/>
            </a:pPr>
            <a:r>
              <a:rPr lang="en-US" sz="1600" b="1" spc="-150" dirty="0">
                <a:solidFill>
                  <a:srgbClr val="FF0000"/>
                </a:solidFill>
              </a:rPr>
              <a:t>Operating </a:t>
            </a:r>
          </a:p>
          <a:p>
            <a:pPr algn="ctr" eaLnBrk="1" hangingPunct="1">
              <a:defRPr/>
            </a:pPr>
            <a:r>
              <a:rPr lang="en-US" sz="1600" b="1" spc="-150" dirty="0">
                <a:solidFill>
                  <a:srgbClr val="FF0000"/>
                </a:solidFill>
              </a:rPr>
              <a:t>System</a:t>
            </a:r>
          </a:p>
        </p:txBody>
      </p:sp>
      <p:sp>
        <p:nvSpPr>
          <p:cNvPr id="16" name="TextBox 15"/>
          <p:cNvSpPr txBox="1"/>
          <p:nvPr/>
        </p:nvSpPr>
        <p:spPr>
          <a:xfrm>
            <a:off x="7505700" y="4084638"/>
            <a:ext cx="1004888" cy="338137"/>
          </a:xfrm>
          <a:prstGeom prst="rect">
            <a:avLst/>
          </a:prstGeom>
          <a:noFill/>
        </p:spPr>
        <p:txBody>
          <a:bodyPr>
            <a:spAutoFit/>
          </a:bodyPr>
          <a:lstStyle/>
          <a:p>
            <a:pPr algn="ctr" eaLnBrk="1" hangingPunct="1">
              <a:defRPr/>
            </a:pPr>
            <a:r>
              <a:rPr lang="en-US" sz="1600" b="1" spc="-150" dirty="0">
                <a:solidFill>
                  <a:srgbClr val="FF0000"/>
                </a:solidFill>
              </a:rPr>
              <a:t>Training</a:t>
            </a:r>
          </a:p>
        </p:txBody>
      </p:sp>
      <p:sp>
        <p:nvSpPr>
          <p:cNvPr id="7" name="TextBox 6"/>
          <p:cNvSpPr txBox="1"/>
          <p:nvPr/>
        </p:nvSpPr>
        <p:spPr>
          <a:xfrm>
            <a:off x="1116013" y="5305425"/>
            <a:ext cx="7127875" cy="400050"/>
          </a:xfrm>
          <a:prstGeom prst="rect">
            <a:avLst/>
          </a:prstGeom>
          <a:noFill/>
        </p:spPr>
        <p:txBody>
          <a:bodyPr>
            <a:spAutoFit/>
          </a:bodyPr>
          <a:lstStyle/>
          <a:p>
            <a:pPr eaLnBrk="1" hangingPunct="1">
              <a:defRPr/>
            </a:pPr>
            <a:r>
              <a:rPr lang="en-US" sz="2000" dirty="0">
                <a:latin typeface="+mn-lt"/>
                <a:cs typeface="+mn-cs"/>
              </a:rPr>
              <a:t>Gurus Solutions Gives you a better idea about your solutions</a:t>
            </a:r>
          </a:p>
        </p:txBody>
      </p:sp>
      <p:sp>
        <p:nvSpPr>
          <p:cNvPr id="18" name="TextBox 17"/>
          <p:cNvSpPr txBox="1"/>
          <p:nvPr/>
        </p:nvSpPr>
        <p:spPr>
          <a:xfrm>
            <a:off x="28575" y="6246813"/>
            <a:ext cx="4033838" cy="400050"/>
          </a:xfrm>
          <a:prstGeom prst="rect">
            <a:avLst/>
          </a:prstGeom>
          <a:noFill/>
        </p:spPr>
        <p:txBody>
          <a:bodyPr>
            <a:spAutoFit/>
          </a:bodyPr>
          <a:lstStyle/>
          <a:p>
            <a:pPr eaLnBrk="1" hangingPunct="1">
              <a:defRPr/>
            </a:pPr>
            <a:r>
              <a:rPr lang="en-US" sz="2000" dirty="0">
                <a:latin typeface="+mn-lt"/>
                <a:cs typeface="+mn-cs"/>
              </a:rPr>
              <a:t>https://www.gurussolutions.com/</a:t>
            </a:r>
          </a:p>
        </p:txBody>
      </p:sp>
    </p:spTree>
    <p:extLst>
      <p:ext uri="{BB962C8B-B14F-4D97-AF65-F5344CB8AC3E}">
        <p14:creationId xmlns:p14="http://schemas.microsoft.com/office/powerpoint/2010/main" val="2613956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23850" y="44450"/>
            <a:ext cx="8229600" cy="504825"/>
          </a:xfrm>
        </p:spPr>
        <p:txBody>
          <a:bodyPr/>
          <a:lstStyle/>
          <a:p>
            <a:pPr algn="l" eaLnBrk="1" hangingPunct="1">
              <a:defRPr/>
            </a:pPr>
            <a:r>
              <a:rPr lang="en-US" altLang="en-US" b="1" dirty="0" smtClean="0">
                <a:solidFill>
                  <a:schemeClr val="accent6"/>
                </a:solidFill>
                <a:latin typeface="Centaur" panose="02030504050205020304" pitchFamily="18" charset="0"/>
              </a:rPr>
              <a:t>Agenda</a:t>
            </a:r>
          </a:p>
        </p:txBody>
      </p:sp>
      <p:sp>
        <p:nvSpPr>
          <p:cNvPr id="5123" name="Content Placeholder 2"/>
          <p:cNvSpPr>
            <a:spLocks noGrp="1"/>
          </p:cNvSpPr>
          <p:nvPr>
            <p:ph type="body" idx="1"/>
          </p:nvPr>
        </p:nvSpPr>
        <p:spPr>
          <a:xfrm>
            <a:off x="401638" y="908050"/>
            <a:ext cx="8229600" cy="5545138"/>
          </a:xfrm>
        </p:spPr>
        <p:txBody>
          <a:bodyPr/>
          <a:lstStyle/>
          <a:p>
            <a:pPr eaLnBrk="1" hangingPunct="1"/>
            <a:r>
              <a:rPr lang="en-US" altLang="en-US" smtClean="0">
                <a:latin typeface="Times New Roman" panose="02020603050405020304" pitchFamily="18" charset="0"/>
                <a:cs typeface="Times New Roman" panose="02020603050405020304" pitchFamily="18" charset="0"/>
              </a:rPr>
              <a:t>Timesten Overview.</a:t>
            </a:r>
          </a:p>
          <a:p>
            <a:pPr eaLnBrk="1" hangingPunct="1"/>
            <a:r>
              <a:rPr lang="en-US" altLang="en-US" smtClean="0">
                <a:latin typeface="Times New Roman" panose="02020603050405020304" pitchFamily="18" charset="0"/>
                <a:cs typeface="Times New Roman" panose="02020603050405020304" pitchFamily="18" charset="0"/>
              </a:rPr>
              <a:t>Timesten vs Oracle Database.</a:t>
            </a:r>
          </a:p>
          <a:p>
            <a:pPr eaLnBrk="1" hangingPunct="1"/>
            <a:r>
              <a:rPr lang="en-US" altLang="en-US" smtClean="0">
                <a:latin typeface="Times New Roman" panose="02020603050405020304" pitchFamily="18" charset="0"/>
                <a:cs typeface="Times New Roman" panose="02020603050405020304" pitchFamily="18" charset="0"/>
              </a:rPr>
              <a:t>Timesten Caching Overview.</a:t>
            </a:r>
          </a:p>
          <a:p>
            <a:pPr eaLnBrk="1" hangingPunct="1"/>
            <a:r>
              <a:rPr lang="en-US" altLang="en-US" smtClean="0">
                <a:latin typeface="Times New Roman" panose="02020603050405020304" pitchFamily="18" charset="0"/>
                <a:cs typeface="Times New Roman" panose="02020603050405020304" pitchFamily="18" charset="0"/>
              </a:rPr>
              <a:t>Timesten Connectivity.</a:t>
            </a:r>
          </a:p>
          <a:p>
            <a:pPr eaLnBrk="1" hangingPunct="1"/>
            <a:r>
              <a:rPr lang="en-US" altLang="en-US" smtClean="0">
                <a:latin typeface="Times New Roman" panose="02020603050405020304" pitchFamily="18" charset="0"/>
                <a:cs typeface="Times New Roman" panose="02020603050405020304" pitchFamily="18" charset="0"/>
              </a:rPr>
              <a:t>Timesten Installation / Linux Version.</a:t>
            </a:r>
          </a:p>
          <a:p>
            <a:pPr eaLnBrk="1" hangingPunct="1"/>
            <a:r>
              <a:rPr lang="en-US" altLang="en-US" smtClean="0">
                <a:latin typeface="Times New Roman" panose="02020603050405020304" pitchFamily="18" charset="0"/>
                <a:cs typeface="Times New Roman" panose="02020603050405020304" pitchFamily="18" charset="0"/>
              </a:rPr>
              <a:t>Timesten Caching</a:t>
            </a:r>
          </a:p>
          <a:p>
            <a:pPr lvl="1" eaLnBrk="1" hangingPunct="1"/>
            <a:r>
              <a:rPr lang="en-US" altLang="en-US" smtClean="0">
                <a:latin typeface="Times New Roman" panose="02020603050405020304" pitchFamily="18" charset="0"/>
                <a:cs typeface="Times New Roman" panose="02020603050405020304" pitchFamily="18" charset="0"/>
              </a:rPr>
              <a:t>Oracle Side.</a:t>
            </a:r>
          </a:p>
          <a:p>
            <a:pPr lvl="1" eaLnBrk="1" hangingPunct="1"/>
            <a:r>
              <a:rPr lang="en-US" altLang="en-US" smtClean="0">
                <a:latin typeface="Times New Roman" panose="02020603050405020304" pitchFamily="18" charset="0"/>
                <a:cs typeface="Times New Roman" panose="02020603050405020304" pitchFamily="18" charset="0"/>
              </a:rPr>
              <a:t>Timesten side.</a:t>
            </a:r>
          </a:p>
          <a:p>
            <a:pPr eaLnBrk="1" hangingPunct="1"/>
            <a:r>
              <a:rPr lang="en-US" altLang="en-US" smtClean="0">
                <a:latin typeface="Times New Roman" panose="02020603050405020304" pitchFamily="18" charset="0"/>
                <a:cs typeface="Times New Roman" panose="02020603050405020304" pitchFamily="18" charset="0"/>
              </a:rPr>
              <a:t>Tune Tips</a:t>
            </a:r>
          </a:p>
          <a:p>
            <a:pPr marL="914400" lvl="2" indent="0" eaLnBrk="1" hangingPunct="1">
              <a:buFontTx/>
              <a:buNone/>
            </a:pPr>
            <a:endParaRPr lang="en-US" altLang="en-US" smtClean="0">
              <a:latin typeface="Times New Roman" panose="02020603050405020304" pitchFamily="18" charset="0"/>
              <a:cs typeface="Times New Roman" panose="02020603050405020304" pitchFamily="18" charset="0"/>
            </a:endParaRPr>
          </a:p>
          <a:p>
            <a:pPr eaLnBrk="1" hangingPunct="1"/>
            <a:endParaRPr lang="en-US" altLang="en-US" smtClean="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95288" y="620713"/>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2002888" cy="19577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4450"/>
            <a:ext cx="8229600" cy="417513"/>
          </a:xfrm>
        </p:spPr>
        <p:txBody>
          <a:bodyPr/>
          <a:lstStyle/>
          <a:p>
            <a:pPr algn="l" eaLnBrk="1" hangingPunct="1">
              <a:defRPr/>
            </a:pPr>
            <a:r>
              <a:rPr lang="en-US" b="1" dirty="0" smtClean="0">
                <a:solidFill>
                  <a:schemeClr val="accent6"/>
                </a:solidFill>
                <a:latin typeface="Centaur" panose="02030504050205020304" pitchFamily="18" charset="0"/>
              </a:rPr>
              <a:t>What is </a:t>
            </a: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a:t>
            </a:r>
          </a:p>
        </p:txBody>
      </p:sp>
      <p:sp>
        <p:nvSpPr>
          <p:cNvPr id="3" name="Content Placeholder 2"/>
          <p:cNvSpPr>
            <a:spLocks noGrp="1"/>
          </p:cNvSpPr>
          <p:nvPr>
            <p:ph idx="1"/>
          </p:nvPr>
        </p:nvSpPr>
        <p:spPr>
          <a:xfrm>
            <a:off x="457200" y="765175"/>
            <a:ext cx="8229600" cy="5360988"/>
          </a:xfrm>
        </p:spPr>
        <p:txBody>
          <a:bodyPr/>
          <a:lstStyle/>
          <a:p>
            <a:pPr eaLnBrk="1" hangingPunct="1">
              <a:defRPr/>
            </a:pPr>
            <a:r>
              <a:rPr lang="en-US" sz="2400" dirty="0" smtClean="0"/>
              <a:t> Any company looking for faster, reliable and access data quickly thru application, which mean they planned to develop new generation of application, especially if this application expected high number of transactions.</a:t>
            </a:r>
          </a:p>
          <a:p>
            <a:pPr lvl="1" eaLnBrk="1" hangingPunct="1">
              <a:defRPr/>
            </a:pPr>
            <a:r>
              <a:rPr lang="en-US" sz="1600" dirty="0" smtClean="0">
                <a:ea typeface="+mn-ea"/>
              </a:rPr>
              <a:t>For Example :- </a:t>
            </a:r>
            <a:r>
              <a:rPr lang="en-US" dirty="0" smtClean="0">
                <a:ea typeface="+mn-ea"/>
              </a:rPr>
              <a:t> </a:t>
            </a:r>
            <a:r>
              <a:rPr lang="en-US" sz="1600" dirty="0" smtClean="0"/>
              <a:t>telecom applications, billing and fraud detections</a:t>
            </a:r>
          </a:p>
          <a:p>
            <a:pPr eaLnBrk="1" hangingPunct="1">
              <a:defRPr/>
            </a:pPr>
            <a:r>
              <a:rPr lang="en-US" sz="2400" dirty="0" smtClean="0">
                <a:solidFill>
                  <a:srgbClr val="FF0000"/>
                </a:solidFill>
              </a:rPr>
              <a:t> Oracle </a:t>
            </a:r>
            <a:r>
              <a:rPr lang="en-US" sz="2400" dirty="0" err="1" smtClean="0">
                <a:solidFill>
                  <a:srgbClr val="FF0000"/>
                </a:solidFill>
              </a:rPr>
              <a:t>TimesTen</a:t>
            </a:r>
            <a:r>
              <a:rPr lang="en-US" sz="2400" dirty="0" smtClean="0">
                <a:solidFill>
                  <a:srgbClr val="FF0000"/>
                </a:solidFill>
              </a:rPr>
              <a:t> In-memory database (</a:t>
            </a:r>
            <a:r>
              <a:rPr lang="en-US" sz="2400" dirty="0" err="1" smtClean="0">
                <a:solidFill>
                  <a:srgbClr val="FF0000"/>
                </a:solidFill>
              </a:rPr>
              <a:t>TimesTen</a:t>
            </a:r>
            <a:r>
              <a:rPr lang="en-US" sz="2400" dirty="0" smtClean="0">
                <a:solidFill>
                  <a:srgbClr val="FF0000"/>
                </a:solidFill>
              </a:rPr>
              <a:t>) the solution for any faster application.  </a:t>
            </a:r>
          </a:p>
          <a:p>
            <a:pPr eaLnBrk="1" hangingPunct="1">
              <a:defRPr/>
            </a:pPr>
            <a:endParaRPr lang="en-US" sz="2400" dirty="0" smtClean="0"/>
          </a:p>
          <a:p>
            <a:pPr eaLnBrk="1" hangingPunct="1">
              <a:defRPr/>
            </a:pPr>
            <a:r>
              <a:rPr lang="en-US" sz="2400" dirty="0" smtClean="0"/>
              <a:t> </a:t>
            </a:r>
            <a:r>
              <a:rPr lang="en-US" sz="2400" dirty="0" err="1" smtClean="0"/>
              <a:t>TimesTen</a:t>
            </a:r>
            <a:r>
              <a:rPr lang="en-US" sz="2400" dirty="0" smtClean="0"/>
              <a:t> store data in the memory which mean no network latency or no disk I/O, in that case transaction will take just microsecond </a:t>
            </a:r>
            <a:endParaRPr lang="en-US" sz="2400" dirty="0" smtClean="0">
              <a:solidFill>
                <a:srgbClr val="FF0000"/>
              </a:solidFill>
            </a:endParaRPr>
          </a:p>
          <a:p>
            <a:pPr eaLnBrk="1" hangingPunct="1">
              <a:defRPr/>
            </a:pPr>
            <a:endParaRPr lang="en-US" sz="2400" dirty="0" smtClean="0"/>
          </a:p>
        </p:txBody>
      </p:sp>
      <p:cxnSp>
        <p:nvCxnSpPr>
          <p:cNvPr id="4" name="Straight Connector 3"/>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44450"/>
            <a:ext cx="8229600" cy="417513"/>
          </a:xfrm>
        </p:spPr>
        <p:txBody>
          <a:bodyPr/>
          <a:lstStyle/>
          <a:p>
            <a:pPr algn="l" eaLnBrk="1" hangingPunct="1">
              <a:defRPr/>
            </a:pPr>
            <a:r>
              <a:rPr lang="en-US" b="1" dirty="0" smtClean="0">
                <a:solidFill>
                  <a:schemeClr val="accent6"/>
                </a:solidFill>
                <a:latin typeface="Centaur" panose="02030504050205020304" pitchFamily="18" charset="0"/>
              </a:rPr>
              <a:t>What is </a:t>
            </a: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a:t>
            </a: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172" name="Content Placeholder 2"/>
          <p:cNvSpPr>
            <a:spLocks noGrp="1"/>
          </p:cNvSpPr>
          <p:nvPr>
            <p:ph idx="1"/>
          </p:nvPr>
        </p:nvSpPr>
        <p:spPr>
          <a:xfrm>
            <a:off x="457200" y="765175"/>
            <a:ext cx="8229600" cy="5360988"/>
          </a:xfrm>
        </p:spPr>
        <p:txBody>
          <a:bodyPr/>
          <a:lstStyle/>
          <a:p>
            <a:pPr eaLnBrk="1" hangingPunct="1"/>
            <a:r>
              <a:rPr lang="en-US" altLang="en-US" sz="2400" dirty="0" smtClean="0"/>
              <a:t> Reliability in </a:t>
            </a:r>
            <a:r>
              <a:rPr lang="en-US" altLang="en-US" sz="2400" dirty="0" err="1" smtClean="0"/>
              <a:t>TimesTen</a:t>
            </a:r>
            <a:r>
              <a:rPr lang="en-US" altLang="en-US" sz="2400" dirty="0" smtClean="0"/>
              <a:t> occurs in logging data and transactions to disks to provide full recovery.</a:t>
            </a:r>
          </a:p>
          <a:p>
            <a:pPr eaLnBrk="1" hangingPunct="1"/>
            <a:endParaRPr lang="en-US" altLang="en-US" sz="2400" dirty="0" smtClean="0"/>
          </a:p>
          <a:p>
            <a:pPr eaLnBrk="1" hangingPunct="1"/>
            <a:r>
              <a:rPr lang="en-US" altLang="en-US" sz="2400" dirty="0" smtClean="0"/>
              <a:t> </a:t>
            </a:r>
            <a:r>
              <a:rPr lang="en-US" altLang="en-US" sz="2400" dirty="0" err="1" smtClean="0"/>
              <a:t>TimesTen</a:t>
            </a:r>
            <a:r>
              <a:rPr lang="en-US" altLang="en-US" sz="2400" dirty="0" smtClean="0"/>
              <a:t> can be configured for high availability and instant failover.</a:t>
            </a:r>
          </a:p>
          <a:p>
            <a:pPr eaLnBrk="1" hangingPunct="1"/>
            <a:endParaRPr lang="en-US" altLang="en-US" sz="2400" dirty="0" smtClean="0"/>
          </a:p>
          <a:p>
            <a:pPr eaLnBrk="1" hangingPunct="1"/>
            <a:r>
              <a:rPr lang="en-US" altLang="en-US" sz="2400" dirty="0" smtClean="0"/>
              <a:t>New generation of full system engineered hardware oracle embedded </a:t>
            </a:r>
            <a:r>
              <a:rPr lang="en-US" altLang="en-US" sz="2400" dirty="0" err="1" smtClean="0"/>
              <a:t>TimesTen</a:t>
            </a:r>
            <a:r>
              <a:rPr lang="en-US" altLang="en-US" sz="2400" dirty="0" smtClean="0"/>
              <a:t> in Oracle </a:t>
            </a:r>
            <a:r>
              <a:rPr lang="en-US" altLang="en-US" sz="2400" dirty="0" err="1" smtClean="0"/>
              <a:t>Exalytics</a:t>
            </a:r>
            <a:r>
              <a:rPr lang="en-US" altLang="en-US" sz="2400" dirty="0" smtClean="0"/>
              <a:t> to enable oracle business intelligence with two editions standard and enterprise to preform high speed query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44450"/>
            <a:ext cx="8229600" cy="417513"/>
          </a:xfrm>
        </p:spPr>
        <p:txBody>
          <a:bodyPr/>
          <a:lstStyle/>
          <a:p>
            <a:pPr algn="l" eaLnBrk="1" hangingPunct="1">
              <a:defRPr/>
            </a:pPr>
            <a:r>
              <a:rPr lang="en-US" b="1" dirty="0" smtClean="0">
                <a:solidFill>
                  <a:schemeClr val="accent6"/>
                </a:solidFill>
                <a:latin typeface="Centaur" panose="02030504050205020304" pitchFamily="18" charset="0"/>
              </a:rPr>
              <a:t>What is </a:t>
            </a: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a:t>
            </a: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765175"/>
            <a:ext cx="8229600" cy="5360988"/>
          </a:xfrm>
        </p:spPr>
        <p:txBody>
          <a:bodyPr/>
          <a:lstStyle/>
          <a:p>
            <a:pPr eaLnBrk="1" hangingPunct="1">
              <a:defRPr/>
            </a:pPr>
            <a:r>
              <a:rPr lang="en-US" sz="2400" dirty="0" smtClean="0"/>
              <a:t> </a:t>
            </a:r>
            <a:r>
              <a:rPr lang="en-US" sz="2400" dirty="0" err="1" smtClean="0"/>
              <a:t>TimesTen</a:t>
            </a:r>
            <a:r>
              <a:rPr lang="en-US" sz="2400" dirty="0" smtClean="0"/>
              <a:t> is relational database support full SQL transaction and PL/SQL. </a:t>
            </a:r>
          </a:p>
          <a:p>
            <a:pPr eaLnBrk="1" hangingPunct="1">
              <a:defRPr/>
            </a:pPr>
            <a:endParaRPr lang="en-US" sz="2400" dirty="0" smtClean="0"/>
          </a:p>
          <a:p>
            <a:pPr eaLnBrk="1" hangingPunct="1">
              <a:defRPr/>
            </a:pPr>
            <a:r>
              <a:rPr lang="en-US" sz="2400" dirty="0" smtClean="0"/>
              <a:t> </a:t>
            </a:r>
            <a:r>
              <a:rPr lang="en-US" sz="2400" dirty="0" err="1" smtClean="0"/>
              <a:t>TimesTen</a:t>
            </a:r>
            <a:r>
              <a:rPr lang="en-US" sz="2400" dirty="0" smtClean="0"/>
              <a:t> designed to manage data in physical memory, therefore there is no special hardware/software requirement one consideration while working with </a:t>
            </a:r>
            <a:r>
              <a:rPr lang="en-US" sz="2400" dirty="0" err="1" smtClean="0"/>
              <a:t>TimesTen</a:t>
            </a:r>
            <a:r>
              <a:rPr lang="en-US" sz="2400" dirty="0" smtClean="0"/>
              <a:t> which is have sufficient RAM available in the application tier.</a:t>
            </a:r>
          </a:p>
          <a:p>
            <a:pPr eaLnBrk="1" hangingPunct="1">
              <a:defRPr/>
            </a:pPr>
            <a:endParaRPr lang="en-US" sz="2400" dirty="0" smtClean="0"/>
          </a:p>
          <a:p>
            <a:pPr eaLnBrk="1" hangingPunct="1">
              <a:defRPr/>
            </a:pPr>
            <a:r>
              <a:rPr lang="en-US" sz="2400" dirty="0" smtClean="0">
                <a:solidFill>
                  <a:srgbClr val="FF0000"/>
                </a:solidFill>
              </a:rPr>
              <a:t>The size for </a:t>
            </a:r>
            <a:r>
              <a:rPr lang="en-US" sz="2400" dirty="0" err="1" smtClean="0">
                <a:solidFill>
                  <a:srgbClr val="FF0000"/>
                </a:solidFill>
              </a:rPr>
              <a:t>TimesTen</a:t>
            </a:r>
            <a:r>
              <a:rPr lang="en-US" sz="2400" dirty="0" smtClean="0">
                <a:solidFill>
                  <a:srgbClr val="FF0000"/>
                </a:solidFill>
              </a:rPr>
              <a:t> will be limited by amount of physical RAM in the server </a:t>
            </a:r>
          </a:p>
          <a:p>
            <a:pPr lvl="1" eaLnBrk="1" hangingPunct="1">
              <a:defRPr/>
            </a:pPr>
            <a:r>
              <a:rPr lang="en-US" sz="2000" dirty="0" smtClean="0"/>
              <a:t>Example :- </a:t>
            </a:r>
          </a:p>
          <a:p>
            <a:pPr marL="0" indent="0" eaLnBrk="1" hangingPunct="1">
              <a:buFontTx/>
              <a:buNone/>
              <a:defRPr/>
            </a:pPr>
            <a:r>
              <a:rPr lang="en-US" sz="2400" dirty="0" smtClean="0"/>
              <a:t> 	</a:t>
            </a:r>
            <a:r>
              <a:rPr lang="en-US" sz="2000" dirty="0" smtClean="0"/>
              <a:t>32bit platforms considered by 32bit address space otherwise 	64bit platforms has no limit size depend on physical memory 	you have in this server </a:t>
            </a:r>
            <a:r>
              <a:rPr lang="en-US" sz="2000" dirty="0" smtClean="0">
                <a:solidFill>
                  <a:srgbClr val="FF0000"/>
                </a:solidFill>
              </a:rPr>
              <a:t> </a:t>
            </a:r>
          </a:p>
          <a:p>
            <a:pPr eaLnBrk="1" hangingPunct="1">
              <a:defRPr/>
            </a:pP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44450"/>
            <a:ext cx="8229600" cy="417513"/>
          </a:xfrm>
        </p:spPr>
        <p:txBody>
          <a:bodyPr/>
          <a:lstStyle/>
          <a:p>
            <a:pPr algn="l" eaLnBrk="1" hangingPunct="1">
              <a:defRPr/>
            </a:pPr>
            <a:r>
              <a:rPr lang="en-US" b="1" dirty="0" smtClean="0">
                <a:solidFill>
                  <a:schemeClr val="accent6"/>
                </a:solidFill>
                <a:latin typeface="Centaur" panose="02030504050205020304" pitchFamily="18" charset="0"/>
              </a:rPr>
              <a:t>What is </a:t>
            </a:r>
            <a:r>
              <a:rPr lang="en-US" b="1" dirty="0" err="1" smtClean="0">
                <a:solidFill>
                  <a:schemeClr val="accent6"/>
                </a:solidFill>
                <a:latin typeface="Centaur" panose="02030504050205020304" pitchFamily="18" charset="0"/>
              </a:rPr>
              <a:t>Timesten</a:t>
            </a:r>
            <a:r>
              <a:rPr lang="en-US" b="1" dirty="0" smtClean="0">
                <a:solidFill>
                  <a:schemeClr val="accent6"/>
                </a:solidFill>
                <a:latin typeface="Centaur" panose="02030504050205020304" pitchFamily="18" charset="0"/>
              </a:rPr>
              <a:t> ?</a:t>
            </a:r>
          </a:p>
        </p:txBody>
      </p:sp>
      <p:cxnSp>
        <p:nvCxnSpPr>
          <p:cNvPr id="5" name="Straight Connector 4"/>
          <p:cNvCxnSpPr/>
          <p:nvPr/>
        </p:nvCxnSpPr>
        <p:spPr>
          <a:xfrm>
            <a:off x="468313" y="549275"/>
            <a:ext cx="8280400"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9220" name="Content Placeholder 2"/>
          <p:cNvSpPr>
            <a:spLocks noGrp="1"/>
          </p:cNvSpPr>
          <p:nvPr>
            <p:ph idx="1"/>
          </p:nvPr>
        </p:nvSpPr>
        <p:spPr>
          <a:xfrm>
            <a:off x="323850" y="765175"/>
            <a:ext cx="8399463" cy="5360988"/>
          </a:xfrm>
        </p:spPr>
        <p:txBody>
          <a:bodyPr/>
          <a:lstStyle/>
          <a:p>
            <a:pPr eaLnBrk="1" hangingPunct="1"/>
            <a:r>
              <a:rPr lang="en-US" altLang="en-US" sz="2400" smtClean="0"/>
              <a:t>another benefits As Any application having appropriate number of CPU is important to run application faster.</a:t>
            </a:r>
          </a:p>
          <a:p>
            <a:pPr eaLnBrk="1" hangingPunct="1"/>
            <a:endParaRPr lang="en-US" altLang="en-US" sz="2400" smtClean="0"/>
          </a:p>
          <a:p>
            <a:pPr eaLnBrk="1" hangingPunct="1"/>
            <a:r>
              <a:rPr lang="en-US" altLang="en-US" sz="2400" smtClean="0">
                <a:solidFill>
                  <a:srgbClr val="FF0000"/>
                </a:solidFill>
              </a:rPr>
              <a:t>TimesTen can run multiple application per time </a:t>
            </a:r>
          </a:p>
          <a:p>
            <a:pPr eaLnBrk="1" hangingPunct="1"/>
            <a:endParaRPr lang="en-US" altLang="en-US" sz="2400" smtClean="0">
              <a:solidFill>
                <a:srgbClr val="FF0000"/>
              </a:solidFill>
            </a:endParaRPr>
          </a:p>
          <a:p>
            <a:pPr eaLnBrk="1" hangingPunct="1"/>
            <a:r>
              <a:rPr lang="en-US" altLang="en-US" sz="2400" smtClean="0"/>
              <a:t>Oracle database instant client installed with TimeSten to enable SQL*NET to communicate with oracle database. </a:t>
            </a:r>
          </a:p>
          <a:p>
            <a:pPr eaLnBrk="1" hangingPunct="1"/>
            <a:endParaRPr lang="en-US" altLang="en-US" sz="2400" smtClean="0"/>
          </a:p>
          <a:p>
            <a:pPr eaLnBrk="1" hangingPunct="1"/>
            <a:r>
              <a:rPr lang="en-US" altLang="en-US" sz="2400" smtClean="0"/>
              <a:t>TimesTen Supported Different Platforms and can installed to work as Standalone database the supported Operating system.</a:t>
            </a:r>
            <a:endParaRPr lang="en-US" altLang="en-US" sz="240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11753</TotalTime>
  <Words>2056</Words>
  <Application>Microsoft Office PowerPoint</Application>
  <PresentationFormat>On-screen Show (4:3)</PresentationFormat>
  <Paragraphs>380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Centaur</vt:lpstr>
      <vt:lpstr>Times New Roman</vt:lpstr>
      <vt:lpstr>Utsaah</vt:lpstr>
      <vt:lpstr>Wingdings</vt:lpstr>
      <vt:lpstr>Diseño predeterminado</vt:lpstr>
      <vt:lpstr>Oracle In-memory Timesten Database</vt:lpstr>
      <vt:lpstr>About me </vt:lpstr>
      <vt:lpstr>GoogIe Search </vt:lpstr>
      <vt:lpstr>Gurus Solutions</vt:lpstr>
      <vt:lpstr>Agenda</vt:lpstr>
      <vt:lpstr>What is Timesten ?</vt:lpstr>
      <vt:lpstr>What is Timesten ?</vt:lpstr>
      <vt:lpstr>What is Timesten ?</vt:lpstr>
      <vt:lpstr>What is Timesten ?</vt:lpstr>
      <vt:lpstr>Cont’d</vt:lpstr>
      <vt:lpstr>Oracle Timesten vs Oracle Database</vt:lpstr>
      <vt:lpstr>PowerPoint Presentation</vt:lpstr>
      <vt:lpstr>Timesten caching</vt:lpstr>
      <vt:lpstr>Timesten caching</vt:lpstr>
      <vt:lpstr>Timesten caching</vt:lpstr>
      <vt:lpstr>Timesten Connectivity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Timesten In-memory Database</dc:title>
  <dc:creator>Osama Mustafa;Osama Mustafa</dc:creator>
  <cp:keywords>Oracle, Timesten , Exalytics</cp:keywords>
  <cp:lastModifiedBy>Osama Mustafa</cp:lastModifiedBy>
  <cp:revision>811</cp:revision>
  <dcterms:created xsi:type="dcterms:W3CDTF">2010-05-23T14:28:12Z</dcterms:created>
  <dcterms:modified xsi:type="dcterms:W3CDTF">2014-11-19T22:04:27Z</dcterms:modified>
  <cp:category>Oracle</cp:category>
</cp:coreProperties>
</file>