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2"/>
  </p:notesMasterIdLst>
  <p:sldIdLst>
    <p:sldId id="259" r:id="rId2"/>
    <p:sldId id="258" r:id="rId3"/>
    <p:sldId id="261" r:id="rId4"/>
    <p:sldId id="270" r:id="rId5"/>
    <p:sldId id="271" r:id="rId6"/>
    <p:sldId id="273" r:id="rId7"/>
    <p:sldId id="272" r:id="rId8"/>
    <p:sldId id="274" r:id="rId9"/>
    <p:sldId id="268" r:id="rId10"/>
    <p:sldId id="269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43" autoAdjust="0"/>
  </p:normalViewPr>
  <p:slideViewPr>
    <p:cSldViewPr>
      <p:cViewPr varScale="1">
        <p:scale>
          <a:sx n="51" d="100"/>
          <a:sy n="51" d="100"/>
        </p:scale>
        <p:origin x="-122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261C84E-E2E4-4DE2-8521-D82045E6AA8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741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251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23920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6059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34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417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2841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5744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7254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17097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90845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3534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906F5-D9F5-4CCB-8D49-CBC83B844D0D}" type="slidenum">
              <a:rPr lang="en-NZ" smtClean="0"/>
              <a:t>‹#›</a:t>
            </a:fld>
            <a:endParaRPr lang="en-NZ"/>
          </a:p>
        </p:txBody>
      </p:sp>
      <p:pic>
        <p:nvPicPr>
          <p:cNvPr id="7" name="Picture 20" descr="NZOUG 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943600"/>
            <a:ext cx="1295400" cy="1055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83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hoopassconsulting.com/" TargetMode="External"/><Relationship Id="rId2" Type="http://schemas.openxmlformats.org/officeDocument/2006/relationships/hyperlink" Target="mailto:chad@whoopassconsulting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2065" y="2438400"/>
            <a:ext cx="7772400" cy="1600200"/>
          </a:xfrm>
        </p:spPr>
        <p:txBody>
          <a:bodyPr>
            <a:noAutofit/>
          </a:bodyPr>
          <a:lstStyle/>
          <a:p>
            <a:r>
              <a:rPr lang="en-NZ" sz="3200" dirty="0" smtClean="0"/>
              <a:t>Making sense of the new </a:t>
            </a:r>
            <a:r>
              <a:rPr lang="en-NZ" sz="3200" dirty="0" err="1" smtClean="0"/>
              <a:t>WebCenter</a:t>
            </a:r>
            <a:r>
              <a:rPr lang="en-NZ" sz="3200" dirty="0" smtClean="0"/>
              <a:t> Content </a:t>
            </a:r>
            <a:br>
              <a:rPr lang="en-NZ" sz="3200" dirty="0" smtClean="0"/>
            </a:br>
            <a:r>
              <a:rPr lang="en-NZ" sz="3200" dirty="0" smtClean="0"/>
              <a:t>Site Studio 11g 101</a:t>
            </a:r>
            <a:endParaRPr lang="en-US" sz="3200" b="0" dirty="0">
              <a:cs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447800"/>
          </a:xfrm>
        </p:spPr>
        <p:txBody>
          <a:bodyPr/>
          <a:lstStyle/>
          <a:p>
            <a:r>
              <a:rPr lang="en-US" dirty="0" smtClean="0"/>
              <a:t>Chad </a:t>
            </a:r>
            <a:r>
              <a:rPr lang="en-US" dirty="0" err="1" smtClean="0"/>
              <a:t>Wappes</a:t>
            </a:r>
            <a:endParaRPr lang="en-US" dirty="0"/>
          </a:p>
          <a:p>
            <a:r>
              <a:rPr lang="en-US" dirty="0" err="1" smtClean="0"/>
              <a:t>Whoopass</a:t>
            </a:r>
            <a:r>
              <a:rPr lang="en-US" dirty="0" smtClean="0"/>
              <a:t> Consulting, Ltd.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773" y="19476"/>
            <a:ext cx="8126985" cy="2273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4191000"/>
          </a:xfrm>
        </p:spPr>
        <p:txBody>
          <a:bodyPr>
            <a:normAutofit/>
          </a:bodyPr>
          <a:lstStyle/>
          <a:p>
            <a:r>
              <a:rPr lang="en-US" dirty="0"/>
              <a:t>Thank You</a:t>
            </a:r>
            <a:r>
              <a:rPr lang="en-US" dirty="0" smtClean="0"/>
              <a:t>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Email: </a:t>
            </a:r>
            <a:r>
              <a:rPr lang="en-US" sz="3100" dirty="0" smtClean="0">
                <a:hlinkClick r:id="rId2"/>
              </a:rPr>
              <a:t>chad@whoopassconsulting.com</a:t>
            </a: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>
                <a:hlinkClick r:id="rId3"/>
              </a:rPr>
              <a:t>www.whoopassconsulting.com</a:t>
            </a:r>
            <a:endParaRPr lang="en-US" sz="3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Site Studio?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05000"/>
            <a:ext cx="8229600" cy="3352800"/>
          </a:xfrm>
        </p:spPr>
        <p:txBody>
          <a:bodyPr>
            <a:normAutofit/>
          </a:bodyPr>
          <a:lstStyle/>
          <a:p>
            <a:pPr marL="112713" indent="-169863">
              <a:spcBef>
                <a:spcPct val="45000"/>
              </a:spcBef>
            </a:pPr>
            <a:r>
              <a:rPr lang="en-US" dirty="0" smtClean="0"/>
              <a:t>A </a:t>
            </a:r>
            <a:r>
              <a:rPr lang="en-US" dirty="0"/>
              <a:t>Multi-Site Management Tool</a:t>
            </a:r>
          </a:p>
          <a:p>
            <a:pPr marL="112713" indent="-169863">
              <a:spcBef>
                <a:spcPct val="45000"/>
              </a:spcBef>
            </a:pPr>
            <a:r>
              <a:rPr lang="en-US" dirty="0"/>
              <a:t>Enables Centralized Control Over Presentation and Security</a:t>
            </a:r>
          </a:p>
          <a:p>
            <a:pPr marL="112713" indent="-169863">
              <a:spcBef>
                <a:spcPct val="45000"/>
              </a:spcBef>
            </a:pPr>
            <a:r>
              <a:rPr lang="en-US" dirty="0"/>
              <a:t>Enables Decentralized Contribution of </a:t>
            </a:r>
            <a:r>
              <a:rPr lang="en-US" dirty="0" smtClean="0"/>
              <a:t>Content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Site Studio Features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28600" indent="-228600">
              <a:spcBef>
                <a:spcPct val="45000"/>
              </a:spcBef>
            </a:pPr>
            <a:r>
              <a:rPr lang="en-US" dirty="0"/>
              <a:t>A strong separation of design and content</a:t>
            </a:r>
          </a:p>
          <a:p>
            <a:pPr marL="228600" indent="-228600">
              <a:spcBef>
                <a:spcPct val="45000"/>
              </a:spcBef>
            </a:pPr>
            <a:r>
              <a:rPr lang="en-US" dirty="0" smtClean="0"/>
              <a:t>A </a:t>
            </a:r>
            <a:r>
              <a:rPr lang="en-US" dirty="0"/>
              <a:t>high level of reusable elements for site designers</a:t>
            </a:r>
          </a:p>
          <a:p>
            <a:pPr marL="228600" indent="-228600">
              <a:spcBef>
                <a:spcPct val="45000"/>
              </a:spcBef>
            </a:pPr>
            <a:r>
              <a:rPr lang="en-US" dirty="0" smtClean="0"/>
              <a:t>In-context </a:t>
            </a:r>
            <a:r>
              <a:rPr lang="en-US" dirty="0"/>
              <a:t>authoring, editing, and review of content</a:t>
            </a:r>
          </a:p>
          <a:p>
            <a:pPr marL="228600" indent="-228600">
              <a:spcBef>
                <a:spcPct val="45000"/>
              </a:spcBef>
            </a:pPr>
            <a:r>
              <a:rPr lang="en-US" dirty="0"/>
              <a:t>Dynamic, automatically generated navigation for websites</a:t>
            </a:r>
          </a:p>
          <a:p>
            <a:pPr marL="228600" indent="-228600">
              <a:spcBef>
                <a:spcPct val="45000"/>
              </a:spcBef>
            </a:pPr>
            <a:r>
              <a:rPr lang="en-US" dirty="0" smtClean="0"/>
              <a:t>Runs on top of Oracle’s Content Server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Studio Roles and Tools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0" y="1295401"/>
            <a:ext cx="9144000" cy="563879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318375" y="6621463"/>
            <a:ext cx="1825625" cy="204787"/>
          </a:xfrm>
        </p:spPr>
        <p:txBody>
          <a:bodyPr/>
          <a:lstStyle/>
          <a:p>
            <a:fld id="{B139F2AE-BBA8-433B-80F5-0BCFF13E0AB4}" type="slidenum">
              <a:rPr lang="en-US"/>
              <a:pPr/>
              <a:t>4</a:t>
            </a:fld>
            <a:endParaRPr lang="en-US"/>
          </a:p>
        </p:txBody>
      </p:sp>
      <p:sp>
        <p:nvSpPr>
          <p:cNvPr id="117" name="Rectangle 3"/>
          <p:cNvSpPr>
            <a:spLocks noChangeArrowheads="1"/>
          </p:cNvSpPr>
          <p:nvPr/>
        </p:nvSpPr>
        <p:spPr bwMode="auto">
          <a:xfrm>
            <a:off x="0" y="1783080"/>
            <a:ext cx="9144000" cy="50292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746C3C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/>
          <a:p>
            <a:endParaRPr lang="en-NZ"/>
          </a:p>
        </p:txBody>
      </p:sp>
      <p:sp>
        <p:nvSpPr>
          <p:cNvPr id="118" name="Rectangle 4"/>
          <p:cNvSpPr txBox="1">
            <a:spLocks noChangeArrowheads="1"/>
          </p:cNvSpPr>
          <p:nvPr/>
        </p:nvSpPr>
        <p:spPr>
          <a:xfrm>
            <a:off x="2209800" y="1409700"/>
            <a:ext cx="2724150" cy="330200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 typeface="Wingdings" pitchFamily="2" charset="2"/>
              <a:buNone/>
            </a:pPr>
            <a:r>
              <a:rPr lang="en-US" sz="1600" smtClean="0"/>
              <a:t>Separation of roles</a:t>
            </a:r>
            <a:endParaRPr lang="en-US" sz="1600"/>
          </a:p>
        </p:txBody>
      </p:sp>
      <p:sp>
        <p:nvSpPr>
          <p:cNvPr id="119" name="Freeform 5"/>
          <p:cNvSpPr>
            <a:spLocks/>
          </p:cNvSpPr>
          <p:nvPr/>
        </p:nvSpPr>
        <p:spPr bwMode="auto">
          <a:xfrm>
            <a:off x="258763" y="5248275"/>
            <a:ext cx="5969000" cy="1609725"/>
          </a:xfrm>
          <a:custGeom>
            <a:avLst/>
            <a:gdLst>
              <a:gd name="T0" fmla="*/ 2122 w 2544"/>
              <a:gd name="T1" fmla="*/ 0 h 736"/>
              <a:gd name="T2" fmla="*/ 421 w 2544"/>
              <a:gd name="T3" fmla="*/ 1 h 736"/>
              <a:gd name="T4" fmla="*/ 0 w 2544"/>
              <a:gd name="T5" fmla="*/ 736 h 736"/>
              <a:gd name="T6" fmla="*/ 2544 w 2544"/>
              <a:gd name="T7" fmla="*/ 736 h 736"/>
              <a:gd name="T8" fmla="*/ 2122 w 2544"/>
              <a:gd name="T9" fmla="*/ 0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4" h="736">
                <a:moveTo>
                  <a:pt x="2122" y="0"/>
                </a:moveTo>
                <a:lnTo>
                  <a:pt x="421" y="1"/>
                </a:lnTo>
                <a:lnTo>
                  <a:pt x="0" y="736"/>
                </a:lnTo>
                <a:lnTo>
                  <a:pt x="2544" y="736"/>
                </a:lnTo>
                <a:lnTo>
                  <a:pt x="2122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B10D0D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NZ"/>
          </a:p>
        </p:txBody>
      </p:sp>
      <p:sp>
        <p:nvSpPr>
          <p:cNvPr id="120" name="Freeform 6"/>
          <p:cNvSpPr>
            <a:spLocks/>
          </p:cNvSpPr>
          <p:nvPr/>
        </p:nvSpPr>
        <p:spPr bwMode="auto">
          <a:xfrm>
            <a:off x="2566988" y="1828800"/>
            <a:ext cx="1350962" cy="1116013"/>
          </a:xfrm>
          <a:custGeom>
            <a:avLst/>
            <a:gdLst>
              <a:gd name="T0" fmla="*/ 425 w 851"/>
              <a:gd name="T1" fmla="*/ 0 h 736"/>
              <a:gd name="T2" fmla="*/ 0 w 851"/>
              <a:gd name="T3" fmla="*/ 736 h 736"/>
              <a:gd name="T4" fmla="*/ 851 w 851"/>
              <a:gd name="T5" fmla="*/ 736 h 736"/>
              <a:gd name="T6" fmla="*/ 425 w 851"/>
              <a:gd name="T7" fmla="*/ 0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51" h="736">
                <a:moveTo>
                  <a:pt x="425" y="0"/>
                </a:moveTo>
                <a:lnTo>
                  <a:pt x="0" y="736"/>
                </a:lnTo>
                <a:lnTo>
                  <a:pt x="851" y="736"/>
                </a:lnTo>
                <a:lnTo>
                  <a:pt x="425" y="0"/>
                </a:lnTo>
                <a:close/>
              </a:path>
            </a:pathLst>
          </a:cu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B10D0D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NZ"/>
          </a:p>
        </p:txBody>
      </p:sp>
      <p:sp>
        <p:nvSpPr>
          <p:cNvPr id="121" name="Freeform 7"/>
          <p:cNvSpPr>
            <a:spLocks/>
          </p:cNvSpPr>
          <p:nvPr/>
        </p:nvSpPr>
        <p:spPr bwMode="auto">
          <a:xfrm>
            <a:off x="1890713" y="2938463"/>
            <a:ext cx="2703512" cy="1169987"/>
          </a:xfrm>
          <a:custGeom>
            <a:avLst/>
            <a:gdLst>
              <a:gd name="T0" fmla="*/ 1277 w 1703"/>
              <a:gd name="T1" fmla="*/ 2 h 737"/>
              <a:gd name="T2" fmla="*/ 428 w 1703"/>
              <a:gd name="T3" fmla="*/ 0 h 737"/>
              <a:gd name="T4" fmla="*/ 0 w 1703"/>
              <a:gd name="T5" fmla="*/ 737 h 737"/>
              <a:gd name="T6" fmla="*/ 1703 w 1703"/>
              <a:gd name="T7" fmla="*/ 737 h 737"/>
              <a:gd name="T8" fmla="*/ 1277 w 1703"/>
              <a:gd name="T9" fmla="*/ 2 h 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03" h="737">
                <a:moveTo>
                  <a:pt x="1277" y="2"/>
                </a:moveTo>
                <a:lnTo>
                  <a:pt x="428" y="0"/>
                </a:lnTo>
                <a:lnTo>
                  <a:pt x="0" y="737"/>
                </a:lnTo>
                <a:lnTo>
                  <a:pt x="1703" y="737"/>
                </a:lnTo>
                <a:lnTo>
                  <a:pt x="1277" y="2"/>
                </a:lnTo>
                <a:close/>
              </a:path>
            </a:pathLst>
          </a:custGeom>
          <a:solidFill>
            <a:schemeClr val="accent2">
              <a:alpha val="60001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B10D0D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NZ"/>
          </a:p>
        </p:txBody>
      </p:sp>
      <p:sp>
        <p:nvSpPr>
          <p:cNvPr id="122" name="Freeform 8"/>
          <p:cNvSpPr>
            <a:spLocks/>
          </p:cNvSpPr>
          <p:nvPr/>
        </p:nvSpPr>
        <p:spPr bwMode="auto">
          <a:xfrm>
            <a:off x="1223963" y="4105275"/>
            <a:ext cx="4038600" cy="1168400"/>
          </a:xfrm>
          <a:custGeom>
            <a:avLst/>
            <a:gdLst>
              <a:gd name="T0" fmla="*/ 2122 w 2544"/>
              <a:gd name="T1" fmla="*/ 0 h 736"/>
              <a:gd name="T2" fmla="*/ 421 w 2544"/>
              <a:gd name="T3" fmla="*/ 1 h 736"/>
              <a:gd name="T4" fmla="*/ 0 w 2544"/>
              <a:gd name="T5" fmla="*/ 736 h 736"/>
              <a:gd name="T6" fmla="*/ 2544 w 2544"/>
              <a:gd name="T7" fmla="*/ 736 h 736"/>
              <a:gd name="T8" fmla="*/ 2122 w 2544"/>
              <a:gd name="T9" fmla="*/ 0 h 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4" h="736">
                <a:moveTo>
                  <a:pt x="2122" y="0"/>
                </a:moveTo>
                <a:lnTo>
                  <a:pt x="421" y="1"/>
                </a:lnTo>
                <a:lnTo>
                  <a:pt x="0" y="736"/>
                </a:lnTo>
                <a:lnTo>
                  <a:pt x="2544" y="736"/>
                </a:lnTo>
                <a:lnTo>
                  <a:pt x="2122" y="0"/>
                </a:lnTo>
                <a:close/>
              </a:path>
            </a:pathLst>
          </a:custGeom>
          <a:solidFill>
            <a:schemeClr val="accent2">
              <a:alpha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B10D0D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endParaRPr lang="en-NZ"/>
          </a:p>
        </p:txBody>
      </p:sp>
      <p:sp>
        <p:nvSpPr>
          <p:cNvPr id="123" name="Rectangle 9"/>
          <p:cNvSpPr>
            <a:spLocks noChangeArrowheads="1"/>
          </p:cNvSpPr>
          <p:nvPr/>
        </p:nvSpPr>
        <p:spPr bwMode="auto">
          <a:xfrm>
            <a:off x="1778000" y="2374900"/>
            <a:ext cx="32258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indent="6350">
              <a:lnSpc>
                <a:spcPts val="2200"/>
              </a:lnSpc>
            </a:pPr>
            <a:r>
              <a:rPr lang="en-US" sz="1800" b="1" dirty="0">
                <a:solidFill>
                  <a:schemeClr val="bg1"/>
                </a:solidFill>
                <a:latin typeface="Arial" charset="0"/>
                <a:cs typeface="Arial" charset="0"/>
              </a:rPr>
              <a:t>Developers / Brand Managers</a:t>
            </a:r>
          </a:p>
        </p:txBody>
      </p:sp>
      <p:sp>
        <p:nvSpPr>
          <p:cNvPr id="124" name="Rectangle 10"/>
          <p:cNvSpPr>
            <a:spLocks noChangeArrowheads="1"/>
          </p:cNvSpPr>
          <p:nvPr/>
        </p:nvSpPr>
        <p:spPr bwMode="auto">
          <a:xfrm>
            <a:off x="2044700" y="3352800"/>
            <a:ext cx="24384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indent="6350">
              <a:lnSpc>
                <a:spcPts val="2200"/>
              </a:lnSpc>
            </a:pPr>
            <a:r>
              <a:rPr lang="en-US" sz="1800" b="1">
                <a:solidFill>
                  <a:schemeClr val="bg1"/>
                </a:solidFill>
                <a:latin typeface="Arial" charset="0"/>
                <a:cs typeface="Arial" charset="0"/>
              </a:rPr>
              <a:t>Site Owner / </a:t>
            </a:r>
            <a:br>
              <a:rPr lang="en-US" sz="1800" b="1">
                <a:solidFill>
                  <a:schemeClr val="bg1"/>
                </a:solidFill>
                <a:latin typeface="Arial" charset="0"/>
                <a:cs typeface="Arial" charset="0"/>
              </a:rPr>
            </a:br>
            <a:r>
              <a:rPr lang="en-US" sz="1800" b="1">
                <a:solidFill>
                  <a:schemeClr val="bg1"/>
                </a:solidFill>
                <a:latin typeface="Arial" charset="0"/>
                <a:cs typeface="Arial" charset="0"/>
              </a:rPr>
              <a:t>Manager</a:t>
            </a:r>
          </a:p>
        </p:txBody>
      </p:sp>
      <p:sp>
        <p:nvSpPr>
          <p:cNvPr id="125" name="Rectangle 11"/>
          <p:cNvSpPr>
            <a:spLocks noChangeArrowheads="1"/>
          </p:cNvSpPr>
          <p:nvPr/>
        </p:nvSpPr>
        <p:spPr bwMode="auto">
          <a:xfrm>
            <a:off x="1778000" y="4559300"/>
            <a:ext cx="29718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indent="6350">
              <a:lnSpc>
                <a:spcPts val="2200"/>
              </a:lnSpc>
            </a:pPr>
            <a:r>
              <a:rPr lang="en-US" sz="1800" b="1">
                <a:solidFill>
                  <a:schemeClr val="bg1"/>
                </a:solidFill>
                <a:latin typeface="Arial" charset="0"/>
                <a:cs typeface="Arial" charset="0"/>
              </a:rPr>
              <a:t>Contributors</a:t>
            </a:r>
          </a:p>
        </p:txBody>
      </p:sp>
      <p:sp>
        <p:nvSpPr>
          <p:cNvPr id="126" name="Rectangle 12"/>
          <p:cNvSpPr>
            <a:spLocks noChangeArrowheads="1"/>
          </p:cNvSpPr>
          <p:nvPr/>
        </p:nvSpPr>
        <p:spPr bwMode="auto">
          <a:xfrm>
            <a:off x="1778000" y="5651500"/>
            <a:ext cx="29718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>
                        <a:gamma/>
                        <a:shade val="46275"/>
                        <a:invGamma/>
                      </a:schemeClr>
                    </a:gs>
                    <a:gs pos="50000">
                      <a:schemeClr val="accent2"/>
                    </a:gs>
                    <a:gs pos="100000">
                      <a:schemeClr val="accent2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indent="6350">
              <a:lnSpc>
                <a:spcPts val="2200"/>
              </a:lnSpc>
            </a:pPr>
            <a:r>
              <a:rPr lang="en-US" sz="1800" b="1">
                <a:solidFill>
                  <a:schemeClr val="bg1"/>
                </a:solidFill>
                <a:latin typeface="Arial" charset="0"/>
                <a:cs typeface="Arial" charset="0"/>
              </a:rPr>
              <a:t>Consumers</a:t>
            </a:r>
          </a:p>
        </p:txBody>
      </p:sp>
      <p:sp>
        <p:nvSpPr>
          <p:cNvPr id="127" name="Rectangle 13"/>
          <p:cNvSpPr>
            <a:spLocks noChangeArrowheads="1"/>
          </p:cNvSpPr>
          <p:nvPr/>
        </p:nvSpPr>
        <p:spPr bwMode="auto">
          <a:xfrm>
            <a:off x="7391400" y="1828800"/>
            <a:ext cx="1371600" cy="5029200"/>
          </a:xfrm>
          <a:prstGeom prst="rect">
            <a:avLst/>
          </a:prstGeom>
          <a:solidFill>
            <a:srgbClr val="B5111B">
              <a:alpha val="25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eaLnBrk="1" hangingPunct="1"/>
            <a:endParaRPr lang="en-US" sz="1600" b="1">
              <a:latin typeface="Arial" charset="0"/>
              <a:cs typeface="Arial" charset="0"/>
            </a:endParaRPr>
          </a:p>
          <a:p>
            <a:pPr eaLnBrk="1" hangingPunct="1"/>
            <a:r>
              <a:rPr lang="en-US" sz="1800" b="1">
                <a:solidFill>
                  <a:schemeClr val="bg1"/>
                </a:solidFill>
                <a:latin typeface="Arial" charset="0"/>
                <a:cs typeface="Arial" charset="0"/>
              </a:rPr>
              <a:t>Designer</a:t>
            </a:r>
            <a:br>
              <a:rPr lang="en-US" sz="1800" b="1">
                <a:solidFill>
                  <a:schemeClr val="bg1"/>
                </a:solidFill>
                <a:latin typeface="Arial" charset="0"/>
                <a:cs typeface="Arial" charset="0"/>
              </a:rPr>
            </a:br>
            <a:endParaRPr lang="en-US" sz="1800" b="1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1600">
              <a:latin typeface="Arial" charset="0"/>
              <a:cs typeface="Arial" charset="0"/>
            </a:endParaRPr>
          </a:p>
          <a:p>
            <a:pPr eaLnBrk="1" hangingPunct="1"/>
            <a:endParaRPr lang="en-US" sz="1600">
              <a:latin typeface="Arial" charset="0"/>
              <a:cs typeface="Arial" charset="0"/>
            </a:endParaRPr>
          </a:p>
          <a:p>
            <a:pPr eaLnBrk="1" hangingPunct="1"/>
            <a:endParaRPr lang="en-US" sz="1600">
              <a:latin typeface="Arial" charset="0"/>
              <a:cs typeface="Arial" charset="0"/>
            </a:endParaRPr>
          </a:p>
          <a:p>
            <a:pPr eaLnBrk="1" hangingPunct="1"/>
            <a:r>
              <a:rPr lang="en-US" sz="1800" b="1">
                <a:solidFill>
                  <a:schemeClr val="bg1"/>
                </a:solidFill>
                <a:latin typeface="Arial" charset="0"/>
                <a:cs typeface="Arial" charset="0"/>
              </a:rPr>
              <a:t>Manager</a:t>
            </a:r>
          </a:p>
          <a:p>
            <a:pPr eaLnBrk="1" hangingPunct="1"/>
            <a:endParaRPr lang="en-US" sz="1800" b="1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1800" b="1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1800" b="1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1800" b="1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sz="1800" b="1">
                <a:solidFill>
                  <a:schemeClr val="bg1"/>
                </a:solidFill>
                <a:latin typeface="Arial" charset="0"/>
                <a:cs typeface="Arial" charset="0"/>
              </a:rPr>
              <a:t>Contributor</a:t>
            </a:r>
          </a:p>
          <a:p>
            <a:pPr eaLnBrk="1" hangingPunct="1"/>
            <a:endParaRPr lang="en-US" sz="1800" b="1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1800" b="1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endParaRPr lang="en-US" sz="1800" b="1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eaLnBrk="1" hangingPunct="1"/>
            <a:r>
              <a:rPr lang="en-US" sz="1800" b="1">
                <a:solidFill>
                  <a:schemeClr val="bg1"/>
                </a:solidFill>
                <a:latin typeface="Arial" charset="0"/>
                <a:cs typeface="Arial" charset="0"/>
              </a:rPr>
              <a:t>Browser</a:t>
            </a:r>
          </a:p>
          <a:p>
            <a:pPr eaLnBrk="1" hangingPunct="1"/>
            <a:endParaRPr lang="en-US" sz="1800" b="1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28" name="Text Box 14"/>
          <p:cNvSpPr txBox="1">
            <a:spLocks noChangeArrowheads="1"/>
          </p:cNvSpPr>
          <p:nvPr/>
        </p:nvSpPr>
        <p:spPr bwMode="auto">
          <a:xfrm>
            <a:off x="6324600" y="2057400"/>
            <a:ext cx="228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129" name="AutoShape 15"/>
          <p:cNvSpPr>
            <a:spLocks noChangeArrowheads="1"/>
          </p:cNvSpPr>
          <p:nvPr/>
        </p:nvSpPr>
        <p:spPr bwMode="auto">
          <a:xfrm>
            <a:off x="6096000" y="1828800"/>
            <a:ext cx="1143000" cy="5029200"/>
          </a:xfrm>
          <a:prstGeom prst="downArrow">
            <a:avLst>
              <a:gd name="adj1" fmla="val 50000"/>
              <a:gd name="adj2" fmla="val 110000"/>
            </a:avLst>
          </a:prstGeom>
          <a:solidFill>
            <a:schemeClr val="accent1">
              <a:alpha val="75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endParaRPr lang="en-US" sz="1800" b="1">
              <a:latin typeface="Arial Narrow" pitchFamily="34" charset="0"/>
              <a:cs typeface="Arial" charset="0"/>
            </a:endParaRPr>
          </a:p>
          <a:p>
            <a:pPr eaLnBrk="1" hangingPunct="1"/>
            <a:r>
              <a:rPr lang="en-US" sz="1800" b="1">
                <a:latin typeface="Arial Narrow" pitchFamily="34" charset="0"/>
                <a:cs typeface="Arial" charset="0"/>
              </a:rPr>
              <a:t># </a:t>
            </a:r>
            <a:br>
              <a:rPr lang="en-US" sz="1800" b="1">
                <a:latin typeface="Arial Narrow" pitchFamily="34" charset="0"/>
                <a:cs typeface="Arial" charset="0"/>
              </a:rPr>
            </a:br>
            <a:r>
              <a:rPr lang="en-US" sz="1800" b="1">
                <a:latin typeface="Arial Narrow" pitchFamily="34" charset="0"/>
                <a:cs typeface="Arial" charset="0"/>
              </a:rPr>
              <a:t>Users</a:t>
            </a:r>
          </a:p>
        </p:txBody>
      </p:sp>
      <p:sp>
        <p:nvSpPr>
          <p:cNvPr id="130" name="Text Box 16"/>
          <p:cNvSpPr txBox="1">
            <a:spLocks noChangeArrowheads="1"/>
          </p:cNvSpPr>
          <p:nvPr/>
        </p:nvSpPr>
        <p:spPr bwMode="auto">
          <a:xfrm>
            <a:off x="7315200" y="1381125"/>
            <a:ext cx="182880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lnSpc>
                <a:spcPts val="2500"/>
              </a:lnSpc>
              <a:spcBef>
                <a:spcPts val="600"/>
              </a:spcBef>
              <a:buClr>
                <a:srgbClr val="5F5F5F"/>
              </a:buClr>
              <a:buSzPct val="120000"/>
              <a:buFont typeface="Wingdings" pitchFamily="2" charset="2"/>
              <a:buNone/>
            </a:pPr>
            <a:r>
              <a:rPr lang="en-US" sz="1600" b="1">
                <a:latin typeface="Arial" charset="0"/>
                <a:cs typeface="Arial" charset="0"/>
              </a:rPr>
              <a:t>Site Studio tool</a:t>
            </a:r>
          </a:p>
        </p:txBody>
      </p:sp>
      <p:sp>
        <p:nvSpPr>
          <p:cNvPr id="131" name="Oval 17"/>
          <p:cNvSpPr>
            <a:spLocks noChangeArrowheads="1"/>
          </p:cNvSpPr>
          <p:nvPr/>
        </p:nvSpPr>
        <p:spPr bwMode="auto">
          <a:xfrm>
            <a:off x="7239000" y="3200400"/>
            <a:ext cx="1676400" cy="685800"/>
          </a:xfrm>
          <a:prstGeom prst="ellipse">
            <a:avLst/>
          </a:prstGeom>
          <a:noFill/>
          <a:ln w="28575">
            <a:solidFill>
              <a:srgbClr val="B5111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NZ"/>
          </a:p>
        </p:txBody>
      </p:sp>
      <p:graphicFrame>
        <p:nvGraphicFramePr>
          <p:cNvPr id="13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467783"/>
              </p:ext>
            </p:extLst>
          </p:nvPr>
        </p:nvGraphicFramePr>
        <p:xfrm>
          <a:off x="334963" y="2846388"/>
          <a:ext cx="5730875" cy="2789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Bitmap Image" r:id="rId3" imgW="7516274" imgH="3657143" progId="Paint.Picture">
                  <p:embed/>
                </p:oleObj>
              </mc:Choice>
              <mc:Fallback>
                <p:oleObj name="Bitmap Image" r:id="rId3" imgW="7516274" imgH="36571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963" y="2846388"/>
                        <a:ext cx="5730875" cy="2789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271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6" grpId="0"/>
      <p:bldP spid="127" grpId="0" animBg="1"/>
      <p:bldP spid="130" grpId="0"/>
      <p:bldP spid="1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Site Studio and Content Server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Studio runs on top of Oracle Content Server</a:t>
            </a:r>
          </a:p>
          <a:p>
            <a:r>
              <a:rPr lang="en-US" dirty="0" smtClean="0"/>
              <a:t>All assets and content are stored in the Content Server</a:t>
            </a:r>
            <a:endParaRPr lang="en-US" dirty="0"/>
          </a:p>
          <a:p>
            <a:r>
              <a:rPr lang="en-US" dirty="0" smtClean="0"/>
              <a:t>Content Server security and workflow can be used</a:t>
            </a:r>
          </a:p>
          <a:p>
            <a:r>
              <a:rPr lang="en-US" dirty="0" smtClean="0"/>
              <a:t>Revision history is available for all content items</a:t>
            </a:r>
          </a:p>
        </p:txBody>
      </p:sp>
    </p:spTree>
    <p:extLst>
      <p:ext uri="{BB962C8B-B14F-4D97-AF65-F5344CB8AC3E}">
        <p14:creationId xmlns:p14="http://schemas.microsoft.com/office/powerpoint/2010/main" val="368784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Site </a:t>
            </a:r>
            <a:r>
              <a:rPr lang="en-US" altLang="en-US" smtClean="0"/>
              <a:t>Studio Assets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Project File</a:t>
            </a:r>
          </a:p>
          <a:p>
            <a:r>
              <a:rPr lang="en-US" dirty="0" smtClean="0"/>
              <a:t>Template Pages</a:t>
            </a:r>
          </a:p>
          <a:p>
            <a:r>
              <a:rPr lang="en-US" dirty="0" smtClean="0"/>
              <a:t>Sub Templates</a:t>
            </a:r>
          </a:p>
          <a:p>
            <a:r>
              <a:rPr lang="en-US" dirty="0" smtClean="0"/>
              <a:t>Placeholder Definitions Files</a:t>
            </a:r>
          </a:p>
          <a:p>
            <a:r>
              <a:rPr lang="en-US" dirty="0" smtClean="0"/>
              <a:t>Region Templates</a:t>
            </a:r>
          </a:p>
          <a:p>
            <a:r>
              <a:rPr lang="en-US" dirty="0" smtClean="0"/>
              <a:t>Region Definition Files</a:t>
            </a:r>
          </a:p>
          <a:p>
            <a:r>
              <a:rPr lang="en-US" dirty="0" smtClean="0"/>
              <a:t>Element Definition Files</a:t>
            </a:r>
          </a:p>
        </p:txBody>
      </p:sp>
    </p:spTree>
    <p:extLst>
      <p:ext uri="{BB962C8B-B14F-4D97-AF65-F5344CB8AC3E}">
        <p14:creationId xmlns:p14="http://schemas.microsoft.com/office/powerpoint/2010/main" val="22699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Studio Content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XML Data Files</a:t>
            </a:r>
          </a:p>
          <a:p>
            <a:r>
              <a:rPr lang="en-US" dirty="0" smtClean="0"/>
              <a:t>Native Documents, for example:</a:t>
            </a:r>
          </a:p>
          <a:p>
            <a:pPr lvl="1"/>
            <a:r>
              <a:rPr lang="en-US" dirty="0" smtClean="0"/>
              <a:t>Word Documents</a:t>
            </a:r>
          </a:p>
          <a:p>
            <a:pPr lvl="1"/>
            <a:r>
              <a:rPr lang="en-US" dirty="0" smtClean="0"/>
              <a:t>PDF Files</a:t>
            </a:r>
          </a:p>
          <a:p>
            <a:pPr lvl="1"/>
            <a:r>
              <a:rPr lang="en-US" dirty="0" smtClean="0"/>
              <a:t>Excel Spreadsheets</a:t>
            </a:r>
          </a:p>
          <a:p>
            <a:pPr lvl="1"/>
            <a:r>
              <a:rPr lang="en-US" dirty="0" smtClean="0"/>
              <a:t>PowerPoint Files</a:t>
            </a:r>
          </a:p>
          <a:p>
            <a:pPr lvl="1"/>
            <a:r>
              <a:rPr lang="en-US" dirty="0" smtClean="0"/>
              <a:t>Text Files</a:t>
            </a:r>
          </a:p>
          <a:p>
            <a:pPr lvl="1"/>
            <a:r>
              <a:rPr lang="en-US" dirty="0" smtClean="0"/>
              <a:t>Multimedia Files (Images, Videos,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03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Assembly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no static web pages in Site </a:t>
            </a:r>
            <a:r>
              <a:rPr lang="en-US" dirty="0" smtClean="0"/>
              <a:t>Studio.</a:t>
            </a:r>
            <a:endParaRPr lang="en-US" dirty="0" smtClean="0"/>
          </a:p>
          <a:p>
            <a:r>
              <a:rPr lang="en-US" dirty="0" smtClean="0"/>
              <a:t>Pages are </a:t>
            </a:r>
            <a:r>
              <a:rPr lang="en-US" dirty="0" smtClean="0"/>
              <a:t>assembled by merging site assets with the associated content</a:t>
            </a:r>
            <a:r>
              <a:rPr lang="en-US" dirty="0" smtClean="0"/>
              <a:t>, when the </a:t>
            </a:r>
            <a:r>
              <a:rPr lang="en-US" dirty="0"/>
              <a:t>consumer views the </a:t>
            </a:r>
            <a:r>
              <a:rPr lang="en-US" dirty="0" smtClean="0"/>
              <a:t>page.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should make more sense during the demo.</a:t>
            </a:r>
          </a:p>
        </p:txBody>
      </p:sp>
    </p:spTree>
    <p:extLst>
      <p:ext uri="{BB962C8B-B14F-4D97-AF65-F5344CB8AC3E}">
        <p14:creationId xmlns:p14="http://schemas.microsoft.com/office/powerpoint/2010/main" val="328564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 &amp; 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</TotalTime>
  <Words>237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Bitmap Image</vt:lpstr>
      <vt:lpstr>Making sense of the new WebCenter Content  Site Studio 11g 101</vt:lpstr>
      <vt:lpstr>What is Site Studio?</vt:lpstr>
      <vt:lpstr>Site Studio Features</vt:lpstr>
      <vt:lpstr>Site Studio Roles and Tools</vt:lpstr>
      <vt:lpstr>Site Studio and Content Server</vt:lpstr>
      <vt:lpstr>Site Studio Assets</vt:lpstr>
      <vt:lpstr>Site Studio Content</vt:lpstr>
      <vt:lpstr>Page Assembly</vt:lpstr>
      <vt:lpstr>Q &amp; A</vt:lpstr>
      <vt:lpstr>Thank You!  Email: chad@whoopassconsulting.com  www.whoopassconsulting.com</vt:lpstr>
    </vt:vector>
  </TitlesOfParts>
  <Company>Dell Computer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Jonathan Dew</dc:creator>
  <cp:lastModifiedBy>Chad</cp:lastModifiedBy>
  <cp:revision>63</cp:revision>
  <dcterms:created xsi:type="dcterms:W3CDTF">2005-03-25T20:25:05Z</dcterms:created>
  <dcterms:modified xsi:type="dcterms:W3CDTF">2013-03-19T00:19:47Z</dcterms:modified>
</cp:coreProperties>
</file>