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98" r:id="rId3"/>
    <p:sldId id="257" r:id="rId4"/>
    <p:sldId id="29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300" r:id="rId41"/>
    <p:sldId id="301" r:id="rId42"/>
    <p:sldId id="293" r:id="rId43"/>
    <p:sldId id="294" r:id="rId44"/>
    <p:sldId id="295" r:id="rId45"/>
    <p:sldId id="296" r:id="rId46"/>
    <p:sldId id="297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426D-213D-418D-B720-D9658AD5F9CE}" type="datetimeFigureOut">
              <a:rPr lang="en-NZ" smtClean="0"/>
              <a:t>19/03/2013</a:t>
            </a:fld>
            <a:endParaRPr lang="en-N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80A24-A2E9-47E5-9825-E3D7EF6BB744}" type="slidenum">
              <a:rPr lang="en-NZ" smtClean="0"/>
              <a:t>‹#›</a:t>
            </a:fld>
            <a:endParaRPr lang="en-NZ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426D-213D-418D-B720-D9658AD5F9CE}" type="datetimeFigureOut">
              <a:rPr lang="en-NZ" smtClean="0"/>
              <a:t>19/03/2013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80A24-A2E9-47E5-9825-E3D7EF6BB74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426D-213D-418D-B720-D9658AD5F9CE}" type="datetimeFigureOut">
              <a:rPr lang="en-NZ" smtClean="0"/>
              <a:t>19/03/2013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80A24-A2E9-47E5-9825-E3D7EF6BB74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426D-213D-418D-B720-D9658AD5F9CE}" type="datetimeFigureOut">
              <a:rPr lang="en-NZ" smtClean="0"/>
              <a:t>19/03/2013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80A24-A2E9-47E5-9825-E3D7EF6BB74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426D-213D-418D-B720-D9658AD5F9CE}" type="datetimeFigureOut">
              <a:rPr lang="en-NZ" smtClean="0"/>
              <a:t>19/03/2013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80A24-A2E9-47E5-9825-E3D7EF6BB744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426D-213D-418D-B720-D9658AD5F9CE}" type="datetimeFigureOut">
              <a:rPr lang="en-NZ" smtClean="0"/>
              <a:t>19/03/2013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80A24-A2E9-47E5-9825-E3D7EF6BB74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426D-213D-418D-B720-D9658AD5F9CE}" type="datetimeFigureOut">
              <a:rPr lang="en-NZ" smtClean="0"/>
              <a:t>19/03/2013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80A24-A2E9-47E5-9825-E3D7EF6BB74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426D-213D-418D-B720-D9658AD5F9CE}" type="datetimeFigureOut">
              <a:rPr lang="en-NZ" smtClean="0"/>
              <a:t>19/03/2013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80A24-A2E9-47E5-9825-E3D7EF6BB74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426D-213D-418D-B720-D9658AD5F9CE}" type="datetimeFigureOut">
              <a:rPr lang="en-NZ" smtClean="0"/>
              <a:t>19/03/2013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80A24-A2E9-47E5-9825-E3D7EF6BB744}" type="slidenum">
              <a:rPr lang="en-NZ" smtClean="0"/>
              <a:t>‹#›</a:t>
            </a:fld>
            <a:endParaRPr lang="en-NZ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426D-213D-418D-B720-D9658AD5F9CE}" type="datetimeFigureOut">
              <a:rPr lang="en-NZ" smtClean="0"/>
              <a:t>19/03/2013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80A24-A2E9-47E5-9825-E3D7EF6BB74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426D-213D-418D-B720-D9658AD5F9CE}" type="datetimeFigureOut">
              <a:rPr lang="en-NZ" smtClean="0"/>
              <a:t>19/03/2013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780A24-A2E9-47E5-9825-E3D7EF6BB744}" type="slidenum">
              <a:rPr lang="en-NZ" smtClean="0"/>
              <a:t>‹#›</a:t>
            </a:fld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389426D-213D-418D-B720-D9658AD5F9CE}" type="datetimeFigureOut">
              <a:rPr lang="en-NZ" smtClean="0"/>
              <a:t>19/03/2013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N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780A24-A2E9-47E5-9825-E3D7EF6BB744}" type="slidenum">
              <a:rPr lang="en-NZ" smtClean="0"/>
              <a:t>‹#›</a:t>
            </a:fld>
            <a:endParaRPr lang="en-NZ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acle.com/technetwork/middleware/bi-publisher/downloads/inde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>
                <a:effectLst/>
              </a:rPr>
              <a:t>BI Publisher in EBS R12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7406640" cy="4464496"/>
          </a:xfrm>
        </p:spPr>
        <p:txBody>
          <a:bodyPr>
            <a:normAutofit/>
          </a:bodyPr>
          <a:lstStyle/>
          <a:p>
            <a:r>
              <a:rPr lang="en-NZ" dirty="0" smtClean="0"/>
              <a:t>Presenter: Sarah Sinclair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601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Concurrent Program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657322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53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Concurrent Program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Run the program and capture the output	</a:t>
            </a:r>
          </a:p>
          <a:p>
            <a:endParaRPr lang="en-NZ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14" y="2132856"/>
            <a:ext cx="5724525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53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Template File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This is your layout</a:t>
            </a:r>
          </a:p>
          <a:p>
            <a:r>
              <a:rPr lang="en-NZ" dirty="0"/>
              <a:t>Required: OBIEE BI Publisher Desktop</a:t>
            </a:r>
          </a:p>
          <a:p>
            <a:r>
              <a:rPr lang="en-NZ" dirty="0"/>
              <a:t>Download from:</a:t>
            </a:r>
          </a:p>
          <a:p>
            <a:r>
              <a:rPr lang="en-NZ" u="sng" dirty="0">
                <a:hlinkClick r:id="rId2"/>
              </a:rPr>
              <a:t>http://www.oracle.com/technetwork/middleware/bi-publisher/downloads/index.html</a:t>
            </a:r>
            <a:endParaRPr lang="en-NZ" dirty="0"/>
          </a:p>
          <a:p>
            <a:r>
              <a:rPr lang="en-NZ" dirty="0"/>
              <a:t>Open Word (example is Word 2010) :</a:t>
            </a:r>
          </a:p>
          <a:p>
            <a:r>
              <a:rPr lang="en-NZ" dirty="0"/>
              <a:t>Add-Ins should </a:t>
            </a:r>
            <a:r>
              <a:rPr lang="en-NZ" dirty="0" smtClean="0"/>
              <a:t>appear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66577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Template File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811061" cy="4191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30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Template </a:t>
            </a:r>
            <a:r>
              <a:rPr lang="en-NZ" dirty="0" err="1" smtClean="0"/>
              <a:t>aFile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Choose Data-&gt;Load XML Data and load in your sample file.</a:t>
            </a:r>
          </a:p>
          <a:p>
            <a:r>
              <a:rPr lang="en-NZ" dirty="0"/>
              <a:t>Use the wizard to build a sample template:</a:t>
            </a:r>
          </a:p>
          <a:p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3800475" cy="315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9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Template File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Result from wizard:</a:t>
            </a:r>
          </a:p>
          <a:p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2492896"/>
            <a:ext cx="572452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476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Template File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Preview it in Word</a:t>
            </a:r>
            <a:r>
              <a:rPr lang="en-NZ" dirty="0" smtClean="0"/>
              <a:t>:</a:t>
            </a:r>
            <a:endParaRPr lang="en-NZ" dirty="0"/>
          </a:p>
          <a:p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3867150" cy="21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416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Template File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Resulting </a:t>
            </a:r>
            <a:r>
              <a:rPr lang="en-NZ" dirty="0" err="1" smtClean="0"/>
              <a:t>Spreadsheet</a:t>
            </a:r>
            <a:endParaRPr lang="en-NZ" dirty="0" smtClean="0"/>
          </a:p>
          <a:p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2746"/>
            <a:ext cx="5734050" cy="30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05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Template File - alterations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>
              <a:buNone/>
            </a:pPr>
            <a:r>
              <a:rPr lang="en-NZ" dirty="0" smtClean="0"/>
              <a:t>Alignment</a:t>
            </a:r>
          </a:p>
          <a:p>
            <a:pPr lvl="0"/>
            <a:r>
              <a:rPr lang="en-NZ" dirty="0"/>
              <a:t>A</a:t>
            </a:r>
            <a:r>
              <a:rPr lang="en-NZ" dirty="0" smtClean="0"/>
              <a:t>lign </a:t>
            </a:r>
            <a:r>
              <a:rPr lang="en-NZ" dirty="0"/>
              <a:t>in word as per usual (trick to put a space in before any text to force it to left align in XL.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24432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Template File - alterations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>
              <a:buNone/>
            </a:pPr>
            <a:r>
              <a:rPr lang="en-NZ" dirty="0" smtClean="0"/>
              <a:t>Format the amount</a:t>
            </a:r>
          </a:p>
          <a:p>
            <a:pPr lvl="0"/>
            <a:r>
              <a:rPr lang="en-NZ" dirty="0" smtClean="0"/>
              <a:t>BEFORE</a:t>
            </a:r>
          </a:p>
          <a:p>
            <a:pPr lvl="0"/>
            <a:endParaRPr lang="en-NZ" dirty="0"/>
          </a:p>
          <a:p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79" y="2132856"/>
            <a:ext cx="3448050" cy="3333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70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we will cover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This presentation will outline how to build a simple XML Publisher report in R12 from scratch. </a:t>
            </a:r>
            <a:endParaRPr lang="en-NZ" dirty="0" smtClean="0"/>
          </a:p>
          <a:p>
            <a:r>
              <a:rPr lang="en-NZ" dirty="0" smtClean="0"/>
              <a:t>I </a:t>
            </a:r>
            <a:r>
              <a:rPr lang="en-NZ" dirty="0"/>
              <a:t>will cover how to build the data definition, template file as an RTF with BI Publisher and how to link it into a concurrent </a:t>
            </a:r>
            <a:r>
              <a:rPr lang="en-NZ" dirty="0" smtClean="0"/>
              <a:t>program</a:t>
            </a:r>
            <a:r>
              <a:rPr lang="en-NZ" dirty="0" smtClean="0"/>
              <a:t>.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4569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Template File - alterations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>
              <a:buNone/>
            </a:pPr>
            <a:r>
              <a:rPr lang="en-NZ" dirty="0" smtClean="0"/>
              <a:t>Format the amount</a:t>
            </a:r>
          </a:p>
          <a:p>
            <a:pPr lvl="0"/>
            <a:r>
              <a:rPr lang="en-NZ" dirty="0" smtClean="0"/>
              <a:t>AFTER</a:t>
            </a:r>
          </a:p>
          <a:p>
            <a:pPr lvl="0"/>
            <a:endParaRPr lang="en-NZ" dirty="0"/>
          </a:p>
          <a:p>
            <a:endParaRPr lang="en-NZ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2856"/>
            <a:ext cx="3448050" cy="336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73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Template File - alterations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>
              <a:buNone/>
            </a:pPr>
            <a:r>
              <a:rPr lang="en-NZ" dirty="0" smtClean="0"/>
              <a:t>Format the DATE</a:t>
            </a:r>
          </a:p>
          <a:p>
            <a:pPr lvl="0"/>
            <a:r>
              <a:rPr lang="en-NZ" dirty="0" smtClean="0"/>
              <a:t>BEFORE</a:t>
            </a:r>
          </a:p>
          <a:p>
            <a:pPr lvl="0"/>
            <a:endParaRPr lang="en-NZ" dirty="0"/>
          </a:p>
          <a:p>
            <a:endParaRPr lang="en-NZ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3409950" cy="334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819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Template File - alterations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>
              <a:buNone/>
            </a:pPr>
            <a:r>
              <a:rPr lang="en-NZ" dirty="0" smtClean="0"/>
              <a:t>Format the DATE</a:t>
            </a:r>
          </a:p>
          <a:p>
            <a:pPr lvl="0"/>
            <a:r>
              <a:rPr lang="en-NZ" dirty="0" smtClean="0"/>
              <a:t>AFTER</a:t>
            </a:r>
          </a:p>
          <a:p>
            <a:pPr lvl="0"/>
            <a:endParaRPr lang="en-NZ" dirty="0"/>
          </a:p>
          <a:p>
            <a:endParaRPr lang="en-NZ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3448050" cy="331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697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Template File - alterations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Sum of Amount</a:t>
            </a:r>
          </a:p>
          <a:p>
            <a:r>
              <a:rPr lang="en-NZ" dirty="0"/>
              <a:t>Insert-&gt;Field</a:t>
            </a:r>
          </a:p>
          <a:p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1623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33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Template File – alterations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Resulting template file</a:t>
            </a:r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Resulting preview</a:t>
            </a:r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15" y="2060848"/>
            <a:ext cx="573405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68" y="3789040"/>
            <a:ext cx="5724525" cy="249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522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Template File – in EBS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Responsibility:  XML Publisher</a:t>
            </a:r>
          </a:p>
          <a:p>
            <a:r>
              <a:rPr lang="en-NZ" dirty="0" smtClean="0"/>
              <a:t>Menu: Templates</a:t>
            </a:r>
          </a:p>
          <a:p>
            <a:r>
              <a:rPr lang="en-NZ" dirty="0" smtClean="0"/>
              <a:t>Create a new temple</a:t>
            </a:r>
          </a:p>
          <a:p>
            <a:r>
              <a:rPr lang="en-NZ" dirty="0" smtClean="0"/>
              <a:t>Same </a:t>
            </a:r>
            <a:r>
              <a:rPr lang="en-NZ" dirty="0" err="1" smtClean="0"/>
              <a:t>Shortname</a:t>
            </a:r>
            <a:r>
              <a:rPr lang="en-NZ" dirty="0" smtClean="0"/>
              <a:t> and Application</a:t>
            </a:r>
          </a:p>
          <a:p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5724525" cy="240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711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Template File – in EBS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Run on concurrent manager</a:t>
            </a:r>
          </a:p>
          <a:p>
            <a:r>
              <a:rPr lang="en-NZ" dirty="0" smtClean="0"/>
              <a:t>Layout will appear automatically</a:t>
            </a:r>
          </a:p>
          <a:p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5724525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847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Template File – in EBS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You can choose other templates or extra templates</a:t>
            </a:r>
          </a:p>
          <a:p>
            <a:endParaRPr lang="en-NZ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20781"/>
            <a:ext cx="5705475" cy="208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402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More concurrent options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Responsibility: </a:t>
            </a:r>
            <a:r>
              <a:rPr lang="en-NZ" dirty="0"/>
              <a:t>System </a:t>
            </a:r>
            <a:r>
              <a:rPr lang="en-NZ" dirty="0" smtClean="0"/>
              <a:t>Administration</a:t>
            </a:r>
          </a:p>
          <a:p>
            <a:r>
              <a:rPr lang="en-NZ" dirty="0" smtClean="0"/>
              <a:t>Menu: Concurrent-&gt;Programs</a:t>
            </a:r>
          </a:p>
          <a:p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2708920"/>
            <a:ext cx="572452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933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Adding Parameters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n-NZ" dirty="0"/>
              <a:t>Change your data definition file</a:t>
            </a:r>
            <a:r>
              <a:rPr lang="en-NZ" dirty="0" smtClean="0"/>
              <a:t>:</a:t>
            </a:r>
            <a:br>
              <a:rPr lang="en-NZ" dirty="0" smtClean="0"/>
            </a:br>
            <a:endParaRPr lang="en-NZ" dirty="0" smtClean="0"/>
          </a:p>
          <a:p>
            <a:pPr marL="82296" indent="0">
              <a:buNone/>
            </a:pPr>
            <a:r>
              <a:rPr lang="en-NZ" dirty="0" smtClean="0"/>
              <a:t> </a:t>
            </a:r>
            <a:r>
              <a:rPr lang="en-NZ" dirty="0"/>
              <a:t>&lt;parameters&gt;</a:t>
            </a:r>
          </a:p>
          <a:p>
            <a:pPr marL="82296" indent="0">
              <a:buNone/>
            </a:pPr>
            <a:r>
              <a:rPr lang="en-NZ" dirty="0"/>
              <a:t>  &lt;parameter name="P_ROWNUM" </a:t>
            </a:r>
            <a:r>
              <a:rPr lang="en-NZ" dirty="0" err="1"/>
              <a:t>dataType</a:t>
            </a:r>
            <a:r>
              <a:rPr lang="en-NZ" dirty="0"/>
              <a:t>="number" /&gt; </a:t>
            </a:r>
          </a:p>
          <a:p>
            <a:pPr marL="82296" indent="0">
              <a:buNone/>
            </a:pPr>
            <a:r>
              <a:rPr lang="en-NZ" dirty="0"/>
              <a:t>  &lt;/parameters&gt;</a:t>
            </a:r>
          </a:p>
          <a:p>
            <a:pPr marL="82296" indent="0">
              <a:buNone/>
            </a:pPr>
            <a:r>
              <a:rPr lang="en-NZ" dirty="0"/>
              <a:t> </a:t>
            </a:r>
          </a:p>
          <a:p>
            <a:pPr marL="82296" indent="0">
              <a:buNone/>
            </a:pPr>
            <a:r>
              <a:rPr lang="en-NZ" dirty="0"/>
              <a:t> &lt;</a:t>
            </a:r>
            <a:r>
              <a:rPr lang="en-NZ" dirty="0" err="1"/>
              <a:t>dataQuery</a:t>
            </a:r>
            <a:r>
              <a:rPr lang="en-NZ" dirty="0"/>
              <a:t>&gt;</a:t>
            </a:r>
          </a:p>
          <a:p>
            <a:pPr marL="82296" indent="0">
              <a:buNone/>
            </a:pPr>
            <a:r>
              <a:rPr lang="en-NZ" dirty="0"/>
              <a:t> &lt;</a:t>
            </a:r>
            <a:r>
              <a:rPr lang="en-NZ" dirty="0" err="1"/>
              <a:t>sqlStatement</a:t>
            </a:r>
            <a:r>
              <a:rPr lang="en-NZ" dirty="0"/>
              <a:t> name="Q1"&gt;</a:t>
            </a:r>
          </a:p>
          <a:p>
            <a:pPr marL="82296" indent="0">
              <a:buNone/>
            </a:pPr>
            <a:r>
              <a:rPr lang="en-NZ" dirty="0"/>
              <a:t> &lt;![CDATA[select </a:t>
            </a:r>
            <a:r>
              <a:rPr lang="en-NZ" dirty="0" err="1"/>
              <a:t>invoice_num</a:t>
            </a:r>
            <a:r>
              <a:rPr lang="en-NZ" dirty="0"/>
              <a:t>, </a:t>
            </a:r>
            <a:r>
              <a:rPr lang="en-NZ" dirty="0" err="1"/>
              <a:t>invoice_amount</a:t>
            </a:r>
            <a:r>
              <a:rPr lang="en-NZ" dirty="0"/>
              <a:t>, </a:t>
            </a:r>
            <a:r>
              <a:rPr lang="en-NZ" dirty="0" err="1"/>
              <a:t>invoice_date</a:t>
            </a:r>
            <a:endParaRPr lang="en-NZ" dirty="0"/>
          </a:p>
          <a:p>
            <a:pPr marL="82296" indent="0">
              <a:buNone/>
            </a:pPr>
            <a:r>
              <a:rPr lang="en-NZ" dirty="0"/>
              <a:t>from </a:t>
            </a:r>
            <a:r>
              <a:rPr lang="en-NZ" dirty="0" err="1"/>
              <a:t>ap_invoices_all</a:t>
            </a:r>
            <a:endParaRPr lang="en-NZ" dirty="0"/>
          </a:p>
          <a:p>
            <a:pPr marL="82296" indent="0">
              <a:buNone/>
            </a:pPr>
            <a:r>
              <a:rPr lang="en-NZ" dirty="0"/>
              <a:t>where </a:t>
            </a:r>
            <a:r>
              <a:rPr lang="en-NZ" dirty="0" err="1"/>
              <a:t>rownum</a:t>
            </a:r>
            <a:r>
              <a:rPr lang="en-NZ" dirty="0"/>
              <a:t> &lt;= :P_ROWNUM]]&gt; </a:t>
            </a:r>
          </a:p>
          <a:p>
            <a:pPr marL="82296" indent="0">
              <a:buNone/>
            </a:pPr>
            <a:r>
              <a:rPr lang="en-NZ" dirty="0"/>
              <a:t>  &lt;/</a:t>
            </a:r>
            <a:r>
              <a:rPr lang="en-NZ" dirty="0" err="1"/>
              <a:t>sqlStatement</a:t>
            </a:r>
            <a:r>
              <a:rPr lang="en-NZ" dirty="0"/>
              <a:t>&gt;</a:t>
            </a:r>
          </a:p>
          <a:p>
            <a:pPr marL="82296" indent="0">
              <a:buNone/>
            </a:pPr>
            <a:r>
              <a:rPr lang="en-NZ" dirty="0"/>
              <a:t>  &lt;/</a:t>
            </a:r>
            <a:r>
              <a:rPr lang="en-NZ" dirty="0" err="1"/>
              <a:t>dataQuery</a:t>
            </a:r>
            <a:r>
              <a:rPr lang="en-NZ" dirty="0" smtClean="0"/>
              <a:t>&gt;</a:t>
            </a:r>
            <a:r>
              <a:rPr lang="en-NZ" dirty="0"/>
              <a:t> 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7472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we will cover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I </a:t>
            </a:r>
            <a:r>
              <a:rPr lang="en-NZ" dirty="0"/>
              <a:t>will touch on more advanced concepts like conditional formatting and linking the report to a </a:t>
            </a:r>
            <a:r>
              <a:rPr lang="en-NZ" dirty="0" err="1"/>
              <a:t>pl</a:t>
            </a:r>
            <a:r>
              <a:rPr lang="en-NZ" dirty="0"/>
              <a:t>/</a:t>
            </a:r>
            <a:r>
              <a:rPr lang="en-NZ" dirty="0" err="1"/>
              <a:t>sql</a:t>
            </a:r>
            <a:r>
              <a:rPr lang="en-NZ" dirty="0"/>
              <a:t> </a:t>
            </a:r>
            <a:r>
              <a:rPr lang="en-NZ" dirty="0" smtClean="0"/>
              <a:t>package</a:t>
            </a:r>
            <a:r>
              <a:rPr lang="en-NZ" dirty="0" smtClean="0"/>
              <a:t>.</a:t>
            </a:r>
          </a:p>
          <a:p>
            <a:r>
              <a:rPr lang="en-NZ" dirty="0" smtClean="0"/>
              <a:t>Show you how to modify existing XML Publisher reports.</a:t>
            </a:r>
            <a:endParaRPr lang="en-NZ" dirty="0" smtClean="0"/>
          </a:p>
          <a:p>
            <a:pPr marL="82296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645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Adding Parameters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Add the parameter to your concurrent program with the same name as in your data definition file:</a:t>
            </a:r>
          </a:p>
          <a:p>
            <a:r>
              <a:rPr lang="en-NZ" dirty="0"/>
              <a:t>Load the new data definition file in and run the concurrent request with no template to get a new sample xml file</a:t>
            </a:r>
            <a:r>
              <a:rPr lang="en-NZ" dirty="0" smtClean="0"/>
              <a:t>.</a:t>
            </a:r>
          </a:p>
          <a:p>
            <a:r>
              <a:rPr lang="en-NZ" dirty="0" smtClean="0"/>
              <a:t>Completing </a:t>
            </a:r>
            <a:r>
              <a:rPr lang="en-NZ" dirty="0"/>
              <a:t>with warning is expected:</a:t>
            </a:r>
          </a:p>
          <a:p>
            <a:pPr marL="82296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26127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Adding Parameters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Output is now restricted to the number of rows in the parameter – the parameter is in the file</a:t>
            </a:r>
          </a:p>
          <a:p>
            <a:endParaRPr lang="en-NZ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5734050" cy="3409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122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Adding Parameters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Include the parameter on the template file if desired</a:t>
            </a:r>
            <a:r>
              <a:rPr lang="en-NZ" dirty="0" smtClean="0"/>
              <a:t>.</a:t>
            </a:r>
          </a:p>
          <a:p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636912"/>
            <a:ext cx="5734050" cy="242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944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Adding Parameters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Upload template file into XML Publisher and run on concurrent manager</a:t>
            </a:r>
          </a:p>
          <a:p>
            <a:r>
              <a:rPr lang="en-NZ" dirty="0"/>
              <a:t>Result file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04" y="3356992"/>
            <a:ext cx="573405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457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advanced concepts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Calling a package</a:t>
            </a:r>
          </a:p>
          <a:p>
            <a:pPr lvl="0"/>
            <a:r>
              <a:rPr lang="en-NZ" dirty="0"/>
              <a:t>Alter the data definition file.</a:t>
            </a:r>
          </a:p>
          <a:p>
            <a:pPr marL="82296" indent="0">
              <a:buNone/>
            </a:pPr>
            <a:r>
              <a:rPr lang="en-NZ" dirty="0"/>
              <a:t>&lt;</a:t>
            </a:r>
            <a:r>
              <a:rPr lang="en-NZ" dirty="0" err="1"/>
              <a:t>dataTrigger</a:t>
            </a:r>
            <a:r>
              <a:rPr lang="en-NZ" dirty="0"/>
              <a:t> name=”</a:t>
            </a:r>
            <a:r>
              <a:rPr lang="en-NZ" dirty="0" err="1"/>
              <a:t>beforeReport</a:t>
            </a:r>
            <a:r>
              <a:rPr lang="en-NZ" dirty="0"/>
              <a:t>” source=”</a:t>
            </a:r>
            <a:r>
              <a:rPr lang="en-NZ" dirty="0" err="1"/>
              <a:t>PACKAGE.proc</a:t>
            </a:r>
            <a:r>
              <a:rPr lang="en-NZ" dirty="0"/>
              <a:t>()”/&gt;</a:t>
            </a:r>
          </a:p>
          <a:p>
            <a:pPr marL="82296" indent="0">
              <a:buNone/>
            </a:pPr>
            <a:r>
              <a:rPr lang="en-NZ" dirty="0"/>
              <a:t>&lt;</a:t>
            </a:r>
            <a:r>
              <a:rPr lang="en-NZ" dirty="0" err="1"/>
              <a:t>sqlStatement</a:t>
            </a:r>
            <a:r>
              <a:rPr lang="en-NZ" dirty="0"/>
              <a:t> name=”Q1”&gt;</a:t>
            </a:r>
          </a:p>
          <a:p>
            <a:pPr marL="82296" indent="0">
              <a:buNone/>
            </a:pPr>
            <a:r>
              <a:rPr lang="en-NZ" dirty="0"/>
              <a:t>&lt;![CDATA[&amp;</a:t>
            </a:r>
            <a:r>
              <a:rPr lang="en-NZ" dirty="0" err="1"/>
              <a:t>g_resultset</a:t>
            </a:r>
            <a:r>
              <a:rPr lang="en-NZ" dirty="0"/>
              <a:t>]]&gt;</a:t>
            </a:r>
          </a:p>
          <a:p>
            <a:pPr marL="82296" indent="0">
              <a:buNone/>
            </a:pPr>
            <a:r>
              <a:rPr lang="en-NZ" dirty="0"/>
              <a:t>&lt;/</a:t>
            </a:r>
            <a:r>
              <a:rPr lang="en-NZ" dirty="0" err="1"/>
              <a:t>sqlStatement</a:t>
            </a:r>
            <a:r>
              <a:rPr lang="en-NZ" dirty="0"/>
              <a:t>&gt;</a:t>
            </a:r>
          </a:p>
          <a:p>
            <a:pPr marL="82296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45501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advanced concepts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NZ" dirty="0"/>
              <a:t>Create the package referenced in the database</a:t>
            </a:r>
          </a:p>
          <a:p>
            <a:r>
              <a:rPr lang="en-NZ" dirty="0"/>
              <a:t>Register the parameters from the data definition in the file specification</a:t>
            </a:r>
          </a:p>
          <a:p>
            <a:r>
              <a:rPr lang="en-NZ" dirty="0"/>
              <a:t>Register the </a:t>
            </a:r>
            <a:r>
              <a:rPr lang="en-NZ" dirty="0" err="1"/>
              <a:t>g_resultset</a:t>
            </a:r>
            <a:r>
              <a:rPr lang="en-NZ" dirty="0"/>
              <a:t> variable in the file specification</a:t>
            </a:r>
          </a:p>
          <a:p>
            <a:r>
              <a:rPr lang="en-NZ" dirty="0"/>
              <a:t>Now you can use the parameters in your query.</a:t>
            </a:r>
          </a:p>
          <a:p>
            <a:r>
              <a:rPr lang="en-NZ" dirty="0"/>
              <a:t>Query is returned in the format</a:t>
            </a:r>
          </a:p>
          <a:p>
            <a:pPr marL="82296" indent="0">
              <a:buNone/>
            </a:pPr>
            <a:r>
              <a:rPr lang="en-NZ" dirty="0" err="1"/>
              <a:t>g_resultset</a:t>
            </a:r>
            <a:r>
              <a:rPr lang="en-NZ" dirty="0"/>
              <a:t> := ‘select </a:t>
            </a:r>
            <a:r>
              <a:rPr lang="en-NZ" dirty="0" err="1"/>
              <a:t>invoice_num</a:t>
            </a:r>
            <a:r>
              <a:rPr lang="en-NZ" dirty="0"/>
              <a:t> from </a:t>
            </a:r>
            <a:r>
              <a:rPr lang="en-NZ" dirty="0" err="1"/>
              <a:t>ap_invoices_all</a:t>
            </a:r>
            <a:r>
              <a:rPr lang="en-NZ" dirty="0"/>
              <a:t>’;’’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61871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advanced concepts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Programmatic </a:t>
            </a:r>
            <a:r>
              <a:rPr lang="en-NZ" dirty="0"/>
              <a:t>changes within BI </a:t>
            </a:r>
            <a:r>
              <a:rPr lang="en-NZ" dirty="0" smtClean="0"/>
              <a:t>Publisher</a:t>
            </a:r>
          </a:p>
          <a:p>
            <a:r>
              <a:rPr lang="en-NZ" dirty="0"/>
              <a:t>Display </a:t>
            </a:r>
            <a:r>
              <a:rPr lang="en-NZ" dirty="0" err="1" smtClean="0"/>
              <a:t>sysdate</a:t>
            </a:r>
            <a:r>
              <a:rPr lang="en-NZ" dirty="0" smtClean="0"/>
              <a:t>  </a:t>
            </a:r>
            <a:r>
              <a:rPr lang="en-NZ" dirty="0"/>
              <a:t>&lt;?</a:t>
            </a:r>
            <a:r>
              <a:rPr lang="en-NZ" dirty="0" err="1"/>
              <a:t>xdofx:sysdate</a:t>
            </a:r>
            <a:r>
              <a:rPr lang="en-NZ" dirty="0" smtClean="0"/>
              <a:t>()?&gt;</a:t>
            </a:r>
          </a:p>
          <a:p>
            <a:r>
              <a:rPr lang="en-NZ" dirty="0"/>
              <a:t>Simple </a:t>
            </a:r>
            <a:r>
              <a:rPr lang="en-NZ" dirty="0" smtClean="0"/>
              <a:t>calculations </a:t>
            </a:r>
            <a:r>
              <a:rPr lang="en-NZ" dirty="0"/>
              <a:t>&lt;?xdofx:2+3</a:t>
            </a:r>
            <a:r>
              <a:rPr lang="en-NZ" dirty="0" smtClean="0"/>
              <a:t>?&gt;</a:t>
            </a:r>
          </a:p>
          <a:p>
            <a:r>
              <a:rPr lang="en-NZ" dirty="0"/>
              <a:t>Oracle </a:t>
            </a:r>
            <a:r>
              <a:rPr lang="en-NZ" dirty="0" smtClean="0"/>
              <a:t>functions </a:t>
            </a:r>
            <a:r>
              <a:rPr lang="en-NZ" dirty="0"/>
              <a:t>&lt;?</a:t>
            </a:r>
            <a:r>
              <a:rPr lang="en-NZ" dirty="0" err="1"/>
              <a:t>xdofx:lpad</a:t>
            </a:r>
            <a:r>
              <a:rPr lang="en-NZ" dirty="0"/>
              <a:t>('aaa',10,'.')?&gt;</a:t>
            </a:r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58749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advanced concepts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Conditional formatting</a:t>
            </a:r>
          </a:p>
          <a:p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62175"/>
            <a:ext cx="3362325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4697"/>
            <a:ext cx="4305300" cy="341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451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advanced concepts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Resulting template</a:t>
            </a:r>
          </a:p>
          <a:p>
            <a:r>
              <a:rPr lang="en-NZ" dirty="0"/>
              <a:t>Denoted by the C – double click here to edit.</a:t>
            </a:r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79" y="3529781"/>
            <a:ext cx="5724525" cy="120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847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advanced concepts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Conditional formatting</a:t>
            </a:r>
          </a:p>
          <a:p>
            <a:r>
              <a:rPr lang="en-NZ" dirty="0" smtClean="0"/>
              <a:t>Result</a:t>
            </a:r>
          </a:p>
          <a:p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757487"/>
            <a:ext cx="5734050" cy="134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63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we will cover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NZ" dirty="0" smtClean="0"/>
              <a:t>At </a:t>
            </a:r>
            <a:r>
              <a:rPr lang="en-NZ" dirty="0"/>
              <a:t>the end of the presentation the audience should have a good grasp of how to build a simple XML Publisher/Bi Publisher report and be ready to start on more advanced </a:t>
            </a:r>
            <a:r>
              <a:rPr lang="en-NZ" dirty="0" smtClean="0"/>
              <a:t>concepts.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656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advanced concepts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Excel templates</a:t>
            </a:r>
            <a:endParaRPr lang="en-NZ" dirty="0" smtClean="0"/>
          </a:p>
          <a:p>
            <a:r>
              <a:rPr lang="en-NZ" dirty="0" smtClean="0"/>
              <a:t>Patch </a:t>
            </a:r>
            <a:r>
              <a:rPr lang="en-NZ" dirty="0"/>
              <a:t>12415414 </a:t>
            </a:r>
            <a:r>
              <a:rPr lang="en-NZ" dirty="0" smtClean="0"/>
              <a:t> to enable them</a:t>
            </a:r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97693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advanced concepts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Why Excel template instead of RTF?</a:t>
            </a:r>
          </a:p>
          <a:p>
            <a:r>
              <a:rPr lang="en-NZ" dirty="0" smtClean="0"/>
              <a:t>Multiple tab</a:t>
            </a:r>
          </a:p>
          <a:p>
            <a:r>
              <a:rPr lang="en-NZ" dirty="0" smtClean="0"/>
              <a:t>Calculations/Functions</a:t>
            </a:r>
          </a:p>
          <a:p>
            <a:r>
              <a:rPr lang="en-NZ" dirty="0" smtClean="0"/>
              <a:t>Binary/Excel output (smaller file output sizes)</a:t>
            </a:r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02621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Modify Existing Reports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Step 1: </a:t>
            </a:r>
            <a:br>
              <a:rPr lang="en-NZ" dirty="0" smtClean="0"/>
            </a:br>
            <a:r>
              <a:rPr lang="en-NZ" dirty="0" smtClean="0"/>
              <a:t>Download the data definition file.</a:t>
            </a:r>
          </a:p>
          <a:p>
            <a:r>
              <a:rPr lang="en-NZ" dirty="0" smtClean="0"/>
              <a:t>Create your own copy.</a:t>
            </a:r>
            <a:endParaRPr lang="en-NZ" dirty="0"/>
          </a:p>
          <a:p>
            <a:r>
              <a:rPr lang="en-NZ" dirty="0" smtClean="0"/>
              <a:t>Alter the SQL or PL/SQL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33605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Modify Existing Reports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Step 2:</a:t>
            </a:r>
          </a:p>
          <a:p>
            <a:r>
              <a:rPr lang="en-NZ" dirty="0" smtClean="0"/>
              <a:t>Upload Data </a:t>
            </a:r>
            <a:r>
              <a:rPr lang="en-NZ" dirty="0" err="1" smtClean="0"/>
              <a:t>Defintion</a:t>
            </a:r>
            <a:r>
              <a:rPr lang="en-NZ" dirty="0" smtClean="0"/>
              <a:t> against a MOD version.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36465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Modify Existing Reports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Step 3:</a:t>
            </a:r>
          </a:p>
          <a:p>
            <a:r>
              <a:rPr lang="en-NZ" dirty="0" smtClean="0"/>
              <a:t>Create your modified concurrent report as a copy where appropriate</a:t>
            </a:r>
          </a:p>
          <a:p>
            <a:r>
              <a:rPr lang="en-NZ" dirty="0" smtClean="0"/>
              <a:t>Test the new data definition and retrieve the XML output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577922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Modify Existing Reports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Step 5:</a:t>
            </a:r>
          </a:p>
          <a:p>
            <a:r>
              <a:rPr lang="en-NZ" dirty="0" smtClean="0"/>
              <a:t>Upload the Template file as a MODS version.</a:t>
            </a:r>
          </a:p>
          <a:p>
            <a:r>
              <a:rPr lang="en-NZ" dirty="0" smtClean="0"/>
              <a:t>Retest your concurrent program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887553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Modify Existing Reports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Step 4:</a:t>
            </a:r>
          </a:p>
          <a:p>
            <a:r>
              <a:rPr lang="en-NZ" dirty="0" smtClean="0"/>
              <a:t>Download the standard RTF Template – modify with your retrieved XML.</a:t>
            </a:r>
          </a:p>
          <a:p>
            <a:r>
              <a:rPr lang="en-NZ" dirty="0" smtClean="0"/>
              <a:t>TEST standalone.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116846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Any questions 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1304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Some Definitions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OBIEE – Oracle Business Intelligence Enterprise Edition</a:t>
            </a:r>
          </a:p>
          <a:p>
            <a:r>
              <a:rPr lang="en-NZ" dirty="0"/>
              <a:t>BI </a:t>
            </a:r>
            <a:r>
              <a:rPr lang="en-NZ" dirty="0" smtClean="0"/>
              <a:t>Publisher / XML Publisher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395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Getting Started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Responsibility: </a:t>
            </a:r>
            <a:r>
              <a:rPr lang="en-NZ" dirty="0"/>
              <a:t>XML Publisher Administrator</a:t>
            </a:r>
          </a:p>
          <a:p>
            <a:r>
              <a:rPr lang="en-NZ" dirty="0" smtClean="0"/>
              <a:t>Menu option: </a:t>
            </a:r>
            <a:r>
              <a:rPr lang="en-NZ" dirty="0"/>
              <a:t>	Data Definitions:</a:t>
            </a:r>
          </a:p>
          <a:p>
            <a:pPr marL="82296" indent="0">
              <a:buNone/>
            </a:pPr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225"/>
            <a:ext cx="5724525" cy="321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2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Data Definition File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en-NZ" dirty="0"/>
              <a:t>Data Definition File: </a:t>
            </a:r>
            <a:r>
              <a:rPr lang="en-NZ" dirty="0" smtClean="0"/>
              <a:t> MODS_AP_INVOICES_V1.xml</a:t>
            </a:r>
            <a:endParaRPr lang="en-NZ" dirty="0"/>
          </a:p>
          <a:p>
            <a:pPr marL="82296" indent="0">
              <a:buNone/>
            </a:pPr>
            <a:r>
              <a:rPr lang="en-NZ" dirty="0"/>
              <a:t>&lt;?xml version="1.0" encoding="UTF-8"?&gt;</a:t>
            </a:r>
          </a:p>
          <a:p>
            <a:pPr marL="82296" indent="0">
              <a:buNone/>
            </a:pPr>
            <a:r>
              <a:rPr lang="en-NZ" dirty="0"/>
              <a:t>&lt;!-- $Header MODS_AP_INVOICES.xml 115.1 2012/09/17 09:36:48 </a:t>
            </a:r>
            <a:r>
              <a:rPr lang="en-NZ" dirty="0" err="1"/>
              <a:t>ssinclair</a:t>
            </a:r>
            <a:r>
              <a:rPr lang="en-NZ" dirty="0"/>
              <a:t> ship $ --&gt;</a:t>
            </a:r>
          </a:p>
          <a:p>
            <a:pPr marL="82296" indent="0">
              <a:buNone/>
            </a:pPr>
            <a:r>
              <a:rPr lang="en-NZ" dirty="0"/>
              <a:t> &lt;</a:t>
            </a:r>
            <a:r>
              <a:rPr lang="en-NZ" dirty="0" err="1"/>
              <a:t>dataTemplate</a:t>
            </a:r>
            <a:r>
              <a:rPr lang="en-NZ" dirty="0"/>
              <a:t> name="MODS_AP_INVOICES" description="MODS Invoice Demo Report" version="1.0"&gt;</a:t>
            </a:r>
          </a:p>
          <a:p>
            <a:pPr marL="82296" indent="0">
              <a:buNone/>
            </a:pPr>
            <a:r>
              <a:rPr lang="en-NZ" dirty="0"/>
              <a:t> &lt;properties&gt;</a:t>
            </a:r>
          </a:p>
          <a:p>
            <a:pPr marL="82296" indent="0">
              <a:buNone/>
            </a:pPr>
            <a:r>
              <a:rPr lang="en-NZ" dirty="0"/>
              <a:t>  &lt;property name="</a:t>
            </a:r>
            <a:r>
              <a:rPr lang="en-NZ" dirty="0" err="1"/>
              <a:t>include_parameters</a:t>
            </a:r>
            <a:r>
              <a:rPr lang="en-NZ" dirty="0"/>
              <a:t>" value="true" /&gt; </a:t>
            </a:r>
          </a:p>
          <a:p>
            <a:pPr marL="82296" indent="0">
              <a:buNone/>
            </a:pPr>
            <a:r>
              <a:rPr lang="en-NZ" dirty="0"/>
              <a:t>  &lt;property name="</a:t>
            </a:r>
            <a:r>
              <a:rPr lang="en-NZ" dirty="0" err="1"/>
              <a:t>include_null_Element</a:t>
            </a:r>
            <a:r>
              <a:rPr lang="en-NZ" dirty="0"/>
              <a:t>" value="true" /&gt; </a:t>
            </a:r>
          </a:p>
          <a:p>
            <a:pPr marL="82296" indent="0">
              <a:buNone/>
            </a:pPr>
            <a:r>
              <a:rPr lang="en-NZ" dirty="0"/>
              <a:t>  &lt;property name="</a:t>
            </a:r>
            <a:r>
              <a:rPr lang="en-NZ" dirty="0" err="1"/>
              <a:t>debug_mode</a:t>
            </a:r>
            <a:r>
              <a:rPr lang="en-NZ" dirty="0"/>
              <a:t>" value="off" /&gt; </a:t>
            </a:r>
          </a:p>
          <a:p>
            <a:pPr marL="82296" indent="0">
              <a:buNone/>
            </a:pPr>
            <a:r>
              <a:rPr lang="en-NZ" dirty="0"/>
              <a:t>  &lt;/properties&gt;</a:t>
            </a:r>
          </a:p>
          <a:p>
            <a:pPr marL="82296" indent="0">
              <a:buNone/>
            </a:pPr>
            <a:r>
              <a:rPr lang="en-NZ" b="1" dirty="0"/>
              <a:t> &lt;</a:t>
            </a:r>
            <a:r>
              <a:rPr lang="en-NZ" b="1" dirty="0" err="1"/>
              <a:t>dataQuery</a:t>
            </a:r>
            <a:r>
              <a:rPr lang="en-NZ" b="1" dirty="0"/>
              <a:t>&gt;</a:t>
            </a:r>
            <a:endParaRPr lang="en-NZ" dirty="0"/>
          </a:p>
          <a:p>
            <a:pPr marL="82296" indent="0">
              <a:buNone/>
            </a:pPr>
            <a:r>
              <a:rPr lang="en-NZ" b="1" dirty="0"/>
              <a:t> &lt;</a:t>
            </a:r>
            <a:r>
              <a:rPr lang="en-NZ" b="1" dirty="0" err="1"/>
              <a:t>sqlStatement</a:t>
            </a:r>
            <a:r>
              <a:rPr lang="en-NZ" b="1" dirty="0"/>
              <a:t> name="Q1"&gt;</a:t>
            </a:r>
            <a:endParaRPr lang="en-NZ" dirty="0"/>
          </a:p>
          <a:p>
            <a:pPr marL="82296" indent="0">
              <a:buNone/>
            </a:pPr>
            <a:r>
              <a:rPr lang="en-NZ" b="1" dirty="0"/>
              <a:t> &lt;![CDATA[select </a:t>
            </a:r>
            <a:r>
              <a:rPr lang="en-NZ" b="1" dirty="0" err="1"/>
              <a:t>invoice_num</a:t>
            </a:r>
            <a:r>
              <a:rPr lang="en-NZ" b="1" dirty="0"/>
              <a:t>, </a:t>
            </a:r>
            <a:r>
              <a:rPr lang="en-NZ" b="1" dirty="0" err="1"/>
              <a:t>invoice_amount</a:t>
            </a:r>
            <a:r>
              <a:rPr lang="en-NZ" b="1" dirty="0"/>
              <a:t>, </a:t>
            </a:r>
            <a:r>
              <a:rPr lang="en-NZ" b="1" dirty="0" err="1"/>
              <a:t>invoice_date</a:t>
            </a:r>
            <a:endParaRPr lang="en-NZ" dirty="0"/>
          </a:p>
          <a:p>
            <a:pPr marL="82296" indent="0">
              <a:buNone/>
            </a:pPr>
            <a:r>
              <a:rPr lang="en-NZ" b="1" dirty="0"/>
              <a:t>from </a:t>
            </a:r>
            <a:r>
              <a:rPr lang="en-NZ" b="1" dirty="0" err="1"/>
              <a:t>ap_invoices_all</a:t>
            </a:r>
            <a:endParaRPr lang="en-NZ" dirty="0"/>
          </a:p>
          <a:p>
            <a:pPr marL="82296" indent="0">
              <a:buNone/>
            </a:pPr>
            <a:r>
              <a:rPr lang="en-NZ" b="1" dirty="0"/>
              <a:t>where </a:t>
            </a:r>
            <a:r>
              <a:rPr lang="en-NZ" b="1" dirty="0" err="1"/>
              <a:t>rownum</a:t>
            </a:r>
            <a:r>
              <a:rPr lang="en-NZ" b="1" dirty="0"/>
              <a:t> &lt;10]]&gt; </a:t>
            </a:r>
            <a:endParaRPr lang="en-NZ" dirty="0"/>
          </a:p>
          <a:p>
            <a:pPr marL="82296" indent="0">
              <a:buNone/>
            </a:pPr>
            <a:r>
              <a:rPr lang="en-NZ" dirty="0"/>
              <a:t>  &lt;/</a:t>
            </a:r>
            <a:r>
              <a:rPr lang="en-NZ" dirty="0" err="1"/>
              <a:t>sqlStatement</a:t>
            </a:r>
            <a:r>
              <a:rPr lang="en-NZ" dirty="0"/>
              <a:t>&gt;</a:t>
            </a:r>
          </a:p>
          <a:p>
            <a:pPr marL="82296" indent="0">
              <a:buNone/>
            </a:pPr>
            <a:r>
              <a:rPr lang="en-NZ" dirty="0"/>
              <a:t>  &lt;/</a:t>
            </a:r>
            <a:r>
              <a:rPr lang="en-NZ" dirty="0" err="1"/>
              <a:t>dataQuery</a:t>
            </a:r>
            <a:r>
              <a:rPr lang="en-NZ" dirty="0"/>
              <a:t>&gt;</a:t>
            </a:r>
          </a:p>
          <a:p>
            <a:pPr marL="82296" indent="0">
              <a:buNone/>
            </a:pPr>
            <a:r>
              <a:rPr lang="en-NZ" dirty="0"/>
              <a:t>&lt;/</a:t>
            </a:r>
            <a:r>
              <a:rPr lang="en-NZ" dirty="0" err="1"/>
              <a:t>dataTemplate</a:t>
            </a:r>
            <a:r>
              <a:rPr lang="en-NZ" dirty="0"/>
              <a:t>&gt;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22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Data Definition File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7499350" cy="421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88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Concurrent Program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XDODTEXE (</a:t>
            </a:r>
            <a:r>
              <a:rPr lang="en-NZ" dirty="0"/>
              <a:t>Seeded java program: Java Concurrent </a:t>
            </a:r>
            <a:r>
              <a:rPr lang="en-NZ" dirty="0" smtClean="0"/>
              <a:t>Program)</a:t>
            </a:r>
          </a:p>
          <a:p>
            <a:pPr lvl="0"/>
            <a:r>
              <a:rPr lang="en-NZ" dirty="0"/>
              <a:t>Same </a:t>
            </a:r>
            <a:r>
              <a:rPr lang="en-NZ" dirty="0" err="1"/>
              <a:t>S</a:t>
            </a:r>
            <a:r>
              <a:rPr lang="en-NZ" dirty="0" err="1" smtClean="0"/>
              <a:t>hortname</a:t>
            </a:r>
            <a:r>
              <a:rPr lang="en-NZ" dirty="0" smtClean="0"/>
              <a:t> </a:t>
            </a:r>
            <a:r>
              <a:rPr lang="en-NZ" dirty="0"/>
              <a:t>as data definition.</a:t>
            </a:r>
          </a:p>
          <a:p>
            <a:pPr lvl="0"/>
            <a:r>
              <a:rPr lang="en-NZ" dirty="0"/>
              <a:t>Same Application as data definition</a:t>
            </a:r>
            <a:r>
              <a:rPr lang="en-NZ" dirty="0" smtClean="0"/>
              <a:t>.</a:t>
            </a:r>
          </a:p>
          <a:p>
            <a:pPr marL="82296" lvl="0" indent="0">
              <a:buNone/>
            </a:pPr>
            <a:endParaRPr lang="en-NZ" dirty="0"/>
          </a:p>
          <a:p>
            <a:pPr marL="82296" indent="0">
              <a:buNone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69985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</TotalTime>
  <Words>867</Words>
  <Application>Microsoft Office PowerPoint</Application>
  <PresentationFormat>On-screen Show (4:3)</PresentationFormat>
  <Paragraphs>176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Solstice</vt:lpstr>
      <vt:lpstr>BI Publisher in EBS R12</vt:lpstr>
      <vt:lpstr>What we will cover</vt:lpstr>
      <vt:lpstr>What we will cover</vt:lpstr>
      <vt:lpstr>What we will cover</vt:lpstr>
      <vt:lpstr>Some Definitions</vt:lpstr>
      <vt:lpstr>Getting Started</vt:lpstr>
      <vt:lpstr>Data Definition File</vt:lpstr>
      <vt:lpstr>Data Definition File</vt:lpstr>
      <vt:lpstr>Concurrent Program</vt:lpstr>
      <vt:lpstr>Concurrent Program</vt:lpstr>
      <vt:lpstr>Concurrent Program </vt:lpstr>
      <vt:lpstr>Template File</vt:lpstr>
      <vt:lpstr>Template File</vt:lpstr>
      <vt:lpstr>Template aFile</vt:lpstr>
      <vt:lpstr>Template File </vt:lpstr>
      <vt:lpstr>Template File</vt:lpstr>
      <vt:lpstr>Template File</vt:lpstr>
      <vt:lpstr>Template File - alterations </vt:lpstr>
      <vt:lpstr>Template File - alterations </vt:lpstr>
      <vt:lpstr>Template File - alterations </vt:lpstr>
      <vt:lpstr>Template File - alterations </vt:lpstr>
      <vt:lpstr>Template File - alterations </vt:lpstr>
      <vt:lpstr>Template File - alterations</vt:lpstr>
      <vt:lpstr>Template File – alterations </vt:lpstr>
      <vt:lpstr>Template File – in EBS </vt:lpstr>
      <vt:lpstr>Template File – in EBS</vt:lpstr>
      <vt:lpstr>Template File – in EBS</vt:lpstr>
      <vt:lpstr>More concurrent options</vt:lpstr>
      <vt:lpstr>Adding Parameters</vt:lpstr>
      <vt:lpstr>Adding Parameters</vt:lpstr>
      <vt:lpstr>Adding Parameters</vt:lpstr>
      <vt:lpstr>Adding Parameters</vt:lpstr>
      <vt:lpstr>Adding Parameters</vt:lpstr>
      <vt:lpstr>Other advanced concepts</vt:lpstr>
      <vt:lpstr>Other advanced concepts</vt:lpstr>
      <vt:lpstr>Other advanced concepts</vt:lpstr>
      <vt:lpstr>Other advanced concepts</vt:lpstr>
      <vt:lpstr>Other advanced concepts</vt:lpstr>
      <vt:lpstr>Other advanced concepts</vt:lpstr>
      <vt:lpstr>Other advanced concepts</vt:lpstr>
      <vt:lpstr>Other advanced concepts</vt:lpstr>
      <vt:lpstr>Modify Existing Reports</vt:lpstr>
      <vt:lpstr>Modify Existing Reports</vt:lpstr>
      <vt:lpstr>Modify Existing Reports</vt:lpstr>
      <vt:lpstr>Modify Existing Reports</vt:lpstr>
      <vt:lpstr>Modify Existing Reports</vt:lpstr>
      <vt:lpstr>Any questions 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Sarah</cp:lastModifiedBy>
  <cp:revision>36</cp:revision>
  <dcterms:created xsi:type="dcterms:W3CDTF">2013-03-02T03:09:29Z</dcterms:created>
  <dcterms:modified xsi:type="dcterms:W3CDTF">2013-03-19T00:39:58Z</dcterms:modified>
</cp:coreProperties>
</file>