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3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Masters/slideMaster34.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19.xml" ContentType="application/vnd.openxmlformats-officedocument.theme+xml"/>
  <Override PartName="/ppt/theme/theme28.xml" ContentType="application/vnd.openxmlformats-officedocument.theme+xml"/>
  <Override PartName="/ppt/notesSlides/notesSlide15.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theme/theme26.xml" ContentType="application/vnd.openxmlformats-officedocument.theme+xml"/>
  <Override PartName="/ppt/theme/theme35.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851" r:id="rId2"/>
    <p:sldMasterId id="2147483853" r:id="rId3"/>
    <p:sldMasterId id="2147483855" r:id="rId4"/>
    <p:sldMasterId id="2147483857" r:id="rId5"/>
    <p:sldMasterId id="2147483859" r:id="rId6"/>
    <p:sldMasterId id="2147483861" r:id="rId7"/>
    <p:sldMasterId id="2147483863" r:id="rId8"/>
    <p:sldMasterId id="2147483865" r:id="rId9"/>
    <p:sldMasterId id="2147483867" r:id="rId10"/>
    <p:sldMasterId id="2147483869" r:id="rId11"/>
    <p:sldMasterId id="2147483899" r:id="rId12"/>
    <p:sldMasterId id="2147483901" r:id="rId13"/>
    <p:sldMasterId id="2147483903" r:id="rId14"/>
    <p:sldMasterId id="2147483905" r:id="rId15"/>
    <p:sldMasterId id="2147483907" r:id="rId16"/>
    <p:sldMasterId id="2147483909" r:id="rId17"/>
    <p:sldMasterId id="2147483911" r:id="rId18"/>
    <p:sldMasterId id="2147483913" r:id="rId19"/>
    <p:sldMasterId id="2147483915" r:id="rId20"/>
    <p:sldMasterId id="2147483917" r:id="rId21"/>
    <p:sldMasterId id="2147483919" r:id="rId22"/>
    <p:sldMasterId id="2147483947" r:id="rId23"/>
    <p:sldMasterId id="2147483949" r:id="rId24"/>
    <p:sldMasterId id="2147483951" r:id="rId25"/>
    <p:sldMasterId id="2147483953" r:id="rId26"/>
    <p:sldMasterId id="2147483955" r:id="rId27"/>
    <p:sldMasterId id="2147483957" r:id="rId28"/>
    <p:sldMasterId id="2147483959" r:id="rId29"/>
    <p:sldMasterId id="2147483961" r:id="rId30"/>
    <p:sldMasterId id="2147483963" r:id="rId31"/>
    <p:sldMasterId id="2147483965" r:id="rId32"/>
    <p:sldMasterId id="2147483967" r:id="rId33"/>
    <p:sldMasterId id="2147483969" r:id="rId34"/>
  </p:sldMasterIdLst>
  <p:notesMasterIdLst>
    <p:notesMasterId r:id="rId60"/>
  </p:notesMasterIdLst>
  <p:handoutMasterIdLst>
    <p:handoutMasterId r:id="rId61"/>
  </p:handoutMasterIdLst>
  <p:sldIdLst>
    <p:sldId id="510" r:id="rId35"/>
    <p:sldId id="507" r:id="rId36"/>
    <p:sldId id="509" r:id="rId37"/>
    <p:sldId id="636" r:id="rId38"/>
    <p:sldId id="647" r:id="rId39"/>
    <p:sldId id="663" r:id="rId40"/>
    <p:sldId id="661" r:id="rId41"/>
    <p:sldId id="650" r:id="rId42"/>
    <p:sldId id="662" r:id="rId43"/>
    <p:sldId id="664" r:id="rId44"/>
    <p:sldId id="665" r:id="rId45"/>
    <p:sldId id="667" r:id="rId46"/>
    <p:sldId id="670" r:id="rId47"/>
    <p:sldId id="671" r:id="rId48"/>
    <p:sldId id="673" r:id="rId49"/>
    <p:sldId id="654" r:id="rId50"/>
    <p:sldId id="655" r:id="rId51"/>
    <p:sldId id="668" r:id="rId52"/>
    <p:sldId id="659" r:id="rId53"/>
    <p:sldId id="648" r:id="rId54"/>
    <p:sldId id="660" r:id="rId55"/>
    <p:sldId id="649" r:id="rId56"/>
    <p:sldId id="658" r:id="rId57"/>
    <p:sldId id="641" r:id="rId58"/>
    <p:sldId id="343" r:id="rId59"/>
  </p:sldIdLst>
  <p:sldSz cx="9144000" cy="5143500" type="screen16x9"/>
  <p:notesSz cx="9309100" cy="7023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E0000"/>
    <a:srgbClr val="A3A3A3"/>
    <a:srgbClr val="00B050"/>
    <a:srgbClr val="FFB500"/>
    <a:srgbClr val="7A7A7A"/>
    <a:srgbClr val="B3B3B3"/>
    <a:srgbClr val="F3F3F3"/>
    <a:srgbClr val="FF14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1" autoAdjust="0"/>
    <p:restoredTop sz="85507" autoAdjust="0"/>
  </p:normalViewPr>
  <p:slideViewPr>
    <p:cSldViewPr snapToGrid="0">
      <p:cViewPr>
        <p:scale>
          <a:sx n="100" d="100"/>
          <a:sy n="100" d="100"/>
        </p:scale>
        <p:origin x="-552" y="-17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510"/>
    </p:cViewPr>
  </p:sorterViewPr>
  <p:notesViewPr>
    <p:cSldViewPr snapToGrid="0">
      <p:cViewPr varScale="1">
        <p:scale>
          <a:sx n="110" d="100"/>
          <a:sy n="110" d="100"/>
        </p:scale>
        <p:origin x="-1806" y="-96"/>
      </p:cViewPr>
      <p:guideLst>
        <p:guide orient="horz" pos="2212"/>
        <p:guide pos="29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273541" y="0"/>
            <a:ext cx="4033943" cy="3511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3E03A688-0201-4703-AC2A-50DAEB92C5E6}" type="datetimeFigureOut">
              <a:rPr lang="en-US"/>
              <a:pPr>
                <a:defRPr/>
              </a:pPr>
              <a:t>3/19/2013</a:t>
            </a:fld>
            <a:endParaRPr lang="en-US"/>
          </a:p>
        </p:txBody>
      </p:sp>
      <p:sp>
        <p:nvSpPr>
          <p:cNvPr id="4" name="Footer Placeholder 3"/>
          <p:cNvSpPr>
            <a:spLocks noGrp="1"/>
          </p:cNvSpPr>
          <p:nvPr>
            <p:ph type="ftr" sz="quarter" idx="2"/>
          </p:nvPr>
        </p:nvSpPr>
        <p:spPr>
          <a:xfrm>
            <a:off x="0" y="6670320"/>
            <a:ext cx="4033943" cy="3511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273541" y="6670320"/>
            <a:ext cx="4033943" cy="3511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4F7D07A1-5C6F-42C1-B123-9B5F47CF576E}" type="slidenum">
              <a:rPr lang="en-US"/>
              <a:pPr>
                <a:defRPr/>
              </a:pPr>
              <a:t>‹#›</a:t>
            </a:fld>
            <a:endParaRPr lang="en-US"/>
          </a:p>
        </p:txBody>
      </p:sp>
    </p:spTree>
    <p:extLst>
      <p:ext uri="{BB962C8B-B14F-4D97-AF65-F5344CB8AC3E}">
        <p14:creationId xmlns:p14="http://schemas.microsoft.com/office/powerpoint/2010/main" xmlns="" val="2564023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B1F0E7DB-958E-407A-9CD2-0319017BCF41}" type="datetimeFigureOut">
              <a:rPr lang="en-US"/>
              <a:pPr>
                <a:defRPr/>
              </a:pPr>
              <a:t>3/19/2013</a:t>
            </a:fld>
            <a:endParaRPr lang="en-US"/>
          </a:p>
        </p:txBody>
      </p:sp>
      <p:sp>
        <p:nvSpPr>
          <p:cNvPr id="4" name="Slide Image Placeholder 3"/>
          <p:cNvSpPr>
            <a:spLocks noGrp="1" noRot="1" noChangeAspect="1"/>
          </p:cNvSpPr>
          <p:nvPr>
            <p:ph type="sldImg" idx="2"/>
          </p:nvPr>
        </p:nvSpPr>
        <p:spPr>
          <a:xfrm>
            <a:off x="2314575" y="527050"/>
            <a:ext cx="4679950" cy="263366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68D88480-DB2A-477C-99D5-CA03D731EFD9}" type="slidenum">
              <a:rPr lang="en-US"/>
              <a:pPr>
                <a:defRPr/>
              </a:pPr>
              <a:t>‹#›</a:t>
            </a:fld>
            <a:endParaRPr lang="en-US"/>
          </a:p>
        </p:txBody>
      </p:sp>
    </p:spTree>
    <p:extLst>
      <p:ext uri="{BB962C8B-B14F-4D97-AF65-F5344CB8AC3E}">
        <p14:creationId xmlns:p14="http://schemas.microsoft.com/office/powerpoint/2010/main" xmlns="" val="14104499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314575" y="527050"/>
            <a:ext cx="4679950" cy="2633663"/>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4000" b="1"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8083BB-2A8B-4E3A-A1C7-96C84D8FD55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r>
              <a:rPr lang="en-AU" sz="1200" kern="1200" dirty="0" smtClean="0">
                <a:solidFill>
                  <a:schemeClr val="tx1"/>
                </a:solidFill>
                <a:latin typeface="+mn-lt"/>
                <a:ea typeface="+mn-ea"/>
                <a:cs typeface="+mn-cs"/>
              </a:rPr>
              <a:t>Steps:</a:t>
            </a:r>
          </a:p>
          <a:p>
            <a:pPr eaLnBrk="0" fontAlgn="base" hangingPunct="0"/>
            <a:endParaRPr lang="en-AU" sz="1200" kern="1200" dirty="0" smtClean="0">
              <a:solidFill>
                <a:schemeClr val="tx1"/>
              </a:solidFill>
              <a:latin typeface="+mn-lt"/>
              <a:ea typeface="+mn-ea"/>
              <a:cs typeface="+mn-cs"/>
            </a:endParaRPr>
          </a:p>
          <a:p>
            <a:pPr lvl="0" eaLnBrk="0" fontAlgn="base" hangingPunct="0"/>
            <a:r>
              <a:rPr lang="en-AU" sz="1200" kern="1200" dirty="0" smtClean="0">
                <a:solidFill>
                  <a:schemeClr val="tx1"/>
                </a:solidFill>
                <a:latin typeface="+mn-lt"/>
                <a:ea typeface="+mn-ea"/>
                <a:cs typeface="+mn-cs"/>
              </a:rPr>
              <a:t>1. User registers their mobile number and language preferences through a simple website. The website notes their location using the navigation implementation in </a:t>
            </a:r>
            <a:r>
              <a:rPr lang="en-AU" sz="1200" kern="1200" dirty="0" err="1" smtClean="0">
                <a:solidFill>
                  <a:schemeClr val="tx1"/>
                </a:solidFill>
                <a:latin typeface="+mn-lt"/>
                <a:ea typeface="+mn-ea"/>
                <a:cs typeface="+mn-cs"/>
              </a:rPr>
              <a:t>HTML5</a:t>
            </a:r>
            <a:r>
              <a:rPr lang="en-AU" sz="1200" kern="1200" dirty="0" smtClean="0">
                <a:solidFill>
                  <a:schemeClr val="tx1"/>
                </a:solidFill>
                <a:latin typeface="+mn-lt"/>
                <a:ea typeface="+mn-ea"/>
                <a:cs typeface="+mn-cs"/>
              </a:rPr>
              <a:t>. This data is then transmitted through a RESTful interface to OSB.</a:t>
            </a:r>
          </a:p>
          <a:p>
            <a:pPr lvl="0" eaLnBrk="0" fontAlgn="base" hangingPunct="0"/>
            <a:r>
              <a:rPr lang="en-AU" sz="1200" kern="1200" dirty="0" smtClean="0">
                <a:solidFill>
                  <a:schemeClr val="tx1"/>
                </a:solidFill>
                <a:latin typeface="+mn-lt"/>
                <a:ea typeface="+mn-ea"/>
                <a:cs typeface="+mn-cs"/>
              </a:rPr>
              <a:t>2. OSB stores the language preferences in a database table and using the built in Result Caching in OSB, the location data is loaded into a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a:t>
            </a:r>
          </a:p>
          <a:p>
            <a:pPr lvl="0" eaLnBrk="0" fontAlgn="base" hangingPunct="0"/>
            <a:r>
              <a:rPr lang="en-AU" sz="1200" kern="1200" dirty="0" smtClean="0">
                <a:solidFill>
                  <a:schemeClr val="tx1"/>
                </a:solidFill>
                <a:latin typeface="+mn-lt"/>
                <a:ea typeface="+mn-ea"/>
                <a:cs typeface="+mn-cs"/>
              </a:rPr>
              <a:t>3. Utilising the Java API for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specifically the Continuous Query Cache listener, this data is transformed into a Java object, which is more easily manipulated later.</a:t>
            </a:r>
          </a:p>
          <a:p>
            <a:pPr lvl="0" eaLnBrk="0" fontAlgn="base" hangingPunct="0"/>
            <a:r>
              <a:rPr lang="en-AU" sz="1200" kern="1200" dirty="0" smtClean="0">
                <a:solidFill>
                  <a:schemeClr val="tx1"/>
                </a:solidFill>
                <a:latin typeface="+mn-lt"/>
                <a:ea typeface="+mn-ea"/>
                <a:cs typeface="+mn-cs"/>
              </a:rPr>
              <a:t>4. A fire authority user is able to define at-risk areas using a simple mapping interface. </a:t>
            </a:r>
          </a:p>
          <a:p>
            <a:pPr lvl="0" eaLnBrk="0" fontAlgn="base" hangingPunct="0"/>
            <a:r>
              <a:rPr lang="en-AU" sz="1200" kern="1200" dirty="0" smtClean="0">
                <a:solidFill>
                  <a:schemeClr val="tx1"/>
                </a:solidFill>
                <a:latin typeface="+mn-lt"/>
                <a:ea typeface="+mn-ea"/>
                <a:cs typeface="+mn-cs"/>
              </a:rPr>
              <a:t>5. This area data is then loaded into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cache in the same way as the mobile user’s location data.</a:t>
            </a:r>
          </a:p>
          <a:p>
            <a:pPr lvl="0" eaLnBrk="0" fontAlgn="base" hangingPunct="0"/>
            <a:r>
              <a:rPr lang="en-AU" sz="1200" kern="1200" dirty="0" smtClean="0">
                <a:solidFill>
                  <a:schemeClr val="tx1"/>
                </a:solidFill>
                <a:latin typeface="+mn-lt"/>
                <a:ea typeface="+mn-ea"/>
                <a:cs typeface="+mn-cs"/>
              </a:rPr>
              <a:t>6. Upon detecting the creation of an at-risk area,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 raises an event and kicks off a Parallel query. This query determines which, if any, users are in danger.</a:t>
            </a:r>
          </a:p>
          <a:p>
            <a:pPr lvl="0" eaLnBrk="0" fontAlgn="base" hangingPunct="0"/>
            <a:r>
              <a:rPr lang="en-AU" sz="1200" kern="1200" dirty="0" smtClean="0">
                <a:solidFill>
                  <a:schemeClr val="tx1"/>
                </a:solidFill>
                <a:latin typeface="+mn-lt"/>
                <a:ea typeface="+mn-ea"/>
                <a:cs typeface="+mn-cs"/>
              </a:rPr>
              <a:t>7. The relevant information about at-risk people is placed into a JMS message.</a:t>
            </a:r>
          </a:p>
          <a:p>
            <a:pPr lvl="0" eaLnBrk="0" fontAlgn="base" hangingPunct="0"/>
            <a:r>
              <a:rPr lang="en-AU" sz="1200" kern="1200" dirty="0" smtClean="0">
                <a:solidFill>
                  <a:schemeClr val="tx1"/>
                </a:solidFill>
                <a:latin typeface="+mn-lt"/>
                <a:ea typeface="+mn-ea"/>
                <a:cs typeface="+mn-cs"/>
              </a:rPr>
              <a:t>8. Which, using a publish/subscribe model, is used to kick off a BPEL process.</a:t>
            </a:r>
          </a:p>
          <a:p>
            <a:pPr eaLnBrk="0" fontAlgn="base" hangingPunct="0"/>
            <a:r>
              <a:rPr lang="en-AU" sz="1200" kern="1200" dirty="0" smtClean="0">
                <a:solidFill>
                  <a:schemeClr val="tx1"/>
                </a:solidFill>
                <a:latin typeface="+mn-lt"/>
                <a:ea typeface="+mn-ea"/>
                <a:cs typeface="+mn-cs"/>
              </a:rPr>
              <a:t>9/10. The BPEL process checks the stored language preferences of the registered user, using their phone number as an identifier.</a:t>
            </a:r>
          </a:p>
          <a:p>
            <a:pPr eaLnBrk="0" fontAlgn="base" hangingPunct="0"/>
            <a:r>
              <a:rPr lang="en-AU" sz="1200" kern="1200" dirty="0" smtClean="0">
                <a:solidFill>
                  <a:schemeClr val="tx1"/>
                </a:solidFill>
                <a:latin typeface="+mn-lt"/>
                <a:ea typeface="+mn-ea"/>
                <a:cs typeface="+mn-cs"/>
              </a:rPr>
              <a:t>11. If the language preference is not English, then a request is made to translate the alert message.</a:t>
            </a:r>
          </a:p>
          <a:p>
            <a:pPr eaLnBrk="0" fontAlgn="base" hangingPunct="0"/>
            <a:r>
              <a:rPr lang="en-AU" sz="1200" kern="1200" dirty="0" smtClean="0">
                <a:solidFill>
                  <a:schemeClr val="tx1"/>
                </a:solidFill>
                <a:latin typeface="+mn-lt"/>
                <a:ea typeface="+mn-ea"/>
                <a:cs typeface="+mn-cs"/>
              </a:rPr>
              <a:t>12. OSB transforms the SOAP-based SOA-Direct request into a RESTful invocation of the Google Translate API to facilitate the translation.</a:t>
            </a:r>
          </a:p>
          <a:p>
            <a:pPr eaLnBrk="0" fontAlgn="base" hangingPunct="0"/>
            <a:r>
              <a:rPr lang="en-AU" sz="1200" kern="1200" dirty="0" smtClean="0">
                <a:solidFill>
                  <a:schemeClr val="tx1"/>
                </a:solidFill>
                <a:latin typeface="+mn-lt"/>
                <a:ea typeface="+mn-ea"/>
                <a:cs typeface="+mn-cs"/>
              </a:rPr>
              <a:t>13. Once the final message is determined, a request is made to send the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notification.</a:t>
            </a:r>
          </a:p>
          <a:p>
            <a:pPr eaLnBrk="0" fontAlgn="base" hangingPunct="0"/>
            <a:r>
              <a:rPr lang="en-AU" sz="1200" kern="1200" dirty="0" smtClean="0">
                <a:solidFill>
                  <a:schemeClr val="tx1"/>
                </a:solidFill>
                <a:latin typeface="+mn-lt"/>
                <a:ea typeface="+mn-ea"/>
                <a:cs typeface="+mn-cs"/>
              </a:rPr>
              <a:t>14. Likewise, OSB transforms the SOAP-based SOA-Direct request into a RESTful invocation of a public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service in order to notify those people in danger.</a:t>
            </a:r>
          </a:p>
          <a:p>
            <a:pPr eaLnBrk="0" fontAlgn="base" hangingPunct="0"/>
            <a:r>
              <a:rPr lang="en-AU" sz="1200" kern="1200" dirty="0" smtClean="0">
                <a:solidFill>
                  <a:schemeClr val="tx1"/>
                </a:solidFill>
                <a:latin typeface="+mn-lt"/>
                <a:ea typeface="+mn-ea"/>
                <a:cs typeface="+mn-cs"/>
              </a:rPr>
              <a:t>15. Those people who registered within the at-risk area receive a message, in their natural language, notifying them of the danger posed and further actions to be taken.</a:t>
            </a:r>
          </a:p>
          <a:p>
            <a:endParaRPr lang="en-AU" dirty="0"/>
          </a:p>
        </p:txBody>
      </p:sp>
      <p:sp>
        <p:nvSpPr>
          <p:cNvPr id="4" name="Slide Number Placeholder 3"/>
          <p:cNvSpPr>
            <a:spLocks noGrp="1"/>
          </p:cNvSpPr>
          <p:nvPr>
            <p:ph type="sldNum" sz="quarter" idx="10"/>
          </p:nvPr>
        </p:nvSpPr>
        <p:spPr/>
        <p:txBody>
          <a:bodyPr/>
          <a:lstStyle/>
          <a:p>
            <a:pPr>
              <a:defRPr/>
            </a:pPr>
            <a:fld id="{68D88480-DB2A-477C-99D5-CA03D731EFD9}"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r>
              <a:rPr lang="en-AU" sz="1200" kern="1200" dirty="0" smtClean="0">
                <a:solidFill>
                  <a:schemeClr val="tx1"/>
                </a:solidFill>
                <a:latin typeface="+mn-lt"/>
                <a:ea typeface="+mn-ea"/>
                <a:cs typeface="+mn-cs"/>
              </a:rPr>
              <a:t>Steps:</a:t>
            </a:r>
          </a:p>
          <a:p>
            <a:pPr eaLnBrk="0" fontAlgn="base" hangingPunct="0"/>
            <a:endParaRPr lang="en-AU" sz="1200" kern="1200" dirty="0" smtClean="0">
              <a:solidFill>
                <a:schemeClr val="tx1"/>
              </a:solidFill>
              <a:latin typeface="+mn-lt"/>
              <a:ea typeface="+mn-ea"/>
              <a:cs typeface="+mn-cs"/>
            </a:endParaRPr>
          </a:p>
          <a:p>
            <a:pPr lvl="0" eaLnBrk="0" fontAlgn="base" hangingPunct="0"/>
            <a:r>
              <a:rPr lang="en-AU" sz="1200" kern="1200" dirty="0" smtClean="0">
                <a:solidFill>
                  <a:schemeClr val="tx1"/>
                </a:solidFill>
                <a:latin typeface="+mn-lt"/>
                <a:ea typeface="+mn-ea"/>
                <a:cs typeface="+mn-cs"/>
              </a:rPr>
              <a:t>1. User registers their mobile number and language preferences through a simple website. The website notes their location using the navigation implementation in </a:t>
            </a:r>
            <a:r>
              <a:rPr lang="en-AU" sz="1200" kern="1200" dirty="0" err="1" smtClean="0">
                <a:solidFill>
                  <a:schemeClr val="tx1"/>
                </a:solidFill>
                <a:latin typeface="+mn-lt"/>
                <a:ea typeface="+mn-ea"/>
                <a:cs typeface="+mn-cs"/>
              </a:rPr>
              <a:t>HTML5</a:t>
            </a:r>
            <a:r>
              <a:rPr lang="en-AU" sz="1200" kern="1200" dirty="0" smtClean="0">
                <a:solidFill>
                  <a:schemeClr val="tx1"/>
                </a:solidFill>
                <a:latin typeface="+mn-lt"/>
                <a:ea typeface="+mn-ea"/>
                <a:cs typeface="+mn-cs"/>
              </a:rPr>
              <a:t>. This data is then transmitted through a RESTful interface to OSB.</a:t>
            </a:r>
          </a:p>
          <a:p>
            <a:pPr lvl="0" eaLnBrk="0" fontAlgn="base" hangingPunct="0"/>
            <a:r>
              <a:rPr lang="en-AU" sz="1200" kern="1200" dirty="0" smtClean="0">
                <a:solidFill>
                  <a:schemeClr val="tx1"/>
                </a:solidFill>
                <a:latin typeface="+mn-lt"/>
                <a:ea typeface="+mn-ea"/>
                <a:cs typeface="+mn-cs"/>
              </a:rPr>
              <a:t>2. OSB stores the language preferences in a database table and using the built in Result Caching in OSB, the location data is loaded into a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a:t>
            </a:r>
          </a:p>
          <a:p>
            <a:pPr lvl="0" eaLnBrk="0" fontAlgn="base" hangingPunct="0"/>
            <a:r>
              <a:rPr lang="en-AU" sz="1200" kern="1200" dirty="0" smtClean="0">
                <a:solidFill>
                  <a:schemeClr val="tx1"/>
                </a:solidFill>
                <a:latin typeface="+mn-lt"/>
                <a:ea typeface="+mn-ea"/>
                <a:cs typeface="+mn-cs"/>
              </a:rPr>
              <a:t>3. Utilising the Java API for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specifically the Continuous Query Cache listener, this data is transformed into a Java object, which is more easily manipulated later.</a:t>
            </a:r>
          </a:p>
          <a:p>
            <a:pPr lvl="0" eaLnBrk="0" fontAlgn="base" hangingPunct="0"/>
            <a:r>
              <a:rPr lang="en-AU" sz="1200" kern="1200" dirty="0" smtClean="0">
                <a:solidFill>
                  <a:schemeClr val="tx1"/>
                </a:solidFill>
                <a:latin typeface="+mn-lt"/>
                <a:ea typeface="+mn-ea"/>
                <a:cs typeface="+mn-cs"/>
              </a:rPr>
              <a:t>4. A fire authority user is able to define at-risk areas using a simple mapping interface. </a:t>
            </a:r>
          </a:p>
          <a:p>
            <a:pPr lvl="0" eaLnBrk="0" fontAlgn="base" hangingPunct="0"/>
            <a:r>
              <a:rPr lang="en-AU" sz="1200" kern="1200" dirty="0" smtClean="0">
                <a:solidFill>
                  <a:schemeClr val="tx1"/>
                </a:solidFill>
                <a:latin typeface="+mn-lt"/>
                <a:ea typeface="+mn-ea"/>
                <a:cs typeface="+mn-cs"/>
              </a:rPr>
              <a:t>5. This area data is then loaded into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cache in the same way as the mobile user’s location data.</a:t>
            </a:r>
          </a:p>
          <a:p>
            <a:pPr lvl="0" eaLnBrk="0" fontAlgn="base" hangingPunct="0"/>
            <a:r>
              <a:rPr lang="en-AU" sz="1200" kern="1200" dirty="0" smtClean="0">
                <a:solidFill>
                  <a:schemeClr val="tx1"/>
                </a:solidFill>
                <a:latin typeface="+mn-lt"/>
                <a:ea typeface="+mn-ea"/>
                <a:cs typeface="+mn-cs"/>
              </a:rPr>
              <a:t>6. Upon detecting the creation of an at-risk area,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 raises an event and kicks off a Parallel query. This query determines which, if any, users are in danger.</a:t>
            </a:r>
          </a:p>
          <a:p>
            <a:pPr lvl="0" eaLnBrk="0" fontAlgn="base" hangingPunct="0"/>
            <a:r>
              <a:rPr lang="en-AU" sz="1200" kern="1200" dirty="0" smtClean="0">
                <a:solidFill>
                  <a:schemeClr val="tx1"/>
                </a:solidFill>
                <a:latin typeface="+mn-lt"/>
                <a:ea typeface="+mn-ea"/>
                <a:cs typeface="+mn-cs"/>
              </a:rPr>
              <a:t>7. The relevant information about at-risk people is placed into a JMS message.</a:t>
            </a:r>
          </a:p>
          <a:p>
            <a:pPr lvl="0" eaLnBrk="0" fontAlgn="base" hangingPunct="0"/>
            <a:r>
              <a:rPr lang="en-AU" sz="1200" kern="1200" dirty="0" smtClean="0">
                <a:solidFill>
                  <a:schemeClr val="tx1"/>
                </a:solidFill>
                <a:latin typeface="+mn-lt"/>
                <a:ea typeface="+mn-ea"/>
                <a:cs typeface="+mn-cs"/>
              </a:rPr>
              <a:t>8. Which, using a publish/subscribe model, is used to kick off a BPEL process.</a:t>
            </a:r>
          </a:p>
          <a:p>
            <a:pPr eaLnBrk="0" fontAlgn="base" hangingPunct="0"/>
            <a:r>
              <a:rPr lang="en-AU" sz="1200" kern="1200" dirty="0" smtClean="0">
                <a:solidFill>
                  <a:schemeClr val="tx1"/>
                </a:solidFill>
                <a:latin typeface="+mn-lt"/>
                <a:ea typeface="+mn-ea"/>
                <a:cs typeface="+mn-cs"/>
              </a:rPr>
              <a:t>9/10. The BPEL process checks the stored language preferences of the registered user, using their phone number as an identifier.</a:t>
            </a:r>
          </a:p>
          <a:p>
            <a:pPr eaLnBrk="0" fontAlgn="base" hangingPunct="0"/>
            <a:r>
              <a:rPr lang="en-AU" sz="1200" kern="1200" dirty="0" smtClean="0">
                <a:solidFill>
                  <a:schemeClr val="tx1"/>
                </a:solidFill>
                <a:latin typeface="+mn-lt"/>
                <a:ea typeface="+mn-ea"/>
                <a:cs typeface="+mn-cs"/>
              </a:rPr>
              <a:t>11. If the language preference is not English, then a request is made to translate the alert message.</a:t>
            </a:r>
          </a:p>
          <a:p>
            <a:pPr eaLnBrk="0" fontAlgn="base" hangingPunct="0"/>
            <a:r>
              <a:rPr lang="en-AU" sz="1200" kern="1200" dirty="0" smtClean="0">
                <a:solidFill>
                  <a:schemeClr val="tx1"/>
                </a:solidFill>
                <a:latin typeface="+mn-lt"/>
                <a:ea typeface="+mn-ea"/>
                <a:cs typeface="+mn-cs"/>
              </a:rPr>
              <a:t>12. OSB transforms the SOAP-based SOA-Direct request into a RESTful invocation of the Google Translate API to facilitate the translation.</a:t>
            </a:r>
          </a:p>
          <a:p>
            <a:pPr eaLnBrk="0" fontAlgn="base" hangingPunct="0"/>
            <a:r>
              <a:rPr lang="en-AU" sz="1200" kern="1200" dirty="0" smtClean="0">
                <a:solidFill>
                  <a:schemeClr val="tx1"/>
                </a:solidFill>
                <a:latin typeface="+mn-lt"/>
                <a:ea typeface="+mn-ea"/>
                <a:cs typeface="+mn-cs"/>
              </a:rPr>
              <a:t>13. Once the final message is determined, a request is made to send the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notification.</a:t>
            </a:r>
          </a:p>
          <a:p>
            <a:pPr eaLnBrk="0" fontAlgn="base" hangingPunct="0"/>
            <a:r>
              <a:rPr lang="en-AU" sz="1200" kern="1200" dirty="0" smtClean="0">
                <a:solidFill>
                  <a:schemeClr val="tx1"/>
                </a:solidFill>
                <a:latin typeface="+mn-lt"/>
                <a:ea typeface="+mn-ea"/>
                <a:cs typeface="+mn-cs"/>
              </a:rPr>
              <a:t>14. Likewise, OSB transforms the SOAP-based SOA-Direct request into a RESTful invocation of a public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service in order to notify those people in danger.</a:t>
            </a:r>
          </a:p>
          <a:p>
            <a:pPr eaLnBrk="0" fontAlgn="base" hangingPunct="0"/>
            <a:r>
              <a:rPr lang="en-AU" sz="1200" kern="1200" dirty="0" smtClean="0">
                <a:solidFill>
                  <a:schemeClr val="tx1"/>
                </a:solidFill>
                <a:latin typeface="+mn-lt"/>
                <a:ea typeface="+mn-ea"/>
                <a:cs typeface="+mn-cs"/>
              </a:rPr>
              <a:t>15. Those people who registered within the at-risk area receive a message, in their natural language, notifying them of the danger posed and further actions to be taken.</a:t>
            </a:r>
          </a:p>
          <a:p>
            <a:endParaRPr lang="en-AU" dirty="0"/>
          </a:p>
        </p:txBody>
      </p:sp>
      <p:sp>
        <p:nvSpPr>
          <p:cNvPr id="4" name="Slide Number Placeholder 3"/>
          <p:cNvSpPr>
            <a:spLocks noGrp="1"/>
          </p:cNvSpPr>
          <p:nvPr>
            <p:ph type="sldNum" sz="quarter" idx="10"/>
          </p:nvPr>
        </p:nvSpPr>
        <p:spPr/>
        <p:txBody>
          <a:bodyPr/>
          <a:lstStyle/>
          <a:p>
            <a:pPr>
              <a:defRPr/>
            </a:pPr>
            <a:fld id="{68D88480-DB2A-477C-99D5-CA03D731EFD9}"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r>
              <a:rPr lang="en-AU" sz="1200" kern="1200" dirty="0" smtClean="0">
                <a:solidFill>
                  <a:schemeClr val="tx1"/>
                </a:solidFill>
                <a:latin typeface="+mn-lt"/>
                <a:ea typeface="+mn-ea"/>
                <a:cs typeface="+mn-cs"/>
              </a:rPr>
              <a:t>Steps:</a:t>
            </a:r>
          </a:p>
          <a:p>
            <a:pPr eaLnBrk="0" fontAlgn="base" hangingPunct="0"/>
            <a:endParaRPr lang="en-AU" sz="1200" kern="1200" dirty="0" smtClean="0">
              <a:solidFill>
                <a:schemeClr val="tx1"/>
              </a:solidFill>
              <a:latin typeface="+mn-lt"/>
              <a:ea typeface="+mn-ea"/>
              <a:cs typeface="+mn-cs"/>
            </a:endParaRPr>
          </a:p>
          <a:p>
            <a:pPr lvl="0" eaLnBrk="0" fontAlgn="base" hangingPunct="0"/>
            <a:r>
              <a:rPr lang="en-AU" sz="1200" kern="1200" dirty="0" smtClean="0">
                <a:solidFill>
                  <a:schemeClr val="tx1"/>
                </a:solidFill>
                <a:latin typeface="+mn-lt"/>
                <a:ea typeface="+mn-ea"/>
                <a:cs typeface="+mn-cs"/>
              </a:rPr>
              <a:t>1. User registers their mobile number and language preferences through a simple website. The website notes their location using the navigation implementation in </a:t>
            </a:r>
            <a:r>
              <a:rPr lang="en-AU" sz="1200" kern="1200" dirty="0" err="1" smtClean="0">
                <a:solidFill>
                  <a:schemeClr val="tx1"/>
                </a:solidFill>
                <a:latin typeface="+mn-lt"/>
                <a:ea typeface="+mn-ea"/>
                <a:cs typeface="+mn-cs"/>
              </a:rPr>
              <a:t>HTML5</a:t>
            </a:r>
            <a:r>
              <a:rPr lang="en-AU" sz="1200" kern="1200" dirty="0" smtClean="0">
                <a:solidFill>
                  <a:schemeClr val="tx1"/>
                </a:solidFill>
                <a:latin typeface="+mn-lt"/>
                <a:ea typeface="+mn-ea"/>
                <a:cs typeface="+mn-cs"/>
              </a:rPr>
              <a:t>. This data is then transmitted through a RESTful interface to OSB.</a:t>
            </a:r>
          </a:p>
          <a:p>
            <a:pPr lvl="0" eaLnBrk="0" fontAlgn="base" hangingPunct="0"/>
            <a:r>
              <a:rPr lang="en-AU" sz="1200" kern="1200" dirty="0" smtClean="0">
                <a:solidFill>
                  <a:schemeClr val="tx1"/>
                </a:solidFill>
                <a:latin typeface="+mn-lt"/>
                <a:ea typeface="+mn-ea"/>
                <a:cs typeface="+mn-cs"/>
              </a:rPr>
              <a:t>2. OSB stores the language preferences in a database table and using the built in Result Caching in OSB, the location data is loaded into a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a:t>
            </a:r>
          </a:p>
          <a:p>
            <a:pPr lvl="0" eaLnBrk="0" fontAlgn="base" hangingPunct="0"/>
            <a:r>
              <a:rPr lang="en-AU" sz="1200" kern="1200" dirty="0" smtClean="0">
                <a:solidFill>
                  <a:schemeClr val="tx1"/>
                </a:solidFill>
                <a:latin typeface="+mn-lt"/>
                <a:ea typeface="+mn-ea"/>
                <a:cs typeface="+mn-cs"/>
              </a:rPr>
              <a:t>3. Utilising the Java API for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specifically the Continuous Query Cache listener, this data is transformed into a Java object, which is more easily manipulated later.</a:t>
            </a:r>
          </a:p>
          <a:p>
            <a:pPr lvl="0" eaLnBrk="0" fontAlgn="base" hangingPunct="0"/>
            <a:r>
              <a:rPr lang="en-AU" sz="1200" kern="1200" dirty="0" smtClean="0">
                <a:solidFill>
                  <a:schemeClr val="tx1"/>
                </a:solidFill>
                <a:latin typeface="+mn-lt"/>
                <a:ea typeface="+mn-ea"/>
                <a:cs typeface="+mn-cs"/>
              </a:rPr>
              <a:t>4. A fire authority user is able to define at-risk areas using a simple mapping interface. </a:t>
            </a:r>
          </a:p>
          <a:p>
            <a:pPr lvl="0" eaLnBrk="0" fontAlgn="base" hangingPunct="0"/>
            <a:r>
              <a:rPr lang="en-AU" sz="1200" kern="1200" dirty="0" smtClean="0">
                <a:solidFill>
                  <a:schemeClr val="tx1"/>
                </a:solidFill>
                <a:latin typeface="+mn-lt"/>
                <a:ea typeface="+mn-ea"/>
                <a:cs typeface="+mn-cs"/>
              </a:rPr>
              <a:t>5. This area data is then loaded into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cache in the same way as the mobile user’s location data.</a:t>
            </a:r>
          </a:p>
          <a:p>
            <a:pPr lvl="0" eaLnBrk="0" fontAlgn="base" hangingPunct="0"/>
            <a:r>
              <a:rPr lang="en-AU" sz="1200" kern="1200" dirty="0" smtClean="0">
                <a:solidFill>
                  <a:schemeClr val="tx1"/>
                </a:solidFill>
                <a:latin typeface="+mn-lt"/>
                <a:ea typeface="+mn-ea"/>
                <a:cs typeface="+mn-cs"/>
              </a:rPr>
              <a:t>6. Upon detecting the creation of an at-risk area, the </a:t>
            </a:r>
            <a:r>
              <a:rPr lang="en-AU" sz="1200" kern="1200" dirty="0" err="1" smtClean="0">
                <a:solidFill>
                  <a:schemeClr val="tx1"/>
                </a:solidFill>
                <a:latin typeface="+mn-lt"/>
                <a:ea typeface="+mn-ea"/>
                <a:cs typeface="+mn-cs"/>
              </a:rPr>
              <a:t>Coherance</a:t>
            </a:r>
            <a:r>
              <a:rPr lang="en-AU" sz="1200" kern="1200" dirty="0" smtClean="0">
                <a:solidFill>
                  <a:schemeClr val="tx1"/>
                </a:solidFill>
                <a:latin typeface="+mn-lt"/>
                <a:ea typeface="+mn-ea"/>
                <a:cs typeface="+mn-cs"/>
              </a:rPr>
              <a:t> cluster raises an event and kicks off a Parallel query. This query determines which, if any, users are in danger.</a:t>
            </a:r>
          </a:p>
          <a:p>
            <a:pPr lvl="0" eaLnBrk="0" fontAlgn="base" hangingPunct="0"/>
            <a:r>
              <a:rPr lang="en-AU" sz="1200" kern="1200" dirty="0" smtClean="0">
                <a:solidFill>
                  <a:schemeClr val="tx1"/>
                </a:solidFill>
                <a:latin typeface="+mn-lt"/>
                <a:ea typeface="+mn-ea"/>
                <a:cs typeface="+mn-cs"/>
              </a:rPr>
              <a:t>7. The relevant information about at-risk people is placed into a JMS message.</a:t>
            </a:r>
          </a:p>
          <a:p>
            <a:pPr lvl="0" eaLnBrk="0" fontAlgn="base" hangingPunct="0"/>
            <a:r>
              <a:rPr lang="en-AU" sz="1200" kern="1200" dirty="0" smtClean="0">
                <a:solidFill>
                  <a:schemeClr val="tx1"/>
                </a:solidFill>
                <a:latin typeface="+mn-lt"/>
                <a:ea typeface="+mn-ea"/>
                <a:cs typeface="+mn-cs"/>
              </a:rPr>
              <a:t>8. Which, using a publish/subscribe model, is used to kick off a BPEL process.</a:t>
            </a:r>
          </a:p>
          <a:p>
            <a:pPr eaLnBrk="0" fontAlgn="base" hangingPunct="0"/>
            <a:r>
              <a:rPr lang="en-AU" sz="1200" kern="1200" dirty="0" smtClean="0">
                <a:solidFill>
                  <a:schemeClr val="tx1"/>
                </a:solidFill>
                <a:latin typeface="+mn-lt"/>
                <a:ea typeface="+mn-ea"/>
                <a:cs typeface="+mn-cs"/>
              </a:rPr>
              <a:t>9/10. The BPEL process checks the stored language preferences of the registered user, using their phone number as an identifier.</a:t>
            </a:r>
          </a:p>
          <a:p>
            <a:pPr eaLnBrk="0" fontAlgn="base" hangingPunct="0"/>
            <a:r>
              <a:rPr lang="en-AU" sz="1200" kern="1200" dirty="0" smtClean="0">
                <a:solidFill>
                  <a:schemeClr val="tx1"/>
                </a:solidFill>
                <a:latin typeface="+mn-lt"/>
                <a:ea typeface="+mn-ea"/>
                <a:cs typeface="+mn-cs"/>
              </a:rPr>
              <a:t>11. If the language preference is not English, then a request is made to translate the alert message.</a:t>
            </a:r>
          </a:p>
          <a:p>
            <a:pPr eaLnBrk="0" fontAlgn="base" hangingPunct="0"/>
            <a:r>
              <a:rPr lang="en-AU" sz="1200" kern="1200" dirty="0" smtClean="0">
                <a:solidFill>
                  <a:schemeClr val="tx1"/>
                </a:solidFill>
                <a:latin typeface="+mn-lt"/>
                <a:ea typeface="+mn-ea"/>
                <a:cs typeface="+mn-cs"/>
              </a:rPr>
              <a:t>12. OSB transforms the SOAP-based SOA-Direct request into a RESTful invocation of the Google Translate API to facilitate the translation.</a:t>
            </a:r>
          </a:p>
          <a:p>
            <a:pPr eaLnBrk="0" fontAlgn="base" hangingPunct="0"/>
            <a:r>
              <a:rPr lang="en-AU" sz="1200" kern="1200" dirty="0" smtClean="0">
                <a:solidFill>
                  <a:schemeClr val="tx1"/>
                </a:solidFill>
                <a:latin typeface="+mn-lt"/>
                <a:ea typeface="+mn-ea"/>
                <a:cs typeface="+mn-cs"/>
              </a:rPr>
              <a:t>13. Once the final message is determined, a request is made to send the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notification.</a:t>
            </a:r>
          </a:p>
          <a:p>
            <a:pPr eaLnBrk="0" fontAlgn="base" hangingPunct="0"/>
            <a:r>
              <a:rPr lang="en-AU" sz="1200" kern="1200" dirty="0" smtClean="0">
                <a:solidFill>
                  <a:schemeClr val="tx1"/>
                </a:solidFill>
                <a:latin typeface="+mn-lt"/>
                <a:ea typeface="+mn-ea"/>
                <a:cs typeface="+mn-cs"/>
              </a:rPr>
              <a:t>14. Likewise, OSB transforms the SOAP-based SOA-Direct request into a RESTful invocation of a public </a:t>
            </a:r>
            <a:r>
              <a:rPr lang="en-AU" sz="1200" kern="1200" dirty="0" err="1" smtClean="0">
                <a:solidFill>
                  <a:schemeClr val="tx1"/>
                </a:solidFill>
                <a:latin typeface="+mn-lt"/>
                <a:ea typeface="+mn-ea"/>
                <a:cs typeface="+mn-cs"/>
              </a:rPr>
              <a:t>SMS</a:t>
            </a:r>
            <a:r>
              <a:rPr lang="en-AU" sz="1200" kern="1200" dirty="0" smtClean="0">
                <a:solidFill>
                  <a:schemeClr val="tx1"/>
                </a:solidFill>
                <a:latin typeface="+mn-lt"/>
                <a:ea typeface="+mn-ea"/>
                <a:cs typeface="+mn-cs"/>
              </a:rPr>
              <a:t> service in order to notify those people in danger.</a:t>
            </a:r>
          </a:p>
          <a:p>
            <a:pPr eaLnBrk="0" fontAlgn="base" hangingPunct="0"/>
            <a:r>
              <a:rPr lang="en-AU" sz="1200" kern="1200" dirty="0" smtClean="0">
                <a:solidFill>
                  <a:schemeClr val="tx1"/>
                </a:solidFill>
                <a:latin typeface="+mn-lt"/>
                <a:ea typeface="+mn-ea"/>
                <a:cs typeface="+mn-cs"/>
              </a:rPr>
              <a:t>15. Those people who registered within the at-risk area receive a message, in their natural language, notifying them of the danger posed and further actions to be taken.</a:t>
            </a:r>
          </a:p>
          <a:p>
            <a:endParaRPr lang="en-AU" dirty="0"/>
          </a:p>
        </p:txBody>
      </p:sp>
      <p:sp>
        <p:nvSpPr>
          <p:cNvPr id="4" name="Slide Number Placeholder 3"/>
          <p:cNvSpPr>
            <a:spLocks noGrp="1"/>
          </p:cNvSpPr>
          <p:nvPr>
            <p:ph type="sldNum" sz="quarter" idx="10"/>
          </p:nvPr>
        </p:nvSpPr>
        <p:spPr/>
        <p:txBody>
          <a:bodyPr/>
          <a:lstStyle/>
          <a:p>
            <a:pPr>
              <a:defRPr/>
            </a:pPr>
            <a:fld id="{68D88480-DB2A-477C-99D5-CA03D731EFD9}"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68D88480-DB2A-477C-99D5-CA03D731EFD9}"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2314575" y="527050"/>
            <a:ext cx="4679950" cy="2633663"/>
          </a:xfrm>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AE3AB-1E4A-4DD6-9BF2-6A41F1FF1D98}"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2314575" y="527050"/>
            <a:ext cx="4679950" cy="2633663"/>
          </a:xfrm>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7682D-5BCF-4D95-9B41-4B65CC29E2D7}" type="slidenum">
              <a:rPr lang="en-US"/>
              <a:pPr fontAlgn="base">
                <a:spcBef>
                  <a:spcPct val="0"/>
                </a:spcBef>
                <a:spcAft>
                  <a:spcPct val="0"/>
                </a:spcAft>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r>
              <a:rPr lang="en-US" dirty="0" smtClean="0"/>
              <a:t>All kinds of data </a:t>
            </a:r>
          </a:p>
          <a:p>
            <a:endParaRPr lang="en-US" dirty="0" smtClean="0"/>
          </a:p>
          <a:p>
            <a:pPr>
              <a:buFont typeface="Arial" pitchFamily="34" charset="0"/>
              <a:buChar char="•"/>
            </a:pPr>
            <a:r>
              <a:rPr lang="en-US" dirty="0" smtClean="0"/>
              <a:t>Large volumes </a:t>
            </a:r>
          </a:p>
          <a:p>
            <a:pPr>
              <a:buFont typeface="Arial" pitchFamily="34" charset="0"/>
              <a:buChar char="•"/>
            </a:pPr>
            <a:r>
              <a:rPr lang="en-US" dirty="0" smtClean="0"/>
              <a:t>Valuable insight, but difficult to extract (structured and unstructured data) </a:t>
            </a:r>
          </a:p>
          <a:p>
            <a:pPr>
              <a:buFont typeface="Arial" pitchFamily="34" charset="0"/>
              <a:buChar char="•"/>
            </a:pPr>
            <a:r>
              <a:rPr lang="en-US" dirty="0" smtClean="0"/>
              <a:t>Often extremely time sensitive </a:t>
            </a:r>
          </a:p>
          <a:p>
            <a:pPr>
              <a:buFont typeface="Arial" pitchFamily="34" charset="0"/>
              <a:buChar char="•"/>
            </a:pPr>
            <a:endParaRPr lang="en-US" dirty="0" smtClean="0"/>
          </a:p>
          <a:p>
            <a:pPr>
              <a:buFont typeface="Arial" pitchFamily="34" charset="0"/>
              <a:buNone/>
            </a:pPr>
            <a:r>
              <a:rPr lang="en-US" dirty="0" smtClean="0"/>
              <a:t>Most of the vast data types portrayed here is consumer data and while the business will want to leverage Oracle Event Processing for business and application data, they are also impacted by this consumer data and information from the vast array or sensors where stream events showing temperatures in a container mid-pacific may destroy high cost food goods unless immediate action is taken or …</a:t>
            </a:r>
          </a:p>
          <a:p>
            <a:pPr>
              <a:buFont typeface="Arial" pitchFamily="34" charset="0"/>
              <a:buNone/>
            </a:pPr>
            <a:endParaRPr lang="en-US" dirty="0" smtClean="0"/>
          </a:p>
          <a:p>
            <a:r>
              <a:rPr lang="en-US" dirty="0" smtClean="0"/>
              <a:t>.. For Starbucks immediately analyzing tweats after launching a new coffee, seeing spikes of negative comments, and very quickly figuring out that the negative reactions came from stores that were serving a particular warmed cheese sandwich, whose aroma did not go with the new coffee smell….. Huge ROI due to quick analysis and specific targeted response. </a:t>
            </a:r>
          </a:p>
          <a:p>
            <a:endParaRPr lang="en-US" dirty="0" smtClean="0"/>
          </a:p>
          <a:p>
            <a:r>
              <a:rPr lang="en-US" dirty="0" smtClean="0"/>
              <a:t>And as you can see from A bank solution, a customers Tweets are also being analzed by Oracle Event Processing and stored in Big Data to augment his preferences and influence his/her real time targetted campaigns </a:t>
            </a:r>
          </a:p>
          <a:p>
            <a:r>
              <a:rPr lang="en-US" dirty="0" smtClean="0"/>
              <a:t>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9B65D17-EB06-441E-B821-8E367EB67B42}"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646"/>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2"/>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216" y="1716089"/>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8" name="Rectangle 7"/>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804346" y="1163624"/>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69" y="245539"/>
            <a:ext cx="8221121"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a:xfrm>
            <a:off x="798015" y="1422512"/>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899635" y="2844827"/>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899635" y="3343624"/>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cs typeface="+mn-cs"/>
            </a:endParaRPr>
          </a:p>
        </p:txBody>
      </p:sp>
      <p:sp>
        <p:nvSpPr>
          <p:cNvPr id="6" name="Rectangle 5"/>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9"/>
            <a:ext cx="8229586"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50" y="1774827"/>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0"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3" name="Rectangle 2"/>
          <p:cNvSpPr/>
          <p:nvPr userDrawn="1"/>
        </p:nvSpPr>
        <p:spPr>
          <a:xfrm>
            <a:off x="0" y="4530726"/>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78" y="1571951"/>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4" name="Rectangle 3"/>
          <p:cNvSpPr/>
          <p:nvPr/>
        </p:nvSpPr>
        <p:spPr>
          <a:xfrm>
            <a:off x="0" y="4530726"/>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9"/>
            <a:ext cx="8229600"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5" name="Rectangle 4"/>
          <p:cNvSpPr/>
          <p:nvPr/>
        </p:nvSpPr>
        <p:spPr>
          <a:xfrm>
            <a:off x="0" y="4487971"/>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40"/>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2"/>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66" y="254002"/>
            <a:ext cx="2147887" cy="661988"/>
          </a:xfrm>
          <a:prstGeom prst="rect">
            <a:avLst/>
          </a:prstGeom>
          <a:noFill/>
          <a:ln w="9525">
            <a:noFill/>
            <a:miter lim="800000"/>
            <a:headEnd/>
            <a:tailEnd/>
          </a:ln>
        </p:spPr>
      </p:pic>
      <p:sp>
        <p:nvSpPr>
          <p:cNvPr id="17" name="Title 1"/>
          <p:cNvSpPr>
            <a:spLocks noGrp="1"/>
          </p:cNvSpPr>
          <p:nvPr>
            <p:ph type="title"/>
          </p:nvPr>
        </p:nvSpPr>
        <p:spPr>
          <a:xfrm>
            <a:off x="451495"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25398"/>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1" descr="O_signature_wht_rgb.png"/>
          <p:cNvPicPr>
            <a:picLocks noChangeAspect="1"/>
          </p:cNvPicPr>
          <p:nvPr userDrawn="1"/>
        </p:nvPicPr>
        <p:blipFill>
          <a:blip r:embed="rId2" cstate="print"/>
          <a:srcRect/>
          <a:stretch>
            <a:fillRect/>
          </a:stretch>
        </p:blipFill>
        <p:spPr bwMode="auto">
          <a:xfrm>
            <a:off x="261966" y="254002"/>
            <a:ext cx="2147887" cy="661988"/>
          </a:xfrm>
          <a:prstGeom prst="rect">
            <a:avLst/>
          </a:prstGeom>
          <a:noFill/>
          <a:ln w="9525">
            <a:noFill/>
            <a:miter lim="800000"/>
            <a:headEnd/>
            <a:tailEnd/>
          </a:ln>
        </p:spPr>
      </p:pic>
      <p:sp>
        <p:nvSpPr>
          <p:cNvPr id="9" name="Rectangle 8"/>
          <p:cNvSpPr/>
          <p:nvPr userDrawn="1"/>
        </p:nvSpPr>
        <p:spPr>
          <a:xfrm>
            <a:off x="5943600" y="-25398"/>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p:nvPr>
        </p:nvSpPr>
        <p:spPr>
          <a:xfrm>
            <a:off x="5943600" y="-25398"/>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84"/>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9"/>
          <p:cNvGrpSpPr>
            <a:grpSpLocks/>
          </p:cNvGrpSpPr>
          <p:nvPr userDrawn="1"/>
        </p:nvGrpSpPr>
        <p:grpSpPr bwMode="auto">
          <a:xfrm>
            <a:off x="0" y="4629258"/>
            <a:ext cx="9144000" cy="168275"/>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646"/>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3"/>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p:nvPr userDrawn="1"/>
        </p:nvSpPr>
        <p:spPr>
          <a:xfrm>
            <a:off x="5715000" y="0"/>
            <a:ext cx="3429000"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5"/>
          <p:cNvGrpSpPr>
            <a:grpSpLocks/>
          </p:cNvGrpSpPr>
          <p:nvPr userDrawn="1"/>
        </p:nvGrpSpPr>
        <p:grpSpPr bwMode="auto">
          <a:xfrm>
            <a:off x="0" y="4629258"/>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90" y="1571951"/>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4629258"/>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951"/>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
          <p:cNvGrpSpPr>
            <a:grpSpLocks/>
          </p:cNvGrpSpPr>
          <p:nvPr userDrawn="1"/>
        </p:nvGrpSpPr>
        <p:grpSpPr bwMode="auto">
          <a:xfrm>
            <a:off x="0" y="4629258"/>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8" name="Rectangle 7"/>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804347" y="1459305"/>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
        <p:nvSpPr>
          <p:cNvPr id="12" name="Picture Placeholder 11"/>
          <p:cNvSpPr>
            <a:spLocks noGrp="1"/>
          </p:cNvSpPr>
          <p:nvPr>
            <p:ph type="pic" sz="quarter" idx="12"/>
          </p:nvPr>
        </p:nvSpPr>
        <p:spPr>
          <a:xfrm>
            <a:off x="5941225" y="0"/>
            <a:ext cx="3064933" cy="4629150"/>
          </a:xfrm>
          <a:ln>
            <a:noFill/>
          </a:ln>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p:nvPr userDrawn="1"/>
        </p:nvSpPr>
        <p:spPr>
          <a:xfrm>
            <a:off x="2990850" y="1160463"/>
            <a:ext cx="615315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2" y="108"/>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36" y="1430282"/>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9"/>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04863" y="246064"/>
            <a:ext cx="8229600"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804863" y="1524001"/>
            <a:ext cx="8229600" cy="2928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6148" name="Picture 20" descr="Oracle WHITE"/>
          <p:cNvPicPr>
            <a:picLocks noChangeArrowheads="1"/>
          </p:cNvPicPr>
          <p:nvPr/>
        </p:nvPicPr>
        <p:blipFill>
          <a:blip r:embed="rId19" cstate="print"/>
          <a:srcRect/>
          <a:stretch>
            <a:fillRect/>
          </a:stretch>
        </p:blipFill>
        <p:spPr bwMode="auto">
          <a:xfrm>
            <a:off x="8015288" y="4668840"/>
            <a:ext cx="704850" cy="88900"/>
          </a:xfrm>
          <a:prstGeom prst="rect">
            <a:avLst/>
          </a:prstGeom>
          <a:noFill/>
          <a:ln w="9525">
            <a:noFill/>
            <a:miter lim="800000"/>
            <a:headEnd/>
            <a:tailEnd/>
          </a:ln>
        </p:spPr>
      </p:pic>
      <p:grpSp>
        <p:nvGrpSpPr>
          <p:cNvPr id="6149" name="Group 4"/>
          <p:cNvGrpSpPr>
            <a:grpSpLocks/>
          </p:cNvGrpSpPr>
          <p:nvPr/>
        </p:nvGrpSpPr>
        <p:grpSpPr bwMode="auto">
          <a:xfrm>
            <a:off x="0" y="4629258"/>
            <a:ext cx="9144000" cy="168275"/>
            <a:chOff x="0" y="4629150"/>
            <a:chExt cx="9144000" cy="168275"/>
          </a:xfrm>
        </p:grpSpPr>
        <p:pic>
          <p:nvPicPr>
            <p:cNvPr id="6156" name="Picture 25" descr="Red Bar"/>
            <p:cNvPicPr>
              <a:picLocks noChangeAspect="1" noChangeArrowheads="1"/>
            </p:cNvPicPr>
            <p:nvPr/>
          </p:nvPicPr>
          <p:blipFill>
            <a:blip r:embed="rId20"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157"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6150" name="Group 13"/>
          <p:cNvGrpSpPr>
            <a:grpSpLocks/>
          </p:cNvGrpSpPr>
          <p:nvPr/>
        </p:nvGrpSpPr>
        <p:grpSpPr bwMode="auto">
          <a:xfrm>
            <a:off x="598488" y="4913315"/>
            <a:ext cx="2538413" cy="219075"/>
            <a:chOff x="597807" y="4913790"/>
            <a:chExt cx="2538530" cy="219168"/>
          </a:xfrm>
        </p:grpSpPr>
        <p:sp>
          <p:nvSpPr>
            <p:cNvPr id="15" name="Text Box 14"/>
            <p:cNvSpPr txBox="1">
              <a:spLocks noChangeArrowheads="1"/>
            </p:cNvSpPr>
            <p:nvPr userDrawn="1"/>
          </p:nvSpPr>
          <p:spPr bwMode="auto">
            <a:xfrm>
              <a:off x="631146" y="4913790"/>
              <a:ext cx="2505191" cy="219168"/>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chemeClr val="accent1"/>
                </a:buClr>
                <a:buFont typeface="Arial"/>
                <a:buNone/>
                <a:defRPr/>
              </a:pPr>
              <a:r>
                <a:rPr lang="en-US" sz="600" dirty="0" smtClean="0">
                  <a:cs typeface="+mn-cs"/>
                </a:rPr>
                <a:t>Copyright © 2012, Oracle and/or its affiliates. All rights reserved.</a:t>
              </a:r>
            </a:p>
          </p:txBody>
        </p:sp>
        <p:cxnSp>
          <p:nvCxnSpPr>
            <p:cNvPr id="16" name="Straight Connector 15"/>
            <p:cNvCxnSpPr/>
            <p:nvPr userDrawn="1"/>
          </p:nvCxnSpPr>
          <p:spPr>
            <a:xfrm flipH="1">
              <a:off x="597807"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438"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768" y="4883150"/>
            <a:ext cx="279243" cy="184666"/>
          </a:xfrm>
          <a:prstGeom prst="rect">
            <a:avLst/>
          </a:prstGeom>
        </p:spPr>
        <p:txBody>
          <a:bodyPr wrap="none">
            <a:spAutoFit/>
          </a:bodyPr>
          <a:lstStyle/>
          <a:p>
            <a:pPr algn="r" fontAlgn="auto">
              <a:spcBef>
                <a:spcPts val="0"/>
              </a:spcBef>
              <a:spcAft>
                <a:spcPts val="0"/>
              </a:spcAft>
              <a:defRPr/>
            </a:pPr>
            <a:fld id="{5262D71E-22DD-4412-8862-4546CF2B81CF}" type="slidenum">
              <a:rPr lang="en-US" sz="600">
                <a:latin typeface="+mn-lt"/>
                <a:cs typeface="+mn-cs"/>
              </a:rPr>
              <a:pPr algn="r" fontAlgn="auto">
                <a:spcBef>
                  <a:spcPts val="0"/>
                </a:spcBef>
                <a:spcAft>
                  <a:spcPts val="0"/>
                </a:spcAft>
                <a:defRPr/>
              </a:pPr>
              <a:t>‹#›</a:t>
            </a:fld>
            <a:endParaRPr lang="en-US" sz="6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ransition spd="med">
    <p:fade/>
  </p:transition>
  <p:timing>
    <p:tnLst>
      <p:par>
        <p:cTn id="1" dur="indefinite" restart="never" nodeType="tmRoot"/>
      </p:par>
    </p:tnLst>
  </p:timing>
  <p:hf hdr="0" ftr="0" dt="0"/>
  <p:txStyles>
    <p:titleStyle>
      <a:lvl1pPr algn="l" rtl="0" fontAlgn="base">
        <a:lnSpc>
          <a:spcPct val="90000"/>
        </a:lnSpc>
        <a:spcBef>
          <a:spcPct val="0"/>
        </a:spcBef>
        <a:spcAft>
          <a:spcPct val="0"/>
        </a:spcAft>
        <a:defRPr sz="2800" b="1" kern="1200">
          <a:solidFill>
            <a:schemeClr val="tx1"/>
          </a:solidFill>
          <a:latin typeface="Arial" pitchFamily="34" charset="0"/>
          <a:ea typeface="+mj-ea"/>
          <a:cs typeface="Arial" pitchFamily="34" charset="0"/>
        </a:defRPr>
      </a:lvl1pPr>
      <a:lvl2pPr algn="l" rtl="0" fontAlgn="base">
        <a:lnSpc>
          <a:spcPct val="90000"/>
        </a:lnSpc>
        <a:spcBef>
          <a:spcPct val="0"/>
        </a:spcBef>
        <a:spcAft>
          <a:spcPct val="0"/>
        </a:spcAft>
        <a:defRPr sz="2800" b="1">
          <a:solidFill>
            <a:schemeClr val="tx1"/>
          </a:solidFill>
          <a:latin typeface="Arial" pitchFamily="34" charset="0"/>
          <a:cs typeface="Arial" pitchFamily="34" charset="0"/>
        </a:defRPr>
      </a:lvl2pPr>
      <a:lvl3pPr algn="l" rtl="0" fontAlgn="base">
        <a:lnSpc>
          <a:spcPct val="90000"/>
        </a:lnSpc>
        <a:spcBef>
          <a:spcPct val="0"/>
        </a:spcBef>
        <a:spcAft>
          <a:spcPct val="0"/>
        </a:spcAft>
        <a:defRPr sz="2800" b="1">
          <a:solidFill>
            <a:schemeClr val="tx1"/>
          </a:solidFill>
          <a:latin typeface="Arial" pitchFamily="34" charset="0"/>
          <a:cs typeface="Arial" pitchFamily="34" charset="0"/>
        </a:defRPr>
      </a:lvl3pPr>
      <a:lvl4pPr algn="l" rtl="0" fontAlgn="base">
        <a:lnSpc>
          <a:spcPct val="90000"/>
        </a:lnSpc>
        <a:spcBef>
          <a:spcPct val="0"/>
        </a:spcBef>
        <a:spcAft>
          <a:spcPct val="0"/>
        </a:spcAft>
        <a:defRPr sz="2800" b="1">
          <a:solidFill>
            <a:schemeClr val="tx1"/>
          </a:solidFill>
          <a:latin typeface="Arial" pitchFamily="34" charset="0"/>
          <a:cs typeface="Arial" pitchFamily="34" charset="0"/>
        </a:defRPr>
      </a:lvl4pPr>
      <a:lvl5pPr algn="l" rtl="0" fontAlgn="base">
        <a:lnSpc>
          <a:spcPct val="90000"/>
        </a:lnSpc>
        <a:spcBef>
          <a:spcPct val="0"/>
        </a:spcBef>
        <a:spcAft>
          <a:spcPct val="0"/>
        </a:spcAft>
        <a:defRPr sz="2800" b="1">
          <a:solidFill>
            <a:schemeClr val="tx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800" b="1">
          <a:solidFill>
            <a:schemeClr val="tx1"/>
          </a:solidFill>
          <a:latin typeface="Arial" pitchFamily="34" charset="0"/>
          <a:cs typeface="Arial" pitchFamily="34" charset="0"/>
        </a:defRPr>
      </a:lvl9pPr>
    </p:titleStyle>
    <p:bodyStyle>
      <a:lvl1pPr marL="228600" indent="-168275" algn="l" defTabSz="228600" rtl="0" fontAlgn="base">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fontAlgn="base">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fontAlgn="base">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fontAlgn="base">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fontAlgn="base">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5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5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63BE"/>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8379028" y="166689"/>
            <a:ext cx="536575" cy="404813"/>
            <a:chOff x="1633" y="1249"/>
            <a:chExt cx="2614" cy="2614"/>
          </a:xfrm>
        </p:grpSpPr>
        <p:sp>
          <p:nvSpPr>
            <p:cNvPr id="410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4102"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pic>
        <p:nvPicPr>
          <p:cNvPr id="2051" name="Picture 2" descr="EndSlide_ThisIsOutMoment.jpg"/>
          <p:cNvPicPr>
            <a:picLocks noChangeAspect="1"/>
          </p:cNvPicPr>
          <p:nvPr/>
        </p:nvPicPr>
        <p:blipFill>
          <a:blip r:embed="rId2" cstate="print"/>
          <a:srcRect/>
          <a:stretch>
            <a:fillRect/>
          </a:stretch>
        </p:blipFill>
        <p:spPr bwMode="auto">
          <a:xfrm>
            <a:off x="0" y="4457700"/>
            <a:ext cx="9144000" cy="685800"/>
          </a:xfrm>
          <a:prstGeom prst="rect">
            <a:avLst/>
          </a:prstGeom>
          <a:noFill/>
          <a:ln w="9525">
            <a:noFill/>
            <a:miter lim="800000"/>
            <a:headEnd/>
            <a:tailEnd/>
          </a:ln>
        </p:spPr>
      </p:pic>
      <p:sp>
        <p:nvSpPr>
          <p:cNvPr id="6" name="Rectangle 5"/>
          <p:cNvSpPr/>
          <p:nvPr userDrawn="1"/>
        </p:nvSpPr>
        <p:spPr>
          <a:xfrm>
            <a:off x="8334578" y="102"/>
            <a:ext cx="809625" cy="650081"/>
          </a:xfrm>
          <a:prstGeom prst="rect">
            <a:avLst/>
          </a:prstGeom>
          <a:solidFill>
            <a:srgbClr val="0063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400" b="1">
          <a:solidFill>
            <a:schemeClr val="bg1"/>
          </a:solidFill>
          <a:latin typeface="+mj-lt"/>
          <a:ea typeface="ＭＳ Ｐゴシック" pitchFamily="34" charset="-128"/>
          <a:cs typeface="MS PGothic"/>
        </a:defRPr>
      </a:lvl1pPr>
      <a:lvl2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2pPr>
      <a:lvl3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3pPr>
      <a:lvl4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4pPr>
      <a:lvl5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5pPr>
      <a:lvl6pPr marL="4572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6pPr>
      <a:lvl7pPr marL="9144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7pPr>
      <a:lvl8pPr marL="13716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8pPr>
      <a:lvl9pPr marL="18288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defRPr sz="2400" b="1">
          <a:solidFill>
            <a:schemeClr val="tx1"/>
          </a:solidFill>
          <a:latin typeface="+mn-lt"/>
          <a:ea typeface="ＭＳ Ｐゴシック" pitchFamily="34" charset="-128"/>
          <a:cs typeface="MS PGothic"/>
        </a:defRPr>
      </a:lvl1pPr>
      <a:lvl2pPr marL="347663" indent="-173038" algn="l" rtl="0" eaLnBrk="0" fontAlgn="base" hangingPunct="0">
        <a:spcBef>
          <a:spcPct val="20000"/>
        </a:spcBef>
        <a:spcAft>
          <a:spcPct val="0"/>
        </a:spcAft>
        <a:buClr>
          <a:schemeClr val="tx1"/>
        </a:buClr>
        <a:buFont typeface="Wingdings" pitchFamily="2" charset="2"/>
        <a:buChar char="§"/>
        <a:defRPr sz="2400">
          <a:solidFill>
            <a:srgbClr val="000000"/>
          </a:solidFill>
          <a:latin typeface="+mn-lt"/>
          <a:ea typeface="ＭＳ Ｐゴシック" pitchFamily="34" charset="-128"/>
          <a:cs typeface="MS PGothic"/>
        </a:defRPr>
      </a:lvl2pPr>
      <a:lvl3pPr marL="682625" indent="-115888" algn="l" rtl="0" eaLnBrk="0" fontAlgn="base" hangingPunct="0">
        <a:spcBef>
          <a:spcPct val="20000"/>
        </a:spcBef>
        <a:spcAft>
          <a:spcPct val="0"/>
        </a:spcAft>
        <a:buClr>
          <a:schemeClr val="tx1"/>
        </a:buClr>
        <a:buFont typeface="Arial" pitchFamily="34" charset="0"/>
        <a:buChar char="-"/>
        <a:defRPr sz="2400">
          <a:solidFill>
            <a:srgbClr val="000000"/>
          </a:solidFill>
          <a:latin typeface="+mn-lt"/>
          <a:ea typeface="ＭＳ Ｐゴシック"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8593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5" name="Rectangle 7"/>
          <p:cNvSpPr>
            <a:spLocks noGrp="1" noChangeArrowheads="1"/>
          </p:cNvSpPr>
          <p:nvPr>
            <p:ph type="title"/>
          </p:nvPr>
        </p:nvSpPr>
        <p:spPr bwMode="auto">
          <a:xfrm>
            <a:off x="271463" y="85725"/>
            <a:ext cx="72390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3" name="Group 4"/>
          <p:cNvGrpSpPr>
            <a:grpSpLocks/>
          </p:cNvGrpSpPr>
          <p:nvPr/>
        </p:nvGrpSpPr>
        <p:grpSpPr bwMode="auto">
          <a:xfrm>
            <a:off x="8379008" y="166689"/>
            <a:ext cx="536575" cy="404813"/>
            <a:chOff x="1633" y="1249"/>
            <a:chExt cx="2614" cy="2614"/>
          </a:xfrm>
        </p:grpSpPr>
        <p:sp>
          <p:nvSpPr>
            <p:cNvPr id="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4102"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
        <p:nvSpPr>
          <p:cNvPr id="8" name="Rectangle 9"/>
          <p:cNvSpPr>
            <a:spLocks noGrp="1" noChangeArrowheads="1"/>
          </p:cNvSpPr>
          <p:nvPr>
            <p:ph type="sldNum" sz="quarter" idx="4"/>
          </p:nvPr>
        </p:nvSpPr>
        <p:spPr bwMode="auto">
          <a:xfrm>
            <a:off x="6943725" y="4979194"/>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700">
                <a:ea typeface="MS PGothic" pitchFamily="34" charset="-128"/>
              </a:defRPr>
            </a:lvl1pPr>
          </a:lstStyle>
          <a:p>
            <a:pPr>
              <a:defRPr/>
            </a:pPr>
            <a:r>
              <a:rPr lang="en-US">
                <a:solidFill>
                  <a:srgbClr val="000000"/>
                </a:solidFill>
                <a:cs typeface="+mn-cs"/>
              </a:rPr>
              <a:t> PAGE </a:t>
            </a:r>
            <a:fld id="{CEC21087-B526-47B7-84CF-2845B20915B8}" type="slidenum">
              <a:rPr lang="en-US">
                <a:solidFill>
                  <a:srgbClr val="000000"/>
                </a:solidFill>
                <a:cs typeface="+mn-cs"/>
              </a:rPr>
              <a:pPr>
                <a:defRPr/>
              </a:pPr>
              <a:t>‹#›</a:t>
            </a:fld>
            <a:endParaRPr lang="en-US">
              <a:solidFill>
                <a:srgbClr val="000000"/>
              </a:solidFill>
              <a:cs typeface="+mn-cs"/>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800" b="1">
          <a:solidFill>
            <a:srgbClr val="0079C2"/>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5pPr>
      <a:lvl6pPr marL="457200" algn="l" rtl="0" fontAlgn="base">
        <a:lnSpc>
          <a:spcPct val="80000"/>
        </a:lnSpc>
        <a:spcBef>
          <a:spcPct val="0"/>
        </a:spcBef>
        <a:spcAft>
          <a:spcPct val="0"/>
        </a:spcAft>
        <a:defRPr sz="4400" b="1">
          <a:solidFill>
            <a:srgbClr val="0079C2"/>
          </a:solidFill>
          <a:latin typeface="Arial" pitchFamily="34" charset="0"/>
          <a:ea typeface="MS PGothic" pitchFamily="34" charset="-128"/>
        </a:defRPr>
      </a:lvl6pPr>
      <a:lvl7pPr marL="914400" algn="l" rtl="0" fontAlgn="base">
        <a:lnSpc>
          <a:spcPct val="80000"/>
        </a:lnSpc>
        <a:spcBef>
          <a:spcPct val="0"/>
        </a:spcBef>
        <a:spcAft>
          <a:spcPct val="0"/>
        </a:spcAft>
        <a:defRPr sz="4400" b="1">
          <a:solidFill>
            <a:srgbClr val="0079C2"/>
          </a:solidFill>
          <a:latin typeface="Arial" pitchFamily="34" charset="0"/>
          <a:ea typeface="MS PGothic" pitchFamily="34" charset="-128"/>
        </a:defRPr>
      </a:lvl7pPr>
      <a:lvl8pPr marL="1371600" algn="l" rtl="0" fontAlgn="base">
        <a:lnSpc>
          <a:spcPct val="80000"/>
        </a:lnSpc>
        <a:spcBef>
          <a:spcPct val="0"/>
        </a:spcBef>
        <a:spcAft>
          <a:spcPct val="0"/>
        </a:spcAft>
        <a:defRPr sz="4400" b="1">
          <a:solidFill>
            <a:srgbClr val="0079C2"/>
          </a:solidFill>
          <a:latin typeface="Arial" pitchFamily="34" charset="0"/>
          <a:ea typeface="MS PGothic" pitchFamily="34" charset="-128"/>
        </a:defRPr>
      </a:lvl8pPr>
      <a:lvl9pPr marL="1828800" algn="l" rtl="0" fontAlgn="base">
        <a:lnSpc>
          <a:spcPct val="80000"/>
        </a:lnSpc>
        <a:spcBef>
          <a:spcPct val="0"/>
        </a:spcBef>
        <a:spcAft>
          <a:spcPct val="0"/>
        </a:spcAft>
        <a:defRPr sz="4400" b="1">
          <a:solidFill>
            <a:srgbClr val="0079C2"/>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8379008" y="166689"/>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
        <p:nvSpPr>
          <p:cNvPr id="7171" name="Rectangle 3"/>
          <p:cNvSpPr>
            <a:spLocks noGrp="1" noChangeArrowheads="1"/>
          </p:cNvSpPr>
          <p:nvPr>
            <p:ph type="body" idx="1"/>
          </p:nvPr>
        </p:nvSpPr>
        <p:spPr bwMode="auto">
          <a:xfrm>
            <a:off x="28593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172"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8" name="Rectangle 9"/>
          <p:cNvSpPr>
            <a:spLocks noGrp="1" noChangeArrowheads="1"/>
          </p:cNvSpPr>
          <p:nvPr>
            <p:ph type="sldNum" sz="quarter" idx="4"/>
          </p:nvPr>
        </p:nvSpPr>
        <p:spPr bwMode="auto">
          <a:xfrm>
            <a:off x="6858000" y="4957762"/>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ea typeface="ＭＳ Ｐゴシック" pitchFamily="34" charset="-128"/>
              </a:defRPr>
            </a:lvl1pPr>
          </a:lstStyle>
          <a:p>
            <a:pPr>
              <a:defRPr/>
            </a:pPr>
            <a:r>
              <a:rPr lang="en-US">
                <a:solidFill>
                  <a:srgbClr val="000000"/>
                </a:solidFill>
                <a:cs typeface="+mn-cs"/>
              </a:rPr>
              <a:t> </a:t>
            </a:r>
            <a:fld id="{BDD892D6-135F-47E6-B072-AB99DFC9EDF2}" type="slidenum">
              <a:rPr lang="en-US">
                <a:solidFill>
                  <a:srgbClr val="000000"/>
                </a:solidFill>
                <a:cs typeface="+mn-cs"/>
              </a:rPr>
              <a:pPr>
                <a:defRPr/>
              </a:pPr>
              <a:t>‹#›</a:t>
            </a:fld>
            <a:endParaRPr lang="en-US">
              <a:solidFill>
                <a:srgbClr val="000000"/>
              </a:solidFill>
              <a:cs typeface="+mn-cs"/>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0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40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40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40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40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2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2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1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11"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9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797"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8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781"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6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76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4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74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3BE"/>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8379042" y="166689"/>
            <a:ext cx="536575" cy="404813"/>
            <a:chOff x="1633" y="1249"/>
            <a:chExt cx="2614" cy="2614"/>
          </a:xfrm>
        </p:grpSpPr>
        <p:sp>
          <p:nvSpPr>
            <p:cNvPr id="4101"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4102"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pic>
        <p:nvPicPr>
          <p:cNvPr id="2051" name="Picture 2" descr="EndSlide_ThisIsOutMoment.jpg"/>
          <p:cNvPicPr>
            <a:picLocks noChangeAspect="1"/>
          </p:cNvPicPr>
          <p:nvPr/>
        </p:nvPicPr>
        <p:blipFill>
          <a:blip r:embed="rId2" cstate="print"/>
          <a:srcRect/>
          <a:stretch>
            <a:fillRect/>
          </a:stretch>
        </p:blipFill>
        <p:spPr bwMode="auto">
          <a:xfrm>
            <a:off x="0" y="4457700"/>
            <a:ext cx="9144000" cy="685800"/>
          </a:xfrm>
          <a:prstGeom prst="rect">
            <a:avLst/>
          </a:prstGeom>
          <a:noFill/>
          <a:ln w="9525">
            <a:noFill/>
            <a:miter lim="800000"/>
            <a:headEnd/>
            <a:tailEnd/>
          </a:ln>
        </p:spPr>
      </p:pic>
      <p:sp>
        <p:nvSpPr>
          <p:cNvPr id="6" name="Rectangle 5"/>
          <p:cNvSpPr/>
          <p:nvPr userDrawn="1"/>
        </p:nvSpPr>
        <p:spPr>
          <a:xfrm>
            <a:off x="8334592" y="105"/>
            <a:ext cx="809625" cy="650081"/>
          </a:xfrm>
          <a:prstGeom prst="rect">
            <a:avLst/>
          </a:prstGeom>
          <a:solidFill>
            <a:srgbClr val="0063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400" b="1">
          <a:solidFill>
            <a:schemeClr val="bg1"/>
          </a:solidFill>
          <a:latin typeface="+mj-lt"/>
          <a:ea typeface="ＭＳ Ｐゴシック" pitchFamily="34" charset="-128"/>
          <a:cs typeface="MS PGothic"/>
        </a:defRPr>
      </a:lvl1pPr>
      <a:lvl2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2pPr>
      <a:lvl3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3pPr>
      <a:lvl4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4pPr>
      <a:lvl5pPr algn="l" rtl="0" eaLnBrk="0" fontAlgn="base" hangingPunct="0">
        <a:lnSpc>
          <a:spcPct val="80000"/>
        </a:lnSpc>
        <a:spcBef>
          <a:spcPct val="0"/>
        </a:spcBef>
        <a:spcAft>
          <a:spcPct val="0"/>
        </a:spcAft>
        <a:defRPr sz="4400" b="1">
          <a:solidFill>
            <a:schemeClr val="bg1"/>
          </a:solidFill>
          <a:latin typeface="Arial" pitchFamily="34" charset="0"/>
          <a:ea typeface="ＭＳ Ｐゴシック" pitchFamily="34" charset="-128"/>
          <a:cs typeface="MS PGothic"/>
        </a:defRPr>
      </a:lvl5pPr>
      <a:lvl6pPr marL="4572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6pPr>
      <a:lvl7pPr marL="9144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7pPr>
      <a:lvl8pPr marL="13716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8pPr>
      <a:lvl9pPr marL="1828800" algn="l" rtl="0" eaLnBrk="0" fontAlgn="base" hangingPunct="0">
        <a:lnSpc>
          <a:spcPct val="80000"/>
        </a:lnSpc>
        <a:spcBef>
          <a:spcPct val="0"/>
        </a:spcBef>
        <a:spcAft>
          <a:spcPct val="0"/>
        </a:spcAft>
        <a:defRPr sz="4400" b="1">
          <a:solidFill>
            <a:schemeClr val="bg1"/>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defRPr sz="2400" b="1">
          <a:solidFill>
            <a:schemeClr val="tx1"/>
          </a:solidFill>
          <a:latin typeface="+mn-lt"/>
          <a:ea typeface="ＭＳ Ｐゴシック" pitchFamily="34" charset="-128"/>
          <a:cs typeface="MS PGothic"/>
        </a:defRPr>
      </a:lvl1pPr>
      <a:lvl2pPr marL="347663" indent="-173038" algn="l" rtl="0" eaLnBrk="0" fontAlgn="base" hangingPunct="0">
        <a:spcBef>
          <a:spcPct val="20000"/>
        </a:spcBef>
        <a:spcAft>
          <a:spcPct val="0"/>
        </a:spcAft>
        <a:buClr>
          <a:schemeClr val="tx1"/>
        </a:buClr>
        <a:buFont typeface="Wingdings" pitchFamily="2" charset="2"/>
        <a:buChar char="§"/>
        <a:defRPr sz="2400">
          <a:solidFill>
            <a:srgbClr val="000000"/>
          </a:solidFill>
          <a:latin typeface="+mn-lt"/>
          <a:ea typeface="ＭＳ Ｐゴシック" pitchFamily="34" charset="-128"/>
          <a:cs typeface="MS PGothic"/>
        </a:defRPr>
      </a:lvl2pPr>
      <a:lvl3pPr marL="682625" indent="-115888" algn="l" rtl="0" eaLnBrk="0" fontAlgn="base" hangingPunct="0">
        <a:spcBef>
          <a:spcPct val="20000"/>
        </a:spcBef>
        <a:spcAft>
          <a:spcPct val="0"/>
        </a:spcAft>
        <a:buClr>
          <a:schemeClr val="tx1"/>
        </a:buClr>
        <a:buFont typeface="Arial" pitchFamily="34" charset="0"/>
        <a:buChar char="-"/>
        <a:defRPr sz="2400">
          <a:solidFill>
            <a:srgbClr val="000000"/>
          </a:solidFill>
          <a:latin typeface="+mn-lt"/>
          <a:ea typeface="ＭＳ Ｐゴシック"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2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721"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79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697" y="172664"/>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77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671" y="17265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8593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5" name="Rectangle 7"/>
          <p:cNvSpPr>
            <a:spLocks noGrp="1" noChangeArrowheads="1"/>
          </p:cNvSpPr>
          <p:nvPr>
            <p:ph type="title"/>
          </p:nvPr>
        </p:nvSpPr>
        <p:spPr bwMode="auto">
          <a:xfrm>
            <a:off x="271463" y="85725"/>
            <a:ext cx="72390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8" name="Rectangle 9"/>
          <p:cNvSpPr>
            <a:spLocks noGrp="1" noChangeArrowheads="1"/>
          </p:cNvSpPr>
          <p:nvPr>
            <p:ph type="sldNum" sz="quarter" idx="4"/>
          </p:nvPr>
        </p:nvSpPr>
        <p:spPr bwMode="auto">
          <a:xfrm>
            <a:off x="6943725" y="4979194"/>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700">
                <a:ea typeface="MS PGothic" pitchFamily="34" charset="-128"/>
              </a:defRPr>
            </a:lvl1pPr>
          </a:lstStyle>
          <a:p>
            <a:pPr>
              <a:defRPr/>
            </a:pPr>
            <a:r>
              <a:rPr lang="en-US">
                <a:solidFill>
                  <a:srgbClr val="000000"/>
                </a:solidFill>
              </a:rPr>
              <a:t> PAGE </a:t>
            </a:r>
            <a:fld id="{CEC21087-B526-47B7-84CF-2845B20915B8}" type="slidenum">
              <a:rPr lang="en-US">
                <a:solidFill>
                  <a:srgbClr val="000000"/>
                </a:solidFill>
              </a:rPr>
              <a:pPr>
                <a:defRPr/>
              </a:pPr>
              <a:t>‹#›</a:t>
            </a:fld>
            <a:endParaRPr lang="en-US">
              <a:solidFill>
                <a:srgbClr val="000000"/>
              </a:solidFill>
            </a:endParaRPr>
          </a:p>
        </p:txBody>
      </p:sp>
      <p:grpSp>
        <p:nvGrpSpPr>
          <p:cNvPr id="2" name="Group 4"/>
          <p:cNvGrpSpPr>
            <a:grpSpLocks/>
          </p:cNvGrpSpPr>
          <p:nvPr userDrawn="1"/>
        </p:nvGrpSpPr>
        <p:grpSpPr bwMode="auto">
          <a:xfrm>
            <a:off x="8378825" y="222250"/>
            <a:ext cx="536575" cy="539750"/>
            <a:chOff x="1633" y="1249"/>
            <a:chExt cx="2614" cy="2614"/>
          </a:xfrm>
        </p:grpSpPr>
        <p:sp>
          <p:nvSpPr>
            <p:cNvPr id="13"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4"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800" b="1">
          <a:solidFill>
            <a:srgbClr val="0079C2"/>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5pPr>
      <a:lvl6pPr marL="457200" algn="l" rtl="0" fontAlgn="base">
        <a:lnSpc>
          <a:spcPct val="80000"/>
        </a:lnSpc>
        <a:spcBef>
          <a:spcPct val="0"/>
        </a:spcBef>
        <a:spcAft>
          <a:spcPct val="0"/>
        </a:spcAft>
        <a:defRPr sz="4400" b="1">
          <a:solidFill>
            <a:srgbClr val="0079C2"/>
          </a:solidFill>
          <a:latin typeface="Arial" pitchFamily="34" charset="0"/>
          <a:ea typeface="MS PGothic" pitchFamily="34" charset="-128"/>
        </a:defRPr>
      </a:lvl6pPr>
      <a:lvl7pPr marL="914400" algn="l" rtl="0" fontAlgn="base">
        <a:lnSpc>
          <a:spcPct val="80000"/>
        </a:lnSpc>
        <a:spcBef>
          <a:spcPct val="0"/>
        </a:spcBef>
        <a:spcAft>
          <a:spcPct val="0"/>
        </a:spcAft>
        <a:defRPr sz="4400" b="1">
          <a:solidFill>
            <a:srgbClr val="0079C2"/>
          </a:solidFill>
          <a:latin typeface="Arial" pitchFamily="34" charset="0"/>
          <a:ea typeface="MS PGothic" pitchFamily="34" charset="-128"/>
        </a:defRPr>
      </a:lvl7pPr>
      <a:lvl8pPr marL="1371600" algn="l" rtl="0" fontAlgn="base">
        <a:lnSpc>
          <a:spcPct val="80000"/>
        </a:lnSpc>
        <a:spcBef>
          <a:spcPct val="0"/>
        </a:spcBef>
        <a:spcAft>
          <a:spcPct val="0"/>
        </a:spcAft>
        <a:defRPr sz="4400" b="1">
          <a:solidFill>
            <a:srgbClr val="0079C2"/>
          </a:solidFill>
          <a:latin typeface="Arial" pitchFamily="34" charset="0"/>
          <a:ea typeface="MS PGothic" pitchFamily="34" charset="-128"/>
        </a:defRPr>
      </a:lvl8pPr>
      <a:lvl9pPr marL="1828800" algn="l" rtl="0" fontAlgn="base">
        <a:lnSpc>
          <a:spcPct val="80000"/>
        </a:lnSpc>
        <a:spcBef>
          <a:spcPct val="0"/>
        </a:spcBef>
        <a:spcAft>
          <a:spcPct val="0"/>
        </a:spcAft>
        <a:defRPr sz="4400" b="1">
          <a:solidFill>
            <a:srgbClr val="0079C2"/>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bwMode="auto">
          <a:xfrm>
            <a:off x="28593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172"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8" name="Rectangle 9"/>
          <p:cNvSpPr>
            <a:spLocks noGrp="1" noChangeArrowheads="1"/>
          </p:cNvSpPr>
          <p:nvPr>
            <p:ph type="sldNum" sz="quarter" idx="4"/>
          </p:nvPr>
        </p:nvSpPr>
        <p:spPr bwMode="auto">
          <a:xfrm>
            <a:off x="6858000" y="4957762"/>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ea typeface="ＭＳ Ｐゴシック" pitchFamily="34" charset="-128"/>
              </a:defRPr>
            </a:lvl1pPr>
          </a:lstStyle>
          <a:p>
            <a:pPr>
              <a:defRPr/>
            </a:pPr>
            <a:r>
              <a:rPr lang="en-US">
                <a:solidFill>
                  <a:srgbClr val="000000"/>
                </a:solidFill>
              </a:rPr>
              <a:t> </a:t>
            </a:r>
            <a:fld id="{BDD892D6-135F-47E6-B072-AB99DFC9EDF2}" type="slidenum">
              <a:rPr lang="en-US">
                <a:solidFill>
                  <a:srgbClr val="000000"/>
                </a:solidFill>
              </a:rPr>
              <a:pPr>
                <a:defRPr/>
              </a:pPr>
              <a:t>‹#›</a:t>
            </a:fld>
            <a:endParaRPr lang="en-US">
              <a:solidFill>
                <a:srgbClr val="000000"/>
              </a:solidFill>
            </a:endParaRPr>
          </a:p>
        </p:txBody>
      </p:sp>
      <p:grpSp>
        <p:nvGrpSpPr>
          <p:cNvPr id="2" name="Group 4"/>
          <p:cNvGrpSpPr>
            <a:grpSpLocks/>
          </p:cNvGrpSpPr>
          <p:nvPr userDrawn="1"/>
        </p:nvGrpSpPr>
        <p:grpSpPr bwMode="auto">
          <a:xfrm>
            <a:off x="8378825" y="222250"/>
            <a:ext cx="536575" cy="539750"/>
            <a:chOff x="1633" y="1249"/>
            <a:chExt cx="2614" cy="2614"/>
          </a:xfrm>
        </p:grpSpPr>
        <p:sp>
          <p:nvSpPr>
            <p:cNvPr id="13"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4"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0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40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40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40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40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2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1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9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8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6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23" y="182197"/>
            <a:ext cx="536575" cy="522653"/>
            <a:chOff x="1633" y="1249"/>
            <a:chExt cx="2614" cy="2614"/>
          </a:xfrm>
        </p:grpSpPr>
        <p:sp>
          <p:nvSpPr>
            <p:cNvPr id="9" name="Freeform 8"/>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0" name="Freeform 9"/>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85969"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5" name="Rectangle 7"/>
          <p:cNvSpPr>
            <a:spLocks noGrp="1" noChangeArrowheads="1"/>
          </p:cNvSpPr>
          <p:nvPr>
            <p:ph type="title"/>
          </p:nvPr>
        </p:nvSpPr>
        <p:spPr bwMode="auto">
          <a:xfrm>
            <a:off x="271463" y="85725"/>
            <a:ext cx="72390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3" name="Group 4"/>
          <p:cNvGrpSpPr>
            <a:grpSpLocks/>
          </p:cNvGrpSpPr>
          <p:nvPr/>
        </p:nvGrpSpPr>
        <p:grpSpPr bwMode="auto">
          <a:xfrm>
            <a:off x="8379044" y="166689"/>
            <a:ext cx="536575" cy="404813"/>
            <a:chOff x="1633" y="1249"/>
            <a:chExt cx="2614" cy="2614"/>
          </a:xfrm>
        </p:grpSpPr>
        <p:sp>
          <p:nvSpPr>
            <p:cNvPr id="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4102"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
        <p:nvSpPr>
          <p:cNvPr id="8" name="Rectangle 9"/>
          <p:cNvSpPr>
            <a:spLocks noGrp="1" noChangeArrowheads="1"/>
          </p:cNvSpPr>
          <p:nvPr>
            <p:ph type="sldNum" sz="quarter" idx="4"/>
          </p:nvPr>
        </p:nvSpPr>
        <p:spPr bwMode="auto">
          <a:xfrm>
            <a:off x="6943725" y="4979194"/>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700">
                <a:ea typeface="MS PGothic" pitchFamily="34" charset="-128"/>
              </a:defRPr>
            </a:lvl1pPr>
          </a:lstStyle>
          <a:p>
            <a:pPr>
              <a:defRPr/>
            </a:pPr>
            <a:r>
              <a:rPr lang="en-US">
                <a:solidFill>
                  <a:srgbClr val="000000"/>
                </a:solidFill>
                <a:cs typeface="+mn-cs"/>
              </a:rPr>
              <a:t> PAGE </a:t>
            </a:r>
            <a:fld id="{CEC21087-B526-47B7-84CF-2845B20915B8}" type="slidenum">
              <a:rPr lang="en-US">
                <a:solidFill>
                  <a:srgbClr val="000000"/>
                </a:solidFill>
                <a:cs typeface="+mn-cs"/>
              </a:rPr>
              <a:pPr>
                <a:defRPr/>
              </a:pPr>
              <a:t>‹#›</a:t>
            </a:fld>
            <a:endParaRPr lang="en-US">
              <a:solidFill>
                <a:srgbClr val="000000"/>
              </a:solidFill>
              <a:cs typeface="+mn-cs"/>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800" b="1">
          <a:solidFill>
            <a:srgbClr val="0079C2"/>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800" b="1">
          <a:solidFill>
            <a:srgbClr val="0079C2"/>
          </a:solidFill>
          <a:latin typeface="Arial" pitchFamily="34" charset="0"/>
          <a:ea typeface="ＭＳ Ｐゴシック" pitchFamily="34" charset="-128"/>
        </a:defRPr>
      </a:lvl5pPr>
      <a:lvl6pPr marL="457200" algn="l" rtl="0" fontAlgn="base">
        <a:lnSpc>
          <a:spcPct val="80000"/>
        </a:lnSpc>
        <a:spcBef>
          <a:spcPct val="0"/>
        </a:spcBef>
        <a:spcAft>
          <a:spcPct val="0"/>
        </a:spcAft>
        <a:defRPr sz="4400" b="1">
          <a:solidFill>
            <a:srgbClr val="0079C2"/>
          </a:solidFill>
          <a:latin typeface="Arial" pitchFamily="34" charset="0"/>
          <a:ea typeface="MS PGothic" pitchFamily="34" charset="-128"/>
        </a:defRPr>
      </a:lvl6pPr>
      <a:lvl7pPr marL="914400" algn="l" rtl="0" fontAlgn="base">
        <a:lnSpc>
          <a:spcPct val="80000"/>
        </a:lnSpc>
        <a:spcBef>
          <a:spcPct val="0"/>
        </a:spcBef>
        <a:spcAft>
          <a:spcPct val="0"/>
        </a:spcAft>
        <a:defRPr sz="4400" b="1">
          <a:solidFill>
            <a:srgbClr val="0079C2"/>
          </a:solidFill>
          <a:latin typeface="Arial" pitchFamily="34" charset="0"/>
          <a:ea typeface="MS PGothic" pitchFamily="34" charset="-128"/>
        </a:defRPr>
      </a:lvl7pPr>
      <a:lvl8pPr marL="1371600" algn="l" rtl="0" fontAlgn="base">
        <a:lnSpc>
          <a:spcPct val="80000"/>
        </a:lnSpc>
        <a:spcBef>
          <a:spcPct val="0"/>
        </a:spcBef>
        <a:spcAft>
          <a:spcPct val="0"/>
        </a:spcAft>
        <a:defRPr sz="4400" b="1">
          <a:solidFill>
            <a:srgbClr val="0079C2"/>
          </a:solidFill>
          <a:latin typeface="Arial" pitchFamily="34" charset="0"/>
          <a:ea typeface="MS PGothic" pitchFamily="34" charset="-128"/>
        </a:defRPr>
      </a:lvl8pPr>
      <a:lvl9pPr marL="1828800" algn="l" rtl="0" fontAlgn="base">
        <a:lnSpc>
          <a:spcPct val="80000"/>
        </a:lnSpc>
        <a:spcBef>
          <a:spcPct val="0"/>
        </a:spcBef>
        <a:spcAft>
          <a:spcPct val="0"/>
        </a:spcAft>
        <a:defRPr sz="4400" b="1">
          <a:solidFill>
            <a:srgbClr val="0079C2"/>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4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23" y="182197"/>
            <a:ext cx="536575" cy="551228"/>
            <a:chOff x="1633" y="1249"/>
            <a:chExt cx="2614" cy="2614"/>
          </a:xfrm>
        </p:grpSpPr>
        <p:sp>
          <p:nvSpPr>
            <p:cNvPr id="9" name="Freeform 8"/>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0" name="Freeform 9"/>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82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9"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0"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79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79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77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8825" y="222250"/>
            <a:ext cx="536575" cy="539750"/>
            <a:chOff x="1633" y="1249"/>
            <a:chExt cx="2614" cy="2614"/>
          </a:xfrm>
        </p:grpSpPr>
        <p:sp>
          <p:nvSpPr>
            <p:cNvPr id="12"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endParaRPr>
            </a:p>
          </p:txBody>
        </p:sp>
        <p:sp>
          <p:nvSpPr>
            <p:cNvPr id="13"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8379046" y="166689"/>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
        <p:nvSpPr>
          <p:cNvPr id="7171" name="Rectangle 3"/>
          <p:cNvSpPr>
            <a:spLocks noGrp="1" noChangeArrowheads="1"/>
          </p:cNvSpPr>
          <p:nvPr>
            <p:ph type="body" idx="1"/>
          </p:nvPr>
        </p:nvSpPr>
        <p:spPr bwMode="auto">
          <a:xfrm>
            <a:off x="28597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172"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8" name="Rectangle 9"/>
          <p:cNvSpPr>
            <a:spLocks noGrp="1" noChangeArrowheads="1"/>
          </p:cNvSpPr>
          <p:nvPr>
            <p:ph type="sldNum" sz="quarter" idx="4"/>
          </p:nvPr>
        </p:nvSpPr>
        <p:spPr bwMode="auto">
          <a:xfrm>
            <a:off x="6858000" y="4957762"/>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ea typeface="ＭＳ Ｐゴシック" pitchFamily="34" charset="-128"/>
              </a:defRPr>
            </a:lvl1pPr>
          </a:lstStyle>
          <a:p>
            <a:pPr>
              <a:defRPr/>
            </a:pPr>
            <a:r>
              <a:rPr lang="en-US">
                <a:solidFill>
                  <a:srgbClr val="000000"/>
                </a:solidFill>
                <a:cs typeface="+mn-cs"/>
              </a:rPr>
              <a:t> </a:t>
            </a:r>
            <a:fld id="{BDD892D6-135F-47E6-B072-AB99DFC9EDF2}" type="slidenum">
              <a:rPr lang="en-US">
                <a:solidFill>
                  <a:srgbClr val="000000"/>
                </a:solidFill>
                <a:cs typeface="+mn-cs"/>
              </a:rPr>
              <a:pPr>
                <a:defRPr/>
              </a:pPr>
              <a:t>‹#›</a:t>
            </a:fld>
            <a:endParaRPr lang="en-US">
              <a:solidFill>
                <a:srgbClr val="000000"/>
              </a:solidFill>
              <a:cs typeface="+mn-cs"/>
            </a:endParaRP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40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40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40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40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40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40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7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7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73"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73"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7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71"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67"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67"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85961" y="971551"/>
            <a:ext cx="851852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099" name="Rectangle 7"/>
          <p:cNvSpPr>
            <a:spLocks noGrp="1" noChangeArrowheads="1"/>
          </p:cNvSpPr>
          <p:nvPr>
            <p:ph type="title"/>
          </p:nvPr>
        </p:nvSpPr>
        <p:spPr bwMode="auto">
          <a:xfrm>
            <a:off x="155575" y="32147"/>
            <a:ext cx="856773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a:t>
            </a:r>
          </a:p>
        </p:txBody>
      </p:sp>
      <p:grpSp>
        <p:nvGrpSpPr>
          <p:cNvPr id="2" name="Group 4"/>
          <p:cNvGrpSpPr>
            <a:grpSpLocks/>
          </p:cNvGrpSpPr>
          <p:nvPr userDrawn="1"/>
        </p:nvGrpSpPr>
        <p:grpSpPr bwMode="auto">
          <a:xfrm>
            <a:off x="8375861" y="172671"/>
            <a:ext cx="536575" cy="404813"/>
            <a:chOff x="1633" y="1249"/>
            <a:chExt cx="2614" cy="2614"/>
          </a:xfrm>
        </p:grpSpPr>
        <p:sp>
          <p:nvSpPr>
            <p:cNvPr id="6" name="Freeform 5"/>
            <p:cNvSpPr>
              <a:spLocks/>
            </p:cNvSpPr>
            <p:nvPr/>
          </p:nvSpPr>
          <p:spPr bwMode="auto">
            <a:xfrm>
              <a:off x="1757" y="1372"/>
              <a:ext cx="2367" cy="2368"/>
            </a:xfrm>
            <a:custGeom>
              <a:avLst/>
              <a:gdLst/>
              <a:ahLst/>
              <a:cxnLst>
                <a:cxn ang="0">
                  <a:pos x="2613" y="14"/>
                </a:cxn>
                <a:cxn ang="0">
                  <a:pos x="2906" y="62"/>
                </a:cxn>
                <a:cxn ang="0">
                  <a:pos x="3184" y="145"/>
                </a:cxn>
                <a:cxn ang="0">
                  <a:pos x="3449" y="261"/>
                </a:cxn>
                <a:cxn ang="0">
                  <a:pos x="3695" y="406"/>
                </a:cxn>
                <a:cxn ang="0">
                  <a:pos x="3921" y="580"/>
                </a:cxn>
                <a:cxn ang="0">
                  <a:pos x="4125" y="778"/>
                </a:cxn>
                <a:cxn ang="0">
                  <a:pos x="4303" y="999"/>
                </a:cxn>
                <a:cxn ang="0">
                  <a:pos x="4454" y="1242"/>
                </a:cxn>
                <a:cxn ang="0">
                  <a:pos x="4576" y="1503"/>
                </a:cxn>
                <a:cxn ang="0">
                  <a:pos x="4666" y="1779"/>
                </a:cxn>
                <a:cxn ang="0">
                  <a:pos x="4721" y="2069"/>
                </a:cxn>
                <a:cxn ang="0">
                  <a:pos x="4740" y="2371"/>
                </a:cxn>
                <a:cxn ang="0">
                  <a:pos x="4721" y="2673"/>
                </a:cxn>
                <a:cxn ang="0">
                  <a:pos x="4666" y="2963"/>
                </a:cxn>
                <a:cxn ang="0">
                  <a:pos x="4576" y="3240"/>
                </a:cxn>
                <a:cxn ang="0">
                  <a:pos x="4454" y="3500"/>
                </a:cxn>
                <a:cxn ang="0">
                  <a:pos x="4303" y="3743"/>
                </a:cxn>
                <a:cxn ang="0">
                  <a:pos x="4125" y="3964"/>
                </a:cxn>
                <a:cxn ang="0">
                  <a:pos x="3921" y="4163"/>
                </a:cxn>
                <a:cxn ang="0">
                  <a:pos x="3695" y="4337"/>
                </a:cxn>
                <a:cxn ang="0">
                  <a:pos x="3449" y="4482"/>
                </a:cxn>
                <a:cxn ang="0">
                  <a:pos x="3184" y="4597"/>
                </a:cxn>
                <a:cxn ang="0">
                  <a:pos x="2906" y="4680"/>
                </a:cxn>
                <a:cxn ang="0">
                  <a:pos x="2613" y="4728"/>
                </a:cxn>
                <a:cxn ang="0">
                  <a:pos x="2309" y="4740"/>
                </a:cxn>
                <a:cxn ang="0">
                  <a:pos x="2009" y="4713"/>
                </a:cxn>
                <a:cxn ang="0">
                  <a:pos x="1721" y="4651"/>
                </a:cxn>
                <a:cxn ang="0">
                  <a:pos x="1448" y="4554"/>
                </a:cxn>
                <a:cxn ang="0">
                  <a:pos x="1191" y="4426"/>
                </a:cxn>
                <a:cxn ang="0">
                  <a:pos x="953" y="4270"/>
                </a:cxn>
                <a:cxn ang="0">
                  <a:pos x="735" y="4087"/>
                </a:cxn>
                <a:cxn ang="0">
                  <a:pos x="542" y="3878"/>
                </a:cxn>
                <a:cxn ang="0">
                  <a:pos x="375" y="3648"/>
                </a:cxn>
                <a:cxn ang="0">
                  <a:pos x="234" y="3399"/>
                </a:cxn>
                <a:cxn ang="0">
                  <a:pos x="125" y="3132"/>
                </a:cxn>
                <a:cxn ang="0">
                  <a:pos x="49" y="2848"/>
                </a:cxn>
                <a:cxn ang="0">
                  <a:pos x="7" y="2553"/>
                </a:cxn>
                <a:cxn ang="0">
                  <a:pos x="4" y="2249"/>
                </a:cxn>
                <a:cxn ang="0">
                  <a:pos x="37" y="1952"/>
                </a:cxn>
                <a:cxn ang="0">
                  <a:pos x="107" y="1667"/>
                </a:cxn>
                <a:cxn ang="0">
                  <a:pos x="210" y="1397"/>
                </a:cxn>
                <a:cxn ang="0">
                  <a:pos x="344" y="1143"/>
                </a:cxn>
                <a:cxn ang="0">
                  <a:pos x="506" y="908"/>
                </a:cxn>
                <a:cxn ang="0">
                  <a:pos x="695" y="696"/>
                </a:cxn>
                <a:cxn ang="0">
                  <a:pos x="908" y="507"/>
                </a:cxn>
                <a:cxn ang="0">
                  <a:pos x="1142" y="345"/>
                </a:cxn>
                <a:cxn ang="0">
                  <a:pos x="1395" y="211"/>
                </a:cxn>
                <a:cxn ang="0">
                  <a:pos x="1666" y="109"/>
                </a:cxn>
                <a:cxn ang="0">
                  <a:pos x="1951" y="38"/>
                </a:cxn>
                <a:cxn ang="0">
                  <a:pos x="2249" y="5"/>
                </a:cxn>
              </a:cxnLst>
              <a:rect l="0" t="0" r="r" b="b"/>
              <a:pathLst>
                <a:path w="4740" h="4741">
                  <a:moveTo>
                    <a:pt x="2370" y="0"/>
                  </a:moveTo>
                  <a:lnTo>
                    <a:pt x="2431" y="3"/>
                  </a:lnTo>
                  <a:lnTo>
                    <a:pt x="2492" y="5"/>
                  </a:lnTo>
                  <a:lnTo>
                    <a:pt x="2553" y="8"/>
                  </a:lnTo>
                  <a:lnTo>
                    <a:pt x="2613" y="14"/>
                  </a:lnTo>
                  <a:lnTo>
                    <a:pt x="2672" y="21"/>
                  </a:lnTo>
                  <a:lnTo>
                    <a:pt x="2731" y="29"/>
                  </a:lnTo>
                  <a:lnTo>
                    <a:pt x="2789" y="38"/>
                  </a:lnTo>
                  <a:lnTo>
                    <a:pt x="2848" y="50"/>
                  </a:lnTo>
                  <a:lnTo>
                    <a:pt x="2906" y="62"/>
                  </a:lnTo>
                  <a:lnTo>
                    <a:pt x="2962" y="76"/>
                  </a:lnTo>
                  <a:lnTo>
                    <a:pt x="3019" y="91"/>
                  </a:lnTo>
                  <a:lnTo>
                    <a:pt x="3075" y="109"/>
                  </a:lnTo>
                  <a:lnTo>
                    <a:pt x="3130" y="126"/>
                  </a:lnTo>
                  <a:lnTo>
                    <a:pt x="3184" y="145"/>
                  </a:lnTo>
                  <a:lnTo>
                    <a:pt x="3239" y="166"/>
                  </a:lnTo>
                  <a:lnTo>
                    <a:pt x="3293" y="188"/>
                  </a:lnTo>
                  <a:lnTo>
                    <a:pt x="3346" y="211"/>
                  </a:lnTo>
                  <a:lnTo>
                    <a:pt x="3398" y="235"/>
                  </a:lnTo>
                  <a:lnTo>
                    <a:pt x="3449" y="261"/>
                  </a:lnTo>
                  <a:lnTo>
                    <a:pt x="3500" y="287"/>
                  </a:lnTo>
                  <a:lnTo>
                    <a:pt x="3550" y="316"/>
                  </a:lnTo>
                  <a:lnTo>
                    <a:pt x="3599" y="345"/>
                  </a:lnTo>
                  <a:lnTo>
                    <a:pt x="3648" y="375"/>
                  </a:lnTo>
                  <a:lnTo>
                    <a:pt x="3695" y="406"/>
                  </a:lnTo>
                  <a:lnTo>
                    <a:pt x="3742" y="439"/>
                  </a:lnTo>
                  <a:lnTo>
                    <a:pt x="3788" y="473"/>
                  </a:lnTo>
                  <a:lnTo>
                    <a:pt x="3833" y="507"/>
                  </a:lnTo>
                  <a:lnTo>
                    <a:pt x="3878" y="543"/>
                  </a:lnTo>
                  <a:lnTo>
                    <a:pt x="3921" y="580"/>
                  </a:lnTo>
                  <a:lnTo>
                    <a:pt x="3963" y="618"/>
                  </a:lnTo>
                  <a:lnTo>
                    <a:pt x="4005" y="656"/>
                  </a:lnTo>
                  <a:lnTo>
                    <a:pt x="4046" y="696"/>
                  </a:lnTo>
                  <a:lnTo>
                    <a:pt x="4085" y="736"/>
                  </a:lnTo>
                  <a:lnTo>
                    <a:pt x="4125" y="778"/>
                  </a:lnTo>
                  <a:lnTo>
                    <a:pt x="4163" y="820"/>
                  </a:lnTo>
                  <a:lnTo>
                    <a:pt x="4198" y="864"/>
                  </a:lnTo>
                  <a:lnTo>
                    <a:pt x="4234" y="908"/>
                  </a:lnTo>
                  <a:lnTo>
                    <a:pt x="4270" y="954"/>
                  </a:lnTo>
                  <a:lnTo>
                    <a:pt x="4303" y="999"/>
                  </a:lnTo>
                  <a:lnTo>
                    <a:pt x="4335" y="1046"/>
                  </a:lnTo>
                  <a:lnTo>
                    <a:pt x="4367" y="1095"/>
                  </a:lnTo>
                  <a:lnTo>
                    <a:pt x="4396" y="1143"/>
                  </a:lnTo>
                  <a:lnTo>
                    <a:pt x="4426" y="1191"/>
                  </a:lnTo>
                  <a:lnTo>
                    <a:pt x="4454" y="1242"/>
                  </a:lnTo>
                  <a:lnTo>
                    <a:pt x="4481" y="1293"/>
                  </a:lnTo>
                  <a:lnTo>
                    <a:pt x="4506" y="1344"/>
                  </a:lnTo>
                  <a:lnTo>
                    <a:pt x="4531" y="1397"/>
                  </a:lnTo>
                  <a:lnTo>
                    <a:pt x="4554" y="1450"/>
                  </a:lnTo>
                  <a:lnTo>
                    <a:pt x="4576" y="1503"/>
                  </a:lnTo>
                  <a:lnTo>
                    <a:pt x="4596" y="1557"/>
                  </a:lnTo>
                  <a:lnTo>
                    <a:pt x="4615" y="1611"/>
                  </a:lnTo>
                  <a:lnTo>
                    <a:pt x="4634" y="1667"/>
                  </a:lnTo>
                  <a:lnTo>
                    <a:pt x="4650" y="1723"/>
                  </a:lnTo>
                  <a:lnTo>
                    <a:pt x="4666" y="1779"/>
                  </a:lnTo>
                  <a:lnTo>
                    <a:pt x="4680" y="1837"/>
                  </a:lnTo>
                  <a:lnTo>
                    <a:pt x="4693" y="1894"/>
                  </a:lnTo>
                  <a:lnTo>
                    <a:pt x="4703" y="1952"/>
                  </a:lnTo>
                  <a:lnTo>
                    <a:pt x="4713" y="2011"/>
                  </a:lnTo>
                  <a:lnTo>
                    <a:pt x="4721" y="2069"/>
                  </a:lnTo>
                  <a:lnTo>
                    <a:pt x="4728" y="2129"/>
                  </a:lnTo>
                  <a:lnTo>
                    <a:pt x="4733" y="2189"/>
                  </a:lnTo>
                  <a:lnTo>
                    <a:pt x="4737" y="2249"/>
                  </a:lnTo>
                  <a:lnTo>
                    <a:pt x="4740" y="2310"/>
                  </a:lnTo>
                  <a:lnTo>
                    <a:pt x="4740" y="2371"/>
                  </a:lnTo>
                  <a:lnTo>
                    <a:pt x="4740" y="2432"/>
                  </a:lnTo>
                  <a:lnTo>
                    <a:pt x="4737" y="2493"/>
                  </a:lnTo>
                  <a:lnTo>
                    <a:pt x="4733" y="2553"/>
                  </a:lnTo>
                  <a:lnTo>
                    <a:pt x="4728" y="2613"/>
                  </a:lnTo>
                  <a:lnTo>
                    <a:pt x="4721" y="2673"/>
                  </a:lnTo>
                  <a:lnTo>
                    <a:pt x="4713" y="2732"/>
                  </a:lnTo>
                  <a:lnTo>
                    <a:pt x="4703" y="2790"/>
                  </a:lnTo>
                  <a:lnTo>
                    <a:pt x="4693" y="2848"/>
                  </a:lnTo>
                  <a:lnTo>
                    <a:pt x="4680" y="2906"/>
                  </a:lnTo>
                  <a:lnTo>
                    <a:pt x="4666" y="2963"/>
                  </a:lnTo>
                  <a:lnTo>
                    <a:pt x="4650" y="3020"/>
                  </a:lnTo>
                  <a:lnTo>
                    <a:pt x="4634" y="3075"/>
                  </a:lnTo>
                  <a:lnTo>
                    <a:pt x="4615" y="3132"/>
                  </a:lnTo>
                  <a:lnTo>
                    <a:pt x="4596" y="3186"/>
                  </a:lnTo>
                  <a:lnTo>
                    <a:pt x="4576" y="3240"/>
                  </a:lnTo>
                  <a:lnTo>
                    <a:pt x="4554" y="3293"/>
                  </a:lnTo>
                  <a:lnTo>
                    <a:pt x="4531" y="3346"/>
                  </a:lnTo>
                  <a:lnTo>
                    <a:pt x="4506" y="3399"/>
                  </a:lnTo>
                  <a:lnTo>
                    <a:pt x="4481" y="3449"/>
                  </a:lnTo>
                  <a:lnTo>
                    <a:pt x="4454" y="3500"/>
                  </a:lnTo>
                  <a:lnTo>
                    <a:pt x="4426" y="3551"/>
                  </a:lnTo>
                  <a:lnTo>
                    <a:pt x="4396" y="3599"/>
                  </a:lnTo>
                  <a:lnTo>
                    <a:pt x="4367" y="3648"/>
                  </a:lnTo>
                  <a:lnTo>
                    <a:pt x="4335" y="3696"/>
                  </a:lnTo>
                  <a:lnTo>
                    <a:pt x="4303" y="3743"/>
                  </a:lnTo>
                  <a:lnTo>
                    <a:pt x="4270" y="3788"/>
                  </a:lnTo>
                  <a:lnTo>
                    <a:pt x="4234" y="3834"/>
                  </a:lnTo>
                  <a:lnTo>
                    <a:pt x="4198" y="3878"/>
                  </a:lnTo>
                  <a:lnTo>
                    <a:pt x="4163" y="3922"/>
                  </a:lnTo>
                  <a:lnTo>
                    <a:pt x="4125" y="3964"/>
                  </a:lnTo>
                  <a:lnTo>
                    <a:pt x="4085" y="4006"/>
                  </a:lnTo>
                  <a:lnTo>
                    <a:pt x="4046" y="4046"/>
                  </a:lnTo>
                  <a:lnTo>
                    <a:pt x="4005" y="4087"/>
                  </a:lnTo>
                  <a:lnTo>
                    <a:pt x="3963" y="4125"/>
                  </a:lnTo>
                  <a:lnTo>
                    <a:pt x="3921" y="4163"/>
                  </a:lnTo>
                  <a:lnTo>
                    <a:pt x="3878" y="4199"/>
                  </a:lnTo>
                  <a:lnTo>
                    <a:pt x="3833" y="4235"/>
                  </a:lnTo>
                  <a:lnTo>
                    <a:pt x="3788" y="4270"/>
                  </a:lnTo>
                  <a:lnTo>
                    <a:pt x="3742" y="4303"/>
                  </a:lnTo>
                  <a:lnTo>
                    <a:pt x="3695" y="4337"/>
                  </a:lnTo>
                  <a:lnTo>
                    <a:pt x="3648" y="4368"/>
                  </a:lnTo>
                  <a:lnTo>
                    <a:pt x="3599" y="4398"/>
                  </a:lnTo>
                  <a:lnTo>
                    <a:pt x="3550" y="4426"/>
                  </a:lnTo>
                  <a:lnTo>
                    <a:pt x="3500" y="4455"/>
                  </a:lnTo>
                  <a:lnTo>
                    <a:pt x="3449" y="4482"/>
                  </a:lnTo>
                  <a:lnTo>
                    <a:pt x="3398" y="4507"/>
                  </a:lnTo>
                  <a:lnTo>
                    <a:pt x="3346" y="4531"/>
                  </a:lnTo>
                  <a:lnTo>
                    <a:pt x="3293" y="4554"/>
                  </a:lnTo>
                  <a:lnTo>
                    <a:pt x="3239" y="4576"/>
                  </a:lnTo>
                  <a:lnTo>
                    <a:pt x="3184" y="4597"/>
                  </a:lnTo>
                  <a:lnTo>
                    <a:pt x="3130" y="4616"/>
                  </a:lnTo>
                  <a:lnTo>
                    <a:pt x="3075" y="4634"/>
                  </a:lnTo>
                  <a:lnTo>
                    <a:pt x="3019" y="4651"/>
                  </a:lnTo>
                  <a:lnTo>
                    <a:pt x="2962" y="4666"/>
                  </a:lnTo>
                  <a:lnTo>
                    <a:pt x="2906" y="4680"/>
                  </a:lnTo>
                  <a:lnTo>
                    <a:pt x="2848" y="4693"/>
                  </a:lnTo>
                  <a:lnTo>
                    <a:pt x="2789" y="4704"/>
                  </a:lnTo>
                  <a:lnTo>
                    <a:pt x="2731" y="4713"/>
                  </a:lnTo>
                  <a:lnTo>
                    <a:pt x="2672" y="4721"/>
                  </a:lnTo>
                  <a:lnTo>
                    <a:pt x="2613" y="4728"/>
                  </a:lnTo>
                  <a:lnTo>
                    <a:pt x="2553" y="4734"/>
                  </a:lnTo>
                  <a:lnTo>
                    <a:pt x="2492" y="4737"/>
                  </a:lnTo>
                  <a:lnTo>
                    <a:pt x="2431" y="4740"/>
                  </a:lnTo>
                  <a:lnTo>
                    <a:pt x="2370" y="4741"/>
                  </a:lnTo>
                  <a:lnTo>
                    <a:pt x="2309" y="4740"/>
                  </a:lnTo>
                  <a:lnTo>
                    <a:pt x="2249" y="4737"/>
                  </a:lnTo>
                  <a:lnTo>
                    <a:pt x="2188" y="4734"/>
                  </a:lnTo>
                  <a:lnTo>
                    <a:pt x="2128" y="4728"/>
                  </a:lnTo>
                  <a:lnTo>
                    <a:pt x="2068" y="4721"/>
                  </a:lnTo>
                  <a:lnTo>
                    <a:pt x="2009" y="4713"/>
                  </a:lnTo>
                  <a:lnTo>
                    <a:pt x="1951" y="4704"/>
                  </a:lnTo>
                  <a:lnTo>
                    <a:pt x="1893" y="4693"/>
                  </a:lnTo>
                  <a:lnTo>
                    <a:pt x="1835" y="4680"/>
                  </a:lnTo>
                  <a:lnTo>
                    <a:pt x="1778" y="4666"/>
                  </a:lnTo>
                  <a:lnTo>
                    <a:pt x="1721" y="4651"/>
                  </a:lnTo>
                  <a:lnTo>
                    <a:pt x="1666" y="4634"/>
                  </a:lnTo>
                  <a:lnTo>
                    <a:pt x="1611" y="4616"/>
                  </a:lnTo>
                  <a:lnTo>
                    <a:pt x="1556" y="4597"/>
                  </a:lnTo>
                  <a:lnTo>
                    <a:pt x="1501" y="4576"/>
                  </a:lnTo>
                  <a:lnTo>
                    <a:pt x="1448" y="4554"/>
                  </a:lnTo>
                  <a:lnTo>
                    <a:pt x="1395" y="4531"/>
                  </a:lnTo>
                  <a:lnTo>
                    <a:pt x="1344" y="4507"/>
                  </a:lnTo>
                  <a:lnTo>
                    <a:pt x="1292" y="4482"/>
                  </a:lnTo>
                  <a:lnTo>
                    <a:pt x="1241" y="4455"/>
                  </a:lnTo>
                  <a:lnTo>
                    <a:pt x="1191" y="4426"/>
                  </a:lnTo>
                  <a:lnTo>
                    <a:pt x="1142" y="4398"/>
                  </a:lnTo>
                  <a:lnTo>
                    <a:pt x="1094" y="4368"/>
                  </a:lnTo>
                  <a:lnTo>
                    <a:pt x="1045" y="4337"/>
                  </a:lnTo>
                  <a:lnTo>
                    <a:pt x="999" y="4303"/>
                  </a:lnTo>
                  <a:lnTo>
                    <a:pt x="953" y="4270"/>
                  </a:lnTo>
                  <a:lnTo>
                    <a:pt x="908" y="4235"/>
                  </a:lnTo>
                  <a:lnTo>
                    <a:pt x="863" y="4199"/>
                  </a:lnTo>
                  <a:lnTo>
                    <a:pt x="819" y="4163"/>
                  </a:lnTo>
                  <a:lnTo>
                    <a:pt x="777" y="4125"/>
                  </a:lnTo>
                  <a:lnTo>
                    <a:pt x="735" y="4087"/>
                  </a:lnTo>
                  <a:lnTo>
                    <a:pt x="695" y="4046"/>
                  </a:lnTo>
                  <a:lnTo>
                    <a:pt x="656" y="4006"/>
                  </a:lnTo>
                  <a:lnTo>
                    <a:pt x="617" y="3964"/>
                  </a:lnTo>
                  <a:lnTo>
                    <a:pt x="579" y="3922"/>
                  </a:lnTo>
                  <a:lnTo>
                    <a:pt x="542" y="3878"/>
                  </a:lnTo>
                  <a:lnTo>
                    <a:pt x="506" y="3834"/>
                  </a:lnTo>
                  <a:lnTo>
                    <a:pt x="471" y="3788"/>
                  </a:lnTo>
                  <a:lnTo>
                    <a:pt x="438" y="3743"/>
                  </a:lnTo>
                  <a:lnTo>
                    <a:pt x="406" y="3696"/>
                  </a:lnTo>
                  <a:lnTo>
                    <a:pt x="375" y="3648"/>
                  </a:lnTo>
                  <a:lnTo>
                    <a:pt x="344" y="3599"/>
                  </a:lnTo>
                  <a:lnTo>
                    <a:pt x="315" y="3551"/>
                  </a:lnTo>
                  <a:lnTo>
                    <a:pt x="287" y="3500"/>
                  </a:lnTo>
                  <a:lnTo>
                    <a:pt x="259" y="3449"/>
                  </a:lnTo>
                  <a:lnTo>
                    <a:pt x="234" y="3399"/>
                  </a:lnTo>
                  <a:lnTo>
                    <a:pt x="210" y="3346"/>
                  </a:lnTo>
                  <a:lnTo>
                    <a:pt x="187" y="3293"/>
                  </a:lnTo>
                  <a:lnTo>
                    <a:pt x="165" y="3240"/>
                  </a:lnTo>
                  <a:lnTo>
                    <a:pt x="144" y="3186"/>
                  </a:lnTo>
                  <a:lnTo>
                    <a:pt x="125" y="3132"/>
                  </a:lnTo>
                  <a:lnTo>
                    <a:pt x="107" y="3075"/>
                  </a:lnTo>
                  <a:lnTo>
                    <a:pt x="90" y="3020"/>
                  </a:lnTo>
                  <a:lnTo>
                    <a:pt x="75" y="2963"/>
                  </a:lnTo>
                  <a:lnTo>
                    <a:pt x="61" y="2906"/>
                  </a:lnTo>
                  <a:lnTo>
                    <a:pt x="49" y="2848"/>
                  </a:lnTo>
                  <a:lnTo>
                    <a:pt x="37" y="2790"/>
                  </a:lnTo>
                  <a:lnTo>
                    <a:pt x="28" y="2732"/>
                  </a:lnTo>
                  <a:lnTo>
                    <a:pt x="20" y="2673"/>
                  </a:lnTo>
                  <a:lnTo>
                    <a:pt x="13" y="2613"/>
                  </a:lnTo>
                  <a:lnTo>
                    <a:pt x="7" y="2553"/>
                  </a:lnTo>
                  <a:lnTo>
                    <a:pt x="4" y="2493"/>
                  </a:lnTo>
                  <a:lnTo>
                    <a:pt x="1" y="2432"/>
                  </a:lnTo>
                  <a:lnTo>
                    <a:pt x="0" y="2371"/>
                  </a:lnTo>
                  <a:lnTo>
                    <a:pt x="1" y="2310"/>
                  </a:lnTo>
                  <a:lnTo>
                    <a:pt x="4" y="2249"/>
                  </a:lnTo>
                  <a:lnTo>
                    <a:pt x="7" y="2189"/>
                  </a:lnTo>
                  <a:lnTo>
                    <a:pt x="13" y="2129"/>
                  </a:lnTo>
                  <a:lnTo>
                    <a:pt x="20" y="2069"/>
                  </a:lnTo>
                  <a:lnTo>
                    <a:pt x="28" y="2011"/>
                  </a:lnTo>
                  <a:lnTo>
                    <a:pt x="37" y="1952"/>
                  </a:lnTo>
                  <a:lnTo>
                    <a:pt x="49" y="1894"/>
                  </a:lnTo>
                  <a:lnTo>
                    <a:pt x="61" y="1837"/>
                  </a:lnTo>
                  <a:lnTo>
                    <a:pt x="75" y="1779"/>
                  </a:lnTo>
                  <a:lnTo>
                    <a:pt x="90" y="1723"/>
                  </a:lnTo>
                  <a:lnTo>
                    <a:pt x="107" y="1667"/>
                  </a:lnTo>
                  <a:lnTo>
                    <a:pt x="125" y="1611"/>
                  </a:lnTo>
                  <a:lnTo>
                    <a:pt x="144" y="1557"/>
                  </a:lnTo>
                  <a:lnTo>
                    <a:pt x="165" y="1503"/>
                  </a:lnTo>
                  <a:lnTo>
                    <a:pt x="187" y="1450"/>
                  </a:lnTo>
                  <a:lnTo>
                    <a:pt x="210" y="1397"/>
                  </a:lnTo>
                  <a:lnTo>
                    <a:pt x="234" y="1344"/>
                  </a:lnTo>
                  <a:lnTo>
                    <a:pt x="259" y="1293"/>
                  </a:lnTo>
                  <a:lnTo>
                    <a:pt x="287" y="1242"/>
                  </a:lnTo>
                  <a:lnTo>
                    <a:pt x="315" y="1191"/>
                  </a:lnTo>
                  <a:lnTo>
                    <a:pt x="344" y="1143"/>
                  </a:lnTo>
                  <a:lnTo>
                    <a:pt x="375" y="1095"/>
                  </a:lnTo>
                  <a:lnTo>
                    <a:pt x="406" y="1046"/>
                  </a:lnTo>
                  <a:lnTo>
                    <a:pt x="438" y="999"/>
                  </a:lnTo>
                  <a:lnTo>
                    <a:pt x="471" y="954"/>
                  </a:lnTo>
                  <a:lnTo>
                    <a:pt x="506" y="908"/>
                  </a:lnTo>
                  <a:lnTo>
                    <a:pt x="542" y="864"/>
                  </a:lnTo>
                  <a:lnTo>
                    <a:pt x="579" y="820"/>
                  </a:lnTo>
                  <a:lnTo>
                    <a:pt x="617" y="778"/>
                  </a:lnTo>
                  <a:lnTo>
                    <a:pt x="656" y="736"/>
                  </a:lnTo>
                  <a:lnTo>
                    <a:pt x="695" y="696"/>
                  </a:lnTo>
                  <a:lnTo>
                    <a:pt x="735" y="656"/>
                  </a:lnTo>
                  <a:lnTo>
                    <a:pt x="777" y="618"/>
                  </a:lnTo>
                  <a:lnTo>
                    <a:pt x="819" y="580"/>
                  </a:lnTo>
                  <a:lnTo>
                    <a:pt x="863" y="543"/>
                  </a:lnTo>
                  <a:lnTo>
                    <a:pt x="908" y="507"/>
                  </a:lnTo>
                  <a:lnTo>
                    <a:pt x="953" y="473"/>
                  </a:lnTo>
                  <a:lnTo>
                    <a:pt x="999" y="439"/>
                  </a:lnTo>
                  <a:lnTo>
                    <a:pt x="1045" y="406"/>
                  </a:lnTo>
                  <a:lnTo>
                    <a:pt x="1094" y="375"/>
                  </a:lnTo>
                  <a:lnTo>
                    <a:pt x="1142" y="345"/>
                  </a:lnTo>
                  <a:lnTo>
                    <a:pt x="1191" y="316"/>
                  </a:lnTo>
                  <a:lnTo>
                    <a:pt x="1241" y="287"/>
                  </a:lnTo>
                  <a:lnTo>
                    <a:pt x="1292" y="261"/>
                  </a:lnTo>
                  <a:lnTo>
                    <a:pt x="1344" y="235"/>
                  </a:lnTo>
                  <a:lnTo>
                    <a:pt x="1395" y="211"/>
                  </a:lnTo>
                  <a:lnTo>
                    <a:pt x="1448" y="188"/>
                  </a:lnTo>
                  <a:lnTo>
                    <a:pt x="1501" y="166"/>
                  </a:lnTo>
                  <a:lnTo>
                    <a:pt x="1556" y="145"/>
                  </a:lnTo>
                  <a:lnTo>
                    <a:pt x="1611" y="126"/>
                  </a:lnTo>
                  <a:lnTo>
                    <a:pt x="1666" y="109"/>
                  </a:lnTo>
                  <a:lnTo>
                    <a:pt x="1721" y="91"/>
                  </a:lnTo>
                  <a:lnTo>
                    <a:pt x="1778" y="76"/>
                  </a:lnTo>
                  <a:lnTo>
                    <a:pt x="1835" y="62"/>
                  </a:lnTo>
                  <a:lnTo>
                    <a:pt x="1893" y="50"/>
                  </a:lnTo>
                  <a:lnTo>
                    <a:pt x="1951" y="38"/>
                  </a:lnTo>
                  <a:lnTo>
                    <a:pt x="2009" y="29"/>
                  </a:lnTo>
                  <a:lnTo>
                    <a:pt x="2068" y="21"/>
                  </a:lnTo>
                  <a:lnTo>
                    <a:pt x="2128" y="14"/>
                  </a:lnTo>
                  <a:lnTo>
                    <a:pt x="2188" y="8"/>
                  </a:lnTo>
                  <a:lnTo>
                    <a:pt x="2249" y="5"/>
                  </a:lnTo>
                  <a:lnTo>
                    <a:pt x="2309" y="3"/>
                  </a:lnTo>
                  <a:lnTo>
                    <a:pt x="2370" y="1"/>
                  </a:lnTo>
                  <a:lnTo>
                    <a:pt x="2370" y="0"/>
                  </a:lnTo>
                  <a:close/>
                </a:path>
              </a:pathLst>
            </a:custGeom>
            <a:solidFill>
              <a:srgbClr val="FFFFFF"/>
            </a:solidFill>
            <a:ln w="9525">
              <a:noFill/>
              <a:round/>
              <a:headEnd/>
              <a:tailEnd/>
            </a:ln>
          </p:spPr>
          <p:txBody>
            <a:bodyPr/>
            <a:lstStyle/>
            <a:p>
              <a:pPr>
                <a:defRPr/>
              </a:pPr>
              <a:endParaRPr lang="en-US" dirty="0">
                <a:solidFill>
                  <a:srgbClr val="000000"/>
                </a:solidFill>
                <a:latin typeface="Arial" charset="0"/>
                <a:cs typeface="+mn-cs"/>
              </a:endParaRPr>
            </a:p>
          </p:txBody>
        </p:sp>
        <p:sp>
          <p:nvSpPr>
            <p:cNvPr id="7" name="Freeform 6"/>
            <p:cNvSpPr>
              <a:spLocks noEditPoints="1"/>
            </p:cNvSpPr>
            <p:nvPr/>
          </p:nvSpPr>
          <p:spPr bwMode="auto">
            <a:xfrm>
              <a:off x="1633" y="1249"/>
              <a:ext cx="2614" cy="2614"/>
            </a:xfrm>
            <a:custGeom>
              <a:avLst/>
              <a:gdLst/>
              <a:ahLst/>
              <a:cxnLst>
                <a:cxn ang="0">
                  <a:pos x="2217" y="5198"/>
                </a:cxn>
                <a:cxn ang="0">
                  <a:pos x="1776" y="5091"/>
                </a:cxn>
                <a:cxn ang="0">
                  <a:pos x="1369" y="4912"/>
                </a:cxn>
                <a:cxn ang="0">
                  <a:pos x="1001" y="4671"/>
                </a:cxn>
                <a:cxn ang="0">
                  <a:pos x="680" y="4371"/>
                </a:cxn>
                <a:cxn ang="0">
                  <a:pos x="412" y="4023"/>
                </a:cxn>
                <a:cxn ang="0">
                  <a:pos x="206" y="3631"/>
                </a:cxn>
                <a:cxn ang="0">
                  <a:pos x="67" y="3204"/>
                </a:cxn>
                <a:cxn ang="0">
                  <a:pos x="3" y="2749"/>
                </a:cxn>
                <a:cxn ang="0">
                  <a:pos x="21" y="2281"/>
                </a:cxn>
                <a:cxn ang="0">
                  <a:pos x="118" y="1838"/>
                </a:cxn>
                <a:cxn ang="0">
                  <a:pos x="287" y="1424"/>
                </a:cxn>
                <a:cxn ang="0">
                  <a:pos x="520" y="1051"/>
                </a:cxn>
                <a:cxn ang="0">
                  <a:pos x="811" y="722"/>
                </a:cxn>
                <a:cxn ang="0">
                  <a:pos x="1153" y="447"/>
                </a:cxn>
                <a:cxn ang="0">
                  <a:pos x="1539" y="231"/>
                </a:cxn>
                <a:cxn ang="0">
                  <a:pos x="1961" y="82"/>
                </a:cxn>
                <a:cxn ang="0">
                  <a:pos x="2414" y="8"/>
                </a:cxn>
                <a:cxn ang="0">
                  <a:pos x="2881" y="14"/>
                </a:cxn>
                <a:cxn ang="0">
                  <a:pos x="3329" y="99"/>
                </a:cxn>
                <a:cxn ang="0">
                  <a:pos x="3748" y="258"/>
                </a:cxn>
                <a:cxn ang="0">
                  <a:pos x="4128" y="483"/>
                </a:cxn>
                <a:cxn ang="0">
                  <a:pos x="4463" y="766"/>
                </a:cxn>
                <a:cxn ang="0">
                  <a:pos x="4746" y="1102"/>
                </a:cxn>
                <a:cxn ang="0">
                  <a:pos x="4971" y="1482"/>
                </a:cxn>
                <a:cxn ang="0">
                  <a:pos x="5129" y="1899"/>
                </a:cxn>
                <a:cxn ang="0">
                  <a:pos x="5215" y="2347"/>
                </a:cxn>
                <a:cxn ang="0">
                  <a:pos x="5221" y="2815"/>
                </a:cxn>
                <a:cxn ang="0">
                  <a:pos x="5146" y="3267"/>
                </a:cxn>
                <a:cxn ang="0">
                  <a:pos x="4998" y="3689"/>
                </a:cxn>
                <a:cxn ang="0">
                  <a:pos x="4782" y="4075"/>
                </a:cxn>
                <a:cxn ang="0">
                  <a:pos x="4507" y="4417"/>
                </a:cxn>
                <a:cxn ang="0">
                  <a:pos x="4178" y="4709"/>
                </a:cxn>
                <a:cxn ang="0">
                  <a:pos x="3804" y="4942"/>
                </a:cxn>
                <a:cxn ang="0">
                  <a:pos x="3392" y="5111"/>
                </a:cxn>
                <a:cxn ang="0">
                  <a:pos x="2947" y="5207"/>
                </a:cxn>
                <a:cxn ang="0">
                  <a:pos x="1131" y="3819"/>
                </a:cxn>
                <a:cxn ang="0">
                  <a:pos x="1258" y="3381"/>
                </a:cxn>
                <a:cxn ang="0">
                  <a:pos x="1348" y="3148"/>
                </a:cxn>
                <a:cxn ang="0">
                  <a:pos x="1447" y="2959"/>
                </a:cxn>
                <a:cxn ang="0">
                  <a:pos x="1556" y="2822"/>
                </a:cxn>
                <a:cxn ang="0">
                  <a:pos x="1690" y="2718"/>
                </a:cxn>
                <a:cxn ang="0">
                  <a:pos x="1855" y="2666"/>
                </a:cxn>
                <a:cxn ang="0">
                  <a:pos x="2001" y="2672"/>
                </a:cxn>
                <a:cxn ang="0">
                  <a:pos x="2144" y="2739"/>
                </a:cxn>
                <a:cxn ang="0">
                  <a:pos x="2295" y="2881"/>
                </a:cxn>
                <a:cxn ang="0">
                  <a:pos x="2435" y="3090"/>
                </a:cxn>
                <a:cxn ang="0">
                  <a:pos x="2614" y="3456"/>
                </a:cxn>
                <a:cxn ang="0">
                  <a:pos x="2794" y="3090"/>
                </a:cxn>
                <a:cxn ang="0">
                  <a:pos x="2934" y="2881"/>
                </a:cxn>
                <a:cxn ang="0">
                  <a:pos x="3085" y="2739"/>
                </a:cxn>
                <a:cxn ang="0">
                  <a:pos x="3228" y="2672"/>
                </a:cxn>
                <a:cxn ang="0">
                  <a:pos x="3400" y="2669"/>
                </a:cxn>
                <a:cxn ang="0">
                  <a:pos x="3560" y="2729"/>
                </a:cxn>
                <a:cxn ang="0">
                  <a:pos x="3689" y="2838"/>
                </a:cxn>
                <a:cxn ang="0">
                  <a:pos x="3796" y="2983"/>
                </a:cxn>
                <a:cxn ang="0">
                  <a:pos x="3894" y="3179"/>
                </a:cxn>
                <a:cxn ang="0">
                  <a:pos x="3983" y="3417"/>
                </a:cxn>
                <a:cxn ang="0">
                  <a:pos x="4268" y="3819"/>
                </a:cxn>
                <a:cxn ang="0">
                  <a:pos x="1131" y="3819"/>
                </a:cxn>
              </a:cxnLst>
              <a:rect l="0" t="0" r="r" b="b"/>
              <a:pathLst>
                <a:path w="5228" h="5228">
                  <a:moveTo>
                    <a:pt x="2614" y="5227"/>
                  </a:moveTo>
                  <a:lnTo>
                    <a:pt x="2547" y="5227"/>
                  </a:lnTo>
                  <a:lnTo>
                    <a:pt x="2480" y="5225"/>
                  </a:lnTo>
                  <a:lnTo>
                    <a:pt x="2414" y="5221"/>
                  </a:lnTo>
                  <a:lnTo>
                    <a:pt x="2347" y="5214"/>
                  </a:lnTo>
                  <a:lnTo>
                    <a:pt x="2281" y="5207"/>
                  </a:lnTo>
                  <a:lnTo>
                    <a:pt x="2217" y="5198"/>
                  </a:lnTo>
                  <a:lnTo>
                    <a:pt x="2152" y="5188"/>
                  </a:lnTo>
                  <a:lnTo>
                    <a:pt x="2088" y="5175"/>
                  </a:lnTo>
                  <a:lnTo>
                    <a:pt x="2024" y="5161"/>
                  </a:lnTo>
                  <a:lnTo>
                    <a:pt x="1961" y="5146"/>
                  </a:lnTo>
                  <a:lnTo>
                    <a:pt x="1899" y="5129"/>
                  </a:lnTo>
                  <a:lnTo>
                    <a:pt x="1838" y="5111"/>
                  </a:lnTo>
                  <a:lnTo>
                    <a:pt x="1776" y="5091"/>
                  </a:lnTo>
                  <a:lnTo>
                    <a:pt x="1715" y="5069"/>
                  </a:lnTo>
                  <a:lnTo>
                    <a:pt x="1657" y="5047"/>
                  </a:lnTo>
                  <a:lnTo>
                    <a:pt x="1597" y="5023"/>
                  </a:lnTo>
                  <a:lnTo>
                    <a:pt x="1539" y="4998"/>
                  </a:lnTo>
                  <a:lnTo>
                    <a:pt x="1482" y="4970"/>
                  </a:lnTo>
                  <a:lnTo>
                    <a:pt x="1425" y="4942"/>
                  </a:lnTo>
                  <a:lnTo>
                    <a:pt x="1369" y="4912"/>
                  </a:lnTo>
                  <a:lnTo>
                    <a:pt x="1313" y="4881"/>
                  </a:lnTo>
                  <a:lnTo>
                    <a:pt x="1259" y="4849"/>
                  </a:lnTo>
                  <a:lnTo>
                    <a:pt x="1206" y="4816"/>
                  </a:lnTo>
                  <a:lnTo>
                    <a:pt x="1153" y="4781"/>
                  </a:lnTo>
                  <a:lnTo>
                    <a:pt x="1101" y="4745"/>
                  </a:lnTo>
                  <a:lnTo>
                    <a:pt x="1051" y="4709"/>
                  </a:lnTo>
                  <a:lnTo>
                    <a:pt x="1001" y="4671"/>
                  </a:lnTo>
                  <a:lnTo>
                    <a:pt x="952" y="4631"/>
                  </a:lnTo>
                  <a:lnTo>
                    <a:pt x="904" y="4591"/>
                  </a:lnTo>
                  <a:lnTo>
                    <a:pt x="857" y="4548"/>
                  </a:lnTo>
                  <a:lnTo>
                    <a:pt x="811" y="4506"/>
                  </a:lnTo>
                  <a:lnTo>
                    <a:pt x="766" y="4462"/>
                  </a:lnTo>
                  <a:lnTo>
                    <a:pt x="722" y="4417"/>
                  </a:lnTo>
                  <a:lnTo>
                    <a:pt x="680" y="4371"/>
                  </a:lnTo>
                  <a:lnTo>
                    <a:pt x="638" y="4325"/>
                  </a:lnTo>
                  <a:lnTo>
                    <a:pt x="598" y="4277"/>
                  </a:lnTo>
                  <a:lnTo>
                    <a:pt x="558" y="4228"/>
                  </a:lnTo>
                  <a:lnTo>
                    <a:pt x="520" y="4177"/>
                  </a:lnTo>
                  <a:lnTo>
                    <a:pt x="483" y="4127"/>
                  </a:lnTo>
                  <a:lnTo>
                    <a:pt x="447" y="4075"/>
                  </a:lnTo>
                  <a:lnTo>
                    <a:pt x="412" y="4023"/>
                  </a:lnTo>
                  <a:lnTo>
                    <a:pt x="379" y="3969"/>
                  </a:lnTo>
                  <a:lnTo>
                    <a:pt x="347" y="3915"/>
                  </a:lnTo>
                  <a:lnTo>
                    <a:pt x="316" y="3860"/>
                  </a:lnTo>
                  <a:lnTo>
                    <a:pt x="287" y="3804"/>
                  </a:lnTo>
                  <a:lnTo>
                    <a:pt x="258" y="3747"/>
                  </a:lnTo>
                  <a:lnTo>
                    <a:pt x="232" y="3689"/>
                  </a:lnTo>
                  <a:lnTo>
                    <a:pt x="206" y="3631"/>
                  </a:lnTo>
                  <a:lnTo>
                    <a:pt x="182" y="3573"/>
                  </a:lnTo>
                  <a:lnTo>
                    <a:pt x="159" y="3513"/>
                  </a:lnTo>
                  <a:lnTo>
                    <a:pt x="137" y="3452"/>
                  </a:lnTo>
                  <a:lnTo>
                    <a:pt x="118" y="3391"/>
                  </a:lnTo>
                  <a:lnTo>
                    <a:pt x="99" y="3330"/>
                  </a:lnTo>
                  <a:lnTo>
                    <a:pt x="83" y="3267"/>
                  </a:lnTo>
                  <a:lnTo>
                    <a:pt x="67" y="3204"/>
                  </a:lnTo>
                  <a:lnTo>
                    <a:pt x="53" y="3141"/>
                  </a:lnTo>
                  <a:lnTo>
                    <a:pt x="41" y="3076"/>
                  </a:lnTo>
                  <a:lnTo>
                    <a:pt x="30" y="3012"/>
                  </a:lnTo>
                  <a:lnTo>
                    <a:pt x="21" y="2947"/>
                  </a:lnTo>
                  <a:lnTo>
                    <a:pt x="14" y="2881"/>
                  </a:lnTo>
                  <a:lnTo>
                    <a:pt x="8" y="2815"/>
                  </a:lnTo>
                  <a:lnTo>
                    <a:pt x="3" y="2749"/>
                  </a:lnTo>
                  <a:lnTo>
                    <a:pt x="1" y="2682"/>
                  </a:lnTo>
                  <a:lnTo>
                    <a:pt x="0" y="2614"/>
                  </a:lnTo>
                  <a:lnTo>
                    <a:pt x="1" y="2546"/>
                  </a:lnTo>
                  <a:lnTo>
                    <a:pt x="3" y="2479"/>
                  </a:lnTo>
                  <a:lnTo>
                    <a:pt x="8" y="2413"/>
                  </a:lnTo>
                  <a:lnTo>
                    <a:pt x="14" y="2347"/>
                  </a:lnTo>
                  <a:lnTo>
                    <a:pt x="21" y="2281"/>
                  </a:lnTo>
                  <a:lnTo>
                    <a:pt x="30" y="2217"/>
                  </a:lnTo>
                  <a:lnTo>
                    <a:pt x="41" y="2152"/>
                  </a:lnTo>
                  <a:lnTo>
                    <a:pt x="53" y="2088"/>
                  </a:lnTo>
                  <a:lnTo>
                    <a:pt x="67" y="2024"/>
                  </a:lnTo>
                  <a:lnTo>
                    <a:pt x="83" y="1961"/>
                  </a:lnTo>
                  <a:lnTo>
                    <a:pt x="99" y="1899"/>
                  </a:lnTo>
                  <a:lnTo>
                    <a:pt x="118" y="1838"/>
                  </a:lnTo>
                  <a:lnTo>
                    <a:pt x="137" y="1777"/>
                  </a:lnTo>
                  <a:lnTo>
                    <a:pt x="159" y="1716"/>
                  </a:lnTo>
                  <a:lnTo>
                    <a:pt x="182" y="1656"/>
                  </a:lnTo>
                  <a:lnTo>
                    <a:pt x="206" y="1597"/>
                  </a:lnTo>
                  <a:lnTo>
                    <a:pt x="232" y="1539"/>
                  </a:lnTo>
                  <a:lnTo>
                    <a:pt x="258" y="1482"/>
                  </a:lnTo>
                  <a:lnTo>
                    <a:pt x="287" y="1424"/>
                  </a:lnTo>
                  <a:lnTo>
                    <a:pt x="316" y="1369"/>
                  </a:lnTo>
                  <a:lnTo>
                    <a:pt x="347" y="1313"/>
                  </a:lnTo>
                  <a:lnTo>
                    <a:pt x="379" y="1259"/>
                  </a:lnTo>
                  <a:lnTo>
                    <a:pt x="412" y="1205"/>
                  </a:lnTo>
                  <a:lnTo>
                    <a:pt x="447" y="1153"/>
                  </a:lnTo>
                  <a:lnTo>
                    <a:pt x="483" y="1102"/>
                  </a:lnTo>
                  <a:lnTo>
                    <a:pt x="520" y="1051"/>
                  </a:lnTo>
                  <a:lnTo>
                    <a:pt x="558" y="1000"/>
                  </a:lnTo>
                  <a:lnTo>
                    <a:pt x="598" y="952"/>
                  </a:lnTo>
                  <a:lnTo>
                    <a:pt x="638" y="903"/>
                  </a:lnTo>
                  <a:lnTo>
                    <a:pt x="680" y="857"/>
                  </a:lnTo>
                  <a:lnTo>
                    <a:pt x="722" y="811"/>
                  </a:lnTo>
                  <a:lnTo>
                    <a:pt x="766" y="766"/>
                  </a:lnTo>
                  <a:lnTo>
                    <a:pt x="811" y="722"/>
                  </a:lnTo>
                  <a:lnTo>
                    <a:pt x="857" y="680"/>
                  </a:lnTo>
                  <a:lnTo>
                    <a:pt x="904" y="637"/>
                  </a:lnTo>
                  <a:lnTo>
                    <a:pt x="952" y="597"/>
                  </a:lnTo>
                  <a:lnTo>
                    <a:pt x="1001" y="558"/>
                  </a:lnTo>
                  <a:lnTo>
                    <a:pt x="1051" y="520"/>
                  </a:lnTo>
                  <a:lnTo>
                    <a:pt x="1101" y="483"/>
                  </a:lnTo>
                  <a:lnTo>
                    <a:pt x="1153" y="447"/>
                  </a:lnTo>
                  <a:lnTo>
                    <a:pt x="1206" y="413"/>
                  </a:lnTo>
                  <a:lnTo>
                    <a:pt x="1259" y="379"/>
                  </a:lnTo>
                  <a:lnTo>
                    <a:pt x="1313" y="347"/>
                  </a:lnTo>
                  <a:lnTo>
                    <a:pt x="1369" y="316"/>
                  </a:lnTo>
                  <a:lnTo>
                    <a:pt x="1425" y="286"/>
                  </a:lnTo>
                  <a:lnTo>
                    <a:pt x="1482" y="258"/>
                  </a:lnTo>
                  <a:lnTo>
                    <a:pt x="1539" y="231"/>
                  </a:lnTo>
                  <a:lnTo>
                    <a:pt x="1597" y="205"/>
                  </a:lnTo>
                  <a:lnTo>
                    <a:pt x="1657" y="181"/>
                  </a:lnTo>
                  <a:lnTo>
                    <a:pt x="1715" y="159"/>
                  </a:lnTo>
                  <a:lnTo>
                    <a:pt x="1776" y="137"/>
                  </a:lnTo>
                  <a:lnTo>
                    <a:pt x="1838" y="118"/>
                  </a:lnTo>
                  <a:lnTo>
                    <a:pt x="1899" y="99"/>
                  </a:lnTo>
                  <a:lnTo>
                    <a:pt x="1961" y="82"/>
                  </a:lnTo>
                  <a:lnTo>
                    <a:pt x="2024" y="67"/>
                  </a:lnTo>
                  <a:lnTo>
                    <a:pt x="2088" y="53"/>
                  </a:lnTo>
                  <a:lnTo>
                    <a:pt x="2152" y="40"/>
                  </a:lnTo>
                  <a:lnTo>
                    <a:pt x="2217" y="30"/>
                  </a:lnTo>
                  <a:lnTo>
                    <a:pt x="2281" y="21"/>
                  </a:lnTo>
                  <a:lnTo>
                    <a:pt x="2347" y="14"/>
                  </a:lnTo>
                  <a:lnTo>
                    <a:pt x="2414" y="8"/>
                  </a:lnTo>
                  <a:lnTo>
                    <a:pt x="2480" y="4"/>
                  </a:lnTo>
                  <a:lnTo>
                    <a:pt x="2547" y="1"/>
                  </a:lnTo>
                  <a:lnTo>
                    <a:pt x="2614" y="0"/>
                  </a:lnTo>
                  <a:lnTo>
                    <a:pt x="2682" y="1"/>
                  </a:lnTo>
                  <a:lnTo>
                    <a:pt x="2749" y="4"/>
                  </a:lnTo>
                  <a:lnTo>
                    <a:pt x="2816" y="8"/>
                  </a:lnTo>
                  <a:lnTo>
                    <a:pt x="2881" y="14"/>
                  </a:lnTo>
                  <a:lnTo>
                    <a:pt x="2947" y="21"/>
                  </a:lnTo>
                  <a:lnTo>
                    <a:pt x="3013" y="30"/>
                  </a:lnTo>
                  <a:lnTo>
                    <a:pt x="3077" y="40"/>
                  </a:lnTo>
                  <a:lnTo>
                    <a:pt x="3140" y="53"/>
                  </a:lnTo>
                  <a:lnTo>
                    <a:pt x="3205" y="67"/>
                  </a:lnTo>
                  <a:lnTo>
                    <a:pt x="3267" y="82"/>
                  </a:lnTo>
                  <a:lnTo>
                    <a:pt x="3329" y="99"/>
                  </a:lnTo>
                  <a:lnTo>
                    <a:pt x="3392" y="118"/>
                  </a:lnTo>
                  <a:lnTo>
                    <a:pt x="3453" y="137"/>
                  </a:lnTo>
                  <a:lnTo>
                    <a:pt x="3513" y="159"/>
                  </a:lnTo>
                  <a:lnTo>
                    <a:pt x="3573" y="181"/>
                  </a:lnTo>
                  <a:lnTo>
                    <a:pt x="3631" y="205"/>
                  </a:lnTo>
                  <a:lnTo>
                    <a:pt x="3690" y="231"/>
                  </a:lnTo>
                  <a:lnTo>
                    <a:pt x="3748" y="258"/>
                  </a:lnTo>
                  <a:lnTo>
                    <a:pt x="3804" y="286"/>
                  </a:lnTo>
                  <a:lnTo>
                    <a:pt x="3861" y="316"/>
                  </a:lnTo>
                  <a:lnTo>
                    <a:pt x="3915" y="347"/>
                  </a:lnTo>
                  <a:lnTo>
                    <a:pt x="3970" y="379"/>
                  </a:lnTo>
                  <a:lnTo>
                    <a:pt x="4023" y="413"/>
                  </a:lnTo>
                  <a:lnTo>
                    <a:pt x="4076" y="447"/>
                  </a:lnTo>
                  <a:lnTo>
                    <a:pt x="4128" y="483"/>
                  </a:lnTo>
                  <a:lnTo>
                    <a:pt x="4178" y="520"/>
                  </a:lnTo>
                  <a:lnTo>
                    <a:pt x="4228" y="558"/>
                  </a:lnTo>
                  <a:lnTo>
                    <a:pt x="4276" y="597"/>
                  </a:lnTo>
                  <a:lnTo>
                    <a:pt x="4325" y="637"/>
                  </a:lnTo>
                  <a:lnTo>
                    <a:pt x="4372" y="680"/>
                  </a:lnTo>
                  <a:lnTo>
                    <a:pt x="4418" y="722"/>
                  </a:lnTo>
                  <a:lnTo>
                    <a:pt x="4463" y="766"/>
                  </a:lnTo>
                  <a:lnTo>
                    <a:pt x="4507" y="811"/>
                  </a:lnTo>
                  <a:lnTo>
                    <a:pt x="4549" y="857"/>
                  </a:lnTo>
                  <a:lnTo>
                    <a:pt x="4591" y="903"/>
                  </a:lnTo>
                  <a:lnTo>
                    <a:pt x="4631" y="952"/>
                  </a:lnTo>
                  <a:lnTo>
                    <a:pt x="4670" y="1000"/>
                  </a:lnTo>
                  <a:lnTo>
                    <a:pt x="4708" y="1051"/>
                  </a:lnTo>
                  <a:lnTo>
                    <a:pt x="4746" y="1102"/>
                  </a:lnTo>
                  <a:lnTo>
                    <a:pt x="4782" y="1153"/>
                  </a:lnTo>
                  <a:lnTo>
                    <a:pt x="4817" y="1205"/>
                  </a:lnTo>
                  <a:lnTo>
                    <a:pt x="4850" y="1259"/>
                  </a:lnTo>
                  <a:lnTo>
                    <a:pt x="4882" y="1313"/>
                  </a:lnTo>
                  <a:lnTo>
                    <a:pt x="4912" y="1369"/>
                  </a:lnTo>
                  <a:lnTo>
                    <a:pt x="4942" y="1424"/>
                  </a:lnTo>
                  <a:lnTo>
                    <a:pt x="4971" y="1482"/>
                  </a:lnTo>
                  <a:lnTo>
                    <a:pt x="4998" y="1539"/>
                  </a:lnTo>
                  <a:lnTo>
                    <a:pt x="5023" y="1597"/>
                  </a:lnTo>
                  <a:lnTo>
                    <a:pt x="5047" y="1656"/>
                  </a:lnTo>
                  <a:lnTo>
                    <a:pt x="5070" y="1716"/>
                  </a:lnTo>
                  <a:lnTo>
                    <a:pt x="5091" y="1777"/>
                  </a:lnTo>
                  <a:lnTo>
                    <a:pt x="5110" y="1838"/>
                  </a:lnTo>
                  <a:lnTo>
                    <a:pt x="5129" y="1899"/>
                  </a:lnTo>
                  <a:lnTo>
                    <a:pt x="5146" y="1961"/>
                  </a:lnTo>
                  <a:lnTo>
                    <a:pt x="5161" y="2024"/>
                  </a:lnTo>
                  <a:lnTo>
                    <a:pt x="5175" y="2088"/>
                  </a:lnTo>
                  <a:lnTo>
                    <a:pt x="5188" y="2152"/>
                  </a:lnTo>
                  <a:lnTo>
                    <a:pt x="5198" y="2217"/>
                  </a:lnTo>
                  <a:lnTo>
                    <a:pt x="5207" y="2281"/>
                  </a:lnTo>
                  <a:lnTo>
                    <a:pt x="5215" y="2347"/>
                  </a:lnTo>
                  <a:lnTo>
                    <a:pt x="5221" y="2413"/>
                  </a:lnTo>
                  <a:lnTo>
                    <a:pt x="5225" y="2479"/>
                  </a:lnTo>
                  <a:lnTo>
                    <a:pt x="5228" y="2546"/>
                  </a:lnTo>
                  <a:lnTo>
                    <a:pt x="5228" y="2614"/>
                  </a:lnTo>
                  <a:lnTo>
                    <a:pt x="5228" y="2682"/>
                  </a:lnTo>
                  <a:lnTo>
                    <a:pt x="5225" y="2749"/>
                  </a:lnTo>
                  <a:lnTo>
                    <a:pt x="5221" y="2815"/>
                  </a:lnTo>
                  <a:lnTo>
                    <a:pt x="5215" y="2881"/>
                  </a:lnTo>
                  <a:lnTo>
                    <a:pt x="5207" y="2947"/>
                  </a:lnTo>
                  <a:lnTo>
                    <a:pt x="5198" y="3012"/>
                  </a:lnTo>
                  <a:lnTo>
                    <a:pt x="5188" y="3076"/>
                  </a:lnTo>
                  <a:lnTo>
                    <a:pt x="5175" y="3141"/>
                  </a:lnTo>
                  <a:lnTo>
                    <a:pt x="5161" y="3204"/>
                  </a:lnTo>
                  <a:lnTo>
                    <a:pt x="5146" y="3267"/>
                  </a:lnTo>
                  <a:lnTo>
                    <a:pt x="5129" y="3330"/>
                  </a:lnTo>
                  <a:lnTo>
                    <a:pt x="5110" y="3391"/>
                  </a:lnTo>
                  <a:lnTo>
                    <a:pt x="5091" y="3452"/>
                  </a:lnTo>
                  <a:lnTo>
                    <a:pt x="5070" y="3513"/>
                  </a:lnTo>
                  <a:lnTo>
                    <a:pt x="5047" y="3573"/>
                  </a:lnTo>
                  <a:lnTo>
                    <a:pt x="5023" y="3631"/>
                  </a:lnTo>
                  <a:lnTo>
                    <a:pt x="4998" y="3689"/>
                  </a:lnTo>
                  <a:lnTo>
                    <a:pt x="4971" y="3747"/>
                  </a:lnTo>
                  <a:lnTo>
                    <a:pt x="4942" y="3804"/>
                  </a:lnTo>
                  <a:lnTo>
                    <a:pt x="4912" y="3860"/>
                  </a:lnTo>
                  <a:lnTo>
                    <a:pt x="4882" y="3915"/>
                  </a:lnTo>
                  <a:lnTo>
                    <a:pt x="4850" y="3969"/>
                  </a:lnTo>
                  <a:lnTo>
                    <a:pt x="4817" y="4023"/>
                  </a:lnTo>
                  <a:lnTo>
                    <a:pt x="4782" y="4075"/>
                  </a:lnTo>
                  <a:lnTo>
                    <a:pt x="4746" y="4127"/>
                  </a:lnTo>
                  <a:lnTo>
                    <a:pt x="4708" y="4177"/>
                  </a:lnTo>
                  <a:lnTo>
                    <a:pt x="4670" y="4228"/>
                  </a:lnTo>
                  <a:lnTo>
                    <a:pt x="4631" y="4277"/>
                  </a:lnTo>
                  <a:lnTo>
                    <a:pt x="4591" y="4325"/>
                  </a:lnTo>
                  <a:lnTo>
                    <a:pt x="4549" y="4371"/>
                  </a:lnTo>
                  <a:lnTo>
                    <a:pt x="4507" y="4417"/>
                  </a:lnTo>
                  <a:lnTo>
                    <a:pt x="4463" y="4462"/>
                  </a:lnTo>
                  <a:lnTo>
                    <a:pt x="4418" y="4506"/>
                  </a:lnTo>
                  <a:lnTo>
                    <a:pt x="4372" y="4548"/>
                  </a:lnTo>
                  <a:lnTo>
                    <a:pt x="4325" y="4591"/>
                  </a:lnTo>
                  <a:lnTo>
                    <a:pt x="4276" y="4631"/>
                  </a:lnTo>
                  <a:lnTo>
                    <a:pt x="4228" y="4671"/>
                  </a:lnTo>
                  <a:lnTo>
                    <a:pt x="4178" y="4709"/>
                  </a:lnTo>
                  <a:lnTo>
                    <a:pt x="4128" y="4745"/>
                  </a:lnTo>
                  <a:lnTo>
                    <a:pt x="4076" y="4781"/>
                  </a:lnTo>
                  <a:lnTo>
                    <a:pt x="4023" y="4816"/>
                  </a:lnTo>
                  <a:lnTo>
                    <a:pt x="3970" y="4849"/>
                  </a:lnTo>
                  <a:lnTo>
                    <a:pt x="3915" y="4881"/>
                  </a:lnTo>
                  <a:lnTo>
                    <a:pt x="3861" y="4912"/>
                  </a:lnTo>
                  <a:lnTo>
                    <a:pt x="3804" y="4942"/>
                  </a:lnTo>
                  <a:lnTo>
                    <a:pt x="3748" y="4970"/>
                  </a:lnTo>
                  <a:lnTo>
                    <a:pt x="3690" y="4998"/>
                  </a:lnTo>
                  <a:lnTo>
                    <a:pt x="3631" y="5023"/>
                  </a:lnTo>
                  <a:lnTo>
                    <a:pt x="3573" y="5047"/>
                  </a:lnTo>
                  <a:lnTo>
                    <a:pt x="3513" y="5069"/>
                  </a:lnTo>
                  <a:lnTo>
                    <a:pt x="3453" y="5091"/>
                  </a:lnTo>
                  <a:lnTo>
                    <a:pt x="3392" y="5111"/>
                  </a:lnTo>
                  <a:lnTo>
                    <a:pt x="3329" y="5129"/>
                  </a:lnTo>
                  <a:lnTo>
                    <a:pt x="3267" y="5146"/>
                  </a:lnTo>
                  <a:lnTo>
                    <a:pt x="3205" y="5161"/>
                  </a:lnTo>
                  <a:lnTo>
                    <a:pt x="3140" y="5175"/>
                  </a:lnTo>
                  <a:lnTo>
                    <a:pt x="3077" y="5188"/>
                  </a:lnTo>
                  <a:lnTo>
                    <a:pt x="3013" y="5198"/>
                  </a:lnTo>
                  <a:lnTo>
                    <a:pt x="2947" y="5207"/>
                  </a:lnTo>
                  <a:lnTo>
                    <a:pt x="2881" y="5214"/>
                  </a:lnTo>
                  <a:lnTo>
                    <a:pt x="2816" y="5221"/>
                  </a:lnTo>
                  <a:lnTo>
                    <a:pt x="2749" y="5225"/>
                  </a:lnTo>
                  <a:lnTo>
                    <a:pt x="2682" y="5227"/>
                  </a:lnTo>
                  <a:lnTo>
                    <a:pt x="2614" y="5228"/>
                  </a:lnTo>
                  <a:lnTo>
                    <a:pt x="2614" y="5227"/>
                  </a:lnTo>
                  <a:close/>
                  <a:moveTo>
                    <a:pt x="1131" y="3819"/>
                  </a:moveTo>
                  <a:lnTo>
                    <a:pt x="1153" y="3735"/>
                  </a:lnTo>
                  <a:lnTo>
                    <a:pt x="1176" y="3651"/>
                  </a:lnTo>
                  <a:lnTo>
                    <a:pt x="1198" y="3570"/>
                  </a:lnTo>
                  <a:lnTo>
                    <a:pt x="1222" y="3493"/>
                  </a:lnTo>
                  <a:lnTo>
                    <a:pt x="1234" y="3455"/>
                  </a:lnTo>
                  <a:lnTo>
                    <a:pt x="1247" y="3417"/>
                  </a:lnTo>
                  <a:lnTo>
                    <a:pt x="1258" y="3381"/>
                  </a:lnTo>
                  <a:lnTo>
                    <a:pt x="1271" y="3345"/>
                  </a:lnTo>
                  <a:lnTo>
                    <a:pt x="1283" y="3310"/>
                  </a:lnTo>
                  <a:lnTo>
                    <a:pt x="1296" y="3275"/>
                  </a:lnTo>
                  <a:lnTo>
                    <a:pt x="1309" y="3242"/>
                  </a:lnTo>
                  <a:lnTo>
                    <a:pt x="1321" y="3210"/>
                  </a:lnTo>
                  <a:lnTo>
                    <a:pt x="1335" y="3179"/>
                  </a:lnTo>
                  <a:lnTo>
                    <a:pt x="1348" y="3148"/>
                  </a:lnTo>
                  <a:lnTo>
                    <a:pt x="1362" y="3118"/>
                  </a:lnTo>
                  <a:lnTo>
                    <a:pt x="1376" y="3089"/>
                  </a:lnTo>
                  <a:lnTo>
                    <a:pt x="1389" y="3061"/>
                  </a:lnTo>
                  <a:lnTo>
                    <a:pt x="1403" y="3033"/>
                  </a:lnTo>
                  <a:lnTo>
                    <a:pt x="1418" y="3008"/>
                  </a:lnTo>
                  <a:lnTo>
                    <a:pt x="1432" y="2983"/>
                  </a:lnTo>
                  <a:lnTo>
                    <a:pt x="1447" y="2959"/>
                  </a:lnTo>
                  <a:lnTo>
                    <a:pt x="1462" y="2936"/>
                  </a:lnTo>
                  <a:lnTo>
                    <a:pt x="1477" y="2914"/>
                  </a:lnTo>
                  <a:lnTo>
                    <a:pt x="1492" y="2893"/>
                  </a:lnTo>
                  <a:lnTo>
                    <a:pt x="1508" y="2873"/>
                  </a:lnTo>
                  <a:lnTo>
                    <a:pt x="1524" y="2855"/>
                  </a:lnTo>
                  <a:lnTo>
                    <a:pt x="1539" y="2838"/>
                  </a:lnTo>
                  <a:lnTo>
                    <a:pt x="1556" y="2822"/>
                  </a:lnTo>
                  <a:lnTo>
                    <a:pt x="1574" y="2804"/>
                  </a:lnTo>
                  <a:lnTo>
                    <a:pt x="1591" y="2787"/>
                  </a:lnTo>
                  <a:lnTo>
                    <a:pt x="1609" y="2772"/>
                  </a:lnTo>
                  <a:lnTo>
                    <a:pt x="1629" y="2757"/>
                  </a:lnTo>
                  <a:lnTo>
                    <a:pt x="1649" y="2743"/>
                  </a:lnTo>
                  <a:lnTo>
                    <a:pt x="1668" y="2729"/>
                  </a:lnTo>
                  <a:lnTo>
                    <a:pt x="1690" y="2718"/>
                  </a:lnTo>
                  <a:lnTo>
                    <a:pt x="1711" y="2706"/>
                  </a:lnTo>
                  <a:lnTo>
                    <a:pt x="1733" y="2697"/>
                  </a:lnTo>
                  <a:lnTo>
                    <a:pt x="1756" y="2688"/>
                  </a:lnTo>
                  <a:lnTo>
                    <a:pt x="1780" y="2681"/>
                  </a:lnTo>
                  <a:lnTo>
                    <a:pt x="1804" y="2674"/>
                  </a:lnTo>
                  <a:lnTo>
                    <a:pt x="1829" y="2669"/>
                  </a:lnTo>
                  <a:lnTo>
                    <a:pt x="1855" y="2666"/>
                  </a:lnTo>
                  <a:lnTo>
                    <a:pt x="1881" y="2664"/>
                  </a:lnTo>
                  <a:lnTo>
                    <a:pt x="1909" y="2663"/>
                  </a:lnTo>
                  <a:lnTo>
                    <a:pt x="1927" y="2663"/>
                  </a:lnTo>
                  <a:lnTo>
                    <a:pt x="1946" y="2664"/>
                  </a:lnTo>
                  <a:lnTo>
                    <a:pt x="1964" y="2666"/>
                  </a:lnTo>
                  <a:lnTo>
                    <a:pt x="1983" y="2668"/>
                  </a:lnTo>
                  <a:lnTo>
                    <a:pt x="2001" y="2672"/>
                  </a:lnTo>
                  <a:lnTo>
                    <a:pt x="2021" y="2678"/>
                  </a:lnTo>
                  <a:lnTo>
                    <a:pt x="2039" y="2683"/>
                  </a:lnTo>
                  <a:lnTo>
                    <a:pt x="2060" y="2691"/>
                  </a:lnTo>
                  <a:lnTo>
                    <a:pt x="2079" y="2701"/>
                  </a:lnTo>
                  <a:lnTo>
                    <a:pt x="2100" y="2711"/>
                  </a:lnTo>
                  <a:lnTo>
                    <a:pt x="2122" y="2724"/>
                  </a:lnTo>
                  <a:lnTo>
                    <a:pt x="2144" y="2739"/>
                  </a:lnTo>
                  <a:lnTo>
                    <a:pt x="2166" y="2756"/>
                  </a:lnTo>
                  <a:lnTo>
                    <a:pt x="2189" y="2774"/>
                  </a:lnTo>
                  <a:lnTo>
                    <a:pt x="2213" y="2796"/>
                  </a:lnTo>
                  <a:lnTo>
                    <a:pt x="2237" y="2820"/>
                  </a:lnTo>
                  <a:lnTo>
                    <a:pt x="2256" y="2839"/>
                  </a:lnTo>
                  <a:lnTo>
                    <a:pt x="2275" y="2860"/>
                  </a:lnTo>
                  <a:lnTo>
                    <a:pt x="2295" y="2881"/>
                  </a:lnTo>
                  <a:lnTo>
                    <a:pt x="2314" y="2906"/>
                  </a:lnTo>
                  <a:lnTo>
                    <a:pt x="2334" y="2932"/>
                  </a:lnTo>
                  <a:lnTo>
                    <a:pt x="2354" y="2960"/>
                  </a:lnTo>
                  <a:lnTo>
                    <a:pt x="2374" y="2990"/>
                  </a:lnTo>
                  <a:lnTo>
                    <a:pt x="2395" y="3021"/>
                  </a:lnTo>
                  <a:lnTo>
                    <a:pt x="2415" y="3054"/>
                  </a:lnTo>
                  <a:lnTo>
                    <a:pt x="2435" y="3090"/>
                  </a:lnTo>
                  <a:lnTo>
                    <a:pt x="2456" y="3127"/>
                  </a:lnTo>
                  <a:lnTo>
                    <a:pt x="2478" y="3166"/>
                  </a:lnTo>
                  <a:lnTo>
                    <a:pt x="2499" y="3207"/>
                  </a:lnTo>
                  <a:lnTo>
                    <a:pt x="2521" y="3250"/>
                  </a:lnTo>
                  <a:lnTo>
                    <a:pt x="2543" y="3295"/>
                  </a:lnTo>
                  <a:lnTo>
                    <a:pt x="2564" y="3342"/>
                  </a:lnTo>
                  <a:lnTo>
                    <a:pt x="2614" y="3456"/>
                  </a:lnTo>
                  <a:lnTo>
                    <a:pt x="2665" y="3341"/>
                  </a:lnTo>
                  <a:lnTo>
                    <a:pt x="2687" y="3295"/>
                  </a:lnTo>
                  <a:lnTo>
                    <a:pt x="2708" y="3250"/>
                  </a:lnTo>
                  <a:lnTo>
                    <a:pt x="2730" y="3207"/>
                  </a:lnTo>
                  <a:lnTo>
                    <a:pt x="2751" y="3166"/>
                  </a:lnTo>
                  <a:lnTo>
                    <a:pt x="2773" y="3127"/>
                  </a:lnTo>
                  <a:lnTo>
                    <a:pt x="2794" y="3090"/>
                  </a:lnTo>
                  <a:lnTo>
                    <a:pt x="2814" y="3054"/>
                  </a:lnTo>
                  <a:lnTo>
                    <a:pt x="2835" y="3021"/>
                  </a:lnTo>
                  <a:lnTo>
                    <a:pt x="2855" y="2990"/>
                  </a:lnTo>
                  <a:lnTo>
                    <a:pt x="2876" y="2960"/>
                  </a:lnTo>
                  <a:lnTo>
                    <a:pt x="2895" y="2932"/>
                  </a:lnTo>
                  <a:lnTo>
                    <a:pt x="2915" y="2906"/>
                  </a:lnTo>
                  <a:lnTo>
                    <a:pt x="2934" y="2881"/>
                  </a:lnTo>
                  <a:lnTo>
                    <a:pt x="2954" y="2860"/>
                  </a:lnTo>
                  <a:lnTo>
                    <a:pt x="2973" y="2839"/>
                  </a:lnTo>
                  <a:lnTo>
                    <a:pt x="2992" y="2820"/>
                  </a:lnTo>
                  <a:lnTo>
                    <a:pt x="3016" y="2796"/>
                  </a:lnTo>
                  <a:lnTo>
                    <a:pt x="3040" y="2774"/>
                  </a:lnTo>
                  <a:lnTo>
                    <a:pt x="3063" y="2756"/>
                  </a:lnTo>
                  <a:lnTo>
                    <a:pt x="3085" y="2739"/>
                  </a:lnTo>
                  <a:lnTo>
                    <a:pt x="3107" y="2724"/>
                  </a:lnTo>
                  <a:lnTo>
                    <a:pt x="3128" y="2711"/>
                  </a:lnTo>
                  <a:lnTo>
                    <a:pt x="3149" y="2701"/>
                  </a:lnTo>
                  <a:lnTo>
                    <a:pt x="3169" y="2691"/>
                  </a:lnTo>
                  <a:lnTo>
                    <a:pt x="3189" y="2683"/>
                  </a:lnTo>
                  <a:lnTo>
                    <a:pt x="3208" y="2678"/>
                  </a:lnTo>
                  <a:lnTo>
                    <a:pt x="3228" y="2672"/>
                  </a:lnTo>
                  <a:lnTo>
                    <a:pt x="3246" y="2668"/>
                  </a:lnTo>
                  <a:lnTo>
                    <a:pt x="3265" y="2666"/>
                  </a:lnTo>
                  <a:lnTo>
                    <a:pt x="3283" y="2664"/>
                  </a:lnTo>
                  <a:lnTo>
                    <a:pt x="3319" y="2663"/>
                  </a:lnTo>
                  <a:lnTo>
                    <a:pt x="3347" y="2664"/>
                  </a:lnTo>
                  <a:lnTo>
                    <a:pt x="3373" y="2666"/>
                  </a:lnTo>
                  <a:lnTo>
                    <a:pt x="3400" y="2669"/>
                  </a:lnTo>
                  <a:lnTo>
                    <a:pt x="3425" y="2674"/>
                  </a:lnTo>
                  <a:lnTo>
                    <a:pt x="3449" y="2681"/>
                  </a:lnTo>
                  <a:lnTo>
                    <a:pt x="3472" y="2688"/>
                  </a:lnTo>
                  <a:lnTo>
                    <a:pt x="3495" y="2697"/>
                  </a:lnTo>
                  <a:lnTo>
                    <a:pt x="3517" y="2706"/>
                  </a:lnTo>
                  <a:lnTo>
                    <a:pt x="3539" y="2718"/>
                  </a:lnTo>
                  <a:lnTo>
                    <a:pt x="3560" y="2729"/>
                  </a:lnTo>
                  <a:lnTo>
                    <a:pt x="3581" y="2743"/>
                  </a:lnTo>
                  <a:lnTo>
                    <a:pt x="3600" y="2757"/>
                  </a:lnTo>
                  <a:lnTo>
                    <a:pt x="3619" y="2772"/>
                  </a:lnTo>
                  <a:lnTo>
                    <a:pt x="3637" y="2787"/>
                  </a:lnTo>
                  <a:lnTo>
                    <a:pt x="3655" y="2804"/>
                  </a:lnTo>
                  <a:lnTo>
                    <a:pt x="3673" y="2822"/>
                  </a:lnTo>
                  <a:lnTo>
                    <a:pt x="3689" y="2838"/>
                  </a:lnTo>
                  <a:lnTo>
                    <a:pt x="3705" y="2855"/>
                  </a:lnTo>
                  <a:lnTo>
                    <a:pt x="3721" y="2873"/>
                  </a:lnTo>
                  <a:lnTo>
                    <a:pt x="3736" y="2893"/>
                  </a:lnTo>
                  <a:lnTo>
                    <a:pt x="3751" y="2914"/>
                  </a:lnTo>
                  <a:lnTo>
                    <a:pt x="3767" y="2936"/>
                  </a:lnTo>
                  <a:lnTo>
                    <a:pt x="3782" y="2959"/>
                  </a:lnTo>
                  <a:lnTo>
                    <a:pt x="3796" y="2983"/>
                  </a:lnTo>
                  <a:lnTo>
                    <a:pt x="3811" y="3008"/>
                  </a:lnTo>
                  <a:lnTo>
                    <a:pt x="3825" y="3033"/>
                  </a:lnTo>
                  <a:lnTo>
                    <a:pt x="3840" y="3061"/>
                  </a:lnTo>
                  <a:lnTo>
                    <a:pt x="3854" y="3089"/>
                  </a:lnTo>
                  <a:lnTo>
                    <a:pt x="3867" y="3118"/>
                  </a:lnTo>
                  <a:lnTo>
                    <a:pt x="3880" y="3148"/>
                  </a:lnTo>
                  <a:lnTo>
                    <a:pt x="3894" y="3179"/>
                  </a:lnTo>
                  <a:lnTo>
                    <a:pt x="3907" y="3210"/>
                  </a:lnTo>
                  <a:lnTo>
                    <a:pt x="3920" y="3242"/>
                  </a:lnTo>
                  <a:lnTo>
                    <a:pt x="3933" y="3275"/>
                  </a:lnTo>
                  <a:lnTo>
                    <a:pt x="3946" y="3310"/>
                  </a:lnTo>
                  <a:lnTo>
                    <a:pt x="3958" y="3345"/>
                  </a:lnTo>
                  <a:lnTo>
                    <a:pt x="3970" y="3381"/>
                  </a:lnTo>
                  <a:lnTo>
                    <a:pt x="3983" y="3417"/>
                  </a:lnTo>
                  <a:lnTo>
                    <a:pt x="3994" y="3455"/>
                  </a:lnTo>
                  <a:lnTo>
                    <a:pt x="4007" y="3493"/>
                  </a:lnTo>
                  <a:lnTo>
                    <a:pt x="4030" y="3570"/>
                  </a:lnTo>
                  <a:lnTo>
                    <a:pt x="4053" y="3651"/>
                  </a:lnTo>
                  <a:lnTo>
                    <a:pt x="4075" y="3735"/>
                  </a:lnTo>
                  <a:lnTo>
                    <a:pt x="4097" y="3820"/>
                  </a:lnTo>
                  <a:lnTo>
                    <a:pt x="4268" y="3819"/>
                  </a:lnTo>
                  <a:lnTo>
                    <a:pt x="3339" y="778"/>
                  </a:lnTo>
                  <a:lnTo>
                    <a:pt x="2620" y="3161"/>
                  </a:lnTo>
                  <a:lnTo>
                    <a:pt x="2614" y="3161"/>
                  </a:lnTo>
                  <a:lnTo>
                    <a:pt x="2608" y="3161"/>
                  </a:lnTo>
                  <a:lnTo>
                    <a:pt x="1889" y="778"/>
                  </a:lnTo>
                  <a:lnTo>
                    <a:pt x="961" y="3819"/>
                  </a:lnTo>
                  <a:lnTo>
                    <a:pt x="1131" y="3819"/>
                  </a:lnTo>
                  <a:close/>
                </a:path>
              </a:pathLst>
            </a:custGeom>
            <a:solidFill>
              <a:srgbClr val="000000"/>
            </a:solidFill>
            <a:ln w="9525">
              <a:noFill/>
              <a:round/>
              <a:headEnd/>
              <a:tailEnd/>
            </a:ln>
          </p:spPr>
          <p:txBody>
            <a:bodyPr/>
            <a:lstStyle/>
            <a:p>
              <a:pPr>
                <a:defRPr/>
              </a:pPr>
              <a:endParaRPr lang="en-US" dirty="0">
                <a:solidFill>
                  <a:srgbClr val="000000"/>
                </a:solidFill>
                <a:latin typeface="Arial" charset="0"/>
                <a:cs typeface="+mn-cs"/>
              </a:endParaRPr>
            </a:p>
          </p:txBody>
        </p:sp>
      </p:gr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400" b="1">
          <a:solidFill>
            <a:srgbClr val="0063BE"/>
          </a:solidFill>
          <a:latin typeface="+mj-lt"/>
          <a:ea typeface="ＭＳ Ｐゴシック" pitchFamily="34" charset="-128"/>
          <a:cs typeface="+mj-cs"/>
        </a:defRPr>
      </a:lvl1pPr>
      <a:lvl2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2pPr>
      <a:lvl3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3pPr>
      <a:lvl4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4pPr>
      <a:lvl5pPr algn="l" rtl="0" eaLnBrk="0" fontAlgn="base" hangingPunct="0">
        <a:lnSpc>
          <a:spcPct val="80000"/>
        </a:lnSpc>
        <a:spcBef>
          <a:spcPct val="0"/>
        </a:spcBef>
        <a:spcAft>
          <a:spcPct val="0"/>
        </a:spcAft>
        <a:defRPr sz="3400" b="1">
          <a:solidFill>
            <a:srgbClr val="0063BE"/>
          </a:solidFill>
          <a:latin typeface="Arial" pitchFamily="34" charset="0"/>
          <a:ea typeface="ＭＳ Ｐゴシック" pitchFamily="34" charset="-128"/>
        </a:defRPr>
      </a:lvl5pPr>
      <a:lvl6pPr marL="457200" algn="l" rtl="0" fontAlgn="base">
        <a:lnSpc>
          <a:spcPct val="80000"/>
        </a:lnSpc>
        <a:spcBef>
          <a:spcPct val="0"/>
        </a:spcBef>
        <a:spcAft>
          <a:spcPct val="0"/>
        </a:spcAft>
        <a:defRPr sz="3400" b="1">
          <a:solidFill>
            <a:srgbClr val="0063BE"/>
          </a:solidFill>
          <a:latin typeface="Arial" pitchFamily="34" charset="0"/>
          <a:ea typeface="MS PGothic" pitchFamily="34" charset="-128"/>
        </a:defRPr>
      </a:lvl6pPr>
      <a:lvl7pPr marL="914400" algn="l" rtl="0" fontAlgn="base">
        <a:lnSpc>
          <a:spcPct val="80000"/>
        </a:lnSpc>
        <a:spcBef>
          <a:spcPct val="0"/>
        </a:spcBef>
        <a:spcAft>
          <a:spcPct val="0"/>
        </a:spcAft>
        <a:defRPr sz="3400" b="1">
          <a:solidFill>
            <a:srgbClr val="0063BE"/>
          </a:solidFill>
          <a:latin typeface="Arial" pitchFamily="34" charset="0"/>
          <a:ea typeface="MS PGothic" pitchFamily="34" charset="-128"/>
        </a:defRPr>
      </a:lvl7pPr>
      <a:lvl8pPr marL="1371600" algn="l" rtl="0" fontAlgn="base">
        <a:lnSpc>
          <a:spcPct val="80000"/>
        </a:lnSpc>
        <a:spcBef>
          <a:spcPct val="0"/>
        </a:spcBef>
        <a:spcAft>
          <a:spcPct val="0"/>
        </a:spcAft>
        <a:defRPr sz="3400" b="1">
          <a:solidFill>
            <a:srgbClr val="0063BE"/>
          </a:solidFill>
          <a:latin typeface="Arial" pitchFamily="34" charset="0"/>
          <a:ea typeface="MS PGothic" pitchFamily="34" charset="-128"/>
        </a:defRPr>
      </a:lvl8pPr>
      <a:lvl9pPr marL="1828800" algn="l" rtl="0" fontAlgn="base">
        <a:lnSpc>
          <a:spcPct val="80000"/>
        </a:lnSpc>
        <a:spcBef>
          <a:spcPct val="0"/>
        </a:spcBef>
        <a:spcAft>
          <a:spcPct val="0"/>
        </a:spcAft>
        <a:defRPr sz="3400" b="1">
          <a:solidFill>
            <a:srgbClr val="0063BE"/>
          </a:solidFill>
          <a:latin typeface="Arial" pitchFamily="34" charset="0"/>
          <a:ea typeface="MS PGothic" pitchFamily="34" charset="-128"/>
        </a:defRPr>
      </a:lvl9pPr>
    </p:titleStyle>
    <p:bodyStyle>
      <a:lvl1pPr marL="174625" indent="-174625" algn="l" rtl="0" eaLnBrk="0" fontAlgn="base" hangingPunct="0">
        <a:spcBef>
          <a:spcPct val="20000"/>
        </a:spcBef>
        <a:spcAft>
          <a:spcPct val="0"/>
        </a:spcAft>
        <a:buClr>
          <a:srgbClr val="0063BE"/>
        </a:buClr>
        <a:buChar char="•"/>
        <a:defRPr sz="2400" b="1">
          <a:solidFill>
            <a:schemeClr val="tx1"/>
          </a:solidFill>
          <a:latin typeface="+mn-lt"/>
          <a:ea typeface="ＭＳ Ｐゴシック" pitchFamily="34" charset="-128"/>
          <a:cs typeface="+mn-cs"/>
        </a:defRPr>
      </a:lvl1pPr>
      <a:lvl2pPr marL="522288" indent="-176213"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2pPr>
      <a:lvl3pPr marL="795338" indent="-158750" algn="l" rtl="0" eaLnBrk="0" fontAlgn="base" hangingPunct="0">
        <a:spcBef>
          <a:spcPct val="20000"/>
        </a:spcBef>
        <a:spcAft>
          <a:spcPct val="0"/>
        </a:spcAft>
        <a:buClr>
          <a:srgbClr val="0063BE"/>
        </a:buClr>
        <a:buFont typeface="Arial" pitchFamily="34" charset="0"/>
        <a:buChar char="…"/>
        <a:defRPr sz="2000">
          <a:solidFill>
            <a:srgbClr val="000000"/>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9.jpeg"/><Relationship Id="rId3" Type="http://schemas.openxmlformats.org/officeDocument/2006/relationships/notesSlide" Target="../notesSlides/notesSlide10.xml"/><Relationship Id="rId7" Type="http://schemas.openxmlformats.org/officeDocument/2006/relationships/image" Target="../media/image19.png"/><Relationship Id="rId12"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jpeg"/><Relationship Id="rId11" Type="http://schemas.openxmlformats.org/officeDocument/2006/relationships/image" Target="../media/image27.png"/><Relationship Id="rId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24.jpeg"/><Relationship Id="rId9" Type="http://schemas.openxmlformats.org/officeDocument/2006/relationships/image" Target="../media/image25.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image" Target="../media/image29.jpeg"/><Relationship Id="rId5" Type="http://schemas.openxmlformats.org/officeDocument/2006/relationships/image" Target="../media/image12.png"/><Relationship Id="rId10" Type="http://schemas.openxmlformats.org/officeDocument/2006/relationships/image" Target="../media/image28.jpeg"/><Relationship Id="rId4" Type="http://schemas.openxmlformats.org/officeDocument/2006/relationships/image" Target="../media/image24.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notesSlide" Target="../notesSlides/notesSlide12.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21.png"/><Relationship Id="rId5" Type="http://schemas.openxmlformats.org/officeDocument/2006/relationships/image" Target="../media/image12.pn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jpe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slideLayout" Target="../slideLayouts/slideLayout1.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 (Cont)</a:t>
            </a:r>
            <a:endParaRPr lang="en-US" sz="2800" b="1" dirty="0">
              <a:solidFill>
                <a:schemeClr val="accent1"/>
              </a:solidFill>
            </a:endParaRPr>
          </a:p>
        </p:txBody>
      </p:sp>
      <p:sp>
        <p:nvSpPr>
          <p:cNvPr id="10"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b="1" dirty="0" smtClean="0">
                <a:solidFill>
                  <a:srgbClr val="FF0000"/>
                </a:solidFill>
              </a:rPr>
              <a:t>3) Fire Alarm Engine:</a:t>
            </a:r>
          </a:p>
          <a:p>
            <a:pPr marL="342900" indent="-342900" eaLnBrk="0" hangingPunct="0">
              <a:spcBef>
                <a:spcPct val="20000"/>
              </a:spcBef>
              <a:buClr>
                <a:srgbClr val="CC0000"/>
              </a:buClr>
              <a:buFont typeface="Arial" pitchFamily="34" charset="0"/>
              <a:buChar char="•"/>
            </a:pPr>
            <a:r>
              <a:rPr lang="en-AU" dirty="0" smtClean="0"/>
              <a:t>Coherence Cluster will react based on the Fire Alarm Event and it will initiate an “in-parallel task” to correlate all “Person” entries within the “Fire Alarm Zone”.</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pPr>
            <a:r>
              <a:rPr lang="en-AU" sz="1600" dirty="0" smtClean="0"/>
              <a:t>	</a:t>
            </a:r>
            <a:r>
              <a:rPr lang="en-AU" sz="1600" u="sng" dirty="0" smtClean="0"/>
              <a:t>NOTE: This task is executed across all servers in the cluster in parallel.</a:t>
            </a:r>
          </a:p>
          <a:p>
            <a:pPr marL="342900" indent="-342900" eaLnBrk="0" hangingPunct="0">
              <a:spcBef>
                <a:spcPct val="20000"/>
              </a:spcBef>
              <a:buClr>
                <a:srgbClr val="CC0000"/>
              </a:buClr>
            </a:pPr>
            <a:endParaRPr lang="en-AU" sz="1600" u="sng" dirty="0" smtClean="0"/>
          </a:p>
          <a:p>
            <a:pPr marL="342900" indent="-342900" eaLnBrk="0" hangingPunct="0">
              <a:spcBef>
                <a:spcPct val="20000"/>
              </a:spcBef>
              <a:buClr>
                <a:srgbClr val="CC0000"/>
              </a:buClr>
              <a:buFont typeface="Arial" pitchFamily="34" charset="0"/>
              <a:buChar char="•"/>
            </a:pPr>
            <a:r>
              <a:rPr lang="en-AU" dirty="0" smtClean="0"/>
              <a:t>Coherence will invoke the “Notification Engine” for each Person found in the “Fire Alarm Zone”</a:t>
            </a:r>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8"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 (Cont)</a:t>
            </a:r>
            <a:endParaRPr lang="en-US" sz="2800" b="1" dirty="0">
              <a:solidFill>
                <a:schemeClr val="accent1"/>
              </a:solidFill>
            </a:endParaRPr>
          </a:p>
        </p:txBody>
      </p:sp>
      <p:sp>
        <p:nvSpPr>
          <p:cNvPr id="10" name="Content Placeholder 2"/>
          <p:cNvSpPr txBox="1">
            <a:spLocks/>
          </p:cNvSpPr>
          <p:nvPr/>
        </p:nvSpPr>
        <p:spPr bwMode="auto">
          <a:xfrm>
            <a:off x="396240" y="69723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b="1" dirty="0" smtClean="0">
                <a:solidFill>
                  <a:srgbClr val="FF0000"/>
                </a:solidFill>
              </a:rPr>
              <a:t>4) Notification Engine:</a:t>
            </a:r>
          </a:p>
          <a:p>
            <a:pPr marL="342900" indent="-342900" eaLnBrk="0" hangingPunct="0">
              <a:spcBef>
                <a:spcPct val="20000"/>
              </a:spcBef>
              <a:buClr>
                <a:srgbClr val="CC0000"/>
              </a:buClr>
              <a:buFont typeface="Arial" pitchFamily="34" charset="0"/>
              <a:buChar char="•"/>
            </a:pPr>
            <a:r>
              <a:rPr lang="en-AU" dirty="0" smtClean="0"/>
              <a:t>Notification Engine will integrate with the Notification Engine via a Custom Coherence JCA Adapter, which was implemented by the JCA SDK Framework.</a:t>
            </a:r>
            <a:endParaRPr lang="en-AU" sz="1400" u="sng" dirty="0" smtClean="0"/>
          </a:p>
          <a:p>
            <a:pPr marL="342900" indent="-342900" eaLnBrk="0" hangingPunct="0">
              <a:spcBef>
                <a:spcPct val="20000"/>
              </a:spcBef>
              <a:buClr>
                <a:srgbClr val="CC0000"/>
              </a:buClr>
              <a:buFont typeface="Arial" pitchFamily="34" charset="0"/>
              <a:buChar char="•"/>
            </a:pPr>
            <a:r>
              <a:rPr lang="en-AU" dirty="0" smtClean="0"/>
              <a:t>A BPEL Subscriber will receive the message via the Coherence JCA Adapter and it will </a:t>
            </a:r>
            <a:r>
              <a:rPr lang="en-AU" u="sng" dirty="0" smtClean="0"/>
              <a:t>enrich it </a:t>
            </a:r>
            <a:r>
              <a:rPr lang="en-AU" dirty="0" smtClean="0"/>
              <a:t>by using virtual Services via OSB:</a:t>
            </a:r>
          </a:p>
          <a:p>
            <a:pPr marL="800100" lvl="1" indent="-342900" eaLnBrk="0" hangingPunct="0">
              <a:spcBef>
                <a:spcPct val="20000"/>
              </a:spcBef>
              <a:buClr>
                <a:srgbClr val="CC0000"/>
              </a:buClr>
              <a:buFont typeface="Arial" pitchFamily="34" charset="0"/>
              <a:buChar char="•"/>
            </a:pPr>
            <a:r>
              <a:rPr lang="en-AU" dirty="0" err="1" smtClean="0"/>
              <a:t>SalesForce</a:t>
            </a:r>
            <a:r>
              <a:rPr lang="en-AU" dirty="0" smtClean="0"/>
              <a:t> Cloud CRM</a:t>
            </a:r>
          </a:p>
          <a:p>
            <a:pPr marL="800100" lvl="1" indent="-342900" eaLnBrk="0" hangingPunct="0">
              <a:spcBef>
                <a:spcPct val="20000"/>
              </a:spcBef>
              <a:buClr>
                <a:srgbClr val="CC0000"/>
              </a:buClr>
              <a:buFont typeface="Arial" pitchFamily="34" charset="0"/>
              <a:buChar char="•"/>
            </a:pPr>
            <a:r>
              <a:rPr lang="en-AU" dirty="0" smtClean="0"/>
              <a:t>Google Cloud (Translation Services)</a:t>
            </a:r>
          </a:p>
          <a:p>
            <a:pPr marL="800100" lvl="1"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8"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 (Cont)</a:t>
            </a:r>
            <a:endParaRPr lang="en-US" sz="2800" b="1" dirty="0">
              <a:solidFill>
                <a:schemeClr val="accent1"/>
              </a:solidFill>
            </a:endParaRPr>
          </a:p>
        </p:txBody>
      </p:sp>
      <p:sp>
        <p:nvSpPr>
          <p:cNvPr id="10"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b="1" dirty="0" smtClean="0">
                <a:solidFill>
                  <a:srgbClr val="FF0000"/>
                </a:solidFill>
              </a:rPr>
              <a:t>4) Notification Engine (cont):</a:t>
            </a:r>
          </a:p>
          <a:p>
            <a:pPr marL="342900" indent="-342900" eaLnBrk="0" hangingPunct="0">
              <a:spcBef>
                <a:spcPct val="20000"/>
              </a:spcBef>
              <a:buClr>
                <a:srgbClr val="CC0000"/>
              </a:buClr>
              <a:buFont typeface="Arial" pitchFamily="34" charset="0"/>
              <a:buChar char="•"/>
            </a:pPr>
            <a:r>
              <a:rPr lang="en-AU" dirty="0" smtClean="0"/>
              <a:t>BPEL Service will send the “enriched message” to an OSB “virtual messaging provider” service, that happens to interact with a final </a:t>
            </a:r>
            <a:r>
              <a:rPr lang="en-AU" dirty="0" err="1" smtClean="0"/>
              <a:t>SMS</a:t>
            </a:r>
            <a:r>
              <a:rPr lang="en-AU" dirty="0" smtClean="0"/>
              <a:t> Cloud Provider via UMS engine.</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pPr>
            <a:r>
              <a:rPr lang="en-AU" sz="1400" dirty="0" smtClean="0"/>
              <a:t>	</a:t>
            </a:r>
            <a:r>
              <a:rPr lang="en-AU" sz="1400" u="sng" dirty="0" smtClean="0"/>
              <a:t>Note: Since the Notification Engine uses “reliable messaging”, in case of any error, the transaction will rollback and the message will be sent back to the Coherence Cache. i.e. No messages will be lost in case of failure!</a:t>
            </a:r>
          </a:p>
          <a:p>
            <a:pPr marL="800100" lvl="1"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8"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4533900"/>
            <a:ext cx="91440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9" descr="http://4.bp.blogspot.com/-E6HoDkV1lOk/Tn3f6qIwzqI/AAAAAAAAAOA/rEPrqUFDZJA/s1600/Tracking.jpg"/>
          <p:cNvPicPr>
            <a:picLocks noChangeAspect="1" noChangeArrowheads="1"/>
          </p:cNvPicPr>
          <p:nvPr/>
        </p:nvPicPr>
        <p:blipFill>
          <a:blip r:embed="rId4" cstate="print"/>
          <a:srcRect/>
          <a:stretch>
            <a:fillRect/>
          </a:stretch>
        </p:blipFill>
        <p:spPr bwMode="auto">
          <a:xfrm>
            <a:off x="7964488" y="0"/>
            <a:ext cx="1179512" cy="117316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115616" y="1275606"/>
            <a:ext cx="2386013" cy="771525"/>
          </a:xfrm>
          <a:prstGeom prst="rect">
            <a:avLst/>
          </a:prstGeom>
          <a:noFill/>
          <a:ln w="9525">
            <a:noFill/>
            <a:miter lim="800000"/>
            <a:headEnd/>
            <a:tailEnd/>
          </a:ln>
        </p:spPr>
      </p:pic>
      <p:pic>
        <p:nvPicPr>
          <p:cNvPr id="1030" name="Picture 13" descr="http://campus.nccedu.com/ezine/articles/download/image/google-cloud"/>
          <p:cNvPicPr>
            <a:picLocks noChangeAspect="1" noChangeArrowheads="1"/>
          </p:cNvPicPr>
          <p:nvPr/>
        </p:nvPicPr>
        <p:blipFill>
          <a:blip r:embed="rId6" cstate="print"/>
          <a:srcRect/>
          <a:stretch>
            <a:fillRect/>
          </a:stretch>
        </p:blipFill>
        <p:spPr bwMode="auto">
          <a:xfrm>
            <a:off x="4868863" y="3733800"/>
            <a:ext cx="1905000" cy="876300"/>
          </a:xfrm>
          <a:prstGeom prst="rect">
            <a:avLst/>
          </a:prstGeom>
          <a:noFill/>
          <a:ln w="9525">
            <a:noFill/>
            <a:miter lim="800000"/>
            <a:headEnd/>
            <a:tailEnd/>
          </a:ln>
        </p:spPr>
      </p:pic>
      <p:pic>
        <p:nvPicPr>
          <p:cNvPr id="1031" name="Picture 14" descr="C:\Users\citurria\AppData\Local\Microsoft\Windows\Temporary Internet Files\Content.IE5\NCRD7PR5\polycomp.png"/>
          <p:cNvPicPr>
            <a:picLocks noChangeAspect="1" noChangeArrowheads="1"/>
          </p:cNvPicPr>
          <p:nvPr/>
        </p:nvPicPr>
        <p:blipFill>
          <a:blip r:embed="rId7" cstate="print"/>
          <a:srcRect/>
          <a:stretch>
            <a:fillRect/>
          </a:stretch>
        </p:blipFill>
        <p:spPr bwMode="auto">
          <a:xfrm>
            <a:off x="1924050" y="3532188"/>
            <a:ext cx="1746250" cy="1092200"/>
          </a:xfrm>
          <a:prstGeom prst="rect">
            <a:avLst/>
          </a:prstGeom>
          <a:noFill/>
          <a:ln w="9525">
            <a:noFill/>
            <a:miter lim="800000"/>
            <a:headEnd/>
            <a:tailEnd/>
          </a:ln>
        </p:spPr>
      </p:pic>
      <p:sp>
        <p:nvSpPr>
          <p:cNvPr id="59" name="TextBox 58"/>
          <p:cNvSpPr txBox="1"/>
          <p:nvPr/>
        </p:nvSpPr>
        <p:spPr>
          <a:xfrm>
            <a:off x="1043782" y="1060177"/>
            <a:ext cx="2663825" cy="253916"/>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AU" sz="1050" dirty="0" smtClean="0">
                <a:latin typeface="+mn-lt"/>
                <a:cs typeface="+mn-cs"/>
              </a:rPr>
              <a:t>Continuous and Parallel Queries</a:t>
            </a:r>
            <a:endParaRPr lang="en-AU" sz="700" dirty="0">
              <a:latin typeface="+mn-lt"/>
              <a:cs typeface="+mn-cs"/>
            </a:endParaRPr>
          </a:p>
        </p:txBody>
      </p:sp>
      <p:graphicFrame>
        <p:nvGraphicFramePr>
          <p:cNvPr id="1026" name="Object 2"/>
          <p:cNvGraphicFramePr>
            <a:graphicFrameLocks noChangeAspect="1"/>
          </p:cNvGraphicFramePr>
          <p:nvPr/>
        </p:nvGraphicFramePr>
        <p:xfrm>
          <a:off x="985565" y="844277"/>
          <a:ext cx="346075" cy="390525"/>
        </p:xfrm>
        <a:graphic>
          <a:graphicData uri="http://schemas.openxmlformats.org/presentationml/2006/ole">
            <p:oleObj spid="_x0000_s130050" name="Photo Editor Photo" r:id="rId8" imgW="1209524" imgH="1362265" progId="">
              <p:embed/>
            </p:oleObj>
          </a:graphicData>
        </a:graphic>
      </p:graphicFrame>
      <p:pic>
        <p:nvPicPr>
          <p:cNvPr id="1034" name="Picture 3"/>
          <p:cNvPicPr>
            <a:picLocks noChangeAspect="1" noChangeArrowheads="1"/>
          </p:cNvPicPr>
          <p:nvPr/>
        </p:nvPicPr>
        <p:blipFill>
          <a:blip r:embed="rId9" cstate="print"/>
          <a:srcRect/>
          <a:stretch>
            <a:fillRect/>
          </a:stretch>
        </p:blipFill>
        <p:spPr bwMode="auto">
          <a:xfrm>
            <a:off x="234950" y="3584575"/>
            <a:ext cx="1728788" cy="1001713"/>
          </a:xfrm>
          <a:prstGeom prst="rect">
            <a:avLst/>
          </a:prstGeom>
          <a:noFill/>
          <a:ln w="9525">
            <a:noFill/>
            <a:miter lim="800000"/>
            <a:headEnd/>
            <a:tailEnd/>
          </a:ln>
        </p:spPr>
      </p:pic>
      <p:grpSp>
        <p:nvGrpSpPr>
          <p:cNvPr id="4" name="Group 64"/>
          <p:cNvGrpSpPr>
            <a:grpSpLocks/>
          </p:cNvGrpSpPr>
          <p:nvPr/>
        </p:nvGrpSpPr>
        <p:grpSpPr bwMode="auto">
          <a:xfrm>
            <a:off x="6804025" y="3724275"/>
            <a:ext cx="2016125" cy="1008063"/>
            <a:chOff x="6516216" y="3723878"/>
            <a:chExt cx="2016224" cy="1008112"/>
          </a:xfrm>
        </p:grpSpPr>
        <p:sp>
          <p:nvSpPr>
            <p:cNvPr id="63" name="Cloud 62"/>
            <p:cNvSpPr/>
            <p:nvPr/>
          </p:nvSpPr>
          <p:spPr>
            <a:xfrm>
              <a:off x="6516216" y="3723878"/>
              <a:ext cx="2016224" cy="100811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0"/>
            <p:cNvGrpSpPr>
              <a:grpSpLocks/>
            </p:cNvGrpSpPr>
            <p:nvPr/>
          </p:nvGrpSpPr>
          <p:grpSpPr bwMode="auto">
            <a:xfrm>
              <a:off x="6876256" y="3939902"/>
              <a:ext cx="324819" cy="590550"/>
              <a:chOff x="3813175" y="1085850"/>
              <a:chExt cx="682625" cy="971550"/>
            </a:xfrm>
          </p:grpSpPr>
          <p:pic>
            <p:nvPicPr>
              <p:cNvPr id="1078" name="Picture 50" descr="PDA.png"/>
              <p:cNvPicPr>
                <a:picLocks noChangeAspect="1"/>
              </p:cNvPicPr>
              <p:nvPr/>
            </p:nvPicPr>
            <p:blipFill>
              <a:blip r:embed="rId10" cstate="print"/>
              <a:srcRect/>
              <a:stretch>
                <a:fillRect/>
              </a:stretch>
            </p:blipFill>
            <p:spPr bwMode="auto">
              <a:xfrm>
                <a:off x="3813175" y="1085850"/>
                <a:ext cx="468758" cy="695325"/>
              </a:xfrm>
              <a:prstGeom prst="rect">
                <a:avLst/>
              </a:prstGeom>
              <a:noFill/>
              <a:ln w="9525">
                <a:noFill/>
                <a:miter lim="800000"/>
                <a:headEnd/>
                <a:tailEnd/>
              </a:ln>
            </p:spPr>
          </p:pic>
          <p:grpSp>
            <p:nvGrpSpPr>
              <p:cNvPr id="6" name="Group 29"/>
              <p:cNvGrpSpPr>
                <a:grpSpLocks/>
              </p:cNvGrpSpPr>
              <p:nvPr/>
            </p:nvGrpSpPr>
            <p:grpSpPr bwMode="auto">
              <a:xfrm>
                <a:off x="4116388" y="1203325"/>
                <a:ext cx="379412" cy="854075"/>
                <a:chOff x="0" y="0"/>
                <a:chExt cx="920" cy="2160"/>
              </a:xfrm>
            </p:grpSpPr>
            <p:pic>
              <p:nvPicPr>
                <p:cNvPr id="1080" name="Picture 30"/>
                <p:cNvPicPr>
                  <a:picLocks noChangeArrowheads="1"/>
                </p:cNvPicPr>
                <p:nvPr/>
              </p:nvPicPr>
              <p:blipFill>
                <a:blip r:embed="rId11" cstate="print"/>
                <a:srcRect/>
                <a:stretch>
                  <a:fillRect/>
                </a:stretch>
              </p:blipFill>
              <p:spPr bwMode="auto">
                <a:xfrm>
                  <a:off x="0" y="0"/>
                  <a:ext cx="920" cy="2160"/>
                </a:xfrm>
                <a:prstGeom prst="rect">
                  <a:avLst/>
                </a:prstGeom>
                <a:noFill/>
                <a:ln w="12700">
                  <a:noFill/>
                  <a:miter lim="800000"/>
                  <a:headEnd/>
                  <a:tailEnd/>
                </a:ln>
              </p:spPr>
            </p:pic>
            <p:pic>
              <p:nvPicPr>
                <p:cNvPr id="1081" name="Picture 31"/>
                <p:cNvPicPr>
                  <a:picLocks noChangeArrowheads="1"/>
                </p:cNvPicPr>
                <p:nvPr/>
              </p:nvPicPr>
              <p:blipFill>
                <a:blip r:embed="rId12" cstate="print"/>
                <a:srcRect/>
                <a:stretch>
                  <a:fillRect/>
                </a:stretch>
              </p:blipFill>
              <p:spPr bwMode="auto">
                <a:xfrm>
                  <a:off x="79" y="325"/>
                  <a:ext cx="771" cy="1097"/>
                </a:xfrm>
                <a:prstGeom prst="rect">
                  <a:avLst/>
                </a:prstGeom>
                <a:noFill/>
                <a:ln w="12700">
                  <a:noFill/>
                  <a:miter lim="800000"/>
                  <a:headEnd/>
                  <a:tailEnd/>
                </a:ln>
              </p:spPr>
            </p:pic>
          </p:grpSp>
        </p:grpSp>
        <p:sp>
          <p:nvSpPr>
            <p:cNvPr id="1077" name="TextBox 63"/>
            <p:cNvSpPr txBox="1">
              <a:spLocks noChangeArrowheads="1"/>
            </p:cNvSpPr>
            <p:nvPr/>
          </p:nvSpPr>
          <p:spPr bwMode="auto">
            <a:xfrm>
              <a:off x="7236296" y="3867894"/>
              <a:ext cx="1152128" cy="646331"/>
            </a:xfrm>
            <a:prstGeom prst="rect">
              <a:avLst/>
            </a:prstGeom>
            <a:noFill/>
            <a:ln w="9525">
              <a:noFill/>
              <a:miter lim="800000"/>
              <a:headEnd/>
              <a:tailEnd/>
            </a:ln>
          </p:spPr>
          <p:txBody>
            <a:bodyPr>
              <a:spAutoFit/>
            </a:bodyPr>
            <a:lstStyle/>
            <a:p>
              <a:r>
                <a:rPr lang="en-AU">
                  <a:latin typeface="Calibri" pitchFamily="34" charset="0"/>
                </a:rPr>
                <a:t>SMS</a:t>
              </a:r>
            </a:p>
            <a:p>
              <a:r>
                <a:rPr lang="en-AU">
                  <a:latin typeface="Calibri" pitchFamily="34" charset="0"/>
                </a:rPr>
                <a:t>Provider</a:t>
              </a:r>
              <a:endParaRPr lang="en-US">
                <a:latin typeface="Calibri" pitchFamily="34" charset="0"/>
              </a:endParaRPr>
            </a:p>
          </p:txBody>
        </p:sp>
      </p:grpSp>
      <p:sp>
        <p:nvSpPr>
          <p:cNvPr id="66" name="Rounded Rectangle 65"/>
          <p:cNvSpPr/>
          <p:nvPr/>
        </p:nvSpPr>
        <p:spPr>
          <a:xfrm>
            <a:off x="395288" y="2571750"/>
            <a:ext cx="8424862"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effectLst>
                  <a:outerShdw blurRad="38100" dist="38100" dir="2700000" algn="tl">
                    <a:srgbClr val="000000">
                      <a:alpha val="43137"/>
                    </a:srgbClr>
                  </a:outerShdw>
                </a:effectLst>
              </a:rPr>
              <a:t>Oracle Service </a:t>
            </a:r>
            <a:r>
              <a:rPr lang="en-AU" dirty="0" smtClean="0">
                <a:effectLst>
                  <a:outerShdw blurRad="38100" dist="38100" dir="2700000" algn="tl">
                    <a:srgbClr val="000000">
                      <a:alpha val="43137"/>
                    </a:srgbClr>
                  </a:outerShdw>
                </a:effectLst>
              </a:rPr>
              <a:t>Bus</a:t>
            </a:r>
          </a:p>
          <a:p>
            <a:pPr algn="ctr" fontAlgn="auto">
              <a:spcBef>
                <a:spcPts val="0"/>
              </a:spcBef>
              <a:spcAft>
                <a:spcPts val="0"/>
              </a:spcAft>
              <a:defRPr/>
            </a:pPr>
            <a:r>
              <a:rPr lang="en-AU" sz="1100" dirty="0" smtClean="0">
                <a:effectLst>
                  <a:outerShdw blurRad="38100" dist="38100" dir="2700000" algn="tl">
                    <a:srgbClr val="000000">
                      <a:alpha val="43137"/>
                    </a:srgbClr>
                  </a:outerShdw>
                </a:effectLst>
              </a:rPr>
              <a:t>(OWSM)</a:t>
            </a:r>
            <a:endParaRPr lang="en-AU" sz="1100" dirty="0">
              <a:effectLst>
                <a:outerShdw blurRad="38100" dist="38100" dir="2700000" algn="tl">
                  <a:srgbClr val="000000">
                    <a:alpha val="43137"/>
                  </a:srgbClr>
                </a:outerShdw>
              </a:effectLst>
            </a:endParaRPr>
          </a:p>
        </p:txBody>
      </p:sp>
      <p:sp>
        <p:nvSpPr>
          <p:cNvPr id="1037" name="TextBox 68"/>
          <p:cNvSpPr txBox="1">
            <a:spLocks noChangeArrowheads="1"/>
          </p:cNvSpPr>
          <p:nvPr/>
        </p:nvSpPr>
        <p:spPr bwMode="auto">
          <a:xfrm>
            <a:off x="388938" y="3292475"/>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cxnSp>
        <p:nvCxnSpPr>
          <p:cNvPr id="72" name="Straight Arrow Connector 71"/>
          <p:cNvCxnSpPr/>
          <p:nvPr/>
        </p:nvCxnSpPr>
        <p:spPr>
          <a:xfrm flipV="1">
            <a:off x="1108075" y="3148013"/>
            <a:ext cx="0" cy="503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9" name="TextBox 72"/>
          <p:cNvSpPr txBox="1">
            <a:spLocks noChangeArrowheads="1"/>
          </p:cNvSpPr>
          <p:nvPr/>
        </p:nvSpPr>
        <p:spPr bwMode="auto">
          <a:xfrm>
            <a:off x="2139950" y="3292475"/>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cxnSp>
        <p:nvCxnSpPr>
          <p:cNvPr id="74" name="Straight Arrow Connector 73"/>
          <p:cNvCxnSpPr/>
          <p:nvPr/>
        </p:nvCxnSpPr>
        <p:spPr>
          <a:xfrm flipV="1">
            <a:off x="2859088" y="3148013"/>
            <a:ext cx="0" cy="503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1" name="TextBox 77"/>
          <p:cNvSpPr txBox="1">
            <a:spLocks noChangeArrowheads="1"/>
          </p:cNvSpPr>
          <p:nvPr/>
        </p:nvSpPr>
        <p:spPr bwMode="auto">
          <a:xfrm>
            <a:off x="333374" y="4587875"/>
            <a:ext cx="1600201" cy="276999"/>
          </a:xfrm>
          <a:prstGeom prst="rect">
            <a:avLst/>
          </a:prstGeom>
          <a:noFill/>
          <a:ln w="9525">
            <a:noFill/>
            <a:miter lim="800000"/>
            <a:headEnd/>
            <a:tailEnd/>
          </a:ln>
        </p:spPr>
        <p:txBody>
          <a:bodyPr wrap="square">
            <a:spAutoFit/>
          </a:bodyPr>
          <a:lstStyle/>
          <a:p>
            <a:pPr algn="ctr"/>
            <a:r>
              <a:rPr lang="en-AU" sz="1200" dirty="0" smtClean="0">
                <a:latin typeface="Calibri" pitchFamily="34" charset="0"/>
              </a:rPr>
              <a:t>Registration Website</a:t>
            </a:r>
            <a:endParaRPr lang="en-US" sz="1200" dirty="0">
              <a:latin typeface="Calibri" pitchFamily="34" charset="0"/>
            </a:endParaRPr>
          </a:p>
        </p:txBody>
      </p:sp>
      <p:sp>
        <p:nvSpPr>
          <p:cNvPr id="1042" name="TextBox 78"/>
          <p:cNvSpPr txBox="1">
            <a:spLocks noChangeArrowheads="1"/>
          </p:cNvSpPr>
          <p:nvPr/>
        </p:nvSpPr>
        <p:spPr bwMode="auto">
          <a:xfrm>
            <a:off x="2206932" y="4568825"/>
            <a:ext cx="1223348" cy="276999"/>
          </a:xfrm>
          <a:prstGeom prst="rect">
            <a:avLst/>
          </a:prstGeom>
          <a:noFill/>
          <a:ln w="9525">
            <a:noFill/>
            <a:miter lim="800000"/>
            <a:headEnd/>
            <a:tailEnd/>
          </a:ln>
        </p:spPr>
        <p:txBody>
          <a:bodyPr wrap="none">
            <a:spAutoFit/>
          </a:bodyPr>
          <a:lstStyle/>
          <a:p>
            <a:pPr algn="ctr"/>
            <a:r>
              <a:rPr lang="en-AU" sz="1200" dirty="0" smtClean="0">
                <a:latin typeface="Calibri" pitchFamily="34" charset="0"/>
              </a:rPr>
              <a:t>Alerting Website</a:t>
            </a:r>
            <a:endParaRPr lang="en-US" sz="1200" dirty="0">
              <a:latin typeface="Calibri" pitchFamily="34" charset="0"/>
            </a:endParaRPr>
          </a:p>
        </p:txBody>
      </p:sp>
      <p:cxnSp>
        <p:nvCxnSpPr>
          <p:cNvPr id="96" name="Straight Arrow Connector 95"/>
          <p:cNvCxnSpPr/>
          <p:nvPr/>
        </p:nvCxnSpPr>
        <p:spPr>
          <a:xfrm flipV="1">
            <a:off x="3059113" y="1995686"/>
            <a:ext cx="719"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1403350" y="1995686"/>
            <a:ext cx="29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2" name="TextBox 115"/>
          <p:cNvSpPr txBox="1">
            <a:spLocks noChangeArrowheads="1"/>
          </p:cNvSpPr>
          <p:nvPr/>
        </p:nvSpPr>
        <p:spPr bwMode="auto">
          <a:xfrm>
            <a:off x="0"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cxnSp>
        <p:nvCxnSpPr>
          <p:cNvPr id="134" name="Straight Arrow Connector 133"/>
          <p:cNvCxnSpPr/>
          <p:nvPr/>
        </p:nvCxnSpPr>
        <p:spPr>
          <a:xfrm>
            <a:off x="6156325" y="2211388"/>
            <a:ext cx="0" cy="36036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156325" y="3219450"/>
            <a:ext cx="0" cy="6477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55" name="TextBox 136"/>
          <p:cNvSpPr txBox="1">
            <a:spLocks noChangeArrowheads="1"/>
          </p:cNvSpPr>
          <p:nvPr/>
        </p:nvSpPr>
        <p:spPr bwMode="auto">
          <a:xfrm>
            <a:off x="5435600" y="3303588"/>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sp>
        <p:nvSpPr>
          <p:cNvPr id="1060" name="TextBox 150"/>
          <p:cNvSpPr txBox="1">
            <a:spLocks noChangeArrowheads="1"/>
          </p:cNvSpPr>
          <p:nvPr/>
        </p:nvSpPr>
        <p:spPr bwMode="auto">
          <a:xfrm>
            <a:off x="6516688" y="3303588"/>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cxnSp>
        <p:nvCxnSpPr>
          <p:cNvPr id="155" name="Straight Arrow Connector 154"/>
          <p:cNvCxnSpPr/>
          <p:nvPr/>
        </p:nvCxnSpPr>
        <p:spPr>
          <a:xfrm>
            <a:off x="7235825" y="2139950"/>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7235825" y="3148013"/>
            <a:ext cx="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9" name="TextBox 174"/>
          <p:cNvSpPr txBox="1">
            <a:spLocks noChangeArrowheads="1"/>
          </p:cNvSpPr>
          <p:nvPr/>
        </p:nvSpPr>
        <p:spPr bwMode="auto">
          <a:xfrm>
            <a:off x="3349625" y="3292475"/>
            <a:ext cx="1119217" cy="261610"/>
          </a:xfrm>
          <a:prstGeom prst="rect">
            <a:avLst/>
          </a:prstGeom>
          <a:noFill/>
          <a:ln w="9525">
            <a:noFill/>
            <a:miter lim="800000"/>
            <a:headEnd/>
            <a:tailEnd/>
          </a:ln>
        </p:spPr>
        <p:txBody>
          <a:bodyPr wrap="none">
            <a:spAutoFit/>
          </a:bodyPr>
          <a:lstStyle/>
          <a:p>
            <a:r>
              <a:rPr lang="en-AU" sz="1100" dirty="0" smtClean="0">
                <a:latin typeface="Calibri" pitchFamily="34" charset="0"/>
              </a:rPr>
              <a:t>&lt;RESTful/SOAP&gt;</a:t>
            </a:r>
            <a:endParaRPr lang="en-US" sz="1100" dirty="0">
              <a:latin typeface="Calibri" pitchFamily="34" charset="0"/>
            </a:endParaRPr>
          </a:p>
        </p:txBody>
      </p:sp>
      <p:sp>
        <p:nvSpPr>
          <p:cNvPr id="1070" name="TextBox 175"/>
          <p:cNvSpPr txBox="1">
            <a:spLocks noChangeArrowheads="1"/>
          </p:cNvSpPr>
          <p:nvPr/>
        </p:nvSpPr>
        <p:spPr bwMode="auto">
          <a:xfrm>
            <a:off x="3403074" y="1489477"/>
            <a:ext cx="1107996" cy="400110"/>
          </a:xfrm>
          <a:prstGeom prst="rect">
            <a:avLst/>
          </a:prstGeom>
          <a:noFill/>
          <a:ln w="9525">
            <a:noFill/>
            <a:miter lim="800000"/>
            <a:headEnd/>
            <a:tailEnd/>
          </a:ln>
        </p:spPr>
        <p:txBody>
          <a:bodyPr wrap="none">
            <a:spAutoFit/>
          </a:bodyPr>
          <a:lstStyle/>
          <a:p>
            <a:pPr algn="ctr"/>
            <a:r>
              <a:rPr lang="en-AU" sz="1000" dirty="0">
                <a:latin typeface="Calibri" pitchFamily="34" charset="0"/>
              </a:rPr>
              <a:t>&lt;People in </a:t>
            </a:r>
            <a:endParaRPr lang="en-AU" sz="1000" dirty="0" smtClean="0">
              <a:latin typeface="Calibri" pitchFamily="34" charset="0"/>
            </a:endParaRPr>
          </a:p>
          <a:p>
            <a:pPr algn="ctr"/>
            <a:r>
              <a:rPr lang="en-AU" sz="1000" dirty="0" smtClean="0">
                <a:latin typeface="Calibri" pitchFamily="34" charset="0"/>
              </a:rPr>
              <a:t>threatened Area</a:t>
            </a:r>
            <a:r>
              <a:rPr lang="en-AU" sz="1000" dirty="0">
                <a:latin typeface="Calibri" pitchFamily="34" charset="0"/>
              </a:rPr>
              <a:t>&gt;</a:t>
            </a:r>
            <a:endParaRPr lang="en-US" sz="1000" dirty="0">
              <a:latin typeface="Calibri" pitchFamily="34" charset="0"/>
            </a:endParaRPr>
          </a:p>
        </p:txBody>
      </p:sp>
      <p:cxnSp>
        <p:nvCxnSpPr>
          <p:cNvPr id="69" name="Shape 68"/>
          <p:cNvCxnSpPr/>
          <p:nvPr/>
        </p:nvCxnSpPr>
        <p:spPr>
          <a:xfrm rot="10800000" flipV="1">
            <a:off x="4103662" y="2067694"/>
            <a:ext cx="1620466" cy="504056"/>
          </a:xfrm>
          <a:prstGeom prst="bentConnector3">
            <a:avLst>
              <a:gd name="adj1" fmla="val 999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138"/>
          <p:cNvSpPr txBox="1">
            <a:spLocks noChangeArrowheads="1"/>
          </p:cNvSpPr>
          <p:nvPr/>
        </p:nvSpPr>
        <p:spPr bwMode="auto">
          <a:xfrm>
            <a:off x="4139952" y="2067694"/>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sp>
        <p:nvSpPr>
          <p:cNvPr id="88" name="TextBox 115"/>
          <p:cNvSpPr txBox="1">
            <a:spLocks noChangeArrowheads="1"/>
          </p:cNvSpPr>
          <p:nvPr/>
        </p:nvSpPr>
        <p:spPr bwMode="auto">
          <a:xfrm>
            <a:off x="1619672"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cxnSp>
        <p:nvCxnSpPr>
          <p:cNvPr id="102" name="Straight Arrow Connector 101"/>
          <p:cNvCxnSpPr/>
          <p:nvPr/>
        </p:nvCxnSpPr>
        <p:spPr>
          <a:xfrm>
            <a:off x="3419872" y="1419622"/>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itle 3"/>
          <p:cNvSpPr>
            <a:spLocks noGrp="1"/>
          </p:cNvSpPr>
          <p:nvPr>
            <p:ph type="title"/>
          </p:nvPr>
        </p:nvSpPr>
        <p:spPr>
          <a:xfrm>
            <a:off x="804347" y="169446"/>
            <a:ext cx="8229586" cy="768803"/>
          </a:xfrm>
        </p:spPr>
        <p:txBody>
          <a:bodyPr/>
          <a:lstStyle/>
          <a:p>
            <a:r>
              <a:rPr dirty="0" smtClean="0">
                <a:ln>
                  <a:noFill/>
                </a:ln>
                <a:solidFill>
                  <a:srgbClr val="FF0000"/>
                </a:solidFill>
              </a:rPr>
              <a:t>Proposed Architecture</a:t>
            </a:r>
            <a:r>
              <a:rPr lang="en-AU" dirty="0" smtClean="0">
                <a:ln>
                  <a:noFill/>
                </a:ln>
                <a:solidFill>
                  <a:srgbClr val="FF0000"/>
                </a:solidFill>
              </a:rPr>
              <a:t/>
            </a:r>
            <a:br>
              <a:rPr lang="en-AU" dirty="0" smtClean="0">
                <a:ln>
                  <a:noFill/>
                </a:ln>
                <a:solidFill>
                  <a:srgbClr val="FF0000"/>
                </a:solidFill>
              </a:rPr>
            </a:br>
            <a:r>
              <a:rPr lang="en-AU" sz="1800" dirty="0" smtClean="0"/>
              <a:t>Fire Alert System (Emergency Services) - Technical Level</a:t>
            </a:r>
            <a:endParaRPr dirty="0" smtClean="0">
              <a:ln>
                <a:noFill/>
              </a:ln>
            </a:endParaRPr>
          </a:p>
        </p:txBody>
      </p:sp>
      <p:sp>
        <p:nvSpPr>
          <p:cNvPr id="67" name="TextBox 68"/>
          <p:cNvSpPr txBox="1">
            <a:spLocks noChangeArrowheads="1"/>
          </p:cNvSpPr>
          <p:nvPr/>
        </p:nvSpPr>
        <p:spPr bwMode="auto">
          <a:xfrm>
            <a:off x="598488" y="31781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1</a:t>
            </a:r>
            <a:endParaRPr lang="en-US" sz="1100" b="1" dirty="0">
              <a:latin typeface="Calibri" pitchFamily="34" charset="0"/>
            </a:endParaRPr>
          </a:p>
        </p:txBody>
      </p:sp>
      <p:sp>
        <p:nvSpPr>
          <p:cNvPr id="68" name="TextBox 68"/>
          <p:cNvSpPr txBox="1">
            <a:spLocks noChangeArrowheads="1"/>
          </p:cNvSpPr>
          <p:nvPr/>
        </p:nvSpPr>
        <p:spPr bwMode="auto">
          <a:xfrm>
            <a:off x="1055688" y="20161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2</a:t>
            </a:r>
            <a:endParaRPr lang="en-US" sz="1100" b="1" dirty="0">
              <a:latin typeface="Calibri" pitchFamily="34" charset="0"/>
            </a:endParaRPr>
          </a:p>
        </p:txBody>
      </p:sp>
      <p:sp>
        <p:nvSpPr>
          <p:cNvPr id="70" name="TextBox 68"/>
          <p:cNvSpPr txBox="1">
            <a:spLocks noChangeArrowheads="1"/>
          </p:cNvSpPr>
          <p:nvPr/>
        </p:nvSpPr>
        <p:spPr bwMode="auto">
          <a:xfrm>
            <a:off x="1503363" y="84455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3</a:t>
            </a:r>
            <a:endParaRPr lang="en-US" sz="1100" b="1" dirty="0">
              <a:latin typeface="Calibri" pitchFamily="34" charset="0"/>
            </a:endParaRPr>
          </a:p>
        </p:txBody>
      </p:sp>
      <p:sp>
        <p:nvSpPr>
          <p:cNvPr id="71" name="TextBox 68"/>
          <p:cNvSpPr txBox="1">
            <a:spLocks noChangeArrowheads="1"/>
          </p:cNvSpPr>
          <p:nvPr/>
        </p:nvSpPr>
        <p:spPr bwMode="auto">
          <a:xfrm>
            <a:off x="2389188" y="31591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4</a:t>
            </a:r>
            <a:endParaRPr lang="en-US" sz="1100" b="1" dirty="0">
              <a:latin typeface="Calibri" pitchFamily="34" charset="0"/>
            </a:endParaRPr>
          </a:p>
        </p:txBody>
      </p:sp>
      <p:sp>
        <p:nvSpPr>
          <p:cNvPr id="73" name="TextBox 68"/>
          <p:cNvSpPr txBox="1">
            <a:spLocks noChangeArrowheads="1"/>
          </p:cNvSpPr>
          <p:nvPr/>
        </p:nvSpPr>
        <p:spPr bwMode="auto">
          <a:xfrm>
            <a:off x="2636838" y="20351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5</a:t>
            </a:r>
            <a:endParaRPr lang="en-US" sz="1100" b="1" dirty="0">
              <a:latin typeface="Calibri" pitchFamily="34" charset="0"/>
            </a:endParaRPr>
          </a:p>
        </p:txBody>
      </p:sp>
      <p:sp>
        <p:nvSpPr>
          <p:cNvPr id="78" name="TextBox 68"/>
          <p:cNvSpPr txBox="1">
            <a:spLocks noChangeArrowheads="1"/>
          </p:cNvSpPr>
          <p:nvPr/>
        </p:nvSpPr>
        <p:spPr bwMode="auto">
          <a:xfrm>
            <a:off x="2760663" y="8350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6</a:t>
            </a:r>
            <a:endParaRPr lang="en-US" sz="1100" b="1" dirty="0">
              <a:latin typeface="Calibri" pitchFamily="34" charset="0"/>
            </a:endParaRPr>
          </a:p>
        </p:txBody>
      </p:sp>
      <p:sp>
        <p:nvSpPr>
          <p:cNvPr id="83" name="TextBox 68"/>
          <p:cNvSpPr txBox="1">
            <a:spLocks noChangeArrowheads="1"/>
          </p:cNvSpPr>
          <p:nvPr/>
        </p:nvSpPr>
        <p:spPr bwMode="auto">
          <a:xfrm>
            <a:off x="3979863" y="113030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7</a:t>
            </a:r>
            <a:endParaRPr lang="en-US" sz="1100" b="1" dirty="0">
              <a:latin typeface="Calibri" pitchFamily="34" charset="0"/>
            </a:endParaRPr>
          </a:p>
        </p:txBody>
      </p:sp>
      <p:sp>
        <p:nvSpPr>
          <p:cNvPr id="85" name="TextBox 68"/>
          <p:cNvSpPr txBox="1">
            <a:spLocks noChangeArrowheads="1"/>
          </p:cNvSpPr>
          <p:nvPr/>
        </p:nvSpPr>
        <p:spPr bwMode="auto">
          <a:xfrm>
            <a:off x="4408488" y="22066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8</a:t>
            </a:r>
            <a:endParaRPr lang="en-US" sz="1100" b="1" dirty="0">
              <a:latin typeface="Calibri" pitchFamily="34" charset="0"/>
            </a:endParaRPr>
          </a:p>
        </p:txBody>
      </p:sp>
      <p:sp>
        <p:nvSpPr>
          <p:cNvPr id="86" name="TextBox 68"/>
          <p:cNvSpPr txBox="1">
            <a:spLocks noChangeArrowheads="1"/>
          </p:cNvSpPr>
          <p:nvPr/>
        </p:nvSpPr>
        <p:spPr bwMode="auto">
          <a:xfrm>
            <a:off x="4046538" y="31591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9</a:t>
            </a:r>
            <a:endParaRPr lang="en-US" sz="1100" b="1" dirty="0">
              <a:latin typeface="Calibri" pitchFamily="34" charset="0"/>
            </a:endParaRPr>
          </a:p>
        </p:txBody>
      </p:sp>
      <p:sp>
        <p:nvSpPr>
          <p:cNvPr id="87" name="TextBox 68"/>
          <p:cNvSpPr txBox="1">
            <a:spLocks noChangeArrowheads="1"/>
          </p:cNvSpPr>
          <p:nvPr/>
        </p:nvSpPr>
        <p:spPr bwMode="auto">
          <a:xfrm>
            <a:off x="5608638" y="236855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10</a:t>
            </a:r>
            <a:endParaRPr lang="en-US" sz="1100" b="1" dirty="0">
              <a:latin typeface="Calibri" pitchFamily="34" charset="0"/>
            </a:endParaRPr>
          </a:p>
        </p:txBody>
      </p:sp>
      <p:sp>
        <p:nvSpPr>
          <p:cNvPr id="92" name="TextBox 68"/>
          <p:cNvSpPr txBox="1">
            <a:spLocks noChangeArrowheads="1"/>
          </p:cNvSpPr>
          <p:nvPr/>
        </p:nvSpPr>
        <p:spPr bwMode="auto">
          <a:xfrm>
            <a:off x="5627688" y="3140075"/>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11</a:t>
            </a:r>
            <a:endParaRPr lang="en-US" sz="1100" b="1" dirty="0">
              <a:latin typeface="Calibri" pitchFamily="34" charset="0"/>
            </a:endParaRPr>
          </a:p>
        </p:txBody>
      </p:sp>
      <p:sp>
        <p:nvSpPr>
          <p:cNvPr id="93" name="TextBox 68"/>
          <p:cNvSpPr txBox="1">
            <a:spLocks noChangeArrowheads="1"/>
          </p:cNvSpPr>
          <p:nvPr/>
        </p:nvSpPr>
        <p:spPr bwMode="auto">
          <a:xfrm>
            <a:off x="6675438" y="2359025"/>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12</a:t>
            </a:r>
            <a:endParaRPr lang="en-US" sz="1100" b="1" dirty="0">
              <a:latin typeface="Calibri" pitchFamily="34" charset="0"/>
            </a:endParaRPr>
          </a:p>
        </p:txBody>
      </p:sp>
      <p:sp>
        <p:nvSpPr>
          <p:cNvPr id="95" name="TextBox 68"/>
          <p:cNvSpPr txBox="1">
            <a:spLocks noChangeArrowheads="1"/>
          </p:cNvSpPr>
          <p:nvPr/>
        </p:nvSpPr>
        <p:spPr bwMode="auto">
          <a:xfrm>
            <a:off x="6704013" y="311150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13</a:t>
            </a:r>
            <a:endParaRPr lang="en-US" sz="1100" b="1" dirty="0">
              <a:latin typeface="Calibri" pitchFamily="34" charset="0"/>
            </a:endParaRPr>
          </a:p>
        </p:txBody>
      </p:sp>
      <p:sp>
        <p:nvSpPr>
          <p:cNvPr id="98" name="TextBox 68"/>
          <p:cNvSpPr txBox="1">
            <a:spLocks noChangeArrowheads="1"/>
          </p:cNvSpPr>
          <p:nvPr/>
        </p:nvSpPr>
        <p:spPr bwMode="auto">
          <a:xfrm>
            <a:off x="8113713" y="341630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14</a:t>
            </a:r>
            <a:endParaRPr lang="en-US" sz="1100" b="1" dirty="0">
              <a:latin typeface="Calibri" pitchFamily="34" charset="0"/>
            </a:endParaRPr>
          </a:p>
        </p:txBody>
      </p:sp>
      <p:pic>
        <p:nvPicPr>
          <p:cNvPr id="130052" name="Picture 4" descr="http://cloudintegration.files.wordpress.com/2010/10/salesforce_logo2.jpg"/>
          <p:cNvPicPr>
            <a:picLocks noChangeAspect="1" noChangeArrowheads="1"/>
          </p:cNvPicPr>
          <p:nvPr/>
        </p:nvPicPr>
        <p:blipFill>
          <a:blip r:embed="rId13" cstate="print"/>
          <a:srcRect/>
          <a:stretch>
            <a:fillRect/>
          </a:stretch>
        </p:blipFill>
        <p:spPr bwMode="auto">
          <a:xfrm>
            <a:off x="3651251" y="3702304"/>
            <a:ext cx="1206500" cy="945896"/>
          </a:xfrm>
          <a:prstGeom prst="rect">
            <a:avLst/>
          </a:prstGeom>
          <a:noFill/>
        </p:spPr>
      </p:pic>
      <p:grpSp>
        <p:nvGrpSpPr>
          <p:cNvPr id="101" name="Group 100"/>
          <p:cNvGrpSpPr/>
          <p:nvPr/>
        </p:nvGrpSpPr>
        <p:grpSpPr>
          <a:xfrm>
            <a:off x="4552950" y="1181100"/>
            <a:ext cx="485775" cy="447675"/>
            <a:chOff x="4962525" y="352425"/>
            <a:chExt cx="485775" cy="447675"/>
          </a:xfrm>
        </p:grpSpPr>
        <p:sp>
          <p:nvSpPr>
            <p:cNvPr id="99" name="Regular Pentagon 98"/>
            <p:cNvSpPr/>
            <p:nvPr/>
          </p:nvSpPr>
          <p:spPr>
            <a:xfrm>
              <a:off x="4962525" y="352425"/>
              <a:ext cx="485775" cy="44767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dirty="0"/>
            </a:p>
          </p:txBody>
        </p:sp>
        <p:sp>
          <p:nvSpPr>
            <p:cNvPr id="100" name="TextBox 175"/>
            <p:cNvSpPr txBox="1">
              <a:spLocks noChangeArrowheads="1"/>
            </p:cNvSpPr>
            <p:nvPr/>
          </p:nvSpPr>
          <p:spPr bwMode="auto">
            <a:xfrm>
              <a:off x="4981536" y="453162"/>
              <a:ext cx="447558" cy="307777"/>
            </a:xfrm>
            <a:prstGeom prst="rect">
              <a:avLst/>
            </a:prstGeom>
            <a:noFill/>
            <a:ln w="9525">
              <a:noFill/>
              <a:miter lim="800000"/>
              <a:headEnd/>
              <a:tailEnd/>
            </a:ln>
          </p:spPr>
          <p:txBody>
            <a:bodyPr wrap="none">
              <a:spAutoFit/>
            </a:bodyPr>
            <a:lstStyle/>
            <a:p>
              <a:r>
                <a:rPr lang="en-AU" sz="1400" b="1" dirty="0" smtClean="0">
                  <a:solidFill>
                    <a:schemeClr val="bg1"/>
                  </a:solidFill>
                  <a:effectLst>
                    <a:outerShdw blurRad="38100" dist="38100" dir="2700000" algn="tl">
                      <a:srgbClr val="000000">
                        <a:alpha val="43137"/>
                      </a:srgbClr>
                    </a:outerShdw>
                  </a:effectLst>
                  <a:latin typeface="Calibri" pitchFamily="34" charset="0"/>
                </a:rPr>
                <a:t>JCA</a:t>
              </a:r>
              <a:endParaRPr lang="en-US" sz="1400" b="1"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2" name="Group 103"/>
          <p:cNvGrpSpPr>
            <a:grpSpLocks/>
          </p:cNvGrpSpPr>
          <p:nvPr/>
        </p:nvGrpSpPr>
        <p:grpSpPr bwMode="auto">
          <a:xfrm>
            <a:off x="5133975" y="987425"/>
            <a:ext cx="2284413" cy="1350963"/>
            <a:chOff x="4524375" y="2190750"/>
            <a:chExt cx="1028700" cy="771525"/>
          </a:xfrm>
        </p:grpSpPr>
        <p:pic>
          <p:nvPicPr>
            <p:cNvPr id="1082" name="Picture 22"/>
            <p:cNvPicPr>
              <a:picLocks noChangeAspect="1" noChangeArrowheads="1"/>
            </p:cNvPicPr>
            <p:nvPr/>
          </p:nvPicPr>
          <p:blipFill>
            <a:blip r:embed="rId14" cstate="print"/>
            <a:srcRect/>
            <a:stretch>
              <a:fillRect/>
            </a:stretch>
          </p:blipFill>
          <p:spPr bwMode="auto">
            <a:xfrm>
              <a:off x="4524375" y="2190750"/>
              <a:ext cx="1028700" cy="771525"/>
            </a:xfrm>
            <a:prstGeom prst="rect">
              <a:avLst/>
            </a:prstGeom>
            <a:noFill/>
            <a:ln w="9525">
              <a:noFill/>
              <a:miter lim="800000"/>
              <a:headEnd/>
              <a:tailEnd/>
            </a:ln>
          </p:spPr>
        </p:pic>
        <p:grpSp>
          <p:nvGrpSpPr>
            <p:cNvPr id="3" name="Group 95"/>
            <p:cNvGrpSpPr>
              <a:grpSpLocks/>
            </p:cNvGrpSpPr>
            <p:nvPr/>
          </p:nvGrpSpPr>
          <p:grpSpPr bwMode="auto">
            <a:xfrm>
              <a:off x="4903254" y="2285205"/>
              <a:ext cx="287872" cy="339849"/>
              <a:chOff x="4905376" y="1895474"/>
              <a:chExt cx="685800" cy="809625"/>
            </a:xfrm>
          </p:grpSpPr>
          <p:sp>
            <p:nvSpPr>
              <p:cNvPr id="75" name="Oval 74"/>
              <p:cNvSpPr/>
              <p:nvPr/>
            </p:nvSpPr>
            <p:spPr>
              <a:xfrm>
                <a:off x="4906107"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6" name="Oval 75"/>
              <p:cNvSpPr/>
              <p:nvPr/>
            </p:nvSpPr>
            <p:spPr>
              <a:xfrm>
                <a:off x="5381548"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7" name="Oval 76"/>
              <p:cNvSpPr/>
              <p:nvPr/>
            </p:nvSpPr>
            <p:spPr>
              <a:xfrm>
                <a:off x="5135183" y="1895075"/>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89" name="Straight Connector 88"/>
              <p:cNvCxnSpPr/>
              <p:nvPr/>
            </p:nvCxnSpPr>
            <p:spPr>
              <a:xfrm>
                <a:off x="5020644" y="2333520"/>
                <a:ext cx="0" cy="142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87441" y="2342159"/>
                <a:ext cx="0" cy="1447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09840" y="2342159"/>
                <a:ext cx="4862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7" idx="4"/>
              </p:cNvCxnSpPr>
              <p:nvPr/>
            </p:nvCxnSpPr>
            <p:spPr>
              <a:xfrm flipH="1">
                <a:off x="5238916" y="2113218"/>
                <a:ext cx="0" cy="2289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4883604" y="2615950"/>
              <a:ext cx="340178" cy="193108"/>
            </a:xfrm>
            <a:prstGeom prst="rect">
              <a:avLst/>
            </a:prstGeom>
            <a:noFill/>
          </p:spPr>
          <p:txBody>
            <a:bodyPr wrap="none">
              <a:spAutoFit/>
            </a:bodyPr>
            <a:lstStyle/>
            <a:p>
              <a:pPr fontAlgn="auto">
                <a:spcBef>
                  <a:spcPts val="0"/>
                </a:spcBef>
                <a:spcAft>
                  <a:spcPts val="0"/>
                </a:spcAft>
                <a:defRPr/>
              </a:pPr>
              <a:r>
                <a:rPr lang="en-AU" sz="1600" b="1" dirty="0">
                  <a:solidFill>
                    <a:schemeClr val="bg1"/>
                  </a:solidFill>
                  <a:effectLst>
                    <a:outerShdw blurRad="38100" dist="38100" dir="2700000" algn="tl">
                      <a:srgbClr val="000000">
                        <a:alpha val="43137"/>
                      </a:srgbClr>
                    </a:outerShdw>
                  </a:effectLst>
                  <a:latin typeface="+mn-lt"/>
                  <a:cs typeface="+mn-cs"/>
                </a:rPr>
                <a:t>BPEL</a:t>
              </a:r>
            </a:p>
          </p:txBody>
        </p:sp>
      </p:grpSp>
      <p:sp>
        <p:nvSpPr>
          <p:cNvPr id="81" name="TextBox 138"/>
          <p:cNvSpPr txBox="1">
            <a:spLocks noChangeArrowheads="1"/>
          </p:cNvSpPr>
          <p:nvPr/>
        </p:nvSpPr>
        <p:spPr bwMode="auto">
          <a:xfrm>
            <a:off x="5292080" y="2238132"/>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sp>
        <p:nvSpPr>
          <p:cNvPr id="82" name="TextBox 138"/>
          <p:cNvSpPr txBox="1">
            <a:spLocks noChangeArrowheads="1"/>
          </p:cNvSpPr>
          <p:nvPr/>
        </p:nvSpPr>
        <p:spPr bwMode="auto">
          <a:xfrm>
            <a:off x="6362675" y="2230760"/>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cxnSp>
        <p:nvCxnSpPr>
          <p:cNvPr id="114" name="Straight Arrow Connector 113"/>
          <p:cNvCxnSpPr/>
          <p:nvPr/>
        </p:nvCxnSpPr>
        <p:spPr>
          <a:xfrm>
            <a:off x="4460875" y="3143250"/>
            <a:ext cx="0" cy="6477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26">
                                            <p:subSp spid="_x0000_s130050"/>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p:nvPr/>
        </p:nvCxnSpPr>
        <p:spPr>
          <a:xfrm flipV="1">
            <a:off x="2859088" y="3486150"/>
            <a:ext cx="893762" cy="37465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21" idx="3"/>
          </p:cNvCxnSpPr>
          <p:nvPr/>
        </p:nvCxnSpPr>
        <p:spPr>
          <a:xfrm>
            <a:off x="5486400" y="3352800"/>
            <a:ext cx="1749427" cy="6524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4743450"/>
            <a:ext cx="91440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9" descr="http://4.bp.blogspot.com/-E6HoDkV1lOk/Tn3f6qIwzqI/AAAAAAAAAOA/rEPrqUFDZJA/s1600/Tracking.jpg"/>
          <p:cNvPicPr>
            <a:picLocks noChangeAspect="1" noChangeArrowheads="1"/>
          </p:cNvPicPr>
          <p:nvPr/>
        </p:nvPicPr>
        <p:blipFill>
          <a:blip r:embed="rId4" cstate="print"/>
          <a:srcRect/>
          <a:stretch>
            <a:fillRect/>
          </a:stretch>
        </p:blipFill>
        <p:spPr bwMode="auto">
          <a:xfrm>
            <a:off x="7964488" y="0"/>
            <a:ext cx="1179512" cy="117316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295400" y="1478497"/>
            <a:ext cx="1758554" cy="568634"/>
          </a:xfrm>
          <a:prstGeom prst="rect">
            <a:avLst/>
          </a:prstGeom>
          <a:noFill/>
          <a:ln w="9525">
            <a:noFill/>
            <a:miter lim="800000"/>
            <a:headEnd/>
            <a:tailEnd/>
          </a:ln>
        </p:spPr>
      </p:pic>
      <p:pic>
        <p:nvPicPr>
          <p:cNvPr id="1031" name="Picture 14" descr="C:\Users\citurria\AppData\Local\Microsoft\Windows\Temporary Internet Files\Content.IE5\NCRD7PR5\polycomp.png"/>
          <p:cNvPicPr>
            <a:picLocks noChangeAspect="1" noChangeArrowheads="1"/>
          </p:cNvPicPr>
          <p:nvPr/>
        </p:nvPicPr>
        <p:blipFill>
          <a:blip r:embed="rId6" cstate="print"/>
          <a:srcRect/>
          <a:stretch>
            <a:fillRect/>
          </a:stretch>
        </p:blipFill>
        <p:spPr bwMode="auto">
          <a:xfrm>
            <a:off x="1924050" y="3741738"/>
            <a:ext cx="1746250" cy="1092200"/>
          </a:xfrm>
          <a:prstGeom prst="rect">
            <a:avLst/>
          </a:prstGeom>
          <a:noFill/>
          <a:ln w="9525">
            <a:noFill/>
            <a:miter lim="800000"/>
            <a:headEnd/>
            <a:tailEnd/>
          </a:ln>
        </p:spPr>
      </p:pic>
      <p:sp>
        <p:nvSpPr>
          <p:cNvPr id="59" name="TextBox 58"/>
          <p:cNvSpPr txBox="1"/>
          <p:nvPr/>
        </p:nvSpPr>
        <p:spPr>
          <a:xfrm>
            <a:off x="567532" y="1288777"/>
            <a:ext cx="2663825" cy="21544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AU" sz="800" dirty="0" smtClean="0">
                <a:latin typeface="+mn-lt"/>
                <a:cs typeface="+mn-cs"/>
              </a:rPr>
              <a:t>Continuous and Parallel Queries</a:t>
            </a:r>
            <a:endParaRPr lang="en-AU" sz="400" dirty="0">
              <a:latin typeface="+mn-lt"/>
              <a:cs typeface="+mn-cs"/>
            </a:endParaRPr>
          </a:p>
        </p:txBody>
      </p:sp>
      <p:graphicFrame>
        <p:nvGraphicFramePr>
          <p:cNvPr id="1026" name="Object 2"/>
          <p:cNvGraphicFramePr>
            <a:graphicFrameLocks noChangeAspect="1"/>
          </p:cNvGraphicFramePr>
          <p:nvPr/>
        </p:nvGraphicFramePr>
        <p:xfrm>
          <a:off x="509315" y="1072877"/>
          <a:ext cx="346075" cy="390525"/>
        </p:xfrm>
        <a:graphic>
          <a:graphicData uri="http://schemas.openxmlformats.org/presentationml/2006/ole">
            <p:oleObj spid="_x0000_s144386" name="Photo Editor Photo" r:id="rId7" imgW="1209524" imgH="1362265" progId="">
              <p:embed/>
            </p:oleObj>
          </a:graphicData>
        </a:graphic>
      </p:graphicFrame>
      <p:grpSp>
        <p:nvGrpSpPr>
          <p:cNvPr id="2" name="Group 64"/>
          <p:cNvGrpSpPr>
            <a:grpSpLocks/>
          </p:cNvGrpSpPr>
          <p:nvPr/>
        </p:nvGrpSpPr>
        <p:grpSpPr bwMode="auto">
          <a:xfrm>
            <a:off x="6804025" y="3933825"/>
            <a:ext cx="2016125" cy="1008063"/>
            <a:chOff x="6516216" y="3723878"/>
            <a:chExt cx="2016224" cy="1008112"/>
          </a:xfrm>
        </p:grpSpPr>
        <p:sp>
          <p:nvSpPr>
            <p:cNvPr id="63" name="Cloud 62"/>
            <p:cNvSpPr/>
            <p:nvPr/>
          </p:nvSpPr>
          <p:spPr>
            <a:xfrm>
              <a:off x="6516216" y="3723878"/>
              <a:ext cx="2016224" cy="100811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90"/>
            <p:cNvGrpSpPr>
              <a:grpSpLocks/>
            </p:cNvGrpSpPr>
            <p:nvPr/>
          </p:nvGrpSpPr>
          <p:grpSpPr bwMode="auto">
            <a:xfrm>
              <a:off x="6876256" y="3939902"/>
              <a:ext cx="324819" cy="590550"/>
              <a:chOff x="3813175" y="1085850"/>
              <a:chExt cx="682625" cy="971550"/>
            </a:xfrm>
          </p:grpSpPr>
          <p:pic>
            <p:nvPicPr>
              <p:cNvPr id="1078" name="Picture 50" descr="PDA.png"/>
              <p:cNvPicPr>
                <a:picLocks noChangeAspect="1"/>
              </p:cNvPicPr>
              <p:nvPr/>
            </p:nvPicPr>
            <p:blipFill>
              <a:blip r:embed="rId8" cstate="print"/>
              <a:srcRect/>
              <a:stretch>
                <a:fillRect/>
              </a:stretch>
            </p:blipFill>
            <p:spPr bwMode="auto">
              <a:xfrm>
                <a:off x="3813175" y="1085850"/>
                <a:ext cx="468758" cy="695325"/>
              </a:xfrm>
              <a:prstGeom prst="rect">
                <a:avLst/>
              </a:prstGeom>
              <a:noFill/>
              <a:ln w="9525">
                <a:noFill/>
                <a:miter lim="800000"/>
                <a:headEnd/>
                <a:tailEnd/>
              </a:ln>
            </p:spPr>
          </p:pic>
          <p:grpSp>
            <p:nvGrpSpPr>
              <p:cNvPr id="4" name="Group 29"/>
              <p:cNvGrpSpPr>
                <a:grpSpLocks/>
              </p:cNvGrpSpPr>
              <p:nvPr/>
            </p:nvGrpSpPr>
            <p:grpSpPr bwMode="auto">
              <a:xfrm>
                <a:off x="4116388" y="1203325"/>
                <a:ext cx="379412" cy="854075"/>
                <a:chOff x="0" y="0"/>
                <a:chExt cx="920" cy="2160"/>
              </a:xfrm>
            </p:grpSpPr>
            <p:pic>
              <p:nvPicPr>
                <p:cNvPr id="1080" name="Picture 30"/>
                <p:cNvPicPr>
                  <a:picLocks noChangeArrowheads="1"/>
                </p:cNvPicPr>
                <p:nvPr/>
              </p:nvPicPr>
              <p:blipFill>
                <a:blip r:embed="rId9" cstate="print"/>
                <a:srcRect/>
                <a:stretch>
                  <a:fillRect/>
                </a:stretch>
              </p:blipFill>
              <p:spPr bwMode="auto">
                <a:xfrm>
                  <a:off x="0" y="0"/>
                  <a:ext cx="920" cy="2160"/>
                </a:xfrm>
                <a:prstGeom prst="rect">
                  <a:avLst/>
                </a:prstGeom>
                <a:noFill/>
                <a:ln w="12700">
                  <a:noFill/>
                  <a:miter lim="800000"/>
                  <a:headEnd/>
                  <a:tailEnd/>
                </a:ln>
              </p:spPr>
            </p:pic>
            <p:pic>
              <p:nvPicPr>
                <p:cNvPr id="1081" name="Picture 31"/>
                <p:cNvPicPr>
                  <a:picLocks noChangeArrowheads="1"/>
                </p:cNvPicPr>
                <p:nvPr/>
              </p:nvPicPr>
              <p:blipFill>
                <a:blip r:embed="rId10" cstate="print"/>
                <a:srcRect/>
                <a:stretch>
                  <a:fillRect/>
                </a:stretch>
              </p:blipFill>
              <p:spPr bwMode="auto">
                <a:xfrm>
                  <a:off x="79" y="325"/>
                  <a:ext cx="771" cy="1097"/>
                </a:xfrm>
                <a:prstGeom prst="rect">
                  <a:avLst/>
                </a:prstGeom>
                <a:noFill/>
                <a:ln w="12700">
                  <a:noFill/>
                  <a:miter lim="800000"/>
                  <a:headEnd/>
                  <a:tailEnd/>
                </a:ln>
              </p:spPr>
            </p:pic>
          </p:grpSp>
        </p:grpSp>
        <p:sp>
          <p:nvSpPr>
            <p:cNvPr id="1077" name="TextBox 63"/>
            <p:cNvSpPr txBox="1">
              <a:spLocks noChangeArrowheads="1"/>
            </p:cNvSpPr>
            <p:nvPr/>
          </p:nvSpPr>
          <p:spPr bwMode="auto">
            <a:xfrm>
              <a:off x="7236296" y="3867894"/>
              <a:ext cx="1152128" cy="646331"/>
            </a:xfrm>
            <a:prstGeom prst="rect">
              <a:avLst/>
            </a:prstGeom>
            <a:noFill/>
            <a:ln w="9525">
              <a:noFill/>
              <a:miter lim="800000"/>
              <a:headEnd/>
              <a:tailEnd/>
            </a:ln>
          </p:spPr>
          <p:txBody>
            <a:bodyPr>
              <a:spAutoFit/>
            </a:bodyPr>
            <a:lstStyle/>
            <a:p>
              <a:r>
                <a:rPr lang="en-AU">
                  <a:latin typeface="Calibri" pitchFamily="34" charset="0"/>
                </a:rPr>
                <a:t>SMS</a:t>
              </a:r>
            </a:p>
            <a:p>
              <a:r>
                <a:rPr lang="en-AU">
                  <a:latin typeface="Calibri" pitchFamily="34" charset="0"/>
                </a:rPr>
                <a:t>Provider</a:t>
              </a:r>
              <a:endParaRPr lang="en-US">
                <a:latin typeface="Calibri" pitchFamily="34" charset="0"/>
              </a:endParaRPr>
            </a:p>
          </p:txBody>
        </p:sp>
      </p:grpSp>
      <p:sp>
        <p:nvSpPr>
          <p:cNvPr id="66" name="Rounded Rectangle 65"/>
          <p:cNvSpPr/>
          <p:nvPr/>
        </p:nvSpPr>
        <p:spPr>
          <a:xfrm>
            <a:off x="395288" y="2571750"/>
            <a:ext cx="8424862"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effectLst>
                  <a:outerShdw blurRad="38100" dist="38100" dir="2700000" algn="tl">
                    <a:srgbClr val="000000">
                      <a:alpha val="43137"/>
                    </a:srgbClr>
                  </a:outerShdw>
                </a:effectLst>
              </a:rPr>
              <a:t>Oracle Service Bus</a:t>
            </a:r>
          </a:p>
        </p:txBody>
      </p:sp>
      <p:sp>
        <p:nvSpPr>
          <p:cNvPr id="1037" name="TextBox 68"/>
          <p:cNvSpPr txBox="1">
            <a:spLocks noChangeArrowheads="1"/>
          </p:cNvSpPr>
          <p:nvPr/>
        </p:nvSpPr>
        <p:spPr bwMode="auto">
          <a:xfrm>
            <a:off x="388938" y="3644900"/>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cxnSp>
        <p:nvCxnSpPr>
          <p:cNvPr id="72" name="Straight Arrow Connector 71"/>
          <p:cNvCxnSpPr>
            <a:endCxn id="121" idx="1"/>
          </p:cNvCxnSpPr>
          <p:nvPr/>
        </p:nvCxnSpPr>
        <p:spPr>
          <a:xfrm flipV="1">
            <a:off x="1108075" y="3352800"/>
            <a:ext cx="2540000" cy="50800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39" name="TextBox 72"/>
          <p:cNvSpPr txBox="1">
            <a:spLocks noChangeArrowheads="1"/>
          </p:cNvSpPr>
          <p:nvPr/>
        </p:nvSpPr>
        <p:spPr bwMode="auto">
          <a:xfrm>
            <a:off x="2139950" y="3644900"/>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sp>
        <p:nvSpPr>
          <p:cNvPr id="1041" name="TextBox 77"/>
          <p:cNvSpPr txBox="1">
            <a:spLocks noChangeArrowheads="1"/>
          </p:cNvSpPr>
          <p:nvPr/>
        </p:nvSpPr>
        <p:spPr bwMode="auto">
          <a:xfrm>
            <a:off x="238124" y="4759325"/>
            <a:ext cx="1600201" cy="276999"/>
          </a:xfrm>
          <a:prstGeom prst="rect">
            <a:avLst/>
          </a:prstGeom>
          <a:noFill/>
          <a:ln w="9525">
            <a:noFill/>
            <a:miter lim="800000"/>
            <a:headEnd/>
            <a:tailEnd/>
          </a:ln>
        </p:spPr>
        <p:txBody>
          <a:bodyPr wrap="square">
            <a:spAutoFit/>
          </a:bodyPr>
          <a:lstStyle/>
          <a:p>
            <a:pPr algn="ctr"/>
            <a:r>
              <a:rPr lang="en-AU" sz="1200" dirty="0" smtClean="0">
                <a:latin typeface="Calibri" pitchFamily="34" charset="0"/>
              </a:rPr>
              <a:t>Mobility / Tracking</a:t>
            </a:r>
            <a:endParaRPr lang="en-US" sz="1200" dirty="0">
              <a:latin typeface="Calibri" pitchFamily="34" charset="0"/>
            </a:endParaRPr>
          </a:p>
        </p:txBody>
      </p:sp>
      <p:sp>
        <p:nvSpPr>
          <p:cNvPr id="1042" name="TextBox 78"/>
          <p:cNvSpPr txBox="1">
            <a:spLocks noChangeArrowheads="1"/>
          </p:cNvSpPr>
          <p:nvPr/>
        </p:nvSpPr>
        <p:spPr bwMode="auto">
          <a:xfrm>
            <a:off x="1982616" y="4778375"/>
            <a:ext cx="1671996" cy="276999"/>
          </a:xfrm>
          <a:prstGeom prst="rect">
            <a:avLst/>
          </a:prstGeom>
          <a:noFill/>
          <a:ln w="9525">
            <a:noFill/>
            <a:miter lim="800000"/>
            <a:headEnd/>
            <a:tailEnd/>
          </a:ln>
        </p:spPr>
        <p:txBody>
          <a:bodyPr wrap="none">
            <a:spAutoFit/>
          </a:bodyPr>
          <a:lstStyle/>
          <a:p>
            <a:pPr algn="ctr"/>
            <a:r>
              <a:rPr lang="en-AU" sz="1200" dirty="0" smtClean="0">
                <a:latin typeface="Calibri" pitchFamily="34" charset="0"/>
              </a:rPr>
              <a:t>Area Definition Website</a:t>
            </a:r>
            <a:endParaRPr lang="en-US" sz="1200" dirty="0">
              <a:latin typeface="Calibri" pitchFamily="34" charset="0"/>
            </a:endParaRPr>
          </a:p>
        </p:txBody>
      </p:sp>
      <p:cxnSp>
        <p:nvCxnSpPr>
          <p:cNvPr id="96" name="Straight Arrow Connector 95"/>
          <p:cNvCxnSpPr/>
          <p:nvPr/>
        </p:nvCxnSpPr>
        <p:spPr>
          <a:xfrm flipV="1">
            <a:off x="3059113" y="1995686"/>
            <a:ext cx="719"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1403350" y="1995686"/>
            <a:ext cx="29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2" name="TextBox 115"/>
          <p:cNvSpPr txBox="1">
            <a:spLocks noChangeArrowheads="1"/>
          </p:cNvSpPr>
          <p:nvPr/>
        </p:nvSpPr>
        <p:spPr bwMode="auto">
          <a:xfrm>
            <a:off x="0"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sp>
        <p:nvSpPr>
          <p:cNvPr id="1060" name="TextBox 150"/>
          <p:cNvSpPr txBox="1">
            <a:spLocks noChangeArrowheads="1"/>
          </p:cNvSpPr>
          <p:nvPr/>
        </p:nvSpPr>
        <p:spPr bwMode="auto">
          <a:xfrm>
            <a:off x="6973888" y="3703638"/>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sp>
        <p:nvSpPr>
          <p:cNvPr id="1069" name="TextBox 174"/>
          <p:cNvSpPr txBox="1">
            <a:spLocks noChangeArrowheads="1"/>
          </p:cNvSpPr>
          <p:nvPr/>
        </p:nvSpPr>
        <p:spPr bwMode="auto">
          <a:xfrm>
            <a:off x="4778375" y="3663950"/>
            <a:ext cx="1119217" cy="261610"/>
          </a:xfrm>
          <a:prstGeom prst="rect">
            <a:avLst/>
          </a:prstGeom>
          <a:noFill/>
          <a:ln w="9525">
            <a:noFill/>
            <a:miter lim="800000"/>
            <a:headEnd/>
            <a:tailEnd/>
          </a:ln>
        </p:spPr>
        <p:txBody>
          <a:bodyPr wrap="none">
            <a:spAutoFit/>
          </a:bodyPr>
          <a:lstStyle/>
          <a:p>
            <a:r>
              <a:rPr lang="en-AU" sz="1100" dirty="0" smtClean="0">
                <a:latin typeface="Calibri" pitchFamily="34" charset="0"/>
              </a:rPr>
              <a:t>&lt;RESTful/SOAP&gt;</a:t>
            </a:r>
            <a:endParaRPr lang="en-US" sz="1100" dirty="0">
              <a:latin typeface="Calibri" pitchFamily="34" charset="0"/>
            </a:endParaRPr>
          </a:p>
        </p:txBody>
      </p:sp>
      <p:sp>
        <p:nvSpPr>
          <p:cNvPr id="1070" name="TextBox 175"/>
          <p:cNvSpPr txBox="1">
            <a:spLocks noChangeArrowheads="1"/>
          </p:cNvSpPr>
          <p:nvPr/>
        </p:nvSpPr>
        <p:spPr bwMode="auto">
          <a:xfrm>
            <a:off x="3403074" y="1489477"/>
            <a:ext cx="1107996" cy="400110"/>
          </a:xfrm>
          <a:prstGeom prst="rect">
            <a:avLst/>
          </a:prstGeom>
          <a:noFill/>
          <a:ln w="9525">
            <a:noFill/>
            <a:miter lim="800000"/>
            <a:headEnd/>
            <a:tailEnd/>
          </a:ln>
        </p:spPr>
        <p:txBody>
          <a:bodyPr wrap="none">
            <a:spAutoFit/>
          </a:bodyPr>
          <a:lstStyle/>
          <a:p>
            <a:pPr algn="ctr"/>
            <a:r>
              <a:rPr lang="en-AU" sz="1000" dirty="0">
                <a:latin typeface="Calibri" pitchFamily="34" charset="0"/>
              </a:rPr>
              <a:t>&lt;People in </a:t>
            </a:r>
            <a:endParaRPr lang="en-AU" sz="1000" dirty="0" smtClean="0">
              <a:latin typeface="Calibri" pitchFamily="34" charset="0"/>
            </a:endParaRPr>
          </a:p>
          <a:p>
            <a:pPr algn="ctr"/>
            <a:r>
              <a:rPr lang="en-AU" sz="1000" dirty="0" smtClean="0">
                <a:latin typeface="Calibri" pitchFamily="34" charset="0"/>
              </a:rPr>
              <a:t>threatened Area</a:t>
            </a:r>
            <a:r>
              <a:rPr lang="en-AU" sz="1000" dirty="0">
                <a:latin typeface="Calibri" pitchFamily="34" charset="0"/>
              </a:rPr>
              <a:t>&gt;</a:t>
            </a:r>
            <a:endParaRPr lang="en-US" sz="1000" dirty="0">
              <a:latin typeface="Calibri" pitchFamily="34" charset="0"/>
            </a:endParaRPr>
          </a:p>
        </p:txBody>
      </p:sp>
      <p:sp>
        <p:nvSpPr>
          <p:cNvPr id="79" name="TextBox 138"/>
          <p:cNvSpPr txBox="1">
            <a:spLocks noChangeArrowheads="1"/>
          </p:cNvSpPr>
          <p:nvPr/>
        </p:nvSpPr>
        <p:spPr bwMode="auto">
          <a:xfrm>
            <a:off x="4139952" y="2067694"/>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sp>
        <p:nvSpPr>
          <p:cNvPr id="88" name="TextBox 115"/>
          <p:cNvSpPr txBox="1">
            <a:spLocks noChangeArrowheads="1"/>
          </p:cNvSpPr>
          <p:nvPr/>
        </p:nvSpPr>
        <p:spPr bwMode="auto">
          <a:xfrm>
            <a:off x="1619672"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cxnSp>
        <p:nvCxnSpPr>
          <p:cNvPr id="102" name="Straight Arrow Connector 101"/>
          <p:cNvCxnSpPr>
            <a:stCxn id="113" idx="3"/>
            <a:endCxn id="109" idx="3"/>
          </p:cNvCxnSpPr>
          <p:nvPr/>
        </p:nvCxnSpPr>
        <p:spPr>
          <a:xfrm>
            <a:off x="3171825" y="1104900"/>
            <a:ext cx="1184151" cy="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itle 3"/>
          <p:cNvSpPr>
            <a:spLocks noGrp="1"/>
          </p:cNvSpPr>
          <p:nvPr>
            <p:ph type="title"/>
          </p:nvPr>
        </p:nvSpPr>
        <p:spPr>
          <a:xfrm>
            <a:off x="804347" y="36096"/>
            <a:ext cx="8229586" cy="768803"/>
          </a:xfrm>
        </p:spPr>
        <p:txBody>
          <a:bodyPr/>
          <a:lstStyle/>
          <a:p>
            <a:r>
              <a:rPr dirty="0" smtClean="0">
                <a:ln>
                  <a:noFill/>
                </a:ln>
                <a:solidFill>
                  <a:srgbClr val="FF0000"/>
                </a:solidFill>
              </a:rPr>
              <a:t>Proposed Architecture</a:t>
            </a:r>
            <a:r>
              <a:rPr lang="en-AU" dirty="0" smtClean="0">
                <a:ln>
                  <a:noFill/>
                </a:ln>
                <a:solidFill>
                  <a:srgbClr val="FF0000"/>
                </a:solidFill>
              </a:rPr>
              <a:t/>
            </a:r>
            <a:br>
              <a:rPr lang="en-AU" dirty="0" smtClean="0">
                <a:ln>
                  <a:noFill/>
                </a:ln>
                <a:solidFill>
                  <a:srgbClr val="FF0000"/>
                </a:solidFill>
              </a:rPr>
            </a:br>
            <a:r>
              <a:rPr lang="en-AU" sz="1800" dirty="0" smtClean="0"/>
              <a:t>Good Guys/Coles System (Retail) - Technical Level</a:t>
            </a:r>
            <a:endParaRPr dirty="0" smtClean="0">
              <a:ln>
                <a:noFill/>
              </a:ln>
            </a:endParaRPr>
          </a:p>
        </p:txBody>
      </p:sp>
      <p:sp>
        <p:nvSpPr>
          <p:cNvPr id="67" name="TextBox 68"/>
          <p:cNvSpPr txBox="1">
            <a:spLocks noChangeArrowheads="1"/>
          </p:cNvSpPr>
          <p:nvPr/>
        </p:nvSpPr>
        <p:spPr bwMode="auto">
          <a:xfrm>
            <a:off x="3084513" y="354965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1</a:t>
            </a:r>
            <a:endParaRPr lang="en-US" sz="1100" b="1" dirty="0">
              <a:latin typeface="Calibri" pitchFamily="34" charset="0"/>
            </a:endParaRPr>
          </a:p>
        </p:txBody>
      </p:sp>
      <p:sp>
        <p:nvSpPr>
          <p:cNvPr id="68" name="TextBox 68"/>
          <p:cNvSpPr txBox="1">
            <a:spLocks noChangeArrowheads="1"/>
          </p:cNvSpPr>
          <p:nvPr/>
        </p:nvSpPr>
        <p:spPr bwMode="auto">
          <a:xfrm>
            <a:off x="1055688" y="20161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2</a:t>
            </a:r>
            <a:endParaRPr lang="en-US" sz="1100" b="1" dirty="0">
              <a:latin typeface="Calibri" pitchFamily="34" charset="0"/>
            </a:endParaRPr>
          </a:p>
        </p:txBody>
      </p:sp>
      <p:sp>
        <p:nvSpPr>
          <p:cNvPr id="70" name="TextBox 68"/>
          <p:cNvSpPr txBox="1">
            <a:spLocks noChangeArrowheads="1"/>
          </p:cNvSpPr>
          <p:nvPr/>
        </p:nvSpPr>
        <p:spPr bwMode="auto">
          <a:xfrm>
            <a:off x="3027363" y="153035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5</a:t>
            </a:r>
            <a:endParaRPr lang="en-US" sz="1100" b="1" dirty="0">
              <a:latin typeface="Calibri" pitchFamily="34" charset="0"/>
            </a:endParaRPr>
          </a:p>
        </p:txBody>
      </p:sp>
      <p:sp>
        <p:nvSpPr>
          <p:cNvPr id="73" name="TextBox 68"/>
          <p:cNvSpPr txBox="1">
            <a:spLocks noChangeArrowheads="1"/>
          </p:cNvSpPr>
          <p:nvPr/>
        </p:nvSpPr>
        <p:spPr bwMode="auto">
          <a:xfrm>
            <a:off x="2636838" y="20351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4</a:t>
            </a:r>
            <a:endParaRPr lang="en-US" sz="1100" b="1" dirty="0">
              <a:latin typeface="Calibri" pitchFamily="34" charset="0"/>
            </a:endParaRPr>
          </a:p>
        </p:txBody>
      </p:sp>
      <p:sp>
        <p:nvSpPr>
          <p:cNvPr id="83" name="TextBox 68"/>
          <p:cNvSpPr txBox="1">
            <a:spLocks noChangeArrowheads="1"/>
          </p:cNvSpPr>
          <p:nvPr/>
        </p:nvSpPr>
        <p:spPr bwMode="auto">
          <a:xfrm>
            <a:off x="3979863" y="113030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7</a:t>
            </a:r>
            <a:endParaRPr lang="en-US" sz="1100" b="1" dirty="0">
              <a:latin typeface="Calibri" pitchFamily="34" charset="0"/>
            </a:endParaRPr>
          </a:p>
        </p:txBody>
      </p:sp>
      <p:sp>
        <p:nvSpPr>
          <p:cNvPr id="85" name="TextBox 68"/>
          <p:cNvSpPr txBox="1">
            <a:spLocks noChangeArrowheads="1"/>
          </p:cNvSpPr>
          <p:nvPr/>
        </p:nvSpPr>
        <p:spPr bwMode="auto">
          <a:xfrm>
            <a:off x="4408488" y="22066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8</a:t>
            </a:r>
            <a:endParaRPr lang="en-US" sz="1100" b="1" dirty="0">
              <a:latin typeface="Calibri" pitchFamily="34" charset="0"/>
            </a:endParaRPr>
          </a:p>
        </p:txBody>
      </p:sp>
      <p:sp>
        <p:nvSpPr>
          <p:cNvPr id="86" name="TextBox 68"/>
          <p:cNvSpPr txBox="1">
            <a:spLocks noChangeArrowheads="1"/>
          </p:cNvSpPr>
          <p:nvPr/>
        </p:nvSpPr>
        <p:spPr bwMode="auto">
          <a:xfrm>
            <a:off x="4503738" y="35972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9</a:t>
            </a:r>
            <a:endParaRPr lang="en-US" sz="1100" b="1" dirty="0">
              <a:latin typeface="Calibri" pitchFamily="34" charset="0"/>
            </a:endParaRPr>
          </a:p>
        </p:txBody>
      </p:sp>
      <p:sp>
        <p:nvSpPr>
          <p:cNvPr id="87" name="TextBox 68"/>
          <p:cNvSpPr txBox="1">
            <a:spLocks noChangeArrowheads="1"/>
          </p:cNvSpPr>
          <p:nvPr/>
        </p:nvSpPr>
        <p:spPr bwMode="auto">
          <a:xfrm>
            <a:off x="5608638" y="236855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10</a:t>
            </a:r>
            <a:endParaRPr lang="en-US" sz="1100" b="1" dirty="0">
              <a:latin typeface="Calibri" pitchFamily="34" charset="0"/>
            </a:endParaRPr>
          </a:p>
        </p:txBody>
      </p:sp>
      <p:sp>
        <p:nvSpPr>
          <p:cNvPr id="92" name="TextBox 68"/>
          <p:cNvSpPr txBox="1">
            <a:spLocks noChangeArrowheads="1"/>
          </p:cNvSpPr>
          <p:nvPr/>
        </p:nvSpPr>
        <p:spPr bwMode="auto">
          <a:xfrm>
            <a:off x="6256338" y="341630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11</a:t>
            </a:r>
            <a:endParaRPr lang="en-US" sz="1100" b="1" dirty="0">
              <a:latin typeface="Calibri" pitchFamily="34" charset="0"/>
            </a:endParaRPr>
          </a:p>
        </p:txBody>
      </p:sp>
      <p:pic>
        <p:nvPicPr>
          <p:cNvPr id="130052" name="Picture 4" descr="http://cloudintegration.files.wordpress.com/2010/10/salesforce_logo2.jpg"/>
          <p:cNvPicPr>
            <a:picLocks noChangeAspect="1" noChangeArrowheads="1"/>
          </p:cNvPicPr>
          <p:nvPr/>
        </p:nvPicPr>
        <p:blipFill>
          <a:blip r:embed="rId11" cstate="print"/>
          <a:srcRect/>
          <a:stretch>
            <a:fillRect/>
          </a:stretch>
        </p:blipFill>
        <p:spPr bwMode="auto">
          <a:xfrm>
            <a:off x="4289426" y="3902329"/>
            <a:ext cx="1206500" cy="945896"/>
          </a:xfrm>
          <a:prstGeom prst="rect">
            <a:avLst/>
          </a:prstGeom>
          <a:noFill/>
        </p:spPr>
      </p:pic>
      <p:grpSp>
        <p:nvGrpSpPr>
          <p:cNvPr id="6" name="Group 103"/>
          <p:cNvGrpSpPr>
            <a:grpSpLocks/>
          </p:cNvGrpSpPr>
          <p:nvPr/>
        </p:nvGrpSpPr>
        <p:grpSpPr bwMode="auto">
          <a:xfrm>
            <a:off x="5562600" y="701675"/>
            <a:ext cx="2284413" cy="1350963"/>
            <a:chOff x="4524375" y="2190750"/>
            <a:chExt cx="1028700" cy="771525"/>
          </a:xfrm>
        </p:grpSpPr>
        <p:pic>
          <p:nvPicPr>
            <p:cNvPr id="1082" name="Picture 22"/>
            <p:cNvPicPr>
              <a:picLocks noChangeAspect="1" noChangeArrowheads="1"/>
            </p:cNvPicPr>
            <p:nvPr/>
          </p:nvPicPr>
          <p:blipFill>
            <a:blip r:embed="rId12" cstate="print"/>
            <a:srcRect/>
            <a:stretch>
              <a:fillRect/>
            </a:stretch>
          </p:blipFill>
          <p:spPr bwMode="auto">
            <a:xfrm>
              <a:off x="4524375" y="2190750"/>
              <a:ext cx="1028700" cy="771525"/>
            </a:xfrm>
            <a:prstGeom prst="rect">
              <a:avLst/>
            </a:prstGeom>
            <a:noFill/>
            <a:ln w="9525">
              <a:noFill/>
              <a:miter lim="800000"/>
              <a:headEnd/>
              <a:tailEnd/>
            </a:ln>
          </p:spPr>
        </p:pic>
        <p:grpSp>
          <p:nvGrpSpPr>
            <p:cNvPr id="7" name="Group 95"/>
            <p:cNvGrpSpPr>
              <a:grpSpLocks/>
            </p:cNvGrpSpPr>
            <p:nvPr/>
          </p:nvGrpSpPr>
          <p:grpSpPr bwMode="auto">
            <a:xfrm>
              <a:off x="4903254" y="2285205"/>
              <a:ext cx="287872" cy="339849"/>
              <a:chOff x="4905376" y="1895474"/>
              <a:chExt cx="685800" cy="809625"/>
            </a:xfrm>
          </p:grpSpPr>
          <p:sp>
            <p:nvSpPr>
              <p:cNvPr id="75" name="Oval 74"/>
              <p:cNvSpPr/>
              <p:nvPr/>
            </p:nvSpPr>
            <p:spPr>
              <a:xfrm>
                <a:off x="4906107"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6" name="Oval 75"/>
              <p:cNvSpPr/>
              <p:nvPr/>
            </p:nvSpPr>
            <p:spPr>
              <a:xfrm>
                <a:off x="5381548"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7" name="Oval 76"/>
              <p:cNvSpPr/>
              <p:nvPr/>
            </p:nvSpPr>
            <p:spPr>
              <a:xfrm>
                <a:off x="5135183" y="1895075"/>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89" name="Straight Connector 88"/>
              <p:cNvCxnSpPr/>
              <p:nvPr/>
            </p:nvCxnSpPr>
            <p:spPr>
              <a:xfrm>
                <a:off x="5020644" y="2333520"/>
                <a:ext cx="0" cy="142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87441" y="2342159"/>
                <a:ext cx="0" cy="1447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09840" y="2342159"/>
                <a:ext cx="4862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7" idx="4"/>
              </p:cNvCxnSpPr>
              <p:nvPr/>
            </p:nvCxnSpPr>
            <p:spPr>
              <a:xfrm flipH="1">
                <a:off x="5238916" y="2113218"/>
                <a:ext cx="0" cy="2289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4883604" y="2615950"/>
              <a:ext cx="340178" cy="193108"/>
            </a:xfrm>
            <a:prstGeom prst="rect">
              <a:avLst/>
            </a:prstGeom>
            <a:noFill/>
          </p:spPr>
          <p:txBody>
            <a:bodyPr wrap="none">
              <a:spAutoFit/>
            </a:bodyPr>
            <a:lstStyle/>
            <a:p>
              <a:pPr fontAlgn="auto">
                <a:spcBef>
                  <a:spcPts val="0"/>
                </a:spcBef>
                <a:spcAft>
                  <a:spcPts val="0"/>
                </a:spcAft>
                <a:defRPr/>
              </a:pPr>
              <a:r>
                <a:rPr lang="en-AU" sz="1600" b="1" dirty="0">
                  <a:solidFill>
                    <a:schemeClr val="bg1"/>
                  </a:solidFill>
                  <a:effectLst>
                    <a:outerShdw blurRad="38100" dist="38100" dir="2700000" algn="tl">
                      <a:srgbClr val="000000">
                        <a:alpha val="43137"/>
                      </a:srgbClr>
                    </a:outerShdw>
                  </a:effectLst>
                  <a:latin typeface="+mn-lt"/>
                  <a:cs typeface="+mn-cs"/>
                </a:rPr>
                <a:t>BPEL</a:t>
              </a:r>
            </a:p>
          </p:txBody>
        </p:sp>
      </p:grpSp>
      <p:sp>
        <p:nvSpPr>
          <p:cNvPr id="81" name="TextBox 138"/>
          <p:cNvSpPr txBox="1">
            <a:spLocks noChangeArrowheads="1"/>
          </p:cNvSpPr>
          <p:nvPr/>
        </p:nvSpPr>
        <p:spPr bwMode="auto">
          <a:xfrm>
            <a:off x="5292080" y="2238132"/>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cxnSp>
        <p:nvCxnSpPr>
          <p:cNvPr id="114" name="Straight Arrow Connector 113"/>
          <p:cNvCxnSpPr>
            <a:stCxn id="121" idx="2"/>
            <a:endCxn id="130052" idx="0"/>
          </p:cNvCxnSpPr>
          <p:nvPr/>
        </p:nvCxnSpPr>
        <p:spPr>
          <a:xfrm>
            <a:off x="4567238" y="3495675"/>
            <a:ext cx="325438" cy="406654"/>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9" name="Can 108"/>
          <p:cNvSpPr/>
          <p:nvPr/>
        </p:nvSpPr>
        <p:spPr>
          <a:xfrm rot="5400000">
            <a:off x="4608004" y="709253"/>
            <a:ext cx="288032" cy="792088"/>
          </a:xfrm>
          <a:prstGeom prst="can">
            <a:avLst/>
          </a:prstGeom>
          <a:solidFill>
            <a:srgbClr val="CE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AU" sz="1050" b="1" dirty="0">
                <a:effectLst>
                  <a:outerShdw blurRad="38100" dist="38100" dir="2700000" algn="tl">
                    <a:srgbClr val="000000">
                      <a:alpha val="43137"/>
                    </a:srgbClr>
                  </a:outerShdw>
                </a:effectLst>
              </a:rPr>
              <a:t>JMS Topic</a:t>
            </a:r>
            <a:endParaRPr lang="en-US" sz="1050" b="1" dirty="0">
              <a:effectLst>
                <a:outerShdw blurRad="38100" dist="38100" dir="2700000" algn="tl">
                  <a:srgbClr val="000000">
                    <a:alpha val="43137"/>
                  </a:srgbClr>
                </a:outerShdw>
              </a:effectLst>
            </a:endParaRPr>
          </a:p>
        </p:txBody>
      </p:sp>
      <p:cxnSp>
        <p:nvCxnSpPr>
          <p:cNvPr id="110" name="Straight Arrow Connector 109"/>
          <p:cNvCxnSpPr/>
          <p:nvPr/>
        </p:nvCxnSpPr>
        <p:spPr>
          <a:xfrm>
            <a:off x="5148064" y="1057672"/>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75"/>
          <p:cNvSpPr txBox="1">
            <a:spLocks noChangeArrowheads="1"/>
          </p:cNvSpPr>
          <p:nvPr/>
        </p:nvSpPr>
        <p:spPr bwMode="auto">
          <a:xfrm>
            <a:off x="5124411" y="1110387"/>
            <a:ext cx="527709" cy="261610"/>
          </a:xfrm>
          <a:prstGeom prst="rect">
            <a:avLst/>
          </a:prstGeom>
          <a:noFill/>
          <a:ln w="9525">
            <a:noFill/>
            <a:miter lim="800000"/>
            <a:headEnd/>
            <a:tailEnd/>
          </a:ln>
        </p:spPr>
        <p:txBody>
          <a:bodyPr wrap="none">
            <a:spAutoFit/>
          </a:bodyPr>
          <a:lstStyle/>
          <a:p>
            <a:r>
              <a:rPr lang="en-AU" sz="1100" dirty="0" smtClean="0">
                <a:latin typeface="Calibri" pitchFamily="34" charset="0"/>
              </a:rPr>
              <a:t>&lt;JCA&gt;</a:t>
            </a:r>
            <a:endParaRPr lang="en-US" sz="1100" dirty="0">
              <a:latin typeface="Calibri" pitchFamily="34" charset="0"/>
            </a:endParaRPr>
          </a:p>
        </p:txBody>
      </p:sp>
      <p:sp>
        <p:nvSpPr>
          <p:cNvPr id="113" name="Rectangle 112"/>
          <p:cNvSpPr/>
          <p:nvPr/>
        </p:nvSpPr>
        <p:spPr>
          <a:xfrm>
            <a:off x="1333500" y="962025"/>
            <a:ext cx="1838325" cy="285750"/>
          </a:xfrm>
          <a:prstGeom prst="rect">
            <a:avLst/>
          </a:prstGeom>
          <a:solidFill>
            <a:srgbClr val="C00000"/>
          </a:solidFill>
          <a:ln>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effectLst>
                  <a:outerShdw blurRad="38100" dist="38100" dir="2700000" algn="tl">
                    <a:srgbClr val="000000">
                      <a:alpha val="43137"/>
                    </a:srgbClr>
                  </a:outerShdw>
                </a:effectLst>
              </a:rPr>
              <a:t>OEP</a:t>
            </a:r>
            <a:endParaRPr lang="en-AU" dirty="0">
              <a:effectLst>
                <a:outerShdw blurRad="38100" dist="38100" dir="2700000" algn="tl">
                  <a:srgbClr val="000000">
                    <a:alpha val="43137"/>
                  </a:srgbClr>
                </a:outerShdw>
              </a:effectLst>
            </a:endParaRPr>
          </a:p>
        </p:txBody>
      </p:sp>
      <p:cxnSp>
        <p:nvCxnSpPr>
          <p:cNvPr id="139" name="Straight Connector 138"/>
          <p:cNvCxnSpPr/>
          <p:nvPr/>
        </p:nvCxnSpPr>
        <p:spPr>
          <a:xfrm flipV="1">
            <a:off x="0" y="3162300"/>
            <a:ext cx="8991600" cy="2857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40" name="TextBox 138"/>
          <p:cNvSpPr txBox="1">
            <a:spLocks noChangeArrowheads="1"/>
          </p:cNvSpPr>
          <p:nvPr/>
        </p:nvSpPr>
        <p:spPr bwMode="auto">
          <a:xfrm>
            <a:off x="8626227" y="3124969"/>
            <a:ext cx="450764" cy="253916"/>
          </a:xfrm>
          <a:prstGeom prst="rect">
            <a:avLst/>
          </a:prstGeom>
          <a:noFill/>
          <a:ln w="9525">
            <a:noFill/>
            <a:miter lim="800000"/>
            <a:headEnd/>
            <a:tailEnd/>
          </a:ln>
        </p:spPr>
        <p:txBody>
          <a:bodyPr wrap="none">
            <a:spAutoFit/>
          </a:bodyPr>
          <a:lstStyle/>
          <a:p>
            <a:r>
              <a:rPr lang="en-AU" sz="1050" b="1" dirty="0" smtClean="0">
                <a:solidFill>
                  <a:srgbClr val="FF0000"/>
                </a:solidFill>
                <a:effectLst>
                  <a:outerShdw blurRad="38100" dist="38100" dir="2700000" algn="tl">
                    <a:srgbClr val="000000">
                      <a:alpha val="43137"/>
                    </a:srgbClr>
                  </a:outerShdw>
                </a:effectLst>
                <a:latin typeface="Calibri" pitchFamily="34" charset="0"/>
              </a:rPr>
              <a:t>DMZ</a:t>
            </a:r>
            <a:endParaRPr lang="en-US" sz="1050" b="1" dirty="0">
              <a:solidFill>
                <a:srgbClr val="FF0000"/>
              </a:solidFill>
              <a:effectLst>
                <a:outerShdw blurRad="38100" dist="38100" dir="2700000" algn="tl">
                  <a:srgbClr val="000000">
                    <a:alpha val="43137"/>
                  </a:srgbClr>
                </a:outerShdw>
              </a:effectLst>
              <a:latin typeface="Calibri" pitchFamily="34" charset="0"/>
            </a:endParaRPr>
          </a:p>
        </p:txBody>
      </p:sp>
      <p:sp>
        <p:nvSpPr>
          <p:cNvPr id="121" name="Rectangle 120"/>
          <p:cNvSpPr/>
          <p:nvPr/>
        </p:nvSpPr>
        <p:spPr>
          <a:xfrm>
            <a:off x="3648075" y="3209925"/>
            <a:ext cx="1838325" cy="285750"/>
          </a:xfrm>
          <a:prstGeom prst="rect">
            <a:avLst/>
          </a:prstGeom>
          <a:solidFill>
            <a:srgbClr val="CE0000">
              <a:alpha val="57000"/>
            </a:srgbClr>
          </a:solidFill>
          <a:ln>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effectLst>
                  <a:outerShdw blurRad="38100" dist="38100" dir="2700000" algn="tl">
                    <a:srgbClr val="000000">
                      <a:alpha val="43137"/>
                    </a:srgbClr>
                  </a:outerShdw>
                </a:effectLst>
              </a:rPr>
              <a:t>OEG</a:t>
            </a:r>
            <a:endParaRPr lang="en-AU" dirty="0">
              <a:effectLst>
                <a:outerShdw blurRad="38100" dist="38100" dir="2700000" algn="tl">
                  <a:srgbClr val="000000">
                    <a:alpha val="43137"/>
                  </a:srgbClr>
                </a:outerShdw>
              </a:effectLst>
            </a:endParaRPr>
          </a:p>
        </p:txBody>
      </p:sp>
      <p:cxnSp>
        <p:nvCxnSpPr>
          <p:cNvPr id="69" name="Shape 68"/>
          <p:cNvCxnSpPr/>
          <p:nvPr/>
        </p:nvCxnSpPr>
        <p:spPr>
          <a:xfrm rot="10800000" flipV="1">
            <a:off x="4114800" y="1857375"/>
            <a:ext cx="1562100" cy="685800"/>
          </a:xfrm>
          <a:prstGeom prst="bentConnector3">
            <a:avLst>
              <a:gd name="adj1" fmla="val 1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143625" y="1971675"/>
            <a:ext cx="12700" cy="6000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4395" name="Picture 11"/>
          <p:cNvPicPr>
            <a:picLocks noChangeAspect="1" noChangeArrowheads="1"/>
          </p:cNvPicPr>
          <p:nvPr/>
        </p:nvPicPr>
        <p:blipFill>
          <a:blip r:embed="rId13" cstate="print"/>
          <a:srcRect/>
          <a:stretch>
            <a:fillRect/>
          </a:stretch>
        </p:blipFill>
        <p:spPr bwMode="auto">
          <a:xfrm>
            <a:off x="747713" y="3933825"/>
            <a:ext cx="600075" cy="685800"/>
          </a:xfrm>
          <a:prstGeom prst="rect">
            <a:avLst/>
          </a:prstGeom>
          <a:noFill/>
          <a:ln w="9525">
            <a:noFill/>
            <a:miter lim="800000"/>
            <a:headEnd/>
            <a:tailEnd/>
          </a:ln>
        </p:spPr>
      </p:pic>
      <p:sp>
        <p:nvSpPr>
          <p:cNvPr id="157" name="TextBox 68"/>
          <p:cNvSpPr txBox="1">
            <a:spLocks noChangeArrowheads="1"/>
          </p:cNvSpPr>
          <p:nvPr/>
        </p:nvSpPr>
        <p:spPr bwMode="auto">
          <a:xfrm>
            <a:off x="1570038" y="34639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3</a:t>
            </a:r>
            <a:endParaRPr lang="en-US" sz="1100" b="1" dirty="0">
              <a:latin typeface="Calibri" pitchFamily="34" charset="0"/>
            </a:endParaRPr>
          </a:p>
        </p:txBody>
      </p:sp>
      <p:sp>
        <p:nvSpPr>
          <p:cNvPr id="158" name="TextBox 68"/>
          <p:cNvSpPr txBox="1">
            <a:spLocks noChangeArrowheads="1"/>
          </p:cNvSpPr>
          <p:nvPr/>
        </p:nvSpPr>
        <p:spPr bwMode="auto">
          <a:xfrm>
            <a:off x="3074988" y="7397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6</a:t>
            </a:r>
            <a:endParaRPr lang="en-US" sz="1100" b="1" dirty="0">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26">
                                            <p:subSp spid="_x0000_s144386"/>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p:nvPr/>
        </p:nvCxnSpPr>
        <p:spPr>
          <a:xfrm flipV="1">
            <a:off x="2859088" y="3486150"/>
            <a:ext cx="893762" cy="37465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21" idx="3"/>
          </p:cNvCxnSpPr>
          <p:nvPr/>
        </p:nvCxnSpPr>
        <p:spPr>
          <a:xfrm>
            <a:off x="5486400" y="3352800"/>
            <a:ext cx="1749427" cy="6524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4743450"/>
            <a:ext cx="914400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9" descr="http://4.bp.blogspot.com/-E6HoDkV1lOk/Tn3f6qIwzqI/AAAAAAAAAOA/rEPrqUFDZJA/s1600/Tracking.jpg"/>
          <p:cNvPicPr>
            <a:picLocks noChangeAspect="1" noChangeArrowheads="1"/>
          </p:cNvPicPr>
          <p:nvPr/>
        </p:nvPicPr>
        <p:blipFill>
          <a:blip r:embed="rId4" cstate="print"/>
          <a:srcRect/>
          <a:stretch>
            <a:fillRect/>
          </a:stretch>
        </p:blipFill>
        <p:spPr bwMode="auto">
          <a:xfrm>
            <a:off x="7964488" y="0"/>
            <a:ext cx="1179512" cy="117316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295400" y="1478497"/>
            <a:ext cx="1758554" cy="568634"/>
          </a:xfrm>
          <a:prstGeom prst="rect">
            <a:avLst/>
          </a:prstGeom>
          <a:noFill/>
          <a:ln w="9525">
            <a:noFill/>
            <a:miter lim="800000"/>
            <a:headEnd/>
            <a:tailEnd/>
          </a:ln>
        </p:spPr>
      </p:pic>
      <p:sp>
        <p:nvSpPr>
          <p:cNvPr id="59" name="TextBox 58"/>
          <p:cNvSpPr txBox="1"/>
          <p:nvPr/>
        </p:nvSpPr>
        <p:spPr>
          <a:xfrm>
            <a:off x="567532" y="1288777"/>
            <a:ext cx="2663825" cy="21544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AU" sz="800" dirty="0" smtClean="0">
                <a:latin typeface="+mn-lt"/>
                <a:cs typeface="+mn-cs"/>
              </a:rPr>
              <a:t>Continuous and Parallel Queries</a:t>
            </a:r>
            <a:endParaRPr lang="en-AU" sz="400" dirty="0">
              <a:latin typeface="+mn-lt"/>
              <a:cs typeface="+mn-cs"/>
            </a:endParaRPr>
          </a:p>
        </p:txBody>
      </p:sp>
      <p:graphicFrame>
        <p:nvGraphicFramePr>
          <p:cNvPr id="1026" name="Object 2"/>
          <p:cNvGraphicFramePr>
            <a:graphicFrameLocks noChangeAspect="1"/>
          </p:cNvGraphicFramePr>
          <p:nvPr/>
        </p:nvGraphicFramePr>
        <p:xfrm>
          <a:off x="509315" y="1072877"/>
          <a:ext cx="346075" cy="390525"/>
        </p:xfrm>
        <a:graphic>
          <a:graphicData uri="http://schemas.openxmlformats.org/presentationml/2006/ole">
            <p:oleObj spid="_x0000_s168962" name="Photo Editor Photo" r:id="rId6" imgW="1209524" imgH="1362265" progId="">
              <p:embed/>
            </p:oleObj>
          </a:graphicData>
        </a:graphic>
      </p:graphicFrame>
      <p:grpSp>
        <p:nvGrpSpPr>
          <p:cNvPr id="2" name="Group 64"/>
          <p:cNvGrpSpPr>
            <a:grpSpLocks/>
          </p:cNvGrpSpPr>
          <p:nvPr/>
        </p:nvGrpSpPr>
        <p:grpSpPr bwMode="auto">
          <a:xfrm>
            <a:off x="6804025" y="3933825"/>
            <a:ext cx="2016125" cy="1008063"/>
            <a:chOff x="6516216" y="3723878"/>
            <a:chExt cx="2016224" cy="1008112"/>
          </a:xfrm>
        </p:grpSpPr>
        <p:sp>
          <p:nvSpPr>
            <p:cNvPr id="63" name="Cloud 62"/>
            <p:cNvSpPr/>
            <p:nvPr/>
          </p:nvSpPr>
          <p:spPr>
            <a:xfrm>
              <a:off x="6516216" y="3723878"/>
              <a:ext cx="2016224" cy="100811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90"/>
            <p:cNvGrpSpPr>
              <a:grpSpLocks/>
            </p:cNvGrpSpPr>
            <p:nvPr/>
          </p:nvGrpSpPr>
          <p:grpSpPr bwMode="auto">
            <a:xfrm>
              <a:off x="6876256" y="3939902"/>
              <a:ext cx="324819" cy="590550"/>
              <a:chOff x="3813175" y="1085850"/>
              <a:chExt cx="682625" cy="971550"/>
            </a:xfrm>
          </p:grpSpPr>
          <p:pic>
            <p:nvPicPr>
              <p:cNvPr id="1078" name="Picture 50" descr="PDA.png"/>
              <p:cNvPicPr>
                <a:picLocks noChangeAspect="1"/>
              </p:cNvPicPr>
              <p:nvPr/>
            </p:nvPicPr>
            <p:blipFill>
              <a:blip r:embed="rId7" cstate="print"/>
              <a:srcRect/>
              <a:stretch>
                <a:fillRect/>
              </a:stretch>
            </p:blipFill>
            <p:spPr bwMode="auto">
              <a:xfrm>
                <a:off x="3813175" y="1085850"/>
                <a:ext cx="468758" cy="695325"/>
              </a:xfrm>
              <a:prstGeom prst="rect">
                <a:avLst/>
              </a:prstGeom>
              <a:noFill/>
              <a:ln w="9525">
                <a:noFill/>
                <a:miter lim="800000"/>
                <a:headEnd/>
                <a:tailEnd/>
              </a:ln>
            </p:spPr>
          </p:pic>
          <p:grpSp>
            <p:nvGrpSpPr>
              <p:cNvPr id="4" name="Group 29"/>
              <p:cNvGrpSpPr>
                <a:grpSpLocks/>
              </p:cNvGrpSpPr>
              <p:nvPr/>
            </p:nvGrpSpPr>
            <p:grpSpPr bwMode="auto">
              <a:xfrm>
                <a:off x="4116388" y="1203325"/>
                <a:ext cx="379412" cy="854075"/>
                <a:chOff x="0" y="0"/>
                <a:chExt cx="920" cy="2160"/>
              </a:xfrm>
            </p:grpSpPr>
            <p:pic>
              <p:nvPicPr>
                <p:cNvPr id="1080" name="Picture 30"/>
                <p:cNvPicPr>
                  <a:picLocks noChangeArrowheads="1"/>
                </p:cNvPicPr>
                <p:nvPr/>
              </p:nvPicPr>
              <p:blipFill>
                <a:blip r:embed="rId8" cstate="print"/>
                <a:srcRect/>
                <a:stretch>
                  <a:fillRect/>
                </a:stretch>
              </p:blipFill>
              <p:spPr bwMode="auto">
                <a:xfrm>
                  <a:off x="0" y="0"/>
                  <a:ext cx="920" cy="2160"/>
                </a:xfrm>
                <a:prstGeom prst="rect">
                  <a:avLst/>
                </a:prstGeom>
                <a:noFill/>
                <a:ln w="12700">
                  <a:noFill/>
                  <a:miter lim="800000"/>
                  <a:headEnd/>
                  <a:tailEnd/>
                </a:ln>
              </p:spPr>
            </p:pic>
            <p:pic>
              <p:nvPicPr>
                <p:cNvPr id="1081" name="Picture 31"/>
                <p:cNvPicPr>
                  <a:picLocks noChangeArrowheads="1"/>
                </p:cNvPicPr>
                <p:nvPr/>
              </p:nvPicPr>
              <p:blipFill>
                <a:blip r:embed="rId9" cstate="print"/>
                <a:srcRect/>
                <a:stretch>
                  <a:fillRect/>
                </a:stretch>
              </p:blipFill>
              <p:spPr bwMode="auto">
                <a:xfrm>
                  <a:off x="79" y="325"/>
                  <a:ext cx="771" cy="1097"/>
                </a:xfrm>
                <a:prstGeom prst="rect">
                  <a:avLst/>
                </a:prstGeom>
                <a:noFill/>
                <a:ln w="12700">
                  <a:noFill/>
                  <a:miter lim="800000"/>
                  <a:headEnd/>
                  <a:tailEnd/>
                </a:ln>
              </p:spPr>
            </p:pic>
          </p:grpSp>
        </p:grpSp>
        <p:sp>
          <p:nvSpPr>
            <p:cNvPr id="1077" name="TextBox 63"/>
            <p:cNvSpPr txBox="1">
              <a:spLocks noChangeArrowheads="1"/>
            </p:cNvSpPr>
            <p:nvPr/>
          </p:nvSpPr>
          <p:spPr bwMode="auto">
            <a:xfrm>
              <a:off x="7236296" y="3867894"/>
              <a:ext cx="1152128" cy="646331"/>
            </a:xfrm>
            <a:prstGeom prst="rect">
              <a:avLst/>
            </a:prstGeom>
            <a:noFill/>
            <a:ln w="9525">
              <a:noFill/>
              <a:miter lim="800000"/>
              <a:headEnd/>
              <a:tailEnd/>
            </a:ln>
          </p:spPr>
          <p:txBody>
            <a:bodyPr>
              <a:spAutoFit/>
            </a:bodyPr>
            <a:lstStyle/>
            <a:p>
              <a:r>
                <a:rPr lang="en-AU">
                  <a:latin typeface="Calibri" pitchFamily="34" charset="0"/>
                </a:rPr>
                <a:t>SMS</a:t>
              </a:r>
            </a:p>
            <a:p>
              <a:r>
                <a:rPr lang="en-AU">
                  <a:latin typeface="Calibri" pitchFamily="34" charset="0"/>
                </a:rPr>
                <a:t>Provider</a:t>
              </a:r>
              <a:endParaRPr lang="en-US">
                <a:latin typeface="Calibri" pitchFamily="34" charset="0"/>
              </a:endParaRPr>
            </a:p>
          </p:txBody>
        </p:sp>
      </p:grpSp>
      <p:sp>
        <p:nvSpPr>
          <p:cNvPr id="66" name="Rounded Rectangle 65"/>
          <p:cNvSpPr/>
          <p:nvPr/>
        </p:nvSpPr>
        <p:spPr>
          <a:xfrm>
            <a:off x="395288" y="2571750"/>
            <a:ext cx="8424862" cy="576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effectLst>
                  <a:outerShdw blurRad="38100" dist="38100" dir="2700000" algn="tl">
                    <a:srgbClr val="000000">
                      <a:alpha val="43137"/>
                    </a:srgbClr>
                  </a:outerShdw>
                </a:effectLst>
              </a:rPr>
              <a:t>Oracle Service Bus</a:t>
            </a:r>
          </a:p>
        </p:txBody>
      </p:sp>
      <p:sp>
        <p:nvSpPr>
          <p:cNvPr id="1037" name="TextBox 68"/>
          <p:cNvSpPr txBox="1">
            <a:spLocks noChangeArrowheads="1"/>
          </p:cNvSpPr>
          <p:nvPr/>
        </p:nvSpPr>
        <p:spPr bwMode="auto">
          <a:xfrm>
            <a:off x="627063" y="3644900"/>
            <a:ext cx="527709" cy="261610"/>
          </a:xfrm>
          <a:prstGeom prst="rect">
            <a:avLst/>
          </a:prstGeom>
          <a:noFill/>
          <a:ln w="9525">
            <a:noFill/>
            <a:miter lim="800000"/>
            <a:headEnd/>
            <a:tailEnd/>
          </a:ln>
        </p:spPr>
        <p:txBody>
          <a:bodyPr wrap="none">
            <a:spAutoFit/>
          </a:bodyPr>
          <a:lstStyle/>
          <a:p>
            <a:r>
              <a:rPr lang="en-AU" sz="1100" dirty="0" smtClean="0">
                <a:latin typeface="Calibri" pitchFamily="34" charset="0"/>
              </a:rPr>
              <a:t>&lt;JCA&gt;</a:t>
            </a:r>
            <a:endParaRPr lang="en-US" sz="1100" dirty="0">
              <a:latin typeface="Calibri" pitchFamily="34" charset="0"/>
            </a:endParaRPr>
          </a:p>
        </p:txBody>
      </p:sp>
      <p:cxnSp>
        <p:nvCxnSpPr>
          <p:cNvPr id="72" name="Straight Arrow Connector 71"/>
          <p:cNvCxnSpPr>
            <a:endCxn id="121" idx="1"/>
          </p:cNvCxnSpPr>
          <p:nvPr/>
        </p:nvCxnSpPr>
        <p:spPr>
          <a:xfrm flipV="1">
            <a:off x="1108075" y="3352800"/>
            <a:ext cx="2540000" cy="50800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39" name="TextBox 72"/>
          <p:cNvSpPr txBox="1">
            <a:spLocks noChangeArrowheads="1"/>
          </p:cNvSpPr>
          <p:nvPr/>
        </p:nvSpPr>
        <p:spPr bwMode="auto">
          <a:xfrm>
            <a:off x="2416175" y="3644900"/>
            <a:ext cx="527709" cy="261610"/>
          </a:xfrm>
          <a:prstGeom prst="rect">
            <a:avLst/>
          </a:prstGeom>
          <a:noFill/>
          <a:ln w="9525">
            <a:noFill/>
            <a:miter lim="800000"/>
            <a:headEnd/>
            <a:tailEnd/>
          </a:ln>
        </p:spPr>
        <p:txBody>
          <a:bodyPr wrap="none">
            <a:spAutoFit/>
          </a:bodyPr>
          <a:lstStyle/>
          <a:p>
            <a:r>
              <a:rPr lang="en-AU" sz="1100" dirty="0" smtClean="0">
                <a:latin typeface="Calibri" pitchFamily="34" charset="0"/>
              </a:rPr>
              <a:t>&lt;JCA&gt;</a:t>
            </a:r>
            <a:endParaRPr lang="en-US" sz="1100" dirty="0">
              <a:latin typeface="Calibri" pitchFamily="34" charset="0"/>
            </a:endParaRPr>
          </a:p>
        </p:txBody>
      </p:sp>
      <p:sp>
        <p:nvSpPr>
          <p:cNvPr id="1041" name="TextBox 77"/>
          <p:cNvSpPr txBox="1">
            <a:spLocks noChangeArrowheads="1"/>
          </p:cNvSpPr>
          <p:nvPr/>
        </p:nvSpPr>
        <p:spPr bwMode="auto">
          <a:xfrm>
            <a:off x="238124" y="4759325"/>
            <a:ext cx="1600201" cy="276999"/>
          </a:xfrm>
          <a:prstGeom prst="rect">
            <a:avLst/>
          </a:prstGeom>
          <a:noFill/>
          <a:ln w="9525">
            <a:noFill/>
            <a:miter lim="800000"/>
            <a:headEnd/>
            <a:tailEnd/>
          </a:ln>
        </p:spPr>
        <p:txBody>
          <a:bodyPr wrap="square">
            <a:spAutoFit/>
          </a:bodyPr>
          <a:lstStyle/>
          <a:p>
            <a:pPr algn="ctr"/>
            <a:r>
              <a:rPr lang="en-AU" sz="1200" dirty="0" smtClean="0">
                <a:latin typeface="Calibri" pitchFamily="34" charset="0"/>
              </a:rPr>
              <a:t>Student Systems</a:t>
            </a:r>
            <a:endParaRPr lang="en-US" sz="1200" dirty="0">
              <a:latin typeface="Calibri" pitchFamily="34" charset="0"/>
            </a:endParaRPr>
          </a:p>
        </p:txBody>
      </p:sp>
      <p:sp>
        <p:nvSpPr>
          <p:cNvPr id="1042" name="TextBox 78"/>
          <p:cNvSpPr txBox="1">
            <a:spLocks noChangeArrowheads="1"/>
          </p:cNvSpPr>
          <p:nvPr/>
        </p:nvSpPr>
        <p:spPr bwMode="auto">
          <a:xfrm>
            <a:off x="1988615" y="4778375"/>
            <a:ext cx="1660006" cy="276999"/>
          </a:xfrm>
          <a:prstGeom prst="rect">
            <a:avLst/>
          </a:prstGeom>
          <a:noFill/>
          <a:ln w="9525">
            <a:noFill/>
            <a:miter lim="800000"/>
            <a:headEnd/>
            <a:tailEnd/>
          </a:ln>
        </p:spPr>
        <p:txBody>
          <a:bodyPr wrap="none">
            <a:spAutoFit/>
          </a:bodyPr>
          <a:lstStyle/>
          <a:p>
            <a:pPr algn="ctr"/>
            <a:r>
              <a:rPr lang="en-AU" sz="1200" dirty="0" smtClean="0">
                <a:latin typeface="Calibri" pitchFamily="34" charset="0"/>
              </a:rPr>
              <a:t>Databases/Repositories</a:t>
            </a:r>
            <a:endParaRPr lang="en-US" sz="1200" dirty="0">
              <a:latin typeface="Calibri" pitchFamily="34" charset="0"/>
            </a:endParaRPr>
          </a:p>
        </p:txBody>
      </p:sp>
      <p:cxnSp>
        <p:nvCxnSpPr>
          <p:cNvPr id="96" name="Straight Arrow Connector 95"/>
          <p:cNvCxnSpPr/>
          <p:nvPr/>
        </p:nvCxnSpPr>
        <p:spPr>
          <a:xfrm flipV="1">
            <a:off x="3059113" y="1995686"/>
            <a:ext cx="719"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1403350" y="1995686"/>
            <a:ext cx="29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2" name="TextBox 115"/>
          <p:cNvSpPr txBox="1">
            <a:spLocks noChangeArrowheads="1"/>
          </p:cNvSpPr>
          <p:nvPr/>
        </p:nvSpPr>
        <p:spPr bwMode="auto">
          <a:xfrm>
            <a:off x="0"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sp>
        <p:nvSpPr>
          <p:cNvPr id="1060" name="TextBox 150"/>
          <p:cNvSpPr txBox="1">
            <a:spLocks noChangeArrowheads="1"/>
          </p:cNvSpPr>
          <p:nvPr/>
        </p:nvSpPr>
        <p:spPr bwMode="auto">
          <a:xfrm>
            <a:off x="6973888" y="3703638"/>
            <a:ext cx="753732" cy="261610"/>
          </a:xfrm>
          <a:prstGeom prst="rect">
            <a:avLst/>
          </a:prstGeom>
          <a:noFill/>
          <a:ln w="9525">
            <a:noFill/>
            <a:miter lim="800000"/>
            <a:headEnd/>
            <a:tailEnd/>
          </a:ln>
        </p:spPr>
        <p:txBody>
          <a:bodyPr wrap="none">
            <a:spAutoFit/>
          </a:bodyPr>
          <a:lstStyle/>
          <a:p>
            <a:r>
              <a:rPr lang="en-AU" sz="1100" dirty="0">
                <a:latin typeface="Calibri" pitchFamily="34" charset="0"/>
              </a:rPr>
              <a:t>&lt;RESTful&gt;</a:t>
            </a:r>
            <a:endParaRPr lang="en-US" sz="1100" dirty="0">
              <a:latin typeface="Calibri" pitchFamily="34" charset="0"/>
            </a:endParaRPr>
          </a:p>
        </p:txBody>
      </p:sp>
      <p:sp>
        <p:nvSpPr>
          <p:cNvPr id="1069" name="TextBox 174"/>
          <p:cNvSpPr txBox="1">
            <a:spLocks noChangeArrowheads="1"/>
          </p:cNvSpPr>
          <p:nvPr/>
        </p:nvSpPr>
        <p:spPr bwMode="auto">
          <a:xfrm>
            <a:off x="4778375" y="3663950"/>
            <a:ext cx="1119217" cy="261610"/>
          </a:xfrm>
          <a:prstGeom prst="rect">
            <a:avLst/>
          </a:prstGeom>
          <a:noFill/>
          <a:ln w="9525">
            <a:noFill/>
            <a:miter lim="800000"/>
            <a:headEnd/>
            <a:tailEnd/>
          </a:ln>
        </p:spPr>
        <p:txBody>
          <a:bodyPr wrap="none">
            <a:spAutoFit/>
          </a:bodyPr>
          <a:lstStyle/>
          <a:p>
            <a:r>
              <a:rPr lang="en-AU" sz="1100" dirty="0" smtClean="0">
                <a:latin typeface="Calibri" pitchFamily="34" charset="0"/>
              </a:rPr>
              <a:t>&lt;RESTful/SOAP&gt;</a:t>
            </a:r>
            <a:endParaRPr lang="en-US" sz="1100" dirty="0">
              <a:latin typeface="Calibri" pitchFamily="34" charset="0"/>
            </a:endParaRPr>
          </a:p>
        </p:txBody>
      </p:sp>
      <p:sp>
        <p:nvSpPr>
          <p:cNvPr id="1070" name="TextBox 175"/>
          <p:cNvSpPr txBox="1">
            <a:spLocks noChangeArrowheads="1"/>
          </p:cNvSpPr>
          <p:nvPr/>
        </p:nvSpPr>
        <p:spPr bwMode="auto">
          <a:xfrm>
            <a:off x="3403074" y="1489477"/>
            <a:ext cx="1107996" cy="400110"/>
          </a:xfrm>
          <a:prstGeom prst="rect">
            <a:avLst/>
          </a:prstGeom>
          <a:noFill/>
          <a:ln w="9525">
            <a:noFill/>
            <a:miter lim="800000"/>
            <a:headEnd/>
            <a:tailEnd/>
          </a:ln>
        </p:spPr>
        <p:txBody>
          <a:bodyPr wrap="none">
            <a:spAutoFit/>
          </a:bodyPr>
          <a:lstStyle/>
          <a:p>
            <a:pPr algn="ctr"/>
            <a:r>
              <a:rPr lang="en-AU" sz="1000" dirty="0">
                <a:latin typeface="Calibri" pitchFamily="34" charset="0"/>
              </a:rPr>
              <a:t>&lt;People in </a:t>
            </a:r>
            <a:endParaRPr lang="en-AU" sz="1000" dirty="0" smtClean="0">
              <a:latin typeface="Calibri" pitchFamily="34" charset="0"/>
            </a:endParaRPr>
          </a:p>
          <a:p>
            <a:pPr algn="ctr"/>
            <a:r>
              <a:rPr lang="en-AU" sz="1000" dirty="0" smtClean="0">
                <a:latin typeface="Calibri" pitchFamily="34" charset="0"/>
              </a:rPr>
              <a:t>threatened Area</a:t>
            </a:r>
            <a:r>
              <a:rPr lang="en-AU" sz="1000" dirty="0">
                <a:latin typeface="Calibri" pitchFamily="34" charset="0"/>
              </a:rPr>
              <a:t>&gt;</a:t>
            </a:r>
            <a:endParaRPr lang="en-US" sz="1000" dirty="0">
              <a:latin typeface="Calibri" pitchFamily="34" charset="0"/>
            </a:endParaRPr>
          </a:p>
        </p:txBody>
      </p:sp>
      <p:sp>
        <p:nvSpPr>
          <p:cNvPr id="79" name="TextBox 138"/>
          <p:cNvSpPr txBox="1">
            <a:spLocks noChangeArrowheads="1"/>
          </p:cNvSpPr>
          <p:nvPr/>
        </p:nvSpPr>
        <p:spPr bwMode="auto">
          <a:xfrm>
            <a:off x="4139952" y="2067694"/>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sp>
        <p:nvSpPr>
          <p:cNvPr id="88" name="TextBox 115"/>
          <p:cNvSpPr txBox="1">
            <a:spLocks noChangeArrowheads="1"/>
          </p:cNvSpPr>
          <p:nvPr/>
        </p:nvSpPr>
        <p:spPr bwMode="auto">
          <a:xfrm>
            <a:off x="1619672" y="2211710"/>
            <a:ext cx="1481496" cy="261610"/>
          </a:xfrm>
          <a:prstGeom prst="rect">
            <a:avLst/>
          </a:prstGeom>
          <a:noFill/>
          <a:ln w="9525">
            <a:noFill/>
            <a:miter lim="800000"/>
            <a:headEnd/>
            <a:tailEnd/>
          </a:ln>
        </p:spPr>
        <p:txBody>
          <a:bodyPr wrap="none">
            <a:spAutoFit/>
          </a:bodyPr>
          <a:lstStyle/>
          <a:p>
            <a:r>
              <a:rPr lang="en-AU" sz="1100" dirty="0">
                <a:latin typeface="Calibri" pitchFamily="34" charset="0"/>
              </a:rPr>
              <a:t>&lt;OSB </a:t>
            </a:r>
            <a:r>
              <a:rPr lang="en-AU" sz="1100" dirty="0" smtClean="0">
                <a:latin typeface="Calibri" pitchFamily="34" charset="0"/>
              </a:rPr>
              <a:t>In-built Caching&gt;</a:t>
            </a:r>
            <a:endParaRPr lang="en-US" sz="1100" dirty="0">
              <a:latin typeface="Calibri" pitchFamily="34" charset="0"/>
            </a:endParaRPr>
          </a:p>
        </p:txBody>
      </p:sp>
      <p:cxnSp>
        <p:nvCxnSpPr>
          <p:cNvPr id="102" name="Straight Arrow Connector 101"/>
          <p:cNvCxnSpPr>
            <a:stCxn id="113" idx="3"/>
            <a:endCxn id="109" idx="3"/>
          </p:cNvCxnSpPr>
          <p:nvPr/>
        </p:nvCxnSpPr>
        <p:spPr>
          <a:xfrm>
            <a:off x="3171825" y="1104900"/>
            <a:ext cx="1184151" cy="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itle 3"/>
          <p:cNvSpPr>
            <a:spLocks noGrp="1"/>
          </p:cNvSpPr>
          <p:nvPr>
            <p:ph type="title"/>
          </p:nvPr>
        </p:nvSpPr>
        <p:spPr>
          <a:xfrm>
            <a:off x="804347" y="36096"/>
            <a:ext cx="8229586" cy="768803"/>
          </a:xfrm>
        </p:spPr>
        <p:txBody>
          <a:bodyPr/>
          <a:lstStyle/>
          <a:p>
            <a:r>
              <a:rPr dirty="0" smtClean="0">
                <a:ln>
                  <a:noFill/>
                </a:ln>
                <a:solidFill>
                  <a:srgbClr val="FF0000"/>
                </a:solidFill>
              </a:rPr>
              <a:t>Proposed Architecture</a:t>
            </a:r>
            <a:r>
              <a:rPr lang="en-AU" dirty="0" smtClean="0">
                <a:ln>
                  <a:noFill/>
                </a:ln>
                <a:solidFill>
                  <a:srgbClr val="FF0000"/>
                </a:solidFill>
              </a:rPr>
              <a:t/>
            </a:r>
            <a:br>
              <a:rPr lang="en-AU" dirty="0" smtClean="0">
                <a:ln>
                  <a:noFill/>
                </a:ln>
                <a:solidFill>
                  <a:srgbClr val="FF0000"/>
                </a:solidFill>
              </a:rPr>
            </a:br>
            <a:r>
              <a:rPr lang="en-AU" sz="1800" dirty="0" smtClean="0"/>
              <a:t> Deakin University System (Education) - Technical Level</a:t>
            </a:r>
            <a:endParaRPr dirty="0" smtClean="0">
              <a:ln>
                <a:noFill/>
              </a:ln>
            </a:endParaRPr>
          </a:p>
        </p:txBody>
      </p:sp>
      <p:sp>
        <p:nvSpPr>
          <p:cNvPr id="67" name="TextBox 68"/>
          <p:cNvSpPr txBox="1">
            <a:spLocks noChangeArrowheads="1"/>
          </p:cNvSpPr>
          <p:nvPr/>
        </p:nvSpPr>
        <p:spPr bwMode="auto">
          <a:xfrm>
            <a:off x="3084513" y="354965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1</a:t>
            </a:r>
            <a:endParaRPr lang="en-US" sz="1100" b="1" dirty="0">
              <a:latin typeface="Calibri" pitchFamily="34" charset="0"/>
            </a:endParaRPr>
          </a:p>
        </p:txBody>
      </p:sp>
      <p:sp>
        <p:nvSpPr>
          <p:cNvPr id="68" name="TextBox 68"/>
          <p:cNvSpPr txBox="1">
            <a:spLocks noChangeArrowheads="1"/>
          </p:cNvSpPr>
          <p:nvPr/>
        </p:nvSpPr>
        <p:spPr bwMode="auto">
          <a:xfrm>
            <a:off x="1055688" y="20161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2</a:t>
            </a:r>
            <a:endParaRPr lang="en-US" sz="1100" b="1" dirty="0">
              <a:latin typeface="Calibri" pitchFamily="34" charset="0"/>
            </a:endParaRPr>
          </a:p>
        </p:txBody>
      </p:sp>
      <p:sp>
        <p:nvSpPr>
          <p:cNvPr id="70" name="TextBox 68"/>
          <p:cNvSpPr txBox="1">
            <a:spLocks noChangeArrowheads="1"/>
          </p:cNvSpPr>
          <p:nvPr/>
        </p:nvSpPr>
        <p:spPr bwMode="auto">
          <a:xfrm>
            <a:off x="3027363" y="153035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5</a:t>
            </a:r>
            <a:endParaRPr lang="en-US" sz="1100" b="1" dirty="0">
              <a:latin typeface="Calibri" pitchFamily="34" charset="0"/>
            </a:endParaRPr>
          </a:p>
        </p:txBody>
      </p:sp>
      <p:sp>
        <p:nvSpPr>
          <p:cNvPr id="73" name="TextBox 68"/>
          <p:cNvSpPr txBox="1">
            <a:spLocks noChangeArrowheads="1"/>
          </p:cNvSpPr>
          <p:nvPr/>
        </p:nvSpPr>
        <p:spPr bwMode="auto">
          <a:xfrm>
            <a:off x="2636838" y="20351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4</a:t>
            </a:r>
            <a:endParaRPr lang="en-US" sz="1100" b="1" dirty="0">
              <a:latin typeface="Calibri" pitchFamily="34" charset="0"/>
            </a:endParaRPr>
          </a:p>
        </p:txBody>
      </p:sp>
      <p:sp>
        <p:nvSpPr>
          <p:cNvPr id="83" name="TextBox 68"/>
          <p:cNvSpPr txBox="1">
            <a:spLocks noChangeArrowheads="1"/>
          </p:cNvSpPr>
          <p:nvPr/>
        </p:nvSpPr>
        <p:spPr bwMode="auto">
          <a:xfrm>
            <a:off x="3979863" y="1130300"/>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7</a:t>
            </a:r>
            <a:endParaRPr lang="en-US" sz="1100" b="1" dirty="0">
              <a:latin typeface="Calibri" pitchFamily="34" charset="0"/>
            </a:endParaRPr>
          </a:p>
        </p:txBody>
      </p:sp>
      <p:sp>
        <p:nvSpPr>
          <p:cNvPr id="85" name="TextBox 68"/>
          <p:cNvSpPr txBox="1">
            <a:spLocks noChangeArrowheads="1"/>
          </p:cNvSpPr>
          <p:nvPr/>
        </p:nvSpPr>
        <p:spPr bwMode="auto">
          <a:xfrm>
            <a:off x="4408488" y="22066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8</a:t>
            </a:r>
            <a:endParaRPr lang="en-US" sz="1100" b="1" dirty="0">
              <a:latin typeface="Calibri" pitchFamily="34" charset="0"/>
            </a:endParaRPr>
          </a:p>
        </p:txBody>
      </p:sp>
      <p:sp>
        <p:nvSpPr>
          <p:cNvPr id="86" name="TextBox 68"/>
          <p:cNvSpPr txBox="1">
            <a:spLocks noChangeArrowheads="1"/>
          </p:cNvSpPr>
          <p:nvPr/>
        </p:nvSpPr>
        <p:spPr bwMode="auto">
          <a:xfrm>
            <a:off x="4503738" y="35972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9</a:t>
            </a:r>
            <a:endParaRPr lang="en-US" sz="1100" b="1" dirty="0">
              <a:latin typeface="Calibri" pitchFamily="34" charset="0"/>
            </a:endParaRPr>
          </a:p>
        </p:txBody>
      </p:sp>
      <p:sp>
        <p:nvSpPr>
          <p:cNvPr id="87" name="TextBox 68"/>
          <p:cNvSpPr txBox="1">
            <a:spLocks noChangeArrowheads="1"/>
          </p:cNvSpPr>
          <p:nvPr/>
        </p:nvSpPr>
        <p:spPr bwMode="auto">
          <a:xfrm>
            <a:off x="5608638" y="236855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10</a:t>
            </a:r>
            <a:endParaRPr lang="en-US" sz="1100" b="1" dirty="0">
              <a:latin typeface="Calibri" pitchFamily="34" charset="0"/>
            </a:endParaRPr>
          </a:p>
        </p:txBody>
      </p:sp>
      <p:sp>
        <p:nvSpPr>
          <p:cNvPr id="92" name="TextBox 68"/>
          <p:cNvSpPr txBox="1">
            <a:spLocks noChangeArrowheads="1"/>
          </p:cNvSpPr>
          <p:nvPr/>
        </p:nvSpPr>
        <p:spPr bwMode="auto">
          <a:xfrm>
            <a:off x="6256338" y="3416300"/>
            <a:ext cx="328936" cy="261610"/>
          </a:xfrm>
          <a:prstGeom prst="rect">
            <a:avLst/>
          </a:prstGeom>
          <a:noFill/>
          <a:ln w="9525">
            <a:noFill/>
            <a:miter lim="800000"/>
            <a:headEnd/>
            <a:tailEnd/>
          </a:ln>
        </p:spPr>
        <p:txBody>
          <a:bodyPr wrap="none">
            <a:spAutoFit/>
          </a:bodyPr>
          <a:lstStyle/>
          <a:p>
            <a:r>
              <a:rPr lang="en-AU" sz="1100" b="1" dirty="0" smtClean="0">
                <a:latin typeface="Calibri" pitchFamily="34" charset="0"/>
              </a:rPr>
              <a:t>11</a:t>
            </a:r>
            <a:endParaRPr lang="en-US" sz="1100" b="1" dirty="0">
              <a:latin typeface="Calibri" pitchFamily="34" charset="0"/>
            </a:endParaRPr>
          </a:p>
        </p:txBody>
      </p:sp>
      <p:pic>
        <p:nvPicPr>
          <p:cNvPr id="130052" name="Picture 4" descr="http://cloudintegration.files.wordpress.com/2010/10/salesforce_logo2.jpg"/>
          <p:cNvPicPr>
            <a:picLocks noChangeAspect="1" noChangeArrowheads="1"/>
          </p:cNvPicPr>
          <p:nvPr/>
        </p:nvPicPr>
        <p:blipFill>
          <a:blip r:embed="rId10" cstate="print"/>
          <a:srcRect/>
          <a:stretch>
            <a:fillRect/>
          </a:stretch>
        </p:blipFill>
        <p:spPr bwMode="auto">
          <a:xfrm>
            <a:off x="4289426" y="3902329"/>
            <a:ext cx="1206500" cy="945896"/>
          </a:xfrm>
          <a:prstGeom prst="rect">
            <a:avLst/>
          </a:prstGeom>
          <a:noFill/>
        </p:spPr>
      </p:pic>
      <p:grpSp>
        <p:nvGrpSpPr>
          <p:cNvPr id="5" name="Group 103"/>
          <p:cNvGrpSpPr>
            <a:grpSpLocks/>
          </p:cNvGrpSpPr>
          <p:nvPr/>
        </p:nvGrpSpPr>
        <p:grpSpPr bwMode="auto">
          <a:xfrm>
            <a:off x="5562600" y="701675"/>
            <a:ext cx="2284413" cy="1350963"/>
            <a:chOff x="4524375" y="2190750"/>
            <a:chExt cx="1028700" cy="771525"/>
          </a:xfrm>
        </p:grpSpPr>
        <p:pic>
          <p:nvPicPr>
            <p:cNvPr id="1082" name="Picture 22"/>
            <p:cNvPicPr>
              <a:picLocks noChangeAspect="1" noChangeArrowheads="1"/>
            </p:cNvPicPr>
            <p:nvPr/>
          </p:nvPicPr>
          <p:blipFill>
            <a:blip r:embed="rId11" cstate="print"/>
            <a:srcRect/>
            <a:stretch>
              <a:fillRect/>
            </a:stretch>
          </p:blipFill>
          <p:spPr bwMode="auto">
            <a:xfrm>
              <a:off x="4524375" y="2190750"/>
              <a:ext cx="1028700" cy="771525"/>
            </a:xfrm>
            <a:prstGeom prst="rect">
              <a:avLst/>
            </a:prstGeom>
            <a:noFill/>
            <a:ln w="9525">
              <a:noFill/>
              <a:miter lim="800000"/>
              <a:headEnd/>
              <a:tailEnd/>
            </a:ln>
          </p:spPr>
        </p:pic>
        <p:grpSp>
          <p:nvGrpSpPr>
            <p:cNvPr id="6" name="Group 95"/>
            <p:cNvGrpSpPr>
              <a:grpSpLocks/>
            </p:cNvGrpSpPr>
            <p:nvPr/>
          </p:nvGrpSpPr>
          <p:grpSpPr bwMode="auto">
            <a:xfrm>
              <a:off x="4903254" y="2285205"/>
              <a:ext cx="287872" cy="339849"/>
              <a:chOff x="4905376" y="1895474"/>
              <a:chExt cx="685800" cy="809625"/>
            </a:xfrm>
          </p:grpSpPr>
          <p:sp>
            <p:nvSpPr>
              <p:cNvPr id="75" name="Oval 74"/>
              <p:cNvSpPr/>
              <p:nvPr/>
            </p:nvSpPr>
            <p:spPr>
              <a:xfrm>
                <a:off x="4906107"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6" name="Oval 75"/>
              <p:cNvSpPr/>
              <p:nvPr/>
            </p:nvSpPr>
            <p:spPr>
              <a:xfrm>
                <a:off x="5381548" y="2486867"/>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7" name="Oval 76"/>
              <p:cNvSpPr/>
              <p:nvPr/>
            </p:nvSpPr>
            <p:spPr>
              <a:xfrm>
                <a:off x="5135183" y="1895075"/>
                <a:ext cx="209625" cy="2181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89" name="Straight Connector 88"/>
              <p:cNvCxnSpPr/>
              <p:nvPr/>
            </p:nvCxnSpPr>
            <p:spPr>
              <a:xfrm>
                <a:off x="5020644" y="2333520"/>
                <a:ext cx="0" cy="142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87441" y="2342159"/>
                <a:ext cx="0" cy="1447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09840" y="2342159"/>
                <a:ext cx="4862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7" idx="4"/>
              </p:cNvCxnSpPr>
              <p:nvPr/>
            </p:nvCxnSpPr>
            <p:spPr>
              <a:xfrm flipH="1">
                <a:off x="5238916" y="2113218"/>
                <a:ext cx="0" cy="2289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4939364" y="2681226"/>
              <a:ext cx="288164" cy="193346"/>
            </a:xfrm>
            <a:prstGeom prst="rect">
              <a:avLst/>
            </a:prstGeom>
            <a:noFill/>
          </p:spPr>
          <p:txBody>
            <a:bodyPr wrap="none">
              <a:spAutoFit/>
            </a:bodyPr>
            <a:lstStyle/>
            <a:p>
              <a:pPr fontAlgn="auto">
                <a:spcBef>
                  <a:spcPts val="0"/>
                </a:spcBef>
                <a:spcAft>
                  <a:spcPts val="0"/>
                </a:spcAft>
                <a:defRPr/>
              </a:pPr>
              <a:r>
                <a:rPr lang="en-AU" sz="1600" b="1" dirty="0" smtClean="0">
                  <a:solidFill>
                    <a:schemeClr val="bg1"/>
                  </a:solidFill>
                  <a:effectLst>
                    <a:outerShdw blurRad="38100" dist="38100" dir="2700000" algn="tl">
                      <a:srgbClr val="000000">
                        <a:alpha val="43137"/>
                      </a:srgbClr>
                    </a:outerShdw>
                  </a:effectLst>
                  <a:latin typeface="+mn-lt"/>
                  <a:cs typeface="+mn-cs"/>
                </a:rPr>
                <a:t>BPM</a:t>
              </a:r>
              <a:endParaRPr lang="en-AU" sz="1600" b="1" dirty="0">
                <a:solidFill>
                  <a:schemeClr val="bg1"/>
                </a:solidFill>
                <a:effectLst>
                  <a:outerShdw blurRad="38100" dist="38100" dir="2700000" algn="tl">
                    <a:srgbClr val="000000">
                      <a:alpha val="43137"/>
                    </a:srgbClr>
                  </a:outerShdw>
                </a:effectLst>
                <a:latin typeface="+mn-lt"/>
                <a:cs typeface="+mn-cs"/>
              </a:endParaRPr>
            </a:p>
          </p:txBody>
        </p:sp>
      </p:grpSp>
      <p:sp>
        <p:nvSpPr>
          <p:cNvPr id="81" name="TextBox 138"/>
          <p:cNvSpPr txBox="1">
            <a:spLocks noChangeArrowheads="1"/>
          </p:cNvSpPr>
          <p:nvPr/>
        </p:nvSpPr>
        <p:spPr bwMode="auto">
          <a:xfrm>
            <a:off x="5292080" y="2238132"/>
            <a:ext cx="952505" cy="261610"/>
          </a:xfrm>
          <a:prstGeom prst="rect">
            <a:avLst/>
          </a:prstGeom>
          <a:noFill/>
          <a:ln w="9525">
            <a:noFill/>
            <a:miter lim="800000"/>
            <a:headEnd/>
            <a:tailEnd/>
          </a:ln>
        </p:spPr>
        <p:txBody>
          <a:bodyPr wrap="none">
            <a:spAutoFit/>
          </a:bodyPr>
          <a:lstStyle/>
          <a:p>
            <a:r>
              <a:rPr lang="en-AU" sz="1050" dirty="0">
                <a:latin typeface="Calibri" pitchFamily="34" charset="0"/>
              </a:rPr>
              <a:t>&lt;</a:t>
            </a:r>
            <a:r>
              <a:rPr lang="en-AU" sz="1050" dirty="0" smtClean="0">
                <a:latin typeface="Calibri" pitchFamily="34" charset="0"/>
              </a:rPr>
              <a:t>SOA-Direct&gt;</a:t>
            </a:r>
            <a:endParaRPr lang="en-US" sz="1050" dirty="0">
              <a:latin typeface="Calibri" pitchFamily="34" charset="0"/>
            </a:endParaRPr>
          </a:p>
        </p:txBody>
      </p:sp>
      <p:cxnSp>
        <p:nvCxnSpPr>
          <p:cNvPr id="114" name="Straight Arrow Connector 113"/>
          <p:cNvCxnSpPr>
            <a:stCxn id="121" idx="2"/>
            <a:endCxn id="130052" idx="0"/>
          </p:cNvCxnSpPr>
          <p:nvPr/>
        </p:nvCxnSpPr>
        <p:spPr>
          <a:xfrm>
            <a:off x="4567238" y="3495675"/>
            <a:ext cx="325438" cy="406654"/>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9" name="Can 108"/>
          <p:cNvSpPr/>
          <p:nvPr/>
        </p:nvSpPr>
        <p:spPr>
          <a:xfrm rot="5400000">
            <a:off x="4608004" y="709253"/>
            <a:ext cx="288032" cy="792088"/>
          </a:xfrm>
          <a:prstGeom prst="can">
            <a:avLst/>
          </a:prstGeom>
          <a:solidFill>
            <a:srgbClr val="CE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AU" sz="1050" b="1" dirty="0">
                <a:effectLst>
                  <a:outerShdw blurRad="38100" dist="38100" dir="2700000" algn="tl">
                    <a:srgbClr val="000000">
                      <a:alpha val="43137"/>
                    </a:srgbClr>
                  </a:outerShdw>
                </a:effectLst>
              </a:rPr>
              <a:t>JMS Topic</a:t>
            </a:r>
            <a:endParaRPr lang="en-US" sz="1050" b="1" dirty="0">
              <a:effectLst>
                <a:outerShdw blurRad="38100" dist="38100" dir="2700000" algn="tl">
                  <a:srgbClr val="000000">
                    <a:alpha val="43137"/>
                  </a:srgbClr>
                </a:outerShdw>
              </a:effectLst>
            </a:endParaRPr>
          </a:p>
        </p:txBody>
      </p:sp>
      <p:cxnSp>
        <p:nvCxnSpPr>
          <p:cNvPr id="110" name="Straight Arrow Connector 109"/>
          <p:cNvCxnSpPr/>
          <p:nvPr/>
        </p:nvCxnSpPr>
        <p:spPr>
          <a:xfrm>
            <a:off x="5148064" y="1057672"/>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75"/>
          <p:cNvSpPr txBox="1">
            <a:spLocks noChangeArrowheads="1"/>
          </p:cNvSpPr>
          <p:nvPr/>
        </p:nvSpPr>
        <p:spPr bwMode="auto">
          <a:xfrm>
            <a:off x="5124411" y="1110387"/>
            <a:ext cx="527709" cy="261610"/>
          </a:xfrm>
          <a:prstGeom prst="rect">
            <a:avLst/>
          </a:prstGeom>
          <a:noFill/>
          <a:ln w="9525">
            <a:noFill/>
            <a:miter lim="800000"/>
            <a:headEnd/>
            <a:tailEnd/>
          </a:ln>
        </p:spPr>
        <p:txBody>
          <a:bodyPr wrap="none">
            <a:spAutoFit/>
          </a:bodyPr>
          <a:lstStyle/>
          <a:p>
            <a:r>
              <a:rPr lang="en-AU" sz="1100" dirty="0" smtClean="0">
                <a:latin typeface="Calibri" pitchFamily="34" charset="0"/>
              </a:rPr>
              <a:t>&lt;JCA&gt;</a:t>
            </a:r>
            <a:endParaRPr lang="en-US" sz="1100" dirty="0">
              <a:latin typeface="Calibri" pitchFamily="34" charset="0"/>
            </a:endParaRPr>
          </a:p>
        </p:txBody>
      </p:sp>
      <p:sp>
        <p:nvSpPr>
          <p:cNvPr id="113" name="Rectangle 112"/>
          <p:cNvSpPr/>
          <p:nvPr/>
        </p:nvSpPr>
        <p:spPr>
          <a:xfrm>
            <a:off x="1333500" y="962025"/>
            <a:ext cx="1838325" cy="285750"/>
          </a:xfrm>
          <a:prstGeom prst="rect">
            <a:avLst/>
          </a:prstGeom>
          <a:solidFill>
            <a:srgbClr val="C00000"/>
          </a:solidFill>
          <a:ln>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effectLst>
                  <a:outerShdw blurRad="38100" dist="38100" dir="2700000" algn="tl">
                    <a:srgbClr val="000000">
                      <a:alpha val="43137"/>
                    </a:srgbClr>
                  </a:outerShdw>
                </a:effectLst>
              </a:rPr>
              <a:t>OEP</a:t>
            </a:r>
            <a:endParaRPr lang="en-AU" dirty="0">
              <a:effectLst>
                <a:outerShdw blurRad="38100" dist="38100" dir="2700000" algn="tl">
                  <a:srgbClr val="000000">
                    <a:alpha val="43137"/>
                  </a:srgbClr>
                </a:outerShdw>
              </a:effectLst>
            </a:endParaRPr>
          </a:p>
        </p:txBody>
      </p:sp>
      <p:cxnSp>
        <p:nvCxnSpPr>
          <p:cNvPr id="139" name="Straight Connector 138"/>
          <p:cNvCxnSpPr/>
          <p:nvPr/>
        </p:nvCxnSpPr>
        <p:spPr>
          <a:xfrm flipV="1">
            <a:off x="0" y="3162300"/>
            <a:ext cx="8991600" cy="2857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40" name="TextBox 138"/>
          <p:cNvSpPr txBox="1">
            <a:spLocks noChangeArrowheads="1"/>
          </p:cNvSpPr>
          <p:nvPr/>
        </p:nvSpPr>
        <p:spPr bwMode="auto">
          <a:xfrm>
            <a:off x="8626227" y="3124969"/>
            <a:ext cx="450764" cy="253916"/>
          </a:xfrm>
          <a:prstGeom prst="rect">
            <a:avLst/>
          </a:prstGeom>
          <a:noFill/>
          <a:ln w="9525">
            <a:noFill/>
            <a:miter lim="800000"/>
            <a:headEnd/>
            <a:tailEnd/>
          </a:ln>
        </p:spPr>
        <p:txBody>
          <a:bodyPr wrap="none">
            <a:spAutoFit/>
          </a:bodyPr>
          <a:lstStyle/>
          <a:p>
            <a:r>
              <a:rPr lang="en-AU" sz="1050" b="1" dirty="0" smtClean="0">
                <a:solidFill>
                  <a:srgbClr val="FF0000"/>
                </a:solidFill>
                <a:effectLst>
                  <a:outerShdw blurRad="38100" dist="38100" dir="2700000" algn="tl">
                    <a:srgbClr val="000000">
                      <a:alpha val="43137"/>
                    </a:srgbClr>
                  </a:outerShdw>
                </a:effectLst>
                <a:latin typeface="Calibri" pitchFamily="34" charset="0"/>
              </a:rPr>
              <a:t>DMZ</a:t>
            </a:r>
            <a:endParaRPr lang="en-US" sz="1050" b="1" dirty="0">
              <a:solidFill>
                <a:srgbClr val="FF0000"/>
              </a:solidFill>
              <a:effectLst>
                <a:outerShdw blurRad="38100" dist="38100" dir="2700000" algn="tl">
                  <a:srgbClr val="000000">
                    <a:alpha val="43137"/>
                  </a:srgbClr>
                </a:outerShdw>
              </a:effectLst>
              <a:latin typeface="Calibri" pitchFamily="34" charset="0"/>
            </a:endParaRPr>
          </a:p>
        </p:txBody>
      </p:sp>
      <p:sp>
        <p:nvSpPr>
          <p:cNvPr id="121" name="Rectangle 120"/>
          <p:cNvSpPr/>
          <p:nvPr/>
        </p:nvSpPr>
        <p:spPr>
          <a:xfrm>
            <a:off x="3648075" y="3209925"/>
            <a:ext cx="1838325" cy="285750"/>
          </a:xfrm>
          <a:prstGeom prst="rect">
            <a:avLst/>
          </a:prstGeom>
          <a:solidFill>
            <a:srgbClr val="CE0000">
              <a:alpha val="57000"/>
            </a:srgbClr>
          </a:solidFill>
          <a:ln>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effectLst>
                  <a:outerShdw blurRad="38100" dist="38100" dir="2700000" algn="tl">
                    <a:srgbClr val="000000">
                      <a:alpha val="43137"/>
                    </a:srgbClr>
                  </a:outerShdw>
                </a:effectLst>
              </a:rPr>
              <a:t>OEG</a:t>
            </a:r>
            <a:endParaRPr lang="en-AU" dirty="0">
              <a:effectLst>
                <a:outerShdw blurRad="38100" dist="38100" dir="2700000" algn="tl">
                  <a:srgbClr val="000000">
                    <a:alpha val="43137"/>
                  </a:srgbClr>
                </a:outerShdw>
              </a:effectLst>
            </a:endParaRPr>
          </a:p>
        </p:txBody>
      </p:sp>
      <p:cxnSp>
        <p:nvCxnSpPr>
          <p:cNvPr id="69" name="Shape 68"/>
          <p:cNvCxnSpPr/>
          <p:nvPr/>
        </p:nvCxnSpPr>
        <p:spPr>
          <a:xfrm rot="10800000" flipV="1">
            <a:off x="4114800" y="1857375"/>
            <a:ext cx="1562100" cy="685800"/>
          </a:xfrm>
          <a:prstGeom prst="bentConnector3">
            <a:avLst>
              <a:gd name="adj1" fmla="val 1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143625" y="1971675"/>
            <a:ext cx="12700" cy="6000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7" name="TextBox 68"/>
          <p:cNvSpPr txBox="1">
            <a:spLocks noChangeArrowheads="1"/>
          </p:cNvSpPr>
          <p:nvPr/>
        </p:nvSpPr>
        <p:spPr bwMode="auto">
          <a:xfrm>
            <a:off x="1570038" y="346392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3</a:t>
            </a:r>
            <a:endParaRPr lang="en-US" sz="1100" b="1" dirty="0">
              <a:latin typeface="Calibri" pitchFamily="34" charset="0"/>
            </a:endParaRPr>
          </a:p>
        </p:txBody>
      </p:sp>
      <p:sp>
        <p:nvSpPr>
          <p:cNvPr id="158" name="TextBox 68"/>
          <p:cNvSpPr txBox="1">
            <a:spLocks noChangeArrowheads="1"/>
          </p:cNvSpPr>
          <p:nvPr/>
        </p:nvSpPr>
        <p:spPr bwMode="auto">
          <a:xfrm>
            <a:off x="3074988" y="739775"/>
            <a:ext cx="256802" cy="261610"/>
          </a:xfrm>
          <a:prstGeom prst="rect">
            <a:avLst/>
          </a:prstGeom>
          <a:noFill/>
          <a:ln w="9525">
            <a:noFill/>
            <a:miter lim="800000"/>
            <a:headEnd/>
            <a:tailEnd/>
          </a:ln>
        </p:spPr>
        <p:txBody>
          <a:bodyPr wrap="none">
            <a:spAutoFit/>
          </a:bodyPr>
          <a:lstStyle/>
          <a:p>
            <a:r>
              <a:rPr lang="en-AU" sz="1100" b="1" dirty="0" smtClean="0">
                <a:latin typeface="Calibri" pitchFamily="34" charset="0"/>
              </a:rPr>
              <a:t>6</a:t>
            </a:r>
            <a:endParaRPr lang="en-US" sz="1100" b="1" dirty="0">
              <a:latin typeface="Calibri" pitchFamily="34" charset="0"/>
            </a:endParaRPr>
          </a:p>
        </p:txBody>
      </p:sp>
      <p:pic>
        <p:nvPicPr>
          <p:cNvPr id="168964" name="Picture 4" descr="http://openclipart.org/image/800px/svg_to_png/163741/web_server.png"/>
          <p:cNvPicPr>
            <a:picLocks noChangeAspect="1" noChangeArrowheads="1"/>
          </p:cNvPicPr>
          <p:nvPr/>
        </p:nvPicPr>
        <p:blipFill>
          <a:blip r:embed="rId12" cstate="print"/>
          <a:srcRect/>
          <a:stretch>
            <a:fillRect/>
          </a:stretch>
        </p:blipFill>
        <p:spPr bwMode="auto">
          <a:xfrm>
            <a:off x="822326" y="3886200"/>
            <a:ext cx="621292" cy="742950"/>
          </a:xfrm>
          <a:prstGeom prst="rect">
            <a:avLst/>
          </a:prstGeom>
          <a:noFill/>
        </p:spPr>
      </p:pic>
      <p:pic>
        <p:nvPicPr>
          <p:cNvPr id="168966" name="Picture 6" descr="http://t0.gstatic.com/images?q=tbn:ANd9GcTE8v1tnlMBzxY1aBzhgNsbqQJKDukh3y-rqKjz4ObMW_twYnGzmg"/>
          <p:cNvPicPr>
            <a:picLocks noChangeAspect="1" noChangeArrowheads="1"/>
          </p:cNvPicPr>
          <p:nvPr/>
        </p:nvPicPr>
        <p:blipFill>
          <a:blip r:embed="rId13" cstate="print"/>
          <a:srcRect/>
          <a:stretch>
            <a:fillRect/>
          </a:stretch>
        </p:blipFill>
        <p:spPr bwMode="auto">
          <a:xfrm>
            <a:off x="2451100" y="3876674"/>
            <a:ext cx="709613" cy="709613"/>
          </a:xfrm>
          <a:prstGeom prst="rect">
            <a:avLst/>
          </a:prstGeom>
          <a:noFill/>
        </p:spPr>
      </p:pic>
      <p:pic>
        <p:nvPicPr>
          <p:cNvPr id="168970" name="Picture 10" descr="http://www.recordsolutions.ca/wp-content/uploads/2011/03/Workflow-engine.png"/>
          <p:cNvPicPr>
            <a:picLocks noChangeAspect="1" noChangeArrowheads="1"/>
          </p:cNvPicPr>
          <p:nvPr/>
        </p:nvPicPr>
        <p:blipFill>
          <a:blip r:embed="rId14" cstate="print"/>
          <a:srcRect/>
          <a:stretch>
            <a:fillRect/>
          </a:stretch>
        </p:blipFill>
        <p:spPr bwMode="auto">
          <a:xfrm>
            <a:off x="6089649" y="847724"/>
            <a:ext cx="1404433" cy="7905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26">
                                            <p:subSp spid="_x0000_s168962"/>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882640" y="590232"/>
            <a:ext cx="2979420" cy="2686368"/>
          </a:xfrm>
          <a:prstGeom prst="rect">
            <a:avLst/>
          </a:prstGeom>
          <a:noFill/>
          <a:ln w="9525">
            <a:noFill/>
            <a:miter lim="800000"/>
            <a:headEnd/>
            <a:tailEnd/>
          </a:ln>
        </p:spPr>
        <p:txBody>
          <a:bodyPr/>
          <a:lstStyle/>
          <a:p>
            <a:pPr marL="342900" indent="-342900" eaLnBrk="0" hangingPunct="0">
              <a:spcBef>
                <a:spcPct val="20000"/>
              </a:spcBef>
              <a:buClr>
                <a:schemeClr val="bg1"/>
              </a:buClr>
              <a:buFont typeface="Arial" pitchFamily="34" charset="0"/>
              <a:buChar char="•"/>
            </a:pPr>
            <a:endParaRPr lang="en-AU" b="0" dirty="0" smtClean="0">
              <a:solidFill>
                <a:schemeClr val="bg1"/>
              </a:solidFill>
            </a:endParaRPr>
          </a:p>
          <a:p>
            <a:pPr marL="342900" indent="-342900" eaLnBrk="0" hangingPunct="0">
              <a:spcBef>
                <a:spcPct val="20000"/>
              </a:spcBef>
              <a:buClr>
                <a:schemeClr val="bg1"/>
              </a:buClr>
              <a:buFont typeface="Arial" pitchFamily="34" charset="0"/>
              <a:buChar char="•"/>
            </a:pPr>
            <a:r>
              <a:rPr lang="en-AU" dirty="0" smtClean="0">
                <a:solidFill>
                  <a:schemeClr val="bg1"/>
                </a:solidFill>
              </a:rPr>
              <a:t>Hybrid Cloud Integration</a:t>
            </a:r>
          </a:p>
          <a:p>
            <a:pPr marL="800100" lvl="1" indent="-342900" eaLnBrk="0" hangingPunct="0">
              <a:spcBef>
                <a:spcPct val="20000"/>
              </a:spcBef>
              <a:buClr>
                <a:schemeClr val="bg1"/>
              </a:buClr>
              <a:buFont typeface="Arial" pitchFamily="34" charset="0"/>
              <a:buChar char="•"/>
            </a:pPr>
            <a:r>
              <a:rPr lang="en-AU" dirty="0" smtClean="0">
                <a:solidFill>
                  <a:schemeClr val="bg1"/>
                </a:solidFill>
              </a:rPr>
              <a:t>Public Cloud</a:t>
            </a:r>
          </a:p>
          <a:p>
            <a:pPr marL="800100" lvl="1" indent="-342900" eaLnBrk="0" hangingPunct="0">
              <a:spcBef>
                <a:spcPct val="20000"/>
              </a:spcBef>
              <a:buClr>
                <a:schemeClr val="bg1"/>
              </a:buClr>
              <a:buFont typeface="Arial" pitchFamily="34" charset="0"/>
              <a:buChar char="•"/>
            </a:pPr>
            <a:r>
              <a:rPr lang="en-AU" dirty="0" smtClean="0">
                <a:solidFill>
                  <a:schemeClr val="bg1"/>
                </a:solidFill>
              </a:rPr>
              <a:t>Private Cloud</a:t>
            </a:r>
          </a:p>
          <a:p>
            <a:pPr marL="342900" indent="-342900" eaLnBrk="0" hangingPunct="0">
              <a:spcBef>
                <a:spcPct val="20000"/>
              </a:spcBef>
              <a:buClr>
                <a:schemeClr val="bg1"/>
              </a:buClr>
              <a:buFont typeface="Arial" pitchFamily="34" charset="0"/>
              <a:buChar char="•"/>
            </a:pPr>
            <a:endParaRPr lang="en-AU" dirty="0" smtClean="0">
              <a:solidFill>
                <a:schemeClr val="bg1"/>
              </a:solidFill>
            </a:endParaRPr>
          </a:p>
          <a:p>
            <a:pPr marL="342900" indent="-342900" eaLnBrk="0" hangingPunct="0">
              <a:spcBef>
                <a:spcPct val="20000"/>
              </a:spcBef>
              <a:buClr>
                <a:schemeClr val="bg1"/>
              </a:buClr>
              <a:buFont typeface="Arial" pitchFamily="34" charset="0"/>
              <a:buChar char="•"/>
            </a:pPr>
            <a:r>
              <a:rPr lang="en-AU" dirty="0" smtClean="0">
                <a:solidFill>
                  <a:schemeClr val="bg1"/>
                </a:solidFill>
              </a:rPr>
              <a:t>Reasons behind using OSB </a:t>
            </a:r>
          </a:p>
          <a:p>
            <a:pPr marL="342900" indent="-342900" eaLnBrk="0" hangingPunct="0">
              <a:spcBef>
                <a:spcPct val="20000"/>
              </a:spcBef>
              <a:buClr>
                <a:schemeClr val="bg1"/>
              </a:buClr>
              <a:buFont typeface="Arial" pitchFamily="34" charset="0"/>
              <a:buChar char="•"/>
            </a:pPr>
            <a:endParaRPr lang="en-AU" dirty="0" smtClean="0">
              <a:solidFill>
                <a:schemeClr val="bg1"/>
              </a:solidFill>
            </a:endParaRPr>
          </a:p>
          <a:p>
            <a:pPr marL="342900" indent="-342900" eaLnBrk="0" hangingPunct="0">
              <a:spcBef>
                <a:spcPct val="20000"/>
              </a:spcBef>
              <a:buClr>
                <a:schemeClr val="bg1"/>
              </a:buClr>
              <a:buFont typeface="Arial" pitchFamily="34" charset="0"/>
              <a:buChar char="•"/>
            </a:pPr>
            <a:r>
              <a:rPr lang="en-AU" dirty="0" smtClean="0">
                <a:solidFill>
                  <a:schemeClr val="bg1"/>
                </a:solidFill>
              </a:rPr>
              <a:t>Reasons behind using Coherence</a:t>
            </a:r>
          </a:p>
          <a:p>
            <a:pPr marL="342900" indent="-342900" eaLnBrk="0" hangingPunct="0">
              <a:spcBef>
                <a:spcPct val="20000"/>
              </a:spcBef>
              <a:buClr>
                <a:schemeClr val="bg1"/>
              </a:buClr>
              <a:buFont typeface="Arial" pitchFamily="34" charset="0"/>
              <a:buChar char="•"/>
            </a:pPr>
            <a:endParaRPr lang="en-AU" dirty="0" smtClean="0">
              <a:solidFill>
                <a:schemeClr val="bg1"/>
              </a:solidFill>
            </a:endParaRPr>
          </a:p>
          <a:p>
            <a:pPr marL="342900" indent="-342900" eaLnBrk="0" hangingPunct="0">
              <a:spcBef>
                <a:spcPct val="20000"/>
              </a:spcBef>
              <a:buClr>
                <a:schemeClr val="bg1"/>
              </a:buClr>
              <a:buFont typeface="Arial" pitchFamily="34" charset="0"/>
              <a:buChar char="•"/>
            </a:pPr>
            <a:endParaRPr lang="en-AU" dirty="0" smtClean="0">
              <a:solidFill>
                <a:schemeClr val="bg1"/>
              </a:solidFill>
            </a:endParaRPr>
          </a:p>
        </p:txBody>
      </p:sp>
      <p:sp>
        <p:nvSpPr>
          <p:cNvPr id="7" name="Title 1"/>
          <p:cNvSpPr txBox="1">
            <a:spLocks/>
          </p:cNvSpPr>
          <p:nvPr/>
        </p:nvSpPr>
        <p:spPr bwMode="auto">
          <a:xfrm>
            <a:off x="723901" y="124460"/>
            <a:ext cx="483869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Proposed Architecture</a:t>
            </a:r>
          </a:p>
          <a:p>
            <a:pPr defTabSz="1154113" eaLnBrk="0" hangingPunct="0">
              <a:lnSpc>
                <a:spcPct val="85000"/>
              </a:lnSpc>
            </a:pPr>
            <a:r>
              <a:rPr lang="en-AU" sz="2400" b="1" dirty="0" smtClean="0">
                <a:solidFill>
                  <a:schemeClr val="accent1"/>
                </a:solidFill>
              </a:rPr>
              <a:t>(Cont.)</a:t>
            </a:r>
            <a:endParaRPr lang="en-AU" sz="2800" b="1" dirty="0">
              <a:solidFill>
                <a:schemeClr val="accent1"/>
              </a:solidFill>
            </a:endParaRPr>
          </a:p>
        </p:txBody>
      </p:sp>
      <p:pic>
        <p:nvPicPr>
          <p:cNvPr id="225283" name="Picture 3"/>
          <p:cNvPicPr>
            <a:picLocks noChangeAspect="1" noChangeArrowheads="1"/>
          </p:cNvPicPr>
          <p:nvPr/>
        </p:nvPicPr>
        <p:blipFill>
          <a:blip r:embed="rId3" cstate="print"/>
          <a:srcRect/>
          <a:stretch>
            <a:fillRect/>
          </a:stretch>
        </p:blipFill>
        <p:spPr bwMode="auto">
          <a:xfrm>
            <a:off x="2215515" y="1299210"/>
            <a:ext cx="1390650" cy="1600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29540" y="887412"/>
            <a:ext cx="5494020" cy="2665413"/>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r>
              <a:rPr lang="en-AU" sz="1600" dirty="0" smtClean="0"/>
              <a:t>OSB Coherence entries expire after 2 minutes:</a:t>
            </a:r>
          </a:p>
          <a:p>
            <a:pPr marL="342900" indent="-342900" eaLnBrk="0" hangingPunct="0">
              <a:spcBef>
                <a:spcPct val="20000"/>
              </a:spcBef>
              <a:buClr>
                <a:srgbClr val="CC0000"/>
              </a:buClr>
              <a:buFont typeface="Arial" pitchFamily="34" charset="0"/>
              <a:buChar char="•"/>
            </a:pPr>
            <a:endParaRPr lang="en-AU" sz="1600" dirty="0" smtClean="0"/>
          </a:p>
          <a:p>
            <a:pPr marL="800100" lvl="1" indent="-342900" eaLnBrk="0" hangingPunct="0">
              <a:spcBef>
                <a:spcPct val="20000"/>
              </a:spcBef>
              <a:buClr>
                <a:srgbClr val="CC0000"/>
              </a:buClr>
              <a:buFont typeface="Arial" pitchFamily="34" charset="0"/>
              <a:buChar char="•"/>
            </a:pPr>
            <a:r>
              <a:rPr lang="en-AU" sz="1600" dirty="0" smtClean="0"/>
              <a:t>Prevents from sending duplicated alarms</a:t>
            </a:r>
          </a:p>
          <a:p>
            <a:pPr marL="800100" lvl="1" indent="-342900" eaLnBrk="0" hangingPunct="0">
              <a:spcBef>
                <a:spcPct val="20000"/>
              </a:spcBef>
              <a:buClr>
                <a:srgbClr val="CC0000"/>
              </a:buClr>
              <a:buFont typeface="Arial" pitchFamily="34" charset="0"/>
              <a:buChar char="•"/>
            </a:pPr>
            <a:r>
              <a:rPr lang="en-AU" sz="1600" dirty="0" smtClean="0"/>
              <a:t>Throttles “Person” locations</a:t>
            </a:r>
          </a:p>
          <a:p>
            <a:pPr marL="800100" lvl="1" indent="-342900" eaLnBrk="0" hangingPunct="0">
              <a:spcBef>
                <a:spcPct val="20000"/>
              </a:spcBef>
              <a:buClr>
                <a:srgbClr val="CC0000"/>
              </a:buClr>
              <a:buFont typeface="Arial" pitchFamily="34" charset="0"/>
              <a:buChar char="•"/>
            </a:pPr>
            <a:endParaRPr lang="en-AU" sz="1600" dirty="0" smtClean="0"/>
          </a:p>
          <a:p>
            <a:pPr marL="342900" indent="-342900" eaLnBrk="0" hangingPunct="0">
              <a:spcBef>
                <a:spcPct val="20000"/>
              </a:spcBef>
              <a:buClr>
                <a:srgbClr val="CC0000"/>
              </a:buClr>
              <a:buFont typeface="Arial" pitchFamily="34" charset="0"/>
              <a:buChar char="•"/>
            </a:pPr>
            <a:r>
              <a:rPr lang="en-AU" sz="1600" dirty="0" smtClean="0"/>
              <a:t>Fire Alarm Coherence entries do not expire, they are simply updated e.g. Person’s location or preference language.</a:t>
            </a:r>
          </a:p>
          <a:p>
            <a:pPr marL="342900" indent="-342900" eaLnBrk="0" hangingPunct="0">
              <a:spcBef>
                <a:spcPct val="20000"/>
              </a:spcBef>
              <a:buClr>
                <a:srgbClr val="CC0000"/>
              </a:buClr>
              <a:buFont typeface="Arial" pitchFamily="34" charset="0"/>
              <a:buChar char="•"/>
            </a:pPr>
            <a:endParaRPr lang="en-AU" sz="1600" dirty="0" smtClean="0"/>
          </a:p>
          <a:p>
            <a:pPr marL="342900" indent="-342900" eaLnBrk="0" hangingPunct="0">
              <a:spcBef>
                <a:spcPct val="20000"/>
              </a:spcBef>
              <a:buClr>
                <a:srgbClr val="CC0000"/>
              </a:buClr>
              <a:buFont typeface="Arial" pitchFamily="34" charset="0"/>
              <a:buChar char="•"/>
            </a:pPr>
            <a:r>
              <a:rPr lang="en-AU" sz="1600" dirty="0" smtClean="0"/>
              <a:t>Coherence </a:t>
            </a:r>
            <a:r>
              <a:rPr lang="en-AU" sz="1600" dirty="0" err="1" smtClean="0"/>
              <a:t>CQC</a:t>
            </a:r>
            <a:r>
              <a:rPr lang="en-AU" sz="1600" dirty="0" smtClean="0"/>
              <a:t> enriches OSB Coherence Entries and move them to an “easier to manage” Fire Alarm Coherence Entries</a:t>
            </a:r>
            <a:endParaRPr lang="en-AU" sz="1600" dirty="0"/>
          </a:p>
        </p:txBody>
      </p:sp>
      <p:sp>
        <p:nvSpPr>
          <p:cNvPr id="7" name="Title 1"/>
          <p:cNvSpPr txBox="1">
            <a:spLocks/>
          </p:cNvSpPr>
          <p:nvPr/>
        </p:nvSpPr>
        <p:spPr bwMode="auto">
          <a:xfrm>
            <a:off x="723901" y="124460"/>
            <a:ext cx="429005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Technical Considerations</a:t>
            </a:r>
            <a:endParaRPr lang="en-AU" sz="2800" b="1" dirty="0">
              <a:solidFill>
                <a:schemeClr val="accent1"/>
              </a:solidFill>
            </a:endParaRPr>
          </a:p>
        </p:txBody>
      </p:sp>
      <p:pic>
        <p:nvPicPr>
          <p:cNvPr id="6146" name="Picture 2" descr="https://encrypted-tbn0.gstatic.com/images?q=tbn:ANd9GcTYEQsD-S27ocU9li6AjYhPs7lKw-VvYJtWQekq6L2SsNpEO4edbA"/>
          <p:cNvPicPr>
            <a:picLocks noChangeAspect="1" noChangeArrowheads="1"/>
          </p:cNvPicPr>
          <p:nvPr/>
        </p:nvPicPr>
        <p:blipFill>
          <a:blip r:embed="rId3" cstate="print"/>
          <a:srcRect/>
          <a:stretch>
            <a:fillRect/>
          </a:stretch>
        </p:blipFill>
        <p:spPr bwMode="auto">
          <a:xfrm>
            <a:off x="6122035" y="1188402"/>
            <a:ext cx="2466975" cy="1847851"/>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29540" y="1116012"/>
            <a:ext cx="5494020" cy="2665413"/>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r>
              <a:rPr lang="en-AU" sz="1600" dirty="0" smtClean="0"/>
              <a:t>Custom Coherence JCA </a:t>
            </a:r>
            <a:r>
              <a:rPr lang="en-AU" sz="1600" dirty="0" err="1" smtClean="0"/>
              <a:t>Adapater</a:t>
            </a:r>
            <a:r>
              <a:rPr lang="en-AU" sz="1600" dirty="0" smtClean="0"/>
              <a:t> (extending JCA SDK)</a:t>
            </a:r>
          </a:p>
          <a:p>
            <a:pPr marL="342900" indent="-342900" eaLnBrk="0" hangingPunct="0">
              <a:spcBef>
                <a:spcPct val="20000"/>
              </a:spcBef>
              <a:buClr>
                <a:srgbClr val="CC0000"/>
              </a:buClr>
              <a:buFont typeface="Arial" pitchFamily="34" charset="0"/>
              <a:buChar char="•"/>
            </a:pPr>
            <a:r>
              <a:rPr lang="en-AU" sz="1600" dirty="0" smtClean="0"/>
              <a:t>Technical Components of this System:</a:t>
            </a:r>
          </a:p>
          <a:p>
            <a:pPr marL="800100" lvl="1" indent="-342900" eaLnBrk="0" hangingPunct="0">
              <a:spcBef>
                <a:spcPct val="20000"/>
              </a:spcBef>
              <a:buClr>
                <a:srgbClr val="CC0000"/>
              </a:buClr>
              <a:buFont typeface="Arial" pitchFamily="34" charset="0"/>
              <a:buChar char="•"/>
            </a:pPr>
            <a:r>
              <a:rPr lang="en-AU" sz="1600" dirty="0" smtClean="0"/>
              <a:t>WebLogic: Proxy, Coherence Cluster, DS, JMS, and </a:t>
            </a:r>
            <a:r>
              <a:rPr lang="en-AU" sz="1600" dirty="0" err="1" smtClean="0"/>
              <a:t>SSL</a:t>
            </a:r>
            <a:r>
              <a:rPr lang="en-AU" sz="1600" dirty="0" smtClean="0"/>
              <a:t>.</a:t>
            </a:r>
          </a:p>
          <a:p>
            <a:pPr marL="800100" lvl="1" indent="-342900" eaLnBrk="0" hangingPunct="0">
              <a:spcBef>
                <a:spcPct val="20000"/>
              </a:spcBef>
              <a:buClr>
                <a:srgbClr val="CC0000"/>
              </a:buClr>
              <a:buFont typeface="Arial" pitchFamily="34" charset="0"/>
              <a:buChar char="•"/>
            </a:pPr>
            <a:r>
              <a:rPr lang="en-AU" sz="1600" dirty="0" smtClean="0"/>
              <a:t>SOA project (Notification Engine)</a:t>
            </a:r>
          </a:p>
          <a:p>
            <a:pPr marL="800100" lvl="1" indent="-342900" eaLnBrk="0" hangingPunct="0">
              <a:spcBef>
                <a:spcPct val="20000"/>
              </a:spcBef>
              <a:buClr>
                <a:srgbClr val="CC0000"/>
              </a:buClr>
              <a:buFont typeface="Arial" pitchFamily="34" charset="0"/>
              <a:buChar char="•"/>
            </a:pPr>
            <a:r>
              <a:rPr lang="en-AU" sz="1600" dirty="0" smtClean="0"/>
              <a:t>Coherence API (Fire Alarm Engine) </a:t>
            </a:r>
          </a:p>
          <a:p>
            <a:pPr marL="800100" lvl="1" indent="-342900" eaLnBrk="0" hangingPunct="0">
              <a:spcBef>
                <a:spcPct val="20000"/>
              </a:spcBef>
              <a:buClr>
                <a:srgbClr val="CC0000"/>
              </a:buClr>
              <a:buFont typeface="Arial" pitchFamily="34" charset="0"/>
              <a:buChar char="•"/>
            </a:pPr>
            <a:r>
              <a:rPr lang="en-AU" sz="1600" dirty="0" smtClean="0"/>
              <a:t>OSB Projects (Service Virtualisation)</a:t>
            </a:r>
          </a:p>
          <a:p>
            <a:pPr marL="800100" lvl="1" indent="-342900" eaLnBrk="0" hangingPunct="0">
              <a:spcBef>
                <a:spcPct val="20000"/>
              </a:spcBef>
              <a:buClr>
                <a:srgbClr val="CC0000"/>
              </a:buClr>
              <a:buFont typeface="Arial" pitchFamily="34" charset="0"/>
              <a:buChar char="•"/>
            </a:pPr>
            <a:r>
              <a:rPr lang="en-AU" sz="1600" dirty="0" smtClean="0"/>
              <a:t>HTML 5-based Web sites (Fire Alarm Web Sites)</a:t>
            </a:r>
          </a:p>
        </p:txBody>
      </p:sp>
      <p:sp>
        <p:nvSpPr>
          <p:cNvPr id="7" name="Title 1"/>
          <p:cNvSpPr txBox="1">
            <a:spLocks/>
          </p:cNvSpPr>
          <p:nvPr/>
        </p:nvSpPr>
        <p:spPr bwMode="auto">
          <a:xfrm>
            <a:off x="723901" y="124460"/>
            <a:ext cx="429005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Technical Considerations (Cont.)</a:t>
            </a:r>
            <a:endParaRPr lang="en-AU" sz="2800" b="1" dirty="0">
              <a:solidFill>
                <a:schemeClr val="accent1"/>
              </a:solidFill>
            </a:endParaRPr>
          </a:p>
        </p:txBody>
      </p:sp>
      <p:pic>
        <p:nvPicPr>
          <p:cNvPr id="8" name="Picture 2" descr="https://encrypted-tbn0.gstatic.com/images?q=tbn:ANd9GcSLwm1nDWYTT1pzE1IGRvOGg7yh182GKKTsCtUIMwne6YnKp_lM"/>
          <p:cNvPicPr>
            <a:picLocks noChangeAspect="1" noChangeArrowheads="1"/>
          </p:cNvPicPr>
          <p:nvPr/>
        </p:nvPicPr>
        <p:blipFill>
          <a:blip r:embed="rId3" cstate="print"/>
          <a:srcRect/>
          <a:stretch>
            <a:fillRect/>
          </a:stretch>
        </p:blipFill>
        <p:spPr bwMode="auto">
          <a:xfrm>
            <a:off x="5893110" y="2200275"/>
            <a:ext cx="3109919" cy="2058035"/>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05740" y="676300"/>
            <a:ext cx="5257800" cy="296606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US" dirty="0"/>
          </a:p>
        </p:txBody>
      </p:sp>
      <p:sp>
        <p:nvSpPr>
          <p:cNvPr id="7" name="Title 1"/>
          <p:cNvSpPr txBox="1">
            <a:spLocks/>
          </p:cNvSpPr>
          <p:nvPr/>
        </p:nvSpPr>
        <p:spPr bwMode="auto">
          <a:xfrm>
            <a:off x="723901" y="124460"/>
            <a:ext cx="354329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Challenges / Solutions</a:t>
            </a:r>
            <a:endParaRPr lang="en-AU" sz="2800" b="1" dirty="0">
              <a:solidFill>
                <a:schemeClr val="accent1"/>
              </a:solidFill>
            </a:endParaRPr>
          </a:p>
        </p:txBody>
      </p:sp>
      <p:sp>
        <p:nvSpPr>
          <p:cNvPr id="6" name="Content Placeholder 2"/>
          <p:cNvSpPr txBox="1">
            <a:spLocks/>
          </p:cNvSpPr>
          <p:nvPr/>
        </p:nvSpPr>
        <p:spPr bwMode="auto">
          <a:xfrm>
            <a:off x="358140" y="828700"/>
            <a:ext cx="5257800" cy="2966060"/>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dirty="0" smtClean="0"/>
              <a:t>	</a:t>
            </a:r>
          </a:p>
          <a:p>
            <a:pPr marL="342900" indent="-342900" eaLnBrk="0" hangingPunct="0">
              <a:spcBef>
                <a:spcPct val="20000"/>
              </a:spcBef>
              <a:buClr>
                <a:srgbClr val="CC0000"/>
              </a:buClr>
            </a:pPr>
            <a:endParaRPr lang="en-US" dirty="0" smtClean="0"/>
          </a:p>
        </p:txBody>
      </p:sp>
      <p:pic>
        <p:nvPicPr>
          <p:cNvPr id="2050" name="Picture 2" descr="https://encrypted-tbn3.gstatic.com/images?q=tbn:ANd9GcQ5S__k06SaOwRUTfl76fIvhJKIzbtf0OhVZnZcIPXrXMqGG_5U"/>
          <p:cNvPicPr>
            <a:picLocks noChangeAspect="1" noChangeArrowheads="1"/>
          </p:cNvPicPr>
          <p:nvPr/>
        </p:nvPicPr>
        <p:blipFill>
          <a:blip r:embed="rId3" cstate="print"/>
          <a:srcRect/>
          <a:stretch>
            <a:fillRect/>
          </a:stretch>
        </p:blipFill>
        <p:spPr bwMode="auto">
          <a:xfrm>
            <a:off x="6274435" y="1135062"/>
            <a:ext cx="2466975" cy="1847851"/>
          </a:xfrm>
          <a:prstGeom prst="rect">
            <a:avLst/>
          </a:prstGeom>
          <a:noFill/>
        </p:spPr>
      </p:pic>
      <p:graphicFrame>
        <p:nvGraphicFramePr>
          <p:cNvPr id="9" name="Table 8"/>
          <p:cNvGraphicFramePr>
            <a:graphicFrameLocks noGrp="1"/>
          </p:cNvGraphicFramePr>
          <p:nvPr/>
        </p:nvGraphicFramePr>
        <p:xfrm>
          <a:off x="200025" y="596900"/>
          <a:ext cx="5295900" cy="4028440"/>
        </p:xfrm>
        <a:graphic>
          <a:graphicData uri="http://schemas.openxmlformats.org/drawingml/2006/table">
            <a:tbl>
              <a:tblPr firstRow="1" bandRow="1">
                <a:tableStyleId>{5C22544A-7EE6-4342-B048-85BDC9FD1C3A}</a:tableStyleId>
              </a:tblPr>
              <a:tblGrid>
                <a:gridCol w="2647950"/>
                <a:gridCol w="2647950"/>
              </a:tblGrid>
              <a:tr h="370840">
                <a:tc>
                  <a:txBody>
                    <a:bodyPr/>
                    <a:lstStyle/>
                    <a:p>
                      <a:r>
                        <a:rPr lang="en-AU" dirty="0" smtClean="0"/>
                        <a:t>Challenges</a:t>
                      </a:r>
                      <a:endParaRPr lang="en-US" dirty="0"/>
                    </a:p>
                  </a:txBody>
                  <a:tcPr/>
                </a:tc>
                <a:tc>
                  <a:txBody>
                    <a:bodyPr/>
                    <a:lstStyle/>
                    <a:p>
                      <a:r>
                        <a:rPr lang="en-AU" dirty="0" smtClean="0"/>
                        <a:t>Solutions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Creating</a:t>
                      </a:r>
                      <a:r>
                        <a:rPr lang="en-AU" baseline="0" dirty="0" smtClean="0"/>
                        <a:t> a geo-fencing application</a:t>
                      </a:r>
                      <a:endParaRPr lang="en-US" dirty="0"/>
                    </a:p>
                  </a:txBody>
                  <a:tcPr/>
                </a:tc>
                <a:tc>
                  <a:txBody>
                    <a:bodyPr/>
                    <a:lstStyle/>
                    <a:p>
                      <a:r>
                        <a:rPr lang="en-AU" dirty="0" smtClean="0"/>
                        <a:t>Google Maps API</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Establishing a user’s GPS Location</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Utilise HTML5 standards</a:t>
                      </a:r>
                      <a:r>
                        <a:rPr lang="en-AU" baseline="0" dirty="0" smtClean="0"/>
                        <a:t> for navigation to retrieve location.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Seamlessly Integration between Oracle Products and External Applications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OSB and</a:t>
                      </a:r>
                      <a:r>
                        <a:rPr lang="en-AU" baseline="0" dirty="0" smtClean="0"/>
                        <a:t> BPEL</a:t>
                      </a:r>
                      <a:endParaRPr lang="en-US" dirty="0"/>
                    </a:p>
                  </a:txBody>
                  <a:tcPr/>
                </a:tc>
              </a:tr>
              <a:tr h="370840">
                <a:tc>
                  <a:txBody>
                    <a:bodyPr/>
                    <a:lstStyle/>
                    <a:p>
                      <a:r>
                        <a:rPr lang="en-AU" dirty="0" smtClean="0"/>
                        <a:t>Large Volumes of Data/Time Sensitive</a:t>
                      </a:r>
                      <a:endParaRPr lang="en-US" dirty="0"/>
                    </a:p>
                  </a:txBody>
                  <a:tcPr/>
                </a:tc>
                <a:tc>
                  <a:txBody>
                    <a:bodyPr/>
                    <a:lstStyle/>
                    <a:p>
                      <a:r>
                        <a:rPr lang="en-AU" dirty="0" smtClean="0"/>
                        <a:t>Coherence - Caching </a:t>
                      </a:r>
                      <a:r>
                        <a:rPr lang="en-AU" smtClean="0"/>
                        <a:t>and cluster in-parallel </a:t>
                      </a:r>
                      <a:r>
                        <a:rPr lang="en-AU" dirty="0" smtClean="0"/>
                        <a:t>processing</a:t>
                      </a:r>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6"/>
          <p:cNvSpPr>
            <a:spLocks noGrp="1"/>
          </p:cNvSpPr>
          <p:nvPr>
            <p:ph type="title"/>
          </p:nvPr>
        </p:nvSpPr>
        <p:spPr>
          <a:xfrm>
            <a:off x="426720" y="1415100"/>
            <a:ext cx="5303520" cy="1305240"/>
          </a:xfrm>
        </p:spPr>
        <p:txBody>
          <a:bodyPr/>
          <a:lstStyle/>
          <a:p>
            <a:r>
              <a:rPr lang="en-US" dirty="0" smtClean="0">
                <a:solidFill>
                  <a:schemeClr val="tx1"/>
                </a:solidFill>
              </a:rPr>
              <a:t>Cloud Integration Reference Architecture</a:t>
            </a:r>
            <a:br>
              <a:rPr lang="en-US" dirty="0" smtClean="0">
                <a:solidFill>
                  <a:schemeClr val="tx1"/>
                </a:solidFill>
              </a:rPr>
            </a:br>
            <a:r>
              <a:rPr lang="en-US" dirty="0" smtClean="0"/>
              <a:t>Fire Alarm Demo</a:t>
            </a:r>
          </a:p>
        </p:txBody>
      </p:sp>
      <p:sp>
        <p:nvSpPr>
          <p:cNvPr id="88068" name="Text Placeholder 7"/>
          <p:cNvSpPr>
            <a:spLocks noGrp="1"/>
          </p:cNvSpPr>
          <p:nvPr>
            <p:ph type="body" sz="quarter" idx="13"/>
          </p:nvPr>
        </p:nvSpPr>
        <p:spPr>
          <a:xfrm>
            <a:off x="479454" y="3013710"/>
            <a:ext cx="5027613" cy="1047750"/>
          </a:xfrm>
        </p:spPr>
        <p:txBody>
          <a:bodyPr/>
          <a:lstStyle/>
          <a:p>
            <a:pPr>
              <a:spcAft>
                <a:spcPct val="0"/>
              </a:spcAft>
            </a:pPr>
            <a:r>
              <a:rPr lang="en-US" sz="1100" b="1" dirty="0" smtClean="0"/>
              <a:t>James Taylor</a:t>
            </a:r>
          </a:p>
          <a:p>
            <a:pPr>
              <a:spcAft>
                <a:spcPct val="0"/>
              </a:spcAft>
            </a:pPr>
            <a:r>
              <a:rPr lang="en-US" sz="1100" b="1" dirty="0" smtClean="0"/>
              <a:t>Oracle Fusion Middleware</a:t>
            </a:r>
          </a:p>
          <a:p>
            <a:pPr>
              <a:spcAft>
                <a:spcPct val="0"/>
              </a:spcAft>
            </a:pPr>
            <a:r>
              <a:rPr lang="en-US" sz="1100" b="1" dirty="0" smtClean="0"/>
              <a:t>j</a:t>
            </a:r>
            <a:r>
              <a:rPr lang="en-US" sz="1100" b="1" dirty="0" smtClean="0"/>
              <a:t>ames.x.taylor@oracle.com</a:t>
            </a:r>
            <a:endParaRPr lang="en-US" sz="1100" b="1" dirty="0" smtClean="0"/>
          </a:p>
          <a:p>
            <a:pPr>
              <a:spcAft>
                <a:spcPct val="0"/>
              </a:spcAft>
            </a:pPr>
            <a:endParaRPr lang="en-US" sz="2800" dirty="0" smtClean="0"/>
          </a:p>
        </p:txBody>
      </p:sp>
      <p:pic>
        <p:nvPicPr>
          <p:cNvPr id="95238" name="Picture 6"/>
          <p:cNvPicPr>
            <a:picLocks noChangeAspect="1" noChangeArrowheads="1"/>
          </p:cNvPicPr>
          <p:nvPr/>
        </p:nvPicPr>
        <p:blipFill>
          <a:blip r:embed="rId3" cstate="print"/>
          <a:srcRect/>
          <a:stretch>
            <a:fillRect/>
          </a:stretch>
        </p:blipFill>
        <p:spPr bwMode="auto">
          <a:xfrm>
            <a:off x="5922990" y="1"/>
            <a:ext cx="3221010" cy="514349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Agenda</a:t>
            </a:r>
          </a:p>
        </p:txBody>
      </p:sp>
      <p:sp>
        <p:nvSpPr>
          <p:cNvPr id="6" name="TextBox 5"/>
          <p:cNvSpPr txBox="1"/>
          <p:nvPr/>
        </p:nvSpPr>
        <p:spPr>
          <a:xfrm>
            <a:off x="5705475" y="4804946"/>
            <a:ext cx="2257425" cy="338554"/>
          </a:xfrm>
          <a:prstGeom prst="rect">
            <a:avLst/>
          </a:prstGeom>
          <a:noFill/>
        </p:spPr>
        <p:txBody>
          <a:bodyPr wrap="square" rtlCol="0">
            <a:spAutoFit/>
          </a:bodyPr>
          <a:lstStyle/>
          <a:p>
            <a:r>
              <a:rPr lang="en-US" sz="1600" dirty="0" smtClean="0">
                <a:solidFill>
                  <a:schemeClr val="tx2"/>
                </a:solidFill>
              </a:rPr>
              <a:t>.</a:t>
            </a:r>
          </a:p>
        </p:txBody>
      </p:sp>
      <p:sp>
        <p:nvSpPr>
          <p:cNvPr id="8" name="Text Placeholder 2"/>
          <p:cNvSpPr txBox="1">
            <a:spLocks/>
          </p:cNvSpPr>
          <p:nvPr/>
        </p:nvSpPr>
        <p:spPr bwMode="auto">
          <a:xfrm>
            <a:off x="804863" y="1361440"/>
            <a:ext cx="7772400" cy="261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Introduction</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Proposed Architecture</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rgbClr val="FF0000"/>
                </a:solidFill>
              </a:rPr>
              <a:t>Benefits</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Summary</a:t>
            </a:r>
            <a:endPar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23901" y="124460"/>
            <a:ext cx="354329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Benefits</a:t>
            </a:r>
            <a:endParaRPr lang="en-AU" sz="2800" b="1" dirty="0">
              <a:solidFill>
                <a:schemeClr val="accent1"/>
              </a:solidFill>
            </a:endParaRPr>
          </a:p>
        </p:txBody>
      </p:sp>
      <p:pic>
        <p:nvPicPr>
          <p:cNvPr id="8" name="Picture 6" descr="C:\Users\citurria\AppData\Local\Microsoft\Windows\Temporary Internet Files\Content.IE5\GNLV0SJL\MC900434829[1].png"/>
          <p:cNvPicPr>
            <a:picLocks noChangeAspect="1" noChangeArrowheads="1"/>
          </p:cNvPicPr>
          <p:nvPr/>
        </p:nvPicPr>
        <p:blipFill>
          <a:blip r:embed="rId3" cstate="print"/>
          <a:srcRect/>
          <a:stretch>
            <a:fillRect/>
          </a:stretch>
        </p:blipFill>
        <p:spPr bwMode="auto">
          <a:xfrm>
            <a:off x="6149340" y="2087880"/>
            <a:ext cx="2362200" cy="2362200"/>
          </a:xfrm>
          <a:prstGeom prst="rect">
            <a:avLst/>
          </a:prstGeom>
          <a:noFill/>
          <a:ln w="9525">
            <a:noFill/>
            <a:miter lim="800000"/>
            <a:headEnd/>
            <a:tailEnd/>
          </a:ln>
        </p:spPr>
      </p:pic>
      <p:pic>
        <p:nvPicPr>
          <p:cNvPr id="9" name="Picture 5" descr="https://encrypted-tbn0.google.com/images?q=tbn:ANd9GcTN5Gqk0QWdWLwXoOODmD5E2LGF6Sb3o6miOaFs8yBytHVUE9EQ"/>
          <p:cNvPicPr>
            <a:picLocks noChangeAspect="1" noChangeArrowheads="1"/>
          </p:cNvPicPr>
          <p:nvPr/>
        </p:nvPicPr>
        <p:blipFill>
          <a:blip r:embed="rId4" cstate="print"/>
          <a:srcRect/>
          <a:stretch>
            <a:fillRect/>
          </a:stretch>
        </p:blipFill>
        <p:spPr bwMode="auto">
          <a:xfrm>
            <a:off x="4295775" y="103376"/>
            <a:ext cx="1322756" cy="1322756"/>
          </a:xfrm>
          <a:prstGeom prst="rect">
            <a:avLst/>
          </a:prstGeom>
          <a:noFill/>
        </p:spPr>
      </p:pic>
      <p:sp>
        <p:nvSpPr>
          <p:cNvPr id="10" name="TextBox 9"/>
          <p:cNvSpPr txBox="1"/>
          <p:nvPr/>
        </p:nvSpPr>
        <p:spPr>
          <a:xfrm>
            <a:off x="135254" y="701040"/>
            <a:ext cx="4265295" cy="5078313"/>
          </a:xfrm>
          <a:prstGeom prst="rect">
            <a:avLst/>
          </a:prstGeom>
          <a:noFill/>
        </p:spPr>
        <p:txBody>
          <a:bodyPr wrap="square" rtlCol="0">
            <a:spAutoFit/>
          </a:bodyPr>
          <a:lstStyle/>
          <a:p>
            <a:pPr marL="342900" indent="-342900" eaLnBrk="0" hangingPunct="0">
              <a:spcBef>
                <a:spcPct val="20000"/>
              </a:spcBef>
              <a:buClr>
                <a:srgbClr val="CC0000"/>
              </a:buClr>
              <a:buFont typeface="Arial" pitchFamily="34" charset="0"/>
              <a:buChar char="•"/>
            </a:pPr>
            <a:r>
              <a:rPr lang="en-AU" dirty="0" smtClean="0"/>
              <a:t>Integration in-house Applications and systems with External Services e.g. Google Cloud, </a:t>
            </a:r>
            <a:r>
              <a:rPr lang="en-AU" dirty="0" err="1" smtClean="0"/>
              <a:t>SMS</a:t>
            </a:r>
            <a:r>
              <a:rPr lang="en-AU" dirty="0" smtClean="0"/>
              <a:t> Cloud Providers</a:t>
            </a:r>
          </a:p>
          <a:p>
            <a:pPr marL="342900" indent="-342900" eaLnBrk="0" hangingPunct="0">
              <a:spcBef>
                <a:spcPct val="20000"/>
              </a:spcBef>
              <a:buClr>
                <a:srgbClr val="CC0000"/>
              </a:buClr>
              <a:buFont typeface="Arial" pitchFamily="34" charset="0"/>
              <a:buChar char="•"/>
            </a:pPr>
            <a:r>
              <a:rPr lang="en-AU" dirty="0" smtClean="0"/>
              <a:t>Real-time response time</a:t>
            </a:r>
          </a:p>
          <a:p>
            <a:pPr marL="342900" indent="-342900" eaLnBrk="0" hangingPunct="0">
              <a:spcBef>
                <a:spcPct val="20000"/>
              </a:spcBef>
              <a:buClr>
                <a:srgbClr val="CC0000"/>
              </a:buClr>
              <a:buFont typeface="Arial" pitchFamily="34" charset="0"/>
              <a:buChar char="•"/>
            </a:pPr>
            <a:r>
              <a:rPr lang="en-AU" dirty="0" smtClean="0"/>
              <a:t>Caters for Multi-lingual responses</a:t>
            </a:r>
          </a:p>
          <a:p>
            <a:pPr marL="342900" indent="-342900" eaLnBrk="0" hangingPunct="0">
              <a:spcBef>
                <a:spcPct val="20000"/>
              </a:spcBef>
              <a:buClr>
                <a:srgbClr val="CC0000"/>
              </a:buClr>
              <a:buFont typeface="Arial" pitchFamily="34" charset="0"/>
              <a:buChar char="•"/>
            </a:pPr>
            <a:r>
              <a:rPr lang="en-AU" dirty="0" smtClean="0"/>
              <a:t>Result Caching through Oracle Coherence:</a:t>
            </a:r>
          </a:p>
          <a:p>
            <a:pPr marL="800100" lvl="1" indent="-342900" eaLnBrk="0" hangingPunct="0">
              <a:spcBef>
                <a:spcPct val="20000"/>
              </a:spcBef>
              <a:buClr>
                <a:srgbClr val="CC0000"/>
              </a:buClr>
              <a:buFont typeface="Arial" pitchFamily="34" charset="0"/>
              <a:buChar char="•"/>
            </a:pPr>
            <a:r>
              <a:rPr lang="en-AU" dirty="0" smtClean="0"/>
              <a:t>Reduces response times</a:t>
            </a:r>
          </a:p>
          <a:p>
            <a:pPr marL="800100" lvl="1" indent="-342900" eaLnBrk="0" hangingPunct="0">
              <a:spcBef>
                <a:spcPct val="20000"/>
              </a:spcBef>
              <a:buClr>
                <a:srgbClr val="CC0000"/>
              </a:buClr>
              <a:buFont typeface="Arial" pitchFamily="34" charset="0"/>
              <a:buChar char="•"/>
            </a:pPr>
            <a:r>
              <a:rPr lang="en-AU" dirty="0" smtClean="0"/>
              <a:t>Saves costs</a:t>
            </a:r>
          </a:p>
          <a:p>
            <a:pPr marL="342900" indent="-342900" eaLnBrk="0" hangingPunct="0">
              <a:spcBef>
                <a:spcPct val="20000"/>
              </a:spcBef>
              <a:buClr>
                <a:srgbClr val="CC0000"/>
              </a:buClr>
              <a:buFont typeface="Arial" pitchFamily="34" charset="0"/>
              <a:buChar char="•"/>
            </a:pPr>
            <a:r>
              <a:rPr lang="en-AU" dirty="0" smtClean="0"/>
              <a:t>JCA facilitates reliable event-driven behaviour</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endParaRPr lang="en-US" dirty="0"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Agenda</a:t>
            </a:r>
          </a:p>
        </p:txBody>
      </p:sp>
      <p:sp>
        <p:nvSpPr>
          <p:cNvPr id="6" name="TextBox 5"/>
          <p:cNvSpPr txBox="1"/>
          <p:nvPr/>
        </p:nvSpPr>
        <p:spPr>
          <a:xfrm>
            <a:off x="5705475" y="4804946"/>
            <a:ext cx="2257425" cy="338554"/>
          </a:xfrm>
          <a:prstGeom prst="rect">
            <a:avLst/>
          </a:prstGeom>
          <a:noFill/>
        </p:spPr>
        <p:txBody>
          <a:bodyPr wrap="square" rtlCol="0">
            <a:spAutoFit/>
          </a:bodyPr>
          <a:lstStyle/>
          <a:p>
            <a:r>
              <a:rPr lang="en-US" sz="1600" dirty="0" smtClean="0">
                <a:solidFill>
                  <a:schemeClr val="tx2"/>
                </a:solidFill>
              </a:rPr>
              <a:t>.</a:t>
            </a:r>
          </a:p>
        </p:txBody>
      </p:sp>
      <p:sp>
        <p:nvSpPr>
          <p:cNvPr id="8" name="Text Placeholder 2"/>
          <p:cNvSpPr txBox="1">
            <a:spLocks/>
          </p:cNvSpPr>
          <p:nvPr/>
        </p:nvSpPr>
        <p:spPr bwMode="auto">
          <a:xfrm>
            <a:off x="804863" y="1361440"/>
            <a:ext cx="7772400" cy="261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Introduction</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Proposed Architecture</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Benefits</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rgbClr val="FF0000"/>
                </a:solidFill>
              </a:rPr>
              <a:t>Summary</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23901" y="124460"/>
            <a:ext cx="354329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Summary</a:t>
            </a:r>
            <a:endParaRPr lang="en-AU" sz="2800" b="1" dirty="0">
              <a:solidFill>
                <a:schemeClr val="accent1"/>
              </a:solidFill>
            </a:endParaRPr>
          </a:p>
        </p:txBody>
      </p:sp>
      <p:pic>
        <p:nvPicPr>
          <p:cNvPr id="13" name="Picture 2" descr="http://www.eaccountableopm.com/wp-content/uploads/2011/07/RelationClients.jpg"/>
          <p:cNvPicPr>
            <a:picLocks noChangeAspect="1" noChangeArrowheads="1"/>
          </p:cNvPicPr>
          <p:nvPr/>
        </p:nvPicPr>
        <p:blipFill>
          <a:blip r:embed="rId3" cstate="print"/>
          <a:srcRect/>
          <a:stretch>
            <a:fillRect/>
          </a:stretch>
        </p:blipFill>
        <p:spPr bwMode="auto">
          <a:xfrm>
            <a:off x="5872801" y="1034143"/>
            <a:ext cx="3069772" cy="3069772"/>
          </a:xfrm>
          <a:prstGeom prst="rect">
            <a:avLst/>
          </a:prstGeom>
          <a:noFill/>
        </p:spPr>
      </p:pic>
      <p:sp>
        <p:nvSpPr>
          <p:cNvPr id="6" name="Content Placeholder 2"/>
          <p:cNvSpPr txBox="1">
            <a:spLocks/>
          </p:cNvSpPr>
          <p:nvPr/>
        </p:nvSpPr>
        <p:spPr bwMode="auto">
          <a:xfrm>
            <a:off x="398145" y="769302"/>
            <a:ext cx="4773930" cy="1573848"/>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r>
              <a:rPr lang="en-AU" dirty="0" smtClean="0"/>
              <a:t>OSB virtualises every interaction with Local and External Services, making a Hybrid Cloud Integration </a:t>
            </a:r>
            <a:r>
              <a:rPr lang="en-AU" u="sng" dirty="0" smtClean="0"/>
              <a:t>very easy to achieve.</a:t>
            </a:r>
          </a:p>
          <a:p>
            <a:pPr marL="342900" indent="-342900" eaLnBrk="0" hangingPunct="0">
              <a:spcBef>
                <a:spcPct val="20000"/>
              </a:spcBef>
              <a:buClr>
                <a:srgbClr val="CC0000"/>
              </a:buClr>
              <a:buFont typeface="Arial" pitchFamily="34" charset="0"/>
              <a:buChar char="•"/>
            </a:pPr>
            <a:endParaRPr lang="en-AU" u="sng" dirty="0" smtClean="0"/>
          </a:p>
          <a:p>
            <a:pPr marL="342900" indent="-342900" eaLnBrk="0" hangingPunct="0">
              <a:spcBef>
                <a:spcPct val="20000"/>
              </a:spcBef>
              <a:buClr>
                <a:srgbClr val="CC0000"/>
              </a:buClr>
              <a:buFont typeface="Arial" pitchFamily="34" charset="0"/>
              <a:buChar char="•"/>
            </a:pPr>
            <a:r>
              <a:rPr lang="en-AU" dirty="0" smtClean="0"/>
              <a:t>Using Coherence for in-parallel </a:t>
            </a:r>
            <a:r>
              <a:rPr lang="en-AU" u="sng" dirty="0" smtClean="0"/>
              <a:t>real-time </a:t>
            </a:r>
            <a:r>
              <a:rPr lang="en-AU" dirty="0" smtClean="0"/>
              <a:t>Cluster Based Processing and Integration</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r>
              <a:rPr lang="en-AU" dirty="0" smtClean="0"/>
              <a:t>BPM promotes Business Innovation by allowing “Change Management” across Public and Private Clouds.</a:t>
            </a:r>
          </a:p>
          <a:p>
            <a:pPr marL="342900" indent="-342900" eaLnBrk="0" hangingPunct="0">
              <a:spcBef>
                <a:spcPct val="20000"/>
              </a:spcBef>
              <a:buClr>
                <a:srgbClr val="CC0000"/>
              </a:buClr>
              <a:buFont typeface="Arial" pitchFamily="34" charset="0"/>
              <a:buChar char="•"/>
            </a:pPr>
            <a:endParaRPr lang="en-AU" u="sng" dirty="0" smtClean="0"/>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pPr>
            <a:endParaRPr lang="en-AU" dirty="0" smtClean="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05740" y="683920"/>
            <a:ext cx="5257800" cy="296606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US" dirty="0"/>
          </a:p>
        </p:txBody>
      </p:sp>
      <p:sp>
        <p:nvSpPr>
          <p:cNvPr id="7" name="Title 1"/>
          <p:cNvSpPr txBox="1">
            <a:spLocks/>
          </p:cNvSpPr>
          <p:nvPr/>
        </p:nvSpPr>
        <p:spPr bwMode="auto">
          <a:xfrm>
            <a:off x="723901" y="124460"/>
            <a:ext cx="3543299" cy="500380"/>
          </a:xfrm>
          <a:prstGeom prst="rect">
            <a:avLst/>
          </a:prstGeom>
          <a:noFill/>
          <a:ln w="9525">
            <a:noFill/>
            <a:miter lim="800000"/>
            <a:headEnd/>
            <a:tailEnd/>
          </a:ln>
        </p:spPr>
        <p:txBody>
          <a:bodyPr/>
          <a:lstStyle/>
          <a:p>
            <a:pPr defTabSz="1154113" eaLnBrk="0" hangingPunct="0">
              <a:lnSpc>
                <a:spcPct val="85000"/>
              </a:lnSpc>
            </a:pPr>
            <a:r>
              <a:rPr lang="en-AU" sz="2400" b="1" dirty="0" smtClean="0">
                <a:solidFill>
                  <a:schemeClr val="accent1"/>
                </a:solidFill>
              </a:rPr>
              <a:t>What next?</a:t>
            </a:r>
            <a:endParaRPr lang="en-AU" sz="2800" b="1" dirty="0">
              <a:solidFill>
                <a:schemeClr val="accent1"/>
              </a:solidFill>
            </a:endParaRPr>
          </a:p>
        </p:txBody>
      </p:sp>
      <p:sp>
        <p:nvSpPr>
          <p:cNvPr id="6" name="Content Placeholder 2"/>
          <p:cNvSpPr txBox="1">
            <a:spLocks/>
          </p:cNvSpPr>
          <p:nvPr/>
        </p:nvSpPr>
        <p:spPr bwMode="auto">
          <a:xfrm>
            <a:off x="358140" y="828700"/>
            <a:ext cx="5257800" cy="296606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r>
              <a:rPr lang="en-US" dirty="0" err="1" smtClean="0"/>
              <a:t>BPM</a:t>
            </a:r>
            <a:r>
              <a:rPr lang="en-US" dirty="0" smtClean="0"/>
              <a:t> Integration – Incident Report</a:t>
            </a:r>
          </a:p>
          <a:p>
            <a:pPr marL="342900" indent="-342900" eaLnBrk="0" hangingPunct="0">
              <a:spcBef>
                <a:spcPct val="20000"/>
              </a:spcBef>
              <a:buClr>
                <a:srgbClr val="CC0000"/>
              </a:buClr>
              <a:buFont typeface="Arial" pitchFamily="34" charset="0"/>
              <a:buChar char="•"/>
            </a:pPr>
            <a:r>
              <a:rPr lang="en-US" dirty="0" smtClean="0"/>
              <a:t>Fusion CRM Integration </a:t>
            </a:r>
          </a:p>
          <a:p>
            <a:pPr marL="342900" indent="-342900" eaLnBrk="0" hangingPunct="0">
              <a:spcBef>
                <a:spcPct val="20000"/>
              </a:spcBef>
              <a:buClr>
                <a:srgbClr val="CC0000"/>
              </a:buClr>
              <a:buFont typeface="Arial" pitchFamily="34" charset="0"/>
              <a:buChar char="•"/>
            </a:pPr>
            <a:r>
              <a:rPr lang="en-US" dirty="0" err="1" smtClean="0"/>
              <a:t>RightNow</a:t>
            </a:r>
            <a:r>
              <a:rPr lang="en-US" dirty="0" smtClean="0"/>
              <a:t> Integration</a:t>
            </a:r>
          </a:p>
          <a:p>
            <a:pPr marL="342900" indent="-342900" eaLnBrk="0" hangingPunct="0">
              <a:spcBef>
                <a:spcPct val="20000"/>
              </a:spcBef>
              <a:buClr>
                <a:srgbClr val="CC0000"/>
              </a:buClr>
              <a:buFont typeface="Arial" pitchFamily="34" charset="0"/>
              <a:buChar char="•"/>
            </a:pPr>
            <a:r>
              <a:rPr lang="en-AU" dirty="0" smtClean="0"/>
              <a:t>Extend Template for other Business Cases.</a:t>
            </a:r>
          </a:p>
          <a:p>
            <a:pPr marL="342900" indent="-342900" eaLnBrk="0" hangingPunct="0">
              <a:spcBef>
                <a:spcPct val="20000"/>
              </a:spcBef>
              <a:buClr>
                <a:srgbClr val="CC0000"/>
              </a:buClr>
              <a:buFont typeface="Arial" pitchFamily="34" charset="0"/>
              <a:buChar char="•"/>
            </a:pPr>
            <a:r>
              <a:rPr lang="en-AU" dirty="0" err="1" smtClean="0"/>
              <a:t>ADF</a:t>
            </a:r>
            <a:r>
              <a:rPr lang="en-AU" dirty="0" smtClean="0"/>
              <a:t> Mobile</a:t>
            </a:r>
          </a:p>
          <a:p>
            <a:pPr marL="342900" indent="-342900" eaLnBrk="0" hangingPunct="0">
              <a:spcBef>
                <a:spcPct val="20000"/>
              </a:spcBef>
              <a:buClr>
                <a:srgbClr val="CC0000"/>
              </a:buClr>
              <a:buFont typeface="Arial" pitchFamily="34" charset="0"/>
              <a:buChar char="•"/>
            </a:pPr>
            <a:r>
              <a:rPr lang="en-AU" dirty="0" smtClean="0"/>
              <a:t>Integration with OEP for more complex event correlation</a:t>
            </a:r>
            <a:endParaRPr lang="en-US" dirty="0" smtClean="0"/>
          </a:p>
        </p:txBody>
      </p:sp>
      <p:pic>
        <p:nvPicPr>
          <p:cNvPr id="207874" name="Picture 2"/>
          <p:cNvPicPr>
            <a:picLocks noChangeAspect="1" noChangeArrowheads="1"/>
          </p:cNvPicPr>
          <p:nvPr/>
        </p:nvPicPr>
        <p:blipFill>
          <a:blip r:embed="rId3" cstate="print"/>
          <a:srcRect/>
          <a:stretch>
            <a:fillRect/>
          </a:stretch>
        </p:blipFill>
        <p:spPr bwMode="auto">
          <a:xfrm>
            <a:off x="6101715" y="1284923"/>
            <a:ext cx="2457450" cy="1857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Agenda</a:t>
            </a:r>
          </a:p>
        </p:txBody>
      </p:sp>
      <p:sp>
        <p:nvSpPr>
          <p:cNvPr id="89091" name="Text Placeholder 2"/>
          <p:cNvSpPr>
            <a:spLocks noGrp="1"/>
          </p:cNvSpPr>
          <p:nvPr>
            <p:ph type="body" sz="quarter" idx="13"/>
          </p:nvPr>
        </p:nvSpPr>
        <p:spPr>
          <a:xfrm>
            <a:off x="804863" y="1363663"/>
            <a:ext cx="7772400" cy="2616200"/>
          </a:xfrm>
        </p:spPr>
        <p:txBody>
          <a:bodyPr/>
          <a:lstStyle/>
          <a:p>
            <a:r>
              <a:rPr lang="en-US" dirty="0" smtClean="0"/>
              <a:t>Introduction</a:t>
            </a:r>
          </a:p>
          <a:p>
            <a:r>
              <a:rPr lang="en-US" dirty="0" smtClean="0"/>
              <a:t>Proposed Architecture</a:t>
            </a:r>
          </a:p>
          <a:p>
            <a:r>
              <a:rPr lang="en-US" dirty="0" smtClean="0"/>
              <a:t>Benefits</a:t>
            </a:r>
          </a:p>
          <a:p>
            <a:r>
              <a:rPr lang="en-US" dirty="0" smtClean="0"/>
              <a:t>Summary</a:t>
            </a:r>
          </a:p>
        </p:txBody>
      </p:sp>
      <p:sp>
        <p:nvSpPr>
          <p:cNvPr id="6" name="TextBox 5"/>
          <p:cNvSpPr txBox="1"/>
          <p:nvPr/>
        </p:nvSpPr>
        <p:spPr>
          <a:xfrm>
            <a:off x="5705475" y="4804946"/>
            <a:ext cx="2257425" cy="338554"/>
          </a:xfrm>
          <a:prstGeom prst="rect">
            <a:avLst/>
          </a:prstGeom>
          <a:noFill/>
        </p:spPr>
        <p:txBody>
          <a:bodyPr wrap="square" rtlCol="0">
            <a:spAutoFit/>
          </a:bodyPr>
          <a:lstStyle/>
          <a:p>
            <a:r>
              <a:rPr lang="en-US" sz="1600" dirty="0" smtClean="0">
                <a:solidFill>
                  <a:schemeClr val="tx2"/>
                </a:solidFill>
              </a:rPr>
              <a:t>.</a:t>
            </a:r>
          </a:p>
        </p:txBody>
      </p:sp>
      <p:sp>
        <p:nvSpPr>
          <p:cNvPr id="5" name="Text Placeholder 2"/>
          <p:cNvSpPr txBox="1">
            <a:spLocks/>
          </p:cNvSpPr>
          <p:nvPr/>
        </p:nvSpPr>
        <p:spPr bwMode="auto">
          <a:xfrm>
            <a:off x="804863" y="1361440"/>
            <a:ext cx="7772400" cy="261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kumimoji="0" lang="en-US" sz="24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Introduction</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Proposed Architecture</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Benefits</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Summary</a:t>
            </a:r>
            <a:endPar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5989320" y="1031392"/>
            <a:ext cx="3025140" cy="2074863"/>
          </a:xfrm>
        </p:spPr>
        <p:txBody>
          <a:bodyPr/>
          <a:lstStyle/>
          <a:p>
            <a:pPr marL="0" indent="0">
              <a:buNone/>
            </a:pPr>
            <a:r>
              <a:rPr lang="en-AU" dirty="0" smtClean="0">
                <a:solidFill>
                  <a:schemeClr val="bg1"/>
                </a:solidFill>
                <a:effectLst>
                  <a:outerShdw blurRad="38100" dist="38100" dir="2700000" algn="tl">
                    <a:srgbClr val="000000">
                      <a:alpha val="43137"/>
                    </a:srgbClr>
                  </a:outerShdw>
                </a:effectLst>
              </a:rPr>
              <a:t>Hybrid Cloud Integration</a:t>
            </a:r>
          </a:p>
          <a:p>
            <a:pPr marL="0" indent="0">
              <a:buNone/>
            </a:pPr>
            <a:r>
              <a:rPr lang="en-AU" dirty="0" smtClean="0">
                <a:solidFill>
                  <a:schemeClr val="bg1"/>
                </a:solidFill>
                <a:effectLst>
                  <a:outerShdw blurRad="38100" dist="38100" dir="2700000" algn="tl">
                    <a:srgbClr val="000000">
                      <a:alpha val="43137"/>
                    </a:srgbClr>
                  </a:outerShdw>
                </a:effectLst>
              </a:rPr>
              <a:t>High Availability</a:t>
            </a:r>
          </a:p>
          <a:p>
            <a:pPr marL="0" indent="0">
              <a:buNone/>
            </a:pPr>
            <a:r>
              <a:rPr lang="en-AU" dirty="0" smtClean="0">
                <a:solidFill>
                  <a:schemeClr val="bg1"/>
                </a:solidFill>
                <a:effectLst>
                  <a:outerShdw blurRad="38100" dist="38100" dir="2700000" algn="tl">
                    <a:srgbClr val="000000">
                      <a:alpha val="43137"/>
                    </a:srgbClr>
                  </a:outerShdw>
                </a:effectLst>
              </a:rPr>
              <a:t>Performance</a:t>
            </a:r>
          </a:p>
          <a:p>
            <a:pPr marL="0" indent="0">
              <a:buNone/>
            </a:pPr>
            <a:r>
              <a:rPr lang="en-AU" dirty="0" smtClean="0">
                <a:solidFill>
                  <a:schemeClr val="bg1"/>
                </a:solidFill>
                <a:effectLst>
                  <a:outerShdw blurRad="38100" dist="38100" dir="2700000" algn="tl">
                    <a:srgbClr val="000000">
                      <a:alpha val="43137"/>
                    </a:srgbClr>
                  </a:outerShdw>
                </a:effectLst>
              </a:rPr>
              <a:t>Reliability</a:t>
            </a:r>
          </a:p>
          <a:p>
            <a:pPr marL="0" indent="0">
              <a:buNone/>
            </a:pPr>
            <a:r>
              <a:rPr lang="en-AU" dirty="0" smtClean="0">
                <a:solidFill>
                  <a:schemeClr val="bg1"/>
                </a:solidFill>
                <a:effectLst>
                  <a:outerShdw blurRad="38100" dist="38100" dir="2700000" algn="tl">
                    <a:srgbClr val="000000">
                      <a:alpha val="43137"/>
                    </a:srgbClr>
                  </a:outerShdw>
                </a:effectLst>
              </a:rPr>
              <a:t>Scalability</a:t>
            </a:r>
          </a:p>
        </p:txBody>
      </p:sp>
      <p:sp>
        <p:nvSpPr>
          <p:cNvPr id="5"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r>
              <a:rPr lang="en-AU" dirty="0" smtClean="0"/>
              <a:t>Fire Alarm Scenario – An alerting system for people in bush fire threatened areas</a:t>
            </a:r>
          </a:p>
          <a:p>
            <a:pPr marL="342900" indent="-342900" eaLnBrk="0" hangingPunct="0">
              <a:spcBef>
                <a:spcPct val="20000"/>
              </a:spcBef>
              <a:buClr>
                <a:srgbClr val="CC0000"/>
              </a:buClr>
              <a:buFont typeface="Arial" pitchFamily="34" charset="0"/>
              <a:buChar char="•"/>
            </a:pPr>
            <a:r>
              <a:rPr lang="en-AU" dirty="0" smtClean="0"/>
              <a:t>Time-sensitive</a:t>
            </a:r>
          </a:p>
          <a:p>
            <a:pPr marL="342900" indent="-342900" eaLnBrk="0" hangingPunct="0">
              <a:spcBef>
                <a:spcPct val="20000"/>
              </a:spcBef>
              <a:buClr>
                <a:srgbClr val="CC0000"/>
              </a:buClr>
              <a:buFont typeface="Arial" pitchFamily="34" charset="0"/>
              <a:buChar char="•"/>
            </a:pPr>
            <a:r>
              <a:rPr lang="en-AU" dirty="0" smtClean="0"/>
              <a:t>Reliable</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r>
              <a:rPr lang="en-AU" dirty="0" smtClean="0"/>
              <a:t>Utilising Cloud Services to provide enhanced functionality</a:t>
            </a:r>
          </a:p>
          <a:p>
            <a:pPr marL="800100" lvl="1" indent="-342900" eaLnBrk="0" hangingPunct="0">
              <a:spcBef>
                <a:spcPct val="20000"/>
              </a:spcBef>
              <a:buClr>
                <a:srgbClr val="CC0000"/>
              </a:buClr>
              <a:buFont typeface="Arial" pitchFamily="34" charset="0"/>
              <a:buChar char="•"/>
            </a:pPr>
            <a:r>
              <a:rPr lang="en-AU" dirty="0" smtClean="0"/>
              <a:t>Leverage Out of the Box Functionality in Oracle Middleware to Integrate between Public and Private Clouds.</a:t>
            </a:r>
          </a:p>
          <a:p>
            <a:pPr marL="342900" indent="-342900" eaLnBrk="0" hangingPunct="0">
              <a:spcBef>
                <a:spcPct val="20000"/>
              </a:spcBef>
              <a:buClr>
                <a:srgbClr val="CC0000"/>
              </a:buClr>
            </a:pPr>
            <a:endParaRPr lang="en-AU" dirty="0" smtClean="0"/>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7" name="Title 1"/>
          <p:cNvSpPr txBox="1">
            <a:spLocks/>
          </p:cNvSpPr>
          <p:nvPr/>
        </p:nvSpPr>
        <p:spPr bwMode="auto">
          <a:xfrm>
            <a:off x="723901" y="124460"/>
            <a:ext cx="319277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Introduction</a:t>
            </a:r>
            <a:endParaRPr lang="en-US" sz="2800" b="1" dirty="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804863" y="246063"/>
            <a:ext cx="7772400" cy="762000"/>
          </a:xfrm>
        </p:spPr>
        <p:txBody>
          <a:bodyPr/>
          <a:lstStyle/>
          <a:p>
            <a:r>
              <a:rPr dirty="0" smtClean="0">
                <a:ln>
                  <a:noFill/>
                </a:ln>
              </a:rPr>
              <a:t>Agenda</a:t>
            </a:r>
          </a:p>
        </p:txBody>
      </p:sp>
      <p:sp>
        <p:nvSpPr>
          <p:cNvPr id="6" name="TextBox 5"/>
          <p:cNvSpPr txBox="1"/>
          <p:nvPr/>
        </p:nvSpPr>
        <p:spPr>
          <a:xfrm>
            <a:off x="5705475" y="4804946"/>
            <a:ext cx="2257425" cy="338554"/>
          </a:xfrm>
          <a:prstGeom prst="rect">
            <a:avLst/>
          </a:prstGeom>
          <a:noFill/>
        </p:spPr>
        <p:txBody>
          <a:bodyPr wrap="square" rtlCol="0">
            <a:spAutoFit/>
          </a:bodyPr>
          <a:lstStyle/>
          <a:p>
            <a:r>
              <a:rPr lang="en-US" sz="1600" dirty="0" smtClean="0">
                <a:solidFill>
                  <a:schemeClr val="tx2"/>
                </a:solidFill>
              </a:rPr>
              <a:t>.</a:t>
            </a:r>
          </a:p>
        </p:txBody>
      </p:sp>
      <p:sp>
        <p:nvSpPr>
          <p:cNvPr id="8" name="Text Placeholder 2"/>
          <p:cNvSpPr txBox="1">
            <a:spLocks/>
          </p:cNvSpPr>
          <p:nvPr/>
        </p:nvSpPr>
        <p:spPr bwMode="auto">
          <a:xfrm>
            <a:off x="804863" y="1361440"/>
            <a:ext cx="7772400" cy="261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Introduction</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Proposed Architecture</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Benefits</a:t>
            </a:r>
          </a:p>
          <a:p>
            <a:pPr marL="342900" marR="0" lvl="0" indent="-342900" algn="l" defTabSz="228600" rtl="0" eaLnBrk="1" fontAlgn="base" latinLnBrk="0" hangingPunct="1">
              <a:lnSpc>
                <a:spcPct val="120000"/>
              </a:lnSpc>
              <a:spcBef>
                <a:spcPct val="0"/>
              </a:spcBef>
              <a:spcAft>
                <a:spcPts val="600"/>
              </a:spcAft>
              <a:buClr>
                <a:srgbClr val="FF0000"/>
              </a:buClr>
              <a:buSzPct val="90000"/>
              <a:buFont typeface="Wingdings" pitchFamily="2" charset="2"/>
              <a:buChar char="§"/>
              <a:tabLst/>
              <a:defRPr/>
            </a:pPr>
            <a:r>
              <a:rPr lang="en-US" sz="2400" dirty="0" smtClean="0">
                <a:solidFill>
                  <a:schemeClr val="bg1">
                    <a:lumMod val="65000"/>
                  </a:schemeClr>
                </a:solidFill>
              </a:rPr>
              <a:t>Summary</a:t>
            </a:r>
            <a:endParaRPr kumimoji="0" lang="en-US" sz="24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srcRect/>
          <a:stretch>
            <a:fillRect/>
          </a:stretch>
        </p:blipFill>
        <p:spPr bwMode="auto">
          <a:xfrm>
            <a:off x="0" y="4581525"/>
            <a:ext cx="9144000" cy="247650"/>
          </a:xfrm>
          <a:prstGeom prst="rect">
            <a:avLst/>
          </a:prstGeom>
          <a:noFill/>
          <a:ln w="9525">
            <a:noFill/>
            <a:miter lim="800000"/>
            <a:headEnd/>
            <a:tailEnd/>
          </a:ln>
        </p:spPr>
      </p:pic>
      <p:sp>
        <p:nvSpPr>
          <p:cNvPr id="89090" name="Title 3"/>
          <p:cNvSpPr>
            <a:spLocks noGrp="1"/>
          </p:cNvSpPr>
          <p:nvPr>
            <p:ph type="title"/>
          </p:nvPr>
        </p:nvSpPr>
        <p:spPr/>
        <p:txBody>
          <a:bodyPr/>
          <a:lstStyle/>
          <a:p>
            <a:r>
              <a:rPr dirty="0" smtClean="0">
                <a:ln>
                  <a:noFill/>
                </a:ln>
                <a:solidFill>
                  <a:srgbClr val="FF0000"/>
                </a:solidFill>
              </a:rPr>
              <a:t>Proposed Architecture</a:t>
            </a:r>
            <a:r>
              <a:rPr lang="en-AU" dirty="0" smtClean="0">
                <a:ln>
                  <a:noFill/>
                </a:ln>
                <a:solidFill>
                  <a:srgbClr val="FF0000"/>
                </a:solidFill>
              </a:rPr>
              <a:t/>
            </a:r>
            <a:br>
              <a:rPr lang="en-AU" dirty="0" smtClean="0">
                <a:ln>
                  <a:noFill/>
                </a:ln>
                <a:solidFill>
                  <a:srgbClr val="FF0000"/>
                </a:solidFill>
              </a:rPr>
            </a:br>
            <a:r>
              <a:rPr lang="en-AU" sz="1800" dirty="0" smtClean="0"/>
              <a:t>High Level</a:t>
            </a:r>
            <a:endParaRPr dirty="0" smtClean="0">
              <a:ln>
                <a:noFill/>
              </a:ln>
            </a:endParaRPr>
          </a:p>
        </p:txBody>
      </p:sp>
      <p:sp>
        <p:nvSpPr>
          <p:cNvPr id="6" name="TextBox 5"/>
          <p:cNvSpPr txBox="1"/>
          <p:nvPr/>
        </p:nvSpPr>
        <p:spPr>
          <a:xfrm>
            <a:off x="5705475" y="4804946"/>
            <a:ext cx="2257425" cy="338554"/>
          </a:xfrm>
          <a:prstGeom prst="rect">
            <a:avLst/>
          </a:prstGeom>
          <a:noFill/>
        </p:spPr>
        <p:txBody>
          <a:bodyPr wrap="square" rtlCol="0">
            <a:spAutoFit/>
          </a:bodyPr>
          <a:lstStyle/>
          <a:p>
            <a:r>
              <a:rPr lang="en-US" sz="1600" dirty="0" smtClean="0">
                <a:solidFill>
                  <a:schemeClr val="tx2"/>
                </a:solidFill>
              </a:rPr>
              <a:t>.</a:t>
            </a:r>
          </a:p>
        </p:txBody>
      </p:sp>
      <p:pic>
        <p:nvPicPr>
          <p:cNvPr id="10" name="Picture 9" descr="http://4.bp.blogspot.com/-E6HoDkV1lOk/Tn3f6qIwzqI/AAAAAAAAAOA/rEPrqUFDZJA/s1600/Tracking.jpg"/>
          <p:cNvPicPr>
            <a:picLocks noChangeAspect="1" noChangeArrowheads="1"/>
          </p:cNvPicPr>
          <p:nvPr/>
        </p:nvPicPr>
        <p:blipFill>
          <a:blip r:embed="rId4" cstate="print"/>
          <a:srcRect/>
          <a:stretch>
            <a:fillRect/>
          </a:stretch>
        </p:blipFill>
        <p:spPr bwMode="auto">
          <a:xfrm>
            <a:off x="7964659" y="0"/>
            <a:ext cx="1179341" cy="1172602"/>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1369973" y="2049779"/>
            <a:ext cx="2385735" cy="771525"/>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4919664" y="3615211"/>
            <a:ext cx="1985962" cy="1404464"/>
          </a:xfrm>
          <a:prstGeom prst="rect">
            <a:avLst/>
          </a:prstGeom>
          <a:noFill/>
          <a:ln w="9525">
            <a:noFill/>
            <a:miter lim="800000"/>
            <a:headEnd/>
            <a:tailEnd/>
          </a:ln>
        </p:spPr>
      </p:pic>
      <p:pic>
        <p:nvPicPr>
          <p:cNvPr id="1037" name="Picture 13" descr="http://campus.nccedu.com/ezine/articles/download/image/google-cloud"/>
          <p:cNvPicPr>
            <a:picLocks noChangeAspect="1" noChangeArrowheads="1"/>
          </p:cNvPicPr>
          <p:nvPr/>
        </p:nvPicPr>
        <p:blipFill>
          <a:blip r:embed="rId7" cstate="print"/>
          <a:srcRect/>
          <a:stretch>
            <a:fillRect/>
          </a:stretch>
        </p:blipFill>
        <p:spPr bwMode="auto">
          <a:xfrm>
            <a:off x="7108825" y="3829050"/>
            <a:ext cx="1905000" cy="876300"/>
          </a:xfrm>
          <a:prstGeom prst="rect">
            <a:avLst/>
          </a:prstGeom>
          <a:noFill/>
        </p:spPr>
      </p:pic>
      <p:pic>
        <p:nvPicPr>
          <p:cNvPr id="50" name="Picture 2" descr="http://www.computerworld.com.au/gim/id/45706/res/21"/>
          <p:cNvPicPr>
            <a:picLocks noChangeAspect="1" noChangeArrowheads="1"/>
          </p:cNvPicPr>
          <p:nvPr/>
        </p:nvPicPr>
        <p:blipFill>
          <a:blip r:embed="rId8" cstate="print"/>
          <a:srcRect/>
          <a:stretch>
            <a:fillRect/>
          </a:stretch>
        </p:blipFill>
        <p:spPr bwMode="auto">
          <a:xfrm>
            <a:off x="2566539" y="3800474"/>
            <a:ext cx="1144680" cy="895165"/>
          </a:xfrm>
          <a:prstGeom prst="roundRect">
            <a:avLst>
              <a:gd name="adj" fmla="val 8594"/>
            </a:avLst>
          </a:prstGeom>
          <a:solidFill>
            <a:srgbClr val="FFFFFF">
              <a:shade val="85000"/>
            </a:srgbClr>
          </a:solidFill>
          <a:ln>
            <a:noFill/>
          </a:ln>
          <a:effectLst/>
        </p:spPr>
      </p:pic>
      <p:grpSp>
        <p:nvGrpSpPr>
          <p:cNvPr id="2" name="Group 90"/>
          <p:cNvGrpSpPr>
            <a:grpSpLocks/>
          </p:cNvGrpSpPr>
          <p:nvPr/>
        </p:nvGrpSpPr>
        <p:grpSpPr bwMode="auto">
          <a:xfrm>
            <a:off x="3978790" y="3877619"/>
            <a:ext cx="549577" cy="999181"/>
            <a:chOff x="3813175" y="1085850"/>
            <a:chExt cx="682625" cy="971550"/>
          </a:xfrm>
        </p:grpSpPr>
        <p:pic>
          <p:nvPicPr>
            <p:cNvPr id="52" name="Picture 50" descr="PDA.png"/>
            <p:cNvPicPr>
              <a:picLocks noChangeAspect="1"/>
            </p:cNvPicPr>
            <p:nvPr/>
          </p:nvPicPr>
          <p:blipFill>
            <a:blip r:embed="rId9" cstate="print"/>
            <a:srcRect/>
            <a:stretch>
              <a:fillRect/>
            </a:stretch>
          </p:blipFill>
          <p:spPr bwMode="auto">
            <a:xfrm>
              <a:off x="3813175" y="1085850"/>
              <a:ext cx="468758" cy="695325"/>
            </a:xfrm>
            <a:prstGeom prst="rect">
              <a:avLst/>
            </a:prstGeom>
            <a:noFill/>
            <a:ln w="9525">
              <a:noFill/>
              <a:miter lim="800000"/>
              <a:headEnd/>
              <a:tailEnd/>
            </a:ln>
            <a:effectLst/>
          </p:spPr>
        </p:pic>
        <p:grpSp>
          <p:nvGrpSpPr>
            <p:cNvPr id="3" name="Group 29"/>
            <p:cNvGrpSpPr>
              <a:grpSpLocks/>
            </p:cNvGrpSpPr>
            <p:nvPr/>
          </p:nvGrpSpPr>
          <p:grpSpPr bwMode="auto">
            <a:xfrm>
              <a:off x="4116388" y="1203325"/>
              <a:ext cx="379412" cy="854075"/>
              <a:chOff x="0" y="0"/>
              <a:chExt cx="920" cy="2160"/>
            </a:xfrm>
          </p:grpSpPr>
          <p:pic>
            <p:nvPicPr>
              <p:cNvPr id="54" name="Picture 30"/>
              <p:cNvPicPr>
                <a:picLocks noChangeArrowheads="1"/>
              </p:cNvPicPr>
              <p:nvPr/>
            </p:nvPicPr>
            <p:blipFill>
              <a:blip r:embed="rId10" cstate="print"/>
              <a:srcRect/>
              <a:stretch>
                <a:fillRect/>
              </a:stretch>
            </p:blipFill>
            <p:spPr bwMode="auto">
              <a:xfrm>
                <a:off x="0" y="0"/>
                <a:ext cx="920" cy="2160"/>
              </a:xfrm>
              <a:prstGeom prst="rect">
                <a:avLst/>
              </a:prstGeom>
              <a:noFill/>
              <a:ln w="12700">
                <a:noFill/>
                <a:miter lim="800000"/>
                <a:headEnd/>
                <a:tailEnd/>
              </a:ln>
              <a:effectLst/>
            </p:spPr>
          </p:pic>
          <p:pic>
            <p:nvPicPr>
              <p:cNvPr id="55" name="Picture 31"/>
              <p:cNvPicPr>
                <a:picLocks noChangeArrowheads="1"/>
              </p:cNvPicPr>
              <p:nvPr/>
            </p:nvPicPr>
            <p:blipFill>
              <a:blip r:embed="rId11" cstate="print"/>
              <a:srcRect/>
              <a:stretch>
                <a:fillRect/>
              </a:stretch>
            </p:blipFill>
            <p:spPr bwMode="auto">
              <a:xfrm>
                <a:off x="79" y="325"/>
                <a:ext cx="771" cy="1097"/>
              </a:xfrm>
              <a:prstGeom prst="rect">
                <a:avLst/>
              </a:prstGeom>
              <a:noFill/>
              <a:ln w="12700">
                <a:noFill/>
                <a:miter lim="800000"/>
                <a:headEnd/>
                <a:tailEnd/>
              </a:ln>
            </p:spPr>
          </p:pic>
        </p:grpSp>
      </p:grpSp>
      <p:pic>
        <p:nvPicPr>
          <p:cNvPr id="1038" name="Picture 14" descr="C:\Users\citurria\AppData\Local\Microsoft\Windows\Temporary Internet Files\Content.IE5\NCRD7PR5\polycomp.png"/>
          <p:cNvPicPr>
            <a:picLocks noChangeAspect="1" noChangeArrowheads="1"/>
          </p:cNvPicPr>
          <p:nvPr/>
        </p:nvPicPr>
        <p:blipFill>
          <a:blip r:embed="rId12" cstate="print"/>
          <a:srcRect/>
          <a:stretch>
            <a:fillRect/>
          </a:stretch>
        </p:blipFill>
        <p:spPr bwMode="auto">
          <a:xfrm>
            <a:off x="133350" y="3600450"/>
            <a:ext cx="1747011" cy="1091882"/>
          </a:xfrm>
          <a:prstGeom prst="rect">
            <a:avLst/>
          </a:prstGeom>
          <a:noFill/>
        </p:spPr>
      </p:pic>
      <p:sp>
        <p:nvSpPr>
          <p:cNvPr id="59" name="TextBox 58"/>
          <p:cNvSpPr txBox="1"/>
          <p:nvPr/>
        </p:nvSpPr>
        <p:spPr>
          <a:xfrm>
            <a:off x="1379256" y="1721062"/>
            <a:ext cx="2325970" cy="27699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AU" sz="1200" dirty="0" smtClean="0"/>
              <a:t>API</a:t>
            </a:r>
            <a:endParaRPr lang="en-AU" sz="900" dirty="0"/>
          </a:p>
        </p:txBody>
      </p:sp>
      <p:graphicFrame>
        <p:nvGraphicFramePr>
          <p:cNvPr id="60" name="Object 2"/>
          <p:cNvGraphicFramePr>
            <a:graphicFrameLocks noChangeAspect="1"/>
          </p:cNvGraphicFramePr>
          <p:nvPr/>
        </p:nvGraphicFramePr>
        <p:xfrm>
          <a:off x="1794582" y="1580031"/>
          <a:ext cx="346075" cy="390525"/>
        </p:xfrm>
        <a:graphic>
          <a:graphicData uri="http://schemas.openxmlformats.org/presentationml/2006/ole">
            <p:oleObj spid="_x0000_s67586" name="Photo Editor Photo" r:id="rId13" imgW="1209524" imgH="1362265" progId="">
              <p:embed/>
            </p:oleObj>
          </a:graphicData>
        </a:graphic>
      </p:graphicFrame>
      <p:pic>
        <p:nvPicPr>
          <p:cNvPr id="70" name="Picture 4"/>
          <p:cNvPicPr>
            <a:picLocks noChangeAspect="1" noChangeArrowheads="1"/>
          </p:cNvPicPr>
          <p:nvPr/>
        </p:nvPicPr>
        <p:blipFill>
          <a:blip r:embed="rId14" cstate="print"/>
          <a:srcRect/>
          <a:stretch>
            <a:fillRect/>
          </a:stretch>
        </p:blipFill>
        <p:spPr bwMode="auto">
          <a:xfrm>
            <a:off x="5473237" y="2108930"/>
            <a:ext cx="561959" cy="507449"/>
          </a:xfrm>
          <a:prstGeom prst="rect">
            <a:avLst/>
          </a:prstGeom>
          <a:noFill/>
          <a:ln w="9525">
            <a:noFill/>
            <a:miter lim="800000"/>
            <a:headEnd/>
            <a:tailEnd/>
          </a:ln>
        </p:spPr>
      </p:pic>
      <p:grpSp>
        <p:nvGrpSpPr>
          <p:cNvPr id="4" name="Group 103"/>
          <p:cNvGrpSpPr/>
          <p:nvPr/>
        </p:nvGrpSpPr>
        <p:grpSpPr>
          <a:xfrm>
            <a:off x="4171950" y="2038349"/>
            <a:ext cx="1028700" cy="771525"/>
            <a:chOff x="4524375" y="2190749"/>
            <a:chExt cx="1028700" cy="771525"/>
          </a:xfrm>
        </p:grpSpPr>
        <p:pic>
          <p:nvPicPr>
            <p:cNvPr id="1046" name="Picture 22"/>
            <p:cNvPicPr>
              <a:picLocks noChangeAspect="1" noChangeArrowheads="1"/>
            </p:cNvPicPr>
            <p:nvPr/>
          </p:nvPicPr>
          <p:blipFill>
            <a:blip r:embed="rId15" cstate="print"/>
            <a:srcRect/>
            <a:stretch>
              <a:fillRect/>
            </a:stretch>
          </p:blipFill>
          <p:spPr bwMode="auto">
            <a:xfrm>
              <a:off x="4524375" y="2190749"/>
              <a:ext cx="1028700" cy="771525"/>
            </a:xfrm>
            <a:prstGeom prst="rect">
              <a:avLst/>
            </a:prstGeom>
            <a:noFill/>
            <a:ln w="9525">
              <a:noFill/>
              <a:miter lim="800000"/>
              <a:headEnd/>
              <a:tailEnd/>
            </a:ln>
          </p:spPr>
        </p:pic>
        <p:grpSp>
          <p:nvGrpSpPr>
            <p:cNvPr id="5" name="Group 95"/>
            <p:cNvGrpSpPr/>
            <p:nvPr/>
          </p:nvGrpSpPr>
          <p:grpSpPr>
            <a:xfrm>
              <a:off x="4903254" y="2285205"/>
              <a:ext cx="287872" cy="339849"/>
              <a:chOff x="4905376" y="1895474"/>
              <a:chExt cx="685800" cy="809625"/>
            </a:xfrm>
          </p:grpSpPr>
          <p:sp>
            <p:nvSpPr>
              <p:cNvPr id="75" name="Oval 74"/>
              <p:cNvSpPr/>
              <p:nvPr/>
            </p:nvSpPr>
            <p:spPr>
              <a:xfrm>
                <a:off x="4905376" y="2486024"/>
                <a:ext cx="209550" cy="2190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p:cNvSpPr/>
              <p:nvPr/>
            </p:nvSpPr>
            <p:spPr>
              <a:xfrm>
                <a:off x="5381626" y="2486024"/>
                <a:ext cx="209550" cy="2190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p:cNvSpPr/>
              <p:nvPr/>
            </p:nvSpPr>
            <p:spPr>
              <a:xfrm>
                <a:off x="5133976" y="1895474"/>
                <a:ext cx="209550" cy="2190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9" name="Straight Connector 88"/>
              <p:cNvCxnSpPr/>
              <p:nvPr/>
            </p:nvCxnSpPr>
            <p:spPr>
              <a:xfrm>
                <a:off x="5019675" y="2333625"/>
                <a:ext cx="0"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86400" y="2343150"/>
                <a:ext cx="0"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10150" y="2343150"/>
                <a:ext cx="485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7" idx="4"/>
              </p:cNvCxnSpPr>
              <p:nvPr/>
            </p:nvCxnSpPr>
            <p:spPr>
              <a:xfrm flipH="1">
                <a:off x="5238750" y="2114549"/>
                <a:ext cx="1" cy="2286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4842888" y="2615588"/>
              <a:ext cx="458780" cy="215444"/>
            </a:xfrm>
            <a:prstGeom prst="rect">
              <a:avLst/>
            </a:prstGeom>
            <a:noFill/>
          </p:spPr>
          <p:txBody>
            <a:bodyPr wrap="none" rtlCol="0">
              <a:spAutoFit/>
            </a:bodyPr>
            <a:lstStyle/>
            <a:p>
              <a:r>
                <a:rPr lang="en-AU" sz="800" b="1" dirty="0" smtClean="0">
                  <a:solidFill>
                    <a:schemeClr val="bg1"/>
                  </a:solidFill>
                  <a:effectLst>
                    <a:outerShdw blurRad="38100" dist="38100" dir="2700000" algn="tl">
                      <a:srgbClr val="000000">
                        <a:alpha val="43137"/>
                      </a:srgbClr>
                    </a:outerShdw>
                  </a:effectLst>
                </a:rPr>
                <a:t>BPEL</a:t>
              </a:r>
            </a:p>
          </p:txBody>
        </p:sp>
      </p:grpSp>
      <p:grpSp>
        <p:nvGrpSpPr>
          <p:cNvPr id="7" name="Group 101"/>
          <p:cNvGrpSpPr/>
          <p:nvPr/>
        </p:nvGrpSpPr>
        <p:grpSpPr>
          <a:xfrm>
            <a:off x="609600" y="2834125"/>
            <a:ext cx="7077075" cy="510465"/>
            <a:chOff x="1428901" y="3119875"/>
            <a:chExt cx="6257774" cy="510465"/>
          </a:xfrm>
        </p:grpSpPr>
        <p:pic>
          <p:nvPicPr>
            <p:cNvPr id="16" name="Picture 13"/>
            <p:cNvPicPr>
              <a:picLocks noChangeAspect="1" noChangeArrowheads="1"/>
            </p:cNvPicPr>
            <p:nvPr/>
          </p:nvPicPr>
          <p:blipFill>
            <a:blip r:embed="rId16" cstate="print"/>
            <a:srcRect/>
            <a:stretch>
              <a:fillRect/>
            </a:stretch>
          </p:blipFill>
          <p:spPr bwMode="auto">
            <a:xfrm>
              <a:off x="1428901" y="3119875"/>
              <a:ext cx="6257774" cy="51046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47" name="Picture 23"/>
            <p:cNvPicPr>
              <a:picLocks noChangeAspect="1" noChangeArrowheads="1"/>
            </p:cNvPicPr>
            <p:nvPr/>
          </p:nvPicPr>
          <p:blipFill>
            <a:blip r:embed="rId17" cstate="print"/>
            <a:srcRect/>
            <a:stretch>
              <a:fillRect/>
            </a:stretch>
          </p:blipFill>
          <p:spPr bwMode="auto">
            <a:xfrm>
              <a:off x="2876550" y="3233738"/>
              <a:ext cx="876300" cy="180975"/>
            </a:xfrm>
            <a:prstGeom prst="rect">
              <a:avLst/>
            </a:prstGeom>
            <a:noFill/>
            <a:ln w="9525">
              <a:noFill/>
              <a:miter lim="800000"/>
              <a:headEnd/>
              <a:tailEnd/>
            </a:ln>
          </p:spPr>
        </p:pic>
      </p:grpSp>
      <p:sp>
        <p:nvSpPr>
          <p:cNvPr id="100" name="TextBox 99"/>
          <p:cNvSpPr txBox="1"/>
          <p:nvPr/>
        </p:nvSpPr>
        <p:spPr>
          <a:xfrm>
            <a:off x="2852163" y="2901338"/>
            <a:ext cx="881973" cy="215444"/>
          </a:xfrm>
          <a:prstGeom prst="rect">
            <a:avLst/>
          </a:prstGeom>
          <a:noFill/>
        </p:spPr>
        <p:txBody>
          <a:bodyPr wrap="none" rtlCol="0">
            <a:spAutoFit/>
          </a:bodyPr>
          <a:lstStyle/>
          <a:p>
            <a:r>
              <a:rPr lang="en-AU" sz="800" b="1" dirty="0" smtClean="0">
                <a:solidFill>
                  <a:schemeClr val="bg1"/>
                </a:solidFill>
                <a:effectLst>
                  <a:outerShdw blurRad="38100" dist="38100" dir="2700000" algn="tl">
                    <a:srgbClr val="000000">
                      <a:alpha val="43137"/>
                    </a:srgbClr>
                  </a:outerShdw>
                </a:effectLst>
              </a:rPr>
              <a:t>SERVICE BUS</a:t>
            </a:r>
          </a:p>
        </p:txBody>
      </p:sp>
      <p:sp>
        <p:nvSpPr>
          <p:cNvPr id="105" name="TextBox 104"/>
          <p:cNvSpPr txBox="1"/>
          <p:nvPr/>
        </p:nvSpPr>
        <p:spPr>
          <a:xfrm>
            <a:off x="5585838" y="2606063"/>
            <a:ext cx="412292" cy="215444"/>
          </a:xfrm>
          <a:prstGeom prst="rect">
            <a:avLst/>
          </a:prstGeom>
          <a:noFill/>
        </p:spPr>
        <p:txBody>
          <a:bodyPr wrap="none" rtlCol="0">
            <a:spAutoFit/>
          </a:bodyPr>
          <a:lstStyle/>
          <a:p>
            <a:r>
              <a:rPr lang="en-AU" sz="800" b="1" dirty="0" smtClean="0">
                <a:effectLst>
                  <a:outerShdw blurRad="38100" dist="38100" dir="2700000" algn="tl">
                    <a:srgbClr val="000000">
                      <a:alpha val="43137"/>
                    </a:srgbClr>
                  </a:outerShdw>
                </a:effectLst>
              </a:rPr>
              <a:t>UMS</a:t>
            </a:r>
          </a:p>
        </p:txBody>
      </p:sp>
      <p:grpSp>
        <p:nvGrpSpPr>
          <p:cNvPr id="8" name="Group 90"/>
          <p:cNvGrpSpPr>
            <a:grpSpLocks/>
          </p:cNvGrpSpPr>
          <p:nvPr/>
        </p:nvGrpSpPr>
        <p:grpSpPr bwMode="auto">
          <a:xfrm>
            <a:off x="7283965" y="495300"/>
            <a:ext cx="324819" cy="590550"/>
            <a:chOff x="3813175" y="1085850"/>
            <a:chExt cx="682625" cy="971550"/>
          </a:xfrm>
        </p:grpSpPr>
        <p:pic>
          <p:nvPicPr>
            <p:cNvPr id="107" name="Picture 50" descr="PDA.png"/>
            <p:cNvPicPr>
              <a:picLocks noChangeAspect="1"/>
            </p:cNvPicPr>
            <p:nvPr/>
          </p:nvPicPr>
          <p:blipFill>
            <a:blip r:embed="rId9" cstate="print"/>
            <a:srcRect/>
            <a:stretch>
              <a:fillRect/>
            </a:stretch>
          </p:blipFill>
          <p:spPr bwMode="auto">
            <a:xfrm>
              <a:off x="3813175" y="1085850"/>
              <a:ext cx="468758" cy="695325"/>
            </a:xfrm>
            <a:prstGeom prst="rect">
              <a:avLst/>
            </a:prstGeom>
            <a:noFill/>
            <a:ln w="9525">
              <a:noFill/>
              <a:miter lim="800000"/>
              <a:headEnd/>
              <a:tailEnd/>
            </a:ln>
            <a:effectLst/>
          </p:spPr>
        </p:pic>
        <p:grpSp>
          <p:nvGrpSpPr>
            <p:cNvPr id="9" name="Group 29"/>
            <p:cNvGrpSpPr>
              <a:grpSpLocks/>
            </p:cNvGrpSpPr>
            <p:nvPr/>
          </p:nvGrpSpPr>
          <p:grpSpPr bwMode="auto">
            <a:xfrm>
              <a:off x="4116388" y="1203325"/>
              <a:ext cx="379412" cy="854075"/>
              <a:chOff x="0" y="0"/>
              <a:chExt cx="920" cy="2160"/>
            </a:xfrm>
          </p:grpSpPr>
          <p:pic>
            <p:nvPicPr>
              <p:cNvPr id="109" name="Picture 30"/>
              <p:cNvPicPr>
                <a:picLocks noChangeArrowheads="1"/>
              </p:cNvPicPr>
              <p:nvPr/>
            </p:nvPicPr>
            <p:blipFill>
              <a:blip r:embed="rId10" cstate="print"/>
              <a:srcRect/>
              <a:stretch>
                <a:fillRect/>
              </a:stretch>
            </p:blipFill>
            <p:spPr bwMode="auto">
              <a:xfrm>
                <a:off x="0" y="0"/>
                <a:ext cx="920" cy="2160"/>
              </a:xfrm>
              <a:prstGeom prst="rect">
                <a:avLst/>
              </a:prstGeom>
              <a:noFill/>
              <a:ln w="12700">
                <a:noFill/>
                <a:miter lim="800000"/>
                <a:headEnd/>
                <a:tailEnd/>
              </a:ln>
              <a:effectLst/>
            </p:spPr>
          </p:pic>
          <p:pic>
            <p:nvPicPr>
              <p:cNvPr id="110" name="Picture 31"/>
              <p:cNvPicPr>
                <a:picLocks noChangeArrowheads="1"/>
              </p:cNvPicPr>
              <p:nvPr/>
            </p:nvPicPr>
            <p:blipFill>
              <a:blip r:embed="rId11" cstate="print"/>
              <a:srcRect/>
              <a:stretch>
                <a:fillRect/>
              </a:stretch>
            </p:blipFill>
            <p:spPr bwMode="auto">
              <a:xfrm>
                <a:off x="79" y="325"/>
                <a:ext cx="771" cy="1097"/>
              </a:xfrm>
              <a:prstGeom prst="rect">
                <a:avLst/>
              </a:prstGeom>
              <a:noFill/>
              <a:ln w="12700">
                <a:noFill/>
                <a:miter lim="800000"/>
                <a:headEnd/>
                <a:tailEnd/>
              </a:ln>
            </p:spPr>
          </p:pic>
        </p:grpSp>
      </p:grpSp>
      <p:grpSp>
        <p:nvGrpSpPr>
          <p:cNvPr id="11" name="Group 90"/>
          <p:cNvGrpSpPr>
            <a:grpSpLocks/>
          </p:cNvGrpSpPr>
          <p:nvPr/>
        </p:nvGrpSpPr>
        <p:grpSpPr bwMode="auto">
          <a:xfrm>
            <a:off x="7579240" y="1038225"/>
            <a:ext cx="324819" cy="590550"/>
            <a:chOff x="3813175" y="1085850"/>
            <a:chExt cx="682625" cy="971550"/>
          </a:xfrm>
        </p:grpSpPr>
        <p:pic>
          <p:nvPicPr>
            <p:cNvPr id="112" name="Picture 50" descr="PDA.png"/>
            <p:cNvPicPr>
              <a:picLocks noChangeAspect="1"/>
            </p:cNvPicPr>
            <p:nvPr/>
          </p:nvPicPr>
          <p:blipFill>
            <a:blip r:embed="rId9" cstate="print"/>
            <a:srcRect/>
            <a:stretch>
              <a:fillRect/>
            </a:stretch>
          </p:blipFill>
          <p:spPr bwMode="auto">
            <a:xfrm>
              <a:off x="3813175" y="1085850"/>
              <a:ext cx="468758" cy="695325"/>
            </a:xfrm>
            <a:prstGeom prst="rect">
              <a:avLst/>
            </a:prstGeom>
            <a:noFill/>
            <a:ln w="9525">
              <a:noFill/>
              <a:miter lim="800000"/>
              <a:headEnd/>
              <a:tailEnd/>
            </a:ln>
            <a:effectLst/>
          </p:spPr>
        </p:pic>
        <p:grpSp>
          <p:nvGrpSpPr>
            <p:cNvPr id="12" name="Group 29"/>
            <p:cNvGrpSpPr>
              <a:grpSpLocks/>
            </p:cNvGrpSpPr>
            <p:nvPr/>
          </p:nvGrpSpPr>
          <p:grpSpPr bwMode="auto">
            <a:xfrm>
              <a:off x="4116388" y="1203325"/>
              <a:ext cx="379412" cy="854075"/>
              <a:chOff x="0" y="0"/>
              <a:chExt cx="920" cy="2160"/>
            </a:xfrm>
          </p:grpSpPr>
          <p:pic>
            <p:nvPicPr>
              <p:cNvPr id="114" name="Picture 30"/>
              <p:cNvPicPr>
                <a:picLocks noChangeArrowheads="1"/>
              </p:cNvPicPr>
              <p:nvPr/>
            </p:nvPicPr>
            <p:blipFill>
              <a:blip r:embed="rId10" cstate="print"/>
              <a:srcRect/>
              <a:stretch>
                <a:fillRect/>
              </a:stretch>
            </p:blipFill>
            <p:spPr bwMode="auto">
              <a:xfrm>
                <a:off x="0" y="0"/>
                <a:ext cx="920" cy="2160"/>
              </a:xfrm>
              <a:prstGeom prst="rect">
                <a:avLst/>
              </a:prstGeom>
              <a:noFill/>
              <a:ln w="12700">
                <a:noFill/>
                <a:miter lim="800000"/>
                <a:headEnd/>
                <a:tailEnd/>
              </a:ln>
              <a:effectLst/>
            </p:spPr>
          </p:pic>
          <p:pic>
            <p:nvPicPr>
              <p:cNvPr id="115" name="Picture 31"/>
              <p:cNvPicPr>
                <a:picLocks noChangeArrowheads="1"/>
              </p:cNvPicPr>
              <p:nvPr/>
            </p:nvPicPr>
            <p:blipFill>
              <a:blip r:embed="rId11" cstate="print"/>
              <a:srcRect/>
              <a:stretch>
                <a:fillRect/>
              </a:stretch>
            </p:blipFill>
            <p:spPr bwMode="auto">
              <a:xfrm>
                <a:off x="79" y="325"/>
                <a:ext cx="771" cy="1097"/>
              </a:xfrm>
              <a:prstGeom prst="rect">
                <a:avLst/>
              </a:prstGeom>
              <a:noFill/>
              <a:ln w="12700">
                <a:noFill/>
                <a:miter lim="800000"/>
                <a:headEnd/>
                <a:tailEnd/>
              </a:ln>
            </p:spPr>
          </p:pic>
        </p:grpSp>
      </p:grpSp>
      <p:grpSp>
        <p:nvGrpSpPr>
          <p:cNvPr id="13" name="Group 90"/>
          <p:cNvGrpSpPr>
            <a:grpSpLocks/>
          </p:cNvGrpSpPr>
          <p:nvPr/>
        </p:nvGrpSpPr>
        <p:grpSpPr bwMode="auto">
          <a:xfrm>
            <a:off x="7722115" y="1828800"/>
            <a:ext cx="324819" cy="590550"/>
            <a:chOff x="3813175" y="1085850"/>
            <a:chExt cx="682625" cy="971550"/>
          </a:xfrm>
        </p:grpSpPr>
        <p:pic>
          <p:nvPicPr>
            <p:cNvPr id="117" name="Picture 50" descr="PDA.png"/>
            <p:cNvPicPr>
              <a:picLocks noChangeAspect="1"/>
            </p:cNvPicPr>
            <p:nvPr/>
          </p:nvPicPr>
          <p:blipFill>
            <a:blip r:embed="rId9" cstate="print"/>
            <a:srcRect/>
            <a:stretch>
              <a:fillRect/>
            </a:stretch>
          </p:blipFill>
          <p:spPr bwMode="auto">
            <a:xfrm>
              <a:off x="3813175" y="1085850"/>
              <a:ext cx="468758" cy="695325"/>
            </a:xfrm>
            <a:prstGeom prst="rect">
              <a:avLst/>
            </a:prstGeom>
            <a:noFill/>
            <a:ln w="9525">
              <a:noFill/>
              <a:miter lim="800000"/>
              <a:headEnd/>
              <a:tailEnd/>
            </a:ln>
            <a:effectLst/>
          </p:spPr>
        </p:pic>
        <p:grpSp>
          <p:nvGrpSpPr>
            <p:cNvPr id="14" name="Group 29"/>
            <p:cNvGrpSpPr>
              <a:grpSpLocks/>
            </p:cNvGrpSpPr>
            <p:nvPr/>
          </p:nvGrpSpPr>
          <p:grpSpPr bwMode="auto">
            <a:xfrm>
              <a:off x="4116388" y="1203325"/>
              <a:ext cx="379412" cy="854075"/>
              <a:chOff x="0" y="0"/>
              <a:chExt cx="920" cy="2160"/>
            </a:xfrm>
          </p:grpSpPr>
          <p:pic>
            <p:nvPicPr>
              <p:cNvPr id="119" name="Picture 30"/>
              <p:cNvPicPr>
                <a:picLocks noChangeArrowheads="1"/>
              </p:cNvPicPr>
              <p:nvPr/>
            </p:nvPicPr>
            <p:blipFill>
              <a:blip r:embed="rId10" cstate="print"/>
              <a:srcRect/>
              <a:stretch>
                <a:fillRect/>
              </a:stretch>
            </p:blipFill>
            <p:spPr bwMode="auto">
              <a:xfrm>
                <a:off x="0" y="0"/>
                <a:ext cx="920" cy="2160"/>
              </a:xfrm>
              <a:prstGeom prst="rect">
                <a:avLst/>
              </a:prstGeom>
              <a:noFill/>
              <a:ln w="12700">
                <a:noFill/>
                <a:miter lim="800000"/>
                <a:headEnd/>
                <a:tailEnd/>
              </a:ln>
              <a:effectLst/>
            </p:spPr>
          </p:pic>
          <p:pic>
            <p:nvPicPr>
              <p:cNvPr id="120" name="Picture 31"/>
              <p:cNvPicPr>
                <a:picLocks noChangeArrowheads="1"/>
              </p:cNvPicPr>
              <p:nvPr/>
            </p:nvPicPr>
            <p:blipFill>
              <a:blip r:embed="rId11" cstate="print"/>
              <a:srcRect/>
              <a:stretch>
                <a:fillRect/>
              </a:stretch>
            </p:blipFill>
            <p:spPr bwMode="auto">
              <a:xfrm>
                <a:off x="79" y="325"/>
                <a:ext cx="771" cy="1097"/>
              </a:xfrm>
              <a:prstGeom prst="rect">
                <a:avLst/>
              </a:prstGeom>
              <a:noFill/>
              <a:ln w="12700">
                <a:noFill/>
                <a:miter lim="800000"/>
                <a:headEnd/>
                <a:tailEnd/>
              </a:ln>
            </p:spPr>
          </p:pic>
        </p:grpSp>
      </p:grpSp>
      <p:grpSp>
        <p:nvGrpSpPr>
          <p:cNvPr id="15" name="Group 90"/>
          <p:cNvGrpSpPr>
            <a:grpSpLocks/>
          </p:cNvGrpSpPr>
          <p:nvPr/>
        </p:nvGrpSpPr>
        <p:grpSpPr bwMode="auto">
          <a:xfrm>
            <a:off x="7207765" y="2257425"/>
            <a:ext cx="324819" cy="590550"/>
            <a:chOff x="3813175" y="1085850"/>
            <a:chExt cx="682625" cy="971550"/>
          </a:xfrm>
        </p:grpSpPr>
        <p:pic>
          <p:nvPicPr>
            <p:cNvPr id="122" name="Picture 50" descr="PDA.png"/>
            <p:cNvPicPr>
              <a:picLocks noChangeAspect="1"/>
            </p:cNvPicPr>
            <p:nvPr/>
          </p:nvPicPr>
          <p:blipFill>
            <a:blip r:embed="rId9" cstate="print"/>
            <a:srcRect/>
            <a:stretch>
              <a:fillRect/>
            </a:stretch>
          </p:blipFill>
          <p:spPr bwMode="auto">
            <a:xfrm>
              <a:off x="3813175" y="1085850"/>
              <a:ext cx="468758" cy="695325"/>
            </a:xfrm>
            <a:prstGeom prst="rect">
              <a:avLst/>
            </a:prstGeom>
            <a:noFill/>
            <a:ln w="9525">
              <a:noFill/>
              <a:miter lim="800000"/>
              <a:headEnd/>
              <a:tailEnd/>
            </a:ln>
            <a:effectLst/>
          </p:spPr>
        </p:pic>
        <p:grpSp>
          <p:nvGrpSpPr>
            <p:cNvPr id="17" name="Group 29"/>
            <p:cNvGrpSpPr>
              <a:grpSpLocks/>
            </p:cNvGrpSpPr>
            <p:nvPr/>
          </p:nvGrpSpPr>
          <p:grpSpPr bwMode="auto">
            <a:xfrm>
              <a:off x="4116388" y="1203325"/>
              <a:ext cx="379412" cy="854075"/>
              <a:chOff x="0" y="0"/>
              <a:chExt cx="920" cy="2160"/>
            </a:xfrm>
          </p:grpSpPr>
          <p:pic>
            <p:nvPicPr>
              <p:cNvPr id="124" name="Picture 30"/>
              <p:cNvPicPr>
                <a:picLocks noChangeArrowheads="1"/>
              </p:cNvPicPr>
              <p:nvPr/>
            </p:nvPicPr>
            <p:blipFill>
              <a:blip r:embed="rId10" cstate="print"/>
              <a:srcRect/>
              <a:stretch>
                <a:fillRect/>
              </a:stretch>
            </p:blipFill>
            <p:spPr bwMode="auto">
              <a:xfrm>
                <a:off x="0" y="0"/>
                <a:ext cx="920" cy="2160"/>
              </a:xfrm>
              <a:prstGeom prst="rect">
                <a:avLst/>
              </a:prstGeom>
              <a:noFill/>
              <a:ln w="12700">
                <a:noFill/>
                <a:miter lim="800000"/>
                <a:headEnd/>
                <a:tailEnd/>
              </a:ln>
              <a:effectLst/>
            </p:spPr>
          </p:pic>
          <p:pic>
            <p:nvPicPr>
              <p:cNvPr id="125" name="Picture 31"/>
              <p:cNvPicPr>
                <a:picLocks noChangeArrowheads="1"/>
              </p:cNvPicPr>
              <p:nvPr/>
            </p:nvPicPr>
            <p:blipFill>
              <a:blip r:embed="rId11" cstate="print"/>
              <a:srcRect/>
              <a:stretch>
                <a:fillRect/>
              </a:stretch>
            </p:blipFill>
            <p:spPr bwMode="auto">
              <a:xfrm>
                <a:off x="79" y="325"/>
                <a:ext cx="771" cy="1097"/>
              </a:xfrm>
              <a:prstGeom prst="rect">
                <a:avLst/>
              </a:prstGeom>
              <a:noFill/>
              <a:ln w="12700">
                <a:noFill/>
                <a:miter lim="800000"/>
                <a:headEnd/>
                <a:tailEnd/>
              </a:ln>
            </p:spPr>
          </p:pic>
        </p:grpSp>
      </p:grpSp>
      <p:cxnSp>
        <p:nvCxnSpPr>
          <p:cNvPr id="127" name="Straight Connector 126"/>
          <p:cNvCxnSpPr/>
          <p:nvPr/>
        </p:nvCxnSpPr>
        <p:spPr>
          <a:xfrm flipV="1">
            <a:off x="5972175" y="952500"/>
            <a:ext cx="1104900" cy="1057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6115050" y="1333500"/>
            <a:ext cx="1362075"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210300" y="1971675"/>
            <a:ext cx="1228725"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181725" y="2419350"/>
            <a:ext cx="771525" cy="95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a:t>
            </a:r>
          </a:p>
          <a:p>
            <a:pPr defTabSz="1154113" eaLnBrk="0" hangingPunct="0">
              <a:lnSpc>
                <a:spcPct val="85000"/>
              </a:lnSpc>
            </a:pPr>
            <a:r>
              <a:rPr lang="en-AU" sz="2400" b="1" dirty="0" smtClean="0">
                <a:solidFill>
                  <a:schemeClr val="accent1"/>
                </a:solidFill>
              </a:rPr>
              <a:t>Hybrid Cloud Integration</a:t>
            </a:r>
            <a:endParaRPr lang="en-US" sz="2800" b="1" dirty="0">
              <a:solidFill>
                <a:schemeClr val="accent1"/>
              </a:solidFill>
            </a:endParaRPr>
          </a:p>
        </p:txBody>
      </p:sp>
      <p:sp>
        <p:nvSpPr>
          <p:cNvPr id="6"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r>
              <a:rPr lang="en-AU" dirty="0" smtClean="0"/>
              <a:t>OSB to facilitates service virtualisation across Public &amp; Private Clouds</a:t>
            </a:r>
          </a:p>
          <a:p>
            <a:pPr marL="800100" lvl="1" indent="-342900" eaLnBrk="0" hangingPunct="0">
              <a:spcBef>
                <a:spcPct val="20000"/>
              </a:spcBef>
              <a:buClr>
                <a:srgbClr val="CC0000"/>
              </a:buClr>
              <a:buFont typeface="Arial" pitchFamily="34" charset="0"/>
              <a:buChar char="•"/>
            </a:pPr>
            <a:r>
              <a:rPr lang="en-AU" dirty="0" smtClean="0"/>
              <a:t>BPEL -  Quick Service Orchestration/Generation by using available Virtual OSB services</a:t>
            </a:r>
          </a:p>
          <a:p>
            <a:pPr marL="342900" indent="-342900" eaLnBrk="0" hangingPunct="0">
              <a:spcBef>
                <a:spcPct val="20000"/>
              </a:spcBef>
              <a:buClr>
                <a:srgbClr val="CC0000"/>
              </a:buClr>
              <a:buFont typeface="Arial" pitchFamily="34" charset="0"/>
              <a:buChar char="•"/>
            </a:pPr>
            <a:r>
              <a:rPr lang="en-AU" dirty="0" smtClean="0"/>
              <a:t>Coherence provides a Cloud-based Cluster for Parallel Processing</a:t>
            </a:r>
          </a:p>
          <a:p>
            <a:pPr marL="342900" indent="-342900" eaLnBrk="0" hangingPunct="0">
              <a:spcBef>
                <a:spcPct val="20000"/>
              </a:spcBef>
              <a:buClr>
                <a:srgbClr val="CC0000"/>
              </a:buClr>
              <a:buFont typeface="Arial" pitchFamily="34" charset="0"/>
              <a:buChar char="•"/>
            </a:pPr>
            <a:r>
              <a:rPr lang="en-AU" dirty="0" smtClean="0"/>
              <a:t>BPM promotes Business Innovation and Change Management connecting traditional Silos across Public/Private Clouds</a:t>
            </a:r>
          </a:p>
          <a:p>
            <a:pPr marL="342900" indent="-342900" eaLnBrk="0" hangingPunct="0">
              <a:spcBef>
                <a:spcPct val="20000"/>
              </a:spcBef>
              <a:buClr>
                <a:srgbClr val="CC0000"/>
              </a:buClr>
            </a:pPr>
            <a:endParaRPr lang="en-AU" dirty="0" smtClean="0"/>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8"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 (Cont)</a:t>
            </a:r>
            <a:endParaRPr lang="en-US" sz="2800" b="1" dirty="0">
              <a:solidFill>
                <a:schemeClr val="accent1"/>
              </a:solidFill>
            </a:endParaRPr>
          </a:p>
        </p:txBody>
      </p:sp>
      <p:sp>
        <p:nvSpPr>
          <p:cNvPr id="6"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b="1" dirty="0" smtClean="0">
                <a:solidFill>
                  <a:srgbClr val="FF0000"/>
                </a:solidFill>
              </a:rPr>
              <a:t>1) Mobile Application:</a:t>
            </a:r>
          </a:p>
          <a:p>
            <a:pPr marL="342900" indent="-342900" eaLnBrk="0" hangingPunct="0">
              <a:spcBef>
                <a:spcPct val="20000"/>
              </a:spcBef>
              <a:buClr>
                <a:srgbClr val="CC0000"/>
              </a:buClr>
              <a:buFont typeface="Arial" pitchFamily="34" charset="0"/>
              <a:buChar char="•"/>
            </a:pPr>
            <a:r>
              <a:rPr lang="en-AU" dirty="0" smtClean="0"/>
              <a:t>Captures User’s Geo-location, Mobile and Language preferences</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r>
              <a:rPr lang="en-AU" dirty="0" smtClean="0"/>
              <a:t>Integrates seamlessly with </a:t>
            </a:r>
            <a:r>
              <a:rPr lang="en-US" dirty="0" err="1" smtClean="0"/>
              <a:t>OSB</a:t>
            </a:r>
            <a:r>
              <a:rPr lang="en-US" dirty="0" smtClean="0"/>
              <a:t> via a </a:t>
            </a:r>
            <a:r>
              <a:rPr lang="en-US" dirty="0" err="1" smtClean="0"/>
              <a:t>RESTful</a:t>
            </a:r>
            <a:r>
              <a:rPr lang="en-US" dirty="0" smtClean="0"/>
              <a:t> invocation</a:t>
            </a:r>
          </a:p>
          <a:p>
            <a:pPr marL="342900" indent="-342900" eaLnBrk="0" hangingPunct="0">
              <a:spcBef>
                <a:spcPct val="20000"/>
              </a:spcBef>
              <a:buClr>
                <a:srgbClr val="CC0000"/>
              </a:buClr>
              <a:buFont typeface="Arial" pitchFamily="34" charset="0"/>
              <a:buChar char="•"/>
            </a:pPr>
            <a:endParaRPr lang="en-AU" b="1" dirty="0" smtClean="0">
              <a:solidFill>
                <a:srgbClr val="FF0000"/>
              </a:solidFill>
            </a:endParaRPr>
          </a:p>
          <a:p>
            <a:pPr marL="342900" indent="-342900" eaLnBrk="0" hangingPunct="0">
              <a:spcBef>
                <a:spcPct val="20000"/>
              </a:spcBef>
              <a:buClr>
                <a:srgbClr val="CC0000"/>
              </a:buClr>
              <a:buFont typeface="Arial" pitchFamily="34" charset="0"/>
              <a:buChar char="•"/>
            </a:pPr>
            <a:r>
              <a:rPr lang="en-AU" dirty="0" smtClean="0"/>
              <a:t>OSB receives invocation with a “Person” details and stores this information in Coherence by using the out-of-the box “Result Caching” Capabilities</a:t>
            </a:r>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96240" y="792480"/>
            <a:ext cx="4892040" cy="3188970"/>
          </a:xfrm>
          <a:prstGeom prst="rect">
            <a:avLst/>
          </a:prstGeom>
          <a:noFill/>
          <a:ln w="9525">
            <a:noFill/>
            <a:miter lim="800000"/>
            <a:headEnd/>
            <a:tailEnd/>
          </a:ln>
        </p:spPr>
        <p:txBody>
          <a:bodyPr/>
          <a:lstStyle/>
          <a:p>
            <a:pPr marL="342900" indent="-342900" eaLnBrk="0" hangingPunct="0">
              <a:spcBef>
                <a:spcPct val="20000"/>
              </a:spcBef>
              <a:buClr>
                <a:srgbClr val="CC0000"/>
              </a:buClr>
              <a:buFont typeface="Arial" pitchFamily="34" charset="0"/>
              <a:buChar char="•"/>
            </a:pPr>
            <a:endParaRPr lang="en-AU" dirty="0"/>
          </a:p>
        </p:txBody>
      </p:sp>
      <p:sp>
        <p:nvSpPr>
          <p:cNvPr id="7" name="Title 1"/>
          <p:cNvSpPr txBox="1">
            <a:spLocks/>
          </p:cNvSpPr>
          <p:nvPr/>
        </p:nvSpPr>
        <p:spPr bwMode="auto">
          <a:xfrm>
            <a:off x="723901" y="124460"/>
            <a:ext cx="4732019" cy="500380"/>
          </a:xfrm>
          <a:prstGeom prst="rect">
            <a:avLst/>
          </a:prstGeom>
          <a:noFill/>
          <a:ln w="9525">
            <a:noFill/>
            <a:miter lim="800000"/>
            <a:headEnd/>
            <a:tailEnd/>
          </a:ln>
        </p:spPr>
        <p:txBody>
          <a:bodyPr/>
          <a:lstStyle/>
          <a:p>
            <a:pPr defTabSz="1154113" eaLnBrk="0" hangingPunct="0">
              <a:lnSpc>
                <a:spcPct val="85000"/>
              </a:lnSpc>
            </a:pPr>
            <a:r>
              <a:rPr lang="en-US" sz="2400" b="1" dirty="0" smtClean="0">
                <a:solidFill>
                  <a:schemeClr val="accent1"/>
                </a:solidFill>
              </a:rPr>
              <a:t>Proposed Architecture (Cont)</a:t>
            </a:r>
            <a:endParaRPr lang="en-US" sz="2800" b="1" dirty="0">
              <a:solidFill>
                <a:schemeClr val="accent1"/>
              </a:solidFill>
            </a:endParaRPr>
          </a:p>
        </p:txBody>
      </p:sp>
      <p:sp>
        <p:nvSpPr>
          <p:cNvPr id="10" name="Content Placeholder 2"/>
          <p:cNvSpPr txBox="1">
            <a:spLocks/>
          </p:cNvSpPr>
          <p:nvPr/>
        </p:nvSpPr>
        <p:spPr bwMode="auto">
          <a:xfrm>
            <a:off x="396240" y="792480"/>
            <a:ext cx="4892040" cy="3274695"/>
          </a:xfrm>
          <a:prstGeom prst="rect">
            <a:avLst/>
          </a:prstGeom>
          <a:noFill/>
          <a:ln w="9525">
            <a:noFill/>
            <a:miter lim="800000"/>
            <a:headEnd/>
            <a:tailEnd/>
          </a:ln>
        </p:spPr>
        <p:txBody>
          <a:bodyPr/>
          <a:lstStyle/>
          <a:p>
            <a:pPr marL="342900" indent="-342900" eaLnBrk="0" hangingPunct="0">
              <a:spcBef>
                <a:spcPct val="20000"/>
              </a:spcBef>
              <a:buClr>
                <a:srgbClr val="CC0000"/>
              </a:buClr>
            </a:pPr>
            <a:r>
              <a:rPr lang="en-AU" b="1" dirty="0" smtClean="0">
                <a:solidFill>
                  <a:srgbClr val="FF0000"/>
                </a:solidFill>
              </a:rPr>
              <a:t>2) Fire Alarm Web Site:</a:t>
            </a:r>
          </a:p>
          <a:p>
            <a:pPr marL="342900" indent="-342900" eaLnBrk="0" hangingPunct="0">
              <a:spcBef>
                <a:spcPct val="20000"/>
              </a:spcBef>
              <a:buClr>
                <a:srgbClr val="CC0000"/>
              </a:buClr>
              <a:buFont typeface="Arial" pitchFamily="34" charset="0"/>
              <a:buChar char="•"/>
            </a:pPr>
            <a:r>
              <a:rPr lang="en-AU" dirty="0" smtClean="0"/>
              <a:t>Mapping application defines “at risk areas” by using Google Maps.</a:t>
            </a:r>
          </a:p>
          <a:p>
            <a:pPr marL="342900" indent="-342900" eaLnBrk="0" hangingPunct="0">
              <a:spcBef>
                <a:spcPct val="20000"/>
              </a:spcBef>
              <a:buClr>
                <a:srgbClr val="CC0000"/>
              </a:buClr>
              <a:buFont typeface="Arial" pitchFamily="34" charset="0"/>
              <a:buChar char="•"/>
            </a:pPr>
            <a:endParaRPr lang="en-AU" dirty="0" smtClean="0"/>
          </a:p>
          <a:p>
            <a:pPr marL="342900" indent="-342900" eaLnBrk="0" hangingPunct="0">
              <a:spcBef>
                <a:spcPct val="20000"/>
              </a:spcBef>
              <a:buClr>
                <a:srgbClr val="CC0000"/>
              </a:buClr>
              <a:buFont typeface="Arial" pitchFamily="34" charset="0"/>
              <a:buChar char="•"/>
            </a:pPr>
            <a:r>
              <a:rPr lang="en-AU" dirty="0" smtClean="0"/>
              <a:t>Integrates seamlessly with </a:t>
            </a:r>
            <a:r>
              <a:rPr lang="en-US" dirty="0" err="1" smtClean="0"/>
              <a:t>OSB</a:t>
            </a:r>
            <a:r>
              <a:rPr lang="en-US" dirty="0" smtClean="0"/>
              <a:t> via a </a:t>
            </a:r>
            <a:r>
              <a:rPr lang="en-US" dirty="0" err="1" smtClean="0"/>
              <a:t>RESTful</a:t>
            </a:r>
            <a:r>
              <a:rPr lang="en-US" dirty="0" smtClean="0"/>
              <a:t> invocation</a:t>
            </a:r>
          </a:p>
          <a:p>
            <a:pPr marL="342900" indent="-342900" eaLnBrk="0" hangingPunct="0">
              <a:spcBef>
                <a:spcPct val="20000"/>
              </a:spcBef>
              <a:buClr>
                <a:srgbClr val="CC0000"/>
              </a:buClr>
              <a:buFont typeface="Arial" pitchFamily="34" charset="0"/>
              <a:buChar char="•"/>
            </a:pPr>
            <a:endParaRPr lang="en-AU" b="1" dirty="0" smtClean="0">
              <a:solidFill>
                <a:srgbClr val="FF0000"/>
              </a:solidFill>
            </a:endParaRPr>
          </a:p>
          <a:p>
            <a:pPr marL="342900" indent="-342900" eaLnBrk="0" hangingPunct="0">
              <a:spcBef>
                <a:spcPct val="20000"/>
              </a:spcBef>
              <a:buClr>
                <a:srgbClr val="CC0000"/>
              </a:buClr>
              <a:buFont typeface="Arial" pitchFamily="34" charset="0"/>
              <a:buChar char="•"/>
            </a:pPr>
            <a:r>
              <a:rPr lang="en-AU" dirty="0" smtClean="0"/>
              <a:t>OSB receives invocation with a “Fire Alarm Zone” details and stores this information in Coherence by using the out-of-the box “Result Caching” Capabilities</a:t>
            </a:r>
          </a:p>
          <a:p>
            <a:pPr marL="342900" indent="-342900" eaLnBrk="0" hangingPunct="0">
              <a:spcBef>
                <a:spcPct val="20000"/>
              </a:spcBef>
              <a:buClr>
                <a:srgbClr val="CC0000"/>
              </a:buClr>
              <a:buFont typeface="Arial" pitchFamily="34" charset="0"/>
              <a:buChar char="•"/>
            </a:pPr>
            <a:endParaRPr lang="en-AU" b="1" dirty="0">
              <a:effectLst>
                <a:outerShdw blurRad="38100" dist="38100" dir="2700000" algn="tl">
                  <a:srgbClr val="000000">
                    <a:alpha val="43137"/>
                  </a:srgbClr>
                </a:outerShdw>
              </a:effectLst>
            </a:endParaRPr>
          </a:p>
        </p:txBody>
      </p:sp>
      <p:sp>
        <p:nvSpPr>
          <p:cNvPr id="9" name="Text Placeholder 8"/>
          <p:cNvSpPr txBox="1">
            <a:spLocks/>
          </p:cNvSpPr>
          <p:nvPr/>
        </p:nvSpPr>
        <p:spPr bwMode="auto">
          <a:xfrm>
            <a:off x="5810250" y="802792"/>
            <a:ext cx="3457575" cy="2074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228600">
              <a:spcAft>
                <a:spcPts val="600"/>
              </a:spcAft>
              <a:buClr>
                <a:srgbClr val="FF0000"/>
              </a:buClr>
              <a:buSzPct val="85000"/>
            </a:pPr>
            <a:r>
              <a:rPr lang="en-AU" sz="2400" dirty="0" smtClean="0">
                <a:solidFill>
                  <a:schemeClr val="bg1"/>
                </a:solidFill>
                <a:effectLst>
                  <a:outerShdw blurRad="38100" dist="38100" dir="2700000" algn="tl">
                    <a:srgbClr val="000000">
                      <a:alpha val="43137"/>
                    </a:srgbClr>
                  </a:outerShdw>
                </a:effectLst>
              </a:rPr>
              <a:t>Hybrid Cloud Integration</a:t>
            </a: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Service Bus</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Oracle Coherence</a:t>
            </a:r>
          </a:p>
          <a:p>
            <a:pPr lvl="1" defTabSz="228600">
              <a:spcAft>
                <a:spcPts val="600"/>
              </a:spcAft>
              <a:buClr>
                <a:schemeClr val="bg1"/>
              </a:buClr>
              <a:buSzPct val="85000"/>
              <a:buFont typeface="Arial" pitchFamily="34" charset="0"/>
              <a:buChar char="•"/>
            </a:pPr>
            <a:r>
              <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 BPEL</a:t>
            </a:r>
          </a:p>
          <a:p>
            <a:pPr lvl="1" defTabSz="228600">
              <a:spcAft>
                <a:spcPts val="600"/>
              </a:spcAft>
              <a:buClr>
                <a:schemeClr val="bg1"/>
              </a:buClr>
              <a:buSzPct val="85000"/>
              <a:buFont typeface="Arial" pitchFamily="34" charset="0"/>
              <a:buChar char="•"/>
            </a:pPr>
            <a:r>
              <a:rPr lang="en-AU" sz="2000" dirty="0" smtClean="0">
                <a:solidFill>
                  <a:schemeClr val="bg1"/>
                </a:solidFill>
                <a:effectLst>
                  <a:outerShdw blurRad="38100" dist="38100" dir="2700000" algn="tl">
                    <a:srgbClr val="000000">
                      <a:alpha val="43137"/>
                    </a:srgbClr>
                  </a:outerShdw>
                </a:effectLst>
              </a:rPr>
              <a:t> BPM</a:t>
            </a: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defTabSz="228600" rtl="0" eaLnBrk="1" fontAlgn="base" latinLnBrk="0" hangingPunct="1">
              <a:lnSpc>
                <a:spcPct val="100000"/>
              </a:lnSpc>
              <a:spcBef>
                <a:spcPct val="0"/>
              </a:spcBef>
              <a:spcAft>
                <a:spcPts val="600"/>
              </a:spcAft>
              <a:buClr>
                <a:srgbClr val="FF0000"/>
              </a:buClr>
              <a:buSzPct val="85000"/>
              <a:buFont typeface="Arial" pitchFamily="34" charset="0"/>
              <a:buChar char="•"/>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endParaRPr kumimoji="0" lang="en-AU"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penWorld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10.xml><?xml version="1.0" encoding="utf-8"?>
<a:theme xmlns:a="http://schemas.openxmlformats.org/drawingml/2006/main" name="12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8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7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8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7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8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3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4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6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7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fontScheme name="5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AFA79F"/>
        </a:lt2>
        <a:accent1>
          <a:srgbClr val="0063BE"/>
        </a:accent1>
        <a:accent2>
          <a:srgbClr val="0063BE"/>
        </a:accent2>
        <a:accent3>
          <a:srgbClr val="FFFFFF"/>
        </a:accent3>
        <a:accent4>
          <a:srgbClr val="000000"/>
        </a:accent4>
        <a:accent5>
          <a:srgbClr val="AAB7DB"/>
        </a:accent5>
        <a:accent6>
          <a:srgbClr val="0059AC"/>
        </a:accent6>
        <a:hlink>
          <a:srgbClr val="0063BE"/>
        </a:hlink>
        <a:folHlink>
          <a:srgbClr val="AFA79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OpenWorld_Template_16x9</Template>
  <TotalTime>6719</TotalTime>
  <Words>2308</Words>
  <Application>Microsoft Office PowerPoint</Application>
  <PresentationFormat>On-screen Show (16:9)</PresentationFormat>
  <Paragraphs>379</Paragraphs>
  <Slides>25</Slides>
  <Notes>21</Notes>
  <HiddenSlides>0</HiddenSlides>
  <MMClips>0</MMClips>
  <ScaleCrop>false</ScaleCrop>
  <HeadingPairs>
    <vt:vector size="6" baseType="variant">
      <vt:variant>
        <vt:lpstr>Theme</vt:lpstr>
      </vt:variant>
      <vt:variant>
        <vt:i4>34</vt:i4>
      </vt:variant>
      <vt:variant>
        <vt:lpstr>Embedded OLE Servers</vt:lpstr>
      </vt:variant>
      <vt:variant>
        <vt:i4>1</vt:i4>
      </vt:variant>
      <vt:variant>
        <vt:lpstr>Slide Titles</vt:lpstr>
      </vt:variant>
      <vt:variant>
        <vt:i4>25</vt:i4>
      </vt:variant>
    </vt:vector>
  </HeadingPairs>
  <TitlesOfParts>
    <vt:vector size="60" baseType="lpstr">
      <vt:lpstr>OpenWorld_Template_16x9</vt:lpstr>
      <vt:lpstr>4_Custom Design</vt:lpstr>
      <vt:lpstr>8_Custom Design</vt:lpstr>
      <vt:lpstr>7_Custom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Photo Editor Photo</vt:lpstr>
      <vt:lpstr>Slide 1</vt:lpstr>
      <vt:lpstr>Cloud Integration Reference Architecture Fire Alarm Demo</vt:lpstr>
      <vt:lpstr>Agenda</vt:lpstr>
      <vt:lpstr>Slide 4</vt:lpstr>
      <vt:lpstr>Agenda</vt:lpstr>
      <vt:lpstr>Proposed Architecture High Level</vt:lpstr>
      <vt:lpstr>Slide 7</vt:lpstr>
      <vt:lpstr>Slide 8</vt:lpstr>
      <vt:lpstr>Slide 9</vt:lpstr>
      <vt:lpstr>Slide 10</vt:lpstr>
      <vt:lpstr>Slide 11</vt:lpstr>
      <vt:lpstr>Slide 12</vt:lpstr>
      <vt:lpstr>Proposed Architecture Fire Alert System (Emergency Services) - Technical Level</vt:lpstr>
      <vt:lpstr>Proposed Architecture Good Guys/Coles System (Retail) - Technical Level</vt:lpstr>
      <vt:lpstr>Proposed Architecture  Deakin University System (Education) - Technical Level</vt:lpstr>
      <vt:lpstr>Slide 16</vt:lpstr>
      <vt:lpstr>Slide 17</vt:lpstr>
      <vt:lpstr>Slide 18</vt:lpstr>
      <vt:lpstr>Slide 19</vt:lpstr>
      <vt:lpstr>Agenda</vt:lpstr>
      <vt:lpstr>Slide 21</vt:lpstr>
      <vt:lpstr>Agenda</vt:lpstr>
      <vt:lpstr>Slide 23</vt:lpstr>
      <vt:lpstr>Slide 24</vt:lpstr>
      <vt:lpstr>Slide 25</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j.smith</dc:creator>
  <cp:lastModifiedBy>jametayl</cp:lastModifiedBy>
  <cp:revision>367</cp:revision>
  <cp:lastPrinted>2012-08-03T22:03:14Z</cp:lastPrinted>
  <dcterms:created xsi:type="dcterms:W3CDTF">2012-08-31T15:51:49Z</dcterms:created>
  <dcterms:modified xsi:type="dcterms:W3CDTF">2013-03-18T20:16:12Z</dcterms:modified>
</cp:coreProperties>
</file>