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 id="2147483690" r:id="rId2"/>
  </p:sldMasterIdLst>
  <p:notesMasterIdLst>
    <p:notesMasterId r:id="rId39"/>
  </p:notesMasterIdLst>
  <p:handoutMasterIdLst>
    <p:handoutMasterId r:id="rId40"/>
  </p:handoutMasterIdLst>
  <p:sldIdLst>
    <p:sldId id="256" r:id="rId3"/>
    <p:sldId id="281" r:id="rId4"/>
    <p:sldId id="503" r:id="rId5"/>
    <p:sldId id="515" r:id="rId6"/>
    <p:sldId id="517" r:id="rId7"/>
    <p:sldId id="505" r:id="rId8"/>
    <p:sldId id="535" r:id="rId9"/>
    <p:sldId id="506" r:id="rId10"/>
    <p:sldId id="520" r:id="rId11"/>
    <p:sldId id="521" r:id="rId12"/>
    <p:sldId id="549" r:id="rId13"/>
    <p:sldId id="547" r:id="rId14"/>
    <p:sldId id="523" r:id="rId15"/>
    <p:sldId id="544" r:id="rId16"/>
    <p:sldId id="522" r:id="rId17"/>
    <p:sldId id="545" r:id="rId18"/>
    <p:sldId id="527" r:id="rId19"/>
    <p:sldId id="524" r:id="rId20"/>
    <p:sldId id="546" r:id="rId21"/>
    <p:sldId id="525" r:id="rId22"/>
    <p:sldId id="528" r:id="rId23"/>
    <p:sldId id="507" r:id="rId24"/>
    <p:sldId id="531" r:id="rId25"/>
    <p:sldId id="533" r:id="rId26"/>
    <p:sldId id="536" r:id="rId27"/>
    <p:sldId id="540" r:id="rId28"/>
    <p:sldId id="539" r:id="rId29"/>
    <p:sldId id="537" r:id="rId30"/>
    <p:sldId id="538" r:id="rId31"/>
    <p:sldId id="541" r:id="rId32"/>
    <p:sldId id="508" r:id="rId33"/>
    <p:sldId id="514" r:id="rId34"/>
    <p:sldId id="532" r:id="rId35"/>
    <p:sldId id="542" r:id="rId36"/>
    <p:sldId id="543" r:id="rId37"/>
    <p:sldId id="511" r:id="rId38"/>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021EF"/>
    <a:srgbClr val="DEDACC"/>
    <a:srgbClr val="FFFF99"/>
    <a:srgbClr val="9EF89E"/>
    <a:srgbClr val="FF5050"/>
    <a:srgbClr val="FFFF66"/>
    <a:srgbClr val="EFEDE5"/>
    <a:srgbClr val="DDE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587" autoAdjust="0"/>
    <p:restoredTop sz="64746" autoAdjust="0"/>
  </p:normalViewPr>
  <p:slideViewPr>
    <p:cSldViewPr snapToGrid="0">
      <p:cViewPr varScale="1">
        <p:scale>
          <a:sx n="75" d="100"/>
          <a:sy n="75" d="100"/>
        </p:scale>
        <p:origin x="-26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p:cViewPr varScale="1">
        <p:scale>
          <a:sx n="89" d="100"/>
          <a:sy n="89" d="100"/>
        </p:scale>
        <p:origin x="-3846"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9D0DBB-9916-4F24-8929-90F54BF2BA75}"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35BEDC81-F53D-4425-A03D-771BEC629282}">
      <dgm:prSet phldrT="[Text]" custT="1"/>
      <dgm:spPr/>
      <dgm:t>
        <a:bodyPr/>
        <a:lstStyle/>
        <a:p>
          <a:endParaRPr lang="en-NZ" sz="1200" b="1" dirty="0" smtClean="0">
            <a:solidFill>
              <a:srgbClr val="3021EF"/>
            </a:solidFill>
          </a:endParaRPr>
        </a:p>
        <a:p>
          <a:r>
            <a:rPr lang="en-NZ" sz="1200" b="1" dirty="0" smtClean="0">
              <a:solidFill>
                <a:srgbClr val="C00000"/>
              </a:solidFill>
            </a:rPr>
            <a:t>Security</a:t>
          </a:r>
        </a:p>
        <a:p>
          <a:endParaRPr lang="en-NZ" sz="1000" b="1" i="1" dirty="0" smtClean="0">
            <a:solidFill>
              <a:schemeClr val="tx1"/>
            </a:solidFill>
          </a:endParaRPr>
        </a:p>
        <a:p>
          <a:r>
            <a:rPr lang="en-NZ" sz="1000" b="1" i="1" dirty="0" smtClean="0">
              <a:solidFill>
                <a:schemeClr val="tx1"/>
              </a:solidFill>
            </a:rPr>
            <a:t>Oracle Audit Vault </a:t>
          </a:r>
        </a:p>
        <a:p>
          <a:r>
            <a:rPr lang="en-NZ" sz="1000" b="1" i="1" dirty="0" smtClean="0">
              <a:solidFill>
                <a:schemeClr val="tx1"/>
              </a:solidFill>
            </a:rPr>
            <a:t>Oracle Advanced Security  </a:t>
          </a:r>
        </a:p>
        <a:p>
          <a:r>
            <a:rPr lang="en-NZ" sz="1000" b="1" i="1" dirty="0" smtClean="0">
              <a:solidFill>
                <a:schemeClr val="tx1"/>
              </a:solidFill>
            </a:rPr>
            <a:t>Oracle Label Security</a:t>
          </a:r>
        </a:p>
        <a:p>
          <a:endParaRPr lang="en-NZ" sz="1000" b="1" i="1" dirty="0" smtClean="0">
            <a:solidFill>
              <a:schemeClr val="tx1"/>
            </a:solidFill>
          </a:endParaRPr>
        </a:p>
        <a:p>
          <a:r>
            <a:rPr lang="en-NZ" sz="1050" b="1" dirty="0" smtClean="0">
              <a:solidFill>
                <a:schemeClr val="tx1"/>
              </a:solidFill>
            </a:rPr>
            <a:t> </a:t>
          </a:r>
        </a:p>
        <a:p>
          <a:endParaRPr lang="en-US" sz="600" dirty="0"/>
        </a:p>
      </dgm:t>
    </dgm:pt>
    <dgm:pt modelId="{6024634C-5957-4BD3-B7C4-18CD7EFFAA7D}" type="parTrans" cxnId="{ACA6C4FD-913C-4134-96E5-FCDB6A9A0B09}">
      <dgm:prSet/>
      <dgm:spPr/>
      <dgm:t>
        <a:bodyPr/>
        <a:lstStyle/>
        <a:p>
          <a:endParaRPr lang="en-US"/>
        </a:p>
      </dgm:t>
    </dgm:pt>
    <dgm:pt modelId="{DC6584C0-8EE0-40A8-B318-10C30E2E87A9}" type="sibTrans" cxnId="{ACA6C4FD-913C-4134-96E5-FCDB6A9A0B09}">
      <dgm:prSet/>
      <dgm:spPr/>
      <dgm:t>
        <a:bodyPr/>
        <a:lstStyle/>
        <a:p>
          <a:endParaRPr lang="en-US"/>
        </a:p>
      </dgm:t>
    </dgm:pt>
    <dgm:pt modelId="{B1837AA7-9687-468D-B14A-A5219D3308B4}">
      <dgm:prSet phldrT="[Text]" custT="1"/>
      <dgm:spPr/>
      <dgm:t>
        <a:bodyPr/>
        <a:lstStyle/>
        <a:p>
          <a:endParaRPr lang="en-NZ" sz="1000" b="1" dirty="0" smtClean="0">
            <a:solidFill>
              <a:schemeClr val="tx1">
                <a:lumMod val="95000"/>
                <a:lumOff val="5000"/>
              </a:schemeClr>
            </a:solidFill>
          </a:endParaRPr>
        </a:p>
        <a:p>
          <a:endParaRPr lang="en-NZ" sz="1000" b="1" dirty="0" smtClean="0">
            <a:solidFill>
              <a:schemeClr val="tx1">
                <a:lumMod val="95000"/>
                <a:lumOff val="5000"/>
              </a:schemeClr>
            </a:solidFill>
          </a:endParaRPr>
        </a:p>
        <a:p>
          <a:r>
            <a:rPr lang="en-NZ" sz="1200" b="1" dirty="0" smtClean="0">
              <a:solidFill>
                <a:srgbClr val="C00000"/>
              </a:solidFill>
            </a:rPr>
            <a:t>Change Management</a:t>
          </a:r>
        </a:p>
        <a:p>
          <a:endParaRPr lang="en-NZ" sz="700" dirty="0" smtClean="0"/>
        </a:p>
        <a:p>
          <a:r>
            <a:rPr lang="en-NZ" sz="1050" b="1" i="1" dirty="0" smtClean="0">
              <a:solidFill>
                <a:schemeClr val="tx1">
                  <a:lumMod val="95000"/>
                  <a:lumOff val="5000"/>
                </a:schemeClr>
              </a:solidFill>
            </a:rPr>
            <a:t>Oracle Change Management Pack</a:t>
          </a:r>
        </a:p>
        <a:p>
          <a:r>
            <a:rPr lang="en-NZ" sz="1050" b="1" i="1" dirty="0" smtClean="0">
              <a:solidFill>
                <a:schemeClr val="tx1">
                  <a:lumMod val="95000"/>
                  <a:lumOff val="5000"/>
                </a:schemeClr>
              </a:solidFill>
            </a:rPr>
            <a:t>Oracle Configuration   Management Pack</a:t>
          </a:r>
        </a:p>
        <a:p>
          <a:endParaRPr lang="en-NZ" sz="1050" b="1" i="1" dirty="0" smtClean="0">
            <a:solidFill>
              <a:schemeClr val="tx1">
                <a:lumMod val="95000"/>
                <a:lumOff val="5000"/>
              </a:schemeClr>
            </a:solidFill>
          </a:endParaRPr>
        </a:p>
        <a:p>
          <a:endParaRPr lang="en-NZ" sz="700" dirty="0" smtClean="0"/>
        </a:p>
        <a:p>
          <a:endParaRPr lang="en-NZ" sz="700" dirty="0" smtClean="0"/>
        </a:p>
        <a:p>
          <a:endParaRPr lang="en-NZ" sz="700" dirty="0" smtClean="0"/>
        </a:p>
        <a:p>
          <a:endParaRPr lang="en-US" sz="700" dirty="0"/>
        </a:p>
      </dgm:t>
    </dgm:pt>
    <dgm:pt modelId="{53006446-9D3B-459D-A5E7-0CC3A3B0A034}" type="parTrans" cxnId="{13342180-2543-4A9B-8D6A-D33342848E83}">
      <dgm:prSet/>
      <dgm:spPr/>
      <dgm:t>
        <a:bodyPr/>
        <a:lstStyle/>
        <a:p>
          <a:endParaRPr lang="en-US"/>
        </a:p>
      </dgm:t>
    </dgm:pt>
    <dgm:pt modelId="{3DE9BD63-E487-495E-BFE0-6D560818E639}" type="sibTrans" cxnId="{13342180-2543-4A9B-8D6A-D33342848E83}">
      <dgm:prSet/>
      <dgm:spPr/>
      <dgm:t>
        <a:bodyPr/>
        <a:lstStyle/>
        <a:p>
          <a:endParaRPr lang="en-US"/>
        </a:p>
      </dgm:t>
    </dgm:pt>
    <dgm:pt modelId="{65F81AAA-C15F-4392-AFB1-A60D3DC9D9D3}">
      <dgm:prSet phldrT="[Text]" phldr="1"/>
      <dgm:spPr/>
      <dgm:t>
        <a:bodyPr/>
        <a:lstStyle/>
        <a:p>
          <a:endParaRPr lang="en-US"/>
        </a:p>
      </dgm:t>
    </dgm:pt>
    <dgm:pt modelId="{2DB0F9D5-26A0-4D02-AE7E-0BB49C8DB7B6}" type="parTrans" cxnId="{56B8E150-E583-405A-B547-7E31C946AC09}">
      <dgm:prSet/>
      <dgm:spPr/>
      <dgm:t>
        <a:bodyPr/>
        <a:lstStyle/>
        <a:p>
          <a:endParaRPr lang="en-US"/>
        </a:p>
      </dgm:t>
    </dgm:pt>
    <dgm:pt modelId="{60E4424A-B005-4C61-A828-09BB274C4017}" type="sibTrans" cxnId="{56B8E150-E583-405A-B547-7E31C946AC09}">
      <dgm:prSet/>
      <dgm:spPr/>
      <dgm:t>
        <a:bodyPr/>
        <a:lstStyle/>
        <a:p>
          <a:endParaRPr lang="en-US"/>
        </a:p>
      </dgm:t>
    </dgm:pt>
    <dgm:pt modelId="{CADE46FA-845F-40A8-9C43-20AD66ADA5D1}">
      <dgm:prSet phldrT="[Text]" phldr="1"/>
      <dgm:spPr/>
      <dgm:t>
        <a:bodyPr/>
        <a:lstStyle/>
        <a:p>
          <a:endParaRPr lang="en-US"/>
        </a:p>
      </dgm:t>
    </dgm:pt>
    <dgm:pt modelId="{A9B78C24-D7FA-4B1F-BA1F-DF52EC22E887}" type="parTrans" cxnId="{BBA9D56F-D25A-4759-B62A-DF5213F4591B}">
      <dgm:prSet/>
      <dgm:spPr/>
      <dgm:t>
        <a:bodyPr/>
        <a:lstStyle/>
        <a:p>
          <a:endParaRPr lang="en-US"/>
        </a:p>
      </dgm:t>
    </dgm:pt>
    <dgm:pt modelId="{B7F770D8-81E1-4EDD-BF31-AA4F50AB449A}" type="sibTrans" cxnId="{BBA9D56F-D25A-4759-B62A-DF5213F4591B}">
      <dgm:prSet/>
      <dgm:spPr/>
      <dgm:t>
        <a:bodyPr/>
        <a:lstStyle/>
        <a:p>
          <a:endParaRPr lang="en-US"/>
        </a:p>
      </dgm:t>
    </dgm:pt>
    <dgm:pt modelId="{03A22629-D7B3-4A6D-9604-C1E01BFCDFF0}">
      <dgm:prSet phldrT="[Text]" phldr="1"/>
      <dgm:spPr/>
      <dgm:t>
        <a:bodyPr/>
        <a:lstStyle/>
        <a:p>
          <a:endParaRPr lang="en-US" dirty="0"/>
        </a:p>
      </dgm:t>
    </dgm:pt>
    <dgm:pt modelId="{D6759F2D-CB15-4BC9-8466-499B85E9986A}" type="parTrans" cxnId="{6D8339ED-F425-414A-9B7E-4BBA35939D2A}">
      <dgm:prSet/>
      <dgm:spPr/>
      <dgm:t>
        <a:bodyPr/>
        <a:lstStyle/>
        <a:p>
          <a:endParaRPr lang="en-US"/>
        </a:p>
      </dgm:t>
    </dgm:pt>
    <dgm:pt modelId="{985768B7-CCE1-4D29-AB34-B663CEBFFF90}" type="sibTrans" cxnId="{6D8339ED-F425-414A-9B7E-4BBA35939D2A}">
      <dgm:prSet/>
      <dgm:spPr/>
      <dgm:t>
        <a:bodyPr/>
        <a:lstStyle/>
        <a:p>
          <a:endParaRPr lang="en-US"/>
        </a:p>
      </dgm:t>
    </dgm:pt>
    <dgm:pt modelId="{3A16F968-5845-41F0-88AF-13C4B30C71DC}">
      <dgm:prSet phldrT="[Text]" custT="1"/>
      <dgm:spPr/>
      <dgm:t>
        <a:bodyPr/>
        <a:lstStyle/>
        <a:p>
          <a:r>
            <a:rPr lang="en-NZ" sz="1200" b="1" dirty="0" smtClean="0">
              <a:solidFill>
                <a:srgbClr val="C00000"/>
              </a:solidFill>
            </a:rPr>
            <a:t>Provisioning  &amp;</a:t>
          </a:r>
        </a:p>
        <a:p>
          <a:r>
            <a:rPr lang="en-NZ" sz="1200" b="1" dirty="0" smtClean="0">
              <a:solidFill>
                <a:srgbClr val="C00000"/>
              </a:solidFill>
            </a:rPr>
            <a:t>Operational Management</a:t>
          </a:r>
        </a:p>
        <a:p>
          <a:r>
            <a:rPr lang="en-NZ" sz="1200" b="1" dirty="0" smtClean="0">
              <a:solidFill>
                <a:srgbClr val="C00000"/>
              </a:solidFill>
            </a:rPr>
            <a:t> </a:t>
          </a:r>
        </a:p>
        <a:p>
          <a:r>
            <a:rPr lang="en-NZ" sz="1000" b="1" i="1" dirty="0" smtClean="0">
              <a:solidFill>
                <a:schemeClr val="tx1"/>
              </a:solidFill>
            </a:rPr>
            <a:t>Oracle Active Data Guard</a:t>
          </a:r>
        </a:p>
        <a:p>
          <a:r>
            <a:rPr lang="en-NZ" sz="1000" b="1" i="1" dirty="0" smtClean="0">
              <a:solidFill>
                <a:schemeClr val="tx1"/>
              </a:solidFill>
            </a:rPr>
            <a:t>Oracle RAC</a:t>
          </a:r>
        </a:p>
        <a:p>
          <a:r>
            <a:rPr lang="en-NZ" sz="1000" b="1" i="1" dirty="0" smtClean="0">
              <a:solidFill>
                <a:schemeClr val="tx1"/>
              </a:solidFill>
            </a:rPr>
            <a:t>Oracle RMAN</a:t>
          </a:r>
        </a:p>
        <a:p>
          <a:r>
            <a:rPr lang="en-NZ" sz="1000" b="1" i="1" dirty="0" smtClean="0">
              <a:solidFill>
                <a:schemeClr val="tx1"/>
              </a:solidFill>
            </a:rPr>
            <a:t>Oracle OEM 12c Grid Control </a:t>
          </a:r>
        </a:p>
        <a:p>
          <a:r>
            <a:rPr lang="en-NZ" sz="1000" b="1" i="1" dirty="0" smtClean="0">
              <a:solidFill>
                <a:schemeClr val="tx1"/>
              </a:solidFill>
            </a:rPr>
            <a:t>Oracle DBCA</a:t>
          </a:r>
        </a:p>
      </dgm:t>
    </dgm:pt>
    <dgm:pt modelId="{91096DDC-9144-42A9-B91B-014E2293722D}" type="parTrans" cxnId="{A2F2E6B2-16BE-40CE-B6A0-FA7094C1A96B}">
      <dgm:prSet/>
      <dgm:spPr/>
      <dgm:t>
        <a:bodyPr/>
        <a:lstStyle/>
        <a:p>
          <a:endParaRPr lang="en-US"/>
        </a:p>
      </dgm:t>
    </dgm:pt>
    <dgm:pt modelId="{E08F96E9-1AE2-4EA8-B072-1C45F49741EE}" type="sibTrans" cxnId="{A2F2E6B2-16BE-40CE-B6A0-FA7094C1A96B}">
      <dgm:prSet/>
      <dgm:spPr/>
      <dgm:t>
        <a:bodyPr/>
        <a:lstStyle/>
        <a:p>
          <a:endParaRPr lang="en-US"/>
        </a:p>
      </dgm:t>
    </dgm:pt>
    <dgm:pt modelId="{1A9A5BA0-0FBD-4751-B676-B679C9A617AF}">
      <dgm:prSet phldrT="[Text]" custT="1"/>
      <dgm:spPr/>
      <dgm:t>
        <a:bodyPr/>
        <a:lstStyle/>
        <a:p>
          <a:endParaRPr lang="en-NZ" sz="1100" b="1" dirty="0" smtClean="0">
            <a:solidFill>
              <a:srgbClr val="C00000"/>
            </a:solidFill>
          </a:endParaRPr>
        </a:p>
        <a:p>
          <a:r>
            <a:rPr lang="en-NZ" sz="1200" b="1" dirty="0" smtClean="0">
              <a:solidFill>
                <a:srgbClr val="C00000"/>
              </a:solidFill>
            </a:rPr>
            <a:t>Life Cycle Management &amp;</a:t>
          </a:r>
        </a:p>
        <a:p>
          <a:r>
            <a:rPr lang="en-NZ" sz="1200" b="1" dirty="0" smtClean="0">
              <a:solidFill>
                <a:srgbClr val="C00000"/>
              </a:solidFill>
            </a:rPr>
            <a:t>Work Load Forecasting</a:t>
          </a:r>
        </a:p>
        <a:p>
          <a:r>
            <a:rPr lang="en-NZ" sz="1200" b="1" dirty="0" smtClean="0">
              <a:solidFill>
                <a:srgbClr val="C00000"/>
              </a:solidFill>
            </a:rPr>
            <a:t> </a:t>
          </a:r>
        </a:p>
        <a:p>
          <a:r>
            <a:rPr lang="en-NZ" sz="1000" b="1" i="1" dirty="0" smtClean="0">
              <a:solidFill>
                <a:schemeClr val="tx1"/>
              </a:solidFill>
            </a:rPr>
            <a:t>Oracle Partitioning </a:t>
          </a:r>
        </a:p>
        <a:p>
          <a:r>
            <a:rPr lang="en-NZ" sz="1000" b="1" i="1" dirty="0" smtClean="0">
              <a:solidFill>
                <a:schemeClr val="tx1"/>
              </a:solidFill>
            </a:rPr>
            <a:t>Oracle Advanced Compression </a:t>
          </a:r>
        </a:p>
        <a:p>
          <a:r>
            <a:rPr lang="en-NZ" sz="1000" b="1" i="1" dirty="0" smtClean="0">
              <a:solidFill>
                <a:schemeClr val="tx1"/>
              </a:solidFill>
            </a:rPr>
            <a:t>Oracle Real Application Testing  </a:t>
          </a:r>
        </a:p>
        <a:p>
          <a:endParaRPr lang="en-NZ" sz="1000" b="1" i="1" dirty="0" smtClean="0">
            <a:solidFill>
              <a:schemeClr val="tx1"/>
            </a:solidFill>
          </a:endParaRPr>
        </a:p>
      </dgm:t>
    </dgm:pt>
    <dgm:pt modelId="{D76B7DAD-2E7D-4DF9-B5EC-83CA4A2DC8F6}" type="parTrans" cxnId="{534E221C-F23F-4620-97C7-A0AE2A55F0BD}">
      <dgm:prSet/>
      <dgm:spPr/>
      <dgm:t>
        <a:bodyPr/>
        <a:lstStyle/>
        <a:p>
          <a:endParaRPr lang="en-US"/>
        </a:p>
      </dgm:t>
    </dgm:pt>
    <dgm:pt modelId="{6DABB680-A88D-487C-9139-24615E4A1D4D}" type="sibTrans" cxnId="{534E221C-F23F-4620-97C7-A0AE2A55F0BD}">
      <dgm:prSet/>
      <dgm:spPr/>
      <dgm:t>
        <a:bodyPr/>
        <a:lstStyle/>
        <a:p>
          <a:endParaRPr lang="en-US"/>
        </a:p>
      </dgm:t>
    </dgm:pt>
    <dgm:pt modelId="{F5A52E77-D559-43DD-9C73-EDCF4BCA2E41}">
      <dgm:prSet phldrT="[Text]" phldr="1"/>
      <dgm:spPr/>
      <dgm:t>
        <a:bodyPr/>
        <a:lstStyle/>
        <a:p>
          <a:endParaRPr lang="en-US"/>
        </a:p>
      </dgm:t>
    </dgm:pt>
    <dgm:pt modelId="{451AE955-DF89-43B4-9A33-175C0B93F2DD}" type="parTrans" cxnId="{9EE35351-5AD9-41DB-93E1-3C5BBEB38C4F}">
      <dgm:prSet/>
      <dgm:spPr/>
      <dgm:t>
        <a:bodyPr/>
        <a:lstStyle/>
        <a:p>
          <a:endParaRPr lang="en-US"/>
        </a:p>
      </dgm:t>
    </dgm:pt>
    <dgm:pt modelId="{B14D4A42-9583-44AD-82CD-ED6DB34435BA}" type="sibTrans" cxnId="{9EE35351-5AD9-41DB-93E1-3C5BBEB38C4F}">
      <dgm:prSet/>
      <dgm:spPr/>
      <dgm:t>
        <a:bodyPr/>
        <a:lstStyle/>
        <a:p>
          <a:endParaRPr lang="en-US"/>
        </a:p>
      </dgm:t>
    </dgm:pt>
    <dgm:pt modelId="{DBAA7296-D30E-46B6-9440-B6489776C66F}">
      <dgm:prSet phldrT="[Text]"/>
      <dgm:spPr/>
      <dgm:t>
        <a:bodyPr/>
        <a:lstStyle/>
        <a:p>
          <a:endParaRPr lang="en-US"/>
        </a:p>
      </dgm:t>
    </dgm:pt>
    <dgm:pt modelId="{1EEC51C8-660A-4494-A847-976E503FF882}" type="parTrans" cxnId="{629059D0-ACEB-4F57-B8FA-4090032DA99C}">
      <dgm:prSet/>
      <dgm:spPr/>
      <dgm:t>
        <a:bodyPr/>
        <a:lstStyle/>
        <a:p>
          <a:endParaRPr lang="en-US"/>
        </a:p>
      </dgm:t>
    </dgm:pt>
    <dgm:pt modelId="{E722B2AA-3103-4F81-A1EC-C3951A2E9571}" type="sibTrans" cxnId="{629059D0-ACEB-4F57-B8FA-4090032DA99C}">
      <dgm:prSet/>
      <dgm:spPr/>
      <dgm:t>
        <a:bodyPr/>
        <a:lstStyle/>
        <a:p>
          <a:endParaRPr lang="en-US"/>
        </a:p>
      </dgm:t>
    </dgm:pt>
    <dgm:pt modelId="{9B4BEC3D-CC35-4AEF-AC4F-AA9C05623CD1}" type="pres">
      <dgm:prSet presAssocID="{929D0DBB-9916-4F24-8929-90F54BF2BA75}" presName="matrix" presStyleCnt="0">
        <dgm:presLayoutVars>
          <dgm:chMax val="1"/>
          <dgm:dir/>
          <dgm:resizeHandles val="exact"/>
        </dgm:presLayoutVars>
      </dgm:prSet>
      <dgm:spPr/>
      <dgm:t>
        <a:bodyPr/>
        <a:lstStyle/>
        <a:p>
          <a:endParaRPr lang="en-US"/>
        </a:p>
      </dgm:t>
    </dgm:pt>
    <dgm:pt modelId="{44C8F838-62F2-4307-A81D-6F2B653136B5}" type="pres">
      <dgm:prSet presAssocID="{929D0DBB-9916-4F24-8929-90F54BF2BA75}" presName="diamond" presStyleLbl="bgShp" presStyleIdx="0" presStyleCnt="1"/>
      <dgm:spPr/>
    </dgm:pt>
    <dgm:pt modelId="{07FF557B-6509-4C6D-B2A1-AE386DEAF492}" type="pres">
      <dgm:prSet presAssocID="{929D0DBB-9916-4F24-8929-90F54BF2BA75}" presName="quad1" presStyleLbl="node1" presStyleIdx="0" presStyleCnt="4">
        <dgm:presLayoutVars>
          <dgm:chMax val="0"/>
          <dgm:chPref val="0"/>
          <dgm:bulletEnabled val="1"/>
        </dgm:presLayoutVars>
      </dgm:prSet>
      <dgm:spPr/>
      <dgm:t>
        <a:bodyPr/>
        <a:lstStyle/>
        <a:p>
          <a:endParaRPr lang="en-US"/>
        </a:p>
      </dgm:t>
    </dgm:pt>
    <dgm:pt modelId="{536B6F74-C7FA-4B24-90CD-1A690EBEFD01}" type="pres">
      <dgm:prSet presAssocID="{929D0DBB-9916-4F24-8929-90F54BF2BA75}" presName="quad2" presStyleLbl="node1" presStyleIdx="1" presStyleCnt="4">
        <dgm:presLayoutVars>
          <dgm:chMax val="0"/>
          <dgm:chPref val="0"/>
          <dgm:bulletEnabled val="1"/>
        </dgm:presLayoutVars>
      </dgm:prSet>
      <dgm:spPr/>
      <dgm:t>
        <a:bodyPr/>
        <a:lstStyle/>
        <a:p>
          <a:endParaRPr lang="en-US"/>
        </a:p>
      </dgm:t>
    </dgm:pt>
    <dgm:pt modelId="{E95800B3-858F-47AC-815A-731FA61F3ED8}" type="pres">
      <dgm:prSet presAssocID="{929D0DBB-9916-4F24-8929-90F54BF2BA75}" presName="quad3" presStyleLbl="node1" presStyleIdx="2" presStyleCnt="4">
        <dgm:presLayoutVars>
          <dgm:chMax val="0"/>
          <dgm:chPref val="0"/>
          <dgm:bulletEnabled val="1"/>
        </dgm:presLayoutVars>
      </dgm:prSet>
      <dgm:spPr/>
      <dgm:t>
        <a:bodyPr/>
        <a:lstStyle/>
        <a:p>
          <a:endParaRPr lang="en-US"/>
        </a:p>
      </dgm:t>
    </dgm:pt>
    <dgm:pt modelId="{1EDE43A6-7822-4EE7-BE33-D02EB412E50B}" type="pres">
      <dgm:prSet presAssocID="{929D0DBB-9916-4F24-8929-90F54BF2BA75}" presName="quad4" presStyleLbl="node1" presStyleIdx="3" presStyleCnt="4">
        <dgm:presLayoutVars>
          <dgm:chMax val="0"/>
          <dgm:chPref val="0"/>
          <dgm:bulletEnabled val="1"/>
        </dgm:presLayoutVars>
      </dgm:prSet>
      <dgm:spPr/>
      <dgm:t>
        <a:bodyPr/>
        <a:lstStyle/>
        <a:p>
          <a:endParaRPr lang="en-US"/>
        </a:p>
      </dgm:t>
    </dgm:pt>
  </dgm:ptLst>
  <dgm:cxnLst>
    <dgm:cxn modelId="{ACA6C4FD-913C-4134-96E5-FCDB6A9A0B09}" srcId="{929D0DBB-9916-4F24-8929-90F54BF2BA75}" destId="{35BEDC81-F53D-4425-A03D-771BEC629282}" srcOrd="0" destOrd="0" parTransId="{6024634C-5957-4BD3-B7C4-18CD7EFFAA7D}" sibTransId="{DC6584C0-8EE0-40A8-B318-10C30E2E87A9}"/>
    <dgm:cxn modelId="{1BC83A92-2956-431E-B189-B1A5A6540DE8}" type="presOf" srcId="{1A9A5BA0-0FBD-4751-B676-B679C9A617AF}" destId="{E95800B3-858F-47AC-815A-731FA61F3ED8}" srcOrd="0" destOrd="0" presId="urn:microsoft.com/office/officeart/2005/8/layout/matrix3"/>
    <dgm:cxn modelId="{D0B3C069-104C-4ED7-83A7-F01DBB0103B6}" type="presOf" srcId="{3A16F968-5845-41F0-88AF-13C4B30C71DC}" destId="{1EDE43A6-7822-4EE7-BE33-D02EB412E50B}" srcOrd="0" destOrd="0" presId="urn:microsoft.com/office/officeart/2005/8/layout/matrix3"/>
    <dgm:cxn modelId="{56B8E150-E583-405A-B547-7E31C946AC09}" srcId="{929D0DBB-9916-4F24-8929-90F54BF2BA75}" destId="{65F81AAA-C15F-4392-AFB1-A60D3DC9D9D3}" srcOrd="4" destOrd="0" parTransId="{2DB0F9D5-26A0-4D02-AE7E-0BB49C8DB7B6}" sibTransId="{60E4424A-B005-4C61-A828-09BB274C4017}"/>
    <dgm:cxn modelId="{BBA9D56F-D25A-4759-B62A-DF5213F4591B}" srcId="{929D0DBB-9916-4F24-8929-90F54BF2BA75}" destId="{CADE46FA-845F-40A8-9C43-20AD66ADA5D1}" srcOrd="5" destOrd="0" parTransId="{A9B78C24-D7FA-4B1F-BA1F-DF52EC22E887}" sibTransId="{B7F770D8-81E1-4EDD-BF31-AA4F50AB449A}"/>
    <dgm:cxn modelId="{34A5A8A5-F022-4DE0-AADC-1423EDAE2676}" type="presOf" srcId="{B1837AA7-9687-468D-B14A-A5219D3308B4}" destId="{536B6F74-C7FA-4B24-90CD-1A690EBEFD01}" srcOrd="0" destOrd="0" presId="urn:microsoft.com/office/officeart/2005/8/layout/matrix3"/>
    <dgm:cxn modelId="{9EE35351-5AD9-41DB-93E1-3C5BBEB38C4F}" srcId="{929D0DBB-9916-4F24-8929-90F54BF2BA75}" destId="{F5A52E77-D559-43DD-9C73-EDCF4BCA2E41}" srcOrd="7" destOrd="0" parTransId="{451AE955-DF89-43B4-9A33-175C0B93F2DD}" sibTransId="{B14D4A42-9583-44AD-82CD-ED6DB34435BA}"/>
    <dgm:cxn modelId="{13342180-2543-4A9B-8D6A-D33342848E83}" srcId="{929D0DBB-9916-4F24-8929-90F54BF2BA75}" destId="{B1837AA7-9687-468D-B14A-A5219D3308B4}" srcOrd="1" destOrd="0" parTransId="{53006446-9D3B-459D-A5E7-0CC3A3B0A034}" sibTransId="{3DE9BD63-E487-495E-BFE0-6D560818E639}"/>
    <dgm:cxn modelId="{6D8339ED-F425-414A-9B7E-4BBA35939D2A}" srcId="{929D0DBB-9916-4F24-8929-90F54BF2BA75}" destId="{03A22629-D7B3-4A6D-9604-C1E01BFCDFF0}" srcOrd="6" destOrd="0" parTransId="{D6759F2D-CB15-4BC9-8466-499B85E9986A}" sibTransId="{985768B7-CCE1-4D29-AB34-B663CEBFFF90}"/>
    <dgm:cxn modelId="{A2F2E6B2-16BE-40CE-B6A0-FA7094C1A96B}" srcId="{929D0DBB-9916-4F24-8929-90F54BF2BA75}" destId="{3A16F968-5845-41F0-88AF-13C4B30C71DC}" srcOrd="3" destOrd="0" parTransId="{91096DDC-9144-42A9-B91B-014E2293722D}" sibTransId="{E08F96E9-1AE2-4EA8-B072-1C45F49741EE}"/>
    <dgm:cxn modelId="{629059D0-ACEB-4F57-B8FA-4090032DA99C}" srcId="{929D0DBB-9916-4F24-8929-90F54BF2BA75}" destId="{DBAA7296-D30E-46B6-9440-B6489776C66F}" srcOrd="8" destOrd="0" parTransId="{1EEC51C8-660A-4494-A847-976E503FF882}" sibTransId="{E722B2AA-3103-4F81-A1EC-C3951A2E9571}"/>
    <dgm:cxn modelId="{534E221C-F23F-4620-97C7-A0AE2A55F0BD}" srcId="{929D0DBB-9916-4F24-8929-90F54BF2BA75}" destId="{1A9A5BA0-0FBD-4751-B676-B679C9A617AF}" srcOrd="2" destOrd="0" parTransId="{D76B7DAD-2E7D-4DF9-B5EC-83CA4A2DC8F6}" sibTransId="{6DABB680-A88D-487C-9139-24615E4A1D4D}"/>
    <dgm:cxn modelId="{CC07091D-8283-41AA-B91C-9499707CC600}" type="presOf" srcId="{929D0DBB-9916-4F24-8929-90F54BF2BA75}" destId="{9B4BEC3D-CC35-4AEF-AC4F-AA9C05623CD1}" srcOrd="0" destOrd="0" presId="urn:microsoft.com/office/officeart/2005/8/layout/matrix3"/>
    <dgm:cxn modelId="{1AE9F89D-4258-4F8D-92CD-72D4612DF97D}" type="presOf" srcId="{35BEDC81-F53D-4425-A03D-771BEC629282}" destId="{07FF557B-6509-4C6D-B2A1-AE386DEAF492}" srcOrd="0" destOrd="0" presId="urn:microsoft.com/office/officeart/2005/8/layout/matrix3"/>
    <dgm:cxn modelId="{91853402-B581-49B8-B224-B8A281AF3881}" type="presParOf" srcId="{9B4BEC3D-CC35-4AEF-AC4F-AA9C05623CD1}" destId="{44C8F838-62F2-4307-A81D-6F2B653136B5}" srcOrd="0" destOrd="0" presId="urn:microsoft.com/office/officeart/2005/8/layout/matrix3"/>
    <dgm:cxn modelId="{7480CAF2-FA8E-4828-A960-C229BFFF1915}" type="presParOf" srcId="{9B4BEC3D-CC35-4AEF-AC4F-AA9C05623CD1}" destId="{07FF557B-6509-4C6D-B2A1-AE386DEAF492}" srcOrd="1" destOrd="0" presId="urn:microsoft.com/office/officeart/2005/8/layout/matrix3"/>
    <dgm:cxn modelId="{9D98C920-0ECB-492E-B553-87DCDF0073A5}" type="presParOf" srcId="{9B4BEC3D-CC35-4AEF-AC4F-AA9C05623CD1}" destId="{536B6F74-C7FA-4B24-90CD-1A690EBEFD01}" srcOrd="2" destOrd="0" presId="urn:microsoft.com/office/officeart/2005/8/layout/matrix3"/>
    <dgm:cxn modelId="{8ABA694C-F3B0-42A8-ADA4-48BE7BFB6E66}" type="presParOf" srcId="{9B4BEC3D-CC35-4AEF-AC4F-AA9C05623CD1}" destId="{E95800B3-858F-47AC-815A-731FA61F3ED8}" srcOrd="3" destOrd="0" presId="urn:microsoft.com/office/officeart/2005/8/layout/matrix3"/>
    <dgm:cxn modelId="{95DBC8A3-6E5D-4E08-9043-58F2B18A318E}" type="presParOf" srcId="{9B4BEC3D-CC35-4AEF-AC4F-AA9C05623CD1}" destId="{1EDE43A6-7822-4EE7-BE33-D02EB412E50B}"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C8F838-62F2-4307-A81D-6F2B653136B5}">
      <dsp:nvSpPr>
        <dsp:cNvPr id="0" name=""/>
        <dsp:cNvSpPr/>
      </dsp:nvSpPr>
      <dsp:spPr>
        <a:xfrm>
          <a:off x="1001728" y="0"/>
          <a:ext cx="5342564" cy="5342564"/>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FF557B-6509-4C6D-B2A1-AE386DEAF492}">
      <dsp:nvSpPr>
        <dsp:cNvPr id="0" name=""/>
        <dsp:cNvSpPr/>
      </dsp:nvSpPr>
      <dsp:spPr>
        <a:xfrm>
          <a:off x="1509272" y="507543"/>
          <a:ext cx="2083599" cy="208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NZ" sz="1200" b="1" kern="1200" dirty="0" smtClean="0">
            <a:solidFill>
              <a:srgbClr val="3021EF"/>
            </a:solidFill>
          </a:endParaRPr>
        </a:p>
        <a:p>
          <a:pPr lvl="0" algn="ctr" defTabSz="533400">
            <a:lnSpc>
              <a:spcPct val="90000"/>
            </a:lnSpc>
            <a:spcBef>
              <a:spcPct val="0"/>
            </a:spcBef>
            <a:spcAft>
              <a:spcPct val="35000"/>
            </a:spcAft>
          </a:pPr>
          <a:r>
            <a:rPr lang="en-NZ" sz="1200" b="1" kern="1200" dirty="0" smtClean="0">
              <a:solidFill>
                <a:srgbClr val="C00000"/>
              </a:solidFill>
            </a:rPr>
            <a:t>Security</a:t>
          </a:r>
        </a:p>
        <a:p>
          <a:pPr lvl="0" algn="ctr" defTabSz="533400">
            <a:lnSpc>
              <a:spcPct val="90000"/>
            </a:lnSpc>
            <a:spcBef>
              <a:spcPct val="0"/>
            </a:spcBef>
            <a:spcAft>
              <a:spcPct val="35000"/>
            </a:spcAft>
          </a:pPr>
          <a:endParaRPr lang="en-NZ" sz="1000" b="1" i="1" kern="1200" dirty="0" smtClean="0">
            <a:solidFill>
              <a:schemeClr val="tx1"/>
            </a:solidFill>
          </a:endParaRPr>
        </a:p>
        <a:p>
          <a:pPr lvl="0" algn="ctr" defTabSz="533400">
            <a:lnSpc>
              <a:spcPct val="90000"/>
            </a:lnSpc>
            <a:spcBef>
              <a:spcPct val="0"/>
            </a:spcBef>
            <a:spcAft>
              <a:spcPct val="35000"/>
            </a:spcAft>
          </a:pPr>
          <a:r>
            <a:rPr lang="en-NZ" sz="1000" b="1" i="1" kern="1200" dirty="0" smtClean="0">
              <a:solidFill>
                <a:schemeClr val="tx1"/>
              </a:solidFill>
            </a:rPr>
            <a:t>Oracle Audit Vault </a:t>
          </a:r>
        </a:p>
        <a:p>
          <a:pPr lvl="0" algn="ctr" defTabSz="533400">
            <a:lnSpc>
              <a:spcPct val="90000"/>
            </a:lnSpc>
            <a:spcBef>
              <a:spcPct val="0"/>
            </a:spcBef>
            <a:spcAft>
              <a:spcPct val="35000"/>
            </a:spcAft>
          </a:pPr>
          <a:r>
            <a:rPr lang="en-NZ" sz="1000" b="1" i="1" kern="1200" dirty="0" smtClean="0">
              <a:solidFill>
                <a:schemeClr val="tx1"/>
              </a:solidFill>
            </a:rPr>
            <a:t>Oracle Advanced Security  </a:t>
          </a:r>
        </a:p>
        <a:p>
          <a:pPr lvl="0" algn="ctr" defTabSz="533400">
            <a:lnSpc>
              <a:spcPct val="90000"/>
            </a:lnSpc>
            <a:spcBef>
              <a:spcPct val="0"/>
            </a:spcBef>
            <a:spcAft>
              <a:spcPct val="35000"/>
            </a:spcAft>
          </a:pPr>
          <a:r>
            <a:rPr lang="en-NZ" sz="1000" b="1" i="1" kern="1200" dirty="0" smtClean="0">
              <a:solidFill>
                <a:schemeClr val="tx1"/>
              </a:solidFill>
            </a:rPr>
            <a:t>Oracle Label Security</a:t>
          </a:r>
        </a:p>
        <a:p>
          <a:pPr lvl="0" algn="ctr" defTabSz="533400">
            <a:lnSpc>
              <a:spcPct val="90000"/>
            </a:lnSpc>
            <a:spcBef>
              <a:spcPct val="0"/>
            </a:spcBef>
            <a:spcAft>
              <a:spcPct val="35000"/>
            </a:spcAft>
          </a:pPr>
          <a:endParaRPr lang="en-NZ" sz="1000" b="1" i="1" kern="1200" dirty="0" smtClean="0">
            <a:solidFill>
              <a:schemeClr val="tx1"/>
            </a:solidFill>
          </a:endParaRPr>
        </a:p>
        <a:p>
          <a:pPr lvl="0" algn="ctr" defTabSz="533400">
            <a:lnSpc>
              <a:spcPct val="90000"/>
            </a:lnSpc>
            <a:spcBef>
              <a:spcPct val="0"/>
            </a:spcBef>
            <a:spcAft>
              <a:spcPct val="35000"/>
            </a:spcAft>
          </a:pPr>
          <a:r>
            <a:rPr lang="en-NZ" sz="1050" b="1" kern="1200" dirty="0" smtClean="0">
              <a:solidFill>
                <a:schemeClr val="tx1"/>
              </a:solidFill>
            </a:rPr>
            <a:t> </a:t>
          </a:r>
        </a:p>
        <a:p>
          <a:pPr lvl="0" algn="ctr" defTabSz="533400">
            <a:lnSpc>
              <a:spcPct val="90000"/>
            </a:lnSpc>
            <a:spcBef>
              <a:spcPct val="0"/>
            </a:spcBef>
            <a:spcAft>
              <a:spcPct val="35000"/>
            </a:spcAft>
          </a:pPr>
          <a:endParaRPr lang="en-US" sz="600" kern="1200" dirty="0"/>
        </a:p>
      </dsp:txBody>
      <dsp:txXfrm>
        <a:off x="1610985" y="609256"/>
        <a:ext cx="1880173" cy="1880173"/>
      </dsp:txXfrm>
    </dsp:sp>
    <dsp:sp modelId="{536B6F74-C7FA-4B24-90CD-1A690EBEFD01}">
      <dsp:nvSpPr>
        <dsp:cNvPr id="0" name=""/>
        <dsp:cNvSpPr/>
      </dsp:nvSpPr>
      <dsp:spPr>
        <a:xfrm>
          <a:off x="3753148" y="507543"/>
          <a:ext cx="2083599" cy="208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en-NZ" sz="1000" b="1" kern="1200" dirty="0" smtClean="0">
            <a:solidFill>
              <a:schemeClr val="tx1">
                <a:lumMod val="95000"/>
                <a:lumOff val="5000"/>
              </a:schemeClr>
            </a:solidFill>
          </a:endParaRPr>
        </a:p>
        <a:p>
          <a:pPr lvl="0" algn="ctr" defTabSz="444500">
            <a:lnSpc>
              <a:spcPct val="90000"/>
            </a:lnSpc>
            <a:spcBef>
              <a:spcPct val="0"/>
            </a:spcBef>
            <a:spcAft>
              <a:spcPct val="35000"/>
            </a:spcAft>
          </a:pPr>
          <a:endParaRPr lang="en-NZ" sz="1000" b="1" kern="1200" dirty="0" smtClean="0">
            <a:solidFill>
              <a:schemeClr val="tx1">
                <a:lumMod val="95000"/>
                <a:lumOff val="5000"/>
              </a:schemeClr>
            </a:solidFill>
          </a:endParaRPr>
        </a:p>
        <a:p>
          <a:pPr lvl="0" algn="ctr" defTabSz="444500">
            <a:lnSpc>
              <a:spcPct val="90000"/>
            </a:lnSpc>
            <a:spcBef>
              <a:spcPct val="0"/>
            </a:spcBef>
            <a:spcAft>
              <a:spcPct val="35000"/>
            </a:spcAft>
          </a:pPr>
          <a:r>
            <a:rPr lang="en-NZ" sz="1200" b="1" kern="1200" dirty="0" smtClean="0">
              <a:solidFill>
                <a:srgbClr val="C00000"/>
              </a:solidFill>
            </a:rPr>
            <a:t>Change Management</a:t>
          </a:r>
        </a:p>
        <a:p>
          <a:pPr lvl="0" algn="ctr" defTabSz="444500">
            <a:lnSpc>
              <a:spcPct val="90000"/>
            </a:lnSpc>
            <a:spcBef>
              <a:spcPct val="0"/>
            </a:spcBef>
            <a:spcAft>
              <a:spcPct val="35000"/>
            </a:spcAft>
          </a:pPr>
          <a:endParaRPr lang="en-NZ" sz="700" kern="1200" dirty="0" smtClean="0"/>
        </a:p>
        <a:p>
          <a:pPr lvl="0" algn="ctr" defTabSz="444500">
            <a:lnSpc>
              <a:spcPct val="90000"/>
            </a:lnSpc>
            <a:spcBef>
              <a:spcPct val="0"/>
            </a:spcBef>
            <a:spcAft>
              <a:spcPct val="35000"/>
            </a:spcAft>
          </a:pPr>
          <a:r>
            <a:rPr lang="en-NZ" sz="1050" b="1" i="1" kern="1200" dirty="0" smtClean="0">
              <a:solidFill>
                <a:schemeClr val="tx1">
                  <a:lumMod val="95000"/>
                  <a:lumOff val="5000"/>
                </a:schemeClr>
              </a:solidFill>
            </a:rPr>
            <a:t>Oracle Change Management Pack</a:t>
          </a:r>
        </a:p>
        <a:p>
          <a:pPr lvl="0" algn="ctr" defTabSz="444500">
            <a:lnSpc>
              <a:spcPct val="90000"/>
            </a:lnSpc>
            <a:spcBef>
              <a:spcPct val="0"/>
            </a:spcBef>
            <a:spcAft>
              <a:spcPct val="35000"/>
            </a:spcAft>
          </a:pPr>
          <a:r>
            <a:rPr lang="en-NZ" sz="1050" b="1" i="1" kern="1200" dirty="0" smtClean="0">
              <a:solidFill>
                <a:schemeClr val="tx1">
                  <a:lumMod val="95000"/>
                  <a:lumOff val="5000"/>
                </a:schemeClr>
              </a:solidFill>
            </a:rPr>
            <a:t>Oracle Configuration   Management Pack</a:t>
          </a:r>
        </a:p>
        <a:p>
          <a:pPr lvl="0" algn="ctr" defTabSz="444500">
            <a:lnSpc>
              <a:spcPct val="90000"/>
            </a:lnSpc>
            <a:spcBef>
              <a:spcPct val="0"/>
            </a:spcBef>
            <a:spcAft>
              <a:spcPct val="35000"/>
            </a:spcAft>
          </a:pPr>
          <a:endParaRPr lang="en-NZ" sz="1050" b="1" i="1" kern="1200" dirty="0" smtClean="0">
            <a:solidFill>
              <a:schemeClr val="tx1">
                <a:lumMod val="95000"/>
                <a:lumOff val="5000"/>
              </a:schemeClr>
            </a:solidFill>
          </a:endParaRPr>
        </a:p>
        <a:p>
          <a:pPr lvl="0" algn="ctr" defTabSz="444500">
            <a:lnSpc>
              <a:spcPct val="90000"/>
            </a:lnSpc>
            <a:spcBef>
              <a:spcPct val="0"/>
            </a:spcBef>
            <a:spcAft>
              <a:spcPct val="35000"/>
            </a:spcAft>
          </a:pPr>
          <a:endParaRPr lang="en-NZ" sz="700" kern="1200" dirty="0" smtClean="0"/>
        </a:p>
        <a:p>
          <a:pPr lvl="0" algn="ctr" defTabSz="444500">
            <a:lnSpc>
              <a:spcPct val="90000"/>
            </a:lnSpc>
            <a:spcBef>
              <a:spcPct val="0"/>
            </a:spcBef>
            <a:spcAft>
              <a:spcPct val="35000"/>
            </a:spcAft>
          </a:pPr>
          <a:endParaRPr lang="en-NZ" sz="700" kern="1200" dirty="0" smtClean="0"/>
        </a:p>
        <a:p>
          <a:pPr lvl="0" algn="ctr" defTabSz="444500">
            <a:lnSpc>
              <a:spcPct val="90000"/>
            </a:lnSpc>
            <a:spcBef>
              <a:spcPct val="0"/>
            </a:spcBef>
            <a:spcAft>
              <a:spcPct val="35000"/>
            </a:spcAft>
          </a:pPr>
          <a:endParaRPr lang="en-NZ" sz="700" kern="1200" dirty="0" smtClean="0"/>
        </a:p>
        <a:p>
          <a:pPr lvl="0" algn="ctr" defTabSz="444500">
            <a:lnSpc>
              <a:spcPct val="90000"/>
            </a:lnSpc>
            <a:spcBef>
              <a:spcPct val="0"/>
            </a:spcBef>
            <a:spcAft>
              <a:spcPct val="35000"/>
            </a:spcAft>
          </a:pPr>
          <a:endParaRPr lang="en-US" sz="700" kern="1200" dirty="0"/>
        </a:p>
      </dsp:txBody>
      <dsp:txXfrm>
        <a:off x="3854861" y="609256"/>
        <a:ext cx="1880173" cy="1880173"/>
      </dsp:txXfrm>
    </dsp:sp>
    <dsp:sp modelId="{E95800B3-858F-47AC-815A-731FA61F3ED8}">
      <dsp:nvSpPr>
        <dsp:cNvPr id="0" name=""/>
        <dsp:cNvSpPr/>
      </dsp:nvSpPr>
      <dsp:spPr>
        <a:xfrm>
          <a:off x="1509272" y="2751420"/>
          <a:ext cx="2083599" cy="208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n-NZ" sz="1100" b="1" kern="1200" dirty="0" smtClean="0">
            <a:solidFill>
              <a:srgbClr val="C00000"/>
            </a:solidFill>
          </a:endParaRPr>
        </a:p>
        <a:p>
          <a:pPr lvl="0" algn="ctr" defTabSz="488950">
            <a:lnSpc>
              <a:spcPct val="90000"/>
            </a:lnSpc>
            <a:spcBef>
              <a:spcPct val="0"/>
            </a:spcBef>
            <a:spcAft>
              <a:spcPct val="35000"/>
            </a:spcAft>
          </a:pPr>
          <a:r>
            <a:rPr lang="en-NZ" sz="1200" b="1" kern="1200" dirty="0" smtClean="0">
              <a:solidFill>
                <a:srgbClr val="C00000"/>
              </a:solidFill>
            </a:rPr>
            <a:t>Life Cycle Management &amp;</a:t>
          </a:r>
        </a:p>
        <a:p>
          <a:pPr lvl="0" algn="ctr" defTabSz="488950">
            <a:lnSpc>
              <a:spcPct val="90000"/>
            </a:lnSpc>
            <a:spcBef>
              <a:spcPct val="0"/>
            </a:spcBef>
            <a:spcAft>
              <a:spcPct val="35000"/>
            </a:spcAft>
          </a:pPr>
          <a:r>
            <a:rPr lang="en-NZ" sz="1200" b="1" kern="1200" dirty="0" smtClean="0">
              <a:solidFill>
                <a:srgbClr val="C00000"/>
              </a:solidFill>
            </a:rPr>
            <a:t>Work Load Forecasting</a:t>
          </a:r>
        </a:p>
        <a:p>
          <a:pPr lvl="0" algn="ctr" defTabSz="488950">
            <a:lnSpc>
              <a:spcPct val="90000"/>
            </a:lnSpc>
            <a:spcBef>
              <a:spcPct val="0"/>
            </a:spcBef>
            <a:spcAft>
              <a:spcPct val="35000"/>
            </a:spcAft>
          </a:pPr>
          <a:r>
            <a:rPr lang="en-NZ" sz="1200" b="1" kern="1200" dirty="0" smtClean="0">
              <a:solidFill>
                <a:srgbClr val="C00000"/>
              </a:solidFill>
            </a:rPr>
            <a:t> </a:t>
          </a:r>
        </a:p>
        <a:p>
          <a:pPr lvl="0" algn="ctr" defTabSz="488950">
            <a:lnSpc>
              <a:spcPct val="90000"/>
            </a:lnSpc>
            <a:spcBef>
              <a:spcPct val="0"/>
            </a:spcBef>
            <a:spcAft>
              <a:spcPct val="35000"/>
            </a:spcAft>
          </a:pPr>
          <a:r>
            <a:rPr lang="en-NZ" sz="1000" b="1" i="1" kern="1200" dirty="0" smtClean="0">
              <a:solidFill>
                <a:schemeClr val="tx1"/>
              </a:solidFill>
            </a:rPr>
            <a:t>Oracle Partitioning </a:t>
          </a:r>
        </a:p>
        <a:p>
          <a:pPr lvl="0" algn="ctr" defTabSz="488950">
            <a:lnSpc>
              <a:spcPct val="90000"/>
            </a:lnSpc>
            <a:spcBef>
              <a:spcPct val="0"/>
            </a:spcBef>
            <a:spcAft>
              <a:spcPct val="35000"/>
            </a:spcAft>
          </a:pPr>
          <a:r>
            <a:rPr lang="en-NZ" sz="1000" b="1" i="1" kern="1200" dirty="0" smtClean="0">
              <a:solidFill>
                <a:schemeClr val="tx1"/>
              </a:solidFill>
            </a:rPr>
            <a:t>Oracle Advanced Compression </a:t>
          </a:r>
        </a:p>
        <a:p>
          <a:pPr lvl="0" algn="ctr" defTabSz="488950">
            <a:lnSpc>
              <a:spcPct val="90000"/>
            </a:lnSpc>
            <a:spcBef>
              <a:spcPct val="0"/>
            </a:spcBef>
            <a:spcAft>
              <a:spcPct val="35000"/>
            </a:spcAft>
          </a:pPr>
          <a:r>
            <a:rPr lang="en-NZ" sz="1000" b="1" i="1" kern="1200" dirty="0" smtClean="0">
              <a:solidFill>
                <a:schemeClr val="tx1"/>
              </a:solidFill>
            </a:rPr>
            <a:t>Oracle Real Application Testing  </a:t>
          </a:r>
        </a:p>
        <a:p>
          <a:pPr lvl="0" algn="ctr" defTabSz="488950">
            <a:lnSpc>
              <a:spcPct val="90000"/>
            </a:lnSpc>
            <a:spcBef>
              <a:spcPct val="0"/>
            </a:spcBef>
            <a:spcAft>
              <a:spcPct val="35000"/>
            </a:spcAft>
          </a:pPr>
          <a:endParaRPr lang="en-NZ" sz="1000" b="1" i="1" kern="1200" dirty="0" smtClean="0">
            <a:solidFill>
              <a:schemeClr val="tx1"/>
            </a:solidFill>
          </a:endParaRPr>
        </a:p>
      </dsp:txBody>
      <dsp:txXfrm>
        <a:off x="1610985" y="2853133"/>
        <a:ext cx="1880173" cy="1880173"/>
      </dsp:txXfrm>
    </dsp:sp>
    <dsp:sp modelId="{1EDE43A6-7822-4EE7-BE33-D02EB412E50B}">
      <dsp:nvSpPr>
        <dsp:cNvPr id="0" name=""/>
        <dsp:cNvSpPr/>
      </dsp:nvSpPr>
      <dsp:spPr>
        <a:xfrm>
          <a:off x="3753148" y="2751420"/>
          <a:ext cx="2083599" cy="208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NZ" sz="1200" b="1" kern="1200" dirty="0" smtClean="0">
              <a:solidFill>
                <a:srgbClr val="C00000"/>
              </a:solidFill>
            </a:rPr>
            <a:t>Provisioning  &amp;</a:t>
          </a:r>
        </a:p>
        <a:p>
          <a:pPr lvl="0" algn="ctr" defTabSz="533400">
            <a:lnSpc>
              <a:spcPct val="90000"/>
            </a:lnSpc>
            <a:spcBef>
              <a:spcPct val="0"/>
            </a:spcBef>
            <a:spcAft>
              <a:spcPct val="35000"/>
            </a:spcAft>
          </a:pPr>
          <a:r>
            <a:rPr lang="en-NZ" sz="1200" b="1" kern="1200" dirty="0" smtClean="0">
              <a:solidFill>
                <a:srgbClr val="C00000"/>
              </a:solidFill>
            </a:rPr>
            <a:t>Operational Management</a:t>
          </a:r>
        </a:p>
        <a:p>
          <a:pPr lvl="0" algn="ctr" defTabSz="533400">
            <a:lnSpc>
              <a:spcPct val="90000"/>
            </a:lnSpc>
            <a:spcBef>
              <a:spcPct val="0"/>
            </a:spcBef>
            <a:spcAft>
              <a:spcPct val="35000"/>
            </a:spcAft>
          </a:pPr>
          <a:r>
            <a:rPr lang="en-NZ" sz="1200" b="1" kern="1200" dirty="0" smtClean="0">
              <a:solidFill>
                <a:srgbClr val="C00000"/>
              </a:solidFill>
            </a:rPr>
            <a:t> </a:t>
          </a:r>
        </a:p>
        <a:p>
          <a:pPr lvl="0" algn="ctr" defTabSz="533400">
            <a:lnSpc>
              <a:spcPct val="90000"/>
            </a:lnSpc>
            <a:spcBef>
              <a:spcPct val="0"/>
            </a:spcBef>
            <a:spcAft>
              <a:spcPct val="35000"/>
            </a:spcAft>
          </a:pPr>
          <a:r>
            <a:rPr lang="en-NZ" sz="1000" b="1" i="1" kern="1200" dirty="0" smtClean="0">
              <a:solidFill>
                <a:schemeClr val="tx1"/>
              </a:solidFill>
            </a:rPr>
            <a:t>Oracle Active Data Guard</a:t>
          </a:r>
        </a:p>
        <a:p>
          <a:pPr lvl="0" algn="ctr" defTabSz="533400">
            <a:lnSpc>
              <a:spcPct val="90000"/>
            </a:lnSpc>
            <a:spcBef>
              <a:spcPct val="0"/>
            </a:spcBef>
            <a:spcAft>
              <a:spcPct val="35000"/>
            </a:spcAft>
          </a:pPr>
          <a:r>
            <a:rPr lang="en-NZ" sz="1000" b="1" i="1" kern="1200" dirty="0" smtClean="0">
              <a:solidFill>
                <a:schemeClr val="tx1"/>
              </a:solidFill>
            </a:rPr>
            <a:t>Oracle RAC</a:t>
          </a:r>
        </a:p>
        <a:p>
          <a:pPr lvl="0" algn="ctr" defTabSz="533400">
            <a:lnSpc>
              <a:spcPct val="90000"/>
            </a:lnSpc>
            <a:spcBef>
              <a:spcPct val="0"/>
            </a:spcBef>
            <a:spcAft>
              <a:spcPct val="35000"/>
            </a:spcAft>
          </a:pPr>
          <a:r>
            <a:rPr lang="en-NZ" sz="1000" b="1" i="1" kern="1200" dirty="0" smtClean="0">
              <a:solidFill>
                <a:schemeClr val="tx1"/>
              </a:solidFill>
            </a:rPr>
            <a:t>Oracle RMAN</a:t>
          </a:r>
        </a:p>
        <a:p>
          <a:pPr lvl="0" algn="ctr" defTabSz="533400">
            <a:lnSpc>
              <a:spcPct val="90000"/>
            </a:lnSpc>
            <a:spcBef>
              <a:spcPct val="0"/>
            </a:spcBef>
            <a:spcAft>
              <a:spcPct val="35000"/>
            </a:spcAft>
          </a:pPr>
          <a:r>
            <a:rPr lang="en-NZ" sz="1000" b="1" i="1" kern="1200" dirty="0" smtClean="0">
              <a:solidFill>
                <a:schemeClr val="tx1"/>
              </a:solidFill>
            </a:rPr>
            <a:t>Oracle OEM 12c Grid Control </a:t>
          </a:r>
        </a:p>
        <a:p>
          <a:pPr lvl="0" algn="ctr" defTabSz="533400">
            <a:lnSpc>
              <a:spcPct val="90000"/>
            </a:lnSpc>
            <a:spcBef>
              <a:spcPct val="0"/>
            </a:spcBef>
            <a:spcAft>
              <a:spcPct val="35000"/>
            </a:spcAft>
          </a:pPr>
          <a:r>
            <a:rPr lang="en-NZ" sz="1000" b="1" i="1" kern="1200" dirty="0" smtClean="0">
              <a:solidFill>
                <a:schemeClr val="tx1"/>
              </a:solidFill>
            </a:rPr>
            <a:t>Oracle DBCA</a:t>
          </a:r>
        </a:p>
      </dsp:txBody>
      <dsp:txXfrm>
        <a:off x="3854861" y="2853133"/>
        <a:ext cx="1880173" cy="1880173"/>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en-US"/>
          </a:p>
        </p:txBody>
      </p:sp>
      <p:sp>
        <p:nvSpPr>
          <p:cNvPr id="737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fld id="{7A9F46F6-C2C5-495B-810D-069B3687A972}" type="datetime1">
              <a:rPr lang="en-US"/>
              <a:pPr>
                <a:defRPr/>
              </a:pPr>
              <a:t>3/18/2013</a:t>
            </a:fld>
            <a:endParaRPr lang="en-US"/>
          </a:p>
        </p:txBody>
      </p:sp>
      <p:sp>
        <p:nvSpPr>
          <p:cNvPr id="737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en-US"/>
          </a:p>
        </p:txBody>
      </p:sp>
      <p:sp>
        <p:nvSpPr>
          <p:cNvPr id="737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AD188186-0492-4181-82F7-3D05FE6401CD}" type="slidenum">
              <a:rPr lang="en-US"/>
              <a:pPr>
                <a:defRPr/>
              </a:pPr>
              <a:t>‹#›</a:t>
            </a:fld>
            <a:endParaRPr lang="en-US"/>
          </a:p>
        </p:txBody>
      </p:sp>
    </p:spTree>
    <p:extLst>
      <p:ext uri="{BB962C8B-B14F-4D97-AF65-F5344CB8AC3E}">
        <p14:creationId xmlns:p14="http://schemas.microsoft.com/office/powerpoint/2010/main" val="34508438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fld id="{CBF2E26A-C831-4A83-B601-378CB2EDAADB}" type="datetime1">
              <a:rPr lang="en-US"/>
              <a:pPr>
                <a:defRPr/>
              </a:pPr>
              <a:t>3/18/2013</a:t>
            </a:fld>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5325D773-4D2C-4B64-8158-A326BAB0F3A8}" type="slidenum">
              <a:rPr lang="en-US"/>
              <a:pPr>
                <a:defRPr/>
              </a:pPr>
              <a:t>‹#›</a:t>
            </a:fld>
            <a:endParaRPr lang="en-US"/>
          </a:p>
        </p:txBody>
      </p:sp>
    </p:spTree>
    <p:extLst>
      <p:ext uri="{BB962C8B-B14F-4D97-AF65-F5344CB8AC3E}">
        <p14:creationId xmlns:p14="http://schemas.microsoft.com/office/powerpoint/2010/main" val="277168194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938C3D4F-BDAF-4E0D-9867-06F8F07BDF48}" type="datetime1">
              <a:rPr lang="en-US" smtClean="0"/>
              <a:pPr/>
              <a:t>3/18/2013</a:t>
            </a:fld>
            <a:endParaRPr lang="en-US" dirty="0" smtClean="0"/>
          </a:p>
        </p:txBody>
      </p:sp>
      <p:sp>
        <p:nvSpPr>
          <p:cNvPr id="33795" name="Rectangle 7"/>
          <p:cNvSpPr>
            <a:spLocks noGrp="1" noChangeArrowheads="1"/>
          </p:cNvSpPr>
          <p:nvPr>
            <p:ph type="sldNum" sz="quarter" idx="5"/>
          </p:nvPr>
        </p:nvSpPr>
        <p:spPr>
          <a:noFill/>
        </p:spPr>
        <p:txBody>
          <a:bodyPr/>
          <a:lstStyle/>
          <a:p>
            <a:fld id="{ED19EDAB-10D8-47BF-8366-EFF4C55F1A43}" type="slidenum">
              <a:rPr lang="en-US" smtClean="0"/>
              <a:pPr/>
              <a:t>0</a:t>
            </a:fld>
            <a:endParaRPr lang="en-US" dirty="0" smtClean="0"/>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9</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10</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11</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12</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13</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14</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15</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r>
              <a:rPr lang="en-NZ" sz="1200" kern="1200" dirty="0" smtClean="0">
                <a:solidFill>
                  <a:schemeClr val="tx1"/>
                </a:solidFill>
                <a:effectLst/>
                <a:latin typeface="Arial" charset="0"/>
                <a:ea typeface="+mn-ea"/>
                <a:cs typeface="Arial" charset="0"/>
              </a:rPr>
              <a:t>Orca adopts the simplest method of managing redundancy in an Oracle cluster:</a:t>
            </a:r>
            <a:endParaRPr lang="en-US" sz="1200" kern="1200" dirty="0" smtClean="0">
              <a:solidFill>
                <a:schemeClr val="tx1"/>
              </a:solidFill>
              <a:effectLst/>
              <a:latin typeface="Arial" charset="0"/>
              <a:ea typeface="+mn-ea"/>
              <a:cs typeface="Arial" charset="0"/>
            </a:endParaRPr>
          </a:p>
          <a:p>
            <a:pPr lvl="0"/>
            <a:r>
              <a:rPr lang="en-NZ" sz="1200" kern="1200" dirty="0" smtClean="0">
                <a:solidFill>
                  <a:schemeClr val="tx1"/>
                </a:solidFill>
                <a:effectLst/>
                <a:latin typeface="Arial" charset="0"/>
                <a:ea typeface="+mn-ea"/>
                <a:cs typeface="Arial" charset="0"/>
              </a:rPr>
              <a:t>Use nodes with uniform resource capacity</a:t>
            </a:r>
            <a:endParaRPr lang="en-US" sz="1200" kern="1200" dirty="0" smtClean="0">
              <a:solidFill>
                <a:schemeClr val="tx1"/>
              </a:solidFill>
              <a:effectLst/>
              <a:latin typeface="Arial" charset="0"/>
              <a:ea typeface="+mn-ea"/>
              <a:cs typeface="Arial" charset="0"/>
            </a:endParaRPr>
          </a:p>
          <a:p>
            <a:pPr lvl="0"/>
            <a:r>
              <a:rPr lang="en-NZ" sz="1200" kern="1200" dirty="0" smtClean="0">
                <a:solidFill>
                  <a:schemeClr val="tx1"/>
                </a:solidFill>
                <a:effectLst/>
                <a:latin typeface="Arial" charset="0"/>
                <a:ea typeface="+mn-ea"/>
                <a:cs typeface="Arial" charset="0"/>
              </a:rPr>
              <a:t>Use one node as the unit of cluster resource allocation / redundancy ("N+1")</a:t>
            </a:r>
            <a:endParaRPr lang="en-US" sz="1200" kern="1200" dirty="0" smtClean="0">
              <a:solidFill>
                <a:schemeClr val="tx1"/>
              </a:solidFill>
              <a:effectLst/>
              <a:latin typeface="Arial" charset="0"/>
              <a:ea typeface="+mn-ea"/>
              <a:cs typeface="Arial" charset="0"/>
            </a:endParaRPr>
          </a:p>
          <a:p>
            <a:pPr lvl="0"/>
            <a:r>
              <a:rPr lang="en-NZ" sz="1200" kern="1200" dirty="0" smtClean="0">
                <a:solidFill>
                  <a:schemeClr val="tx1"/>
                </a:solidFill>
                <a:effectLst/>
                <a:latin typeface="Arial" charset="0"/>
                <a:ea typeface="+mn-ea"/>
                <a:cs typeface="Arial" charset="0"/>
              </a:rPr>
              <a:t>Assign databases to nodes so they utilise the resources as much as possible without service levels becoming unacceptable during peak loads.  Capacity monitoring and planning is still required to handle growth and to accommodate new databases, but this can be managed; whereas failure situations require simple and sure resolutions.</a:t>
            </a:r>
            <a:endParaRPr lang="en-US" sz="1200" kern="1200" dirty="0" smtClean="0">
              <a:solidFill>
                <a:schemeClr val="tx1"/>
              </a:solidFill>
              <a:effectLst/>
              <a:latin typeface="Arial" charset="0"/>
              <a:ea typeface="+mn-ea"/>
              <a:cs typeface="Arial" charset="0"/>
            </a:endParaRPr>
          </a:p>
          <a:p>
            <a:pPr marL="0" lvl="0" indent="0">
              <a:buFont typeface="Arial" pitchFamily="34" charset="0"/>
              <a:buNone/>
            </a:pPr>
            <a:endParaRPr lang="en-NZ" sz="1200" kern="1200" dirty="0" smtClean="0">
              <a:solidFill>
                <a:schemeClr val="tx1"/>
              </a:solidFill>
              <a:effectLst/>
              <a:latin typeface="Arial" charset="0"/>
              <a:ea typeface="+mn-ea"/>
              <a:cs typeface="Arial" charset="0"/>
            </a:endParaRPr>
          </a:p>
          <a:p>
            <a:pPr marL="171450" lvl="0" indent="-171450">
              <a:buFont typeface="Arial" pitchFamily="34" charset="0"/>
              <a:buChar char="•"/>
            </a:pPr>
            <a:r>
              <a:rPr lang="en-NZ" sz="1200" kern="1200" dirty="0" smtClean="0">
                <a:solidFill>
                  <a:schemeClr val="tx1"/>
                </a:solidFill>
                <a:effectLst/>
                <a:latin typeface="Arial" charset="0"/>
                <a:ea typeface="+mn-ea"/>
                <a:cs typeface="Arial" charset="0"/>
              </a:rPr>
              <a:t>Interconnect traffic is minimised.</a:t>
            </a:r>
            <a:endParaRPr lang="en-US" sz="1200" kern="1200" dirty="0" smtClean="0">
              <a:solidFill>
                <a:schemeClr val="tx1"/>
              </a:solidFill>
              <a:effectLst/>
              <a:latin typeface="Arial" charset="0"/>
              <a:ea typeface="+mn-ea"/>
              <a:cs typeface="Arial" charset="0"/>
            </a:endParaRPr>
          </a:p>
          <a:p>
            <a:pPr marL="171450" lvl="0" indent="-171450">
              <a:buFont typeface="Arial" pitchFamily="34" charset="0"/>
              <a:buChar char="•"/>
            </a:pPr>
            <a:r>
              <a:rPr lang="en-NZ" sz="1200" kern="1200" dirty="0" smtClean="0">
                <a:solidFill>
                  <a:schemeClr val="tx1"/>
                </a:solidFill>
                <a:effectLst/>
                <a:latin typeface="Arial" charset="0"/>
                <a:ea typeface="+mn-ea"/>
                <a:cs typeface="Arial" charset="0"/>
              </a:rPr>
              <a:t>Only 80% of the nodes are active nodes, so the effort required for some monitoring and management tasks is reduced.</a:t>
            </a:r>
            <a:endParaRPr lang="en-US" sz="1200" kern="1200" dirty="0" smtClean="0">
              <a:solidFill>
                <a:schemeClr val="tx1"/>
              </a:solidFill>
              <a:effectLst/>
              <a:latin typeface="Arial" charset="0"/>
              <a:ea typeface="+mn-ea"/>
              <a:cs typeface="Arial" charset="0"/>
            </a:endParaRPr>
          </a:p>
          <a:p>
            <a:pPr marL="171450" lvl="0" indent="-171450">
              <a:buFont typeface="Arial" pitchFamily="34" charset="0"/>
              <a:buChar char="•"/>
            </a:pPr>
            <a:r>
              <a:rPr lang="en-NZ" sz="1200" kern="1200" dirty="0" smtClean="0">
                <a:solidFill>
                  <a:schemeClr val="tx1"/>
                </a:solidFill>
                <a:effectLst/>
                <a:latin typeface="Arial" charset="0"/>
                <a:ea typeface="+mn-ea"/>
                <a:cs typeface="Arial" charset="0"/>
              </a:rPr>
              <a:t>Adding a node doesn't require rebalancing the allocations of resources across the cluster.</a:t>
            </a:r>
            <a:r>
              <a:rPr lang="en-NZ" sz="1200" kern="1200" baseline="30000" dirty="0" smtClean="0">
                <a:solidFill>
                  <a:schemeClr val="tx1"/>
                </a:solidFill>
                <a:effectLst/>
                <a:latin typeface="Arial" charset="0"/>
                <a:ea typeface="+mn-ea"/>
                <a:cs typeface="Arial" charset="0"/>
              </a:rPr>
              <a:t> </a:t>
            </a:r>
            <a:r>
              <a:rPr lang="en-GB" sz="1200" kern="1200" baseline="30000" dirty="0" smtClean="0">
                <a:solidFill>
                  <a:schemeClr val="tx1"/>
                </a:solidFill>
                <a:effectLst/>
                <a:latin typeface="Arial" charset="0"/>
                <a:ea typeface="+mn-ea"/>
                <a:cs typeface="Arial" charset="0"/>
              </a:rPr>
              <a:t>[H410]</a:t>
            </a:r>
            <a:endParaRPr lang="en-US" sz="1200" kern="1200" dirty="0" smtClean="0">
              <a:solidFill>
                <a:schemeClr val="tx1"/>
              </a:solidFill>
              <a:effectLst/>
              <a:latin typeface="Arial" charset="0"/>
              <a:ea typeface="+mn-ea"/>
              <a:cs typeface="Arial" charset="0"/>
            </a:endParaRPr>
          </a:p>
          <a:p>
            <a:pPr marL="171450" lvl="0" indent="-171450">
              <a:buFont typeface="Arial" pitchFamily="34" charset="0"/>
              <a:buChar char="•"/>
            </a:pPr>
            <a:r>
              <a:rPr lang="en-NZ" sz="1200" kern="1200" dirty="0" smtClean="0">
                <a:solidFill>
                  <a:schemeClr val="tx1"/>
                </a:solidFill>
                <a:effectLst/>
                <a:latin typeface="Arial" charset="0"/>
                <a:ea typeface="+mn-ea"/>
                <a:cs typeface="Arial" charset="0"/>
              </a:rPr>
              <a:t>Applications that don't support RAC may still be accommodated into this environment because under normal conditions, only a single instance is active at any one time.  The database is still vulnerable to RAC bugs and some of the overhead, but there is less reliance on RAC compatible application design.  </a:t>
            </a:r>
            <a:endParaRPr lang="en-US" sz="1200" kern="1200" dirty="0" smtClean="0">
              <a:solidFill>
                <a:schemeClr val="tx1"/>
              </a:solidFill>
              <a:effectLst/>
              <a:latin typeface="Arial" charset="0"/>
              <a:ea typeface="+mn-ea"/>
              <a:cs typeface="Arial" charset="0"/>
            </a:endParaRPr>
          </a:p>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16</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17</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18</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p>
            <a:fld id="{31CC0AD8-67D8-4551-B49C-D5C1A44197C6}" type="datetime1">
              <a:rPr lang="en-US" smtClean="0"/>
              <a:pPr/>
              <a:t>3/18/2013</a:t>
            </a:fld>
            <a:endParaRPr lang="en-US" dirty="0" smtClean="0"/>
          </a:p>
        </p:txBody>
      </p:sp>
      <p:sp>
        <p:nvSpPr>
          <p:cNvPr id="34819" name="Rectangle 7"/>
          <p:cNvSpPr>
            <a:spLocks noGrp="1" noChangeArrowheads="1"/>
          </p:cNvSpPr>
          <p:nvPr>
            <p:ph type="sldNum" sz="quarter" idx="5"/>
          </p:nvPr>
        </p:nvSpPr>
        <p:spPr>
          <a:noFill/>
        </p:spPr>
        <p:txBody>
          <a:bodyPr/>
          <a:lstStyle/>
          <a:p>
            <a:fld id="{233E15AD-E2AE-445F-82ED-813634916363}" type="slidenum">
              <a:rPr lang="en-US" smtClean="0"/>
              <a:pPr/>
              <a:t>1</a:t>
            </a:fld>
            <a:endParaRPr lang="en-US" dirty="0" smtClean="0"/>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19</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20</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21</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22</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23</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24</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25</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26</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27</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28</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29</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30</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31</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32</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33</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34</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fld id="{9CD76451-A51F-4C92-B93D-ACABE6A82184}" type="datetime1">
              <a:rPr lang="en-US" smtClean="0"/>
              <a:pPr/>
              <a:t>3/18/2013</a:t>
            </a:fld>
            <a:endParaRPr lang="en-US" smtClean="0"/>
          </a:p>
        </p:txBody>
      </p:sp>
      <p:sp>
        <p:nvSpPr>
          <p:cNvPr id="60419" name="Rectangle 7"/>
          <p:cNvSpPr>
            <a:spLocks noGrp="1" noChangeArrowheads="1"/>
          </p:cNvSpPr>
          <p:nvPr>
            <p:ph type="sldNum" sz="quarter" idx="5"/>
          </p:nvPr>
        </p:nvSpPr>
        <p:spPr>
          <a:noFill/>
        </p:spPr>
        <p:txBody>
          <a:bodyPr/>
          <a:lstStyle/>
          <a:p>
            <a:fld id="{37CE141B-DBD0-41FB-A0A3-AF9456B8BFAD}" type="slidenum">
              <a:rPr lang="en-US" smtClean="0"/>
              <a:pPr/>
              <a:t>35</a:t>
            </a:fld>
            <a:endParaRPr lang="en-US" smtClean="0"/>
          </a:p>
        </p:txBody>
      </p:sp>
      <p:sp>
        <p:nvSpPr>
          <p:cNvPr id="60420" name="Rectangle 2"/>
          <p:cNvSpPr>
            <a:spLocks noGrp="1" noRot="1" noChangeAspect="1" noChangeArrowheads="1" noTextEdit="1"/>
          </p:cNvSpPr>
          <p:nvPr>
            <p:ph type="sldImg"/>
          </p:nvPr>
        </p:nvSpPr>
        <p:spPr>
          <a:ln/>
        </p:spPr>
      </p:sp>
      <p:sp>
        <p:nvSpPr>
          <p:cNvPr id="6042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3</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4</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5</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6</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7</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r>
              <a:rPr lang="en-NZ" dirty="0" smtClean="0"/>
              <a:t>Key factors </a:t>
            </a:r>
          </a:p>
          <a:p>
            <a:pPr eaLnBrk="1" hangingPunct="1"/>
            <a:endParaRPr lang="en-NZ" dirty="0" smtClean="0"/>
          </a:p>
          <a:p>
            <a:pPr eaLnBrk="1" hangingPunct="1"/>
            <a:r>
              <a:rPr lang="en-NZ" dirty="0" smtClean="0"/>
              <a:t>Cluster size</a:t>
            </a:r>
          </a:p>
          <a:p>
            <a:pPr eaLnBrk="1" hangingPunct="1"/>
            <a:r>
              <a:rPr lang="en-NZ" dirty="0" smtClean="0"/>
              <a:t>How</a:t>
            </a:r>
            <a:r>
              <a:rPr lang="en-NZ" baseline="0" dirty="0" smtClean="0"/>
              <a:t> many databases</a:t>
            </a:r>
          </a:p>
          <a:p>
            <a:pPr eaLnBrk="1" hangingPunct="1"/>
            <a:r>
              <a:rPr lang="en-NZ" baseline="0" dirty="0" smtClean="0"/>
              <a:t>Versions</a:t>
            </a:r>
          </a:p>
          <a:p>
            <a:pPr eaLnBrk="1" hangingPunct="1"/>
            <a:r>
              <a:rPr lang="en-NZ" baseline="0" dirty="0" smtClean="0"/>
              <a:t>Migration </a:t>
            </a:r>
          </a:p>
          <a:p>
            <a:pPr eaLnBrk="1" hangingPunct="1"/>
            <a:r>
              <a:rPr lang="en-NZ" baseline="0" dirty="0" smtClean="0"/>
              <a:t>Products </a:t>
            </a:r>
          </a:p>
          <a:p>
            <a:pPr eaLnBrk="1" hangingPunct="1"/>
            <a:r>
              <a:rPr lang="en-NZ" baseline="0" dirty="0" smtClean="0"/>
              <a:t>Fits into client architecture</a:t>
            </a:r>
          </a:p>
          <a:p>
            <a:pPr eaLnBrk="1" hangingPunct="1"/>
            <a:r>
              <a:rPr lang="en-NZ" baseline="0" dirty="0" smtClean="0"/>
              <a:t>Hardware consolidation </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3D5A717E-164F-4E7E-BD7D-F1D8E3D98C01}" type="datetime1">
              <a:rPr lang="en-US" smtClean="0"/>
              <a:pPr/>
              <a:t>3/18/2013</a:t>
            </a:fld>
            <a:endParaRPr lang="en-US" dirty="0" smtClean="0"/>
          </a:p>
        </p:txBody>
      </p:sp>
      <p:sp>
        <p:nvSpPr>
          <p:cNvPr id="36867" name="Rectangle 7"/>
          <p:cNvSpPr>
            <a:spLocks noGrp="1" noChangeArrowheads="1"/>
          </p:cNvSpPr>
          <p:nvPr>
            <p:ph type="sldNum" sz="quarter" idx="5"/>
          </p:nvPr>
        </p:nvSpPr>
        <p:spPr>
          <a:noFill/>
        </p:spPr>
        <p:txBody>
          <a:bodyPr/>
          <a:lstStyle/>
          <a:p>
            <a:fld id="{C1D64409-3472-43B1-B210-59E84589DD8D}" type="slidenum">
              <a:rPr lang="en-US" smtClean="0"/>
              <a:pPr/>
              <a:t>8</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r>
              <a:rPr lang="en-NZ" dirty="0" smtClean="0"/>
              <a:t>Notes</a:t>
            </a:r>
            <a:r>
              <a:rPr lang="en-NZ" baseline="0" dirty="0" smtClean="0"/>
              <a:t> : </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6443663" y="4159250"/>
            <a:ext cx="914400" cy="274638"/>
          </a:xfrm>
          <a:prstGeom prst="rect">
            <a:avLst/>
          </a:prstGeom>
          <a:noFill/>
          <a:ln w="9525">
            <a:noFill/>
            <a:miter lim="800000"/>
            <a:headEnd/>
            <a:tailEnd/>
          </a:ln>
          <a:effectLst/>
        </p:spPr>
        <p:txBody>
          <a:bodyPr>
            <a:spAutoFit/>
          </a:bodyPr>
          <a:lstStyle/>
          <a:p>
            <a:pPr algn="ctr">
              <a:spcBef>
                <a:spcPct val="50000"/>
              </a:spcBef>
              <a:defRPr/>
            </a:pPr>
            <a:r>
              <a:rPr lang="en-US" sz="1200" b="0">
                <a:solidFill>
                  <a:schemeClr val="bg1"/>
                </a:solidFill>
              </a:rPr>
              <a:t>03-23-05</a:t>
            </a:r>
          </a:p>
        </p:txBody>
      </p:sp>
      <p:sp>
        <p:nvSpPr>
          <p:cNvPr id="5" name="Rectangle 7"/>
          <p:cNvSpPr>
            <a:spLocks noChangeArrowheads="1"/>
          </p:cNvSpPr>
          <p:nvPr/>
        </p:nvSpPr>
        <p:spPr bwMode="auto">
          <a:xfrm>
            <a:off x="6191250" y="4038600"/>
            <a:ext cx="1130300" cy="503238"/>
          </a:xfrm>
          <a:prstGeom prst="rect">
            <a:avLst/>
          </a:prstGeom>
          <a:solidFill>
            <a:srgbClr val="0F3A68"/>
          </a:solidFill>
          <a:ln w="9525" algn="ctr">
            <a:noFill/>
            <a:miter lim="800000"/>
            <a:headEnd/>
            <a:tailEnd/>
          </a:ln>
          <a:effectLst/>
        </p:spPr>
        <p:txBody>
          <a:bodyPr wrap="none" anchor="ctr"/>
          <a:lstStyle/>
          <a:p>
            <a:pPr>
              <a:defRPr/>
            </a:pPr>
            <a:endParaRPr lang="en-NZ"/>
          </a:p>
        </p:txBody>
      </p:sp>
      <p:sp>
        <p:nvSpPr>
          <p:cNvPr id="6" name="Rectangle 8"/>
          <p:cNvSpPr>
            <a:spLocks noChangeArrowheads="1"/>
          </p:cNvSpPr>
          <p:nvPr/>
        </p:nvSpPr>
        <p:spPr bwMode="auto">
          <a:xfrm>
            <a:off x="76200" y="4038600"/>
            <a:ext cx="6059488" cy="501650"/>
          </a:xfrm>
          <a:prstGeom prst="rect">
            <a:avLst/>
          </a:prstGeom>
          <a:solidFill>
            <a:srgbClr val="858705"/>
          </a:solidFill>
          <a:ln w="9525" algn="ctr">
            <a:noFill/>
            <a:miter lim="800000"/>
            <a:headEnd/>
            <a:tailEnd/>
          </a:ln>
          <a:effectLst/>
        </p:spPr>
        <p:txBody>
          <a:bodyPr wrap="none" anchor="ctr"/>
          <a:lstStyle/>
          <a:p>
            <a:pPr>
              <a:defRPr/>
            </a:pPr>
            <a:endParaRPr lang="en-NZ"/>
          </a:p>
        </p:txBody>
      </p:sp>
      <p:sp>
        <p:nvSpPr>
          <p:cNvPr id="7" name="Rectangle 9"/>
          <p:cNvSpPr>
            <a:spLocks noChangeArrowheads="1"/>
          </p:cNvSpPr>
          <p:nvPr/>
        </p:nvSpPr>
        <p:spPr bwMode="auto">
          <a:xfrm>
            <a:off x="7369175" y="4038600"/>
            <a:ext cx="138113" cy="500063"/>
          </a:xfrm>
          <a:prstGeom prst="rect">
            <a:avLst/>
          </a:prstGeom>
          <a:solidFill>
            <a:srgbClr val="858705">
              <a:alpha val="50000"/>
            </a:srgbClr>
          </a:solidFill>
          <a:ln w="9525" algn="ctr">
            <a:noFill/>
            <a:miter lim="800000"/>
            <a:headEnd/>
            <a:tailEnd/>
          </a:ln>
          <a:effectLst/>
        </p:spPr>
        <p:txBody>
          <a:bodyPr wrap="none" anchor="ctr"/>
          <a:lstStyle/>
          <a:p>
            <a:pPr>
              <a:defRPr/>
            </a:pPr>
            <a:endParaRPr lang="en-NZ"/>
          </a:p>
        </p:txBody>
      </p:sp>
      <p:sp>
        <p:nvSpPr>
          <p:cNvPr id="8" name="Text Box 10"/>
          <p:cNvSpPr txBox="1">
            <a:spLocks noChangeArrowheads="1"/>
          </p:cNvSpPr>
          <p:nvPr/>
        </p:nvSpPr>
        <p:spPr bwMode="auto">
          <a:xfrm>
            <a:off x="6154243" y="4159250"/>
            <a:ext cx="1167307" cy="276999"/>
          </a:xfrm>
          <a:prstGeom prst="rect">
            <a:avLst/>
          </a:prstGeom>
          <a:noFill/>
          <a:ln w="9525">
            <a:noFill/>
            <a:miter lim="800000"/>
            <a:headEnd/>
            <a:tailEnd/>
          </a:ln>
          <a:effectLst/>
        </p:spPr>
        <p:txBody>
          <a:bodyPr wrap="none">
            <a:spAutoFit/>
          </a:bodyPr>
          <a:lstStyle/>
          <a:p>
            <a:pPr>
              <a:defRPr/>
            </a:pPr>
            <a:r>
              <a:rPr lang="en-US" sz="1200" b="0" dirty="0" smtClean="0">
                <a:solidFill>
                  <a:schemeClr val="bg1"/>
                </a:solidFill>
                <a:latin typeface="Trebuchet MS" pitchFamily="34" charset="0"/>
              </a:rPr>
              <a:t>18 March 2013</a:t>
            </a:r>
            <a:endParaRPr lang="en-US" sz="1200" b="0" dirty="0">
              <a:solidFill>
                <a:schemeClr val="bg1"/>
              </a:solidFill>
              <a:latin typeface="Trebuchet MS" pitchFamily="34" charset="0"/>
            </a:endParaRPr>
          </a:p>
        </p:txBody>
      </p:sp>
      <p:sp>
        <p:nvSpPr>
          <p:cNvPr id="5123" name="Rectangle 3"/>
          <p:cNvSpPr>
            <a:spLocks noGrp="1" noChangeArrowheads="1"/>
          </p:cNvSpPr>
          <p:nvPr>
            <p:ph type="ctrTitle"/>
          </p:nvPr>
        </p:nvSpPr>
        <p:spPr>
          <a:xfrm>
            <a:off x="123825" y="4572000"/>
            <a:ext cx="6353175" cy="784225"/>
          </a:xfrm>
        </p:spPr>
        <p:txBody>
          <a:bodyPr/>
          <a:lstStyle>
            <a:lvl1pPr>
              <a:defRPr sz="2000"/>
            </a:lvl1pPr>
          </a:lstStyle>
          <a:p>
            <a:r>
              <a:rPr lang="en-US"/>
              <a:t>Click to edit Master title style</a:t>
            </a:r>
          </a:p>
        </p:txBody>
      </p:sp>
      <p:sp>
        <p:nvSpPr>
          <p:cNvPr id="5124" name="Rectangle 4"/>
          <p:cNvSpPr>
            <a:spLocks noGrp="1" noChangeArrowheads="1"/>
          </p:cNvSpPr>
          <p:nvPr>
            <p:ph type="subTitle" idx="1"/>
          </p:nvPr>
        </p:nvSpPr>
        <p:spPr>
          <a:xfrm>
            <a:off x="123825" y="5353050"/>
            <a:ext cx="6345238" cy="781050"/>
          </a:xfrm>
        </p:spPr>
        <p:txBody>
          <a:bodyPr/>
          <a:lstStyle>
            <a:lvl1pPr marL="0" indent="0">
              <a:buFontTx/>
              <a:buNone/>
              <a:defRPr sz="1400">
                <a:solidFill>
                  <a:srgbClr val="0F3A68"/>
                </a:solidFill>
              </a:defRPr>
            </a:lvl1pPr>
          </a:lstStyle>
          <a:p>
            <a:r>
              <a:rPr lang="en-US"/>
              <a:t>Click to edit Master subtitle style</a:t>
            </a:r>
          </a:p>
        </p:txBody>
      </p:sp>
      <p:sp>
        <p:nvSpPr>
          <p:cNvPr id="10" name="Rectangle 5"/>
          <p:cNvSpPr>
            <a:spLocks noGrp="1" noChangeArrowheads="1"/>
          </p:cNvSpPr>
          <p:nvPr>
            <p:ph type="sldNum" sz="quarter" idx="10"/>
          </p:nvPr>
        </p:nvSpPr>
        <p:spPr>
          <a:xfrm>
            <a:off x="6686006" y="4698274"/>
            <a:ext cx="2133600" cy="476250"/>
          </a:xfrm>
        </p:spPr>
        <p:txBody>
          <a:bodyPr/>
          <a:lstStyle>
            <a:lvl1pPr>
              <a:defRPr/>
            </a:lvl1pPr>
          </a:lstStyle>
          <a:p>
            <a:pPr>
              <a:defRPr/>
            </a:pPr>
            <a:fld id="{0D76D51F-0C77-46EC-9797-AC3D442FA1AD}" type="slidenum">
              <a:rPr lang="en-US" smtClean="0"/>
              <a:pPr>
                <a:defRPr/>
              </a:pPr>
              <a:t>‹#›</a:t>
            </a:fld>
            <a:r>
              <a:rPr lang="en-US" dirty="0" smtClean="0"/>
              <a:t>Page &lt;#&gt; • NZOUG 2013</a:t>
            </a:r>
          </a:p>
          <a:p>
            <a:pPr>
              <a:defRPr/>
            </a:pPr>
            <a:endParaRPr lang="en-US" dirty="0"/>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r>
              <a:rPr lang="en-US" dirty="0" smtClean="0"/>
              <a:t>Page </a:t>
            </a:r>
            <a:fld id="{00B01053-561B-4164-BD64-FE6240B3C8C2}" type="slidenum">
              <a:rPr lang="en-US" smtClean="0"/>
              <a:pPr>
                <a:defRPr/>
              </a:pPr>
              <a:t>‹#›</a:t>
            </a:fld>
            <a:r>
              <a:rPr lang="en-US" dirty="0" smtClean="0"/>
              <a:t> - Oracle Pre-Sales Interview </a:t>
            </a:r>
            <a:endParaRPr lang="en-US"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8"/>
          <p:cNvSpPr>
            <a:spLocks noGrp="1" noChangeArrowheads="1"/>
          </p:cNvSpPr>
          <p:nvPr>
            <p:ph type="sldNum" sz="quarter" idx="10"/>
          </p:nvPr>
        </p:nvSpPr>
        <p:spPr>
          <a:ln/>
        </p:spPr>
        <p:txBody>
          <a:bodyPr/>
          <a:lstStyle>
            <a:lvl1pPr>
              <a:defRPr/>
            </a:lvl1pPr>
          </a:lstStyle>
          <a:p>
            <a:pPr>
              <a:defRPr/>
            </a:pPr>
            <a:r>
              <a:rPr lang="en-US" dirty="0" smtClean="0"/>
              <a:t>Page </a:t>
            </a:r>
            <a:fld id="{00B01053-561B-4164-BD64-FE6240B3C8C2}" type="slidenum">
              <a:rPr lang="en-US" smtClean="0"/>
              <a:pPr>
                <a:defRPr/>
              </a:pPr>
              <a:t>‹#›</a:t>
            </a:fld>
            <a:r>
              <a:rPr lang="en-US" dirty="0" smtClean="0"/>
              <a:t> - Oracle Pre-Sales Interview 2011</a:t>
            </a:r>
            <a:endParaRPr lang="en-US" dirty="0"/>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109538"/>
            <a:ext cx="2171700" cy="5453062"/>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109538"/>
            <a:ext cx="6362700" cy="54530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8"/>
          <p:cNvSpPr>
            <a:spLocks noGrp="1" noChangeArrowheads="1"/>
          </p:cNvSpPr>
          <p:nvPr>
            <p:ph type="sldNum" sz="quarter" idx="10"/>
          </p:nvPr>
        </p:nvSpPr>
        <p:spPr>
          <a:ln/>
        </p:spPr>
        <p:txBody>
          <a:bodyPr/>
          <a:lstStyle>
            <a:lvl1pPr>
              <a:defRPr/>
            </a:lvl1pPr>
          </a:lstStyle>
          <a:p>
            <a:pPr>
              <a:defRPr/>
            </a:pPr>
            <a:r>
              <a:rPr lang="en-US" dirty="0" smtClean="0"/>
              <a:t>Page </a:t>
            </a:r>
            <a:fld id="{00B01053-561B-4164-BD64-FE6240B3C8C2}" type="slidenum">
              <a:rPr lang="en-US" smtClean="0"/>
              <a:pPr>
                <a:defRPr/>
              </a:pPr>
              <a:t>‹#›</a:t>
            </a:fld>
            <a:r>
              <a:rPr lang="en-US" dirty="0" smtClean="0"/>
              <a:t> - Oracle Pre-Sales Interview 2011</a:t>
            </a:r>
            <a:endParaRPr lang="en-US" dirty="0"/>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8"/>
          <p:cNvSpPr>
            <a:spLocks noGrp="1" noChangeArrowheads="1"/>
          </p:cNvSpPr>
          <p:nvPr>
            <p:ph type="sldNum" sz="quarter" idx="10"/>
          </p:nvPr>
        </p:nvSpPr>
        <p:spPr>
          <a:ln/>
        </p:spPr>
        <p:txBody>
          <a:bodyPr/>
          <a:lstStyle>
            <a:lvl1pPr>
              <a:defRPr/>
            </a:lvl1pPr>
          </a:lstStyle>
          <a:p>
            <a:pPr>
              <a:defRPr/>
            </a:pPr>
            <a:r>
              <a:rPr lang="en-US" dirty="0" smtClean="0"/>
              <a:t>Page </a:t>
            </a:r>
            <a:fld id="{00B01053-561B-4164-BD64-FE6240B3C8C2}" type="slidenum">
              <a:rPr lang="en-US" smtClean="0"/>
              <a:pPr>
                <a:defRPr/>
              </a:pPr>
              <a:t>‹#›</a:t>
            </a:fld>
            <a:r>
              <a:rPr lang="en-US" dirty="0" smtClean="0"/>
              <a:t> - Oracle Pre-Sales Interview 2011</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A7E66-F337-44D6-9DA6-AFA5E03382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r>
              <a:rPr lang="en-US" dirty="0" smtClean="0"/>
              <a:t>Page </a:t>
            </a:r>
            <a:fld id="{C787DFFC-22C3-45AF-911D-350AC4BE1385}" type="slidenum">
              <a:rPr lang="en-US" smtClean="0"/>
              <a:pPr>
                <a:defRPr/>
              </a:pPr>
              <a:t>‹#›</a:t>
            </a:fld>
            <a:r>
              <a:rPr lang="en-US" dirty="0" smtClean="0"/>
              <a:t> - Oracle Pre-Sales Interview 2011</a:t>
            </a:r>
          </a:p>
          <a:p>
            <a:pPr>
              <a:defRPr/>
            </a:pPr>
            <a:endParaRPr lang="en-US" dirty="0"/>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7526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7526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8"/>
          <p:cNvSpPr>
            <a:spLocks noGrp="1" noChangeArrowheads="1"/>
          </p:cNvSpPr>
          <p:nvPr>
            <p:ph type="sldNum" sz="quarter" idx="10"/>
          </p:nvPr>
        </p:nvSpPr>
        <p:spPr>
          <a:ln/>
        </p:spPr>
        <p:txBody>
          <a:bodyPr/>
          <a:lstStyle>
            <a:lvl1pPr>
              <a:defRPr/>
            </a:lvl1pPr>
          </a:lstStyle>
          <a:p>
            <a:pPr>
              <a:defRPr/>
            </a:pPr>
            <a:r>
              <a:rPr lang="en-US" dirty="0" smtClean="0"/>
              <a:t>Page </a:t>
            </a:r>
            <a:fld id="{00B01053-561B-4164-BD64-FE6240B3C8C2}" type="slidenum">
              <a:rPr lang="en-US" smtClean="0"/>
              <a:pPr>
                <a:defRPr/>
              </a:pPr>
              <a:t>‹#›</a:t>
            </a:fld>
            <a:r>
              <a:rPr lang="en-US" dirty="0" smtClean="0"/>
              <a:t> - Oracle Pre-Sales Interview </a:t>
            </a:r>
          </a:p>
          <a:p>
            <a:pPr>
              <a:defRPr/>
            </a:pPr>
            <a:r>
              <a:rPr lang="en-US" dirty="0" smtClean="0"/>
              <a:t>2011</a:t>
            </a:r>
          </a:p>
          <a:p>
            <a:pPr>
              <a:defRPr/>
            </a:pPr>
            <a:endParaRPr lang="en-US" dirty="0"/>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Rectangle 8"/>
          <p:cNvSpPr>
            <a:spLocks noGrp="1" noChangeArrowheads="1"/>
          </p:cNvSpPr>
          <p:nvPr>
            <p:ph type="sldNum" sz="quarter" idx="10"/>
          </p:nvPr>
        </p:nvSpPr>
        <p:spPr>
          <a:ln/>
        </p:spPr>
        <p:txBody>
          <a:bodyPr/>
          <a:lstStyle>
            <a:lvl1pPr>
              <a:defRPr/>
            </a:lvl1pPr>
          </a:lstStyle>
          <a:p>
            <a:pPr>
              <a:defRPr/>
            </a:pPr>
            <a:r>
              <a:rPr lang="en-US"/>
              <a:t>Page </a:t>
            </a:r>
            <a:fld id="{3BEF8C08-DEFF-4CED-8362-BEDB965B58DD}" type="slidenum">
              <a:rPr lang="en-US"/>
              <a:pPr>
                <a:defRPr/>
              </a:pPr>
              <a:t>‹#›</a:t>
            </a:fld>
            <a:r>
              <a:rPr lang="en-US"/>
              <a:t> - HP Internal</a:t>
            </a: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Rectangle 8"/>
          <p:cNvSpPr>
            <a:spLocks noGrp="1" noChangeArrowheads="1"/>
          </p:cNvSpPr>
          <p:nvPr>
            <p:ph type="sldNum" sz="quarter" idx="10"/>
          </p:nvPr>
        </p:nvSpPr>
        <p:spPr>
          <a:ln/>
        </p:spPr>
        <p:txBody>
          <a:bodyPr/>
          <a:lstStyle>
            <a:lvl1pPr>
              <a:defRPr/>
            </a:lvl1pPr>
          </a:lstStyle>
          <a:p>
            <a:pPr>
              <a:defRPr/>
            </a:pPr>
            <a:r>
              <a:rPr lang="en-US" dirty="0" smtClean="0"/>
              <a:t>Page </a:t>
            </a:r>
            <a:fld id="{00B01053-561B-4164-BD64-FE6240B3C8C2}" type="slidenum">
              <a:rPr lang="en-US" smtClean="0"/>
              <a:pPr>
                <a:defRPr/>
              </a:pPr>
              <a:t>‹#›</a:t>
            </a:fld>
            <a:r>
              <a:rPr lang="en-US" dirty="0" smtClean="0"/>
              <a:t> - Oracle Pre-Sales Interview</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r>
              <a:rPr lang="en-US" dirty="0" smtClean="0"/>
              <a:t>Page </a:t>
            </a:r>
            <a:fld id="{00B01053-561B-4164-BD64-FE6240B3C8C2}" type="slidenum">
              <a:rPr lang="en-US" smtClean="0"/>
              <a:pPr>
                <a:defRPr/>
              </a:pPr>
              <a:t>‹#›</a:t>
            </a:fld>
            <a:r>
              <a:rPr lang="en-US" dirty="0" smtClean="0"/>
              <a:t> - Oracle Pre-Sales Interview</a:t>
            </a:r>
          </a:p>
          <a:p>
            <a:pPr>
              <a:defRPr/>
            </a:pPr>
            <a:endParaRPr lang="en-US" dirty="0"/>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a:t>
            </a:fld>
            <a:r>
              <a:rPr lang="en-US" dirty="0" smtClean="0"/>
              <a:t> - Oracle Pre-Sales Interview</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r>
              <a:rPr lang="en-US" dirty="0" smtClean="0"/>
              <a:t>Page </a:t>
            </a:r>
            <a:fld id="{00B01053-561B-4164-BD64-FE6240B3C8C2}" type="slidenum">
              <a:rPr lang="en-US" smtClean="0"/>
              <a:pPr>
                <a:defRPr/>
              </a:pPr>
              <a:t>‹#›</a:t>
            </a:fld>
            <a:r>
              <a:rPr lang="en-US" dirty="0" smtClean="0"/>
              <a:t> - Oracle Pre-Sales Interview 2011</a:t>
            </a:r>
            <a:endParaRPr lang="en-US"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ChangeArrowheads="1"/>
          </p:cNvSpPr>
          <p:nvPr/>
        </p:nvSpPr>
        <p:spPr bwMode="auto">
          <a:xfrm>
            <a:off x="95250" y="6348413"/>
            <a:ext cx="4618038" cy="333375"/>
          </a:xfrm>
          <a:prstGeom prst="rect">
            <a:avLst/>
          </a:prstGeom>
          <a:solidFill>
            <a:srgbClr val="858705"/>
          </a:solidFill>
          <a:ln w="9525" algn="ctr">
            <a:noFill/>
            <a:miter lim="800000"/>
            <a:headEnd/>
            <a:tailEnd/>
          </a:ln>
          <a:effectLst/>
        </p:spPr>
        <p:txBody>
          <a:bodyPr wrap="none" anchor="ctr"/>
          <a:lstStyle/>
          <a:p>
            <a:pPr>
              <a:defRPr/>
            </a:pPr>
            <a:endParaRPr lang="en-NZ" dirty="0"/>
          </a:p>
        </p:txBody>
      </p:sp>
      <p:sp>
        <p:nvSpPr>
          <p:cNvPr id="4100" name="Rectangle 4"/>
          <p:cNvSpPr>
            <a:spLocks noChangeArrowheads="1"/>
          </p:cNvSpPr>
          <p:nvPr/>
        </p:nvSpPr>
        <p:spPr bwMode="auto">
          <a:xfrm>
            <a:off x="4762500" y="6348413"/>
            <a:ext cx="812800" cy="333375"/>
          </a:xfrm>
          <a:prstGeom prst="rect">
            <a:avLst/>
          </a:prstGeom>
          <a:solidFill>
            <a:srgbClr val="0F3A68"/>
          </a:solidFill>
          <a:ln w="9525" algn="ctr">
            <a:noFill/>
            <a:miter lim="800000"/>
            <a:headEnd/>
            <a:tailEnd/>
          </a:ln>
          <a:effectLst/>
        </p:spPr>
        <p:txBody>
          <a:bodyPr wrap="none" anchor="ctr"/>
          <a:lstStyle/>
          <a:p>
            <a:pPr>
              <a:defRPr/>
            </a:pPr>
            <a:endParaRPr lang="en-NZ"/>
          </a:p>
        </p:txBody>
      </p:sp>
      <p:sp>
        <p:nvSpPr>
          <p:cNvPr id="4101" name="Rectangle 5"/>
          <p:cNvSpPr>
            <a:spLocks noChangeArrowheads="1"/>
          </p:cNvSpPr>
          <p:nvPr/>
        </p:nvSpPr>
        <p:spPr bwMode="auto">
          <a:xfrm>
            <a:off x="5622925" y="6350000"/>
            <a:ext cx="100013" cy="328613"/>
          </a:xfrm>
          <a:prstGeom prst="rect">
            <a:avLst/>
          </a:prstGeom>
          <a:solidFill>
            <a:srgbClr val="858705">
              <a:alpha val="50000"/>
            </a:srgbClr>
          </a:solidFill>
          <a:ln w="9525" algn="ctr">
            <a:noFill/>
            <a:miter lim="800000"/>
            <a:headEnd/>
            <a:tailEnd/>
          </a:ln>
          <a:effectLst/>
        </p:spPr>
        <p:txBody>
          <a:bodyPr wrap="none" anchor="ctr"/>
          <a:lstStyle/>
          <a:p>
            <a:pPr>
              <a:defRPr/>
            </a:pPr>
            <a:endParaRPr lang="en-NZ"/>
          </a:p>
        </p:txBody>
      </p:sp>
      <p:sp>
        <p:nvSpPr>
          <p:cNvPr id="4102" name="Rectangle 6"/>
          <p:cNvSpPr>
            <a:spLocks noGrp="1" noChangeArrowheads="1"/>
          </p:cNvSpPr>
          <p:nvPr>
            <p:ph type="title"/>
          </p:nvPr>
        </p:nvSpPr>
        <p:spPr bwMode="auto">
          <a:xfrm>
            <a:off x="457200" y="109538"/>
            <a:ext cx="86868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0" name="Rectangle 7"/>
          <p:cNvSpPr>
            <a:spLocks noGrp="1" noChangeArrowheads="1"/>
          </p:cNvSpPr>
          <p:nvPr>
            <p:ph type="body" idx="1"/>
          </p:nvPr>
        </p:nvSpPr>
        <p:spPr bwMode="auto">
          <a:xfrm>
            <a:off x="457200" y="1752600"/>
            <a:ext cx="82296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smtClean="0"/>
              <a:t>Fifth level</a:t>
            </a:r>
          </a:p>
        </p:txBody>
      </p:sp>
      <p:sp>
        <p:nvSpPr>
          <p:cNvPr id="4104" name="Rectangle 8"/>
          <p:cNvSpPr>
            <a:spLocks noGrp="1" noChangeArrowheads="1"/>
          </p:cNvSpPr>
          <p:nvPr>
            <p:ph type="sldNum" sz="quarter" idx="4"/>
          </p:nvPr>
        </p:nvSpPr>
        <p:spPr bwMode="auto">
          <a:xfrm>
            <a:off x="5791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b="0">
                <a:solidFill>
                  <a:srgbClr val="0F3A68"/>
                </a:solidFill>
                <a:latin typeface="+mj-lt"/>
              </a:defRPr>
            </a:lvl1pPr>
          </a:lstStyle>
          <a:p>
            <a:pPr>
              <a:defRPr/>
            </a:pPr>
            <a:r>
              <a:rPr lang="en-US" dirty="0" smtClean="0"/>
              <a:t>Page </a:t>
            </a:r>
            <a:fld id="{00B01053-561B-4164-BD64-FE6240B3C8C2}" type="slidenum">
              <a:rPr lang="en-US" smtClean="0"/>
              <a:pPr>
                <a:defRPr/>
              </a:pPr>
              <a:t>‹#›</a:t>
            </a:fld>
            <a:r>
              <a:rPr lang="en-US" dirty="0" smtClean="0"/>
              <a:t> </a:t>
            </a:r>
            <a:endParaRPr lang="en-US" dirty="0"/>
          </a:p>
        </p:txBody>
      </p:sp>
      <p:sp>
        <p:nvSpPr>
          <p:cNvPr id="4105" name="Text Box 9"/>
          <p:cNvSpPr txBox="1">
            <a:spLocks noChangeArrowheads="1"/>
          </p:cNvSpPr>
          <p:nvPr/>
        </p:nvSpPr>
        <p:spPr bwMode="auto">
          <a:xfrm>
            <a:off x="130175" y="6400800"/>
            <a:ext cx="4559300" cy="228600"/>
          </a:xfrm>
          <a:prstGeom prst="rect">
            <a:avLst/>
          </a:prstGeom>
          <a:noFill/>
          <a:ln w="9525">
            <a:noFill/>
            <a:miter lim="800000"/>
            <a:headEnd/>
            <a:tailEnd/>
          </a:ln>
          <a:effectLst/>
        </p:spPr>
        <p:txBody>
          <a:bodyPr>
            <a:spAutoFit/>
          </a:bodyPr>
          <a:lstStyle/>
          <a:p>
            <a:pPr>
              <a:spcBef>
                <a:spcPct val="50000"/>
              </a:spcBef>
              <a:defRPr/>
            </a:pPr>
            <a:r>
              <a:rPr lang="en-US" sz="900" b="0" dirty="0" smtClean="0">
                <a:solidFill>
                  <a:schemeClr val="bg1"/>
                </a:solidFill>
                <a:latin typeface="Trebuchet MS" pitchFamily="34" charset="0"/>
              </a:rPr>
              <a:t>Sumanth Kaushik – NZOUG</a:t>
            </a:r>
            <a:r>
              <a:rPr lang="en-US" sz="900" b="0" baseline="0" dirty="0" smtClean="0">
                <a:solidFill>
                  <a:schemeClr val="bg1"/>
                </a:solidFill>
                <a:latin typeface="Trebuchet MS" pitchFamily="34" charset="0"/>
              </a:rPr>
              <a:t> </a:t>
            </a:r>
            <a:r>
              <a:rPr lang="en-US" sz="900" b="0" dirty="0" smtClean="0">
                <a:solidFill>
                  <a:schemeClr val="bg1"/>
                </a:solidFill>
                <a:latin typeface="Trebuchet MS" pitchFamily="34" charset="0"/>
              </a:rPr>
              <a:t>2013</a:t>
            </a:r>
            <a:endParaRPr lang="en-US" sz="900" b="0" dirty="0">
              <a:solidFill>
                <a:schemeClr val="bg1"/>
              </a:solidFill>
              <a:latin typeface="Trebuchet MS" pitchFamily="34" charset="0"/>
            </a:endParaRPr>
          </a:p>
        </p:txBody>
      </p:sp>
      <p:sp>
        <p:nvSpPr>
          <p:cNvPr id="4106" name="Text Box 10"/>
          <p:cNvSpPr txBox="1">
            <a:spLocks noChangeArrowheads="1"/>
          </p:cNvSpPr>
          <p:nvPr/>
        </p:nvSpPr>
        <p:spPr bwMode="auto">
          <a:xfrm>
            <a:off x="4701758" y="6402388"/>
            <a:ext cx="963725" cy="230832"/>
          </a:xfrm>
          <a:prstGeom prst="rect">
            <a:avLst/>
          </a:prstGeom>
          <a:noFill/>
          <a:ln w="9525">
            <a:noFill/>
            <a:miter lim="800000"/>
            <a:headEnd/>
            <a:tailEnd/>
          </a:ln>
          <a:effectLst/>
        </p:spPr>
        <p:txBody>
          <a:bodyPr wrap="none">
            <a:spAutoFit/>
          </a:bodyPr>
          <a:lstStyle/>
          <a:p>
            <a:pPr>
              <a:defRPr/>
            </a:pPr>
            <a:r>
              <a:rPr lang="en-US" sz="900" b="0" dirty="0" smtClean="0">
                <a:solidFill>
                  <a:schemeClr val="bg1"/>
                </a:solidFill>
                <a:latin typeface="Trebuchet MS" pitchFamily="34" charset="0"/>
              </a:rPr>
              <a:t>18 March</a:t>
            </a:r>
            <a:r>
              <a:rPr lang="en-US" sz="900" b="0" baseline="0" dirty="0" smtClean="0">
                <a:solidFill>
                  <a:schemeClr val="bg1"/>
                </a:solidFill>
                <a:latin typeface="Trebuchet MS" pitchFamily="34" charset="0"/>
              </a:rPr>
              <a:t> </a:t>
            </a:r>
            <a:r>
              <a:rPr lang="en-US" sz="900" b="0" dirty="0" smtClean="0">
                <a:solidFill>
                  <a:schemeClr val="bg1"/>
                </a:solidFill>
                <a:latin typeface="Trebuchet MS" pitchFamily="34" charset="0"/>
              </a:rPr>
              <a:t>2013</a:t>
            </a:r>
            <a:endParaRPr lang="en-US" sz="900" b="0" dirty="0">
              <a:solidFill>
                <a:schemeClr val="bg1"/>
              </a:solidFill>
              <a:latin typeface="Trebuchet MS" pitchFamily="34" charset="0"/>
            </a:endParaRPr>
          </a:p>
        </p:txBody>
      </p:sp>
    </p:spTree>
  </p:cSld>
  <p:clrMap bg1="lt1" tx1="dk1" bg2="lt2" tx2="dk2" accent1="accent1" accent2="accent2" accent3="accent3" accent4="accent4" accent5="accent5" accent6="accent6" hlink="hlink" folHlink="folHlink"/>
  <p:sldLayoutIdLst>
    <p:sldLayoutId id="2147483686" r:id="rId1"/>
    <p:sldLayoutId id="2147483678" r:id="rId2"/>
    <p:sldLayoutId id="2147483679" r:id="rId3"/>
    <p:sldLayoutId id="2147483680" r:id="rId4"/>
    <p:sldLayoutId id="2147483681" r:id="rId5"/>
    <p:sldLayoutId id="2147483682" r:id="rId6"/>
    <p:sldLayoutId id="2147483687" r:id="rId7"/>
    <p:sldLayoutId id="2147483689" r:id="rId8"/>
    <p:sldLayoutId id="2147483688" r:id="rId9"/>
    <p:sldLayoutId id="2147483683" r:id="rId10"/>
    <p:sldLayoutId id="2147483684" r:id="rId11"/>
    <p:sldLayoutId id="2147483685" r:id="rId12"/>
  </p:sldLayoutIdLst>
  <p:transition>
    <p:wipe dir="r"/>
  </p:transition>
  <p:timing>
    <p:tnLst>
      <p:par>
        <p:cTn id="1" dur="indefinite" restart="never" nodeType="tmRoot"/>
      </p:par>
    </p:tnLst>
  </p:timing>
  <p:hf hdr="0" ftr="0"/>
  <p:txStyles>
    <p:title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p:titleStyle>
    <p:bodyStyle>
      <a:lvl1pPr marL="228600" indent="-228600" algn="l" rtl="0" eaLnBrk="0" fontAlgn="base" hangingPunct="0">
        <a:spcBef>
          <a:spcPct val="4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40000"/>
        </a:spcBef>
        <a:spcAft>
          <a:spcPct val="0"/>
        </a:spcAft>
        <a:buChar char="–"/>
        <a:defRPr sz="1400">
          <a:solidFill>
            <a:schemeClr val="tx1"/>
          </a:solidFill>
          <a:latin typeface="+mn-lt"/>
        </a:defRPr>
      </a:lvl2pPr>
      <a:lvl3pPr marL="1143000" indent="-228600" algn="l" rtl="0" eaLnBrk="0" fontAlgn="base" hangingPunct="0">
        <a:spcBef>
          <a:spcPct val="40000"/>
        </a:spcBef>
        <a:spcAft>
          <a:spcPct val="0"/>
        </a:spcAft>
        <a:buChar char="•"/>
        <a:defRPr sz="1400">
          <a:solidFill>
            <a:schemeClr val="tx1"/>
          </a:solidFill>
          <a:latin typeface="+mn-lt"/>
        </a:defRPr>
      </a:lvl3pPr>
      <a:lvl4pPr marL="1543050" indent="-228600" algn="l" rtl="0" eaLnBrk="0" fontAlgn="base" hangingPunct="0">
        <a:spcBef>
          <a:spcPct val="40000"/>
        </a:spcBef>
        <a:spcAft>
          <a:spcPct val="0"/>
        </a:spcAft>
        <a:buChar char="–"/>
        <a:defRPr sz="1400">
          <a:solidFill>
            <a:schemeClr val="tx1"/>
          </a:solidFill>
          <a:latin typeface="+mn-lt"/>
        </a:defRPr>
      </a:lvl4pPr>
      <a:lvl5pPr marL="1943100" indent="-228600" algn="l" rtl="0" eaLnBrk="0" fontAlgn="base" hangingPunct="0">
        <a:spcBef>
          <a:spcPct val="40000"/>
        </a:spcBef>
        <a:spcAft>
          <a:spcPct val="0"/>
        </a:spcAft>
        <a:buChar char="»"/>
        <a:defRPr sz="1400">
          <a:solidFill>
            <a:schemeClr val="tx1"/>
          </a:solidFill>
          <a:latin typeface="+mn-lt"/>
        </a:defRPr>
      </a:lvl5pPr>
      <a:lvl6pPr marL="2400300" indent="-228600" algn="l" rtl="0" fontAlgn="base">
        <a:spcBef>
          <a:spcPct val="40000"/>
        </a:spcBef>
        <a:spcAft>
          <a:spcPct val="0"/>
        </a:spcAft>
        <a:buChar char="»"/>
        <a:defRPr sz="1400">
          <a:solidFill>
            <a:schemeClr val="tx1"/>
          </a:solidFill>
          <a:latin typeface="+mn-lt"/>
        </a:defRPr>
      </a:lvl6pPr>
      <a:lvl7pPr marL="2857500" indent="-228600" algn="l" rtl="0" fontAlgn="base">
        <a:spcBef>
          <a:spcPct val="40000"/>
        </a:spcBef>
        <a:spcAft>
          <a:spcPct val="0"/>
        </a:spcAft>
        <a:buChar char="»"/>
        <a:defRPr sz="1400">
          <a:solidFill>
            <a:schemeClr val="tx1"/>
          </a:solidFill>
          <a:latin typeface="+mn-lt"/>
        </a:defRPr>
      </a:lvl7pPr>
      <a:lvl8pPr marL="3314700" indent="-228600" algn="l" rtl="0" fontAlgn="base">
        <a:spcBef>
          <a:spcPct val="40000"/>
        </a:spcBef>
        <a:spcAft>
          <a:spcPct val="0"/>
        </a:spcAft>
        <a:buChar char="»"/>
        <a:defRPr sz="1400">
          <a:solidFill>
            <a:schemeClr val="tx1"/>
          </a:solidFill>
          <a:latin typeface="+mn-lt"/>
        </a:defRPr>
      </a:lvl8pPr>
      <a:lvl9pPr marL="3771900" indent="-228600" algn="l" rtl="0" fontAlgn="base">
        <a:spcBef>
          <a:spcPct val="4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A7E66-F337-44D6-9DA6-AFA5E03382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7.emf"/><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4100" y="3339097"/>
            <a:ext cx="6353175" cy="784225"/>
          </a:xfrm>
        </p:spPr>
        <p:txBody>
          <a:bodyPr/>
          <a:lstStyle/>
          <a:p>
            <a:r>
              <a:rPr lang="en-US" sz="2800" dirty="0" smtClean="0"/>
              <a:t>Database Consolidation with Oracle</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Key decisions</a:t>
            </a:r>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9</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63618" y="1041401"/>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228600" indent="-228600">
              <a:spcBef>
                <a:spcPct val="40000"/>
              </a:spcBef>
              <a:buFontTx/>
              <a:buChar char="•"/>
              <a:defRPr sz="2000" b="0" kern="0">
                <a:latin typeface="+mn-lt"/>
                <a:cs typeface="+mn-cs"/>
              </a:defRPr>
            </a:lvl1pPr>
            <a:lvl2pPr marL="685800" lvl="1" indent="-228600">
              <a:spcBef>
                <a:spcPct val="40000"/>
              </a:spcBef>
              <a:buFontTx/>
              <a:buChar char="•"/>
              <a:defRPr sz="2000" b="0" kern="0">
                <a:latin typeface="+mn-lt"/>
                <a:cs typeface="+mn-cs"/>
              </a:defRPr>
            </a:lvl2pPr>
          </a:lstStyle>
          <a:p>
            <a:endParaRPr lang="en-NZ" dirty="0"/>
          </a:p>
          <a:p>
            <a:r>
              <a:rPr lang="en-NZ" dirty="0"/>
              <a:t>Cluster Size</a:t>
            </a:r>
          </a:p>
          <a:p>
            <a:pPr lvl="1"/>
            <a:r>
              <a:rPr lang="en-NZ" dirty="0"/>
              <a:t>3-6 nodes per cluster</a:t>
            </a:r>
          </a:p>
          <a:p>
            <a:r>
              <a:rPr lang="en-NZ" dirty="0"/>
              <a:t>Server Size </a:t>
            </a:r>
          </a:p>
          <a:p>
            <a:pPr lvl="1"/>
            <a:r>
              <a:rPr lang="en-NZ" dirty="0" smtClean="0"/>
              <a:t>HP DL585 </a:t>
            </a:r>
            <a:r>
              <a:rPr lang="en-NZ" dirty="0"/>
              <a:t>G7 – 24 cores /256 GB RAM</a:t>
            </a:r>
          </a:p>
          <a:p>
            <a:pPr lvl="1"/>
            <a:r>
              <a:rPr lang="en-NZ" dirty="0" smtClean="0"/>
              <a:t>HP DL380 </a:t>
            </a:r>
            <a:r>
              <a:rPr lang="en-NZ" dirty="0"/>
              <a:t>G7 – 16 cores/ 16 GB RAM</a:t>
            </a:r>
          </a:p>
          <a:p>
            <a:r>
              <a:rPr lang="en-NZ" dirty="0"/>
              <a:t>Oracle instances</a:t>
            </a:r>
          </a:p>
          <a:p>
            <a:pPr lvl="1"/>
            <a:r>
              <a:rPr lang="en-NZ" dirty="0"/>
              <a:t>15-20 instances per </a:t>
            </a:r>
            <a:r>
              <a:rPr lang="en-NZ" dirty="0" smtClean="0"/>
              <a:t>server</a:t>
            </a:r>
          </a:p>
          <a:p>
            <a:r>
              <a:rPr lang="en-NZ" dirty="0" smtClean="0"/>
              <a:t>NICs</a:t>
            </a:r>
            <a:endParaRPr lang="en-NZ" dirty="0"/>
          </a:p>
          <a:p>
            <a:pPr lvl="1"/>
            <a:r>
              <a:rPr lang="en-NZ" dirty="0"/>
              <a:t>1GbE Network Interface </a:t>
            </a:r>
            <a:r>
              <a:rPr lang="en-NZ" dirty="0" smtClean="0"/>
              <a:t>Cards</a:t>
            </a:r>
            <a:endParaRPr lang="en-NZ" dirty="0"/>
          </a:p>
          <a:p>
            <a:pPr lvl="1"/>
            <a:endParaRPr lang="en-NZ"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7250" y="2137908"/>
            <a:ext cx="2476500" cy="2476500"/>
          </a:xfrm>
          <a:prstGeom prst="rect">
            <a:avLst/>
          </a:prstGeom>
        </p:spPr>
      </p:pic>
    </p:spTree>
    <p:extLst>
      <p:ext uri="{BB962C8B-B14F-4D97-AF65-F5344CB8AC3E}">
        <p14:creationId xmlns:p14="http://schemas.microsoft.com/office/powerpoint/2010/main" val="22207274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10</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marR="0" lvl="0" indent="-228600" algn="l" defTabSz="914400" rtl="0" eaLnBrk="1" fontAlgn="base" latinLnBrk="0" hangingPunct="1">
              <a:lnSpc>
                <a:spcPct val="100000"/>
              </a:lnSpc>
              <a:spcBef>
                <a:spcPct val="40000"/>
              </a:spcBef>
              <a:spcAft>
                <a:spcPct val="0"/>
              </a:spcAft>
              <a:buClrTx/>
              <a:buSzTx/>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sp>
        <p:nvSpPr>
          <p:cNvPr id="8" name="Rectangle 2"/>
          <p:cNvSpPr txBox="1">
            <a:spLocks noChangeArrowheads="1"/>
          </p:cNvSpPr>
          <p:nvPr/>
        </p:nvSpPr>
        <p:spPr bwMode="auto">
          <a:xfrm>
            <a:off x="476251" y="124897"/>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Oracle Solution Architecture</a:t>
            </a:r>
            <a:br>
              <a:rPr lang="en-US" b="1" dirty="0" smtClean="0"/>
            </a:br>
            <a:r>
              <a:rPr lang="en-US" sz="2000" dirty="0" smtClean="0"/>
              <a:t>Disaster Recovery decisions </a:t>
            </a:r>
            <a:endParaRPr lang="en-US" sz="2000" b="1" dirty="0" smtClean="0"/>
          </a:p>
        </p:txBody>
      </p:sp>
      <p:sp>
        <p:nvSpPr>
          <p:cNvPr id="7" name="Rectangle 3"/>
          <p:cNvSpPr txBox="1">
            <a:spLocks noChangeArrowheads="1"/>
          </p:cNvSpPr>
          <p:nvPr/>
        </p:nvSpPr>
        <p:spPr bwMode="auto">
          <a:xfrm>
            <a:off x="398463" y="1153124"/>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buFontTx/>
              <a:buChar char="•"/>
            </a:pPr>
            <a:r>
              <a:rPr lang="en-NZ" sz="2000" kern="0" dirty="0" smtClean="0">
                <a:latin typeface="+mn-lt"/>
                <a:cs typeface="+mn-cs"/>
              </a:rPr>
              <a:t>Stretch/ Extended Cluster</a:t>
            </a:r>
          </a:p>
          <a:p>
            <a:pPr marL="800100" lvl="1" indent="-342900">
              <a:spcBef>
                <a:spcPct val="40000"/>
              </a:spcBef>
              <a:buFont typeface="Wingdings" pitchFamily="2" charset="2"/>
              <a:buChar char="q"/>
            </a:pPr>
            <a:r>
              <a:rPr lang="en-NZ" sz="2000" b="0" kern="0" dirty="0" smtClean="0">
                <a:latin typeface="+mn-lt"/>
                <a:cs typeface="+mn-cs"/>
              </a:rPr>
              <a:t>Relatively Rare </a:t>
            </a:r>
          </a:p>
          <a:p>
            <a:pPr marL="800100" lvl="1" indent="-342900">
              <a:spcBef>
                <a:spcPct val="40000"/>
              </a:spcBef>
              <a:buFont typeface="Wingdings" pitchFamily="2" charset="2"/>
              <a:buChar char="q"/>
            </a:pPr>
            <a:r>
              <a:rPr lang="en-NZ" sz="2000" b="0" kern="0" dirty="0" smtClean="0">
                <a:latin typeface="+mn-lt"/>
                <a:cs typeface="+mn-cs"/>
              </a:rPr>
              <a:t>Heavily reliant on Infrastructure</a:t>
            </a:r>
          </a:p>
          <a:p>
            <a:pPr marL="800100" lvl="1" indent="-342900">
              <a:spcBef>
                <a:spcPct val="40000"/>
              </a:spcBef>
              <a:buFont typeface="Wingdings" pitchFamily="2" charset="2"/>
              <a:buChar char="q"/>
            </a:pPr>
            <a:r>
              <a:rPr lang="en-NZ" sz="2000" b="0" kern="0" dirty="0" smtClean="0">
                <a:latin typeface="+mn-lt"/>
                <a:cs typeface="+mn-cs"/>
              </a:rPr>
              <a:t>Third Site required for vote disk </a:t>
            </a:r>
          </a:p>
          <a:p>
            <a:pPr marL="228600" indent="-228600">
              <a:spcBef>
                <a:spcPct val="40000"/>
              </a:spcBef>
              <a:buFontTx/>
              <a:buChar char="•"/>
            </a:pPr>
            <a:r>
              <a:rPr lang="en-NZ" sz="2000" kern="0" dirty="0" smtClean="0">
                <a:latin typeface="+mn-lt"/>
                <a:cs typeface="+mn-cs"/>
              </a:rPr>
              <a:t>SAN replication </a:t>
            </a:r>
          </a:p>
          <a:p>
            <a:pPr marL="800100" lvl="1" indent="-342900">
              <a:spcBef>
                <a:spcPct val="40000"/>
              </a:spcBef>
              <a:buFont typeface="Wingdings" pitchFamily="2" charset="2"/>
              <a:buChar char="q"/>
            </a:pPr>
            <a:r>
              <a:rPr lang="en-NZ" sz="2000" b="0" kern="0" dirty="0" smtClean="0">
                <a:latin typeface="+mn-lt"/>
                <a:cs typeface="+mn-cs"/>
              </a:rPr>
              <a:t>Relatively Simple</a:t>
            </a:r>
          </a:p>
          <a:p>
            <a:pPr marL="800100" lvl="1" indent="-342900">
              <a:spcBef>
                <a:spcPct val="40000"/>
              </a:spcBef>
              <a:buFont typeface="Wingdings" pitchFamily="2" charset="2"/>
              <a:buChar char="q"/>
            </a:pPr>
            <a:r>
              <a:rPr lang="en-NZ" sz="2000" b="0" kern="0" dirty="0" smtClean="0">
                <a:latin typeface="+mn-lt"/>
                <a:cs typeface="+mn-cs"/>
              </a:rPr>
              <a:t>Reliance on Storage Team</a:t>
            </a:r>
          </a:p>
          <a:p>
            <a:pPr marL="228600" indent="-228600">
              <a:spcBef>
                <a:spcPct val="40000"/>
              </a:spcBef>
              <a:buFontTx/>
              <a:buChar char="•"/>
            </a:pPr>
            <a:r>
              <a:rPr lang="en-NZ" sz="2000" kern="0" dirty="0" smtClean="0">
                <a:latin typeface="+mn-lt"/>
                <a:cs typeface="+mn-cs"/>
              </a:rPr>
              <a:t>Oracle </a:t>
            </a:r>
            <a:r>
              <a:rPr lang="en-NZ" sz="2000" kern="0" dirty="0" err="1" smtClean="0">
                <a:latin typeface="+mn-lt"/>
                <a:cs typeface="+mn-cs"/>
              </a:rPr>
              <a:t>DataGuard</a:t>
            </a:r>
            <a:r>
              <a:rPr lang="en-NZ" sz="2000" kern="0" dirty="0" smtClean="0">
                <a:latin typeface="+mn-lt"/>
                <a:cs typeface="+mn-cs"/>
              </a:rPr>
              <a:t> </a:t>
            </a:r>
          </a:p>
          <a:p>
            <a:pPr marL="800100" lvl="1" indent="-342900">
              <a:spcBef>
                <a:spcPct val="40000"/>
              </a:spcBef>
              <a:buFont typeface="Wingdings" pitchFamily="2" charset="2"/>
              <a:buChar char="q"/>
            </a:pPr>
            <a:r>
              <a:rPr lang="en-NZ" sz="2000" b="0" kern="0" dirty="0" smtClean="0">
                <a:latin typeface="+mn-lt"/>
                <a:cs typeface="+mn-cs"/>
              </a:rPr>
              <a:t>Complies with Oracle MAA</a:t>
            </a:r>
          </a:p>
          <a:p>
            <a:pPr marL="800100" lvl="1" indent="-342900">
              <a:spcBef>
                <a:spcPct val="40000"/>
              </a:spcBef>
              <a:buFont typeface="Wingdings" pitchFamily="2" charset="2"/>
              <a:buChar char="q"/>
            </a:pPr>
            <a:r>
              <a:rPr lang="en-NZ" sz="2000" b="0" kern="0" dirty="0" smtClean="0">
                <a:latin typeface="+mn-lt"/>
                <a:cs typeface="+mn-cs"/>
              </a:rPr>
              <a:t>Offers snapshot/active configuration</a:t>
            </a:r>
          </a:p>
          <a:p>
            <a:pPr marL="800100" lvl="1" indent="-342900">
              <a:spcBef>
                <a:spcPct val="40000"/>
              </a:spcBef>
              <a:buFont typeface="Wingdings" pitchFamily="2" charset="2"/>
              <a:buChar char="q"/>
            </a:pPr>
            <a:r>
              <a:rPr lang="en-NZ" sz="2000" b="0" kern="0" dirty="0" smtClean="0">
                <a:latin typeface="+mn-lt"/>
                <a:cs typeface="+mn-cs"/>
              </a:rPr>
              <a:t>Standby can offer backups/reporting </a:t>
            </a:r>
          </a:p>
          <a:p>
            <a:pPr marL="685800" lvl="1" indent="-228600">
              <a:spcBef>
                <a:spcPct val="40000"/>
              </a:spcBef>
              <a:buFontTx/>
              <a:buChar char="•"/>
            </a:pPr>
            <a:endParaRPr lang="en-NZ" sz="2000" b="0" kern="0" dirty="0" smtClean="0">
              <a:latin typeface="+mn-lt"/>
              <a:cs typeface="+mn-cs"/>
            </a:endParaRPr>
          </a:p>
          <a:p>
            <a:pPr marL="228600" marR="0" lvl="0" indent="-228600" algn="l" defTabSz="914400" rtl="0" eaLnBrk="1" fontAlgn="base" latinLnBrk="0" hangingPunct="1">
              <a:lnSpc>
                <a:spcPct val="100000"/>
              </a:lnSpc>
              <a:spcBef>
                <a:spcPct val="40000"/>
              </a:spcBef>
              <a:spcAft>
                <a:spcPct val="0"/>
              </a:spcAft>
              <a:buClrTx/>
              <a:buSzTx/>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spTree>
    <p:extLst>
      <p:ext uri="{BB962C8B-B14F-4D97-AF65-F5344CB8AC3E}">
        <p14:creationId xmlns:p14="http://schemas.microsoft.com/office/powerpoint/2010/main" val="11984978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box(in)">
                                      <p:cBhvr>
                                        <p:cTn id="10" dur="500"/>
                                        <p:tgtEl>
                                          <p:spTgt spid="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box(in)">
                                      <p:cBhvr>
                                        <p:cTn id="13" dur="500"/>
                                        <p:tgtEl>
                                          <p:spTgt spid="7">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box(in)">
                                      <p:cBhvr>
                                        <p:cTn id="16" dur="500"/>
                                        <p:tgtEl>
                                          <p:spTgt spid="7">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box(in)">
                                      <p:cBhvr>
                                        <p:cTn id="19" dur="500"/>
                                        <p:tgtEl>
                                          <p:spTgt spid="7">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box(in)">
                                      <p:cBhvr>
                                        <p:cTn id="22" dur="500"/>
                                        <p:tgtEl>
                                          <p:spTgt spid="7">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Effect transition="in" filter="box(in)">
                                      <p:cBhvr>
                                        <p:cTn id="25" dur="500"/>
                                        <p:tgtEl>
                                          <p:spTgt spid="7">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7">
                                            <p:txEl>
                                              <p:pRg st="7" end="7"/>
                                            </p:txEl>
                                          </p:spTgt>
                                        </p:tgtEl>
                                        <p:attrNameLst>
                                          <p:attrName>style.visibility</p:attrName>
                                        </p:attrNameLst>
                                      </p:cBhvr>
                                      <p:to>
                                        <p:strVal val="visible"/>
                                      </p:to>
                                    </p:set>
                                    <p:animEffect transition="in" filter="box(in)">
                                      <p:cBhvr>
                                        <p:cTn id="28" dur="500"/>
                                        <p:tgtEl>
                                          <p:spTgt spid="7">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animEffect transition="in" filter="box(in)">
                                      <p:cBhvr>
                                        <p:cTn id="31" dur="500"/>
                                        <p:tgtEl>
                                          <p:spTgt spid="7">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7">
                                            <p:txEl>
                                              <p:pRg st="9" end="9"/>
                                            </p:txEl>
                                          </p:spTgt>
                                        </p:tgtEl>
                                        <p:attrNameLst>
                                          <p:attrName>style.visibility</p:attrName>
                                        </p:attrNameLst>
                                      </p:cBhvr>
                                      <p:to>
                                        <p:strVal val="visible"/>
                                      </p:to>
                                    </p:set>
                                    <p:animEffect transition="in" filter="box(in)">
                                      <p:cBhvr>
                                        <p:cTn id="34" dur="500"/>
                                        <p:tgtEl>
                                          <p:spTgt spid="7">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Effect transition="in" filter="box(in)">
                                      <p:cBhvr>
                                        <p:cTn id="3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11</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marR="0" lvl="0" indent="-228600" algn="l" defTabSz="914400" rtl="0" eaLnBrk="1" fontAlgn="base" latinLnBrk="0" hangingPunct="1">
              <a:lnSpc>
                <a:spcPct val="100000"/>
              </a:lnSpc>
              <a:spcBef>
                <a:spcPct val="40000"/>
              </a:spcBef>
              <a:spcAft>
                <a:spcPct val="0"/>
              </a:spcAft>
              <a:buClrTx/>
              <a:buSzTx/>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Oracle Solution Architecture</a:t>
            </a:r>
            <a:br>
              <a:rPr lang="en-US" b="1" dirty="0" smtClean="0"/>
            </a:br>
            <a:r>
              <a:rPr lang="en-US" sz="2000" dirty="0" smtClean="0"/>
              <a:t>Oracle services</a:t>
            </a:r>
            <a:endParaRPr lang="en-US" sz="2000" b="1" dirty="0" smtClean="0"/>
          </a:p>
        </p:txBody>
      </p:sp>
      <p:sp>
        <p:nvSpPr>
          <p:cNvPr id="7" name="Rectangle 3"/>
          <p:cNvSpPr txBox="1">
            <a:spLocks noChangeArrowheads="1"/>
          </p:cNvSpPr>
          <p:nvPr/>
        </p:nvSpPr>
        <p:spPr bwMode="auto">
          <a:xfrm>
            <a:off x="457200" y="1153125"/>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Workload partitioned between cluster </a:t>
            </a:r>
          </a:p>
          <a:p>
            <a:pPr marL="228600" indent="-228600">
              <a:spcBef>
                <a:spcPct val="40000"/>
              </a:spcBef>
              <a:buFontTx/>
              <a:buChar char="•"/>
            </a:pPr>
            <a:r>
              <a:rPr lang="en-NZ" sz="2000" b="0" kern="0" dirty="0" smtClean="0">
                <a:latin typeface="+mn-lt"/>
                <a:cs typeface="+mn-cs"/>
              </a:rPr>
              <a:t>Available/ Preferred mechanism </a:t>
            </a:r>
          </a:p>
          <a:p>
            <a:pPr marL="228600" indent="-228600">
              <a:spcBef>
                <a:spcPct val="40000"/>
              </a:spcBef>
              <a:buFontTx/>
              <a:buChar char="•"/>
            </a:pPr>
            <a:r>
              <a:rPr lang="en-NZ" sz="2000" b="0" kern="0" dirty="0" smtClean="0">
                <a:latin typeface="+mn-lt"/>
                <a:cs typeface="+mn-cs"/>
              </a:rPr>
              <a:t>Prod / Test services </a:t>
            </a:r>
          </a:p>
          <a:p>
            <a:pPr marL="228600" indent="-228600">
              <a:spcBef>
                <a:spcPct val="40000"/>
              </a:spcBef>
              <a:buFontTx/>
              <a:buChar char="•"/>
            </a:pPr>
            <a:r>
              <a:rPr lang="en-NZ" sz="2000" b="0" kern="0" dirty="0" smtClean="0">
                <a:latin typeface="+mn-lt"/>
                <a:cs typeface="+mn-cs"/>
              </a:rPr>
              <a:t>Backup services </a:t>
            </a:r>
          </a:p>
          <a:p>
            <a:pPr marL="228600" indent="-228600">
              <a:spcBef>
                <a:spcPct val="40000"/>
              </a:spcBef>
              <a:buFontTx/>
              <a:buChar char="•"/>
            </a:pPr>
            <a:r>
              <a:rPr lang="en-NZ" sz="2000" b="0" kern="0" dirty="0" smtClean="0">
                <a:latin typeface="+mn-lt"/>
                <a:cs typeface="+mn-cs"/>
              </a:rPr>
              <a:t>Ad-hoc services for month-end/batch processing </a:t>
            </a:r>
          </a:p>
          <a:p>
            <a:pPr marL="228600" marR="0" lvl="0" indent="-228600" algn="l" defTabSz="914400" rtl="0" eaLnBrk="1" fontAlgn="base" latinLnBrk="0" hangingPunct="1">
              <a:lnSpc>
                <a:spcPct val="100000"/>
              </a:lnSpc>
              <a:spcBef>
                <a:spcPct val="40000"/>
              </a:spcBef>
              <a:spcAft>
                <a:spcPct val="0"/>
              </a:spcAft>
              <a:buClrTx/>
              <a:buSzTx/>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381713885"/>
              </p:ext>
            </p:extLst>
          </p:nvPr>
        </p:nvGraphicFramePr>
        <p:xfrm>
          <a:off x="915988" y="3949700"/>
          <a:ext cx="6627813" cy="1885950"/>
        </p:xfrm>
        <a:graphic>
          <a:graphicData uri="http://schemas.openxmlformats.org/drawingml/2006/table">
            <a:tbl>
              <a:tblPr firstRow="1" firstCol="1" lastRow="1" lastCol="1" bandRow="1" bandCol="1">
                <a:tableStyleId>{5C22544A-7EE6-4342-B048-85BDC9FD1C3A}</a:tableStyleId>
              </a:tblPr>
              <a:tblGrid>
                <a:gridCol w="1690141"/>
                <a:gridCol w="1650478"/>
                <a:gridCol w="1591387"/>
                <a:gridCol w="1695807"/>
              </a:tblGrid>
              <a:tr h="628650">
                <a:tc>
                  <a:txBody>
                    <a:bodyPr/>
                    <a:lstStyle/>
                    <a:p>
                      <a:pPr algn="ctr">
                        <a:spcAft>
                          <a:spcPts val="0"/>
                        </a:spcAft>
                      </a:pPr>
                      <a:r>
                        <a:rPr lang="en-NZ" sz="1400" dirty="0">
                          <a:solidFill>
                            <a:schemeClr val="tx1"/>
                          </a:solidFill>
                          <a:effectLst/>
                        </a:rPr>
                        <a:t>Service</a:t>
                      </a:r>
                      <a:endParaRPr lang="en-US" sz="1400" dirty="0">
                        <a:solidFill>
                          <a:schemeClr val="tx1"/>
                        </a:solidFill>
                        <a:effectLst/>
                        <a:latin typeface="Arial"/>
                        <a:ea typeface="Times New Roman"/>
                        <a:cs typeface="Times New Roman"/>
                      </a:endParaRPr>
                    </a:p>
                  </a:txBody>
                  <a:tcPr marL="68580" marR="68580" marT="0" marB="0"/>
                </a:tc>
                <a:tc>
                  <a:txBody>
                    <a:bodyPr/>
                    <a:lstStyle/>
                    <a:p>
                      <a:pPr algn="ctr">
                        <a:spcAft>
                          <a:spcPts val="0"/>
                        </a:spcAft>
                      </a:pPr>
                      <a:r>
                        <a:rPr lang="en-NZ" sz="1400" dirty="0">
                          <a:solidFill>
                            <a:schemeClr val="tx1"/>
                          </a:solidFill>
                          <a:effectLst/>
                        </a:rPr>
                        <a:t>Preferred Instance</a:t>
                      </a:r>
                      <a:endParaRPr lang="en-US" sz="1400" dirty="0">
                        <a:solidFill>
                          <a:schemeClr val="tx1"/>
                        </a:solidFill>
                        <a:effectLst/>
                        <a:latin typeface="Arial"/>
                        <a:ea typeface="Times New Roman"/>
                        <a:cs typeface="Times New Roman"/>
                      </a:endParaRPr>
                    </a:p>
                  </a:txBody>
                  <a:tcPr marL="68580" marR="68580" marT="0" marB="0"/>
                </a:tc>
                <a:tc>
                  <a:txBody>
                    <a:bodyPr/>
                    <a:lstStyle/>
                    <a:p>
                      <a:pPr algn="ctr">
                        <a:spcAft>
                          <a:spcPts val="0"/>
                        </a:spcAft>
                      </a:pPr>
                      <a:r>
                        <a:rPr lang="en-NZ" sz="1400">
                          <a:solidFill>
                            <a:schemeClr val="tx1"/>
                          </a:solidFill>
                          <a:effectLst/>
                        </a:rPr>
                        <a:t>Available Instance</a:t>
                      </a:r>
                      <a:endParaRPr lang="en-US" sz="1400">
                        <a:solidFill>
                          <a:schemeClr val="tx1"/>
                        </a:solidFill>
                        <a:effectLst/>
                        <a:latin typeface="Arial"/>
                        <a:ea typeface="Times New Roman"/>
                        <a:cs typeface="Times New Roman"/>
                      </a:endParaRPr>
                    </a:p>
                  </a:txBody>
                  <a:tcPr marL="68580" marR="68580" marT="0" marB="0"/>
                </a:tc>
                <a:tc>
                  <a:txBody>
                    <a:bodyPr/>
                    <a:lstStyle/>
                    <a:p>
                      <a:pPr algn="ctr">
                        <a:spcAft>
                          <a:spcPts val="0"/>
                        </a:spcAft>
                      </a:pPr>
                      <a:r>
                        <a:rPr lang="en-NZ" sz="1400" dirty="0">
                          <a:solidFill>
                            <a:schemeClr val="tx1"/>
                          </a:solidFill>
                          <a:effectLst/>
                        </a:rPr>
                        <a:t>Comment</a:t>
                      </a:r>
                      <a:endParaRPr lang="en-US" sz="1400" dirty="0">
                        <a:solidFill>
                          <a:schemeClr val="tx1"/>
                        </a:solidFill>
                        <a:effectLst/>
                        <a:latin typeface="Arial"/>
                        <a:ea typeface="Times New Roman"/>
                        <a:cs typeface="Times New Roman"/>
                      </a:endParaRPr>
                    </a:p>
                  </a:txBody>
                  <a:tcPr marL="68580" marR="68580" marT="0" marB="0"/>
                </a:tc>
              </a:tr>
              <a:tr h="628650">
                <a:tc>
                  <a:txBody>
                    <a:bodyPr/>
                    <a:lstStyle/>
                    <a:p>
                      <a:pPr algn="ctr">
                        <a:spcAft>
                          <a:spcPts val="0"/>
                        </a:spcAft>
                      </a:pPr>
                      <a:r>
                        <a:rPr lang="en-NZ" sz="1100" b="0" dirty="0" smtClean="0">
                          <a:solidFill>
                            <a:schemeClr val="tx1"/>
                          </a:solidFill>
                          <a:effectLst/>
                        </a:rPr>
                        <a:t>&lt;</a:t>
                      </a:r>
                      <a:r>
                        <a:rPr lang="en-NZ" sz="1100" b="0" dirty="0" err="1" smtClean="0">
                          <a:solidFill>
                            <a:schemeClr val="tx1"/>
                          </a:solidFill>
                          <a:effectLst/>
                        </a:rPr>
                        <a:t>db_name</a:t>
                      </a:r>
                      <a:r>
                        <a:rPr lang="en-NZ" sz="1100" b="0" dirty="0" smtClean="0">
                          <a:solidFill>
                            <a:schemeClr val="tx1"/>
                          </a:solidFill>
                          <a:effectLst/>
                        </a:rPr>
                        <a:t>&gt;_prod</a:t>
                      </a:r>
                      <a:endParaRPr lang="en-US" sz="1100" b="0" dirty="0">
                        <a:solidFill>
                          <a:schemeClr val="tx1"/>
                        </a:solidFill>
                        <a:effectLst/>
                        <a:latin typeface="Arial"/>
                        <a:ea typeface="Times New Roman"/>
                        <a:cs typeface="Times New Roman"/>
                      </a:endParaRPr>
                    </a:p>
                  </a:txBody>
                  <a:tcPr marL="68580" marR="68580" marT="0" marB="0"/>
                </a:tc>
                <a:tc>
                  <a:txBody>
                    <a:bodyPr/>
                    <a:lstStyle/>
                    <a:p>
                      <a:pPr algn="ctr">
                        <a:spcAft>
                          <a:spcPts val="0"/>
                        </a:spcAft>
                      </a:pPr>
                      <a:r>
                        <a:rPr lang="en-NZ" sz="1100" dirty="0" smtClean="0">
                          <a:solidFill>
                            <a:schemeClr val="tx1"/>
                          </a:solidFill>
                          <a:effectLst/>
                          <a:latin typeface="+mn-lt"/>
                          <a:ea typeface="+mn-ea"/>
                          <a:cs typeface="+mn-cs"/>
                        </a:rPr>
                        <a:t>&lt;</a:t>
                      </a:r>
                      <a:r>
                        <a:rPr lang="en-NZ" sz="1100" dirty="0" err="1" smtClean="0">
                          <a:solidFill>
                            <a:schemeClr val="tx1"/>
                          </a:solidFill>
                          <a:effectLst/>
                          <a:latin typeface="+mn-lt"/>
                          <a:ea typeface="+mn-ea"/>
                          <a:cs typeface="+mn-cs"/>
                        </a:rPr>
                        <a:t>inst_name</a:t>
                      </a:r>
                      <a:r>
                        <a:rPr lang="en-NZ" sz="1100" dirty="0" smtClean="0">
                          <a:solidFill>
                            <a:schemeClr val="tx1"/>
                          </a:solidFill>
                          <a:effectLst/>
                          <a:latin typeface="+mn-lt"/>
                          <a:ea typeface="+mn-ea"/>
                          <a:cs typeface="+mn-cs"/>
                        </a:rPr>
                        <a:t>&gt;</a:t>
                      </a:r>
                      <a:endParaRPr lang="en-US" sz="1100" dirty="0">
                        <a:solidFill>
                          <a:schemeClr val="tx1"/>
                        </a:solidFill>
                        <a:effectLst/>
                        <a:latin typeface="Arial"/>
                        <a:ea typeface="Times New Roman"/>
                        <a:cs typeface="Times New Roman"/>
                      </a:endParaRPr>
                    </a:p>
                  </a:txBody>
                  <a:tcPr marL="68580" marR="68580" marT="0" marB="0"/>
                </a:tc>
                <a:tc>
                  <a:txBody>
                    <a:bodyPr/>
                    <a:lstStyle/>
                    <a:p>
                      <a:pPr algn="ctr">
                        <a:spcAft>
                          <a:spcPts val="0"/>
                        </a:spcAft>
                      </a:pPr>
                      <a:r>
                        <a:rPr lang="en-NZ" sz="1100" dirty="0" smtClean="0">
                          <a:solidFill>
                            <a:schemeClr val="tx1"/>
                          </a:solidFill>
                          <a:effectLst/>
                        </a:rPr>
                        <a:t>&lt;</a:t>
                      </a:r>
                      <a:r>
                        <a:rPr lang="en-NZ" sz="1100" dirty="0" err="1" smtClean="0">
                          <a:solidFill>
                            <a:schemeClr val="tx1"/>
                          </a:solidFill>
                          <a:effectLst/>
                        </a:rPr>
                        <a:t>inst_name</a:t>
                      </a:r>
                      <a:r>
                        <a:rPr lang="en-NZ" sz="1100" dirty="0" smtClean="0">
                          <a:solidFill>
                            <a:schemeClr val="tx1"/>
                          </a:solidFill>
                          <a:effectLst/>
                        </a:rPr>
                        <a:t>&gt;</a:t>
                      </a:r>
                      <a:endParaRPr lang="en-US" sz="1100" dirty="0">
                        <a:solidFill>
                          <a:schemeClr val="tx1"/>
                        </a:solidFill>
                        <a:effectLst/>
                        <a:latin typeface="Arial"/>
                        <a:ea typeface="Times New Roman"/>
                        <a:cs typeface="Times New Roman"/>
                      </a:endParaRPr>
                    </a:p>
                  </a:txBody>
                  <a:tcPr marL="68580" marR="68580" marT="0" marB="0"/>
                </a:tc>
                <a:tc>
                  <a:txBody>
                    <a:bodyPr/>
                    <a:lstStyle/>
                    <a:p>
                      <a:pPr algn="ctr">
                        <a:spcAft>
                          <a:spcPts val="0"/>
                        </a:spcAft>
                      </a:pPr>
                      <a:r>
                        <a:rPr lang="en-NZ" sz="1100" dirty="0">
                          <a:solidFill>
                            <a:schemeClr val="tx1"/>
                          </a:solidFill>
                          <a:effectLst/>
                        </a:rPr>
                        <a:t>Application Service</a:t>
                      </a:r>
                      <a:endParaRPr lang="en-US" sz="1100" dirty="0">
                        <a:solidFill>
                          <a:schemeClr val="tx1"/>
                        </a:solidFill>
                        <a:effectLst/>
                        <a:latin typeface="Arial"/>
                        <a:ea typeface="Times New Roman"/>
                        <a:cs typeface="Times New Roman"/>
                      </a:endParaRPr>
                    </a:p>
                  </a:txBody>
                  <a:tcPr marL="68580" marR="68580" marT="0" marB="0"/>
                </a:tc>
              </a:tr>
              <a:tr h="628650">
                <a:tc>
                  <a:txBody>
                    <a:bodyPr/>
                    <a:lstStyle/>
                    <a:p>
                      <a:pPr marL="0" algn="ctr" defTabSz="914400" rtl="0" eaLnBrk="1" latinLnBrk="0" hangingPunct="1">
                        <a:spcAft>
                          <a:spcPts val="0"/>
                        </a:spcAft>
                      </a:pPr>
                      <a:r>
                        <a:rPr lang="en-NZ" sz="1100" b="0" kern="1200" dirty="0" smtClean="0">
                          <a:solidFill>
                            <a:schemeClr val="tx1"/>
                          </a:solidFill>
                          <a:effectLst/>
                          <a:latin typeface="+mn-lt"/>
                          <a:ea typeface="+mn-ea"/>
                          <a:cs typeface="+mn-cs"/>
                        </a:rPr>
                        <a:t>&lt;</a:t>
                      </a:r>
                      <a:r>
                        <a:rPr lang="en-NZ" sz="1100" b="0" kern="1200" dirty="0" err="1" smtClean="0">
                          <a:solidFill>
                            <a:schemeClr val="tx1"/>
                          </a:solidFill>
                          <a:effectLst/>
                          <a:latin typeface="+mn-lt"/>
                          <a:ea typeface="+mn-ea"/>
                          <a:cs typeface="+mn-cs"/>
                        </a:rPr>
                        <a:t>db_name</a:t>
                      </a:r>
                      <a:r>
                        <a:rPr lang="en-NZ" sz="1100" b="0" kern="1200" dirty="0" smtClean="0">
                          <a:solidFill>
                            <a:schemeClr val="tx1"/>
                          </a:solidFill>
                          <a:effectLst/>
                          <a:latin typeface="+mn-lt"/>
                          <a:ea typeface="+mn-ea"/>
                          <a:cs typeface="+mn-cs"/>
                        </a:rPr>
                        <a:t>&gt;_backup</a:t>
                      </a:r>
                      <a:endParaRPr lang="en-US" sz="1100" b="0"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en-NZ" sz="1100" b="0" kern="1200" dirty="0" smtClean="0">
                          <a:solidFill>
                            <a:schemeClr val="tx1"/>
                          </a:solidFill>
                          <a:effectLst/>
                          <a:latin typeface="+mn-lt"/>
                          <a:ea typeface="+mn-ea"/>
                          <a:cs typeface="+mn-cs"/>
                        </a:rPr>
                        <a:t>&lt;</a:t>
                      </a:r>
                      <a:r>
                        <a:rPr lang="en-NZ" sz="1100" b="0" kern="1200" dirty="0" err="1" smtClean="0">
                          <a:solidFill>
                            <a:schemeClr val="tx1"/>
                          </a:solidFill>
                          <a:effectLst/>
                          <a:latin typeface="+mn-lt"/>
                          <a:ea typeface="+mn-ea"/>
                          <a:cs typeface="+mn-cs"/>
                        </a:rPr>
                        <a:t>inst_name</a:t>
                      </a:r>
                      <a:r>
                        <a:rPr lang="en-NZ" sz="1100" b="0" kern="1200" dirty="0" smtClean="0">
                          <a:solidFill>
                            <a:schemeClr val="tx1"/>
                          </a:solidFill>
                          <a:effectLst/>
                          <a:latin typeface="+mn-lt"/>
                          <a:ea typeface="+mn-ea"/>
                          <a:cs typeface="+mn-cs"/>
                        </a:rPr>
                        <a:t>&gt;</a:t>
                      </a:r>
                      <a:endParaRPr lang="en-US" sz="1100" b="0"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en-NZ" sz="1100" b="0" kern="1200" dirty="0" smtClean="0">
                          <a:solidFill>
                            <a:schemeClr val="tx1"/>
                          </a:solidFill>
                          <a:effectLst/>
                          <a:latin typeface="+mn-lt"/>
                          <a:ea typeface="+mn-ea"/>
                          <a:cs typeface="+mn-cs"/>
                        </a:rPr>
                        <a:t>&lt;</a:t>
                      </a:r>
                      <a:r>
                        <a:rPr lang="en-NZ" sz="1100" b="0" kern="1200" dirty="0" err="1" smtClean="0">
                          <a:solidFill>
                            <a:schemeClr val="tx1"/>
                          </a:solidFill>
                          <a:effectLst/>
                          <a:latin typeface="+mn-lt"/>
                          <a:ea typeface="+mn-ea"/>
                          <a:cs typeface="+mn-cs"/>
                        </a:rPr>
                        <a:t>inst_name</a:t>
                      </a:r>
                      <a:r>
                        <a:rPr lang="en-NZ" sz="1100" b="0" kern="1200" dirty="0" smtClean="0">
                          <a:solidFill>
                            <a:schemeClr val="tx1"/>
                          </a:solidFill>
                          <a:effectLst/>
                          <a:latin typeface="+mn-lt"/>
                          <a:ea typeface="+mn-ea"/>
                          <a:cs typeface="+mn-cs"/>
                        </a:rPr>
                        <a:t>&gt;</a:t>
                      </a:r>
                      <a:endParaRPr lang="en-US" sz="1100" b="0" kern="12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spcAft>
                          <a:spcPts val="0"/>
                        </a:spcAft>
                      </a:pPr>
                      <a:r>
                        <a:rPr lang="en-NZ" sz="1100" b="1" kern="1200" dirty="0" smtClean="0">
                          <a:solidFill>
                            <a:schemeClr val="tx1"/>
                          </a:solidFill>
                          <a:effectLst/>
                          <a:latin typeface="+mn-lt"/>
                          <a:ea typeface="+mn-ea"/>
                          <a:cs typeface="+mn-cs"/>
                        </a:rPr>
                        <a:t>Backup Service </a:t>
                      </a:r>
                      <a:endParaRPr lang="en-US" sz="1100" b="1" kern="1200" dirty="0">
                        <a:solidFill>
                          <a:schemeClr val="tx1"/>
                        </a:solidFill>
                        <a:effectLst/>
                        <a:latin typeface="+mn-lt"/>
                        <a:ea typeface="+mn-ea"/>
                        <a:cs typeface="+mn-cs"/>
                      </a:endParaRPr>
                    </a:p>
                  </a:txBody>
                  <a:tcPr marL="68580" marR="68580" marT="0" marB="0"/>
                </a:tc>
              </a:tr>
            </a:tbl>
          </a:graphicData>
        </a:graphic>
      </p:graphicFrame>
    </p:spTree>
    <p:extLst>
      <p:ext uri="{BB962C8B-B14F-4D97-AF65-F5344CB8AC3E}">
        <p14:creationId xmlns:p14="http://schemas.microsoft.com/office/powerpoint/2010/main" val="30995149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ox(in)">
                                      <p:cBhvr>
                                        <p:cTn id="7" dur="500"/>
                                        <p:tgtEl>
                                          <p:spTgt spid="7">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box(in)">
                                      <p:cBhvr>
                                        <p:cTn id="10" dur="500"/>
                                        <p:tgtEl>
                                          <p:spTgt spid="7">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box(in)">
                                      <p:cBhvr>
                                        <p:cTn id="13" dur="500"/>
                                        <p:tgtEl>
                                          <p:spTgt spid="7">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7">
                                            <p:txEl>
                                              <p:pRg st="4" end="4"/>
                                            </p:txEl>
                                          </p:spTgt>
                                        </p:tgtEl>
                                        <p:attrNameLst>
                                          <p:attrName>style.visibility</p:attrName>
                                        </p:attrNameLst>
                                      </p:cBhvr>
                                      <p:to>
                                        <p:strVal val="visible"/>
                                      </p:to>
                                    </p:set>
                                    <p:animEffect transition="in" filter="box(in)">
                                      <p:cBhvr>
                                        <p:cTn id="16" dur="500"/>
                                        <p:tgtEl>
                                          <p:spTgt spid="7">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Effect transition="in" filter="box(in)">
                                      <p:cBhvr>
                                        <p:cTn id="19"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Oracle infrastructure Tiers </a:t>
            </a:r>
            <a:br>
              <a:rPr lang="en-US" sz="2000" b="1" dirty="0" smtClean="0"/>
            </a:br>
            <a:r>
              <a:rPr lang="en-US" sz="2000" b="1" dirty="0" smtClean="0"/>
              <a:t>Tier 1</a:t>
            </a: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12</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917700"/>
            <a:ext cx="6146800" cy="3327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6557600"/>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Oracle infrastructure Tiers </a:t>
            </a:r>
            <a:br>
              <a:rPr lang="en-US" sz="2000" b="1" dirty="0" smtClean="0"/>
            </a:br>
            <a:r>
              <a:rPr lang="en-US" sz="2000" b="1" dirty="0" smtClean="0"/>
              <a:t>Tier 1</a:t>
            </a: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13</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5945" y="1482792"/>
            <a:ext cx="6592110" cy="122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3"/>
          <p:cNvSpPr txBox="1">
            <a:spLocks noChangeArrowheads="1"/>
          </p:cNvSpPr>
          <p:nvPr/>
        </p:nvSpPr>
        <p:spPr bwMode="auto">
          <a:xfrm>
            <a:off x="845181" y="2870204"/>
            <a:ext cx="7682237" cy="31114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228600" indent="-228600">
              <a:spcBef>
                <a:spcPct val="40000"/>
              </a:spcBef>
              <a:buFontTx/>
              <a:buChar char="•"/>
              <a:defRPr sz="2000" b="0" kern="0">
                <a:latin typeface="+mn-lt"/>
                <a:cs typeface="+mn-cs"/>
              </a:defRPr>
            </a:lvl1pPr>
            <a:lvl2pPr marL="685800" lvl="1" indent="-228600">
              <a:spcBef>
                <a:spcPct val="40000"/>
              </a:spcBef>
              <a:buFontTx/>
              <a:buChar char="•"/>
              <a:defRPr sz="2000" b="0" kern="0">
                <a:latin typeface="+mn-lt"/>
                <a:cs typeface="+mn-cs"/>
              </a:defRPr>
            </a:lvl2pPr>
          </a:lstStyle>
          <a:p>
            <a:r>
              <a:rPr lang="en-NZ" dirty="0" smtClean="0"/>
              <a:t>“2N” Solution for Tier 1</a:t>
            </a:r>
          </a:p>
          <a:p>
            <a:pPr lvl="0"/>
            <a:r>
              <a:rPr lang="en-NZ" dirty="0" err="1" smtClean="0"/>
              <a:t>Atleast</a:t>
            </a:r>
            <a:r>
              <a:rPr lang="en-NZ" dirty="0" smtClean="0"/>
              <a:t> 2 instances running on the cluster.  </a:t>
            </a:r>
            <a:endParaRPr lang="en-US" dirty="0"/>
          </a:p>
          <a:p>
            <a:pPr lvl="0"/>
            <a:r>
              <a:rPr lang="en-NZ" dirty="0" smtClean="0"/>
              <a:t>Instances in Preferred/Available configuration.  </a:t>
            </a:r>
            <a:endParaRPr lang="en-US" dirty="0"/>
          </a:p>
          <a:p>
            <a:pPr lvl="0"/>
            <a:r>
              <a:rPr lang="en-NZ" dirty="0" smtClean="0"/>
              <a:t>Available/Preferred in Node-Pair Configuration.</a:t>
            </a:r>
          </a:p>
          <a:p>
            <a:pPr lvl="0"/>
            <a:r>
              <a:rPr lang="en-NZ" dirty="0" smtClean="0"/>
              <a:t>Available/Available Configuration for Oracle RAC supported applications</a:t>
            </a:r>
            <a:endParaRPr lang="en-US" dirty="0"/>
          </a:p>
          <a:p>
            <a:endParaRPr lang="en-NZ" dirty="0" smtClean="0"/>
          </a:p>
          <a:p>
            <a:endParaRPr lang="en-NZ" dirty="0"/>
          </a:p>
          <a:p>
            <a:pPr lvl="1"/>
            <a:endParaRPr lang="en-NZ" dirty="0"/>
          </a:p>
        </p:txBody>
      </p:sp>
    </p:spTree>
    <p:extLst>
      <p:ext uri="{BB962C8B-B14F-4D97-AF65-F5344CB8AC3E}">
        <p14:creationId xmlns:p14="http://schemas.microsoft.com/office/powerpoint/2010/main" val="13478512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ox(in)">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Oracle infrastructure Tiers </a:t>
            </a:r>
            <a:br>
              <a:rPr lang="en-US" sz="2000" b="1" dirty="0" smtClean="0"/>
            </a:br>
            <a:r>
              <a:rPr lang="en-US" sz="2000" b="1" dirty="0" smtClean="0"/>
              <a:t>Tier 2</a:t>
            </a: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14</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0" y="1298574"/>
            <a:ext cx="7048500" cy="4568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62036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barn(inVertical)">
                                      <p:cBhvr>
                                        <p:cTn id="7"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Oracle infrastructure Tiers </a:t>
            </a:r>
            <a:br>
              <a:rPr lang="en-US" sz="2000" b="1" dirty="0" smtClean="0"/>
            </a:br>
            <a:r>
              <a:rPr lang="en-US" sz="2000" b="1" dirty="0" smtClean="0"/>
              <a:t>Tier 2</a:t>
            </a: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15</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3"/>
          <p:cNvSpPr txBox="1">
            <a:spLocks noChangeArrowheads="1"/>
          </p:cNvSpPr>
          <p:nvPr/>
        </p:nvSpPr>
        <p:spPr bwMode="auto">
          <a:xfrm>
            <a:off x="756281" y="3302004"/>
            <a:ext cx="7682237" cy="27939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228600" indent="-228600">
              <a:spcBef>
                <a:spcPct val="40000"/>
              </a:spcBef>
              <a:buFontTx/>
              <a:buChar char="•"/>
              <a:defRPr sz="2000" b="0" kern="0">
                <a:latin typeface="+mn-lt"/>
                <a:cs typeface="+mn-cs"/>
              </a:defRPr>
            </a:lvl1pPr>
            <a:lvl2pPr marL="685800" lvl="1" indent="-228600">
              <a:spcBef>
                <a:spcPct val="40000"/>
              </a:spcBef>
              <a:buFontTx/>
              <a:buChar char="•"/>
              <a:defRPr sz="2000" b="0" kern="0">
                <a:latin typeface="+mn-lt"/>
                <a:cs typeface="+mn-cs"/>
              </a:defRPr>
            </a:lvl2pPr>
          </a:lstStyle>
          <a:p>
            <a:r>
              <a:rPr lang="en-NZ" dirty="0" smtClean="0"/>
              <a:t>“N+1” Solution for Tier 2</a:t>
            </a:r>
          </a:p>
          <a:p>
            <a:pPr lvl="0"/>
            <a:r>
              <a:rPr lang="en-NZ" dirty="0" smtClean="0"/>
              <a:t>Assign databases to use maximum resources</a:t>
            </a:r>
          </a:p>
          <a:p>
            <a:pPr lvl="0"/>
            <a:r>
              <a:rPr lang="en-NZ" dirty="0" smtClean="0"/>
              <a:t>Instances in Available Configuration </a:t>
            </a:r>
            <a:endParaRPr lang="en-US" dirty="0"/>
          </a:p>
          <a:p>
            <a:pPr lvl="0"/>
            <a:r>
              <a:rPr lang="en-NZ" dirty="0" smtClean="0"/>
              <a:t>Node failure can accommodate capacity on surviving nodes</a:t>
            </a:r>
          </a:p>
          <a:p>
            <a:pPr lvl="0"/>
            <a:r>
              <a:rPr lang="en-NZ" dirty="0" smtClean="0"/>
              <a:t>Available configuration - RAC supported app/</a:t>
            </a:r>
            <a:r>
              <a:rPr lang="en-NZ" dirty="0" err="1" smtClean="0"/>
              <a:t>Adhoc</a:t>
            </a:r>
            <a:r>
              <a:rPr lang="en-NZ" dirty="0" smtClean="0"/>
              <a:t> processing</a:t>
            </a:r>
            <a:endParaRPr lang="en-US" dirty="0"/>
          </a:p>
          <a:p>
            <a:endParaRPr lang="en-NZ" dirty="0" smtClean="0"/>
          </a:p>
          <a:p>
            <a:endParaRPr lang="en-NZ" dirty="0"/>
          </a:p>
          <a:p>
            <a:pPr lvl="1"/>
            <a:endParaRPr lang="en-NZ" dirty="0"/>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7500" y="1300163"/>
            <a:ext cx="5930900" cy="168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73410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Oracle infrastructure Tiers </a:t>
            </a:r>
            <a:br>
              <a:rPr lang="en-US" sz="2000" b="1" dirty="0" smtClean="0"/>
            </a:br>
            <a:r>
              <a:rPr lang="en-US" sz="2000" b="1" dirty="0" smtClean="0"/>
              <a:t>Tier 3</a:t>
            </a: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16</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00" y="1552574"/>
            <a:ext cx="3975100" cy="336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73847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arn(inVertical)">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Oracle infrastructure Tiers </a:t>
            </a:r>
            <a:br>
              <a:rPr lang="en-US" sz="2000" b="1" dirty="0" smtClean="0"/>
            </a:br>
            <a:r>
              <a:rPr lang="en-US" sz="2000" b="1" dirty="0" smtClean="0"/>
              <a:t>Non Production </a:t>
            </a: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17</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300" y="1679574"/>
            <a:ext cx="4749800"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01809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arn(inVertical)">
                                      <p:cBhvr>
                                        <p:cTn id="7"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Oracle infrastructure Tiers </a:t>
            </a:r>
            <a:br>
              <a:rPr lang="en-US" sz="2000" b="1" dirty="0" smtClean="0"/>
            </a:br>
            <a:r>
              <a:rPr lang="en-US" sz="2000" b="1" dirty="0" smtClean="0"/>
              <a:t>Tier </a:t>
            </a:r>
            <a:r>
              <a:rPr lang="en-US" sz="2000" b="1" dirty="0"/>
              <a:t>3</a:t>
            </a:r>
            <a:r>
              <a:rPr lang="en-US" sz="2000" b="1" dirty="0" smtClean="0"/>
              <a:t>/Non-Production </a:t>
            </a: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18</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3"/>
          <p:cNvSpPr txBox="1">
            <a:spLocks noChangeArrowheads="1"/>
          </p:cNvSpPr>
          <p:nvPr/>
        </p:nvSpPr>
        <p:spPr bwMode="auto">
          <a:xfrm>
            <a:off x="756281" y="3390904"/>
            <a:ext cx="7682237" cy="27939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228600" indent="-228600">
              <a:spcBef>
                <a:spcPct val="40000"/>
              </a:spcBef>
              <a:buFontTx/>
              <a:buChar char="•"/>
              <a:defRPr sz="2000" b="0" kern="0">
                <a:latin typeface="+mn-lt"/>
                <a:cs typeface="+mn-cs"/>
              </a:defRPr>
            </a:lvl1pPr>
            <a:lvl2pPr marL="685800" lvl="1" indent="-228600">
              <a:spcBef>
                <a:spcPct val="40000"/>
              </a:spcBef>
              <a:buFontTx/>
              <a:buChar char="•"/>
              <a:defRPr sz="2000" b="0" kern="0">
                <a:latin typeface="+mn-lt"/>
                <a:cs typeface="+mn-cs"/>
              </a:defRPr>
            </a:lvl2pPr>
          </a:lstStyle>
          <a:p>
            <a:pPr lvl="0"/>
            <a:r>
              <a:rPr lang="en-NZ" dirty="0" smtClean="0"/>
              <a:t>No </a:t>
            </a:r>
            <a:r>
              <a:rPr lang="en-NZ" dirty="0"/>
              <a:t>dedicated redundancy.</a:t>
            </a:r>
            <a:endParaRPr lang="en-US" dirty="0"/>
          </a:p>
          <a:p>
            <a:pPr lvl="0"/>
            <a:r>
              <a:rPr lang="en-NZ" dirty="0"/>
              <a:t>Spare capacity </a:t>
            </a:r>
            <a:r>
              <a:rPr lang="en-NZ" dirty="0" smtClean="0"/>
              <a:t>for </a:t>
            </a:r>
            <a:r>
              <a:rPr lang="en-NZ" dirty="0"/>
              <a:t>new </a:t>
            </a:r>
            <a:r>
              <a:rPr lang="en-NZ" dirty="0" smtClean="0"/>
              <a:t>databases.  </a:t>
            </a:r>
            <a:endParaRPr lang="en-US" dirty="0"/>
          </a:p>
          <a:p>
            <a:r>
              <a:rPr lang="en-NZ" dirty="0" smtClean="0"/>
              <a:t>Instance always in Available configuration </a:t>
            </a:r>
          </a:p>
          <a:p>
            <a:endParaRPr lang="en-NZ" dirty="0"/>
          </a:p>
          <a:p>
            <a:pPr lvl="1"/>
            <a:endParaRPr lang="en-NZ" dirty="0"/>
          </a:p>
        </p:txBody>
      </p:sp>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7301" y="1576711"/>
            <a:ext cx="4216400" cy="14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2898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244475" y="327025"/>
            <a:ext cx="8686800" cy="563563"/>
          </a:xfrm>
        </p:spPr>
        <p:txBody>
          <a:bodyPr/>
          <a:lstStyle/>
          <a:p>
            <a:pPr algn="ctr" eaLnBrk="1" hangingPunct="1">
              <a:defRPr/>
            </a:pPr>
            <a:r>
              <a:rPr lang="en-US" sz="3200" dirty="0" smtClean="0"/>
              <a:t>Agenda</a:t>
            </a:r>
          </a:p>
        </p:txBody>
      </p:sp>
      <p:sp>
        <p:nvSpPr>
          <p:cNvPr id="6148" name="Rectangle 3"/>
          <p:cNvSpPr>
            <a:spLocks noGrp="1" noChangeArrowheads="1"/>
          </p:cNvSpPr>
          <p:nvPr>
            <p:ph type="body" idx="1"/>
          </p:nvPr>
        </p:nvSpPr>
        <p:spPr>
          <a:xfrm>
            <a:off x="347092" y="942007"/>
            <a:ext cx="8416764" cy="4914703"/>
          </a:xfrm>
        </p:spPr>
        <p:txBody>
          <a:bodyPr/>
          <a:lstStyle/>
          <a:p>
            <a:pPr eaLnBrk="1" hangingPunct="1"/>
            <a:r>
              <a:rPr lang="en-NZ" sz="2000" dirty="0" smtClean="0"/>
              <a:t>Introduction </a:t>
            </a:r>
          </a:p>
          <a:p>
            <a:pPr eaLnBrk="1" hangingPunct="1"/>
            <a:r>
              <a:rPr lang="en-NZ" sz="2000" dirty="0" smtClean="0"/>
              <a:t>Database Consolidation Approach</a:t>
            </a:r>
          </a:p>
          <a:p>
            <a:pPr eaLnBrk="1" hangingPunct="1"/>
            <a:r>
              <a:rPr lang="en-NZ" sz="2000" dirty="0" smtClean="0"/>
              <a:t>Problems seen – no consolidation </a:t>
            </a:r>
          </a:p>
          <a:p>
            <a:pPr eaLnBrk="1" hangingPunct="1"/>
            <a:r>
              <a:rPr lang="en-NZ" sz="2000" dirty="0" smtClean="0"/>
              <a:t>Business need for Consolidation </a:t>
            </a:r>
          </a:p>
          <a:p>
            <a:pPr eaLnBrk="1" hangingPunct="1"/>
            <a:r>
              <a:rPr lang="en-NZ" sz="2000" dirty="0" smtClean="0"/>
              <a:t>Consolidation Case Study </a:t>
            </a:r>
          </a:p>
          <a:p>
            <a:pPr lvl="1" eaLnBrk="1" hangingPunct="1"/>
            <a:r>
              <a:rPr lang="en-NZ" sz="1800" dirty="0" smtClean="0"/>
              <a:t>Oracle solution architecture</a:t>
            </a:r>
          </a:p>
          <a:p>
            <a:pPr lvl="1" eaLnBrk="1" hangingPunct="1"/>
            <a:r>
              <a:rPr lang="en-NZ" sz="1800" dirty="0" smtClean="0"/>
              <a:t>Useful Information </a:t>
            </a:r>
          </a:p>
          <a:p>
            <a:pPr eaLnBrk="1" hangingPunct="1"/>
            <a:r>
              <a:rPr lang="en-NZ" sz="2000" dirty="0" smtClean="0"/>
              <a:t>Stake Holder Value proposition </a:t>
            </a:r>
          </a:p>
          <a:p>
            <a:pPr eaLnBrk="1" hangingPunct="1"/>
            <a:r>
              <a:rPr lang="en-NZ" sz="2000" dirty="0" smtClean="0"/>
              <a:t>Benefits achieved </a:t>
            </a:r>
          </a:p>
          <a:p>
            <a:pPr eaLnBrk="1" hangingPunct="1"/>
            <a:r>
              <a:rPr lang="en-NZ" sz="2000" smtClean="0"/>
              <a:t>Oracle migration tools</a:t>
            </a:r>
            <a:endParaRPr lang="en-NZ" sz="2000" dirty="0" smtClean="0"/>
          </a:p>
          <a:p>
            <a:pPr eaLnBrk="1" hangingPunct="1"/>
            <a:r>
              <a:rPr lang="en-NZ" sz="2000" dirty="0"/>
              <a:t>Cloud Future Proofing</a:t>
            </a:r>
          </a:p>
          <a:p>
            <a:pPr marL="0" indent="0" eaLnBrk="1" hangingPunct="1">
              <a:buNone/>
            </a:pPr>
            <a:endParaRPr lang="en-NZ" sz="2000" dirty="0" smtClean="0"/>
          </a:p>
        </p:txBody>
      </p:sp>
      <p:sp>
        <p:nvSpPr>
          <p:cNvPr id="6149" name="Rectangle 21"/>
          <p:cNvSpPr>
            <a:spLocks noChangeArrowheads="1"/>
          </p:cNvSpPr>
          <p:nvPr/>
        </p:nvSpPr>
        <p:spPr bwMode="auto">
          <a:xfrm>
            <a:off x="8458200" y="2057400"/>
            <a:ext cx="228600" cy="152400"/>
          </a:xfrm>
          <a:prstGeom prst="rect">
            <a:avLst/>
          </a:prstGeom>
          <a:solidFill>
            <a:schemeClr val="bg1"/>
          </a:solidFill>
          <a:ln w="9525">
            <a:noFill/>
            <a:miter lim="800000"/>
            <a:headEnd/>
            <a:tailEnd/>
          </a:ln>
        </p:spPr>
        <p:txBody>
          <a:bodyPr wrap="none" anchor="ctr"/>
          <a:lstStyle/>
          <a:p>
            <a:endParaRPr lang="en-NZ" dirty="0"/>
          </a:p>
        </p:txBody>
      </p:sp>
      <p:pic>
        <p:nvPicPr>
          <p:cNvPr id="6150" name="Picture 23" descr="j0078775"/>
          <p:cNvPicPr>
            <a:picLocks noChangeAspect="1" noChangeArrowheads="1"/>
          </p:cNvPicPr>
          <p:nvPr/>
        </p:nvPicPr>
        <p:blipFill>
          <a:blip r:embed="rId3" cstate="print"/>
          <a:srcRect/>
          <a:stretch>
            <a:fillRect/>
          </a:stretch>
        </p:blipFill>
        <p:spPr bwMode="auto">
          <a:xfrm>
            <a:off x="6020656" y="1551393"/>
            <a:ext cx="2743200" cy="3565187"/>
          </a:xfrm>
          <a:prstGeom prst="rect">
            <a:avLst/>
          </a:prstGeom>
          <a:noFill/>
          <a:ln w="9525">
            <a:noFill/>
            <a:miter lim="800000"/>
            <a:headEnd/>
            <a:tailEnd/>
          </a:ln>
        </p:spPr>
      </p:pic>
      <p:sp>
        <p:nvSpPr>
          <p:cNvPr id="7" name="Slide Number Placeholder 6"/>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a:t>
            </a:fld>
            <a:r>
              <a:rPr lang="en-US" dirty="0" smtClean="0"/>
              <a:t> </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box(in)">
                                      <p:cBhvr>
                                        <p:cTn id="7" dur="500"/>
                                        <p:tgtEl>
                                          <p:spTgt spid="6148">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148">
                                            <p:txEl>
                                              <p:pRg st="1" end="1"/>
                                            </p:txEl>
                                          </p:spTgt>
                                        </p:tgtEl>
                                        <p:attrNameLst>
                                          <p:attrName>style.visibility</p:attrName>
                                        </p:attrNameLst>
                                      </p:cBhvr>
                                      <p:to>
                                        <p:strVal val="visible"/>
                                      </p:to>
                                    </p:set>
                                    <p:animEffect transition="in" filter="box(in)">
                                      <p:cBhvr>
                                        <p:cTn id="10" dur="500"/>
                                        <p:tgtEl>
                                          <p:spTgt spid="6148">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148">
                                            <p:txEl>
                                              <p:pRg st="2" end="2"/>
                                            </p:txEl>
                                          </p:spTgt>
                                        </p:tgtEl>
                                        <p:attrNameLst>
                                          <p:attrName>style.visibility</p:attrName>
                                        </p:attrNameLst>
                                      </p:cBhvr>
                                      <p:to>
                                        <p:strVal val="visible"/>
                                      </p:to>
                                    </p:set>
                                    <p:animEffect transition="in" filter="box(in)">
                                      <p:cBhvr>
                                        <p:cTn id="13" dur="500"/>
                                        <p:tgtEl>
                                          <p:spTgt spid="6148">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148">
                                            <p:txEl>
                                              <p:pRg st="3" end="3"/>
                                            </p:txEl>
                                          </p:spTgt>
                                        </p:tgtEl>
                                        <p:attrNameLst>
                                          <p:attrName>style.visibility</p:attrName>
                                        </p:attrNameLst>
                                      </p:cBhvr>
                                      <p:to>
                                        <p:strVal val="visible"/>
                                      </p:to>
                                    </p:set>
                                    <p:animEffect transition="in" filter="box(in)">
                                      <p:cBhvr>
                                        <p:cTn id="16" dur="500"/>
                                        <p:tgtEl>
                                          <p:spTgt spid="6148">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148">
                                            <p:txEl>
                                              <p:pRg st="4" end="4"/>
                                            </p:txEl>
                                          </p:spTgt>
                                        </p:tgtEl>
                                        <p:attrNameLst>
                                          <p:attrName>style.visibility</p:attrName>
                                        </p:attrNameLst>
                                      </p:cBhvr>
                                      <p:to>
                                        <p:strVal val="visible"/>
                                      </p:to>
                                    </p:set>
                                    <p:animEffect transition="in" filter="box(in)">
                                      <p:cBhvr>
                                        <p:cTn id="19" dur="500"/>
                                        <p:tgtEl>
                                          <p:spTgt spid="6148">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148">
                                            <p:txEl>
                                              <p:pRg st="5" end="5"/>
                                            </p:txEl>
                                          </p:spTgt>
                                        </p:tgtEl>
                                        <p:attrNameLst>
                                          <p:attrName>style.visibility</p:attrName>
                                        </p:attrNameLst>
                                      </p:cBhvr>
                                      <p:to>
                                        <p:strVal val="visible"/>
                                      </p:to>
                                    </p:set>
                                    <p:animEffect transition="in" filter="box(in)">
                                      <p:cBhvr>
                                        <p:cTn id="22" dur="500"/>
                                        <p:tgtEl>
                                          <p:spTgt spid="6148">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148">
                                            <p:txEl>
                                              <p:pRg st="6" end="6"/>
                                            </p:txEl>
                                          </p:spTgt>
                                        </p:tgtEl>
                                        <p:attrNameLst>
                                          <p:attrName>style.visibility</p:attrName>
                                        </p:attrNameLst>
                                      </p:cBhvr>
                                      <p:to>
                                        <p:strVal val="visible"/>
                                      </p:to>
                                    </p:set>
                                    <p:animEffect transition="in" filter="box(in)">
                                      <p:cBhvr>
                                        <p:cTn id="25" dur="500"/>
                                        <p:tgtEl>
                                          <p:spTgt spid="6148">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148">
                                            <p:txEl>
                                              <p:pRg st="7" end="7"/>
                                            </p:txEl>
                                          </p:spTgt>
                                        </p:tgtEl>
                                        <p:attrNameLst>
                                          <p:attrName>style.visibility</p:attrName>
                                        </p:attrNameLst>
                                      </p:cBhvr>
                                      <p:to>
                                        <p:strVal val="visible"/>
                                      </p:to>
                                    </p:set>
                                    <p:animEffect transition="in" filter="box(in)">
                                      <p:cBhvr>
                                        <p:cTn id="28" dur="500"/>
                                        <p:tgtEl>
                                          <p:spTgt spid="6148">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6148">
                                            <p:txEl>
                                              <p:pRg st="8" end="8"/>
                                            </p:txEl>
                                          </p:spTgt>
                                        </p:tgtEl>
                                        <p:attrNameLst>
                                          <p:attrName>style.visibility</p:attrName>
                                        </p:attrNameLst>
                                      </p:cBhvr>
                                      <p:to>
                                        <p:strVal val="visible"/>
                                      </p:to>
                                    </p:set>
                                    <p:animEffect transition="in" filter="box(in)">
                                      <p:cBhvr>
                                        <p:cTn id="31" dur="500"/>
                                        <p:tgtEl>
                                          <p:spTgt spid="6148">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6148">
                                            <p:txEl>
                                              <p:pRg st="9" end="9"/>
                                            </p:txEl>
                                          </p:spTgt>
                                        </p:tgtEl>
                                        <p:attrNameLst>
                                          <p:attrName>style.visibility</p:attrName>
                                        </p:attrNameLst>
                                      </p:cBhvr>
                                      <p:to>
                                        <p:strVal val="visible"/>
                                      </p:to>
                                    </p:set>
                                    <p:animEffect transition="in" filter="box(in)">
                                      <p:cBhvr>
                                        <p:cTn id="34" dur="500"/>
                                        <p:tgtEl>
                                          <p:spTgt spid="6148">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6148">
                                            <p:txEl>
                                              <p:pRg st="10" end="10"/>
                                            </p:txEl>
                                          </p:spTgt>
                                        </p:tgtEl>
                                        <p:attrNameLst>
                                          <p:attrName>style.visibility</p:attrName>
                                        </p:attrNameLst>
                                      </p:cBhvr>
                                      <p:to>
                                        <p:strVal val="visible"/>
                                      </p:to>
                                    </p:set>
                                    <p:animEffect transition="in" filter="box(in)">
                                      <p:cBhvr>
                                        <p:cTn id="37" dur="500"/>
                                        <p:tgtEl>
                                          <p:spTgt spid="614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916505"/>
          </a:xfrm>
        </p:spPr>
        <p:txBody>
          <a:bodyPr anchorCtr="1"/>
          <a:lstStyle/>
          <a:p>
            <a:pPr algn="ctr" eaLnBrk="1" hangingPunct="1">
              <a:defRPr/>
            </a:pPr>
            <a:r>
              <a:rPr lang="en-US" b="1" dirty="0" smtClean="0"/>
              <a:t>Oracle Solution Architecture</a:t>
            </a:r>
            <a:br>
              <a:rPr lang="en-US" b="1" dirty="0" smtClean="0"/>
            </a:br>
            <a:r>
              <a:rPr lang="en-US" sz="2000" b="1" dirty="0" smtClean="0"/>
              <a:t>Oracle infrastructure Tiers </a:t>
            </a:r>
            <a:br>
              <a:rPr lang="en-US" sz="2000" b="1" dirty="0" smtClean="0"/>
            </a:br>
            <a:r>
              <a:rPr lang="en-US" sz="2000" b="1" dirty="0" smtClean="0"/>
              <a:t>Management Tier</a:t>
            </a: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19</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5900" y="1300164"/>
            <a:ext cx="6223000" cy="4198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2652831"/>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20</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Oracle Solution Architecture</a:t>
            </a:r>
            <a:br>
              <a:rPr lang="en-US" b="1" dirty="0" smtClean="0"/>
            </a:br>
            <a:r>
              <a:rPr lang="en-US" sz="2000" b="1" dirty="0" smtClean="0"/>
              <a:t>Oracle ASM</a:t>
            </a:r>
          </a:p>
        </p:txBody>
      </p:sp>
      <p:graphicFrame>
        <p:nvGraphicFramePr>
          <p:cNvPr id="4" name="Table 3"/>
          <p:cNvGraphicFramePr>
            <a:graphicFrameLocks noGrp="1"/>
          </p:cNvGraphicFramePr>
          <p:nvPr>
            <p:extLst>
              <p:ext uri="{D42A27DB-BD31-4B8C-83A1-F6EECF244321}">
                <p14:modId xmlns:p14="http://schemas.microsoft.com/office/powerpoint/2010/main" val="3701058596"/>
              </p:ext>
            </p:extLst>
          </p:nvPr>
        </p:nvGraphicFramePr>
        <p:xfrm>
          <a:off x="1008499" y="1422402"/>
          <a:ext cx="7386201" cy="4497663"/>
        </p:xfrm>
        <a:graphic>
          <a:graphicData uri="http://schemas.openxmlformats.org/drawingml/2006/table">
            <a:tbl>
              <a:tblPr firstRow="1" bandRow="1">
                <a:tableStyleId>{5C22544A-7EE6-4342-B048-85BDC9FD1C3A}</a:tableStyleId>
              </a:tblPr>
              <a:tblGrid>
                <a:gridCol w="2462067"/>
                <a:gridCol w="2708908"/>
                <a:gridCol w="2215226"/>
              </a:tblGrid>
              <a:tr h="419338">
                <a:tc>
                  <a:txBody>
                    <a:bodyPr/>
                    <a:lstStyle/>
                    <a:p>
                      <a:r>
                        <a:rPr lang="en-NZ" dirty="0" smtClean="0">
                          <a:solidFill>
                            <a:schemeClr val="tx2">
                              <a:lumMod val="50000"/>
                            </a:schemeClr>
                          </a:solidFill>
                        </a:rPr>
                        <a:t>Tier</a:t>
                      </a:r>
                      <a:endParaRPr lang="en-US" dirty="0">
                        <a:solidFill>
                          <a:schemeClr val="tx2">
                            <a:lumMod val="50000"/>
                          </a:schemeClr>
                        </a:solidFill>
                      </a:endParaRPr>
                    </a:p>
                  </a:txBody>
                  <a:tcPr/>
                </a:tc>
                <a:tc>
                  <a:txBody>
                    <a:bodyPr/>
                    <a:lstStyle/>
                    <a:p>
                      <a:r>
                        <a:rPr lang="en-NZ" dirty="0" smtClean="0">
                          <a:solidFill>
                            <a:schemeClr val="tx2">
                              <a:lumMod val="50000"/>
                            </a:schemeClr>
                          </a:solidFill>
                        </a:rPr>
                        <a:t>Disk Group</a:t>
                      </a:r>
                      <a:endParaRPr lang="en-US" dirty="0">
                        <a:solidFill>
                          <a:schemeClr val="tx2">
                            <a:lumMod val="50000"/>
                          </a:schemeClr>
                        </a:solidFill>
                      </a:endParaRPr>
                    </a:p>
                  </a:txBody>
                  <a:tcPr/>
                </a:tc>
                <a:tc>
                  <a:txBody>
                    <a:bodyPr/>
                    <a:lstStyle/>
                    <a:p>
                      <a:r>
                        <a:rPr lang="en-NZ" dirty="0" smtClean="0">
                          <a:solidFill>
                            <a:schemeClr val="tx2">
                              <a:lumMod val="50000"/>
                            </a:schemeClr>
                          </a:solidFill>
                        </a:rPr>
                        <a:t>Disk</a:t>
                      </a:r>
                      <a:r>
                        <a:rPr lang="en-NZ" baseline="0" dirty="0" smtClean="0">
                          <a:solidFill>
                            <a:schemeClr val="tx2">
                              <a:lumMod val="50000"/>
                            </a:schemeClr>
                          </a:solidFill>
                        </a:rPr>
                        <a:t> Type</a:t>
                      </a:r>
                      <a:endParaRPr lang="en-US" dirty="0">
                        <a:solidFill>
                          <a:schemeClr val="tx2">
                            <a:lumMod val="50000"/>
                          </a:schemeClr>
                        </a:solidFill>
                      </a:endParaRPr>
                    </a:p>
                  </a:txBody>
                  <a:tcPr/>
                </a:tc>
              </a:tr>
              <a:tr h="692241">
                <a:tc rowSpan="2">
                  <a:txBody>
                    <a:bodyPr/>
                    <a:lstStyle/>
                    <a:p>
                      <a:r>
                        <a:rPr lang="en-NZ" dirty="0" smtClean="0"/>
                        <a:t>Tier 1</a:t>
                      </a:r>
                      <a:endParaRPr lang="en-US" dirty="0"/>
                    </a:p>
                  </a:txBody>
                  <a:tcPr/>
                </a:tc>
                <a:tc>
                  <a:txBody>
                    <a:bodyPr/>
                    <a:lstStyle/>
                    <a:p>
                      <a:r>
                        <a:rPr lang="en-NZ" dirty="0" smtClean="0"/>
                        <a:t>DATA/FRA/ OCR/VOTE</a:t>
                      </a:r>
                      <a:endParaRPr lang="en-US" dirty="0"/>
                    </a:p>
                  </a:txBody>
                  <a:tcPr/>
                </a:tc>
                <a:tc>
                  <a:txBody>
                    <a:bodyPr/>
                    <a:lstStyle/>
                    <a:p>
                      <a:r>
                        <a:rPr lang="en-NZ" dirty="0" smtClean="0"/>
                        <a:t>Fast</a:t>
                      </a:r>
                      <a:endParaRPr lang="en-US" dirty="0"/>
                    </a:p>
                  </a:txBody>
                  <a:tcPr/>
                </a:tc>
              </a:tr>
              <a:tr h="395566">
                <a:tc vMerge="1">
                  <a:txBody>
                    <a:bodyPr/>
                    <a:lstStyle/>
                    <a:p>
                      <a:endParaRPr lang="en-US" dirty="0"/>
                    </a:p>
                  </a:txBody>
                  <a:tcPr/>
                </a:tc>
                <a:tc>
                  <a:txBody>
                    <a:bodyPr/>
                    <a:lstStyle/>
                    <a:p>
                      <a:r>
                        <a:rPr lang="en-NZ" dirty="0" smtClean="0"/>
                        <a:t>WORK</a:t>
                      </a:r>
                      <a:endParaRPr lang="en-US" dirty="0"/>
                    </a:p>
                  </a:txBody>
                  <a:tcPr/>
                </a:tc>
                <a:tc>
                  <a:txBody>
                    <a:bodyPr/>
                    <a:lstStyle/>
                    <a:p>
                      <a:r>
                        <a:rPr lang="en-NZ" dirty="0" smtClean="0"/>
                        <a:t>SATA</a:t>
                      </a:r>
                      <a:endParaRPr lang="en-US" dirty="0"/>
                    </a:p>
                  </a:txBody>
                  <a:tcPr/>
                </a:tc>
              </a:tr>
              <a:tr h="395566">
                <a:tc>
                  <a:txBody>
                    <a:bodyPr/>
                    <a:lstStyle/>
                    <a:p>
                      <a:endParaRPr lang="en-US" dirty="0"/>
                    </a:p>
                  </a:txBody>
                  <a:tcPr/>
                </a:tc>
                <a:tc>
                  <a:txBody>
                    <a:bodyPr/>
                    <a:lstStyle/>
                    <a:p>
                      <a:endParaRPr lang="en-US" dirty="0"/>
                    </a:p>
                  </a:txBody>
                  <a:tcPr/>
                </a:tc>
                <a:tc>
                  <a:txBody>
                    <a:bodyPr/>
                    <a:lstStyle/>
                    <a:p>
                      <a:endParaRPr lang="en-US" dirty="0"/>
                    </a:p>
                  </a:txBody>
                  <a:tcPr/>
                </a:tc>
              </a:tr>
              <a:tr h="395566">
                <a:tc rowSpan="2">
                  <a:txBody>
                    <a:bodyPr/>
                    <a:lstStyle/>
                    <a:p>
                      <a:r>
                        <a:rPr lang="en-NZ" dirty="0" smtClean="0"/>
                        <a:t>Tier 2</a:t>
                      </a:r>
                      <a:endParaRPr lang="en-US" dirty="0"/>
                    </a:p>
                  </a:txBody>
                  <a:tcPr/>
                </a:tc>
                <a:tc>
                  <a:txBody>
                    <a:bodyPr/>
                    <a:lstStyle/>
                    <a:p>
                      <a:r>
                        <a:rPr lang="en-NZ" dirty="0" smtClean="0"/>
                        <a:t>DATA/OCR/VOTE</a:t>
                      </a:r>
                      <a:endParaRPr lang="en-US" dirty="0"/>
                    </a:p>
                  </a:txBody>
                  <a:tcPr/>
                </a:tc>
                <a:tc>
                  <a:txBody>
                    <a:bodyPr/>
                    <a:lstStyle/>
                    <a:p>
                      <a:r>
                        <a:rPr lang="en-NZ" dirty="0" smtClean="0"/>
                        <a:t>Fast</a:t>
                      </a:r>
                      <a:endParaRPr lang="en-US" dirty="0"/>
                    </a:p>
                  </a:txBody>
                  <a:tcPr/>
                </a:tc>
              </a:tr>
              <a:tr h="395566">
                <a:tc vMerge="1">
                  <a:txBody>
                    <a:bodyPr/>
                    <a:lstStyle/>
                    <a:p>
                      <a:endParaRPr lang="en-US" dirty="0"/>
                    </a:p>
                  </a:txBody>
                  <a:tcPr/>
                </a:tc>
                <a:tc>
                  <a:txBody>
                    <a:bodyPr/>
                    <a:lstStyle/>
                    <a:p>
                      <a:r>
                        <a:rPr lang="en-NZ" dirty="0" smtClean="0"/>
                        <a:t>FRA</a:t>
                      </a:r>
                      <a:endParaRPr lang="en-US" dirty="0"/>
                    </a:p>
                  </a:txBody>
                  <a:tcPr/>
                </a:tc>
                <a:tc>
                  <a:txBody>
                    <a:bodyPr/>
                    <a:lstStyle/>
                    <a:p>
                      <a:r>
                        <a:rPr lang="en-NZ" dirty="0" smtClean="0"/>
                        <a:t>SATA</a:t>
                      </a:r>
                      <a:endParaRPr lang="en-US" dirty="0"/>
                    </a:p>
                  </a:txBody>
                  <a:tcPr/>
                </a:tc>
              </a:tr>
              <a:tr h="692241">
                <a:tc>
                  <a:txBody>
                    <a:bodyPr/>
                    <a:lstStyle/>
                    <a:p>
                      <a:endParaRPr lang="en-US" dirty="0"/>
                    </a:p>
                  </a:txBody>
                  <a:tcPr/>
                </a:tc>
                <a:tc>
                  <a:txBody>
                    <a:bodyPr/>
                    <a:lstStyle/>
                    <a:p>
                      <a:r>
                        <a:rPr lang="en-NZ" dirty="0" smtClean="0"/>
                        <a:t>WORK</a:t>
                      </a:r>
                      <a:endParaRPr lang="en-US" dirty="0"/>
                    </a:p>
                  </a:txBody>
                  <a:tcPr/>
                </a:tc>
                <a:tc>
                  <a:txBody>
                    <a:bodyPr/>
                    <a:lstStyle/>
                    <a:p>
                      <a:r>
                        <a:rPr lang="en-NZ" dirty="0" smtClean="0"/>
                        <a:t>SATA</a:t>
                      </a:r>
                      <a:endParaRPr lang="en-US" dirty="0"/>
                    </a:p>
                  </a:txBody>
                  <a:tcPr/>
                </a:tc>
              </a:tr>
              <a:tr h="692241">
                <a:tc rowSpan="2">
                  <a:txBody>
                    <a:bodyPr/>
                    <a:lstStyle/>
                    <a:p>
                      <a:r>
                        <a:rPr lang="en-NZ" dirty="0" smtClean="0"/>
                        <a:t>Tier3</a:t>
                      </a:r>
                      <a:endParaRPr lang="en-US" dirty="0"/>
                    </a:p>
                  </a:txBody>
                  <a:tcPr/>
                </a:tc>
                <a:tc>
                  <a:txBody>
                    <a:bodyPr/>
                    <a:lstStyle/>
                    <a:p>
                      <a:r>
                        <a:rPr lang="en-NZ" dirty="0" smtClean="0"/>
                        <a:t>DATA/FRA</a:t>
                      </a:r>
                    </a:p>
                    <a:p>
                      <a:r>
                        <a:rPr lang="en-NZ" dirty="0" smtClean="0"/>
                        <a:t>OCR/VOTE</a:t>
                      </a:r>
                      <a:endParaRPr lang="en-US" dirty="0"/>
                    </a:p>
                  </a:txBody>
                  <a:tcPr/>
                </a:tc>
                <a:tc>
                  <a:txBody>
                    <a:bodyPr/>
                    <a:lstStyle/>
                    <a:p>
                      <a:r>
                        <a:rPr lang="en-NZ" dirty="0" smtClean="0"/>
                        <a:t>SATA</a:t>
                      </a:r>
                      <a:endParaRPr lang="en-US" dirty="0"/>
                    </a:p>
                  </a:txBody>
                  <a:tcPr/>
                </a:tc>
              </a:tr>
              <a:tr h="419338">
                <a:tc vMerge="1">
                  <a:txBody>
                    <a:bodyPr/>
                    <a:lstStyle/>
                    <a:p>
                      <a:endParaRPr lang="en-US" dirty="0"/>
                    </a:p>
                  </a:txBody>
                  <a:tcPr/>
                </a:tc>
                <a:tc>
                  <a:txBody>
                    <a:bodyPr/>
                    <a:lstStyle/>
                    <a:p>
                      <a:r>
                        <a:rPr lang="en-NZ" dirty="0" smtClean="0"/>
                        <a:t>WORK</a:t>
                      </a:r>
                      <a:endParaRPr lang="en-US" dirty="0"/>
                    </a:p>
                  </a:txBody>
                  <a:tcPr/>
                </a:tc>
                <a:tc>
                  <a:txBody>
                    <a:bodyPr/>
                    <a:lstStyle/>
                    <a:p>
                      <a:r>
                        <a:rPr lang="en-NZ" dirty="0" smtClean="0"/>
                        <a:t>SATA</a:t>
                      </a:r>
                      <a:endParaRPr lang="en-US" dirty="0"/>
                    </a:p>
                  </a:txBody>
                  <a:tcPr/>
                </a:tc>
              </a:tr>
            </a:tbl>
          </a:graphicData>
        </a:graphic>
      </p:graphicFrame>
    </p:spTree>
    <p:extLst>
      <p:ext uri="{BB962C8B-B14F-4D97-AF65-F5344CB8AC3E}">
        <p14:creationId xmlns:p14="http://schemas.microsoft.com/office/powerpoint/2010/main" val="990131750"/>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21</a:t>
            </a:fld>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7" name="Diagram 26"/>
          <p:cNvGraphicFramePr/>
          <p:nvPr>
            <p:extLst>
              <p:ext uri="{D42A27DB-BD31-4B8C-83A1-F6EECF244321}">
                <p14:modId xmlns:p14="http://schemas.microsoft.com/office/powerpoint/2010/main" val="1757852701"/>
              </p:ext>
            </p:extLst>
          </p:nvPr>
        </p:nvGraphicFramePr>
        <p:xfrm>
          <a:off x="821933" y="986316"/>
          <a:ext cx="7346021" cy="53425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2"/>
          <p:cNvSpPr txBox="1">
            <a:spLocks noChangeArrowheads="1"/>
          </p:cNvSpPr>
          <p:nvPr/>
        </p:nvSpPr>
        <p:spPr bwMode="auto">
          <a:xfrm>
            <a:off x="457200" y="124897"/>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Oracle Solution Architecture</a:t>
            </a:r>
            <a:br>
              <a:rPr lang="en-US" b="1" dirty="0" smtClean="0"/>
            </a:br>
            <a:r>
              <a:rPr lang="en-US" sz="2000" b="1" dirty="0" smtClean="0"/>
              <a:t>Oracle </a:t>
            </a:r>
            <a:r>
              <a:rPr lang="en-US" sz="2000" dirty="0" smtClean="0"/>
              <a:t>Product Platform</a:t>
            </a:r>
            <a:endParaRPr lang="en-US" sz="2000"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heckerboard(across)">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7"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22</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RMAN backups </a:t>
            </a:r>
          </a:p>
          <a:p>
            <a:pPr marL="228600" indent="-228600">
              <a:spcBef>
                <a:spcPct val="40000"/>
              </a:spcBef>
              <a:buFontTx/>
              <a:buChar char="•"/>
            </a:pPr>
            <a:r>
              <a:rPr lang="en-NZ" sz="2000" b="0" kern="0" dirty="0" smtClean="0">
                <a:latin typeface="+mn-lt"/>
                <a:cs typeface="+mn-cs"/>
              </a:rPr>
              <a:t>Oracle Advanced Compression </a:t>
            </a:r>
          </a:p>
          <a:p>
            <a:pPr marL="228600" indent="-228600">
              <a:spcBef>
                <a:spcPct val="40000"/>
              </a:spcBef>
              <a:buFontTx/>
              <a:buChar char="•"/>
            </a:pPr>
            <a:r>
              <a:rPr lang="en-NZ" sz="2000" b="0" kern="0" dirty="0" smtClean="0">
                <a:latin typeface="+mn-lt"/>
                <a:cs typeface="+mn-cs"/>
              </a:rPr>
              <a:t>Oracle </a:t>
            </a:r>
            <a:r>
              <a:rPr lang="en-NZ" sz="2000" b="0" kern="0" dirty="0" err="1" smtClean="0">
                <a:latin typeface="+mn-lt"/>
                <a:cs typeface="+mn-cs"/>
              </a:rPr>
              <a:t>DataGuard</a:t>
            </a: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Instance caging </a:t>
            </a:r>
          </a:p>
          <a:p>
            <a:pPr marL="228600" indent="-228600">
              <a:spcBef>
                <a:spcPct val="40000"/>
              </a:spcBef>
              <a:buFontTx/>
              <a:buChar char="•"/>
            </a:pPr>
            <a:r>
              <a:rPr lang="en-NZ" sz="2000" b="0" kern="0" dirty="0" smtClean="0">
                <a:latin typeface="+mn-lt"/>
                <a:cs typeface="+mn-cs"/>
              </a:rPr>
              <a:t>ACFS</a:t>
            </a:r>
          </a:p>
          <a:p>
            <a:pPr marL="228600" indent="-228600">
              <a:spcBef>
                <a:spcPct val="40000"/>
              </a:spcBef>
              <a:buFontTx/>
              <a:buChar char="•"/>
            </a:pPr>
            <a:r>
              <a:rPr lang="en-NZ" sz="2000" b="0" kern="0" dirty="0" smtClean="0">
                <a:latin typeface="+mn-lt"/>
                <a:cs typeface="+mn-cs"/>
              </a:rPr>
              <a:t>SCAN Names &amp; Listener</a:t>
            </a:r>
          </a:p>
          <a:p>
            <a:pPr marL="228600" marR="0" lvl="0" indent="-228600" algn="l" defTabSz="914400" rtl="0" eaLnBrk="1" fontAlgn="base" latinLnBrk="0" hangingPunct="1">
              <a:lnSpc>
                <a:spcPct val="100000"/>
              </a:lnSpc>
              <a:spcBef>
                <a:spcPct val="40000"/>
              </a:spcBef>
              <a:spcAft>
                <a:spcPct val="0"/>
              </a:spcAft>
              <a:buClrTx/>
              <a:buSzTx/>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Oracle Solution Architecture</a:t>
            </a:r>
            <a:br>
              <a:rPr lang="en-US" b="1" dirty="0" smtClean="0"/>
            </a:br>
            <a:r>
              <a:rPr lang="en-US" sz="2000" dirty="0" smtClean="0"/>
              <a:t>Some more useful stuff</a:t>
            </a:r>
            <a:endParaRPr lang="en-US" sz="2000" b="1" dirty="0" smtClean="0"/>
          </a:p>
        </p:txBody>
      </p:sp>
      <p:pic>
        <p:nvPicPr>
          <p:cNvPr id="17410" name="Picture 2" descr="C:\Program Files (x86)\Microsoft Office\MEDIA\CAGCAT10\j019975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9821" y="1958838"/>
            <a:ext cx="1724558" cy="1760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68960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box(in)">
                                      <p:cBhvr>
                                        <p:cTn id="7" dur="500"/>
                                        <p:tgtEl>
                                          <p:spTgt spid="1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4">
                                            <p:txEl>
                                              <p:pRg st="2" end="2"/>
                                            </p:txEl>
                                          </p:spTgt>
                                        </p:tgtEl>
                                        <p:attrNameLst>
                                          <p:attrName>style.visibility</p:attrName>
                                        </p:attrNameLst>
                                      </p:cBhvr>
                                      <p:to>
                                        <p:strVal val="visible"/>
                                      </p:to>
                                    </p:set>
                                    <p:animEffect transition="in" filter="box(in)">
                                      <p:cBhvr>
                                        <p:cTn id="10" dur="500"/>
                                        <p:tgtEl>
                                          <p:spTgt spid="1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animEffect transition="in" filter="box(in)">
                                      <p:cBhvr>
                                        <p:cTn id="13" dur="500"/>
                                        <p:tgtEl>
                                          <p:spTgt spid="14">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4">
                                            <p:txEl>
                                              <p:pRg st="4" end="4"/>
                                            </p:txEl>
                                          </p:spTgt>
                                        </p:tgtEl>
                                        <p:attrNameLst>
                                          <p:attrName>style.visibility</p:attrName>
                                        </p:attrNameLst>
                                      </p:cBhvr>
                                      <p:to>
                                        <p:strVal val="visible"/>
                                      </p:to>
                                    </p:set>
                                    <p:animEffect transition="in" filter="box(in)">
                                      <p:cBhvr>
                                        <p:cTn id="16" dur="500"/>
                                        <p:tgtEl>
                                          <p:spTgt spid="14">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animEffect transition="in" filter="box(in)">
                                      <p:cBhvr>
                                        <p:cTn id="19" dur="500"/>
                                        <p:tgtEl>
                                          <p:spTgt spid="14">
                                            <p:txEl>
                                              <p:pRg st="5" end="5"/>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box(in)">
                                      <p:cBhvr>
                                        <p:cTn id="22"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23</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Backup stored in FRA – Tier1/Tier2</a:t>
            </a:r>
          </a:p>
          <a:p>
            <a:pPr marL="228600" indent="-228600">
              <a:spcBef>
                <a:spcPct val="40000"/>
              </a:spcBef>
              <a:buFontTx/>
              <a:buChar char="•"/>
            </a:pPr>
            <a:r>
              <a:rPr lang="en-NZ" sz="2000" b="0" kern="0" dirty="0" smtClean="0">
                <a:latin typeface="+mn-lt"/>
                <a:cs typeface="+mn-cs"/>
              </a:rPr>
              <a:t>LAN Free backup</a:t>
            </a:r>
          </a:p>
          <a:p>
            <a:pPr marL="228600" indent="-228600">
              <a:spcBef>
                <a:spcPct val="40000"/>
              </a:spcBef>
              <a:buFontTx/>
              <a:buChar char="•"/>
            </a:pPr>
            <a:r>
              <a:rPr lang="en-NZ" sz="2000" b="0" kern="0" dirty="0" smtClean="0">
                <a:latin typeface="+mn-lt"/>
                <a:cs typeface="+mn-cs"/>
              </a:rPr>
              <a:t>Compression using RMAN backup</a:t>
            </a:r>
          </a:p>
          <a:p>
            <a:pPr marL="228600" indent="-228600">
              <a:spcBef>
                <a:spcPct val="40000"/>
              </a:spcBef>
              <a:buFontTx/>
              <a:buChar char="•"/>
            </a:pPr>
            <a:r>
              <a:rPr lang="en-NZ" sz="2000" b="0" kern="0" dirty="0" smtClean="0">
                <a:latin typeface="+mn-lt"/>
                <a:cs typeface="+mn-cs"/>
              </a:rPr>
              <a:t>Usage of block change tracking</a:t>
            </a:r>
          </a:p>
          <a:p>
            <a:pPr marL="228600" indent="-228600">
              <a:spcBef>
                <a:spcPct val="40000"/>
              </a:spcBef>
              <a:buFontTx/>
              <a:buChar char="•"/>
            </a:pPr>
            <a:r>
              <a:rPr lang="en-NZ" sz="2000" b="0" kern="0" dirty="0" smtClean="0">
                <a:latin typeface="+mn-lt"/>
                <a:cs typeface="+mn-cs"/>
              </a:rPr>
              <a:t>Incremental backup with updated image copy </a:t>
            </a:r>
          </a:p>
          <a:p>
            <a:pPr marL="228600" marR="0" lvl="0" indent="-228600" algn="l" defTabSz="914400" rtl="0" eaLnBrk="1" fontAlgn="base" latinLnBrk="0" hangingPunct="1">
              <a:lnSpc>
                <a:spcPct val="100000"/>
              </a:lnSpc>
              <a:spcBef>
                <a:spcPct val="40000"/>
              </a:spcBef>
              <a:spcAft>
                <a:spcPct val="0"/>
              </a:spcAft>
              <a:buClrTx/>
              <a:buSzTx/>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Useful Information ..</a:t>
            </a:r>
            <a:br>
              <a:rPr lang="en-US" b="1" dirty="0" smtClean="0"/>
            </a:br>
            <a:r>
              <a:rPr lang="en-US" sz="2000" dirty="0" smtClean="0"/>
              <a:t>RMAN backups</a:t>
            </a:r>
            <a:endParaRPr lang="en-US" sz="2000" b="1"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5279" y="3906672"/>
            <a:ext cx="4053384"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4831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box(in)">
                                      <p:cBhvr>
                                        <p:cTn id="7" dur="500"/>
                                        <p:tgtEl>
                                          <p:spTgt spid="1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4">
                                            <p:txEl>
                                              <p:pRg st="2" end="2"/>
                                            </p:txEl>
                                          </p:spTgt>
                                        </p:tgtEl>
                                        <p:attrNameLst>
                                          <p:attrName>style.visibility</p:attrName>
                                        </p:attrNameLst>
                                      </p:cBhvr>
                                      <p:to>
                                        <p:strVal val="visible"/>
                                      </p:to>
                                    </p:set>
                                    <p:animEffect transition="in" filter="box(in)">
                                      <p:cBhvr>
                                        <p:cTn id="10" dur="500"/>
                                        <p:tgtEl>
                                          <p:spTgt spid="1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animEffect transition="in" filter="box(in)">
                                      <p:cBhvr>
                                        <p:cTn id="13" dur="500"/>
                                        <p:tgtEl>
                                          <p:spTgt spid="14">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4">
                                            <p:txEl>
                                              <p:pRg st="4" end="4"/>
                                            </p:txEl>
                                          </p:spTgt>
                                        </p:tgtEl>
                                        <p:attrNameLst>
                                          <p:attrName>style.visibility</p:attrName>
                                        </p:attrNameLst>
                                      </p:cBhvr>
                                      <p:to>
                                        <p:strVal val="visible"/>
                                      </p:to>
                                    </p:set>
                                    <p:animEffect transition="in" filter="box(in)">
                                      <p:cBhvr>
                                        <p:cTn id="16" dur="500"/>
                                        <p:tgtEl>
                                          <p:spTgt spid="14">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animEffect transition="in" filter="box(in)">
                                      <p:cBhvr>
                                        <p:cTn id="19" dur="500"/>
                                        <p:tgtEl>
                                          <p:spTgt spid="14">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Effect transition="in" filter="circle(in)">
                                      <p:cBhvr>
                                        <p:cTn id="2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24</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3"/>
            <a:ext cx="7527925" cy="41920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Usage of compression with OLTP databases</a:t>
            </a:r>
          </a:p>
          <a:p>
            <a:pPr marL="1257300" lvl="2" indent="-342900">
              <a:spcBef>
                <a:spcPct val="40000"/>
              </a:spcBef>
              <a:buFont typeface="Wingdings" pitchFamily="2" charset="2"/>
              <a:buChar char="q"/>
            </a:pPr>
            <a:r>
              <a:rPr lang="en-NZ" sz="2000" b="0" kern="0" dirty="0" smtClean="0">
                <a:latin typeface="+mn-lt"/>
                <a:cs typeface="+mn-cs"/>
              </a:rPr>
              <a:t>2x compression seen in most cases</a:t>
            </a:r>
          </a:p>
          <a:p>
            <a:pPr marL="1257300" lvl="2" indent="-342900">
              <a:spcBef>
                <a:spcPct val="40000"/>
              </a:spcBef>
              <a:buFont typeface="Wingdings" pitchFamily="2" charset="2"/>
              <a:buChar char="q"/>
            </a:pPr>
            <a:r>
              <a:rPr lang="en-NZ" sz="2000" b="0" kern="0" dirty="0" smtClean="0">
                <a:latin typeface="+mn-lt"/>
                <a:cs typeface="+mn-cs"/>
              </a:rPr>
              <a:t>Performance improvement in queries </a:t>
            </a:r>
          </a:p>
          <a:p>
            <a:pPr marL="1257300" lvl="2" indent="-342900">
              <a:spcBef>
                <a:spcPct val="40000"/>
              </a:spcBef>
              <a:buFont typeface="Wingdings" pitchFamily="2" charset="2"/>
              <a:buChar char="q"/>
            </a:pPr>
            <a:r>
              <a:rPr lang="en-NZ" sz="2000" b="0" kern="0" dirty="0" smtClean="0">
                <a:latin typeface="+mn-lt"/>
                <a:cs typeface="+mn-cs"/>
              </a:rPr>
              <a:t>Reduction in Disk IOPS </a:t>
            </a:r>
          </a:p>
          <a:p>
            <a:pPr marL="1257300" lvl="2" indent="-342900">
              <a:spcBef>
                <a:spcPct val="40000"/>
              </a:spcBef>
              <a:buFont typeface="Wingdings" pitchFamily="2" charset="2"/>
              <a:buChar char="q"/>
            </a:pPr>
            <a:r>
              <a:rPr lang="en-NZ" sz="2000" b="0" kern="0" dirty="0" smtClean="0">
                <a:latin typeface="+mn-lt"/>
                <a:cs typeface="+mn-cs"/>
              </a:rPr>
              <a:t>No noticeable impact with writes </a:t>
            </a:r>
          </a:p>
          <a:p>
            <a:pPr>
              <a:spcBef>
                <a:spcPct val="40000"/>
              </a:spcBef>
            </a:pPr>
            <a:endParaRPr lang="en-NZ" sz="2000" b="0" kern="0" dirty="0" smtClean="0">
              <a:latin typeface="+mn-lt"/>
              <a:cs typeface="+mn-cs"/>
            </a:endParaRPr>
          </a:p>
          <a:p>
            <a:pPr>
              <a:spcBef>
                <a:spcPct val="40000"/>
              </a:spcBef>
            </a:pPr>
            <a:r>
              <a:rPr lang="en-NZ" sz="2000" b="0" i="1" kern="0" dirty="0" smtClean="0">
                <a:latin typeface="+mn-lt"/>
                <a:cs typeface="+mn-cs"/>
              </a:rPr>
              <a:t>One of our migrated databases went from 1.5 TB to 800G </a:t>
            </a:r>
            <a:endParaRPr lang="en-NZ" sz="2000" b="0" i="1" kern="0" dirty="0">
              <a:latin typeface="+mn-lt"/>
              <a:cs typeface="+mn-cs"/>
            </a:endParaRPr>
          </a:p>
          <a:p>
            <a:pPr marL="228600" marR="0" lvl="0" indent="-228600" algn="l" defTabSz="914400" rtl="0" eaLnBrk="1" fontAlgn="base" latinLnBrk="0" hangingPunct="1">
              <a:lnSpc>
                <a:spcPct val="100000"/>
              </a:lnSpc>
              <a:spcBef>
                <a:spcPct val="40000"/>
              </a:spcBef>
              <a:spcAft>
                <a:spcPct val="0"/>
              </a:spcAft>
              <a:buClrTx/>
              <a:buSzTx/>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Useful Information ..</a:t>
            </a:r>
            <a:br>
              <a:rPr lang="en-US" b="1" dirty="0" smtClean="0"/>
            </a:br>
            <a:r>
              <a:rPr lang="en-US" sz="2000" dirty="0" smtClean="0"/>
              <a:t>Oracle Advanced Compression</a:t>
            </a:r>
            <a:endParaRPr lang="en-US" sz="2000" b="1"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1500" y="1028433"/>
            <a:ext cx="1562100" cy="1499135"/>
          </a:xfrm>
          <a:prstGeom prst="rect">
            <a:avLst/>
          </a:prstGeom>
        </p:spPr>
      </p:pic>
    </p:spTree>
    <p:extLst>
      <p:ext uri="{BB962C8B-B14F-4D97-AF65-F5344CB8AC3E}">
        <p14:creationId xmlns:p14="http://schemas.microsoft.com/office/powerpoint/2010/main" val="3882212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box(in)">
                                      <p:cBhvr>
                                        <p:cTn id="7" dur="500"/>
                                        <p:tgtEl>
                                          <p:spTgt spid="1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4">
                                            <p:txEl>
                                              <p:pRg st="2" end="2"/>
                                            </p:txEl>
                                          </p:spTgt>
                                        </p:tgtEl>
                                        <p:attrNameLst>
                                          <p:attrName>style.visibility</p:attrName>
                                        </p:attrNameLst>
                                      </p:cBhvr>
                                      <p:to>
                                        <p:strVal val="visible"/>
                                      </p:to>
                                    </p:set>
                                    <p:animEffect transition="in" filter="box(in)">
                                      <p:cBhvr>
                                        <p:cTn id="10" dur="500"/>
                                        <p:tgtEl>
                                          <p:spTgt spid="1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animEffect transition="in" filter="box(in)">
                                      <p:cBhvr>
                                        <p:cTn id="13" dur="500"/>
                                        <p:tgtEl>
                                          <p:spTgt spid="14">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4">
                                            <p:txEl>
                                              <p:pRg st="4" end="4"/>
                                            </p:txEl>
                                          </p:spTgt>
                                        </p:tgtEl>
                                        <p:attrNameLst>
                                          <p:attrName>style.visibility</p:attrName>
                                        </p:attrNameLst>
                                      </p:cBhvr>
                                      <p:to>
                                        <p:strVal val="visible"/>
                                      </p:to>
                                    </p:set>
                                    <p:animEffect transition="in" filter="box(in)">
                                      <p:cBhvr>
                                        <p:cTn id="16" dur="500"/>
                                        <p:tgtEl>
                                          <p:spTgt spid="14">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animEffect transition="in" filter="box(in)">
                                      <p:cBhvr>
                                        <p:cTn id="19" dur="500"/>
                                        <p:tgtEl>
                                          <p:spTgt spid="14">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14">
                                            <p:txEl>
                                              <p:pRg st="7" end="7"/>
                                            </p:txEl>
                                          </p:spTgt>
                                        </p:tgtEl>
                                        <p:attrNameLst>
                                          <p:attrName>style.visibility</p:attrName>
                                        </p:attrNameLst>
                                      </p:cBhvr>
                                      <p:to>
                                        <p:strVal val="visible"/>
                                      </p:to>
                                    </p:set>
                                    <p:animEffect transition="in" filter="circle(in)">
                                      <p:cBhvr>
                                        <p:cTn id="24" dur="2000"/>
                                        <p:tgtEl>
                                          <p:spTgt spid="1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25</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Useful Information ..</a:t>
            </a:r>
            <a:br>
              <a:rPr lang="en-US" b="1" dirty="0" smtClean="0"/>
            </a:br>
            <a:r>
              <a:rPr lang="en-US" sz="2000" dirty="0" smtClean="0"/>
              <a:t>SCAN Names &amp; Listener </a:t>
            </a:r>
            <a:endParaRPr lang="en-US" sz="2000" b="1" dirty="0" smtClean="0"/>
          </a:p>
        </p:txBody>
      </p:sp>
      <p:sp>
        <p:nvSpPr>
          <p:cNvPr id="7" name="Rectangle 3"/>
          <p:cNvSpPr txBox="1">
            <a:spLocks noChangeArrowheads="1"/>
          </p:cNvSpPr>
          <p:nvPr/>
        </p:nvSpPr>
        <p:spPr bwMode="auto">
          <a:xfrm>
            <a:off x="363618" y="1169436"/>
            <a:ext cx="8416764" cy="42809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40000"/>
              </a:spcBef>
              <a:buFont typeface="Arial" pitchFamily="34" charset="0"/>
              <a:buChar char="•"/>
            </a:pPr>
            <a:endParaRPr lang="en-NZ" sz="2000" b="0" kern="0" dirty="0" smtClean="0">
              <a:latin typeface="+mn-lt"/>
              <a:cs typeface="+mn-cs"/>
            </a:endParaRPr>
          </a:p>
          <a:p>
            <a:pPr marL="228600" indent="-228600">
              <a:spcBef>
                <a:spcPct val="40000"/>
              </a:spcBef>
              <a:buFontTx/>
              <a:buChar char="•"/>
            </a:pPr>
            <a:endParaRPr lang="en-NZ" sz="2000" b="0" kern="0" dirty="0" smtClean="0">
              <a:latin typeface="+mn-lt"/>
              <a:cs typeface="+mn-cs"/>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082570189"/>
              </p:ext>
            </p:extLst>
          </p:nvPr>
        </p:nvGraphicFramePr>
        <p:xfrm>
          <a:off x="3302000" y="1194318"/>
          <a:ext cx="5622925" cy="4622282"/>
        </p:xfrm>
        <a:graphic>
          <a:graphicData uri="http://schemas.openxmlformats.org/presentationml/2006/ole">
            <mc:AlternateContent xmlns:mc="http://schemas.openxmlformats.org/markup-compatibility/2006">
              <mc:Choice xmlns:v="urn:schemas-microsoft-com:vml" Requires="v">
                <p:oleObj spid="_x0000_s10282" name="Visio" r:id="rId4" imgW="9063921" imgH="5630315" progId="Visio.Drawing.11">
                  <p:embed/>
                </p:oleObj>
              </mc:Choice>
              <mc:Fallback>
                <p:oleObj name="Visio" r:id="rId4" imgW="9063921" imgH="5630315"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2000" y="1194318"/>
                        <a:ext cx="5622925" cy="4622282"/>
                      </a:xfrm>
                      <a:prstGeom prst="rect">
                        <a:avLst/>
                      </a:prstGeom>
                      <a:noFill/>
                    </p:spPr>
                  </p:pic>
                </p:oleObj>
              </mc:Fallback>
            </mc:AlternateContent>
          </a:graphicData>
        </a:graphic>
      </p:graphicFrame>
      <p:sp>
        <p:nvSpPr>
          <p:cNvPr id="10" name="Rectangle 3"/>
          <p:cNvSpPr txBox="1">
            <a:spLocks noChangeArrowheads="1"/>
          </p:cNvSpPr>
          <p:nvPr/>
        </p:nvSpPr>
        <p:spPr bwMode="auto">
          <a:xfrm>
            <a:off x="398463" y="1180093"/>
            <a:ext cx="2903537" cy="42809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indent="-228600">
              <a:spcBef>
                <a:spcPct val="40000"/>
              </a:spcBef>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SCAN name per cluster</a:t>
            </a:r>
          </a:p>
          <a:p>
            <a:pPr marL="228600" indent="-228600">
              <a:spcBef>
                <a:spcPct val="40000"/>
              </a:spcBef>
              <a:buFontTx/>
              <a:buChar char="•"/>
            </a:pPr>
            <a:r>
              <a:rPr lang="en-NZ" sz="2000" b="0" kern="0" dirty="0" smtClean="0">
                <a:latin typeface="+mn-lt"/>
                <a:cs typeface="+mn-cs"/>
              </a:rPr>
              <a:t>Dedicated Listener per database on RAC nodes</a:t>
            </a:r>
          </a:p>
          <a:p>
            <a:pPr marL="228600" indent="-228600">
              <a:spcBef>
                <a:spcPct val="40000"/>
              </a:spcBef>
              <a:buFontTx/>
              <a:buChar char="•"/>
            </a:pPr>
            <a:r>
              <a:rPr lang="en-NZ" sz="2000" b="0" kern="0" dirty="0" smtClean="0">
                <a:latin typeface="+mn-lt"/>
                <a:cs typeface="+mn-cs"/>
              </a:rPr>
              <a:t>Non default ports for Oracle listeners</a:t>
            </a:r>
          </a:p>
          <a:p>
            <a:pPr>
              <a:spcBef>
                <a:spcPct val="40000"/>
              </a:spcBef>
            </a:pPr>
            <a:endParaRPr lang="en-NZ" sz="2000" b="0" kern="0" dirty="0" smtClean="0">
              <a:latin typeface="+mn-lt"/>
              <a:cs typeface="+mn-cs"/>
            </a:endParaRPr>
          </a:p>
        </p:txBody>
      </p:sp>
    </p:spTree>
    <p:extLst>
      <p:ext uri="{BB962C8B-B14F-4D97-AF65-F5344CB8AC3E}">
        <p14:creationId xmlns:p14="http://schemas.microsoft.com/office/powerpoint/2010/main" val="19343389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26</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Useful Information ..</a:t>
            </a:r>
            <a:br>
              <a:rPr lang="en-US" b="1" dirty="0" smtClean="0"/>
            </a:br>
            <a:r>
              <a:rPr lang="en-US" sz="2000" b="1" dirty="0" smtClean="0"/>
              <a:t>ACFS &amp; </a:t>
            </a:r>
            <a:r>
              <a:rPr lang="en-US" sz="2000" dirty="0" smtClean="0"/>
              <a:t> Oracle </a:t>
            </a:r>
            <a:r>
              <a:rPr lang="en-US" sz="2000" dirty="0" err="1" smtClean="0"/>
              <a:t>DataGuard</a:t>
            </a:r>
            <a:endParaRPr lang="en-US" sz="2000" b="1" dirty="0" smtClean="0"/>
          </a:p>
        </p:txBody>
      </p:sp>
      <p:sp>
        <p:nvSpPr>
          <p:cNvPr id="7" name="Rectangle 3"/>
          <p:cNvSpPr txBox="1">
            <a:spLocks noChangeArrowheads="1"/>
          </p:cNvSpPr>
          <p:nvPr/>
        </p:nvSpPr>
        <p:spPr bwMode="auto">
          <a:xfrm>
            <a:off x="363618" y="1169436"/>
            <a:ext cx="8416764" cy="42809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Oracle </a:t>
            </a:r>
            <a:r>
              <a:rPr lang="en-NZ" sz="2000" b="0" kern="0" dirty="0" err="1" smtClean="0">
                <a:latin typeface="+mn-lt"/>
                <a:cs typeface="+mn-cs"/>
              </a:rPr>
              <a:t>DataGuard</a:t>
            </a:r>
            <a:r>
              <a:rPr lang="en-NZ" sz="2000" b="0" kern="0" dirty="0" smtClean="0">
                <a:latin typeface="+mn-lt"/>
                <a:cs typeface="+mn-cs"/>
              </a:rPr>
              <a:t>	</a:t>
            </a:r>
          </a:p>
          <a:p>
            <a:pPr marL="800100" lvl="1" indent="-342900">
              <a:spcBef>
                <a:spcPct val="40000"/>
              </a:spcBef>
              <a:buFont typeface="Wingdings" pitchFamily="2" charset="2"/>
              <a:buChar char="q"/>
            </a:pPr>
            <a:r>
              <a:rPr lang="en-NZ" sz="2000" b="0" kern="0" dirty="0" smtClean="0">
                <a:latin typeface="+mn-lt"/>
                <a:cs typeface="+mn-cs"/>
              </a:rPr>
              <a:t>Usage of active-</a:t>
            </a:r>
            <a:r>
              <a:rPr lang="en-NZ" sz="2000" b="0" kern="0" dirty="0" err="1" smtClean="0">
                <a:latin typeface="+mn-lt"/>
                <a:cs typeface="+mn-cs"/>
              </a:rPr>
              <a:t>dataguard</a:t>
            </a:r>
            <a:r>
              <a:rPr lang="en-NZ" sz="2000" b="0" kern="0" dirty="0" smtClean="0">
                <a:latin typeface="+mn-lt"/>
                <a:cs typeface="+mn-cs"/>
              </a:rPr>
              <a:t> for offload reporting</a:t>
            </a:r>
          </a:p>
          <a:p>
            <a:pPr marL="800100" lvl="1" indent="-342900">
              <a:spcBef>
                <a:spcPct val="40000"/>
              </a:spcBef>
              <a:buFont typeface="Wingdings" pitchFamily="2" charset="2"/>
              <a:buChar char="q"/>
            </a:pPr>
            <a:r>
              <a:rPr lang="en-NZ" sz="2000" b="0" kern="0" dirty="0" smtClean="0">
                <a:latin typeface="+mn-lt"/>
                <a:cs typeface="+mn-cs"/>
              </a:rPr>
              <a:t>Snapshot standby for update version of standby </a:t>
            </a:r>
          </a:p>
          <a:p>
            <a:pPr marL="228600" indent="-228600">
              <a:spcBef>
                <a:spcPct val="40000"/>
              </a:spcBef>
              <a:buFontTx/>
              <a:buChar char="•"/>
            </a:pPr>
            <a:r>
              <a:rPr lang="en-NZ" sz="2000" b="0" kern="0" dirty="0" smtClean="0">
                <a:latin typeface="+mn-lt"/>
                <a:cs typeface="+mn-cs"/>
              </a:rPr>
              <a:t>ACFS</a:t>
            </a:r>
          </a:p>
          <a:p>
            <a:pPr marL="800100" lvl="1" indent="-342900">
              <a:spcBef>
                <a:spcPct val="40000"/>
              </a:spcBef>
              <a:buFont typeface="Wingdings" pitchFamily="2" charset="2"/>
              <a:buChar char="q"/>
            </a:pPr>
            <a:r>
              <a:rPr lang="en-NZ" sz="2000" b="0" kern="0" dirty="0" smtClean="0"/>
              <a:t>Used for storing DBA files/RMAN backup scripts</a:t>
            </a:r>
          </a:p>
          <a:p>
            <a:pPr marL="800100" lvl="1" indent="-342900">
              <a:spcBef>
                <a:spcPct val="40000"/>
              </a:spcBef>
              <a:buFont typeface="Wingdings" pitchFamily="2" charset="2"/>
              <a:buChar char="q"/>
            </a:pPr>
            <a:r>
              <a:rPr lang="en-NZ" sz="2000" b="0" kern="0" dirty="0" smtClean="0"/>
              <a:t>Migration file-store </a:t>
            </a:r>
            <a:endParaRPr lang="en-NZ" sz="2000" b="0" kern="0" dirty="0" smtClean="0">
              <a:latin typeface="+mn-lt"/>
              <a:cs typeface="+mn-cs"/>
            </a:endParaRPr>
          </a:p>
          <a:p>
            <a:pPr marL="228600" indent="-228600">
              <a:spcBef>
                <a:spcPct val="40000"/>
              </a:spcBef>
              <a:buFontTx/>
              <a:buChar char="•"/>
            </a:pPr>
            <a:endParaRPr lang="en-NZ" sz="2000" b="0" kern="0" dirty="0" smtClean="0">
              <a:latin typeface="+mn-lt"/>
              <a:cs typeface="+mn-cs"/>
            </a:endParaRPr>
          </a:p>
        </p:txBody>
      </p:sp>
    </p:spTree>
    <p:extLst>
      <p:ext uri="{BB962C8B-B14F-4D97-AF65-F5344CB8AC3E}">
        <p14:creationId xmlns:p14="http://schemas.microsoft.com/office/powerpoint/2010/main" val="7171992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wipe(down)">
                                      <p:cBhvr>
                                        <p:cTn id="7" dur="500"/>
                                        <p:tgtEl>
                                          <p:spTgt spid="7">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7">
                                            <p:txEl>
                                              <p:pRg st="5" end="5"/>
                                            </p:txEl>
                                          </p:spTgt>
                                        </p:tgtEl>
                                        <p:attrNameLst>
                                          <p:attrName>style.visibility</p:attrName>
                                        </p:attrNameLst>
                                      </p:cBhvr>
                                      <p:to>
                                        <p:strVal val="visible"/>
                                      </p:to>
                                    </p:set>
                                    <p:animEffect transition="in" filter="wipe(down)">
                                      <p:cBhvr>
                                        <p:cTn id="10" dur="500"/>
                                        <p:tgtEl>
                                          <p:spTgt spid="7">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animEffect transition="in" filter="wipe(down)">
                                      <p:cBhvr>
                                        <p:cTn id="13" dur="500"/>
                                        <p:tgtEl>
                                          <p:spTgt spid="7">
                                            <p:txEl>
                                              <p:pRg st="6" end="6"/>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wipe(down)">
                                      <p:cBhvr>
                                        <p:cTn id="16" dur="500"/>
                                        <p:tgtEl>
                                          <p:spTgt spid="7">
                                            <p:txEl>
                                              <p:pRg st="1" end="1"/>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wipe(down)">
                                      <p:cBhvr>
                                        <p:cTn id="19" dur="500"/>
                                        <p:tgtEl>
                                          <p:spTgt spid="7">
                                            <p:txEl>
                                              <p:pRg st="2" end="2"/>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down)">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27</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Useful Information ..</a:t>
            </a:r>
            <a:br>
              <a:rPr lang="en-US" b="1" dirty="0" smtClean="0"/>
            </a:br>
            <a:r>
              <a:rPr lang="en-US" sz="2000" dirty="0" smtClean="0"/>
              <a:t>Instance Caging</a:t>
            </a:r>
            <a:endParaRPr lang="en-US" sz="2000" b="1" dirty="0" smtClean="0"/>
          </a:p>
        </p:txBody>
      </p:sp>
      <p:sp>
        <p:nvSpPr>
          <p:cNvPr id="7" name="Rectangle 3"/>
          <p:cNvSpPr txBox="1">
            <a:spLocks noChangeArrowheads="1"/>
          </p:cNvSpPr>
          <p:nvPr/>
        </p:nvSpPr>
        <p:spPr bwMode="auto">
          <a:xfrm>
            <a:off x="398463" y="1180093"/>
            <a:ext cx="8416764" cy="42809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Multiple databases on a server share CPU/ Memory and I/O </a:t>
            </a:r>
          </a:p>
          <a:p>
            <a:pPr marL="228600" indent="-228600">
              <a:spcBef>
                <a:spcPct val="40000"/>
              </a:spcBef>
              <a:buFontTx/>
              <a:buChar char="•"/>
            </a:pPr>
            <a:r>
              <a:rPr lang="en-NZ" sz="2000" b="0" kern="0" dirty="0" smtClean="0">
                <a:latin typeface="+mn-lt"/>
                <a:cs typeface="+mn-cs"/>
              </a:rPr>
              <a:t>Instance caging – limit CPU of an Instance </a:t>
            </a:r>
          </a:p>
          <a:p>
            <a:pPr marL="228600" indent="-228600">
              <a:spcBef>
                <a:spcPct val="40000"/>
              </a:spcBef>
              <a:buFontTx/>
              <a:buChar char="•"/>
            </a:pPr>
            <a:endParaRPr lang="en-NZ" sz="2000" b="0" kern="0" dirty="0" smtClean="0">
              <a:latin typeface="+mn-lt"/>
              <a:cs typeface="+mn-cs"/>
            </a:endParaRPr>
          </a:p>
          <a:p>
            <a:pPr marR="0" lvl="0" defTabSz="914400" eaLnBrk="1" latinLnBrk="0" hangingPunct="1">
              <a:lnSpc>
                <a:spcPct val="100000"/>
              </a:lnSpc>
              <a:spcBef>
                <a:spcPct val="40000"/>
              </a:spcBef>
              <a:buClrTx/>
              <a:buSzTx/>
              <a:tabLst/>
              <a:defRPr/>
            </a:pPr>
            <a:r>
              <a:rPr lang="en-NZ" sz="2000" b="0" kern="0" dirty="0">
                <a:latin typeface="+mn-lt"/>
                <a:cs typeface="+mn-cs"/>
              </a:rPr>
              <a:t>Two Approaches </a:t>
            </a:r>
          </a:p>
          <a:p>
            <a:pPr marL="285750" marR="0" lvl="0" indent="-285750" algn="l" defTabSz="914400" rtl="0" eaLnBrk="1" fontAlgn="base" latinLnBrk="0" hangingPunct="1">
              <a:lnSpc>
                <a:spcPct val="100000"/>
              </a:lnSpc>
              <a:spcBef>
                <a:spcPct val="40000"/>
              </a:spcBef>
              <a:spcAft>
                <a:spcPct val="0"/>
              </a:spcAft>
              <a:buClrTx/>
              <a:buSzTx/>
              <a:buFont typeface="Arial" pitchFamily="34" charset="0"/>
              <a:buChar char="•"/>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800100" lvl="2" indent="-342900">
              <a:spcBef>
                <a:spcPct val="40000"/>
              </a:spcBef>
              <a:buFont typeface="Wingdings" pitchFamily="2" charset="2"/>
              <a:buChar char="q"/>
              <a:defRPr/>
            </a:pPr>
            <a:r>
              <a:rPr lang="en-NZ" sz="2000" b="0" kern="0" dirty="0">
                <a:latin typeface="+mn-lt"/>
                <a:cs typeface="+mn-cs"/>
              </a:rPr>
              <a:t>Over-provisioned Approach </a:t>
            </a:r>
            <a:r>
              <a:rPr lang="en-NZ" sz="2000" b="0" kern="0" dirty="0" smtClean="0">
                <a:latin typeface="+mn-lt"/>
                <a:cs typeface="+mn-cs"/>
              </a:rPr>
              <a:t>- Development/ UAT </a:t>
            </a:r>
            <a:endParaRPr lang="en-NZ" sz="2000" b="0" kern="0" dirty="0">
              <a:latin typeface="+mn-lt"/>
              <a:cs typeface="+mn-cs"/>
            </a:endParaRPr>
          </a:p>
          <a:p>
            <a:pPr marL="800100" lvl="2" indent="-342900">
              <a:spcBef>
                <a:spcPct val="40000"/>
              </a:spcBef>
              <a:buFont typeface="Wingdings" pitchFamily="2" charset="2"/>
              <a:buChar char="q"/>
              <a:defRPr/>
            </a:pPr>
            <a:r>
              <a:rPr lang="en-NZ" sz="2000" b="0" kern="0" dirty="0">
                <a:latin typeface="+mn-lt"/>
                <a:cs typeface="+mn-cs"/>
              </a:rPr>
              <a:t>Partitioning </a:t>
            </a:r>
            <a:r>
              <a:rPr lang="en-NZ" sz="2000" b="0" kern="0" dirty="0" smtClean="0">
                <a:latin typeface="+mn-lt"/>
                <a:cs typeface="+mn-cs"/>
              </a:rPr>
              <a:t>Approach – Production </a:t>
            </a:r>
            <a:endParaRPr lang="en-NZ" sz="2000" b="0" kern="0" dirty="0">
              <a:latin typeface="+mn-lt"/>
              <a:cs typeface="+mn-cs"/>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5300" y="457200"/>
            <a:ext cx="1438275" cy="1076325"/>
          </a:xfrm>
          <a:prstGeom prst="rect">
            <a:avLst/>
          </a:prstGeom>
        </p:spPr>
      </p:pic>
    </p:spTree>
    <p:extLst>
      <p:ext uri="{BB962C8B-B14F-4D97-AF65-F5344CB8AC3E}">
        <p14:creationId xmlns:p14="http://schemas.microsoft.com/office/powerpoint/2010/main" val="5244928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ox(in)">
                                      <p:cBhvr>
                                        <p:cTn id="7" dur="500"/>
                                        <p:tgtEl>
                                          <p:spTgt spid="7">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box(in)">
                                      <p:cBhvr>
                                        <p:cTn id="10" dur="500"/>
                                        <p:tgtEl>
                                          <p:spTgt spid="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wipe(down)">
                                      <p:cBhvr>
                                        <p:cTn id="15" dur="500"/>
                                        <p:tgtEl>
                                          <p:spTgt spid="7">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7">
                                            <p:txEl>
                                              <p:pRg st="6" end="6"/>
                                            </p:txEl>
                                          </p:spTgt>
                                        </p:tgtEl>
                                        <p:attrNameLst>
                                          <p:attrName>style.visibility</p:attrName>
                                        </p:attrNameLst>
                                      </p:cBhvr>
                                      <p:to>
                                        <p:strVal val="visible"/>
                                      </p:to>
                                    </p:set>
                                    <p:animEffect transition="in" filter="wipe(down)">
                                      <p:cBhvr>
                                        <p:cTn id="20" dur="500"/>
                                        <p:tgtEl>
                                          <p:spTgt spid="7">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animEffect transition="in" filter="wipe(down)">
                                      <p:cBhvr>
                                        <p:cTn id="25"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28</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txBox="1">
            <a:spLocks noChangeArrowheads="1"/>
          </p:cNvSpPr>
          <p:nvPr/>
        </p:nvSpPr>
        <p:spPr bwMode="auto">
          <a:xfrm>
            <a:off x="457200" y="277813"/>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Useful Information ..</a:t>
            </a:r>
            <a:br>
              <a:rPr lang="en-US" b="1" dirty="0" smtClean="0"/>
            </a:br>
            <a:r>
              <a:rPr lang="en-US" sz="2000" dirty="0" smtClean="0"/>
              <a:t>Instance Caging </a:t>
            </a:r>
            <a:endParaRPr lang="en-US" sz="2000" b="1" dirty="0" smtClean="0"/>
          </a:p>
        </p:txBody>
      </p:sp>
      <p:pic>
        <p:nvPicPr>
          <p:cNvPr id="820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676400"/>
            <a:ext cx="68961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24649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201"/>
                                        </p:tgtEl>
                                        <p:attrNameLst>
                                          <p:attrName>style.visibility</p:attrName>
                                        </p:attrNameLst>
                                      </p:cBhvr>
                                      <p:to>
                                        <p:strVal val="visible"/>
                                      </p:to>
                                    </p:set>
                                    <p:animEffect transition="in" filter="fade">
                                      <p:cBhvr>
                                        <p:cTn id="7" dur="1000"/>
                                        <p:tgtEl>
                                          <p:spTgt spid="8201"/>
                                        </p:tgtEl>
                                      </p:cBhvr>
                                    </p:animEffect>
                                    <p:anim calcmode="lin" valueType="num">
                                      <p:cBhvr>
                                        <p:cTn id="8" dur="1000" fill="hold"/>
                                        <p:tgtEl>
                                          <p:spTgt spid="8201"/>
                                        </p:tgtEl>
                                        <p:attrNameLst>
                                          <p:attrName>ppt_x</p:attrName>
                                        </p:attrNameLst>
                                      </p:cBhvr>
                                      <p:tavLst>
                                        <p:tav tm="0">
                                          <p:val>
                                            <p:strVal val="#ppt_x"/>
                                          </p:val>
                                        </p:tav>
                                        <p:tav tm="100000">
                                          <p:val>
                                            <p:strVal val="#ppt_x"/>
                                          </p:val>
                                        </p:tav>
                                      </p:tavLst>
                                    </p:anim>
                                    <p:anim calcmode="lin" valueType="num">
                                      <p:cBhvr>
                                        <p:cTn id="9" dur="1000" fill="hold"/>
                                        <p:tgtEl>
                                          <p:spTgt spid="82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58903"/>
            <a:ext cx="8229600" cy="803275"/>
          </a:xfrm>
        </p:spPr>
        <p:txBody>
          <a:bodyPr anchorCtr="1"/>
          <a:lstStyle/>
          <a:p>
            <a:pPr eaLnBrk="1" hangingPunct="1">
              <a:defRPr/>
            </a:pPr>
            <a:r>
              <a:rPr lang="en-US" b="1" dirty="0" smtClean="0"/>
              <a:t>Introduction </a:t>
            </a:r>
          </a:p>
        </p:txBody>
      </p:sp>
      <p:sp>
        <p:nvSpPr>
          <p:cNvPr id="8196" name="Text Box 3"/>
          <p:cNvSpPr txBox="1">
            <a:spLocks noChangeArrowheads="1"/>
          </p:cNvSpPr>
          <p:nvPr/>
        </p:nvSpPr>
        <p:spPr bwMode="auto">
          <a:xfrm>
            <a:off x="1279525" y="1865313"/>
            <a:ext cx="184150" cy="366712"/>
          </a:xfrm>
          <a:prstGeom prst="rect">
            <a:avLst/>
          </a:prstGeom>
          <a:noFill/>
          <a:ln w="9525">
            <a:noFill/>
            <a:miter lim="800000"/>
            <a:headEnd/>
            <a:tailEnd/>
          </a:ln>
        </p:spPr>
        <p:txBody>
          <a:bodyPr wrap="none">
            <a:spAutoFit/>
          </a:bodyPr>
          <a:lstStyle/>
          <a:p>
            <a:endParaRPr lang="en-US" dirty="0">
              <a:latin typeface="Arial" charset="0"/>
            </a:endParaRPr>
          </a:p>
        </p:txBody>
      </p:sp>
      <p:sp>
        <p:nvSpPr>
          <p:cNvPr id="614404" name="Text Box 4"/>
          <p:cNvSpPr txBox="1">
            <a:spLocks noChangeArrowheads="1"/>
          </p:cNvSpPr>
          <p:nvPr/>
        </p:nvSpPr>
        <p:spPr bwMode="auto">
          <a:xfrm>
            <a:off x="687385" y="907284"/>
            <a:ext cx="6669378" cy="4616648"/>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endParaRPr lang="en-US" sz="2400" b="0" dirty="0" smtClean="0">
              <a:effectLst>
                <a:outerShdw blurRad="38100" dist="38100" dir="2700000" algn="tl">
                  <a:srgbClr val="C0C0C0"/>
                </a:outerShdw>
              </a:effectLst>
              <a:latin typeface="Arial" charset="0"/>
            </a:endParaRPr>
          </a:p>
          <a:p>
            <a:pPr>
              <a:buFontTx/>
              <a:buChar char="•"/>
              <a:defRPr/>
            </a:pPr>
            <a:r>
              <a:rPr lang="en-US" b="0" dirty="0" smtClean="0">
                <a:effectLst>
                  <a:outerShdw blurRad="38100" dist="38100" dir="2700000" algn="tl">
                    <a:srgbClr val="C0C0C0"/>
                  </a:outerShdw>
                </a:effectLst>
                <a:latin typeface="+mn-lt"/>
              </a:rPr>
              <a:t> Myself - Sumanth Kaushik</a:t>
            </a:r>
          </a:p>
          <a:p>
            <a:pPr>
              <a:defRPr/>
            </a:pPr>
            <a:r>
              <a:rPr lang="en-US" b="0" dirty="0" smtClean="0">
                <a:effectLst>
                  <a:outerShdw blurRad="38100" dist="38100" dir="2700000" algn="tl">
                    <a:srgbClr val="C0C0C0"/>
                  </a:outerShdw>
                </a:effectLst>
                <a:latin typeface="+mn-lt"/>
              </a:rPr>
              <a:t>  </a:t>
            </a:r>
          </a:p>
          <a:p>
            <a:pPr>
              <a:buFontTx/>
              <a:buChar char="•"/>
              <a:defRPr/>
            </a:pPr>
            <a:r>
              <a:rPr lang="en-NZ" b="0" dirty="0" smtClean="0">
                <a:effectLst>
                  <a:outerShdw blurRad="38100" dist="38100" dir="2700000" algn="tl">
                    <a:srgbClr val="C0C0C0"/>
                  </a:outerShdw>
                </a:effectLst>
                <a:latin typeface="+mn-lt"/>
              </a:rPr>
              <a:t> Work for Hewlett Packard as a Senior Database Consultant </a:t>
            </a:r>
          </a:p>
          <a:p>
            <a:pPr>
              <a:defRPr/>
            </a:pPr>
            <a:endParaRPr lang="en-NZ" b="0" dirty="0" smtClean="0">
              <a:effectLst>
                <a:outerShdw blurRad="38100" dist="38100" dir="2700000" algn="tl">
                  <a:srgbClr val="C0C0C0"/>
                </a:outerShdw>
              </a:effectLst>
              <a:latin typeface="+mn-lt"/>
            </a:endParaRPr>
          </a:p>
          <a:p>
            <a:pPr>
              <a:buFontTx/>
              <a:buChar char="•"/>
              <a:defRPr/>
            </a:pPr>
            <a:r>
              <a:rPr lang="en-NZ" b="0" dirty="0" smtClean="0">
                <a:effectLst>
                  <a:outerShdw blurRad="38100" dist="38100" dir="2700000" algn="tl">
                    <a:srgbClr val="C0C0C0"/>
                  </a:outerShdw>
                </a:effectLst>
                <a:latin typeface="+mn-lt"/>
              </a:rPr>
              <a:t> 13 Years of Oracle specialist experience as a DBA, Database Architect &amp; Database Consultant </a:t>
            </a:r>
          </a:p>
          <a:p>
            <a:pPr>
              <a:defRPr/>
            </a:pPr>
            <a:endParaRPr lang="en-NZ" b="0" dirty="0" smtClean="0">
              <a:effectLst>
                <a:outerShdw blurRad="38100" dist="38100" dir="2700000" algn="tl">
                  <a:srgbClr val="C0C0C0"/>
                </a:outerShdw>
              </a:effectLst>
              <a:latin typeface="+mn-lt"/>
            </a:endParaRPr>
          </a:p>
          <a:p>
            <a:pPr>
              <a:buFontTx/>
              <a:buChar char="•"/>
              <a:defRPr/>
            </a:pPr>
            <a:r>
              <a:rPr lang="en-NZ" b="0" dirty="0" smtClean="0">
                <a:effectLst>
                  <a:outerShdw blurRad="38100" dist="38100" dir="2700000" algn="tl">
                    <a:srgbClr val="C0C0C0"/>
                  </a:outerShdw>
                </a:effectLst>
                <a:latin typeface="+mn-lt"/>
              </a:rPr>
              <a:t> Specialize in Oracle RAC, Oracle Streams and Oracle Golden Gate </a:t>
            </a:r>
          </a:p>
          <a:p>
            <a:pPr>
              <a:defRPr/>
            </a:pPr>
            <a:endParaRPr lang="en-NZ" b="0" dirty="0" smtClean="0">
              <a:effectLst>
                <a:outerShdw blurRad="38100" dist="38100" dir="2700000" algn="tl">
                  <a:srgbClr val="C0C0C0"/>
                </a:outerShdw>
              </a:effectLst>
              <a:latin typeface="+mn-lt"/>
            </a:endParaRPr>
          </a:p>
          <a:p>
            <a:pPr>
              <a:buFontTx/>
              <a:buChar char="•"/>
              <a:defRPr/>
            </a:pPr>
            <a:r>
              <a:rPr lang="en-NZ" b="0" dirty="0" smtClean="0">
                <a:effectLst>
                  <a:outerShdw blurRad="38100" dist="38100" dir="2700000" algn="tl">
                    <a:srgbClr val="C0C0C0"/>
                  </a:outerShdw>
                </a:effectLst>
                <a:latin typeface="+mn-lt"/>
              </a:rPr>
              <a:t> OCP 11g DBA and Oracle Certified 10g RAC</a:t>
            </a:r>
          </a:p>
          <a:p>
            <a:pPr>
              <a:defRPr/>
            </a:pPr>
            <a:endParaRPr lang="en-NZ" b="0" dirty="0" smtClean="0">
              <a:effectLst>
                <a:outerShdw blurRad="38100" dist="38100" dir="2700000" algn="tl">
                  <a:srgbClr val="C0C0C0"/>
                </a:outerShdw>
              </a:effectLst>
              <a:latin typeface="+mn-lt"/>
            </a:endParaRPr>
          </a:p>
          <a:p>
            <a:pPr>
              <a:buFontTx/>
              <a:buChar char="•"/>
              <a:defRPr/>
            </a:pPr>
            <a:r>
              <a:rPr lang="en-NZ" b="0" dirty="0">
                <a:effectLst>
                  <a:outerShdw blurRad="38100" dist="38100" dir="2700000" algn="tl">
                    <a:srgbClr val="C0C0C0"/>
                  </a:outerShdw>
                </a:effectLst>
                <a:latin typeface="+mn-lt"/>
              </a:rPr>
              <a:t> </a:t>
            </a:r>
            <a:r>
              <a:rPr lang="en-NZ" b="0" dirty="0" smtClean="0">
                <a:effectLst>
                  <a:outerShdw blurRad="38100" dist="38100" dir="2700000" algn="tl">
                    <a:srgbClr val="C0C0C0"/>
                  </a:outerShdw>
                </a:effectLst>
                <a:latin typeface="+mn-lt"/>
              </a:rPr>
              <a:t>Eager </a:t>
            </a:r>
            <a:r>
              <a:rPr lang="en-NZ" b="0" dirty="0" err="1" smtClean="0">
                <a:effectLst>
                  <a:outerShdw blurRad="38100" dist="38100" dir="2700000" algn="tl">
                    <a:srgbClr val="C0C0C0"/>
                  </a:outerShdw>
                </a:effectLst>
                <a:latin typeface="+mn-lt"/>
              </a:rPr>
              <a:t>Crossfitter</a:t>
            </a:r>
            <a:r>
              <a:rPr lang="en-NZ" b="0" dirty="0" smtClean="0">
                <a:effectLst>
                  <a:outerShdw blurRad="38100" dist="38100" dir="2700000" algn="tl">
                    <a:srgbClr val="C0C0C0"/>
                  </a:outerShdw>
                </a:effectLst>
                <a:latin typeface="+mn-lt"/>
              </a:rPr>
              <a:t> </a:t>
            </a:r>
          </a:p>
          <a:p>
            <a:pPr>
              <a:buFontTx/>
              <a:buChar char="•"/>
              <a:defRPr/>
            </a:pPr>
            <a:endParaRPr lang="en-NZ" b="0" dirty="0" smtClean="0">
              <a:effectLst>
                <a:outerShdw blurRad="38100" dist="38100" dir="2700000" algn="tl">
                  <a:srgbClr val="C0C0C0"/>
                </a:outerShdw>
              </a:effectLst>
              <a:latin typeface="+mn-lt"/>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a:t>
            </a:fld>
            <a:r>
              <a:rPr lang="en-US" dirty="0" smtClean="0"/>
              <a:t> </a:t>
            </a:r>
            <a:endParaRPr lang="en-US" dirty="0"/>
          </a:p>
        </p:txBody>
      </p:sp>
      <p:pic>
        <p:nvPicPr>
          <p:cNvPr id="3082" name="Picture 10" descr="C:\Users\kaushiks\AppData\Local\Microsoft\Windows\Temporary Internet Files\Content.IE5\09JZHMEI\MP900442479[1].jpg"/>
          <p:cNvPicPr>
            <a:picLocks noChangeAspect="1" noChangeArrowheads="1"/>
          </p:cNvPicPr>
          <p:nvPr/>
        </p:nvPicPr>
        <p:blipFill>
          <a:blip r:embed="rId3" cstate="print"/>
          <a:srcRect/>
          <a:stretch>
            <a:fillRect/>
          </a:stretch>
        </p:blipFill>
        <p:spPr bwMode="auto">
          <a:xfrm>
            <a:off x="7616536" y="1548245"/>
            <a:ext cx="1039091" cy="2078182"/>
          </a:xfrm>
          <a:prstGeom prst="rect">
            <a:avLst/>
          </a:prstGeom>
          <a:noFill/>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14404"/>
                                        </p:tgtEl>
                                        <p:attrNameLst>
                                          <p:attrName>style.visibility</p:attrName>
                                        </p:attrNameLst>
                                      </p:cBhvr>
                                      <p:to>
                                        <p:strVal val="visible"/>
                                      </p:to>
                                    </p:set>
                                    <p:animEffect transition="in" filter="barn(inVertical)">
                                      <p:cBhvr>
                                        <p:cTn id="7" dur="500"/>
                                        <p:tgtEl>
                                          <p:spTgt spid="614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0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Benefits Achieved </a:t>
            </a:r>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29</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buFontTx/>
              <a:buChar char="•"/>
            </a:pPr>
            <a:r>
              <a:rPr lang="en-NZ" sz="2000" b="0" kern="0" dirty="0" smtClean="0">
                <a:latin typeface="+mn-lt"/>
                <a:cs typeface="+mn-cs"/>
              </a:rPr>
              <a:t>No need for Separate Infrastructure acquisition </a:t>
            </a:r>
          </a:p>
          <a:p>
            <a:pPr marL="228600" indent="-228600">
              <a:spcBef>
                <a:spcPct val="40000"/>
              </a:spcBef>
              <a:buFontTx/>
              <a:buChar char="•"/>
            </a:pPr>
            <a:r>
              <a:rPr lang="en-US" sz="2000" b="0" kern="0" dirty="0">
                <a:latin typeface="+mn-lt"/>
                <a:cs typeface="+mn-cs"/>
              </a:rPr>
              <a:t>Reduced hardware requirements</a:t>
            </a:r>
          </a:p>
          <a:p>
            <a:pPr marL="228600" indent="-228600">
              <a:spcBef>
                <a:spcPct val="40000"/>
              </a:spcBef>
              <a:buFontTx/>
              <a:buChar char="•"/>
            </a:pPr>
            <a:r>
              <a:rPr lang="en-US" sz="2000" b="0" kern="0" dirty="0">
                <a:latin typeface="+mn-lt"/>
                <a:cs typeface="+mn-cs"/>
              </a:rPr>
              <a:t>Cost Effective Infrastructure</a:t>
            </a:r>
          </a:p>
          <a:p>
            <a:pPr marL="228600" indent="-228600">
              <a:spcBef>
                <a:spcPct val="40000"/>
              </a:spcBef>
              <a:buFontTx/>
              <a:buChar char="•"/>
            </a:pPr>
            <a:r>
              <a:rPr lang="en-US" sz="2000" b="0" kern="0" dirty="0">
                <a:latin typeface="+mn-lt"/>
                <a:cs typeface="+mn-cs"/>
              </a:rPr>
              <a:t>Improved Asset Allocation</a:t>
            </a:r>
          </a:p>
          <a:p>
            <a:pPr marL="228600" indent="-228600">
              <a:spcBef>
                <a:spcPct val="40000"/>
              </a:spcBef>
              <a:buFontTx/>
              <a:buChar char="•"/>
            </a:pPr>
            <a:r>
              <a:rPr lang="en-US" sz="2000" b="0" kern="0" dirty="0">
                <a:latin typeface="+mn-lt"/>
                <a:cs typeface="+mn-cs"/>
              </a:rPr>
              <a:t>Lower cost to Provision </a:t>
            </a:r>
          </a:p>
          <a:p>
            <a:pPr marL="228600" indent="-228600">
              <a:spcBef>
                <a:spcPct val="40000"/>
              </a:spcBef>
              <a:buFontTx/>
              <a:buChar char="•"/>
            </a:pPr>
            <a:r>
              <a:rPr lang="en-US" sz="2000" b="0" kern="0" dirty="0">
                <a:latin typeface="+mn-lt"/>
                <a:cs typeface="+mn-cs"/>
              </a:rPr>
              <a:t>Lower cost to Extend </a:t>
            </a:r>
            <a:r>
              <a:rPr lang="en-US" sz="2000" b="0" kern="0" dirty="0" smtClean="0">
                <a:latin typeface="+mn-lt"/>
                <a:cs typeface="+mn-cs"/>
              </a:rPr>
              <a:t>capacity </a:t>
            </a:r>
            <a:endParaRPr lang="en-US" sz="2000" b="0" kern="0" dirty="0">
              <a:latin typeface="+mn-lt"/>
              <a:cs typeface="+mn-cs"/>
            </a:endParaRPr>
          </a:p>
          <a:p>
            <a:pPr marL="228600" indent="-228600">
              <a:spcBef>
                <a:spcPct val="40000"/>
              </a:spcBef>
              <a:buFontTx/>
              <a:buChar char="•"/>
            </a:pPr>
            <a:r>
              <a:rPr lang="en-US" sz="2000" b="0" kern="0" dirty="0">
                <a:latin typeface="+mn-lt"/>
                <a:cs typeface="+mn-cs"/>
              </a:rPr>
              <a:t>Reduced manageability</a:t>
            </a:r>
          </a:p>
          <a:p>
            <a:pPr marL="228600" indent="-228600">
              <a:spcBef>
                <a:spcPct val="40000"/>
              </a:spcBef>
              <a:buFontTx/>
              <a:buChar char="•"/>
            </a:pPr>
            <a:r>
              <a:rPr lang="en-US" sz="2000" b="0" kern="0" dirty="0">
                <a:latin typeface="+mn-lt"/>
                <a:cs typeface="+mn-cs"/>
              </a:rPr>
              <a:t>Reduced Licensing Costs</a:t>
            </a:r>
          </a:p>
          <a:p>
            <a:pPr marL="228600" indent="-228600">
              <a:spcBef>
                <a:spcPct val="40000"/>
              </a:spcBef>
              <a:buFontTx/>
              <a:buChar char="•"/>
            </a:pPr>
            <a:r>
              <a:rPr lang="en-US" sz="2000" b="0" kern="0" dirty="0">
                <a:latin typeface="+mn-lt"/>
                <a:cs typeface="+mn-cs"/>
              </a:rPr>
              <a:t>Network Capacity Utilization</a:t>
            </a:r>
          </a:p>
          <a:p>
            <a:pPr marL="228600" indent="-228600">
              <a:spcBef>
                <a:spcPct val="40000"/>
              </a:spcBef>
              <a:buFontTx/>
              <a:buChar char="•"/>
            </a:pPr>
            <a:r>
              <a:rPr lang="en-US" sz="2000" b="0" kern="0" dirty="0">
                <a:latin typeface="+mn-lt"/>
                <a:cs typeface="+mn-cs"/>
              </a:rPr>
              <a:t>Agility/ Efficiency &amp; Standardization</a:t>
            </a:r>
          </a:p>
          <a:p>
            <a:pPr marL="228600" indent="-228600">
              <a:spcBef>
                <a:spcPct val="40000"/>
              </a:spcBef>
              <a:buFontTx/>
              <a:buChar char="•"/>
            </a:pPr>
            <a:r>
              <a:rPr lang="en-US" sz="2000" b="0" kern="0" dirty="0">
                <a:latin typeface="+mn-lt"/>
                <a:cs typeface="+mn-cs"/>
              </a:rPr>
              <a:t>Future scoping for Private </a:t>
            </a:r>
            <a:r>
              <a:rPr lang="en-US" sz="2000" b="0" kern="0" dirty="0" smtClean="0">
                <a:latin typeface="+mn-lt"/>
                <a:cs typeface="+mn-cs"/>
              </a:rPr>
              <a:t>Clouds/</a:t>
            </a:r>
            <a:r>
              <a:rPr lang="en-US" sz="2000" b="0" kern="0" dirty="0" err="1" smtClean="0">
                <a:latin typeface="+mn-lt"/>
                <a:cs typeface="+mn-cs"/>
              </a:rPr>
              <a:t>DBaaS</a:t>
            </a:r>
            <a:endParaRPr lang="en-NZ" sz="2000" b="0" kern="0" dirty="0" smtClean="0">
              <a:latin typeface="+mn-lt"/>
              <a:cs typeface="+mn-cs"/>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pic>
        <p:nvPicPr>
          <p:cNvPr id="13314" name="Picture 2" descr="C:\Program Files (x86)\Microsoft Office\MEDIA\CAGCAT10\j019581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8989" y="2516886"/>
            <a:ext cx="1773022" cy="1824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4638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549668" y="164387"/>
            <a:ext cx="8229600" cy="750013"/>
          </a:xfrm>
        </p:spPr>
        <p:txBody>
          <a:bodyPr anchorCtr="1"/>
          <a:lstStyle/>
          <a:p>
            <a:pPr algn="ctr" eaLnBrk="1" hangingPunct="1">
              <a:defRPr/>
            </a:pPr>
            <a:r>
              <a:rPr lang="en-US" b="1" dirty="0" smtClean="0"/>
              <a:t/>
            </a:r>
            <a:br>
              <a:rPr lang="en-US" b="1" dirty="0" smtClean="0"/>
            </a:br>
            <a:r>
              <a:rPr lang="en-US" b="1" dirty="0" smtClean="0"/>
              <a:t>Stake Holder - Value Proposition  </a:t>
            </a:r>
            <a:br>
              <a:rPr lang="en-US" b="1" dirty="0" smtClean="0"/>
            </a:br>
            <a:endParaRPr lang="en-US" b="1" dirty="0" smtClean="0"/>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30</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809363938"/>
              </p:ext>
            </p:extLst>
          </p:nvPr>
        </p:nvGraphicFramePr>
        <p:xfrm>
          <a:off x="956400" y="965770"/>
          <a:ext cx="7325247" cy="5148965"/>
        </p:xfrm>
        <a:graphic>
          <a:graphicData uri="http://schemas.openxmlformats.org/drawingml/2006/table">
            <a:tbl>
              <a:tblPr/>
              <a:tblGrid>
                <a:gridCol w="1827487"/>
                <a:gridCol w="1827487"/>
                <a:gridCol w="1838961"/>
                <a:gridCol w="1831312"/>
              </a:tblGrid>
              <a:tr h="446845">
                <a:tc>
                  <a:txBody>
                    <a:bodyPr/>
                    <a:lstStyle/>
                    <a:p>
                      <a:pPr>
                        <a:lnSpc>
                          <a:spcPct val="115000"/>
                        </a:lnSpc>
                        <a:spcAft>
                          <a:spcPts val="0"/>
                        </a:spcAft>
                      </a:pPr>
                      <a:r>
                        <a:rPr lang="en-US" sz="1400" b="1" dirty="0">
                          <a:solidFill>
                            <a:srgbClr val="000000"/>
                          </a:solidFill>
                          <a:latin typeface="Cambria"/>
                          <a:ea typeface="Times New Roman"/>
                          <a:cs typeface="Times New Roman"/>
                        </a:rPr>
                        <a:t>Stake Holders</a:t>
                      </a:r>
                      <a:endParaRPr lang="en-US" sz="1400" dirty="0">
                        <a:solidFill>
                          <a:srgbClr val="000000"/>
                        </a:solidFill>
                        <a:latin typeface="Calibri"/>
                        <a:ea typeface="Calibri"/>
                        <a:cs typeface="Times New Roman"/>
                      </a:endParaRPr>
                    </a:p>
                  </a:txBody>
                  <a:tcPr marL="56593" marR="56593" marT="0" marB="0">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latin typeface="Cambria"/>
                          <a:ea typeface="Times New Roman"/>
                          <a:cs typeface="Times New Roman"/>
                        </a:rPr>
                        <a:t>Concerns</a:t>
                      </a:r>
                      <a:endParaRPr lang="en-US" sz="140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DF2F8"/>
                    </a:solidFill>
                  </a:tcPr>
                </a:tc>
                <a:tc>
                  <a:txBody>
                    <a:bodyPr/>
                    <a:lstStyle/>
                    <a:p>
                      <a:pPr>
                        <a:lnSpc>
                          <a:spcPct val="115000"/>
                        </a:lnSpc>
                        <a:spcAft>
                          <a:spcPts val="0"/>
                        </a:spcAft>
                      </a:pPr>
                      <a:r>
                        <a:rPr lang="en-US" sz="1400" b="1" dirty="0">
                          <a:solidFill>
                            <a:srgbClr val="000000"/>
                          </a:solidFill>
                          <a:latin typeface="Cambria"/>
                          <a:ea typeface="Times New Roman"/>
                          <a:cs typeface="Times New Roman"/>
                        </a:rPr>
                        <a:t>Value Proposition </a:t>
                      </a:r>
                      <a:endParaRPr lang="en-US" sz="14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DF2F8"/>
                    </a:solidFill>
                  </a:tcPr>
                </a:tc>
                <a:tc>
                  <a:txBody>
                    <a:bodyPr/>
                    <a:lstStyle/>
                    <a:p>
                      <a:pPr>
                        <a:lnSpc>
                          <a:spcPct val="115000"/>
                        </a:lnSpc>
                        <a:spcAft>
                          <a:spcPts val="0"/>
                        </a:spcAft>
                      </a:pPr>
                      <a:r>
                        <a:rPr lang="en-US" sz="1400" b="1" dirty="0">
                          <a:solidFill>
                            <a:srgbClr val="000000"/>
                          </a:solidFill>
                          <a:latin typeface="Cambria"/>
                          <a:ea typeface="Times New Roman"/>
                          <a:cs typeface="Times New Roman"/>
                        </a:rPr>
                        <a:t>Products</a:t>
                      </a:r>
                      <a:endParaRPr lang="en-US" sz="14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DF2F8"/>
                    </a:solidFill>
                  </a:tcPr>
                </a:tc>
              </a:tr>
              <a:tr h="1481992">
                <a:tc>
                  <a:txBody>
                    <a:bodyPr/>
                    <a:lstStyle/>
                    <a:p>
                      <a:pPr>
                        <a:lnSpc>
                          <a:spcPct val="115000"/>
                        </a:lnSpc>
                        <a:spcAft>
                          <a:spcPts val="0"/>
                        </a:spcAft>
                      </a:pPr>
                      <a:r>
                        <a:rPr lang="en-US" sz="1100" b="1" dirty="0">
                          <a:solidFill>
                            <a:srgbClr val="000000"/>
                          </a:solidFill>
                          <a:latin typeface="Cambria"/>
                          <a:ea typeface="Times New Roman"/>
                          <a:cs typeface="Times New Roman"/>
                        </a:rPr>
                        <a:t>Financial Controller </a:t>
                      </a:r>
                      <a:endParaRPr lang="en-US" sz="1100" dirty="0">
                        <a:solidFill>
                          <a:srgbClr val="000000"/>
                        </a:solidFill>
                        <a:latin typeface="Calibri"/>
                        <a:ea typeface="Calibri"/>
                        <a:cs typeface="Times New Roman"/>
                      </a:endParaRPr>
                    </a:p>
                  </a:txBody>
                  <a:tcPr marL="56593" marR="56593"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Cost of the project</a:t>
                      </a: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Initial project costs provide saving in the next 3 years </a:t>
                      </a: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nSpc>
                          <a:spcPct val="115000"/>
                        </a:lnSpc>
                        <a:spcAft>
                          <a:spcPts val="0"/>
                        </a:spcAft>
                      </a:pPr>
                      <a:r>
                        <a:rPr lang="en-US" sz="1100" dirty="0" smtClean="0">
                          <a:solidFill>
                            <a:srgbClr val="000000"/>
                          </a:solidFill>
                          <a:latin typeface="Cambria"/>
                          <a:ea typeface="Times New Roman"/>
                          <a:cs typeface="Times New Roman"/>
                        </a:rPr>
                        <a:t>Oracle </a:t>
                      </a:r>
                      <a:r>
                        <a:rPr lang="en-US" sz="1100" dirty="0">
                          <a:solidFill>
                            <a:srgbClr val="000000"/>
                          </a:solidFill>
                          <a:latin typeface="Cambria"/>
                          <a:ea typeface="Times New Roman"/>
                          <a:cs typeface="Times New Roman"/>
                        </a:rPr>
                        <a:t>RAC</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ASM</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Golden Gate</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Active Data </a:t>
                      </a:r>
                      <a:r>
                        <a:rPr lang="en-US" sz="1100" dirty="0" smtClean="0">
                          <a:solidFill>
                            <a:srgbClr val="000000"/>
                          </a:solidFill>
                          <a:latin typeface="Cambria"/>
                          <a:ea typeface="Times New Roman"/>
                          <a:cs typeface="Times New Roman"/>
                        </a:rPr>
                        <a:t>Guard</a:t>
                      </a:r>
                    </a:p>
                    <a:p>
                      <a:pPr>
                        <a:lnSpc>
                          <a:spcPct val="115000"/>
                        </a:lnSpc>
                        <a:spcAft>
                          <a:spcPts val="0"/>
                        </a:spcAft>
                      </a:pPr>
                      <a:r>
                        <a:rPr lang="en-NZ" sz="1100" dirty="0" smtClean="0">
                          <a:solidFill>
                            <a:srgbClr val="000000"/>
                          </a:solidFill>
                          <a:latin typeface="Cambria"/>
                          <a:ea typeface="Calibri"/>
                          <a:cs typeface="Times New Roman"/>
                        </a:rPr>
                        <a:t>Oracle OEM Grid Control </a:t>
                      </a:r>
                    </a:p>
                    <a:p>
                      <a:pPr>
                        <a:lnSpc>
                          <a:spcPct val="115000"/>
                        </a:lnSpc>
                        <a:spcAft>
                          <a:spcPts val="0"/>
                        </a:spcAft>
                      </a:pPr>
                      <a:r>
                        <a:rPr lang="en-NZ" sz="1100" dirty="0" smtClean="0">
                          <a:solidFill>
                            <a:srgbClr val="000000"/>
                          </a:solidFill>
                          <a:latin typeface="Cambria"/>
                          <a:ea typeface="Calibri"/>
                          <a:cs typeface="Times New Roman"/>
                        </a:rPr>
                        <a:t>Oracle Advanced</a:t>
                      </a:r>
                      <a:r>
                        <a:rPr lang="en-NZ" sz="1100" baseline="0" dirty="0" smtClean="0">
                          <a:solidFill>
                            <a:srgbClr val="000000"/>
                          </a:solidFill>
                          <a:latin typeface="Cambria"/>
                          <a:ea typeface="Calibri"/>
                          <a:cs typeface="Times New Roman"/>
                        </a:rPr>
                        <a:t> Compression</a:t>
                      </a:r>
                      <a:endParaRPr lang="en-NZ" sz="1100" dirty="0" smtClean="0">
                        <a:solidFill>
                          <a:srgbClr val="000000"/>
                        </a:solidFill>
                        <a:latin typeface="Cambria"/>
                        <a:ea typeface="Calibri"/>
                        <a:cs typeface="Times New Roman"/>
                      </a:endParaRPr>
                    </a:p>
                    <a:p>
                      <a:pPr>
                        <a:lnSpc>
                          <a:spcPct val="115000"/>
                        </a:lnSpc>
                        <a:spcAft>
                          <a:spcPts val="0"/>
                        </a:spcAft>
                      </a:pP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r>
              <a:tr h="1755462">
                <a:tc>
                  <a:txBody>
                    <a:bodyPr/>
                    <a:lstStyle/>
                    <a:p>
                      <a:pPr>
                        <a:lnSpc>
                          <a:spcPct val="115000"/>
                        </a:lnSpc>
                        <a:spcAft>
                          <a:spcPts val="0"/>
                        </a:spcAft>
                      </a:pPr>
                      <a:r>
                        <a:rPr lang="en-US" sz="1100" b="1">
                          <a:solidFill>
                            <a:srgbClr val="000000"/>
                          </a:solidFill>
                          <a:latin typeface="Cambria"/>
                          <a:ea typeface="Times New Roman"/>
                          <a:cs typeface="Times New Roman"/>
                        </a:rPr>
                        <a:t>Enterprise Architect</a:t>
                      </a:r>
                      <a:endParaRPr lang="en-US" sz="1100">
                        <a:solidFill>
                          <a:srgbClr val="000000"/>
                        </a:solidFill>
                        <a:latin typeface="Calibri"/>
                        <a:ea typeface="Calibri"/>
                        <a:cs typeface="Times New Roman"/>
                      </a:endParaRPr>
                    </a:p>
                  </a:txBody>
                  <a:tcPr marL="56593" marR="56593"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Future Proofing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Application compatibility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Licensing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New Technology</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RPO/ RTO/ DRTO</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Migration mechanism</a:t>
                      </a: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New and fully supported technology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Lower Licensing costs</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Platform meets RPO/RTO and DRTO requirements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Roadmap secure for the next 3 years</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Zero downtime migrations </a:t>
                      </a: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en-US" sz="1100" dirty="0" smtClean="0">
                          <a:solidFill>
                            <a:srgbClr val="000000"/>
                          </a:solidFill>
                          <a:latin typeface="Cambria"/>
                          <a:ea typeface="Times New Roman"/>
                          <a:cs typeface="Times New Roman"/>
                        </a:rPr>
                        <a:t>Oracle </a:t>
                      </a:r>
                      <a:r>
                        <a:rPr lang="en-US" sz="1100" dirty="0">
                          <a:solidFill>
                            <a:srgbClr val="000000"/>
                          </a:solidFill>
                          <a:latin typeface="Cambria"/>
                          <a:ea typeface="Times New Roman"/>
                          <a:cs typeface="Times New Roman"/>
                        </a:rPr>
                        <a:t>RAC</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ASM</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Golden Gate</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Active Data </a:t>
                      </a:r>
                      <a:r>
                        <a:rPr lang="en-US" sz="1100" dirty="0" smtClean="0">
                          <a:solidFill>
                            <a:srgbClr val="000000"/>
                          </a:solidFill>
                          <a:latin typeface="Cambria"/>
                          <a:ea typeface="Times New Roman"/>
                          <a:cs typeface="Times New Roman"/>
                        </a:rPr>
                        <a:t>Guard</a:t>
                      </a:r>
                    </a:p>
                    <a:p>
                      <a:pPr>
                        <a:lnSpc>
                          <a:spcPct val="115000"/>
                        </a:lnSpc>
                        <a:spcAft>
                          <a:spcPts val="0"/>
                        </a:spcAft>
                      </a:pPr>
                      <a:r>
                        <a:rPr lang="en-NZ" sz="1100" dirty="0" smtClean="0">
                          <a:solidFill>
                            <a:srgbClr val="000000"/>
                          </a:solidFill>
                          <a:latin typeface="Cambria"/>
                          <a:ea typeface="Calibri"/>
                          <a:cs typeface="Times New Roman"/>
                        </a:rPr>
                        <a:t>Oracle OEM</a:t>
                      </a:r>
                      <a:r>
                        <a:rPr lang="en-NZ" sz="1100" baseline="0" dirty="0" smtClean="0">
                          <a:solidFill>
                            <a:srgbClr val="000000"/>
                          </a:solidFill>
                          <a:latin typeface="Cambria"/>
                          <a:ea typeface="Calibri"/>
                          <a:cs typeface="Times New Roman"/>
                        </a:rPr>
                        <a:t> Grid Control </a:t>
                      </a: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404370">
                <a:tc>
                  <a:txBody>
                    <a:bodyPr/>
                    <a:lstStyle/>
                    <a:p>
                      <a:pPr>
                        <a:lnSpc>
                          <a:spcPct val="115000"/>
                        </a:lnSpc>
                        <a:spcAft>
                          <a:spcPts val="0"/>
                        </a:spcAft>
                      </a:pPr>
                      <a:r>
                        <a:rPr lang="en-US" sz="1100" b="1">
                          <a:solidFill>
                            <a:srgbClr val="000000"/>
                          </a:solidFill>
                          <a:latin typeface="Cambria"/>
                          <a:ea typeface="Times New Roman"/>
                          <a:cs typeface="Times New Roman"/>
                        </a:rPr>
                        <a:t>Business Unit</a:t>
                      </a:r>
                      <a:endParaRPr lang="en-US" sz="1100">
                        <a:solidFill>
                          <a:srgbClr val="000000"/>
                        </a:solidFill>
                        <a:latin typeface="Calibri"/>
                        <a:ea typeface="Calibri"/>
                        <a:cs typeface="Times New Roman"/>
                      </a:endParaRPr>
                    </a:p>
                  </a:txBody>
                  <a:tcPr marL="56593" marR="56593"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FFFFFF"/>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Performance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Support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High Availability</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Deployment time</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Migration time</a:t>
                      </a: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Better performance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Better Support </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High availability with zero downtime</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Quick deployment on new platforms</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Zero downtime migration</a:t>
                      </a: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Oracle </a:t>
                      </a:r>
                      <a:r>
                        <a:rPr lang="en-US" sz="1100" dirty="0" smtClean="0">
                          <a:solidFill>
                            <a:srgbClr val="000000"/>
                          </a:solidFill>
                          <a:latin typeface="Cambria"/>
                          <a:ea typeface="Times New Roman"/>
                          <a:cs typeface="Times New Roman"/>
                        </a:rPr>
                        <a:t>RAC Services</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Golden Gate</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Active Data </a:t>
                      </a:r>
                      <a:r>
                        <a:rPr lang="en-US" sz="1100" dirty="0" smtClean="0">
                          <a:solidFill>
                            <a:srgbClr val="000000"/>
                          </a:solidFill>
                          <a:latin typeface="Cambria"/>
                          <a:ea typeface="Times New Roman"/>
                          <a:cs typeface="Times New Roman"/>
                        </a:rPr>
                        <a:t>Guard</a:t>
                      </a:r>
                    </a:p>
                    <a:p>
                      <a:pPr>
                        <a:lnSpc>
                          <a:spcPct val="115000"/>
                        </a:lnSpc>
                        <a:spcAft>
                          <a:spcPts val="0"/>
                        </a:spcAft>
                      </a:pPr>
                      <a:r>
                        <a:rPr lang="en-NZ" sz="1100" dirty="0" smtClean="0">
                          <a:solidFill>
                            <a:srgbClr val="000000"/>
                          </a:solidFill>
                          <a:latin typeface="Cambria"/>
                          <a:ea typeface="Calibri"/>
                          <a:cs typeface="Times New Roman"/>
                        </a:rPr>
                        <a:t>Oracle Management Packs</a:t>
                      </a:r>
                      <a:endParaRPr lang="en-US" sz="1100" dirty="0">
                        <a:solidFill>
                          <a:srgbClr val="000000"/>
                        </a:solidFill>
                        <a:latin typeface="Calibri"/>
                        <a:ea typeface="Calibri"/>
                        <a:cs typeface="Times New Roman"/>
                      </a:endParaRPr>
                    </a:p>
                  </a:txBody>
                  <a:tcPr marL="56593" marR="5659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549668" y="164387"/>
            <a:ext cx="8229600" cy="750013"/>
          </a:xfrm>
        </p:spPr>
        <p:txBody>
          <a:bodyPr anchorCtr="1"/>
          <a:lstStyle/>
          <a:p>
            <a:pPr algn="ctr" eaLnBrk="1" hangingPunct="1">
              <a:defRPr/>
            </a:pPr>
            <a:r>
              <a:rPr lang="en-US" b="1" dirty="0" smtClean="0"/>
              <a:t/>
            </a:r>
            <a:br>
              <a:rPr lang="en-US" b="1" dirty="0" smtClean="0"/>
            </a:br>
            <a:r>
              <a:rPr lang="en-US" b="1" dirty="0" smtClean="0"/>
              <a:t>Stake Holder - Value Proposition  </a:t>
            </a:r>
            <a:br>
              <a:rPr lang="en-US" b="1" dirty="0" smtClean="0"/>
            </a:br>
            <a:endParaRPr lang="en-US" b="1" dirty="0" smtClean="0"/>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31</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0" name="Table 9"/>
          <p:cNvGraphicFramePr>
            <a:graphicFrameLocks noGrp="1"/>
          </p:cNvGraphicFramePr>
          <p:nvPr/>
        </p:nvGraphicFramePr>
        <p:xfrm>
          <a:off x="813916" y="1247013"/>
          <a:ext cx="7305151" cy="4380064"/>
        </p:xfrm>
        <a:graphic>
          <a:graphicData uri="http://schemas.openxmlformats.org/drawingml/2006/table">
            <a:tbl>
              <a:tblPr/>
              <a:tblGrid>
                <a:gridCol w="1822474"/>
                <a:gridCol w="1822474"/>
                <a:gridCol w="1833916"/>
                <a:gridCol w="1826287"/>
              </a:tblGrid>
              <a:tr h="948095">
                <a:tc>
                  <a:txBody>
                    <a:bodyPr/>
                    <a:lstStyle/>
                    <a:p>
                      <a:pPr>
                        <a:lnSpc>
                          <a:spcPct val="115000"/>
                        </a:lnSpc>
                        <a:spcAft>
                          <a:spcPts val="0"/>
                        </a:spcAft>
                      </a:pPr>
                      <a:r>
                        <a:rPr lang="en-US" sz="1400" b="1" dirty="0">
                          <a:solidFill>
                            <a:srgbClr val="000000"/>
                          </a:solidFill>
                          <a:latin typeface="Cambria"/>
                          <a:ea typeface="Times New Roman"/>
                          <a:cs typeface="Times New Roman"/>
                        </a:rPr>
                        <a:t>Stake Holders</a:t>
                      </a:r>
                      <a:endParaRPr lang="en-US" sz="1400" dirty="0">
                        <a:solidFill>
                          <a:srgbClr val="000000"/>
                        </a:solidFill>
                        <a:latin typeface="Calibri"/>
                        <a:ea typeface="Calibri"/>
                        <a:cs typeface="Times New Roman"/>
                      </a:endParaRPr>
                    </a:p>
                  </a:txBody>
                  <a:tcPr marL="41849" marR="41849" marT="0" marB="0">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latin typeface="Cambria"/>
                          <a:ea typeface="Times New Roman"/>
                          <a:cs typeface="Times New Roman"/>
                        </a:rPr>
                        <a:t>Concerns</a:t>
                      </a:r>
                      <a:endParaRPr lang="en-US" sz="140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DF2F8"/>
                    </a:solidFill>
                  </a:tcPr>
                </a:tc>
                <a:tc>
                  <a:txBody>
                    <a:bodyPr/>
                    <a:lstStyle/>
                    <a:p>
                      <a:pPr>
                        <a:lnSpc>
                          <a:spcPct val="115000"/>
                        </a:lnSpc>
                        <a:spcAft>
                          <a:spcPts val="0"/>
                        </a:spcAft>
                      </a:pPr>
                      <a:r>
                        <a:rPr lang="en-US" sz="1400" b="1" dirty="0">
                          <a:solidFill>
                            <a:srgbClr val="000000"/>
                          </a:solidFill>
                          <a:latin typeface="Cambria"/>
                          <a:ea typeface="Times New Roman"/>
                          <a:cs typeface="Times New Roman"/>
                        </a:rPr>
                        <a:t>Value Proposition </a:t>
                      </a:r>
                      <a:endParaRPr lang="en-US" sz="1400" dirty="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DF2F8"/>
                    </a:solidFill>
                  </a:tcPr>
                </a:tc>
                <a:tc>
                  <a:txBody>
                    <a:bodyPr/>
                    <a:lstStyle/>
                    <a:p>
                      <a:pPr>
                        <a:lnSpc>
                          <a:spcPct val="115000"/>
                        </a:lnSpc>
                        <a:spcAft>
                          <a:spcPts val="0"/>
                        </a:spcAft>
                      </a:pPr>
                      <a:r>
                        <a:rPr lang="en-US" sz="1400" b="1" dirty="0">
                          <a:solidFill>
                            <a:srgbClr val="000000"/>
                          </a:solidFill>
                          <a:latin typeface="Cambria"/>
                          <a:ea typeface="Times New Roman"/>
                          <a:cs typeface="Times New Roman"/>
                        </a:rPr>
                        <a:t>Products</a:t>
                      </a:r>
                      <a:endParaRPr lang="en-US" sz="1400" dirty="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DF2F8"/>
                    </a:solidFill>
                  </a:tcPr>
                </a:tc>
              </a:tr>
              <a:tr h="1942110">
                <a:tc>
                  <a:txBody>
                    <a:bodyPr/>
                    <a:lstStyle/>
                    <a:p>
                      <a:pPr>
                        <a:lnSpc>
                          <a:spcPct val="115000"/>
                        </a:lnSpc>
                        <a:spcAft>
                          <a:spcPts val="0"/>
                        </a:spcAft>
                      </a:pPr>
                      <a:r>
                        <a:rPr lang="en-US" sz="1100" b="1" dirty="0">
                          <a:solidFill>
                            <a:srgbClr val="000000"/>
                          </a:solidFill>
                          <a:latin typeface="Cambria"/>
                          <a:ea typeface="Times New Roman"/>
                          <a:cs typeface="Times New Roman"/>
                        </a:rPr>
                        <a:t>Infrastructure Manager</a:t>
                      </a:r>
                      <a:endParaRPr lang="en-US" sz="1100" dirty="0">
                        <a:solidFill>
                          <a:srgbClr val="000000"/>
                        </a:solidFill>
                        <a:latin typeface="Calibri"/>
                        <a:ea typeface="Calibri"/>
                        <a:cs typeface="Times New Roman"/>
                      </a:endParaRPr>
                    </a:p>
                  </a:txBody>
                  <a:tcPr marL="41849" marR="41849"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Storage Costs</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Network consumption</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Power consumption</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Asset space</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Maintenance costs </a:t>
                      </a:r>
                      <a:endParaRPr lang="en-US" sz="1100" dirty="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en-US" sz="1100">
                          <a:solidFill>
                            <a:srgbClr val="000000"/>
                          </a:solidFill>
                          <a:latin typeface="Cambria"/>
                          <a:ea typeface="Times New Roman"/>
                          <a:cs typeface="Times New Roman"/>
                        </a:rPr>
                        <a:t>Reduction in Storage costs </a:t>
                      </a:r>
                      <a:endParaRPr lang="en-US" sz="1100">
                        <a:solidFill>
                          <a:srgbClr val="000000"/>
                        </a:solidFill>
                        <a:latin typeface="Calibri"/>
                        <a:ea typeface="Calibri"/>
                        <a:cs typeface="Times New Roman"/>
                      </a:endParaRPr>
                    </a:p>
                    <a:p>
                      <a:pPr>
                        <a:lnSpc>
                          <a:spcPct val="115000"/>
                        </a:lnSpc>
                        <a:spcAft>
                          <a:spcPts val="0"/>
                        </a:spcAft>
                      </a:pPr>
                      <a:r>
                        <a:rPr lang="en-US" sz="1100">
                          <a:solidFill>
                            <a:srgbClr val="000000"/>
                          </a:solidFill>
                          <a:latin typeface="Cambria"/>
                          <a:ea typeface="Times New Roman"/>
                          <a:cs typeface="Times New Roman"/>
                        </a:rPr>
                        <a:t>Cost savings in Network/Power and Assets</a:t>
                      </a:r>
                      <a:endParaRPr lang="en-US" sz="110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Oracle Advanced </a:t>
                      </a:r>
                      <a:r>
                        <a:rPr lang="en-US" sz="1100" dirty="0" smtClean="0">
                          <a:solidFill>
                            <a:srgbClr val="000000"/>
                          </a:solidFill>
                          <a:latin typeface="Cambria"/>
                          <a:ea typeface="Times New Roman"/>
                          <a:cs typeface="Times New Roman"/>
                        </a:rPr>
                        <a:t>Compression</a:t>
                      </a:r>
                    </a:p>
                    <a:p>
                      <a:pPr>
                        <a:lnSpc>
                          <a:spcPct val="115000"/>
                        </a:lnSpc>
                        <a:spcAft>
                          <a:spcPts val="0"/>
                        </a:spcAft>
                      </a:pPr>
                      <a:r>
                        <a:rPr lang="en-NZ" sz="1100" dirty="0" smtClean="0">
                          <a:solidFill>
                            <a:srgbClr val="000000"/>
                          </a:solidFill>
                          <a:latin typeface="Cambria"/>
                          <a:ea typeface="Calibri"/>
                          <a:cs typeface="Times New Roman"/>
                        </a:rPr>
                        <a:t>Oracle Active</a:t>
                      </a:r>
                      <a:r>
                        <a:rPr lang="en-NZ" sz="1100" baseline="0" dirty="0" smtClean="0">
                          <a:solidFill>
                            <a:srgbClr val="000000"/>
                          </a:solidFill>
                          <a:latin typeface="Cambria"/>
                          <a:ea typeface="Calibri"/>
                          <a:cs typeface="Times New Roman"/>
                        </a:rPr>
                        <a:t> Data Guard</a:t>
                      </a:r>
                      <a:endParaRPr lang="en-US" sz="1100" dirty="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489859">
                <a:tc>
                  <a:txBody>
                    <a:bodyPr/>
                    <a:lstStyle/>
                    <a:p>
                      <a:pPr>
                        <a:lnSpc>
                          <a:spcPct val="115000"/>
                        </a:lnSpc>
                        <a:spcAft>
                          <a:spcPts val="0"/>
                        </a:spcAft>
                      </a:pPr>
                      <a:r>
                        <a:rPr lang="en-US" sz="1100" b="1">
                          <a:solidFill>
                            <a:srgbClr val="000000"/>
                          </a:solidFill>
                          <a:latin typeface="Cambria"/>
                          <a:ea typeface="Times New Roman"/>
                          <a:cs typeface="Times New Roman"/>
                        </a:rPr>
                        <a:t>Risk Manager </a:t>
                      </a:r>
                      <a:endParaRPr lang="en-US" sz="1100">
                        <a:solidFill>
                          <a:srgbClr val="000000"/>
                        </a:solidFill>
                        <a:latin typeface="Calibri"/>
                        <a:ea typeface="Calibri"/>
                        <a:cs typeface="Times New Roman"/>
                      </a:endParaRPr>
                    </a:p>
                  </a:txBody>
                  <a:tcPr marL="41849" marR="41849"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FFFFFF"/>
                    </a:solidFill>
                  </a:tcPr>
                </a:tc>
                <a:tc>
                  <a:txBody>
                    <a:bodyPr/>
                    <a:lstStyle/>
                    <a:p>
                      <a:pPr>
                        <a:lnSpc>
                          <a:spcPct val="115000"/>
                        </a:lnSpc>
                        <a:spcAft>
                          <a:spcPts val="0"/>
                        </a:spcAft>
                      </a:pPr>
                      <a:r>
                        <a:rPr lang="en-US" sz="1100">
                          <a:solidFill>
                            <a:srgbClr val="000000"/>
                          </a:solidFill>
                          <a:latin typeface="Cambria"/>
                          <a:ea typeface="Times New Roman"/>
                          <a:cs typeface="Times New Roman"/>
                        </a:rPr>
                        <a:t>Infrastructure Security Compliance </a:t>
                      </a:r>
                      <a:endParaRPr lang="en-US" sz="1100">
                        <a:solidFill>
                          <a:srgbClr val="000000"/>
                        </a:solidFill>
                        <a:latin typeface="Calibri"/>
                        <a:ea typeface="Calibri"/>
                        <a:cs typeface="Times New Roman"/>
                      </a:endParaRPr>
                    </a:p>
                    <a:p>
                      <a:pPr>
                        <a:lnSpc>
                          <a:spcPct val="115000"/>
                        </a:lnSpc>
                        <a:spcAft>
                          <a:spcPts val="0"/>
                        </a:spcAft>
                      </a:pPr>
                      <a:r>
                        <a:rPr lang="en-US" sz="1100">
                          <a:solidFill>
                            <a:srgbClr val="000000"/>
                          </a:solidFill>
                          <a:latin typeface="Cambria"/>
                          <a:ea typeface="Times New Roman"/>
                          <a:cs typeface="Times New Roman"/>
                        </a:rPr>
                        <a:t>Application Security Compliance</a:t>
                      </a:r>
                      <a:endParaRPr lang="en-US" sz="110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nSpc>
                          <a:spcPct val="115000"/>
                        </a:lnSpc>
                        <a:spcAft>
                          <a:spcPts val="0"/>
                        </a:spcAft>
                      </a:pPr>
                      <a:r>
                        <a:rPr lang="en-US" sz="1100">
                          <a:solidFill>
                            <a:srgbClr val="000000"/>
                          </a:solidFill>
                          <a:latin typeface="Cambria"/>
                          <a:ea typeface="Times New Roman"/>
                          <a:cs typeface="Times New Roman"/>
                        </a:rPr>
                        <a:t>New Infrastructure for security tools to meet audit requirements  </a:t>
                      </a:r>
                      <a:endParaRPr lang="en-US" sz="110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nSpc>
                          <a:spcPct val="115000"/>
                        </a:lnSpc>
                        <a:spcAft>
                          <a:spcPts val="0"/>
                        </a:spcAft>
                      </a:pPr>
                      <a:r>
                        <a:rPr lang="en-US" sz="1100" dirty="0">
                          <a:solidFill>
                            <a:srgbClr val="000000"/>
                          </a:solidFill>
                          <a:latin typeface="Cambria"/>
                          <a:ea typeface="Times New Roman"/>
                          <a:cs typeface="Times New Roman"/>
                        </a:rPr>
                        <a:t>Oracle Label Security</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Audit Vault</a:t>
                      </a:r>
                      <a:endParaRPr lang="en-US" sz="1100" dirty="0">
                        <a:solidFill>
                          <a:srgbClr val="000000"/>
                        </a:solidFill>
                        <a:latin typeface="Calibri"/>
                        <a:ea typeface="Calibri"/>
                        <a:cs typeface="Times New Roman"/>
                      </a:endParaRPr>
                    </a:p>
                    <a:p>
                      <a:pPr>
                        <a:lnSpc>
                          <a:spcPct val="115000"/>
                        </a:lnSpc>
                        <a:spcAft>
                          <a:spcPts val="0"/>
                        </a:spcAft>
                      </a:pPr>
                      <a:r>
                        <a:rPr lang="en-US" sz="1100" dirty="0">
                          <a:solidFill>
                            <a:srgbClr val="000000"/>
                          </a:solidFill>
                          <a:latin typeface="Cambria"/>
                          <a:ea typeface="Times New Roman"/>
                          <a:cs typeface="Times New Roman"/>
                        </a:rPr>
                        <a:t>Oracle Advance Security</a:t>
                      </a:r>
                      <a:endParaRPr lang="en-US" sz="1100" dirty="0">
                        <a:solidFill>
                          <a:srgbClr val="000000"/>
                        </a:solidFill>
                        <a:latin typeface="Calibri"/>
                        <a:ea typeface="Calibri"/>
                        <a:cs typeface="Times New Roman"/>
                      </a:endParaRPr>
                    </a:p>
                  </a:txBody>
                  <a:tcPr marL="41849" marR="4184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Data Migration </a:t>
            </a:r>
            <a:br>
              <a:rPr lang="en-US" b="1" dirty="0" smtClean="0"/>
            </a:br>
            <a:r>
              <a:rPr lang="en-US" sz="2000" b="1" dirty="0" smtClean="0"/>
              <a:t>Common tools used </a:t>
            </a:r>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32</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Oracle </a:t>
            </a:r>
            <a:r>
              <a:rPr lang="en-NZ" sz="2000" b="0" kern="0" dirty="0" err="1" smtClean="0">
                <a:latin typeface="+mn-lt"/>
                <a:cs typeface="+mn-cs"/>
              </a:rPr>
              <a:t>Datapump</a:t>
            </a: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Oracle </a:t>
            </a:r>
            <a:r>
              <a:rPr lang="en-NZ" sz="2000" b="0" kern="0" dirty="0" err="1" smtClean="0">
                <a:latin typeface="+mn-lt"/>
                <a:cs typeface="+mn-cs"/>
              </a:rPr>
              <a:t>GoldenGate</a:t>
            </a: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Oracle Conventional Export/Import</a:t>
            </a:r>
          </a:p>
          <a:p>
            <a:pPr marL="228600" indent="-228600">
              <a:spcBef>
                <a:spcPct val="40000"/>
              </a:spcBef>
              <a:buFontTx/>
              <a:buChar char="•"/>
            </a:pPr>
            <a:r>
              <a:rPr lang="en-NZ" sz="2000" b="0" kern="0" dirty="0" smtClean="0">
                <a:latin typeface="+mn-lt"/>
                <a:cs typeface="+mn-cs"/>
              </a:rPr>
              <a:t>Oracle Streams</a:t>
            </a:r>
          </a:p>
          <a:p>
            <a:pPr marL="228600" indent="-228600">
              <a:spcBef>
                <a:spcPct val="40000"/>
              </a:spcBef>
              <a:buFontTx/>
              <a:buChar char="•"/>
            </a:pPr>
            <a:r>
              <a:rPr lang="en-NZ" sz="2000" b="0" kern="0" dirty="0" smtClean="0">
                <a:latin typeface="+mn-lt"/>
                <a:cs typeface="+mn-cs"/>
              </a:rPr>
              <a:t>Oracle </a:t>
            </a:r>
            <a:r>
              <a:rPr lang="en-NZ" sz="2000" b="0" kern="0" dirty="0" err="1" smtClean="0">
                <a:latin typeface="+mn-lt"/>
                <a:cs typeface="+mn-cs"/>
              </a:rPr>
              <a:t>DataGuard</a:t>
            </a:r>
            <a:endParaRPr lang="en-NZ" sz="2000" b="0" kern="0" dirty="0" smtClean="0">
              <a:latin typeface="+mn-lt"/>
              <a:cs typeface="+mn-cs"/>
            </a:endParaRPr>
          </a:p>
          <a:p>
            <a:pPr marL="228600" indent="-228600">
              <a:spcBef>
                <a:spcPct val="40000"/>
              </a:spcBef>
              <a:buFontTx/>
              <a:buChar char="•"/>
            </a:pPr>
            <a:endParaRPr lang="en-NZ" sz="2000" b="0" kern="0" dirty="0" smtClean="0">
              <a:latin typeface="+mn-lt"/>
              <a:cs typeface="+mn-cs"/>
            </a:endParaRPr>
          </a:p>
          <a:p>
            <a:pPr marL="228600" marR="0" lvl="0" indent="-228600" algn="l" defTabSz="914400" rtl="0" eaLnBrk="1" fontAlgn="base" latinLnBrk="0" hangingPunct="1">
              <a:lnSpc>
                <a:spcPct val="100000"/>
              </a:lnSpc>
              <a:spcBef>
                <a:spcPct val="40000"/>
              </a:spcBef>
              <a:spcAft>
                <a:spcPct val="0"/>
              </a:spcAft>
              <a:buClrTx/>
              <a:buSzTx/>
              <a:tabLst/>
              <a:defRPr/>
            </a:pP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pic>
        <p:nvPicPr>
          <p:cNvPr id="18434" name="Picture 2" descr="C:\Program Files (x86)\Microsoft Office\MEDIA\CAGCAT10\j0205466.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07646" y="2028901"/>
            <a:ext cx="1818742" cy="1809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36751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box(in)">
                                      <p:cBhvr>
                                        <p:cTn id="7" dur="500"/>
                                        <p:tgtEl>
                                          <p:spTgt spid="1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4">
                                            <p:txEl>
                                              <p:pRg st="2" end="2"/>
                                            </p:txEl>
                                          </p:spTgt>
                                        </p:tgtEl>
                                        <p:attrNameLst>
                                          <p:attrName>style.visibility</p:attrName>
                                        </p:attrNameLst>
                                      </p:cBhvr>
                                      <p:to>
                                        <p:strVal val="visible"/>
                                      </p:to>
                                    </p:set>
                                    <p:animEffect transition="in" filter="box(in)">
                                      <p:cBhvr>
                                        <p:cTn id="10" dur="500"/>
                                        <p:tgtEl>
                                          <p:spTgt spid="1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animEffect transition="in" filter="box(in)">
                                      <p:cBhvr>
                                        <p:cTn id="13" dur="500"/>
                                        <p:tgtEl>
                                          <p:spTgt spid="14">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4">
                                            <p:txEl>
                                              <p:pRg st="4" end="4"/>
                                            </p:txEl>
                                          </p:spTgt>
                                        </p:tgtEl>
                                        <p:attrNameLst>
                                          <p:attrName>style.visibility</p:attrName>
                                        </p:attrNameLst>
                                      </p:cBhvr>
                                      <p:to>
                                        <p:strVal val="visible"/>
                                      </p:to>
                                    </p:set>
                                    <p:animEffect transition="in" filter="box(in)">
                                      <p:cBhvr>
                                        <p:cTn id="16" dur="500"/>
                                        <p:tgtEl>
                                          <p:spTgt spid="14">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animEffect transition="in" filter="box(in)">
                                      <p:cBhvr>
                                        <p:cTn id="19"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33</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txBox="1">
            <a:spLocks noChangeArrowheads="1"/>
          </p:cNvSpPr>
          <p:nvPr/>
        </p:nvSpPr>
        <p:spPr bwMode="auto">
          <a:xfrm>
            <a:off x="368300" y="228600"/>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   Cloud Evolution – Future Proofing</a:t>
            </a:r>
            <a:br>
              <a:rPr lang="en-US" b="1" dirty="0" smtClean="0"/>
            </a:br>
            <a:endParaRPr lang="en-US" sz="2000" b="1" dirty="0" smtClean="0"/>
          </a:p>
        </p:txBody>
      </p:sp>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3" y="1362075"/>
            <a:ext cx="7610475" cy="459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1577794"/>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34</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txBox="1">
            <a:spLocks noChangeArrowheads="1"/>
          </p:cNvSpPr>
          <p:nvPr/>
        </p:nvSpPr>
        <p:spPr bwMode="auto">
          <a:xfrm>
            <a:off x="304800" y="228600"/>
            <a:ext cx="8229600" cy="91650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2pPr>
            <a:lvl3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3pPr>
            <a:lvl4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4pPr>
            <a:lvl5pPr algn="l" rtl="0" eaLnBrk="0" fontAlgn="base" hangingPunct="0">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5pPr>
            <a:lvl6pPr marL="4572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6pPr>
            <a:lvl7pPr marL="9144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7pPr>
            <a:lvl8pPr marL="13716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8pPr>
            <a:lvl9pPr marL="1828800" algn="l" rtl="0" fontAlgn="base">
              <a:spcBef>
                <a:spcPct val="0"/>
              </a:spcBef>
              <a:spcAft>
                <a:spcPct val="0"/>
              </a:spcAft>
              <a:defRPr sz="2600">
                <a:solidFill>
                  <a:srgbClr val="003366"/>
                </a:solidFill>
                <a:effectLst>
                  <a:outerShdw blurRad="38100" dist="38100" dir="2700000" algn="tl">
                    <a:srgbClr val="C0C0C0"/>
                  </a:outerShdw>
                </a:effectLst>
                <a:latin typeface="Trebuchet MS" pitchFamily="34" charset="0"/>
              </a:defRPr>
            </a:lvl9pPr>
          </a:lstStyle>
          <a:p>
            <a:pPr algn="ctr" eaLnBrk="1" hangingPunct="1">
              <a:defRPr/>
            </a:pPr>
            <a:r>
              <a:rPr lang="en-US" b="1" dirty="0" smtClean="0"/>
              <a:t>In the end .. </a:t>
            </a:r>
            <a:br>
              <a:rPr lang="en-US" b="1" dirty="0" smtClean="0"/>
            </a:br>
            <a:endParaRPr lang="en-US" sz="2000" b="1" dirty="0" smtClean="0"/>
          </a:p>
        </p:txBody>
      </p:sp>
      <p:sp>
        <p:nvSpPr>
          <p:cNvPr id="2" name="Rectangle 1"/>
          <p:cNvSpPr/>
          <p:nvPr/>
        </p:nvSpPr>
        <p:spPr>
          <a:xfrm>
            <a:off x="889000" y="1595735"/>
            <a:ext cx="6946900" cy="3016210"/>
          </a:xfrm>
          <a:prstGeom prst="rect">
            <a:avLst/>
          </a:prstGeom>
        </p:spPr>
        <p:txBody>
          <a:bodyPr wrap="square">
            <a:spAutoFit/>
          </a:bodyPr>
          <a:lstStyle/>
          <a:p>
            <a:r>
              <a:rPr lang="en-US" sz="3600" b="0" dirty="0">
                <a:latin typeface="High Tower Text" pitchFamily="18" charset="0"/>
              </a:rPr>
              <a:t>“An idea that is developed and put into action is more important than an idea that exists only as an idea</a:t>
            </a:r>
            <a:r>
              <a:rPr lang="en-US" sz="3600" b="0" dirty="0" smtClean="0">
                <a:latin typeface="High Tower Text" pitchFamily="18" charset="0"/>
              </a:rPr>
              <a:t>.”   </a:t>
            </a:r>
          </a:p>
          <a:p>
            <a:endParaRPr lang="en-NZ" b="0" dirty="0"/>
          </a:p>
          <a:p>
            <a:endParaRPr lang="en-NZ" b="0" dirty="0" smtClean="0"/>
          </a:p>
          <a:p>
            <a:r>
              <a:rPr lang="en-NZ" b="0" dirty="0"/>
              <a:t>	</a:t>
            </a:r>
            <a:r>
              <a:rPr lang="en-NZ" b="0" dirty="0" smtClean="0"/>
              <a:t>					</a:t>
            </a:r>
          </a:p>
          <a:p>
            <a:r>
              <a:rPr lang="en-NZ" sz="2000" b="0" dirty="0">
                <a:latin typeface="High Tower Text" pitchFamily="18" charset="0"/>
              </a:rPr>
              <a:t>	</a:t>
            </a:r>
            <a:r>
              <a:rPr lang="en-NZ" sz="2000" b="0" dirty="0" smtClean="0">
                <a:latin typeface="High Tower Text" pitchFamily="18" charset="0"/>
              </a:rPr>
              <a:t>				               -</a:t>
            </a:r>
            <a:r>
              <a:rPr lang="en-NZ" sz="2800" b="0" dirty="0" smtClean="0">
                <a:latin typeface="High Tower Text" pitchFamily="18" charset="0"/>
              </a:rPr>
              <a:t>Buddha</a:t>
            </a:r>
            <a:endParaRPr lang="en-US" sz="2800" b="0" dirty="0">
              <a:latin typeface="High Tower Text" pitchFamily="18" charset="0"/>
            </a:endParaRPr>
          </a:p>
        </p:txBody>
      </p:sp>
    </p:spTree>
    <p:extLst>
      <p:ext uri="{BB962C8B-B14F-4D97-AF65-F5344CB8AC3E}">
        <p14:creationId xmlns:p14="http://schemas.microsoft.com/office/powerpoint/2010/main" val="3593570403"/>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5" name="Text Box 5"/>
          <p:cNvSpPr txBox="1">
            <a:spLocks noChangeArrowheads="1"/>
          </p:cNvSpPr>
          <p:nvPr/>
        </p:nvSpPr>
        <p:spPr bwMode="auto">
          <a:xfrm>
            <a:off x="676275" y="2655888"/>
            <a:ext cx="6838950" cy="822325"/>
          </a:xfrm>
          <a:prstGeom prst="rect">
            <a:avLst/>
          </a:prstGeom>
          <a:noFill/>
          <a:ln w="9525">
            <a:noFill/>
            <a:miter lim="800000"/>
            <a:headEnd/>
            <a:tailEnd/>
          </a:ln>
        </p:spPr>
        <p:txBody>
          <a:bodyPr>
            <a:spAutoFit/>
          </a:bodyPr>
          <a:lstStyle/>
          <a:p>
            <a:pPr algn="ctr"/>
            <a:r>
              <a:rPr lang="en-US" sz="2400" dirty="0"/>
              <a:t>Thank You  </a:t>
            </a:r>
          </a:p>
          <a:p>
            <a:pPr algn="ctr"/>
            <a:r>
              <a:rPr lang="en-US" sz="2400" dirty="0"/>
              <a:t>Questions please ..</a:t>
            </a:r>
          </a:p>
        </p:txBody>
      </p:sp>
      <p:sp>
        <p:nvSpPr>
          <p:cNvPr id="230406" name="Text Box 6"/>
          <p:cNvSpPr txBox="1">
            <a:spLocks noChangeArrowheads="1"/>
          </p:cNvSpPr>
          <p:nvPr/>
        </p:nvSpPr>
        <p:spPr bwMode="auto">
          <a:xfrm>
            <a:off x="4841875" y="4170363"/>
            <a:ext cx="2986088" cy="671512"/>
          </a:xfrm>
          <a:prstGeom prst="rect">
            <a:avLst/>
          </a:prstGeom>
          <a:noFill/>
          <a:ln w="9525">
            <a:noFill/>
            <a:miter lim="800000"/>
            <a:headEnd/>
            <a:tailEnd/>
          </a:ln>
        </p:spPr>
        <p:txBody>
          <a:bodyPr>
            <a:spAutoFit/>
          </a:bodyPr>
          <a:lstStyle/>
          <a:p>
            <a:pPr algn="ctr"/>
            <a:r>
              <a:rPr lang="en-US" sz="2000" i="1" dirty="0" smtClean="0"/>
              <a:t>Sumanth </a:t>
            </a:r>
            <a:r>
              <a:rPr lang="en-US" sz="2000" i="1" dirty="0"/>
              <a:t>Kaushik</a:t>
            </a:r>
          </a:p>
          <a:p>
            <a:pPr algn="ctr"/>
            <a:endParaRPr lang="en-US" dirty="0"/>
          </a:p>
        </p:txBody>
      </p:sp>
      <p:pic>
        <p:nvPicPr>
          <p:cNvPr id="3074" name="Picture 2" descr="C:\Users\kaushiks\AppData\Local\Microsoft\Windows\Temporary Internet Files\Content.IE5\MZN14AFY\MC900156053[1].wmf"/>
          <p:cNvPicPr>
            <a:picLocks noChangeAspect="1" noChangeArrowheads="1"/>
          </p:cNvPicPr>
          <p:nvPr/>
        </p:nvPicPr>
        <p:blipFill>
          <a:blip r:embed="rId3" cstate="print"/>
          <a:srcRect/>
          <a:stretch>
            <a:fillRect/>
          </a:stretch>
        </p:blipFill>
        <p:spPr bwMode="auto">
          <a:xfrm>
            <a:off x="5732030" y="1716925"/>
            <a:ext cx="1522476" cy="1739189"/>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30405"/>
                                        </p:tgtEl>
                                        <p:attrNameLst>
                                          <p:attrName>style.visibility</p:attrName>
                                        </p:attrNameLst>
                                      </p:cBhvr>
                                      <p:to>
                                        <p:strVal val="visible"/>
                                      </p:to>
                                    </p:set>
                                    <p:animEffect transition="in" filter="checkerboard(across)">
                                      <p:cBhvr>
                                        <p:cTn id="7" dur="500"/>
                                        <p:tgtEl>
                                          <p:spTgt spid="230405"/>
                                        </p:tgtEl>
                                      </p:cBhvr>
                                    </p:animEffect>
                                  </p:childTnLst>
                                </p:cTn>
                              </p:par>
                              <p:par>
                                <p:cTn id="8" presetID="25" presetClass="entr" presetSubtype="0" fill="hold" nodeType="withEffect">
                                  <p:stCondLst>
                                    <p:cond delay="0"/>
                                  </p:stCondLst>
                                  <p:childTnLst>
                                    <p:set>
                                      <p:cBhvr>
                                        <p:cTn id="9" dur="1" fill="hold">
                                          <p:stCondLst>
                                            <p:cond delay="0"/>
                                          </p:stCondLst>
                                        </p:cTn>
                                        <p:tgtEl>
                                          <p:spTgt spid="230406">
                                            <p:txEl>
                                              <p:pRg st="0" end="0"/>
                                            </p:txEl>
                                          </p:spTgt>
                                        </p:tgtEl>
                                        <p:attrNameLst>
                                          <p:attrName>style.visibility</p:attrName>
                                        </p:attrNameLst>
                                      </p:cBhvr>
                                      <p:to>
                                        <p:strVal val="visible"/>
                                      </p:to>
                                    </p:set>
                                    <p:anim calcmode="lin" valueType="num">
                                      <p:cBhvr>
                                        <p:cTn id="10" dur="500" decel="50000" fill="hold">
                                          <p:stCondLst>
                                            <p:cond delay="0"/>
                                          </p:stCondLst>
                                        </p:cTn>
                                        <p:tgtEl>
                                          <p:spTgt spid="230406">
                                            <p:txEl>
                                              <p:pRg st="0" end="0"/>
                                            </p:txEl>
                                          </p:spTgt>
                                        </p:tgtEl>
                                        <p:attrNameLst>
                                          <p:attrName>style.rotation</p:attrName>
                                        </p:attrNameLst>
                                      </p:cBhvr>
                                      <p:tavLst>
                                        <p:tav tm="0">
                                          <p:val>
                                            <p:fltVal val="-90"/>
                                          </p:val>
                                        </p:tav>
                                        <p:tav tm="100000">
                                          <p:val>
                                            <p:fltVal val="0"/>
                                          </p:val>
                                        </p:tav>
                                      </p:tavLst>
                                    </p:anim>
                                    <p:anim calcmode="lin" valueType="num">
                                      <p:cBhvr>
                                        <p:cTn id="11" dur="500" decel="50000" fill="hold">
                                          <p:stCondLst>
                                            <p:cond delay="0"/>
                                          </p:stCondLst>
                                        </p:cTn>
                                        <p:tgtEl>
                                          <p:spTgt spid="230406">
                                            <p:txEl>
                                              <p:pRg st="0" end="0"/>
                                            </p:txEl>
                                          </p:spTgt>
                                        </p:tgtEl>
                                        <p:attrNameLst>
                                          <p:attrName>ppt_w</p:attrName>
                                        </p:attrNameLst>
                                      </p:cBhvr>
                                      <p:tavLst>
                                        <p:tav tm="0">
                                          <p:val>
                                            <p:strVal val="#ppt_w"/>
                                          </p:val>
                                        </p:tav>
                                        <p:tav tm="100000">
                                          <p:val>
                                            <p:strVal val="#ppt_w*.05"/>
                                          </p:val>
                                        </p:tav>
                                      </p:tavLst>
                                    </p:anim>
                                    <p:anim calcmode="lin" valueType="num">
                                      <p:cBhvr>
                                        <p:cTn id="12" dur="500" accel="50000" fill="hold">
                                          <p:stCondLst>
                                            <p:cond delay="500"/>
                                          </p:stCondLst>
                                        </p:cTn>
                                        <p:tgtEl>
                                          <p:spTgt spid="230406">
                                            <p:txEl>
                                              <p:pRg st="0" end="0"/>
                                            </p:txEl>
                                          </p:spTgt>
                                        </p:tgtEl>
                                        <p:attrNameLst>
                                          <p:attrName>ppt_w</p:attrName>
                                        </p:attrNameLst>
                                      </p:cBhvr>
                                      <p:tavLst>
                                        <p:tav tm="0">
                                          <p:val>
                                            <p:strVal val="#ppt_w*.05"/>
                                          </p:val>
                                        </p:tav>
                                        <p:tav tm="100000">
                                          <p:val>
                                            <p:strVal val="#ppt_w"/>
                                          </p:val>
                                        </p:tav>
                                      </p:tavLst>
                                    </p:anim>
                                    <p:anim calcmode="lin" valueType="num">
                                      <p:cBhvr>
                                        <p:cTn id="13" dur="1000" fill="hold"/>
                                        <p:tgtEl>
                                          <p:spTgt spid="230406">
                                            <p:txEl>
                                              <p:pRg st="0" end="0"/>
                                            </p:txEl>
                                          </p:spTgt>
                                        </p:tgtEl>
                                        <p:attrNameLst>
                                          <p:attrName>ppt_h</p:attrName>
                                        </p:attrNameLst>
                                      </p:cBhvr>
                                      <p:tavLst>
                                        <p:tav tm="0">
                                          <p:val>
                                            <p:strVal val="#ppt_h"/>
                                          </p:val>
                                        </p:tav>
                                        <p:tav tm="100000">
                                          <p:val>
                                            <p:strVal val="#ppt_h"/>
                                          </p:val>
                                        </p:tav>
                                      </p:tavLst>
                                    </p:anim>
                                    <p:anim calcmode="lin" valueType="num">
                                      <p:cBhvr>
                                        <p:cTn id="14" dur="500" decel="50000" fill="hold">
                                          <p:stCondLst>
                                            <p:cond delay="0"/>
                                          </p:stCondLst>
                                        </p:cTn>
                                        <p:tgtEl>
                                          <p:spTgt spid="230406">
                                            <p:txEl>
                                              <p:pRg st="0" end="0"/>
                                            </p:txEl>
                                          </p:spTgt>
                                        </p:tgtEl>
                                        <p:attrNameLst>
                                          <p:attrName>ppt_x</p:attrName>
                                        </p:attrNameLst>
                                      </p:cBhvr>
                                      <p:tavLst>
                                        <p:tav tm="0">
                                          <p:val>
                                            <p:strVal val="#ppt_x+.4"/>
                                          </p:val>
                                        </p:tav>
                                        <p:tav tm="100000">
                                          <p:val>
                                            <p:strVal val="#ppt_x"/>
                                          </p:val>
                                        </p:tav>
                                      </p:tavLst>
                                    </p:anim>
                                    <p:anim calcmode="lin" valueType="num">
                                      <p:cBhvr>
                                        <p:cTn id="15" dur="500" decel="50000" fill="hold">
                                          <p:stCondLst>
                                            <p:cond delay="0"/>
                                          </p:stCondLst>
                                        </p:cTn>
                                        <p:tgtEl>
                                          <p:spTgt spid="230406">
                                            <p:txEl>
                                              <p:pRg st="0" end="0"/>
                                            </p:txEl>
                                          </p:spTgt>
                                        </p:tgtEl>
                                        <p:attrNameLst>
                                          <p:attrName>ppt_y</p:attrName>
                                        </p:attrNameLst>
                                      </p:cBhvr>
                                      <p:tavLst>
                                        <p:tav tm="0">
                                          <p:val>
                                            <p:strVal val="#ppt_y-.2"/>
                                          </p:val>
                                        </p:tav>
                                        <p:tav tm="100000">
                                          <p:val>
                                            <p:strVal val="#ppt_y+.1"/>
                                          </p:val>
                                        </p:tav>
                                      </p:tavLst>
                                    </p:anim>
                                    <p:anim calcmode="lin" valueType="num">
                                      <p:cBhvr>
                                        <p:cTn id="16" dur="500" accel="50000" fill="hold">
                                          <p:stCondLst>
                                            <p:cond delay="500"/>
                                          </p:stCondLst>
                                        </p:cTn>
                                        <p:tgtEl>
                                          <p:spTgt spid="230406">
                                            <p:txEl>
                                              <p:pRg st="0" end="0"/>
                                            </p:txEl>
                                          </p:spTgt>
                                        </p:tgtEl>
                                        <p:attrNameLst>
                                          <p:attrName>ppt_y</p:attrName>
                                        </p:attrNameLst>
                                      </p:cBhvr>
                                      <p:tavLst>
                                        <p:tav tm="0">
                                          <p:val>
                                            <p:strVal val="#ppt_y+.1"/>
                                          </p:val>
                                        </p:tav>
                                        <p:tav tm="100000">
                                          <p:val>
                                            <p:strVal val="#ppt_y"/>
                                          </p:val>
                                        </p:tav>
                                      </p:tavLst>
                                    </p:anim>
                                    <p:animEffect transition="in" filter="fade">
                                      <p:cBhvr>
                                        <p:cTn id="17" dur="1000" decel="50000">
                                          <p:stCondLst>
                                            <p:cond delay="0"/>
                                          </p:stCondLst>
                                        </p:cTn>
                                        <p:tgtEl>
                                          <p:spTgt spid="23040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Database Consolidation Approach </a:t>
            </a:r>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3</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4173537"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85800" lvl="1" indent="-228600">
              <a:spcBef>
                <a:spcPct val="40000"/>
              </a:spcBef>
            </a:pPr>
            <a:endParaRPr lang="en-NZ" sz="2000" b="0" kern="0" dirty="0" smtClean="0">
              <a:latin typeface="+mn-lt"/>
              <a:cs typeface="+mn-cs"/>
            </a:endParaRPr>
          </a:p>
          <a:p>
            <a:pPr marL="228600" indent="-228600">
              <a:spcBef>
                <a:spcPct val="40000"/>
              </a:spcBef>
              <a:buFontTx/>
              <a:buChar char="•"/>
            </a:pPr>
            <a:r>
              <a:rPr lang="en-NZ" sz="2000" kern="0" dirty="0" smtClean="0">
                <a:latin typeface="+mn-lt"/>
                <a:cs typeface="+mn-cs"/>
              </a:rPr>
              <a:t>Hardware Consolidation</a:t>
            </a:r>
          </a:p>
          <a:p>
            <a:pPr marL="800100" lvl="1" indent="-342900">
              <a:spcBef>
                <a:spcPct val="40000"/>
              </a:spcBef>
              <a:buFont typeface="Wingdings" pitchFamily="2" charset="2"/>
              <a:buChar char="ü"/>
            </a:pPr>
            <a:r>
              <a:rPr lang="en-NZ" sz="2000" b="0" kern="0" dirty="0" smtClean="0">
                <a:latin typeface="+mn-lt"/>
                <a:cs typeface="+mn-cs"/>
              </a:rPr>
              <a:t>Multiple database consolidated into one or more servers (clusters)  </a:t>
            </a:r>
          </a:p>
          <a:p>
            <a:pPr lvl="1">
              <a:spcBef>
                <a:spcPct val="40000"/>
              </a:spcBef>
            </a:pPr>
            <a:endParaRPr lang="en-NZ" sz="2000" b="0" kern="0" dirty="0" smtClean="0">
              <a:latin typeface="+mn-lt"/>
              <a:cs typeface="+mn-cs"/>
            </a:endParaRPr>
          </a:p>
          <a:p>
            <a:pPr marL="228600" indent="-228600">
              <a:spcBef>
                <a:spcPct val="40000"/>
              </a:spcBef>
              <a:buFontTx/>
              <a:buChar char="•"/>
            </a:pPr>
            <a:r>
              <a:rPr lang="en-NZ" sz="2000" kern="0" dirty="0" smtClean="0">
                <a:latin typeface="+mn-lt"/>
                <a:cs typeface="+mn-cs"/>
              </a:rPr>
              <a:t>Software Consolidation </a:t>
            </a:r>
          </a:p>
          <a:p>
            <a:pPr marL="800100" lvl="1" indent="-342900">
              <a:spcBef>
                <a:spcPct val="40000"/>
              </a:spcBef>
              <a:buFont typeface="Wingdings" pitchFamily="2" charset="2"/>
              <a:buChar char="ü"/>
            </a:pPr>
            <a:r>
              <a:rPr lang="en-NZ" sz="2000" b="0" kern="0" dirty="0" smtClean="0">
                <a:latin typeface="+mn-lt"/>
                <a:cs typeface="+mn-cs"/>
              </a:rPr>
              <a:t>Multiple schemas consolidated into a single database</a:t>
            </a: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6587" y="2286002"/>
            <a:ext cx="4543425"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999248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Database Consolidation Approach </a:t>
            </a:r>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4</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3156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buFontTx/>
              <a:buChar char="•"/>
            </a:pPr>
            <a:r>
              <a:rPr lang="en-NZ" sz="2000" kern="0" dirty="0">
                <a:latin typeface="+mn-lt"/>
                <a:cs typeface="+mn-cs"/>
              </a:rPr>
              <a:t>Hardware </a:t>
            </a:r>
            <a:r>
              <a:rPr lang="en-NZ" sz="2000" kern="0" dirty="0" smtClean="0">
                <a:latin typeface="+mn-lt"/>
                <a:cs typeface="+mn-cs"/>
              </a:rPr>
              <a:t>Consolidation</a:t>
            </a:r>
            <a:endParaRPr lang="en-NZ" sz="2000" b="0" kern="0" dirty="0">
              <a:latin typeface="+mn-lt"/>
              <a:cs typeface="+mn-cs"/>
            </a:endParaRPr>
          </a:p>
          <a:p>
            <a:pPr marL="800100" lvl="1" indent="-342900">
              <a:spcBef>
                <a:spcPct val="40000"/>
              </a:spcBef>
              <a:buFont typeface="Wingdings" pitchFamily="2" charset="2"/>
              <a:buChar char="q"/>
            </a:pPr>
            <a:r>
              <a:rPr lang="en-NZ" sz="2000" b="0" kern="0" dirty="0" smtClean="0">
                <a:latin typeface="+mn-lt"/>
                <a:cs typeface="+mn-cs"/>
              </a:rPr>
              <a:t>Benefits </a:t>
            </a:r>
          </a:p>
          <a:p>
            <a:pPr marL="1257300" lvl="2" indent="-342900">
              <a:spcBef>
                <a:spcPct val="40000"/>
              </a:spcBef>
              <a:buFont typeface="Wingdings" pitchFamily="2" charset="2"/>
              <a:buChar char="ü"/>
            </a:pPr>
            <a:r>
              <a:rPr lang="en-NZ" sz="2000" b="0" kern="0" dirty="0" smtClean="0">
                <a:latin typeface="+mn-lt"/>
                <a:cs typeface="+mn-cs"/>
              </a:rPr>
              <a:t>Risk reduction, Ease of manageability </a:t>
            </a:r>
          </a:p>
          <a:p>
            <a:pPr marL="800100" lvl="1" indent="-342900">
              <a:spcBef>
                <a:spcPct val="40000"/>
              </a:spcBef>
              <a:buFont typeface="Wingdings" pitchFamily="2" charset="2"/>
              <a:buChar char="q"/>
            </a:pPr>
            <a:r>
              <a:rPr lang="en-NZ" sz="2000" b="0" kern="0" dirty="0" smtClean="0">
                <a:latin typeface="+mn-lt"/>
                <a:cs typeface="+mn-cs"/>
              </a:rPr>
              <a:t>Risks</a:t>
            </a:r>
          </a:p>
          <a:p>
            <a:pPr marL="1257300" lvl="2" indent="-342900">
              <a:spcBef>
                <a:spcPct val="40000"/>
              </a:spcBef>
              <a:buFont typeface="Wingdings" pitchFamily="2" charset="2"/>
              <a:buChar char="ü"/>
            </a:pPr>
            <a:r>
              <a:rPr lang="en-NZ" sz="2000" b="0" kern="0" dirty="0" smtClean="0">
                <a:latin typeface="+mn-lt"/>
                <a:cs typeface="+mn-cs"/>
              </a:rPr>
              <a:t>Resource Crunch </a:t>
            </a:r>
          </a:p>
          <a:p>
            <a:pPr marL="228600" indent="-228600">
              <a:spcBef>
                <a:spcPct val="40000"/>
              </a:spcBef>
              <a:buFontTx/>
              <a:buChar char="•"/>
            </a:pPr>
            <a:r>
              <a:rPr lang="en-NZ" sz="2000" kern="0" dirty="0"/>
              <a:t>Software </a:t>
            </a:r>
            <a:r>
              <a:rPr lang="en-NZ" sz="2000" kern="0" dirty="0" smtClean="0"/>
              <a:t>Consolidation</a:t>
            </a:r>
            <a:endParaRPr lang="en-NZ" sz="2000" b="0" kern="0" dirty="0"/>
          </a:p>
          <a:p>
            <a:pPr marL="800100" lvl="1" indent="-342900">
              <a:spcBef>
                <a:spcPct val="40000"/>
              </a:spcBef>
              <a:buFont typeface="Wingdings" pitchFamily="2" charset="2"/>
              <a:buChar char="q"/>
            </a:pPr>
            <a:r>
              <a:rPr lang="en-NZ" sz="2000" b="0" kern="0" dirty="0"/>
              <a:t>Benefits</a:t>
            </a:r>
          </a:p>
          <a:p>
            <a:pPr marL="1257300" lvl="2" indent="-342900">
              <a:spcBef>
                <a:spcPct val="40000"/>
              </a:spcBef>
              <a:buFont typeface="Wingdings" pitchFamily="2" charset="2"/>
              <a:buChar char="ü"/>
            </a:pPr>
            <a:r>
              <a:rPr lang="en-NZ" sz="2000" b="0" kern="0" dirty="0"/>
              <a:t>Fine </a:t>
            </a:r>
            <a:r>
              <a:rPr lang="en-NZ" sz="2000" b="0" kern="0" dirty="0" smtClean="0"/>
              <a:t>Granularity, Database </a:t>
            </a:r>
            <a:r>
              <a:rPr lang="en-NZ" sz="2000" b="0" kern="0" dirty="0"/>
              <a:t>redesign</a:t>
            </a:r>
          </a:p>
          <a:p>
            <a:pPr marL="800100" lvl="1" indent="-342900">
              <a:spcBef>
                <a:spcPct val="40000"/>
              </a:spcBef>
              <a:buFont typeface="Wingdings" pitchFamily="2" charset="2"/>
              <a:buChar char="q"/>
            </a:pPr>
            <a:r>
              <a:rPr lang="en-NZ" sz="2000" b="0" kern="0" dirty="0"/>
              <a:t>Risks</a:t>
            </a:r>
          </a:p>
          <a:p>
            <a:pPr lvl="2">
              <a:spcBef>
                <a:spcPct val="40000"/>
              </a:spcBef>
            </a:pPr>
            <a:r>
              <a:rPr lang="en-NZ" sz="2000" b="0" kern="0" dirty="0"/>
              <a:t>High </a:t>
            </a:r>
            <a:r>
              <a:rPr lang="en-NZ" sz="2000" b="0" kern="0" dirty="0" smtClean="0"/>
              <a:t>risk &amp;</a:t>
            </a:r>
            <a:r>
              <a:rPr lang="en-NZ" sz="2000" b="0" kern="0" dirty="0"/>
              <a:t> </a:t>
            </a:r>
            <a:r>
              <a:rPr lang="en-NZ" sz="2000" b="0" kern="0" dirty="0" smtClean="0"/>
              <a:t>Change </a:t>
            </a:r>
            <a:r>
              <a:rPr lang="en-NZ" sz="2000" b="0" kern="0" dirty="0"/>
              <a:t>control </a:t>
            </a:r>
          </a:p>
          <a:p>
            <a:pPr lvl="2">
              <a:spcBef>
                <a:spcPct val="40000"/>
              </a:spcBef>
            </a:pPr>
            <a:endParaRPr lang="en-NZ" sz="2000" b="0" kern="0" dirty="0">
              <a:latin typeface="+mn-lt"/>
              <a:cs typeface="+mn-cs"/>
            </a:endParaRPr>
          </a:p>
          <a:p>
            <a:pPr>
              <a:spcBef>
                <a:spcPct val="40000"/>
              </a:spcBef>
            </a:pPr>
            <a:endParaRPr lang="en-NZ" sz="2000" b="0" kern="0" dirty="0" smtClean="0">
              <a:latin typeface="+mn-lt"/>
              <a:cs typeface="+mn-cs"/>
            </a:endParaRPr>
          </a:p>
          <a:p>
            <a:pPr marL="685800" lvl="1" indent="-228600">
              <a:spcBef>
                <a:spcPct val="40000"/>
              </a:spcBef>
              <a:buFontTx/>
              <a:buChar char="•"/>
            </a:pPr>
            <a:endParaRPr lang="en-NZ" sz="2000" b="0" kern="0" dirty="0" smtClean="0">
              <a:latin typeface="+mn-lt"/>
              <a:cs typeface="+mn-cs"/>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spTree>
    <p:extLst>
      <p:ext uri="{BB962C8B-B14F-4D97-AF65-F5344CB8AC3E}">
        <p14:creationId xmlns:p14="http://schemas.microsoft.com/office/powerpoint/2010/main" val="6523592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Problems Seen / Business Needs </a:t>
            </a:r>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5</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buFontTx/>
              <a:buChar char="•"/>
            </a:pPr>
            <a:endParaRPr lang="en-NZ" sz="2000" b="0" kern="0" dirty="0" smtClean="0">
              <a:latin typeface="+mn-lt"/>
              <a:cs typeface="+mn-cs"/>
            </a:endParaRPr>
          </a:p>
          <a:p>
            <a:pPr marL="228600" indent="-228600">
              <a:spcBef>
                <a:spcPct val="40000"/>
              </a:spcBef>
              <a:buFontTx/>
              <a:buChar char="•"/>
            </a:pPr>
            <a:r>
              <a:rPr lang="en-NZ" sz="2000" b="0" kern="0" dirty="0" smtClean="0">
                <a:latin typeface="+mn-lt"/>
                <a:cs typeface="+mn-cs"/>
              </a:rPr>
              <a:t>Separate Infrastructure acquisition </a:t>
            </a:r>
          </a:p>
          <a:p>
            <a:pPr marL="228600" marR="0" lvl="0" indent="-228600" algn="l" defTabSz="914400" rtl="0" eaLnBrk="1" fontAlgn="base" latinLnBrk="0" hangingPunct="1">
              <a:lnSpc>
                <a:spcPct val="100000"/>
              </a:lnSpc>
              <a:spcBef>
                <a:spcPct val="40000"/>
              </a:spcBef>
              <a:spcAft>
                <a:spcPct val="0"/>
              </a:spcAft>
              <a:buClrTx/>
              <a:buSzTx/>
              <a:buFontTx/>
              <a:buChar char="•"/>
              <a:tabLst/>
              <a:defRPr/>
            </a:pPr>
            <a:r>
              <a:rPr lang="en-NZ" sz="2000" b="0" kern="0" dirty="0" smtClean="0">
                <a:latin typeface="+mn-lt"/>
                <a:cs typeface="+mn-cs"/>
              </a:rPr>
              <a:t>High maintenance costs</a:t>
            </a:r>
          </a:p>
          <a:p>
            <a:pPr marL="228600" marR="0" lvl="0" indent="-228600" algn="l" defTabSz="914400" rtl="0" eaLnBrk="1" fontAlgn="base" latinLnBrk="0" hangingPunct="1">
              <a:lnSpc>
                <a:spcPct val="100000"/>
              </a:lnSpc>
              <a:spcBef>
                <a:spcPct val="40000"/>
              </a:spcBef>
              <a:spcAft>
                <a:spcPct val="0"/>
              </a:spcAft>
              <a:buClrTx/>
              <a:buSzTx/>
              <a:buFontTx/>
              <a:buChar char="•"/>
              <a:tabLst/>
              <a:defRPr/>
            </a:pPr>
            <a:r>
              <a:rPr kumimoji="0" lang="en-NZ" sz="2000" b="0" i="0" u="none" strike="noStrike" kern="0" cap="none" spc="0" normalizeH="0" baseline="0" noProof="0" dirty="0" smtClean="0">
                <a:ln>
                  <a:noFill/>
                </a:ln>
                <a:solidFill>
                  <a:schemeClr val="tx1"/>
                </a:solidFill>
                <a:effectLst/>
                <a:uLnTx/>
                <a:uFillTx/>
                <a:latin typeface="+mn-lt"/>
                <a:ea typeface="+mn-ea"/>
                <a:cs typeface="+mn-cs"/>
              </a:rPr>
              <a:t>High</a:t>
            </a:r>
            <a:r>
              <a:rPr kumimoji="0" lang="en-NZ" sz="2000" b="0" i="0" u="none" strike="noStrike" kern="0" cap="none" spc="0" normalizeH="0" noProof="0" dirty="0" smtClean="0">
                <a:ln>
                  <a:noFill/>
                </a:ln>
                <a:solidFill>
                  <a:schemeClr val="tx1"/>
                </a:solidFill>
                <a:effectLst/>
                <a:uLnTx/>
                <a:uFillTx/>
                <a:latin typeface="+mn-lt"/>
                <a:ea typeface="+mn-ea"/>
                <a:cs typeface="+mn-cs"/>
              </a:rPr>
              <a:t> Deployment costs </a:t>
            </a:r>
          </a:p>
          <a:p>
            <a:pPr marL="228600" marR="0" lvl="0" indent="-228600" algn="l" defTabSz="914400" rtl="0" eaLnBrk="1" fontAlgn="base" latinLnBrk="0" hangingPunct="1">
              <a:lnSpc>
                <a:spcPct val="100000"/>
              </a:lnSpc>
              <a:spcBef>
                <a:spcPct val="40000"/>
              </a:spcBef>
              <a:spcAft>
                <a:spcPct val="0"/>
              </a:spcAft>
              <a:buClrTx/>
              <a:buSzTx/>
              <a:buFontTx/>
              <a:buChar char="•"/>
              <a:tabLst/>
              <a:defRPr/>
            </a:pPr>
            <a:r>
              <a:rPr lang="en-NZ" sz="2000" b="0" kern="0" dirty="0" smtClean="0">
                <a:latin typeface="+mn-lt"/>
                <a:cs typeface="+mn-cs"/>
              </a:rPr>
              <a:t>High Database deployment timelines</a:t>
            </a:r>
          </a:p>
          <a:p>
            <a:pPr marL="228600" marR="0" lvl="0" indent="-228600" algn="l" defTabSz="914400" rtl="0" eaLnBrk="1" fontAlgn="base" latinLnBrk="0" hangingPunct="1">
              <a:lnSpc>
                <a:spcPct val="100000"/>
              </a:lnSpc>
              <a:spcBef>
                <a:spcPct val="40000"/>
              </a:spcBef>
              <a:spcAft>
                <a:spcPct val="0"/>
              </a:spcAft>
              <a:buClrTx/>
              <a:buSzTx/>
              <a:buFontTx/>
              <a:buChar char="•"/>
              <a:tabLst/>
              <a:defRPr/>
            </a:pPr>
            <a:r>
              <a:rPr kumimoji="0" lang="en-NZ" sz="2000" b="0" i="0" u="none" strike="noStrike" kern="0" cap="none" spc="0" normalizeH="0" baseline="0" noProof="0" dirty="0" smtClean="0">
                <a:ln>
                  <a:noFill/>
                </a:ln>
                <a:solidFill>
                  <a:schemeClr val="tx1"/>
                </a:solidFill>
                <a:effectLst/>
                <a:uLnTx/>
                <a:uFillTx/>
                <a:latin typeface="+mn-lt"/>
                <a:ea typeface="+mn-ea"/>
                <a:cs typeface="+mn-cs"/>
              </a:rPr>
              <a:t>Oracle</a:t>
            </a:r>
            <a:r>
              <a:rPr kumimoji="0" lang="en-NZ" sz="2000" b="0" i="0" u="none" strike="noStrike" kern="0" cap="none" spc="0" normalizeH="0" noProof="0" dirty="0" smtClean="0">
                <a:ln>
                  <a:noFill/>
                </a:ln>
                <a:solidFill>
                  <a:schemeClr val="tx1"/>
                </a:solidFill>
                <a:effectLst/>
                <a:uLnTx/>
                <a:uFillTx/>
                <a:latin typeface="+mn-lt"/>
                <a:ea typeface="+mn-ea"/>
                <a:cs typeface="+mn-cs"/>
              </a:rPr>
              <a:t> versions diversity </a:t>
            </a:r>
          </a:p>
          <a:p>
            <a:pPr marL="228600" marR="0" lvl="0" indent="-228600" algn="l" defTabSz="914400" rtl="0" eaLnBrk="1" fontAlgn="base" latinLnBrk="0" hangingPunct="1">
              <a:lnSpc>
                <a:spcPct val="100000"/>
              </a:lnSpc>
              <a:spcBef>
                <a:spcPct val="40000"/>
              </a:spcBef>
              <a:spcAft>
                <a:spcPct val="0"/>
              </a:spcAft>
              <a:buClrTx/>
              <a:buSzTx/>
              <a:buFontTx/>
              <a:buChar char="•"/>
              <a:tabLst/>
              <a:defRPr/>
            </a:pPr>
            <a:r>
              <a:rPr lang="en-NZ" sz="2000" b="0" kern="0" noProof="0" dirty="0" smtClean="0">
                <a:latin typeface="+mn-lt"/>
                <a:cs typeface="+mn-cs"/>
              </a:rPr>
              <a:t>Non Standard database support tools</a:t>
            </a:r>
          </a:p>
          <a:p>
            <a:pPr marL="228600" marR="0" lvl="0" indent="-228600" algn="l" defTabSz="914400" rtl="0" eaLnBrk="1" fontAlgn="base" latinLnBrk="0" hangingPunct="1">
              <a:lnSpc>
                <a:spcPct val="100000"/>
              </a:lnSpc>
              <a:spcBef>
                <a:spcPct val="40000"/>
              </a:spcBef>
              <a:spcAft>
                <a:spcPct val="0"/>
              </a:spcAft>
              <a:buClrTx/>
              <a:buSzTx/>
              <a:buFontTx/>
              <a:buChar char="•"/>
              <a:tabLst/>
              <a:defRPr/>
            </a:pPr>
            <a:r>
              <a:rPr lang="en-NZ" sz="2000" b="0" kern="0" dirty="0" smtClean="0">
                <a:latin typeface="+mn-lt"/>
                <a:cs typeface="+mn-cs"/>
              </a:rPr>
              <a:t>Hard to </a:t>
            </a:r>
            <a:r>
              <a:rPr kumimoji="0" lang="en-NZ" sz="2000" b="0" i="0" u="none" strike="noStrike" kern="0" cap="none" spc="0" normalizeH="0" baseline="0" dirty="0" smtClean="0">
                <a:ln>
                  <a:noFill/>
                </a:ln>
                <a:solidFill>
                  <a:schemeClr val="tx1"/>
                </a:solidFill>
                <a:effectLst/>
                <a:uLnTx/>
                <a:uFillTx/>
                <a:latin typeface="+mn-lt"/>
                <a:ea typeface="+mn-ea"/>
                <a:cs typeface="+mn-cs"/>
              </a:rPr>
              <a:t>Capacity</a:t>
            </a:r>
            <a:r>
              <a:rPr kumimoji="0" lang="en-NZ" sz="2000" b="0" i="0" u="none" strike="noStrike" kern="0" cap="none" spc="0" normalizeH="0" dirty="0" smtClean="0">
                <a:ln>
                  <a:noFill/>
                </a:ln>
                <a:solidFill>
                  <a:schemeClr val="tx1"/>
                </a:solidFill>
                <a:effectLst/>
                <a:uLnTx/>
                <a:uFillTx/>
                <a:latin typeface="+mn-lt"/>
                <a:ea typeface="+mn-ea"/>
                <a:cs typeface="+mn-cs"/>
              </a:rPr>
              <a:t> Plan</a:t>
            </a:r>
          </a:p>
          <a:p>
            <a:pPr marL="228600" marR="0" lvl="0" indent="-228600" algn="l" defTabSz="914400" rtl="0" eaLnBrk="1" fontAlgn="base" latinLnBrk="0" hangingPunct="1">
              <a:lnSpc>
                <a:spcPct val="100000"/>
              </a:lnSpc>
              <a:spcBef>
                <a:spcPct val="40000"/>
              </a:spcBef>
              <a:spcAft>
                <a:spcPct val="0"/>
              </a:spcAft>
              <a:buClrTx/>
              <a:buSzTx/>
              <a:buFontTx/>
              <a:buChar char="•"/>
              <a:tabLst/>
              <a:defRPr/>
            </a:pPr>
            <a:r>
              <a:rPr lang="en-NZ" sz="2000" b="0" kern="0" dirty="0" smtClean="0">
                <a:latin typeface="+mn-lt"/>
                <a:cs typeface="+mn-cs"/>
              </a:rPr>
              <a:t>High Licensing Costs </a:t>
            </a:r>
            <a:r>
              <a:rPr kumimoji="0" lang="en-NZ" sz="2000" b="0" i="0" u="none" strike="noStrike" kern="0" cap="none" spc="0" normalizeH="0" dirty="0" smtClean="0">
                <a:ln>
                  <a:noFill/>
                </a:ln>
                <a:solidFill>
                  <a:schemeClr val="tx1"/>
                </a:solidFill>
                <a:effectLst/>
                <a:uLnTx/>
                <a:uFillTx/>
                <a:latin typeface="+mn-lt"/>
                <a:ea typeface="+mn-ea"/>
                <a:cs typeface="+mn-cs"/>
              </a:rPr>
              <a:t> </a:t>
            </a:r>
          </a:p>
          <a:p>
            <a:pPr marL="228600" marR="0" lvl="0" indent="-228600" algn="l" defTabSz="914400" rtl="0" eaLnBrk="1" fontAlgn="base" latinLnBrk="0" hangingPunct="1">
              <a:lnSpc>
                <a:spcPct val="100000"/>
              </a:lnSpc>
              <a:spcBef>
                <a:spcPct val="40000"/>
              </a:spcBef>
              <a:spcAft>
                <a:spcPct val="0"/>
              </a:spcAft>
              <a:buClrTx/>
              <a:buSzTx/>
              <a:buFontTx/>
              <a:buChar char="•"/>
              <a:tabLst/>
              <a:defRPr/>
            </a:pPr>
            <a:r>
              <a:rPr lang="en-NZ" sz="2000" b="0" kern="0" dirty="0" smtClean="0">
                <a:latin typeface="+mn-lt"/>
                <a:cs typeface="+mn-cs"/>
              </a:rPr>
              <a:t>No Security controls</a:t>
            </a:r>
            <a:endParaRPr kumimoji="0" lang="en-NZ" sz="1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pic>
        <p:nvPicPr>
          <p:cNvPr id="10" name="Picture 5" descr="C:\Users\kaushiks\AppData\Local\Microsoft\Windows\Temporary Internet Files\Content.IE5\09JZHMEI\MM900041011[1].gif"/>
          <p:cNvPicPr>
            <a:picLocks noChangeAspect="1" noChangeArrowheads="1" noCrop="1"/>
          </p:cNvPicPr>
          <p:nvPr/>
        </p:nvPicPr>
        <p:blipFill>
          <a:blip r:embed="rId3" cstate="print"/>
          <a:srcRect/>
          <a:stretch>
            <a:fillRect/>
          </a:stretch>
        </p:blipFill>
        <p:spPr bwMode="auto">
          <a:xfrm>
            <a:off x="6424898" y="2480808"/>
            <a:ext cx="1501490" cy="1238250"/>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a:t>
            </a:r>
            <a:br>
              <a:rPr lang="en-US" b="1" dirty="0" smtClean="0"/>
            </a:br>
            <a:r>
              <a:rPr lang="en-US" b="1" dirty="0" smtClean="0"/>
              <a:t>DB ORTO/DRTO’S</a:t>
            </a:r>
            <a:endParaRPr lang="en-US" b="1" dirty="0"/>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6</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3"/>
          <p:cNvSpPr txBox="1">
            <a:spLocks noChangeArrowheads="1"/>
          </p:cNvSpPr>
          <p:nvPr/>
        </p:nvSpPr>
        <p:spPr bwMode="auto">
          <a:xfrm>
            <a:off x="398463" y="1180092"/>
            <a:ext cx="8416764" cy="49147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indent="-228600">
              <a:spcBef>
                <a:spcPct val="40000"/>
              </a:spcBef>
              <a:buFontTx/>
              <a:buChar char="•"/>
            </a:pPr>
            <a:endParaRPr lang="en-NZ" sz="2000" b="0" kern="0" dirty="0" smtClean="0">
              <a:latin typeface="+mn-lt"/>
              <a:cs typeface="+mn-cs"/>
            </a:endParaRPr>
          </a:p>
          <a:p>
            <a:pPr marL="742950" marR="0" lvl="1" indent="-285750" algn="l" defTabSz="914400" rtl="0" eaLnBrk="1" fontAlgn="base" latinLnBrk="0" hangingPunct="1">
              <a:lnSpc>
                <a:spcPct val="100000"/>
              </a:lnSpc>
              <a:spcBef>
                <a:spcPct val="40000"/>
              </a:spcBef>
              <a:spcAft>
                <a:spcPct val="0"/>
              </a:spcAft>
              <a:buClrTx/>
              <a:buSzTx/>
              <a:buFontTx/>
              <a:buNone/>
              <a:tabLst/>
              <a:defRPr/>
            </a:pPr>
            <a:endParaRPr kumimoji="0" lang="en-NZ" sz="1800" b="0" i="0" u="none" strike="noStrike" kern="0" cap="none" spc="0" normalizeH="0" baseline="0" noProof="0" dirty="0" smtClean="0">
              <a:ln>
                <a:noFill/>
              </a:ln>
              <a:solidFill>
                <a:schemeClr val="tx1"/>
              </a:solidFill>
              <a:effectLst/>
              <a:uLnTx/>
              <a:uFillTx/>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1725353084"/>
              </p:ext>
            </p:extLst>
          </p:nvPr>
        </p:nvGraphicFramePr>
        <p:xfrm>
          <a:off x="736600" y="1447798"/>
          <a:ext cx="7658101" cy="4102101"/>
        </p:xfrm>
        <a:graphic>
          <a:graphicData uri="http://schemas.openxmlformats.org/drawingml/2006/table">
            <a:tbl>
              <a:tblPr firstRow="1" firstCol="1" lastRow="1" lastCol="1" bandRow="1" bandCol="1">
                <a:tableStyleId>{3C2FFA5D-87B4-456A-9821-1D502468CF0F}</a:tableStyleId>
              </a:tblPr>
              <a:tblGrid>
                <a:gridCol w="2179472"/>
                <a:gridCol w="2480087"/>
                <a:gridCol w="2998542"/>
              </a:tblGrid>
              <a:tr h="718025">
                <a:tc>
                  <a:txBody>
                    <a:bodyPr/>
                    <a:lstStyle/>
                    <a:p>
                      <a:pPr>
                        <a:spcAft>
                          <a:spcPts val="0"/>
                        </a:spcAft>
                      </a:pPr>
                      <a:r>
                        <a:rPr lang="en-NZ" sz="1500" dirty="0">
                          <a:effectLst/>
                        </a:rPr>
                        <a:t>Service Class</a:t>
                      </a:r>
                      <a:endParaRPr lang="en-US" sz="1500" b="1" dirty="0">
                        <a:effectLst/>
                        <a:latin typeface="Arial"/>
                        <a:ea typeface="Malgun Gothic"/>
                        <a:cs typeface="Times New Roman"/>
                      </a:endParaRPr>
                    </a:p>
                  </a:txBody>
                  <a:tcPr marL="68580" marR="68580" marT="0" marB="0"/>
                </a:tc>
                <a:tc>
                  <a:txBody>
                    <a:bodyPr/>
                    <a:lstStyle/>
                    <a:p>
                      <a:pPr>
                        <a:spcAft>
                          <a:spcPts val="0"/>
                        </a:spcAft>
                      </a:pPr>
                      <a:r>
                        <a:rPr lang="en-NZ" sz="1500" dirty="0">
                          <a:effectLst/>
                        </a:rPr>
                        <a:t>ORTO</a:t>
                      </a:r>
                      <a:endParaRPr lang="en-US" sz="1500" b="1" dirty="0">
                        <a:effectLst/>
                        <a:latin typeface="Arial"/>
                        <a:ea typeface="Malgun Gothic"/>
                        <a:cs typeface="Times New Roman"/>
                      </a:endParaRPr>
                    </a:p>
                  </a:txBody>
                  <a:tcPr marL="68580" marR="68580" marT="0" marB="0"/>
                </a:tc>
                <a:tc>
                  <a:txBody>
                    <a:bodyPr/>
                    <a:lstStyle/>
                    <a:p>
                      <a:pPr>
                        <a:spcAft>
                          <a:spcPts val="0"/>
                        </a:spcAft>
                      </a:pPr>
                      <a:r>
                        <a:rPr lang="en-NZ" sz="1500" dirty="0">
                          <a:effectLst/>
                        </a:rPr>
                        <a:t>DRTO</a:t>
                      </a:r>
                      <a:endParaRPr lang="en-US" sz="1500" b="1" dirty="0">
                        <a:effectLst/>
                        <a:latin typeface="Arial"/>
                        <a:ea typeface="Malgun Gothic"/>
                        <a:cs typeface="Times New Roman"/>
                      </a:endParaRPr>
                    </a:p>
                  </a:txBody>
                  <a:tcPr marL="68580" marR="68580" marT="0" marB="0"/>
                </a:tc>
              </a:tr>
              <a:tr h="800517">
                <a:tc>
                  <a:txBody>
                    <a:bodyPr/>
                    <a:lstStyle/>
                    <a:p>
                      <a:pPr>
                        <a:spcAft>
                          <a:spcPts val="0"/>
                        </a:spcAft>
                      </a:pPr>
                      <a:r>
                        <a:rPr lang="en-NZ" sz="1200" b="1" dirty="0" smtClean="0">
                          <a:effectLst/>
                        </a:rPr>
                        <a:t>Tier</a:t>
                      </a:r>
                      <a:r>
                        <a:rPr lang="en-NZ" sz="1200" b="1" baseline="0" dirty="0" smtClean="0">
                          <a:effectLst/>
                        </a:rPr>
                        <a:t> 1 </a:t>
                      </a:r>
                      <a:endParaRPr lang="en-US" sz="1200" b="1" dirty="0">
                        <a:effectLst/>
                        <a:latin typeface="Arial"/>
                        <a:ea typeface="Malgun Gothic"/>
                        <a:cs typeface="Times New Roman"/>
                      </a:endParaRPr>
                    </a:p>
                  </a:txBody>
                  <a:tcPr marL="68580" marR="68580" marT="0" marB="0"/>
                </a:tc>
                <a:tc>
                  <a:txBody>
                    <a:bodyPr/>
                    <a:lstStyle/>
                    <a:p>
                      <a:pPr>
                        <a:spcAft>
                          <a:spcPts val="0"/>
                        </a:spcAft>
                      </a:pPr>
                      <a:r>
                        <a:rPr lang="en-NZ" sz="1200" b="1" dirty="0" smtClean="0">
                          <a:effectLst/>
                        </a:rPr>
                        <a:t>&lt;30 min</a:t>
                      </a:r>
                      <a:endParaRPr lang="en-US" sz="1200" b="1" dirty="0">
                        <a:effectLst/>
                        <a:latin typeface="Arial"/>
                        <a:ea typeface="Malgun Gothic"/>
                        <a:cs typeface="Times New Roman"/>
                      </a:endParaRPr>
                    </a:p>
                  </a:txBody>
                  <a:tcPr marL="68580" marR="68580" marT="0" marB="0"/>
                </a:tc>
                <a:tc>
                  <a:txBody>
                    <a:bodyPr/>
                    <a:lstStyle/>
                    <a:p>
                      <a:pPr>
                        <a:spcAft>
                          <a:spcPts val="0"/>
                        </a:spcAft>
                      </a:pPr>
                      <a:r>
                        <a:rPr lang="en-NZ" sz="1200" b="1" dirty="0" smtClean="0">
                          <a:effectLst/>
                        </a:rPr>
                        <a:t>&lt;1 hour</a:t>
                      </a:r>
                      <a:endParaRPr lang="en-US" sz="1200" b="1" dirty="0">
                        <a:effectLst/>
                        <a:latin typeface="Arial"/>
                        <a:ea typeface="Malgun Gothic"/>
                        <a:cs typeface="Times New Roman"/>
                      </a:endParaRPr>
                    </a:p>
                  </a:txBody>
                  <a:tcPr marL="68580" marR="68580" marT="0" marB="0"/>
                </a:tc>
              </a:tr>
              <a:tr h="1072536">
                <a:tc>
                  <a:txBody>
                    <a:bodyPr/>
                    <a:lstStyle/>
                    <a:p>
                      <a:pPr>
                        <a:spcAft>
                          <a:spcPts val="0"/>
                        </a:spcAft>
                      </a:pPr>
                      <a:r>
                        <a:rPr lang="en-NZ" sz="1200" b="1" dirty="0" smtClean="0">
                          <a:effectLst/>
                        </a:rPr>
                        <a:t>Tier 2</a:t>
                      </a:r>
                      <a:endParaRPr lang="en-US" sz="1200" b="1" dirty="0">
                        <a:effectLst/>
                        <a:latin typeface="Arial"/>
                        <a:ea typeface="Malgun Gothic"/>
                        <a:cs typeface="Times New Roman"/>
                      </a:endParaRPr>
                    </a:p>
                  </a:txBody>
                  <a:tcPr marL="68580" marR="68580" marT="0" marB="0"/>
                </a:tc>
                <a:tc>
                  <a:txBody>
                    <a:bodyPr/>
                    <a:lstStyle/>
                    <a:p>
                      <a:pPr>
                        <a:spcAft>
                          <a:spcPts val="0"/>
                        </a:spcAft>
                      </a:pPr>
                      <a:r>
                        <a:rPr lang="en-NZ" sz="1200" b="1" dirty="0">
                          <a:effectLst/>
                        </a:rPr>
                        <a:t>&lt;4 hours</a:t>
                      </a:r>
                      <a:endParaRPr lang="en-US" sz="1200" b="1" dirty="0">
                        <a:effectLst/>
                        <a:latin typeface="Arial"/>
                        <a:ea typeface="Malgun Gothic"/>
                        <a:cs typeface="Times New Roman"/>
                      </a:endParaRPr>
                    </a:p>
                  </a:txBody>
                  <a:tcPr marL="68580" marR="68580" marT="0" marB="0"/>
                </a:tc>
                <a:tc>
                  <a:txBody>
                    <a:bodyPr/>
                    <a:lstStyle/>
                    <a:p>
                      <a:pPr>
                        <a:spcAft>
                          <a:spcPts val="0"/>
                        </a:spcAft>
                      </a:pPr>
                      <a:r>
                        <a:rPr lang="en-NZ" sz="1200" b="1" dirty="0">
                          <a:effectLst/>
                        </a:rPr>
                        <a:t>&lt;48 hours</a:t>
                      </a:r>
                      <a:endParaRPr lang="en-US" sz="1200" b="1" dirty="0">
                        <a:effectLst/>
                        <a:latin typeface="Arial"/>
                        <a:ea typeface="Malgun Gothic"/>
                        <a:cs typeface="Times New Roman"/>
                      </a:endParaRPr>
                    </a:p>
                  </a:txBody>
                  <a:tcPr marL="68580" marR="68580" marT="0" marB="0"/>
                </a:tc>
              </a:tr>
              <a:tr h="812587">
                <a:tc>
                  <a:txBody>
                    <a:bodyPr/>
                    <a:lstStyle/>
                    <a:p>
                      <a:pPr>
                        <a:spcAft>
                          <a:spcPts val="0"/>
                        </a:spcAft>
                      </a:pPr>
                      <a:r>
                        <a:rPr lang="en-NZ" sz="1200" b="1" dirty="0" smtClean="0">
                          <a:effectLst/>
                        </a:rPr>
                        <a:t>Tier 3</a:t>
                      </a:r>
                      <a:endParaRPr lang="en-US" sz="1200" b="1" dirty="0">
                        <a:effectLst/>
                        <a:latin typeface="Arial"/>
                        <a:ea typeface="Malgun Gothic"/>
                        <a:cs typeface="Times New Roman"/>
                      </a:endParaRPr>
                    </a:p>
                  </a:txBody>
                  <a:tcPr marL="68580" marR="68580" marT="0" marB="0"/>
                </a:tc>
                <a:tc>
                  <a:txBody>
                    <a:bodyPr/>
                    <a:lstStyle/>
                    <a:p>
                      <a:pPr>
                        <a:spcAft>
                          <a:spcPts val="0"/>
                        </a:spcAft>
                      </a:pPr>
                      <a:r>
                        <a:rPr lang="en-NZ" sz="1200" b="1" dirty="0">
                          <a:effectLst/>
                        </a:rPr>
                        <a:t>&lt;8 hours</a:t>
                      </a:r>
                      <a:endParaRPr lang="en-US" sz="1200" b="1" dirty="0">
                        <a:effectLst/>
                        <a:latin typeface="Arial"/>
                        <a:ea typeface="Malgun Gothic"/>
                        <a:cs typeface="Times New Roman"/>
                      </a:endParaRPr>
                    </a:p>
                  </a:txBody>
                  <a:tcPr marL="68580" marR="68580" marT="0" marB="0"/>
                </a:tc>
                <a:tc>
                  <a:txBody>
                    <a:bodyPr/>
                    <a:lstStyle/>
                    <a:p>
                      <a:pPr>
                        <a:spcAft>
                          <a:spcPts val="0"/>
                        </a:spcAft>
                      </a:pPr>
                      <a:r>
                        <a:rPr lang="en-NZ" sz="1200" b="1" dirty="0">
                          <a:effectLst/>
                        </a:rPr>
                        <a:t>&lt;1 month</a:t>
                      </a:r>
                      <a:endParaRPr lang="en-US" sz="1200" b="1" dirty="0">
                        <a:effectLst/>
                        <a:latin typeface="Arial"/>
                        <a:ea typeface="Malgun Gothic"/>
                        <a:cs typeface="Times New Roman"/>
                      </a:endParaRPr>
                    </a:p>
                  </a:txBody>
                  <a:tcPr marL="68580" marR="68580" marT="0" marB="0"/>
                </a:tc>
              </a:tr>
              <a:tr h="698436">
                <a:tc>
                  <a:txBody>
                    <a:bodyPr/>
                    <a:lstStyle/>
                    <a:p>
                      <a:pPr>
                        <a:spcAft>
                          <a:spcPts val="0"/>
                        </a:spcAft>
                      </a:pPr>
                      <a:r>
                        <a:rPr lang="en-NZ" sz="1200" b="1" dirty="0" smtClean="0">
                          <a:effectLst/>
                        </a:rPr>
                        <a:t>Non</a:t>
                      </a:r>
                      <a:r>
                        <a:rPr lang="en-NZ" sz="1200" b="1" baseline="0" dirty="0" smtClean="0">
                          <a:effectLst/>
                        </a:rPr>
                        <a:t> Production </a:t>
                      </a:r>
                      <a:endParaRPr lang="en-US" sz="1200" b="1" dirty="0">
                        <a:effectLst/>
                        <a:latin typeface="Arial"/>
                        <a:ea typeface="Malgun Gothic"/>
                        <a:cs typeface="Times New Roman"/>
                      </a:endParaRPr>
                    </a:p>
                  </a:txBody>
                  <a:tcPr marL="68580" marR="68580" marT="0" marB="0"/>
                </a:tc>
                <a:tc>
                  <a:txBody>
                    <a:bodyPr/>
                    <a:lstStyle/>
                    <a:p>
                      <a:pPr>
                        <a:spcAft>
                          <a:spcPts val="0"/>
                        </a:spcAft>
                      </a:pPr>
                      <a:r>
                        <a:rPr lang="en-NZ" sz="1200" b="1">
                          <a:effectLst/>
                        </a:rPr>
                        <a:t>&lt;72 hours</a:t>
                      </a:r>
                      <a:endParaRPr lang="en-US" sz="1200" b="1">
                        <a:effectLst/>
                        <a:latin typeface="Arial"/>
                        <a:ea typeface="Malgun Gothic"/>
                        <a:cs typeface="Times New Roman"/>
                      </a:endParaRPr>
                    </a:p>
                  </a:txBody>
                  <a:tcPr marL="68580" marR="68580" marT="0" marB="0"/>
                </a:tc>
                <a:tc>
                  <a:txBody>
                    <a:bodyPr/>
                    <a:lstStyle/>
                    <a:p>
                      <a:pPr>
                        <a:spcAft>
                          <a:spcPts val="0"/>
                        </a:spcAft>
                      </a:pPr>
                      <a:r>
                        <a:rPr lang="en-NZ" sz="1200" b="1" dirty="0">
                          <a:effectLst/>
                        </a:rPr>
                        <a:t>&lt;3 months</a:t>
                      </a:r>
                      <a:endParaRPr lang="en-US" sz="1200" b="1" dirty="0">
                        <a:effectLst/>
                        <a:latin typeface="Arial"/>
                        <a:ea typeface="Malgun Gothic"/>
                        <a:cs typeface="Times New Roman"/>
                      </a:endParaRPr>
                    </a:p>
                  </a:txBody>
                  <a:tcPr marL="68580" marR="68580" marT="0" marB="0"/>
                </a:tc>
              </a:tr>
            </a:tbl>
          </a:graphicData>
        </a:graphic>
      </p:graphicFrame>
    </p:spTree>
    <p:extLst>
      <p:ext uri="{BB962C8B-B14F-4D97-AF65-F5344CB8AC3E}">
        <p14:creationId xmlns:p14="http://schemas.microsoft.com/office/powerpoint/2010/main" val="5806931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167951"/>
            <a:ext cx="8229600" cy="803275"/>
          </a:xfrm>
        </p:spPr>
        <p:txBody>
          <a:bodyPr anchorCtr="1"/>
          <a:lstStyle/>
          <a:p>
            <a:pPr algn="ctr" eaLnBrk="1" hangingPunct="1">
              <a:defRPr/>
            </a:pPr>
            <a:r>
              <a:rPr lang="en-US" b="1" dirty="0" smtClean="0"/>
              <a:t>Oracle Solution Architecture</a:t>
            </a:r>
            <a:br>
              <a:rPr lang="en-US" b="1" dirty="0" smtClean="0"/>
            </a:br>
            <a:r>
              <a:rPr lang="en-US" sz="2000" b="1" dirty="0" smtClean="0"/>
              <a:t>Overview</a:t>
            </a:r>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7</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3743225105"/>
              </p:ext>
            </p:extLst>
          </p:nvPr>
        </p:nvGraphicFramePr>
        <p:xfrm>
          <a:off x="719192" y="1284272"/>
          <a:ext cx="7538400" cy="4592547"/>
        </p:xfrm>
        <a:graphic>
          <a:graphicData uri="http://schemas.openxmlformats.org/drawingml/2006/table">
            <a:tbl>
              <a:tblPr/>
              <a:tblGrid>
                <a:gridCol w="2638980"/>
                <a:gridCol w="2279322"/>
                <a:gridCol w="2620098"/>
              </a:tblGrid>
              <a:tr h="325958">
                <a:tc>
                  <a:txBody>
                    <a:bodyPr/>
                    <a:lstStyle/>
                    <a:p>
                      <a:pPr marL="0" algn="l" defTabSz="914400" rtl="0" eaLnBrk="1" latinLnBrk="0" hangingPunct="1">
                        <a:lnSpc>
                          <a:spcPct val="115000"/>
                        </a:lnSpc>
                        <a:spcAft>
                          <a:spcPts val="0"/>
                        </a:spcAft>
                      </a:pPr>
                      <a:r>
                        <a:rPr lang="en-US" sz="1400" b="1" kern="1200" dirty="0" smtClean="0">
                          <a:solidFill>
                            <a:srgbClr val="FFFFFF"/>
                          </a:solidFill>
                          <a:latin typeface="Calibri"/>
                          <a:ea typeface="Calibri"/>
                          <a:cs typeface="Calibri"/>
                        </a:rPr>
                        <a:t>             Solution </a:t>
                      </a:r>
                      <a:endParaRPr lang="en-US" sz="1400" b="1" kern="1200" dirty="0">
                        <a:solidFill>
                          <a:srgbClr val="FFFFFF"/>
                        </a:solidFill>
                        <a:latin typeface="Calibri"/>
                        <a:ea typeface="Calibri"/>
                        <a:cs typeface="Calibri"/>
                      </a:endParaRPr>
                    </a:p>
                  </a:txBody>
                  <a:tcPr marL="56464" marR="56464" marT="0" marB="0">
                    <a:lnL>
                      <a:noFill/>
                    </a:lnL>
                    <a:lnR>
                      <a:noFill/>
                    </a:lnR>
                    <a:lnT>
                      <a:noFill/>
                    </a:lnT>
                    <a:lnB w="12700" cap="flat" cmpd="sng" algn="ctr">
                      <a:solidFill>
                        <a:srgbClr val="FFFFFF"/>
                      </a:solidFill>
                      <a:prstDash val="solid"/>
                      <a:round/>
                      <a:headEnd type="none" w="med" len="med"/>
                      <a:tailEnd type="none" w="med" len="med"/>
                    </a:lnB>
                    <a:solidFill>
                      <a:schemeClr val="tx2"/>
                    </a:solidFill>
                  </a:tcPr>
                </a:tc>
                <a:tc>
                  <a:txBody>
                    <a:bodyPr/>
                    <a:lstStyle/>
                    <a:p>
                      <a:pPr marL="0" algn="l" defTabSz="914400" rtl="0" eaLnBrk="1" latinLnBrk="0" hangingPunct="1">
                        <a:lnSpc>
                          <a:spcPct val="115000"/>
                        </a:lnSpc>
                        <a:spcAft>
                          <a:spcPts val="0"/>
                        </a:spcAft>
                      </a:pPr>
                      <a:r>
                        <a:rPr lang="en-US" sz="1400" b="1" kern="1200" dirty="0" smtClean="0">
                          <a:solidFill>
                            <a:srgbClr val="FFFFFF"/>
                          </a:solidFill>
                          <a:latin typeface="Calibri"/>
                          <a:ea typeface="Calibri"/>
                          <a:cs typeface="Calibri"/>
                        </a:rPr>
                        <a:t> Operating </a:t>
                      </a:r>
                      <a:r>
                        <a:rPr lang="en-US" sz="1400" b="1" kern="1200" dirty="0">
                          <a:solidFill>
                            <a:srgbClr val="FFFFFF"/>
                          </a:solidFill>
                          <a:latin typeface="Calibri"/>
                          <a:ea typeface="Calibri"/>
                          <a:cs typeface="Calibri"/>
                        </a:rPr>
                        <a:t>System </a:t>
                      </a:r>
                    </a:p>
                  </a:txBody>
                  <a:tcPr marL="56464" marR="56464" marT="0" marB="0">
                    <a:lnL>
                      <a:noFill/>
                    </a:lnL>
                    <a:lnR>
                      <a:noFill/>
                    </a:lnR>
                    <a:lnT>
                      <a:noFill/>
                    </a:lnT>
                    <a:lnB w="12700" cap="flat" cmpd="sng" algn="ctr">
                      <a:solidFill>
                        <a:srgbClr val="FFFFFF"/>
                      </a:solidFill>
                      <a:prstDash val="solid"/>
                      <a:round/>
                      <a:headEnd type="none" w="med" len="med"/>
                      <a:tailEnd type="none" w="med" len="med"/>
                    </a:lnB>
                    <a:solidFill>
                      <a:schemeClr val="tx2"/>
                    </a:solidFill>
                  </a:tcPr>
                </a:tc>
                <a:tc>
                  <a:txBody>
                    <a:bodyPr/>
                    <a:lstStyle/>
                    <a:p>
                      <a:pPr marL="0" algn="l" defTabSz="914400" rtl="0" eaLnBrk="1" latinLnBrk="0" hangingPunct="1">
                        <a:lnSpc>
                          <a:spcPct val="115000"/>
                        </a:lnSpc>
                        <a:spcAft>
                          <a:spcPts val="0"/>
                        </a:spcAft>
                      </a:pPr>
                      <a:r>
                        <a:rPr lang="en-US" sz="1400" b="1" kern="1200" dirty="0" smtClean="0">
                          <a:solidFill>
                            <a:srgbClr val="FFFFFF"/>
                          </a:solidFill>
                          <a:latin typeface="Calibri"/>
                          <a:ea typeface="Calibri"/>
                          <a:cs typeface="Calibri"/>
                        </a:rPr>
                        <a:t>    Oracle </a:t>
                      </a:r>
                      <a:r>
                        <a:rPr lang="en-US" sz="1400" b="1" kern="1200" dirty="0">
                          <a:solidFill>
                            <a:srgbClr val="FFFFFF"/>
                          </a:solidFill>
                          <a:latin typeface="Calibri"/>
                          <a:ea typeface="Calibri"/>
                          <a:cs typeface="Calibri"/>
                        </a:rPr>
                        <a:t>Tools Used </a:t>
                      </a:r>
                    </a:p>
                  </a:txBody>
                  <a:tcPr marL="56464" marR="56464" marT="0" marB="0">
                    <a:lnL>
                      <a:noFill/>
                    </a:lnL>
                    <a:lnR>
                      <a:noFill/>
                    </a:lnR>
                    <a:lnT>
                      <a:noFill/>
                    </a:lnT>
                    <a:lnB w="12700" cap="flat" cmpd="sng" algn="ctr">
                      <a:solidFill>
                        <a:srgbClr val="FFFFFF"/>
                      </a:solidFill>
                      <a:prstDash val="solid"/>
                      <a:round/>
                      <a:headEnd type="none" w="med" len="med"/>
                      <a:tailEnd type="none" w="med" len="med"/>
                    </a:lnB>
                    <a:solidFill>
                      <a:schemeClr val="tx2"/>
                    </a:solidFill>
                  </a:tcPr>
                </a:tc>
              </a:tr>
              <a:tr h="4266589">
                <a:tc>
                  <a:txBody>
                    <a:bodyPr/>
                    <a:lstStyle/>
                    <a:p>
                      <a:pPr algn="ctr">
                        <a:lnSpc>
                          <a:spcPct val="115000"/>
                        </a:lnSpc>
                        <a:spcAft>
                          <a:spcPts val="0"/>
                        </a:spcAft>
                      </a:pPr>
                      <a:endParaRPr lang="en-US" sz="1400" kern="1200" dirty="0" smtClean="0">
                        <a:solidFill>
                          <a:srgbClr val="000000"/>
                        </a:solidFill>
                        <a:latin typeface="Calibri"/>
                        <a:ea typeface="Calibri"/>
                        <a:cs typeface="Calibri"/>
                      </a:endParaRPr>
                    </a:p>
                    <a:p>
                      <a:pPr algn="ctr">
                        <a:lnSpc>
                          <a:spcPct val="115000"/>
                        </a:lnSpc>
                        <a:spcAft>
                          <a:spcPts val="0"/>
                        </a:spcAft>
                      </a:pPr>
                      <a:endParaRPr lang="en-US" sz="1400" kern="1200" dirty="0" smtClean="0">
                        <a:solidFill>
                          <a:srgbClr val="000000"/>
                        </a:solidFill>
                        <a:latin typeface="Calibri"/>
                        <a:ea typeface="Calibri"/>
                        <a:cs typeface="Calibri"/>
                      </a:endParaRPr>
                    </a:p>
                    <a:p>
                      <a:pPr algn="ctr">
                        <a:lnSpc>
                          <a:spcPct val="115000"/>
                        </a:lnSpc>
                        <a:spcAft>
                          <a:spcPts val="0"/>
                        </a:spcAft>
                      </a:pPr>
                      <a:endParaRPr lang="en-US" sz="1400" kern="1200" dirty="0" smtClean="0">
                        <a:solidFill>
                          <a:srgbClr val="000000"/>
                        </a:solidFill>
                        <a:latin typeface="Calibri"/>
                        <a:ea typeface="Calibri"/>
                        <a:cs typeface="Calibri"/>
                      </a:endParaRPr>
                    </a:p>
                    <a:p>
                      <a:pPr algn="ctr">
                        <a:lnSpc>
                          <a:spcPct val="115000"/>
                        </a:lnSpc>
                        <a:spcAft>
                          <a:spcPts val="0"/>
                        </a:spcAft>
                      </a:pPr>
                      <a:endParaRPr lang="en-US" sz="1400" kern="1200" dirty="0" smtClean="0">
                        <a:solidFill>
                          <a:srgbClr val="000000"/>
                        </a:solidFill>
                        <a:latin typeface="Calibri"/>
                        <a:ea typeface="Calibri"/>
                        <a:cs typeface="Calibri"/>
                      </a:endParaRPr>
                    </a:p>
                    <a:p>
                      <a:pPr algn="ctr">
                        <a:lnSpc>
                          <a:spcPct val="115000"/>
                        </a:lnSpc>
                        <a:spcAft>
                          <a:spcPts val="0"/>
                        </a:spcAft>
                      </a:pPr>
                      <a:endParaRPr lang="en-US" sz="1400" kern="1200" dirty="0" smtClean="0">
                        <a:solidFill>
                          <a:srgbClr val="000000"/>
                        </a:solidFill>
                        <a:latin typeface="Calibri"/>
                        <a:ea typeface="Calibri"/>
                        <a:cs typeface="Calibri"/>
                      </a:endParaRPr>
                    </a:p>
                    <a:p>
                      <a:pPr algn="ctr">
                        <a:lnSpc>
                          <a:spcPct val="115000"/>
                        </a:lnSpc>
                        <a:spcAft>
                          <a:spcPts val="0"/>
                        </a:spcAft>
                      </a:pPr>
                      <a:endParaRPr lang="en-US" sz="1400" kern="1200" dirty="0" smtClean="0">
                        <a:solidFill>
                          <a:srgbClr val="000000"/>
                        </a:solidFill>
                        <a:latin typeface="Calibri"/>
                        <a:ea typeface="Calibri"/>
                        <a:cs typeface="Calibri"/>
                      </a:endParaRPr>
                    </a:p>
                    <a:p>
                      <a:pPr algn="ctr">
                        <a:lnSpc>
                          <a:spcPct val="115000"/>
                        </a:lnSpc>
                        <a:spcAft>
                          <a:spcPts val="0"/>
                        </a:spcAft>
                      </a:pPr>
                      <a:r>
                        <a:rPr lang="en-US" sz="1400" kern="1200" dirty="0" smtClean="0">
                          <a:solidFill>
                            <a:srgbClr val="000000"/>
                          </a:solidFill>
                          <a:latin typeface="Calibri"/>
                          <a:ea typeface="Calibri"/>
                          <a:cs typeface="Calibri"/>
                        </a:rPr>
                        <a:t>Oracle </a:t>
                      </a:r>
                      <a:r>
                        <a:rPr lang="en-US" sz="1400" kern="1200" dirty="0">
                          <a:solidFill>
                            <a:srgbClr val="000000"/>
                          </a:solidFill>
                          <a:latin typeface="Calibri"/>
                          <a:ea typeface="Calibri"/>
                          <a:cs typeface="Calibri"/>
                        </a:rPr>
                        <a:t>Shared Platform </a:t>
                      </a:r>
                      <a:endParaRPr lang="en-US" sz="1400" dirty="0">
                        <a:solidFill>
                          <a:srgbClr val="000000"/>
                        </a:solidFill>
                        <a:latin typeface="Calibri"/>
                        <a:ea typeface="Calibri"/>
                        <a:cs typeface="Times New Roman"/>
                      </a:endParaRPr>
                    </a:p>
                    <a:p>
                      <a:pPr algn="ctr">
                        <a:lnSpc>
                          <a:spcPct val="115000"/>
                        </a:lnSpc>
                        <a:spcAft>
                          <a:spcPts val="0"/>
                        </a:spcAft>
                      </a:pPr>
                      <a:r>
                        <a:rPr lang="en-NZ" sz="1400" kern="1200" dirty="0">
                          <a:solidFill>
                            <a:srgbClr val="000000"/>
                          </a:solidFill>
                          <a:latin typeface="Calibri"/>
                          <a:ea typeface="Calibri"/>
                          <a:cs typeface="Calibri"/>
                        </a:rPr>
                        <a:t>Infrastructure </a:t>
                      </a:r>
                      <a:endParaRPr lang="en-US" sz="1400" dirty="0">
                        <a:solidFill>
                          <a:srgbClr val="000000"/>
                        </a:solidFill>
                        <a:latin typeface="Calibri"/>
                        <a:ea typeface="Calibri"/>
                        <a:cs typeface="Times New Roman"/>
                      </a:endParaRPr>
                    </a:p>
                    <a:p>
                      <a:pPr>
                        <a:lnSpc>
                          <a:spcPct val="115000"/>
                        </a:lnSpc>
                        <a:spcAft>
                          <a:spcPts val="0"/>
                        </a:spcAft>
                      </a:pPr>
                      <a:r>
                        <a:rPr lang="en-US" sz="1400" kern="1200" dirty="0">
                          <a:solidFill>
                            <a:srgbClr val="000000"/>
                          </a:solidFill>
                          <a:latin typeface="Calibri"/>
                          <a:ea typeface="Calibri"/>
                          <a:cs typeface="Calibri"/>
                        </a:rPr>
                        <a:t> </a:t>
                      </a:r>
                      <a:endParaRPr lang="en-US" sz="1400" dirty="0">
                        <a:solidFill>
                          <a:srgbClr val="000000"/>
                        </a:solidFill>
                        <a:latin typeface="Calibri"/>
                        <a:ea typeface="Calibri"/>
                        <a:cs typeface="Times New Roman"/>
                      </a:endParaRPr>
                    </a:p>
                  </a:txBody>
                  <a:tcPr marL="56464" marR="56464" marT="0" marB="0">
                    <a:lnL>
                      <a:noFill/>
                    </a:lnL>
                    <a:lnR>
                      <a:noFill/>
                    </a:lnR>
                    <a:lnT w="12700" cap="flat" cmpd="sng" algn="ctr">
                      <a:solidFill>
                        <a:srgbClr val="FFFFFF"/>
                      </a:solidFill>
                      <a:prstDash val="solid"/>
                      <a:round/>
                      <a:headEnd type="none" w="med" len="med"/>
                      <a:tailEnd type="none" w="med" len="med"/>
                    </a:lnT>
                    <a:lnB>
                      <a:noFill/>
                    </a:lnB>
                    <a:solidFill>
                      <a:srgbClr val="A7BFDE"/>
                    </a:solidFill>
                  </a:tcPr>
                </a:tc>
                <a:tc>
                  <a:txBody>
                    <a:bodyPr/>
                    <a:lstStyle/>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r>
                        <a:rPr lang="en-US" sz="1400" kern="1200" dirty="0" smtClean="0">
                          <a:solidFill>
                            <a:srgbClr val="000000"/>
                          </a:solidFill>
                          <a:latin typeface="Calibri"/>
                          <a:ea typeface="Calibri"/>
                          <a:cs typeface="Calibri"/>
                        </a:rPr>
                        <a:t>Red </a:t>
                      </a:r>
                      <a:r>
                        <a:rPr lang="en-US" sz="1400" kern="1200" dirty="0">
                          <a:solidFill>
                            <a:srgbClr val="000000"/>
                          </a:solidFill>
                          <a:latin typeface="Calibri"/>
                          <a:ea typeface="Calibri"/>
                          <a:cs typeface="Calibri"/>
                        </a:rPr>
                        <a:t>Hat Enterprise </a:t>
                      </a:r>
                      <a:r>
                        <a:rPr lang="en-US" sz="1400" kern="1200" dirty="0" smtClean="0">
                          <a:solidFill>
                            <a:srgbClr val="000000"/>
                          </a:solidFill>
                          <a:latin typeface="Calibri"/>
                          <a:ea typeface="Calibri"/>
                          <a:cs typeface="Calibri"/>
                        </a:rPr>
                        <a:t>Linux 5.7</a:t>
                      </a:r>
                    </a:p>
                    <a:p>
                      <a:pPr>
                        <a:lnSpc>
                          <a:spcPct val="115000"/>
                        </a:lnSpc>
                        <a:spcAft>
                          <a:spcPts val="0"/>
                        </a:spcAft>
                      </a:pPr>
                      <a:endParaRPr lang="en-US" sz="1400" dirty="0">
                        <a:solidFill>
                          <a:srgbClr val="000000"/>
                        </a:solidFill>
                        <a:latin typeface="Calibri"/>
                        <a:ea typeface="Calibri"/>
                        <a:cs typeface="Times New Roman"/>
                      </a:endParaRPr>
                    </a:p>
                  </a:txBody>
                  <a:tcPr marL="56464" marR="56464" marT="0" marB="0">
                    <a:lnL>
                      <a:noFill/>
                    </a:lnL>
                    <a:lnR>
                      <a:noFill/>
                    </a:lnR>
                    <a:lnT w="12700" cap="flat" cmpd="sng" algn="ctr">
                      <a:solidFill>
                        <a:srgbClr val="FFFFFF"/>
                      </a:solidFill>
                      <a:prstDash val="solid"/>
                      <a:round/>
                      <a:headEnd type="none" w="med" len="med"/>
                      <a:tailEnd type="none" w="med" len="med"/>
                    </a:lnT>
                    <a:lnB>
                      <a:noFill/>
                    </a:lnB>
                    <a:solidFill>
                      <a:srgbClr val="A7BFDE"/>
                    </a:solidFill>
                  </a:tcPr>
                </a:tc>
                <a:tc>
                  <a:txBody>
                    <a:bodyPr/>
                    <a:lstStyle/>
                    <a:p>
                      <a:pPr>
                        <a:lnSpc>
                          <a:spcPct val="115000"/>
                        </a:lnSpc>
                        <a:spcAft>
                          <a:spcPts val="0"/>
                        </a:spcAft>
                      </a:pPr>
                      <a:endParaRPr lang="en-US" sz="1400" dirty="0">
                        <a:solidFill>
                          <a:srgbClr val="000000"/>
                        </a:solidFill>
                        <a:latin typeface="Calibri"/>
                        <a:ea typeface="Times New Roman"/>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endParaRPr lang="en-US" sz="1400" kern="1200" dirty="0" smtClean="0">
                        <a:solidFill>
                          <a:srgbClr val="000000"/>
                        </a:solidFill>
                        <a:latin typeface="Calibri"/>
                        <a:ea typeface="Calibri"/>
                        <a:cs typeface="Calibri"/>
                      </a:endParaRPr>
                    </a:p>
                    <a:p>
                      <a:pPr>
                        <a:lnSpc>
                          <a:spcPct val="115000"/>
                        </a:lnSpc>
                        <a:spcAft>
                          <a:spcPts val="0"/>
                        </a:spcAft>
                      </a:pPr>
                      <a:r>
                        <a:rPr lang="en-US" sz="1400" kern="1200" dirty="0" smtClean="0">
                          <a:solidFill>
                            <a:srgbClr val="000000"/>
                          </a:solidFill>
                          <a:latin typeface="Calibri"/>
                          <a:ea typeface="Calibri"/>
                          <a:cs typeface="Calibri"/>
                        </a:rPr>
                        <a:t>Oracle 11.2.0.3 </a:t>
                      </a:r>
                      <a:r>
                        <a:rPr lang="en-US" sz="1400" kern="1200" dirty="0">
                          <a:solidFill>
                            <a:srgbClr val="000000"/>
                          </a:solidFill>
                          <a:latin typeface="Calibri"/>
                          <a:ea typeface="Calibri"/>
                          <a:cs typeface="Calibri"/>
                        </a:rPr>
                        <a:t>RAC</a:t>
                      </a:r>
                      <a:endParaRPr lang="en-US" sz="1400" dirty="0">
                        <a:solidFill>
                          <a:srgbClr val="000000"/>
                        </a:solidFill>
                        <a:latin typeface="Calibri"/>
                        <a:ea typeface="Calibri"/>
                        <a:cs typeface="Times New Roman"/>
                      </a:endParaRPr>
                    </a:p>
                    <a:p>
                      <a:pPr>
                        <a:lnSpc>
                          <a:spcPct val="115000"/>
                        </a:lnSpc>
                        <a:spcAft>
                          <a:spcPts val="0"/>
                        </a:spcAft>
                      </a:pPr>
                      <a:r>
                        <a:rPr lang="en-US" sz="1400" kern="1200" dirty="0">
                          <a:solidFill>
                            <a:srgbClr val="000000"/>
                          </a:solidFill>
                          <a:latin typeface="Calibri"/>
                          <a:ea typeface="Calibri"/>
                          <a:cs typeface="Calibri"/>
                        </a:rPr>
                        <a:t>Oracle </a:t>
                      </a:r>
                      <a:r>
                        <a:rPr lang="en-US" sz="1400" kern="1200" dirty="0" smtClean="0">
                          <a:solidFill>
                            <a:srgbClr val="000000"/>
                          </a:solidFill>
                          <a:latin typeface="Calibri"/>
                          <a:ea typeface="Calibri"/>
                          <a:cs typeface="Calibri"/>
                        </a:rPr>
                        <a:t>11.2.0.3</a:t>
                      </a:r>
                      <a:r>
                        <a:rPr lang="en-US" sz="1400" kern="1200" baseline="0" dirty="0" smtClean="0">
                          <a:solidFill>
                            <a:srgbClr val="000000"/>
                          </a:solidFill>
                          <a:latin typeface="Calibri"/>
                          <a:ea typeface="Calibri"/>
                          <a:cs typeface="Calibri"/>
                        </a:rPr>
                        <a:t> </a:t>
                      </a:r>
                      <a:r>
                        <a:rPr lang="en-US" sz="1400" kern="1200" dirty="0" smtClean="0">
                          <a:solidFill>
                            <a:srgbClr val="000000"/>
                          </a:solidFill>
                          <a:latin typeface="Calibri"/>
                          <a:ea typeface="Calibri"/>
                          <a:cs typeface="Calibri"/>
                        </a:rPr>
                        <a:t>ASM</a:t>
                      </a:r>
                      <a:endParaRPr lang="en-US" sz="1400" dirty="0">
                        <a:solidFill>
                          <a:srgbClr val="000000"/>
                        </a:solidFill>
                        <a:latin typeface="Calibri"/>
                        <a:ea typeface="Calibri"/>
                        <a:cs typeface="Times New Roman"/>
                      </a:endParaRPr>
                    </a:p>
                    <a:p>
                      <a:pPr>
                        <a:lnSpc>
                          <a:spcPct val="115000"/>
                        </a:lnSpc>
                        <a:spcAft>
                          <a:spcPts val="0"/>
                        </a:spcAft>
                      </a:pPr>
                      <a:r>
                        <a:rPr lang="en-US" sz="1400" kern="1200" dirty="0">
                          <a:solidFill>
                            <a:srgbClr val="000000"/>
                          </a:solidFill>
                          <a:latin typeface="Calibri"/>
                          <a:ea typeface="Calibri"/>
                          <a:cs typeface="Calibri"/>
                        </a:rPr>
                        <a:t>Oracle </a:t>
                      </a:r>
                      <a:r>
                        <a:rPr lang="en-US" sz="1400" kern="1200" dirty="0" smtClean="0">
                          <a:solidFill>
                            <a:srgbClr val="000000"/>
                          </a:solidFill>
                          <a:latin typeface="Calibri"/>
                          <a:ea typeface="Calibri"/>
                          <a:cs typeface="Calibri"/>
                        </a:rPr>
                        <a:t>11.2.0.3 </a:t>
                      </a:r>
                      <a:r>
                        <a:rPr lang="en-US" sz="1400" kern="1200" dirty="0">
                          <a:solidFill>
                            <a:srgbClr val="000000"/>
                          </a:solidFill>
                          <a:latin typeface="Calibri"/>
                          <a:ea typeface="Calibri"/>
                          <a:cs typeface="Calibri"/>
                        </a:rPr>
                        <a:t>64-bit Enterprise Edition RAC</a:t>
                      </a:r>
                      <a:endParaRPr lang="en-US" sz="1400" dirty="0">
                        <a:solidFill>
                          <a:srgbClr val="000000"/>
                        </a:solidFill>
                        <a:latin typeface="Calibri"/>
                        <a:ea typeface="Calibri"/>
                        <a:cs typeface="Times New Roman"/>
                      </a:endParaRPr>
                    </a:p>
                    <a:p>
                      <a:pPr>
                        <a:lnSpc>
                          <a:spcPct val="115000"/>
                        </a:lnSpc>
                        <a:spcAft>
                          <a:spcPts val="0"/>
                        </a:spcAft>
                      </a:pPr>
                      <a:r>
                        <a:rPr lang="en-US" sz="1400" kern="1200" dirty="0">
                          <a:solidFill>
                            <a:srgbClr val="000000"/>
                          </a:solidFill>
                          <a:latin typeface="Calibri"/>
                          <a:ea typeface="Calibri"/>
                          <a:cs typeface="Calibri"/>
                        </a:rPr>
                        <a:t>Oracle 11g OEM Grid </a:t>
                      </a:r>
                      <a:r>
                        <a:rPr lang="en-US" sz="1400" kern="1200" dirty="0" smtClean="0">
                          <a:solidFill>
                            <a:srgbClr val="000000"/>
                          </a:solidFill>
                          <a:latin typeface="Calibri"/>
                          <a:ea typeface="Calibri"/>
                          <a:cs typeface="Calibri"/>
                        </a:rPr>
                        <a:t>Control</a:t>
                      </a:r>
                    </a:p>
                    <a:p>
                      <a:pPr>
                        <a:lnSpc>
                          <a:spcPct val="115000"/>
                        </a:lnSpc>
                        <a:spcAft>
                          <a:spcPts val="0"/>
                        </a:spcAft>
                      </a:pPr>
                      <a:r>
                        <a:rPr lang="en-NZ" sz="1400" kern="1200" dirty="0" smtClean="0">
                          <a:solidFill>
                            <a:srgbClr val="000000"/>
                          </a:solidFill>
                          <a:latin typeface="Calibri"/>
                          <a:ea typeface="Calibri"/>
                          <a:cs typeface="Calibri"/>
                        </a:rPr>
                        <a:t>Oracle </a:t>
                      </a:r>
                      <a:r>
                        <a:rPr lang="en-NZ" sz="1400" kern="1200" dirty="0" err="1" smtClean="0">
                          <a:solidFill>
                            <a:srgbClr val="000000"/>
                          </a:solidFill>
                          <a:latin typeface="Calibri"/>
                          <a:ea typeface="Calibri"/>
                          <a:cs typeface="Calibri"/>
                        </a:rPr>
                        <a:t>DataGuard</a:t>
                      </a:r>
                      <a:r>
                        <a:rPr lang="en-NZ" sz="1400" kern="1200" dirty="0" smtClean="0">
                          <a:solidFill>
                            <a:srgbClr val="000000"/>
                          </a:solidFill>
                          <a:latin typeface="Calibri"/>
                          <a:ea typeface="Calibri"/>
                          <a:cs typeface="Calibri"/>
                        </a:rPr>
                        <a:t> </a:t>
                      </a:r>
                      <a:endParaRPr lang="en-US" sz="1400" dirty="0">
                        <a:solidFill>
                          <a:srgbClr val="000000"/>
                        </a:solidFill>
                        <a:latin typeface="Calibri"/>
                        <a:ea typeface="Calibri"/>
                        <a:cs typeface="Times New Roman"/>
                      </a:endParaRPr>
                    </a:p>
                  </a:txBody>
                  <a:tcPr marL="56464" marR="56464" marT="0" marB="0">
                    <a:lnL>
                      <a:noFill/>
                    </a:lnL>
                    <a:lnR>
                      <a:noFill/>
                    </a:lnR>
                    <a:lnT w="12700" cap="flat" cmpd="sng" algn="ctr">
                      <a:solidFill>
                        <a:srgbClr val="FFFFFF"/>
                      </a:solidFill>
                      <a:prstDash val="solid"/>
                      <a:round/>
                      <a:headEnd type="none" w="med" len="med"/>
                      <a:tailEnd type="none" w="med" len="med"/>
                    </a:lnT>
                    <a:lnB>
                      <a:noFill/>
                    </a:lnB>
                    <a:solidFill>
                      <a:srgbClr val="A7BFDE"/>
                    </a:solidFill>
                  </a:tcPr>
                </a:tc>
              </a:tr>
            </a:tbl>
          </a:graphicData>
        </a:graphic>
      </p:graphicFrame>
      <p:sp>
        <p:nvSpPr>
          <p:cNvPr id="15" name="Down Arrow 14"/>
          <p:cNvSpPr/>
          <p:nvPr/>
        </p:nvSpPr>
        <p:spPr bwMode="auto">
          <a:xfrm>
            <a:off x="4086476" y="1854819"/>
            <a:ext cx="390418" cy="887002"/>
          </a:xfrm>
          <a:prstGeom prst="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Verdana" pitchFamily="34" charset="0"/>
              <a:cs typeface="Arial" charset="0"/>
            </a:endParaRPr>
          </a:p>
        </p:txBody>
      </p:sp>
      <p:sp>
        <p:nvSpPr>
          <p:cNvPr id="17" name="Down Arrow 16"/>
          <p:cNvSpPr/>
          <p:nvPr/>
        </p:nvSpPr>
        <p:spPr bwMode="auto">
          <a:xfrm>
            <a:off x="6354812" y="1854819"/>
            <a:ext cx="390418" cy="887002"/>
          </a:xfrm>
          <a:prstGeom prst="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Verdana" pitchFamily="34" charset="0"/>
              <a:cs typeface="Arial" charset="0"/>
            </a:endParaRPr>
          </a:p>
        </p:txBody>
      </p:sp>
      <p:sp>
        <p:nvSpPr>
          <p:cNvPr id="23" name="Down Arrow 22"/>
          <p:cNvSpPr/>
          <p:nvPr/>
        </p:nvSpPr>
        <p:spPr bwMode="auto">
          <a:xfrm>
            <a:off x="1774180" y="1848478"/>
            <a:ext cx="390418" cy="887002"/>
          </a:xfrm>
          <a:prstGeom prst="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Verdana" pitchFamily="34" charset="0"/>
              <a:cs typeface="Arial" charset="0"/>
            </a:endParaRPr>
          </a:p>
        </p:txBody>
      </p:sp>
      <p:sp>
        <p:nvSpPr>
          <p:cNvPr id="24" name="Up Arrow 23"/>
          <p:cNvSpPr/>
          <p:nvPr/>
        </p:nvSpPr>
        <p:spPr bwMode="auto">
          <a:xfrm>
            <a:off x="4055653" y="4216849"/>
            <a:ext cx="452063" cy="1479477"/>
          </a:xfrm>
          <a:prstGeom prst="up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p>
        </p:txBody>
      </p:sp>
      <p:sp>
        <p:nvSpPr>
          <p:cNvPr id="25" name="Up Arrow 24"/>
          <p:cNvSpPr/>
          <p:nvPr/>
        </p:nvSpPr>
        <p:spPr bwMode="auto">
          <a:xfrm>
            <a:off x="6323989" y="4277611"/>
            <a:ext cx="452063" cy="1479477"/>
          </a:xfrm>
          <a:prstGeom prst="up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p>
        </p:txBody>
      </p:sp>
      <p:sp>
        <p:nvSpPr>
          <p:cNvPr id="26" name="Up Arrow 25"/>
          <p:cNvSpPr/>
          <p:nvPr/>
        </p:nvSpPr>
        <p:spPr bwMode="auto">
          <a:xfrm>
            <a:off x="1746818" y="4240766"/>
            <a:ext cx="452063" cy="1479477"/>
          </a:xfrm>
          <a:prstGeom prst="up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1000"/>
                                        <p:tgtEl>
                                          <p:spTgt spid="1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ox(in)">
                                      <p:cBhvr>
                                        <p:cTn id="10" dur="500"/>
                                        <p:tgtEl>
                                          <p:spTgt spid="1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ox(in)">
                                      <p:cBhvr>
                                        <p:cTn id="13" dur="500"/>
                                        <p:tgtEl>
                                          <p:spTgt spid="17"/>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box(in)">
                                      <p:cBhvr>
                                        <p:cTn id="16" dur="500"/>
                                        <p:tgtEl>
                                          <p:spTgt spid="23"/>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ox(in)">
                                      <p:cBhvr>
                                        <p:cTn id="19" dur="500"/>
                                        <p:tgtEl>
                                          <p:spTgt spid="26"/>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ox(in)">
                                      <p:cBhvr>
                                        <p:cTn id="22" dur="500"/>
                                        <p:tgtEl>
                                          <p:spTgt spid="25"/>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box(in)">
                                      <p:cBhvr>
                                        <p:cTn id="2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23" grpId="0" animBg="1"/>
      <p:bldP spid="24" grpId="0" animBg="1"/>
      <p:bldP spid="25"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277813"/>
            <a:ext cx="8229600" cy="803275"/>
          </a:xfrm>
        </p:spPr>
        <p:txBody>
          <a:bodyPr anchorCtr="1"/>
          <a:lstStyle/>
          <a:p>
            <a:pPr algn="ctr" eaLnBrk="1" hangingPunct="1">
              <a:defRPr/>
            </a:pPr>
            <a:r>
              <a:rPr lang="en-US" b="1" dirty="0" smtClean="0"/>
              <a:t>Oracle Solution Architecture </a:t>
            </a:r>
            <a:br>
              <a:rPr lang="en-US" b="1" dirty="0" smtClean="0"/>
            </a:br>
            <a:r>
              <a:rPr lang="en-US" sz="2000" b="1" dirty="0" smtClean="0"/>
              <a:t>Cluster sizing</a:t>
            </a:r>
          </a:p>
        </p:txBody>
      </p:sp>
      <p:sp>
        <p:nvSpPr>
          <p:cNvPr id="614404" name="Text Box 4"/>
          <p:cNvSpPr txBox="1">
            <a:spLocks noChangeArrowheads="1"/>
          </p:cNvSpPr>
          <p:nvPr/>
        </p:nvSpPr>
        <p:spPr bwMode="auto">
          <a:xfrm>
            <a:off x="915988" y="1041402"/>
            <a:ext cx="7010400" cy="2677656"/>
          </a:xfrm>
          <a:prstGeom prst="rect">
            <a:avLst/>
          </a:prstGeom>
          <a:noFill/>
          <a:ln w="9525">
            <a:noFill/>
            <a:miter lim="800000"/>
            <a:headEnd/>
            <a:tailEnd/>
          </a:ln>
          <a:effectLst/>
        </p:spPr>
        <p:txBody>
          <a:bodyPr wrap="square">
            <a:spAutoFit/>
          </a:bodyPr>
          <a:lstStyle/>
          <a:p>
            <a:pPr>
              <a:defRPr/>
            </a:pPr>
            <a:r>
              <a:rPr lang="en-US" sz="2400" b="0" dirty="0">
                <a:effectLst>
                  <a:outerShdw blurRad="38100" dist="38100" dir="2700000" algn="tl">
                    <a:srgbClr val="C0C0C0"/>
                  </a:outerShdw>
                </a:effectLst>
                <a:latin typeface="Arial" charset="0"/>
              </a:rPr>
              <a:t> </a:t>
            </a: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defRPr/>
            </a:pPr>
            <a:endParaRPr lang="en-NZ" sz="2400" b="0" dirty="0" smtClean="0">
              <a:effectLst>
                <a:outerShdw blurRad="38100" dist="38100" dir="2700000" algn="tl">
                  <a:srgbClr val="C0C0C0"/>
                </a:outerShdw>
              </a:effectLst>
              <a:latin typeface="Arial" charset="0"/>
            </a:endParaRPr>
          </a:p>
          <a:p>
            <a:pPr>
              <a:buFontTx/>
              <a:buChar char="•"/>
              <a:defRPr/>
            </a:pPr>
            <a:endParaRPr lang="en-NZ" sz="2400" b="0" dirty="0">
              <a:effectLst>
                <a:outerShdw blurRad="38100" dist="38100" dir="2700000" algn="tl">
                  <a:srgbClr val="C0C0C0"/>
                </a:outerShdw>
              </a:effectLst>
              <a:latin typeface="Arial" charset="0"/>
            </a:endParaRPr>
          </a:p>
          <a:p>
            <a:pPr>
              <a:defRPr/>
            </a:pPr>
            <a:endParaRPr lang="en-US" sz="2400" b="0" dirty="0">
              <a:effectLst>
                <a:outerShdw blurRad="38100" dist="38100" dir="2700000" algn="tl">
                  <a:srgbClr val="C0C0C0"/>
                </a:outerShdw>
              </a:effectLst>
              <a:latin typeface="Arial" charset="0"/>
            </a:endParaRPr>
          </a:p>
        </p:txBody>
      </p:sp>
      <p:sp>
        <p:nvSpPr>
          <p:cNvPr id="6" name="Slide Number Placeholder 5"/>
          <p:cNvSpPr>
            <a:spLocks noGrp="1"/>
          </p:cNvSpPr>
          <p:nvPr>
            <p:ph type="sldNum" sz="quarter" idx="10"/>
          </p:nvPr>
        </p:nvSpPr>
        <p:spPr/>
        <p:txBody>
          <a:bodyPr/>
          <a:lstStyle/>
          <a:p>
            <a:pPr>
              <a:defRPr/>
            </a:pPr>
            <a:r>
              <a:rPr lang="en-US" dirty="0" smtClean="0"/>
              <a:t>Page </a:t>
            </a:r>
            <a:fld id="{00B01053-561B-4164-BD64-FE6240B3C8C2}" type="slidenum">
              <a:rPr lang="en-US" smtClean="0"/>
              <a:pPr>
                <a:defRPr/>
              </a:pPr>
              <a:t>8</a:t>
            </a:fld>
            <a:r>
              <a:rPr lang="en-US" dirty="0" smtClean="0"/>
              <a:t> </a:t>
            </a:r>
            <a:endParaRPr lang="en-US" dirty="0"/>
          </a:p>
        </p:txBody>
      </p:sp>
      <p:sp>
        <p:nvSpPr>
          <p:cNvPr id="747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3" name="table"/>
          <p:cNvPicPr>
            <a:picLocks noChangeAspect="1"/>
          </p:cNvPicPr>
          <p:nvPr/>
        </p:nvPicPr>
        <p:blipFill>
          <a:blip r:embed="rId3"/>
          <a:stretch>
            <a:fillRect/>
          </a:stretch>
        </p:blipFill>
        <p:spPr>
          <a:xfrm>
            <a:off x="383685" y="1063547"/>
            <a:ext cx="8376630" cy="4730906"/>
          </a:xfrm>
          <a:prstGeom prst="rect">
            <a:avLst/>
          </a:prstGeom>
        </p:spPr>
      </p:pic>
      <p:sp>
        <p:nvSpPr>
          <p:cNvPr id="16" name="Oval 15"/>
          <p:cNvSpPr>
            <a:spLocks noChangeArrowheads="1"/>
          </p:cNvSpPr>
          <p:nvPr/>
        </p:nvSpPr>
        <p:spPr bwMode="auto">
          <a:xfrm>
            <a:off x="6227273" y="2028747"/>
            <a:ext cx="2266950" cy="3598863"/>
          </a:xfrm>
          <a:prstGeom prst="ellipse">
            <a:avLst/>
          </a:prstGeom>
          <a:solidFill>
            <a:srgbClr val="FFFF99">
              <a:alpha val="74901"/>
            </a:srgbClr>
          </a:solidFill>
          <a:ln w="9525">
            <a:solidFill>
              <a:schemeClr val="tx1"/>
            </a:solidFill>
            <a:round/>
            <a:headEnd/>
            <a:tailEnd/>
          </a:ln>
        </p:spPr>
        <p:txBody>
          <a:bodyPr wrap="none" anchor="ct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endParaRPr lang="en-US"/>
          </a:p>
        </p:txBody>
      </p:sp>
      <p:sp>
        <p:nvSpPr>
          <p:cNvPr id="18" name="Oval 17"/>
          <p:cNvSpPr>
            <a:spLocks noChangeArrowheads="1"/>
          </p:cNvSpPr>
          <p:nvPr/>
        </p:nvSpPr>
        <p:spPr bwMode="auto">
          <a:xfrm>
            <a:off x="1761635" y="2100185"/>
            <a:ext cx="6624638" cy="1655762"/>
          </a:xfrm>
          <a:prstGeom prst="ellipse">
            <a:avLst/>
          </a:prstGeom>
          <a:solidFill>
            <a:schemeClr val="accent1">
              <a:alpha val="74901"/>
            </a:schemeClr>
          </a:solidFill>
          <a:ln w="9525">
            <a:solidFill>
              <a:schemeClr val="tx1"/>
            </a:solidFill>
            <a:round/>
            <a:headEnd/>
            <a:tailEnd/>
          </a:ln>
        </p:spPr>
        <p:txBody>
          <a:bodyPr wrap="none" anchor="ct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endParaRPr lang="en-US"/>
          </a:p>
        </p:txBody>
      </p:sp>
      <p:sp>
        <p:nvSpPr>
          <p:cNvPr id="19" name="Text Box 55"/>
          <p:cNvSpPr txBox="1">
            <a:spLocks noChangeArrowheads="1"/>
          </p:cNvSpPr>
          <p:nvPr/>
        </p:nvSpPr>
        <p:spPr bwMode="auto">
          <a:xfrm>
            <a:off x="5866910" y="2605010"/>
            <a:ext cx="2016125" cy="641350"/>
          </a:xfrm>
          <a:prstGeom prst="rect">
            <a:avLst/>
          </a:prstGeom>
          <a:noFill/>
          <a:ln w="9525">
            <a:noFill/>
            <a:miter lim="800000"/>
            <a:headEnd/>
            <a:tailEnd/>
          </a:ln>
        </p:spPr>
        <p:txBody>
          <a:bodyPr>
            <a:spAutoFit/>
          </a:bodyP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pPr eaLnBrk="1" hangingPunct="1">
              <a:spcBef>
                <a:spcPct val="50000"/>
              </a:spcBef>
            </a:pPr>
            <a:r>
              <a:rPr lang="en-GB" sz="1800"/>
              <a:t>“Expensive” increments</a:t>
            </a:r>
          </a:p>
        </p:txBody>
      </p:sp>
      <p:sp>
        <p:nvSpPr>
          <p:cNvPr id="20" name="Oval 19"/>
          <p:cNvSpPr>
            <a:spLocks noChangeArrowheads="1"/>
          </p:cNvSpPr>
          <p:nvPr/>
        </p:nvSpPr>
        <p:spPr bwMode="auto">
          <a:xfrm>
            <a:off x="1618760" y="2028747"/>
            <a:ext cx="1079500" cy="3600450"/>
          </a:xfrm>
          <a:prstGeom prst="ellipse">
            <a:avLst/>
          </a:prstGeom>
          <a:solidFill>
            <a:srgbClr val="CCFFFF">
              <a:alpha val="74901"/>
            </a:srgbClr>
          </a:solidFill>
          <a:ln w="9525">
            <a:solidFill>
              <a:schemeClr val="tx1"/>
            </a:solidFill>
            <a:round/>
            <a:headEnd/>
            <a:tailEnd/>
          </a:ln>
        </p:spPr>
        <p:txBody>
          <a:bodyPr wrap="none" anchor="ct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endParaRPr lang="en-US"/>
          </a:p>
        </p:txBody>
      </p:sp>
      <p:sp>
        <p:nvSpPr>
          <p:cNvPr id="21" name="Oval 20"/>
          <p:cNvSpPr>
            <a:spLocks noChangeArrowheads="1"/>
          </p:cNvSpPr>
          <p:nvPr/>
        </p:nvSpPr>
        <p:spPr bwMode="auto">
          <a:xfrm>
            <a:off x="1906098" y="2028747"/>
            <a:ext cx="2447925" cy="1727200"/>
          </a:xfrm>
          <a:prstGeom prst="ellipse">
            <a:avLst/>
          </a:prstGeom>
          <a:solidFill>
            <a:srgbClr val="FFCC99">
              <a:alpha val="74901"/>
            </a:srgbClr>
          </a:solidFill>
          <a:ln w="9525">
            <a:solidFill>
              <a:schemeClr val="tx1"/>
            </a:solidFill>
            <a:round/>
            <a:headEnd/>
            <a:tailEnd/>
          </a:ln>
        </p:spPr>
        <p:txBody>
          <a:bodyPr wrap="none" anchor="ct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endParaRPr lang="en-US"/>
          </a:p>
        </p:txBody>
      </p:sp>
      <p:sp>
        <p:nvSpPr>
          <p:cNvPr id="22" name="Text Box 58"/>
          <p:cNvSpPr txBox="1">
            <a:spLocks noChangeArrowheads="1"/>
          </p:cNvSpPr>
          <p:nvPr/>
        </p:nvSpPr>
        <p:spPr bwMode="auto">
          <a:xfrm>
            <a:off x="2337898" y="2147810"/>
            <a:ext cx="2016125" cy="1465262"/>
          </a:xfrm>
          <a:prstGeom prst="rect">
            <a:avLst/>
          </a:prstGeom>
          <a:noFill/>
          <a:ln w="9525">
            <a:noFill/>
            <a:miter lim="800000"/>
            <a:headEnd/>
            <a:tailEnd/>
          </a:ln>
        </p:spPr>
        <p:txBody>
          <a:bodyPr>
            <a:spAutoFit/>
          </a:bodyP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pPr eaLnBrk="1" hangingPunct="1">
              <a:spcBef>
                <a:spcPct val="50000"/>
              </a:spcBef>
            </a:pPr>
            <a:r>
              <a:rPr lang="en-GB" sz="1800" dirty="0"/>
              <a:t>Large % capability increments not used (immediately)</a:t>
            </a:r>
          </a:p>
        </p:txBody>
      </p:sp>
      <p:sp>
        <p:nvSpPr>
          <p:cNvPr id="27" name="Text Box 59"/>
          <p:cNvSpPr txBox="1">
            <a:spLocks noChangeArrowheads="1"/>
          </p:cNvSpPr>
          <p:nvPr/>
        </p:nvSpPr>
        <p:spPr bwMode="auto">
          <a:xfrm>
            <a:off x="6514610" y="3690860"/>
            <a:ext cx="1944688" cy="1465262"/>
          </a:xfrm>
          <a:prstGeom prst="rect">
            <a:avLst/>
          </a:prstGeom>
          <a:noFill/>
          <a:ln w="9525">
            <a:noFill/>
            <a:miter lim="800000"/>
            <a:headEnd/>
            <a:tailEnd/>
          </a:ln>
        </p:spPr>
        <p:txBody>
          <a:bodyPr>
            <a:spAutoFit/>
          </a:bodyP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pPr eaLnBrk="1" hangingPunct="1">
              <a:spcBef>
                <a:spcPct val="50000"/>
              </a:spcBef>
            </a:pPr>
            <a:r>
              <a:rPr lang="en-GB" sz="1800" dirty="0"/>
              <a:t>Higher patching and maintenance overhead*, but better N+1 price/ performance</a:t>
            </a:r>
          </a:p>
        </p:txBody>
      </p:sp>
      <p:sp>
        <p:nvSpPr>
          <p:cNvPr id="28" name="Text Box 60"/>
          <p:cNvSpPr txBox="1">
            <a:spLocks noChangeArrowheads="1"/>
          </p:cNvSpPr>
          <p:nvPr/>
        </p:nvSpPr>
        <p:spPr bwMode="auto">
          <a:xfrm>
            <a:off x="1666385" y="3721022"/>
            <a:ext cx="1079500" cy="1190625"/>
          </a:xfrm>
          <a:prstGeom prst="rect">
            <a:avLst/>
          </a:prstGeom>
          <a:noFill/>
          <a:ln w="9525">
            <a:noFill/>
            <a:miter lim="800000"/>
            <a:headEnd/>
            <a:tailEnd/>
          </a:ln>
        </p:spPr>
        <p:txBody>
          <a:bodyPr>
            <a:spAutoFit/>
          </a:bodyP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pPr eaLnBrk="1" hangingPunct="1">
              <a:spcBef>
                <a:spcPct val="50000"/>
              </a:spcBef>
            </a:pPr>
            <a:r>
              <a:rPr lang="en-GB" sz="1800"/>
              <a:t>Bad N+1 price / performance</a:t>
            </a:r>
          </a:p>
        </p:txBody>
      </p:sp>
      <p:sp>
        <p:nvSpPr>
          <p:cNvPr id="29" name="Oval 28"/>
          <p:cNvSpPr>
            <a:spLocks noChangeArrowheads="1"/>
          </p:cNvSpPr>
          <p:nvPr/>
        </p:nvSpPr>
        <p:spPr bwMode="auto">
          <a:xfrm>
            <a:off x="2842723" y="4764010"/>
            <a:ext cx="3384550" cy="865187"/>
          </a:xfrm>
          <a:prstGeom prst="ellipse">
            <a:avLst/>
          </a:prstGeom>
          <a:solidFill>
            <a:srgbClr val="CC99FF">
              <a:alpha val="74901"/>
            </a:srgbClr>
          </a:solidFill>
          <a:ln w="9525">
            <a:solidFill>
              <a:schemeClr val="tx1"/>
            </a:solidFill>
            <a:round/>
            <a:headEnd/>
            <a:tailEnd/>
          </a:ln>
        </p:spPr>
        <p:txBody>
          <a:bodyPr wrap="none" anchor="ct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endParaRPr lang="en-US"/>
          </a:p>
        </p:txBody>
      </p:sp>
      <p:sp>
        <p:nvSpPr>
          <p:cNvPr id="30" name="Text Box 62"/>
          <p:cNvSpPr txBox="1">
            <a:spLocks noChangeArrowheads="1"/>
          </p:cNvSpPr>
          <p:nvPr/>
        </p:nvSpPr>
        <p:spPr bwMode="auto">
          <a:xfrm>
            <a:off x="3418985" y="4764010"/>
            <a:ext cx="2879725" cy="915987"/>
          </a:xfrm>
          <a:prstGeom prst="rect">
            <a:avLst/>
          </a:prstGeom>
          <a:noFill/>
          <a:ln w="9525">
            <a:noFill/>
            <a:miter lim="800000"/>
            <a:headEnd/>
            <a:tailEnd/>
          </a:ln>
        </p:spPr>
        <p:txBody>
          <a:bodyPr>
            <a:spAutoFit/>
          </a:bodyP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pPr eaLnBrk="1" hangingPunct="1">
              <a:spcBef>
                <a:spcPct val="50000"/>
              </a:spcBef>
            </a:pPr>
            <a:r>
              <a:rPr lang="en-GB" sz="1800"/>
              <a:t>Good N+2 price / performance, but leads to more clusters</a:t>
            </a:r>
          </a:p>
        </p:txBody>
      </p:sp>
      <p:sp>
        <p:nvSpPr>
          <p:cNvPr id="31" name="Oval 30"/>
          <p:cNvSpPr>
            <a:spLocks noChangeArrowheads="1"/>
          </p:cNvSpPr>
          <p:nvPr/>
        </p:nvSpPr>
        <p:spPr bwMode="auto">
          <a:xfrm>
            <a:off x="2842723" y="3900410"/>
            <a:ext cx="3384550" cy="720725"/>
          </a:xfrm>
          <a:prstGeom prst="ellipse">
            <a:avLst/>
          </a:prstGeom>
          <a:solidFill>
            <a:srgbClr val="CCFFCC"/>
          </a:solidFill>
          <a:ln w="12700">
            <a:solidFill>
              <a:srgbClr val="00FF00"/>
            </a:solidFill>
            <a:round/>
            <a:headEnd/>
            <a:tailEnd/>
          </a:ln>
        </p:spPr>
        <p:txBody>
          <a:bodyPr wrap="none" anchor="ct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endParaRPr lang="en-US"/>
          </a:p>
        </p:txBody>
      </p:sp>
      <p:sp>
        <p:nvSpPr>
          <p:cNvPr id="32" name="Text Box 64"/>
          <p:cNvSpPr txBox="1">
            <a:spLocks noChangeArrowheads="1"/>
          </p:cNvSpPr>
          <p:nvPr/>
        </p:nvSpPr>
        <p:spPr bwMode="auto">
          <a:xfrm>
            <a:off x="3634885" y="4109960"/>
            <a:ext cx="2016125" cy="366712"/>
          </a:xfrm>
          <a:prstGeom prst="rect">
            <a:avLst/>
          </a:prstGeom>
          <a:noFill/>
          <a:ln w="9525">
            <a:noFill/>
            <a:miter lim="800000"/>
            <a:headEnd/>
            <a:tailEnd/>
          </a:ln>
        </p:spPr>
        <p:txBody>
          <a:bodyPr>
            <a:spAutoFit/>
          </a:bodyP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pPr eaLnBrk="1" hangingPunct="1">
              <a:spcBef>
                <a:spcPct val="50000"/>
              </a:spcBef>
            </a:pPr>
            <a:r>
              <a:rPr lang="en-GB" sz="1800" b="1"/>
              <a:t>SWEET SPOT</a:t>
            </a:r>
          </a:p>
        </p:txBody>
      </p:sp>
      <p:sp>
        <p:nvSpPr>
          <p:cNvPr id="33" name="Text Box 66"/>
          <p:cNvSpPr txBox="1">
            <a:spLocks noChangeArrowheads="1"/>
          </p:cNvSpPr>
          <p:nvPr/>
        </p:nvSpPr>
        <p:spPr bwMode="auto">
          <a:xfrm>
            <a:off x="2769698" y="3800397"/>
            <a:ext cx="3600450" cy="942975"/>
          </a:xfrm>
          <a:prstGeom prst="rect">
            <a:avLst/>
          </a:prstGeom>
          <a:noFill/>
          <a:ln w="9525">
            <a:noFill/>
            <a:miter lim="800000"/>
            <a:headEnd/>
            <a:tailEnd/>
          </a:ln>
        </p:spPr>
        <p:txBody>
          <a:bodyPr>
            <a:spAutoFit/>
          </a:bodyPr>
          <a:lstStyle>
            <a:defPPr>
              <a:defRPr lang="en-GB"/>
            </a:defPPr>
            <a:lvl1pPr algn="ctr" rtl="0" eaLnBrk="0" fontAlgn="base" hangingPunct="0">
              <a:spcBef>
                <a:spcPct val="0"/>
              </a:spcBef>
              <a:spcAft>
                <a:spcPct val="0"/>
              </a:spcAft>
              <a:defRPr sz="24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a:lstStyle>
          <a:p>
            <a:pPr eaLnBrk="1" hangingPunct="1">
              <a:spcBef>
                <a:spcPct val="50000"/>
              </a:spcBef>
            </a:pPr>
            <a:r>
              <a:rPr lang="en-GB" sz="1400" b="1" dirty="0"/>
              <a:t>Optimised server purchase value, N+1 </a:t>
            </a:r>
            <a:br>
              <a:rPr lang="en-GB" sz="1400" b="1" dirty="0"/>
            </a:br>
            <a:r>
              <a:rPr lang="en-GB" sz="1400" b="1" dirty="0"/>
              <a:t/>
            </a:r>
            <a:br>
              <a:rPr lang="en-GB" sz="1400" b="1" dirty="0"/>
            </a:br>
            <a:r>
              <a:rPr lang="en-GB" sz="1400" b="1" dirty="0"/>
              <a:t/>
            </a:r>
            <a:br>
              <a:rPr lang="en-GB" sz="1400" b="1" dirty="0"/>
            </a:br>
            <a:r>
              <a:rPr lang="en-GB" sz="1400" b="1" dirty="0"/>
              <a:t>system availability, and consolidation</a:t>
            </a:r>
          </a:p>
        </p:txBody>
      </p:sp>
    </p:spTree>
    <p:extLst>
      <p:ext uri="{BB962C8B-B14F-4D97-AF65-F5344CB8AC3E}">
        <p14:creationId xmlns:p14="http://schemas.microsoft.com/office/powerpoint/2010/main" val="26451975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14404"/>
                                        </p:tgtEl>
                                        <p:attrNameLst>
                                          <p:attrName>style.visibility</p:attrName>
                                        </p:attrNameLst>
                                      </p:cBhvr>
                                      <p:to>
                                        <p:strVal val="visible"/>
                                      </p:to>
                                    </p:set>
                                    <p:animEffect transition="in" filter="circle(in)">
                                      <p:cBhvr>
                                        <p:cTn id="10" dur="2000"/>
                                        <p:tgtEl>
                                          <p:spTgt spid="614404"/>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circle(in)">
                                      <p:cBhvr>
                                        <p:cTn id="16" dur="2000"/>
                                        <p:tgtEl>
                                          <p:spTgt spid="16"/>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circle(in)">
                                      <p:cBhvr>
                                        <p:cTn id="19" dur="2000"/>
                                        <p:tgtEl>
                                          <p:spTgt spid="18"/>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ircle(in)">
                                      <p:cBhvr>
                                        <p:cTn id="22" dur="2000"/>
                                        <p:tgtEl>
                                          <p:spTgt spid="19"/>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circle(in)">
                                      <p:cBhvr>
                                        <p:cTn id="25" dur="2000"/>
                                        <p:tgtEl>
                                          <p:spTgt spid="20"/>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circle(in)">
                                      <p:cBhvr>
                                        <p:cTn id="28" dur="2000"/>
                                        <p:tgtEl>
                                          <p:spTgt spid="21"/>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circle(in)">
                                      <p:cBhvr>
                                        <p:cTn id="31" dur="2000"/>
                                        <p:tgtEl>
                                          <p:spTgt spid="22"/>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circle(in)">
                                      <p:cBhvr>
                                        <p:cTn id="34" dur="2000"/>
                                        <p:tgtEl>
                                          <p:spTgt spid="27"/>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circle(in)">
                                      <p:cBhvr>
                                        <p:cTn id="37" dur="2000"/>
                                        <p:tgtEl>
                                          <p:spTgt spid="28"/>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circle(in)">
                                      <p:cBhvr>
                                        <p:cTn id="40" dur="2000"/>
                                        <p:tgtEl>
                                          <p:spTgt spid="29"/>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circle(in)">
                                      <p:cBhvr>
                                        <p:cTn id="43" dur="2000"/>
                                        <p:tgtEl>
                                          <p:spTgt spid="30"/>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circle(in)">
                                      <p:cBhvr>
                                        <p:cTn id="46" dur="2000"/>
                                        <p:tgtEl>
                                          <p:spTgt spid="31"/>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circle(in)">
                                      <p:cBhvr>
                                        <p:cTn id="49" dur="2000"/>
                                        <p:tgtEl>
                                          <p:spTgt spid="32"/>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circle(in)">
                                      <p:cBhvr>
                                        <p:cTn id="52"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04" grpId="0"/>
      <p:bldP spid="6" grpId="0"/>
      <p:bldP spid="16" grpId="0" animBg="1"/>
      <p:bldP spid="18" grpId="0" animBg="1"/>
      <p:bldP spid="19" grpId="0"/>
      <p:bldP spid="20" grpId="0" animBg="1"/>
      <p:bldP spid="21" grpId="0" animBg="1"/>
      <p:bldP spid="22" grpId="0"/>
      <p:bldP spid="27" grpId="0"/>
      <p:bldP spid="28" grpId="0"/>
      <p:bldP spid="29" grpId="0" animBg="1"/>
      <p:bldP spid="30" grpId="0"/>
      <p:bldP spid="31" grpId="0" animBg="1"/>
      <p:bldP spid="32" grpId="0"/>
      <p:bldP spid="33" grpId="0"/>
    </p:bldLst>
  </p:timing>
</p:sld>
</file>

<file path=ppt/theme/theme1.xml><?xml version="1.0" encoding="utf-8"?>
<a:theme xmlns:a="http://schemas.openxmlformats.org/drawingml/2006/main" name="EDS Template Green">
  <a:themeElements>
    <a:clrScheme name="EDS Template Green 1">
      <a:dk1>
        <a:srgbClr val="000000"/>
      </a:dk1>
      <a:lt1>
        <a:srgbClr val="FFFFFF"/>
      </a:lt1>
      <a:dk2>
        <a:srgbClr val="0F3A68"/>
      </a:dk2>
      <a:lt2>
        <a:srgbClr val="C4BDA3"/>
      </a:lt2>
      <a:accent1>
        <a:srgbClr val="B8CCDE"/>
      </a:accent1>
      <a:accent2>
        <a:srgbClr val="E5ECF3"/>
      </a:accent2>
      <a:accent3>
        <a:srgbClr val="FFFFFF"/>
      </a:accent3>
      <a:accent4>
        <a:srgbClr val="000000"/>
      </a:accent4>
      <a:accent5>
        <a:srgbClr val="D8E2EC"/>
      </a:accent5>
      <a:accent6>
        <a:srgbClr val="CFD6DC"/>
      </a:accent6>
      <a:hlink>
        <a:srgbClr val="858705"/>
      </a:hlink>
      <a:folHlink>
        <a:srgbClr val="C9D647"/>
      </a:folHlink>
    </a:clrScheme>
    <a:fontScheme name="EDS Template Green">
      <a:majorFont>
        <a:latin typeface="Trebuchet MS"/>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EDS Template Green 1">
        <a:dk1>
          <a:srgbClr val="000000"/>
        </a:dk1>
        <a:lt1>
          <a:srgbClr val="FFFFFF"/>
        </a:lt1>
        <a:dk2>
          <a:srgbClr val="0F3A68"/>
        </a:dk2>
        <a:lt2>
          <a:srgbClr val="C4BDA3"/>
        </a:lt2>
        <a:accent1>
          <a:srgbClr val="B8CCDE"/>
        </a:accent1>
        <a:accent2>
          <a:srgbClr val="E5ECF3"/>
        </a:accent2>
        <a:accent3>
          <a:srgbClr val="FFFFFF"/>
        </a:accent3>
        <a:accent4>
          <a:srgbClr val="000000"/>
        </a:accent4>
        <a:accent5>
          <a:srgbClr val="D8E2EC"/>
        </a:accent5>
        <a:accent6>
          <a:srgbClr val="CFD6DC"/>
        </a:accent6>
        <a:hlink>
          <a:srgbClr val="858705"/>
        </a:hlink>
        <a:folHlink>
          <a:srgbClr val="C9D64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present_temp</Template>
  <TotalTime>23776</TotalTime>
  <Words>1445</Words>
  <Application>Microsoft Office PowerPoint</Application>
  <PresentationFormat>On-screen Show (4:3)</PresentationFormat>
  <Paragraphs>595</Paragraphs>
  <Slides>36</Slides>
  <Notes>36</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39" baseType="lpstr">
      <vt:lpstr>EDS Template Green</vt:lpstr>
      <vt:lpstr>Custom Design</vt:lpstr>
      <vt:lpstr>Visio</vt:lpstr>
      <vt:lpstr>Database Consolidation with Oracle</vt:lpstr>
      <vt:lpstr>Agenda</vt:lpstr>
      <vt:lpstr>Introduction </vt:lpstr>
      <vt:lpstr>Database Consolidation Approach </vt:lpstr>
      <vt:lpstr>Database Consolidation Approach </vt:lpstr>
      <vt:lpstr>Problems Seen / Business Needs </vt:lpstr>
      <vt:lpstr>Oracle Solution Architecture DB ORTO/DRTO’S</vt:lpstr>
      <vt:lpstr>Oracle Solution Architecture Overview</vt:lpstr>
      <vt:lpstr>Oracle Solution Architecture  Cluster sizing</vt:lpstr>
      <vt:lpstr>Oracle Solution Architecture Key decisions</vt:lpstr>
      <vt:lpstr>PowerPoint Presentation</vt:lpstr>
      <vt:lpstr>PowerPoint Presentation</vt:lpstr>
      <vt:lpstr>Oracle Solution Architecture Oracle infrastructure Tiers  Tier 1</vt:lpstr>
      <vt:lpstr>Oracle Solution Architecture Oracle infrastructure Tiers  Tier 1</vt:lpstr>
      <vt:lpstr>Oracle Solution Architecture Oracle infrastructure Tiers  Tier 2</vt:lpstr>
      <vt:lpstr>Oracle Solution Architecture Oracle infrastructure Tiers  Tier 2</vt:lpstr>
      <vt:lpstr>Oracle Solution Architecture Oracle infrastructure Tiers  Tier 3</vt:lpstr>
      <vt:lpstr>Oracle Solution Architecture Oracle infrastructure Tiers  Non Production </vt:lpstr>
      <vt:lpstr>Oracle Solution Architecture Oracle infrastructure Tiers  Tier 3/Non-Production </vt:lpstr>
      <vt:lpstr>Oracle Solution Architecture Oracle infrastructure Tiers  Management Tier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Benefits Achieved </vt:lpstr>
      <vt:lpstr> Stake Holder - Value Proposition   </vt:lpstr>
      <vt:lpstr> Stake Holder - Value Proposition   </vt:lpstr>
      <vt:lpstr>Data Migration  Common tools used </vt:lpstr>
      <vt:lpstr>PowerPoint Presentation</vt:lpstr>
      <vt:lpstr>PowerPoint Presentation</vt:lpstr>
      <vt:lpstr>PowerPoint Presentation</vt:lpstr>
    </vt:vector>
  </TitlesOfParts>
  <Company>EDS: UAF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DBDepot Training Presentation</dc:title>
  <dc:creator>Linda Busick</dc:creator>
  <cp:lastModifiedBy>Sumanth Kaushik</cp:lastModifiedBy>
  <cp:revision>720</cp:revision>
  <dcterms:created xsi:type="dcterms:W3CDTF">2005-09-19T11:52:14Z</dcterms:created>
  <dcterms:modified xsi:type="dcterms:W3CDTF">2013-03-17T23:57:32Z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_Initiative">
    <vt:lpwstr>DBDepot</vt:lpwstr>
  </property>
  <property fmtid="{D5CDD505-2E9C-101B-9397-08002B2CF9AE}" pid="3" name="Security_Classification">
    <vt:lpwstr>EDS Internal</vt:lpwstr>
  </property>
  <property fmtid="{D5CDD505-2E9C-101B-9397-08002B2CF9AE}" pid="4" name="Contact_Person">
    <vt:lpwstr>Linda S. Busick</vt:lpwstr>
  </property>
  <property fmtid="{D5CDD505-2E9C-101B-9397-08002B2CF9AE}" pid="5" name="Document_Type">
    <vt:lpwstr>Training Presentation</vt:lpwstr>
  </property>
  <property fmtid="{D5CDD505-2E9C-101B-9397-08002B2CF9AE}" pid="6" name="Content_Approved">
    <vt:lpwstr>Yes</vt:lpwstr>
  </property>
  <property fmtid="{D5CDD505-2E9C-101B-9397-08002B2CF9AE}" pid="7" name="Description0">
    <vt:lpwstr>DBDepot Training Presentation - White Out Customer Specific Data</vt:lpwstr>
  </property>
  <property fmtid="{D5CDD505-2E9C-101B-9397-08002B2CF9AE}" pid="8" name="Language">
    <vt:lpwstr>English</vt:lpwstr>
  </property>
  <property fmtid="{D5CDD505-2E9C-101B-9397-08002B2CF9AE}" pid="9" name="ExpirationDate">
    <vt:lpwstr>2007-10-21T00:00:00Z</vt:lpwstr>
  </property>
  <property fmtid="{D5CDD505-2E9C-101B-9397-08002B2CF9AE}" pid="10" name="Authored_By">
    <vt:lpwstr>Linda S. Busick</vt:lpwstr>
  </property>
  <property fmtid="{D5CDD505-2E9C-101B-9397-08002B2CF9AE}" pid="11" name="Site_Name">
    <vt:lpwstr>Information and Data Services (IADS)</vt:lpwstr>
  </property>
</Properties>
</file>