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18"/>
  </p:notesMasterIdLst>
  <p:handoutMasterIdLst>
    <p:handoutMasterId r:id="rId19"/>
  </p:handoutMasterIdLst>
  <p:sldIdLst>
    <p:sldId id="325" r:id="rId2"/>
    <p:sldId id="287" r:id="rId3"/>
    <p:sldId id="275" r:id="rId4"/>
    <p:sldId id="408" r:id="rId5"/>
    <p:sldId id="388" r:id="rId6"/>
    <p:sldId id="419" r:id="rId7"/>
    <p:sldId id="420" r:id="rId8"/>
    <p:sldId id="421" r:id="rId9"/>
    <p:sldId id="409" r:id="rId10"/>
    <p:sldId id="415" r:id="rId11"/>
    <p:sldId id="410" r:id="rId12"/>
    <p:sldId id="416" r:id="rId13"/>
    <p:sldId id="417" r:id="rId14"/>
    <p:sldId id="422" r:id="rId15"/>
    <p:sldId id="411" r:id="rId16"/>
    <p:sldId id="38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2667" autoAdjust="0"/>
  </p:normalViewPr>
  <p:slideViewPr>
    <p:cSldViewPr>
      <p:cViewPr>
        <p:scale>
          <a:sx n="80" d="100"/>
          <a:sy n="80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LOGGING OR NOLOGGING : THAT IS THE QUESTION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79D231C-5A14-4046-A3D0-6536F1591921}" type="datetimeFigureOut">
              <a:rPr lang="en-US"/>
              <a:pPr>
                <a:defRPr/>
              </a:pPr>
              <a:t>3/14/2010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DBIS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87465D2-9626-4709-9130-BCD02A14B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LOGGING OR NOLOGGING : THAT IS THE QUESTION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171140-4B8B-44AA-A34C-40D74ADF86CA}" type="datetimeFigureOut">
              <a:rPr lang="en-US"/>
              <a:pPr>
                <a:defRPr/>
              </a:pPr>
              <a:t>3/14/2010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DBIS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8EDDEF-C68C-4152-AD06-C6AAAD4AF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3A6BC1-B0C7-4F81-80C3-A10C89FDC29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6861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68614" name="Header Placeholder 5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98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5CA15-9D7D-4BDE-AE15-5802DE1C5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885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8854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43E288-9E5D-4DAE-8CBC-C839DCFA52E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98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5CA15-9D7D-4BDE-AE15-5802DE1C5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98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5CA15-9D7D-4BDE-AE15-5802DE1C5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98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5CA15-9D7D-4BDE-AE15-5802DE1C5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885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8854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43E288-9E5D-4DAE-8CBC-C839DCFA52E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6980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12698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126982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A47F37-9478-46BB-800F-418E945E8C5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3EE168-757E-4B00-B80F-91645784DB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  <p:sp>
        <p:nvSpPr>
          <p:cNvPr id="6963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69638" name="Header Placeholder 5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885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8854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43E288-9E5D-4DAE-8CBC-C839DCFA52E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885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8854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43E288-9E5D-4DAE-8CBC-C839DCFA52E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98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5CA15-9D7D-4BDE-AE15-5802DE1C5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98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5CA15-9D7D-4BDE-AE15-5802DE1C5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98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5CA15-9D7D-4BDE-AE15-5802DE1C5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98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5CA15-9D7D-4BDE-AE15-5802DE1C5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885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8854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43E288-9E5D-4DAE-8CBC-C839DCFA52E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3137FF-8810-4106-8155-DFFBF5501828}" type="datetimeFigureOut">
              <a:rPr lang="en-US" smtClean="0"/>
              <a:pPr>
                <a:defRPr/>
              </a:pPr>
              <a:t>3/14/2010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7213C-793B-4C16-95E0-F84F1D4E1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FA132B-B660-489C-A245-79812E93916B}" type="datetimeFigureOut">
              <a:rPr lang="en-US" smtClean="0"/>
              <a:pPr>
                <a:defRPr/>
              </a:pPr>
              <a:t>3/14/2010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C85DB-C2F1-4035-B7A7-8F7058CB0B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3D6036-29D7-4C2E-9050-A16C6F60D911}" type="datetimeFigureOut">
              <a:rPr lang="en-US" smtClean="0"/>
              <a:pPr>
                <a:defRPr/>
              </a:pPr>
              <a:t>3/14/2010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33174-CCD5-4888-AEA2-563083F125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7A6BC1-AE05-423F-812E-429BA02A2A47}" type="datetimeFigureOut">
              <a:rPr lang="en-US" smtClean="0"/>
              <a:pPr>
                <a:defRPr/>
              </a:pPr>
              <a:t>3/14/2010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51947D-3C45-4539-ACE8-924AA6250F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1FAFB8-BCE8-4EFA-85A1-C26C064388DE}" type="datetimeFigureOut">
              <a:rPr lang="en-US" smtClean="0"/>
              <a:pPr>
                <a:defRPr/>
              </a:pPr>
              <a:t>3/14/2010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98681-BBA4-448A-9496-923CECF35E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13859D-319E-4718-8EE4-080FB5E6A7A2}" type="datetimeFigureOut">
              <a:rPr lang="en-US" smtClean="0"/>
              <a:pPr>
                <a:defRPr/>
              </a:pPr>
              <a:t>3/14/2010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78A82-6404-404E-8E0E-80B36C8D48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606F35-22BF-4210-A4B2-75E73DC1644E}" type="datetimeFigureOut">
              <a:rPr lang="en-US" smtClean="0"/>
              <a:pPr>
                <a:defRPr/>
              </a:pPr>
              <a:t>3/14/2010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A38CB-616F-4FCC-BA51-B3263904AE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5E04D8-690E-49D2-9C6E-0FD160F9A023}" type="datetimeFigureOut">
              <a:rPr lang="en-US" smtClean="0"/>
              <a:pPr>
                <a:defRPr/>
              </a:pPr>
              <a:t>3/14/2010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9F0F4-4F72-487B-A2AF-8852D6994F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707AAD-F5B4-482D-AB9E-5F0E4FB6A72A}" type="datetimeFigureOut">
              <a:rPr lang="en-US" smtClean="0"/>
              <a:pPr>
                <a:defRPr/>
              </a:pPr>
              <a:t>3/14/2010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BB06FD-98C7-4FC3-AE0A-C40E096C2E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445A8E-7398-4E54-BDC1-B77786281CA8}" type="datetimeFigureOut">
              <a:rPr lang="en-US" smtClean="0"/>
              <a:pPr>
                <a:defRPr/>
              </a:pPr>
              <a:t>3/14/2010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DC7CE-BD6B-40CD-AD98-66B273C2B5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2E42AD-17E7-4ADA-A341-88E03D8E3355}" type="datetimeFigureOut">
              <a:rPr lang="en-US" smtClean="0"/>
              <a:pPr>
                <a:defRPr/>
              </a:pPr>
              <a:t>3/14/2010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569681-00DD-4B7D-8E6F-AFE1DA4937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0CFE9ED-EF9A-4B6D-82BC-1A77E04F6FE6}" type="datetimeFigureOut">
              <a:rPr lang="en-US" smtClean="0"/>
              <a:pPr>
                <a:defRPr/>
              </a:pPr>
              <a:t>3/14/2010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536E8C-C107-4D49-9D7F-30FABF2973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bis.co.nz/" TargetMode="External"/><Relationship Id="rId13" Type="http://schemas.openxmlformats.org/officeDocument/2006/relationships/image" Target="../media/image8.gif"/><Relationship Id="rId3" Type="http://schemas.openxmlformats.org/officeDocument/2006/relationships/hyperlink" Target="http://www.oraclenz.com/" TargetMode="External"/><Relationship Id="rId7" Type="http://schemas.openxmlformats.org/officeDocument/2006/relationships/hyperlink" Target="http://www.dbisonline.com/" TargetMode="External"/><Relationship Id="rId12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raclemania.ning.com/" TargetMode="External"/><Relationship Id="rId11" Type="http://schemas.openxmlformats.org/officeDocument/2006/relationships/image" Target="../media/image6.gif"/><Relationship Id="rId5" Type="http://schemas.openxmlformats.org/officeDocument/2006/relationships/hyperlink" Target="mailto:franciscoa@dbisonline.com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www.oracleenespanol.com/" TargetMode="External"/><Relationship Id="rId9" Type="http://schemas.openxmlformats.org/officeDocument/2006/relationships/image" Target="../media/image4.jpeg"/><Relationship Id="rId14" Type="http://schemas.openxmlformats.org/officeDocument/2006/relationships/image" Target="../media/image9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991600" cy="4876800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en-US" sz="3000" b="1" dirty="0" smtClean="0"/>
              <a:t>                                </a:t>
            </a:r>
          </a:p>
          <a:p>
            <a:pPr eaLnBrk="1" hangingPunct="1">
              <a:buFont typeface="Wingdings 2" pitchFamily="18" charset="2"/>
              <a:buNone/>
            </a:pPr>
            <a:endParaRPr lang="en-US" sz="3000" b="1" dirty="0" smtClean="0"/>
          </a:p>
          <a:p>
            <a:pPr eaLnBrk="1" hangingPunct="1">
              <a:buFont typeface="Wingdings 2" pitchFamily="18" charset="2"/>
              <a:buNone/>
            </a:pPr>
            <a:endParaRPr lang="en-US" sz="3000" b="1" dirty="0" smtClean="0"/>
          </a:p>
          <a:p>
            <a:pPr eaLnBrk="1" hangingPunct="1">
              <a:buFont typeface="Wingdings 2" pitchFamily="18" charset="2"/>
              <a:buNone/>
            </a:pPr>
            <a:endParaRPr lang="en-US" sz="3000" b="1" dirty="0" smtClean="0"/>
          </a:p>
          <a:p>
            <a:pPr eaLnBrk="1" hangingPunct="1">
              <a:buFont typeface="Wingdings 2" pitchFamily="18" charset="2"/>
              <a:buNone/>
            </a:pPr>
            <a:endParaRPr lang="en-US" sz="3000" b="1" dirty="0" smtClean="0"/>
          </a:p>
          <a:p>
            <a:pPr eaLnBrk="1" hangingPunct="1">
              <a:buFont typeface="Wingdings 2" pitchFamily="18" charset="2"/>
              <a:buNone/>
            </a:pPr>
            <a:endParaRPr lang="en-US" sz="2400" b="1" dirty="0" smtClean="0"/>
          </a:p>
          <a:p>
            <a:pPr eaLnBrk="1" hangingPunct="1">
              <a:buFont typeface="Wingdings 2" pitchFamily="18" charset="2"/>
              <a:buNone/>
            </a:pPr>
            <a:endParaRPr lang="en-US" sz="2400" b="1" dirty="0" smtClean="0"/>
          </a:p>
          <a:p>
            <a:pPr eaLnBrk="1" hangingPunct="1">
              <a:buFont typeface="Wingdings 2" pitchFamily="18" charset="2"/>
              <a:buNone/>
            </a:pPr>
            <a:endParaRPr lang="en-US" sz="2400" b="1" dirty="0" smtClean="0"/>
          </a:p>
          <a:p>
            <a:pPr eaLnBrk="1" hangingPunct="1">
              <a:buFont typeface="Wingdings 2" pitchFamily="18" charset="2"/>
              <a:buNone/>
            </a:pPr>
            <a:endParaRPr lang="en-US" sz="2400" b="1" dirty="0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10" name="Picture 2" descr="DB_PPT_template.jpg                                            006D9DAFMacintosh HD                   C45B530F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dbis-log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" y="3581400"/>
            <a:ext cx="4800600" cy="2360295"/>
          </a:xfrm>
          <a:prstGeom prst="rect">
            <a:avLst/>
          </a:prstGeom>
        </p:spPr>
      </p:pic>
      <p:pic>
        <p:nvPicPr>
          <p:cNvPr id="9" name="Picture 8" descr="O_PlatinumPartner_CN_clr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105400" y="3775926"/>
            <a:ext cx="3581400" cy="12542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993172"/>
            <a:ext cx="80768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 smtClean="0"/>
              <a:t>The key points for a successful implementation are</a:t>
            </a:r>
            <a:r>
              <a:rPr lang="es-CL" sz="2000" dirty="0" smtClean="0"/>
              <a:t>:</a:t>
            </a:r>
            <a:endParaRPr lang="es-CL" sz="2000" dirty="0" smtClean="0"/>
          </a:p>
          <a:p>
            <a:pPr>
              <a:buFont typeface="Arial" pitchFamily="34" charset="0"/>
              <a:buChar char="•"/>
            </a:pPr>
            <a:endParaRPr lang="es-CL" sz="2000" dirty="0" smtClean="0"/>
          </a:p>
          <a:p>
            <a:endParaRPr lang="es-CL" sz="2000" dirty="0" smtClean="0"/>
          </a:p>
          <a:p>
            <a:endParaRPr lang="es-CL" sz="2400" dirty="0" smtClean="0"/>
          </a:p>
          <a:p>
            <a:endParaRPr lang="en-NZ" dirty="0" smtClean="0"/>
          </a:p>
          <a:p>
            <a:endParaRPr lang="en-NZ" dirty="0"/>
          </a:p>
        </p:txBody>
      </p:sp>
      <p:pic>
        <p:nvPicPr>
          <p:cNvPr id="7" name="Picture 2" descr="DB_PPT_template.jpg                                            006D9DAFMacintosh HD                   C45B530F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14400" y="3657600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Partnership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4278868"/>
            <a:ext cx="2367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Quality commitment</a:t>
            </a:r>
            <a:endParaRPr lang="en-NZ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3962400"/>
            <a:ext cx="4022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Proactive not Reactive Methodology</a:t>
            </a:r>
            <a:endParaRPr lang="en-NZ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4572000"/>
            <a:ext cx="3175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Right People to the right job</a:t>
            </a:r>
            <a:endParaRPr lang="en-NZ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4888468"/>
            <a:ext cx="4022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Involvement with Oracle Community</a:t>
            </a:r>
            <a:endParaRPr lang="en-NZ" dirty="0"/>
          </a:p>
        </p:txBody>
      </p:sp>
      <p:sp>
        <p:nvSpPr>
          <p:cNvPr id="11" name="TextBox 10"/>
          <p:cNvSpPr txBox="1"/>
          <p:nvPr/>
        </p:nvSpPr>
        <p:spPr>
          <a:xfrm>
            <a:off x="914400" y="5193268"/>
            <a:ext cx="2137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Love what you do</a:t>
            </a:r>
            <a:endParaRPr lang="en-NZ" dirty="0"/>
          </a:p>
        </p:txBody>
      </p:sp>
      <p:sp>
        <p:nvSpPr>
          <p:cNvPr id="12" name="TextBox 11"/>
          <p:cNvSpPr txBox="1"/>
          <p:nvPr/>
        </p:nvSpPr>
        <p:spPr>
          <a:xfrm>
            <a:off x="2971800" y="5181600"/>
            <a:ext cx="5027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- </a:t>
            </a:r>
            <a:r>
              <a:rPr lang="en-NZ" dirty="0" smtClean="0">
                <a:solidFill>
                  <a:srgbClr val="FF0000"/>
                </a:solidFill>
              </a:rPr>
              <a:t>Oracle is our passion, nothing less will suffice!</a:t>
            </a:r>
            <a:endParaRPr lang="en-N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3505200"/>
            <a:ext cx="9144000" cy="1828800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lvl="0">
              <a:buNone/>
            </a:pP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 3"/>
              </a:rPr>
              <a:t>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 3"/>
              </a:rPr>
              <a:t>Some Real Results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2400" dirty="0" smtClean="0"/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671513" y="2114550"/>
            <a:ext cx="8091487" cy="18478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DB_PPT_template.jpg                                            006D9DAFMacintosh HD                   C45B530F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3397984"/>
            <a:ext cx="80768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sz="2000" b="1" dirty="0" smtClean="0">
                <a:solidFill>
                  <a:srgbClr val="FF0000"/>
                </a:solidFill>
              </a:rPr>
              <a:t>Being Proactive</a:t>
            </a:r>
          </a:p>
          <a:p>
            <a:endParaRPr lang="en-NZ" sz="2000" b="1" dirty="0" smtClean="0">
              <a:solidFill>
                <a:srgbClr val="FF0000"/>
              </a:solidFill>
            </a:endParaRPr>
          </a:p>
          <a:p>
            <a:endParaRPr lang="es-CL" sz="2400" dirty="0" smtClean="0"/>
          </a:p>
          <a:p>
            <a:endParaRPr lang="en-NZ" dirty="0" smtClean="0"/>
          </a:p>
          <a:p>
            <a:endParaRPr lang="en-NZ" dirty="0"/>
          </a:p>
        </p:txBody>
      </p:sp>
      <p:pic>
        <p:nvPicPr>
          <p:cNvPr id="7" name="Picture 2" descr="DB_PPT_template.jpg                                            006D9DAFMacintosh HD                   C45B530F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762000" y="40386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Backup </a:t>
            </a:r>
            <a:r>
              <a:rPr lang="en-NZ" dirty="0" smtClean="0"/>
              <a:t>Strategy</a:t>
            </a:r>
            <a:endParaRPr lang="en-NZ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62000" y="4419600"/>
            <a:ext cx="8049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Reducing Down Time (Detecting problems before becoming a real problem)</a:t>
            </a:r>
          </a:p>
          <a:p>
            <a:endParaRPr lang="es-CL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762000" y="4840069"/>
            <a:ext cx="1752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Documenting </a:t>
            </a:r>
            <a:endParaRPr lang="en-NZ" dirty="0" smtClean="0"/>
          </a:p>
          <a:p>
            <a:endParaRPr lang="es-C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9" grpId="0" build="allAtOnce"/>
      <p:bldP spid="10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3727609"/>
            <a:ext cx="807689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SLA </a:t>
            </a:r>
            <a:r>
              <a:rPr lang="en-NZ" dirty="0" smtClean="0"/>
              <a:t>- Order of Service </a:t>
            </a:r>
            <a:r>
              <a:rPr lang="en-NZ" dirty="0" smtClean="0"/>
              <a:t>/ Attention </a:t>
            </a:r>
            <a:r>
              <a:rPr lang="en-NZ" dirty="0" smtClean="0"/>
              <a:t>(20 minutes) : 64% to </a:t>
            </a:r>
            <a:r>
              <a:rPr lang="en-NZ" dirty="0" smtClean="0"/>
              <a:t>98% </a:t>
            </a:r>
            <a:r>
              <a:rPr lang="en-NZ" dirty="0" smtClean="0"/>
              <a:t>at 3 months</a:t>
            </a:r>
            <a:r>
              <a:rPr lang="en-NZ" dirty="0" smtClean="0"/>
              <a:t>.</a:t>
            </a:r>
          </a:p>
          <a:p>
            <a:r>
              <a:rPr lang="en-NZ" sz="2400" dirty="0" smtClean="0"/>
              <a:t/>
            </a:r>
            <a:br>
              <a:rPr lang="en-NZ" sz="2400" dirty="0" smtClean="0"/>
            </a:br>
            <a:endParaRPr lang="es-CL" sz="2400" dirty="0" smtClean="0"/>
          </a:p>
          <a:p>
            <a:endParaRPr lang="en-NZ" dirty="0" smtClean="0"/>
          </a:p>
          <a:p>
            <a:endParaRPr lang="en-NZ" dirty="0"/>
          </a:p>
        </p:txBody>
      </p:sp>
      <p:pic>
        <p:nvPicPr>
          <p:cNvPr id="7" name="Picture 2" descr="DB_PPT_template.jpg                                            006D9DAFMacintosh HD                   C45B530F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62000" y="4154269"/>
            <a:ext cx="7177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SLA - Order of Service / Finish (4 Hours): 52% to 96% at 3 months.</a:t>
            </a:r>
            <a:br>
              <a:rPr lang="en-NZ" dirty="0" smtClean="0"/>
            </a:br>
            <a:endParaRPr lang="en-NZ" dirty="0"/>
          </a:p>
        </p:txBody>
      </p:sp>
      <p:sp>
        <p:nvSpPr>
          <p:cNvPr id="11" name="Rectangle 10"/>
          <p:cNvSpPr/>
          <p:nvPr/>
        </p:nvSpPr>
        <p:spPr>
          <a:xfrm>
            <a:off x="762000" y="4572000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</a:t>
            </a:r>
            <a:r>
              <a:rPr lang="en-NZ" dirty="0" smtClean="0"/>
              <a:t>SLA - Uptime Instances: 87.9% to 99.9% at 3 months</a:t>
            </a:r>
            <a:r>
              <a:rPr lang="en-NZ" dirty="0" smtClean="0"/>
              <a:t>.</a:t>
            </a:r>
            <a:endParaRPr lang="en-NZ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762000" y="5029200"/>
            <a:ext cx="6112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SLA - Customer Satisfaction: 48% to 92.7% at 3 months.</a:t>
            </a:r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8" grpId="0" build="allAtOnce"/>
      <p:bldP spid="11" grpId="0" build="allAtOnce"/>
      <p:bldP spid="12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4253805"/>
            <a:ext cx="80768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smtClean="0"/>
              <a:t>Who can you really trust to care your data?</a:t>
            </a:r>
            <a:r>
              <a:rPr lang="en-NZ" sz="2400" dirty="0" smtClean="0"/>
              <a:t/>
            </a:r>
            <a:br>
              <a:rPr lang="en-NZ" sz="2400" dirty="0" smtClean="0"/>
            </a:br>
            <a:endParaRPr lang="es-CL" sz="2400" dirty="0" smtClean="0"/>
          </a:p>
          <a:p>
            <a:endParaRPr lang="en-NZ" dirty="0" smtClean="0"/>
          </a:p>
          <a:p>
            <a:endParaRPr lang="en-NZ" dirty="0"/>
          </a:p>
        </p:txBody>
      </p:sp>
      <p:pic>
        <p:nvPicPr>
          <p:cNvPr id="7" name="Picture 2" descr="DB_PPT_template.jpg                                            006D9DAFMacintosh HD                   C45B530F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19509" y="3733800"/>
            <a:ext cx="80768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smtClean="0"/>
              <a:t>How important is your data to your company?</a:t>
            </a:r>
            <a:r>
              <a:rPr lang="en-NZ" sz="2400" dirty="0" smtClean="0"/>
              <a:t/>
            </a:r>
            <a:br>
              <a:rPr lang="en-NZ" sz="2400" dirty="0" smtClean="0"/>
            </a:br>
            <a:endParaRPr lang="es-CL" sz="2400" dirty="0" smtClean="0"/>
          </a:p>
          <a:p>
            <a:endParaRPr lang="en-NZ" dirty="0" smtClean="0"/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3505200"/>
            <a:ext cx="9144000" cy="1828800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lvl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 3"/>
              </a:rPr>
              <a:t></a:t>
            </a:r>
            <a:r>
              <a:rPr lang="en-US" sz="4000" b="1" dirty="0" smtClean="0">
                <a:latin typeface="Arial" pitchFamily="34" charset="0"/>
                <a:cs typeface="Arial" pitchFamily="34" charset="0"/>
                <a:sym typeface="Wingdings 3"/>
              </a:rPr>
              <a:t>Q&amp;A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2400" dirty="0" smtClean="0"/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671513" y="2114550"/>
            <a:ext cx="8091487" cy="18478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DB_PPT_template.jpg                                            006D9DAFMacintosh HD                   C45B530F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6963"/>
            <a:ext cx="8229600" cy="4389437"/>
          </a:xfrm>
        </p:spPr>
        <p:txBody>
          <a:bodyPr rtlCol="0"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7200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</a:t>
            </a: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39963"/>
            <a:ext cx="8991600" cy="4389437"/>
          </a:xfrm>
        </p:spPr>
        <p:txBody>
          <a:bodyPr rtlCol="0"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000" b="1" dirty="0" smtClean="0"/>
              <a:t>Francisco Munoz Alvarez</a:t>
            </a:r>
            <a:r>
              <a:rPr lang="en-US" b="1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900" dirty="0" smtClean="0"/>
              <a:t>Oracle ACE Director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900" dirty="0" smtClean="0"/>
              <a:t>President of NZOUG, </a:t>
            </a:r>
            <a:r>
              <a:rPr lang="en-US" sz="1900" dirty="0" smtClean="0"/>
              <a:t>LAOUC &amp; </a:t>
            </a:r>
            <a:r>
              <a:rPr lang="en-US" sz="1900" dirty="0" smtClean="0"/>
              <a:t>CLOUG</a:t>
            </a:r>
            <a:endParaRPr lang="en-US" sz="19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900" dirty="0" smtClean="0"/>
              <a:t>8/9/10g/11g OCP, RAC OCE, AS OCA, E-Business OCP, SQL/PLSQL OCA, Oracle 7 OCM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900" dirty="0" smtClean="0"/>
              <a:t>Oracle 7 &amp; 11GR2 Beta Tester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900" dirty="0" smtClean="0"/>
              <a:t>ITIL Certified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2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dirty="0" smtClean="0"/>
              <a:t>Blog: </a:t>
            </a:r>
            <a:r>
              <a:rPr lang="en-US" sz="2000" dirty="0" smtClean="0">
                <a:solidFill>
                  <a:srgbClr val="FF0000"/>
                </a:solidFill>
                <a:hlinkClick r:id="rId3"/>
              </a:rPr>
              <a:t>www.oraclenz.com</a:t>
            </a:r>
            <a:r>
              <a:rPr lang="en-US" sz="2000" dirty="0" smtClean="0">
                <a:solidFill>
                  <a:srgbClr val="FF0000"/>
                </a:solidFill>
              </a:rPr>
              <a:t>  y </a:t>
            </a:r>
            <a:r>
              <a:rPr lang="en-US" sz="2000" dirty="0" smtClean="0">
                <a:solidFill>
                  <a:srgbClr val="FF0000"/>
                </a:solidFill>
                <a:hlinkClick r:id="rId4"/>
              </a:rPr>
              <a:t>www.oracleenespanol.com</a:t>
            </a:r>
            <a:r>
              <a:rPr lang="en-US" sz="2000" dirty="0" smtClean="0">
                <a:solidFill>
                  <a:srgbClr val="FF0000"/>
                </a:solidFill>
              </a:rPr>
              <a:t>   -  </a:t>
            </a:r>
            <a:r>
              <a:rPr lang="en-US" sz="2000" dirty="0" smtClean="0"/>
              <a:t>Email: </a:t>
            </a:r>
            <a:r>
              <a:rPr lang="en-US" sz="2000" dirty="0" smtClean="0">
                <a:solidFill>
                  <a:srgbClr val="FF0000"/>
                </a:solidFill>
                <a:hlinkClick r:id="rId5"/>
              </a:rPr>
              <a:t>franciscoa@dbisonline.com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dirty="0" smtClean="0"/>
              <a:t>Twitter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: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fcomunoz</a:t>
            </a:r>
            <a:r>
              <a:rPr lang="en-US" sz="2000" dirty="0" smtClean="0">
                <a:solidFill>
                  <a:srgbClr val="FF0000"/>
                </a:solidFill>
              </a:rPr>
              <a:t> - </a:t>
            </a:r>
            <a:r>
              <a:rPr lang="en-US" sz="2000" dirty="0" err="1" smtClean="0"/>
              <a:t>Comunidad</a:t>
            </a:r>
            <a:r>
              <a:rPr lang="en-US" sz="2000" dirty="0" smtClean="0"/>
              <a:t> Oracle LAD: </a:t>
            </a:r>
            <a:r>
              <a:rPr lang="en-US" sz="2000" dirty="0" smtClean="0">
                <a:solidFill>
                  <a:srgbClr val="FF0000"/>
                </a:solidFill>
                <a:hlinkClick r:id="rId6"/>
              </a:rPr>
              <a:t>www.oraclemania.ning.com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dirty="0" smtClean="0"/>
              <a:t>CEO </a:t>
            </a:r>
            <a:r>
              <a:rPr lang="en-US" sz="2000" dirty="0" smtClean="0"/>
              <a:t>and Technical Director at DBIS </a:t>
            </a:r>
            <a:r>
              <a:rPr lang="en-US" sz="2000" dirty="0" smtClean="0"/>
              <a:t>™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dirty="0" smtClean="0"/>
              <a:t>Database Integrated Solutions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800" dirty="0" smtClean="0">
                <a:hlinkClick r:id="rId7"/>
              </a:rPr>
              <a:t>www.dbisonline.com</a:t>
            </a:r>
            <a:endParaRPr lang="en-US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800" dirty="0" smtClean="0">
                <a:hlinkClick r:id="rId8"/>
              </a:rPr>
              <a:t>www.dbis.co.nz</a:t>
            </a:r>
            <a:endParaRPr lang="en-US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</p:txBody>
      </p:sp>
      <p:pic>
        <p:nvPicPr>
          <p:cNvPr id="9220" name="Picture 5" descr="dbis_logo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89775" y="5659438"/>
            <a:ext cx="19780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ace-director.gif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57600" y="2286000"/>
            <a:ext cx="1714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laouc_hr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81000" y="228600"/>
            <a:ext cx="1468755" cy="1773145"/>
          </a:xfrm>
          <a:prstGeom prst="rect">
            <a:avLst/>
          </a:prstGeom>
        </p:spPr>
      </p:pic>
      <p:pic>
        <p:nvPicPr>
          <p:cNvPr id="10" name="Picture 9" descr="oracle_ace_blk.gif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133600" y="804863"/>
            <a:ext cx="2858109" cy="719137"/>
          </a:xfrm>
          <a:prstGeom prst="rect">
            <a:avLst/>
          </a:prstGeom>
        </p:spPr>
      </p:pic>
      <p:pic>
        <p:nvPicPr>
          <p:cNvPr id="8" name="Picture 7" descr="newsflash_logo.gif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219700" y="762000"/>
            <a:ext cx="952500" cy="838200"/>
          </a:xfrm>
          <a:prstGeom prst="rect">
            <a:avLst/>
          </a:prstGeom>
        </p:spPr>
      </p:pic>
      <p:pic>
        <p:nvPicPr>
          <p:cNvPr id="9" name="Picture 8" descr="cloug_logo.g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477000" y="762000"/>
            <a:ext cx="2428875" cy="8472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038600"/>
            <a:ext cx="8229600" cy="18288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lvl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 3"/>
              </a:rPr>
              <a:t></a:t>
            </a:r>
            <a:r>
              <a:rPr lang="en-US" sz="2800" b="1" dirty="0" smtClean="0">
                <a:latin typeface="Arial" pitchFamily="34" charset="0"/>
                <a:cs typeface="Arial" pitchFamily="34" charset="0"/>
                <a:sym typeface="Wingdings 3"/>
              </a:rPr>
              <a:t>Some Real Results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2400" dirty="0" smtClean="0"/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671513" y="2114550"/>
            <a:ext cx="8091487" cy="18478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DB_PPT_template.jpg                                            006D9DAFMacintosh HD                   C45B530F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609600" y="28956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 3"/>
              </a:rPr>
              <a:t></a:t>
            </a:r>
            <a:r>
              <a:rPr lang="en-US" sz="2800" b="1" dirty="0" smtClean="0">
                <a:latin typeface="Arial" pitchFamily="34" charset="0"/>
                <a:cs typeface="Arial" pitchFamily="34" charset="0"/>
                <a:sym typeface="Wingdings 3"/>
              </a:rPr>
              <a:t>What is DBIS?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9600" y="31242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 3"/>
              </a:rPr>
              <a:t></a:t>
            </a:r>
            <a:r>
              <a:rPr lang="en-US" sz="3000" b="1" dirty="0" smtClean="0">
                <a:latin typeface="Arial" pitchFamily="34" charset="0"/>
                <a:cs typeface="Arial" pitchFamily="34" charset="0"/>
                <a:sym typeface="Wingdings 3"/>
              </a:rPr>
              <a:t>Key points for a successful implementation?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09600" y="4618037"/>
            <a:ext cx="8229600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 3"/>
              </a:rPr>
              <a:t>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Q&amp;A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671513" y="2114550"/>
            <a:ext cx="8091487" cy="18478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DB_PPT_template.jpg                                            006D9DAFMacintosh HD                   C45B530F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2286000" y="36576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 3"/>
              </a:rPr>
              <a:t></a:t>
            </a:r>
            <a:r>
              <a:rPr lang="en-US" sz="4400" b="1" dirty="0" smtClean="0">
                <a:latin typeface="Arial" pitchFamily="34" charset="0"/>
                <a:cs typeface="Arial" pitchFamily="34" charset="0"/>
                <a:sym typeface="Wingdings 3"/>
              </a:rPr>
              <a:t>What is DBIS?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909" y="2993172"/>
            <a:ext cx="8076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dirty="0" smtClean="0"/>
          </a:p>
          <a:p>
            <a:endParaRPr lang="en-NZ" dirty="0"/>
          </a:p>
        </p:txBody>
      </p:sp>
      <p:pic>
        <p:nvPicPr>
          <p:cNvPr id="7" name="Picture 2" descr="DB_PPT_template.jpg                                            006D9DAFMacintosh HD                   C45B530F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66408" y="3276600"/>
            <a:ext cx="32239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Some short facts about DBIS:</a:t>
            </a:r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4038600"/>
            <a:ext cx="25218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Born in October 2008</a:t>
            </a:r>
          </a:p>
          <a:p>
            <a:endParaRPr lang="en-NZ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4419600"/>
            <a:ext cx="6882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A Customer Oriented Company (Customer always on first place)</a:t>
            </a:r>
          </a:p>
          <a:p>
            <a:endParaRPr lang="en-NZ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4800600"/>
            <a:ext cx="4496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100% of our team members are Certified</a:t>
            </a:r>
          </a:p>
          <a:p>
            <a:endParaRPr lang="en-NZ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" y="5181600"/>
            <a:ext cx="2611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Present in 7 Countries</a:t>
            </a:r>
          </a:p>
          <a:p>
            <a:endParaRPr lang="en-NZ" dirty="0"/>
          </a:p>
        </p:txBody>
      </p:sp>
      <p:sp>
        <p:nvSpPr>
          <p:cNvPr id="13" name="TextBox 12"/>
          <p:cNvSpPr txBox="1"/>
          <p:nvPr/>
        </p:nvSpPr>
        <p:spPr>
          <a:xfrm>
            <a:off x="609600" y="5562600"/>
            <a:ext cx="8373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Responsible for the first 11gR2 Production Implementation in the APAC Region</a:t>
            </a:r>
          </a:p>
          <a:p>
            <a:endParaRPr lang="en-NZ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5943600"/>
            <a:ext cx="5868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dirty="0" smtClean="0"/>
              <a:t> Real 24x7 Help Desk, Support and Consulting Service</a:t>
            </a:r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 build="allAtOnce"/>
      <p:bldP spid="11" grpId="0" build="allAtOnce"/>
      <p:bldP spid="12" grpId="0" build="allAtOnce"/>
      <p:bldP spid="13" grpId="0" build="allAtOnce"/>
      <p:bldP spid="1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909" y="2993172"/>
            <a:ext cx="8076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dirty="0" smtClean="0"/>
          </a:p>
          <a:p>
            <a:endParaRPr lang="en-NZ" dirty="0"/>
          </a:p>
        </p:txBody>
      </p:sp>
      <p:pic>
        <p:nvPicPr>
          <p:cNvPr id="7" name="Picture 2" descr="DB_PPT_template.jpg                                            006D9DAFMacintosh HD                   C45B530F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14777" y="3657600"/>
            <a:ext cx="3570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Some comments about our work:</a:t>
            </a:r>
          </a:p>
          <a:p>
            <a:pPr>
              <a:buFont typeface="Arial" pitchFamily="34" charset="0"/>
              <a:buChar char="•"/>
            </a:pPr>
            <a:endParaRPr lang="en-NZ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14777" y="4267200"/>
            <a:ext cx="73148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i="1" dirty="0" smtClean="0"/>
              <a:t>“ DBIS is an excellent and the logical choice for any implementation in</a:t>
            </a:r>
          </a:p>
          <a:p>
            <a:r>
              <a:rPr lang="en-NZ" i="1" dirty="0" smtClean="0"/>
              <a:t>New Zealand”</a:t>
            </a:r>
          </a:p>
          <a:p>
            <a:endParaRPr lang="en-NZ" i="1" dirty="0" smtClean="0"/>
          </a:p>
          <a:p>
            <a:r>
              <a:rPr lang="en-NZ" i="1" dirty="0" smtClean="0"/>
              <a:t>By Mark Townsend, VP Product Management  Oracle HQ</a:t>
            </a:r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3276600"/>
            <a:ext cx="8076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dirty="0" smtClean="0"/>
          </a:p>
          <a:p>
            <a:endParaRPr lang="en-NZ" dirty="0"/>
          </a:p>
        </p:txBody>
      </p:sp>
      <p:pic>
        <p:nvPicPr>
          <p:cNvPr id="7" name="Picture 2" descr="DB_PPT_template.jpg                                            006D9DAFMacintosh HD                   C45B530F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66408" y="3780472"/>
            <a:ext cx="84305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i="1" dirty="0" smtClean="0"/>
              <a:t>“DBIS </a:t>
            </a:r>
            <a:r>
              <a:rPr lang="en-NZ" i="1" dirty="0" smtClean="0"/>
              <a:t>provided </a:t>
            </a:r>
            <a:r>
              <a:rPr lang="en-NZ" i="1" dirty="0" smtClean="0"/>
              <a:t>a great </a:t>
            </a:r>
            <a:r>
              <a:rPr lang="en-NZ" i="1" dirty="0" smtClean="0"/>
              <a:t>professional results on the Oracle project </a:t>
            </a:r>
            <a:r>
              <a:rPr lang="en-NZ" i="1" dirty="0" smtClean="0"/>
              <a:t>they </a:t>
            </a:r>
            <a:r>
              <a:rPr lang="en-NZ" i="1" dirty="0" smtClean="0"/>
              <a:t>did for us. </a:t>
            </a:r>
            <a:endParaRPr lang="en-NZ" i="1" dirty="0" smtClean="0"/>
          </a:p>
          <a:p>
            <a:r>
              <a:rPr lang="en-NZ" i="1" dirty="0" smtClean="0"/>
              <a:t>They </a:t>
            </a:r>
            <a:r>
              <a:rPr lang="en-NZ" i="1" dirty="0" smtClean="0"/>
              <a:t>dedication was above and beyond even a good standard of work</a:t>
            </a:r>
            <a:r>
              <a:rPr lang="en-NZ" i="1" dirty="0" smtClean="0"/>
              <a:t>.</a:t>
            </a:r>
          </a:p>
          <a:p>
            <a:r>
              <a:rPr lang="en-NZ" i="1" dirty="0" smtClean="0"/>
              <a:t> </a:t>
            </a:r>
            <a:r>
              <a:rPr lang="en-NZ" i="1" dirty="0" smtClean="0"/>
              <a:t>I would certainly use </a:t>
            </a:r>
            <a:r>
              <a:rPr lang="en-NZ" i="1" dirty="0" smtClean="0"/>
              <a:t>them again.”</a:t>
            </a:r>
          </a:p>
          <a:p>
            <a:endParaRPr lang="en-NZ" i="1" dirty="0" smtClean="0"/>
          </a:p>
          <a:p>
            <a:r>
              <a:rPr lang="en-NZ" i="1" dirty="0" smtClean="0"/>
              <a:t>John Holley, CIO, Auckland Regional Council</a:t>
            </a:r>
            <a:endParaRPr lang="en-NZ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909" y="2993172"/>
            <a:ext cx="8076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dirty="0" smtClean="0"/>
          </a:p>
          <a:p>
            <a:endParaRPr lang="en-NZ" dirty="0"/>
          </a:p>
        </p:txBody>
      </p:sp>
      <p:pic>
        <p:nvPicPr>
          <p:cNvPr id="7" name="Picture 2" descr="DB_PPT_template.jpg                                            006D9DAFMacintosh HD                   C45B530F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66408" y="3505200"/>
            <a:ext cx="815704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i="1" dirty="0" smtClean="0"/>
              <a:t>“Thanks to DBIS, NZBUS have now an efficient and  secure environment,</a:t>
            </a:r>
          </a:p>
          <a:p>
            <a:r>
              <a:rPr lang="en-NZ" i="1" dirty="0" smtClean="0"/>
              <a:t>DBIS achieved on a few months the results that other companies in the region</a:t>
            </a:r>
          </a:p>
          <a:p>
            <a:r>
              <a:rPr lang="en-NZ" i="1" dirty="0" smtClean="0"/>
              <a:t>w</a:t>
            </a:r>
            <a:r>
              <a:rPr lang="en-NZ" i="1" dirty="0" smtClean="0"/>
              <a:t>ere saying to be impossible. I can’t think in another option than DBIS for any</a:t>
            </a:r>
          </a:p>
          <a:p>
            <a:r>
              <a:rPr lang="en-NZ" i="1" dirty="0" smtClean="0"/>
              <a:t>o</a:t>
            </a:r>
            <a:r>
              <a:rPr lang="en-NZ" i="1" dirty="0" smtClean="0"/>
              <a:t>ther IT project in the future.”</a:t>
            </a:r>
          </a:p>
          <a:p>
            <a:endParaRPr lang="en-NZ" i="1" dirty="0" smtClean="0"/>
          </a:p>
          <a:p>
            <a:endParaRPr lang="en-NZ" i="1" dirty="0" smtClean="0"/>
          </a:p>
          <a:p>
            <a:r>
              <a:rPr lang="en-NZ" i="1" dirty="0" smtClean="0"/>
              <a:t>Altmaar Visser, ICT Manager NZBUS</a:t>
            </a:r>
            <a:endParaRPr lang="en-NZ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671513" y="2114550"/>
            <a:ext cx="8091487" cy="18478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DB_PPT_template.jpg                                            006D9DAFMacintosh HD                   C45B530F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3657600"/>
            <a:ext cx="86868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 3"/>
              </a:rPr>
              <a:t></a:t>
            </a:r>
            <a:r>
              <a:rPr lang="en-US" sz="4800" b="1" dirty="0" smtClean="0">
                <a:latin typeface="Arial" pitchFamily="34" charset="0"/>
                <a:cs typeface="Arial" pitchFamily="34" charset="0"/>
                <a:sym typeface="Wingdings 3"/>
              </a:rPr>
              <a:t>Key points for a successful implementation?</a:t>
            </a:r>
            <a:endParaRPr lang="en-US" sz="4800" b="1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4428</TotalTime>
  <Words>622</Words>
  <Application>Microsoft Office PowerPoint</Application>
  <PresentationFormat>On-screen Show (4:3)</PresentationFormat>
  <Paragraphs>144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LOGGING OR NOLOGGING THAT IS THE QUESTION</dc:title>
  <dc:creator>francisco</dc:creator>
  <cp:lastModifiedBy>alvarf</cp:lastModifiedBy>
  <cp:revision>480</cp:revision>
  <dcterms:created xsi:type="dcterms:W3CDTF">2008-10-02T17:49:37Z</dcterms:created>
  <dcterms:modified xsi:type="dcterms:W3CDTF">2010-03-14T20:55:15Z</dcterms:modified>
</cp:coreProperties>
</file>