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sldIdLst>
    <p:sldId id="338" r:id="rId2"/>
    <p:sldId id="354" r:id="rId3"/>
    <p:sldId id="379" r:id="rId4"/>
    <p:sldId id="384" r:id="rId5"/>
    <p:sldId id="392" r:id="rId6"/>
    <p:sldId id="380" r:id="rId7"/>
    <p:sldId id="381" r:id="rId8"/>
    <p:sldId id="382" r:id="rId9"/>
    <p:sldId id="383" r:id="rId10"/>
    <p:sldId id="357" r:id="rId11"/>
    <p:sldId id="358" r:id="rId12"/>
    <p:sldId id="359" r:id="rId13"/>
    <p:sldId id="360" r:id="rId14"/>
    <p:sldId id="385" r:id="rId15"/>
    <p:sldId id="341" r:id="rId16"/>
    <p:sldId id="343" r:id="rId17"/>
    <p:sldId id="363" r:id="rId18"/>
    <p:sldId id="364" r:id="rId19"/>
    <p:sldId id="337" r:id="rId20"/>
    <p:sldId id="365" r:id="rId21"/>
    <p:sldId id="366" r:id="rId22"/>
    <p:sldId id="370" r:id="rId23"/>
    <p:sldId id="367" r:id="rId24"/>
    <p:sldId id="371" r:id="rId25"/>
    <p:sldId id="372" r:id="rId26"/>
    <p:sldId id="368" r:id="rId27"/>
    <p:sldId id="373" r:id="rId28"/>
    <p:sldId id="374" r:id="rId29"/>
    <p:sldId id="369" r:id="rId30"/>
    <p:sldId id="353" r:id="rId31"/>
    <p:sldId id="395" r:id="rId32"/>
    <p:sldId id="344" r:id="rId33"/>
    <p:sldId id="375" r:id="rId34"/>
    <p:sldId id="376" r:id="rId35"/>
    <p:sldId id="389" r:id="rId36"/>
    <p:sldId id="388" r:id="rId37"/>
    <p:sldId id="393" r:id="rId38"/>
    <p:sldId id="394" r:id="rId39"/>
    <p:sldId id="345" r:id="rId40"/>
    <p:sldId id="377" r:id="rId41"/>
    <p:sldId id="391" r:id="rId42"/>
    <p:sldId id="387" r:id="rId43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429" autoAdjust="0"/>
  </p:normalViewPr>
  <p:slideViewPr>
    <p:cSldViewPr>
      <p:cViewPr>
        <p:scale>
          <a:sx n="70" d="100"/>
          <a:sy n="70" d="100"/>
        </p:scale>
        <p:origin x="-219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bullcollect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harriso\My%20Documents\Books\OPSG\Ch99%20PLSQL\bulkCollectOptimized2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Loo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LoopInvarian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recursivetest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Nocopy_te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nds_bin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harriso\My%20Documents\Books\OPSG\Ch99%20PLSQL\JavaVsPLSQ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4"/>
  <c:chart>
    <c:autoTitleDeleted val="1"/>
    <c:plotArea>
      <c:layout>
        <c:manualLayout>
          <c:layoutTarget val="inner"/>
          <c:xMode val="edge"/>
          <c:yMode val="edge"/>
          <c:x val="0.11486305901513021"/>
          <c:y val="1.9759450171821305E-2"/>
          <c:w val="0.8381102362204742"/>
          <c:h val="0.78344210839624306"/>
        </c:manualLayout>
      </c:layout>
      <c:scatterChart>
        <c:scatterStyle val="smoothMarker"/>
        <c:ser>
          <c:idx val="0"/>
          <c:order val="0"/>
          <c:tx>
            <c:strRef>
              <c:f>bullcollect!$B$1</c:f>
              <c:strCache>
                <c:ptCount val="1"/>
                <c:pt idx="0">
                  <c:v>Elapsed Time</c:v>
                </c:pt>
              </c:strCache>
            </c:strRef>
          </c:tx>
          <c:xVal>
            <c:numRef>
              <c:f>bullcollect!$A$2:$A$14</c:f>
              <c:numCache>
                <c:formatCode>General</c:formatCode>
                <c:ptCount val="13"/>
                <c:pt idx="0">
                  <c:v>1</c:v>
                </c:pt>
                <c:pt idx="1">
                  <c:v>5</c:v>
                </c:pt>
                <c:pt idx="2">
                  <c:v>20</c:v>
                </c:pt>
                <c:pt idx="3">
                  <c:v>100</c:v>
                </c:pt>
                <c:pt idx="4">
                  <c:v>500</c:v>
                </c:pt>
                <c:pt idx="5">
                  <c:v>1000</c:v>
                </c:pt>
                <c:pt idx="6">
                  <c:v>5000</c:v>
                </c:pt>
                <c:pt idx="7">
                  <c:v>10000</c:v>
                </c:pt>
                <c:pt idx="8">
                  <c:v>50000</c:v>
                </c:pt>
                <c:pt idx="9">
                  <c:v>100000</c:v>
                </c:pt>
                <c:pt idx="10">
                  <c:v>200000</c:v>
                </c:pt>
                <c:pt idx="11">
                  <c:v>400000</c:v>
                </c:pt>
                <c:pt idx="12">
                  <c:v>1000000</c:v>
                </c:pt>
              </c:numCache>
            </c:numRef>
          </c:xVal>
          <c:yVal>
            <c:numRef>
              <c:f>bullcollect!$B$2:$B$14</c:f>
              <c:numCache>
                <c:formatCode>General</c:formatCode>
                <c:ptCount val="13"/>
                <c:pt idx="0">
                  <c:v>182.01521015167199</c:v>
                </c:pt>
                <c:pt idx="1">
                  <c:v>23.031114101409901</c:v>
                </c:pt>
                <c:pt idx="2">
                  <c:v>13.312425851821931</c:v>
                </c:pt>
                <c:pt idx="3">
                  <c:v>11.609371900558472</c:v>
                </c:pt>
                <c:pt idx="4">
                  <c:v>10.812499046325732</c:v>
                </c:pt>
                <c:pt idx="5">
                  <c:v>11.140627145767198</c:v>
                </c:pt>
                <c:pt idx="6">
                  <c:v>11.031251907348601</c:v>
                </c:pt>
                <c:pt idx="7">
                  <c:v>10.921875</c:v>
                </c:pt>
                <c:pt idx="8">
                  <c:v>11.250001907348604</c:v>
                </c:pt>
                <c:pt idx="9">
                  <c:v>11.390625</c:v>
                </c:pt>
                <c:pt idx="10">
                  <c:v>12.234377861022866</c:v>
                </c:pt>
                <c:pt idx="11">
                  <c:v>34.515209913253798</c:v>
                </c:pt>
                <c:pt idx="12">
                  <c:v>69.203106164932294</c:v>
                </c:pt>
              </c:numCache>
            </c:numRef>
          </c:yVal>
          <c:smooth val="1"/>
        </c:ser>
        <c:axId val="132834048"/>
        <c:axId val="132836736"/>
      </c:scatterChart>
      <c:valAx>
        <c:axId val="132834048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Bulk Collect Size </a:t>
                </a:r>
              </a:p>
            </c:rich>
          </c:tx>
          <c:layout/>
        </c:title>
        <c:numFmt formatCode="General" sourceLinked="1"/>
        <c:tickLblPos val="nextTo"/>
        <c:crossAx val="132836736"/>
        <c:crosses val="autoZero"/>
        <c:crossBetween val="midCat"/>
      </c:valAx>
      <c:valAx>
        <c:axId val="132836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Elapsed Time </a:t>
                </a:r>
              </a:p>
            </c:rich>
          </c:tx>
          <c:layout/>
        </c:title>
        <c:numFmt formatCode="General" sourceLinked="1"/>
        <c:tickLblPos val="nextTo"/>
        <c:crossAx val="13283404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elasped time (s)</c:v>
                </c:pt>
              </c:strCache>
            </c:strRef>
          </c:tx>
          <c:dLbls>
            <c:dLbl>
              <c:idx val="0"/>
              <c:layout>
                <c:manualLayout>
                  <c:x val="3.3211000763283885E-2"/>
                  <c:y val="-9.3566596577672988E-3"/>
                </c:manualLayout>
              </c:layout>
              <c:showVal val="1"/>
            </c:dLbl>
            <c:dLbl>
              <c:idx val="1"/>
              <c:layout>
                <c:manualLayout>
                  <c:x val="3.3211000763283885E-2"/>
                  <c:y val="3.1188865525890955E-3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Function cache</c:v>
                </c:pt>
                <c:pt idx="1">
                  <c:v>No function cache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1.51</c:v>
                </c:pt>
                <c:pt idx="1">
                  <c:v>5.21</c:v>
                </c:pt>
              </c:numCache>
            </c:numRef>
          </c:val>
        </c:ser>
        <c:dLbls>
          <c:showVal val="1"/>
        </c:dLbls>
        <c:shape val="box"/>
        <c:axId val="117610368"/>
        <c:axId val="117611904"/>
        <c:axId val="0"/>
      </c:bar3DChart>
      <c:catAx>
        <c:axId val="117610368"/>
        <c:scaling>
          <c:orientation val="minMax"/>
        </c:scaling>
        <c:axPos val="l"/>
        <c:tickLblPos val="nextTo"/>
        <c:crossAx val="117611904"/>
        <c:crosses val="autoZero"/>
        <c:auto val="1"/>
        <c:lblAlgn val="ctr"/>
        <c:lblOffset val="100"/>
      </c:catAx>
      <c:valAx>
        <c:axId val="1176119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</c:title>
        <c:numFmt formatCode="General" sourceLinked="1"/>
        <c:tickLblPos val="nextTo"/>
        <c:crossAx val="1176103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bulkCollectOptimized2!$B$1</c:f>
              <c:strCache>
                <c:ptCount val="1"/>
                <c:pt idx="0">
                  <c:v>tot time</c:v>
                </c:pt>
              </c:strCache>
            </c:strRef>
          </c:tx>
          <c:spPr>
            <a:ln>
              <a:solidFill>
                <a:srgbClr val="2D2D8A"/>
              </a:solidFill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bulkCollectOptimized2!$A$2:$A$17</c:f>
              <c:numCache>
                <c:formatCode>General</c:formatCode>
                <c:ptCount val="1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100</c:v>
                </c:pt>
                <c:pt idx="5">
                  <c:v>500</c:v>
                </c:pt>
                <c:pt idx="6">
                  <c:v>1000</c:v>
                </c:pt>
                <c:pt idx="7">
                  <c:v>5000</c:v>
                </c:pt>
                <c:pt idx="8">
                  <c:v>10000</c:v>
                </c:pt>
                <c:pt idx="9">
                  <c:v>50000</c:v>
                </c:pt>
                <c:pt idx="10">
                  <c:v>100000</c:v>
                </c:pt>
                <c:pt idx="11">
                  <c:v>200000</c:v>
                </c:pt>
                <c:pt idx="12">
                  <c:v>400000</c:v>
                </c:pt>
                <c:pt idx="13">
                  <c:v>1000000</c:v>
                </c:pt>
                <c:pt idx="14">
                  <c:v>2000000</c:v>
                </c:pt>
                <c:pt idx="15">
                  <c:v>10000000</c:v>
                </c:pt>
              </c:numCache>
            </c:numRef>
          </c:xVal>
          <c:yVal>
            <c:numRef>
              <c:f>bulkCollectOptimized2!$B$2:$B$17</c:f>
              <c:numCache>
                <c:formatCode>General</c:formatCode>
                <c:ptCount val="16"/>
                <c:pt idx="0">
                  <c:v>170.87803578376798</c:v>
                </c:pt>
                <c:pt idx="1">
                  <c:v>191.4411742687229</c:v>
                </c:pt>
                <c:pt idx="2">
                  <c:v>176.53464007377599</c:v>
                </c:pt>
                <c:pt idx="3">
                  <c:v>182.86288714408909</c:v>
                </c:pt>
                <c:pt idx="4">
                  <c:v>158.20589995384191</c:v>
                </c:pt>
                <c:pt idx="5">
                  <c:v>157.064738988876</c:v>
                </c:pt>
                <c:pt idx="6">
                  <c:v>176.53398203849798</c:v>
                </c:pt>
                <c:pt idx="7">
                  <c:v>150.11153006553698</c:v>
                </c:pt>
                <c:pt idx="8">
                  <c:v>149.47093510627698</c:v>
                </c:pt>
                <c:pt idx="9">
                  <c:v>161.8305552005769</c:v>
                </c:pt>
                <c:pt idx="10">
                  <c:v>173.28387498855591</c:v>
                </c:pt>
                <c:pt idx="11">
                  <c:v>169.78381919860792</c:v>
                </c:pt>
                <c:pt idx="12">
                  <c:v>177.42476511001598</c:v>
                </c:pt>
                <c:pt idx="13">
                  <c:v>159.83095192909198</c:v>
                </c:pt>
                <c:pt idx="14">
                  <c:v>164.08101224899309</c:v>
                </c:pt>
                <c:pt idx="15">
                  <c:v>251.80146384239208</c:v>
                </c:pt>
              </c:numCache>
            </c:numRef>
          </c:yVal>
          <c:smooth val="1"/>
        </c:ser>
        <c:axId val="116222208"/>
        <c:axId val="116248960"/>
      </c:scatterChart>
      <c:valAx>
        <c:axId val="116222208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</a:t>
                </a:r>
              </a:p>
            </c:rich>
          </c:tx>
          <c:layout/>
        </c:title>
        <c:numFmt formatCode="General" sourceLinked="1"/>
        <c:tickLblPos val="nextTo"/>
        <c:crossAx val="116248960"/>
        <c:crosses val="autoZero"/>
        <c:crossBetween val="midCat"/>
      </c:valAx>
      <c:valAx>
        <c:axId val="116248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Elasped time (s)</a:t>
                </a:r>
              </a:p>
            </c:rich>
          </c:tx>
          <c:layout/>
        </c:title>
        <c:numFmt formatCode="General" sourceLinked="1"/>
        <c:tickLblPos val="nextTo"/>
        <c:crossAx val="116222208"/>
        <c:crosses val="autoZero"/>
        <c:crossBetween val="midCat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Elapsed time (s)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4.2834218198121825E-2"/>
                  <c:y val="3.013161584704719E-3"/>
                </c:manualLayout>
              </c:layout>
              <c:showVal val="1"/>
            </c:dLbl>
            <c:dLbl>
              <c:idx val="1"/>
              <c:layout>
                <c:manualLayout>
                  <c:x val="2.2222222222222355E-2"/>
                  <c:y val="6.4814814814814936E-2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Well formed loop </c:v>
                </c:pt>
                <c:pt idx="1">
                  <c:v>Poorly formed loop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3.96</c:v>
                </c:pt>
                <c:pt idx="1">
                  <c:v>34.309999999999995</c:v>
                </c:pt>
              </c:numCache>
            </c:numRef>
          </c:val>
        </c:ser>
        <c:dLbls>
          <c:showVal val="1"/>
        </c:dLbls>
        <c:shape val="box"/>
        <c:axId val="116384128"/>
        <c:axId val="116385664"/>
        <c:axId val="0"/>
      </c:bar3DChart>
      <c:catAx>
        <c:axId val="116384128"/>
        <c:scaling>
          <c:orientation val="minMax"/>
        </c:scaling>
        <c:axPos val="l"/>
        <c:tickLblPos val="nextTo"/>
        <c:crossAx val="116385664"/>
        <c:crosses val="autoZero"/>
        <c:auto val="1"/>
        <c:lblAlgn val="ctr"/>
        <c:lblOffset val="100"/>
      </c:catAx>
      <c:valAx>
        <c:axId val="1163856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</c:title>
        <c:numFmt formatCode="General" sourceLinked="1"/>
        <c:tickLblPos val="nextTo"/>
        <c:crossAx val="1163841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Elapsed Time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plsql_optimize_level=2</c:v>
                </c:pt>
                <c:pt idx="1">
                  <c:v>Optimized loop</c:v>
                </c:pt>
                <c:pt idx="2">
                  <c:v>Original loop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5.28</c:v>
                </c:pt>
                <c:pt idx="1">
                  <c:v>5.87</c:v>
                </c:pt>
                <c:pt idx="2">
                  <c:v>11.09</c:v>
                </c:pt>
              </c:numCache>
            </c:numRef>
          </c:val>
        </c:ser>
        <c:dLbls>
          <c:showVal val="1"/>
        </c:dLbls>
        <c:shape val="box"/>
        <c:axId val="116456064"/>
        <c:axId val="116523392"/>
        <c:axId val="0"/>
      </c:bar3DChart>
      <c:catAx>
        <c:axId val="116456064"/>
        <c:scaling>
          <c:orientation val="minMax"/>
        </c:scaling>
        <c:axPos val="l"/>
        <c:tickLblPos val="nextTo"/>
        <c:crossAx val="116523392"/>
        <c:crosses val="autoZero"/>
        <c:auto val="1"/>
        <c:lblAlgn val="ctr"/>
        <c:lblOffset val="100"/>
      </c:catAx>
      <c:valAx>
        <c:axId val="1165233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</c:title>
        <c:numFmt formatCode="General" sourceLinked="1"/>
        <c:tickLblPos val="nextTo"/>
        <c:crossAx val="11645606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scatterChart>
        <c:scatterStyle val="smoothMarker"/>
        <c:ser>
          <c:idx val="0"/>
          <c:order val="0"/>
          <c:tx>
            <c:strRef>
              <c:f>recursivetest!$C$1</c:f>
              <c:strCache>
                <c:ptCount val="1"/>
                <c:pt idx="0">
                  <c:v>Recursive</c:v>
                </c:pt>
              </c:strCache>
            </c:strRef>
          </c:tx>
          <c:xVal>
            <c:numRef>
              <c:f>recursivetest!$A$2:$A$21</c:f>
              <c:numCache>
                <c:formatCode>General</c:formatCode>
                <c:ptCount val="20"/>
                <c:pt idx="0">
                  <c:v>100</c:v>
                </c:pt>
                <c:pt idx="1">
                  <c:v>1000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250000</c:v>
                </c:pt>
                <c:pt idx="8">
                  <c:v>500000</c:v>
                </c:pt>
                <c:pt idx="9">
                  <c:v>800000</c:v>
                </c:pt>
                <c:pt idx="10">
                  <c:v>900000</c:v>
                </c:pt>
                <c:pt idx="11">
                  <c:v>1000000</c:v>
                </c:pt>
                <c:pt idx="12">
                  <c:v>2000000</c:v>
                </c:pt>
                <c:pt idx="13">
                  <c:v>3000000</c:v>
                </c:pt>
                <c:pt idx="14">
                  <c:v>4000000</c:v>
                </c:pt>
                <c:pt idx="15">
                  <c:v>5000000</c:v>
                </c:pt>
                <c:pt idx="16">
                  <c:v>6000000</c:v>
                </c:pt>
                <c:pt idx="17">
                  <c:v>8000000</c:v>
                </c:pt>
                <c:pt idx="18">
                  <c:v>8500000</c:v>
                </c:pt>
                <c:pt idx="19">
                  <c:v>9000000</c:v>
                </c:pt>
              </c:numCache>
            </c:numRef>
          </c:xVal>
          <c:yVal>
            <c:numRef>
              <c:f>recursivetest!$C$2:$C$21</c:f>
              <c:numCache>
                <c:formatCode>General</c:formatCode>
                <c:ptCount val="20"/>
                <c:pt idx="0">
                  <c:v>1.54853</c:v>
                </c:pt>
                <c:pt idx="1">
                  <c:v>1.67353</c:v>
                </c:pt>
                <c:pt idx="2">
                  <c:v>2.1735300000000044</c:v>
                </c:pt>
                <c:pt idx="3">
                  <c:v>2.7985300000000044</c:v>
                </c:pt>
                <c:pt idx="4">
                  <c:v>4.1735299999999995</c:v>
                </c:pt>
                <c:pt idx="5">
                  <c:v>8.1110299999999995</c:v>
                </c:pt>
                <c:pt idx="6">
                  <c:v>14.736000000000001</c:v>
                </c:pt>
                <c:pt idx="7">
                  <c:v>34.548500000000011</c:v>
                </c:pt>
                <c:pt idx="8">
                  <c:v>67.486000000000004</c:v>
                </c:pt>
                <c:pt idx="9">
                  <c:v>107.111</c:v>
                </c:pt>
                <c:pt idx="10">
                  <c:v>120.361</c:v>
                </c:pt>
                <c:pt idx="11">
                  <c:v>133.48600000000027</c:v>
                </c:pt>
                <c:pt idx="12">
                  <c:v>265.54899999999969</c:v>
                </c:pt>
                <c:pt idx="13">
                  <c:v>397.54899999999969</c:v>
                </c:pt>
                <c:pt idx="14">
                  <c:v>529.48599999999999</c:v>
                </c:pt>
                <c:pt idx="15">
                  <c:v>661.47799999999938</c:v>
                </c:pt>
                <c:pt idx="16">
                  <c:v>793.47799999999938</c:v>
                </c:pt>
                <c:pt idx="17">
                  <c:v>1057.42</c:v>
                </c:pt>
                <c:pt idx="18">
                  <c:v>1123.48</c:v>
                </c:pt>
                <c:pt idx="19">
                  <c:v>1189.48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recursivetest!$E$1</c:f>
              <c:strCache>
                <c:ptCount val="1"/>
                <c:pt idx="0">
                  <c:v>Non-recursive </c:v>
                </c:pt>
              </c:strCache>
            </c:strRef>
          </c:tx>
          <c:xVal>
            <c:numRef>
              <c:f>recursivetest!$A$2:$A$21</c:f>
              <c:numCache>
                <c:formatCode>General</c:formatCode>
                <c:ptCount val="20"/>
                <c:pt idx="0">
                  <c:v>100</c:v>
                </c:pt>
                <c:pt idx="1">
                  <c:v>1000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250000</c:v>
                </c:pt>
                <c:pt idx="8">
                  <c:v>500000</c:v>
                </c:pt>
                <c:pt idx="9">
                  <c:v>800000</c:v>
                </c:pt>
                <c:pt idx="10">
                  <c:v>900000</c:v>
                </c:pt>
                <c:pt idx="11">
                  <c:v>1000000</c:v>
                </c:pt>
                <c:pt idx="12">
                  <c:v>2000000</c:v>
                </c:pt>
                <c:pt idx="13">
                  <c:v>3000000</c:v>
                </c:pt>
                <c:pt idx="14">
                  <c:v>4000000</c:v>
                </c:pt>
                <c:pt idx="15">
                  <c:v>5000000</c:v>
                </c:pt>
                <c:pt idx="16">
                  <c:v>6000000</c:v>
                </c:pt>
                <c:pt idx="17">
                  <c:v>8000000</c:v>
                </c:pt>
                <c:pt idx="18">
                  <c:v>8500000</c:v>
                </c:pt>
                <c:pt idx="19">
                  <c:v>9000000</c:v>
                </c:pt>
              </c:numCache>
            </c:numRef>
          </c:xVal>
          <c:yVal>
            <c:numRef>
              <c:f>recursivetest!$E$2:$E$21</c:f>
              <c:numCache>
                <c:formatCode>General</c:formatCode>
                <c:ptCount val="20"/>
                <c:pt idx="0">
                  <c:v>1.54853</c:v>
                </c:pt>
                <c:pt idx="1">
                  <c:v>1.54853</c:v>
                </c:pt>
                <c:pt idx="2">
                  <c:v>1.54853</c:v>
                </c:pt>
                <c:pt idx="3">
                  <c:v>1.54853</c:v>
                </c:pt>
                <c:pt idx="4">
                  <c:v>1.54853</c:v>
                </c:pt>
                <c:pt idx="5">
                  <c:v>1.54853</c:v>
                </c:pt>
                <c:pt idx="6">
                  <c:v>1.54853</c:v>
                </c:pt>
                <c:pt idx="7">
                  <c:v>1.54853</c:v>
                </c:pt>
                <c:pt idx="8">
                  <c:v>1.54853</c:v>
                </c:pt>
                <c:pt idx="9">
                  <c:v>1.54853</c:v>
                </c:pt>
                <c:pt idx="10">
                  <c:v>1.54853</c:v>
                </c:pt>
                <c:pt idx="11">
                  <c:v>1.54853</c:v>
                </c:pt>
                <c:pt idx="12">
                  <c:v>1.54853</c:v>
                </c:pt>
                <c:pt idx="13">
                  <c:v>1.54853</c:v>
                </c:pt>
                <c:pt idx="14">
                  <c:v>1.54853</c:v>
                </c:pt>
                <c:pt idx="15">
                  <c:v>1.54853</c:v>
                </c:pt>
                <c:pt idx="16">
                  <c:v>1.54853</c:v>
                </c:pt>
                <c:pt idx="17">
                  <c:v>1.54853</c:v>
                </c:pt>
                <c:pt idx="18">
                  <c:v>1.54853</c:v>
                </c:pt>
                <c:pt idx="19">
                  <c:v>1.54853</c:v>
                </c:pt>
              </c:numCache>
            </c:numRef>
          </c:yVal>
          <c:smooth val="1"/>
        </c:ser>
        <c:axId val="116790016"/>
        <c:axId val="116791936"/>
      </c:scatterChart>
      <c:valAx>
        <c:axId val="11679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Recursive Depth</a:t>
                </a:r>
              </a:p>
            </c:rich>
          </c:tx>
          <c:layout/>
        </c:title>
        <c:numFmt formatCode="General" sourceLinked="1"/>
        <c:tickLblPos val="nextTo"/>
        <c:crossAx val="116791936"/>
        <c:crosses val="autoZero"/>
        <c:crossBetween val="midCat"/>
      </c:valAx>
      <c:valAx>
        <c:axId val="116791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PGA memory (MB)</a:t>
                </a:r>
              </a:p>
            </c:rich>
          </c:tx>
          <c:layout/>
        </c:title>
        <c:numFmt formatCode="General" sourceLinked="1"/>
        <c:tickLblPos val="nextTo"/>
        <c:crossAx val="11679001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Elapsed time (s) </c:v>
                </c:pt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8.4875562720134109E-17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NOCOPY</c:v>
                </c:pt>
                <c:pt idx="1">
                  <c:v>NO NOCOPY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0.28000000000000008</c:v>
                </c:pt>
                <c:pt idx="1">
                  <c:v>864.95999999999947</c:v>
                </c:pt>
              </c:numCache>
            </c:numRef>
          </c:val>
        </c:ser>
        <c:dLbls>
          <c:showVal val="1"/>
        </c:dLbls>
        <c:shape val="box"/>
        <c:axId val="116826112"/>
        <c:axId val="116827648"/>
        <c:axId val="0"/>
      </c:bar3DChart>
      <c:catAx>
        <c:axId val="116826112"/>
        <c:scaling>
          <c:orientation val="minMax"/>
        </c:scaling>
        <c:axPos val="l"/>
        <c:tickLblPos val="nextTo"/>
        <c:crossAx val="116827648"/>
        <c:crosses val="autoZero"/>
        <c:auto val="1"/>
        <c:lblAlgn val="ctr"/>
        <c:lblOffset val="100"/>
      </c:catAx>
      <c:valAx>
        <c:axId val="11682764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 </a:t>
                </a:r>
              </a:p>
            </c:rich>
          </c:tx>
          <c:layout/>
        </c:title>
        <c:numFmt formatCode="General" sourceLinked="1"/>
        <c:tickLblPos val="nextTo"/>
        <c:crossAx val="11682611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Elasped time (s)</c:v>
                </c:pt>
              </c:strCache>
            </c:strRef>
          </c:tx>
          <c:dLbls>
            <c:dLbl>
              <c:idx val="1"/>
              <c:layout>
                <c:manualLayout>
                  <c:x val="-4.1666666666666664E-2"/>
                  <c:y val="0.13888888888888898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Associative lookups</c:v>
                </c:pt>
                <c:pt idx="1">
                  <c:v>Sequential scan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4.0000000000000022E-2</c:v>
                </c:pt>
                <c:pt idx="1">
                  <c:v>29.79</c:v>
                </c:pt>
              </c:numCache>
            </c:numRef>
          </c:val>
        </c:ser>
        <c:dLbls>
          <c:showVal val="1"/>
        </c:dLbls>
        <c:shape val="box"/>
        <c:axId val="116868992"/>
        <c:axId val="116870528"/>
        <c:axId val="0"/>
      </c:bar3DChart>
      <c:catAx>
        <c:axId val="116868992"/>
        <c:scaling>
          <c:orientation val="minMax"/>
        </c:scaling>
        <c:axPos val="l"/>
        <c:tickLblPos val="nextTo"/>
        <c:crossAx val="116870528"/>
        <c:crosses val="autoZero"/>
        <c:auto val="1"/>
        <c:lblAlgn val="ctr"/>
        <c:lblOffset val="100"/>
      </c:catAx>
      <c:valAx>
        <c:axId val="1168705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</c:title>
        <c:numFmt formatCode="General" sourceLinked="1"/>
        <c:tickLblPos val="nextTo"/>
        <c:crossAx val="11686899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Elasped time (s)</c:v>
                </c:pt>
              </c:strCache>
            </c:strRef>
          </c:tx>
          <c:dLbls>
            <c:dLbl>
              <c:idx val="0"/>
              <c:layout>
                <c:manualLayout>
                  <c:x val="2.6936026936026935E-2"/>
                  <c:y val="-7.9840319361277438E-3"/>
                </c:manualLayout>
              </c:layout>
              <c:showVal val="1"/>
            </c:dLbl>
            <c:dLbl>
              <c:idx val="1"/>
              <c:layout>
                <c:manualLayout>
                  <c:x val="-1.3468013468013467E-2"/>
                  <c:y val="0.11177644710578842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Bind variables </c:v>
                </c:pt>
                <c:pt idx="1">
                  <c:v>No Binds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3.42</c:v>
                </c:pt>
                <c:pt idx="1">
                  <c:v>7.84</c:v>
                </c:pt>
              </c:numCache>
            </c:numRef>
          </c:val>
        </c:ser>
        <c:dLbls>
          <c:showVal val="1"/>
        </c:dLbls>
        <c:shape val="box"/>
        <c:axId val="117460992"/>
        <c:axId val="117462528"/>
        <c:axId val="0"/>
      </c:bar3DChart>
      <c:catAx>
        <c:axId val="117460992"/>
        <c:scaling>
          <c:orientation val="minMax"/>
        </c:scaling>
        <c:axPos val="l"/>
        <c:tickLblPos val="nextTo"/>
        <c:crossAx val="117462528"/>
        <c:crosses val="autoZero"/>
        <c:auto val="1"/>
        <c:lblAlgn val="ctr"/>
        <c:lblOffset val="100"/>
      </c:catAx>
      <c:valAx>
        <c:axId val="1174625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Elasped Time (s)</a:t>
                </a:r>
              </a:p>
            </c:rich>
          </c:tx>
          <c:layout/>
        </c:title>
        <c:numFmt formatCode="General" sourceLinked="1"/>
        <c:tickLblPos val="nextTo"/>
        <c:crossAx val="11746099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PLSQL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8i</c:v>
                </c:pt>
                <c:pt idx="1">
                  <c:v>9i</c:v>
                </c:pt>
                <c:pt idx="2">
                  <c:v>10g</c:v>
                </c:pt>
                <c:pt idx="3">
                  <c:v>11g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31.88</c:v>
                </c:pt>
                <c:pt idx="1">
                  <c:v>24.259999999999991</c:v>
                </c:pt>
                <c:pt idx="2">
                  <c:v>13.129999999999999</c:v>
                </c:pt>
                <c:pt idx="3">
                  <c:v>14.211294117647062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PLSQL Native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8i</c:v>
                </c:pt>
                <c:pt idx="1">
                  <c:v>9i</c:v>
                </c:pt>
                <c:pt idx="2">
                  <c:v>10g</c:v>
                </c:pt>
                <c:pt idx="3">
                  <c:v>11g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13.33621443059983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8i</c:v>
                </c:pt>
                <c:pt idx="1">
                  <c:v>9i</c:v>
                </c:pt>
                <c:pt idx="2">
                  <c:v>10g</c:v>
                </c:pt>
                <c:pt idx="3">
                  <c:v>11g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>
                  <c:v>3.34</c:v>
                </c:pt>
                <c:pt idx="3">
                  <c:v>1.3902352941176472</c:v>
                </c:pt>
              </c:numCache>
            </c:numRef>
          </c:val>
        </c:ser>
        <c:shape val="box"/>
        <c:axId val="117476736"/>
        <c:axId val="117576832"/>
        <c:axId val="0"/>
      </c:bar3DChart>
      <c:catAx>
        <c:axId val="117476736"/>
        <c:scaling>
          <c:orientation val="minMax"/>
        </c:scaling>
        <c:axPos val="l"/>
        <c:tickLblPos val="nextTo"/>
        <c:crossAx val="117576832"/>
        <c:crosses val="autoZero"/>
        <c:auto val="1"/>
        <c:lblAlgn val="ctr"/>
        <c:lblOffset val="100"/>
      </c:catAx>
      <c:valAx>
        <c:axId val="1175768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</c:title>
        <c:numFmt formatCode="General" sourceLinked="1"/>
        <c:tickLblPos val="nextTo"/>
        <c:crossAx val="1174767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0.77698</cdr:x>
      <cdr:y>0.13965</cdr:y>
    </cdr:from>
    <cdr:to>
      <cdr:x>0.91942</cdr:x>
      <cdr:y>0.16958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5143500" y="533400"/>
          <a:ext cx="942975" cy="1143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0.11799</cdr:x>
      <cdr:y>0.18703</cdr:y>
    </cdr:from>
    <cdr:to>
      <cdr:x>0.18273</cdr:x>
      <cdr:y>0.35162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5400000">
          <a:off x="781050" y="714375"/>
          <a:ext cx="428626" cy="6286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0.18129</cdr:x>
      <cdr:y>0.15212</cdr:y>
    </cdr:from>
    <cdr:to>
      <cdr:x>0.43597</cdr:x>
      <cdr:y>0.22195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00150" y="581025"/>
          <a:ext cx="1685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AU" sz="1100"/>
            <a:t>No Bulk Collect</a:t>
          </a:r>
        </a:p>
      </cdr:txBody>
    </cdr:sp>
  </cdr:relSizeAnchor>
  <cdr:relSizeAnchor xmlns:cdr="http://schemas.openxmlformats.org/drawingml/2006/chartDrawing">
    <cdr:from>
      <cdr:x>0.57986</cdr:x>
      <cdr:y>0.10474</cdr:y>
    </cdr:from>
    <cdr:to>
      <cdr:x>0.82446</cdr:x>
      <cdr:y>0.1596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38575" y="400050"/>
          <a:ext cx="1619250" cy="209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AU" sz="1100"/>
            <a:t>Bulk Collect no limit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B3AEC2-16BE-43C7-B46C-ED1BC7BBEAAC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E7070-6800-4ADD-B47E-D6BD5C096242}" type="slidenum">
              <a:rPr lang="en-AU"/>
              <a:pPr/>
              <a:t>1</a:t>
            </a:fld>
            <a:endParaRPr lang="en-A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5E109-725F-44C5-8091-3D7E7D6781AF}" type="slidenum">
              <a:rPr lang="en-AU"/>
              <a:pPr/>
              <a:t>42</a:t>
            </a:fld>
            <a:endParaRPr lang="en-AU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AEC2-16BE-43C7-B46C-ED1BC7BBEAAC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resentation_background_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5943600" cy="6858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096000" y="6643688"/>
            <a:ext cx="266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800" dirty="0">
                <a:solidFill>
                  <a:schemeClr val="bg1"/>
                </a:solidFill>
              </a:rPr>
              <a:t>Copyright © </a:t>
            </a:r>
            <a:r>
              <a:rPr lang="en-AU" sz="800" dirty="0" smtClean="0">
                <a:solidFill>
                  <a:schemeClr val="bg1"/>
                </a:solidFill>
              </a:rPr>
              <a:t>200\8 </a:t>
            </a:r>
            <a:r>
              <a:rPr lang="en-AU" sz="800" dirty="0">
                <a:solidFill>
                  <a:schemeClr val="bg1"/>
                </a:solidFill>
              </a:rPr>
              <a:t>Quest Software</a:t>
            </a:r>
          </a:p>
        </p:txBody>
      </p:sp>
      <p:pic>
        <p:nvPicPr>
          <p:cNvPr id="150534" name="Picture 6" descr="Q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057400" cy="514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95CDDD-5405-4579-BF8F-7E1E0F188D80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572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0009C1-A8EC-4C7B-9F1C-0FE6D2EEAD54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1CE85-EEC8-4C25-B73C-856304AF8F46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3B963-73A6-4376-9A3A-F00837F0D7A5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C527B-A78D-42B4-B106-41A9CC525224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9F83C1-89DA-4528-A77A-5D205A5FC59D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81850-E85C-4036-A6EC-38974F884C80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EA142-9FDE-4953-A3F5-FA708B26B011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026A9-BF3E-408F-845A-DB736EC15F5E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63B9C3-C517-4C81-A642-F22CC045EAE0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resentation_header_r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5214623-FA60-4348-8BF3-37D0E3EB6D9A}" type="slidenum">
              <a:rPr lang="en-AU"/>
              <a:pPr/>
              <a:t>‹#›</a:t>
            </a:fld>
            <a:endParaRPr lang="en-AU" sz="1400"/>
          </a:p>
        </p:txBody>
      </p:sp>
      <p:pic>
        <p:nvPicPr>
          <p:cNvPr id="149510" name="Picture 6" descr="Q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6283325"/>
            <a:ext cx="1447800" cy="269875"/>
          </a:xfrm>
          <a:prstGeom prst="rect">
            <a:avLst/>
          </a:prstGeom>
          <a:noFill/>
        </p:spPr>
      </p:pic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886200" y="24384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3BD31"/>
              </a:buClr>
              <a:buFontTx/>
              <a:buChar char="•"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3BD3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Performance PL/SQL</a:t>
            </a:r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Guy Harrison</a:t>
            </a:r>
          </a:p>
          <a:p>
            <a:r>
              <a:rPr lang="en-US" dirty="0" smtClean="0"/>
              <a:t>Chief  Architect, Database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Array processing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Considered bad:</a:t>
            </a:r>
          </a:p>
          <a:p>
            <a:pPr lvl="2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Excessive loop iterations</a:t>
            </a:r>
          </a:p>
          <a:p>
            <a:r>
              <a:rPr lang="en-AU" dirty="0" smtClean="0"/>
              <a:t>Increases logical reads (rows in the same block fetched separately)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501090" y="178592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928802"/>
            <a:ext cx="66985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Array processing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Considered better: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Selects all data in a single operation</a:t>
            </a:r>
          </a:p>
          <a:p>
            <a:r>
              <a:rPr lang="en-AU" dirty="0" smtClean="0"/>
              <a:t>Large result sets might take longer as memory grows</a:t>
            </a:r>
          </a:p>
          <a:p>
            <a:r>
              <a:rPr lang="en-AU" dirty="0" smtClean="0"/>
              <a:t>Other concurrent sessions may have limited memory for sorts, etc. </a:t>
            </a:r>
          </a:p>
          <a:p>
            <a:r>
              <a:rPr lang="en-AU" dirty="0" smtClean="0"/>
              <a:t>Out of memory errors are possible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975"/>
          <a:stretch>
            <a:fillRect/>
          </a:stretch>
        </p:blipFill>
        <p:spPr bwMode="auto">
          <a:xfrm>
            <a:off x="928662" y="1753664"/>
            <a:ext cx="6357983" cy="246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Array processing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Considered best: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Never more that </a:t>
            </a:r>
            <a:r>
              <a:rPr lang="en-AU" dirty="0" err="1" smtClean="0"/>
              <a:t>p_array_size</a:t>
            </a:r>
            <a:r>
              <a:rPr lang="en-AU" dirty="0" smtClean="0"/>
              <a:t> elements in collection</a:t>
            </a:r>
          </a:p>
          <a:p>
            <a:r>
              <a:rPr lang="en-AU" dirty="0" smtClean="0"/>
              <a:t>Best throughput,  acceptable memory utilization</a:t>
            </a:r>
          </a:p>
          <a:p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8079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Array processing (</a:t>
            </a:r>
            <a:r>
              <a:rPr lang="en-AU" dirty="0" err="1" smtClean="0"/>
              <a:t>plsql_optimize_level</a:t>
            </a:r>
            <a:r>
              <a:rPr lang="en-AU" dirty="0" smtClean="0"/>
              <a:t>=1)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42910" y="1785926"/>
          <a:ext cx="764386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>
            <a:off x="1571604" y="1214422"/>
            <a:ext cx="928694" cy="928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500298" y="107154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No bulk collect </a:t>
            </a:r>
            <a:endParaRPr lang="en-AU" sz="16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7250925" y="3393281"/>
            <a:ext cx="785818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00694" y="278605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Bulk collect without LIMIT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838200"/>
          </a:xfrm>
        </p:spPr>
        <p:txBody>
          <a:bodyPr/>
          <a:lstStyle/>
          <a:p>
            <a:r>
              <a:rPr lang="en-AU" dirty="0" smtClean="0"/>
              <a:t>Bulk Collect and PLSQL_OPTIMIZE_LEVEL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PLSQL_OPTIMIZE_LEVEL&gt;1 causes transparent BULK COLLECT LIMIT 100</a:t>
            </a:r>
          </a:p>
          <a:p>
            <a:r>
              <a:rPr lang="en-AU" dirty="0" smtClean="0"/>
              <a:t>This means that FOR loops can actually be more efficient that unlimited BULK COLLECT!</a:t>
            </a:r>
            <a:endParaRPr lang="en-AU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42910" y="2857497"/>
          <a:ext cx="71438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0100" y="3071810"/>
            <a:ext cx="63401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********************************************************************************</a:t>
            </a:r>
          </a:p>
          <a:p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SQL ID : 6z2hybgm1ahkh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SELECT /*+ cache(t) */ PK, DATA 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FROM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BULK_COLLECT_TAB</a:t>
            </a:r>
          </a:p>
          <a:p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call     count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cpu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elapsed       disk      query    current        rows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------- ------  -------- ---------- ---------- ---------- ----------  ----------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Parse        1      0.00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0.00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0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Execute      1      0.00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0.00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0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AU" sz="1000" dirty="0" err="1" smtClean="0">
                <a:latin typeface="Courier New" pitchFamily="49" charset="0"/>
                <a:cs typeface="Courier New" pitchFamily="49" charset="0"/>
              </a:rPr>
              <a:t>0</a:t>
            </a:r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Fetch    25000      3.26      12.49      73530      98241          0     2499998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------- ------  -------- ---------- ---------- ---------- ----------  ----------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total    25002      3.26      12.49      73530      98241          0     2499998</a:t>
            </a:r>
          </a:p>
          <a:p>
            <a:endParaRPr lang="en-AU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Misses in library cache during parse: 1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Optimizer mode: ALL_ROWS</a:t>
            </a:r>
          </a:p>
          <a:p>
            <a:r>
              <a:rPr lang="en-AU" sz="1000" dirty="0" smtClean="0">
                <a:latin typeface="Courier New" pitchFamily="49" charset="0"/>
                <a:cs typeface="Courier New" pitchFamily="49" charset="0"/>
              </a:rPr>
              <a:t>Parsing user id: 88     (recursive depth: 1)</a:t>
            </a:r>
          </a:p>
          <a:p>
            <a:endParaRPr lang="en-AU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Reduce unnecessary Looping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Unnecessary loop iterations burn CPU</a:t>
            </a:r>
            <a:endParaRPr lang="en-AU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571900" cy="442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3857620" y="1857364"/>
          <a:ext cx="492919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Remove loop Invariant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Any term in a loop that does not vary should be extracted from the loop</a:t>
            </a:r>
          </a:p>
          <a:p>
            <a:r>
              <a:rPr lang="en-AU" dirty="0" smtClean="0"/>
              <a:t>PLSQL_OPTIMIZE_LEVEL&gt;1 does this automatically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5518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Loop invariant terms relocated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67195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Loop invariant performance improvements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hart 3"/>
          <p:cNvGraphicFramePr/>
          <p:nvPr/>
        </p:nvGraphicFramePr>
        <p:xfrm>
          <a:off x="714348" y="1428736"/>
          <a:ext cx="757242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routines </a:t>
            </a:r>
            <a:endParaRPr lang="en-US" dirty="0"/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3181344" cy="4776806"/>
          </a:xfrm>
        </p:spPr>
        <p:txBody>
          <a:bodyPr/>
          <a:lstStyle/>
          <a:p>
            <a:r>
              <a:rPr lang="en-US" dirty="0" smtClean="0"/>
              <a:t>Recursive routines often offer elegant solutions.</a:t>
            </a:r>
          </a:p>
          <a:p>
            <a:r>
              <a:rPr lang="en-US" dirty="0" smtClean="0"/>
              <a:t>However, deep recursion is memory-intensive and usually not scalable</a:t>
            </a:r>
            <a:endParaRPr lang="en-US" dirty="0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3990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46863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PL/SQL top tips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Optimize network traffic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Array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Set PLSQL_OPTIMIZE_LEVEL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Loop processing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Recursion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NoCopy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Associative arrays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Bind variables in NDS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Number crunching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Using the profiler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G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Recursion memory overhead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285860"/>
            <a:ext cx="6500858" cy="15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500034" y="2928934"/>
          <a:ext cx="7786743" cy="318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NOCOPY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NOCOPY clause causes a parameter to be passed “by reference” rather than “by value” </a:t>
            </a:r>
          </a:p>
          <a:p>
            <a:r>
              <a:rPr lang="en-AU" dirty="0" smtClean="0"/>
              <a:t>Without NOCOPY, a copy of each parameter variable is created within the subroutine</a:t>
            </a:r>
          </a:p>
          <a:p>
            <a:r>
              <a:rPr lang="en-AU" dirty="0" smtClean="0"/>
              <a:t>This is particularly expensive when collections are passed as parameters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6086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NoCopy</a:t>
            </a:r>
            <a:r>
              <a:rPr lang="en-AU" dirty="0" smtClean="0"/>
              <a:t> performance gains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4,000 row, 10 column “table”;  </a:t>
            </a:r>
            <a:r>
              <a:rPr lang="en-AU" smtClean="0"/>
              <a:t>4000 lookups: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42910" y="1857364"/>
          <a:ext cx="764386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Associative arrays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4422"/>
            <a:ext cx="7772400" cy="4957778"/>
          </a:xfrm>
        </p:spPr>
        <p:txBody>
          <a:bodyPr/>
          <a:lstStyle/>
          <a:p>
            <a:r>
              <a:rPr lang="en-AU" dirty="0" smtClean="0"/>
              <a:t>Traditionally, sequential scans of PLSQL tables are used for caching database table data:</a:t>
            </a:r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6229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521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Associative arrays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Associative arrays allow for faster and simpler lookups: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6362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85992"/>
            <a:ext cx="4705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Associative array performance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10,000 random customer lookups with 55,000 customers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42910" y="2071678"/>
          <a:ext cx="750099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Bind variables in Dynamic SQL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bind variables allows sharable SQL, reduces parse overhead and minimizes latch contention </a:t>
            </a:r>
          </a:p>
          <a:p>
            <a:r>
              <a:rPr lang="en-AU" dirty="0" smtClean="0"/>
              <a:t>Unlike other languages, PL/SQL uses bind variables transparently</a:t>
            </a:r>
          </a:p>
          <a:p>
            <a:r>
              <a:rPr lang="en-AU" dirty="0" smtClean="0"/>
              <a:t>However, dynamic SQL makes it easy to “forget”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62579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bind variables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5934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Bind variable performance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10,000 calls like this:</a:t>
            </a:r>
          </a:p>
          <a:p>
            <a:endParaRPr lang="en-A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248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785786" y="2214554"/>
          <a:ext cx="700092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Number crunching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2984"/>
            <a:ext cx="7772400" cy="5029216"/>
          </a:xfrm>
        </p:spPr>
        <p:txBody>
          <a:bodyPr/>
          <a:lstStyle/>
          <a:p>
            <a:r>
              <a:rPr lang="en-AU" dirty="0" smtClean="0"/>
              <a:t>Until recently, it’s been hard to determine how </a:t>
            </a:r>
            <a:r>
              <a:rPr lang="en-AU" smtClean="0"/>
              <a:t>much </a:t>
            </a:r>
            <a:r>
              <a:rPr lang="en-AU" smtClean="0"/>
              <a:t>time is </a:t>
            </a:r>
            <a:r>
              <a:rPr lang="en-AU" dirty="0" smtClean="0"/>
              <a:t>spent in PLSQL code, </a:t>
            </a:r>
            <a:r>
              <a:rPr lang="en-AU" dirty="0" err="1" smtClean="0"/>
              <a:t>vs</a:t>
            </a:r>
            <a:r>
              <a:rPr lang="en-AU" dirty="0" smtClean="0"/>
              <a:t> time in SQL inside PLSQL: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6944"/>
            <a:ext cx="9168565" cy="44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Tip 0: It’s usually the SQL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PL/SQL routines spend most of their time executing SELECT statements and DML</a:t>
            </a:r>
          </a:p>
          <a:p>
            <a:r>
              <a:rPr lang="en-AU" dirty="0" smtClean="0"/>
              <a:t>Tune these first:</a:t>
            </a:r>
          </a:p>
          <a:p>
            <a:pPr lvl="1"/>
            <a:r>
              <a:rPr lang="en-AU" dirty="0" smtClean="0"/>
              <a:t>Identify proportion of time spent in SQL (profiler, V$SQL)</a:t>
            </a:r>
          </a:p>
          <a:p>
            <a:pPr lvl="1"/>
            <a:r>
              <a:rPr lang="en-AU" dirty="0" smtClean="0"/>
              <a:t>Use SQL Trace+ tkprof or the profiler to identify top SQL</a:t>
            </a:r>
          </a:p>
          <a:p>
            <a:r>
              <a:rPr lang="en-AU" dirty="0" smtClean="0"/>
              <a:t>SQL tuning is a big topic but:</a:t>
            </a:r>
          </a:p>
          <a:p>
            <a:pPr lvl="1"/>
            <a:r>
              <a:rPr lang="en-AU" dirty="0" smtClean="0"/>
              <a:t>Look at statistics collection policies</a:t>
            </a:r>
          </a:p>
          <a:p>
            <a:pPr lvl="2"/>
            <a:r>
              <a:rPr lang="en-AU" dirty="0" smtClean="0"/>
              <a:t>In development AND in production</a:t>
            </a:r>
          </a:p>
          <a:p>
            <a:pPr lvl="1"/>
            <a:r>
              <a:rPr lang="en-AU" dirty="0" smtClean="0"/>
              <a:t>Consider adequacy of indexing</a:t>
            </a:r>
          </a:p>
          <a:p>
            <a:pPr lvl="1"/>
            <a:r>
              <a:rPr lang="en-AU" dirty="0" smtClean="0"/>
              <a:t>Learn hints</a:t>
            </a:r>
          </a:p>
          <a:p>
            <a:pPr lvl="1"/>
            <a:r>
              <a:rPr lang="en-AU" dirty="0" smtClean="0"/>
              <a:t>Exploit 10g/11g tuning facilities (if licensed)</a:t>
            </a:r>
          </a:p>
          <a:p>
            <a:pPr lvl="1"/>
            <a:r>
              <a:rPr lang="en-AU" dirty="0" smtClean="0"/>
              <a:t>Don’t issue SQL when you don’t need to</a:t>
            </a:r>
          </a:p>
          <a:p>
            <a:pPr lvl="1"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 for computation?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71501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Your results </a:t>
            </a:r>
            <a:r>
              <a:rPr lang="en-AU" b="1" u="sng" dirty="0" smtClean="0"/>
              <a:t>will</a:t>
            </a:r>
            <a:r>
              <a:rPr lang="en-AU" dirty="0" smtClean="0"/>
              <a:t> vary</a:t>
            </a:r>
            <a:endParaRPr lang="en-AU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71472" y="1285860"/>
          <a:ext cx="771530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Native didn’t work well for me…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 need a routine with no SQL and </a:t>
            </a:r>
            <a:r>
              <a:rPr lang="en-AU" u="sng" dirty="0" smtClean="0"/>
              <a:t>no</a:t>
            </a:r>
            <a:r>
              <a:rPr lang="en-AU" dirty="0" smtClean="0"/>
              <a:t> built in functions!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7593714" cy="52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profiler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DBMS_PROFILER is the best way to find PL/SQL “hot spots”: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6057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2868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Toad profiler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Hierarchical profiler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686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472" y="4643446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$ </a:t>
            </a:r>
            <a:r>
              <a:rPr lang="en-AU" dirty="0" err="1" smtClean="0"/>
              <a:t>plshprof</a:t>
            </a:r>
            <a:r>
              <a:rPr lang="en-AU" dirty="0" smtClean="0"/>
              <a:t> -output </a:t>
            </a:r>
            <a:r>
              <a:rPr lang="en-AU" dirty="0" err="1" smtClean="0"/>
              <a:t>hprof</a:t>
            </a:r>
            <a:r>
              <a:rPr lang="en-AU" dirty="0" smtClean="0"/>
              <a:t> demo1.trc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Plshprof</a:t>
            </a:r>
            <a:r>
              <a:rPr lang="en-AU" dirty="0" smtClean="0"/>
              <a:t> output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2984"/>
            <a:ext cx="710315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DBMS_HPROF tables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36" y="1133456"/>
            <a:ext cx="9221936" cy="57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Toad Hierarchical profiler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858180" cy="486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11g and other stuff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11g Native compilation </a:t>
            </a:r>
          </a:p>
          <a:p>
            <a:r>
              <a:rPr lang="en-AU" dirty="0" smtClean="0"/>
              <a:t>11g In-lining</a:t>
            </a:r>
          </a:p>
          <a:p>
            <a:r>
              <a:rPr lang="en-AU" dirty="0" smtClean="0"/>
              <a:t>Data types (SIMPLE_INTEGER)</a:t>
            </a:r>
          </a:p>
          <a:p>
            <a:r>
              <a:rPr lang="en-AU" dirty="0" smtClean="0"/>
              <a:t>IF and CASE ordering</a:t>
            </a:r>
          </a:p>
          <a:p>
            <a:r>
              <a:rPr lang="en-AU" dirty="0" smtClean="0"/>
              <a:t>SQL tuning (duh!)</a:t>
            </a:r>
          </a:p>
          <a:p>
            <a:r>
              <a:rPr lang="en-AU" dirty="0" smtClean="0"/>
              <a:t>PLSQL Function cache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PLSQL_OPTIMIZE_LEVEL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Introduced in 10g</a:t>
            </a:r>
          </a:p>
          <a:p>
            <a:r>
              <a:rPr lang="en-AU" dirty="0" smtClean="0"/>
              <a:t>Controls transparent optimization of PL/SQL code </a:t>
            </a:r>
            <a:r>
              <a:rPr lang="en-AU" u="sng" dirty="0" smtClean="0"/>
              <a:t>similar </a:t>
            </a:r>
            <a:r>
              <a:rPr lang="en-AU" dirty="0" smtClean="0"/>
              <a:t>to reorganizing code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Level 0: No optimization</a:t>
            </a:r>
          </a:p>
          <a:p>
            <a:pPr lvl="1"/>
            <a:r>
              <a:rPr lang="en-AU" dirty="0" smtClean="0"/>
              <a:t>Level 1: Minor optimizations, not much reorganization</a:t>
            </a:r>
          </a:p>
          <a:p>
            <a:pPr lvl="1"/>
            <a:r>
              <a:rPr lang="en-AU" dirty="0" smtClean="0"/>
              <a:t>Level 2: (the default) Significant reorganization including loop optimizations and automatic bulk collect</a:t>
            </a:r>
          </a:p>
          <a:p>
            <a:pPr lvl="1"/>
            <a:r>
              <a:rPr lang="en-AU" dirty="0" smtClean="0"/>
              <a:t>Level 3: (11g only) Further optimizations, notably automatic in-lining of subroutines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Function cache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Suits deterministic but expensive functions</a:t>
            </a:r>
          </a:p>
          <a:p>
            <a:r>
              <a:rPr lang="en-AU" dirty="0" smtClean="0"/>
              <a:t>Expensive table lookups on non-volatile tables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7715304" cy="27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100 executions, random date ranges 1-30 days: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42910" y="2143116"/>
          <a:ext cx="650085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 – Q&amp;A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Motivations for stored procedures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Historically:</a:t>
            </a:r>
          </a:p>
          <a:p>
            <a:pPr lvl="1"/>
            <a:r>
              <a:rPr lang="en-AU" dirty="0" smtClean="0"/>
              <a:t>Security</a:t>
            </a:r>
          </a:p>
          <a:p>
            <a:pPr lvl="1"/>
            <a:r>
              <a:rPr lang="en-AU" dirty="0" smtClean="0"/>
              <a:t>Client-Server division of labour</a:t>
            </a:r>
          </a:p>
          <a:p>
            <a:pPr lvl="1"/>
            <a:r>
              <a:rPr lang="en-AU" dirty="0" smtClean="0"/>
              <a:t>Separation of business logic</a:t>
            </a:r>
          </a:p>
          <a:p>
            <a:pPr lvl="1"/>
            <a:r>
              <a:rPr lang="en-AU" dirty="0" smtClean="0"/>
              <a:t>Manageability</a:t>
            </a:r>
          </a:p>
          <a:p>
            <a:pPr lvl="1"/>
            <a:r>
              <a:rPr lang="en-AU" dirty="0" smtClean="0"/>
              <a:t>Portability ?</a:t>
            </a:r>
          </a:p>
          <a:p>
            <a:pPr lvl="1"/>
            <a:r>
              <a:rPr lang="en-AU" dirty="0" smtClean="0"/>
              <a:t>Network overhead </a:t>
            </a:r>
          </a:p>
          <a:p>
            <a:pPr lvl="1"/>
            <a:r>
              <a:rPr lang="en-AU" dirty="0" smtClean="0"/>
              <a:t>Divide and conquer complex SQL</a:t>
            </a:r>
          </a:p>
          <a:p>
            <a:r>
              <a:rPr lang="en-AU" dirty="0" smtClean="0"/>
              <a:t>Today</a:t>
            </a:r>
          </a:p>
          <a:p>
            <a:pPr lvl="1"/>
            <a:r>
              <a:rPr lang="en-AU" dirty="0" smtClean="0"/>
              <a:t>Middle tier provides most of these</a:t>
            </a:r>
          </a:p>
          <a:p>
            <a:pPr lvl="1"/>
            <a:r>
              <a:rPr lang="en-AU" dirty="0" smtClean="0"/>
              <a:t>Network traffic is perhaps the strongest remaining motivation</a:t>
            </a:r>
          </a:p>
          <a:p>
            <a:pPr lvl="1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Optimizing network</a:t>
            </a:r>
            <a:r>
              <a:rPr lang="en-AU" baseline="0" dirty="0" smtClean="0"/>
              <a:t> traffic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2752716" cy="4876800"/>
          </a:xfrm>
        </p:spPr>
        <p:txBody>
          <a:bodyPr/>
          <a:lstStyle/>
          <a:p>
            <a:r>
              <a:rPr lang="en-AU" dirty="0" smtClean="0"/>
              <a:t>PL/SQL routines most massively outperform other languages when network round trips are significant.</a:t>
            </a:r>
            <a:endParaRPr lang="en-A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4114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0042"/>
            <a:ext cx="41148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traffic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24880" cy="1133468"/>
          </a:xfrm>
        </p:spPr>
        <p:txBody>
          <a:bodyPr/>
          <a:lstStyle/>
          <a:p>
            <a:r>
              <a:rPr lang="en-AU" dirty="0" smtClean="0"/>
              <a:t>Routines that process large numbers of rows and return simple aggregates are also candidates for a stored procedure approach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84341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Stored procedure alternative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58238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traffic example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 b="-32"/>
          <a:stretch>
            <a:fillRect/>
          </a:stretch>
        </p:blipFill>
        <p:spPr bwMode="auto">
          <a:xfrm>
            <a:off x="500034" y="1285860"/>
            <a:ext cx="76438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est2007">
  <a:themeElements>
    <a:clrScheme name="Quest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_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Quest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Quest2007</Template>
  <TotalTime>6216</TotalTime>
  <Words>933</Words>
  <Application>Microsoft Office PowerPoint</Application>
  <PresentationFormat>On-screen Show (4:3)</PresentationFormat>
  <Paragraphs>232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Quest2007</vt:lpstr>
      <vt:lpstr>High Performance PL/SQL</vt:lpstr>
      <vt:lpstr>PL/SQL top tips</vt:lpstr>
      <vt:lpstr>Tip 0: It’s usually the SQL </vt:lpstr>
      <vt:lpstr>PLSQL_OPTIMIZE_LEVEL</vt:lpstr>
      <vt:lpstr>Motivations for stored procedures </vt:lpstr>
      <vt:lpstr>Optimizing network traffic</vt:lpstr>
      <vt:lpstr>Network traffic</vt:lpstr>
      <vt:lpstr>Stored procedure alternative </vt:lpstr>
      <vt:lpstr>Network traffic example </vt:lpstr>
      <vt:lpstr>Array processing </vt:lpstr>
      <vt:lpstr>Array processing </vt:lpstr>
      <vt:lpstr>Array processing </vt:lpstr>
      <vt:lpstr>Array processing (plsql_optimize_level=1) </vt:lpstr>
      <vt:lpstr>Bulk Collect and PLSQL_OPTIMIZE_LEVEL</vt:lpstr>
      <vt:lpstr>Reduce unnecessary Looping</vt:lpstr>
      <vt:lpstr>Remove loop Invariant terms</vt:lpstr>
      <vt:lpstr>Loop invariant terms relocated </vt:lpstr>
      <vt:lpstr>Loop invariant performance improvements</vt:lpstr>
      <vt:lpstr>Recursive routines </vt:lpstr>
      <vt:lpstr>Recursion memory overhead </vt:lpstr>
      <vt:lpstr>NOCOPY</vt:lpstr>
      <vt:lpstr>NoCopy performance gains</vt:lpstr>
      <vt:lpstr>Associative arrays </vt:lpstr>
      <vt:lpstr>Associative arrays</vt:lpstr>
      <vt:lpstr>Associative array performance</vt:lpstr>
      <vt:lpstr>Bind variables in Dynamic SQL </vt:lpstr>
      <vt:lpstr>Using bind variables </vt:lpstr>
      <vt:lpstr>Bind variable performance </vt:lpstr>
      <vt:lpstr>Number crunching</vt:lpstr>
      <vt:lpstr>Java for computation?</vt:lpstr>
      <vt:lpstr>Why Native didn’t work well for me…</vt:lpstr>
      <vt:lpstr>The profiler </vt:lpstr>
      <vt:lpstr>Slide 33</vt:lpstr>
      <vt:lpstr>Toad profiler support</vt:lpstr>
      <vt:lpstr>Hierarchical profiler</vt:lpstr>
      <vt:lpstr>Plshprof output </vt:lpstr>
      <vt:lpstr>DBMS_HPROF tables </vt:lpstr>
      <vt:lpstr>Toad Hierarchical profiler</vt:lpstr>
      <vt:lpstr>11g and other stuff</vt:lpstr>
      <vt:lpstr>Function cache example</vt:lpstr>
      <vt:lpstr>Slide 41</vt:lpstr>
      <vt:lpstr>Thank You – Q&amp;A</vt:lpstr>
    </vt:vector>
  </TitlesOfParts>
  <Company>Quest Software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PL/SQL</dc:title>
  <dc:creator>Guy Harrison</dc:creator>
  <cp:lastModifiedBy>Guy Harrison</cp:lastModifiedBy>
  <cp:revision>1308</cp:revision>
  <dcterms:created xsi:type="dcterms:W3CDTF">2008-09-28T07:51:29Z</dcterms:created>
  <dcterms:modified xsi:type="dcterms:W3CDTF">2008-10-19T08:36:17Z</dcterms:modified>
</cp:coreProperties>
</file>