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267" r:id="rId2"/>
    <p:sldId id="1672" r:id="rId3"/>
    <p:sldId id="1638" r:id="rId4"/>
    <p:sldId id="1674" r:id="rId5"/>
    <p:sldId id="1687" r:id="rId6"/>
    <p:sldId id="1688" r:id="rId7"/>
    <p:sldId id="1690" r:id="rId8"/>
    <p:sldId id="1675" r:id="rId9"/>
    <p:sldId id="1680" r:id="rId10"/>
    <p:sldId id="1691" r:id="rId11"/>
    <p:sldId id="1692" r:id="rId12"/>
    <p:sldId id="1693" r:id="rId13"/>
    <p:sldId id="1677" r:id="rId14"/>
    <p:sldId id="1650" r:id="rId15"/>
    <p:sldId id="1698" r:id="rId16"/>
    <p:sldId id="1651" r:id="rId17"/>
    <p:sldId id="1652" r:id="rId18"/>
    <p:sldId id="1653" r:id="rId19"/>
    <p:sldId id="1654" r:id="rId20"/>
    <p:sldId id="1655" r:id="rId21"/>
    <p:sldId id="1656" r:id="rId22"/>
    <p:sldId id="1657" r:id="rId23"/>
    <p:sldId id="1658" r:id="rId24"/>
    <p:sldId id="1659" r:id="rId25"/>
    <p:sldId id="1660" r:id="rId26"/>
    <p:sldId id="1661" r:id="rId27"/>
    <p:sldId id="1662" r:id="rId28"/>
    <p:sldId id="1645" r:id="rId29"/>
    <p:sldId id="1670" r:id="rId30"/>
    <p:sldId id="1665" r:id="rId31"/>
    <p:sldId id="1667" r:id="rId32"/>
    <p:sldId id="1668" r:id="rId33"/>
    <p:sldId id="1646" r:id="rId34"/>
    <p:sldId id="1696" r:id="rId35"/>
    <p:sldId id="1697" r:id="rId36"/>
    <p:sldId id="1671" r:id="rId37"/>
    <p:sldId id="1622" r:id="rId38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815E"/>
    <a:srgbClr val="969696"/>
    <a:srgbClr val="777777"/>
    <a:srgbClr val="EAEAEA"/>
    <a:srgbClr val="D40000"/>
    <a:srgbClr val="E80000"/>
    <a:srgbClr val="333333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6726" autoAdjust="0"/>
  </p:normalViewPr>
  <p:slideViewPr>
    <p:cSldViewPr snapToGrid="0">
      <p:cViewPr varScale="1">
        <p:scale>
          <a:sx n="75" d="100"/>
          <a:sy n="75" d="100"/>
        </p:scale>
        <p:origin x="-426" y="-90"/>
      </p:cViewPr>
      <p:guideLst>
        <p:guide orient="horz" pos="2402"/>
        <p:guide pos="2874"/>
        <p:guide pos="4589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802" y="228"/>
      </p:cViewPr>
      <p:guideLst>
        <p:guide orient="horz" pos="3174"/>
        <p:guide pos="2245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BC819-729A-46C6-AC42-A1EAD05DB912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0"/>
      <dgm:spPr/>
    </dgm:pt>
    <dgm:pt modelId="{C650A6C1-2DFD-4105-B089-DEFDF7057C07}" type="pres">
      <dgm:prSet presAssocID="{A61BC819-729A-46C6-AC42-A1EAD05DB912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43F5880A-869C-4563-9FCE-93EE6A840BB3}" type="presOf" srcId="{A61BC819-729A-46C6-AC42-A1EAD05DB912}" destId="{C650A6C1-2DFD-4105-B089-DEFDF7057C07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2" tIns="49491" rIns="98982" bIns="49491" numCol="1" anchor="t" anchorCtr="0" compatLnSpc="1">
            <a:prstTxWarp prst="textNoShape">
              <a:avLst/>
            </a:prstTxWarp>
          </a:bodyPr>
          <a:lstStyle>
            <a:lvl1pPr algn="l" defTabSz="98991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2" tIns="49491" rIns="98982" bIns="49491" numCol="1" anchor="t" anchorCtr="0" compatLnSpc="1">
            <a:prstTxWarp prst="textNoShape">
              <a:avLst/>
            </a:prstTxWarp>
          </a:bodyPr>
          <a:lstStyle>
            <a:lvl1pPr algn="r" defTabSz="98991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2" tIns="49491" rIns="98982" bIns="49491" numCol="1" anchor="b" anchorCtr="0" compatLnSpc="1">
            <a:prstTxWarp prst="textNoShape">
              <a:avLst/>
            </a:prstTxWarp>
          </a:bodyPr>
          <a:lstStyle>
            <a:lvl1pPr algn="l" defTabSz="98991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2" tIns="49491" rIns="98982" bIns="49491" numCol="1" anchor="b" anchorCtr="0" compatLnSpc="1">
            <a:prstTxWarp prst="textNoShape">
              <a:avLst/>
            </a:prstTxWarp>
          </a:bodyPr>
          <a:lstStyle>
            <a:lvl1pPr algn="r" defTabSz="98991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BDEE9AA-A0AF-4C0D-B2EA-6229848B3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2" tIns="49491" rIns="98982" bIns="49491" numCol="1" anchor="t" anchorCtr="0" compatLnSpc="1">
            <a:prstTxWarp prst="textNoShape">
              <a:avLst/>
            </a:prstTxWarp>
          </a:bodyPr>
          <a:lstStyle>
            <a:lvl1pPr algn="l" defTabSz="98991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2" tIns="49491" rIns="98982" bIns="49491" numCol="1" anchor="t" anchorCtr="0" compatLnSpc="1">
            <a:prstTxWarp prst="textNoShape">
              <a:avLst/>
            </a:prstTxWarp>
          </a:bodyPr>
          <a:lstStyle>
            <a:lvl1pPr algn="r" defTabSz="98991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207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2" tIns="49491" rIns="98982" bIns="49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2" tIns="49491" rIns="98982" bIns="49491" numCol="1" anchor="b" anchorCtr="0" compatLnSpc="1">
            <a:prstTxWarp prst="textNoShape">
              <a:avLst/>
            </a:prstTxWarp>
          </a:bodyPr>
          <a:lstStyle>
            <a:lvl1pPr algn="l" defTabSz="98991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2" tIns="49491" rIns="98982" bIns="49491" numCol="1" anchor="b" anchorCtr="0" compatLnSpc="1">
            <a:prstTxWarp prst="textNoShape">
              <a:avLst/>
            </a:prstTxWarp>
          </a:bodyPr>
          <a:lstStyle>
            <a:lvl1pPr algn="r" defTabSz="98991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47EFE47-DDF4-45A6-B20D-D7EFF6677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2pPr>
    <a:lvl3pPr marL="338138" indent="-109538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10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3pPr>
    <a:lvl4pPr marL="579438" indent="-120650" algn="l" rtl="0" eaLnBrk="0" fontAlgn="base" hangingPunct="0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4pPr>
    <a:lvl5pPr marL="6937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ea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013"/>
            <a:fld id="{298268EC-37A0-4185-B6D3-C803BC6E42AB}" type="slidenum">
              <a:rPr lang="zh-TW" altLang="en-US" smtClean="0">
                <a:ea typeface="MS PGothic"/>
                <a:cs typeface="Arial" charset="0"/>
              </a:rPr>
              <a:pPr defTabSz="989013"/>
              <a:t>37</a:t>
            </a:fld>
            <a:endParaRPr lang="en-US" altLang="zh-TW" smtClean="0">
              <a:ea typeface="MS PGothic"/>
              <a:cs typeface="Arial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766763"/>
            <a:ext cx="5186362" cy="3830637"/>
          </a:xfrm>
          <a:ln w="12700" cap="flat">
            <a:solidFill>
              <a:schemeClr val="tx1"/>
            </a:solidFill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6163"/>
            <a:ext cx="5203825" cy="4602162"/>
          </a:xfrm>
          <a:noFill/>
          <a:ln/>
        </p:spPr>
        <p:txBody>
          <a:bodyPr lIns="95313" tIns="47657" rIns="95313" bIns="47657"/>
          <a:lstStyle/>
          <a:p>
            <a:pPr eaLnBrk="1" hangingPunct="1"/>
            <a:endParaRPr lang="nl-NL" smtClean="0">
              <a:ea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0338" y="541338"/>
            <a:ext cx="1895475" cy="5375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3913" y="541338"/>
            <a:ext cx="5534025" cy="5375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541338"/>
            <a:ext cx="75819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23913" y="1839913"/>
            <a:ext cx="7399337" cy="40767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913" y="1839913"/>
            <a:ext cx="3622675" cy="407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839913"/>
            <a:ext cx="3624262" cy="407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Red 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324600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Small Red Squar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913" y="1839913"/>
            <a:ext cx="73993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23913" y="541338"/>
            <a:ext cx="75819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and Second Line Like This</a:t>
            </a:r>
          </a:p>
        </p:txBody>
      </p:sp>
      <p:sp>
        <p:nvSpPr>
          <p:cNvPr id="1033" name="Rectangle 6"/>
          <p:cNvSpPr>
            <a:spLocks noChangeArrowheads="1"/>
          </p:cNvSpPr>
          <p:nvPr userDrawn="1"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pic>
        <p:nvPicPr>
          <p:cNvPr id="1031" name="Picture 7" descr="Oracle WHIT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6378575"/>
            <a:ext cx="94773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.nz/imgres?imgurl=http://www.riverlifepgh.org/_uploads/giant_eagle.jpg&amp;imgrefurl=http://www.riverlifepgh.org/&amp;usg=__5cAUfNm117FDkcT95GI2gGzsu2M=&amp;h=706&amp;w=1220&amp;sz=74&amp;hl=en&amp;start=3&amp;itbs=1&amp;tbnid=bErS36eaq7iztM:&amp;tbnh=87&amp;tbnw=150&amp;prev=/images?q=giant+eagle+logo&amp;hl=en&amp;gbv=2&amp;tbs=isch: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.nz/imgres?imgurl=http://www.riverlifepgh.org/_uploads/giant_eagle.jpg&amp;imgrefurl=http://www.riverlifepgh.org/&amp;usg=__5cAUfNm117FDkcT95GI2gGzsu2M=&amp;h=706&amp;w=1220&amp;sz=74&amp;hl=en&amp;start=3&amp;itbs=1&amp;tbnid=bErS36eaq7iztM:&amp;tbnh=87&amp;tbnw=150&amp;prev=/images?q=giant+eagle+logo&amp;hl=en&amp;gbv=2&amp;tbs=isch: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.nz/imgres?imgurl=http://www.riverlifepgh.org/_uploads/giant_eagle.jpg&amp;imgrefurl=http://www.riverlifepgh.org/&amp;usg=__5cAUfNm117FDkcT95GI2gGzsu2M=&amp;h=706&amp;w=1220&amp;sz=74&amp;hl=en&amp;start=3&amp;itbs=1&amp;tbnid=bErS36eaq7iztM:&amp;tbnh=87&amp;tbnw=150&amp;prev=/images?q=giant+eagle+logo&amp;hl=en&amp;gbv=2&amp;tbs=isch: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4.pn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44.pn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Wide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6450"/>
            <a:ext cx="91440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57188" y="4162425"/>
            <a:ext cx="7772400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ＭＳ Ｐゴシック" charset="-128"/>
              </a:rPr>
              <a:t>The Sun Oracle Database Machine</a:t>
            </a:r>
            <a:endParaRPr lang="en-US" sz="1800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ＭＳ Ｐゴシック" charset="-128"/>
            </a:endParaRP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2813" y="6211888"/>
            <a:ext cx="292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8" descr="Polic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://www.tcmagazine.com/images/news/Hardware/Oracle/Oracle_Exadata_V2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063" y="804863"/>
            <a:ext cx="3009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3074"/>
          <p:cNvSpPr>
            <a:spLocks noChangeArrowheads="1"/>
          </p:cNvSpPr>
          <p:nvPr/>
        </p:nvSpPr>
        <p:spPr bwMode="auto">
          <a:xfrm>
            <a:off x="506413" y="4921250"/>
            <a:ext cx="731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cs typeface="Times New Roman" pitchFamily="18" charset="0"/>
              </a:rPr>
              <a:t>Barry Hodges</a:t>
            </a:r>
          </a:p>
          <a:p>
            <a:pPr eaLnBrk="0" hangingPunct="0"/>
            <a:r>
              <a:rPr lang="en-US" b="0">
                <a:cs typeface="Times New Roman" pitchFamily="18" charset="0"/>
              </a:rPr>
              <a:t>Senior Solution Architect</a:t>
            </a:r>
          </a:p>
          <a:p>
            <a:pPr eaLnBrk="0" hangingPunct="0"/>
            <a:r>
              <a:rPr lang="en-US" b="0">
                <a:cs typeface="Times New Roman" pitchFamily="18" charset="0"/>
              </a:rPr>
              <a:t>Oracle New Zealand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Giant Eagle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26632" name="Picture 2" descr="http://t2.gstatic.com/images?q=tbn:bErS36eaq7iztM:http://www.riverlifepgh.org/_uploads/giant_eag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6163" y="0"/>
            <a:ext cx="17478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685800" y="1600200"/>
            <a:ext cx="75374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b="0" kern="0" dirty="0">
                <a:latin typeface="+mn-lt"/>
                <a:ea typeface="MS PGothic" pitchFamily="34" charset="-128"/>
                <a:cs typeface="ＭＳ Ｐゴシック" charset="-128"/>
              </a:rPr>
              <a:t>One of the largest, privately owned and family-operated companies in the U.S. with annual sales of approximately $7.1 billion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00" b="0" kern="0" dirty="0">
                <a:latin typeface="+mn-lt"/>
                <a:ea typeface="MS PGothic" pitchFamily="34" charset="-128"/>
                <a:cs typeface="ＭＳ Ｐゴシック" charset="-128"/>
              </a:rPr>
              <a:t>	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b="0" kern="0" dirty="0">
                <a:latin typeface="+mn-lt"/>
                <a:ea typeface="MS PGothic" pitchFamily="34" charset="-128"/>
                <a:cs typeface="ＭＳ Ｐゴシック" charset="-128"/>
              </a:rPr>
              <a:t>223 Supermarket locations and 125 </a:t>
            </a:r>
            <a:r>
              <a:rPr lang="en-US" sz="2200" b="0" kern="0" dirty="0" err="1">
                <a:latin typeface="+mn-lt"/>
                <a:ea typeface="MS PGothic" pitchFamily="34" charset="-128"/>
                <a:cs typeface="ＭＳ Ｐゴシック" charset="-128"/>
              </a:rPr>
              <a:t>GetGo</a:t>
            </a:r>
            <a:r>
              <a:rPr lang="en-US" sz="1400" b="0" kern="0" baseline="70000" dirty="0">
                <a:latin typeface="+mn-lt"/>
                <a:ea typeface="MS PGothic" pitchFamily="34" charset="-128"/>
                <a:cs typeface="Arial" charset="0"/>
              </a:rPr>
              <a:t>®</a:t>
            </a:r>
            <a:r>
              <a:rPr lang="en-US" sz="2200" b="0" kern="0" dirty="0">
                <a:latin typeface="+mn-lt"/>
                <a:ea typeface="MS PGothic" pitchFamily="34" charset="-128"/>
                <a:cs typeface="ＭＳ Ｐゴシック" charset="-128"/>
              </a:rPr>
              <a:t> fuel stations located in Ohio, Pennsylvania, West Virginia and Maryland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1000" b="0" kern="0" dirty="0">
              <a:latin typeface="+mn-lt"/>
              <a:ea typeface="MS PGothic" pitchFamily="34" charset="-128"/>
              <a:cs typeface="ＭＳ Ｐゴシック" charset="-128"/>
            </a:endParaRP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b="0" kern="0" dirty="0">
                <a:latin typeface="+mn-lt"/>
                <a:ea typeface="MS PGothic" pitchFamily="34" charset="-128"/>
                <a:cs typeface="ＭＳ Ｐゴシック" charset="-128"/>
              </a:rPr>
              <a:t>More than 3.8 million active customers are enrolled in the Giant Eagle Advantage Card</a:t>
            </a:r>
            <a:r>
              <a:rPr lang="en-US" sz="1400" b="0" kern="0" baseline="70000" dirty="0">
                <a:latin typeface="+mn-lt"/>
                <a:ea typeface="MS PGothic" pitchFamily="34" charset="-128"/>
                <a:cs typeface="ＭＳ Ｐゴシック" charset="-128"/>
              </a:rPr>
              <a:t>®</a:t>
            </a:r>
            <a:r>
              <a:rPr lang="en-US" sz="2200" b="0" kern="0" dirty="0">
                <a:latin typeface="+mn-lt"/>
                <a:ea typeface="MS PGothic" pitchFamily="34" charset="-128"/>
                <a:cs typeface="ＭＳ Ｐゴシック" charset="-128"/>
              </a:rPr>
              <a:t> their loyalty card program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US" sz="1000" b="0" kern="0" dirty="0">
              <a:latin typeface="+mn-lt"/>
              <a:ea typeface="MS PGothic" pitchFamily="34" charset="-128"/>
              <a:cs typeface="ＭＳ Ｐゴシック" charset="-128"/>
            </a:endParaRP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b="0" kern="0" dirty="0">
                <a:latin typeface="+mn-lt"/>
                <a:ea typeface="MS PGothic" pitchFamily="34" charset="-128"/>
                <a:cs typeface="ＭＳ Ｐゴシック" charset="-128"/>
              </a:rPr>
              <a:t>5 million unique customers served annually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US" sz="1000" b="0" kern="0" dirty="0">
              <a:ea typeface="MS PGothic" pitchFamily="34" charset="-128"/>
              <a:cs typeface="ＭＳ Ｐゴシック" charset="-128"/>
            </a:endParaRP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b="0" kern="0" dirty="0">
                <a:ea typeface="MS PGothic" pitchFamily="34" charset="-128"/>
                <a:cs typeface="ＭＳ Ｐゴシック" charset="-128"/>
              </a:rPr>
              <a:t>Participated in the </a:t>
            </a:r>
            <a:r>
              <a:rPr lang="en-US" sz="2200" b="0" kern="0" dirty="0" err="1">
                <a:ea typeface="MS PGothic" pitchFamily="34" charset="-128"/>
                <a:cs typeface="ＭＳ Ｐゴシック" charset="-128"/>
              </a:rPr>
              <a:t>Exadata</a:t>
            </a:r>
            <a:r>
              <a:rPr lang="en-US" sz="2200" b="0" kern="0" dirty="0">
                <a:ea typeface="MS PGothic" pitchFamily="34" charset="-128"/>
                <a:cs typeface="ＭＳ Ｐゴシック" charset="-128"/>
              </a:rPr>
              <a:t> Beta Program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2200" b="0" kern="0" dirty="0"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Giant Eagle – Beta Test – Half Rack V1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aphicFrame>
        <p:nvGraphicFramePr>
          <p:cNvPr id="22" name="Group 1"/>
          <p:cNvGraphicFramePr>
            <a:graphicFrameLocks noGrp="1"/>
          </p:cNvGraphicFramePr>
          <p:nvPr/>
        </p:nvGraphicFramePr>
        <p:xfrm>
          <a:off x="314325" y="1666875"/>
          <a:ext cx="8569325" cy="4386263"/>
        </p:xfrm>
        <a:graphic>
          <a:graphicData uri="http://schemas.openxmlformats.org/drawingml/2006/table">
            <a:tbl>
              <a:tblPr/>
              <a:tblGrid>
                <a:gridCol w="4254500"/>
                <a:gridCol w="1157288"/>
                <a:gridCol w="1524000"/>
                <a:gridCol w="1633537"/>
              </a:tblGrid>
              <a:tr h="930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Task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Time in Current Environment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POC Time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 No Index)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Improvement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All GetGos for 13 weeks All Transactions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4010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(66.8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87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45X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Bananas - Movement 8 weeks 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200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(3.3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18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10X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Bananas - Category 2009 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440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(7.3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10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43X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Coupon Movement Type 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1264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(21.0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16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78X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Date to Date Movement Comparison - 53 weeks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10980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(183.0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229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(3.8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46X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Department Sales for GetGo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2588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(43.1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23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111X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7698" name="Picture 2" descr="http://t2.gstatic.com/images?q=tbn:bErS36eaq7iztM:http://www.riverlifepgh.org/_uploads/giant_eag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6163" y="0"/>
            <a:ext cx="17478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Giant Eagle – Beta Test – Half Rack V1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aphicFrame>
        <p:nvGraphicFramePr>
          <p:cNvPr id="22" name="Group 1"/>
          <p:cNvGraphicFramePr>
            <a:graphicFrameLocks noGrp="1"/>
          </p:cNvGraphicFramePr>
          <p:nvPr/>
        </p:nvGraphicFramePr>
        <p:xfrm>
          <a:off x="314325" y="1666875"/>
          <a:ext cx="8569325" cy="4386263"/>
        </p:xfrm>
        <a:graphic>
          <a:graphicData uri="http://schemas.openxmlformats.org/drawingml/2006/table">
            <a:tbl>
              <a:tblPr/>
              <a:tblGrid>
                <a:gridCol w="4254500"/>
                <a:gridCol w="1157288"/>
                <a:gridCol w="1524000"/>
                <a:gridCol w="1633537"/>
              </a:tblGrid>
              <a:tr h="930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Task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Time in Current Environment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POC Time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 No Index)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Improvement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OBI-EE:  Merchandising Level 1 Detail: Current - 4 weeks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26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3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7X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OBI-EE:  Merchandising Level 1 Detail: Current - 52 weeks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437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(7.3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28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14X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Promotion Items for 1 week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42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26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0.6X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Sales and Customer Counts 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582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(9.7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30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18X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Gift Card Movement 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75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(1.2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7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9X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Top Movers 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5525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(92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179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(3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29X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8722" name="Picture 2" descr="http://t2.gstatic.com/images?q=tbn:bErS36eaq7iztM:http://www.riverlifepgh.org/_uploads/giant_eag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6163" y="0"/>
            <a:ext cx="17478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29699" name="Picture 2" descr="Bluepr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5350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2514600"/>
            <a:ext cx="9144000" cy="1828800"/>
          </a:xfrm>
          <a:prstGeom prst="rect">
            <a:avLst/>
          </a:prstGeom>
          <a:gradFill rotWithShape="1">
            <a:gsLst>
              <a:gs pos="0">
                <a:schemeClr val="tx1">
                  <a:alpha val="75000"/>
                </a:schemeClr>
              </a:gs>
              <a:gs pos="100000">
                <a:schemeClr val="tx1">
                  <a:gamma/>
                  <a:shade val="46275"/>
                  <a:invGamma/>
                  <a:alpha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altLang="ja-JP" sz="4400" dirty="0">
                <a:solidFill>
                  <a:schemeClr val="bg1"/>
                </a:solidFill>
                <a:ea typeface="MS PGothic" pitchFamily="34" charset="-128"/>
                <a:cs typeface="+mn-cs"/>
              </a:rPr>
              <a:t>The Propeller Head Stuff</a:t>
            </a:r>
            <a:endParaRPr lang="en-US" altLang="ja-JP" sz="4400" dirty="0">
              <a:solidFill>
                <a:schemeClr val="bg1"/>
              </a:solidFill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Best Machine for Data Warehousing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30724" name="Rectangle 57"/>
          <p:cNvSpPr>
            <a:spLocks noChangeArrowheads="1"/>
          </p:cNvSpPr>
          <p:nvPr/>
        </p:nvSpPr>
        <p:spPr bwMode="auto">
          <a:xfrm>
            <a:off x="511175" y="1252538"/>
            <a:ext cx="8128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</a:pPr>
            <a:endParaRPr lang="en-GB"/>
          </a:p>
        </p:txBody>
      </p:sp>
      <p:sp>
        <p:nvSpPr>
          <p:cNvPr id="7" name="Rectangle 44"/>
          <p:cNvSpPr txBox="1">
            <a:spLocks noChangeArrowheads="1"/>
          </p:cNvSpPr>
          <p:nvPr/>
        </p:nvSpPr>
        <p:spPr bwMode="auto">
          <a:xfrm>
            <a:off x="1895475" y="1562100"/>
            <a:ext cx="7000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kern="0" dirty="0">
                <a:latin typeface="Arial" pitchFamily="34" charset="0"/>
                <a:ea typeface="MS PGothic" pitchFamily="34" charset="-128"/>
                <a:cs typeface="ＭＳ Ｐゴシック" charset="-128"/>
              </a:rPr>
              <a:t>Version 1</a:t>
            </a:r>
          </a:p>
          <a:p>
            <a:pPr marL="569913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0" kern="0" dirty="0">
                <a:latin typeface="Arial" pitchFamily="34" charset="0"/>
                <a:ea typeface="MS PGothic" pitchFamily="34" charset="-128"/>
                <a:cs typeface="+mn-cs"/>
              </a:rPr>
              <a:t>World’s Fastest Machine for Data Warehousing</a:t>
            </a:r>
          </a:p>
          <a:p>
            <a:pPr marL="569913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0" kern="0" dirty="0">
                <a:latin typeface="Arial" pitchFamily="34" charset="0"/>
                <a:ea typeface="MS PGothic" pitchFamily="34" charset="-128"/>
                <a:cs typeface="+mn-cs"/>
              </a:rPr>
              <a:t>Extreme Performance for Sequential I/O</a:t>
            </a:r>
          </a:p>
          <a:p>
            <a:pPr marL="569913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0" kern="0" dirty="0">
                <a:latin typeface="Arial" pitchFamily="34" charset="0"/>
                <a:ea typeface="MS PGothic" pitchFamily="34" charset="-128"/>
                <a:cs typeface="+mn-cs"/>
              </a:rPr>
              <a:t>10x Faster than other Oracle D/W Systems</a:t>
            </a:r>
          </a:p>
        </p:txBody>
      </p:sp>
      <p:pic>
        <p:nvPicPr>
          <p:cNvPr id="30726" name="Picture 12" descr="qs_hero4_single_tra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3522663"/>
            <a:ext cx="11652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4"/>
          <p:cNvSpPr txBox="1">
            <a:spLocks noChangeArrowheads="1"/>
          </p:cNvSpPr>
          <p:nvPr/>
        </p:nvSpPr>
        <p:spPr bwMode="auto">
          <a:xfrm>
            <a:off x="371475" y="3875088"/>
            <a:ext cx="70008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kern="0" dirty="0">
                <a:latin typeface="Arial" pitchFamily="34" charset="0"/>
                <a:ea typeface="MS PGothic" pitchFamily="34" charset="-128"/>
                <a:cs typeface="ＭＳ Ｐゴシック" charset="-128"/>
              </a:rPr>
              <a:t>Version 2</a:t>
            </a:r>
          </a:p>
          <a:p>
            <a:pPr marL="569913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0" kern="0">
                <a:latin typeface="Arial" pitchFamily="34" charset="0"/>
                <a:ea typeface="MS PGothic" pitchFamily="34" charset="-128"/>
                <a:cs typeface="+mn-cs"/>
              </a:rPr>
              <a:t>5 x Version 1 Data Warehousing Performance</a:t>
            </a:r>
          </a:p>
          <a:p>
            <a:pPr marL="569913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0" kern="0">
                <a:latin typeface="Arial" pitchFamily="34" charset="0"/>
                <a:ea typeface="MS PGothic" pitchFamily="34" charset="-128"/>
                <a:cs typeface="+mn-cs"/>
              </a:rPr>
              <a:t>World’s </a:t>
            </a:r>
            <a:r>
              <a:rPr lang="en-US" sz="2400" b="0" kern="0" dirty="0">
                <a:latin typeface="Arial" pitchFamily="34" charset="0"/>
                <a:ea typeface="MS PGothic" pitchFamily="34" charset="-128"/>
                <a:cs typeface="+mn-cs"/>
              </a:rPr>
              <a:t>Fastest Machine for OLTP</a:t>
            </a:r>
          </a:p>
          <a:p>
            <a:pPr marL="569913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0" kern="0" dirty="0">
                <a:latin typeface="Arial" pitchFamily="34" charset="0"/>
                <a:ea typeface="MS PGothic" pitchFamily="34" charset="-128"/>
                <a:cs typeface="+mn-cs"/>
              </a:rPr>
              <a:t>Extreme Performance for Random I/O</a:t>
            </a:r>
          </a:p>
          <a:p>
            <a:pPr marL="569913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0" kern="0" dirty="0">
                <a:latin typeface="Arial" pitchFamily="34" charset="0"/>
                <a:ea typeface="MS PGothic" pitchFamily="34" charset="-128"/>
                <a:cs typeface="+mn-cs"/>
              </a:rPr>
              <a:t>Dramatic new </a:t>
            </a:r>
            <a:r>
              <a:rPr lang="en-US" sz="2400" b="0" kern="0" dirty="0" err="1">
                <a:latin typeface="Arial" pitchFamily="34" charset="0"/>
                <a:ea typeface="MS PGothic" pitchFamily="34" charset="-128"/>
                <a:cs typeface="+mn-cs"/>
              </a:rPr>
              <a:t>Exadata</a:t>
            </a:r>
            <a:r>
              <a:rPr lang="en-US" sz="2400" b="0" kern="0" dirty="0">
                <a:latin typeface="Arial" pitchFamily="34" charset="0"/>
                <a:ea typeface="MS PGothic" pitchFamily="34" charset="-128"/>
                <a:cs typeface="+mn-cs"/>
              </a:rPr>
              <a:t> Software Capabilities</a:t>
            </a:r>
          </a:p>
        </p:txBody>
      </p:sp>
      <p:pic>
        <p:nvPicPr>
          <p:cNvPr id="30728" name="Picture 14"/>
          <p:cNvPicPr>
            <a:picLocks noChangeAspect="1" noChangeArrowheads="1"/>
          </p:cNvPicPr>
          <p:nvPr/>
        </p:nvPicPr>
        <p:blipFill>
          <a:blip r:embed="rId3"/>
          <a:srcRect l="49445" r="26970"/>
          <a:stretch>
            <a:fillRect/>
          </a:stretch>
        </p:blipFill>
        <p:spPr bwMode="auto">
          <a:xfrm>
            <a:off x="520700" y="1360488"/>
            <a:ext cx="1062038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Best Machine for Data Warehousing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31748" name="Picture 7" descr="qs_hero6_cluster_trans.png"/>
          <p:cNvPicPr>
            <a:picLocks noChangeAspect="1"/>
          </p:cNvPicPr>
          <p:nvPr/>
        </p:nvPicPr>
        <p:blipFill>
          <a:blip r:embed="rId2"/>
          <a:srcRect l="18433" t="13159" r="26495" b="18428"/>
          <a:stretch>
            <a:fillRect/>
          </a:stretch>
        </p:blipFill>
        <p:spPr bwMode="auto">
          <a:xfrm>
            <a:off x="2659063" y="2187575"/>
            <a:ext cx="37766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A Simple Query Example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984250" y="3376613"/>
            <a:ext cx="7456488" cy="24860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2200" b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32773" name="Oval 4"/>
          <p:cNvSpPr>
            <a:spLocks noChangeArrowheads="1"/>
          </p:cNvSpPr>
          <p:nvPr/>
        </p:nvSpPr>
        <p:spPr bwMode="auto">
          <a:xfrm>
            <a:off x="1820863" y="3449638"/>
            <a:ext cx="5992812" cy="23209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GB" sz="2200" b="0"/>
          </a:p>
        </p:txBody>
      </p:sp>
      <p:sp>
        <p:nvSpPr>
          <p:cNvPr id="32774" name="Text Box 17"/>
          <p:cNvSpPr txBox="1">
            <a:spLocks noChangeArrowheads="1"/>
          </p:cNvSpPr>
          <p:nvPr/>
        </p:nvSpPr>
        <p:spPr bwMode="auto">
          <a:xfrm>
            <a:off x="5484813" y="1708150"/>
            <a:ext cx="178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1800"/>
              <a:t>Exadata Storage Grid</a:t>
            </a:r>
          </a:p>
        </p:txBody>
      </p:sp>
      <p:sp>
        <p:nvSpPr>
          <p:cNvPr id="32775" name="Line 19"/>
          <p:cNvSpPr>
            <a:spLocks noChangeShapeType="1"/>
          </p:cNvSpPr>
          <p:nvPr/>
        </p:nvSpPr>
        <p:spPr bwMode="auto">
          <a:xfrm flipV="1">
            <a:off x="4941888" y="2754313"/>
            <a:ext cx="628650" cy="669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2776" name="Line 20"/>
          <p:cNvSpPr>
            <a:spLocks noChangeShapeType="1"/>
          </p:cNvSpPr>
          <p:nvPr/>
        </p:nvSpPr>
        <p:spPr bwMode="auto">
          <a:xfrm flipV="1">
            <a:off x="5151438" y="3033713"/>
            <a:ext cx="419100" cy="3905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2777" name="Line 21"/>
          <p:cNvSpPr>
            <a:spLocks noChangeShapeType="1"/>
          </p:cNvSpPr>
          <p:nvPr/>
        </p:nvSpPr>
        <p:spPr bwMode="auto">
          <a:xfrm>
            <a:off x="5378450" y="3460750"/>
            <a:ext cx="192088" cy="4286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2778" name="Line 22"/>
          <p:cNvSpPr>
            <a:spLocks noChangeShapeType="1"/>
          </p:cNvSpPr>
          <p:nvPr/>
        </p:nvSpPr>
        <p:spPr bwMode="auto">
          <a:xfrm>
            <a:off x="5187950" y="3429000"/>
            <a:ext cx="382588" cy="8318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2779" name="Line 23"/>
          <p:cNvSpPr>
            <a:spLocks noChangeShapeType="1"/>
          </p:cNvSpPr>
          <p:nvPr/>
        </p:nvSpPr>
        <p:spPr bwMode="auto">
          <a:xfrm>
            <a:off x="4984750" y="3435350"/>
            <a:ext cx="585788" cy="11763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2780" name="Rectangle 24"/>
          <p:cNvSpPr>
            <a:spLocks noChangeArrowheads="1"/>
          </p:cNvSpPr>
          <p:nvPr/>
        </p:nvSpPr>
        <p:spPr bwMode="auto">
          <a:xfrm>
            <a:off x="984250" y="4675188"/>
            <a:ext cx="1044575" cy="1116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GB" sz="2200" b="0"/>
          </a:p>
        </p:txBody>
      </p:sp>
      <p:pic>
        <p:nvPicPr>
          <p:cNvPr id="32781" name="Picture 25" descr="People: Professional, White col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538538"/>
            <a:ext cx="5429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AutoShape 26"/>
          <p:cNvSpPr>
            <a:spLocks noChangeArrowheads="1"/>
          </p:cNvSpPr>
          <p:nvPr/>
        </p:nvSpPr>
        <p:spPr bwMode="auto">
          <a:xfrm rot="17131860">
            <a:off x="1404938" y="4810125"/>
            <a:ext cx="742950" cy="736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>
              <a:rot lat="20399999" lon="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2075" tIns="46038" rIns="92075" bIns="46038" anchor="ctr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2200" b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57" name="Oval 39"/>
          <p:cNvSpPr>
            <a:spLocks noChangeArrowheads="1"/>
          </p:cNvSpPr>
          <p:nvPr/>
        </p:nvSpPr>
        <p:spPr bwMode="auto">
          <a:xfrm>
            <a:off x="2031414" y="4989647"/>
            <a:ext cx="1254496" cy="789868"/>
          </a:xfrm>
          <a:prstGeom prst="ellipse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SUM</a:t>
            </a:r>
          </a:p>
        </p:txBody>
      </p:sp>
      <p:sp>
        <p:nvSpPr>
          <p:cNvPr id="32786" name="Line 40"/>
          <p:cNvSpPr>
            <a:spLocks noChangeShapeType="1"/>
          </p:cNvSpPr>
          <p:nvPr/>
        </p:nvSpPr>
        <p:spPr bwMode="auto">
          <a:xfrm flipV="1">
            <a:off x="5360988" y="3238500"/>
            <a:ext cx="209550" cy="1857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pic>
        <p:nvPicPr>
          <p:cNvPr id="32787" name="Picture 43" descr="C:\Documents and Settings\jloaiza\My Documents\My Pictures\tab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2950" y="2413000"/>
            <a:ext cx="1560513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Oval 44"/>
          <p:cNvSpPr>
            <a:spLocks noChangeArrowheads="1"/>
          </p:cNvSpPr>
          <p:nvPr/>
        </p:nvSpPr>
        <p:spPr bwMode="auto">
          <a:xfrm>
            <a:off x="3210853" y="1758589"/>
            <a:ext cx="1895125" cy="1029442"/>
          </a:xfrm>
          <a:prstGeom prst="ellipse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bg1"/>
                </a:solidFill>
              </a:rPr>
              <a:t>Optimizer Chooses Partitions and Indexes to Access</a:t>
            </a: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5521240" y="5468355"/>
            <a:ext cx="2474145" cy="630152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sz="1600" b="0" dirty="0">
                <a:solidFill>
                  <a:schemeClr val="bg1"/>
                </a:solidFill>
              </a:rPr>
              <a:t>10 TB scanned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sz="1600" b="0" dirty="0">
                <a:solidFill>
                  <a:schemeClr val="bg1"/>
                </a:solidFill>
              </a:rPr>
              <a:t>1 GB returned to servers</a:t>
            </a:r>
          </a:p>
        </p:txBody>
      </p:sp>
      <p:sp>
        <p:nvSpPr>
          <p:cNvPr id="32794" name="Text Box 2"/>
          <p:cNvSpPr txBox="1">
            <a:spLocks noChangeArrowheads="1"/>
          </p:cNvSpPr>
          <p:nvPr/>
        </p:nvSpPr>
        <p:spPr bwMode="auto">
          <a:xfrm>
            <a:off x="1501775" y="2555875"/>
            <a:ext cx="1785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1800"/>
              <a:t>Oracle Database Grid</a:t>
            </a:r>
          </a:p>
        </p:txBody>
      </p:sp>
      <p:sp>
        <p:nvSpPr>
          <p:cNvPr id="63" name="AutoShape 16"/>
          <p:cNvSpPr>
            <a:spLocks noChangeArrowheads="1"/>
          </p:cNvSpPr>
          <p:nvPr/>
        </p:nvSpPr>
        <p:spPr bwMode="auto">
          <a:xfrm>
            <a:off x="705078" y="1685991"/>
            <a:ext cx="1478098" cy="927805"/>
          </a:xfrm>
          <a:prstGeom prst="wedgeRectCallout">
            <a:avLst>
              <a:gd name="adj1" fmla="val -19940"/>
              <a:gd name="adj2" fmla="val 136227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bg1"/>
                </a:solidFill>
              </a:rPr>
              <a:t>What were my sales yesterday?</a:t>
            </a:r>
          </a:p>
        </p:txBody>
      </p:sp>
      <p:grpSp>
        <p:nvGrpSpPr>
          <p:cNvPr id="32798" name="Group 31"/>
          <p:cNvGrpSpPr>
            <a:grpSpLocks/>
          </p:cNvGrpSpPr>
          <p:nvPr/>
        </p:nvGrpSpPr>
        <p:grpSpPr bwMode="auto">
          <a:xfrm>
            <a:off x="1743075" y="3159125"/>
            <a:ext cx="1812925" cy="1636713"/>
            <a:chOff x="1821" y="1060"/>
            <a:chExt cx="2118" cy="1799"/>
          </a:xfrm>
        </p:grpSpPr>
        <p:grpSp>
          <p:nvGrpSpPr>
            <p:cNvPr id="32811" name="Group 32"/>
            <p:cNvGrpSpPr>
              <a:grpSpLocks/>
            </p:cNvGrpSpPr>
            <p:nvPr/>
          </p:nvGrpSpPr>
          <p:grpSpPr bwMode="auto">
            <a:xfrm>
              <a:off x="1821" y="1815"/>
              <a:ext cx="2118" cy="1044"/>
              <a:chOff x="335" y="982"/>
              <a:chExt cx="5186" cy="2559"/>
            </a:xfrm>
          </p:grpSpPr>
          <p:pic>
            <p:nvPicPr>
              <p:cNvPr id="32817" name="Picture 3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" y="2370"/>
                <a:ext cx="5186" cy="1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18" name="Picture 3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" y="1906"/>
                <a:ext cx="5186" cy="1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19" name="Picture 3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" y="1446"/>
                <a:ext cx="5186" cy="1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20" name="Picture 3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" y="982"/>
                <a:ext cx="5186" cy="1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812" name="Group 37"/>
            <p:cNvGrpSpPr>
              <a:grpSpLocks/>
            </p:cNvGrpSpPr>
            <p:nvPr/>
          </p:nvGrpSpPr>
          <p:grpSpPr bwMode="auto">
            <a:xfrm>
              <a:off x="1821" y="1060"/>
              <a:ext cx="2118" cy="1044"/>
              <a:chOff x="335" y="982"/>
              <a:chExt cx="5186" cy="2559"/>
            </a:xfrm>
          </p:grpSpPr>
          <p:pic>
            <p:nvPicPr>
              <p:cNvPr id="32813" name="Picture 3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" y="2370"/>
                <a:ext cx="5186" cy="1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14" name="Picture 3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" y="1906"/>
                <a:ext cx="5186" cy="1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15" name="Picture 4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" y="1446"/>
                <a:ext cx="5186" cy="1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16" name="Picture 4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" y="982"/>
                <a:ext cx="5186" cy="1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5" name="Oval 41"/>
          <p:cNvSpPr>
            <a:spLocks noChangeArrowheads="1"/>
          </p:cNvSpPr>
          <p:nvPr/>
        </p:nvSpPr>
        <p:spPr bwMode="auto">
          <a:xfrm>
            <a:off x="1698221" y="3493685"/>
            <a:ext cx="1848349" cy="1029441"/>
          </a:xfrm>
          <a:prstGeom prst="ellipse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sum(sales) </a:t>
            </a:r>
          </a:p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where</a:t>
            </a:r>
          </a:p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date =   '24-SEPT'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2802" name="Group 45"/>
          <p:cNvGrpSpPr>
            <a:grpSpLocks/>
          </p:cNvGrpSpPr>
          <p:nvPr/>
        </p:nvGrpSpPr>
        <p:grpSpPr bwMode="auto">
          <a:xfrm>
            <a:off x="5513388" y="2211388"/>
            <a:ext cx="2320925" cy="2663825"/>
            <a:chOff x="3688" y="1370"/>
            <a:chExt cx="1598" cy="1412"/>
          </a:xfrm>
        </p:grpSpPr>
        <p:pic>
          <p:nvPicPr>
            <p:cNvPr id="32807" name="Picture 4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8" y="2158"/>
              <a:ext cx="159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8" name="Picture 4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8" y="1894"/>
              <a:ext cx="159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9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8" y="1634"/>
              <a:ext cx="159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0" name="Picture 4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8" y="1370"/>
              <a:ext cx="159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Oval 42"/>
          <p:cNvSpPr>
            <a:spLocks noChangeArrowheads="1"/>
          </p:cNvSpPr>
          <p:nvPr/>
        </p:nvSpPr>
        <p:spPr bwMode="auto">
          <a:xfrm>
            <a:off x="5504514" y="2920471"/>
            <a:ext cx="2324458" cy="1591351"/>
          </a:xfrm>
          <a:prstGeom prst="ellipse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bg1"/>
                </a:solidFill>
              </a:rPr>
              <a:t>Scan compressed blocks in partitions/indexes</a:t>
            </a:r>
          </a:p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bg1"/>
                </a:solidFill>
              </a:rPr>
              <a:t>Retrieve sales amounts for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Sept 24</a:t>
            </a:r>
          </a:p>
        </p:txBody>
      </p:sp>
      <p:pic>
        <p:nvPicPr>
          <p:cNvPr id="32806" name="Picture 18" descr="Tables: Table with Header with Row Being Remov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8413" y="2541588"/>
            <a:ext cx="9048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Exadata Hybrid Columnar Compression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pSp>
        <p:nvGrpSpPr>
          <p:cNvPr id="33796" name="Group 371"/>
          <p:cNvGrpSpPr>
            <a:grpSpLocks/>
          </p:cNvGrpSpPr>
          <p:nvPr/>
        </p:nvGrpSpPr>
        <p:grpSpPr bwMode="auto">
          <a:xfrm>
            <a:off x="5634038" y="1614488"/>
            <a:ext cx="2374900" cy="976312"/>
            <a:chOff x="437558" y="2210446"/>
            <a:chExt cx="3705817" cy="1521342"/>
          </a:xfrm>
        </p:grpSpPr>
        <p:grpSp>
          <p:nvGrpSpPr>
            <p:cNvPr id="33920" name="Group 369"/>
            <p:cNvGrpSpPr>
              <a:grpSpLocks/>
            </p:cNvGrpSpPr>
            <p:nvPr/>
          </p:nvGrpSpPr>
          <p:grpSpPr bwMode="auto">
            <a:xfrm>
              <a:off x="437558" y="2210446"/>
              <a:ext cx="1875430" cy="964287"/>
              <a:chOff x="437558" y="1592646"/>
              <a:chExt cx="1875430" cy="964287"/>
            </a:xfrm>
          </p:grpSpPr>
          <p:sp>
            <p:nvSpPr>
              <p:cNvPr id="162" name="Rectangle 161"/>
              <p:cNvSpPr/>
              <p:nvPr/>
            </p:nvSpPr>
            <p:spPr bwMode="auto">
              <a:xfrm>
                <a:off x="437558" y="1592646"/>
                <a:ext cx="1875430" cy="964287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463834" y="1655708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978838" y="1655708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1262600" y="165570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1684983" y="165570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2099482" y="1655708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463834" y="1766067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978838" y="1766067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1262600" y="1766067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1684983" y="1766067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2099482" y="1766067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463834" y="1884311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978838" y="1884311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63834" y="1997291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978838" y="1997291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63834" y="2112914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978838" y="2112914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63834" y="2228518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978838" y="2228518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63834" y="2333620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978838" y="2333620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0080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63834" y="2443978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978838" y="2443978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0080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1262600" y="1884311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1684983" y="1884311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2099482" y="1884311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1262600" y="1997291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1684983" y="1997291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2099482" y="1997291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1262600" y="2112914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684983" y="2112914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2099482" y="2112914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1262600" y="222851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1684983" y="222851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2099482" y="2228518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1262600" y="2333620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1684983" y="2333620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2099482" y="2333620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1262600" y="244397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684983" y="244397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2099482" y="2443978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921" name="Group 368"/>
            <p:cNvGrpSpPr>
              <a:grpSpLocks/>
            </p:cNvGrpSpPr>
            <p:nvPr/>
          </p:nvGrpSpPr>
          <p:grpSpPr bwMode="auto">
            <a:xfrm>
              <a:off x="1375273" y="2445958"/>
              <a:ext cx="1875430" cy="964287"/>
              <a:chOff x="437558" y="2583246"/>
              <a:chExt cx="1875430" cy="964287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437558" y="2583246"/>
                <a:ext cx="1875430" cy="964287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463834" y="2646308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978838" y="2646308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1262600" y="264630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684983" y="264630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2099482" y="2646308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463834" y="2756667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978838" y="2756667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1262600" y="2756667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1684983" y="2756667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2099482" y="2756667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463834" y="2874911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978838" y="2874911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463834" y="2987891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978838" y="2987891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463834" y="3103514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978838" y="3103514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0080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463834" y="3219118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978838" y="3219118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0080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463834" y="3324220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978838" y="3324220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463834" y="3434578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978838" y="3434578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1262600" y="2874911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1684983" y="2874911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2099482" y="2874911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1262600" y="2987891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1684983" y="2987891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2099482" y="2987891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1262600" y="3103514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1684983" y="3103514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2099482" y="3103514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1262600" y="321911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1684983" y="321911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2099482" y="3219118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1262600" y="3324220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1684983" y="3324220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2099482" y="3324220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1262600" y="343457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1684983" y="343457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2099482" y="3434578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922" name="Group 367"/>
            <p:cNvGrpSpPr>
              <a:grpSpLocks/>
            </p:cNvGrpSpPr>
            <p:nvPr/>
          </p:nvGrpSpPr>
          <p:grpSpPr bwMode="auto">
            <a:xfrm>
              <a:off x="2267945" y="2767501"/>
              <a:ext cx="1875430" cy="964287"/>
              <a:chOff x="437558" y="3556910"/>
              <a:chExt cx="1875430" cy="964287"/>
            </a:xfrm>
          </p:grpSpPr>
          <p:sp>
            <p:nvSpPr>
              <p:cNvPr id="66" name="Rectangle 65"/>
              <p:cNvSpPr/>
              <p:nvPr/>
            </p:nvSpPr>
            <p:spPr bwMode="auto">
              <a:xfrm>
                <a:off x="437558" y="3556910"/>
                <a:ext cx="1875430" cy="964287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463834" y="3619972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978838" y="3619972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262600" y="3619972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84983" y="3619972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99482" y="3619972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463834" y="3730331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978838" y="3730331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262600" y="3730331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684983" y="3730331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099482" y="3730331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463834" y="3848575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978838" y="3848575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463834" y="3961555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978838" y="3961555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0080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63834" y="4077178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978838" y="4077178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463834" y="4192782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978838" y="4192782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63834" y="4297884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978838" y="4297884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463834" y="4408242"/>
                <a:ext cx="493983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978838" y="4408242"/>
                <a:ext cx="246992" cy="9459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1262600" y="3848575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1684983" y="3848575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099482" y="3848575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262600" y="3961555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1684983" y="3961555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2099482" y="3961555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262600" y="407717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1684983" y="4077178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099482" y="4077178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1262600" y="4192782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1684983" y="4192782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2099482" y="4192782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262600" y="4297884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1684983" y="4297884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2099482" y="4297884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62600" y="4408242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684983" y="4408242"/>
                <a:ext cx="394136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2099482" y="4408242"/>
                <a:ext cx="192469" cy="94592"/>
              </a:xfrm>
              <a:prstGeom prst="rect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797" name="Group 179"/>
          <p:cNvGrpSpPr>
            <a:grpSpLocks/>
          </p:cNvGrpSpPr>
          <p:nvPr/>
        </p:nvGrpSpPr>
        <p:grpSpPr bwMode="auto">
          <a:xfrm>
            <a:off x="6956425" y="3689350"/>
            <a:ext cx="1565275" cy="792163"/>
            <a:chOff x="6380146" y="3709082"/>
            <a:chExt cx="1875430" cy="948267"/>
          </a:xfrm>
        </p:grpSpPr>
        <p:sp>
          <p:nvSpPr>
            <p:cNvPr id="204" name="Rectangle 203"/>
            <p:cNvSpPr/>
            <p:nvPr/>
          </p:nvSpPr>
          <p:spPr bwMode="auto">
            <a:xfrm>
              <a:off x="6380146" y="3709082"/>
              <a:ext cx="1875430" cy="948267"/>
            </a:xfrm>
            <a:prstGeom prst="rect">
              <a:avLst/>
            </a:prstGeom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6468078" y="4305220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6747402" y="4305220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7037390" y="4305220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7334818" y="4305220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7611048" y="4305220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7904302" y="4305220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7334818" y="404480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7611048" y="404480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7904302" y="404480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6468078" y="4175992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6747402" y="4175992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7037390" y="4175992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7334818" y="4175992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7611048" y="4175992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7904302" y="4175992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468078" y="391058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6747402" y="391058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7037390" y="391058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7334818" y="391058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7611048" y="391058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7904302" y="391058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6468078" y="404480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6747402" y="404480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7037390" y="4044808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798" name="Group 181"/>
          <p:cNvGrpSpPr>
            <a:grpSpLocks/>
          </p:cNvGrpSpPr>
          <p:nvPr/>
        </p:nvGrpSpPr>
        <p:grpSpPr bwMode="auto">
          <a:xfrm>
            <a:off x="6235700" y="5491163"/>
            <a:ext cx="1346200" cy="452437"/>
            <a:chOff x="4389785" y="5451988"/>
            <a:chExt cx="1875430" cy="629998"/>
          </a:xfrm>
        </p:grpSpPr>
        <p:sp>
          <p:nvSpPr>
            <p:cNvPr id="230" name="Rectangle 229"/>
            <p:cNvSpPr/>
            <p:nvPr/>
          </p:nvSpPr>
          <p:spPr bwMode="auto">
            <a:xfrm>
              <a:off x="4389785" y="5451988"/>
              <a:ext cx="1875430" cy="629998"/>
            </a:xfrm>
            <a:prstGeom prst="rect">
              <a:avLst/>
            </a:prstGeom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5318706" y="5765785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5634083" y="5765785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5932586" y="5765785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5932586" y="5627381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4455182" y="5765785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4728161" y="5765785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5044628" y="5765785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4455182" y="5627381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4728161" y="5627381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5044628" y="5627381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5318706" y="5627381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5634083" y="5627381"/>
              <a:ext cx="246992" cy="94592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799" name="Rectangle 496"/>
          <p:cNvSpPr>
            <a:spLocks noChangeArrowheads="1"/>
          </p:cNvSpPr>
          <p:nvPr/>
        </p:nvSpPr>
        <p:spPr bwMode="auto">
          <a:xfrm>
            <a:off x="900113" y="1755775"/>
            <a:ext cx="386873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>
                <a:sym typeface="Arial" charset="0"/>
              </a:rPr>
              <a:t>Data is grouped by column</a:t>
            </a:r>
            <a:br>
              <a:rPr lang="en-US" sz="2400" b="0">
                <a:sym typeface="Arial" charset="0"/>
              </a:rPr>
            </a:br>
            <a:r>
              <a:rPr lang="en-US" sz="2400" b="0">
                <a:sym typeface="Arial" charset="0"/>
              </a:rPr>
              <a:t>and then compressed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400" b="0">
              <a:sym typeface="Arial" charset="0"/>
            </a:endParaRP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u="sng">
                <a:solidFill>
                  <a:schemeClr val="accent1"/>
                </a:solidFill>
                <a:sym typeface="Arial" charset="0"/>
              </a:rPr>
              <a:t>Query Mode</a:t>
            </a:r>
            <a:r>
              <a:rPr lang="en-US" sz="2400" b="0">
                <a:sym typeface="Arial" charset="0"/>
              </a:rPr>
              <a:t> for data warehousing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 b="0">
                <a:sym typeface="Arial" charset="0"/>
              </a:rPr>
              <a:t>Optimised for speed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>
                <a:solidFill>
                  <a:schemeClr val="accent1"/>
                </a:solidFill>
                <a:sym typeface="Arial" charset="0"/>
              </a:rPr>
              <a:t>10X compression </a:t>
            </a:r>
            <a:r>
              <a:rPr lang="en-US" sz="1400" b="0">
                <a:sym typeface="Arial" charset="0"/>
              </a:rPr>
              <a:t>typical 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 b="0">
                <a:sym typeface="Arial" charset="0"/>
              </a:rPr>
              <a:t>Scans improve proportionally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400" b="0">
              <a:sym typeface="Arial" charset="0"/>
            </a:endParaRP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u="sng">
                <a:solidFill>
                  <a:schemeClr val="accent1"/>
                </a:solidFill>
                <a:sym typeface="Arial" charset="0"/>
              </a:rPr>
              <a:t>Archival Mode</a:t>
            </a:r>
            <a:r>
              <a:rPr lang="en-US" sz="2400" b="0">
                <a:sym typeface="Arial" charset="0"/>
              </a:rPr>
              <a:t> for infrequently accessed data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 b="0">
                <a:sym typeface="Arial" charset="0"/>
              </a:rPr>
              <a:t>Optimized to reduce space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 b="0">
                <a:sym typeface="Arial" charset="0"/>
              </a:rPr>
              <a:t>15X compression is typical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 b="0">
                <a:sym typeface="Arial" charset="0"/>
              </a:rPr>
              <a:t>Up to 50X for some data</a:t>
            </a:r>
          </a:p>
        </p:txBody>
      </p:sp>
      <p:sp>
        <p:nvSpPr>
          <p:cNvPr id="244" name="Down Arrow 243"/>
          <p:cNvSpPr/>
          <p:nvPr/>
        </p:nvSpPr>
        <p:spPr bwMode="auto">
          <a:xfrm rot="19373542">
            <a:off x="7185915" y="2702758"/>
            <a:ext cx="726434" cy="967066"/>
          </a:xfrm>
          <a:prstGeom prst="downArrow">
            <a:avLst>
              <a:gd name="adj1" fmla="val 50000"/>
              <a:gd name="adj2" fmla="val 57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2200" b="0">
              <a:latin typeface="Arial" pitchFamily="-111" charset="0"/>
              <a:ea typeface="ＭＳ Ｐゴシック" pitchFamily="50" charset="-128"/>
              <a:cs typeface="+mn-cs"/>
            </a:endParaRPr>
          </a:p>
        </p:txBody>
      </p:sp>
      <p:sp>
        <p:nvSpPr>
          <p:cNvPr id="245" name="Down Arrow 244"/>
          <p:cNvSpPr/>
          <p:nvPr/>
        </p:nvSpPr>
        <p:spPr bwMode="auto">
          <a:xfrm rot="2577051">
            <a:off x="7255189" y="4553330"/>
            <a:ext cx="726434" cy="967066"/>
          </a:xfrm>
          <a:prstGeom prst="downArrow">
            <a:avLst>
              <a:gd name="adj1" fmla="val 50000"/>
              <a:gd name="adj2" fmla="val 57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2200" b="0">
              <a:latin typeface="Arial" pitchFamily="-111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Flash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090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03" name="Rectangle 5"/>
          <p:cNvSpPr txBox="1">
            <a:spLocks noChangeArrowheads="1"/>
          </p:cNvSpPr>
          <p:nvPr/>
        </p:nvSpPr>
        <p:spPr bwMode="auto">
          <a:xfrm>
            <a:off x="273050" y="1720850"/>
            <a:ext cx="34290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400" b="0" kern="0" dirty="0">
                <a:latin typeface="+mn-lt"/>
                <a:ea typeface="MS PGothic" pitchFamily="34" charset="-128"/>
                <a:cs typeface="ＭＳ Ｐゴシック" charset="-128"/>
              </a:rPr>
              <a:t>Flash storage more than doubles scan throughput</a:t>
            </a:r>
          </a:p>
          <a:p>
            <a:pPr marL="569913" lvl="1" indent="-228600" eaLnBrk="0" hangingPunct="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kern="0" dirty="0">
                <a:latin typeface="+mn-lt"/>
                <a:ea typeface="MS PGothic" pitchFamily="34" charset="-128"/>
                <a:cs typeface="+mn-cs"/>
              </a:rPr>
              <a:t>50 GB/sec</a:t>
            </a:r>
          </a:p>
          <a:p>
            <a:pPr marL="569913" lvl="1" indent="-228600" eaLnBrk="0" hangingPunct="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endParaRPr lang="en-US" sz="1000" b="0" kern="0" dirty="0">
              <a:latin typeface="+mn-lt"/>
              <a:ea typeface="MS PGothic" pitchFamily="34" charset="-128"/>
              <a:cs typeface="+mn-cs"/>
            </a:endParaRP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400" b="0" kern="0" dirty="0">
                <a:latin typeface="+mn-lt"/>
                <a:ea typeface="MS PGothic" pitchFamily="34" charset="-128"/>
                <a:cs typeface="ＭＳ Ｐゴシック" charset="-128"/>
              </a:rPr>
              <a:t>Combined with Hybrid Columnar Compression</a:t>
            </a:r>
          </a:p>
          <a:p>
            <a:pPr marL="569913" lvl="1" indent="-228600" eaLnBrk="0" hangingPunct="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b="0" kern="0" dirty="0">
                <a:latin typeface="+mn-lt"/>
                <a:ea typeface="MS PGothic" pitchFamily="34" charset="-128"/>
                <a:cs typeface="+mn-cs"/>
              </a:rPr>
              <a:t>Up to </a:t>
            </a:r>
            <a:r>
              <a:rPr lang="en-US" kern="0" dirty="0">
                <a:latin typeface="+mn-lt"/>
                <a:ea typeface="MS PGothic" pitchFamily="34" charset="-128"/>
                <a:cs typeface="+mn-cs"/>
              </a:rPr>
              <a:t>50 TB of data fits in flash</a:t>
            </a:r>
          </a:p>
          <a:p>
            <a:pPr marL="569913" lvl="1" indent="-228600" eaLnBrk="0" hangingPunct="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b="0" kern="0" dirty="0">
                <a:latin typeface="+mn-lt"/>
                <a:ea typeface="MS PGothic" pitchFamily="34" charset="-128"/>
                <a:cs typeface="+mn-cs"/>
              </a:rPr>
              <a:t>Queries on compressed data run up to 	    </a:t>
            </a:r>
            <a:r>
              <a:rPr lang="en-US" kern="0" dirty="0">
                <a:latin typeface="+mn-lt"/>
                <a:ea typeface="MS PGothic" pitchFamily="34" charset="-128"/>
                <a:cs typeface="+mn-cs"/>
              </a:rPr>
              <a:t>500 GB/sec</a:t>
            </a:r>
            <a:endParaRPr lang="en-US" kern="0" dirty="0">
              <a:latin typeface="+mn-lt"/>
              <a:ea typeface="MS PGothic" pitchFamily="34" charset="-128"/>
              <a:cs typeface="+mn-cs"/>
            </a:endParaRPr>
          </a:p>
        </p:txBody>
      </p:sp>
      <p:graphicFrame>
        <p:nvGraphicFramePr>
          <p:cNvPr id="80898" name="Object 20"/>
          <p:cNvGraphicFramePr>
            <a:graphicFrameLocks noChangeAspect="1"/>
          </p:cNvGraphicFramePr>
          <p:nvPr/>
        </p:nvGraphicFramePr>
        <p:xfrm>
          <a:off x="3848100" y="912813"/>
          <a:ext cx="5194300" cy="4267200"/>
        </p:xfrm>
        <a:graphic>
          <a:graphicData uri="http://schemas.openxmlformats.org/presentationml/2006/ole">
            <p:oleObj spid="_x0000_s80898" name="Chart" r:id="rId3" imgW="5191070" imgH="4267290" progId="MSGraph.Chart.8">
              <p:embed followColorScheme="full"/>
            </p:oleObj>
          </a:graphicData>
        </a:graphic>
      </p:graphicFrame>
      <p:pic>
        <p:nvPicPr>
          <p:cNvPr id="80903" name="Picture 17"/>
          <p:cNvPicPr>
            <a:picLocks noChangeAspect="1" noChangeArrowheads="1"/>
          </p:cNvPicPr>
          <p:nvPr/>
        </p:nvPicPr>
        <p:blipFill>
          <a:blip r:embed="rId4"/>
          <a:srcRect l="71155" t="17041" r="9792" b="12875"/>
          <a:stretch>
            <a:fillRect/>
          </a:stretch>
        </p:blipFill>
        <p:spPr bwMode="auto">
          <a:xfrm>
            <a:off x="4795838" y="5464175"/>
            <a:ext cx="33813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Rectangle 34"/>
          <p:cNvSpPr>
            <a:spLocks noChangeArrowheads="1"/>
          </p:cNvSpPr>
          <p:nvPr/>
        </p:nvSpPr>
        <p:spPr bwMode="auto">
          <a:xfrm>
            <a:off x="3962400" y="1343025"/>
            <a:ext cx="5181600" cy="574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GB" sz="2600" b="0"/>
          </a:p>
        </p:txBody>
      </p:sp>
      <p:pic>
        <p:nvPicPr>
          <p:cNvPr id="80905" name="Picture 30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2650" y="5441950"/>
            <a:ext cx="3111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0906" name="Picture 30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9463" y="5462588"/>
            <a:ext cx="269875" cy="804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0907" name="Picture 14" descr="qs_hero4_single_tran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5463" y="5422900"/>
            <a:ext cx="377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" name="AutoShape 8"/>
          <p:cNvSpPr>
            <a:spLocks noChangeArrowheads="1"/>
          </p:cNvSpPr>
          <p:nvPr/>
        </p:nvSpPr>
        <p:spPr bwMode="auto">
          <a:xfrm>
            <a:off x="7712197" y="1479445"/>
            <a:ext cx="1212849" cy="949325"/>
          </a:xfrm>
          <a:prstGeom prst="irregularSeal1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2200">
                <a:solidFill>
                  <a:schemeClr val="bg1"/>
                </a:solidFill>
                <a:ea typeface="ＭＳ Ｐゴシック" pitchFamily="34" charset="-128"/>
              </a:rPr>
              <a:t>50</a:t>
            </a:r>
          </a:p>
        </p:txBody>
      </p:sp>
      <p:sp>
        <p:nvSpPr>
          <p:cNvPr id="80911" name="Rectangle 35"/>
          <p:cNvSpPr>
            <a:spLocks noChangeArrowheads="1"/>
          </p:cNvSpPr>
          <p:nvPr/>
        </p:nvSpPr>
        <p:spPr bwMode="auto">
          <a:xfrm>
            <a:off x="4233863" y="1606550"/>
            <a:ext cx="701675" cy="4143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GB" sz="2600" b="0"/>
          </a:p>
        </p:txBody>
      </p:sp>
      <p:sp>
        <p:nvSpPr>
          <p:cNvPr id="253" name="Text Box 36"/>
          <p:cNvSpPr txBox="1">
            <a:spLocks noChangeArrowheads="1"/>
          </p:cNvSpPr>
          <p:nvPr/>
        </p:nvSpPr>
        <p:spPr bwMode="auto">
          <a:xfrm>
            <a:off x="4405313" y="4859338"/>
            <a:ext cx="957262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2075" tIns="46038" rIns="92075" bIns="46038">
            <a:spAutoFit/>
          </a:bodyPr>
          <a:lstStyle/>
          <a:p>
            <a:pPr marL="119063" indent="-119063" algn="ctr">
              <a:buClr>
                <a:schemeClr val="accent1"/>
              </a:buClr>
              <a:defRPr/>
            </a:pPr>
            <a:r>
              <a:rPr lang="en-US" sz="1500">
                <a:ea typeface="ＭＳ Ｐゴシック" pitchFamily="34" charset="-128"/>
                <a:cs typeface="+mn-cs"/>
              </a:rPr>
              <a:t>HITACHI</a:t>
            </a:r>
          </a:p>
          <a:p>
            <a:pPr marL="119063" indent="-119063" algn="ctr">
              <a:buClr>
                <a:schemeClr val="accent1"/>
              </a:buClr>
              <a:defRPr/>
            </a:pPr>
            <a:r>
              <a:rPr lang="en-US" sz="1200" b="0">
                <a:ea typeface="ＭＳ Ｐゴシック" pitchFamily="34" charset="-128"/>
                <a:cs typeface="+mn-cs"/>
              </a:rPr>
              <a:t>USP V</a:t>
            </a:r>
          </a:p>
        </p:txBody>
      </p:sp>
      <p:sp>
        <p:nvSpPr>
          <p:cNvPr id="254" name="Text Box 37"/>
          <p:cNvSpPr txBox="1">
            <a:spLocks noChangeArrowheads="1"/>
          </p:cNvSpPr>
          <p:nvPr/>
        </p:nvSpPr>
        <p:spPr bwMode="auto">
          <a:xfrm>
            <a:off x="5421313" y="4859338"/>
            <a:ext cx="1233487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2075" tIns="46038" rIns="92075" bIns="46038">
            <a:spAutoFit/>
          </a:bodyPr>
          <a:lstStyle/>
          <a:p>
            <a:pPr marL="119063" indent="-119063" algn="ctr">
              <a:buClr>
                <a:schemeClr val="accent1"/>
              </a:buClr>
              <a:defRPr/>
            </a:pPr>
            <a:r>
              <a:rPr lang="en-US" sz="1500">
                <a:ea typeface="ＭＳ Ｐゴシック" pitchFamily="34" charset="-128"/>
                <a:cs typeface="+mn-cs"/>
              </a:rPr>
              <a:t>TERADATA</a:t>
            </a:r>
          </a:p>
          <a:p>
            <a:pPr marL="119063" indent="-119063" algn="ctr">
              <a:buClr>
                <a:schemeClr val="accent1"/>
              </a:buClr>
              <a:defRPr/>
            </a:pPr>
            <a:r>
              <a:rPr lang="en-US" sz="1200" b="0">
                <a:ea typeface="ＭＳ Ｐゴシック" pitchFamily="34" charset="-128"/>
                <a:cs typeface="+mn-cs"/>
              </a:rPr>
              <a:t>2550</a:t>
            </a:r>
          </a:p>
        </p:txBody>
      </p:sp>
      <p:sp>
        <p:nvSpPr>
          <p:cNvPr id="255" name="Text Box 38"/>
          <p:cNvSpPr txBox="1">
            <a:spLocks noChangeArrowheads="1"/>
          </p:cNvSpPr>
          <p:nvPr/>
        </p:nvSpPr>
        <p:spPr bwMode="auto">
          <a:xfrm>
            <a:off x="6654800" y="4859338"/>
            <a:ext cx="1062038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2075" tIns="46038" rIns="92075" bIns="46038">
            <a:spAutoFit/>
          </a:bodyPr>
          <a:lstStyle/>
          <a:p>
            <a:pPr marL="119063" indent="-119063" algn="ctr">
              <a:buClr>
                <a:schemeClr val="accent1"/>
              </a:buClr>
              <a:defRPr/>
            </a:pPr>
            <a:r>
              <a:rPr lang="en-US" sz="1500">
                <a:ea typeface="ＭＳ Ｐゴシック" pitchFamily="34" charset="-128"/>
                <a:cs typeface="+mn-cs"/>
              </a:rPr>
              <a:t>NETEZZA</a:t>
            </a:r>
          </a:p>
          <a:p>
            <a:pPr marL="119063" indent="-119063" algn="ctr">
              <a:buClr>
                <a:schemeClr val="accent1"/>
              </a:buClr>
              <a:defRPr/>
            </a:pPr>
            <a:r>
              <a:rPr lang="en-US" sz="1200" b="0">
                <a:ea typeface="ＭＳ Ｐゴシック" pitchFamily="34" charset="-128"/>
                <a:cs typeface="+mn-cs"/>
              </a:rPr>
              <a:t>TwinFin 12</a:t>
            </a:r>
          </a:p>
        </p:txBody>
      </p:sp>
      <p:sp>
        <p:nvSpPr>
          <p:cNvPr id="256" name="Text Box 39"/>
          <p:cNvSpPr txBox="1">
            <a:spLocks noChangeArrowheads="1"/>
          </p:cNvSpPr>
          <p:nvPr/>
        </p:nvSpPr>
        <p:spPr bwMode="auto">
          <a:xfrm>
            <a:off x="7616825" y="4859338"/>
            <a:ext cx="1449388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2075" tIns="46038" rIns="92075" bIns="46038">
            <a:spAutoFit/>
          </a:bodyPr>
          <a:lstStyle/>
          <a:p>
            <a:pPr marL="119063" indent="-119063" algn="ctr">
              <a:buClr>
                <a:schemeClr val="accent1"/>
              </a:buClr>
              <a:defRPr/>
            </a:pPr>
            <a:r>
              <a:rPr lang="en-US" sz="150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SUN ORACLE</a:t>
            </a:r>
          </a:p>
          <a:p>
            <a:pPr marL="119063" indent="-119063" algn="ctr">
              <a:buClr>
                <a:schemeClr val="accent1"/>
              </a:buClr>
              <a:defRPr/>
            </a:pPr>
            <a:r>
              <a:rPr lang="en-US" sz="1200" b="0">
                <a:ea typeface="ＭＳ Ｐゴシック" pitchFamily="34" charset="-128"/>
                <a:cs typeface="+mn-cs"/>
              </a:rPr>
              <a:t>Database Machine</a:t>
            </a:r>
          </a:p>
        </p:txBody>
      </p:sp>
      <p:sp>
        <p:nvSpPr>
          <p:cNvPr id="257" name="Text Box 20"/>
          <p:cNvSpPr txBox="1">
            <a:spLocks noChangeArrowheads="1"/>
          </p:cNvSpPr>
          <p:nvPr/>
        </p:nvSpPr>
        <p:spPr bwMode="auto">
          <a:xfrm>
            <a:off x="4510088" y="1655763"/>
            <a:ext cx="2963862" cy="5937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b="0">
                <a:ea typeface="MS PGothic" pitchFamily="50" charset="-128"/>
                <a:cs typeface="+mn-cs"/>
              </a:rPr>
              <a:t>Query Throughput</a:t>
            </a:r>
            <a:r>
              <a:rPr lang="en-US" sz="1800" b="0">
                <a:ea typeface="MS PGothic" pitchFamily="50" charset="-128"/>
                <a:cs typeface="+mn-cs"/>
              </a:rPr>
              <a:t> </a:t>
            </a:r>
            <a:br>
              <a:rPr lang="en-US" sz="1800" b="0">
                <a:ea typeface="MS PGothic" pitchFamily="50" charset="-128"/>
                <a:cs typeface="+mn-cs"/>
              </a:rPr>
            </a:br>
            <a:r>
              <a:rPr lang="en-US" sz="1600" b="0">
                <a:ea typeface="MS PGothic" pitchFamily="50" charset="-128"/>
                <a:cs typeface="+mn-cs"/>
              </a:rPr>
              <a:t>GB/sec Uncompressed Data</a:t>
            </a:r>
          </a:p>
        </p:txBody>
      </p:sp>
      <p:sp>
        <p:nvSpPr>
          <p:cNvPr id="258" name="Text Box 21"/>
          <p:cNvSpPr txBox="1">
            <a:spLocks noChangeArrowheads="1"/>
          </p:cNvSpPr>
          <p:nvPr/>
        </p:nvSpPr>
        <p:spPr bwMode="auto">
          <a:xfrm>
            <a:off x="7878763" y="2644775"/>
            <a:ext cx="9302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2400" b="0">
                <a:solidFill>
                  <a:schemeClr val="bg1"/>
                </a:solidFill>
                <a:ea typeface="MS PGothic" pitchFamily="50" charset="-128"/>
                <a:cs typeface="+mn-cs"/>
              </a:rPr>
              <a:t>Flash</a:t>
            </a:r>
          </a:p>
        </p:txBody>
      </p:sp>
      <p:sp>
        <p:nvSpPr>
          <p:cNvPr id="259" name="Text Box 22"/>
          <p:cNvSpPr txBox="1">
            <a:spLocks noChangeArrowheads="1"/>
          </p:cNvSpPr>
          <p:nvPr/>
        </p:nvSpPr>
        <p:spPr bwMode="auto">
          <a:xfrm>
            <a:off x="7935913" y="4140200"/>
            <a:ext cx="7778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2400" b="0">
                <a:solidFill>
                  <a:schemeClr val="bg1"/>
                </a:solidFill>
                <a:ea typeface="MS PGothic" pitchFamily="50" charset="-128"/>
                <a:cs typeface="+mn-cs"/>
              </a:rPr>
              <a:t>Disk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Exadata Storage Indexes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1924" name="Rectangle 1027"/>
          <p:cNvSpPr>
            <a:spLocks noChangeArrowheads="1"/>
          </p:cNvSpPr>
          <p:nvPr/>
        </p:nvSpPr>
        <p:spPr bwMode="auto">
          <a:xfrm>
            <a:off x="3290888" y="1568450"/>
            <a:ext cx="55753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Exadata Storage Indexes maintain summary information about table data in memory</a:t>
            </a:r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200" b="0"/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Store MIN and MAX values of columns within disk stripe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</a:pPr>
            <a:endParaRPr lang="en-US" sz="1200" b="0"/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Eliminates disk I/Os if MIN and MAX can never match “where” clause of a query</a:t>
            </a:r>
            <a:endParaRPr lang="en-US" sz="1800" b="0"/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200" b="0"/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Completely </a:t>
            </a:r>
            <a:r>
              <a:rPr lang="en-US" sz="2400" u="sng"/>
              <a:t>automatic &amp; transparent</a:t>
            </a:r>
          </a:p>
        </p:txBody>
      </p:sp>
      <p:graphicFrame>
        <p:nvGraphicFramePr>
          <p:cNvPr id="22" name="Group 4"/>
          <p:cNvGraphicFramePr>
            <a:graphicFrameLocks noGrp="1"/>
          </p:cNvGraphicFramePr>
          <p:nvPr/>
        </p:nvGraphicFramePr>
        <p:xfrm>
          <a:off x="266700" y="2405063"/>
          <a:ext cx="1379538" cy="3009900"/>
        </p:xfrm>
        <a:graphic>
          <a:graphicData uri="http://schemas.openxmlformats.org/drawingml/2006/table">
            <a:tbl>
              <a:tblPr/>
              <a:tblGrid>
                <a:gridCol w="411163"/>
                <a:gridCol w="323850"/>
                <a:gridCol w="322262"/>
                <a:gridCol w="322263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50" charset="-128"/>
                        </a:rPr>
                        <a:t>A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50000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50" charset="-128"/>
                        </a:rPr>
                        <a:t>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50000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50" charset="-128"/>
                        </a:rPr>
                        <a:t>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50000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50" charset="-128"/>
                        </a:rPr>
                        <a:t>D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50000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50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50" charset="-128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50" charset="-128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50" charset="-128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50" charset="-128"/>
                        </a:rPr>
                        <a:t>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50" charset="-128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50" charset="-128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2F47"/>
                        </a:gs>
                        <a:gs pos="100000">
                          <a:srgbClr val="006699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1967" name="AutoShape 1070"/>
          <p:cNvSpPr>
            <a:spLocks/>
          </p:cNvSpPr>
          <p:nvPr/>
        </p:nvSpPr>
        <p:spPr bwMode="auto">
          <a:xfrm>
            <a:off x="1638300" y="2862263"/>
            <a:ext cx="254000" cy="1257300"/>
          </a:xfrm>
          <a:prstGeom prst="rightBrace">
            <a:avLst>
              <a:gd name="adj1" fmla="val 41250"/>
              <a:gd name="adj2" fmla="val 5469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GB" sz="2200" b="0"/>
          </a:p>
        </p:txBody>
      </p:sp>
      <p:sp>
        <p:nvSpPr>
          <p:cNvPr id="81968" name="Text Box 1071"/>
          <p:cNvSpPr txBox="1">
            <a:spLocks noChangeArrowheads="1"/>
          </p:cNvSpPr>
          <p:nvPr/>
        </p:nvSpPr>
        <p:spPr bwMode="auto">
          <a:xfrm>
            <a:off x="1955800" y="3232150"/>
            <a:ext cx="1374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  <a:buClr>
                <a:schemeClr val="accent1"/>
              </a:buClr>
            </a:pPr>
            <a:r>
              <a:rPr lang="en-US"/>
              <a:t>Min B = 1</a:t>
            </a:r>
          </a:p>
          <a:p>
            <a:pPr>
              <a:lnSpc>
                <a:spcPct val="70000"/>
              </a:lnSpc>
              <a:spcBef>
                <a:spcPct val="30000"/>
              </a:spcBef>
              <a:buClr>
                <a:schemeClr val="accent1"/>
              </a:buClr>
            </a:pPr>
            <a:r>
              <a:rPr lang="en-US"/>
              <a:t>Max B =5</a:t>
            </a:r>
          </a:p>
        </p:txBody>
      </p:sp>
      <p:sp>
        <p:nvSpPr>
          <p:cNvPr id="81969" name="Text Box 1072"/>
          <p:cNvSpPr txBox="1">
            <a:spLocks noChangeArrowheads="1"/>
          </p:cNvSpPr>
          <p:nvPr/>
        </p:nvSpPr>
        <p:spPr bwMode="auto">
          <a:xfrm>
            <a:off x="438150" y="1827213"/>
            <a:ext cx="9794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400" u="sng"/>
              <a:t>Table</a:t>
            </a:r>
          </a:p>
        </p:txBody>
      </p:sp>
      <p:sp>
        <p:nvSpPr>
          <p:cNvPr id="81970" name="Text Box 1073"/>
          <p:cNvSpPr txBox="1">
            <a:spLocks noChangeArrowheads="1"/>
          </p:cNvSpPr>
          <p:nvPr/>
        </p:nvSpPr>
        <p:spPr bwMode="auto">
          <a:xfrm>
            <a:off x="1889125" y="1839913"/>
            <a:ext cx="9794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400" u="sng"/>
              <a:t>Index</a:t>
            </a:r>
          </a:p>
        </p:txBody>
      </p:sp>
      <p:sp>
        <p:nvSpPr>
          <p:cNvPr id="81971" name="Text Box 1074"/>
          <p:cNvSpPr txBox="1">
            <a:spLocks noChangeArrowheads="1"/>
          </p:cNvSpPr>
          <p:nvPr/>
        </p:nvSpPr>
        <p:spPr bwMode="auto">
          <a:xfrm>
            <a:off x="1981200" y="4527550"/>
            <a:ext cx="1374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  <a:buClr>
                <a:schemeClr val="accent1"/>
              </a:buClr>
            </a:pPr>
            <a:r>
              <a:rPr lang="en-US"/>
              <a:t>Min B = 3 </a:t>
            </a:r>
          </a:p>
          <a:p>
            <a:pPr>
              <a:lnSpc>
                <a:spcPct val="70000"/>
              </a:lnSpc>
              <a:spcBef>
                <a:spcPct val="30000"/>
              </a:spcBef>
              <a:buClr>
                <a:schemeClr val="accent1"/>
              </a:buClr>
            </a:pPr>
            <a:r>
              <a:rPr lang="en-US"/>
              <a:t>Max B =8</a:t>
            </a:r>
          </a:p>
        </p:txBody>
      </p:sp>
      <p:sp>
        <p:nvSpPr>
          <p:cNvPr id="81972" name="AutoShape 1075"/>
          <p:cNvSpPr>
            <a:spLocks/>
          </p:cNvSpPr>
          <p:nvPr/>
        </p:nvSpPr>
        <p:spPr bwMode="auto">
          <a:xfrm>
            <a:off x="1651000" y="4170363"/>
            <a:ext cx="254000" cy="1219200"/>
          </a:xfrm>
          <a:prstGeom prst="rightBrace">
            <a:avLst>
              <a:gd name="adj1" fmla="val 40000"/>
              <a:gd name="adj2" fmla="val 5469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GB" sz="2200" b="0"/>
          </a:p>
        </p:txBody>
      </p:sp>
      <p:sp>
        <p:nvSpPr>
          <p:cNvPr id="29" name="Text Box 1076"/>
          <p:cNvSpPr txBox="1">
            <a:spLocks noChangeArrowheads="1"/>
          </p:cNvSpPr>
          <p:nvPr/>
        </p:nvSpPr>
        <p:spPr bwMode="auto">
          <a:xfrm>
            <a:off x="450850" y="5838825"/>
            <a:ext cx="8561388" cy="36988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select 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* from 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table 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where 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B &lt; 2 </a:t>
            </a:r>
            <a:r>
              <a:rPr lang="en-US" dirty="0">
                <a:solidFill>
                  <a:schemeClr val="bg1"/>
                </a:solidFill>
                <a:latin typeface="Arial" pitchFamily="-111" charset="0"/>
                <a:ea typeface="MS PGothic" pitchFamily="34" charset="-128"/>
                <a:cs typeface="+mn-cs"/>
              </a:rPr>
              <a:t>-   </a:t>
            </a:r>
            <a:r>
              <a:rPr lang="en-US" dirty="0">
                <a:solidFill>
                  <a:schemeClr val="bg1"/>
                </a:solidFill>
                <a:latin typeface="Arial" pitchFamily="-111" charset="0"/>
                <a:ea typeface="MS PGothic" pitchFamily="34" charset="-128"/>
                <a:cs typeface="+mn-cs"/>
              </a:rPr>
              <a:t>Only first set of rows can match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8439" name="Rectangle 3074"/>
          <p:cNvSpPr>
            <a:spLocks noChangeArrowheads="1"/>
          </p:cNvSpPr>
          <p:nvPr/>
        </p:nvSpPr>
        <p:spPr bwMode="auto">
          <a:xfrm>
            <a:off x="838200" y="1524000"/>
            <a:ext cx="7315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cs typeface="Times New Roman" pitchFamily="18" charset="0"/>
              </a:rPr>
              <a:t>The following is intended to outline our general product direction. It is intended for information purposes only, and may not be incorporated into any contract. It is not a commitment to deliver any material, code, or functionality, and should not be relied upon in making purchasing decisions.</a:t>
            </a:r>
            <a:br>
              <a:rPr lang="en-US" sz="2400" b="0">
                <a:cs typeface="Times New Roman" pitchFamily="18" charset="0"/>
              </a:rPr>
            </a:br>
            <a:r>
              <a:rPr lang="en-US" sz="2400" b="0">
                <a:cs typeface="Times New Roman" pitchFamily="18" charset="0"/>
              </a:rPr>
              <a:t>The development, release, and timing of any features or functionality described for Oracle’s products remain at the sole discretion of Oracle.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Benefits Multiply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82948" name="Picture 118" descr="ta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2475" y="3889375"/>
            <a:ext cx="20653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115" descr="tab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" y="3889375"/>
            <a:ext cx="20653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114" descr="tab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113" y="1774825"/>
            <a:ext cx="20653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113" descr="tab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2950" y="1763713"/>
            <a:ext cx="20748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112" descr="tab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525" y="1581150"/>
            <a:ext cx="2065338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2790218" y="1944447"/>
            <a:ext cx="420687" cy="447675"/>
          </a:xfrm>
          <a:prstGeom prst="rightArrow">
            <a:avLst>
              <a:gd name="adj1" fmla="val 41139"/>
              <a:gd name="adj2" fmla="val 40380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2200" b="0"/>
          </a:p>
        </p:txBody>
      </p:sp>
      <p:sp>
        <p:nvSpPr>
          <p:cNvPr id="82956" name="Text Box 19"/>
          <p:cNvSpPr txBox="1">
            <a:spLocks noChangeArrowheads="1"/>
          </p:cNvSpPr>
          <p:nvPr/>
        </p:nvSpPr>
        <p:spPr bwMode="auto">
          <a:xfrm>
            <a:off x="3190875" y="2790825"/>
            <a:ext cx="227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800" b="0"/>
              <a:t>1 TB</a:t>
            </a:r>
          </a:p>
          <a:p>
            <a:pPr algn="ctr">
              <a:buClr>
                <a:schemeClr val="accent1"/>
              </a:buClr>
            </a:pPr>
            <a:r>
              <a:rPr lang="en-US" sz="1800" b="0"/>
              <a:t>with compression</a:t>
            </a:r>
          </a:p>
        </p:txBody>
      </p:sp>
      <p:sp>
        <p:nvSpPr>
          <p:cNvPr id="82957" name="Text Box 49"/>
          <p:cNvSpPr txBox="1">
            <a:spLocks noChangeArrowheads="1"/>
          </p:cNvSpPr>
          <p:nvPr/>
        </p:nvSpPr>
        <p:spPr bwMode="auto">
          <a:xfrm>
            <a:off x="492125" y="2790825"/>
            <a:ext cx="236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800" b="0"/>
              <a:t>10 TB of user data</a:t>
            </a:r>
          </a:p>
          <a:p>
            <a:pPr algn="ctr">
              <a:buClr>
                <a:schemeClr val="accent1"/>
              </a:buClr>
            </a:pPr>
            <a:r>
              <a:rPr lang="en-US" sz="1800" b="0"/>
              <a:t>Requires 10 TB of IO</a:t>
            </a: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auto">
          <a:xfrm>
            <a:off x="5445717" y="1941272"/>
            <a:ext cx="420688" cy="447674"/>
          </a:xfrm>
          <a:prstGeom prst="rightArrow">
            <a:avLst>
              <a:gd name="adj1" fmla="val 41139"/>
              <a:gd name="adj2" fmla="val 40380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2200" b="0"/>
          </a:p>
        </p:txBody>
      </p:sp>
      <p:sp>
        <p:nvSpPr>
          <p:cNvPr id="82961" name="Text Box 51"/>
          <p:cNvSpPr txBox="1">
            <a:spLocks noChangeArrowheads="1"/>
          </p:cNvSpPr>
          <p:nvPr/>
        </p:nvSpPr>
        <p:spPr bwMode="auto">
          <a:xfrm>
            <a:off x="5608638" y="2790825"/>
            <a:ext cx="278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800" b="0"/>
              <a:t>100 GB</a:t>
            </a:r>
          </a:p>
          <a:p>
            <a:pPr algn="ctr">
              <a:buClr>
                <a:schemeClr val="accent1"/>
              </a:buClr>
            </a:pPr>
            <a:r>
              <a:rPr lang="en-US" sz="1800" b="0"/>
              <a:t>with partition pruning</a:t>
            </a:r>
          </a:p>
        </p:txBody>
      </p:sp>
      <p:sp>
        <p:nvSpPr>
          <p:cNvPr id="33" name="AutoShape 52"/>
          <p:cNvSpPr>
            <a:spLocks noChangeArrowheads="1"/>
          </p:cNvSpPr>
          <p:nvPr/>
        </p:nvSpPr>
        <p:spPr bwMode="auto">
          <a:xfrm>
            <a:off x="8193629" y="1944447"/>
            <a:ext cx="420687" cy="447675"/>
          </a:xfrm>
          <a:prstGeom prst="rightArrow">
            <a:avLst>
              <a:gd name="adj1" fmla="val 41139"/>
              <a:gd name="adj2" fmla="val 40380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2200" b="0"/>
          </a:p>
        </p:txBody>
      </p:sp>
      <p:sp>
        <p:nvSpPr>
          <p:cNvPr id="34" name="AutoShape 53"/>
          <p:cNvSpPr>
            <a:spLocks noChangeArrowheads="1"/>
          </p:cNvSpPr>
          <p:nvPr/>
        </p:nvSpPr>
        <p:spPr bwMode="auto">
          <a:xfrm>
            <a:off x="2790218" y="4052427"/>
            <a:ext cx="420687" cy="447675"/>
          </a:xfrm>
          <a:prstGeom prst="rightArrow">
            <a:avLst>
              <a:gd name="adj1" fmla="val 41139"/>
              <a:gd name="adj2" fmla="val 40380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2200" b="0"/>
          </a:p>
        </p:txBody>
      </p:sp>
      <p:sp>
        <p:nvSpPr>
          <p:cNvPr id="82968" name="Text Box 54"/>
          <p:cNvSpPr txBox="1">
            <a:spLocks noChangeArrowheads="1"/>
          </p:cNvSpPr>
          <p:nvPr/>
        </p:nvSpPr>
        <p:spPr bwMode="auto">
          <a:xfrm>
            <a:off x="390525" y="4749800"/>
            <a:ext cx="257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800" b="0"/>
              <a:t>20 GB </a:t>
            </a:r>
          </a:p>
          <a:p>
            <a:pPr algn="ctr">
              <a:buClr>
                <a:schemeClr val="accent1"/>
              </a:buClr>
            </a:pPr>
            <a:r>
              <a:rPr lang="en-US" sz="1800" b="0"/>
              <a:t>with Storage Indexes</a:t>
            </a:r>
          </a:p>
        </p:txBody>
      </p:sp>
      <p:sp>
        <p:nvSpPr>
          <p:cNvPr id="82969" name="Text Box 55"/>
          <p:cNvSpPr txBox="1">
            <a:spLocks noChangeArrowheads="1"/>
          </p:cNvSpPr>
          <p:nvPr/>
        </p:nvSpPr>
        <p:spPr bwMode="auto">
          <a:xfrm>
            <a:off x="3136900" y="4749800"/>
            <a:ext cx="238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800" b="0"/>
              <a:t>5 GB Smart Scan on </a:t>
            </a:r>
            <a:r>
              <a:rPr lang="en-US" sz="1800" u="sng"/>
              <a:t>Memory or Flash</a:t>
            </a:r>
          </a:p>
        </p:txBody>
      </p:sp>
      <p:sp>
        <p:nvSpPr>
          <p:cNvPr id="82970" name="Text Box 71"/>
          <p:cNvSpPr txBox="1">
            <a:spLocks noChangeArrowheads="1"/>
          </p:cNvSpPr>
          <p:nvPr/>
        </p:nvSpPr>
        <p:spPr bwMode="auto">
          <a:xfrm>
            <a:off x="5616575" y="3886200"/>
            <a:ext cx="2619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u="sng"/>
              <a:t>Subsecond</a:t>
            </a:r>
            <a:r>
              <a:rPr lang="en-US" b="0"/>
              <a:t> </a:t>
            </a:r>
          </a:p>
          <a:p>
            <a:pPr algn="ctr">
              <a:buClr>
                <a:schemeClr val="accent1"/>
              </a:buClr>
            </a:pPr>
            <a:r>
              <a:rPr lang="en-US" b="0"/>
              <a:t>On Database Machine</a:t>
            </a:r>
          </a:p>
        </p:txBody>
      </p:sp>
      <p:sp>
        <p:nvSpPr>
          <p:cNvPr id="38" name="AutoShape 72"/>
          <p:cNvSpPr>
            <a:spLocks noChangeArrowheads="1"/>
          </p:cNvSpPr>
          <p:nvPr/>
        </p:nvSpPr>
        <p:spPr bwMode="auto">
          <a:xfrm>
            <a:off x="5445717" y="4054015"/>
            <a:ext cx="420688" cy="447675"/>
          </a:xfrm>
          <a:prstGeom prst="rightArrow">
            <a:avLst>
              <a:gd name="adj1" fmla="val 41139"/>
              <a:gd name="adj2" fmla="val 40380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2200" b="0"/>
          </a:p>
        </p:txBody>
      </p:sp>
      <p:pic>
        <p:nvPicPr>
          <p:cNvPr id="82974" name="Text Box 103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7438" y="5694363"/>
            <a:ext cx="6967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75" name="Text Box 87"/>
          <p:cNvSpPr txBox="1">
            <a:spLocks noChangeArrowheads="1"/>
          </p:cNvSpPr>
          <p:nvPr/>
        </p:nvSpPr>
        <p:spPr bwMode="auto">
          <a:xfrm>
            <a:off x="1104900" y="5729288"/>
            <a:ext cx="693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400">
                <a:solidFill>
                  <a:schemeClr val="bg1"/>
                </a:solidFill>
              </a:rPr>
              <a:t>Data is 10x Smaller, Scans are 2000x faster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82976" name="Picture 18" descr="qs_hero4_single_tran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69225" y="3606800"/>
            <a:ext cx="83026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Benefits Multiply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3208338" y="1616075"/>
            <a:ext cx="56388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Massively parallel high volume hardware to quickly process vast amounts of data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>
                <a:solidFill>
                  <a:schemeClr val="accent1"/>
                </a:solidFill>
              </a:rPr>
              <a:t>Exadata runs data intensive processing directly in storage</a:t>
            </a:r>
            <a:r>
              <a:rPr lang="en-US" sz="1400" b="0">
                <a:solidFill>
                  <a:schemeClr val="accent1"/>
                </a:solidFill>
              </a:rPr>
              <a:t> 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 b="0" i="1"/>
              <a:t>Row filtering based on “where” predicate, Column filtering, Join filtering, Incremental backup filtering, Storage Indexing, Scans on encrypted data, Data Mining model scoring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400" b="0"/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b="0"/>
              <a:t>Most complete analytic capabilities 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 b="0" i="1"/>
              <a:t>OLAP, Statistics, Spatial, Data Mining, Real-time transactional ETL, Efficient point queries</a:t>
            </a:r>
          </a:p>
          <a:p>
            <a:pPr marL="1258888" lvl="3" indent="-2301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400" b="0" i="1"/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b="0"/>
              <a:t>Powerful warehouse specific optimizations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 b="0" i="1"/>
              <a:t>Flexible Partitioning, Bitmap </a:t>
            </a:r>
            <a:r>
              <a:rPr lang="en-NZ" sz="1400" b="0" i="1"/>
              <a:t>Indexing</a:t>
            </a:r>
            <a:r>
              <a:rPr lang="en-US" sz="1400" b="0" i="1"/>
              <a:t>, Join indexing, Materialized Views, Result Cache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600" b="0" i="1"/>
          </a:p>
        </p:txBody>
      </p:sp>
      <p:grpSp>
        <p:nvGrpSpPr>
          <p:cNvPr id="83973" name="Group 1055"/>
          <p:cNvGrpSpPr>
            <a:grpSpLocks/>
          </p:cNvGrpSpPr>
          <p:nvPr/>
        </p:nvGrpSpPr>
        <p:grpSpPr bwMode="auto">
          <a:xfrm>
            <a:off x="1503363" y="4629150"/>
            <a:ext cx="1622425" cy="1208088"/>
            <a:chOff x="532" y="2574"/>
            <a:chExt cx="1524" cy="1295"/>
          </a:xfrm>
        </p:grpSpPr>
        <p:sp>
          <p:nvSpPr>
            <p:cNvPr id="83981" name="Text Box 1056"/>
            <p:cNvSpPr txBox="1">
              <a:spLocks noChangeArrowheads="1"/>
            </p:cNvSpPr>
            <p:nvPr/>
          </p:nvSpPr>
          <p:spPr bwMode="auto">
            <a:xfrm>
              <a:off x="532" y="3444"/>
              <a:ext cx="1524" cy="42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cs typeface="Times New Roman" pitchFamily="18" charset="0"/>
                </a:rPr>
                <a:t>Data Mining</a:t>
              </a:r>
            </a:p>
          </p:txBody>
        </p:sp>
        <p:sp>
          <p:nvSpPr>
            <p:cNvPr id="83982" name="Line 1057"/>
            <p:cNvSpPr>
              <a:spLocks noChangeAspect="1" noChangeShapeType="1"/>
            </p:cNvSpPr>
            <p:nvPr/>
          </p:nvSpPr>
          <p:spPr bwMode="auto">
            <a:xfrm flipH="1">
              <a:off x="1293" y="2601"/>
              <a:ext cx="0" cy="207"/>
            </a:xfrm>
            <a:prstGeom prst="line">
              <a:avLst/>
            </a:prstGeom>
            <a:noFill/>
            <a:ln w="25400">
              <a:solidFill>
                <a:srgbClr val="94949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3983" name="Picture 1058" descr="C:\Documents and Settings\whardie\My Documents\My Pictures\data_mining.gif"/>
            <p:cNvPicPr>
              <a:picLocks noChangeAspect="1" noChangeArrowheads="1"/>
            </p:cNvPicPr>
            <p:nvPr/>
          </p:nvPicPr>
          <p:blipFill>
            <a:blip r:embed="rId2"/>
            <a:srcRect l="32605" t="7716" r="24887" b="34856"/>
            <a:stretch>
              <a:fillRect/>
            </a:stretch>
          </p:blipFill>
          <p:spPr bwMode="auto">
            <a:xfrm>
              <a:off x="962" y="2574"/>
              <a:ext cx="661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3974" name="Group 1059"/>
          <p:cNvGrpSpPr>
            <a:grpSpLocks/>
          </p:cNvGrpSpPr>
          <p:nvPr/>
        </p:nvGrpSpPr>
        <p:grpSpPr bwMode="auto">
          <a:xfrm>
            <a:off x="1824038" y="1844675"/>
            <a:ext cx="984250" cy="1100138"/>
            <a:chOff x="95" y="1901"/>
            <a:chExt cx="867" cy="1059"/>
          </a:xfrm>
        </p:grpSpPr>
        <p:sp>
          <p:nvSpPr>
            <p:cNvPr id="83979" name="Text Box 1060"/>
            <p:cNvSpPr txBox="1">
              <a:spLocks noChangeArrowheads="1"/>
            </p:cNvSpPr>
            <p:nvPr/>
          </p:nvSpPr>
          <p:spPr bwMode="auto">
            <a:xfrm>
              <a:off x="137" y="2578"/>
              <a:ext cx="784" cy="38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cs typeface="Times New Roman" pitchFamily="18" charset="0"/>
                </a:rPr>
                <a:t>OLAP</a:t>
              </a:r>
            </a:p>
          </p:txBody>
        </p:sp>
        <p:pic>
          <p:nvPicPr>
            <p:cNvPr id="83980" name="Picture 1061" descr="C:\Documents and Settings\whardie\My Documents\My Pictures\olap.gif"/>
            <p:cNvPicPr>
              <a:picLocks noChangeAspect="1" noChangeArrowheads="1"/>
            </p:cNvPicPr>
            <p:nvPr/>
          </p:nvPicPr>
          <p:blipFill>
            <a:blip r:embed="rId3"/>
            <a:srcRect l="24887" t="18007" r="19357" b="37621"/>
            <a:stretch>
              <a:fillRect/>
            </a:stretch>
          </p:blipFill>
          <p:spPr bwMode="auto">
            <a:xfrm>
              <a:off x="95" y="1901"/>
              <a:ext cx="867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3975" name="Group 1062"/>
          <p:cNvGrpSpPr>
            <a:grpSpLocks/>
          </p:cNvGrpSpPr>
          <p:nvPr/>
        </p:nvGrpSpPr>
        <p:grpSpPr bwMode="auto">
          <a:xfrm>
            <a:off x="1941513" y="3211513"/>
            <a:ext cx="773112" cy="1222375"/>
            <a:chOff x="2213" y="2600"/>
            <a:chExt cx="669" cy="1283"/>
          </a:xfrm>
        </p:grpSpPr>
        <p:pic>
          <p:nvPicPr>
            <p:cNvPr id="83977" name="Picture 1063" descr="C:\Documents and Settings\whardie\My Documents\My Pictures\data_loading_wh.gif"/>
            <p:cNvPicPr>
              <a:picLocks noChangeAspect="1" noChangeArrowheads="1"/>
            </p:cNvPicPr>
            <p:nvPr/>
          </p:nvPicPr>
          <p:blipFill>
            <a:blip r:embed="rId4"/>
            <a:srcRect l="31511" t="6624" r="25467" b="33183"/>
            <a:stretch>
              <a:fillRect/>
            </a:stretch>
          </p:blipFill>
          <p:spPr bwMode="auto">
            <a:xfrm>
              <a:off x="2213" y="2600"/>
              <a:ext cx="669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1064"/>
            <p:cNvSpPr>
              <a:spLocks noChangeArrowheads="1"/>
            </p:cNvSpPr>
            <p:nvPr/>
          </p:nvSpPr>
          <p:spPr bwMode="auto">
            <a:xfrm>
              <a:off x="2261" y="3498"/>
              <a:ext cx="57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-111" charset="-128"/>
                  <a:cs typeface="Times New Roman" pitchFamily="18" charset="0"/>
                </a:rPr>
                <a:t>ETL</a:t>
              </a:r>
            </a:p>
          </p:txBody>
        </p:sp>
      </p:grpSp>
      <p:pic>
        <p:nvPicPr>
          <p:cNvPr id="83976" name="Picture 18" descr="qs_hero4_single_tra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313" y="2122488"/>
            <a:ext cx="1404937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Best Machine for OLTP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84996" name="Picture 7" descr="qs_hero6_cluster_trans.png"/>
          <p:cNvPicPr>
            <a:picLocks noChangeAspect="1"/>
          </p:cNvPicPr>
          <p:nvPr/>
        </p:nvPicPr>
        <p:blipFill>
          <a:blip r:embed="rId2"/>
          <a:srcRect l="18433" t="13159" r="26495" b="18428"/>
          <a:stretch>
            <a:fillRect/>
          </a:stretch>
        </p:blipFill>
        <p:spPr bwMode="auto">
          <a:xfrm>
            <a:off x="2659063" y="2187575"/>
            <a:ext cx="37766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Best Machine for OLTP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86020" name="Picture 1029" descr="C:\Documents and Settings\tshetler\Desktop\Sieb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2366963"/>
            <a:ext cx="1476375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6021" name="Picture 1030" descr="C:\Documents and Settings\tshetler\Desktop\Peoplesof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88" y="3640138"/>
            <a:ext cx="17335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6022" name="Picture 1031" descr="C:\Documents and Settings\tshetler\Desktop\eb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975" y="4740275"/>
            <a:ext cx="132397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6023" name="Picture 10" descr="qs_hero4_single_tra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2049463"/>
            <a:ext cx="1630363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Rectangle 1027"/>
          <p:cNvSpPr>
            <a:spLocks noChangeArrowheads="1"/>
          </p:cNvSpPr>
          <p:nvPr/>
        </p:nvSpPr>
        <p:spPr bwMode="auto">
          <a:xfrm>
            <a:off x="3708400" y="1798638"/>
            <a:ext cx="53721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Only Oracle runs real-world business applications </a:t>
            </a:r>
            <a:r>
              <a:rPr lang="en-US" sz="2400"/>
              <a:t>“on the Grid”</a:t>
            </a:r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400" b="0"/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Unique fault-tolerant scale-out OLTP database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/>
              <a:t>RAC, Data Guard, Online Operations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400"/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Unique fault-tolerant scale-out storage suitable for OLTP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400"/>
              <a:t>ASM, Exadata</a:t>
            </a:r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400" b="0"/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>
                <a:solidFill>
                  <a:schemeClr val="accent1"/>
                </a:solidFill>
              </a:rPr>
              <a:t>Dramatic New OLTP Capabilities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Flash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12644" name="Rectangle 1033"/>
          <p:cNvSpPr>
            <a:spLocks noChangeArrowheads="1"/>
          </p:cNvSpPr>
          <p:nvPr/>
        </p:nvSpPr>
        <p:spPr bwMode="auto">
          <a:xfrm>
            <a:off x="3027363" y="1503363"/>
            <a:ext cx="5799137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Disk drives hold vast amounts of data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600" b="0"/>
              <a:t>But are limited to about </a:t>
            </a:r>
            <a:r>
              <a:rPr lang="en-US" sz="1600"/>
              <a:t>300 I/Os per second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400" b="0"/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Flash technology holds much less data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600" b="0"/>
              <a:t>But can run </a:t>
            </a:r>
            <a:r>
              <a:rPr lang="en-US" sz="1600"/>
              <a:t>tens of thousands of I/Os per second</a:t>
            </a:r>
            <a:r>
              <a:rPr lang="en-US" sz="1600" b="0"/>
              <a:t> 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400" b="0"/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Ideal Solution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600" b="0"/>
              <a:t>Keep most data on disk for low cost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600"/>
              <a:t>Transparently move hot data to flash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600" b="0"/>
              <a:t>Use </a:t>
            </a:r>
            <a:r>
              <a:rPr lang="en-US" sz="1600" u="sng"/>
              <a:t>flash cards</a:t>
            </a:r>
            <a:r>
              <a:rPr lang="en-US" sz="1600"/>
              <a:t> instead of flash disks</a:t>
            </a:r>
            <a:r>
              <a:rPr lang="en-US" sz="1600" b="0"/>
              <a:t> to avoid disk controller limitations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600" b="0"/>
              <a:t>Flash cards in Exadata storage </a:t>
            </a:r>
          </a:p>
          <a:p>
            <a:pPr lvl="2" indent="-2301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 i="1"/>
              <a:t>High bandwidth, low latency interconnect</a:t>
            </a:r>
            <a:r>
              <a:rPr lang="en-US" sz="1800" b="0"/>
              <a:t> </a:t>
            </a:r>
            <a:endParaRPr lang="en-US" sz="1600" b="0"/>
          </a:p>
        </p:txBody>
      </p:sp>
      <p:sp>
        <p:nvSpPr>
          <p:cNvPr id="112645" name="Line 1034"/>
          <p:cNvSpPr>
            <a:spLocks noChangeShapeType="1"/>
          </p:cNvSpPr>
          <p:nvPr/>
        </p:nvSpPr>
        <p:spPr bwMode="auto">
          <a:xfrm flipV="1">
            <a:off x="2740025" y="3689350"/>
            <a:ext cx="0" cy="142081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pic>
        <p:nvPicPr>
          <p:cNvPr id="112646" name="Picture 1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2236788"/>
            <a:ext cx="1177925" cy="139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47" name="Text Box 1049"/>
          <p:cNvSpPr txBox="1">
            <a:spLocks noChangeArrowheads="1"/>
          </p:cNvSpPr>
          <p:nvPr/>
        </p:nvSpPr>
        <p:spPr bwMode="auto">
          <a:xfrm>
            <a:off x="271463" y="1770063"/>
            <a:ext cx="23177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400" b="0"/>
              <a:t>300 I/O per Sec</a:t>
            </a:r>
          </a:p>
        </p:txBody>
      </p:sp>
      <p:sp>
        <p:nvSpPr>
          <p:cNvPr id="112648" name="Text Box 1051"/>
          <p:cNvSpPr txBox="1">
            <a:spLocks noChangeArrowheads="1"/>
          </p:cNvSpPr>
          <p:nvPr/>
        </p:nvSpPr>
        <p:spPr bwMode="auto">
          <a:xfrm>
            <a:off x="0" y="4003675"/>
            <a:ext cx="286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b="0"/>
              <a:t>Tens of Thousands of I/O’s per Second</a:t>
            </a:r>
          </a:p>
        </p:txBody>
      </p:sp>
      <p:pic>
        <p:nvPicPr>
          <p:cNvPr id="112649" name="Picture 14" descr="sun-c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4549775"/>
            <a:ext cx="19034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0" name="Line 15"/>
          <p:cNvSpPr>
            <a:spLocks noChangeShapeType="1"/>
          </p:cNvSpPr>
          <p:nvPr/>
        </p:nvSpPr>
        <p:spPr bwMode="auto">
          <a:xfrm flipH="1">
            <a:off x="2370138" y="5121275"/>
            <a:ext cx="7826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pic>
        <p:nvPicPr>
          <p:cNvPr id="11265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5403850"/>
            <a:ext cx="22764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Extreme Performance for Random I/O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88068" name="Picture 10" descr="qs_hero4_single_tra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8" y="1590675"/>
            <a:ext cx="15779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Rectangle 19"/>
          <p:cNvSpPr>
            <a:spLocks noChangeArrowheads="1"/>
          </p:cNvSpPr>
          <p:nvPr/>
        </p:nvSpPr>
        <p:spPr bwMode="auto">
          <a:xfrm>
            <a:off x="3455988" y="1774825"/>
            <a:ext cx="52324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Sun Oracle Database Machine has  </a:t>
            </a:r>
            <a:r>
              <a:rPr lang="en-US" sz="2400">
                <a:solidFill>
                  <a:schemeClr val="accent1"/>
                </a:solidFill>
              </a:rPr>
              <a:t>5 TB</a:t>
            </a:r>
            <a:r>
              <a:rPr lang="en-US" sz="2400" b="0"/>
              <a:t> of flash storage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4 high-performance flash cards in every Exadata Storage Server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800" b="0"/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Smart Flash Cache caches hot data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Not just simple LRU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 i="1"/>
              <a:t>Knows when to avoid caching to avoid flushing cache 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Allows optimization by application table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gray">
          <a:xfrm>
            <a:off x="251946" y="5459265"/>
            <a:ext cx="3169207" cy="73152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Oracle is the First Flash Optimized Database</a:t>
            </a:r>
          </a:p>
        </p:txBody>
      </p:sp>
      <p:pic>
        <p:nvPicPr>
          <p:cNvPr id="88073" name="Picture 13" descr="sun-c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2654300"/>
            <a:ext cx="15906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Extreme Performance for Random I/O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89092" name="Picture 15" descr="qs_hero4_single_tra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0" y="1947863"/>
            <a:ext cx="1017588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14"/>
          <p:cNvSpPr>
            <a:spLocks noChangeArrowheads="1"/>
          </p:cNvSpPr>
          <p:nvPr/>
        </p:nvSpPr>
        <p:spPr bwMode="auto">
          <a:xfrm>
            <a:off x="4518025" y="1706563"/>
            <a:ext cx="451326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/>
              <a:t>Database Machine achieves: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/>
              <a:t>20x more random I/Os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Over 1 million per second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800" b="0"/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/>
              <a:t>2x faster sequential query I/O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50 GB/sec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800" b="0"/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/>
              <a:t>10x better I/O response</a:t>
            </a:r>
            <a:r>
              <a:rPr lang="en-US" sz="2400" b="0"/>
              <a:t> </a:t>
            </a:r>
            <a:r>
              <a:rPr lang="en-US" sz="2400"/>
              <a:t>time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Sub-millisecond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600" b="0"/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/>
              <a:t>Greatly Reduced Cost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10x fewer disks needed for I/O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Lower Power</a:t>
            </a:r>
          </a:p>
        </p:txBody>
      </p:sp>
      <p:sp>
        <p:nvSpPr>
          <p:cNvPr id="89094" name="Text Box 15"/>
          <p:cNvSpPr txBox="1">
            <a:spLocks noChangeArrowheads="1"/>
          </p:cNvSpPr>
          <p:nvPr/>
        </p:nvSpPr>
        <p:spPr bwMode="auto">
          <a:xfrm>
            <a:off x="442913" y="4624388"/>
            <a:ext cx="34655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>
                <a:solidFill>
                  <a:schemeClr val="accent1"/>
                </a:solidFill>
              </a:rPr>
              <a:t>5X</a:t>
            </a:r>
            <a:r>
              <a:rPr lang="en-US" sz="2400"/>
              <a:t> More I/Os than 1000 Disk Enterprise Storage Array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2622112" y="2840037"/>
            <a:ext cx="577850" cy="615952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/>
              </a:gs>
              <a:gs pos="100000">
                <a:srgbClr val="75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22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pic>
        <p:nvPicPr>
          <p:cNvPr id="89098" name="Picture 11" descr="sun-c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325" y="2759075"/>
            <a:ext cx="13033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3" descr="10_server"/>
          <p:cNvPicPr>
            <a:picLocks noChangeAspect="1" noChangeArrowheads="1"/>
          </p:cNvPicPr>
          <p:nvPr/>
        </p:nvPicPr>
        <p:blipFill>
          <a:blip r:embed="rId4"/>
          <a:srcRect l="17314"/>
          <a:stretch>
            <a:fillRect/>
          </a:stretch>
        </p:blipFill>
        <p:spPr bwMode="auto">
          <a:xfrm>
            <a:off x="0" y="1803400"/>
            <a:ext cx="3108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Best Machine for Consolidation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90116" name="Picture 7" descr="qs_hero6_cluster_trans.png"/>
          <p:cNvPicPr>
            <a:picLocks noChangeAspect="1"/>
          </p:cNvPicPr>
          <p:nvPr/>
        </p:nvPicPr>
        <p:blipFill>
          <a:blip r:embed="rId2"/>
          <a:srcRect l="18433" t="13159" r="26495" b="18428"/>
          <a:stretch>
            <a:fillRect/>
          </a:stretch>
        </p:blipFill>
        <p:spPr bwMode="auto">
          <a:xfrm>
            <a:off x="2659063" y="2187575"/>
            <a:ext cx="37766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Typical Oracle Deployment Model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ＭＳ Ｐゴシック" charset="-128"/>
            </a:endParaRPr>
          </a:p>
        </p:txBody>
      </p:sp>
      <p:sp>
        <p:nvSpPr>
          <p:cNvPr id="624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6247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624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624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624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76213" y="2081213"/>
          <a:ext cx="8813800" cy="3395662"/>
        </p:xfrm>
        <a:graphic>
          <a:graphicData uri="http://schemas.openxmlformats.org/presentationml/2006/ole">
            <p:oleObj spid="_x0000_s62467" name="Visio" r:id="rId3" imgW="5557552" imgH="2143554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Best Machine for Consolidation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752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752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pSp>
        <p:nvGrpSpPr>
          <p:cNvPr id="107529" name="Group 19"/>
          <p:cNvGrpSpPr>
            <a:grpSpLocks/>
          </p:cNvGrpSpPr>
          <p:nvPr/>
        </p:nvGrpSpPr>
        <p:grpSpPr bwMode="auto">
          <a:xfrm>
            <a:off x="1549400" y="1377950"/>
            <a:ext cx="7067550" cy="5013325"/>
            <a:chOff x="1549400" y="1378245"/>
            <a:chExt cx="7067550" cy="5013030"/>
          </a:xfrm>
        </p:grpSpPr>
        <p:graphicFrame>
          <p:nvGraphicFramePr>
            <p:cNvPr id="107522" name="Object 2"/>
            <p:cNvGraphicFramePr>
              <a:graphicFrameLocks noChangeAspect="1"/>
            </p:cNvGraphicFramePr>
            <p:nvPr/>
          </p:nvGraphicFramePr>
          <p:xfrm>
            <a:off x="1549400" y="1378245"/>
            <a:ext cx="7067550" cy="5013030"/>
          </p:xfrm>
          <a:graphic>
            <a:graphicData uri="http://schemas.openxmlformats.org/presentationml/2006/ole">
              <p:oleObj spid="_x0000_s107522" name="Visio" r:id="rId3" imgW="6562677" imgH="4657868" progId="">
                <p:embed/>
              </p:oleObj>
            </a:graphicData>
          </a:graphic>
        </p:graphicFrame>
        <p:sp>
          <p:nvSpPr>
            <p:cNvPr id="12" name="Down Arrow 11"/>
            <p:cNvSpPr/>
            <p:nvPr/>
          </p:nvSpPr>
          <p:spPr bwMode="auto">
            <a:xfrm rot="19389086">
              <a:off x="2875907" y="2726515"/>
              <a:ext cx="217682" cy="1934467"/>
            </a:xfrm>
            <a:prstGeom prst="downArrow">
              <a:avLst>
                <a:gd name="adj1" fmla="val 50000"/>
                <a:gd name="adj2" fmla="val 5791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 sz="2200" b="0">
                <a:latin typeface="Arial" pitchFamily="-111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 rot="20539484">
              <a:off x="3542180" y="2937572"/>
              <a:ext cx="217682" cy="1460767"/>
            </a:xfrm>
            <a:prstGeom prst="downArrow">
              <a:avLst>
                <a:gd name="adj1" fmla="val 50000"/>
                <a:gd name="adj2" fmla="val 5791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 sz="2200" b="0">
                <a:latin typeface="Arial" pitchFamily="-111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rot="1106178">
              <a:off x="5416701" y="2960431"/>
              <a:ext cx="217682" cy="1460767"/>
            </a:xfrm>
            <a:prstGeom prst="downArrow">
              <a:avLst>
                <a:gd name="adj1" fmla="val 50000"/>
                <a:gd name="adj2" fmla="val 5791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 sz="2200" b="0">
                <a:latin typeface="Arial" pitchFamily="-111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 rot="2455508">
              <a:off x="6205846" y="2734135"/>
              <a:ext cx="217682" cy="1934467"/>
            </a:xfrm>
            <a:prstGeom prst="downArrow">
              <a:avLst>
                <a:gd name="adj1" fmla="val 50000"/>
                <a:gd name="adj2" fmla="val 5791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 sz="2200" b="0">
                <a:latin typeface="Arial" pitchFamily="-111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4471307" y="2944305"/>
              <a:ext cx="217682" cy="637544"/>
            </a:xfrm>
            <a:prstGeom prst="downArrow">
              <a:avLst>
                <a:gd name="adj1" fmla="val 50000"/>
                <a:gd name="adj2" fmla="val 5791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 sz="2200" b="0">
                <a:latin typeface="Arial" pitchFamily="-111" charset="0"/>
                <a:ea typeface="ＭＳ Ｐゴシック" pitchFamily="50" charset="-128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19459" name="Picture 2" descr="Bluepr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5350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2514600"/>
            <a:ext cx="9144000" cy="1828800"/>
          </a:xfrm>
          <a:prstGeom prst="rect">
            <a:avLst/>
          </a:prstGeom>
          <a:gradFill rotWithShape="1">
            <a:gsLst>
              <a:gs pos="0">
                <a:schemeClr val="tx1">
                  <a:alpha val="75000"/>
                </a:schemeClr>
              </a:gs>
              <a:gs pos="100000">
                <a:schemeClr val="tx1">
                  <a:gamma/>
                  <a:shade val="46275"/>
                  <a:invGamma/>
                  <a:alpha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altLang="ja-JP" sz="4400">
                <a:solidFill>
                  <a:schemeClr val="bg1"/>
                </a:solidFill>
                <a:ea typeface="MS PGothic" pitchFamily="34" charset="-128"/>
                <a:cs typeface="+mn-cs"/>
              </a:rPr>
              <a:t>Demonstration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Best Machine for Consolidation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240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24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aphicFrame>
        <p:nvGraphicFramePr>
          <p:cNvPr id="102402" name="Object 4"/>
          <p:cNvGraphicFramePr>
            <a:graphicFrameLocks noChangeAspect="1"/>
          </p:cNvGraphicFramePr>
          <p:nvPr/>
        </p:nvGraphicFramePr>
        <p:xfrm>
          <a:off x="419100" y="2017713"/>
          <a:ext cx="1641475" cy="3767137"/>
        </p:xfrm>
        <a:graphic>
          <a:graphicData uri="http://schemas.openxmlformats.org/presentationml/2006/ole">
            <p:oleObj spid="_x0000_s102402" name="Visio" r:id="rId3" imgW="1162860" imgH="2668191" progId="">
              <p:embed/>
            </p:oleObj>
          </a:graphicData>
        </a:graphic>
      </p:graphicFrame>
      <p:sp>
        <p:nvSpPr>
          <p:cNvPr id="102410" name="Rectangle 2052"/>
          <p:cNvSpPr>
            <a:spLocks noChangeArrowheads="1"/>
          </p:cNvSpPr>
          <p:nvPr/>
        </p:nvSpPr>
        <p:spPr bwMode="auto">
          <a:xfrm>
            <a:off x="2143125" y="1495425"/>
            <a:ext cx="66675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Consolidation mixes many different workloads in one system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Warehouse oriented </a:t>
            </a:r>
            <a:r>
              <a:rPr lang="en-US" sz="1800"/>
              <a:t>bulk data processing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OLTP oriented </a:t>
            </a:r>
            <a:r>
              <a:rPr lang="en-US" sz="1800"/>
              <a:t>random updates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Multimedia oriented </a:t>
            </a:r>
            <a:r>
              <a:rPr lang="en-US" sz="1800"/>
              <a:t>streaming files</a:t>
            </a:r>
          </a:p>
          <a:p>
            <a:pPr marL="569913" lvl="1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800" b="0"/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The Sun Oracle Database Machine handles any combination of workloads with extreme performance</a:t>
            </a:r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800" b="0"/>
          </a:p>
          <a:p>
            <a:pPr marL="227013" indent="-227013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Dramatic new consolidation capabilities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Best Machine for Consolidation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547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54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54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aphicFrame>
        <p:nvGraphicFramePr>
          <p:cNvPr id="105474" name="Object 4"/>
          <p:cNvGraphicFramePr>
            <a:graphicFrameLocks noChangeAspect="1"/>
          </p:cNvGraphicFramePr>
          <p:nvPr/>
        </p:nvGraphicFramePr>
        <p:xfrm>
          <a:off x="419100" y="2017713"/>
          <a:ext cx="1641475" cy="3767137"/>
        </p:xfrm>
        <a:graphic>
          <a:graphicData uri="http://schemas.openxmlformats.org/presentationml/2006/ole">
            <p:oleObj spid="_x0000_s105474" name="Visio" r:id="rId3" imgW="1162860" imgH="2668191" progId="">
              <p:embed/>
            </p:oleObj>
          </a:graphicData>
        </a:graphic>
      </p:graphicFrame>
      <p:sp>
        <p:nvSpPr>
          <p:cNvPr id="105482" name="Rectangle 2052"/>
          <p:cNvSpPr>
            <a:spLocks noChangeArrowheads="1"/>
          </p:cNvSpPr>
          <p:nvPr/>
        </p:nvSpPr>
        <p:spPr bwMode="auto">
          <a:xfrm>
            <a:off x="2143125" y="1495425"/>
            <a:ext cx="66675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spcBef>
                <a:spcPct val="25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Exadata and ASM allow all storage servers to be shared across databases</a:t>
            </a:r>
          </a:p>
          <a:p>
            <a:pPr marL="227013" indent="-227013">
              <a:spcBef>
                <a:spcPct val="25000"/>
              </a:spcBef>
              <a:buClr>
                <a:schemeClr val="accent1"/>
              </a:buClr>
              <a:buFontTx/>
              <a:buChar char="•"/>
            </a:pPr>
            <a:endParaRPr lang="en-US" sz="1400" b="0"/>
          </a:p>
          <a:p>
            <a:pPr marL="227013" indent="-227013">
              <a:spcBef>
                <a:spcPct val="25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Shared Configuration</a:t>
            </a:r>
          </a:p>
          <a:p>
            <a:pPr marL="569913" lvl="1" indent="-228600">
              <a:spcBef>
                <a:spcPct val="25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Advanced ASM data striping spreads </a:t>
            </a:r>
            <a:r>
              <a:rPr lang="en-US" sz="1800"/>
              <a:t>every database across all storage servers</a:t>
            </a:r>
          </a:p>
          <a:p>
            <a:pPr marL="569913" lvl="1" indent="-228600">
              <a:spcBef>
                <a:spcPct val="25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Eliminates hot-spots and captive unused space</a:t>
            </a:r>
          </a:p>
          <a:p>
            <a:pPr marL="569913" lvl="1" indent="-228600">
              <a:spcBef>
                <a:spcPct val="25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Full storage grid performance available to all databases</a:t>
            </a:r>
          </a:p>
          <a:p>
            <a:pPr marL="569913" lvl="1" indent="-228600">
              <a:spcBef>
                <a:spcPct val="25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Database or cluster level storage security</a:t>
            </a:r>
          </a:p>
          <a:p>
            <a:pPr marL="227013" indent="-227013">
              <a:spcBef>
                <a:spcPct val="25000"/>
              </a:spcBef>
              <a:buClr>
                <a:schemeClr val="accent1"/>
              </a:buClr>
              <a:buFontTx/>
              <a:buChar char="•"/>
            </a:pPr>
            <a:endParaRPr lang="en-US" sz="1400" b="0"/>
          </a:p>
          <a:p>
            <a:pPr marL="227013" indent="-227013">
              <a:spcBef>
                <a:spcPct val="25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Predictable Performance</a:t>
            </a:r>
          </a:p>
          <a:p>
            <a:pPr marL="569913" lvl="1" indent="-228600">
              <a:spcBef>
                <a:spcPct val="25000"/>
              </a:spcBef>
              <a:buClr>
                <a:schemeClr val="accent1"/>
              </a:buClr>
              <a:buFontTx/>
              <a:buChar char="•"/>
            </a:pPr>
            <a:r>
              <a:rPr lang="en-US" sz="1800"/>
              <a:t>Exadata I/O resource manager</a:t>
            </a:r>
            <a:r>
              <a:rPr lang="en-US" sz="1800" b="0"/>
              <a:t> prioritizes I/Os to ensure predictable performance at user, job, application, or database level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Best Machine for Consolidation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1065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650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65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065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aphicFrame>
        <p:nvGraphicFramePr>
          <p:cNvPr id="106498" name="Object 4"/>
          <p:cNvGraphicFramePr>
            <a:graphicFrameLocks noChangeAspect="1"/>
          </p:cNvGraphicFramePr>
          <p:nvPr/>
        </p:nvGraphicFramePr>
        <p:xfrm>
          <a:off x="419100" y="2017713"/>
          <a:ext cx="1641475" cy="3767137"/>
        </p:xfrm>
        <a:graphic>
          <a:graphicData uri="http://schemas.openxmlformats.org/presentationml/2006/ole">
            <p:oleObj spid="_x0000_s106498" name="Visio" r:id="rId3" imgW="1162860" imgH="2668191" progId="">
              <p:embed/>
            </p:oleObj>
          </a:graphicData>
        </a:graphic>
      </p:graphicFrame>
      <p:sp>
        <p:nvSpPr>
          <p:cNvPr id="106506" name="Rectangle 2052"/>
          <p:cNvSpPr>
            <a:spLocks noChangeArrowheads="1"/>
          </p:cNvSpPr>
          <p:nvPr/>
        </p:nvSpPr>
        <p:spPr bwMode="auto">
          <a:xfrm>
            <a:off x="2143125" y="1552575"/>
            <a:ext cx="66675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Many databases can run on Database Machine servers</a:t>
            </a:r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1800" b="0"/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Shared Configuration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Applications connect to a database </a:t>
            </a:r>
            <a:r>
              <a:rPr lang="en-US" sz="1800"/>
              <a:t>service</a:t>
            </a:r>
            <a:r>
              <a:rPr lang="en-US" sz="1800" b="0"/>
              <a:t> that runs on one or more database servers</a:t>
            </a:r>
          </a:p>
          <a:p>
            <a:pPr lvl="2" indent="-2301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Services can </a:t>
            </a:r>
            <a:r>
              <a:rPr lang="en-US" sz="1800"/>
              <a:t>grow, shrink, &amp; move</a:t>
            </a:r>
            <a:r>
              <a:rPr lang="en-US" sz="1800" b="0"/>
              <a:t> dynamically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Large databases can </a:t>
            </a:r>
            <a:r>
              <a:rPr lang="en-US" sz="1800"/>
              <a:t>span nodes</a:t>
            </a:r>
            <a:r>
              <a:rPr lang="en-US" sz="1800" b="0"/>
              <a:t> using RAC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Multiple small databases can run on a single node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800" b="0"/>
          </a:p>
          <a:p>
            <a:pPr marL="227013" indent="-22701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400" b="0"/>
              <a:t>Predictable performance</a:t>
            </a:r>
          </a:p>
          <a:p>
            <a:pPr marL="569913" lvl="1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/>
              <a:t>Instance caging</a:t>
            </a:r>
            <a:r>
              <a:rPr lang="en-US" sz="1800" b="0"/>
              <a:t> provides predictable CPU resources when multiple databases run </a:t>
            </a:r>
            <a:r>
              <a:rPr lang="en-US" sz="1800"/>
              <a:t>on the same node</a:t>
            </a:r>
          </a:p>
          <a:p>
            <a:pPr lvl="2" indent="-2301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800" b="0"/>
              <a:t>Restricts a database to subset of processors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NZ" sz="2400" dirty="0" smtClean="0">
                <a:solidFill>
                  <a:srgbClr val="FF0000"/>
                </a:solidFill>
                <a:cs typeface="ＭＳ Ｐゴシック" charset="-128"/>
              </a:rPr>
              <a:t>Product Family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graphicFrame>
        <p:nvGraphicFramePr>
          <p:cNvPr id="22" name="Group 92"/>
          <p:cNvGraphicFramePr>
            <a:graphicFrameLocks/>
          </p:cNvGraphicFramePr>
          <p:nvPr/>
        </p:nvGraphicFramePr>
        <p:xfrm>
          <a:off x="200025" y="2957513"/>
          <a:ext cx="8824913" cy="3160712"/>
        </p:xfrm>
        <a:graphic>
          <a:graphicData uri="http://schemas.openxmlformats.org/drawingml/2006/table">
            <a:tbl>
              <a:tblPr/>
              <a:tblGrid>
                <a:gridCol w="2513013"/>
                <a:gridCol w="1133475"/>
                <a:gridCol w="1201737"/>
                <a:gridCol w="1276350"/>
                <a:gridCol w="1106488"/>
                <a:gridCol w="15938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Basic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Quarter Rack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Half Rack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Full Rack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2-8 Full Racks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Database Servers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16-64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Exadata Storage Servers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28-112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Total Disk Capacity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7.2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21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50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100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200 – 800TB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User Data (uncompressed)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14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28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56 – 224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I/O Throughput (disks)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1.5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4.5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10.5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21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42 - 168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I/O Throughput (flash)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3.6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11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25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50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100 - 400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I/O per Second (IOPS)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75,000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225,000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500,000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1,000,000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1M – 8M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Racks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N/A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2-8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pic>
        <p:nvPicPr>
          <p:cNvPr id="87117" name="Picture 3" descr="C:\Work\Sage\NextGen\sun\collateral\glamor_shots\For_PPT\low res PNG\TR\qs_hero5_singleopen_trans.png"/>
          <p:cNvPicPr>
            <a:picLocks noChangeAspect="1" noChangeArrowheads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>
            <a:off x="6524625" y="1416050"/>
            <a:ext cx="7715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18" name="Picture 4" descr="C:\Work\Sage\NextGen\sun\collateral\glamor_shots\qs_halfhero5_singleopen_tran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439863"/>
            <a:ext cx="7508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119" name="Group 8"/>
          <p:cNvGrpSpPr>
            <a:grpSpLocks/>
          </p:cNvGrpSpPr>
          <p:nvPr/>
        </p:nvGrpSpPr>
        <p:grpSpPr bwMode="auto">
          <a:xfrm>
            <a:off x="4014788" y="1450975"/>
            <a:ext cx="803275" cy="1341438"/>
            <a:chOff x="3779" y="634"/>
            <a:chExt cx="1646" cy="2613"/>
          </a:xfrm>
        </p:grpSpPr>
        <p:graphicFrame>
          <p:nvGraphicFramePr>
            <p:cNvPr id="87041" name="Object 9"/>
            <p:cNvGraphicFramePr>
              <a:graphicFrameLocks noChangeAspect="1"/>
            </p:cNvGraphicFramePr>
            <p:nvPr/>
          </p:nvGraphicFramePr>
          <p:xfrm>
            <a:off x="3779" y="634"/>
            <a:ext cx="1646" cy="2613"/>
          </p:xfrm>
          <a:graphic>
            <a:graphicData uri="http://schemas.openxmlformats.org/presentationml/2006/ole">
              <p:oleObj spid="_x0000_s87041" name="Image" r:id="rId5" imgW="3453968" imgH="5485714" progId="">
                <p:embed/>
              </p:oleObj>
            </a:graphicData>
          </a:graphic>
        </p:graphicFrame>
        <p:sp>
          <p:nvSpPr>
            <p:cNvPr id="87124" name="Line 10"/>
            <p:cNvSpPr>
              <a:spLocks noChangeShapeType="1"/>
            </p:cNvSpPr>
            <p:nvPr/>
          </p:nvSpPr>
          <p:spPr bwMode="auto">
            <a:xfrm>
              <a:off x="4508" y="2361"/>
              <a:ext cx="514" cy="26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87125" name="Line 11"/>
            <p:cNvSpPr>
              <a:spLocks noChangeShapeType="1"/>
            </p:cNvSpPr>
            <p:nvPr/>
          </p:nvSpPr>
          <p:spPr bwMode="auto">
            <a:xfrm>
              <a:off x="4509" y="2464"/>
              <a:ext cx="512" cy="33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</p:grpSp>
      <p:pic>
        <p:nvPicPr>
          <p:cNvPr id="87120" name="Picture 7" descr="qs_hero6_cluster_trans.png"/>
          <p:cNvPicPr>
            <a:picLocks noChangeAspect="1"/>
          </p:cNvPicPr>
          <p:nvPr/>
        </p:nvPicPr>
        <p:blipFill>
          <a:blip r:embed="rId6"/>
          <a:srcRect l="18433" t="13159" r="26495" b="18428"/>
          <a:stretch>
            <a:fillRect/>
          </a:stretch>
        </p:blipFill>
        <p:spPr bwMode="auto">
          <a:xfrm>
            <a:off x="7458075" y="1368425"/>
            <a:ext cx="16224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21" name="Picture 7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8763" y="2027238"/>
            <a:ext cx="884237" cy="16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7122" name="Picture 76" descr="C:\Work\Sage\NextGen\sun\collateral\glamor_shots\DB Serv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812925"/>
            <a:ext cx="1041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23" name="Picture 77" descr="C:\Work\Sage\NextGen\sun\collateral\glamor_shots\Storage Server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6375" y="2300288"/>
            <a:ext cx="1033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4234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NZ" sz="2400" dirty="0" smtClean="0">
                <a:solidFill>
                  <a:srgbClr val="FF0000"/>
                </a:solidFill>
                <a:cs typeface="ＭＳ Ｐゴシック" charset="-128"/>
              </a:rPr>
              <a:t>Product Family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graphicFrame>
        <p:nvGraphicFramePr>
          <p:cNvPr id="22" name="Group 92"/>
          <p:cNvGraphicFramePr>
            <a:graphicFrameLocks/>
          </p:cNvGraphicFramePr>
          <p:nvPr/>
        </p:nvGraphicFramePr>
        <p:xfrm>
          <a:off x="200025" y="2957513"/>
          <a:ext cx="8824913" cy="3160712"/>
        </p:xfrm>
        <a:graphic>
          <a:graphicData uri="http://schemas.openxmlformats.org/drawingml/2006/table">
            <a:tbl>
              <a:tblPr/>
              <a:tblGrid>
                <a:gridCol w="2513013"/>
                <a:gridCol w="1133475"/>
                <a:gridCol w="1201737"/>
                <a:gridCol w="1276350"/>
                <a:gridCol w="1106488"/>
                <a:gridCol w="15938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Basic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Quarter Rack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Half Rack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Full Rack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2-8 Full Racks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Database Servers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16-64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Exadata Storage Servers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28-112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Total Disk Capacity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7.2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21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50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100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200 – 800TB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User Data (uncompressed)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14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28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56 – 224 TB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I/O Throughput (disks)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1.5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4.5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10.5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21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42 - 168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I/O Throughput (flash)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3.6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11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25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50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100 - 400 GB/sec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I/O per Second (IOPS)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75,000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225,000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500,000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1,000,000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1M – 8M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Racks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N/A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2-8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pic>
        <p:nvPicPr>
          <p:cNvPr id="142414" name="Picture 3" descr="C:\Work\Sage\NextGen\sun\collateral\glamor_shots\For_PPT\low res PNG\TR\qs_hero5_singleopen_trans.png"/>
          <p:cNvPicPr>
            <a:picLocks noChangeAspect="1" noChangeArrowheads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>
            <a:off x="6524625" y="1416050"/>
            <a:ext cx="7715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415" name="Picture 4" descr="C:\Work\Sage\NextGen\sun\collateral\glamor_shots\qs_halfhero5_singleopen_tran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439863"/>
            <a:ext cx="7508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2416" name="Group 8"/>
          <p:cNvGrpSpPr>
            <a:grpSpLocks/>
          </p:cNvGrpSpPr>
          <p:nvPr/>
        </p:nvGrpSpPr>
        <p:grpSpPr bwMode="auto">
          <a:xfrm>
            <a:off x="4014788" y="1450975"/>
            <a:ext cx="803275" cy="1341438"/>
            <a:chOff x="3779" y="634"/>
            <a:chExt cx="1646" cy="2613"/>
          </a:xfrm>
        </p:grpSpPr>
        <p:graphicFrame>
          <p:nvGraphicFramePr>
            <p:cNvPr id="142338" name="Object 9"/>
            <p:cNvGraphicFramePr>
              <a:graphicFrameLocks noChangeAspect="1"/>
            </p:cNvGraphicFramePr>
            <p:nvPr/>
          </p:nvGraphicFramePr>
          <p:xfrm>
            <a:off x="3779" y="634"/>
            <a:ext cx="1646" cy="2613"/>
          </p:xfrm>
          <a:graphic>
            <a:graphicData uri="http://schemas.openxmlformats.org/presentationml/2006/ole">
              <p:oleObj spid="_x0000_s142338" name="Image" r:id="rId5" imgW="3453968" imgH="5485714" progId="">
                <p:embed/>
              </p:oleObj>
            </a:graphicData>
          </a:graphic>
        </p:graphicFrame>
        <p:sp>
          <p:nvSpPr>
            <p:cNvPr id="142422" name="Line 10"/>
            <p:cNvSpPr>
              <a:spLocks noChangeShapeType="1"/>
            </p:cNvSpPr>
            <p:nvPr/>
          </p:nvSpPr>
          <p:spPr bwMode="auto">
            <a:xfrm>
              <a:off x="4508" y="2361"/>
              <a:ext cx="514" cy="26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42423" name="Line 11"/>
            <p:cNvSpPr>
              <a:spLocks noChangeShapeType="1"/>
            </p:cNvSpPr>
            <p:nvPr/>
          </p:nvSpPr>
          <p:spPr bwMode="auto">
            <a:xfrm>
              <a:off x="4509" y="2464"/>
              <a:ext cx="512" cy="33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</p:grpSp>
      <p:pic>
        <p:nvPicPr>
          <p:cNvPr id="142417" name="Picture 7" descr="qs_hero6_cluster_trans.png"/>
          <p:cNvPicPr>
            <a:picLocks noChangeAspect="1"/>
          </p:cNvPicPr>
          <p:nvPr/>
        </p:nvPicPr>
        <p:blipFill>
          <a:blip r:embed="rId6"/>
          <a:srcRect l="18433" t="13159" r="26495" b="18428"/>
          <a:stretch>
            <a:fillRect/>
          </a:stretch>
        </p:blipFill>
        <p:spPr bwMode="auto">
          <a:xfrm>
            <a:off x="7458075" y="1368425"/>
            <a:ext cx="16224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418" name="Picture 7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8763" y="2027238"/>
            <a:ext cx="884237" cy="16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2419" name="Picture 76" descr="C:\Work\Sage\NextGen\sun\collateral\glamor_shots\DB Serv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812925"/>
            <a:ext cx="1041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420" name="Picture 77" descr="C:\Work\Sage\NextGen\sun\collateral\glamor_shots\Storage Server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6375" y="2300288"/>
            <a:ext cx="1033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421" name="Rectangle 15"/>
          <p:cNvSpPr>
            <a:spLocks noChangeArrowheads="1"/>
          </p:cNvSpPr>
          <p:nvPr/>
        </p:nvSpPr>
        <p:spPr bwMode="auto">
          <a:xfrm>
            <a:off x="5051425" y="1408113"/>
            <a:ext cx="3976688" cy="4786312"/>
          </a:xfrm>
          <a:prstGeom prst="rect">
            <a:avLst/>
          </a:prstGeom>
          <a:solidFill>
            <a:schemeClr val="bg1">
              <a:alpha val="69019"/>
            </a:schemeClr>
          </a:solidFill>
          <a:ln w="28575" algn="ctr">
            <a:noFill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What’s the Value?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433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433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4336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pSp>
        <p:nvGrpSpPr>
          <p:cNvPr id="143368" name="Group 6"/>
          <p:cNvGrpSpPr>
            <a:grpSpLocks/>
          </p:cNvGrpSpPr>
          <p:nvPr/>
        </p:nvGrpSpPr>
        <p:grpSpPr bwMode="auto">
          <a:xfrm>
            <a:off x="-65088" y="1773238"/>
            <a:ext cx="9209088" cy="1158875"/>
            <a:chOff x="374" y="943"/>
            <a:chExt cx="4933" cy="730"/>
          </a:xfrm>
        </p:grpSpPr>
        <p:pic>
          <p:nvPicPr>
            <p:cNvPr id="143376" name="Picture 7" descr="oval 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" y="943"/>
              <a:ext cx="4893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377" name="Text Box 8"/>
            <p:cNvSpPr txBox="1">
              <a:spLocks noChangeArrowheads="1"/>
            </p:cNvSpPr>
            <p:nvPr/>
          </p:nvSpPr>
          <p:spPr bwMode="auto">
            <a:xfrm>
              <a:off x="374" y="1056"/>
              <a:ext cx="1694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119063" indent="-119063" algn="ctr" eaLnBrk="0" hangingPunct="0"/>
              <a:r>
                <a:rPr lang="en-US" sz="1600">
                  <a:solidFill>
                    <a:schemeClr val="bg1"/>
                  </a:solidFill>
                  <a:cs typeface="Times New Roman" pitchFamily="18" charset="0"/>
                </a:rPr>
                <a:t>Extreme</a:t>
              </a:r>
              <a:br>
                <a:rPr lang="en-US" sz="1600">
                  <a:solidFill>
                    <a:schemeClr val="bg1"/>
                  </a:solidFill>
                  <a:cs typeface="Times New Roman" pitchFamily="18" charset="0"/>
                </a:rPr>
              </a:br>
              <a:r>
                <a:rPr lang="en-US" sz="1600">
                  <a:solidFill>
                    <a:schemeClr val="bg1"/>
                  </a:solidFill>
                  <a:cs typeface="Times New Roman" pitchFamily="18" charset="0"/>
                </a:rPr>
                <a:t>Performance</a:t>
              </a:r>
            </a:p>
          </p:txBody>
        </p:sp>
        <p:sp>
          <p:nvSpPr>
            <p:cNvPr id="143378" name="Text Box 9"/>
            <p:cNvSpPr txBox="1">
              <a:spLocks noChangeArrowheads="1"/>
            </p:cNvSpPr>
            <p:nvPr/>
          </p:nvSpPr>
          <p:spPr bwMode="auto">
            <a:xfrm>
              <a:off x="2251" y="1062"/>
              <a:ext cx="299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</a:pPr>
              <a:r>
                <a:rPr lang="en-US" sz="1600">
                  <a:cs typeface="Times New Roman" pitchFamily="18" charset="0"/>
                </a:rPr>
                <a:t>Extreme performance for data warehousing and OLTP, powered by Sun Oracle Exadata Storage Servers</a:t>
              </a:r>
            </a:p>
          </p:txBody>
        </p:sp>
      </p:grpSp>
      <p:pic>
        <p:nvPicPr>
          <p:cNvPr id="143369" name="Picture 11" descr="oval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3186113"/>
            <a:ext cx="9134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0" name="Text Box 12"/>
          <p:cNvSpPr txBox="1">
            <a:spLocks noChangeArrowheads="1"/>
          </p:cNvSpPr>
          <p:nvPr/>
        </p:nvSpPr>
        <p:spPr bwMode="auto">
          <a:xfrm>
            <a:off x="-65088" y="3365500"/>
            <a:ext cx="27543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ctr" eaLnBrk="0" hangingPunct="0"/>
            <a:r>
              <a:rPr lang="en-US" sz="1600">
                <a:solidFill>
                  <a:schemeClr val="bg1"/>
                </a:solidFill>
                <a:cs typeface="Times New Roman" pitchFamily="18" charset="0"/>
              </a:rPr>
              <a:t>Pre-Installed </a:t>
            </a:r>
            <a:br>
              <a:rPr lang="en-US" sz="160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1600">
                <a:solidFill>
                  <a:schemeClr val="bg1"/>
                </a:solidFill>
                <a:cs typeface="Times New Roman" pitchFamily="18" charset="0"/>
              </a:rPr>
              <a:t>and Pre-Configured</a:t>
            </a:r>
          </a:p>
        </p:txBody>
      </p:sp>
      <p:sp>
        <p:nvSpPr>
          <p:cNvPr id="143371" name="Text Box 13"/>
          <p:cNvSpPr txBox="1">
            <a:spLocks noChangeArrowheads="1"/>
          </p:cNvSpPr>
          <p:nvPr/>
        </p:nvSpPr>
        <p:spPr bwMode="auto">
          <a:xfrm>
            <a:off x="3416300" y="3268663"/>
            <a:ext cx="5368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cs typeface="Times New Roman" pitchFamily="18" charset="0"/>
              </a:rPr>
              <a:t>Enterprise ready for rapid customer success and high return on investment.    One number to call </a:t>
            </a:r>
            <a:r>
              <a:rPr lang="en-NZ" sz="1600">
                <a:cs typeface="Times New Roman" pitchFamily="18" charset="0"/>
              </a:rPr>
              <a:t>for all aspects hardware, software, operating system.</a:t>
            </a:r>
            <a:endParaRPr lang="en-US" sz="1600">
              <a:cs typeface="Times New Roman" pitchFamily="18" charset="0"/>
            </a:endParaRPr>
          </a:p>
        </p:txBody>
      </p:sp>
      <p:grpSp>
        <p:nvGrpSpPr>
          <p:cNvPr id="143372" name="Group 14"/>
          <p:cNvGrpSpPr>
            <a:grpSpLocks/>
          </p:cNvGrpSpPr>
          <p:nvPr/>
        </p:nvGrpSpPr>
        <p:grpSpPr bwMode="auto">
          <a:xfrm>
            <a:off x="-65088" y="4600575"/>
            <a:ext cx="9209088" cy="1158875"/>
            <a:chOff x="374" y="943"/>
            <a:chExt cx="4933" cy="730"/>
          </a:xfrm>
        </p:grpSpPr>
        <p:pic>
          <p:nvPicPr>
            <p:cNvPr id="143373" name="Picture 15" descr="oval 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" y="943"/>
              <a:ext cx="4893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374" name="Text Box 16"/>
            <p:cNvSpPr txBox="1">
              <a:spLocks noChangeArrowheads="1"/>
            </p:cNvSpPr>
            <p:nvPr/>
          </p:nvSpPr>
          <p:spPr bwMode="auto">
            <a:xfrm>
              <a:off x="374" y="1056"/>
              <a:ext cx="1694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119063" indent="-119063" algn="ctr" eaLnBrk="0" hangingPunct="0"/>
              <a:r>
                <a:rPr lang="en-US" sz="1600">
                  <a:solidFill>
                    <a:schemeClr val="bg1"/>
                  </a:solidFill>
                  <a:cs typeface="Times New Roman" pitchFamily="18" charset="0"/>
                </a:rPr>
                <a:t>Complete </a:t>
              </a:r>
              <a:br>
                <a:rPr lang="en-US" sz="1600">
                  <a:solidFill>
                    <a:schemeClr val="bg1"/>
                  </a:solidFill>
                  <a:cs typeface="Times New Roman" pitchFamily="18" charset="0"/>
                </a:rPr>
              </a:br>
              <a:r>
                <a:rPr lang="en-US" sz="1600">
                  <a:solidFill>
                    <a:schemeClr val="bg1"/>
                  </a:solidFill>
                  <a:cs typeface="Times New Roman" pitchFamily="18" charset="0"/>
                </a:rPr>
                <a:t>Functionality</a:t>
              </a:r>
            </a:p>
          </p:txBody>
        </p:sp>
        <p:sp>
          <p:nvSpPr>
            <p:cNvPr id="143375" name="Text Box 17"/>
            <p:cNvSpPr txBox="1">
              <a:spLocks noChangeArrowheads="1"/>
            </p:cNvSpPr>
            <p:nvPr/>
          </p:nvSpPr>
          <p:spPr bwMode="auto">
            <a:xfrm>
              <a:off x="2251" y="1079"/>
              <a:ext cx="29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</a:pPr>
              <a:r>
                <a:rPr lang="en-US" sz="1600">
                  <a:cs typeface="Times New Roman" pitchFamily="18" charset="0"/>
                </a:rPr>
                <a:t>Complete functionality, with in-database ETL, analytics (OLAP, Data Mining) and more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ＭＳ Ｐゴシック" charset="-128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144388" name="Picture 2" descr="http://www.oracle.com/features/images/exadatachallen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388" y="1333500"/>
            <a:ext cx="35242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GB"/>
          </a:p>
        </p:txBody>
      </p: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GB"/>
          </a:p>
        </p:txBody>
      </p:sp>
      <p:pic>
        <p:nvPicPr>
          <p:cNvPr id="145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3041650"/>
            <a:ext cx="6280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Demonstration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23913" y="1839913"/>
            <a:ext cx="73993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400" b="0" kern="0" dirty="0">
                <a:latin typeface="+mn-lt"/>
                <a:ea typeface="MS PGothic" pitchFamily="34" charset="-128"/>
                <a:cs typeface="ＭＳ Ｐゴシック" charset="-128"/>
              </a:rPr>
              <a:t>Business Case: Analyzing food retail point of sale (POS) data using </a:t>
            </a:r>
            <a:r>
              <a:rPr lang="en-US" sz="2400" b="0" kern="0" dirty="0" err="1">
                <a:latin typeface="+mn-lt"/>
                <a:ea typeface="MS PGothic" pitchFamily="34" charset="-128"/>
                <a:cs typeface="ＭＳ Ｐゴシック" charset="-128"/>
              </a:rPr>
              <a:t>Exadata</a:t>
            </a:r>
            <a:endParaRPr lang="en-US" sz="2400" b="0" kern="0" dirty="0">
              <a:latin typeface="+mn-lt"/>
              <a:ea typeface="MS PGothic" pitchFamily="34" charset="-128"/>
              <a:cs typeface="ＭＳ Ｐゴシック" charset="-128"/>
            </a:endParaRP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1400" b="0" kern="0" dirty="0">
              <a:latin typeface="+mn-lt"/>
              <a:ea typeface="MS PGothic" pitchFamily="34" charset="-128"/>
              <a:cs typeface="ＭＳ Ｐゴシック" charset="-128"/>
            </a:endParaRP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400" b="0" kern="0" dirty="0">
                <a:latin typeface="+mn-lt"/>
                <a:ea typeface="MS PGothic" pitchFamily="34" charset="-128"/>
                <a:cs typeface="ＭＳ Ｐゴシック" charset="-128"/>
              </a:rPr>
              <a:t>Schema Design: 3NF part of the Oracle Retail Data Warehouse Model</a:t>
            </a: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1400" b="0" kern="0" dirty="0">
              <a:latin typeface="+mn-lt"/>
              <a:ea typeface="MS PGothic" pitchFamily="34" charset="-128"/>
              <a:cs typeface="ＭＳ Ｐゴシック" charset="-128"/>
            </a:endParaRP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400" b="0" kern="0" dirty="0">
                <a:latin typeface="+mn-lt"/>
                <a:ea typeface="MS PGothic" pitchFamily="34" charset="-128"/>
                <a:cs typeface="ＭＳ Ｐゴシック" charset="-128"/>
              </a:rPr>
              <a:t>Data: Generated test data representing a full day of POS data for the US</a:t>
            </a: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1400" b="0" kern="0" dirty="0">
              <a:latin typeface="+mn-lt"/>
              <a:ea typeface="MS PGothic" pitchFamily="34" charset="-128"/>
              <a:cs typeface="ＭＳ Ｐゴシック" charset="-128"/>
            </a:endParaRP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400" b="0" kern="0" dirty="0">
                <a:latin typeface="+mn-lt"/>
                <a:ea typeface="MS PGothic" pitchFamily="34" charset="-128"/>
                <a:cs typeface="ＭＳ Ｐゴシック" charset="-128"/>
              </a:rPr>
              <a:t>Demo leverages </a:t>
            </a:r>
            <a:r>
              <a:rPr lang="en-US" sz="2400" b="0" kern="0" dirty="0" err="1">
                <a:latin typeface="+mn-lt"/>
                <a:ea typeface="MS PGothic" pitchFamily="34" charset="-128"/>
                <a:cs typeface="ＭＳ Ｐゴシック" charset="-128"/>
              </a:rPr>
              <a:t>Exadata</a:t>
            </a:r>
            <a:r>
              <a:rPr lang="en-US" sz="2400" b="0" kern="0" dirty="0">
                <a:latin typeface="+mn-lt"/>
                <a:ea typeface="MS PGothic" pitchFamily="34" charset="-128"/>
                <a:cs typeface="ＭＳ Ｐゴシック" charset="-128"/>
              </a:rPr>
              <a:t> Storage software but is not running on a real DB Machine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Demonstration – Scenario 1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757238" y="1627188"/>
            <a:ext cx="7862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lvl="1" indent="-227013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0" kern="0" dirty="0">
                <a:latin typeface="+mn-lt"/>
                <a:ea typeface="MS PGothic" pitchFamily="34" charset="-128"/>
                <a:cs typeface="ＭＳ Ｐゴシック" charset="-128"/>
              </a:rPr>
              <a:t>Goal – </a:t>
            </a:r>
            <a:r>
              <a:rPr lang="en-US" b="0" kern="0" dirty="0">
                <a:ea typeface="MS PGothic" pitchFamily="34" charset="-128"/>
                <a:cs typeface="ＭＳ Ｐゴシック" charset="-128"/>
              </a:rPr>
              <a:t>show that a query completes twice as fast if the data is spread across twice as manner storage servers</a:t>
            </a: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1800" b="0" kern="0" dirty="0">
              <a:ea typeface="MS PGothic" pitchFamily="34" charset="-128"/>
              <a:cs typeface="ＭＳ Ｐゴシック" charset="-128"/>
            </a:endParaRP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1800" b="0" kern="0" dirty="0">
              <a:latin typeface="+mn-lt"/>
              <a:ea typeface="MS PGothic" pitchFamily="34" charset="-128"/>
              <a:cs typeface="ＭＳ Ｐゴシック" charset="-128"/>
            </a:endParaRPr>
          </a:p>
        </p:txBody>
      </p:sp>
      <p:grpSp>
        <p:nvGrpSpPr>
          <p:cNvPr id="21513" name="Group 48"/>
          <p:cNvGrpSpPr>
            <a:grpSpLocks/>
          </p:cNvGrpSpPr>
          <p:nvPr/>
        </p:nvGrpSpPr>
        <p:grpSpPr bwMode="auto">
          <a:xfrm>
            <a:off x="1762125" y="2590800"/>
            <a:ext cx="5105400" cy="514350"/>
            <a:chOff x="1539495" y="1685925"/>
            <a:chExt cx="5870955" cy="704849"/>
          </a:xfrm>
        </p:grpSpPr>
        <p:pic>
          <p:nvPicPr>
            <p:cNvPr id="21527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9495" y="1808794"/>
              <a:ext cx="2186026" cy="237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41970" y="1685925"/>
              <a:ext cx="2168480" cy="333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9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41970" y="2057667"/>
              <a:ext cx="2168480" cy="333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0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9495" y="2048628"/>
              <a:ext cx="2186026" cy="237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3837858" y="1988315"/>
              <a:ext cx="1312567" cy="110948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NZ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1514" name="TextBox 48"/>
          <p:cNvSpPr txBox="1">
            <a:spLocks noChangeArrowheads="1"/>
          </p:cNvSpPr>
          <p:nvPr/>
        </p:nvSpPr>
        <p:spPr bwMode="auto">
          <a:xfrm>
            <a:off x="752475" y="2705100"/>
            <a:ext cx="885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NZ" sz="1400"/>
              <a:t>Query 1</a:t>
            </a:r>
          </a:p>
        </p:txBody>
      </p:sp>
      <p:sp>
        <p:nvSpPr>
          <p:cNvPr id="21515" name="TextBox 49"/>
          <p:cNvSpPr txBox="1">
            <a:spLocks noChangeArrowheads="1"/>
          </p:cNvSpPr>
          <p:nvPr/>
        </p:nvSpPr>
        <p:spPr bwMode="auto">
          <a:xfrm>
            <a:off x="6915150" y="2571750"/>
            <a:ext cx="16287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NZ" sz="1400"/>
              <a:t>1.7 million rows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NZ" sz="1400"/>
              <a:t>= time 1</a:t>
            </a:r>
          </a:p>
        </p:txBody>
      </p:sp>
      <p:cxnSp>
        <p:nvCxnSpPr>
          <p:cNvPr id="21516" name="Straight Connector 50"/>
          <p:cNvCxnSpPr>
            <a:cxnSpLocks noChangeShapeType="1"/>
          </p:cNvCxnSpPr>
          <p:nvPr/>
        </p:nvCxnSpPr>
        <p:spPr bwMode="auto">
          <a:xfrm flipV="1">
            <a:off x="723900" y="3198813"/>
            <a:ext cx="7440613" cy="15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771525" y="3305175"/>
            <a:ext cx="7791450" cy="1047750"/>
            <a:chOff x="771525" y="3305173"/>
            <a:chExt cx="7791450" cy="1047748"/>
          </a:xfrm>
        </p:grpSpPr>
        <p:pic>
          <p:nvPicPr>
            <p:cNvPr id="21518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1175" y="3661534"/>
              <a:ext cx="1900975" cy="17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859" y="3305173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859" y="3576444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1175" y="3836548"/>
              <a:ext cx="1900975" cy="17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3779838" y="3792535"/>
              <a:ext cx="1141412" cy="80962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NZ">
                <a:ea typeface="MS PGothic" pitchFamily="34" charset="-128"/>
                <a:cs typeface="+mn-cs"/>
              </a:endParaRPr>
            </a:p>
          </p:txBody>
        </p:sp>
        <p:sp>
          <p:nvSpPr>
            <p:cNvPr id="21523" name="TextBox 66"/>
            <p:cNvSpPr txBox="1">
              <a:spLocks noChangeArrowheads="1"/>
            </p:cNvSpPr>
            <p:nvPr/>
          </p:nvSpPr>
          <p:spPr bwMode="auto">
            <a:xfrm>
              <a:off x="771525" y="3686175"/>
              <a:ext cx="885825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Query 2</a:t>
              </a:r>
            </a:p>
          </p:txBody>
        </p:sp>
        <p:sp>
          <p:nvSpPr>
            <p:cNvPr id="21524" name="TextBox 67"/>
            <p:cNvSpPr txBox="1">
              <a:spLocks noChangeArrowheads="1"/>
            </p:cNvSpPr>
            <p:nvPr/>
          </p:nvSpPr>
          <p:spPr bwMode="auto">
            <a:xfrm>
              <a:off x="6934200" y="3543300"/>
              <a:ext cx="1628775" cy="587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1.7 million rows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= time 1 / 2</a:t>
              </a:r>
            </a:p>
          </p:txBody>
        </p:sp>
        <p:pic>
          <p:nvPicPr>
            <p:cNvPr id="21525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859" y="3838573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6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859" y="4109844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Demonstration – Scenario 2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pSp>
        <p:nvGrpSpPr>
          <p:cNvPr id="22536" name="Group 48"/>
          <p:cNvGrpSpPr>
            <a:grpSpLocks/>
          </p:cNvGrpSpPr>
          <p:nvPr/>
        </p:nvGrpSpPr>
        <p:grpSpPr bwMode="auto">
          <a:xfrm>
            <a:off x="1762125" y="2590800"/>
            <a:ext cx="5105400" cy="514350"/>
            <a:chOff x="1539495" y="1685925"/>
            <a:chExt cx="5870955" cy="704849"/>
          </a:xfrm>
        </p:grpSpPr>
        <p:pic>
          <p:nvPicPr>
            <p:cNvPr id="22564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9495" y="1808794"/>
              <a:ext cx="2186026" cy="237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41970" y="1685925"/>
              <a:ext cx="2168480" cy="333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41970" y="2057667"/>
              <a:ext cx="2168480" cy="333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7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9495" y="2048628"/>
              <a:ext cx="2186026" cy="237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837858" y="1988315"/>
              <a:ext cx="1312567" cy="110948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NZ"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752475" y="2705100"/>
            <a:ext cx="885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NZ" sz="1400"/>
              <a:t>Query 1</a:t>
            </a:r>
          </a:p>
        </p:txBody>
      </p:sp>
      <p:sp>
        <p:nvSpPr>
          <p:cNvPr id="22538" name="TextBox 17"/>
          <p:cNvSpPr txBox="1">
            <a:spLocks noChangeArrowheads="1"/>
          </p:cNvSpPr>
          <p:nvPr/>
        </p:nvSpPr>
        <p:spPr bwMode="auto">
          <a:xfrm>
            <a:off x="6915150" y="2571750"/>
            <a:ext cx="16287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NZ" sz="1400"/>
              <a:t>1.7 million rows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NZ" sz="1400"/>
              <a:t>= time 1</a:t>
            </a:r>
          </a:p>
        </p:txBody>
      </p:sp>
      <p:cxnSp>
        <p:nvCxnSpPr>
          <p:cNvPr id="22539" name="Straight Connector 19"/>
          <p:cNvCxnSpPr>
            <a:cxnSpLocks noChangeShapeType="1"/>
          </p:cNvCxnSpPr>
          <p:nvPr/>
        </p:nvCxnSpPr>
        <p:spPr bwMode="auto">
          <a:xfrm flipV="1">
            <a:off x="723900" y="3198813"/>
            <a:ext cx="7440613" cy="15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2540" name="Straight Connector 42"/>
          <p:cNvCxnSpPr>
            <a:cxnSpLocks noChangeShapeType="1"/>
          </p:cNvCxnSpPr>
          <p:nvPr/>
        </p:nvCxnSpPr>
        <p:spPr bwMode="auto">
          <a:xfrm flipV="1">
            <a:off x="742950" y="4449763"/>
            <a:ext cx="7440613" cy="15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771525" y="3305175"/>
            <a:ext cx="7791450" cy="1047750"/>
            <a:chOff x="771525" y="3305173"/>
            <a:chExt cx="7791450" cy="1047748"/>
          </a:xfrm>
        </p:grpSpPr>
        <p:pic>
          <p:nvPicPr>
            <p:cNvPr id="22555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1175" y="3661534"/>
              <a:ext cx="1900975" cy="17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6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859" y="3305173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7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859" y="3576444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8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1175" y="3836548"/>
              <a:ext cx="1900975" cy="17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3779838" y="3792535"/>
              <a:ext cx="1141412" cy="80962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NZ">
                <a:ea typeface="MS PGothic" pitchFamily="34" charset="-128"/>
                <a:cs typeface="+mn-cs"/>
              </a:endParaRPr>
            </a:p>
          </p:txBody>
        </p:sp>
        <p:sp>
          <p:nvSpPr>
            <p:cNvPr id="22560" name="TextBox 52"/>
            <p:cNvSpPr txBox="1">
              <a:spLocks noChangeArrowheads="1"/>
            </p:cNvSpPr>
            <p:nvPr/>
          </p:nvSpPr>
          <p:spPr bwMode="auto">
            <a:xfrm>
              <a:off x="771525" y="3686175"/>
              <a:ext cx="885825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Query 2</a:t>
              </a:r>
            </a:p>
          </p:txBody>
        </p:sp>
        <p:sp>
          <p:nvSpPr>
            <p:cNvPr id="22561" name="TextBox 53"/>
            <p:cNvSpPr txBox="1">
              <a:spLocks noChangeArrowheads="1"/>
            </p:cNvSpPr>
            <p:nvPr/>
          </p:nvSpPr>
          <p:spPr bwMode="auto">
            <a:xfrm>
              <a:off x="6934200" y="3543300"/>
              <a:ext cx="1628775" cy="587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3.4 million rows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= time 1</a:t>
              </a:r>
            </a:p>
          </p:txBody>
        </p:sp>
        <p:pic>
          <p:nvPicPr>
            <p:cNvPr id="22562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859" y="3838573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3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859" y="4109844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781050" y="4552950"/>
            <a:ext cx="7791450" cy="1590675"/>
            <a:chOff x="781050" y="4552948"/>
            <a:chExt cx="7791450" cy="1590673"/>
          </a:xfrm>
        </p:grpSpPr>
        <p:pic>
          <p:nvPicPr>
            <p:cNvPr id="22544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0700" y="5176009"/>
              <a:ext cx="1900975" cy="17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0384" y="4552948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0384" y="4824219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0700" y="5351023"/>
              <a:ext cx="1900975" cy="17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3789363" y="5307010"/>
              <a:ext cx="1141412" cy="80962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NZ">
                <a:ea typeface="MS PGothic" pitchFamily="34" charset="-128"/>
                <a:cs typeface="+mn-cs"/>
              </a:endParaRPr>
            </a:p>
          </p:txBody>
        </p:sp>
        <p:sp>
          <p:nvSpPr>
            <p:cNvPr id="22549" name="TextBox 34"/>
            <p:cNvSpPr txBox="1">
              <a:spLocks noChangeArrowheads="1"/>
            </p:cNvSpPr>
            <p:nvPr/>
          </p:nvSpPr>
          <p:spPr bwMode="auto">
            <a:xfrm>
              <a:off x="781050" y="5200650"/>
              <a:ext cx="885825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Query 3</a:t>
              </a:r>
            </a:p>
          </p:txBody>
        </p:sp>
        <p:sp>
          <p:nvSpPr>
            <p:cNvPr id="22550" name="TextBox 35"/>
            <p:cNvSpPr txBox="1">
              <a:spLocks noChangeArrowheads="1"/>
            </p:cNvSpPr>
            <p:nvPr/>
          </p:nvSpPr>
          <p:spPr bwMode="auto">
            <a:xfrm>
              <a:off x="6943725" y="5076825"/>
              <a:ext cx="1628775" cy="587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5.1 million rows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= time 1</a:t>
              </a:r>
            </a:p>
          </p:txBody>
        </p:sp>
        <p:pic>
          <p:nvPicPr>
            <p:cNvPr id="22551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0384" y="5086348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0384" y="5357619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3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0384" y="5629273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4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0384" y="5900544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757238" y="1627188"/>
            <a:ext cx="7862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lvl="1" indent="-227013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0" kern="0" dirty="0">
                <a:ea typeface="MS PGothic" pitchFamily="34" charset="-128"/>
                <a:cs typeface="ＭＳ Ｐゴシック" charset="-128"/>
              </a:rPr>
              <a:t>Goal – </a:t>
            </a:r>
            <a:r>
              <a:rPr lang="en-NZ" b="0" kern="0" dirty="0">
                <a:ea typeface="MS PGothic" pitchFamily="34" charset="-128"/>
                <a:cs typeface="ＭＳ Ｐゴシック" charset="-128"/>
              </a:rPr>
              <a:t>show how performance is maintained as increasing data volumes are offset by expanding the storage hardware</a:t>
            </a:r>
            <a:endParaRPr lang="en-US" b="0" kern="0" dirty="0">
              <a:ea typeface="MS PGothic" pitchFamily="34" charset="-128"/>
              <a:cs typeface="ＭＳ Ｐゴシック" charset="-128"/>
            </a:endParaRP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1800" b="0" kern="0" dirty="0">
              <a:ea typeface="MS PGothic" pitchFamily="34" charset="-128"/>
              <a:cs typeface="ＭＳ Ｐゴシック" charset="-128"/>
            </a:endParaRP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1800" b="0" kern="0" dirty="0"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Demonstration – Scenario 1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cxnSp>
        <p:nvCxnSpPr>
          <p:cNvPr id="23560" name="Straight Connector 50"/>
          <p:cNvCxnSpPr>
            <a:cxnSpLocks noChangeShapeType="1"/>
          </p:cNvCxnSpPr>
          <p:nvPr/>
        </p:nvCxnSpPr>
        <p:spPr bwMode="auto">
          <a:xfrm flipV="1">
            <a:off x="733425" y="4075113"/>
            <a:ext cx="7440613" cy="15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757238" y="1627188"/>
            <a:ext cx="7862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lvl="1" indent="-227013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0" kern="0" dirty="0">
                <a:latin typeface="+mn-lt"/>
                <a:ea typeface="MS PGothic" pitchFamily="34" charset="-128"/>
                <a:cs typeface="ＭＳ Ｐゴシック" charset="-128"/>
              </a:rPr>
              <a:t>Goal – </a:t>
            </a:r>
            <a:r>
              <a:rPr lang="en-NZ" b="0" kern="0" dirty="0">
                <a:ea typeface="MS PGothic" pitchFamily="34" charset="-128"/>
                <a:cs typeface="ＭＳ Ｐゴシック" charset="-128"/>
              </a:rPr>
              <a:t>show the difference required in network traffic when not utilising smart scans, storage indexes and other Exadata features</a:t>
            </a:r>
            <a:endParaRPr lang="en-US" b="0" kern="0" dirty="0">
              <a:ea typeface="MS PGothic" pitchFamily="34" charset="-128"/>
              <a:cs typeface="ＭＳ Ｐゴシック" charset="-128"/>
            </a:endParaRP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1800" b="0" kern="0" dirty="0">
              <a:ea typeface="MS PGothic" pitchFamily="34" charset="-128"/>
              <a:cs typeface="ＭＳ Ｐゴシック" charset="-128"/>
            </a:endParaRPr>
          </a:p>
          <a:p>
            <a:pPr marL="227013" indent="-227013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1800" b="0" kern="0" dirty="0">
              <a:latin typeface="+mn-lt"/>
              <a:ea typeface="MS PGothic" pitchFamily="34" charset="-128"/>
              <a:cs typeface="ＭＳ Ｐゴシック" charset="-128"/>
            </a:endParaRPr>
          </a:p>
        </p:txBody>
      </p:sp>
      <p:graphicFrame>
        <p:nvGraphicFramePr>
          <p:cNvPr id="40" name="Diagram 3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563" name="Group 54"/>
          <p:cNvGrpSpPr>
            <a:grpSpLocks/>
          </p:cNvGrpSpPr>
          <p:nvPr/>
        </p:nvGrpSpPr>
        <p:grpSpPr bwMode="auto">
          <a:xfrm>
            <a:off x="762000" y="2765425"/>
            <a:ext cx="8124825" cy="1187450"/>
            <a:chOff x="762000" y="2766173"/>
            <a:chExt cx="8125386" cy="1186698"/>
          </a:xfrm>
        </p:grpSpPr>
        <p:sp>
          <p:nvSpPr>
            <p:cNvPr id="23576" name="TextBox 48"/>
            <p:cNvSpPr txBox="1">
              <a:spLocks noChangeArrowheads="1"/>
            </p:cNvSpPr>
            <p:nvPr/>
          </p:nvSpPr>
          <p:spPr bwMode="auto">
            <a:xfrm>
              <a:off x="762000" y="3286125"/>
              <a:ext cx="885825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Query 1</a:t>
              </a:r>
            </a:p>
          </p:txBody>
        </p:sp>
        <p:sp>
          <p:nvSpPr>
            <p:cNvPr id="23577" name="TextBox 49"/>
            <p:cNvSpPr txBox="1">
              <a:spLocks noChangeArrowheads="1"/>
            </p:cNvSpPr>
            <p:nvPr/>
          </p:nvSpPr>
          <p:spPr bwMode="auto">
            <a:xfrm>
              <a:off x="6934761" y="3277721"/>
              <a:ext cx="1952625" cy="37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000">
                  <a:latin typeface="Courier New" pitchFamily="49" charset="0"/>
                  <a:cs typeface="Courier New" pitchFamily="49" charset="0"/>
                </a:rPr>
                <a:t>CELL.SMART_SCAN_CAPABLE = "TRUE"</a:t>
              </a:r>
            </a:p>
          </p:txBody>
        </p:sp>
        <p:pic>
          <p:nvPicPr>
            <p:cNvPr id="23578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0225" y="3261484"/>
              <a:ext cx="1900975" cy="17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19909" y="2905123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0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19909" y="3176394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1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0225" y="3436498"/>
              <a:ext cx="1900975" cy="17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3799098" y="3392839"/>
              <a:ext cx="1141491" cy="80911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NZ">
                <a:ea typeface="MS PGothic" pitchFamily="34" charset="-128"/>
                <a:cs typeface="+mn-cs"/>
              </a:endParaRPr>
            </a:p>
          </p:txBody>
        </p:sp>
        <p:pic>
          <p:nvPicPr>
            <p:cNvPr id="23583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19909" y="3438523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19909" y="3709794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Left Arrow 42"/>
            <p:cNvSpPr/>
            <p:nvPr/>
          </p:nvSpPr>
          <p:spPr bwMode="auto">
            <a:xfrm>
              <a:off x="2149848" y="3131485"/>
              <a:ext cx="2714625" cy="57149"/>
            </a:xfrm>
            <a:prstGeom prst="leftArrow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unset" dir="t"/>
            </a:scene3d>
            <a:sp3d contourW="6350" prstMaterial="matte">
              <a:contourClr>
                <a:schemeClr val="tx1"/>
              </a:contourClr>
            </a:sp3d>
          </p:spPr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NZ">
                <a:ea typeface="MS PGothic" pitchFamily="34" charset="-128"/>
                <a:cs typeface="+mn-cs"/>
              </a:endParaRPr>
            </a:p>
          </p:txBody>
        </p:sp>
        <p:sp>
          <p:nvSpPr>
            <p:cNvPr id="23586" name="TextBox 51"/>
            <p:cNvSpPr txBox="1">
              <a:spLocks noChangeArrowheads="1"/>
            </p:cNvSpPr>
            <p:nvPr/>
          </p:nvSpPr>
          <p:spPr bwMode="auto">
            <a:xfrm>
              <a:off x="2653553" y="2766173"/>
              <a:ext cx="1810871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1.25 GB returned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781050" y="4181475"/>
            <a:ext cx="8113713" cy="1184275"/>
            <a:chOff x="781050" y="4181473"/>
            <a:chExt cx="8114180" cy="1183826"/>
          </a:xfrm>
        </p:grpSpPr>
        <p:pic>
          <p:nvPicPr>
            <p:cNvPr id="23565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90700" y="4537834"/>
              <a:ext cx="1900975" cy="17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10384" y="4181473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10384" y="4452744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Picture 76" descr="C:\Work\Sage\NextGen\sun\collateral\glamor_shots\DB Serve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90700" y="4712848"/>
              <a:ext cx="1900975" cy="17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3789536" y="4668651"/>
              <a:ext cx="1141478" cy="80931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NZ">
                <a:ea typeface="MS PGothic" pitchFamily="34" charset="-128"/>
                <a:cs typeface="+mn-cs"/>
              </a:endParaRPr>
            </a:p>
          </p:txBody>
        </p:sp>
        <p:sp>
          <p:nvSpPr>
            <p:cNvPr id="23570" name="TextBox 66"/>
            <p:cNvSpPr txBox="1">
              <a:spLocks noChangeArrowheads="1"/>
            </p:cNvSpPr>
            <p:nvPr/>
          </p:nvSpPr>
          <p:spPr bwMode="auto">
            <a:xfrm>
              <a:off x="781050" y="4562475"/>
              <a:ext cx="885825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Query 2</a:t>
              </a:r>
            </a:p>
          </p:txBody>
        </p:sp>
        <p:pic>
          <p:nvPicPr>
            <p:cNvPr id="23571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10384" y="4714873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2" name="Picture 77" descr="C:\Work\Sage\NextGen\sun\collateral\glamor_shots\Storage Serv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10384" y="4986144"/>
              <a:ext cx="1885717" cy="2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TextBox 28"/>
            <p:cNvSpPr txBox="1">
              <a:spLocks noChangeArrowheads="1"/>
            </p:cNvSpPr>
            <p:nvPr/>
          </p:nvSpPr>
          <p:spPr bwMode="auto">
            <a:xfrm>
              <a:off x="6942605" y="4556311"/>
              <a:ext cx="1952625" cy="37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000">
                  <a:latin typeface="Courier New" pitchFamily="49" charset="0"/>
                  <a:cs typeface="Courier New" pitchFamily="49" charset="0"/>
                </a:rPr>
                <a:t>CELL.SMART_SCAN_CAPABLE = "FALSE"</a:t>
              </a:r>
            </a:p>
          </p:txBody>
        </p:sp>
        <p:sp>
          <p:nvSpPr>
            <p:cNvPr id="41" name="Left Arrow 40"/>
            <p:cNvSpPr/>
            <p:nvPr/>
          </p:nvSpPr>
          <p:spPr bwMode="auto">
            <a:xfrm>
              <a:off x="2105025" y="4924426"/>
              <a:ext cx="2714625" cy="57149"/>
            </a:xfrm>
            <a:prstGeom prst="leftArrow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unset" dir="t"/>
            </a:scene3d>
            <a:sp3d contourW="6350" prstMaterial="matte">
              <a:contourClr>
                <a:schemeClr val="tx1"/>
              </a:contourClr>
            </a:sp3d>
          </p:spPr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NZ">
                <a:ea typeface="MS PGothic" pitchFamily="34" charset="-128"/>
                <a:cs typeface="+mn-cs"/>
              </a:endParaRPr>
            </a:p>
          </p:txBody>
        </p:sp>
        <p:sp>
          <p:nvSpPr>
            <p:cNvPr id="23575" name="TextBox 52"/>
            <p:cNvSpPr txBox="1">
              <a:spLocks noChangeArrowheads="1"/>
            </p:cNvSpPr>
            <p:nvPr/>
          </p:nvSpPr>
          <p:spPr bwMode="auto">
            <a:xfrm>
              <a:off x="2698376" y="5079067"/>
              <a:ext cx="1810871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r>
                <a:rPr lang="en-NZ" sz="1400"/>
                <a:t>27 GB returned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pic>
        <p:nvPicPr>
          <p:cNvPr id="24579" name="Picture 2" descr="Bluepr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5350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2514600"/>
            <a:ext cx="9144000" cy="1828800"/>
          </a:xfrm>
          <a:prstGeom prst="rect">
            <a:avLst/>
          </a:prstGeom>
          <a:gradFill rotWithShape="1">
            <a:gsLst>
              <a:gs pos="0">
                <a:schemeClr val="tx1">
                  <a:alpha val="75000"/>
                </a:schemeClr>
              </a:gs>
              <a:gs pos="100000">
                <a:schemeClr val="tx1">
                  <a:gamma/>
                  <a:shade val="46275"/>
                  <a:invGamma/>
                  <a:alpha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altLang="ja-JP" sz="4400" dirty="0">
                <a:solidFill>
                  <a:schemeClr val="bg1"/>
                </a:solidFill>
                <a:ea typeface="MS PGothic" pitchFamily="34" charset="-128"/>
                <a:cs typeface="+mn-cs"/>
              </a:rPr>
              <a:t>Some Performance Results</a:t>
            </a:r>
            <a:endParaRPr lang="en-US" altLang="ja-JP" sz="4400" dirty="0">
              <a:solidFill>
                <a:schemeClr val="bg1"/>
              </a:solidFill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Sun Oracle Database Machine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</a:br>
            <a:r>
              <a:rPr lang="en-US" sz="2400" dirty="0" smtClean="0">
                <a:solidFill>
                  <a:srgbClr val="FF0000"/>
                </a:solidFill>
                <a:cs typeface="ＭＳ Ｐゴシック" charset="-128"/>
              </a:rPr>
              <a:t> Singapore Customer – POC – Full Rack V2</a:t>
            </a:r>
            <a:endParaRPr lang="en-NZ" sz="240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NZ"/>
          </a:p>
        </p:txBody>
      </p:sp>
      <p:graphicFrame>
        <p:nvGraphicFramePr>
          <p:cNvPr id="22" name="Group 1"/>
          <p:cNvGraphicFramePr>
            <a:graphicFrameLocks noGrp="1"/>
          </p:cNvGraphicFramePr>
          <p:nvPr/>
        </p:nvGraphicFramePr>
        <p:xfrm>
          <a:off x="314325" y="1666875"/>
          <a:ext cx="8569325" cy="4386263"/>
        </p:xfrm>
        <a:graphic>
          <a:graphicData uri="http://schemas.openxmlformats.org/drawingml/2006/table">
            <a:tbl>
              <a:tblPr/>
              <a:tblGrid>
                <a:gridCol w="533400"/>
                <a:gridCol w="2552700"/>
                <a:gridCol w="1168400"/>
                <a:gridCol w="1157288"/>
                <a:gridCol w="1524000"/>
                <a:gridCol w="1633537"/>
              </a:tblGrid>
              <a:tr h="9302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Task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Rows Returned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Time in Current Environment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POC Time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Improvement</a:t>
                      </a:r>
                    </a:p>
                  </a:txBody>
                  <a:tcPr marL="90000" marR="90000" marT="69983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762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Multiple computations and group by clause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693822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752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(12.5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28.53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26X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Simple Query, Predicate Offload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430080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3117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(51.9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28.53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109X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Joins of smaller tables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5233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7021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(117.0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6.16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1139X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N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Spooling large number of rows to file. CTAS benefit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2070993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743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(61.9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14.91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50X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Insert..Append.  Parallel insert, IO capacity used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6229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908 secs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(15.1 mins)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7.93 secs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114X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Average 321X</a:t>
                      </a:r>
                    </a:p>
                  </a:txBody>
                  <a:tcPr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oval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oval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1786</Words>
  <Application>Microsoft Office PowerPoint</Application>
  <PresentationFormat>On-screen Show (4:3)</PresentationFormat>
  <Paragraphs>471</Paragraphs>
  <Slides>37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MS PGothic</vt:lpstr>
      <vt:lpstr>Times</vt:lpstr>
      <vt:lpstr>Times New Roman</vt:lpstr>
      <vt:lpstr>Courier New</vt:lpstr>
      <vt:lpstr>Calibri</vt:lpstr>
      <vt:lpstr>Blank Presentation</vt:lpstr>
      <vt:lpstr>Blank Presentation</vt:lpstr>
      <vt:lpstr>Chart</vt:lpstr>
      <vt:lpstr>Visio</vt:lpstr>
      <vt:lpstr>Image</vt:lpstr>
      <vt:lpstr>Slide 1</vt:lpstr>
      <vt:lpstr>Slide 2</vt:lpstr>
      <vt:lpstr>Slide 3</vt:lpstr>
      <vt:lpstr>Sun Oracle Database Machine Demonstration</vt:lpstr>
      <vt:lpstr>Sun Oracle Database Machine Demonstration – Scenario 1</vt:lpstr>
      <vt:lpstr>Sun Oracle Database Machine Demonstration – Scenario 2</vt:lpstr>
      <vt:lpstr>Sun Oracle Database Machine Demonstration – Scenario 1</vt:lpstr>
      <vt:lpstr>Slide 8</vt:lpstr>
      <vt:lpstr>Sun Oracle Database Machine  Singapore Customer – POC – Full Rack V2</vt:lpstr>
      <vt:lpstr>Sun Oracle Database Machine Giant Eagle</vt:lpstr>
      <vt:lpstr>Sun Oracle Database Machine Giant Eagle – Beta Test – Half Rack V1</vt:lpstr>
      <vt:lpstr>Sun Oracle Database Machine Giant Eagle – Beta Test – Half Rack V1</vt:lpstr>
      <vt:lpstr>Slide 13</vt:lpstr>
      <vt:lpstr>Sun Oracle Database Machine Best Machine for Data Warehousing</vt:lpstr>
      <vt:lpstr>Sun Oracle Database Machine Best Machine for Data Warehousing</vt:lpstr>
      <vt:lpstr>Sun Oracle Database Machine A Simple Query Example</vt:lpstr>
      <vt:lpstr>Sun Oracle Database Machine Exadata Hybrid Columnar Compression</vt:lpstr>
      <vt:lpstr>Sun Oracle Database Machine Flash</vt:lpstr>
      <vt:lpstr>Sun Oracle Database Machine Exadata Storage Indexes</vt:lpstr>
      <vt:lpstr>Sun Oracle Database Machine Benefits Multiply</vt:lpstr>
      <vt:lpstr>Sun Oracle Database Machine Benefits Multiply</vt:lpstr>
      <vt:lpstr>Sun Oracle Database Machine Best Machine for OLTP</vt:lpstr>
      <vt:lpstr>Sun Oracle Database Machine Best Machine for OLTP</vt:lpstr>
      <vt:lpstr>Sun Oracle Database Machine Flash</vt:lpstr>
      <vt:lpstr>Sun Oracle Database Machine Extreme Performance for Random I/O</vt:lpstr>
      <vt:lpstr>Sun Oracle Database Machine Extreme Performance for Random I/O</vt:lpstr>
      <vt:lpstr>Sun Oracle Database Machine Best Machine for Consolidation</vt:lpstr>
      <vt:lpstr>Typical Oracle Deployment Model</vt:lpstr>
      <vt:lpstr>Sun Oracle Database Machine Best Machine for Consolidation</vt:lpstr>
      <vt:lpstr>Sun Oracle Database Machine Best Machine for Consolidation</vt:lpstr>
      <vt:lpstr>Sun Oracle Database Machine Best Machine for Consolidation</vt:lpstr>
      <vt:lpstr>Sun Oracle Database Machine Best Machine for Consolidation</vt:lpstr>
      <vt:lpstr>Sun Oracle Database Machine Product Family</vt:lpstr>
      <vt:lpstr>Sun Oracle Database Machine Product Family</vt:lpstr>
      <vt:lpstr>Sun Oracle Database Machine What’s the Value?</vt:lpstr>
      <vt:lpstr>Sun Oracle Database Machine</vt:lpstr>
      <vt:lpstr>Slide 37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IT Costs</dc:title>
  <dc:subject>Oracle Database 11g </dc:subject>
  <dc:creator/>
  <dc:description>This presentation contains information proprietary to Oracle Corporation</dc:description>
  <cp:lastModifiedBy/>
  <cp:revision>2309</cp:revision>
  <cp:lastPrinted>2006-02-05T23:07:35Z</cp:lastPrinted>
  <dcterms:created xsi:type="dcterms:W3CDTF">2009-02-17T17:50:41Z</dcterms:created>
  <dcterms:modified xsi:type="dcterms:W3CDTF">2010-03-11T01:06:16Z</dcterms:modified>
</cp:coreProperties>
</file>