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59635" autoAdjust="0"/>
  </p:normalViewPr>
  <p:slideViewPr>
    <p:cSldViewPr showGuides="1">
      <p:cViewPr>
        <p:scale>
          <a:sx n="98" d="100"/>
          <a:sy n="98" d="100"/>
        </p:scale>
        <p:origin x="-420" y="810"/>
      </p:cViewPr>
      <p:guideLst>
        <p:guide orient="horz" pos="845"/>
        <p:guide orient="horz" pos="1071"/>
        <p:guide orient="horz" pos="73"/>
        <p:guide orient="horz" pos="3385"/>
        <p:guide pos="5663"/>
        <p:guide pos="567"/>
        <p:guide pos="5329"/>
      </p:guideLst>
    </p:cSldViewPr>
  </p:slideViewPr>
  <p:notesTextViewPr>
    <p:cViewPr>
      <p:scale>
        <a:sx n="1" d="1"/>
        <a:sy n="1" d="1"/>
      </p:scale>
      <p:origin x="0" y="73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45C083-1666-4A05-A007-54F2BD567EB5}" type="datetimeFigureOut">
              <a:rPr lang="en-NZ" smtClean="0"/>
              <a:pPr/>
              <a:t>19/03/2013</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F5BA7-BD28-4C4E-B29A-9B80301AA96B}" type="slidenum">
              <a:rPr lang="en-NZ" smtClean="0"/>
              <a:pPr/>
              <a:t>‹#›</a:t>
            </a:fld>
            <a:endParaRPr lang="en-NZ"/>
          </a:p>
        </p:txBody>
      </p:sp>
    </p:spTree>
    <p:extLst>
      <p:ext uri="{BB962C8B-B14F-4D97-AF65-F5344CB8AC3E}">
        <p14:creationId xmlns:p14="http://schemas.microsoft.com/office/powerpoint/2010/main" val="138457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 name="Shape 27"/>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Murray </a:t>
            </a:r>
            <a:r>
              <a:rPr lang="en-US" dirty="0" err="1" smtClean="0"/>
              <a:t>Cambie</a:t>
            </a:r>
            <a:r>
              <a:rPr lang="en-US" dirty="0" smtClean="0"/>
              <a:t>, I am a Solutions Architect for</a:t>
            </a:r>
            <a:r>
              <a:rPr lang="en-US" baseline="0" dirty="0" smtClean="0"/>
              <a:t> </a:t>
            </a:r>
            <a:r>
              <a:rPr lang="en-US" baseline="0" dirty="0" err="1" smtClean="0"/>
              <a:t>Fronde</a:t>
            </a:r>
            <a:r>
              <a:rPr lang="en-US" baseline="0" dirty="0" smtClean="0"/>
              <a:t> Systems group and director of </a:t>
            </a:r>
            <a:r>
              <a:rPr lang="en-US" baseline="0" dirty="0" err="1" smtClean="0"/>
              <a:t>OceanEarth</a:t>
            </a:r>
            <a:r>
              <a:rPr lang="en-US" baseline="0" dirty="0" smtClean="0"/>
              <a:t> consulting, and today </a:t>
            </a:r>
            <a:r>
              <a:rPr lang="en-US" baseline="0" dirty="0" err="1" smtClean="0"/>
              <a:t>Im</a:t>
            </a:r>
            <a:r>
              <a:rPr lang="en-US" baseline="0" dirty="0" smtClean="0"/>
              <a:t> going to talk about Amazon Web services as a development platform, take a look on how we are using it, and review some of our experiences with it.</a:t>
            </a:r>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927622" y="686421"/>
            <a:ext cx="5002757" cy="342772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I was Looking for an image of the single word I would </a:t>
            </a:r>
            <a:r>
              <a:rPr lang="en-US" dirty="0" err="1" smtClean="0"/>
              <a:t>summarise</a:t>
            </a:r>
            <a:r>
              <a:rPr lang="en-US" dirty="0" smtClean="0"/>
              <a:t> my experience with AWS. </a:t>
            </a:r>
          </a:p>
          <a:p>
            <a:endParaRPr lang="en-US" dirty="0" smtClean="0"/>
          </a:p>
          <a:p>
            <a:r>
              <a:rPr lang="en-US" dirty="0" smtClean="0"/>
              <a:t>The first 500 </a:t>
            </a:r>
            <a:r>
              <a:rPr lang="en-US" dirty="0" err="1" smtClean="0"/>
              <a:t>google</a:t>
            </a:r>
            <a:r>
              <a:rPr lang="en-US" dirty="0" smtClean="0"/>
              <a:t> image results of that word were all dogs</a:t>
            </a:r>
            <a:r>
              <a:rPr lang="en-US" baseline="0" dirty="0" smtClean="0"/>
              <a:t> jumping around things, any ideas?</a:t>
            </a:r>
          </a:p>
          <a:p>
            <a:endParaRPr lang="en-US" dirty="0" smtClean="0"/>
          </a:p>
          <a:p>
            <a:r>
              <a:rPr lang="en-US" dirty="0" smtClean="0"/>
              <a:t>It is Agile. Amazon Web Services is the most mature, Agile, secure, public cloud platform in the world.</a:t>
            </a:r>
            <a:r>
              <a:rPr lang="en-US" baseline="0" dirty="0" smtClean="0"/>
              <a:t> And if your business is not using it yet you should be at the least evaluating it, and if you are not, your competitors most likely are.</a:t>
            </a:r>
          </a:p>
          <a:p>
            <a:endParaRPr lang="en-US" dirty="0" smtClean="0"/>
          </a:p>
          <a:p>
            <a:r>
              <a:rPr lang="en-US" b="1" dirty="0" smtClean="0"/>
              <a:t>Yes Amazon Web Services is all about happy dogs</a:t>
            </a:r>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But beyond the happy dogs…</a:t>
            </a:r>
          </a:p>
          <a:p>
            <a:endParaRPr lang="en-US" dirty="0" smtClean="0"/>
          </a:p>
          <a:p>
            <a:r>
              <a:rPr lang="en-US" dirty="0" smtClean="0"/>
              <a:t>LOW COST: Its also known cost, You pay only for the cloud resources used per hour you use it,</a:t>
            </a:r>
            <a:r>
              <a:rPr lang="en-US" baseline="0" dirty="0" smtClean="0"/>
              <a:t> For everything – there is no up front fees and licensing is built into the per hour charge for a large range of OS and Applications. In terms of Oracle - options to BYO licensing or license Oracle as part of hourly running cost.</a:t>
            </a:r>
            <a:endParaRPr lang="en-US" dirty="0" smtClean="0"/>
          </a:p>
          <a:p>
            <a:endParaRPr lang="en-US" baseline="0" dirty="0" smtClean="0"/>
          </a:p>
          <a:p>
            <a:r>
              <a:rPr lang="en-US" baseline="0" dirty="0" smtClean="0"/>
              <a:t>SECURE: Highly Secure and durable technology platform with industry-recognized certifications and audits.</a:t>
            </a:r>
          </a:p>
          <a:p>
            <a:r>
              <a:rPr lang="en-US" baseline="0" dirty="0" smtClean="0"/>
              <a:t>Hundreds of security experts, Highly redundant and secure </a:t>
            </a:r>
            <a:r>
              <a:rPr lang="en-US" baseline="0" dirty="0" err="1" smtClean="0"/>
              <a:t>datacentres</a:t>
            </a:r>
            <a:r>
              <a:rPr lang="en-US" baseline="0" dirty="0" smtClean="0"/>
              <a:t>, Security is Amazons number 1 priority across all its AWS services.</a:t>
            </a:r>
          </a:p>
          <a:p>
            <a:r>
              <a:rPr lang="en-US" baseline="0" dirty="0" smtClean="0"/>
              <a:t>compliance: ISO27001 based on 27002, SOC1, SOC2, SSAE16, ISAE 3402, US </a:t>
            </a:r>
            <a:r>
              <a:rPr lang="en-US" baseline="0" dirty="0" err="1" smtClean="0"/>
              <a:t>Govt</a:t>
            </a:r>
            <a:r>
              <a:rPr lang="en-US" baseline="0" dirty="0" smtClean="0"/>
              <a:t> FISMA, DIACAP, </a:t>
            </a:r>
            <a:r>
              <a:rPr lang="en-US" baseline="0" dirty="0" err="1" smtClean="0"/>
              <a:t>FedRamp</a:t>
            </a:r>
            <a:r>
              <a:rPr lang="en-US" baseline="0" dirty="0" smtClean="0"/>
              <a:t>, PCI Level 1(Payment card industry)</a:t>
            </a:r>
          </a:p>
          <a:p>
            <a:endParaRPr lang="en-US" baseline="0" dirty="0" smtClean="0"/>
          </a:p>
          <a:p>
            <a:r>
              <a:rPr lang="en-US" baseline="0" dirty="0" smtClean="0"/>
              <a:t>BACKUPS: Eliminate hard to maintain tape backup processes and infrastructure. (sounds small but you wouldn’t believe the cost savings and speed to recovery getting rid of backup tapes forever will give) – Continuous Accessibility the same as local stored backups but with durability, Better reliability, cost savings.</a:t>
            </a:r>
          </a:p>
          <a:p>
            <a:endParaRPr lang="en-US" baseline="0" dirty="0" smtClean="0"/>
          </a:p>
          <a:p>
            <a:r>
              <a:rPr lang="en-US" dirty="0" smtClean="0"/>
              <a:t>SCALABILITY  - Unprecedented</a:t>
            </a:r>
            <a:r>
              <a:rPr lang="en-US" baseline="0" dirty="0" smtClean="0"/>
              <a:t> scalability. </a:t>
            </a:r>
            <a:r>
              <a:rPr lang="en-US" dirty="0" smtClean="0"/>
              <a:t>Add new AWS cloud infrastructure services on demand in minutes, or</a:t>
            </a:r>
            <a:r>
              <a:rPr lang="en-US" baseline="0" dirty="0" smtClean="0"/>
              <a:t> automatically based on load, scale up, scale down, turn off and not pay for usage.</a:t>
            </a:r>
            <a:endParaRPr lang="en-US" dirty="0" smtClean="0"/>
          </a:p>
          <a:p>
            <a:endParaRPr lang="en-US" dirty="0" smtClean="0"/>
          </a:p>
          <a:p>
            <a:r>
              <a:rPr lang="en-US" dirty="0" smtClean="0"/>
              <a:t>AVAILABILITY:</a:t>
            </a:r>
            <a:r>
              <a:rPr lang="en-US" baseline="0" dirty="0" smtClean="0"/>
              <a:t> </a:t>
            </a:r>
            <a:r>
              <a:rPr lang="en-US" dirty="0" smtClean="0"/>
              <a:t>Highly reliable services and multiple fault-tolerant Availability Zones for robust disaster recovery implementations. DR or HA on AWS is huge.</a:t>
            </a:r>
          </a:p>
          <a:p>
            <a:endParaRPr lang="en-US" dirty="0" smtClean="0"/>
          </a:p>
          <a:p>
            <a:r>
              <a:rPr lang="en-US" dirty="0" smtClean="0"/>
              <a:t>DEPLOYMENT: fast</a:t>
            </a:r>
            <a:r>
              <a:rPr lang="en-US" baseline="0" dirty="0" smtClean="0"/>
              <a:t> time to market, reduced wait times for business - deploy</a:t>
            </a:r>
            <a:r>
              <a:rPr lang="en-US" dirty="0" smtClean="0"/>
              <a:t> Oracle-based business applications quickly without waiting for hardware, or license purchases.</a:t>
            </a:r>
          </a:p>
          <a:p>
            <a:endParaRPr lang="en-US" dirty="0" smtClean="0"/>
          </a:p>
          <a:p>
            <a:r>
              <a:rPr lang="en-US" dirty="0" smtClean="0"/>
              <a:t>GLOBALLY – 8 user deployable regions around the world for</a:t>
            </a:r>
            <a:r>
              <a:rPr lang="en-US" baseline="0" dirty="0" smtClean="0"/>
              <a:t> a </a:t>
            </a:r>
            <a:r>
              <a:rPr lang="en-US" dirty="0" smtClean="0"/>
              <a:t>Global presence and smart</a:t>
            </a:r>
            <a:r>
              <a:rPr lang="en-US" baseline="0" dirty="0" smtClean="0"/>
              <a:t> content delivery network, all under the same compliance standards.</a:t>
            </a:r>
            <a:endParaRPr lang="en-US" dirty="0" smtClean="0"/>
          </a:p>
          <a:p>
            <a:endParaRPr lang="en-US" dirty="0" smtClean="0"/>
          </a:p>
          <a:p>
            <a:r>
              <a:rPr lang="en-US" b="1" dirty="0" smtClean="0"/>
              <a:t>AWS is all about “Buying into a small part of something, greater than anything you could ever provision yourself”</a:t>
            </a:r>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baseline="0" dirty="0" err="1" smtClean="0"/>
              <a:t>Apologise</a:t>
            </a:r>
            <a:r>
              <a:rPr lang="en-US" baseline="0" dirty="0" smtClean="0"/>
              <a:t> for this busy slide – </a:t>
            </a:r>
            <a:r>
              <a:rPr lang="en-US" baseline="0" dirty="0" err="1" smtClean="0"/>
              <a:t>Im</a:t>
            </a:r>
            <a:r>
              <a:rPr lang="en-US" baseline="0" dirty="0" smtClean="0"/>
              <a:t> not an oracle DBA, and my Oracle experience is minimal – As we are here I wanted to highlight the strategic relationship Oracle has with AWS, and Joe Ziegler From Amazon itself talked yesterday about some of the best practice stuff with Oracle deployments on the AWS platform.</a:t>
            </a:r>
          </a:p>
          <a:p>
            <a:endParaRPr lang="en-US" dirty="0" smtClean="0"/>
          </a:p>
          <a:p>
            <a:r>
              <a:rPr lang="en-US" b="1" dirty="0" smtClean="0"/>
              <a:t>READ from slide then</a:t>
            </a:r>
          </a:p>
          <a:p>
            <a:endParaRPr lang="en-US" dirty="0" smtClean="0"/>
          </a:p>
          <a:p>
            <a:r>
              <a:rPr lang="en-US" b="1" dirty="0" smtClean="0"/>
              <a:t>What is the nature of relationship between Oracle and Amazon Web Services?</a:t>
            </a:r>
          </a:p>
          <a:p>
            <a:r>
              <a:rPr lang="en-US" dirty="0" smtClean="0"/>
              <a:t>Oracle considers Amazon Web Services the leading Cloud infrastructure provider today and is the first Cloud vendor that Oracle has partnered with. </a:t>
            </a:r>
          </a:p>
          <a:p>
            <a:endParaRPr lang="en-US" dirty="0" smtClean="0"/>
          </a:p>
          <a:p>
            <a:r>
              <a:rPr lang="en-US" b="1" dirty="0" smtClean="0"/>
              <a:t>What kind of support does Oracle provide for its offerings on AWS?</a:t>
            </a:r>
          </a:p>
          <a:p>
            <a:r>
              <a:rPr lang="en-US" dirty="0" smtClean="0"/>
              <a:t>Oracle fully supports Oracle E-Business Suite, Oracle’s PeopleSoft Enterprise, Oracle’s Siebel CRM, Oracle's JD Edwards and other Oracle Enterprise Applications certified on Oracle VM, and Oracle Enterprise Manager, Oracle Fusion Middleware, Oracle Database, and Oracle Linux</a:t>
            </a:r>
            <a:r>
              <a:rPr lang="en-US" dirty="0" smtClean="0"/>
              <a:t>..</a:t>
            </a:r>
          </a:p>
          <a:p>
            <a:endParaRPr lang="en-US" dirty="0" smtClean="0"/>
          </a:p>
          <a:p>
            <a:r>
              <a:rPr lang="en-US" dirty="0" smtClean="0"/>
              <a:t>There are pre-built certified AMI’s for Oracle so</a:t>
            </a:r>
            <a:r>
              <a:rPr lang="en-US" baseline="0" dirty="0" smtClean="0"/>
              <a:t> you can save lots of deployment time over doing a standard machine build</a:t>
            </a:r>
          </a:p>
          <a:p>
            <a:endParaRPr lang="en-US" dirty="0" smtClean="0"/>
          </a:p>
          <a:p>
            <a:r>
              <a:rPr lang="en-US" dirty="0" smtClean="0"/>
              <a:t>Also</a:t>
            </a:r>
            <a:r>
              <a:rPr lang="en-US" baseline="0" dirty="0" smtClean="0"/>
              <a:t> a good story around using AWS as your DR platform for Oracle DB. Using data guard replication to duplicate your primary DB into the AWS cloud</a:t>
            </a:r>
          </a:p>
          <a:p>
            <a:endParaRPr lang="en-US" baseline="0" smtClean="0"/>
          </a:p>
          <a:p>
            <a:endParaRPr lang="en-US" dirty="0" smtClean="0"/>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When I started</a:t>
            </a:r>
            <a:r>
              <a:rPr lang="en-US" baseline="0" dirty="0" smtClean="0"/>
              <a:t> to understand the implications of having basically unlimited resource at my fingertips I began to think what I could do with it. How could I improve the way I deliver services within </a:t>
            </a:r>
            <a:r>
              <a:rPr lang="en-US" baseline="0" dirty="0" err="1" smtClean="0"/>
              <a:t>Fronde</a:t>
            </a:r>
            <a:r>
              <a:rPr lang="en-US" baseline="0" dirty="0" smtClean="0"/>
              <a:t>, and through to our external customers. </a:t>
            </a:r>
          </a:p>
          <a:p>
            <a:endParaRPr lang="en-US" baseline="0" dirty="0" smtClean="0"/>
          </a:p>
          <a:p>
            <a:r>
              <a:rPr lang="en-US" baseline="0" dirty="0" smtClean="0"/>
              <a:t>The lights really started to go off when I attended an overbooked Wellington conference about cloud computing and hearing some of the questions from the floor. “do we still need to backup our data? Was one I remember”</a:t>
            </a:r>
          </a:p>
          <a:p>
            <a:endParaRPr lang="en-US" baseline="0" dirty="0" smtClean="0"/>
          </a:p>
          <a:p>
            <a:r>
              <a:rPr lang="en-US" baseline="0" dirty="0" smtClean="0"/>
              <a:t>Clearly there was a knowledge gap in the IT industry, and because of this I started to notice that it tended to be the business tail wagging the IT dog – Business got the idea quickly and loved it, They were screaming for reduced costs and quicker deployment opportunities. It appeared that IT departments themselves were blocking the uptake, and unwilling to embrace a technology that they basically COULDN’T embrace.</a:t>
            </a:r>
          </a:p>
          <a:p>
            <a:endParaRPr lang="en-US" baseline="0" dirty="0" smtClean="0"/>
          </a:p>
          <a:p>
            <a:r>
              <a:rPr lang="en-US" baseline="0" dirty="0" smtClean="0"/>
              <a:t>It takes time to get your head around ‘unlimited’. I was so used to traditional server farms, SAN’s, network switches. I was a near lone voice in our company 2 years ago. This annoying </a:t>
            </a:r>
            <a:r>
              <a:rPr lang="en-US" baseline="0" dirty="0" err="1" smtClean="0"/>
              <a:t>squeek</a:t>
            </a:r>
            <a:r>
              <a:rPr lang="en-US" baseline="0" dirty="0" smtClean="0"/>
              <a:t> that wouldn’t go away, and then having to address our SLT and one on one with the CEO to REALLY express the fact that Public cloud was one of the greatest inflection points in the IT industry in 30 years, and people needed to get their head around that quickly. But when multiple people sparked to some of the same agile concepts, its become a snowball of ideas and interest and </a:t>
            </a:r>
            <a:r>
              <a:rPr lang="en-US" baseline="0" dirty="0" err="1" smtClean="0"/>
              <a:t>utilising</a:t>
            </a:r>
            <a:r>
              <a:rPr lang="en-US" baseline="0" dirty="0" smtClean="0"/>
              <a:t> the platform in ways I hadn’t considered. </a:t>
            </a:r>
          </a:p>
          <a:p>
            <a:endParaRPr lang="en-US" baseline="0" dirty="0" smtClean="0"/>
          </a:p>
          <a:p>
            <a:r>
              <a:rPr lang="en-US" baseline="0" dirty="0" smtClean="0"/>
              <a:t>By end of next month we will have 40 staff trained in AWS architecture. Threatened by that?</a:t>
            </a:r>
          </a:p>
          <a:p>
            <a:endParaRPr lang="en-US" baseline="0" dirty="0" smtClean="0"/>
          </a:p>
          <a:p>
            <a:r>
              <a:rPr lang="en-US" baseline="0" dirty="0" smtClean="0"/>
              <a:t>AWS provides the building blocks, Really what you do with them and how you </a:t>
            </a:r>
            <a:r>
              <a:rPr lang="en-US" baseline="0" dirty="0" err="1" smtClean="0"/>
              <a:t>utilise</a:t>
            </a:r>
            <a:r>
              <a:rPr lang="en-US" baseline="0" dirty="0" smtClean="0"/>
              <a:t> them – and how efficiently you do so – is up to you.</a:t>
            </a:r>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DEVELOPMENT: Handed over the keys to our developers</a:t>
            </a:r>
          </a:p>
          <a:p>
            <a:endParaRPr lang="en-US" dirty="0" smtClean="0"/>
          </a:p>
          <a:p>
            <a:r>
              <a:rPr lang="en-US" dirty="0" smtClean="0"/>
              <a:t>TESTING  - </a:t>
            </a:r>
            <a:r>
              <a:rPr lang="en-US" b="1" dirty="0" smtClean="0"/>
              <a:t>DESCRIBE PHOENIX</a:t>
            </a:r>
            <a:r>
              <a:rPr lang="en-US" b="1" baseline="0" dirty="0" smtClean="0"/>
              <a:t> Parallel testing </a:t>
            </a:r>
            <a:r>
              <a:rPr lang="en-US" b="1" baseline="0" dirty="0" err="1" smtClean="0"/>
              <a:t>internal,Qual</a:t>
            </a:r>
            <a:r>
              <a:rPr lang="en-US" b="1" baseline="0" dirty="0" smtClean="0"/>
              <a:t> IT, External Security audit.</a:t>
            </a:r>
            <a:endParaRPr lang="en-US" b="1" dirty="0" smtClean="0"/>
          </a:p>
          <a:p>
            <a:endParaRPr lang="en-US" dirty="0" smtClean="0"/>
          </a:p>
          <a:p>
            <a:r>
              <a:rPr lang="en-US" dirty="0" smtClean="0"/>
              <a:t>GOOGLE -  </a:t>
            </a:r>
            <a:r>
              <a:rPr lang="en-US" b="1" dirty="0" smtClean="0"/>
              <a:t>DESCRIBE GOOGLE DEMO – GSA  (Premier ASPAC partner)</a:t>
            </a:r>
          </a:p>
          <a:p>
            <a:endParaRPr lang="en-US" dirty="0" smtClean="0"/>
          </a:p>
          <a:p>
            <a:r>
              <a:rPr lang="en-US" dirty="0" smtClean="0"/>
              <a:t>SALESFORCE:</a:t>
            </a:r>
            <a:r>
              <a:rPr lang="en-US" baseline="0" dirty="0" smtClean="0"/>
              <a:t> </a:t>
            </a:r>
            <a:r>
              <a:rPr lang="en-US" b="1" baseline="0" dirty="0" smtClean="0"/>
              <a:t>DESCRIBE </a:t>
            </a:r>
            <a:r>
              <a:rPr lang="en-US" b="1" baseline="0" dirty="0" err="1" smtClean="0"/>
              <a:t>Fronde</a:t>
            </a:r>
            <a:r>
              <a:rPr lang="en-US" b="1" baseline="0" dirty="0" smtClean="0"/>
              <a:t> CV site </a:t>
            </a:r>
          </a:p>
          <a:p>
            <a:endParaRPr lang="en-US" b="1" baseline="0" dirty="0" smtClean="0"/>
          </a:p>
          <a:p>
            <a:r>
              <a:rPr lang="en-US" b="0" baseline="0" dirty="0" smtClean="0"/>
              <a:t>POC: We have run a number of POC’s for government projects. As government prefers to do things as expensively and </a:t>
            </a:r>
            <a:r>
              <a:rPr lang="en-US" b="0" baseline="0" dirty="0" err="1" smtClean="0"/>
              <a:t>inifficiently</a:t>
            </a:r>
            <a:r>
              <a:rPr lang="en-US" b="0" baseline="0" dirty="0" smtClean="0"/>
              <a:t> as possible these POCS run for a short time, then project moves off onto traditional TIN architecture. So </a:t>
            </a:r>
            <a:r>
              <a:rPr lang="en-US" b="0" baseline="0" dirty="0" err="1" smtClean="0"/>
              <a:t>Fronde</a:t>
            </a:r>
            <a:r>
              <a:rPr lang="en-US" b="0" baseline="0" dirty="0" smtClean="0"/>
              <a:t> reduces its initial unrecoverable cost in order to prove a project.</a:t>
            </a:r>
            <a:endParaRPr lang="en-US" b="0" dirty="0" smtClean="0"/>
          </a:p>
          <a:p>
            <a:endParaRPr lang="en-US" dirty="0" smtClean="0"/>
          </a:p>
          <a:p>
            <a:r>
              <a:rPr lang="en-US" dirty="0" smtClean="0"/>
              <a:t>DBA Sandpit environments – now the MS SQL guys are ahead of our oracle </a:t>
            </a:r>
            <a:r>
              <a:rPr lang="en-US" dirty="0" err="1" smtClean="0"/>
              <a:t>Devs</a:t>
            </a:r>
            <a:r>
              <a:rPr lang="en-US" dirty="0" smtClean="0"/>
              <a:t> in this – is that fairly normal?</a:t>
            </a:r>
          </a:p>
          <a:p>
            <a:endParaRPr lang="en-US" dirty="0" smtClean="0"/>
          </a:p>
          <a:p>
            <a:r>
              <a:rPr lang="en-US" dirty="0" smtClean="0"/>
              <a:t>AGILE: </a:t>
            </a:r>
            <a:r>
              <a:rPr lang="en-US" b="1" dirty="0" smtClean="0"/>
              <a:t>Describe Phoenix – changing customer requirements</a:t>
            </a:r>
            <a:endParaRPr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HALF WAY MARK Should be 2:25pm (25 </a:t>
            </a:r>
            <a:r>
              <a:rPr lang="en-US" dirty="0" err="1" smtClean="0"/>
              <a:t>mins</a:t>
            </a:r>
            <a:r>
              <a:rPr lang="en-US" dirty="0" smtClean="0"/>
              <a:t> in)</a:t>
            </a:r>
          </a:p>
          <a:p>
            <a:endParaRPr lang="en-US" dirty="0" smtClean="0"/>
          </a:p>
          <a:p>
            <a:r>
              <a:rPr lang="en-US" dirty="0" smtClean="0"/>
              <a:t>Cover off:</a:t>
            </a:r>
          </a:p>
          <a:p>
            <a:endParaRPr lang="en-US" dirty="0" smtClean="0"/>
          </a:p>
          <a:p>
            <a:pPr marL="228600" indent="-228600">
              <a:buAutoNum type="arabicParenR"/>
            </a:pPr>
            <a:r>
              <a:rPr lang="en-US" dirty="0" smtClean="0"/>
              <a:t>Twist </a:t>
            </a:r>
            <a:r>
              <a:rPr lang="en-US" dirty="0" err="1" smtClean="0"/>
              <a:t>fronde</a:t>
            </a:r>
            <a:r>
              <a:rPr lang="en-US" dirty="0" smtClean="0"/>
              <a:t> connectivity</a:t>
            </a:r>
          </a:p>
          <a:p>
            <a:pPr marL="228600" indent="-228600">
              <a:buAutoNum type="arabicParenR"/>
            </a:pPr>
            <a:r>
              <a:rPr lang="en-US" dirty="0" smtClean="0"/>
              <a:t>Customer</a:t>
            </a:r>
            <a:r>
              <a:rPr lang="en-US" baseline="0" dirty="0" smtClean="0"/>
              <a:t> DC connectivity</a:t>
            </a:r>
          </a:p>
          <a:p>
            <a:pPr marL="228600" indent="-228600">
              <a:buAutoNum type="arabicParenR"/>
            </a:pPr>
            <a:r>
              <a:rPr lang="en-US" baseline="0" dirty="0" smtClean="0"/>
              <a:t>Multi AZ even in Dev</a:t>
            </a:r>
          </a:p>
          <a:p>
            <a:pPr marL="228600" indent="-228600">
              <a:buAutoNum type="arabicParenR"/>
            </a:pPr>
            <a:r>
              <a:rPr lang="en-US" baseline="0" dirty="0" smtClean="0"/>
              <a:t>Connectivity pain all sorted before prod</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Describe projects:</a:t>
            </a:r>
          </a:p>
          <a:p>
            <a:r>
              <a:rPr lang="en-US" dirty="0" smtClean="0"/>
              <a:t>MRP – </a:t>
            </a:r>
            <a:r>
              <a:rPr lang="en-US" dirty="0" err="1" smtClean="0"/>
              <a:t>realtime</a:t>
            </a:r>
            <a:r>
              <a:rPr lang="en-US" dirty="0" smtClean="0"/>
              <a:t> system for controlling payments </a:t>
            </a:r>
            <a:r>
              <a:rPr lang="en-US" dirty="0" err="1" smtClean="0"/>
              <a:t>ofr</a:t>
            </a:r>
            <a:r>
              <a:rPr lang="en-US" dirty="0" smtClean="0"/>
              <a:t> power usage on a pre-pay type system with a device</a:t>
            </a:r>
            <a:r>
              <a:rPr lang="en-US" baseline="0" dirty="0" smtClean="0"/>
              <a:t> that sits on users </a:t>
            </a:r>
            <a:r>
              <a:rPr lang="en-US" baseline="0" dirty="0" err="1" smtClean="0"/>
              <a:t>benchtop</a:t>
            </a:r>
            <a:r>
              <a:rPr lang="en-US" baseline="0" dirty="0" smtClean="0"/>
              <a:t> </a:t>
            </a:r>
            <a:r>
              <a:rPr lang="en-US" baseline="0" dirty="0" err="1" smtClean="0"/>
              <a:t>advisng</a:t>
            </a:r>
            <a:r>
              <a:rPr lang="en-US" baseline="0" dirty="0" smtClean="0"/>
              <a:t> of power status</a:t>
            </a:r>
          </a:p>
          <a:p>
            <a:endParaRPr lang="en-US" baseline="0" dirty="0" smtClean="0"/>
          </a:p>
          <a:p>
            <a:r>
              <a:rPr lang="en-US" baseline="0" dirty="0" err="1" smtClean="0"/>
              <a:t>NakedBus</a:t>
            </a:r>
            <a:r>
              <a:rPr lang="en-US" baseline="0" dirty="0" smtClean="0"/>
              <a:t> – Booking system for national bus network</a:t>
            </a:r>
          </a:p>
          <a:p>
            <a:endParaRPr lang="en-US" baseline="0" dirty="0" smtClean="0"/>
          </a:p>
          <a:p>
            <a:r>
              <a:rPr lang="en-US" baseline="0" dirty="0" smtClean="0"/>
              <a:t>Snapper – </a:t>
            </a:r>
            <a:r>
              <a:rPr lang="en-US" baseline="0" dirty="0" err="1" smtClean="0"/>
              <a:t>Datawarehouse</a:t>
            </a:r>
            <a:r>
              <a:rPr lang="en-US" baseline="0" dirty="0" smtClean="0"/>
              <a:t> linked back to local data </a:t>
            </a:r>
            <a:r>
              <a:rPr lang="en-US" baseline="0" dirty="0" err="1" smtClean="0"/>
              <a:t>centres</a:t>
            </a:r>
            <a:r>
              <a:rPr lang="en-US" baseline="0" dirty="0" smtClean="0"/>
              <a:t> and complex ring network linking bus depots. Busses </a:t>
            </a:r>
            <a:r>
              <a:rPr lang="en-US" baseline="0" dirty="0" err="1" smtClean="0"/>
              <a:t>wirelessy</a:t>
            </a:r>
            <a:r>
              <a:rPr lang="en-US" baseline="0" dirty="0" smtClean="0"/>
              <a:t> transmit payment information for processing and distribution to third party payment </a:t>
            </a:r>
            <a:r>
              <a:rPr lang="en-US" baseline="0" dirty="0" err="1" smtClean="0"/>
              <a:t>providers.PCI</a:t>
            </a:r>
            <a:r>
              <a:rPr lang="en-US" baseline="0" dirty="0" smtClean="0"/>
              <a:t> Compliance in particular was important for Snapper. Along with continuing to migrate other workloads from hosted tin onto AWS We are also building their website on AWS using </a:t>
            </a:r>
            <a:r>
              <a:rPr lang="en-US" baseline="0" dirty="0" err="1" smtClean="0"/>
              <a:t>silverstripe</a:t>
            </a:r>
            <a:r>
              <a:rPr lang="en-US" baseline="0" dirty="0" smtClean="0"/>
              <a:t>.</a:t>
            </a:r>
          </a:p>
          <a:p>
            <a:endParaRPr lang="en-US" baseline="0" dirty="0" smtClean="0"/>
          </a:p>
          <a:p>
            <a:endParaRPr lang="en-US" dirty="0" smtClean="0"/>
          </a:p>
          <a:p>
            <a:r>
              <a:rPr lang="en-US" dirty="0" smtClean="0"/>
              <a:t>Citrix </a:t>
            </a:r>
            <a:r>
              <a:rPr lang="en-US" dirty="0" err="1" smtClean="0"/>
              <a:t>Xenapp</a:t>
            </a:r>
            <a:r>
              <a:rPr lang="en-US" dirty="0" smtClean="0"/>
              <a:t> </a:t>
            </a:r>
          </a:p>
          <a:p>
            <a:r>
              <a:rPr lang="en-US" dirty="0" smtClean="0"/>
              <a:t>Longstanding technology but expensive to provision, and you had to anticipate </a:t>
            </a:r>
            <a:r>
              <a:rPr lang="en-US" dirty="0" err="1" smtClean="0"/>
              <a:t>useage</a:t>
            </a:r>
            <a:r>
              <a:rPr lang="en-US" baseline="0" dirty="0" smtClean="0"/>
              <a:t> carefully because you were going to be buying Tin that would be around for three years.</a:t>
            </a:r>
          </a:p>
          <a:p>
            <a:r>
              <a:rPr lang="en-US" baseline="0" dirty="0" smtClean="0"/>
              <a:t>2 things we have experienced putting </a:t>
            </a:r>
            <a:r>
              <a:rPr lang="en-US" baseline="0" dirty="0" err="1" smtClean="0"/>
              <a:t>XenAPP</a:t>
            </a:r>
            <a:r>
              <a:rPr lang="en-US" baseline="0" dirty="0" smtClean="0"/>
              <a:t> on AWS.</a:t>
            </a:r>
            <a:endParaRPr lang="en-US" dirty="0" smtClean="0"/>
          </a:p>
          <a:p>
            <a:pPr marL="228600" indent="-228600">
              <a:buAutoNum type="arabicParenR"/>
            </a:pPr>
            <a:r>
              <a:rPr lang="en-US" baseline="0" dirty="0" smtClean="0"/>
              <a:t>Speed to deploy</a:t>
            </a:r>
          </a:p>
          <a:p>
            <a:pPr marL="228600" indent="-228600">
              <a:buAutoNum type="arabicParenR"/>
            </a:pPr>
            <a:r>
              <a:rPr lang="en-US" baseline="0" dirty="0" smtClean="0"/>
              <a:t>Scale to need</a:t>
            </a:r>
          </a:p>
          <a:p>
            <a:pPr marL="228600" indent="-228600">
              <a:buAutoNum type="arabicParenR"/>
            </a:pPr>
            <a:endParaRPr lang="en-US" dirty="0" smtClean="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Our CEO wakes</a:t>
            </a:r>
            <a:r>
              <a:rPr lang="en-US" baseline="0" dirty="0" smtClean="0"/>
              <a:t> up at 3am with an Eureka moment, I’ve had this great idea – make it so!</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baseline="0" dirty="0" smtClean="0"/>
              <a:t>So how would we quickly provision a small POC web environment. Three tier with Web, app and Oracle DB. We want to </a:t>
            </a:r>
            <a:r>
              <a:rPr lang="en-US" baseline="0" dirty="0" err="1" smtClean="0"/>
              <a:t>utilise</a:t>
            </a:r>
            <a:r>
              <a:rPr lang="en-US" baseline="0" dirty="0" smtClean="0"/>
              <a:t> our existing development tools already </a:t>
            </a:r>
            <a:r>
              <a:rPr lang="en-US" baseline="0" dirty="0" err="1" smtClean="0"/>
              <a:t>inhouse</a:t>
            </a:r>
            <a:r>
              <a:rPr lang="en-US" baseline="0" dirty="0" smtClean="0"/>
              <a:t>, maybe Authenticate with our existing AD, </a:t>
            </a:r>
            <a:r>
              <a:rPr lang="en-US" baseline="0" dirty="0" err="1" smtClean="0"/>
              <a:t>Devs</a:t>
            </a:r>
            <a:r>
              <a:rPr lang="en-US" baseline="0" dirty="0" smtClean="0"/>
              <a:t> ask to use the existing local Team Foundation server for source control.  </a:t>
            </a:r>
          </a:p>
          <a:p>
            <a:endParaRPr lang="en-US" baseline="0" dirty="0" smtClean="0"/>
          </a:p>
          <a:p>
            <a:r>
              <a:rPr lang="en-US" dirty="0" smtClean="0"/>
              <a:t>So I sign into our AWS console.</a:t>
            </a:r>
            <a:r>
              <a:rPr lang="en-US" baseline="0" dirty="0" smtClean="0"/>
              <a:t> And we will deploy it into Sydney our closest AWS region. Its only a POC so we could just deploy into one Availability zone – or </a:t>
            </a:r>
            <a:r>
              <a:rPr lang="en-US" baseline="0" dirty="0" err="1" smtClean="0"/>
              <a:t>Datacentre</a:t>
            </a:r>
            <a:r>
              <a:rPr lang="en-US" baseline="0" dirty="0" smtClean="0"/>
              <a:t> (Best practice for anything production or business critical we would architect over two AZ’s)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We will build a VPC so we can proportion of a nice chunk of private IP addresses and have them directly </a:t>
            </a:r>
            <a:r>
              <a:rPr lang="en-US" dirty="0" err="1" smtClean="0"/>
              <a:t>accessable</a:t>
            </a:r>
            <a:r>
              <a:rPr lang="en-US" dirty="0" smtClean="0"/>
              <a:t> to our developers via the customer gateway. Subnet it off for good security and make a public subnet for our</a:t>
            </a:r>
            <a:r>
              <a:rPr lang="en-US" baseline="0" dirty="0" smtClean="0"/>
              <a:t> web UI </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927622" y="686421"/>
            <a:ext cx="5002757" cy="342772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In my</a:t>
            </a:r>
            <a:r>
              <a:rPr lang="en-US" baseline="0" dirty="0" smtClean="0"/>
              <a:t> first commercial IT job for a large Wellington Insurance company I was using punch cards and Mainframes. Today build systems every day on a global scale with never seeing a piece of hardware past my keyboard and screen. And give it ten years – I’ll probably be doing it ‘minority report’ style with waving hands and voice recognition. We all know IT is changing rapidly – but its photos like this that remind us just how FAST that change is accelerating.</a:t>
            </a:r>
          </a:p>
          <a:p>
            <a:endParaRPr lang="en-US" baseline="0" dirty="0" smtClean="0"/>
          </a:p>
          <a:p>
            <a:r>
              <a:rPr lang="en-US" baseline="0" dirty="0" smtClean="0"/>
              <a:t>What am I doing now: So at </a:t>
            </a:r>
            <a:r>
              <a:rPr lang="en-US" baseline="0" dirty="0" err="1" smtClean="0"/>
              <a:t>Fronde</a:t>
            </a:r>
            <a:r>
              <a:rPr lang="en-US" baseline="0" dirty="0" smtClean="0"/>
              <a:t> – We are Platform and provider agnostic with strategic partnerships with Oracle, Microsoft, Google, </a:t>
            </a:r>
            <a:r>
              <a:rPr lang="en-US" baseline="0" dirty="0" err="1" smtClean="0"/>
              <a:t>Salesforce</a:t>
            </a:r>
            <a:r>
              <a:rPr lang="en-US" baseline="0" dirty="0" smtClean="0"/>
              <a:t>, AWS. </a:t>
            </a:r>
          </a:p>
          <a:p>
            <a:endParaRPr lang="en-US" baseline="0" dirty="0" smtClean="0"/>
          </a:p>
          <a:p>
            <a:r>
              <a:rPr lang="en-US" baseline="0" dirty="0" smtClean="0"/>
              <a:t>In any given week I am seeing multiple proposals from the market or internal </a:t>
            </a:r>
            <a:r>
              <a:rPr lang="en-US" baseline="0" dirty="0" err="1" smtClean="0"/>
              <a:t>Fronde</a:t>
            </a:r>
            <a:r>
              <a:rPr lang="en-US" baseline="0" dirty="0" smtClean="0"/>
              <a:t> teams for various “Stuff”, and I try and make sense of what people are trying to do, come up with some architectural frameworks for people to get excited about, and then work through delivering that. My role as a solution architect is a little different from an enterprise architect role, in that I actually have to DELIVER with my own hands what I promise on paper. </a:t>
            </a:r>
          </a:p>
          <a:p>
            <a:endParaRPr lang="en-US" baseline="0" dirty="0" smtClean="0"/>
          </a:p>
          <a:p>
            <a:r>
              <a:rPr lang="en-US" baseline="0" dirty="0" smtClean="0"/>
              <a:t>And our platform of choice to now deliver most anything on is AWS.</a:t>
            </a:r>
          </a:p>
          <a:p>
            <a:endParaRPr lang="en-US" baseline="0" dirty="0" smtClean="0"/>
          </a:p>
          <a:p>
            <a:r>
              <a:rPr lang="en-US" baseline="0" dirty="0" smtClean="0"/>
              <a:t>This isn’t me btw – I used to be that skinny – had to run around the shower to get wet.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Technical specs: </a:t>
            </a:r>
          </a:p>
          <a:p>
            <a:r>
              <a:rPr lang="en-US" dirty="0" smtClean="0"/>
              <a:t>Web and App servers M1</a:t>
            </a:r>
            <a:r>
              <a:rPr lang="en-US" baseline="0" dirty="0" smtClean="0"/>
              <a:t> Large </a:t>
            </a:r>
            <a:r>
              <a:rPr lang="en-US" dirty="0" smtClean="0"/>
              <a:t>8GB RAM, 100GB drive, Windows OS</a:t>
            </a:r>
          </a:p>
          <a:p>
            <a:r>
              <a:rPr lang="en-US" dirty="0" smtClean="0"/>
              <a:t>Oracle RDS – Standard edition including License [QUALIFY – Oracle enterprise requires BYO licensing for RDS], M! large instance with 8GB RAM, 200GB Drive</a:t>
            </a:r>
          </a:p>
          <a:p>
            <a:endParaRPr lang="en-NZ" dirty="0" smtClean="0"/>
          </a:p>
          <a:p>
            <a:r>
              <a:rPr lang="en-NZ" dirty="0" smtClean="0"/>
              <a:t>Oracle RDS Database instance: again, my experience with Oracle is very thin, but I can tell you this around using Oracle RDS </a:t>
            </a:r>
          </a:p>
          <a:p>
            <a:r>
              <a:rPr lang="en-NZ" dirty="0" smtClean="0"/>
              <a:t>RDS is the AWS managed DB service – you can also provision stand alone oracle database instances - Oracle Database 11g and Oracle Enterprise Linux</a:t>
            </a:r>
          </a:p>
          <a:p>
            <a:r>
              <a:rPr lang="en-NZ" dirty="0" smtClean="0"/>
              <a:t>You can run Amazon RDS for Oracle under two different licensing models – “License Included” and “Bring-Your-Own-License (BYOL)”</a:t>
            </a:r>
          </a:p>
          <a:p>
            <a:r>
              <a:rPr lang="en-NZ" dirty="0" smtClean="0"/>
              <a:t>Pricing starts at 4 cents per hour</a:t>
            </a:r>
          </a:p>
          <a:p>
            <a:r>
              <a:rPr lang="en-NZ" dirty="0" smtClean="0"/>
              <a:t>One of the biggest advantages is its built in ability to replicate into an alternate AZ with built in failover, and the Automated Backups and patching</a:t>
            </a:r>
          </a:p>
          <a:p>
            <a:endParaRPr lang="en-US" dirty="0" smtClean="0"/>
          </a:p>
          <a:p>
            <a:r>
              <a:rPr lang="en-US" dirty="0" smtClean="0"/>
              <a:t>Leave the developers banging away at their keyboards for 4 weeks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Oh…</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b="0" dirty="0" smtClean="0"/>
              <a:t>So</a:t>
            </a:r>
            <a:r>
              <a:rPr lang="en-US" b="0" baseline="0" dirty="0" smtClean="0"/>
              <a:t> lets look at the cost of what we have done – spun up a whole new environment for a month, only our </a:t>
            </a:r>
            <a:r>
              <a:rPr lang="en-US" b="0" baseline="0" dirty="0" err="1" smtClean="0"/>
              <a:t>our</a:t>
            </a:r>
            <a:r>
              <a:rPr lang="en-US" b="0" baseline="0" dirty="0" smtClean="0"/>
              <a:t> great idea ended up a dead end. </a:t>
            </a:r>
          </a:p>
          <a:p>
            <a:r>
              <a:rPr lang="en-US" b="0" baseline="0" dirty="0" smtClean="0"/>
              <a:t>The biggest cost is actually the time to provision the environment, but in fact the that VPC connection and </a:t>
            </a:r>
            <a:r>
              <a:rPr lang="en-US" b="0" baseline="0" dirty="0" err="1" smtClean="0"/>
              <a:t>subnetting</a:t>
            </a:r>
            <a:r>
              <a:rPr lang="en-US" b="0" baseline="0" dirty="0" smtClean="0"/>
              <a:t> setup is re-useable. It can sit there for $50 a month and the next great idea could  slot straight on top of it.</a:t>
            </a:r>
          </a:p>
          <a:p>
            <a:r>
              <a:rPr lang="en-US" b="1" baseline="0" dirty="0" smtClean="0"/>
              <a:t>AWS allows you to fail cheaply. No </a:t>
            </a:r>
            <a:r>
              <a:rPr lang="en-US" b="1" baseline="0" dirty="0" err="1" smtClean="0"/>
              <a:t>Capex</a:t>
            </a:r>
            <a:r>
              <a:rPr lang="en-US" b="1" baseline="0" dirty="0" smtClean="0"/>
              <a:t>, one off costs, or delays to test ideas waiting on provision of IT resource.</a:t>
            </a:r>
            <a:endParaRPr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And what</a:t>
            </a:r>
            <a:r>
              <a:rPr lang="en-US" baseline="0" dirty="0" smtClean="0"/>
              <a:t> if we use that resource smarter – powering our servers and DB on only 8 hours a day, business days.</a:t>
            </a:r>
          </a:p>
          <a:p>
            <a:r>
              <a:rPr lang="en-US" b="1" baseline="0" dirty="0" smtClean="0"/>
              <a:t>You pay only for what you use.</a:t>
            </a:r>
          </a:p>
          <a:p>
            <a:endParaRPr lang="en-US" b="1" baseline="0" dirty="0" smtClean="0"/>
          </a:p>
          <a:p>
            <a:r>
              <a:rPr lang="en-US" b="1" baseline="0" dirty="0" smtClean="0"/>
              <a:t>TALK ABOUT Keeping the VPC up for future projects.   $1200 the next time. </a:t>
            </a:r>
            <a:endParaRPr b="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But Wait!</a:t>
            </a:r>
          </a:p>
          <a:p>
            <a:endParaRPr lang="en-US" dirty="0" smtClean="0"/>
          </a:p>
          <a:p>
            <a:r>
              <a:rPr lang="en-US" dirty="0" smtClean="0"/>
              <a:t>So our superbike production system was a failure – but suddenly</a:t>
            </a:r>
            <a:r>
              <a:rPr lang="en-US" baseline="0" dirty="0" smtClean="0"/>
              <a:t> our sales guys </a:t>
            </a:r>
            <a:r>
              <a:rPr lang="en-US" dirty="0" smtClean="0"/>
              <a:t>found a market for kids scooters. So lets redesign our</a:t>
            </a:r>
            <a:r>
              <a:rPr lang="en-US" baseline="0" dirty="0" smtClean="0"/>
              <a:t> POC architecture for production deployment. </a:t>
            </a:r>
          </a:p>
          <a:p>
            <a:endParaRPr lang="en-US" baseline="0" dirty="0" smtClean="0"/>
          </a:p>
          <a:p>
            <a:r>
              <a:rPr lang="en-US" baseline="0" dirty="0" smtClean="0"/>
              <a:t>And if we are building production we will need a proper Development environment, probably a UAT environment, Maybe a customer demonstration environment we can turn off and on as needed.</a:t>
            </a:r>
          </a:p>
          <a:p>
            <a:endParaRPr lang="en-US" baseline="0" dirty="0" smtClean="0"/>
          </a:p>
          <a:p>
            <a:r>
              <a:rPr lang="en-US" baseline="0" dirty="0" smtClean="0"/>
              <a:t>Our change control from UAT to Production could be to snapshot the UAT instances and replicate into Production, We can spin up whole new environments with cloud formation templates.</a:t>
            </a:r>
          </a:p>
          <a:p>
            <a:endParaRPr lang="en-US" baseline="0" dirty="0" smtClean="0"/>
          </a:p>
          <a:p>
            <a:r>
              <a:rPr lang="en-US" baseline="0" dirty="0" smtClean="0"/>
              <a:t>Maybe one of those environments we have for destruction penetration testing? (you have to tell AWS first), or a whole environment built on Huge server instances for customer demos that you maybe just spin up for an hour at a time and demonstrate lightening performance.</a:t>
            </a:r>
          </a:p>
          <a:p>
            <a:endParaRPr lang="en-US" baseline="0" dirty="0" smtClean="0"/>
          </a:p>
          <a:p>
            <a:r>
              <a:rPr lang="en-US" b="1" baseline="0" dirty="0" smtClean="0"/>
              <a:t>TALK ABOUT DR – Doesn’t have to be idle unused resource – talk about the web servers</a:t>
            </a:r>
          </a:p>
          <a:p>
            <a:endParaRPr lang="en-US" dirty="0" smtClean="0"/>
          </a:p>
          <a:p>
            <a:endParaRPr lang="en-US" dirty="0" smtClean="0"/>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New Technology: So there is often point and</a:t>
            </a:r>
            <a:r>
              <a:rPr lang="en-US" baseline="0" dirty="0" smtClean="0"/>
              <a:t> blame when </a:t>
            </a:r>
            <a:r>
              <a:rPr lang="en-US" baseline="0" dirty="0" err="1" smtClean="0"/>
              <a:t>speedbumps</a:t>
            </a:r>
            <a:r>
              <a:rPr lang="en-US" baseline="0" dirty="0" smtClean="0"/>
              <a:t> in projects encountered.</a:t>
            </a:r>
            <a:endParaRPr lang="en-US" dirty="0" smtClean="0"/>
          </a:p>
          <a:p>
            <a:endParaRPr lang="en-US" dirty="0" smtClean="0"/>
          </a:p>
          <a:p>
            <a:r>
              <a:rPr lang="en-US" dirty="0" smtClean="0"/>
              <a:t>Issues: Not everything is familiar or</a:t>
            </a:r>
            <a:r>
              <a:rPr lang="en-US" baseline="0" dirty="0" smtClean="0"/>
              <a:t> intuitive in AWS. Try stick a SMTP server in with traffic on port 25. Or developers not being used to explicit deny ports on instances in the same subnet. DNS has been painful up to now – broadcast is filtered. </a:t>
            </a:r>
          </a:p>
          <a:p>
            <a:endParaRPr lang="en-US" dirty="0" smtClean="0"/>
          </a:p>
          <a:p>
            <a:r>
              <a:rPr lang="en-US" dirty="0" smtClean="0"/>
              <a:t>Guys</a:t>
            </a:r>
            <a:r>
              <a:rPr lang="en-US" baseline="0" dirty="0" smtClean="0"/>
              <a:t> washing the car: Existing internal IT – “Why would you want to fly when you can ride in our nice shiny </a:t>
            </a:r>
            <a:r>
              <a:rPr lang="en-US" baseline="0" dirty="0" err="1" smtClean="0"/>
              <a:t>VMWare</a:t>
            </a:r>
            <a:r>
              <a:rPr lang="en-US" baseline="0" dirty="0" smtClean="0"/>
              <a:t> car?”</a:t>
            </a:r>
          </a:p>
          <a:p>
            <a:endParaRPr lang="en-US" baseline="0" dirty="0" smtClean="0"/>
          </a:p>
          <a:p>
            <a:r>
              <a:rPr lang="en-US" baseline="0" dirty="0" smtClean="0"/>
              <a:t>Not all workloads suitable: Either through type of workload, size of data or sovereignty of data, But hybrid models using a VPC connection work well – </a:t>
            </a:r>
            <a:r>
              <a:rPr lang="en-US" baseline="0" dirty="0" err="1" smtClean="0"/>
              <a:t>Utilise</a:t>
            </a:r>
            <a:r>
              <a:rPr lang="en-US" baseline="0" dirty="0" smtClean="0"/>
              <a:t> the cheaper more agile resource where you can and keep your traditional workloads where they are better suited. You might have some huge graphic files that are constantly referenced – which would make no sense to move, or some highly complex network equipment like snapper that </a:t>
            </a:r>
            <a:r>
              <a:rPr lang="en-US" baseline="0" dirty="0" err="1" smtClean="0"/>
              <a:t>isnt</a:t>
            </a:r>
            <a:r>
              <a:rPr lang="en-US" baseline="0" dirty="0" smtClean="0"/>
              <a:t> able to be moved. </a:t>
            </a:r>
          </a:p>
          <a:p>
            <a:r>
              <a:rPr lang="en-US" b="1" baseline="0" dirty="0" smtClean="0"/>
              <a:t>Personally I don’t care if customers put their data in the cloud or not. If they choose to believe that private cloud is actually a cloud solution, then that’s up to them. I’ll design a NZ based solution that in most cases will simply be a poor cousin to what could be achieved on AWS.</a:t>
            </a:r>
          </a:p>
          <a:p>
            <a:endParaRPr lang="en-US" baseline="0" dirty="0" smtClean="0"/>
          </a:p>
          <a:p>
            <a:endParaRPr lang="en-US" baseline="0" dirty="0" smtClean="0"/>
          </a:p>
          <a:p>
            <a:r>
              <a:rPr lang="en-US" baseline="0" dirty="0" smtClean="0"/>
              <a:t>It’s a hugely feature rich, multiple service offering. Even keeping up with the additional services or improvements is hard, so there is a definite learning curve, and if I hit walls I design around them knowing very likely things will change and walls will go away at some point –</a:t>
            </a:r>
            <a:r>
              <a:rPr lang="en-US" b="1" baseline="0" dirty="0" smtClean="0"/>
              <a:t> </a:t>
            </a:r>
            <a:r>
              <a:rPr lang="en-US" b="1" baseline="0" dirty="0" err="1" smtClean="0"/>
              <a:t>Hostfile</a:t>
            </a:r>
            <a:r>
              <a:rPr lang="en-US" b="1" baseline="0" dirty="0" smtClean="0"/>
              <a:t> DNS for example.</a:t>
            </a:r>
          </a:p>
          <a:p>
            <a:endParaRPr lang="en-US" baseline="0" dirty="0" smtClean="0"/>
          </a:p>
          <a:p>
            <a:r>
              <a:rPr lang="en-US" baseline="0" dirty="0" smtClean="0"/>
              <a:t>The ability to allocate exact costs of environment running costs against individual projects or customers is a huge advantage. It was very </a:t>
            </a:r>
            <a:r>
              <a:rPr lang="en-US" baseline="0" dirty="0" err="1" smtClean="0"/>
              <a:t>very</a:t>
            </a:r>
            <a:r>
              <a:rPr lang="en-US" baseline="0" dirty="0" smtClean="0"/>
              <a:t> difficult to understand and allocate our own internal IT costs previously – there was just too many factors.</a:t>
            </a:r>
          </a:p>
          <a:p>
            <a:endParaRPr lang="en-US" baseline="0" dirty="0" smtClean="0"/>
          </a:p>
          <a:p>
            <a:endParaRPr lang="en-US" baseline="0" dirty="0" smtClean="0"/>
          </a:p>
          <a:p>
            <a:r>
              <a:rPr lang="en-US" b="1" baseline="0" dirty="0" smtClean="0"/>
              <a:t>Read final comment</a:t>
            </a:r>
            <a:endParaRPr b="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READ off slide</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b="1" dirty="0" smtClean="0"/>
              <a:t>READ OFF SLIDE THEN:   </a:t>
            </a:r>
          </a:p>
          <a:p>
            <a:r>
              <a:rPr lang="en-US" dirty="0" smtClean="0"/>
              <a:t>AWS is about Agility,  and its about Buying into a small part of something greater than anything you could ever provision yourself”</a:t>
            </a:r>
          </a:p>
          <a:p>
            <a:endParaRPr lang="en-US" dirty="0" smtClean="0"/>
          </a:p>
          <a:p>
            <a:r>
              <a:rPr lang="en-US" dirty="0" smtClean="0"/>
              <a:t>It’s a rapidly</a:t>
            </a:r>
            <a:r>
              <a:rPr lang="en-US" baseline="0" dirty="0" smtClean="0"/>
              <a:t> maturing technology that already has strategic support of the likes of Microsoft and Oracle etc. </a:t>
            </a:r>
          </a:p>
          <a:p>
            <a:endParaRPr lang="en-US" baseline="0" dirty="0" smtClean="0"/>
          </a:p>
          <a:p>
            <a:r>
              <a:rPr lang="en-US" baseline="0" dirty="0" smtClean="0"/>
              <a:t>Don’t let the fear of something new stifle the potential you will find through using the platform.</a:t>
            </a:r>
          </a:p>
          <a:p>
            <a:endParaRPr lang="en-US" baseline="0" dirty="0" smtClean="0"/>
          </a:p>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This is</a:t>
            </a:r>
            <a:r>
              <a:rPr lang="en-US" baseline="0" dirty="0" smtClean="0"/>
              <a:t> my final slide – thanks for your attention today.  Feel free to drop me an email if you would like to know more, </a:t>
            </a:r>
            <a:r>
              <a:rPr lang="en-US" baseline="0" dirty="0" err="1" smtClean="0"/>
              <a:t>im</a:t>
            </a:r>
            <a:r>
              <a:rPr lang="en-US" baseline="0" dirty="0" smtClean="0"/>
              <a:t> here for the rest of the afternoon over by the </a:t>
            </a:r>
            <a:r>
              <a:rPr lang="en-US" baseline="0" dirty="0" err="1" smtClean="0"/>
              <a:t>Fronde</a:t>
            </a:r>
            <a:r>
              <a:rPr lang="en-US" baseline="0" dirty="0" smtClean="0"/>
              <a:t> stand,</a:t>
            </a:r>
          </a:p>
          <a:p>
            <a:endParaRPr lang="en-US" baseline="0" dirty="0" smtClean="0"/>
          </a:p>
          <a:p>
            <a:endParaRPr lang="en-US" baseline="0" dirty="0" smtClean="0"/>
          </a:p>
          <a:p>
            <a:r>
              <a:rPr lang="en-US" baseline="0" dirty="0" smtClean="0"/>
              <a:t>Should be 2:50pm</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b="1" dirty="0" smtClean="0"/>
              <a:t>RUN THROUGH AGENDA:</a:t>
            </a:r>
          </a:p>
          <a:p>
            <a:r>
              <a:rPr lang="en-US" b="1" dirty="0" smtClean="0"/>
              <a:t/>
            </a:r>
            <a:br>
              <a:rPr lang="en-US" b="1" dirty="0" smtClean="0"/>
            </a:br>
            <a:r>
              <a:rPr lang="en-US" b="1" dirty="0" smtClean="0"/>
              <a:t>THEN</a:t>
            </a:r>
            <a:r>
              <a:rPr lang="en-US" b="1" baseline="0" dirty="0" smtClean="0"/>
              <a:t> BEFORE CLICKING TO NEXT SLIDE:</a:t>
            </a:r>
          </a:p>
          <a:p>
            <a:r>
              <a:rPr lang="en-US" dirty="0" smtClean="0"/>
              <a:t>When I was asked to present at this conference about our experience using the AWS platform, My mind kept wandering back to a real life experience I had last year.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927622" y="686421"/>
            <a:ext cx="5002757" cy="342772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this is me -  in a glider at 4000 feet flying over the </a:t>
            </a:r>
            <a:r>
              <a:rPr lang="en-US" baseline="0" dirty="0" err="1" smtClean="0"/>
              <a:t>Kapiti</a:t>
            </a:r>
            <a:r>
              <a:rPr lang="en-US" baseline="0" dirty="0" smtClean="0"/>
              <a:t> coast.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was like no flying as a passenger in a plane I had ever experienced before – I was in the absolute nose of this aircraft surrounded in a </a:t>
            </a:r>
            <a:r>
              <a:rPr lang="en-US" baseline="0" dirty="0" err="1" smtClean="0"/>
              <a:t>perspex</a:t>
            </a:r>
            <a:r>
              <a:rPr lang="en-US" baseline="0" dirty="0" smtClean="0"/>
              <a:t> canopy with this whole view of the world around me. </a:t>
            </a:r>
            <a:endParaRPr lang="en-US" dirty="0" smtClean="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And 20 minutes later – I’m flying. This is me flying in the clouds…. I had control over everything I did. </a:t>
            </a:r>
          </a:p>
          <a:p>
            <a:endParaRPr lang="en-US" dirty="0" smtClean="0"/>
          </a:p>
          <a:p>
            <a:r>
              <a:rPr lang="en-US" dirty="0" smtClean="0"/>
              <a:t>And that’s the type of experience that my involvement</a:t>
            </a:r>
            <a:r>
              <a:rPr lang="en-US" baseline="0" dirty="0" smtClean="0"/>
              <a:t> has been with implementing solutions on the Amazon platform. </a:t>
            </a:r>
          </a:p>
          <a:p>
            <a:endParaRPr lang="en-US" baseline="0" dirty="0" smtClean="0"/>
          </a:p>
          <a:p>
            <a:r>
              <a:rPr lang="en-US" baseline="0" dirty="0" smtClean="0"/>
              <a:t>Compared to my whole lifetime experience in IT so far, the last 2 years have seen a radical shift in how I see and think and work in IT.</a:t>
            </a:r>
          </a:p>
          <a:p>
            <a:r>
              <a:rPr lang="en-US" baseline="0" dirty="0" smtClean="0"/>
              <a:t>I no longer NEED to rely on other people to invent and implement solutions for me. </a:t>
            </a:r>
          </a:p>
          <a:p>
            <a:r>
              <a:rPr lang="en-US" baseline="0" dirty="0" smtClean="0"/>
              <a:t>I don’t need a network team to provision networks and subnets and configure virtual switches. </a:t>
            </a:r>
          </a:p>
          <a:p>
            <a:r>
              <a:rPr lang="en-US" baseline="0" dirty="0" smtClean="0"/>
              <a:t>I don’t NEED our </a:t>
            </a:r>
            <a:r>
              <a:rPr lang="en-US" baseline="0" dirty="0" err="1" smtClean="0"/>
              <a:t>VMWare</a:t>
            </a:r>
            <a:r>
              <a:rPr lang="en-US" baseline="0" dirty="0" smtClean="0"/>
              <a:t> guys to have anticipated my workload for the next 12 months and purchased a bunch of storage and local compute power and have it just sitting there idle waiting for me</a:t>
            </a:r>
          </a:p>
          <a:p>
            <a:endParaRPr lang="en-US" baseline="0" dirty="0" smtClean="0"/>
          </a:p>
          <a:p>
            <a:r>
              <a:rPr lang="en-US" baseline="0" dirty="0" smtClean="0"/>
              <a:t>I can do all that myself. I can do it cheaper, faster, more efficiently and in ways I had never experienced before. AWS has given me the ability to CONTROL building entire solutions across the infrastructure stack in exactly the way I want and with no constraint on resource. I am flying Free.</a:t>
            </a:r>
          </a:p>
          <a:p>
            <a:endParaRPr lang="en-US" dirty="0" smtClean="0"/>
          </a:p>
          <a:p>
            <a:r>
              <a:rPr lang="en-US" dirty="0" smtClean="0"/>
              <a:t>And not only for me – </a:t>
            </a:r>
            <a:r>
              <a:rPr lang="en-US" dirty="0" err="1" smtClean="0"/>
              <a:t>Im</a:t>
            </a:r>
            <a:r>
              <a:rPr lang="en-US" dirty="0" smtClean="0"/>
              <a:t> changing the way our whole </a:t>
            </a:r>
            <a:r>
              <a:rPr lang="en-US" dirty="0" err="1" smtClean="0"/>
              <a:t>orginisation</a:t>
            </a:r>
            <a:r>
              <a:rPr lang="en-US" dirty="0" smtClean="0"/>
              <a:t> works based on this</a:t>
            </a:r>
            <a:r>
              <a:rPr lang="en-US" baseline="0" dirty="0" smtClean="0"/>
              <a:t> experience.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So in my previous role</a:t>
            </a:r>
            <a:r>
              <a:rPr lang="en-US" baseline="0" dirty="0" smtClean="0"/>
              <a:t> as an infrastructure architect, business units would come to me with their projects and resource requests, I would then go out to either our own team who provided the network resource, Firewall mapping and </a:t>
            </a:r>
            <a:r>
              <a:rPr lang="en-US" baseline="0" dirty="0" err="1" smtClean="0"/>
              <a:t>virtualised</a:t>
            </a:r>
            <a:r>
              <a:rPr lang="en-US" baseline="0" dirty="0" smtClean="0"/>
              <a:t> instances, or depending on the project - to our local </a:t>
            </a:r>
            <a:r>
              <a:rPr lang="en-US" baseline="0" dirty="0" err="1" smtClean="0"/>
              <a:t>datacentre</a:t>
            </a:r>
            <a:r>
              <a:rPr lang="en-US" baseline="0" dirty="0" smtClean="0"/>
              <a:t> providers to provide the resource required. This is what is referred to as “private cloud” offering. In reality it has nothing to do with cloud and is all about simply provisioning more stuff on more Tin. </a:t>
            </a:r>
          </a:p>
          <a:p>
            <a:endParaRPr lang="en-US" baseline="0" dirty="0" smtClean="0"/>
          </a:p>
          <a:p>
            <a:r>
              <a:rPr lang="en-US" baseline="0" dirty="0" smtClean="0"/>
              <a:t>In THEORY this is all well and good, but in practice this was a hair pulling experience in my ability to deliver what the business asked me to. Sometimes to the point of embarrassment. </a:t>
            </a:r>
          </a:p>
          <a:p>
            <a:endParaRPr lang="en-US" baseline="0" dirty="0" smtClean="0"/>
          </a:p>
          <a:p>
            <a:r>
              <a:rPr lang="en-US" baseline="0" dirty="0" smtClean="0"/>
              <a:t>It was VERY difficult to provide ongoing extra capacity for every potential project that might come in, and typically we would be the last ones to know about stuff until it landed - so our window to deploy the resources required was often very small. The IT component of projects was sometimes a bit of an afterthought to project teams. Their anticipation was that IT was unlimited – the reality is that it was not. </a:t>
            </a:r>
          </a:p>
          <a:p>
            <a:endParaRPr lang="en-US" baseline="0" dirty="0" smtClean="0"/>
          </a:p>
          <a:p>
            <a:r>
              <a:rPr lang="en-US" baseline="0" dirty="0" smtClean="0"/>
              <a:t>Because it was all still based on Tin, and someone had to justify and pay for that, and then it had to be provisioned and installed and become available – all requiring this large backend team of people – even to keep it running. And often our team would be busy with other projects or support issues, and unable to commit to getting things done, and customers would have priority over internal business. It was just painful.</a:t>
            </a:r>
          </a:p>
          <a:p>
            <a:endParaRPr lang="en-US" baseline="0" dirty="0" smtClean="0"/>
          </a:p>
          <a:p>
            <a:r>
              <a:rPr lang="en-US" baseline="0" dirty="0" smtClean="0"/>
              <a:t>And Licensing – I know more about </a:t>
            </a:r>
            <a:r>
              <a:rPr lang="en-US" baseline="0" dirty="0" err="1" smtClean="0"/>
              <a:t>microsoft</a:t>
            </a:r>
            <a:r>
              <a:rPr lang="en-US" baseline="0" dirty="0" smtClean="0"/>
              <a:t> SQL server licensing than I ever wished I knew, it is so </a:t>
            </a:r>
            <a:r>
              <a:rPr lang="en-US" baseline="0" dirty="0" err="1" smtClean="0"/>
              <a:t>freakin</a:t>
            </a:r>
            <a:r>
              <a:rPr lang="en-US" baseline="0" dirty="0" smtClean="0"/>
              <a:t> difficult and every person you ask has a different opinion usually based on how much they are expecting to pay. but why do I even care about that? Its not even a core part of my role. </a:t>
            </a:r>
          </a:p>
          <a:p>
            <a:endParaRPr lang="en-US" baseline="0" dirty="0" smtClean="0"/>
          </a:p>
          <a:p>
            <a:r>
              <a:rPr lang="en-US" dirty="0" smtClean="0"/>
              <a:t>…If it was frustrating for me extracting IT resource from the own department I worked in, you can imagine the frustrations of the other business units or external customers. </a:t>
            </a:r>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In 2009 Snapper came to us wanting some assistance with their existing AWS deployment. </a:t>
            </a:r>
          </a:p>
          <a:p>
            <a:endParaRPr lang="en-US" dirty="0" smtClean="0"/>
          </a:p>
          <a:p>
            <a:r>
              <a:rPr lang="en-US" dirty="0" smtClean="0"/>
              <a:t>If</a:t>
            </a:r>
            <a:r>
              <a:rPr lang="en-US" baseline="0" dirty="0" smtClean="0"/>
              <a:t> you don’t know, Snapper is a Wellington firm who implement the Snapper smart card system for public transport. They are a highly innovative company and have one of the best systems for smartcard travel I have seen in the world.</a:t>
            </a:r>
          </a:p>
          <a:p>
            <a:endParaRPr lang="en-US" dirty="0" smtClean="0"/>
          </a:p>
          <a:p>
            <a:r>
              <a:rPr lang="en-US" dirty="0" err="1" smtClean="0"/>
              <a:t>Fronde’s</a:t>
            </a:r>
            <a:r>
              <a:rPr lang="en-US" dirty="0" smtClean="0"/>
              <a:t> existing AWS projects at that time had been building these separate project bubbles</a:t>
            </a:r>
            <a:r>
              <a:rPr lang="en-US" baseline="0" dirty="0" smtClean="0"/>
              <a:t> of Ec2 instances, but there was a new AWS service that allowed you to section of a slice of AWS public cloud and bridge that to your existing local network. </a:t>
            </a:r>
          </a:p>
          <a:p>
            <a:endParaRPr lang="en-US" baseline="0" dirty="0" smtClean="0"/>
          </a:p>
          <a:p>
            <a:r>
              <a:rPr lang="en-US" baseline="0" dirty="0" smtClean="0"/>
              <a:t>What Snapper wanted was to build some large </a:t>
            </a:r>
            <a:r>
              <a:rPr lang="en-US" baseline="0" dirty="0" err="1" smtClean="0"/>
              <a:t>datawarehouse</a:t>
            </a:r>
            <a:r>
              <a:rPr lang="en-US" baseline="0" dirty="0" smtClean="0"/>
              <a:t> instances into AWS and for them to be </a:t>
            </a:r>
            <a:r>
              <a:rPr lang="en-US" baseline="0" dirty="0" err="1" smtClean="0"/>
              <a:t>referencable</a:t>
            </a:r>
            <a:r>
              <a:rPr lang="en-US" baseline="0" dirty="0" smtClean="0"/>
              <a:t> from their existing environment as if they were simply sitting alongside the Tin they already had in a local </a:t>
            </a:r>
            <a:r>
              <a:rPr lang="en-US" baseline="0" dirty="0" err="1" smtClean="0"/>
              <a:t>datacentre</a:t>
            </a:r>
            <a:r>
              <a:rPr lang="en-US" baseline="0" dirty="0" smtClean="0"/>
              <a:t>.</a:t>
            </a:r>
            <a:endParaRPr lang="en-US" dirty="0" smtClean="0"/>
          </a:p>
          <a:p>
            <a:endParaRPr lang="en-US" dirty="0" smtClean="0"/>
          </a:p>
          <a:p>
            <a:r>
              <a:rPr lang="en-US" dirty="0" smtClean="0"/>
              <a:t>THIS WAS NEW. And as I completed</a:t>
            </a:r>
            <a:r>
              <a:rPr lang="en-US" baseline="0" dirty="0" smtClean="0"/>
              <a:t> this small piece of work </a:t>
            </a:r>
            <a:r>
              <a:rPr lang="en-US" baseline="0" dirty="0" err="1" smtClean="0"/>
              <a:t>lightbulbs</a:t>
            </a:r>
            <a:r>
              <a:rPr lang="en-US" baseline="0" dirty="0" smtClean="0"/>
              <a:t> started flashing in my head over the possibilities at play. No longer did an AWS solution have to be 100% appropriate for every part of a project, you could share and </a:t>
            </a:r>
            <a:r>
              <a:rPr lang="en-US" baseline="0" dirty="0" err="1" smtClean="0"/>
              <a:t>utilise</a:t>
            </a:r>
            <a:r>
              <a:rPr lang="en-US" baseline="0" dirty="0" smtClean="0"/>
              <a:t> existing resources already in place. You didn’t have to duplicate the same type of services for every single project.</a:t>
            </a:r>
          </a:p>
          <a:p>
            <a:endParaRPr lang="en-US" baseline="0" dirty="0" smtClean="0"/>
          </a:p>
          <a:p>
            <a:r>
              <a:rPr lang="en-US" baseline="0" dirty="0" smtClean="0"/>
              <a:t>And you could easily migrate existing workloads into AWS – </a:t>
            </a:r>
            <a:r>
              <a:rPr lang="en-US" baseline="0" dirty="0" err="1" smtClean="0"/>
              <a:t>Vmware</a:t>
            </a:r>
            <a:r>
              <a:rPr lang="en-US" baseline="0" dirty="0" smtClean="0"/>
              <a:t> servers for one example – you can port them straight into AWS.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Whereas in the past you</a:t>
            </a:r>
            <a:r>
              <a:rPr lang="en-US" baseline="0" dirty="0" smtClean="0"/>
              <a:t> would simply provision EC@ instances into AWS public cloud and everything was secured, but publically accessible </a:t>
            </a:r>
            <a:r>
              <a:rPr lang="en-US" b="1" baseline="0" dirty="0" smtClean="0"/>
              <a:t>– POINT – </a:t>
            </a:r>
          </a:p>
          <a:p>
            <a:endParaRPr lang="en-US" dirty="0" smtClean="0"/>
          </a:p>
          <a:p>
            <a:r>
              <a:rPr lang="en-US" dirty="0" smtClean="0"/>
              <a:t>Amazon Virtual Private Cloud (Amazon VPC) lets you provision a private, isolated section of the Amazon Web Services (AWS) Cloud where you can launch AWS resources in a virtual network that you define. </a:t>
            </a:r>
            <a:r>
              <a:rPr lang="en-US" b="1" dirty="0" smtClean="0"/>
              <a:t>– POINT -</a:t>
            </a:r>
          </a:p>
          <a:p>
            <a:endParaRPr lang="en-US" dirty="0" smtClean="0"/>
          </a:p>
          <a:p>
            <a:r>
              <a:rPr lang="en-US" dirty="0" smtClean="0"/>
              <a:t>you can create a public-facing subnet for your webservers that has access to the Internet </a:t>
            </a:r>
            <a:r>
              <a:rPr lang="en-US" b="1" dirty="0" smtClean="0"/>
              <a:t>– POINT - </a:t>
            </a:r>
            <a:r>
              <a:rPr lang="en-US" dirty="0" smtClean="0"/>
              <a:t>, and place your backend systems such as databases or application servers in a private-facing subnet with no Internet access. </a:t>
            </a:r>
            <a:r>
              <a:rPr lang="en-US" b="1" dirty="0" smtClean="0"/>
              <a:t>- POINT -. </a:t>
            </a:r>
            <a:r>
              <a:rPr lang="en-US" dirty="0" smtClean="0"/>
              <a:t>You can leverage multiple layers of security, including security groups and network access control lists, to help control access to Amazon EC2 instances in each subnet.</a:t>
            </a:r>
          </a:p>
          <a:p>
            <a:endParaRPr lang="en-US" dirty="0" smtClean="0"/>
          </a:p>
          <a:p>
            <a:r>
              <a:rPr lang="en-US" dirty="0" smtClean="0"/>
              <a:t>Additionally, you can create a Hardware Virtual Private Network (VPN) connection between your corporate datacenter and your VPC and leverage the AWS cloud as an extension of your corporate datacenter.</a:t>
            </a:r>
          </a:p>
          <a:p>
            <a:endParaRPr lang="en-US" dirty="0" smtClean="0"/>
          </a:p>
          <a:p>
            <a:r>
              <a:rPr lang="en-US" dirty="0" smtClean="0"/>
              <a:t>VPC provides a much more realistic server environment</a:t>
            </a:r>
            <a:r>
              <a:rPr lang="en-US" baseline="0" dirty="0" smtClean="0"/>
              <a:t> than just having a pool of resource in the AWS cloud as was only available before.</a:t>
            </a:r>
            <a:endParaRPr lang="en-US" dirty="0" smtClean="0"/>
          </a:p>
          <a:p>
            <a:endParaRPr lang="en-US" dirty="0" smtClean="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r>
              <a:rPr lang="en-US" dirty="0" smtClean="0"/>
              <a:t>TIMING – ¼ way through</a:t>
            </a:r>
            <a:r>
              <a:rPr lang="en-US" baseline="0" dirty="0" smtClean="0"/>
              <a:t> – should be 2:12ish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1023"/>
            <a:ext cx="7772400" cy="1470025"/>
          </a:xfrm>
        </p:spPr>
        <p:txBody>
          <a:bodyPr>
            <a:normAutofit/>
          </a:bodyPr>
          <a:lstStyle>
            <a:lvl1pPr algn="ctr">
              <a:defRPr sz="3200" b="1"/>
            </a:lvl1p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487016"/>
          </a:xfrm>
        </p:spPr>
        <p:txBody>
          <a:bodyPr>
            <a:normAutofit/>
          </a:bodyPr>
          <a:lstStyle>
            <a:lvl1pPr marL="0" indent="0" algn="ctr">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Tree>
    <p:extLst>
      <p:ext uri="{BB962C8B-B14F-4D97-AF65-F5344CB8AC3E}">
        <p14:creationId xmlns:p14="http://schemas.microsoft.com/office/powerpoint/2010/main" val="224642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Footer Placeholder 4"/>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6" name="Slide Number Placeholder 5"/>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419738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7088" y="115888"/>
            <a:ext cx="2057400" cy="601027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68313" y="115888"/>
            <a:ext cx="6286375"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Footer Placeholder 4"/>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6" name="Slide Number Placeholder 5"/>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352302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382907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15888"/>
            <a:ext cx="8532813" cy="1215752"/>
          </a:xfrm>
        </p:spPr>
        <p:txBody>
          <a:bodyPr>
            <a:normAutofit/>
          </a:bodyPr>
          <a:lstStyle>
            <a:lvl1pPr algn="l">
              <a:defRPr sz="3200" b="1">
                <a:solidFill>
                  <a:schemeClr val="tx2"/>
                </a:solidFill>
              </a:defRPr>
            </a:lvl1pPr>
          </a:lstStyle>
          <a:p>
            <a:r>
              <a:rPr lang="en-US" smtClean="0"/>
              <a:t>Click to edit Master title style</a:t>
            </a:r>
            <a:endParaRPr lang="en-NZ" dirty="0"/>
          </a:p>
        </p:txBody>
      </p:sp>
      <p:sp>
        <p:nvSpPr>
          <p:cNvPr id="3" name="Content Placeholder 2"/>
          <p:cNvSpPr>
            <a:spLocks noGrp="1"/>
          </p:cNvSpPr>
          <p:nvPr>
            <p:ph idx="1"/>
          </p:nvPr>
        </p:nvSpPr>
        <p:spPr>
          <a:xfrm>
            <a:off x="457200" y="1412876"/>
            <a:ext cx="8507288" cy="4713288"/>
          </a:xfrm>
        </p:spPr>
        <p:txBody>
          <a:bodyPr>
            <a:normAutofit/>
          </a:bodyPr>
          <a:lstStyle>
            <a:lvl1pPr marL="457200" indent="-457200">
              <a:lnSpc>
                <a:spcPct val="110000"/>
              </a:lnSpc>
              <a:spcBef>
                <a:spcPts val="0"/>
              </a:spcBef>
              <a:spcAft>
                <a:spcPts val="400"/>
              </a:spcAft>
              <a:buFontTx/>
              <a:buBlip>
                <a:blip r:embed="rId2"/>
              </a:buBlip>
              <a:defRPr sz="2800">
                <a:solidFill>
                  <a:schemeClr val="tx2"/>
                </a:solidFill>
              </a:defRPr>
            </a:lvl1pPr>
            <a:lvl2pPr marL="895350" indent="-360363">
              <a:lnSpc>
                <a:spcPct val="110000"/>
              </a:lnSpc>
              <a:spcBef>
                <a:spcPts val="0"/>
              </a:spcBef>
              <a:spcAft>
                <a:spcPts val="400"/>
              </a:spcAft>
              <a:buClr>
                <a:schemeClr val="accent1"/>
              </a:buClr>
              <a:buSzPct val="75000"/>
              <a:buFont typeface="Calibri" pitchFamily="34" charset="0"/>
              <a:buChar char="─"/>
              <a:defRPr sz="2400">
                <a:solidFill>
                  <a:schemeClr val="tx2"/>
                </a:solidFill>
              </a:defRPr>
            </a:lvl2pPr>
            <a:lvl3pPr marL="1252538" indent="-342900">
              <a:lnSpc>
                <a:spcPct val="110000"/>
              </a:lnSpc>
              <a:spcBef>
                <a:spcPts val="0"/>
              </a:spcBef>
              <a:spcAft>
                <a:spcPts val="400"/>
              </a:spcAft>
              <a:buFontTx/>
              <a:buBlip>
                <a:blip r:embed="rId2"/>
              </a:buBlip>
              <a:defRPr sz="2400">
                <a:solidFill>
                  <a:schemeClr val="tx2"/>
                </a:solidFill>
              </a:defRPr>
            </a:lvl3pPr>
            <a:lvl4pPr marL="1616075" indent="-342900">
              <a:lnSpc>
                <a:spcPct val="110000"/>
              </a:lnSpc>
              <a:spcBef>
                <a:spcPts val="0"/>
              </a:spcBef>
              <a:spcAft>
                <a:spcPts val="400"/>
              </a:spcAft>
              <a:buClr>
                <a:schemeClr val="accent1"/>
              </a:buClr>
              <a:buSzPct val="75000"/>
              <a:buFont typeface="Calibri" pitchFamily="34" charset="0"/>
              <a:buChar char="─"/>
              <a:defRPr sz="2000">
                <a:solidFill>
                  <a:schemeClr val="tx2"/>
                </a:solidFill>
              </a:defRPr>
            </a:lvl4pPr>
            <a:lvl5pPr marL="1978025" indent="-342900">
              <a:lnSpc>
                <a:spcPct val="110000"/>
              </a:lnSpc>
              <a:spcBef>
                <a:spcPts val="0"/>
              </a:spcBef>
              <a:spcAft>
                <a:spcPts val="400"/>
              </a:spcAft>
              <a:buFontTx/>
              <a:buBlip>
                <a:blip r:embed="rId2"/>
              </a:buBlip>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5" name="Footer Placeholder 4"/>
          <p:cNvSpPr>
            <a:spLocks noGrp="1"/>
          </p:cNvSpPr>
          <p:nvPr>
            <p:ph type="ftr" sz="quarter" idx="11"/>
          </p:nvPr>
        </p:nvSpPr>
        <p:spPr/>
        <p:txBody>
          <a:bodyPr/>
          <a:lstStyle/>
          <a:p>
            <a:r>
              <a:rPr lang="en-NZ" dirty="0" smtClean="0"/>
              <a:t>Commercial in confidence | Copyright © 2012  Fronde Systems Group Limited</a:t>
            </a:r>
            <a:endParaRPr lang="en-NZ" dirty="0"/>
          </a:p>
        </p:txBody>
      </p:sp>
      <p:sp>
        <p:nvSpPr>
          <p:cNvPr id="6" name="Slide Number Placeholder 5"/>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382988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solidFill>
                  <a:schemeClr val="tx2"/>
                </a:solidFill>
              </a:defRPr>
            </a:lvl1pPr>
          </a:lstStyle>
          <a:p>
            <a:r>
              <a:rPr lang="en-US" smtClean="0"/>
              <a:t>Click to edit Master title style</a:t>
            </a:r>
            <a:endParaRPr lang="en-NZ"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6" name="Slide Number Placeholder 5"/>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135800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412876"/>
            <a:ext cx="4038600" cy="4713288"/>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4" name="Content Placeholder 3"/>
          <p:cNvSpPr>
            <a:spLocks noGrp="1"/>
          </p:cNvSpPr>
          <p:nvPr>
            <p:ph sz="half" idx="2"/>
          </p:nvPr>
        </p:nvSpPr>
        <p:spPr>
          <a:xfrm>
            <a:off x="4648200" y="1412876"/>
            <a:ext cx="4038600" cy="4713288"/>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7" name="Slide Number Placeholder 6"/>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328731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412776"/>
            <a:ext cx="4040188" cy="654248"/>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2538"/>
            <a:ext cx="4040188" cy="40407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412776"/>
            <a:ext cx="4041775" cy="654248"/>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2538"/>
            <a:ext cx="4041775" cy="40407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8" name="Footer Placeholder 7"/>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9" name="Slide Number Placeholder 8"/>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2013039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4" name="Footer Placeholder 3"/>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5" name="Slide Number Placeholder 4"/>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363539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4" name="Slide Number Placeholder 3"/>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660141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1"/>
            <a:ext cx="3008313" cy="1225785"/>
          </a:xfrm>
        </p:spPr>
        <p:txBody>
          <a:bodyPr anchor="b"/>
          <a:lstStyle>
            <a:lvl1pPr algn="l">
              <a:defRPr sz="2000" b="1">
                <a:solidFill>
                  <a:schemeClr val="accent1"/>
                </a:solidFill>
              </a:defRPr>
            </a:lvl1pPr>
          </a:lstStyle>
          <a:p>
            <a:r>
              <a:rPr lang="en-US" smtClean="0"/>
              <a:t>Click to edit Master title style</a:t>
            </a:r>
            <a:endParaRPr lang="en-NZ" dirty="0"/>
          </a:p>
        </p:txBody>
      </p:sp>
      <p:sp>
        <p:nvSpPr>
          <p:cNvPr id="3" name="Content Placeholder 2"/>
          <p:cNvSpPr>
            <a:spLocks noGrp="1"/>
          </p:cNvSpPr>
          <p:nvPr>
            <p:ph idx="1"/>
          </p:nvPr>
        </p:nvSpPr>
        <p:spPr>
          <a:xfrm>
            <a:off x="3575050" y="116632"/>
            <a:ext cx="5111750" cy="58531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12876"/>
            <a:ext cx="3008313" cy="47132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7" name="Slide Number Placeholder 6"/>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87725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NZ" smtClean="0"/>
              <a:t>Commercial in confidence | Copyright © 2012  Fronde Systems Group Limited</a:t>
            </a:r>
            <a:endParaRPr lang="en-NZ"/>
          </a:p>
        </p:txBody>
      </p:sp>
      <p:sp>
        <p:nvSpPr>
          <p:cNvPr id="7" name="Slide Number Placeholder 6"/>
          <p:cNvSpPr>
            <a:spLocks noGrp="1"/>
          </p:cNvSpPr>
          <p:nvPr>
            <p:ph type="sldNum" sz="quarter" idx="12"/>
          </p:nvPr>
        </p:nvSpPr>
        <p:spPr/>
        <p:txBody>
          <a:bodyPr/>
          <a:lstStyle/>
          <a:p>
            <a:fld id="{ADBF4FDB-D8B7-40DD-879D-E26B3F9CA746}" type="slidenum">
              <a:rPr lang="en-NZ" smtClean="0"/>
              <a:pPr/>
              <a:t>‹#›</a:t>
            </a:fld>
            <a:endParaRPr lang="en-NZ"/>
          </a:p>
        </p:txBody>
      </p:sp>
    </p:spTree>
    <p:extLst>
      <p:ext uri="{BB962C8B-B14F-4D97-AF65-F5344CB8AC3E}">
        <p14:creationId xmlns:p14="http://schemas.microsoft.com/office/powerpoint/2010/main" val="146185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116632"/>
            <a:ext cx="8532813" cy="1216057"/>
          </a:xfrm>
          <a:prstGeom prst="rect">
            <a:avLst/>
          </a:prstGeom>
        </p:spPr>
        <p:txBody>
          <a:bodyPr vert="horz" lIns="91440" tIns="45720" rIns="91440" bIns="45720" rtlCol="0" anchor="ctr">
            <a:normAutofit/>
          </a:bodyPr>
          <a:lstStyle/>
          <a:p>
            <a:r>
              <a:rPr lang="en-US" smtClean="0"/>
              <a:t>Click to edit Master title style</a:t>
            </a:r>
            <a:endParaRPr lang="en-NZ" dirty="0"/>
          </a:p>
        </p:txBody>
      </p:sp>
      <p:sp>
        <p:nvSpPr>
          <p:cNvPr id="3" name="Text Placeholder 2"/>
          <p:cNvSpPr>
            <a:spLocks noGrp="1"/>
          </p:cNvSpPr>
          <p:nvPr>
            <p:ph type="body" idx="1"/>
          </p:nvPr>
        </p:nvSpPr>
        <p:spPr>
          <a:xfrm>
            <a:off x="457200" y="1410511"/>
            <a:ext cx="8507288" cy="47156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5" name="Footer Placeholder 4"/>
          <p:cNvSpPr>
            <a:spLocks noGrp="1"/>
          </p:cNvSpPr>
          <p:nvPr>
            <p:ph type="ftr" sz="quarter" idx="3"/>
          </p:nvPr>
        </p:nvSpPr>
        <p:spPr>
          <a:xfrm>
            <a:off x="248" y="6669360"/>
            <a:ext cx="4571752" cy="188640"/>
          </a:xfrm>
          <a:prstGeom prst="rect">
            <a:avLst/>
          </a:prstGeom>
        </p:spPr>
        <p:txBody>
          <a:bodyPr vert="horz" lIns="91440" tIns="45720" rIns="91440" bIns="45720" rtlCol="0" anchor="ctr"/>
          <a:lstStyle>
            <a:lvl1pPr algn="l">
              <a:defRPr sz="700" b="1">
                <a:solidFill>
                  <a:schemeClr val="bg1"/>
                </a:solidFill>
              </a:defRPr>
            </a:lvl1pPr>
          </a:lstStyle>
          <a:p>
            <a:r>
              <a:rPr lang="en-NZ" dirty="0" smtClean="0"/>
              <a:t>Commercial in confidence | Copyright © 2012  Fronde Systems Group Limited</a:t>
            </a:r>
            <a:endParaRPr lang="en-NZ" dirty="0"/>
          </a:p>
        </p:txBody>
      </p:sp>
      <p:sp>
        <p:nvSpPr>
          <p:cNvPr id="6" name="Slide Number Placeholder 5"/>
          <p:cNvSpPr>
            <a:spLocks noGrp="1"/>
          </p:cNvSpPr>
          <p:nvPr>
            <p:ph type="sldNum" sz="quarter" idx="4"/>
          </p:nvPr>
        </p:nvSpPr>
        <p:spPr>
          <a:xfrm>
            <a:off x="-23986" y="6304235"/>
            <a:ext cx="765448" cy="365125"/>
          </a:xfrm>
          <a:prstGeom prst="rect">
            <a:avLst/>
          </a:prstGeom>
        </p:spPr>
        <p:txBody>
          <a:bodyPr vert="horz" lIns="91440" tIns="45720" rIns="91440" bIns="45720" rtlCol="0" anchor="ctr"/>
          <a:lstStyle>
            <a:lvl1pPr algn="l">
              <a:defRPr sz="1000" b="1">
                <a:solidFill>
                  <a:schemeClr val="tx2"/>
                </a:solidFill>
              </a:defRPr>
            </a:lvl1pPr>
          </a:lstStyle>
          <a:p>
            <a:fld id="{ADBF4FDB-D8B7-40DD-879D-E26B3F9CA746}" type="slidenum">
              <a:rPr lang="en-NZ" smtClean="0"/>
              <a:pPr/>
              <a:t>‹#›</a:t>
            </a:fld>
            <a:endParaRPr lang="en-NZ"/>
          </a:p>
        </p:txBody>
      </p:sp>
    </p:spTree>
    <p:extLst>
      <p:ext uri="{BB962C8B-B14F-4D97-AF65-F5344CB8AC3E}">
        <p14:creationId xmlns:p14="http://schemas.microsoft.com/office/powerpoint/2010/main" val="4266117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lnSpc>
          <a:spcPct val="110000"/>
        </a:lnSpc>
        <a:spcBef>
          <a:spcPts val="0"/>
        </a:spcBef>
        <a:spcAft>
          <a:spcPts val="400"/>
        </a:spcAft>
        <a:buFontTx/>
        <a:buBlip>
          <a:blip r:embed="rId15"/>
        </a:buBlip>
        <a:defRPr sz="2800" b="0" kern="1200">
          <a:solidFill>
            <a:schemeClr val="tx1"/>
          </a:solidFill>
          <a:latin typeface="+mn-lt"/>
          <a:ea typeface="+mn-ea"/>
          <a:cs typeface="+mn-cs"/>
        </a:defRPr>
      </a:lvl1pPr>
      <a:lvl2pPr marL="742950" indent="-285750" algn="l" defTabSz="914400" rtl="0" eaLnBrk="1" latinLnBrk="0" hangingPunct="1">
        <a:lnSpc>
          <a:spcPct val="110000"/>
        </a:lnSpc>
        <a:spcBef>
          <a:spcPts val="0"/>
        </a:spcBef>
        <a:spcAft>
          <a:spcPts val="400"/>
        </a:spcAft>
        <a:buClr>
          <a:schemeClr val="accent1"/>
        </a:buClr>
        <a:buSzPct val="80000"/>
        <a:buFont typeface="Arial"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110000"/>
        </a:lnSpc>
        <a:spcBef>
          <a:spcPts val="0"/>
        </a:spcBef>
        <a:spcAft>
          <a:spcPts val="400"/>
        </a:spcAft>
        <a:buFontTx/>
        <a:buBlip>
          <a:blip r:embed="rId15"/>
        </a:buBlip>
        <a:defRPr sz="2000" b="0" kern="1200">
          <a:solidFill>
            <a:schemeClr val="tx1"/>
          </a:solidFill>
          <a:latin typeface="+mn-lt"/>
          <a:ea typeface="+mn-ea"/>
          <a:cs typeface="+mn-cs"/>
        </a:defRPr>
      </a:lvl3pPr>
      <a:lvl4pPr marL="1600200" indent="-228600" algn="l" defTabSz="914400" rtl="0" eaLnBrk="1" latinLnBrk="0" hangingPunct="1">
        <a:lnSpc>
          <a:spcPct val="110000"/>
        </a:lnSpc>
        <a:spcBef>
          <a:spcPts val="0"/>
        </a:spcBef>
        <a:spcAft>
          <a:spcPts val="400"/>
        </a:spcAft>
        <a:buClr>
          <a:schemeClr val="accent1"/>
        </a:buClr>
        <a:buSzPct val="80000"/>
        <a:buFont typeface="Arial"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110000"/>
        </a:lnSpc>
        <a:spcBef>
          <a:spcPts val="0"/>
        </a:spcBef>
        <a:spcAft>
          <a:spcPts val="400"/>
        </a:spcAft>
        <a:buFontTx/>
        <a:buBlip>
          <a:blip r:embed="rId15"/>
        </a:buBlip>
        <a:defRPr sz="18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832048" y="2420888"/>
            <a:ext cx="7772400" cy="1470025"/>
          </a:xfrm>
          <a:prstGeom prst="rect">
            <a:avLst/>
          </a:prstGeom>
        </p:spPr>
        <p:txBody>
          <a:bodyPr lIns="91425" tIns="91425" rIns="91425" bIns="91425" anchor="ctr" anchorCtr="0">
            <a:noAutofit/>
          </a:bodyPr>
          <a:lstStyle/>
          <a:p>
            <a:pPr algn="l">
              <a:buNone/>
            </a:pPr>
            <a:r>
              <a:rPr lang="en" sz="3600" dirty="0" smtClean="0">
                <a:solidFill>
                  <a:srgbClr val="3F3E33"/>
                </a:solidFill>
                <a:latin typeface="Georgia"/>
                <a:ea typeface="Georgia"/>
                <a:cs typeface="Georgia"/>
                <a:sym typeface="Georgia"/>
              </a:rPr>
              <a:t>Developing on AWS</a:t>
            </a:r>
            <a:endParaRPr lang="en" sz="3600" dirty="0">
              <a:solidFill>
                <a:srgbClr val="3F3E33"/>
              </a:solidFill>
              <a:latin typeface="Georgia"/>
              <a:ea typeface="Georgia"/>
              <a:cs typeface="Georgia"/>
              <a:sym typeface="Georgia"/>
            </a:endParaRPr>
          </a:p>
        </p:txBody>
      </p:sp>
      <p:sp>
        <p:nvSpPr>
          <p:cNvPr id="24" name="Shape 24"/>
          <p:cNvSpPr txBox="1">
            <a:spLocks noGrp="1"/>
          </p:cNvSpPr>
          <p:nvPr>
            <p:ph type="subTitle" idx="1"/>
          </p:nvPr>
        </p:nvSpPr>
        <p:spPr>
          <a:xfrm>
            <a:off x="827584" y="3786737"/>
            <a:ext cx="7630616" cy="1046317"/>
          </a:xfrm>
          <a:prstGeom prst="rect">
            <a:avLst/>
          </a:prstGeom>
        </p:spPr>
        <p:txBody>
          <a:bodyPr lIns="91425" tIns="91425" rIns="91425" bIns="91425" anchor="t" anchorCtr="0">
            <a:noAutofit/>
          </a:bodyPr>
          <a:lstStyle/>
          <a:p>
            <a:pPr algn="l"/>
            <a:r>
              <a:rPr lang="en-US" sz="2400" b="1" dirty="0">
                <a:solidFill>
                  <a:srgbClr val="FFFFFF"/>
                </a:solidFill>
                <a:latin typeface="Georgia"/>
                <a:ea typeface="Georgia"/>
                <a:cs typeface="Georgia"/>
                <a:sym typeface="Georgia"/>
              </a:rPr>
              <a:t>Our experience of its </a:t>
            </a:r>
            <a:r>
              <a:rPr lang="en-US" sz="2400" b="1" dirty="0" smtClean="0">
                <a:solidFill>
                  <a:srgbClr val="FFFFFF"/>
                </a:solidFill>
                <a:latin typeface="Georgia"/>
                <a:ea typeface="Georgia"/>
                <a:cs typeface="Georgia"/>
                <a:sym typeface="Georgia"/>
              </a:rPr>
              <a:t>potential</a:t>
            </a:r>
            <a:endParaRPr lang="en-US" sz="2400" b="1"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427937500"/>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30" name="Shape 30"/>
          <p:cNvSpPr txBox="1">
            <a:spLocks noGrp="1"/>
          </p:cNvSpPr>
          <p:nvPr>
            <p:ph type="body" idx="1"/>
          </p:nvPr>
        </p:nvSpPr>
        <p:spPr>
          <a:prstGeom prst="rect">
            <a:avLst/>
          </a:prstGeom>
        </p:spPr>
        <p:txBody>
          <a:bodyPr lIns="91425" tIns="91425" rIns="91425" bIns="91425" anchor="t" anchorCtr="0">
            <a:noAutofit/>
          </a:bodyPr>
          <a:lstStyle/>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839200" cy="591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763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2" name="Text Placeholder 1"/>
          <p:cNvSpPr>
            <a:spLocks noGrp="1"/>
          </p:cNvSpPr>
          <p:nvPr>
            <p:ph type="body" idx="1"/>
          </p:nvPr>
        </p:nvSpPr>
        <p:spPr/>
        <p:txBody>
          <a:bodyPr/>
          <a:lstStyle/>
          <a:p>
            <a:r>
              <a:rPr lang="en-US" dirty="0" smtClean="0"/>
              <a:t>Low </a:t>
            </a:r>
            <a:r>
              <a:rPr lang="en-US" dirty="0"/>
              <a:t>Cost</a:t>
            </a:r>
          </a:p>
          <a:p>
            <a:r>
              <a:rPr lang="en-US" dirty="0"/>
              <a:t>Secure</a:t>
            </a:r>
          </a:p>
          <a:p>
            <a:r>
              <a:rPr lang="en-US" dirty="0" smtClean="0"/>
              <a:t>No </a:t>
            </a:r>
            <a:r>
              <a:rPr lang="en-US" dirty="0"/>
              <a:t>Physical Tape</a:t>
            </a:r>
          </a:p>
          <a:p>
            <a:r>
              <a:rPr lang="en-US" dirty="0" smtClean="0"/>
              <a:t>Scalable</a:t>
            </a:r>
            <a:endParaRPr lang="en-US" dirty="0"/>
          </a:p>
          <a:p>
            <a:r>
              <a:rPr lang="en-US" dirty="0" smtClean="0"/>
              <a:t>Highly </a:t>
            </a:r>
            <a:r>
              <a:rPr lang="en-US" dirty="0"/>
              <a:t>Available</a:t>
            </a:r>
          </a:p>
          <a:p>
            <a:r>
              <a:rPr lang="en-US" dirty="0" smtClean="0"/>
              <a:t>Fast </a:t>
            </a:r>
            <a:r>
              <a:rPr lang="en-US" dirty="0"/>
              <a:t>Deployment </a:t>
            </a:r>
            <a:r>
              <a:rPr lang="en-US" dirty="0" smtClean="0"/>
              <a:t>Time</a:t>
            </a:r>
          </a:p>
          <a:p>
            <a:r>
              <a:rPr lang="en-US" dirty="0"/>
              <a:t>Global Infrastructure and CDN</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404664"/>
            <a:ext cx="3312368" cy="1149001"/>
          </a:xfrm>
          <a:prstGeom prst="rect">
            <a:avLst/>
          </a:prstGeom>
        </p:spPr>
      </p:pic>
    </p:spTree>
    <p:extLst>
      <p:ext uri="{BB962C8B-B14F-4D97-AF65-F5344CB8AC3E}">
        <p14:creationId xmlns:p14="http://schemas.microsoft.com/office/powerpoint/2010/main" val="3324908176"/>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30" name="Shape 30"/>
          <p:cNvSpPr txBox="1">
            <a:spLocks noGrp="1"/>
          </p:cNvSpPr>
          <p:nvPr>
            <p:ph type="body" idx="1"/>
          </p:nvPr>
        </p:nvSpPr>
        <p:spPr>
          <a:xfrm>
            <a:off x="703925" y="1412776"/>
            <a:ext cx="7355160" cy="4967574"/>
          </a:xfrm>
          <a:prstGeom prst="rect">
            <a:avLst/>
          </a:prstGeom>
        </p:spPr>
        <p:txBody>
          <a:bodyPr lIns="91425" tIns="91425" rIns="91425" bIns="91425" anchor="t" anchorCtr="0">
            <a:noAutofit/>
          </a:bodyPr>
          <a:lstStyle/>
          <a:p>
            <a:endParaRPr lang="en" sz="1800" dirty="0">
              <a:solidFill>
                <a:srgbClr val="3F3E33"/>
              </a:solidFill>
            </a:endParaRPr>
          </a:p>
          <a:p>
            <a:pPr>
              <a:spcBef>
                <a:spcPts val="0"/>
              </a:spcBef>
              <a:spcAft>
                <a:spcPts val="1200"/>
              </a:spcAft>
            </a:pPr>
            <a:r>
              <a:rPr lang="en-US" sz="1800" dirty="0">
                <a:solidFill>
                  <a:srgbClr val="3F3E33"/>
                </a:solidFill>
              </a:rPr>
              <a:t>Customers can not only build enterprise-grade solutions hosted by Amazon Web Services (AWS) using database and middleware software by Oracle, but they can also launch entire enterprise software stacks from Oracle on EC2</a:t>
            </a:r>
            <a:r>
              <a:rPr lang="en-US" sz="1800" dirty="0" smtClean="0">
                <a:solidFill>
                  <a:srgbClr val="3F3E33"/>
                </a:solidFill>
              </a:rPr>
              <a:t>.</a:t>
            </a:r>
          </a:p>
          <a:p>
            <a:pPr>
              <a:spcBef>
                <a:spcPts val="0"/>
              </a:spcBef>
              <a:spcAft>
                <a:spcPts val="1200"/>
              </a:spcAft>
            </a:pPr>
            <a:r>
              <a:rPr lang="en-US" sz="1800" dirty="0">
                <a:solidFill>
                  <a:srgbClr val="3F3E33"/>
                </a:solidFill>
              </a:rPr>
              <a:t>You can use Oracle Database 11g and Oracle Enterprise Linux to build enterprise-grade solutions in the cloud, leveraging the virtually unlimited compute power and storage of Amazon Web Services (AWS</a:t>
            </a:r>
            <a:r>
              <a:rPr lang="en-US" sz="1800" dirty="0" smtClean="0">
                <a:solidFill>
                  <a:srgbClr val="3F3E33"/>
                </a:solidFill>
              </a:rPr>
              <a:t>)</a:t>
            </a:r>
          </a:p>
          <a:p>
            <a:pPr>
              <a:spcBef>
                <a:spcPts val="0"/>
              </a:spcBef>
              <a:spcAft>
                <a:spcPts val="1200"/>
              </a:spcAft>
            </a:pPr>
            <a:r>
              <a:rPr lang="en-US" sz="1800" dirty="0">
                <a:solidFill>
                  <a:srgbClr val="3F3E33"/>
                </a:solidFill>
              </a:rPr>
              <a:t>Amazon RDS for Oracle provides managed Oracle database deployments that are easy to set up and operate, freeing you up to focus on application development by managing time-consuming database administration tasks including provisioning, backups, software patching, monitoring, and hardware scaling.</a:t>
            </a:r>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92696"/>
            <a:ext cx="3424586" cy="70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04664"/>
            <a:ext cx="3312368" cy="1149001"/>
          </a:xfrm>
          <a:prstGeom prst="rect">
            <a:avLst/>
          </a:prstGeom>
        </p:spPr>
      </p:pic>
      <p:sp>
        <p:nvSpPr>
          <p:cNvPr id="10" name="Title 4"/>
          <p:cNvSpPr>
            <a:spLocks noGrp="1"/>
          </p:cNvSpPr>
          <p:nvPr>
            <p:ph type="title"/>
          </p:nvPr>
        </p:nvSpPr>
        <p:spPr>
          <a:xfrm>
            <a:off x="760413" y="604739"/>
            <a:ext cx="8229600" cy="808037"/>
          </a:xfrm>
        </p:spPr>
        <p:txBody>
          <a:bodyPr/>
          <a:lstStyle/>
          <a:p>
            <a:r>
              <a:rPr lang="en-US" dirty="0" smtClean="0"/>
              <a:t>                         </a:t>
            </a:r>
            <a:r>
              <a:rPr lang="en-US" dirty="0" smtClean="0">
                <a:latin typeface="+mn-lt"/>
              </a:rPr>
              <a:t>and </a:t>
            </a:r>
            <a:endParaRPr lang="en-US" dirty="0">
              <a:latin typeface="+mn-lt"/>
            </a:endParaRPr>
          </a:p>
        </p:txBody>
      </p:sp>
    </p:spTree>
    <p:extLst>
      <p:ext uri="{BB962C8B-B14F-4D97-AF65-F5344CB8AC3E}">
        <p14:creationId xmlns:p14="http://schemas.microsoft.com/office/powerpoint/2010/main" val="3141643728"/>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a:t>The </a:t>
            </a:r>
            <a:r>
              <a:rPr lang="en-US" dirty="0" err="1"/>
              <a:t>lightbulb</a:t>
            </a:r>
            <a:r>
              <a:rPr lang="en-US" dirty="0"/>
              <a:t> </a:t>
            </a:r>
            <a:r>
              <a:rPr lang="en-US" dirty="0" smtClean="0"/>
              <a:t>moments…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246" y="1412776"/>
            <a:ext cx="2174858" cy="482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693890"/>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a:t>Examples of what we are doing</a:t>
            </a:r>
          </a:p>
        </p:txBody>
      </p:sp>
      <p:sp>
        <p:nvSpPr>
          <p:cNvPr id="30" name="Shape 30"/>
          <p:cNvSpPr txBox="1">
            <a:spLocks noGrp="1"/>
          </p:cNvSpPr>
          <p:nvPr>
            <p:ph idx="1"/>
          </p:nvPr>
        </p:nvSpPr>
        <p:spPr>
          <a:xfrm>
            <a:off x="457200" y="1412876"/>
            <a:ext cx="8686800" cy="4713288"/>
          </a:xfrm>
          <a:prstGeom prst="rect">
            <a:avLst/>
          </a:prstGeom>
        </p:spPr>
        <p:txBody>
          <a:bodyPr lIns="91425" tIns="91425" rIns="91425" bIns="91425" anchor="t" anchorCtr="0">
            <a:noAutofit/>
          </a:bodyPr>
          <a:lstStyle/>
          <a:p>
            <a:r>
              <a:rPr lang="en" sz="2200" dirty="0">
                <a:solidFill>
                  <a:srgbClr val="3F3E33"/>
                </a:solidFill>
              </a:rPr>
              <a:t>Development – Devs and DBA’s building their own resources as needed.</a:t>
            </a:r>
          </a:p>
          <a:p>
            <a:r>
              <a:rPr lang="en" sz="2200" dirty="0">
                <a:solidFill>
                  <a:srgbClr val="3F3E33"/>
                </a:solidFill>
              </a:rPr>
              <a:t>Testing – Parallel testing</a:t>
            </a:r>
          </a:p>
          <a:p>
            <a:r>
              <a:rPr lang="en" sz="2200" dirty="0">
                <a:solidFill>
                  <a:srgbClr val="3F3E33"/>
                </a:solidFill>
              </a:rPr>
              <a:t>Google – demo environments</a:t>
            </a:r>
          </a:p>
          <a:p>
            <a:r>
              <a:rPr lang="en" sz="2200" dirty="0">
                <a:solidFill>
                  <a:srgbClr val="3F3E33"/>
                </a:solidFill>
              </a:rPr>
              <a:t>Salesforce – S3 buckets</a:t>
            </a:r>
          </a:p>
          <a:p>
            <a:r>
              <a:rPr lang="en" sz="2200" dirty="0">
                <a:solidFill>
                  <a:srgbClr val="3F3E33"/>
                </a:solidFill>
              </a:rPr>
              <a:t>POC projects – spin up and down low cost</a:t>
            </a:r>
          </a:p>
          <a:p>
            <a:r>
              <a:rPr lang="en" sz="2200" dirty="0">
                <a:solidFill>
                  <a:srgbClr val="3F3E33"/>
                </a:solidFill>
              </a:rPr>
              <a:t>DBA’s sandpit environments</a:t>
            </a:r>
          </a:p>
          <a:p>
            <a:r>
              <a:rPr lang="en-US" sz="2200" dirty="0">
                <a:solidFill>
                  <a:srgbClr val="3F3E33"/>
                </a:solidFill>
              </a:rPr>
              <a:t>Providing for Developers version of “Agile deployment”</a:t>
            </a:r>
          </a:p>
          <a:p>
            <a:endParaRPr lang="en" sz="2200" dirty="0">
              <a:solidFill>
                <a:srgbClr val="3F3E33"/>
              </a:solidFill>
            </a:endParaRPr>
          </a:p>
          <a:p>
            <a:r>
              <a:rPr lang="en" sz="2200" dirty="0">
                <a:solidFill>
                  <a:srgbClr val="3F3E33"/>
                </a:solidFill>
              </a:rPr>
              <a:t>Changing the way we work, Utilising the VPC framework to build secure cloud environments, and still utilise the existing local resources we have invested in.</a:t>
            </a:r>
          </a:p>
        </p:txBody>
      </p:sp>
    </p:spTree>
    <p:extLst>
      <p:ext uri="{BB962C8B-B14F-4D97-AF65-F5344CB8AC3E}">
        <p14:creationId xmlns:p14="http://schemas.microsoft.com/office/powerpoint/2010/main" val="4817052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normAutofit/>
          </a:bodyPr>
          <a:lstStyle/>
          <a:p>
            <a:r>
              <a:rPr lang="en-US" dirty="0"/>
              <a:t>How its changing the way we work </a:t>
            </a:r>
            <a:r>
              <a:rPr lang="en-US" dirty="0" smtClean="0"/>
              <a:t/>
            </a:r>
            <a:br>
              <a:rPr lang="en-US" dirty="0" smtClean="0"/>
            </a:br>
            <a:r>
              <a:rPr lang="en-US" dirty="0" smtClean="0"/>
              <a:t>One real world example</a:t>
            </a:r>
            <a:endParaRPr lang="en-US" dirty="0"/>
          </a:p>
        </p:txBody>
      </p:sp>
      <p:sp>
        <p:nvSpPr>
          <p:cNvPr id="30" name="Shape 30"/>
          <p:cNvSpPr txBox="1">
            <a:spLocks noGrp="1"/>
          </p:cNvSpPr>
          <p:nvPr>
            <p:ph type="body" idx="4294967295"/>
          </p:nvPr>
        </p:nvSpPr>
        <p:spPr>
          <a:xfrm>
            <a:off x="0" y="1600200"/>
            <a:ext cx="8229600" cy="4967288"/>
          </a:xfrm>
          <a:prstGeom prst="rect">
            <a:avLst/>
          </a:prstGeom>
        </p:spPr>
        <p:txBody>
          <a:bodyPr lIns="91425" tIns="91425" rIns="91425" bIns="91425" anchor="t" anchorCtr="0">
            <a:noAutofit/>
          </a:bodyPr>
          <a:lstStyle/>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56792"/>
            <a:ext cx="6236284" cy="467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65141"/>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smtClean="0"/>
              <a:t>Other commercial examples</a:t>
            </a:r>
            <a:endParaRPr lang="en-US" dirty="0"/>
          </a:p>
        </p:txBody>
      </p:sp>
      <p:sp>
        <p:nvSpPr>
          <p:cNvPr id="30" name="Shape 30"/>
          <p:cNvSpPr txBox="1">
            <a:spLocks noGrp="1"/>
          </p:cNvSpPr>
          <p:nvPr>
            <p:ph idx="1"/>
          </p:nvPr>
        </p:nvSpPr>
        <p:spPr>
          <a:prstGeom prst="rect">
            <a:avLst/>
          </a:prstGeom>
        </p:spPr>
        <p:txBody>
          <a:bodyPr lIns="91425" tIns="91425" rIns="91425" bIns="91425" anchor="t" anchorCtr="0">
            <a:noAutofit/>
          </a:bodyPr>
          <a:lstStyle/>
          <a:p>
            <a:r>
              <a:rPr lang="en" sz="2400" dirty="0" smtClean="0">
                <a:solidFill>
                  <a:srgbClr val="3F3E33"/>
                </a:solidFill>
              </a:rPr>
              <a:t>Mighty </a:t>
            </a:r>
            <a:r>
              <a:rPr lang="en" sz="2400" dirty="0">
                <a:solidFill>
                  <a:srgbClr val="3F3E33"/>
                </a:solidFill>
              </a:rPr>
              <a:t>River Power “Glowbug”</a:t>
            </a:r>
          </a:p>
          <a:p>
            <a:r>
              <a:rPr lang="en" sz="2400" dirty="0">
                <a:solidFill>
                  <a:srgbClr val="3F3E33"/>
                </a:solidFill>
              </a:rPr>
              <a:t>NakedBus</a:t>
            </a:r>
          </a:p>
          <a:p>
            <a:r>
              <a:rPr lang="en" sz="2400" dirty="0">
                <a:solidFill>
                  <a:srgbClr val="3F3E33"/>
                </a:solidFill>
              </a:rPr>
              <a:t>Snapper</a:t>
            </a:r>
          </a:p>
          <a:p>
            <a:r>
              <a:rPr lang="en-US" sz="2400" dirty="0">
                <a:solidFill>
                  <a:srgbClr val="3F3E33"/>
                </a:solidFill>
              </a:rPr>
              <a:t>Backups to S3 via Whitewater Riverbed appliance</a:t>
            </a:r>
          </a:p>
          <a:p>
            <a:pPr marL="0" indent="0">
              <a:buNone/>
            </a:pPr>
            <a:endParaRPr lang="en" sz="2400" dirty="0">
              <a:solidFill>
                <a:srgbClr val="3F3E33"/>
              </a:solidFill>
            </a:endParaRPr>
          </a:p>
          <a:p>
            <a:r>
              <a:rPr lang="en" sz="2400" dirty="0">
                <a:solidFill>
                  <a:srgbClr val="3F3E33"/>
                </a:solidFill>
              </a:rPr>
              <a:t>Fronde is building large multi-million $ customer deployments on AWS</a:t>
            </a:r>
          </a:p>
          <a:p>
            <a:pPr marL="0" indent="0">
              <a:buNone/>
            </a:pPr>
            <a:endParaRPr lang="en" sz="2400" dirty="0">
              <a:solidFill>
                <a:srgbClr val="3F3E33"/>
              </a:solidFill>
            </a:endParaRPr>
          </a:p>
          <a:p>
            <a:r>
              <a:rPr lang="en" sz="2400" dirty="0">
                <a:solidFill>
                  <a:srgbClr val="3F3E33"/>
                </a:solidFill>
              </a:rPr>
              <a:t>Finding more and more ways of utilising existing technology in smarter and more cost effective ways</a:t>
            </a:r>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spTree>
    <p:extLst>
      <p:ext uri="{BB962C8B-B14F-4D97-AF65-F5344CB8AC3E}">
        <p14:creationId xmlns:p14="http://schemas.microsoft.com/office/powerpoint/2010/main" val="3116398061"/>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smtClean="0"/>
              <a:t>Machining a good idea</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2390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06759"/>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normAutofit/>
          </a:bodyPr>
          <a:lstStyle/>
          <a:p>
            <a:r>
              <a:rPr lang="en-US" dirty="0" smtClean="0"/>
              <a:t>Superbike Architecture</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872" y="1246760"/>
            <a:ext cx="5345113"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534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normAutofit/>
          </a:bodyPr>
          <a:lstStyle/>
          <a:p>
            <a:r>
              <a:rPr lang="en-US" dirty="0" smtClean="0"/>
              <a:t>Superbike Architecture</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88" y="990600"/>
            <a:ext cx="5345112"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21189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30" name="Shape 30"/>
          <p:cNvSpPr txBox="1">
            <a:spLocks noGrp="1"/>
          </p:cNvSpPr>
          <p:nvPr>
            <p:ph type="body" idx="1"/>
          </p:nvPr>
        </p:nvSpPr>
        <p:spPr>
          <a:prstGeom prst="rect">
            <a:avLst/>
          </a:prstGeom>
        </p:spPr>
        <p:txBody>
          <a:bodyPr lIns="91425" tIns="91425" rIns="91425" bIns="91425" anchor="t" anchorCtr="0">
            <a:noAutofit/>
          </a:bodyPr>
          <a:lstStyle/>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980728"/>
            <a:ext cx="5075460" cy="485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659261"/>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normAutofit/>
          </a:bodyPr>
          <a:lstStyle/>
          <a:p>
            <a:r>
              <a:rPr lang="en-US" dirty="0" smtClean="0"/>
              <a:t>Superbike Architecture</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872" y="990803"/>
            <a:ext cx="5345112"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75015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smtClean="0"/>
              <a:t>But, what if that ‘great idea’ wasn’t?</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95400"/>
            <a:ext cx="499110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487528"/>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smtClean="0"/>
              <a:t>The cost of failure.</a:t>
            </a:r>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700213"/>
            <a:ext cx="7556962" cy="404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079437"/>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smtClean="0"/>
              <a:t>The cost of failure.</a:t>
            </a:r>
            <a:endParaRPr lang="en-US"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4" y="1700213"/>
            <a:ext cx="7559674" cy="400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766096"/>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302733"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4"/>
          <p:cNvSpPr>
            <a:spLocks noGrp="1"/>
          </p:cNvSpPr>
          <p:nvPr>
            <p:ph type="title"/>
          </p:nvPr>
        </p:nvSpPr>
        <p:spPr/>
        <p:txBody>
          <a:bodyPr>
            <a:normAutofit/>
          </a:bodyPr>
          <a:lstStyle/>
          <a:p>
            <a:r>
              <a:rPr lang="en-US" sz="2800" dirty="0" smtClean="0"/>
              <a:t>Scooter production architecture</a:t>
            </a:r>
            <a:endParaRPr lang="en-US" sz="2800" dirty="0"/>
          </a:p>
        </p:txBody>
      </p:sp>
    </p:spTree>
    <p:extLst>
      <p:ext uri="{BB962C8B-B14F-4D97-AF65-F5344CB8AC3E}">
        <p14:creationId xmlns:p14="http://schemas.microsoft.com/office/powerpoint/2010/main" val="3298608884"/>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a:t>What our experience has been</a:t>
            </a:r>
          </a:p>
        </p:txBody>
      </p:sp>
      <p:sp>
        <p:nvSpPr>
          <p:cNvPr id="3" name="Content Placeholder 2"/>
          <p:cNvSpPr>
            <a:spLocks noGrp="1"/>
          </p:cNvSpPr>
          <p:nvPr>
            <p:ph idx="1"/>
          </p:nvPr>
        </p:nvSpPr>
        <p:spPr>
          <a:xfrm>
            <a:off x="457200" y="1412876"/>
            <a:ext cx="8686800" cy="4713288"/>
          </a:xfrm>
        </p:spPr>
        <p:txBody>
          <a:bodyPr>
            <a:normAutofit/>
          </a:bodyPr>
          <a:lstStyle/>
          <a:p>
            <a:pPr>
              <a:lnSpc>
                <a:spcPct val="114000"/>
              </a:lnSpc>
              <a:spcAft>
                <a:spcPts val="600"/>
              </a:spcAft>
            </a:pPr>
            <a:r>
              <a:rPr lang="en" sz="2000" dirty="0"/>
              <a:t>New technology</a:t>
            </a:r>
          </a:p>
          <a:p>
            <a:pPr>
              <a:lnSpc>
                <a:spcPct val="114000"/>
              </a:lnSpc>
              <a:spcAft>
                <a:spcPts val="600"/>
              </a:spcAft>
            </a:pPr>
            <a:r>
              <a:rPr lang="en" sz="2000" dirty="0"/>
              <a:t>Issues – whats different – </a:t>
            </a:r>
          </a:p>
          <a:p>
            <a:pPr>
              <a:lnSpc>
                <a:spcPct val="114000"/>
              </a:lnSpc>
              <a:spcAft>
                <a:spcPts val="600"/>
              </a:spcAft>
            </a:pPr>
            <a:r>
              <a:rPr lang="en-US" sz="2000" dirty="0"/>
              <a:t>G</a:t>
            </a:r>
            <a:r>
              <a:rPr lang="en" sz="2000" dirty="0"/>
              <a:t>uys washing the car</a:t>
            </a:r>
          </a:p>
          <a:p>
            <a:pPr>
              <a:lnSpc>
                <a:spcPct val="114000"/>
              </a:lnSpc>
              <a:spcAft>
                <a:spcPts val="600"/>
              </a:spcAft>
            </a:pPr>
            <a:r>
              <a:rPr lang="en-US" sz="2000" dirty="0"/>
              <a:t>N</a:t>
            </a:r>
            <a:r>
              <a:rPr lang="en" sz="2000" dirty="0"/>
              <a:t>ot all workloads are suitable</a:t>
            </a:r>
          </a:p>
          <a:p>
            <a:pPr>
              <a:lnSpc>
                <a:spcPct val="114000"/>
              </a:lnSpc>
              <a:spcAft>
                <a:spcPts val="600"/>
              </a:spcAft>
            </a:pPr>
            <a:r>
              <a:rPr lang="en" sz="2000" dirty="0"/>
              <a:t>Its changing rapidly</a:t>
            </a:r>
          </a:p>
          <a:p>
            <a:pPr>
              <a:lnSpc>
                <a:spcPct val="114000"/>
              </a:lnSpc>
              <a:spcAft>
                <a:spcPts val="600"/>
              </a:spcAft>
            </a:pPr>
            <a:r>
              <a:rPr lang="en-US" sz="2000" dirty="0"/>
              <a:t>I</a:t>
            </a:r>
            <a:r>
              <a:rPr lang="en" sz="2000" dirty="0"/>
              <a:t>nternal charging of business units. It was very difficult to allocate internal costs previously. </a:t>
            </a:r>
          </a:p>
          <a:p>
            <a:pPr>
              <a:lnSpc>
                <a:spcPct val="114000"/>
              </a:lnSpc>
              <a:spcBef>
                <a:spcPts val="1200"/>
              </a:spcBef>
              <a:spcAft>
                <a:spcPts val="600"/>
              </a:spcAft>
            </a:pPr>
            <a:r>
              <a:rPr lang="en-US" sz="2000" dirty="0" smtClean="0"/>
              <a:t>CIO.com </a:t>
            </a:r>
            <a:r>
              <a:rPr lang="en-US" sz="2000" dirty="0"/>
              <a:t>article entitled </a:t>
            </a:r>
            <a:r>
              <a:rPr lang="en-US" sz="2000" i="1" dirty="0"/>
              <a:t>Fear of Change Impedes Cloud Adoption by many companies</a:t>
            </a:r>
            <a:r>
              <a:rPr lang="en-US" sz="2000" dirty="0"/>
              <a:t> </a:t>
            </a:r>
            <a:endParaRPr lang="en-US" sz="2000" dirty="0" smtClean="0"/>
          </a:p>
        </p:txBody>
      </p:sp>
      <p:sp>
        <p:nvSpPr>
          <p:cNvPr id="4" name="Rectangle 3"/>
          <p:cNvSpPr/>
          <p:nvPr/>
        </p:nvSpPr>
        <p:spPr>
          <a:xfrm>
            <a:off x="190439" y="5229200"/>
            <a:ext cx="8459788" cy="1205908"/>
          </a:xfrm>
          <a:prstGeom prst="rect">
            <a:avLst/>
          </a:prstGeom>
        </p:spPr>
        <p:txBody>
          <a:bodyPr wrap="square">
            <a:spAutoFit/>
          </a:bodyPr>
          <a:lstStyle/>
          <a:p>
            <a:pPr marL="447675" indent="0" algn="ctr">
              <a:lnSpc>
                <a:spcPct val="134000"/>
              </a:lnSpc>
              <a:spcAft>
                <a:spcPts val="600"/>
              </a:spcAft>
              <a:buNone/>
            </a:pPr>
            <a:r>
              <a:rPr lang="en-US" dirty="0">
                <a:solidFill>
                  <a:schemeClr val="accent6"/>
                </a:solidFill>
              </a:rPr>
              <a:t>“</a:t>
            </a:r>
            <a:r>
              <a:rPr lang="en-US" b="1" dirty="0">
                <a:solidFill>
                  <a:schemeClr val="accent6"/>
                </a:solidFill>
              </a:rPr>
              <a:t>It’s not just changing what people do all day in terms of how they use software, like moving to </a:t>
            </a:r>
            <a:r>
              <a:rPr lang="en-US" b="1" dirty="0" err="1">
                <a:solidFill>
                  <a:schemeClr val="accent6"/>
                </a:solidFill>
              </a:rPr>
              <a:t>SaaS</a:t>
            </a:r>
            <a:r>
              <a:rPr lang="en-US" b="1" dirty="0">
                <a:solidFill>
                  <a:schemeClr val="accent6"/>
                </a:solidFill>
              </a:rPr>
              <a:t>, but it’s also about infrastructure and about application developers and how they think about developing an application.”</a:t>
            </a:r>
            <a:endParaRPr lang="en" b="1" dirty="0">
              <a:solidFill>
                <a:schemeClr val="accent6"/>
              </a:solidFill>
            </a:endParaRPr>
          </a:p>
        </p:txBody>
      </p:sp>
    </p:spTree>
    <p:extLst>
      <p:ext uri="{BB962C8B-B14F-4D97-AF65-F5344CB8AC3E}">
        <p14:creationId xmlns:p14="http://schemas.microsoft.com/office/powerpoint/2010/main" val="32311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a:t>What our experience has been</a:t>
            </a:r>
          </a:p>
        </p:txBody>
      </p:sp>
      <p:sp>
        <p:nvSpPr>
          <p:cNvPr id="30" name="Shape 30"/>
          <p:cNvSpPr txBox="1">
            <a:spLocks noGrp="1"/>
          </p:cNvSpPr>
          <p:nvPr>
            <p:ph idx="1"/>
          </p:nvPr>
        </p:nvSpPr>
        <p:spPr>
          <a:prstGeom prst="rect">
            <a:avLst/>
          </a:prstGeom>
        </p:spPr>
        <p:txBody>
          <a:bodyPr lIns="91425" tIns="91425" rIns="91425" bIns="91425" anchor="t" anchorCtr="0">
            <a:noAutofit/>
          </a:bodyPr>
          <a:lstStyle/>
          <a:p>
            <a:pPr indent="-355600">
              <a:lnSpc>
                <a:spcPct val="115000"/>
              </a:lnSpc>
              <a:spcAft>
                <a:spcPts val="600"/>
              </a:spcAft>
              <a:buClr>
                <a:srgbClr val="3F3E33"/>
              </a:buClr>
            </a:pPr>
            <a:r>
              <a:rPr lang="en" sz="2400" dirty="0" smtClean="0">
                <a:solidFill>
                  <a:srgbClr val="3F3E33"/>
                </a:solidFill>
                <a:ea typeface="Calibri"/>
                <a:cs typeface="Calibri"/>
                <a:sym typeface="Calibri"/>
              </a:rPr>
              <a:t>Most </a:t>
            </a:r>
            <a:r>
              <a:rPr lang="en" sz="2400" dirty="0">
                <a:solidFill>
                  <a:srgbClr val="3F3E33"/>
                </a:solidFill>
                <a:ea typeface="Calibri"/>
                <a:cs typeface="Calibri"/>
                <a:sym typeface="Calibri"/>
              </a:rPr>
              <a:t>of my licensing and compliance headachs go away…</a:t>
            </a:r>
          </a:p>
          <a:p>
            <a:pPr indent="-355600">
              <a:lnSpc>
                <a:spcPct val="115000"/>
              </a:lnSpc>
              <a:spcAft>
                <a:spcPts val="600"/>
              </a:spcAft>
              <a:buClr>
                <a:srgbClr val="3F3E33"/>
              </a:buClr>
            </a:pPr>
            <a:r>
              <a:rPr lang="en" sz="2400" dirty="0">
                <a:solidFill>
                  <a:srgbClr val="3F3E33"/>
                </a:solidFill>
                <a:ea typeface="Calibri"/>
                <a:cs typeface="Calibri"/>
                <a:sym typeface="Calibri"/>
              </a:rPr>
              <a:t>Empowering our development teams with a new and faster way of working.</a:t>
            </a:r>
          </a:p>
          <a:p>
            <a:pPr indent="-355600">
              <a:lnSpc>
                <a:spcPct val="115000"/>
              </a:lnSpc>
              <a:spcAft>
                <a:spcPts val="600"/>
              </a:spcAft>
              <a:buClr>
                <a:srgbClr val="3F3E33"/>
              </a:buClr>
            </a:pPr>
            <a:r>
              <a:rPr lang="en" sz="2400" dirty="0">
                <a:solidFill>
                  <a:srgbClr val="3F3E33"/>
                </a:solidFill>
                <a:ea typeface="Calibri"/>
                <a:cs typeface="Calibri"/>
                <a:sym typeface="Calibri"/>
              </a:rPr>
              <a:t>When things DO go wrong - generally they are not catastrophic, and if you have architected properly - possibly of no impact.</a:t>
            </a:r>
          </a:p>
          <a:p>
            <a:pPr indent="-355600">
              <a:lnSpc>
                <a:spcPct val="115000"/>
              </a:lnSpc>
              <a:spcAft>
                <a:spcPts val="600"/>
              </a:spcAft>
              <a:buClr>
                <a:srgbClr val="3F3E33"/>
              </a:buClr>
            </a:pPr>
            <a:r>
              <a:rPr lang="en" sz="2400" dirty="0">
                <a:solidFill>
                  <a:srgbClr val="3F3E33"/>
                </a:solidFill>
                <a:ea typeface="Calibri"/>
                <a:cs typeface="Calibri"/>
                <a:sym typeface="Calibri"/>
              </a:rPr>
              <a:t>Take advantage of Managed DB services where possible - RDS, DynamoDB.</a:t>
            </a:r>
          </a:p>
          <a:p>
            <a:pPr marL="101600" indent="0">
              <a:lnSpc>
                <a:spcPct val="115000"/>
              </a:lnSpc>
              <a:spcAft>
                <a:spcPts val="600"/>
              </a:spcAft>
              <a:buClr>
                <a:srgbClr val="3F3E33"/>
              </a:buClr>
              <a:buNone/>
            </a:pPr>
            <a:endParaRPr lang="en" sz="2400" dirty="0">
              <a:solidFill>
                <a:srgbClr val="3F3E33"/>
              </a:solidFill>
              <a:ea typeface="Calibri"/>
              <a:cs typeface="Calibri"/>
              <a:sym typeface="Calibri"/>
            </a:endParaRPr>
          </a:p>
          <a:p>
            <a:pPr marL="101600" indent="0">
              <a:lnSpc>
                <a:spcPct val="115000"/>
              </a:lnSpc>
              <a:spcAft>
                <a:spcPts val="600"/>
              </a:spcAft>
              <a:buClr>
                <a:srgbClr val="3F3E33"/>
              </a:buClr>
              <a:buNone/>
            </a:pPr>
            <a:r>
              <a:rPr lang="en" sz="2400" b="1" dirty="0">
                <a:solidFill>
                  <a:srgbClr val="FF6600"/>
                </a:solidFill>
                <a:ea typeface="Calibri"/>
                <a:cs typeface="Calibri"/>
                <a:sym typeface="Calibri"/>
              </a:rPr>
              <a:t>The </a:t>
            </a:r>
            <a:r>
              <a:rPr lang="en" sz="2400" b="1" dirty="0" smtClean="0">
                <a:solidFill>
                  <a:srgbClr val="FF6600"/>
                </a:solidFill>
                <a:ea typeface="Calibri"/>
                <a:cs typeface="Calibri"/>
                <a:sym typeface="Calibri"/>
              </a:rPr>
              <a:t>financial </a:t>
            </a:r>
            <a:r>
              <a:rPr lang="en" sz="2400" b="1" dirty="0">
                <a:solidFill>
                  <a:srgbClr val="FF6600"/>
                </a:solidFill>
                <a:ea typeface="Calibri"/>
                <a:cs typeface="Calibri"/>
                <a:sym typeface="Calibri"/>
              </a:rPr>
              <a:t>aspect alone is compelling but there are even greater returns in development agility and speed to deploy.</a:t>
            </a: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spTree>
    <p:extLst>
      <p:ext uri="{BB962C8B-B14F-4D97-AF65-F5344CB8AC3E}">
        <p14:creationId xmlns:p14="http://schemas.microsoft.com/office/powerpoint/2010/main" val="263436505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smtClean="0"/>
              <a:t>The Future</a:t>
            </a:r>
            <a:endParaRPr lang="en-US" dirty="0"/>
          </a:p>
        </p:txBody>
      </p:sp>
      <p:sp>
        <p:nvSpPr>
          <p:cNvPr id="30" name="Shape 30"/>
          <p:cNvSpPr txBox="1">
            <a:spLocks noGrp="1"/>
          </p:cNvSpPr>
          <p:nvPr>
            <p:ph idx="1"/>
          </p:nvPr>
        </p:nvSpPr>
        <p:spPr>
          <a:xfrm>
            <a:off x="457200" y="1268760"/>
            <a:ext cx="8507288" cy="4713288"/>
          </a:xfrm>
          <a:prstGeom prst="rect">
            <a:avLst/>
          </a:prstGeom>
        </p:spPr>
        <p:txBody>
          <a:bodyPr lIns="91425" tIns="91425" rIns="91425" bIns="91425" anchor="t" anchorCtr="0">
            <a:noAutofit/>
          </a:bodyPr>
          <a:lstStyle/>
          <a:p>
            <a:pPr indent="-355600">
              <a:spcAft>
                <a:spcPts val="1200"/>
              </a:spcAft>
              <a:buClr>
                <a:srgbClr val="3F3E33"/>
              </a:buClr>
            </a:pPr>
            <a:r>
              <a:rPr lang="en-US" sz="2000" dirty="0" smtClean="0">
                <a:solidFill>
                  <a:srgbClr val="3F3E33"/>
                </a:solidFill>
                <a:ea typeface="Calibri"/>
                <a:cs typeface="Arial" pitchFamily="34" charset="0"/>
                <a:sym typeface="Calibri"/>
              </a:rPr>
              <a:t>AWS </a:t>
            </a:r>
            <a:r>
              <a:rPr lang="en-US" sz="2000" dirty="0">
                <a:solidFill>
                  <a:srgbClr val="3F3E33"/>
                </a:solidFill>
                <a:ea typeface="Calibri"/>
                <a:cs typeface="Arial" pitchFamily="34" charset="0"/>
                <a:sym typeface="Calibri"/>
              </a:rPr>
              <a:t>is a rapidly maturing product, what I design today most likely will be superseded in the future. </a:t>
            </a:r>
          </a:p>
          <a:p>
            <a:pPr indent="-355600">
              <a:spcAft>
                <a:spcPts val="1200"/>
              </a:spcAft>
              <a:buClr>
                <a:srgbClr val="3F3E33"/>
              </a:buClr>
            </a:pPr>
            <a:r>
              <a:rPr lang="en-US" sz="2000" dirty="0">
                <a:solidFill>
                  <a:srgbClr val="3F3E33"/>
                </a:solidFill>
                <a:ea typeface="Calibri"/>
                <a:cs typeface="Arial" pitchFamily="34" charset="0"/>
                <a:sym typeface="Calibri"/>
              </a:rPr>
              <a:t>I am </a:t>
            </a:r>
            <a:r>
              <a:rPr lang="en-US" sz="2000" dirty="0" err="1">
                <a:solidFill>
                  <a:srgbClr val="3F3E33"/>
                </a:solidFill>
                <a:ea typeface="Calibri"/>
                <a:cs typeface="Arial" pitchFamily="34" charset="0"/>
                <a:sym typeface="Calibri"/>
              </a:rPr>
              <a:t>templating</a:t>
            </a:r>
            <a:r>
              <a:rPr lang="en-US" sz="2000" dirty="0">
                <a:solidFill>
                  <a:srgbClr val="3F3E33"/>
                </a:solidFill>
                <a:ea typeface="Calibri"/>
                <a:cs typeface="Arial" pitchFamily="34" charset="0"/>
                <a:sym typeface="Calibri"/>
              </a:rPr>
              <a:t> deployments based on the experience we have. </a:t>
            </a:r>
            <a:r>
              <a:rPr lang="en-US" sz="2000" dirty="0" err="1">
                <a:solidFill>
                  <a:srgbClr val="3F3E33"/>
                </a:solidFill>
                <a:ea typeface="Calibri"/>
                <a:cs typeface="Arial" pitchFamily="34" charset="0"/>
                <a:sym typeface="Calibri"/>
              </a:rPr>
              <a:t>Subnetted</a:t>
            </a:r>
            <a:r>
              <a:rPr lang="en-US" sz="2000" dirty="0">
                <a:solidFill>
                  <a:srgbClr val="3F3E33"/>
                </a:solidFill>
                <a:ea typeface="Calibri"/>
                <a:cs typeface="Arial" pitchFamily="34" charset="0"/>
                <a:sym typeface="Calibri"/>
              </a:rPr>
              <a:t> VPC with best practice tiered and multi- environment deployments due to lower cost in AWS</a:t>
            </a:r>
          </a:p>
          <a:p>
            <a:pPr indent="-355600">
              <a:spcAft>
                <a:spcPts val="1200"/>
              </a:spcAft>
              <a:buClr>
                <a:srgbClr val="3F3E33"/>
              </a:buClr>
            </a:pPr>
            <a:r>
              <a:rPr lang="en-US" sz="2000" dirty="0">
                <a:solidFill>
                  <a:srgbClr val="3F3E33"/>
                </a:solidFill>
                <a:ea typeface="Calibri"/>
                <a:cs typeface="Arial" pitchFamily="34" charset="0"/>
                <a:sym typeface="Calibri"/>
              </a:rPr>
              <a:t>Sydney data center – Far </a:t>
            </a:r>
            <a:r>
              <a:rPr lang="en-US" sz="2000" dirty="0" err="1">
                <a:solidFill>
                  <a:srgbClr val="3F3E33"/>
                </a:solidFill>
                <a:ea typeface="Calibri"/>
                <a:cs typeface="Arial" pitchFamily="34" charset="0"/>
                <a:sym typeface="Calibri"/>
              </a:rPr>
              <a:t>far</a:t>
            </a:r>
            <a:r>
              <a:rPr lang="en-US" sz="2000" dirty="0">
                <a:solidFill>
                  <a:srgbClr val="3F3E33"/>
                </a:solidFill>
                <a:ea typeface="Calibri"/>
                <a:cs typeface="Arial" pitchFamily="34" charset="0"/>
                <a:sym typeface="Calibri"/>
              </a:rPr>
              <a:t>! greater interest across NZ for the uptake of public cloud compute.</a:t>
            </a:r>
          </a:p>
          <a:p>
            <a:pPr indent="-355600">
              <a:spcAft>
                <a:spcPts val="1200"/>
              </a:spcAft>
              <a:buClr>
                <a:srgbClr val="3F3E33"/>
              </a:buClr>
            </a:pPr>
            <a:r>
              <a:rPr lang="en-US" sz="2000" dirty="0">
                <a:solidFill>
                  <a:srgbClr val="3F3E33"/>
                </a:solidFill>
                <a:ea typeface="Calibri"/>
                <a:cs typeface="Arial" pitchFamily="34" charset="0"/>
                <a:sym typeface="Calibri"/>
              </a:rPr>
              <a:t>Lots of useful tools from 3rd party vendors for integrating cloud services (Riverbed Whitewater appliance, Salesforce.com and AWS, </a:t>
            </a:r>
            <a:r>
              <a:rPr lang="en-US" sz="2000" dirty="0" err="1">
                <a:solidFill>
                  <a:srgbClr val="3F3E33"/>
                </a:solidFill>
                <a:ea typeface="Calibri"/>
                <a:cs typeface="Arial" pitchFamily="34" charset="0"/>
                <a:sym typeface="Calibri"/>
              </a:rPr>
              <a:t>Yuruware</a:t>
            </a:r>
            <a:r>
              <a:rPr lang="en-US" sz="2000" dirty="0">
                <a:solidFill>
                  <a:srgbClr val="3F3E33"/>
                </a:solidFill>
                <a:ea typeface="Calibri"/>
                <a:cs typeface="Arial" pitchFamily="34" charset="0"/>
                <a:sym typeface="Calibri"/>
              </a:rPr>
              <a:t> AMI regional instance exporter, </a:t>
            </a:r>
            <a:r>
              <a:rPr lang="en-US" sz="2000" dirty="0" err="1" smtClean="0">
                <a:solidFill>
                  <a:srgbClr val="3F3E33"/>
                </a:solidFill>
                <a:ea typeface="Calibri"/>
                <a:cs typeface="Arial" pitchFamily="34" charset="0"/>
                <a:sym typeface="Calibri"/>
              </a:rPr>
              <a:t>Skeddly</a:t>
            </a:r>
            <a:r>
              <a:rPr lang="en-US" sz="2000" dirty="0" smtClean="0">
                <a:solidFill>
                  <a:srgbClr val="3F3E33"/>
                </a:solidFill>
                <a:ea typeface="Calibri"/>
                <a:cs typeface="Arial" pitchFamily="34" charset="0"/>
                <a:sym typeface="Calibri"/>
              </a:rPr>
              <a:t> scheduler, </a:t>
            </a:r>
            <a:r>
              <a:rPr lang="en-US" sz="2000" dirty="0" err="1" smtClean="0">
                <a:solidFill>
                  <a:srgbClr val="3F3E33"/>
                </a:solidFill>
                <a:ea typeface="Calibri"/>
                <a:cs typeface="Arial" pitchFamily="34" charset="0"/>
                <a:sym typeface="Calibri"/>
              </a:rPr>
              <a:t>etc</a:t>
            </a:r>
            <a:r>
              <a:rPr lang="en-US" sz="2000" dirty="0" smtClean="0">
                <a:solidFill>
                  <a:srgbClr val="3F3E33"/>
                </a:solidFill>
                <a:ea typeface="Calibri"/>
                <a:cs typeface="Arial" pitchFamily="34" charset="0"/>
                <a:sym typeface="Calibri"/>
              </a:rPr>
              <a:t>)</a:t>
            </a:r>
            <a:endParaRPr lang="en-US" sz="2000" dirty="0">
              <a:solidFill>
                <a:srgbClr val="3F3E33"/>
              </a:solidFill>
              <a:ea typeface="Calibri"/>
              <a:cs typeface="Arial" pitchFamily="34" charset="0"/>
              <a:sym typeface="Calibri"/>
            </a:endParaRPr>
          </a:p>
          <a:p>
            <a:pPr indent="-355600">
              <a:spcAft>
                <a:spcPts val="1200"/>
              </a:spcAft>
              <a:buClr>
                <a:srgbClr val="3F3E33"/>
              </a:buClr>
            </a:pPr>
            <a:r>
              <a:rPr lang="en-US" sz="2000" dirty="0">
                <a:solidFill>
                  <a:srgbClr val="3F3E33"/>
                </a:solidFill>
                <a:ea typeface="Calibri"/>
                <a:cs typeface="Arial" pitchFamily="34" charset="0"/>
                <a:sym typeface="Calibri"/>
              </a:rPr>
              <a:t>Changing the IT resource required. Spend more time innovating than locked into support and maintenance.</a:t>
            </a:r>
          </a:p>
          <a:p>
            <a:endParaRPr lang="en" sz="2000" dirty="0">
              <a:solidFill>
                <a:srgbClr val="3F3E33"/>
              </a:solidFill>
            </a:endParaRPr>
          </a:p>
          <a:p>
            <a:endParaRPr lang="en" sz="2000" dirty="0">
              <a:solidFill>
                <a:srgbClr val="3F3E33"/>
              </a:solidFill>
            </a:endParaRPr>
          </a:p>
          <a:p>
            <a:endParaRPr lang="en" sz="2000" dirty="0">
              <a:solidFill>
                <a:srgbClr val="3F3E33"/>
              </a:solidFill>
            </a:endParaRPr>
          </a:p>
          <a:p>
            <a:endParaRPr lang="en" sz="2000" dirty="0">
              <a:solidFill>
                <a:srgbClr val="3F3E33"/>
              </a:solidFill>
            </a:endParaRPr>
          </a:p>
          <a:p>
            <a:endParaRPr lang="en" sz="2000" dirty="0">
              <a:solidFill>
                <a:srgbClr val="3F3E33"/>
              </a:solidFill>
            </a:endParaRPr>
          </a:p>
          <a:p>
            <a:endParaRPr lang="en" sz="2000" dirty="0">
              <a:solidFill>
                <a:srgbClr val="3F3E33"/>
              </a:solidFill>
            </a:endParaRPr>
          </a:p>
          <a:p>
            <a:endParaRPr lang="en" sz="2000" dirty="0">
              <a:solidFill>
                <a:srgbClr val="3F3E33"/>
              </a:solidFill>
            </a:endParaRPr>
          </a:p>
        </p:txBody>
      </p:sp>
    </p:spTree>
    <p:extLst>
      <p:ext uri="{BB962C8B-B14F-4D97-AF65-F5344CB8AC3E}">
        <p14:creationId xmlns:p14="http://schemas.microsoft.com/office/powerpoint/2010/main" val="2516026045"/>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smtClean="0"/>
              <a:t>Summary</a:t>
            </a:r>
            <a:endParaRPr lang="en-US" dirty="0"/>
          </a:p>
        </p:txBody>
      </p:sp>
      <p:sp>
        <p:nvSpPr>
          <p:cNvPr id="30" name="Shape 30"/>
          <p:cNvSpPr txBox="1">
            <a:spLocks noGrp="1"/>
          </p:cNvSpPr>
          <p:nvPr>
            <p:ph idx="1"/>
          </p:nvPr>
        </p:nvSpPr>
        <p:spPr>
          <a:prstGeom prst="rect">
            <a:avLst/>
          </a:prstGeom>
        </p:spPr>
        <p:txBody>
          <a:bodyPr lIns="91425" tIns="91425" rIns="91425" bIns="91425" anchor="t" anchorCtr="0">
            <a:noAutofit/>
          </a:bodyPr>
          <a:lstStyle/>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sp>
        <p:nvSpPr>
          <p:cNvPr id="2" name="TextBox 1"/>
          <p:cNvSpPr txBox="1"/>
          <p:nvPr/>
        </p:nvSpPr>
        <p:spPr>
          <a:xfrm>
            <a:off x="642910" y="1500174"/>
            <a:ext cx="7848872" cy="4524315"/>
          </a:xfrm>
          <a:prstGeom prst="rect">
            <a:avLst/>
          </a:prstGeom>
          <a:noFill/>
        </p:spPr>
        <p:txBody>
          <a:bodyPr wrap="square" rtlCol="0">
            <a:spAutoFit/>
          </a:bodyPr>
          <a:lstStyle/>
          <a:p>
            <a:r>
              <a:rPr lang="en-US" sz="2400" dirty="0" smtClean="0">
                <a:latin typeface="Calibri" pitchFamily="34" charset="0"/>
              </a:rPr>
              <a:t>Adoption of public cloud is </a:t>
            </a:r>
            <a:r>
              <a:rPr lang="en-US" sz="2400" dirty="0">
                <a:latin typeface="Calibri" pitchFamily="34" charset="0"/>
              </a:rPr>
              <a:t>being stifled by IT </a:t>
            </a:r>
            <a:r>
              <a:rPr lang="en-US" sz="2400" dirty="0" smtClean="0">
                <a:latin typeface="Calibri" pitchFamily="34" charset="0"/>
              </a:rPr>
              <a:t>in </a:t>
            </a:r>
            <a:r>
              <a:rPr lang="en-US" sz="2400" dirty="0">
                <a:latin typeface="Calibri" pitchFamily="34" charset="0"/>
              </a:rPr>
              <a:t>many instances mostly out of fear. Fear of losing jobs; fear of being irrelevant; fear of the unknown. </a:t>
            </a:r>
            <a:endParaRPr lang="en-US" sz="2400" dirty="0" smtClean="0">
              <a:latin typeface="Calibri" pitchFamily="34" charset="0"/>
            </a:endParaRPr>
          </a:p>
          <a:p>
            <a:endParaRPr lang="en-US" sz="2400" dirty="0">
              <a:latin typeface="Calibri" pitchFamily="34" charset="0"/>
            </a:endParaRPr>
          </a:p>
          <a:p>
            <a:r>
              <a:rPr lang="en-US" sz="2400" dirty="0" smtClean="0">
                <a:latin typeface="Calibri" pitchFamily="34" charset="0"/>
              </a:rPr>
              <a:t>Business </a:t>
            </a:r>
            <a:r>
              <a:rPr lang="en-US" sz="2400" dirty="0">
                <a:latin typeface="Calibri" pitchFamily="34" charset="0"/>
              </a:rPr>
              <a:t>leaders need to </a:t>
            </a:r>
            <a:r>
              <a:rPr lang="en-US" sz="2400" dirty="0" smtClean="0">
                <a:latin typeface="Calibri" pitchFamily="34" charset="0"/>
              </a:rPr>
              <a:t>get hands on with what </a:t>
            </a:r>
            <a:r>
              <a:rPr lang="en-US" sz="2400" dirty="0">
                <a:latin typeface="Calibri" pitchFamily="34" charset="0"/>
              </a:rPr>
              <a:t>the </a:t>
            </a:r>
            <a:r>
              <a:rPr lang="en-US" sz="2400" dirty="0" smtClean="0">
                <a:latin typeface="Calibri" pitchFamily="34" charset="0"/>
              </a:rPr>
              <a:t>cloud </a:t>
            </a:r>
            <a:r>
              <a:rPr lang="en-US" sz="2400" dirty="0">
                <a:latin typeface="Calibri" pitchFamily="34" charset="0"/>
              </a:rPr>
              <a:t>really is and start evaluating their </a:t>
            </a:r>
            <a:r>
              <a:rPr lang="en-US" sz="2400" dirty="0" smtClean="0">
                <a:latin typeface="Calibri" pitchFamily="34" charset="0"/>
              </a:rPr>
              <a:t>options, </a:t>
            </a:r>
            <a:r>
              <a:rPr lang="en-US" sz="2400" dirty="0">
                <a:latin typeface="Calibri" pitchFamily="34" charset="0"/>
              </a:rPr>
              <a:t>because in most cases </a:t>
            </a:r>
            <a:r>
              <a:rPr lang="en-US" sz="2400" dirty="0" smtClean="0">
                <a:latin typeface="Calibri" pitchFamily="34" charset="0"/>
              </a:rPr>
              <a:t>the solutions available are </a:t>
            </a:r>
            <a:r>
              <a:rPr lang="en-US" sz="2400" dirty="0">
                <a:latin typeface="Calibri" pitchFamily="34" charset="0"/>
              </a:rPr>
              <a:t>much more worthy of pursuit then they might know or are being told</a:t>
            </a:r>
            <a:r>
              <a:rPr lang="en-US" sz="2400" dirty="0" smtClean="0">
                <a:latin typeface="Calibri" pitchFamily="34" charset="0"/>
              </a:rPr>
              <a:t>.</a:t>
            </a:r>
          </a:p>
          <a:p>
            <a:endParaRPr lang="en-US" sz="2400" dirty="0">
              <a:latin typeface="Calibri" pitchFamily="34" charset="0"/>
            </a:endParaRPr>
          </a:p>
          <a:p>
            <a:r>
              <a:rPr lang="en-US" sz="2400" dirty="0" smtClean="0">
                <a:latin typeface="Calibri" pitchFamily="34" charset="0"/>
              </a:rPr>
              <a:t>Building on the Public cloud is not a like for like solution over traditional IT deployments. It’s a door to radically changing the way you can develop, and how you </a:t>
            </a:r>
            <a:r>
              <a:rPr lang="en-US" sz="2400" dirty="0" err="1" smtClean="0">
                <a:latin typeface="Calibri" pitchFamily="34" charset="0"/>
              </a:rPr>
              <a:t>utilise</a:t>
            </a:r>
            <a:r>
              <a:rPr lang="en-US" sz="2400" dirty="0" smtClean="0">
                <a:latin typeface="Calibri" pitchFamily="34" charset="0"/>
              </a:rPr>
              <a:t> your IT spend.</a:t>
            </a:r>
            <a:endParaRPr lang="en-US" sz="2400" dirty="0">
              <a:latin typeface="Calibri" pitchFamily="34" charset="0"/>
            </a:endParaRPr>
          </a:p>
        </p:txBody>
      </p:sp>
    </p:spTree>
    <p:extLst>
      <p:ext uri="{BB962C8B-B14F-4D97-AF65-F5344CB8AC3E}">
        <p14:creationId xmlns:p14="http://schemas.microsoft.com/office/powerpoint/2010/main" val="2587932902"/>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548680"/>
            <a:ext cx="3808065" cy="4787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15816" y="5634679"/>
            <a:ext cx="3303405" cy="400110"/>
          </a:xfrm>
          <a:prstGeom prst="rect">
            <a:avLst/>
          </a:prstGeom>
          <a:noFill/>
        </p:spPr>
        <p:txBody>
          <a:bodyPr wrap="none" rtlCol="0">
            <a:spAutoFit/>
          </a:bodyPr>
          <a:lstStyle/>
          <a:p>
            <a:r>
              <a:rPr lang="en-US" sz="2000" b="1" spc="20" dirty="0">
                <a:solidFill>
                  <a:schemeClr val="accent6"/>
                </a:solidFill>
              </a:rPr>
              <a:t>m</a:t>
            </a:r>
            <a:r>
              <a:rPr lang="en-US" sz="2000" b="1" spc="20" dirty="0" smtClean="0">
                <a:solidFill>
                  <a:schemeClr val="accent6"/>
                </a:solidFill>
              </a:rPr>
              <a:t>urray.cambie@fronde.com</a:t>
            </a:r>
            <a:endParaRPr lang="en-US" sz="2000" b="1" spc="20" dirty="0">
              <a:solidFill>
                <a:schemeClr val="accent6"/>
              </a:solidFill>
            </a:endParaRPr>
          </a:p>
        </p:txBody>
      </p:sp>
    </p:spTree>
    <p:extLst>
      <p:ext uri="{BB962C8B-B14F-4D97-AF65-F5344CB8AC3E}">
        <p14:creationId xmlns:p14="http://schemas.microsoft.com/office/powerpoint/2010/main" val="246326204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7" name="Title 4"/>
          <p:cNvSpPr>
            <a:spLocks noGrp="1"/>
          </p:cNvSpPr>
          <p:nvPr>
            <p:ph type="title"/>
          </p:nvPr>
        </p:nvSpPr>
        <p:spPr/>
        <p:txBody>
          <a:bodyPr/>
          <a:lstStyle/>
          <a:p>
            <a:r>
              <a:rPr lang="en-US" dirty="0" smtClean="0"/>
              <a:t>Agenda</a:t>
            </a:r>
            <a:endParaRPr lang="en-US" dirty="0"/>
          </a:p>
        </p:txBody>
      </p:sp>
      <p:sp>
        <p:nvSpPr>
          <p:cNvPr id="30" name="Shape 30"/>
          <p:cNvSpPr txBox="1">
            <a:spLocks noGrp="1"/>
          </p:cNvSpPr>
          <p:nvPr>
            <p:ph idx="1"/>
          </p:nvPr>
        </p:nvSpPr>
        <p:spPr>
          <a:prstGeom prst="rect">
            <a:avLst/>
          </a:prstGeom>
        </p:spPr>
        <p:txBody>
          <a:bodyPr lIns="91425" tIns="91425" rIns="91425" bIns="91425" anchor="t" anchorCtr="0">
            <a:noAutofit/>
          </a:bodyPr>
          <a:lstStyle/>
          <a:p>
            <a:pPr>
              <a:lnSpc>
                <a:spcPct val="114000"/>
              </a:lnSpc>
              <a:spcAft>
                <a:spcPts val="600"/>
              </a:spcAft>
            </a:pPr>
            <a:r>
              <a:rPr lang="en-NZ" dirty="0">
                <a:solidFill>
                  <a:srgbClr val="3F3E33"/>
                </a:solidFill>
              </a:rPr>
              <a:t>Discussion around AWS particularly VPC service</a:t>
            </a:r>
          </a:p>
          <a:p>
            <a:pPr>
              <a:lnSpc>
                <a:spcPct val="114000"/>
              </a:lnSpc>
              <a:spcAft>
                <a:spcPts val="600"/>
              </a:spcAft>
            </a:pPr>
            <a:r>
              <a:rPr lang="en-NZ" dirty="0" err="1" smtClean="0">
                <a:solidFill>
                  <a:srgbClr val="3F3E33"/>
                </a:solidFill>
              </a:rPr>
              <a:t>Lightbulb</a:t>
            </a:r>
            <a:r>
              <a:rPr lang="en-NZ" dirty="0" smtClean="0">
                <a:solidFill>
                  <a:srgbClr val="3F3E33"/>
                </a:solidFill>
              </a:rPr>
              <a:t> </a:t>
            </a:r>
            <a:r>
              <a:rPr lang="en-NZ" dirty="0">
                <a:solidFill>
                  <a:srgbClr val="3F3E33"/>
                </a:solidFill>
              </a:rPr>
              <a:t>moments</a:t>
            </a:r>
          </a:p>
          <a:p>
            <a:pPr>
              <a:lnSpc>
                <a:spcPct val="114000"/>
              </a:lnSpc>
              <a:spcAft>
                <a:spcPts val="600"/>
              </a:spcAft>
            </a:pPr>
            <a:r>
              <a:rPr lang="en-NZ" dirty="0" smtClean="0">
                <a:solidFill>
                  <a:srgbClr val="3F3E33"/>
                </a:solidFill>
              </a:rPr>
              <a:t>Examples </a:t>
            </a:r>
            <a:r>
              <a:rPr lang="en-NZ" dirty="0">
                <a:solidFill>
                  <a:srgbClr val="3F3E33"/>
                </a:solidFill>
              </a:rPr>
              <a:t>of how its changing the way we work</a:t>
            </a:r>
          </a:p>
          <a:p>
            <a:pPr>
              <a:lnSpc>
                <a:spcPct val="114000"/>
              </a:lnSpc>
              <a:spcAft>
                <a:spcPts val="600"/>
              </a:spcAft>
            </a:pPr>
            <a:r>
              <a:rPr lang="en-NZ" dirty="0" smtClean="0">
                <a:solidFill>
                  <a:srgbClr val="3F3E33"/>
                </a:solidFill>
              </a:rPr>
              <a:t>Our </a:t>
            </a:r>
            <a:r>
              <a:rPr lang="en-NZ" dirty="0">
                <a:solidFill>
                  <a:srgbClr val="3F3E33"/>
                </a:solidFill>
              </a:rPr>
              <a:t>experience with the technology</a:t>
            </a:r>
          </a:p>
          <a:p>
            <a:pPr>
              <a:lnSpc>
                <a:spcPct val="114000"/>
              </a:lnSpc>
              <a:spcAft>
                <a:spcPts val="600"/>
              </a:spcAft>
            </a:pPr>
            <a:r>
              <a:rPr lang="en-NZ" dirty="0" smtClean="0">
                <a:solidFill>
                  <a:srgbClr val="3F3E33"/>
                </a:solidFill>
              </a:rPr>
              <a:t>A </a:t>
            </a:r>
            <a:r>
              <a:rPr lang="en-NZ" dirty="0">
                <a:solidFill>
                  <a:srgbClr val="3F3E33"/>
                </a:solidFill>
              </a:rPr>
              <a:t>look to the future</a:t>
            </a:r>
          </a:p>
        </p:txBody>
      </p:sp>
    </p:spTree>
    <p:extLst>
      <p:ext uri="{BB962C8B-B14F-4D97-AF65-F5344CB8AC3E}">
        <p14:creationId xmlns:p14="http://schemas.microsoft.com/office/powerpoint/2010/main" val="1828091388"/>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pic>
        <p:nvPicPr>
          <p:cNvPr id="8" name="Picture 7" descr="DSCF4927.JPG"/>
          <p:cNvPicPr>
            <a:picLocks noChangeAspect="1"/>
          </p:cNvPicPr>
          <p:nvPr/>
        </p:nvPicPr>
        <p:blipFill>
          <a:blip r:embed="rId3" cstate="print"/>
          <a:stretch>
            <a:fillRect/>
          </a:stretch>
        </p:blipFill>
        <p:spPr>
          <a:xfrm>
            <a:off x="571472" y="214290"/>
            <a:ext cx="8001056" cy="6000792"/>
          </a:xfrm>
          <a:prstGeom prst="rect">
            <a:avLst/>
          </a:prstGeom>
        </p:spPr>
      </p:pic>
    </p:spTree>
    <p:extLst>
      <p:ext uri="{BB962C8B-B14F-4D97-AF65-F5344CB8AC3E}">
        <p14:creationId xmlns:p14="http://schemas.microsoft.com/office/powerpoint/2010/main" val="3829599373"/>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30" name="Shape 30"/>
          <p:cNvSpPr txBox="1">
            <a:spLocks noGrp="1"/>
          </p:cNvSpPr>
          <p:nvPr>
            <p:ph type="body" idx="1"/>
          </p:nvPr>
        </p:nvSpPr>
        <p:spPr>
          <a:prstGeom prst="rect">
            <a:avLst/>
          </a:prstGeom>
        </p:spPr>
        <p:txBody>
          <a:bodyPr lIns="91425" tIns="91425" rIns="91425" bIns="91425" anchor="t" anchorCtr="0">
            <a:noAutofit/>
          </a:bodyPr>
          <a:lstStyle/>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pic>
        <p:nvPicPr>
          <p:cNvPr id="2" name="Produce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647" y="166919"/>
            <a:ext cx="7704856" cy="5778642"/>
          </a:xfrm>
          <a:prstGeom prst="rect">
            <a:avLst/>
          </a:prstGeom>
        </p:spPr>
      </p:pic>
    </p:spTree>
    <p:extLst>
      <p:ext uri="{BB962C8B-B14F-4D97-AF65-F5344CB8AC3E}">
        <p14:creationId xmlns:p14="http://schemas.microsoft.com/office/powerpoint/2010/main" val="1860922085"/>
      </p:ext>
    </p:extLst>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a:xfrm>
            <a:off x="323850" y="676747"/>
            <a:ext cx="8229600" cy="808037"/>
          </a:xfrm>
        </p:spPr>
        <p:txBody>
          <a:bodyPr>
            <a:normAutofit fontScale="90000"/>
          </a:bodyPr>
          <a:lstStyle/>
          <a:p>
            <a:r>
              <a:rPr lang="en-US" dirty="0" smtClean="0">
                <a:solidFill>
                  <a:schemeClr val="tx2"/>
                </a:solidFill>
                <a:latin typeface="+mj-lt"/>
              </a:rPr>
              <a:t>In a previous life…	</a:t>
            </a:r>
            <a:r>
              <a:rPr lang="en-US" dirty="0">
                <a:solidFill>
                  <a:schemeClr val="tx2"/>
                </a:solidFill>
                <a:latin typeface="+mj-lt"/>
              </a:rPr>
              <a:t/>
            </a:r>
            <a:br>
              <a:rPr lang="en-US" dirty="0">
                <a:solidFill>
                  <a:schemeClr val="tx2"/>
                </a:solidFill>
                <a:latin typeface="+mj-lt"/>
              </a:rPr>
            </a:br>
            <a:r>
              <a:rPr lang="en-US" dirty="0" smtClean="0">
                <a:solidFill>
                  <a:schemeClr val="tx2"/>
                </a:solidFill>
                <a:latin typeface="+mj-lt"/>
              </a:rPr>
              <a:t>…I was the guy you loved to hate</a:t>
            </a:r>
            <a:endParaRPr lang="en-US" dirty="0">
              <a:solidFill>
                <a:schemeClr val="tx2"/>
              </a:solidFill>
              <a:latin typeface="+mj-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025" y="2132856"/>
            <a:ext cx="4943872" cy="370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16283"/>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a:xfrm>
            <a:off x="323528" y="341040"/>
            <a:ext cx="8532813" cy="1215752"/>
          </a:xfrm>
        </p:spPr>
        <p:txBody>
          <a:bodyPr>
            <a:normAutofit/>
          </a:bodyPr>
          <a:lstStyle/>
          <a:p>
            <a:r>
              <a:rPr lang="en-US" dirty="0"/>
              <a:t>Snapper and </a:t>
            </a:r>
            <a:r>
              <a:rPr lang="en-US" dirty="0" smtClean="0"/>
              <a:t>AWS, and our own experience at </a:t>
            </a:r>
            <a:r>
              <a:rPr lang="en-US" dirty="0"/>
              <a:t>that point</a:t>
            </a:r>
          </a:p>
        </p:txBody>
      </p:sp>
      <p:sp>
        <p:nvSpPr>
          <p:cNvPr id="30" name="Shape 30"/>
          <p:cNvSpPr txBox="1">
            <a:spLocks noGrp="1"/>
          </p:cNvSpPr>
          <p:nvPr>
            <p:ph idx="1"/>
          </p:nvPr>
        </p:nvSpPr>
        <p:spPr>
          <a:prstGeom prst="rect">
            <a:avLst/>
          </a:prstGeom>
        </p:spPr>
        <p:txBody>
          <a:bodyPr lIns="91425" tIns="91425" rIns="91425" bIns="91425" anchor="t" anchorCtr="0">
            <a:noAutofit/>
          </a:bodyPr>
          <a:lstStyle/>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a:p>
            <a:endParaRPr lang="en" sz="1800" dirty="0">
              <a:solidFill>
                <a:srgbClr val="3F3E33"/>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492896"/>
            <a:ext cx="218122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04123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a:t>VPC – what is </a:t>
            </a:r>
            <a:r>
              <a:rPr lang="en-US" dirty="0" smtClean="0"/>
              <a:t>it, </a:t>
            </a:r>
            <a:r>
              <a:rPr lang="en-US" dirty="0"/>
              <a:t>and why its important.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060848"/>
            <a:ext cx="8565205" cy="289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280195"/>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1" y="908720"/>
            <a:ext cx="6750751"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Shape 29"/>
          <p:cNvSpPr txBox="1"/>
          <p:nvPr/>
        </p:nvSpPr>
        <p:spPr>
          <a:xfrm>
            <a:off x="22975" y="6605300"/>
            <a:ext cx="3722100" cy="262499"/>
          </a:xfrm>
          <a:prstGeom prst="rect">
            <a:avLst/>
          </a:prstGeom>
          <a:noFill/>
        </p:spPr>
        <p:txBody>
          <a:bodyPr lIns="91425" tIns="91425" rIns="91425" bIns="91425" anchor="t" anchorCtr="0">
            <a:noAutofit/>
          </a:bodyPr>
          <a:lstStyle/>
          <a:p>
            <a:pPr lvl="0" rtl="0">
              <a:buClr>
                <a:srgbClr val="000000"/>
              </a:buClr>
              <a:buSzPct val="183333"/>
              <a:buFont typeface="Arial"/>
              <a:buNone/>
            </a:pPr>
            <a:r>
              <a:rPr lang="en" sz="600">
                <a:solidFill>
                  <a:srgbClr val="FFFFFF"/>
                </a:solidFill>
              </a:rPr>
              <a:t>Commercial in confidence | Copyright © 2012  Fronde Systems Group Limited </a:t>
            </a:r>
          </a:p>
        </p:txBody>
      </p:sp>
      <p:sp>
        <p:nvSpPr>
          <p:cNvPr id="5" name="Title 4"/>
          <p:cNvSpPr>
            <a:spLocks noGrp="1"/>
          </p:cNvSpPr>
          <p:nvPr>
            <p:ph type="title"/>
          </p:nvPr>
        </p:nvSpPr>
        <p:spPr/>
        <p:txBody>
          <a:bodyPr/>
          <a:lstStyle/>
          <a:p>
            <a:r>
              <a:rPr lang="en-US" dirty="0"/>
              <a:t>Step back – What is AWS</a:t>
            </a:r>
          </a:p>
        </p:txBody>
      </p:sp>
    </p:spTree>
    <p:extLst>
      <p:ext uri="{BB962C8B-B14F-4D97-AF65-F5344CB8AC3E}">
        <p14:creationId xmlns:p14="http://schemas.microsoft.com/office/powerpoint/2010/main" val="1131163101"/>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Fronde presentation template">
  <a:themeElements>
    <a:clrScheme name="Fronde">
      <a:dk1>
        <a:srgbClr val="403F34"/>
      </a:dk1>
      <a:lt1>
        <a:srgbClr val="FFFFFF"/>
      </a:lt1>
      <a:dk2>
        <a:srgbClr val="403F34"/>
      </a:dk2>
      <a:lt2>
        <a:srgbClr val="FFFFFF"/>
      </a:lt2>
      <a:accent1>
        <a:srgbClr val="75C4C0"/>
      </a:accent1>
      <a:accent2>
        <a:srgbClr val="94B435"/>
      </a:accent2>
      <a:accent3>
        <a:srgbClr val="F8C224"/>
      </a:accent3>
      <a:accent4>
        <a:srgbClr val="D31920"/>
      </a:accent4>
      <a:accent5>
        <a:srgbClr val="754C98"/>
      </a:accent5>
      <a:accent6>
        <a:srgbClr val="DE782F"/>
      </a:accent6>
      <a:hlink>
        <a:srgbClr val="75C4C0"/>
      </a:hlink>
      <a:folHlink>
        <a:srgbClr val="75C4C0"/>
      </a:folHlink>
    </a:clrScheme>
    <a:fontScheme name="Fronde">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Fronde presentation template</Template>
  <TotalTime>135</TotalTime>
  <Words>4887</Words>
  <Application>Microsoft Office PowerPoint</Application>
  <PresentationFormat>On-screen Show (4:3)</PresentationFormat>
  <Paragraphs>380</Paragraphs>
  <Slides>29</Slides>
  <Notes>29</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Fronde presentation template</vt:lpstr>
      <vt:lpstr>Developing on AWS</vt:lpstr>
      <vt:lpstr>PowerPoint Presentation</vt:lpstr>
      <vt:lpstr>Agenda</vt:lpstr>
      <vt:lpstr>PowerPoint Presentation</vt:lpstr>
      <vt:lpstr>PowerPoint Presentation</vt:lpstr>
      <vt:lpstr>In a previous life…  …I was the guy you loved to hate</vt:lpstr>
      <vt:lpstr>Snapper and AWS, and our own experience at that point</vt:lpstr>
      <vt:lpstr>VPC – what is it, and why its important.</vt:lpstr>
      <vt:lpstr>Step back – What is AWS</vt:lpstr>
      <vt:lpstr>PowerPoint Presentation</vt:lpstr>
      <vt:lpstr>PowerPoint Presentation</vt:lpstr>
      <vt:lpstr>                         and </vt:lpstr>
      <vt:lpstr>The lightbulb moments…</vt:lpstr>
      <vt:lpstr>Examples of what we are doing</vt:lpstr>
      <vt:lpstr>How its changing the way we work  One real world example</vt:lpstr>
      <vt:lpstr>Other commercial examples</vt:lpstr>
      <vt:lpstr>Machining a good idea</vt:lpstr>
      <vt:lpstr>Superbike Architecture</vt:lpstr>
      <vt:lpstr>Superbike Architecture</vt:lpstr>
      <vt:lpstr>Superbike Architecture</vt:lpstr>
      <vt:lpstr>But, what if that ‘great idea’ wasn’t?</vt:lpstr>
      <vt:lpstr>The cost of failure.</vt:lpstr>
      <vt:lpstr>The cost of failure.</vt:lpstr>
      <vt:lpstr>Scooter production architecture</vt:lpstr>
      <vt:lpstr>What our experience has been</vt:lpstr>
      <vt:lpstr>What our experience has been</vt:lpstr>
      <vt:lpstr>The Future</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Fronde</cp:lastModifiedBy>
  <cp:revision>10</cp:revision>
  <dcterms:created xsi:type="dcterms:W3CDTF">2013-03-17T23:12:41Z</dcterms:created>
  <dcterms:modified xsi:type="dcterms:W3CDTF">2013-03-18T18:03:20Z</dcterms:modified>
</cp:coreProperties>
</file>