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1" r:id="rId1"/>
  </p:sldMasterIdLst>
  <p:notesMasterIdLst>
    <p:notesMasterId r:id="rId67"/>
  </p:notesMasterIdLst>
  <p:handoutMasterIdLst>
    <p:handoutMasterId r:id="rId68"/>
  </p:handoutMasterIdLst>
  <p:sldIdLst>
    <p:sldId id="256" r:id="rId2"/>
    <p:sldId id="259" r:id="rId3"/>
    <p:sldId id="339" r:id="rId4"/>
    <p:sldId id="340" r:id="rId5"/>
    <p:sldId id="260" r:id="rId6"/>
    <p:sldId id="326" r:id="rId7"/>
    <p:sldId id="261" r:id="rId8"/>
    <p:sldId id="262" r:id="rId9"/>
    <p:sldId id="263" r:id="rId10"/>
    <p:sldId id="264" r:id="rId11"/>
    <p:sldId id="265" r:id="rId12"/>
    <p:sldId id="327" r:id="rId13"/>
    <p:sldId id="266" r:id="rId14"/>
    <p:sldId id="267" r:id="rId15"/>
    <p:sldId id="268" r:id="rId16"/>
    <p:sldId id="269" r:id="rId17"/>
    <p:sldId id="335" r:id="rId18"/>
    <p:sldId id="328" r:id="rId19"/>
    <p:sldId id="270" r:id="rId20"/>
    <p:sldId id="331" r:id="rId21"/>
    <p:sldId id="332" r:id="rId22"/>
    <p:sldId id="271" r:id="rId23"/>
    <p:sldId id="272" r:id="rId24"/>
    <p:sldId id="273" r:id="rId25"/>
    <p:sldId id="274" r:id="rId26"/>
    <p:sldId id="275" r:id="rId27"/>
    <p:sldId id="276" r:id="rId28"/>
    <p:sldId id="278" r:id="rId29"/>
    <p:sldId id="329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330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9" r:id="rId48"/>
    <p:sldId id="338" r:id="rId49"/>
    <p:sldId id="301" r:id="rId50"/>
    <p:sldId id="302" r:id="rId51"/>
    <p:sldId id="303" r:id="rId52"/>
    <p:sldId id="304" r:id="rId53"/>
    <p:sldId id="305" r:id="rId54"/>
    <p:sldId id="306" r:id="rId55"/>
    <p:sldId id="323" r:id="rId56"/>
    <p:sldId id="322" r:id="rId57"/>
    <p:sldId id="324" r:id="rId58"/>
    <p:sldId id="336" r:id="rId59"/>
    <p:sldId id="341" r:id="rId60"/>
    <p:sldId id="325" r:id="rId61"/>
    <p:sldId id="307" r:id="rId62"/>
    <p:sldId id="308" r:id="rId63"/>
    <p:sldId id="309" r:id="rId64"/>
    <p:sldId id="310" r:id="rId65"/>
    <p:sldId id="312" r:id="rId66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rgbClr val="FFFFFF"/>
        </a:solidFill>
        <a:latin typeface="Arial" pitchFamily="-110" charset="0"/>
        <a:ea typeface="ＭＳ Ｐゴシック" charset="-128"/>
        <a:cs typeface="ＭＳ Ｐゴシック" charset="-128"/>
      </a:defRPr>
    </a:lvl1pPr>
    <a:lvl2pPr marL="366309" algn="l" rtl="0" fontAlgn="base">
      <a:spcBef>
        <a:spcPct val="0"/>
      </a:spcBef>
      <a:spcAft>
        <a:spcPct val="0"/>
      </a:spcAft>
      <a:defRPr sz="1900" kern="1200">
        <a:solidFill>
          <a:srgbClr val="FFFFFF"/>
        </a:solidFill>
        <a:latin typeface="Arial" pitchFamily="-110" charset="0"/>
        <a:ea typeface="ＭＳ Ｐゴシック" charset="-128"/>
        <a:cs typeface="ＭＳ Ｐゴシック" charset="-128"/>
      </a:defRPr>
    </a:lvl2pPr>
    <a:lvl3pPr marL="732617" algn="l" rtl="0" fontAlgn="base">
      <a:spcBef>
        <a:spcPct val="0"/>
      </a:spcBef>
      <a:spcAft>
        <a:spcPct val="0"/>
      </a:spcAft>
      <a:defRPr sz="1900" kern="1200">
        <a:solidFill>
          <a:srgbClr val="FFFFFF"/>
        </a:solidFill>
        <a:latin typeface="Arial" pitchFamily="-110" charset="0"/>
        <a:ea typeface="ＭＳ Ｐゴシック" charset="-128"/>
        <a:cs typeface="ＭＳ Ｐゴシック" charset="-128"/>
      </a:defRPr>
    </a:lvl3pPr>
    <a:lvl4pPr marL="1098926" algn="l" rtl="0" fontAlgn="base">
      <a:spcBef>
        <a:spcPct val="0"/>
      </a:spcBef>
      <a:spcAft>
        <a:spcPct val="0"/>
      </a:spcAft>
      <a:defRPr sz="1900" kern="1200">
        <a:solidFill>
          <a:srgbClr val="FFFFFF"/>
        </a:solidFill>
        <a:latin typeface="Arial" pitchFamily="-110" charset="0"/>
        <a:ea typeface="ＭＳ Ｐゴシック" charset="-128"/>
        <a:cs typeface="ＭＳ Ｐゴシック" charset="-128"/>
      </a:defRPr>
    </a:lvl4pPr>
    <a:lvl5pPr marL="1465235" algn="l" rtl="0" fontAlgn="base">
      <a:spcBef>
        <a:spcPct val="0"/>
      </a:spcBef>
      <a:spcAft>
        <a:spcPct val="0"/>
      </a:spcAft>
      <a:defRPr sz="1900" kern="1200">
        <a:solidFill>
          <a:srgbClr val="FFFFFF"/>
        </a:solidFill>
        <a:latin typeface="Arial" pitchFamily="-110" charset="0"/>
        <a:ea typeface="ＭＳ Ｐゴシック" charset="-128"/>
        <a:cs typeface="ＭＳ Ｐゴシック" charset="-128"/>
      </a:defRPr>
    </a:lvl5pPr>
    <a:lvl6pPr marL="1831543" algn="l" defTabSz="366309" rtl="0" eaLnBrk="1" latinLnBrk="0" hangingPunct="1">
      <a:defRPr sz="1900" kern="1200">
        <a:solidFill>
          <a:srgbClr val="FFFFFF"/>
        </a:solidFill>
        <a:latin typeface="Arial" pitchFamily="-110" charset="0"/>
        <a:ea typeface="ＭＳ Ｐゴシック" charset="-128"/>
        <a:cs typeface="ＭＳ Ｐゴシック" charset="-128"/>
      </a:defRPr>
    </a:lvl6pPr>
    <a:lvl7pPr marL="2197852" algn="l" defTabSz="366309" rtl="0" eaLnBrk="1" latinLnBrk="0" hangingPunct="1">
      <a:defRPr sz="1900" kern="1200">
        <a:solidFill>
          <a:srgbClr val="FFFFFF"/>
        </a:solidFill>
        <a:latin typeface="Arial" pitchFamily="-110" charset="0"/>
        <a:ea typeface="ＭＳ Ｐゴシック" charset="-128"/>
        <a:cs typeface="ＭＳ Ｐゴシック" charset="-128"/>
      </a:defRPr>
    </a:lvl7pPr>
    <a:lvl8pPr marL="2564160" algn="l" defTabSz="366309" rtl="0" eaLnBrk="1" latinLnBrk="0" hangingPunct="1">
      <a:defRPr sz="1900" kern="1200">
        <a:solidFill>
          <a:srgbClr val="FFFFFF"/>
        </a:solidFill>
        <a:latin typeface="Arial" pitchFamily="-110" charset="0"/>
        <a:ea typeface="ＭＳ Ｐゴシック" charset="-128"/>
        <a:cs typeface="ＭＳ Ｐゴシック" charset="-128"/>
      </a:defRPr>
    </a:lvl8pPr>
    <a:lvl9pPr marL="2930469" algn="l" defTabSz="366309" rtl="0" eaLnBrk="1" latinLnBrk="0" hangingPunct="1">
      <a:defRPr sz="1900" kern="1200">
        <a:solidFill>
          <a:srgbClr val="FFFFFF"/>
        </a:solidFill>
        <a:latin typeface="Arial" pitchFamily="-110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7397D"/>
    <a:srgbClr val="0092D2"/>
    <a:srgbClr val="1763A7"/>
    <a:srgbClr val="666666"/>
    <a:srgbClr val="3C8CBE"/>
    <a:srgbClr val="288CBE"/>
    <a:srgbClr val="3C80B4"/>
    <a:srgbClr val="397BAE"/>
    <a:srgbClr val="002350"/>
    <a:srgbClr val="001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389" autoAdjust="0"/>
    <p:restoredTop sz="96945" autoAdjust="0"/>
  </p:normalViewPr>
  <p:slideViewPr>
    <p:cSldViewPr snapToGrid="0">
      <p:cViewPr>
        <p:scale>
          <a:sx n="90" d="100"/>
          <a:sy n="90" d="100"/>
        </p:scale>
        <p:origin x="-624" y="-90"/>
      </p:cViewPr>
      <p:guideLst>
        <p:guide orient="horz" pos="1872"/>
        <p:guide orient="horz" pos="-128"/>
        <p:guide orient="horz" pos="2590"/>
        <p:guide orient="horz" pos="748"/>
        <p:guide orient="horz" pos="1035"/>
        <p:guide orient="horz" pos="3743"/>
        <p:guide pos="5388"/>
        <p:guide pos="288"/>
        <p:guide pos="5185"/>
        <p:guide pos="2824"/>
        <p:guide pos="864"/>
        <p:guide pos="2736"/>
        <p:guide pos="26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4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harriso\Documents\quest\Seminars%20and%20presentations\RMOUG10\IOTrend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s\Articles\Collaborate11\ssdDat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s\Articles\Collaborate11\ssdDat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s\Articles\Collaborate11\ssdDat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s\DropBox\Dropbox\AAAPresentations\SSDDat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mp\ssd21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s\Articles\Collaborate11\ssdData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s\DropBox\Dropbox\AAAPresentations\SSDData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rc\sql\exatests\redo_ssd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harriso\Documents\quest\Seminars%20and%20presentations\SSD\ssd_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s\Articles\Collaborate11\ssd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s\Articles\SSD\ssdDataFusionIOWhitepape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s\Articles\Collaborate11\ssdDat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s\Articles\Collaborate11\ssdDat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s\Articles\Collaborate11\ssdDat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Documents\Articles\Collaborate11\ssd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39242821920012"/>
          <c:y val="3.3340892071388219E-2"/>
          <c:w val="0.87740555157878952"/>
          <c:h val="0.869118992428899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Pct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IO Rate</c:v>
                </c:pt>
                <c:pt idx="1">
                  <c:v>Disk Capacity</c:v>
                </c:pt>
                <c:pt idx="2">
                  <c:v>IO/Capacity</c:v>
                </c:pt>
                <c:pt idx="3">
                  <c:v>CPU</c:v>
                </c:pt>
                <c:pt idx="4">
                  <c:v>IO/CPU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259.52045133991538</c:v>
                </c:pt>
                <c:pt idx="1">
                  <c:v>1634.8773841961852</c:v>
                </c:pt>
                <c:pt idx="2">
                  <c:v>-629.96090510602949</c:v>
                </c:pt>
                <c:pt idx="3">
                  <c:v>1013.3333333333335</c:v>
                </c:pt>
                <c:pt idx="4">
                  <c:v>-390.46376811594206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5600640"/>
        <c:axId val="33900032"/>
      </c:barChart>
      <c:catAx>
        <c:axId val="75600640"/>
        <c:scaling>
          <c:orientation val="minMax"/>
        </c:scaling>
        <c:delete val="0"/>
        <c:axPos val="b"/>
        <c:majorTickMark val="out"/>
        <c:minorTickMark val="none"/>
        <c:tickLblPos val="low"/>
        <c:crossAx val="33900032"/>
        <c:crossesAt val="0"/>
        <c:auto val="1"/>
        <c:lblAlgn val="ctr"/>
        <c:lblOffset val="100"/>
        <c:noMultiLvlLbl val="0"/>
      </c:catAx>
      <c:valAx>
        <c:axId val="339000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AU"/>
                  <a:t>%age change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low"/>
        <c:crossAx val="75600640"/>
        <c:crossesAt val="1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FTS!$G$1</c:f>
              <c:strCache>
                <c:ptCount val="1"/>
                <c:pt idx="0">
                  <c:v>CPU</c:v>
                </c:pt>
              </c:strCache>
            </c:strRef>
          </c:tx>
          <c:invertIfNegative val="0"/>
          <c:cat>
            <c:strRef>
              <c:f>FTS!$F$2:$F$4</c:f>
              <c:strCache>
                <c:ptCount val="3"/>
                <c:pt idx="0">
                  <c:v>SAS disk, no flash cache</c:v>
                </c:pt>
                <c:pt idx="1">
                  <c:v>SAS disk, flash cache</c:v>
                </c:pt>
                <c:pt idx="2">
                  <c:v>Table on SSD </c:v>
                </c:pt>
              </c:strCache>
            </c:strRef>
          </c:cat>
          <c:val>
            <c:numRef>
              <c:f>FTS!$G$2:$G$4</c:f>
              <c:numCache>
                <c:formatCode>General</c:formatCode>
                <c:ptCount val="3"/>
                <c:pt idx="0">
                  <c:v>79.328940999999958</c:v>
                </c:pt>
                <c:pt idx="1">
                  <c:v>78.736030999999983</c:v>
                </c:pt>
                <c:pt idx="2">
                  <c:v>63.049415000000003</c:v>
                </c:pt>
              </c:numCache>
            </c:numRef>
          </c:val>
        </c:ser>
        <c:ser>
          <c:idx val="1"/>
          <c:order val="1"/>
          <c:tx>
            <c:strRef>
              <c:f>FTS!$H$1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FTS!$F$2:$F$4</c:f>
              <c:strCache>
                <c:ptCount val="3"/>
                <c:pt idx="0">
                  <c:v>SAS disk, no flash cache</c:v>
                </c:pt>
                <c:pt idx="1">
                  <c:v>SAS disk, flash cache</c:v>
                </c:pt>
                <c:pt idx="2">
                  <c:v>Table on SSD </c:v>
                </c:pt>
              </c:strCache>
            </c:strRef>
          </c:cat>
          <c:val>
            <c:numRef>
              <c:f>FTS!$H$2:$H$4</c:f>
              <c:numCache>
                <c:formatCode>General</c:formatCode>
                <c:ptCount val="3"/>
                <c:pt idx="0">
                  <c:v>1.9000000000000164E-5</c:v>
                </c:pt>
                <c:pt idx="1">
                  <c:v>2.5800000000000161E-4</c:v>
                </c:pt>
                <c:pt idx="2">
                  <c:v>6.7000000000000504E-5</c:v>
                </c:pt>
              </c:numCache>
            </c:numRef>
          </c:val>
        </c:ser>
        <c:ser>
          <c:idx val="2"/>
          <c:order val="2"/>
          <c:tx>
            <c:strRef>
              <c:f>FTS!$I$1</c:f>
              <c:strCache>
                <c:ptCount val="1"/>
                <c:pt idx="0">
                  <c:v>DB File IO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FTS!$F$2:$F$4</c:f>
              <c:strCache>
                <c:ptCount val="3"/>
                <c:pt idx="0">
                  <c:v>SAS disk, no flash cache</c:v>
                </c:pt>
                <c:pt idx="1">
                  <c:v>SAS disk, flash cache</c:v>
                </c:pt>
                <c:pt idx="2">
                  <c:v>Table on SSD </c:v>
                </c:pt>
              </c:strCache>
            </c:strRef>
          </c:cat>
          <c:val>
            <c:numRef>
              <c:f>FTS!$I$2:$I$4</c:f>
              <c:numCache>
                <c:formatCode>General</c:formatCode>
                <c:ptCount val="3"/>
                <c:pt idx="0">
                  <c:v>338.76906200000002</c:v>
                </c:pt>
                <c:pt idx="1">
                  <c:v>319.62050599999969</c:v>
                </c:pt>
                <c:pt idx="2">
                  <c:v>9.1661090000000005</c:v>
                </c:pt>
              </c:numCache>
            </c:numRef>
          </c:val>
        </c:ser>
        <c:ser>
          <c:idx val="3"/>
          <c:order val="3"/>
          <c:tx>
            <c:strRef>
              <c:f>FTS!$J$1</c:f>
              <c:strCache>
                <c:ptCount val="1"/>
                <c:pt idx="0">
                  <c:v>Flash Cache IO</c:v>
                </c:pt>
              </c:strCache>
            </c:strRef>
          </c:tx>
          <c:invertIfNegative val="0"/>
          <c:cat>
            <c:strRef>
              <c:f>FTS!$F$2:$F$4</c:f>
              <c:strCache>
                <c:ptCount val="3"/>
                <c:pt idx="0">
                  <c:v>SAS disk, no flash cache</c:v>
                </c:pt>
                <c:pt idx="1">
                  <c:v>SAS disk, flash cache</c:v>
                </c:pt>
                <c:pt idx="2">
                  <c:v>Table on SSD </c:v>
                </c:pt>
              </c:strCache>
            </c:strRef>
          </c:cat>
          <c:val>
            <c:numRef>
              <c:f>FTS!$J$2:$J$4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704896"/>
        <c:axId val="42706432"/>
      </c:barChart>
      <c:barChart>
        <c:barDir val="bar"/>
        <c:grouping val="clustered"/>
        <c:varyColors val="0"/>
        <c:ser>
          <c:idx val="4"/>
          <c:order val="4"/>
          <c:tx>
            <c:strRef>
              <c:f>FTS!$K$1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FTS!$F$2:$F$4</c:f>
              <c:strCache>
                <c:ptCount val="3"/>
                <c:pt idx="0">
                  <c:v>SAS disk, no flash cache</c:v>
                </c:pt>
                <c:pt idx="1">
                  <c:v>SAS disk, flash cache</c:v>
                </c:pt>
                <c:pt idx="2">
                  <c:v>Table on SSD </c:v>
                </c:pt>
              </c:strCache>
            </c:strRef>
          </c:cat>
          <c:val>
            <c:numRef>
              <c:f>FTS!$K$2:$K$4</c:f>
              <c:numCache>
                <c:formatCode>#,##0</c:formatCode>
                <c:ptCount val="3"/>
                <c:pt idx="0">
                  <c:v>418.09802199999899</c:v>
                </c:pt>
                <c:pt idx="1">
                  <c:v>398.35679499999969</c:v>
                </c:pt>
                <c:pt idx="2">
                  <c:v>72.215591000000003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710144"/>
        <c:axId val="42708352"/>
      </c:barChart>
      <c:catAx>
        <c:axId val="42704896"/>
        <c:scaling>
          <c:orientation val="minMax"/>
        </c:scaling>
        <c:delete val="0"/>
        <c:axPos val="l"/>
        <c:majorTickMark val="out"/>
        <c:minorTickMark val="none"/>
        <c:tickLblPos val="nextTo"/>
        <c:crossAx val="42706432"/>
        <c:crosses val="autoZero"/>
        <c:auto val="1"/>
        <c:lblAlgn val="ctr"/>
        <c:lblOffset val="100"/>
        <c:noMultiLvlLbl val="0"/>
      </c:catAx>
      <c:valAx>
        <c:axId val="4270643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Elasped time (s)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2704896"/>
        <c:crosses val="autoZero"/>
        <c:crossBetween val="between"/>
      </c:valAx>
      <c:valAx>
        <c:axId val="42708352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one"/>
        <c:crossAx val="42710144"/>
        <c:crosses val="max"/>
        <c:crossBetween val="between"/>
      </c:valAx>
      <c:catAx>
        <c:axId val="42710144"/>
        <c:scaling>
          <c:orientation val="minMax"/>
        </c:scaling>
        <c:delete val="1"/>
        <c:axPos val="l"/>
        <c:majorTickMark val="out"/>
        <c:minorTickMark val="none"/>
        <c:tickLblPos val="none"/>
        <c:crossAx val="42708352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4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3"/>
          <c:order val="0"/>
          <c:tx>
            <c:strRef>
              <c:f>SortAreaSize!$T$1</c:f>
              <c:strCache>
                <c:ptCount val="1"/>
                <c:pt idx="0">
                  <c:v>Table/Index IO</c:v>
                </c:pt>
              </c:strCache>
            </c:strRef>
          </c:tx>
          <c:cat>
            <c:numRef>
              <c:f>SortAreaSize!$Q$2:$Q$17</c:f>
              <c:numCache>
                <c:formatCode>General</c:formatCode>
                <c:ptCount val="16"/>
                <c:pt idx="0">
                  <c:v>300</c:v>
                </c:pt>
                <c:pt idx="1">
                  <c:v>250</c:v>
                </c:pt>
                <c:pt idx="2">
                  <c:v>200</c:v>
                </c:pt>
                <c:pt idx="3">
                  <c:v>175</c:v>
                </c:pt>
                <c:pt idx="4">
                  <c:v>150</c:v>
                </c:pt>
                <c:pt idx="5">
                  <c:v>125</c:v>
                </c:pt>
                <c:pt idx="6">
                  <c:v>100</c:v>
                </c:pt>
                <c:pt idx="7">
                  <c:v>75</c:v>
                </c:pt>
                <c:pt idx="8">
                  <c:v>50</c:v>
                </c:pt>
                <c:pt idx="9">
                  <c:v>32</c:v>
                </c:pt>
                <c:pt idx="10">
                  <c:v>16</c:v>
                </c:pt>
                <c:pt idx="11">
                  <c:v>8</c:v>
                </c:pt>
                <c:pt idx="12">
                  <c:v>4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</c:numCache>
            </c:numRef>
          </c:cat>
          <c:val>
            <c:numRef>
              <c:f>SortAreaSize!$T$2:$T$17</c:f>
              <c:numCache>
                <c:formatCode>General</c:formatCode>
                <c:ptCount val="16"/>
                <c:pt idx="0">
                  <c:v>1.6428939999999999</c:v>
                </c:pt>
                <c:pt idx="1">
                  <c:v>1.917975</c:v>
                </c:pt>
                <c:pt idx="2">
                  <c:v>1.9394239999999998</c:v>
                </c:pt>
                <c:pt idx="3">
                  <c:v>1.9760760000000051</c:v>
                </c:pt>
                <c:pt idx="4">
                  <c:v>1.6666080000000001</c:v>
                </c:pt>
                <c:pt idx="5">
                  <c:v>1.8054599999999998</c:v>
                </c:pt>
                <c:pt idx="6">
                  <c:v>2.0099809999999998</c:v>
                </c:pt>
                <c:pt idx="7">
                  <c:v>2.4684309999999998</c:v>
                </c:pt>
                <c:pt idx="8">
                  <c:v>2.4741429999999967</c:v>
                </c:pt>
                <c:pt idx="9">
                  <c:v>1.9922870000000088</c:v>
                </c:pt>
                <c:pt idx="10">
                  <c:v>2.2098659999999977</c:v>
                </c:pt>
                <c:pt idx="11">
                  <c:v>2.6604449999999997</c:v>
                </c:pt>
                <c:pt idx="12">
                  <c:v>2.1165499999999899</c:v>
                </c:pt>
                <c:pt idx="13">
                  <c:v>2.8588909999999967</c:v>
                </c:pt>
                <c:pt idx="14">
                  <c:v>1.6287929999999999</c:v>
                </c:pt>
                <c:pt idx="15">
                  <c:v>2.8069349999999997</c:v>
                </c:pt>
              </c:numCache>
            </c:numRef>
          </c:val>
        </c:ser>
        <c:ser>
          <c:idx val="4"/>
          <c:order val="1"/>
          <c:tx>
            <c:strRef>
              <c:f>SortAreaSize!$U$1</c:f>
              <c:strCache>
                <c:ptCount val="1"/>
                <c:pt idx="0">
                  <c:v>CPU Time </c:v>
                </c:pt>
              </c:strCache>
            </c:strRef>
          </c:tx>
          <c:cat>
            <c:numRef>
              <c:f>SortAreaSize!$Q$2:$Q$17</c:f>
              <c:numCache>
                <c:formatCode>General</c:formatCode>
                <c:ptCount val="16"/>
                <c:pt idx="0">
                  <c:v>300</c:v>
                </c:pt>
                <c:pt idx="1">
                  <c:v>250</c:v>
                </c:pt>
                <c:pt idx="2">
                  <c:v>200</c:v>
                </c:pt>
                <c:pt idx="3">
                  <c:v>175</c:v>
                </c:pt>
                <c:pt idx="4">
                  <c:v>150</c:v>
                </c:pt>
                <c:pt idx="5">
                  <c:v>125</c:v>
                </c:pt>
                <c:pt idx="6">
                  <c:v>100</c:v>
                </c:pt>
                <c:pt idx="7">
                  <c:v>75</c:v>
                </c:pt>
                <c:pt idx="8">
                  <c:v>50</c:v>
                </c:pt>
                <c:pt idx="9">
                  <c:v>32</c:v>
                </c:pt>
                <c:pt idx="10">
                  <c:v>16</c:v>
                </c:pt>
                <c:pt idx="11">
                  <c:v>8</c:v>
                </c:pt>
                <c:pt idx="12">
                  <c:v>4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</c:numCache>
            </c:numRef>
          </c:cat>
          <c:val>
            <c:numRef>
              <c:f>SortAreaSize!$U$2:$U$17</c:f>
              <c:numCache>
                <c:formatCode>General</c:formatCode>
                <c:ptCount val="16"/>
                <c:pt idx="0">
                  <c:v>2.4375</c:v>
                </c:pt>
                <c:pt idx="1">
                  <c:v>2.34375</c:v>
                </c:pt>
                <c:pt idx="2">
                  <c:v>2.6875000000000115</c:v>
                </c:pt>
                <c:pt idx="3">
                  <c:v>2.640625</c:v>
                </c:pt>
                <c:pt idx="4">
                  <c:v>2.7968749999999987</c:v>
                </c:pt>
                <c:pt idx="5">
                  <c:v>2.5312499999999853</c:v>
                </c:pt>
                <c:pt idx="6">
                  <c:v>3.1718749999999987</c:v>
                </c:pt>
                <c:pt idx="7">
                  <c:v>2.9062499999999853</c:v>
                </c:pt>
                <c:pt idx="8">
                  <c:v>3.265625</c:v>
                </c:pt>
                <c:pt idx="9">
                  <c:v>3.1562499999999853</c:v>
                </c:pt>
                <c:pt idx="10">
                  <c:v>2.953125</c:v>
                </c:pt>
                <c:pt idx="11">
                  <c:v>3.6562499999999853</c:v>
                </c:pt>
                <c:pt idx="12">
                  <c:v>3.7968749999999987</c:v>
                </c:pt>
                <c:pt idx="13">
                  <c:v>4.15625</c:v>
                </c:pt>
                <c:pt idx="14">
                  <c:v>4.25</c:v>
                </c:pt>
                <c:pt idx="15">
                  <c:v>5.609375</c:v>
                </c:pt>
              </c:numCache>
            </c:numRef>
          </c:val>
        </c:ser>
        <c:ser>
          <c:idx val="2"/>
          <c:order val="2"/>
          <c:tx>
            <c:strRef>
              <c:f>SortAreaSize!$S$1</c:f>
              <c:strCache>
                <c:ptCount val="1"/>
                <c:pt idx="0">
                  <c:v>Temp Segment IO</c:v>
                </c:pt>
              </c:strCache>
            </c:strRef>
          </c:tx>
          <c:cat>
            <c:numRef>
              <c:f>SortAreaSize!$Q$2:$Q$17</c:f>
              <c:numCache>
                <c:formatCode>General</c:formatCode>
                <c:ptCount val="16"/>
                <c:pt idx="0">
                  <c:v>300</c:v>
                </c:pt>
                <c:pt idx="1">
                  <c:v>250</c:v>
                </c:pt>
                <c:pt idx="2">
                  <c:v>200</c:v>
                </c:pt>
                <c:pt idx="3">
                  <c:v>175</c:v>
                </c:pt>
                <c:pt idx="4">
                  <c:v>150</c:v>
                </c:pt>
                <c:pt idx="5">
                  <c:v>125</c:v>
                </c:pt>
                <c:pt idx="6">
                  <c:v>100</c:v>
                </c:pt>
                <c:pt idx="7">
                  <c:v>75</c:v>
                </c:pt>
                <c:pt idx="8">
                  <c:v>50</c:v>
                </c:pt>
                <c:pt idx="9">
                  <c:v>32</c:v>
                </c:pt>
                <c:pt idx="10">
                  <c:v>16</c:v>
                </c:pt>
                <c:pt idx="11">
                  <c:v>8</c:v>
                </c:pt>
                <c:pt idx="12">
                  <c:v>4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</c:numCache>
            </c:numRef>
          </c:cat>
          <c:val>
            <c:numRef>
              <c:f>SortAreaSize!$S$2:$S$17</c:f>
              <c:numCache>
                <c:formatCode>General</c:formatCode>
                <c:ptCount val="16"/>
                <c:pt idx="0">
                  <c:v>2.0427000000000001E-2</c:v>
                </c:pt>
                <c:pt idx="1">
                  <c:v>2.0414999999999999E-2</c:v>
                </c:pt>
                <c:pt idx="2">
                  <c:v>1.8127000000000001E-2</c:v>
                </c:pt>
                <c:pt idx="3">
                  <c:v>2.0452000000000001E-2</c:v>
                </c:pt>
                <c:pt idx="4">
                  <c:v>1.2463999999999999E-2</c:v>
                </c:pt>
                <c:pt idx="5">
                  <c:v>2.2490000000000052E-2</c:v>
                </c:pt>
                <c:pt idx="6">
                  <c:v>12.938900999999998</c:v>
                </c:pt>
                <c:pt idx="7">
                  <c:v>14.550465000000004</c:v>
                </c:pt>
                <c:pt idx="8">
                  <c:v>12.907292</c:v>
                </c:pt>
                <c:pt idx="9">
                  <c:v>13.822366000000002</c:v>
                </c:pt>
                <c:pt idx="10">
                  <c:v>14.485074000000004</c:v>
                </c:pt>
                <c:pt idx="11">
                  <c:v>16.139102999999999</c:v>
                </c:pt>
                <c:pt idx="12">
                  <c:v>25.006762999999989</c:v>
                </c:pt>
                <c:pt idx="13">
                  <c:v>34.259299000000006</c:v>
                </c:pt>
                <c:pt idx="14">
                  <c:v>54.422667000000004</c:v>
                </c:pt>
                <c:pt idx="15">
                  <c:v>84.255171999999988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547840"/>
        <c:axId val="42566400"/>
      </c:areaChart>
      <c:catAx>
        <c:axId val="4254784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PGA Memory available (MB) 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one"/>
        <c:crossAx val="42566400"/>
        <c:crosses val="autoZero"/>
        <c:auto val="1"/>
        <c:lblAlgn val="ctr"/>
        <c:lblOffset val="100"/>
        <c:noMultiLvlLbl val="0"/>
      </c:catAx>
      <c:valAx>
        <c:axId val="42566400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one"/>
        <c:crossAx val="42547840"/>
        <c:crosses val="autoZero"/>
        <c:crossBetween val="midCat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864610673665797E-2"/>
          <c:y val="3.5398230088495582E-2"/>
          <c:w val="0.88597101924759414"/>
          <c:h val="0.79685764058253783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'Sort Pivot2'!$I$4</c:f>
              <c:strCache>
                <c:ptCount val="1"/>
                <c:pt idx="0">
                  <c:v>SAS based TTS</c:v>
                </c:pt>
              </c:strCache>
            </c:strRef>
          </c:tx>
          <c:xVal>
            <c:numRef>
              <c:f>'Sort Pivot2'!$H$5:$H$13</c:f>
              <c:numCache>
                <c:formatCode>General</c:formatCode>
                <c:ptCount val="9"/>
                <c:pt idx="0">
                  <c:v>7</c:v>
                </c:pt>
                <c:pt idx="1">
                  <c:v>10</c:v>
                </c:pt>
                <c:pt idx="2">
                  <c:v>19</c:v>
                </c:pt>
                <c:pt idx="3">
                  <c:v>33</c:v>
                </c:pt>
                <c:pt idx="4">
                  <c:v>48</c:v>
                </c:pt>
                <c:pt idx="5">
                  <c:v>76</c:v>
                </c:pt>
                <c:pt idx="6">
                  <c:v>95</c:v>
                </c:pt>
                <c:pt idx="7">
                  <c:v>191</c:v>
                </c:pt>
                <c:pt idx="8">
                  <c:v>286</c:v>
                </c:pt>
              </c:numCache>
            </c:numRef>
          </c:xVal>
          <c:yVal>
            <c:numRef>
              <c:f>'Sort Pivot2'!$I$5:$I$13</c:f>
              <c:numCache>
                <c:formatCode>0</c:formatCode>
                <c:ptCount val="9"/>
                <c:pt idx="0">
                  <c:v>3587.3090259999999</c:v>
                </c:pt>
                <c:pt idx="1">
                  <c:v>3462.8200140000022</c:v>
                </c:pt>
                <c:pt idx="2">
                  <c:v>2318.5778359999999</c:v>
                </c:pt>
                <c:pt idx="3">
                  <c:v>1262.0965870000011</c:v>
                </c:pt>
                <c:pt idx="4">
                  <c:v>708.75461399999949</c:v>
                </c:pt>
                <c:pt idx="5">
                  <c:v>540.81653899999947</c:v>
                </c:pt>
                <c:pt idx="6">
                  <c:v>529.57638100000054</c:v>
                </c:pt>
                <c:pt idx="7">
                  <c:v>387.06731899999869</c:v>
                </c:pt>
                <c:pt idx="8">
                  <c:v>452.41937799999869</c:v>
                </c:pt>
              </c:numCache>
            </c:numRef>
          </c:yVal>
          <c:smooth val="1"/>
        </c:ser>
        <c:ser>
          <c:idx val="0"/>
          <c:order val="1"/>
          <c:tx>
            <c:strRef>
              <c:f>'Sort Pivot2'!$J$4</c:f>
              <c:strCache>
                <c:ptCount val="1"/>
                <c:pt idx="0">
                  <c:v>SSD based TTS</c:v>
                </c:pt>
              </c:strCache>
            </c:strRef>
          </c:tx>
          <c:xVal>
            <c:numRef>
              <c:f>'Sort Pivot2'!$H$5:$H$13</c:f>
              <c:numCache>
                <c:formatCode>General</c:formatCode>
                <c:ptCount val="9"/>
                <c:pt idx="0">
                  <c:v>7</c:v>
                </c:pt>
                <c:pt idx="1">
                  <c:v>10</c:v>
                </c:pt>
                <c:pt idx="2">
                  <c:v>19</c:v>
                </c:pt>
                <c:pt idx="3">
                  <c:v>33</c:v>
                </c:pt>
                <c:pt idx="4">
                  <c:v>48</c:v>
                </c:pt>
                <c:pt idx="5">
                  <c:v>76</c:v>
                </c:pt>
                <c:pt idx="6">
                  <c:v>95</c:v>
                </c:pt>
                <c:pt idx="7">
                  <c:v>191</c:v>
                </c:pt>
                <c:pt idx="8">
                  <c:v>286</c:v>
                </c:pt>
              </c:numCache>
            </c:numRef>
          </c:xVal>
          <c:yVal>
            <c:numRef>
              <c:f>'Sort Pivot2'!$J$5:$J$13</c:f>
              <c:numCache>
                <c:formatCode>0</c:formatCode>
                <c:ptCount val="9"/>
                <c:pt idx="0">
                  <c:v>552.28389600000332</c:v>
                </c:pt>
                <c:pt idx="1">
                  <c:v>539.43309299999999</c:v>
                </c:pt>
                <c:pt idx="2">
                  <c:v>464.4804339999987</c:v>
                </c:pt>
                <c:pt idx="3">
                  <c:v>438.60568899999998</c:v>
                </c:pt>
                <c:pt idx="4">
                  <c:v>425.50753200000003</c:v>
                </c:pt>
                <c:pt idx="5">
                  <c:v>403.97034199999899</c:v>
                </c:pt>
                <c:pt idx="6">
                  <c:v>393.59289899999999</c:v>
                </c:pt>
                <c:pt idx="7">
                  <c:v>282.06767500000001</c:v>
                </c:pt>
                <c:pt idx="8">
                  <c:v>304.22677399999827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091456"/>
        <c:axId val="43093376"/>
      </c:scatterChart>
      <c:valAx>
        <c:axId val="43091456"/>
        <c:scaling>
          <c:orientation val="maxMin"/>
          <c:max val="3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Sort Area Size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3093376"/>
        <c:crosses val="autoZero"/>
        <c:crossBetween val="midCat"/>
      </c:valAx>
      <c:valAx>
        <c:axId val="4309337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Elapsed time (s)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43091456"/>
        <c:crosses val="autoZero"/>
        <c:crossBetween val="midCat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'redo performance'!$B$5</c:f>
              <c:strCache>
                <c:ptCount val="1"/>
                <c:pt idx="0">
                  <c:v>CPU</c:v>
                </c:pt>
              </c:strCache>
            </c:strRef>
          </c:tx>
          <c:invertIfNegative val="0"/>
          <c:cat>
            <c:strRef>
              <c:f>'redo performance'!$A$6:$A$7</c:f>
              <c:strCache>
                <c:ptCount val="2"/>
                <c:pt idx="0">
                  <c:v>SAS based redo log</c:v>
                </c:pt>
                <c:pt idx="1">
                  <c:v>Flash based redo log</c:v>
                </c:pt>
              </c:strCache>
            </c:strRef>
          </c:cat>
          <c:val>
            <c:numRef>
              <c:f>'redo performance'!$B$6:$B$7</c:f>
              <c:numCache>
                <c:formatCode>General</c:formatCode>
                <c:ptCount val="2"/>
                <c:pt idx="0">
                  <c:v>185.445807</c:v>
                </c:pt>
                <c:pt idx="1">
                  <c:v>185.76975899999999</c:v>
                </c:pt>
              </c:numCache>
            </c:numRef>
          </c:val>
        </c:ser>
        <c:ser>
          <c:idx val="1"/>
          <c:order val="1"/>
          <c:tx>
            <c:strRef>
              <c:f>'redo performance'!$C$5</c:f>
              <c:strCache>
                <c:ptCount val="1"/>
                <c:pt idx="0">
                  <c:v>Log IO</c:v>
                </c:pt>
              </c:strCache>
            </c:strRef>
          </c:tx>
          <c:invertIfNegative val="0"/>
          <c:cat>
            <c:strRef>
              <c:f>'redo performance'!$A$6:$A$7</c:f>
              <c:strCache>
                <c:ptCount val="2"/>
                <c:pt idx="0">
                  <c:v>SAS based redo log</c:v>
                </c:pt>
                <c:pt idx="1">
                  <c:v>Flash based redo log</c:v>
                </c:pt>
              </c:strCache>
            </c:strRef>
          </c:cat>
          <c:val>
            <c:numRef>
              <c:f>'redo performance'!$C$6:$C$7</c:f>
              <c:numCache>
                <c:formatCode>General</c:formatCode>
                <c:ptCount val="2"/>
                <c:pt idx="0">
                  <c:v>106.948899</c:v>
                </c:pt>
                <c:pt idx="1">
                  <c:v>106.164739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165184"/>
        <c:axId val="43166720"/>
      </c:barChart>
      <c:barChart>
        <c:barDir val="bar"/>
        <c:grouping val="clustered"/>
        <c:varyColors val="0"/>
        <c:ser>
          <c:idx val="2"/>
          <c:order val="2"/>
          <c:tx>
            <c:strRef>
              <c:f>'redo performance'!$D$5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'redo performance'!$A$6:$A$7</c:f>
              <c:strCache>
                <c:ptCount val="2"/>
                <c:pt idx="0">
                  <c:v>SAS based redo log</c:v>
                </c:pt>
                <c:pt idx="1">
                  <c:v>Flash based redo log</c:v>
                </c:pt>
              </c:strCache>
            </c:strRef>
          </c:cat>
          <c:val>
            <c:numRef>
              <c:f>'redo performance'!$D$6:$D$7</c:f>
              <c:numCache>
                <c:formatCode>0.00</c:formatCode>
                <c:ptCount val="2"/>
                <c:pt idx="0">
                  <c:v>292.39470599999999</c:v>
                </c:pt>
                <c:pt idx="1">
                  <c:v>291.93449799999996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78624"/>
        <c:axId val="43177088"/>
      </c:barChart>
      <c:catAx>
        <c:axId val="43165184"/>
        <c:scaling>
          <c:orientation val="minMax"/>
        </c:scaling>
        <c:delete val="0"/>
        <c:axPos val="l"/>
        <c:majorTickMark val="out"/>
        <c:minorTickMark val="none"/>
        <c:tickLblPos val="nextTo"/>
        <c:crossAx val="43166720"/>
        <c:crosses val="autoZero"/>
        <c:auto val="1"/>
        <c:lblAlgn val="ctr"/>
        <c:lblOffset val="100"/>
        <c:noMultiLvlLbl val="0"/>
      </c:catAx>
      <c:valAx>
        <c:axId val="4316672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Elapsed time (s)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3165184"/>
        <c:crosses val="autoZero"/>
        <c:crossBetween val="between"/>
      </c:valAx>
      <c:valAx>
        <c:axId val="43177088"/>
        <c:scaling>
          <c:orientation val="minMax"/>
          <c:min val="0"/>
        </c:scaling>
        <c:delete val="1"/>
        <c:axPos val="t"/>
        <c:numFmt formatCode="0.00" sourceLinked="1"/>
        <c:majorTickMark val="out"/>
        <c:minorTickMark val="none"/>
        <c:tickLblPos val="none"/>
        <c:crossAx val="43178624"/>
        <c:crosses val="max"/>
        <c:crossBetween val="between"/>
      </c:valAx>
      <c:catAx>
        <c:axId val="43178624"/>
        <c:scaling>
          <c:orientation val="minMax"/>
        </c:scaling>
        <c:delete val="1"/>
        <c:axPos val="l"/>
        <c:majorTickMark val="out"/>
        <c:minorTickMark val="none"/>
        <c:tickLblPos val="none"/>
        <c:crossAx val="43177088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2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'ssd21'!$B$6</c:f>
              <c:strCache>
                <c:ptCount val="1"/>
                <c:pt idx="0">
                  <c:v>CPU</c:v>
                </c:pt>
              </c:strCache>
            </c:strRef>
          </c:tx>
          <c:invertIfNegative val="0"/>
          <c:cat>
            <c:strRef>
              <c:f>'ssd21'!$A$7:$A$8</c:f>
              <c:strCache>
                <c:ptCount val="2"/>
                <c:pt idx="0">
                  <c:v>SAS based redo log</c:v>
                </c:pt>
                <c:pt idx="1">
                  <c:v>Flash based redo log</c:v>
                </c:pt>
              </c:strCache>
            </c:strRef>
          </c:cat>
          <c:val>
            <c:numRef>
              <c:f>'ssd21'!$B$7:$B$8</c:f>
              <c:numCache>
                <c:formatCode>#,##0</c:formatCode>
                <c:ptCount val="2"/>
                <c:pt idx="0">
                  <c:v>1605.4569140000001</c:v>
                </c:pt>
                <c:pt idx="1">
                  <c:v>1637.1261</c:v>
                </c:pt>
              </c:numCache>
            </c:numRef>
          </c:val>
        </c:ser>
        <c:ser>
          <c:idx val="1"/>
          <c:order val="1"/>
          <c:tx>
            <c:strRef>
              <c:f>'ssd21'!$C$6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strRef>
              <c:f>'ssd21'!$A$7:$A$8</c:f>
              <c:strCache>
                <c:ptCount val="2"/>
                <c:pt idx="0">
                  <c:v>SAS based redo log</c:v>
                </c:pt>
                <c:pt idx="1">
                  <c:v>Flash based redo log</c:v>
                </c:pt>
              </c:strCache>
            </c:strRef>
          </c:cat>
          <c:val>
            <c:numRef>
              <c:f>'ssd21'!$C$7:$C$8</c:f>
              <c:numCache>
                <c:formatCode>#,##0</c:formatCode>
                <c:ptCount val="2"/>
                <c:pt idx="0">
                  <c:v>396.58981899999969</c:v>
                </c:pt>
                <c:pt idx="1">
                  <c:v>330.83911799999885</c:v>
                </c:pt>
              </c:numCache>
            </c:numRef>
          </c:val>
        </c:ser>
        <c:ser>
          <c:idx val="2"/>
          <c:order val="2"/>
          <c:tx>
            <c:strRef>
              <c:f>'ssd21'!$D$6</c:f>
              <c:strCache>
                <c:ptCount val="1"/>
                <c:pt idx="0">
                  <c:v>Log File IO</c:v>
                </c:pt>
              </c:strCache>
            </c:strRef>
          </c:tx>
          <c:invertIfNegative val="0"/>
          <c:cat>
            <c:strRef>
              <c:f>'ssd21'!$A$7:$A$8</c:f>
              <c:strCache>
                <c:ptCount val="2"/>
                <c:pt idx="0">
                  <c:v>SAS based redo log</c:v>
                </c:pt>
                <c:pt idx="1">
                  <c:v>Flash based redo log</c:v>
                </c:pt>
              </c:strCache>
            </c:strRef>
          </c:cat>
          <c:val>
            <c:numRef>
              <c:f>'ssd21'!$D$7:$D$8</c:f>
              <c:numCache>
                <c:formatCode>#,##0</c:formatCode>
                <c:ptCount val="2"/>
                <c:pt idx="0">
                  <c:v>1943.934348999996</c:v>
                </c:pt>
                <c:pt idx="1">
                  <c:v>1681.4226430000001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3227776"/>
        <c:axId val="43241856"/>
      </c:barChart>
      <c:catAx>
        <c:axId val="43227776"/>
        <c:scaling>
          <c:orientation val="minMax"/>
        </c:scaling>
        <c:delete val="0"/>
        <c:axPos val="l"/>
        <c:majorTickMark val="out"/>
        <c:minorTickMark val="none"/>
        <c:tickLblPos val="nextTo"/>
        <c:crossAx val="43241856"/>
        <c:crosses val="autoZero"/>
        <c:auto val="1"/>
        <c:lblAlgn val="ctr"/>
        <c:lblOffset val="100"/>
        <c:noMultiLvlLbl val="0"/>
      </c:catAx>
      <c:valAx>
        <c:axId val="4324185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Elapsed time (s)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432277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'direct cache'!$D$7</c:f>
              <c:strCache>
                <c:ptCount val="1"/>
                <c:pt idx="0">
                  <c:v>CPU</c:v>
                </c:pt>
              </c:strCache>
            </c:strRef>
          </c:tx>
          <c:invertIfNegative val="0"/>
          <c:cat>
            <c:strRef>
              <c:f>'direct cache'!$C$8:$C$11</c:f>
              <c:strCache>
                <c:ptCount val="4"/>
                <c:pt idx="0">
                  <c:v>No cache 1st scan </c:v>
                </c:pt>
                <c:pt idx="1">
                  <c:v>No cache 2nd scan </c:v>
                </c:pt>
                <c:pt idx="2">
                  <c:v>direct cache on 1st scan</c:v>
                </c:pt>
                <c:pt idx="3">
                  <c:v>direct cache on 2nd scan</c:v>
                </c:pt>
              </c:strCache>
            </c:strRef>
          </c:cat>
          <c:val>
            <c:numRef>
              <c:f>'direct cache'!$D$8:$D$11</c:f>
              <c:numCache>
                <c:formatCode>General</c:formatCode>
                <c:ptCount val="4"/>
                <c:pt idx="0">
                  <c:v>40.553834999999999</c:v>
                </c:pt>
                <c:pt idx="1">
                  <c:v>40.4848449999999</c:v>
                </c:pt>
                <c:pt idx="2">
                  <c:v>41.624672000000011</c:v>
                </c:pt>
                <c:pt idx="3">
                  <c:v>32.089122000000003</c:v>
                </c:pt>
              </c:numCache>
            </c:numRef>
          </c:val>
        </c:ser>
        <c:ser>
          <c:idx val="1"/>
          <c:order val="1"/>
          <c:tx>
            <c:strRef>
              <c:f>'direct cache'!$E$7</c:f>
              <c:strCache>
                <c:ptCount val="1"/>
                <c:pt idx="0">
                  <c:v>IO</c:v>
                </c:pt>
              </c:strCache>
            </c:strRef>
          </c:tx>
          <c:invertIfNegative val="0"/>
          <c:cat>
            <c:strRef>
              <c:f>'direct cache'!$C$8:$C$11</c:f>
              <c:strCache>
                <c:ptCount val="4"/>
                <c:pt idx="0">
                  <c:v>No cache 1st scan </c:v>
                </c:pt>
                <c:pt idx="1">
                  <c:v>No cache 2nd scan </c:v>
                </c:pt>
                <c:pt idx="2">
                  <c:v>direct cache on 1st scan</c:v>
                </c:pt>
                <c:pt idx="3">
                  <c:v>direct cache on 2nd scan</c:v>
                </c:pt>
              </c:strCache>
            </c:strRef>
          </c:cat>
          <c:val>
            <c:numRef>
              <c:f>'direct cache'!$E$8:$E$11</c:f>
              <c:numCache>
                <c:formatCode>General</c:formatCode>
                <c:ptCount val="4"/>
                <c:pt idx="0">
                  <c:v>106.27698100000001</c:v>
                </c:pt>
                <c:pt idx="1">
                  <c:v>106.3897019999998</c:v>
                </c:pt>
                <c:pt idx="2">
                  <c:v>105.27686799999998</c:v>
                </c:pt>
                <c:pt idx="3">
                  <c:v>4.3866940000000003</c:v>
                </c:pt>
              </c:numCache>
            </c:numRef>
          </c:val>
        </c:ser>
        <c:ser>
          <c:idx val="2"/>
          <c:order val="2"/>
          <c:tx>
            <c:strRef>
              <c:f>'direct cache'!$F$7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strRef>
              <c:f>'direct cache'!$C$8:$C$11</c:f>
              <c:strCache>
                <c:ptCount val="4"/>
                <c:pt idx="0">
                  <c:v>No cache 1st scan </c:v>
                </c:pt>
                <c:pt idx="1">
                  <c:v>No cache 2nd scan </c:v>
                </c:pt>
                <c:pt idx="2">
                  <c:v>direct cache on 1st scan</c:v>
                </c:pt>
                <c:pt idx="3">
                  <c:v>direct cache on 2nd scan</c:v>
                </c:pt>
              </c:strCache>
            </c:strRef>
          </c:cat>
          <c:val>
            <c:numRef>
              <c:f>'direct cache'!$F$8:$F$11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308928"/>
        <c:axId val="43310464"/>
      </c:barChart>
      <c:barChart>
        <c:barDir val="bar"/>
        <c:grouping val="clustered"/>
        <c:varyColors val="0"/>
        <c:ser>
          <c:idx val="3"/>
          <c:order val="3"/>
          <c:tx>
            <c:strRef>
              <c:f>'direct cache'!$G$7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'direct cache'!$C$8:$C$11</c:f>
              <c:strCache>
                <c:ptCount val="4"/>
                <c:pt idx="0">
                  <c:v>No cache 1st scan </c:v>
                </c:pt>
                <c:pt idx="1">
                  <c:v>No cache 2nd scan </c:v>
                </c:pt>
                <c:pt idx="2">
                  <c:v>direct cache on 1st scan</c:v>
                </c:pt>
                <c:pt idx="3">
                  <c:v>direct cache on 2nd scan</c:v>
                </c:pt>
              </c:strCache>
            </c:strRef>
          </c:cat>
          <c:val>
            <c:numRef>
              <c:f>'direct cache'!$G$8:$G$11</c:f>
              <c:numCache>
                <c:formatCode>0</c:formatCode>
                <c:ptCount val="4"/>
                <c:pt idx="0">
                  <c:v>146.8308160000004</c:v>
                </c:pt>
                <c:pt idx="1">
                  <c:v>146.87454700000001</c:v>
                </c:pt>
                <c:pt idx="2">
                  <c:v>146.90154000000001</c:v>
                </c:pt>
                <c:pt idx="3">
                  <c:v>36.475816000000002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318272"/>
        <c:axId val="43316736"/>
      </c:barChart>
      <c:catAx>
        <c:axId val="43308928"/>
        <c:scaling>
          <c:orientation val="minMax"/>
        </c:scaling>
        <c:delete val="0"/>
        <c:axPos val="l"/>
        <c:majorTickMark val="out"/>
        <c:minorTickMark val="none"/>
        <c:tickLblPos val="nextTo"/>
        <c:crossAx val="43310464"/>
        <c:crosses val="autoZero"/>
        <c:auto val="1"/>
        <c:lblAlgn val="ctr"/>
        <c:lblOffset val="100"/>
        <c:noMultiLvlLbl val="0"/>
      </c:catAx>
      <c:valAx>
        <c:axId val="4331046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Elapsed time (s) 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3308928"/>
        <c:crosses val="autoZero"/>
        <c:crossBetween val="between"/>
      </c:valAx>
      <c:valAx>
        <c:axId val="43316736"/>
        <c:scaling>
          <c:orientation val="minMax"/>
        </c:scaling>
        <c:delete val="1"/>
        <c:axPos val="t"/>
        <c:numFmt formatCode="0" sourceLinked="1"/>
        <c:majorTickMark val="out"/>
        <c:minorTickMark val="none"/>
        <c:tickLblPos val="none"/>
        <c:crossAx val="43318272"/>
        <c:crosses val="max"/>
        <c:crossBetween val="between"/>
      </c:valAx>
      <c:catAx>
        <c:axId val="43318272"/>
        <c:scaling>
          <c:orientation val="minMax"/>
        </c:scaling>
        <c:delete val="1"/>
        <c:axPos val="l"/>
        <c:majorTickMark val="out"/>
        <c:minorTickMark val="none"/>
        <c:tickLblPos val="none"/>
        <c:crossAx val="43316736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3"/>
        <c:delete val="1"/>
      </c:legendEntry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oracle_waits_101!$C$11</c:f>
              <c:strCache>
                <c:ptCount val="1"/>
                <c:pt idx="0">
                  <c:v>IO</c:v>
                </c:pt>
              </c:strCache>
            </c:strRef>
          </c:tx>
          <c:invertIfNegative val="0"/>
          <c:cat>
            <c:strRef>
              <c:f>oracle_waits_101!$B$12:$B$14</c:f>
              <c:strCache>
                <c:ptCount val="3"/>
                <c:pt idx="0">
                  <c:v>SAS disk no flash cache</c:v>
                </c:pt>
                <c:pt idx="1">
                  <c:v>SAS disk with flash cache</c:v>
                </c:pt>
                <c:pt idx="2">
                  <c:v>SSD disks (no flash cache)</c:v>
                </c:pt>
              </c:strCache>
            </c:strRef>
          </c:cat>
          <c:val>
            <c:numRef>
              <c:f>oracle_waits_101!$C$12:$C$14</c:f>
              <c:numCache>
                <c:formatCode>General</c:formatCode>
                <c:ptCount val="3"/>
                <c:pt idx="0">
                  <c:v>1184.9031319999999</c:v>
                </c:pt>
                <c:pt idx="1">
                  <c:v>393.13958700000001</c:v>
                </c:pt>
                <c:pt idx="2">
                  <c:v>89.590592999999998</c:v>
                </c:pt>
              </c:numCache>
            </c:numRef>
          </c:val>
        </c:ser>
        <c:ser>
          <c:idx val="1"/>
          <c:order val="1"/>
          <c:tx>
            <c:strRef>
              <c:f>oracle_waits_101!$D$11</c:f>
              <c:strCache>
                <c:ptCount val="1"/>
                <c:pt idx="0">
                  <c:v>CPU</c:v>
                </c:pt>
              </c:strCache>
            </c:strRef>
          </c:tx>
          <c:invertIfNegative val="0"/>
          <c:cat>
            <c:strRef>
              <c:f>oracle_waits_101!$B$12:$B$14</c:f>
              <c:strCache>
                <c:ptCount val="3"/>
                <c:pt idx="0">
                  <c:v>SAS disk no flash cache</c:v>
                </c:pt>
                <c:pt idx="1">
                  <c:v>SAS disk with flash cache</c:v>
                </c:pt>
                <c:pt idx="2">
                  <c:v>SSD disks (no flash cache)</c:v>
                </c:pt>
              </c:strCache>
            </c:strRef>
          </c:cat>
          <c:val>
            <c:numRef>
              <c:f>oracle_waits_101!$D$12:$D$14</c:f>
              <c:numCache>
                <c:formatCode>General</c:formatCode>
                <c:ptCount val="3"/>
                <c:pt idx="0">
                  <c:v>54.626677000000001</c:v>
                </c:pt>
                <c:pt idx="1">
                  <c:v>36.081502</c:v>
                </c:pt>
                <c:pt idx="2">
                  <c:v>29.503516999999999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699200"/>
        <c:axId val="43709184"/>
      </c:barChart>
      <c:barChart>
        <c:barDir val="bar"/>
        <c:grouping val="stacked"/>
        <c:varyColors val="0"/>
        <c:ser>
          <c:idx val="2"/>
          <c:order val="2"/>
          <c:tx>
            <c:strRef>
              <c:f>oracle_waits_101!$E$11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</c:spPr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oracle_waits_101!$E$12:$E$14</c:f>
              <c:numCache>
                <c:formatCode>#,##0</c:formatCode>
                <c:ptCount val="3"/>
                <c:pt idx="0">
                  <c:v>1239.5298089999999</c:v>
                </c:pt>
                <c:pt idx="1">
                  <c:v>429.22108900000001</c:v>
                </c:pt>
                <c:pt idx="2">
                  <c:v>119.09411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712896"/>
        <c:axId val="43711104"/>
      </c:barChart>
      <c:catAx>
        <c:axId val="4369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3709184"/>
        <c:crosses val="autoZero"/>
        <c:auto val="1"/>
        <c:lblAlgn val="ctr"/>
        <c:lblOffset val="100"/>
        <c:noMultiLvlLbl val="0"/>
      </c:catAx>
      <c:valAx>
        <c:axId val="4370918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AU" dirty="0" smtClean="0"/>
                  <a:t>Seconds</a:t>
                </a:r>
                <a:endParaRPr lang="en-A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3699200"/>
        <c:crosses val="autoZero"/>
        <c:crossBetween val="between"/>
      </c:valAx>
      <c:valAx>
        <c:axId val="43711104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43712896"/>
        <c:crosses val="max"/>
        <c:crossBetween val="between"/>
      </c:valAx>
      <c:catAx>
        <c:axId val="43712896"/>
        <c:scaling>
          <c:orientation val="minMax"/>
        </c:scaling>
        <c:delete val="1"/>
        <c:axPos val="l"/>
        <c:majorTickMark val="out"/>
        <c:minorTickMark val="none"/>
        <c:tickLblPos val="nextTo"/>
        <c:crossAx val="43711104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2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redo_ssd!$J$1</c:f>
              <c:strCache>
                <c:ptCount val="1"/>
                <c:pt idx="0">
                  <c:v>DB CPU</c:v>
                </c:pt>
              </c:strCache>
            </c:strRef>
          </c:tx>
          <c:invertIfNegative val="0"/>
          <c:cat>
            <c:strRef>
              <c:f>redo_ssd!$I$2:$I$5</c:f>
              <c:strCache>
                <c:ptCount val="4"/>
                <c:pt idx="0">
                  <c:v>SAS redo 10 concurrent (avg)</c:v>
                </c:pt>
                <c:pt idx="1">
                  <c:v>SSD redo 10 concurrent (avg)</c:v>
                </c:pt>
                <c:pt idx="2">
                  <c:v>SAS redo 1 concurrent</c:v>
                </c:pt>
                <c:pt idx="3">
                  <c:v>SSD redo 1 concurrent</c:v>
                </c:pt>
              </c:strCache>
            </c:strRef>
          </c:cat>
          <c:val>
            <c:numRef>
              <c:f>redo_ssd!$J$2:$J$5</c:f>
              <c:numCache>
                <c:formatCode>#,##0</c:formatCode>
                <c:ptCount val="4"/>
                <c:pt idx="0">
                  <c:v>73.166776900000002</c:v>
                </c:pt>
                <c:pt idx="1">
                  <c:v>82.697827799999999</c:v>
                </c:pt>
                <c:pt idx="2">
                  <c:v>72.203023999999999</c:v>
                </c:pt>
                <c:pt idx="3">
                  <c:v>75.404537000000005</c:v>
                </c:pt>
              </c:numCache>
            </c:numRef>
          </c:val>
        </c:ser>
        <c:ser>
          <c:idx val="1"/>
          <c:order val="1"/>
          <c:tx>
            <c:strRef>
              <c:f>redo_ssd!$K$1</c:f>
              <c:strCache>
                <c:ptCount val="1"/>
                <c:pt idx="0">
                  <c:v>Log IO </c:v>
                </c:pt>
              </c:strCache>
            </c:strRef>
          </c:tx>
          <c:invertIfNegative val="0"/>
          <c:cat>
            <c:strRef>
              <c:f>redo_ssd!$I$2:$I$5</c:f>
              <c:strCache>
                <c:ptCount val="4"/>
                <c:pt idx="0">
                  <c:v>SAS redo 10 concurrent (avg)</c:v>
                </c:pt>
                <c:pt idx="1">
                  <c:v>SSD redo 10 concurrent (avg)</c:v>
                </c:pt>
                <c:pt idx="2">
                  <c:v>SAS redo 1 concurrent</c:v>
                </c:pt>
                <c:pt idx="3">
                  <c:v>SSD redo 1 concurrent</c:v>
                </c:pt>
              </c:strCache>
            </c:strRef>
          </c:cat>
          <c:val>
            <c:numRef>
              <c:f>redo_ssd!$K$2:$K$5</c:f>
              <c:numCache>
                <c:formatCode>#,##0</c:formatCode>
                <c:ptCount val="4"/>
                <c:pt idx="0">
                  <c:v>278.9623277</c:v>
                </c:pt>
                <c:pt idx="1">
                  <c:v>6801.8524711</c:v>
                </c:pt>
                <c:pt idx="2">
                  <c:v>163.37625700000001</c:v>
                </c:pt>
                <c:pt idx="3">
                  <c:v>931.40406599999994</c:v>
                </c:pt>
              </c:numCache>
            </c:numRef>
          </c:val>
        </c:ser>
        <c:ser>
          <c:idx val="2"/>
          <c:order val="2"/>
          <c:tx>
            <c:strRef>
              <c:f>redo_ssd!$L$1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strRef>
              <c:f>redo_ssd!$I$2:$I$5</c:f>
              <c:strCache>
                <c:ptCount val="4"/>
                <c:pt idx="0">
                  <c:v>SAS redo 10 concurrent (avg)</c:v>
                </c:pt>
                <c:pt idx="1">
                  <c:v>SSD redo 10 concurrent (avg)</c:v>
                </c:pt>
                <c:pt idx="2">
                  <c:v>SAS redo 1 concurrent</c:v>
                </c:pt>
                <c:pt idx="3">
                  <c:v>SSD redo 1 concurrent</c:v>
                </c:pt>
              </c:strCache>
            </c:strRef>
          </c:cat>
          <c:val>
            <c:numRef>
              <c:f>redo_ssd!$L$2:$L$5</c:f>
              <c:numCache>
                <c:formatCode>#,##0</c:formatCode>
                <c:ptCount val="4"/>
                <c:pt idx="0">
                  <c:v>8.0763299999999996E-2</c:v>
                </c:pt>
                <c:pt idx="1">
                  <c:v>7.15639E-2</c:v>
                </c:pt>
                <c:pt idx="2">
                  <c:v>3.7750000000000001E-3</c:v>
                </c:pt>
                <c:pt idx="3">
                  <c:v>6.5290000000000001E-3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766912"/>
        <c:axId val="43768448"/>
      </c:barChart>
      <c:barChart>
        <c:barDir val="bar"/>
        <c:grouping val="stacked"/>
        <c:varyColors val="0"/>
        <c:ser>
          <c:idx val="3"/>
          <c:order val="3"/>
          <c:tx>
            <c:strRef>
              <c:f>redo_ssd!$M$1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4.6235183815962984E-2"/>
                  <c:y val="1.11856823266219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32133016133691211"/>
                  <c:y val="7.81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50593155526420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019635493288411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redo_ssd!$I$2:$I$5</c:f>
              <c:strCache>
                <c:ptCount val="4"/>
                <c:pt idx="0">
                  <c:v>SAS redo 10 concurrent (avg)</c:v>
                </c:pt>
                <c:pt idx="1">
                  <c:v>SSD redo 10 concurrent (avg)</c:v>
                </c:pt>
                <c:pt idx="2">
                  <c:v>SAS redo 1 concurrent</c:v>
                </c:pt>
                <c:pt idx="3">
                  <c:v>SSD redo 1 concurrent</c:v>
                </c:pt>
              </c:strCache>
            </c:strRef>
          </c:cat>
          <c:val>
            <c:numRef>
              <c:f>redo_ssd!$M$2:$M$5</c:f>
              <c:numCache>
                <c:formatCode>#,##0</c:formatCode>
                <c:ptCount val="4"/>
                <c:pt idx="0">
                  <c:v>352.20986790000001</c:v>
                </c:pt>
                <c:pt idx="1">
                  <c:v>6884.6218627999997</c:v>
                </c:pt>
                <c:pt idx="2">
                  <c:v>235.583056</c:v>
                </c:pt>
                <c:pt idx="3">
                  <c:v>1006.8151319999999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780352"/>
        <c:axId val="43778816"/>
      </c:barChart>
      <c:catAx>
        <c:axId val="43766912"/>
        <c:scaling>
          <c:orientation val="minMax"/>
        </c:scaling>
        <c:delete val="0"/>
        <c:axPos val="l"/>
        <c:majorTickMark val="out"/>
        <c:minorTickMark val="none"/>
        <c:tickLblPos val="nextTo"/>
        <c:crossAx val="43768448"/>
        <c:crosses val="autoZero"/>
        <c:auto val="1"/>
        <c:lblAlgn val="ctr"/>
        <c:lblOffset val="100"/>
        <c:noMultiLvlLbl val="0"/>
      </c:catAx>
      <c:valAx>
        <c:axId val="4376844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Elapsed time (s)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43766912"/>
        <c:crosses val="autoZero"/>
        <c:crossBetween val="between"/>
      </c:valAx>
      <c:valAx>
        <c:axId val="43778816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43780352"/>
        <c:crosses val="max"/>
        <c:crossBetween val="between"/>
      </c:valAx>
      <c:catAx>
        <c:axId val="43780352"/>
        <c:scaling>
          <c:orientation val="minMax"/>
        </c:scaling>
        <c:delete val="1"/>
        <c:axPos val="l"/>
        <c:majorTickMark val="out"/>
        <c:minorTickMark val="none"/>
        <c:tickLblPos val="nextTo"/>
        <c:crossAx val="43778816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3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microseconds</c:v>
                </c:pt>
              </c:strCache>
            </c:strRef>
          </c:tx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Magnetic Disk</c:v>
                </c:pt>
                <c:pt idx="1">
                  <c:v>SSD SATA Flash</c:v>
                </c:pt>
                <c:pt idx="2">
                  <c:v>SSD PCI flash</c:v>
                </c:pt>
                <c:pt idx="3">
                  <c:v>SSD DDR-RAM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4000</c:v>
                </c:pt>
                <c:pt idx="1">
                  <c:v>80</c:v>
                </c:pt>
                <c:pt idx="2">
                  <c:v>25</c:v>
                </c:pt>
                <c:pt idx="3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Magnetic Disk</c:v>
                </c:pt>
                <c:pt idx="1">
                  <c:v>SSD SATA Flash</c:v>
                </c:pt>
                <c:pt idx="2">
                  <c:v>SSD PCI flash</c:v>
                </c:pt>
                <c:pt idx="3">
                  <c:v>SSD DDR-RAM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Magnetic Disk</c:v>
                </c:pt>
                <c:pt idx="1">
                  <c:v>SSD SATA Flash</c:v>
                </c:pt>
                <c:pt idx="2">
                  <c:v>SSD PCI flash</c:v>
                </c:pt>
                <c:pt idx="3">
                  <c:v>SSD DDR-RAM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3734656"/>
        <c:axId val="103744640"/>
      </c:barChart>
      <c:catAx>
        <c:axId val="1037346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3744640"/>
        <c:crosses val="autoZero"/>
        <c:auto val="1"/>
        <c:lblAlgn val="ctr"/>
        <c:lblOffset val="100"/>
        <c:noMultiLvlLbl val="0"/>
      </c:catAx>
      <c:valAx>
        <c:axId val="10374464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79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AU" dirty="0" smtClean="0"/>
                  <a:t>Seek time (us)</a:t>
                </a:r>
                <a:endParaRPr lang="en-AU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103734656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SATA HDD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Idle</c:v>
                </c:pt>
                <c:pt idx="1">
                  <c:v>Seek</c:v>
                </c:pt>
                <c:pt idx="2">
                  <c:v>Start up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8</c:v>
                </c:pt>
                <c:pt idx="1">
                  <c:v>10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Flash SSD</c:v>
                </c:pt>
              </c:strCache>
            </c:strRef>
          </c:tx>
          <c:invertIfNegative val="0"/>
          <c:cat>
            <c:strRef>
              <c:f>Sheet1!$B$1:$D$1</c:f>
              <c:strCache>
                <c:ptCount val="3"/>
                <c:pt idx="0">
                  <c:v>Idle</c:v>
                </c:pt>
                <c:pt idx="1">
                  <c:v>Seek</c:v>
                </c:pt>
                <c:pt idx="2">
                  <c:v>Start up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8.0000000000000043E-2</c:v>
                </c:pt>
                <c:pt idx="1">
                  <c:v>0.15000000000000024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828864"/>
        <c:axId val="33830400"/>
      </c:barChart>
      <c:catAx>
        <c:axId val="33828864"/>
        <c:scaling>
          <c:orientation val="minMax"/>
        </c:scaling>
        <c:delete val="0"/>
        <c:axPos val="l"/>
        <c:majorTickMark val="out"/>
        <c:minorTickMark val="none"/>
        <c:tickLblPos val="nextTo"/>
        <c:crossAx val="33830400"/>
        <c:crossesAt val="1.0000000000000041E-3"/>
        <c:auto val="1"/>
        <c:lblAlgn val="ctr"/>
        <c:lblOffset val="100"/>
        <c:noMultiLvlLbl val="0"/>
      </c:catAx>
      <c:valAx>
        <c:axId val="33830400"/>
        <c:scaling>
          <c:logBase val="10"/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AU" dirty="0" smtClean="0"/>
                  <a:t>Watts (logarithmic</a:t>
                </a:r>
                <a:r>
                  <a:rPr lang="en-AU" baseline="0" dirty="0" smtClean="0"/>
                  <a:t> scale)</a:t>
                </a:r>
                <a:endParaRPr lang="en-AU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38288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'Price Compare'!$I$1</c:f>
              <c:strCache>
                <c:ptCount val="1"/>
                <c:pt idx="0">
                  <c:v>$/IOP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2"/>
              <c:layout>
                <c:manualLayout>
                  <c:x val="-1.0522361260477103E-2"/>
                  <c:y val="-4.5497634859388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522361260477103E-2"/>
                  <c:y val="-3.5387049335079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5159723289122083E-3"/>
                  <c:y val="-4.29699884783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5159723289121832E-3"/>
                  <c:y val="-3.5387049335079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'Price Compare'!$A$2:$A$7</c:f>
              <c:strCache>
                <c:ptCount val="6"/>
                <c:pt idx="0">
                  <c:v>Seagate SATA HDD</c:v>
                </c:pt>
                <c:pt idx="1">
                  <c:v>Seagate SAS HDD</c:v>
                </c:pt>
                <c:pt idx="2">
                  <c:v>Intel MLC SATA SSD</c:v>
                </c:pt>
                <c:pt idx="3">
                  <c:v>Intel SLC SATA SSD</c:v>
                </c:pt>
                <c:pt idx="4">
                  <c:v>FusionIO PCI MLC Duo SSD</c:v>
                </c:pt>
                <c:pt idx="5">
                  <c:v>FusionIO PCI SLC SSD</c:v>
                </c:pt>
              </c:strCache>
            </c:strRef>
          </c:cat>
          <c:val>
            <c:numRef>
              <c:f>'Price Compare'!$I$2:$I$7</c:f>
              <c:numCache>
                <c:formatCode>#,##0.00</c:formatCode>
                <c:ptCount val="6"/>
                <c:pt idx="0">
                  <c:v>2.3800000000000003</c:v>
                </c:pt>
                <c:pt idx="1">
                  <c:v>1.53</c:v>
                </c:pt>
                <c:pt idx="2">
                  <c:v>4.6750000000000014E-2</c:v>
                </c:pt>
                <c:pt idx="3">
                  <c:v>5.2500000000000012E-2</c:v>
                </c:pt>
                <c:pt idx="4">
                  <c:v>5.8424908424908426E-2</c:v>
                </c:pt>
                <c:pt idx="5">
                  <c:v>6.1071428571428568E-2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308800"/>
        <c:axId val="5311104"/>
      </c:barChart>
      <c:barChart>
        <c:barDir val="bar"/>
        <c:grouping val="clustered"/>
        <c:varyColors val="0"/>
        <c:ser>
          <c:idx val="1"/>
          <c:order val="1"/>
          <c:tx>
            <c:strRef>
              <c:f>'Price Compare'!$J$1</c:f>
              <c:strCache>
                <c:ptCount val="1"/>
                <c:pt idx="0">
                  <c:v>$/GB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1.0869516328834506E-2"/>
                  <c:y val="-2.41400180756562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'Price Compare'!$A$2:$A$7</c:f>
              <c:strCache>
                <c:ptCount val="6"/>
                <c:pt idx="0">
                  <c:v>Seagate SATA HDD</c:v>
                </c:pt>
                <c:pt idx="1">
                  <c:v>Seagate SAS HDD</c:v>
                </c:pt>
                <c:pt idx="2">
                  <c:v>Intel MLC SATA SSD</c:v>
                </c:pt>
                <c:pt idx="3">
                  <c:v>Intel SLC SATA SSD</c:v>
                </c:pt>
                <c:pt idx="4">
                  <c:v>FusionIO PCI MLC Duo SSD</c:v>
                </c:pt>
                <c:pt idx="5">
                  <c:v>FusionIO PCI SLC SSD</c:v>
                </c:pt>
              </c:strCache>
            </c:strRef>
          </c:cat>
          <c:val>
            <c:numRef>
              <c:f>'Price Compare'!$J$2:$J$7</c:f>
              <c:numCache>
                <c:formatCode>#,##0.00</c:formatCode>
                <c:ptCount val="6"/>
                <c:pt idx="0">
                  <c:v>9.1145833333333343E-2</c:v>
                </c:pt>
                <c:pt idx="1">
                  <c:v>1</c:v>
                </c:pt>
                <c:pt idx="2">
                  <c:v>6.875</c:v>
                </c:pt>
                <c:pt idx="3">
                  <c:v>21.875</c:v>
                </c:pt>
                <c:pt idx="4">
                  <c:v>24.921875000000082</c:v>
                </c:pt>
                <c:pt idx="5">
                  <c:v>53.4375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80"/>
        <c:axId val="5331584"/>
        <c:axId val="5329664"/>
      </c:barChart>
      <c:catAx>
        <c:axId val="5308800"/>
        <c:scaling>
          <c:orientation val="minMax"/>
        </c:scaling>
        <c:delete val="0"/>
        <c:axPos val="l"/>
        <c:majorTickMark val="out"/>
        <c:minorTickMark val="none"/>
        <c:tickLblPos val="nextTo"/>
        <c:crossAx val="5311104"/>
        <c:crosses val="autoZero"/>
        <c:auto val="1"/>
        <c:lblAlgn val="ctr"/>
        <c:lblOffset val="100"/>
        <c:noMultiLvlLbl val="0"/>
      </c:catAx>
      <c:valAx>
        <c:axId val="5311104"/>
        <c:scaling>
          <c:orientation val="minMax"/>
        </c:scaling>
        <c:delete val="0"/>
        <c:axPos val="b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 smtClean="0"/>
                  <a:t>$/</a:t>
                </a:r>
                <a:r>
                  <a:rPr lang="en-US" dirty="0"/>
                  <a:t>IOP</a:t>
                </a:r>
              </a:p>
            </c:rich>
          </c:tx>
          <c:overlay val="0"/>
        </c:title>
        <c:numFmt formatCode="#,##0.00" sourceLinked="1"/>
        <c:majorTickMark val="out"/>
        <c:minorTickMark val="none"/>
        <c:tickLblPos val="nextTo"/>
        <c:crossAx val="5308800"/>
        <c:crosses val="autoZero"/>
        <c:crossBetween val="between"/>
      </c:valAx>
      <c:valAx>
        <c:axId val="5329664"/>
        <c:scaling>
          <c:orientation val="minMax"/>
        </c:scaling>
        <c:delete val="0"/>
        <c:axPos val="t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$/GB</a:t>
                </a:r>
              </a:p>
            </c:rich>
          </c:tx>
          <c:overlay val="0"/>
        </c:title>
        <c:numFmt formatCode="#,##0.00" sourceLinked="1"/>
        <c:majorTickMark val="out"/>
        <c:minorTickMark val="none"/>
        <c:tickLblPos val="nextTo"/>
        <c:crossAx val="5331584"/>
        <c:crosses val="max"/>
        <c:crossBetween val="between"/>
      </c:valAx>
      <c:catAx>
        <c:axId val="5331584"/>
        <c:scaling>
          <c:orientation val="minMax"/>
        </c:scaling>
        <c:delete val="1"/>
        <c:axPos val="l"/>
        <c:majorTickMark val="out"/>
        <c:minorTickMark val="none"/>
        <c:tickLblPos val="none"/>
        <c:crossAx val="5329664"/>
        <c:crosses val="autoZero"/>
        <c:auto val="1"/>
        <c:lblAlgn val="ctr"/>
        <c:lblOffset val="100"/>
        <c:noMultiLvlLbl val="0"/>
      </c:cat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Microseconds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6.159723572300147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Read (4k page seek)</c:v>
                </c:pt>
                <c:pt idx="1">
                  <c:v>First insert (4k page write)</c:v>
                </c:pt>
                <c:pt idx="2">
                  <c:v>Update (256K block erase)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</c:v>
                </c:pt>
                <c:pt idx="1">
                  <c:v>250</c:v>
                </c:pt>
                <c:pt idx="2">
                  <c:v>2000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630528"/>
        <c:axId val="42637568"/>
      </c:barChart>
      <c:catAx>
        <c:axId val="42630528"/>
        <c:scaling>
          <c:orientation val="minMax"/>
        </c:scaling>
        <c:delete val="0"/>
        <c:axPos val="l"/>
        <c:majorTickMark val="out"/>
        <c:minorTickMark val="none"/>
        <c:tickLblPos val="nextTo"/>
        <c:crossAx val="42637568"/>
        <c:crosses val="autoZero"/>
        <c:auto val="1"/>
        <c:lblAlgn val="ctr"/>
        <c:lblOffset val="100"/>
        <c:noMultiLvlLbl val="0"/>
      </c:catAx>
      <c:valAx>
        <c:axId val="42637568"/>
        <c:scaling>
          <c:orientation val="minMax"/>
          <c:max val="20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Microseconds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2630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'X25 Reads'!$B$1</c:f>
              <c:strCache>
                <c:ptCount val="1"/>
                <c:pt idx="0">
                  <c:v>CPU</c:v>
                </c:pt>
              </c:strCache>
            </c:strRef>
          </c:tx>
          <c:invertIfNegative val="0"/>
          <c:cat>
            <c:strRef>
              <c:f>'X25 Reads'!$A$2:$A$4</c:f>
              <c:strCache>
                <c:ptCount val="3"/>
                <c:pt idx="0">
                  <c:v>No Flash</c:v>
                </c:pt>
                <c:pt idx="1">
                  <c:v>Flash cache</c:v>
                </c:pt>
                <c:pt idx="2">
                  <c:v>Flash tablespace</c:v>
                </c:pt>
              </c:strCache>
            </c:strRef>
          </c:cat>
          <c:val>
            <c:numRef>
              <c:f>'X25 Reads'!$B$2:$B$4</c:f>
              <c:numCache>
                <c:formatCode>General</c:formatCode>
                <c:ptCount val="3"/>
                <c:pt idx="0">
                  <c:v>36.96</c:v>
                </c:pt>
                <c:pt idx="1">
                  <c:v>37.64</c:v>
                </c:pt>
                <c:pt idx="2">
                  <c:v>34.849999999999994</c:v>
                </c:pt>
              </c:numCache>
            </c:numRef>
          </c:val>
        </c:ser>
        <c:ser>
          <c:idx val="1"/>
          <c:order val="1"/>
          <c:tx>
            <c:strRef>
              <c:f>'X25 Reads'!$C$1</c:f>
              <c:strCache>
                <c:ptCount val="1"/>
                <c:pt idx="0">
                  <c:v>db file IO</c:v>
                </c:pt>
              </c:strCache>
            </c:strRef>
          </c:tx>
          <c:invertIfNegative val="0"/>
          <c:cat>
            <c:strRef>
              <c:f>'X25 Reads'!$A$2:$A$4</c:f>
              <c:strCache>
                <c:ptCount val="3"/>
                <c:pt idx="0">
                  <c:v>No Flash</c:v>
                </c:pt>
                <c:pt idx="1">
                  <c:v>Flash cache</c:v>
                </c:pt>
                <c:pt idx="2">
                  <c:v>Flash tablespace</c:v>
                </c:pt>
              </c:strCache>
            </c:strRef>
          </c:cat>
          <c:val>
            <c:numRef>
              <c:f>'X25 Reads'!$C$2:$C$4</c:f>
              <c:numCache>
                <c:formatCode>General</c:formatCode>
                <c:ptCount val="3"/>
                <c:pt idx="0">
                  <c:v>487.72999999999894</c:v>
                </c:pt>
                <c:pt idx="1">
                  <c:v>99.740000000000023</c:v>
                </c:pt>
                <c:pt idx="2">
                  <c:v>17.14</c:v>
                </c:pt>
              </c:numCache>
            </c:numRef>
          </c:val>
        </c:ser>
        <c:ser>
          <c:idx val="2"/>
          <c:order val="2"/>
          <c:tx>
            <c:strRef>
              <c:f>'X25 Reads'!$D$1</c:f>
              <c:strCache>
                <c:ptCount val="1"/>
                <c:pt idx="0">
                  <c:v>flash cache IO </c:v>
                </c:pt>
              </c:strCache>
            </c:strRef>
          </c:tx>
          <c:invertIfNegative val="0"/>
          <c:cat>
            <c:strRef>
              <c:f>'X25 Reads'!$A$2:$A$4</c:f>
              <c:strCache>
                <c:ptCount val="3"/>
                <c:pt idx="0">
                  <c:v>No Flash</c:v>
                </c:pt>
                <c:pt idx="1">
                  <c:v>Flash cache</c:v>
                </c:pt>
                <c:pt idx="2">
                  <c:v>Flash tablespace</c:v>
                </c:pt>
              </c:strCache>
            </c:strRef>
          </c:cat>
          <c:val>
            <c:numRef>
              <c:f>'X25 Reads'!$D$2:$D$4</c:f>
              <c:numCache>
                <c:formatCode>General</c:formatCode>
                <c:ptCount val="3"/>
                <c:pt idx="0">
                  <c:v>0</c:v>
                </c:pt>
                <c:pt idx="1">
                  <c:v>8.4</c:v>
                </c:pt>
              </c:numCache>
            </c:numRef>
          </c:val>
        </c:ser>
        <c:ser>
          <c:idx val="3"/>
          <c:order val="3"/>
          <c:tx>
            <c:strRef>
              <c:f>'X25 Reads'!$E$1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strRef>
              <c:f>'X25 Reads'!$A$2:$A$4</c:f>
              <c:strCache>
                <c:ptCount val="3"/>
                <c:pt idx="0">
                  <c:v>No Flash</c:v>
                </c:pt>
                <c:pt idx="1">
                  <c:v>Flash cache</c:v>
                </c:pt>
                <c:pt idx="2">
                  <c:v>Flash tablespace</c:v>
                </c:pt>
              </c:strCache>
            </c:strRef>
          </c:cat>
          <c:val>
            <c:numRef>
              <c:f>'X25 Reads'!$E$2:$E$4</c:f>
              <c:numCache>
                <c:formatCode>General</c:formatCode>
                <c:ptCount val="3"/>
                <c:pt idx="0">
                  <c:v>5.0099999999999909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376576"/>
        <c:axId val="42386560"/>
      </c:barChart>
      <c:barChart>
        <c:barDir val="bar"/>
        <c:grouping val="clustered"/>
        <c:varyColors val="0"/>
        <c:ser>
          <c:idx val="4"/>
          <c:order val="4"/>
          <c:tx>
            <c:strRef>
              <c:f>'X25 Reads'!$F$1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'X25 Reads'!$A$2:$A$4</c:f>
              <c:strCache>
                <c:ptCount val="3"/>
                <c:pt idx="0">
                  <c:v>No Flash</c:v>
                </c:pt>
                <c:pt idx="1">
                  <c:v>Flash cache</c:v>
                </c:pt>
                <c:pt idx="2">
                  <c:v>Flash tablespace</c:v>
                </c:pt>
              </c:strCache>
            </c:strRef>
          </c:cat>
          <c:val>
            <c:numRef>
              <c:f>'X25 Reads'!$F$2:$F$4</c:f>
              <c:numCache>
                <c:formatCode>General</c:formatCode>
                <c:ptCount val="3"/>
                <c:pt idx="0">
                  <c:v>529.70000000000005</c:v>
                </c:pt>
                <c:pt idx="1">
                  <c:v>143.26999999999998</c:v>
                </c:pt>
                <c:pt idx="2">
                  <c:v>48.17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94368"/>
        <c:axId val="42388480"/>
      </c:barChart>
      <c:catAx>
        <c:axId val="42376576"/>
        <c:scaling>
          <c:orientation val="minMax"/>
        </c:scaling>
        <c:delete val="0"/>
        <c:axPos val="l"/>
        <c:majorTickMark val="out"/>
        <c:minorTickMark val="none"/>
        <c:tickLblPos val="nextTo"/>
        <c:crossAx val="42386560"/>
        <c:crosses val="autoZero"/>
        <c:auto val="1"/>
        <c:lblAlgn val="ctr"/>
        <c:lblOffset val="100"/>
        <c:noMultiLvlLbl val="0"/>
      </c:catAx>
      <c:valAx>
        <c:axId val="4238656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Elapsed (s)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2376576"/>
        <c:crosses val="autoZero"/>
        <c:crossBetween val="between"/>
      </c:valAx>
      <c:valAx>
        <c:axId val="4238848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42394368"/>
        <c:crosses val="max"/>
        <c:crossBetween val="between"/>
      </c:valAx>
      <c:catAx>
        <c:axId val="42394368"/>
        <c:scaling>
          <c:orientation val="minMax"/>
        </c:scaling>
        <c:delete val="1"/>
        <c:axPos val="l"/>
        <c:majorTickMark val="out"/>
        <c:minorTickMark val="none"/>
        <c:tickLblPos val="none"/>
        <c:crossAx val="42388480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4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'X25 readwrite'!$B$1</c:f>
              <c:strCache>
                <c:ptCount val="1"/>
                <c:pt idx="0">
                  <c:v>CPU</c:v>
                </c:pt>
              </c:strCache>
            </c:strRef>
          </c:tx>
          <c:invertIfNegative val="0"/>
          <c:cat>
            <c:strRef>
              <c:f>'X25 readwrite'!$A$2:$A$4</c:f>
              <c:strCache>
                <c:ptCount val="3"/>
                <c:pt idx="0">
                  <c:v>No Flash</c:v>
                </c:pt>
                <c:pt idx="1">
                  <c:v>Flash Cache</c:v>
                </c:pt>
                <c:pt idx="2">
                  <c:v>Flash tablespace</c:v>
                </c:pt>
              </c:strCache>
            </c:strRef>
          </c:cat>
          <c:val>
            <c:numRef>
              <c:f>'X25 readwrite'!$B$2:$B$4</c:f>
              <c:numCache>
                <c:formatCode>General</c:formatCode>
                <c:ptCount val="3"/>
                <c:pt idx="0">
                  <c:v>29.19</c:v>
                </c:pt>
                <c:pt idx="1">
                  <c:v>22.75</c:v>
                </c:pt>
                <c:pt idx="2">
                  <c:v>26.5</c:v>
                </c:pt>
              </c:numCache>
            </c:numRef>
          </c:val>
        </c:ser>
        <c:ser>
          <c:idx val="1"/>
          <c:order val="1"/>
          <c:tx>
            <c:strRef>
              <c:f>'X25 readwrite'!$C$1</c:f>
              <c:strCache>
                <c:ptCount val="1"/>
                <c:pt idx="0">
                  <c:v>db file IO</c:v>
                </c:pt>
              </c:strCache>
            </c:strRef>
          </c:tx>
          <c:invertIfNegative val="0"/>
          <c:cat>
            <c:strRef>
              <c:f>'X25 readwrite'!$A$2:$A$4</c:f>
              <c:strCache>
                <c:ptCount val="3"/>
                <c:pt idx="0">
                  <c:v>No Flash</c:v>
                </c:pt>
                <c:pt idx="1">
                  <c:v>Flash Cache</c:v>
                </c:pt>
                <c:pt idx="2">
                  <c:v>Flash tablespace</c:v>
                </c:pt>
              </c:strCache>
            </c:strRef>
          </c:cat>
          <c:val>
            <c:numRef>
              <c:f>'X25 readwrite'!$C$2:$C$4</c:f>
              <c:numCache>
                <c:formatCode>General</c:formatCode>
                <c:ptCount val="3"/>
                <c:pt idx="0">
                  <c:v>2722.2</c:v>
                </c:pt>
                <c:pt idx="1">
                  <c:v>706.97</c:v>
                </c:pt>
                <c:pt idx="2">
                  <c:v>103.85</c:v>
                </c:pt>
              </c:numCache>
            </c:numRef>
          </c:val>
        </c:ser>
        <c:ser>
          <c:idx val="2"/>
          <c:order val="2"/>
          <c:tx>
            <c:strRef>
              <c:f>'X25 readwrite'!$D$1</c:f>
              <c:strCache>
                <c:ptCount val="1"/>
                <c:pt idx="0">
                  <c:v>write complete</c:v>
                </c:pt>
              </c:strCache>
            </c:strRef>
          </c:tx>
          <c:invertIfNegative val="0"/>
          <c:cat>
            <c:strRef>
              <c:f>'X25 readwrite'!$A$2:$A$4</c:f>
              <c:strCache>
                <c:ptCount val="3"/>
                <c:pt idx="0">
                  <c:v>No Flash</c:v>
                </c:pt>
                <c:pt idx="1">
                  <c:v>Flash Cache</c:v>
                </c:pt>
                <c:pt idx="2">
                  <c:v>Flash tablespace</c:v>
                </c:pt>
              </c:strCache>
            </c:strRef>
          </c:cat>
          <c:val>
            <c:numRef>
              <c:f>'X25 readwrite'!$D$2:$D$4</c:f>
              <c:numCache>
                <c:formatCode>General</c:formatCode>
                <c:ptCount val="3"/>
                <c:pt idx="0">
                  <c:v>359.05</c:v>
                </c:pt>
                <c:pt idx="1">
                  <c:v>50.290000000000013</c:v>
                </c:pt>
                <c:pt idx="2">
                  <c:v>37.43</c:v>
                </c:pt>
              </c:numCache>
            </c:numRef>
          </c:val>
        </c:ser>
        <c:ser>
          <c:idx val="3"/>
          <c:order val="3"/>
          <c:tx>
            <c:strRef>
              <c:f>'X25 readwrite'!$E$1</c:f>
              <c:strCache>
                <c:ptCount val="1"/>
                <c:pt idx="0">
                  <c:v>free buffer</c:v>
                </c:pt>
              </c:strCache>
            </c:strRef>
          </c:tx>
          <c:invertIfNegative val="0"/>
          <c:cat>
            <c:strRef>
              <c:f>'X25 readwrite'!$A$2:$A$4</c:f>
              <c:strCache>
                <c:ptCount val="3"/>
                <c:pt idx="0">
                  <c:v>No Flash</c:v>
                </c:pt>
                <c:pt idx="1">
                  <c:v>Flash Cache</c:v>
                </c:pt>
                <c:pt idx="2">
                  <c:v>Flash tablespace</c:v>
                </c:pt>
              </c:strCache>
            </c:strRef>
          </c:cat>
          <c:val>
            <c:numRef>
              <c:f>'X25 readwrite'!$E$2:$E$4</c:f>
              <c:numCache>
                <c:formatCode>General</c:formatCode>
                <c:ptCount val="3"/>
                <c:pt idx="0">
                  <c:v>156.81</c:v>
                </c:pt>
                <c:pt idx="1">
                  <c:v>869.38</c:v>
                </c:pt>
                <c:pt idx="2">
                  <c:v>36.620000000000012</c:v>
                </c:pt>
              </c:numCache>
            </c:numRef>
          </c:val>
        </c:ser>
        <c:ser>
          <c:idx val="4"/>
          <c:order val="4"/>
          <c:tx>
            <c:strRef>
              <c:f>'X25 readwrite'!$F$1</c:f>
              <c:strCache>
                <c:ptCount val="1"/>
                <c:pt idx="0">
                  <c:v>flash cache IO</c:v>
                </c:pt>
              </c:strCache>
            </c:strRef>
          </c:tx>
          <c:invertIfNegative val="0"/>
          <c:cat>
            <c:strRef>
              <c:f>'X25 readwrite'!$A$2:$A$4</c:f>
              <c:strCache>
                <c:ptCount val="3"/>
                <c:pt idx="0">
                  <c:v>No Flash</c:v>
                </c:pt>
                <c:pt idx="1">
                  <c:v>Flash Cache</c:v>
                </c:pt>
                <c:pt idx="2">
                  <c:v>Flash tablespace</c:v>
                </c:pt>
              </c:strCache>
            </c:strRef>
          </c:cat>
          <c:val>
            <c:numRef>
              <c:f>'X25 readwrite'!$F$2:$F$4</c:f>
              <c:numCache>
                <c:formatCode>General</c:formatCode>
                <c:ptCount val="3"/>
                <c:pt idx="0">
                  <c:v>0</c:v>
                </c:pt>
                <c:pt idx="1">
                  <c:v>3.05</c:v>
                </c:pt>
              </c:numCache>
            </c:numRef>
          </c:val>
        </c:ser>
        <c:ser>
          <c:idx val="5"/>
          <c:order val="5"/>
          <c:tx>
            <c:strRef>
              <c:f>'X25 readwrite'!$G$1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</c:spPr>
          <c:invertIfNegative val="0"/>
          <c:cat>
            <c:strRef>
              <c:f>'X25 readwrite'!$A$2:$A$4</c:f>
              <c:strCache>
                <c:ptCount val="3"/>
                <c:pt idx="0">
                  <c:v>No Flash</c:v>
                </c:pt>
                <c:pt idx="1">
                  <c:v>Flash Cache</c:v>
                </c:pt>
                <c:pt idx="2">
                  <c:v>Flash tablespace</c:v>
                </c:pt>
              </c:strCache>
            </c:strRef>
          </c:cat>
          <c:val>
            <c:numRef>
              <c:f>'X25 readwrite'!$G$2:$G$4</c:f>
              <c:numCache>
                <c:formatCode>General</c:formatCode>
                <c:ptCount val="3"/>
                <c:pt idx="0">
                  <c:v>21.760000000000186</c:v>
                </c:pt>
                <c:pt idx="1">
                  <c:v>40.670000000000073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459136"/>
        <c:axId val="42460672"/>
      </c:barChart>
      <c:barChart>
        <c:barDir val="bar"/>
        <c:grouping val="clustered"/>
        <c:varyColors val="0"/>
        <c:ser>
          <c:idx val="6"/>
          <c:order val="6"/>
          <c:tx>
            <c:strRef>
              <c:f>'X25 readwrite'!$H$1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2.0075279664189784E-2"/>
                  <c:y val="-8.6393068962984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'X25 readwrite'!$A$2:$A$4</c:f>
              <c:strCache>
                <c:ptCount val="3"/>
                <c:pt idx="0">
                  <c:v>No Flash</c:v>
                </c:pt>
                <c:pt idx="1">
                  <c:v>Flash Cache</c:v>
                </c:pt>
                <c:pt idx="2">
                  <c:v>Flash tablespace</c:v>
                </c:pt>
              </c:strCache>
            </c:strRef>
          </c:cat>
          <c:val>
            <c:numRef>
              <c:f>'X25 readwrite'!$H$2:$H$4</c:f>
              <c:numCache>
                <c:formatCode>#,##0</c:formatCode>
                <c:ptCount val="3"/>
                <c:pt idx="0">
                  <c:v>3289.01</c:v>
                </c:pt>
                <c:pt idx="1">
                  <c:v>1693.11</c:v>
                </c:pt>
                <c:pt idx="2">
                  <c:v>199.59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480768"/>
        <c:axId val="42462592"/>
      </c:barChart>
      <c:catAx>
        <c:axId val="42459136"/>
        <c:scaling>
          <c:orientation val="minMax"/>
        </c:scaling>
        <c:delete val="0"/>
        <c:axPos val="l"/>
        <c:majorTickMark val="out"/>
        <c:minorTickMark val="none"/>
        <c:tickLblPos val="nextTo"/>
        <c:crossAx val="42460672"/>
        <c:crosses val="autoZero"/>
        <c:auto val="1"/>
        <c:lblAlgn val="ctr"/>
        <c:lblOffset val="100"/>
        <c:noMultiLvlLbl val="0"/>
      </c:catAx>
      <c:valAx>
        <c:axId val="4246067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Elapsed time (s)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2459136"/>
        <c:crosses val="autoZero"/>
        <c:crossBetween val="between"/>
      </c:valAx>
      <c:valAx>
        <c:axId val="42462592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one"/>
        <c:crossAx val="42480768"/>
        <c:crosses val="max"/>
        <c:crossBetween val="between"/>
      </c:valAx>
      <c:catAx>
        <c:axId val="42480768"/>
        <c:scaling>
          <c:orientation val="minMax"/>
        </c:scaling>
        <c:delete val="1"/>
        <c:axPos val="l"/>
        <c:majorTickMark val="out"/>
        <c:minorTickMark val="none"/>
        <c:tickLblPos val="none"/>
        <c:crossAx val="42462592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6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193490946040449"/>
          <c:y val="3.5685329472404111E-2"/>
          <c:w val="0.62931013825037363"/>
          <c:h val="0.790151104508204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'random reads'!$G$1</c:f>
              <c:strCache>
                <c:ptCount val="1"/>
                <c:pt idx="0">
                  <c:v>CPU</c:v>
                </c:pt>
              </c:strCache>
            </c:strRef>
          </c:tx>
          <c:invertIfNegative val="0"/>
          <c:cat>
            <c:strRef>
              <c:f>'random reads'!$F$2:$F$4</c:f>
              <c:strCache>
                <c:ptCount val="3"/>
                <c:pt idx="0">
                  <c:v>SAS disk, no flash cache</c:v>
                </c:pt>
                <c:pt idx="1">
                  <c:v>SAS disk, flash cache</c:v>
                </c:pt>
                <c:pt idx="2">
                  <c:v>Table on SSD </c:v>
                </c:pt>
              </c:strCache>
            </c:strRef>
          </c:cat>
          <c:val>
            <c:numRef>
              <c:f>'random reads'!$G$2:$G$4</c:f>
              <c:numCache>
                <c:formatCode>General</c:formatCode>
                <c:ptCount val="3"/>
                <c:pt idx="0">
                  <c:v>112.956754</c:v>
                </c:pt>
                <c:pt idx="1">
                  <c:v>77.123251999999979</c:v>
                </c:pt>
                <c:pt idx="2">
                  <c:v>62.825448000000002</c:v>
                </c:pt>
              </c:numCache>
            </c:numRef>
          </c:val>
        </c:ser>
        <c:ser>
          <c:idx val="1"/>
          <c:order val="1"/>
          <c:tx>
            <c:strRef>
              <c:f>'random reads'!$H$1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'random reads'!$F$2:$F$4</c:f>
              <c:strCache>
                <c:ptCount val="3"/>
                <c:pt idx="0">
                  <c:v>SAS disk, no flash cache</c:v>
                </c:pt>
                <c:pt idx="1">
                  <c:v>SAS disk, flash cache</c:v>
                </c:pt>
                <c:pt idx="2">
                  <c:v>Table on SSD </c:v>
                </c:pt>
              </c:strCache>
            </c:strRef>
          </c:cat>
          <c:val>
            <c:numRef>
              <c:f>'random reads'!$H$2:$H$4</c:f>
              <c:numCache>
                <c:formatCode>General</c:formatCode>
                <c:ptCount val="3"/>
                <c:pt idx="0">
                  <c:v>4.4946999999999999</c:v>
                </c:pt>
                <c:pt idx="1">
                  <c:v>1.2156459999999998</c:v>
                </c:pt>
                <c:pt idx="2">
                  <c:v>0.19292000000000001</c:v>
                </c:pt>
              </c:numCache>
            </c:numRef>
          </c:val>
        </c:ser>
        <c:ser>
          <c:idx val="2"/>
          <c:order val="2"/>
          <c:tx>
            <c:strRef>
              <c:f>'random reads'!$I$1</c:f>
              <c:strCache>
                <c:ptCount val="1"/>
                <c:pt idx="0">
                  <c:v>DB File IO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'random reads'!$F$2:$F$4</c:f>
              <c:strCache>
                <c:ptCount val="3"/>
                <c:pt idx="0">
                  <c:v>SAS disk, no flash cache</c:v>
                </c:pt>
                <c:pt idx="1">
                  <c:v>SAS disk, flash cache</c:v>
                </c:pt>
                <c:pt idx="2">
                  <c:v>Table on SSD </c:v>
                </c:pt>
              </c:strCache>
            </c:strRef>
          </c:cat>
          <c:val>
            <c:numRef>
              <c:f>'random reads'!$I$2:$I$4</c:f>
              <c:numCache>
                <c:formatCode>General</c:formatCode>
                <c:ptCount val="3"/>
                <c:pt idx="0">
                  <c:v>2092.5596820000001</c:v>
                </c:pt>
                <c:pt idx="1">
                  <c:v>440.90821499999834</c:v>
                </c:pt>
                <c:pt idx="2">
                  <c:v>57.843629999999997</c:v>
                </c:pt>
              </c:numCache>
            </c:numRef>
          </c:val>
        </c:ser>
        <c:ser>
          <c:idx val="3"/>
          <c:order val="3"/>
          <c:tx>
            <c:strRef>
              <c:f>'random reads'!$J$1</c:f>
              <c:strCache>
                <c:ptCount val="1"/>
                <c:pt idx="0">
                  <c:v>Flash cache IO </c:v>
                </c:pt>
              </c:strCache>
            </c:strRef>
          </c:tx>
          <c:invertIfNegative val="0"/>
          <c:cat>
            <c:strRef>
              <c:f>'random reads'!$F$2:$F$4</c:f>
              <c:strCache>
                <c:ptCount val="3"/>
                <c:pt idx="0">
                  <c:v>SAS disk, no flash cache</c:v>
                </c:pt>
                <c:pt idx="1">
                  <c:v>SAS disk, flash cache</c:v>
                </c:pt>
                <c:pt idx="2">
                  <c:v>Table on SSD </c:v>
                </c:pt>
              </c:strCache>
            </c:strRef>
          </c:cat>
          <c:val>
            <c:numRef>
              <c:f>'random reads'!$J$2:$J$4</c:f>
              <c:numCache>
                <c:formatCode>General</c:formatCode>
                <c:ptCount val="3"/>
                <c:pt idx="0">
                  <c:v>0.56892399999999999</c:v>
                </c:pt>
                <c:pt idx="1">
                  <c:v>63.651339</c:v>
                </c:pt>
                <c:pt idx="2">
                  <c:v>0.132387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947136"/>
        <c:axId val="41948672"/>
      </c:barChart>
      <c:barChart>
        <c:barDir val="bar"/>
        <c:grouping val="clustered"/>
        <c:varyColors val="0"/>
        <c:ser>
          <c:idx val="4"/>
          <c:order val="4"/>
          <c:tx>
            <c:strRef>
              <c:f>'random reads'!$K$1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'random reads'!$F$2:$F$4</c:f>
              <c:strCache>
                <c:ptCount val="3"/>
                <c:pt idx="0">
                  <c:v>SAS disk, no flash cache</c:v>
                </c:pt>
                <c:pt idx="1">
                  <c:v>SAS disk, flash cache</c:v>
                </c:pt>
                <c:pt idx="2">
                  <c:v>Table on SSD </c:v>
                </c:pt>
              </c:strCache>
            </c:strRef>
          </c:cat>
          <c:val>
            <c:numRef>
              <c:f>'random reads'!$K$2:$K$4</c:f>
              <c:numCache>
                <c:formatCode>#,##0</c:formatCode>
                <c:ptCount val="3"/>
                <c:pt idx="0">
                  <c:v>2210.5800599999998</c:v>
                </c:pt>
                <c:pt idx="1">
                  <c:v>582.89845200000002</c:v>
                </c:pt>
                <c:pt idx="2">
                  <c:v>120.99438499999999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976960"/>
        <c:axId val="41950592"/>
      </c:barChart>
      <c:catAx>
        <c:axId val="41947136"/>
        <c:scaling>
          <c:orientation val="minMax"/>
        </c:scaling>
        <c:delete val="0"/>
        <c:axPos val="l"/>
        <c:majorTickMark val="out"/>
        <c:minorTickMark val="none"/>
        <c:tickLblPos val="nextTo"/>
        <c:crossAx val="41948672"/>
        <c:crosses val="autoZero"/>
        <c:auto val="1"/>
        <c:lblAlgn val="ctr"/>
        <c:lblOffset val="100"/>
        <c:noMultiLvlLbl val="0"/>
      </c:catAx>
      <c:valAx>
        <c:axId val="4194867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Elapsed</a:t>
                </a:r>
                <a:r>
                  <a:rPr lang="en-US" baseline="0"/>
                  <a:t> time (s)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947136"/>
        <c:crosses val="autoZero"/>
        <c:crossBetween val="between"/>
      </c:valAx>
      <c:valAx>
        <c:axId val="41950592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one"/>
        <c:crossAx val="41976960"/>
        <c:crosses val="max"/>
        <c:crossBetween val="between"/>
      </c:valAx>
      <c:catAx>
        <c:axId val="41976960"/>
        <c:scaling>
          <c:orientation val="minMax"/>
        </c:scaling>
        <c:delete val="1"/>
        <c:axPos val="l"/>
        <c:majorTickMark val="out"/>
        <c:minorTickMark val="none"/>
        <c:tickLblPos val="none"/>
        <c:crossAx val="41950592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4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Updates!$E$6</c:f>
              <c:strCache>
                <c:ptCount val="1"/>
                <c:pt idx="0">
                  <c:v>DB CPU</c:v>
                </c:pt>
              </c:strCache>
            </c:strRef>
          </c:tx>
          <c:invertIfNegative val="0"/>
          <c:cat>
            <c:strRef>
              <c:f>Updates!$D$7:$D$9</c:f>
              <c:strCache>
                <c:ptCount val="3"/>
                <c:pt idx="0">
                  <c:v>SAS disk, no flash cache</c:v>
                </c:pt>
                <c:pt idx="1">
                  <c:v>SAS disk, flash cache</c:v>
                </c:pt>
                <c:pt idx="2">
                  <c:v>Table on SSD </c:v>
                </c:pt>
              </c:strCache>
            </c:strRef>
          </c:cat>
          <c:val>
            <c:numRef>
              <c:f>Updates!$E$7:$E$9</c:f>
              <c:numCache>
                <c:formatCode>General</c:formatCode>
                <c:ptCount val="3"/>
                <c:pt idx="0">
                  <c:v>419.44020499999999</c:v>
                </c:pt>
                <c:pt idx="1">
                  <c:v>400.20914399999964</c:v>
                </c:pt>
                <c:pt idx="2">
                  <c:v>418.22841399999839</c:v>
                </c:pt>
              </c:numCache>
            </c:numRef>
          </c:val>
        </c:ser>
        <c:ser>
          <c:idx val="1"/>
          <c:order val="1"/>
          <c:tx>
            <c:strRef>
              <c:f>Updates!$F$6</c:f>
              <c:strCache>
                <c:ptCount val="1"/>
                <c:pt idx="0">
                  <c:v>db file IO</c:v>
                </c:pt>
              </c:strCache>
            </c:strRef>
          </c:tx>
          <c:invertIfNegative val="0"/>
          <c:cat>
            <c:strRef>
              <c:f>Updates!$D$7:$D$9</c:f>
              <c:strCache>
                <c:ptCount val="3"/>
                <c:pt idx="0">
                  <c:v>SAS disk, no flash cache</c:v>
                </c:pt>
                <c:pt idx="1">
                  <c:v>SAS disk, flash cache</c:v>
                </c:pt>
                <c:pt idx="2">
                  <c:v>Table on SSD </c:v>
                </c:pt>
              </c:strCache>
            </c:strRef>
          </c:cat>
          <c:val>
            <c:numRef>
              <c:f>Updates!$F$7:$F$9</c:f>
              <c:numCache>
                <c:formatCode>General</c:formatCode>
                <c:ptCount val="3"/>
                <c:pt idx="0">
                  <c:v>5691.396092</c:v>
                </c:pt>
                <c:pt idx="1">
                  <c:v>1223.4634469999926</c:v>
                </c:pt>
                <c:pt idx="2">
                  <c:v>75.258606</c:v>
                </c:pt>
              </c:numCache>
            </c:numRef>
          </c:val>
        </c:ser>
        <c:ser>
          <c:idx val="2"/>
          <c:order val="2"/>
          <c:tx>
            <c:strRef>
              <c:f>Updates!$G$6</c:f>
              <c:strCache>
                <c:ptCount val="1"/>
                <c:pt idx="0">
                  <c:v>log file IO</c:v>
                </c:pt>
              </c:strCache>
            </c:strRef>
          </c:tx>
          <c:invertIfNegative val="0"/>
          <c:cat>
            <c:strRef>
              <c:f>Updates!$D$7:$D$9</c:f>
              <c:strCache>
                <c:ptCount val="3"/>
                <c:pt idx="0">
                  <c:v>SAS disk, no flash cache</c:v>
                </c:pt>
                <c:pt idx="1">
                  <c:v>SAS disk, flash cache</c:v>
                </c:pt>
                <c:pt idx="2">
                  <c:v>Table on SSD </c:v>
                </c:pt>
              </c:strCache>
            </c:strRef>
          </c:cat>
          <c:val>
            <c:numRef>
              <c:f>Updates!$G$7:$G$9</c:f>
              <c:numCache>
                <c:formatCode>General</c:formatCode>
                <c:ptCount val="3"/>
                <c:pt idx="0">
                  <c:v>93.637140000000002</c:v>
                </c:pt>
                <c:pt idx="1">
                  <c:v>169.05599700000027</c:v>
                </c:pt>
                <c:pt idx="2">
                  <c:v>33.118996000000003</c:v>
                </c:pt>
              </c:numCache>
            </c:numRef>
          </c:val>
        </c:ser>
        <c:ser>
          <c:idx val="3"/>
          <c:order val="3"/>
          <c:tx>
            <c:strRef>
              <c:f>Updates!$H$6</c:f>
              <c:strCache>
                <c:ptCount val="1"/>
                <c:pt idx="0">
                  <c:v>flash cache</c:v>
                </c:pt>
              </c:strCache>
            </c:strRef>
          </c:tx>
          <c:invertIfNegative val="0"/>
          <c:cat>
            <c:strRef>
              <c:f>Updates!$D$7:$D$9</c:f>
              <c:strCache>
                <c:ptCount val="3"/>
                <c:pt idx="0">
                  <c:v>SAS disk, no flash cache</c:v>
                </c:pt>
                <c:pt idx="1">
                  <c:v>SAS disk, flash cache</c:v>
                </c:pt>
                <c:pt idx="2">
                  <c:v>Table on SSD </c:v>
                </c:pt>
              </c:strCache>
            </c:strRef>
          </c:cat>
          <c:val>
            <c:numRef>
              <c:f>Updates!$H$7:$H$9</c:f>
              <c:numCache>
                <c:formatCode>General</c:formatCode>
                <c:ptCount val="3"/>
                <c:pt idx="0">
                  <c:v>0.77047699999999997</c:v>
                </c:pt>
                <c:pt idx="1">
                  <c:v>94.851556000000002</c:v>
                </c:pt>
                <c:pt idx="2">
                  <c:v>0.35203000000000001</c:v>
                </c:pt>
              </c:numCache>
            </c:numRef>
          </c:val>
        </c:ser>
        <c:ser>
          <c:idx val="4"/>
          <c:order val="4"/>
          <c:tx>
            <c:strRef>
              <c:f>Updates!$I$6</c:f>
              <c:strCache>
                <c:ptCount val="1"/>
                <c:pt idx="0">
                  <c:v>free buffer waits</c:v>
                </c:pt>
              </c:strCache>
            </c:strRef>
          </c:tx>
          <c:invertIfNegative val="0"/>
          <c:cat>
            <c:strRef>
              <c:f>Updates!$D$7:$D$9</c:f>
              <c:strCache>
                <c:ptCount val="3"/>
                <c:pt idx="0">
                  <c:v>SAS disk, no flash cache</c:v>
                </c:pt>
                <c:pt idx="1">
                  <c:v>SAS disk, flash cache</c:v>
                </c:pt>
                <c:pt idx="2">
                  <c:v>Table on SSD </c:v>
                </c:pt>
              </c:strCache>
            </c:strRef>
          </c:cat>
          <c:val>
            <c:numRef>
              <c:f>Updates!$I$7:$I$9</c:f>
              <c:numCache>
                <c:formatCode>General</c:formatCode>
                <c:ptCount val="3"/>
                <c:pt idx="0">
                  <c:v>0</c:v>
                </c:pt>
                <c:pt idx="1">
                  <c:v>19.1510180000001</c:v>
                </c:pt>
                <c:pt idx="2">
                  <c:v>0</c:v>
                </c:pt>
              </c:numCache>
            </c:numRef>
          </c:val>
        </c:ser>
        <c:ser>
          <c:idx val="5"/>
          <c:order val="5"/>
          <c:tx>
            <c:strRef>
              <c:f>Updates!$J$6</c:f>
              <c:strCache>
                <c:ptCount val="1"/>
                <c:pt idx="0">
                  <c:v>Other</c:v>
                </c:pt>
              </c:strCache>
            </c:strRef>
          </c:tx>
          <c:invertIfNegative val="0"/>
          <c:cat>
            <c:strRef>
              <c:f>Updates!$D$7:$D$9</c:f>
              <c:strCache>
                <c:ptCount val="3"/>
                <c:pt idx="0">
                  <c:v>SAS disk, no flash cache</c:v>
                </c:pt>
                <c:pt idx="1">
                  <c:v>SAS disk, flash cache</c:v>
                </c:pt>
                <c:pt idx="2">
                  <c:v>Table on SSD </c:v>
                </c:pt>
              </c:strCache>
            </c:strRef>
          </c:cat>
          <c:val>
            <c:numRef>
              <c:f>Updates!$J$7:$J$9</c:f>
              <c:numCache>
                <c:formatCode>General</c:formatCode>
                <c:ptCount val="3"/>
                <c:pt idx="0">
                  <c:v>13.524610999999998</c:v>
                </c:pt>
                <c:pt idx="1">
                  <c:v>27.086712999999861</c:v>
                </c:pt>
                <c:pt idx="2">
                  <c:v>1.8297609999999978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037632"/>
        <c:axId val="42039168"/>
      </c:barChart>
      <c:barChart>
        <c:barDir val="bar"/>
        <c:grouping val="clustered"/>
        <c:varyColors val="0"/>
        <c:ser>
          <c:idx val="6"/>
          <c:order val="6"/>
          <c:tx>
            <c:strRef>
              <c:f>Updates!$K$6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Updates!$D$7:$D$9</c:f>
              <c:strCache>
                <c:ptCount val="3"/>
                <c:pt idx="0">
                  <c:v>SAS disk, no flash cache</c:v>
                </c:pt>
                <c:pt idx="1">
                  <c:v>SAS disk, flash cache</c:v>
                </c:pt>
                <c:pt idx="2">
                  <c:v>Table on SSD </c:v>
                </c:pt>
              </c:strCache>
            </c:strRef>
          </c:cat>
          <c:val>
            <c:numRef>
              <c:f>Updates!$K$7:$K$9</c:f>
              <c:numCache>
                <c:formatCode>#,##0</c:formatCode>
                <c:ptCount val="3"/>
                <c:pt idx="0">
                  <c:v>6218.7685250000013</c:v>
                </c:pt>
                <c:pt idx="1">
                  <c:v>1933.8178750000011</c:v>
                </c:pt>
                <c:pt idx="2">
                  <c:v>528.78780699999993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046976"/>
        <c:axId val="42045440"/>
      </c:barChart>
      <c:catAx>
        <c:axId val="42037632"/>
        <c:scaling>
          <c:orientation val="minMax"/>
        </c:scaling>
        <c:delete val="0"/>
        <c:axPos val="l"/>
        <c:majorTickMark val="out"/>
        <c:minorTickMark val="none"/>
        <c:tickLblPos val="nextTo"/>
        <c:crossAx val="42039168"/>
        <c:crosses val="autoZero"/>
        <c:auto val="1"/>
        <c:lblAlgn val="ctr"/>
        <c:lblOffset val="100"/>
        <c:noMultiLvlLbl val="0"/>
      </c:catAx>
      <c:valAx>
        <c:axId val="4203916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Elapsed Time (s)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2037632"/>
        <c:crosses val="autoZero"/>
        <c:crossBetween val="between"/>
      </c:valAx>
      <c:valAx>
        <c:axId val="42045440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one"/>
        <c:crossAx val="42046976"/>
        <c:crosses val="max"/>
        <c:crossBetween val="between"/>
      </c:valAx>
      <c:catAx>
        <c:axId val="42046976"/>
        <c:scaling>
          <c:orientation val="minMax"/>
        </c:scaling>
        <c:delete val="1"/>
        <c:axPos val="l"/>
        <c:majorTickMark val="out"/>
        <c:minorTickMark val="none"/>
        <c:tickLblPos val="none"/>
        <c:crossAx val="42045440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6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5403B1-930B-46C7-BA77-5F30981FAD0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84A3E676-E267-436E-81AF-5EBA80655657}">
      <dgm:prSet phldrT="[Text]"/>
      <dgm:spPr/>
      <dgm:t>
        <a:bodyPr/>
        <a:lstStyle/>
        <a:p>
          <a:r>
            <a:rPr lang="en-AU" dirty="0" smtClean="0"/>
            <a:t>Main Memory</a:t>
          </a:r>
          <a:endParaRPr lang="en-AU" dirty="0"/>
        </a:p>
      </dgm:t>
    </dgm:pt>
    <dgm:pt modelId="{625AA7A7-E121-449B-BDA8-9C5BE6D10954}" type="parTrans" cxnId="{A5616206-6D99-4364-A12E-96098313494D}">
      <dgm:prSet/>
      <dgm:spPr/>
      <dgm:t>
        <a:bodyPr/>
        <a:lstStyle/>
        <a:p>
          <a:endParaRPr lang="en-AU"/>
        </a:p>
      </dgm:t>
    </dgm:pt>
    <dgm:pt modelId="{49CB605C-D3B2-4F15-AB47-83BE1220109C}" type="sibTrans" cxnId="{A5616206-6D99-4364-A12E-96098313494D}">
      <dgm:prSet/>
      <dgm:spPr/>
      <dgm:t>
        <a:bodyPr/>
        <a:lstStyle/>
        <a:p>
          <a:endParaRPr lang="en-AU"/>
        </a:p>
      </dgm:t>
    </dgm:pt>
    <dgm:pt modelId="{C701B72C-117E-4411-A0FE-37005E125535}">
      <dgm:prSet phldrT="[Text]"/>
      <dgm:spPr/>
      <dgm:t>
        <a:bodyPr/>
        <a:lstStyle/>
        <a:p>
          <a:r>
            <a:rPr lang="en-AU" dirty="0" smtClean="0"/>
            <a:t>DDR SSD</a:t>
          </a:r>
          <a:endParaRPr lang="en-AU" dirty="0"/>
        </a:p>
      </dgm:t>
    </dgm:pt>
    <dgm:pt modelId="{4D50EF10-A1FD-432E-9917-D5A5BE0344E6}" type="parTrans" cxnId="{45E4AF6F-3FFD-41EB-A2F6-AA1920BBA187}">
      <dgm:prSet/>
      <dgm:spPr/>
      <dgm:t>
        <a:bodyPr/>
        <a:lstStyle/>
        <a:p>
          <a:endParaRPr lang="en-AU"/>
        </a:p>
      </dgm:t>
    </dgm:pt>
    <dgm:pt modelId="{9DE048F6-7757-4D2B-A209-9C20967FB0A5}" type="sibTrans" cxnId="{45E4AF6F-3FFD-41EB-A2F6-AA1920BBA187}">
      <dgm:prSet/>
      <dgm:spPr/>
      <dgm:t>
        <a:bodyPr/>
        <a:lstStyle/>
        <a:p>
          <a:endParaRPr lang="en-AU"/>
        </a:p>
      </dgm:t>
    </dgm:pt>
    <dgm:pt modelId="{A861DF09-3043-4953-BEF8-8CA4108CA035}">
      <dgm:prSet phldrT="[Text]"/>
      <dgm:spPr/>
      <dgm:t>
        <a:bodyPr/>
        <a:lstStyle/>
        <a:p>
          <a:r>
            <a:rPr lang="en-AU" dirty="0" smtClean="0"/>
            <a:t>Flash SSD</a:t>
          </a:r>
          <a:endParaRPr lang="en-AU" dirty="0"/>
        </a:p>
      </dgm:t>
    </dgm:pt>
    <dgm:pt modelId="{2DA76999-653F-4835-B675-5393FA4A9529}" type="parTrans" cxnId="{9103A10F-964E-47E5-951B-89E49CDC674A}">
      <dgm:prSet/>
      <dgm:spPr/>
      <dgm:t>
        <a:bodyPr/>
        <a:lstStyle/>
        <a:p>
          <a:endParaRPr lang="en-AU"/>
        </a:p>
      </dgm:t>
    </dgm:pt>
    <dgm:pt modelId="{E29057DB-B425-4EBA-9A13-3730F4657886}" type="sibTrans" cxnId="{9103A10F-964E-47E5-951B-89E49CDC674A}">
      <dgm:prSet/>
      <dgm:spPr/>
      <dgm:t>
        <a:bodyPr/>
        <a:lstStyle/>
        <a:p>
          <a:endParaRPr lang="en-AU"/>
        </a:p>
      </dgm:t>
    </dgm:pt>
    <dgm:pt modelId="{482ACA3C-A270-4D2F-85D0-06642EA3B394}">
      <dgm:prSet phldrT="[Text]"/>
      <dgm:spPr/>
      <dgm:t>
        <a:bodyPr/>
        <a:lstStyle/>
        <a:p>
          <a:r>
            <a:rPr lang="en-AU" dirty="0" smtClean="0"/>
            <a:t>Fast Disk (SAS, RAID 0+1)</a:t>
          </a:r>
          <a:endParaRPr lang="en-AU" dirty="0"/>
        </a:p>
      </dgm:t>
    </dgm:pt>
    <dgm:pt modelId="{3F3DAF92-4F61-4C0B-A60A-0F6D42C56029}" type="parTrans" cxnId="{41CFC575-89C6-4503-952C-44DDD9231D4B}">
      <dgm:prSet/>
      <dgm:spPr/>
      <dgm:t>
        <a:bodyPr/>
        <a:lstStyle/>
        <a:p>
          <a:endParaRPr lang="en-AU"/>
        </a:p>
      </dgm:t>
    </dgm:pt>
    <dgm:pt modelId="{11FE7A08-3EEF-492D-8037-4CD76266ED75}" type="sibTrans" cxnId="{41CFC575-89C6-4503-952C-44DDD9231D4B}">
      <dgm:prSet/>
      <dgm:spPr/>
      <dgm:t>
        <a:bodyPr/>
        <a:lstStyle/>
        <a:p>
          <a:endParaRPr lang="en-AU"/>
        </a:p>
      </dgm:t>
    </dgm:pt>
    <dgm:pt modelId="{93290596-F49A-4295-978C-B520BE6D028B}">
      <dgm:prSet phldrT="[Text]"/>
      <dgm:spPr/>
      <dgm:t>
        <a:bodyPr/>
        <a:lstStyle/>
        <a:p>
          <a:r>
            <a:rPr lang="en-AU" dirty="0" smtClean="0"/>
            <a:t>Tape, Flat Files, Hadoop</a:t>
          </a:r>
          <a:endParaRPr lang="en-AU" dirty="0"/>
        </a:p>
      </dgm:t>
    </dgm:pt>
    <dgm:pt modelId="{FB49E9D7-B977-4988-A1BE-3274701AF4B3}" type="parTrans" cxnId="{E1230F71-DDA5-4B01-950D-9D9EE4BBD818}">
      <dgm:prSet/>
      <dgm:spPr/>
      <dgm:t>
        <a:bodyPr/>
        <a:lstStyle/>
        <a:p>
          <a:endParaRPr lang="en-AU"/>
        </a:p>
      </dgm:t>
    </dgm:pt>
    <dgm:pt modelId="{07E5AF83-4B02-458F-9A0B-5E06B77C4ABD}" type="sibTrans" cxnId="{E1230F71-DDA5-4B01-950D-9D9EE4BBD818}">
      <dgm:prSet/>
      <dgm:spPr/>
      <dgm:t>
        <a:bodyPr/>
        <a:lstStyle/>
        <a:p>
          <a:endParaRPr lang="en-AU"/>
        </a:p>
      </dgm:t>
    </dgm:pt>
    <dgm:pt modelId="{36989AB0-964E-40B9-810B-ED7782AEFE8F}">
      <dgm:prSet phldrT="[Text]"/>
      <dgm:spPr/>
      <dgm:t>
        <a:bodyPr/>
        <a:lstStyle/>
        <a:p>
          <a:r>
            <a:rPr lang="en-AU" dirty="0" smtClean="0"/>
            <a:t>Slow Disk (SATA, RAID 5)</a:t>
          </a:r>
          <a:endParaRPr lang="en-AU" dirty="0"/>
        </a:p>
      </dgm:t>
    </dgm:pt>
    <dgm:pt modelId="{E05ADE3D-755B-4E4D-A725-4D6EF428AC93}" type="parTrans" cxnId="{39C0FBBF-7C84-41A4-B5B6-60C902DF577E}">
      <dgm:prSet/>
      <dgm:spPr/>
      <dgm:t>
        <a:bodyPr/>
        <a:lstStyle/>
        <a:p>
          <a:endParaRPr lang="en-AU"/>
        </a:p>
      </dgm:t>
    </dgm:pt>
    <dgm:pt modelId="{CED06A32-7719-40D0-9BF0-D3C4AB3830E3}" type="sibTrans" cxnId="{39C0FBBF-7C84-41A4-B5B6-60C902DF577E}">
      <dgm:prSet/>
      <dgm:spPr/>
      <dgm:t>
        <a:bodyPr/>
        <a:lstStyle/>
        <a:p>
          <a:endParaRPr lang="en-AU"/>
        </a:p>
      </dgm:t>
    </dgm:pt>
    <dgm:pt modelId="{D9DE9DFE-6F98-4837-9A0F-AA0618C22AB5}" type="pres">
      <dgm:prSet presAssocID="{355403B1-930B-46C7-BA77-5F30981FAD01}" presName="compositeShape" presStyleCnt="0">
        <dgm:presLayoutVars>
          <dgm:dir/>
          <dgm:resizeHandles/>
        </dgm:presLayoutVars>
      </dgm:prSet>
      <dgm:spPr/>
    </dgm:pt>
    <dgm:pt modelId="{42ACEBE4-E955-46A9-9598-2E14C041E9A0}" type="pres">
      <dgm:prSet presAssocID="{355403B1-930B-46C7-BA77-5F30981FAD01}" presName="pyramid" presStyleLbl="node1" presStyleIdx="0" presStyleCnt="1"/>
      <dgm:spPr>
        <a:gradFill rotWithShape="0">
          <a:gsLst>
            <a:gs pos="0">
              <a:schemeClr val="bg2">
                <a:lumMod val="50000"/>
              </a:schemeClr>
            </a:gs>
            <a:gs pos="53000">
              <a:schemeClr val="bg1">
                <a:lumMod val="75000"/>
              </a:schemeClr>
            </a:gs>
          </a:gsLst>
          <a:lin ang="16200000" scaled="0"/>
        </a:gradFill>
      </dgm:spPr>
    </dgm:pt>
    <dgm:pt modelId="{D69C7B04-85E4-4099-8591-191E8ADD79A4}" type="pres">
      <dgm:prSet presAssocID="{355403B1-930B-46C7-BA77-5F30981FAD01}" presName="theList" presStyleCnt="0"/>
      <dgm:spPr/>
    </dgm:pt>
    <dgm:pt modelId="{513E3C58-D7CE-4E13-BA58-1A20C7D90824}" type="pres">
      <dgm:prSet presAssocID="{84A3E676-E267-436E-81AF-5EBA80655657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B7FB36D-88D3-42DC-817B-2299989C98D2}" type="pres">
      <dgm:prSet presAssocID="{84A3E676-E267-436E-81AF-5EBA80655657}" presName="aSpace" presStyleCnt="0"/>
      <dgm:spPr/>
    </dgm:pt>
    <dgm:pt modelId="{F42102A6-CBD9-47A0-A2CC-8723A062A684}" type="pres">
      <dgm:prSet presAssocID="{C701B72C-117E-4411-A0FE-37005E125535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8F93898-DB62-4D83-A3B2-588F9BAC3249}" type="pres">
      <dgm:prSet presAssocID="{C701B72C-117E-4411-A0FE-37005E125535}" presName="aSpace" presStyleCnt="0"/>
      <dgm:spPr/>
    </dgm:pt>
    <dgm:pt modelId="{8E5D4510-D3C7-4115-9D5E-7B5B687C0B96}" type="pres">
      <dgm:prSet presAssocID="{A861DF09-3043-4953-BEF8-8CA4108CA035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DEF4111-FE06-4A7F-AA80-09B33C4F69E4}" type="pres">
      <dgm:prSet presAssocID="{A861DF09-3043-4953-BEF8-8CA4108CA035}" presName="aSpace" presStyleCnt="0"/>
      <dgm:spPr/>
    </dgm:pt>
    <dgm:pt modelId="{62E4A79E-4F9E-4382-8D24-3AE2C8AB9CD0}" type="pres">
      <dgm:prSet presAssocID="{482ACA3C-A270-4D2F-85D0-06642EA3B394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6C3EF40-797D-485E-97A9-7CF1564B0E9B}" type="pres">
      <dgm:prSet presAssocID="{482ACA3C-A270-4D2F-85D0-06642EA3B394}" presName="aSpace" presStyleCnt="0"/>
      <dgm:spPr/>
    </dgm:pt>
    <dgm:pt modelId="{DE7AB666-6DEB-4582-A871-F994D63C1548}" type="pres">
      <dgm:prSet presAssocID="{36989AB0-964E-40B9-810B-ED7782AEFE8F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2FBC11E-A05D-4090-AB62-F2322878F442}" type="pres">
      <dgm:prSet presAssocID="{36989AB0-964E-40B9-810B-ED7782AEFE8F}" presName="aSpace" presStyleCnt="0"/>
      <dgm:spPr/>
    </dgm:pt>
    <dgm:pt modelId="{F59C56CA-6331-48FA-91F5-DB4CD7581ED1}" type="pres">
      <dgm:prSet presAssocID="{93290596-F49A-4295-978C-B520BE6D028B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B7EE18A-DFBA-41DC-BD54-C9A9CC3464B8}" type="pres">
      <dgm:prSet presAssocID="{93290596-F49A-4295-978C-B520BE6D028B}" presName="aSpace" presStyleCnt="0"/>
      <dgm:spPr/>
    </dgm:pt>
  </dgm:ptLst>
  <dgm:cxnLst>
    <dgm:cxn modelId="{5CD045D6-5E8D-4660-A205-2A600ABDD929}" type="presOf" srcId="{93290596-F49A-4295-978C-B520BE6D028B}" destId="{F59C56CA-6331-48FA-91F5-DB4CD7581ED1}" srcOrd="0" destOrd="0" presId="urn:microsoft.com/office/officeart/2005/8/layout/pyramid2"/>
    <dgm:cxn modelId="{39C0FBBF-7C84-41A4-B5B6-60C902DF577E}" srcId="{355403B1-930B-46C7-BA77-5F30981FAD01}" destId="{36989AB0-964E-40B9-810B-ED7782AEFE8F}" srcOrd="4" destOrd="0" parTransId="{E05ADE3D-755B-4E4D-A725-4D6EF428AC93}" sibTransId="{CED06A32-7719-40D0-9BF0-D3C4AB3830E3}"/>
    <dgm:cxn modelId="{9103A10F-964E-47E5-951B-89E49CDC674A}" srcId="{355403B1-930B-46C7-BA77-5F30981FAD01}" destId="{A861DF09-3043-4953-BEF8-8CA4108CA035}" srcOrd="2" destOrd="0" parTransId="{2DA76999-653F-4835-B675-5393FA4A9529}" sibTransId="{E29057DB-B425-4EBA-9A13-3730F4657886}"/>
    <dgm:cxn modelId="{30DF5616-F8C2-4289-AF60-067309BF10CA}" type="presOf" srcId="{C701B72C-117E-4411-A0FE-37005E125535}" destId="{F42102A6-CBD9-47A0-A2CC-8723A062A684}" srcOrd="0" destOrd="0" presId="urn:microsoft.com/office/officeart/2005/8/layout/pyramid2"/>
    <dgm:cxn modelId="{E1230F71-DDA5-4B01-950D-9D9EE4BBD818}" srcId="{355403B1-930B-46C7-BA77-5F30981FAD01}" destId="{93290596-F49A-4295-978C-B520BE6D028B}" srcOrd="5" destOrd="0" parTransId="{FB49E9D7-B977-4988-A1BE-3274701AF4B3}" sibTransId="{07E5AF83-4B02-458F-9A0B-5E06B77C4ABD}"/>
    <dgm:cxn modelId="{BDF6A83D-4621-4E19-A1B4-85D5022ABF1C}" type="presOf" srcId="{36989AB0-964E-40B9-810B-ED7782AEFE8F}" destId="{DE7AB666-6DEB-4582-A871-F994D63C1548}" srcOrd="0" destOrd="0" presId="urn:microsoft.com/office/officeart/2005/8/layout/pyramid2"/>
    <dgm:cxn modelId="{5BFBC88B-FA12-4D56-9851-059A20667A9D}" type="presOf" srcId="{355403B1-930B-46C7-BA77-5F30981FAD01}" destId="{D9DE9DFE-6F98-4837-9A0F-AA0618C22AB5}" srcOrd="0" destOrd="0" presId="urn:microsoft.com/office/officeart/2005/8/layout/pyramid2"/>
    <dgm:cxn modelId="{28544641-A0ED-410A-B776-A375B77E96AC}" type="presOf" srcId="{A861DF09-3043-4953-BEF8-8CA4108CA035}" destId="{8E5D4510-D3C7-4115-9D5E-7B5B687C0B96}" srcOrd="0" destOrd="0" presId="urn:microsoft.com/office/officeart/2005/8/layout/pyramid2"/>
    <dgm:cxn modelId="{B149E3E7-A7E3-4AD9-84A1-810F0A318300}" type="presOf" srcId="{482ACA3C-A270-4D2F-85D0-06642EA3B394}" destId="{62E4A79E-4F9E-4382-8D24-3AE2C8AB9CD0}" srcOrd="0" destOrd="0" presId="urn:microsoft.com/office/officeart/2005/8/layout/pyramid2"/>
    <dgm:cxn modelId="{41CFC575-89C6-4503-952C-44DDD9231D4B}" srcId="{355403B1-930B-46C7-BA77-5F30981FAD01}" destId="{482ACA3C-A270-4D2F-85D0-06642EA3B394}" srcOrd="3" destOrd="0" parTransId="{3F3DAF92-4F61-4C0B-A60A-0F6D42C56029}" sibTransId="{11FE7A08-3EEF-492D-8037-4CD76266ED75}"/>
    <dgm:cxn modelId="{45E4AF6F-3FFD-41EB-A2F6-AA1920BBA187}" srcId="{355403B1-930B-46C7-BA77-5F30981FAD01}" destId="{C701B72C-117E-4411-A0FE-37005E125535}" srcOrd="1" destOrd="0" parTransId="{4D50EF10-A1FD-432E-9917-D5A5BE0344E6}" sibTransId="{9DE048F6-7757-4D2B-A209-9C20967FB0A5}"/>
    <dgm:cxn modelId="{1EFAB84D-DEA4-440D-AB6E-F74B01716068}" type="presOf" srcId="{84A3E676-E267-436E-81AF-5EBA80655657}" destId="{513E3C58-D7CE-4E13-BA58-1A20C7D90824}" srcOrd="0" destOrd="0" presId="urn:microsoft.com/office/officeart/2005/8/layout/pyramid2"/>
    <dgm:cxn modelId="{A5616206-6D99-4364-A12E-96098313494D}" srcId="{355403B1-930B-46C7-BA77-5F30981FAD01}" destId="{84A3E676-E267-436E-81AF-5EBA80655657}" srcOrd="0" destOrd="0" parTransId="{625AA7A7-E121-449B-BDA8-9C5BE6D10954}" sibTransId="{49CB605C-D3B2-4F15-AB47-83BE1220109C}"/>
    <dgm:cxn modelId="{0E258CB3-78DC-41B5-95C8-E2A42CC59D64}" type="presParOf" srcId="{D9DE9DFE-6F98-4837-9A0F-AA0618C22AB5}" destId="{42ACEBE4-E955-46A9-9598-2E14C041E9A0}" srcOrd="0" destOrd="0" presId="urn:microsoft.com/office/officeart/2005/8/layout/pyramid2"/>
    <dgm:cxn modelId="{930BBF1E-7514-4BCD-8778-12C6E287487D}" type="presParOf" srcId="{D9DE9DFE-6F98-4837-9A0F-AA0618C22AB5}" destId="{D69C7B04-85E4-4099-8591-191E8ADD79A4}" srcOrd="1" destOrd="0" presId="urn:microsoft.com/office/officeart/2005/8/layout/pyramid2"/>
    <dgm:cxn modelId="{A495A802-3128-4CFB-BEAB-8B22907E5BB1}" type="presParOf" srcId="{D69C7B04-85E4-4099-8591-191E8ADD79A4}" destId="{513E3C58-D7CE-4E13-BA58-1A20C7D90824}" srcOrd="0" destOrd="0" presId="urn:microsoft.com/office/officeart/2005/8/layout/pyramid2"/>
    <dgm:cxn modelId="{71CF254E-8CCD-48A0-B9F2-4DA4C4D8EF16}" type="presParOf" srcId="{D69C7B04-85E4-4099-8591-191E8ADD79A4}" destId="{DB7FB36D-88D3-42DC-817B-2299989C98D2}" srcOrd="1" destOrd="0" presId="urn:microsoft.com/office/officeart/2005/8/layout/pyramid2"/>
    <dgm:cxn modelId="{0FEEAA5C-DED9-42D4-BFEE-B16AA41EA53E}" type="presParOf" srcId="{D69C7B04-85E4-4099-8591-191E8ADD79A4}" destId="{F42102A6-CBD9-47A0-A2CC-8723A062A684}" srcOrd="2" destOrd="0" presId="urn:microsoft.com/office/officeart/2005/8/layout/pyramid2"/>
    <dgm:cxn modelId="{0D83AA51-7BB2-4BE1-9735-566D10F2CBAD}" type="presParOf" srcId="{D69C7B04-85E4-4099-8591-191E8ADD79A4}" destId="{78F93898-DB62-4D83-A3B2-588F9BAC3249}" srcOrd="3" destOrd="0" presId="urn:microsoft.com/office/officeart/2005/8/layout/pyramid2"/>
    <dgm:cxn modelId="{0052BFE3-DFD9-4A7B-BB1B-8917712215D2}" type="presParOf" srcId="{D69C7B04-85E4-4099-8591-191E8ADD79A4}" destId="{8E5D4510-D3C7-4115-9D5E-7B5B687C0B96}" srcOrd="4" destOrd="0" presId="urn:microsoft.com/office/officeart/2005/8/layout/pyramid2"/>
    <dgm:cxn modelId="{C1C84816-50DA-4E30-804A-918158C73614}" type="presParOf" srcId="{D69C7B04-85E4-4099-8591-191E8ADD79A4}" destId="{6DEF4111-FE06-4A7F-AA80-09B33C4F69E4}" srcOrd="5" destOrd="0" presId="urn:microsoft.com/office/officeart/2005/8/layout/pyramid2"/>
    <dgm:cxn modelId="{3885882D-4904-404B-AD4F-AE0DD7AC4DCA}" type="presParOf" srcId="{D69C7B04-85E4-4099-8591-191E8ADD79A4}" destId="{62E4A79E-4F9E-4382-8D24-3AE2C8AB9CD0}" srcOrd="6" destOrd="0" presId="urn:microsoft.com/office/officeart/2005/8/layout/pyramid2"/>
    <dgm:cxn modelId="{ED2E06B2-7AF7-4C66-8FC6-C8D5859D333A}" type="presParOf" srcId="{D69C7B04-85E4-4099-8591-191E8ADD79A4}" destId="{16C3EF40-797D-485E-97A9-7CF1564B0E9B}" srcOrd="7" destOrd="0" presId="urn:microsoft.com/office/officeart/2005/8/layout/pyramid2"/>
    <dgm:cxn modelId="{08AA8BE8-8085-42F7-B2C2-A34F1F0173ED}" type="presParOf" srcId="{D69C7B04-85E4-4099-8591-191E8ADD79A4}" destId="{DE7AB666-6DEB-4582-A871-F994D63C1548}" srcOrd="8" destOrd="0" presId="urn:microsoft.com/office/officeart/2005/8/layout/pyramid2"/>
    <dgm:cxn modelId="{E799A28B-EBB1-41C5-90D1-1FADD67E7804}" type="presParOf" srcId="{D69C7B04-85E4-4099-8591-191E8ADD79A4}" destId="{12FBC11E-A05D-4090-AB62-F2322878F442}" srcOrd="9" destOrd="0" presId="urn:microsoft.com/office/officeart/2005/8/layout/pyramid2"/>
    <dgm:cxn modelId="{6DD75C1F-E30D-4E1C-9270-C8698BC85805}" type="presParOf" srcId="{D69C7B04-85E4-4099-8591-191E8ADD79A4}" destId="{F59C56CA-6331-48FA-91F5-DB4CD7581ED1}" srcOrd="10" destOrd="0" presId="urn:microsoft.com/office/officeart/2005/8/layout/pyramid2"/>
    <dgm:cxn modelId="{0F266F48-FE55-4996-BF7B-FF1DC199F07A}" type="presParOf" srcId="{D69C7B04-85E4-4099-8591-191E8ADD79A4}" destId="{AB7EE18A-DFBA-41DC-BD54-C9A9CC3464B8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C7102F-7DFF-428B-AFCB-DF0463F840F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EBA6890-A893-4E64-862A-23852D5434B6}">
      <dgm:prSet phldrT="[Text]"/>
      <dgm:spPr>
        <a:solidFill>
          <a:srgbClr val="8699BE"/>
        </a:solidFill>
      </dgm:spPr>
      <dgm:t>
        <a:bodyPr/>
        <a:lstStyle/>
        <a:p>
          <a:r>
            <a:rPr lang="en-AU" dirty="0" smtClean="0"/>
            <a:t>Storage Hierarchy:</a:t>
          </a:r>
          <a:endParaRPr lang="en-AU" dirty="0"/>
        </a:p>
      </dgm:t>
    </dgm:pt>
    <dgm:pt modelId="{4B365CE6-7C5E-49BF-940F-FBB6BD474F64}" type="parTrans" cxnId="{C5B384E8-7FDD-4021-97F6-B5B7D9EEA83A}">
      <dgm:prSet/>
      <dgm:spPr/>
      <dgm:t>
        <a:bodyPr/>
        <a:lstStyle/>
        <a:p>
          <a:endParaRPr lang="en-AU"/>
        </a:p>
      </dgm:t>
    </dgm:pt>
    <dgm:pt modelId="{CC7668CA-7F79-4E4A-89D0-57618E8527D6}" type="sibTrans" cxnId="{C5B384E8-7FDD-4021-97F6-B5B7D9EEA83A}">
      <dgm:prSet/>
      <dgm:spPr/>
      <dgm:t>
        <a:bodyPr/>
        <a:lstStyle/>
        <a:p>
          <a:endParaRPr lang="en-AU"/>
        </a:p>
      </dgm:t>
    </dgm:pt>
    <dgm:pt modelId="{3396FD68-F787-4F11-889A-AB83569304F4}">
      <dgm:prSet/>
      <dgm:spPr/>
      <dgm:t>
        <a:bodyPr/>
        <a:lstStyle/>
        <a:p>
          <a:r>
            <a:rPr lang="en-AU" dirty="0" smtClean="0"/>
            <a:t>Cell: One (SLC) or Two (MLC) bits</a:t>
          </a:r>
        </a:p>
      </dgm:t>
    </dgm:pt>
    <dgm:pt modelId="{895E2D38-ACE5-46A7-BEDC-5FD727AEB711}" type="parTrans" cxnId="{7DED649A-AE1E-498B-89F4-58E126411464}">
      <dgm:prSet/>
      <dgm:spPr/>
      <dgm:t>
        <a:bodyPr/>
        <a:lstStyle/>
        <a:p>
          <a:endParaRPr lang="en-AU"/>
        </a:p>
      </dgm:t>
    </dgm:pt>
    <dgm:pt modelId="{51F2E8DB-8F6D-471E-A8EC-72A855BABE74}" type="sibTrans" cxnId="{7DED649A-AE1E-498B-89F4-58E126411464}">
      <dgm:prSet/>
      <dgm:spPr/>
      <dgm:t>
        <a:bodyPr/>
        <a:lstStyle/>
        <a:p>
          <a:endParaRPr lang="en-AU"/>
        </a:p>
      </dgm:t>
    </dgm:pt>
    <dgm:pt modelId="{0D557092-340C-4FEA-9270-E87CB947EBB0}">
      <dgm:prSet/>
      <dgm:spPr/>
      <dgm:t>
        <a:bodyPr/>
        <a:lstStyle/>
        <a:p>
          <a:r>
            <a:rPr lang="en-AU" dirty="0" smtClean="0"/>
            <a:t>Page: Typically 4K </a:t>
          </a:r>
        </a:p>
      </dgm:t>
    </dgm:pt>
    <dgm:pt modelId="{33289E1A-4B79-48C8-B9C5-A8F613BFFD1A}" type="parTrans" cxnId="{2C7195DE-E452-4D16-9D22-E6E677F72C48}">
      <dgm:prSet/>
      <dgm:spPr/>
      <dgm:t>
        <a:bodyPr/>
        <a:lstStyle/>
        <a:p>
          <a:endParaRPr lang="en-AU"/>
        </a:p>
      </dgm:t>
    </dgm:pt>
    <dgm:pt modelId="{0A4672EA-2045-4566-86E1-AB0D1477DC3B}" type="sibTrans" cxnId="{2C7195DE-E452-4D16-9D22-E6E677F72C48}">
      <dgm:prSet/>
      <dgm:spPr/>
      <dgm:t>
        <a:bodyPr/>
        <a:lstStyle/>
        <a:p>
          <a:endParaRPr lang="en-AU"/>
        </a:p>
      </dgm:t>
    </dgm:pt>
    <dgm:pt modelId="{DD7FF794-C226-4C6B-A7F4-9FBB75D364D9}">
      <dgm:prSet/>
      <dgm:spPr/>
      <dgm:t>
        <a:bodyPr/>
        <a:lstStyle/>
        <a:p>
          <a:r>
            <a:rPr lang="en-AU" dirty="0" smtClean="0"/>
            <a:t>Block: Typically 128-512K</a:t>
          </a:r>
        </a:p>
      </dgm:t>
    </dgm:pt>
    <dgm:pt modelId="{52FC9385-F46B-42DB-9FC2-7F343E67A7AD}" type="parTrans" cxnId="{38C640C1-BEAB-4166-93B1-E919A54ACA50}">
      <dgm:prSet/>
      <dgm:spPr/>
      <dgm:t>
        <a:bodyPr/>
        <a:lstStyle/>
        <a:p>
          <a:endParaRPr lang="en-AU"/>
        </a:p>
      </dgm:t>
    </dgm:pt>
    <dgm:pt modelId="{DB0D9636-F194-4508-8044-2EBD8A2C5CEE}" type="sibTrans" cxnId="{38C640C1-BEAB-4166-93B1-E919A54ACA50}">
      <dgm:prSet/>
      <dgm:spPr/>
      <dgm:t>
        <a:bodyPr/>
        <a:lstStyle/>
        <a:p>
          <a:endParaRPr lang="en-AU"/>
        </a:p>
      </dgm:t>
    </dgm:pt>
    <dgm:pt modelId="{838C1091-66DF-42E6-9BDE-6A914CA97077}">
      <dgm:prSet/>
      <dgm:spPr>
        <a:solidFill>
          <a:srgbClr val="8699BE"/>
        </a:solidFill>
      </dgm:spPr>
      <dgm:t>
        <a:bodyPr/>
        <a:lstStyle/>
        <a:p>
          <a:r>
            <a:rPr lang="en-AU" dirty="0" smtClean="0"/>
            <a:t>Writes:</a:t>
          </a:r>
        </a:p>
      </dgm:t>
    </dgm:pt>
    <dgm:pt modelId="{BE72A3A6-9E31-4213-948F-6C9680D42CAD}" type="parTrans" cxnId="{E5293D9D-76B2-49EB-B288-51B6A3820EA4}">
      <dgm:prSet/>
      <dgm:spPr/>
      <dgm:t>
        <a:bodyPr/>
        <a:lstStyle/>
        <a:p>
          <a:endParaRPr lang="en-AU"/>
        </a:p>
      </dgm:t>
    </dgm:pt>
    <dgm:pt modelId="{2EC8FF8C-5F07-4114-B7DE-73625732338B}" type="sibTrans" cxnId="{E5293D9D-76B2-49EB-B288-51B6A3820EA4}">
      <dgm:prSet/>
      <dgm:spPr/>
      <dgm:t>
        <a:bodyPr/>
        <a:lstStyle/>
        <a:p>
          <a:endParaRPr lang="en-AU"/>
        </a:p>
      </dgm:t>
    </dgm:pt>
    <dgm:pt modelId="{95A26FB0-13EA-4D22-B488-0358E96460BC}">
      <dgm:prSet/>
      <dgm:spPr/>
      <dgm:t>
        <a:bodyPr/>
        <a:lstStyle/>
        <a:p>
          <a:r>
            <a:rPr lang="en-AU" dirty="0" smtClean="0"/>
            <a:t>Read and first write require single page IO</a:t>
          </a:r>
        </a:p>
      </dgm:t>
    </dgm:pt>
    <dgm:pt modelId="{DBA26F3A-0C47-43D6-A4C9-C4DFFE6C6886}" type="parTrans" cxnId="{0983165F-521D-41F2-BFA8-1FDD12DDCE4B}">
      <dgm:prSet/>
      <dgm:spPr/>
      <dgm:t>
        <a:bodyPr/>
        <a:lstStyle/>
        <a:p>
          <a:endParaRPr lang="en-AU"/>
        </a:p>
      </dgm:t>
    </dgm:pt>
    <dgm:pt modelId="{5139ADB6-ABB8-4FE8-BA1A-EC928BC6EE95}" type="sibTrans" cxnId="{0983165F-521D-41F2-BFA8-1FDD12DDCE4B}">
      <dgm:prSet/>
      <dgm:spPr/>
      <dgm:t>
        <a:bodyPr/>
        <a:lstStyle/>
        <a:p>
          <a:endParaRPr lang="en-AU"/>
        </a:p>
      </dgm:t>
    </dgm:pt>
    <dgm:pt modelId="{92D83325-DB3C-4BCB-A113-C491FF95EEE6}">
      <dgm:prSet/>
      <dgm:spPr/>
      <dgm:t>
        <a:bodyPr/>
        <a:lstStyle/>
        <a:p>
          <a:r>
            <a:rPr lang="en-AU" dirty="0" smtClean="0"/>
            <a:t>Overwriting a page requires an erase &amp; overwrite of the block</a:t>
          </a:r>
        </a:p>
      </dgm:t>
    </dgm:pt>
    <dgm:pt modelId="{B5D5D2F9-7F92-4B5A-9344-410D208756E5}" type="parTrans" cxnId="{57EE37B5-B261-4883-B872-2E9D0FF29BAF}">
      <dgm:prSet/>
      <dgm:spPr/>
      <dgm:t>
        <a:bodyPr/>
        <a:lstStyle/>
        <a:p>
          <a:endParaRPr lang="en-AU"/>
        </a:p>
      </dgm:t>
    </dgm:pt>
    <dgm:pt modelId="{59379CA6-AE6E-42E0-BA56-E4F684780116}" type="sibTrans" cxnId="{57EE37B5-B261-4883-B872-2E9D0FF29BAF}">
      <dgm:prSet/>
      <dgm:spPr/>
      <dgm:t>
        <a:bodyPr/>
        <a:lstStyle/>
        <a:p>
          <a:endParaRPr lang="en-AU"/>
        </a:p>
      </dgm:t>
    </dgm:pt>
    <dgm:pt modelId="{1603E278-DEA2-4BAC-A512-CCA8F47D740C}">
      <dgm:prSet/>
      <dgm:spPr>
        <a:solidFill>
          <a:srgbClr val="8699BE"/>
        </a:solidFill>
      </dgm:spPr>
      <dgm:t>
        <a:bodyPr/>
        <a:lstStyle/>
        <a:p>
          <a:r>
            <a:rPr lang="en-AU" dirty="0" smtClean="0"/>
            <a:t>Write endurance:</a:t>
          </a:r>
        </a:p>
      </dgm:t>
    </dgm:pt>
    <dgm:pt modelId="{F4C864F7-33FB-4FB9-A586-7E2AAD922531}" type="parTrans" cxnId="{45886C60-4004-48C8-9D00-1F81D272BB9A}">
      <dgm:prSet/>
      <dgm:spPr/>
      <dgm:t>
        <a:bodyPr/>
        <a:lstStyle/>
        <a:p>
          <a:endParaRPr lang="en-AU"/>
        </a:p>
      </dgm:t>
    </dgm:pt>
    <dgm:pt modelId="{782463B6-AE89-422B-B94B-92EAF73D61EB}" type="sibTrans" cxnId="{45886C60-4004-48C8-9D00-1F81D272BB9A}">
      <dgm:prSet/>
      <dgm:spPr/>
      <dgm:t>
        <a:bodyPr/>
        <a:lstStyle/>
        <a:p>
          <a:endParaRPr lang="en-AU"/>
        </a:p>
      </dgm:t>
    </dgm:pt>
    <dgm:pt modelId="{CAB49953-FEEF-4F1D-BBC1-DE4810B6FDE4}">
      <dgm:prSet/>
      <dgm:spPr/>
      <dgm:t>
        <a:bodyPr/>
        <a:lstStyle/>
        <a:p>
          <a:r>
            <a:rPr lang="en-AU" dirty="0" smtClean="0"/>
            <a:t>100,000 erase cycles for SLC before failure </a:t>
          </a:r>
        </a:p>
      </dgm:t>
    </dgm:pt>
    <dgm:pt modelId="{46B31C8A-C1F5-45CA-B75C-6F24E97D46B3}" type="parTrans" cxnId="{21768A64-6B3C-4987-A4F0-E6E38E3FCEA2}">
      <dgm:prSet/>
      <dgm:spPr/>
      <dgm:t>
        <a:bodyPr/>
        <a:lstStyle/>
        <a:p>
          <a:endParaRPr lang="en-AU"/>
        </a:p>
      </dgm:t>
    </dgm:pt>
    <dgm:pt modelId="{4A28C9A5-D48D-47AD-B852-2BF8C6860411}" type="sibTrans" cxnId="{21768A64-6B3C-4987-A4F0-E6E38E3FCEA2}">
      <dgm:prSet/>
      <dgm:spPr/>
      <dgm:t>
        <a:bodyPr/>
        <a:lstStyle/>
        <a:p>
          <a:endParaRPr lang="en-AU"/>
        </a:p>
      </dgm:t>
    </dgm:pt>
    <dgm:pt modelId="{FA828352-EA21-4CBA-BD2A-FBB765E3CB4E}">
      <dgm:prSet/>
      <dgm:spPr/>
      <dgm:t>
        <a:bodyPr/>
        <a:lstStyle/>
        <a:p>
          <a:r>
            <a:rPr lang="en-AU" dirty="0" smtClean="0"/>
            <a:t>5,000 – 10,000 erase cycles for MLC </a:t>
          </a:r>
        </a:p>
      </dgm:t>
    </dgm:pt>
    <dgm:pt modelId="{E2419C63-08FC-4D4B-8A9C-CB22BC6CF938}" type="parTrans" cxnId="{9EE99196-1801-4C49-B6F8-A37455A8F670}">
      <dgm:prSet/>
      <dgm:spPr/>
      <dgm:t>
        <a:bodyPr/>
        <a:lstStyle/>
        <a:p>
          <a:endParaRPr lang="en-AU"/>
        </a:p>
      </dgm:t>
    </dgm:pt>
    <dgm:pt modelId="{C9221A31-E281-48D9-BB96-3E7C326FAD38}" type="sibTrans" cxnId="{9EE99196-1801-4C49-B6F8-A37455A8F670}">
      <dgm:prSet/>
      <dgm:spPr/>
      <dgm:t>
        <a:bodyPr/>
        <a:lstStyle/>
        <a:p>
          <a:endParaRPr lang="en-AU"/>
        </a:p>
      </dgm:t>
    </dgm:pt>
    <dgm:pt modelId="{E17436D7-1742-4499-A522-05137CBFAAA7}" type="pres">
      <dgm:prSet presAssocID="{17C7102F-7DFF-428B-AFCB-DF0463F840F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4285B431-712D-45D0-9B23-BEAF2297103F}" type="pres">
      <dgm:prSet presAssocID="{5EBA6890-A893-4E64-862A-23852D5434B6}" presName="parentLin" presStyleCnt="0"/>
      <dgm:spPr/>
    </dgm:pt>
    <dgm:pt modelId="{02940E9A-FBFE-480B-8D36-B9663E8E8BA3}" type="pres">
      <dgm:prSet presAssocID="{5EBA6890-A893-4E64-862A-23852D5434B6}" presName="parentLeftMargin" presStyleLbl="node1" presStyleIdx="0" presStyleCnt="3"/>
      <dgm:spPr/>
      <dgm:t>
        <a:bodyPr/>
        <a:lstStyle/>
        <a:p>
          <a:endParaRPr lang="en-AU"/>
        </a:p>
      </dgm:t>
    </dgm:pt>
    <dgm:pt modelId="{188051E4-AC17-41A0-93A0-E858E3671B7E}" type="pres">
      <dgm:prSet presAssocID="{5EBA6890-A893-4E64-862A-23852D5434B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3DFFB2F-5EAB-45EE-BAAC-3FD35C3863A4}" type="pres">
      <dgm:prSet presAssocID="{5EBA6890-A893-4E64-862A-23852D5434B6}" presName="negativeSpace" presStyleCnt="0"/>
      <dgm:spPr/>
    </dgm:pt>
    <dgm:pt modelId="{6D563478-CC31-4CF3-8FF6-D0CF921C4B09}" type="pres">
      <dgm:prSet presAssocID="{5EBA6890-A893-4E64-862A-23852D5434B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0532D5B-F948-4229-B60F-2652A2B6E6F8}" type="pres">
      <dgm:prSet presAssocID="{CC7668CA-7F79-4E4A-89D0-57618E8527D6}" presName="spaceBetweenRectangles" presStyleCnt="0"/>
      <dgm:spPr/>
    </dgm:pt>
    <dgm:pt modelId="{A8795620-E341-4AA3-B554-D6E9D9680971}" type="pres">
      <dgm:prSet presAssocID="{838C1091-66DF-42E6-9BDE-6A914CA97077}" presName="parentLin" presStyleCnt="0"/>
      <dgm:spPr/>
    </dgm:pt>
    <dgm:pt modelId="{53A78540-815B-4EA5-AD19-6A2DEA79C393}" type="pres">
      <dgm:prSet presAssocID="{838C1091-66DF-42E6-9BDE-6A914CA97077}" presName="parentLeftMargin" presStyleLbl="node1" presStyleIdx="0" presStyleCnt="3"/>
      <dgm:spPr/>
      <dgm:t>
        <a:bodyPr/>
        <a:lstStyle/>
        <a:p>
          <a:endParaRPr lang="en-AU"/>
        </a:p>
      </dgm:t>
    </dgm:pt>
    <dgm:pt modelId="{53E06581-AB18-4DFF-8DDB-A60B3E222116}" type="pres">
      <dgm:prSet presAssocID="{838C1091-66DF-42E6-9BDE-6A914CA9707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D80E648-8C87-4376-8114-AFA36F413CB7}" type="pres">
      <dgm:prSet presAssocID="{838C1091-66DF-42E6-9BDE-6A914CA97077}" presName="negativeSpace" presStyleCnt="0"/>
      <dgm:spPr/>
    </dgm:pt>
    <dgm:pt modelId="{947E959E-CCE1-4B80-A56F-BF0F4477E625}" type="pres">
      <dgm:prSet presAssocID="{838C1091-66DF-42E6-9BDE-6A914CA9707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A23362D-CF3C-4641-8522-3931E70758EB}" type="pres">
      <dgm:prSet presAssocID="{2EC8FF8C-5F07-4114-B7DE-73625732338B}" presName="spaceBetweenRectangles" presStyleCnt="0"/>
      <dgm:spPr/>
    </dgm:pt>
    <dgm:pt modelId="{28A39B57-023D-4D48-B718-D9134D35A687}" type="pres">
      <dgm:prSet presAssocID="{1603E278-DEA2-4BAC-A512-CCA8F47D740C}" presName="parentLin" presStyleCnt="0"/>
      <dgm:spPr/>
    </dgm:pt>
    <dgm:pt modelId="{2AAAD6D5-9C5F-462A-86E5-ECEFF153A12B}" type="pres">
      <dgm:prSet presAssocID="{1603E278-DEA2-4BAC-A512-CCA8F47D740C}" presName="parentLeftMargin" presStyleLbl="node1" presStyleIdx="1" presStyleCnt="3"/>
      <dgm:spPr/>
      <dgm:t>
        <a:bodyPr/>
        <a:lstStyle/>
        <a:p>
          <a:endParaRPr lang="en-AU"/>
        </a:p>
      </dgm:t>
    </dgm:pt>
    <dgm:pt modelId="{51D41645-EE48-4A41-B993-16EE35A3B653}" type="pres">
      <dgm:prSet presAssocID="{1603E278-DEA2-4BAC-A512-CCA8F47D740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98F3F61-0C30-4FFE-8F3B-32F045A90295}" type="pres">
      <dgm:prSet presAssocID="{1603E278-DEA2-4BAC-A512-CCA8F47D740C}" presName="negativeSpace" presStyleCnt="0"/>
      <dgm:spPr/>
    </dgm:pt>
    <dgm:pt modelId="{A862DA88-91B5-42D2-8D1D-5695AD6033E8}" type="pres">
      <dgm:prSet presAssocID="{1603E278-DEA2-4BAC-A512-CCA8F47D740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4ED1495D-5BF1-47B1-BE04-F76FC2C7EA6A}" type="presOf" srcId="{838C1091-66DF-42E6-9BDE-6A914CA97077}" destId="{53A78540-815B-4EA5-AD19-6A2DEA79C393}" srcOrd="0" destOrd="0" presId="urn:microsoft.com/office/officeart/2005/8/layout/list1"/>
    <dgm:cxn modelId="{2C7195DE-E452-4D16-9D22-E6E677F72C48}" srcId="{5EBA6890-A893-4E64-862A-23852D5434B6}" destId="{0D557092-340C-4FEA-9270-E87CB947EBB0}" srcOrd="1" destOrd="0" parTransId="{33289E1A-4B79-48C8-B9C5-A8F613BFFD1A}" sibTransId="{0A4672EA-2045-4566-86E1-AB0D1477DC3B}"/>
    <dgm:cxn modelId="{FAE5720B-86B5-4B7B-BD2D-53FBB04B1651}" type="presOf" srcId="{17C7102F-7DFF-428B-AFCB-DF0463F840F7}" destId="{E17436D7-1742-4499-A522-05137CBFAAA7}" srcOrd="0" destOrd="0" presId="urn:microsoft.com/office/officeart/2005/8/layout/list1"/>
    <dgm:cxn modelId="{B1E5A779-61A1-42E0-B758-9886C9EDA3E2}" type="presOf" srcId="{0D557092-340C-4FEA-9270-E87CB947EBB0}" destId="{6D563478-CC31-4CF3-8FF6-D0CF921C4B09}" srcOrd="0" destOrd="1" presId="urn:microsoft.com/office/officeart/2005/8/layout/list1"/>
    <dgm:cxn modelId="{B793771B-60B0-419B-A4A8-EB35B4222E42}" type="presOf" srcId="{95A26FB0-13EA-4D22-B488-0358E96460BC}" destId="{947E959E-CCE1-4B80-A56F-BF0F4477E625}" srcOrd="0" destOrd="0" presId="urn:microsoft.com/office/officeart/2005/8/layout/list1"/>
    <dgm:cxn modelId="{3C60DC3C-C1D5-4002-BDC8-02DAD5E14145}" type="presOf" srcId="{92D83325-DB3C-4BCB-A113-C491FF95EEE6}" destId="{947E959E-CCE1-4B80-A56F-BF0F4477E625}" srcOrd="0" destOrd="1" presId="urn:microsoft.com/office/officeart/2005/8/layout/list1"/>
    <dgm:cxn modelId="{53C8DBE9-03ED-4D8F-BD04-3A6BF4A8DB51}" type="presOf" srcId="{1603E278-DEA2-4BAC-A512-CCA8F47D740C}" destId="{2AAAD6D5-9C5F-462A-86E5-ECEFF153A12B}" srcOrd="0" destOrd="0" presId="urn:microsoft.com/office/officeart/2005/8/layout/list1"/>
    <dgm:cxn modelId="{71AB6102-55FA-4BFD-B88F-495E164A37D4}" type="presOf" srcId="{5EBA6890-A893-4E64-862A-23852D5434B6}" destId="{02940E9A-FBFE-480B-8D36-B9663E8E8BA3}" srcOrd="0" destOrd="0" presId="urn:microsoft.com/office/officeart/2005/8/layout/list1"/>
    <dgm:cxn modelId="{C1512849-1BAF-48BA-91F6-769787FD300E}" type="presOf" srcId="{CAB49953-FEEF-4F1D-BBC1-DE4810B6FDE4}" destId="{A862DA88-91B5-42D2-8D1D-5695AD6033E8}" srcOrd="0" destOrd="0" presId="urn:microsoft.com/office/officeart/2005/8/layout/list1"/>
    <dgm:cxn modelId="{2DEEAC61-94CF-486D-8FEC-A677DCD24262}" type="presOf" srcId="{838C1091-66DF-42E6-9BDE-6A914CA97077}" destId="{53E06581-AB18-4DFF-8DDB-A60B3E222116}" srcOrd="1" destOrd="0" presId="urn:microsoft.com/office/officeart/2005/8/layout/list1"/>
    <dgm:cxn modelId="{0983165F-521D-41F2-BFA8-1FDD12DDCE4B}" srcId="{838C1091-66DF-42E6-9BDE-6A914CA97077}" destId="{95A26FB0-13EA-4D22-B488-0358E96460BC}" srcOrd="0" destOrd="0" parTransId="{DBA26F3A-0C47-43D6-A4C9-C4DFFE6C6886}" sibTransId="{5139ADB6-ABB8-4FE8-BA1A-EC928BC6EE95}"/>
    <dgm:cxn modelId="{38C640C1-BEAB-4166-93B1-E919A54ACA50}" srcId="{5EBA6890-A893-4E64-862A-23852D5434B6}" destId="{DD7FF794-C226-4C6B-A7F4-9FBB75D364D9}" srcOrd="2" destOrd="0" parTransId="{52FC9385-F46B-42DB-9FC2-7F343E67A7AD}" sibTransId="{DB0D9636-F194-4508-8044-2EBD8A2C5CEE}"/>
    <dgm:cxn modelId="{C5B384E8-7FDD-4021-97F6-B5B7D9EEA83A}" srcId="{17C7102F-7DFF-428B-AFCB-DF0463F840F7}" destId="{5EBA6890-A893-4E64-862A-23852D5434B6}" srcOrd="0" destOrd="0" parTransId="{4B365CE6-7C5E-49BF-940F-FBB6BD474F64}" sibTransId="{CC7668CA-7F79-4E4A-89D0-57618E8527D6}"/>
    <dgm:cxn modelId="{15D5E3DA-869C-4ACD-ABA2-ADCEA669B7A7}" type="presOf" srcId="{3396FD68-F787-4F11-889A-AB83569304F4}" destId="{6D563478-CC31-4CF3-8FF6-D0CF921C4B09}" srcOrd="0" destOrd="0" presId="urn:microsoft.com/office/officeart/2005/8/layout/list1"/>
    <dgm:cxn modelId="{D0267C08-0B56-4336-AAD0-11860F49EADF}" type="presOf" srcId="{1603E278-DEA2-4BAC-A512-CCA8F47D740C}" destId="{51D41645-EE48-4A41-B993-16EE35A3B653}" srcOrd="1" destOrd="0" presId="urn:microsoft.com/office/officeart/2005/8/layout/list1"/>
    <dgm:cxn modelId="{186611FE-2490-4D88-A44C-03203F383FB2}" type="presOf" srcId="{DD7FF794-C226-4C6B-A7F4-9FBB75D364D9}" destId="{6D563478-CC31-4CF3-8FF6-D0CF921C4B09}" srcOrd="0" destOrd="2" presId="urn:microsoft.com/office/officeart/2005/8/layout/list1"/>
    <dgm:cxn modelId="{9EE99196-1801-4C49-B6F8-A37455A8F670}" srcId="{1603E278-DEA2-4BAC-A512-CCA8F47D740C}" destId="{FA828352-EA21-4CBA-BD2A-FBB765E3CB4E}" srcOrd="1" destOrd="0" parTransId="{E2419C63-08FC-4D4B-8A9C-CB22BC6CF938}" sibTransId="{C9221A31-E281-48D9-BB96-3E7C326FAD38}"/>
    <dgm:cxn modelId="{7DED649A-AE1E-498B-89F4-58E126411464}" srcId="{5EBA6890-A893-4E64-862A-23852D5434B6}" destId="{3396FD68-F787-4F11-889A-AB83569304F4}" srcOrd="0" destOrd="0" parTransId="{895E2D38-ACE5-46A7-BEDC-5FD727AEB711}" sibTransId="{51F2E8DB-8F6D-471E-A8EC-72A855BABE74}"/>
    <dgm:cxn modelId="{45886C60-4004-48C8-9D00-1F81D272BB9A}" srcId="{17C7102F-7DFF-428B-AFCB-DF0463F840F7}" destId="{1603E278-DEA2-4BAC-A512-CCA8F47D740C}" srcOrd="2" destOrd="0" parTransId="{F4C864F7-33FB-4FB9-A586-7E2AAD922531}" sibTransId="{782463B6-AE89-422B-B94B-92EAF73D61EB}"/>
    <dgm:cxn modelId="{C894BC66-9CB4-418D-9339-43CB502146E8}" type="presOf" srcId="{FA828352-EA21-4CBA-BD2A-FBB765E3CB4E}" destId="{A862DA88-91B5-42D2-8D1D-5695AD6033E8}" srcOrd="0" destOrd="1" presId="urn:microsoft.com/office/officeart/2005/8/layout/list1"/>
    <dgm:cxn modelId="{21768A64-6B3C-4987-A4F0-E6E38E3FCEA2}" srcId="{1603E278-DEA2-4BAC-A512-CCA8F47D740C}" destId="{CAB49953-FEEF-4F1D-BBC1-DE4810B6FDE4}" srcOrd="0" destOrd="0" parTransId="{46B31C8A-C1F5-45CA-B75C-6F24E97D46B3}" sibTransId="{4A28C9A5-D48D-47AD-B852-2BF8C6860411}"/>
    <dgm:cxn modelId="{E5293D9D-76B2-49EB-B288-51B6A3820EA4}" srcId="{17C7102F-7DFF-428B-AFCB-DF0463F840F7}" destId="{838C1091-66DF-42E6-9BDE-6A914CA97077}" srcOrd="1" destOrd="0" parTransId="{BE72A3A6-9E31-4213-948F-6C9680D42CAD}" sibTransId="{2EC8FF8C-5F07-4114-B7DE-73625732338B}"/>
    <dgm:cxn modelId="{901B2A36-B941-46D4-88FF-4417FD91AB5A}" type="presOf" srcId="{5EBA6890-A893-4E64-862A-23852D5434B6}" destId="{188051E4-AC17-41A0-93A0-E858E3671B7E}" srcOrd="1" destOrd="0" presId="urn:microsoft.com/office/officeart/2005/8/layout/list1"/>
    <dgm:cxn modelId="{57EE37B5-B261-4883-B872-2E9D0FF29BAF}" srcId="{838C1091-66DF-42E6-9BDE-6A914CA97077}" destId="{92D83325-DB3C-4BCB-A113-C491FF95EEE6}" srcOrd="1" destOrd="0" parTransId="{B5D5D2F9-7F92-4B5A-9344-410D208756E5}" sibTransId="{59379CA6-AE6E-42E0-BA56-E4F684780116}"/>
    <dgm:cxn modelId="{2CACF8A0-214A-47E5-B405-D61024657387}" type="presParOf" srcId="{E17436D7-1742-4499-A522-05137CBFAAA7}" destId="{4285B431-712D-45D0-9B23-BEAF2297103F}" srcOrd="0" destOrd="0" presId="urn:microsoft.com/office/officeart/2005/8/layout/list1"/>
    <dgm:cxn modelId="{34277292-874C-448B-89CB-EF2A6C7161E6}" type="presParOf" srcId="{4285B431-712D-45D0-9B23-BEAF2297103F}" destId="{02940E9A-FBFE-480B-8D36-B9663E8E8BA3}" srcOrd="0" destOrd="0" presId="urn:microsoft.com/office/officeart/2005/8/layout/list1"/>
    <dgm:cxn modelId="{75679DFE-8A9F-40A2-AFEA-37DA0319DE08}" type="presParOf" srcId="{4285B431-712D-45D0-9B23-BEAF2297103F}" destId="{188051E4-AC17-41A0-93A0-E858E3671B7E}" srcOrd="1" destOrd="0" presId="urn:microsoft.com/office/officeart/2005/8/layout/list1"/>
    <dgm:cxn modelId="{7924CAF8-E7A5-45F1-8FF5-67A13E0E1CC3}" type="presParOf" srcId="{E17436D7-1742-4499-A522-05137CBFAAA7}" destId="{23DFFB2F-5EAB-45EE-BAAC-3FD35C3863A4}" srcOrd="1" destOrd="0" presId="urn:microsoft.com/office/officeart/2005/8/layout/list1"/>
    <dgm:cxn modelId="{94121879-871E-4716-8016-DC73FCBECF67}" type="presParOf" srcId="{E17436D7-1742-4499-A522-05137CBFAAA7}" destId="{6D563478-CC31-4CF3-8FF6-D0CF921C4B09}" srcOrd="2" destOrd="0" presId="urn:microsoft.com/office/officeart/2005/8/layout/list1"/>
    <dgm:cxn modelId="{C33E193C-F390-424A-A664-554122FEB826}" type="presParOf" srcId="{E17436D7-1742-4499-A522-05137CBFAAA7}" destId="{20532D5B-F948-4229-B60F-2652A2B6E6F8}" srcOrd="3" destOrd="0" presId="urn:microsoft.com/office/officeart/2005/8/layout/list1"/>
    <dgm:cxn modelId="{ABC3BB19-9B12-47EF-8E67-892F94FB5382}" type="presParOf" srcId="{E17436D7-1742-4499-A522-05137CBFAAA7}" destId="{A8795620-E341-4AA3-B554-D6E9D9680971}" srcOrd="4" destOrd="0" presId="urn:microsoft.com/office/officeart/2005/8/layout/list1"/>
    <dgm:cxn modelId="{2134DCE1-0673-40E6-8237-A7AB4EA5ABCE}" type="presParOf" srcId="{A8795620-E341-4AA3-B554-D6E9D9680971}" destId="{53A78540-815B-4EA5-AD19-6A2DEA79C393}" srcOrd="0" destOrd="0" presId="urn:microsoft.com/office/officeart/2005/8/layout/list1"/>
    <dgm:cxn modelId="{0DA57B07-C38A-4109-B6C2-601C2EA4F6E4}" type="presParOf" srcId="{A8795620-E341-4AA3-B554-D6E9D9680971}" destId="{53E06581-AB18-4DFF-8DDB-A60B3E222116}" srcOrd="1" destOrd="0" presId="urn:microsoft.com/office/officeart/2005/8/layout/list1"/>
    <dgm:cxn modelId="{D7EF85EA-54A7-4CE3-A391-628C42AF12E0}" type="presParOf" srcId="{E17436D7-1742-4499-A522-05137CBFAAA7}" destId="{5D80E648-8C87-4376-8114-AFA36F413CB7}" srcOrd="5" destOrd="0" presId="urn:microsoft.com/office/officeart/2005/8/layout/list1"/>
    <dgm:cxn modelId="{3A33DE08-B1C6-479C-B84E-1D26DBC25FF7}" type="presParOf" srcId="{E17436D7-1742-4499-A522-05137CBFAAA7}" destId="{947E959E-CCE1-4B80-A56F-BF0F4477E625}" srcOrd="6" destOrd="0" presId="urn:microsoft.com/office/officeart/2005/8/layout/list1"/>
    <dgm:cxn modelId="{3080C622-1CC7-4B50-BB6F-F7A6ADB40A04}" type="presParOf" srcId="{E17436D7-1742-4499-A522-05137CBFAAA7}" destId="{AA23362D-CF3C-4641-8522-3931E70758EB}" srcOrd="7" destOrd="0" presId="urn:microsoft.com/office/officeart/2005/8/layout/list1"/>
    <dgm:cxn modelId="{61E61340-EB4E-43E1-B347-86448252DF0C}" type="presParOf" srcId="{E17436D7-1742-4499-A522-05137CBFAAA7}" destId="{28A39B57-023D-4D48-B718-D9134D35A687}" srcOrd="8" destOrd="0" presId="urn:microsoft.com/office/officeart/2005/8/layout/list1"/>
    <dgm:cxn modelId="{699211F3-20EB-47FB-B9D5-43A5B7C487C6}" type="presParOf" srcId="{28A39B57-023D-4D48-B718-D9134D35A687}" destId="{2AAAD6D5-9C5F-462A-86E5-ECEFF153A12B}" srcOrd="0" destOrd="0" presId="urn:microsoft.com/office/officeart/2005/8/layout/list1"/>
    <dgm:cxn modelId="{2417424D-E370-425B-A823-D0ECCD40DF6A}" type="presParOf" srcId="{28A39B57-023D-4D48-B718-D9134D35A687}" destId="{51D41645-EE48-4A41-B993-16EE35A3B653}" srcOrd="1" destOrd="0" presId="urn:microsoft.com/office/officeart/2005/8/layout/list1"/>
    <dgm:cxn modelId="{55AD2307-E6F0-47B5-9233-C66D7B1063C0}" type="presParOf" srcId="{E17436D7-1742-4499-A522-05137CBFAAA7}" destId="{898F3F61-0C30-4FFE-8F3B-32F045A90295}" srcOrd="9" destOrd="0" presId="urn:microsoft.com/office/officeart/2005/8/layout/list1"/>
    <dgm:cxn modelId="{77AFFC85-D2D9-4677-AA5A-7BAAD261EE86}" type="presParOf" srcId="{E17436D7-1742-4499-A522-05137CBFAAA7}" destId="{A862DA88-91B5-42D2-8D1D-5695AD6033E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Avenir 45 Book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venir 45 Book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Avenir 45 Book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venir 45 Book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C1C3C833-5EF0-CC43-B4C9-8B33185F8116}" type="slidenum">
              <a:rPr lang="en-US">
                <a:latin typeface="Arial"/>
                <a:ea typeface="Arial"/>
                <a:cs typeface="Arial"/>
              </a:rPr>
              <a:pPr>
                <a:defRPr/>
              </a:pPr>
              <a:t>‹#›</a:t>
            </a:fld>
            <a:endParaRPr lang="en-US" dirty="0"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17541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44800" y="533400"/>
            <a:ext cx="3454400" cy="259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76600"/>
            <a:ext cx="670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fld id="{66454121-588D-A449-AC99-66AB9AF9C5A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9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/>
        <a:ea typeface="Arial"/>
        <a:cs typeface="Arial"/>
      </a:defRPr>
    </a:lvl1pPr>
    <a:lvl2pPr marL="366309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/>
        <a:ea typeface="Arial"/>
        <a:cs typeface="+mn-cs"/>
      </a:defRPr>
    </a:lvl2pPr>
    <a:lvl3pPr marL="732617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/>
        <a:ea typeface="ヒラギノ角ゴ Pro W3" pitchFamily="-110" charset="-128"/>
        <a:cs typeface="ヒラギノ角ゴ Pro W3" charset="-128"/>
      </a:defRPr>
    </a:lvl3pPr>
    <a:lvl4pPr marL="109892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/>
        <a:ea typeface="ヒラギノ角ゴ Pro W3" pitchFamily="-110" charset="-128"/>
        <a:cs typeface="ヒラギノ角ゴ Pro W3" charset="-128"/>
      </a:defRPr>
    </a:lvl4pPr>
    <a:lvl5pPr marL="146523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/>
        <a:ea typeface="ヒラギノ角ゴ Pro W3" pitchFamily="-110" charset="-128"/>
        <a:cs typeface="ヒラギノ角ゴ Pro W3" charset="-128"/>
      </a:defRPr>
    </a:lvl5pPr>
    <a:lvl6pPr marL="1831543" algn="l" defTabSz="3663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97852" algn="l" defTabSz="3663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64160" algn="l" defTabSz="3663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30469" algn="l" defTabSz="36630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54121-588D-A449-AC99-66AB9AF9C5AD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AU" smtClean="0">
                <a:latin typeface="Arial" charset="0"/>
                <a:ea typeface="ＭＳ Ｐゴシック" pitchFamily="34" charset="-128"/>
              </a:rPr>
              <a:t>Apologies,  I’m a database type.....</a:t>
            </a:r>
          </a:p>
          <a:p>
            <a:endParaRPr lang="en-AU" smtClean="0">
              <a:latin typeface="Arial" charset="0"/>
              <a:ea typeface="ＭＳ Ｐゴシック" pitchFamily="34" charset="-128"/>
            </a:endParaRPr>
          </a:p>
          <a:p>
            <a:r>
              <a:rPr lang="en-AU" smtClean="0">
                <a:latin typeface="Arial" charset="0"/>
                <a:ea typeface="ＭＳ Ｐゴシック" pitchFamily="34" charset="-128"/>
              </a:rPr>
              <a:t>Quest is best known for toad, but we also have enterprise monitoring across all levels of the stack</a:t>
            </a:r>
          </a:p>
          <a:p>
            <a:endParaRPr lang="en-AU" smtClean="0">
              <a:latin typeface="Arial" charset="0"/>
              <a:ea typeface="ＭＳ Ｐゴシック" pitchFamily="34" charset="-128"/>
            </a:endParaRPr>
          </a:p>
          <a:p>
            <a:r>
              <a:rPr lang="en-AU" smtClean="0">
                <a:latin typeface="Arial" charset="0"/>
                <a:ea typeface="ＭＳ Ｐゴシック" pitchFamily="34" charset="-128"/>
              </a:rPr>
              <a:t>In Melbourne,  SQL Navigator + the spotlights.  </a:t>
            </a:r>
          </a:p>
          <a:p>
            <a:endParaRPr lang="en-AU" smtClean="0">
              <a:latin typeface="Arial" charset="0"/>
              <a:ea typeface="ＭＳ Ｐゴシック" pitchFamily="34" charset="-128"/>
            </a:endParaRPr>
          </a:p>
          <a:p>
            <a:r>
              <a:rPr lang="en-AU" smtClean="0">
                <a:latin typeface="Arial" charset="0"/>
                <a:ea typeface="ＭＳ Ｐゴシック" pitchFamily="34" charset="-128"/>
              </a:rPr>
              <a:t>It’s not a complete co-incidence about the star trek theme. 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81C580-B99D-421C-A2E3-4E9E89B51BEC}" type="slidenum">
              <a:rPr lang="en-US" smtClean="0">
                <a:ea typeface="ＭＳ Ｐゴシック" pitchFamily="34" charset="-128"/>
              </a:rPr>
              <a:pPr/>
              <a:t>1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Insanely popular – literally millions of users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1FF30-DB4B-4EE8-B6C0-EF9B26D1A3B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1FF30-DB4B-4EE8-B6C0-EF9B26D1A3B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1FF30-DB4B-4EE8-B6C0-EF9B26D1A3B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1FF30-DB4B-4EE8-B6C0-EF9B26D1A3B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The higher logical read rate overwhelms the HDD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1FF30-DB4B-4EE8-B6C0-EF9B26D1A3B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7F6471-64B0-455A-B391-D04333106D60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 Titl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rver\projects\Quest Software\PNGs\Quest-Background-4-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03" y="3701960"/>
            <a:ext cx="5918971" cy="226573"/>
          </a:xfrm>
          <a:prstGeom prst="rect">
            <a:avLst/>
          </a:prstGeom>
        </p:spPr>
        <p:txBody>
          <a:bodyPr vert="horz" wrap="square" lIns="0" tIns="0" anchor="t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Your Name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3" y="4012404"/>
            <a:ext cx="5918971" cy="226573"/>
          </a:xfrm>
          <a:prstGeom prst="rect">
            <a:avLst/>
          </a:prstGeom>
        </p:spPr>
        <p:txBody>
          <a:bodyPr vert="horz" wrap="square" lIns="0" tIns="0" anchor="t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3" y="4322851"/>
            <a:ext cx="5918971" cy="226573"/>
          </a:xfrm>
          <a:prstGeom prst="rect">
            <a:avLst/>
          </a:prstGeom>
        </p:spPr>
        <p:txBody>
          <a:bodyPr vert="horz" wrap="square" lIns="0" t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Month 00, 2011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3" y="2781913"/>
            <a:ext cx="5918971" cy="362735"/>
          </a:xfrm>
          <a:prstGeom prst="rect">
            <a:avLst/>
          </a:prstGeom>
        </p:spPr>
        <p:txBody>
          <a:bodyPr vert="horz" wrap="square" lIns="0" tIns="0" anchor="t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785259" y="6623866"/>
            <a:ext cx="2978727" cy="129322"/>
          </a:xfrm>
          <a:prstGeom prst="rect">
            <a:avLst/>
          </a:prstGeom>
          <a:noFill/>
        </p:spPr>
        <p:txBody>
          <a:bodyPr wrap="square" lIns="0" tIns="0" rIns="0" bIns="36631" anchor="b">
            <a:spAutoFit/>
          </a:bodyPr>
          <a:lstStyle/>
          <a:p>
            <a:pPr algn="r">
              <a:defRPr/>
            </a:pPr>
            <a:r>
              <a:rPr lang="en-US" sz="600" b="0" i="0" dirty="0" smtClean="0">
                <a:solidFill>
                  <a:srgbClr val="3C8CBE"/>
                </a:solidFill>
                <a:latin typeface="Arial"/>
                <a:ea typeface="Arial"/>
                <a:cs typeface="Arial"/>
              </a:rPr>
              <a:t>©2011 Quest Software, Inc. All rights reserved..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828803" y="2217316"/>
            <a:ext cx="5934365" cy="525999"/>
          </a:xfrm>
          <a:prstGeom prst="rect">
            <a:avLst/>
          </a:prstGeom>
        </p:spPr>
        <p:txBody>
          <a:bodyPr vert="horz" wrap="square" lIns="0" anchor="b" anchorCtr="0">
            <a:spAutoFit/>
          </a:bodyPr>
          <a:lstStyle>
            <a:lvl1pPr algn="l">
              <a:spcBef>
                <a:spcPts val="0"/>
              </a:spcBef>
              <a:defRPr sz="28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78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Titles, 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508498"/>
            <a:ext cx="3746499" cy="53925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483103" y="508965"/>
            <a:ext cx="3746095" cy="537881"/>
          </a:xfrm>
          <a:noFill/>
          <a:ln w="9525">
            <a:noFill/>
            <a:miter lim="800000"/>
            <a:headEnd/>
            <a:tailEnd/>
          </a:ln>
        </p:spPr>
        <p:txBody>
          <a:bodyPr vert="horz" wrap="none" lIns="0" tIns="47096" rIns="94192" bIns="47096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2800" dirty="0" smtClean="0">
                <a:solidFill>
                  <a:schemeClr val="tx2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title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57201" y="1187450"/>
            <a:ext cx="3746499" cy="4754563"/>
          </a:xfrm>
        </p:spPr>
        <p:txBody>
          <a:bodyPr/>
          <a:lstStyle>
            <a:lvl1pPr marL="0" indent="0">
              <a:buClr>
                <a:schemeClr val="accent2"/>
              </a:buClr>
              <a:buSzPct val="85000"/>
              <a:buFontTx/>
              <a:buNone/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buSzPct val="100000"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buSzPct val="100000"/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5pPr>
            <a:lvl6pPr>
              <a:buClr>
                <a:schemeClr val="accent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6pPr>
            <a:lvl7pPr>
              <a:buClr>
                <a:schemeClr val="accent2"/>
              </a:buClr>
              <a:buFont typeface="Arial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  <a:lvl8pPr>
              <a:buClr>
                <a:schemeClr val="accent2"/>
              </a:buClr>
              <a:buFont typeface="Arial" pitchFamily="34" charset="0"/>
              <a:buChar char="•"/>
              <a:defRPr sz="1400" baseline="0">
                <a:solidFill>
                  <a:schemeClr val="tx1"/>
                </a:solidFill>
              </a:defRPr>
            </a:lvl8pPr>
            <a:lvl9pPr>
              <a:buClr>
                <a:schemeClr val="accent2"/>
              </a:buClr>
              <a:buFont typeface="Arial" pitchFamily="34" charset="0"/>
              <a:buNone/>
              <a:defRPr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</p:txBody>
      </p:sp>
      <p:sp>
        <p:nvSpPr>
          <p:cNvPr id="7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483100" y="1187450"/>
            <a:ext cx="3748088" cy="4754563"/>
          </a:xfrm>
        </p:spPr>
        <p:txBody>
          <a:bodyPr/>
          <a:lstStyle>
            <a:lvl1pPr marL="0" indent="0">
              <a:buClr>
                <a:schemeClr val="accent2"/>
              </a:buClr>
              <a:buSzPct val="85000"/>
              <a:buFontTx/>
              <a:buNone/>
              <a:defRPr sz="2400"/>
            </a:lvl1pPr>
            <a:lvl2pPr>
              <a:buClr>
                <a:schemeClr val="accent2"/>
              </a:buClr>
              <a:buSzPct val="100000"/>
              <a:buFont typeface="Arial" pitchFamily="34" charset="0"/>
              <a:buChar char="•"/>
              <a:defRPr sz="1800">
                <a:solidFill>
                  <a:schemeClr val="accent4"/>
                </a:solidFill>
              </a:defRPr>
            </a:lvl2pPr>
            <a:lvl3pPr>
              <a:buClr>
                <a:schemeClr val="accent2"/>
              </a:buClr>
              <a:buSzPct val="100000"/>
              <a:buFont typeface="Arial" pitchFamily="34" charset="0"/>
              <a:buChar char="•"/>
              <a:defRPr sz="1400"/>
            </a:lvl3pPr>
            <a:lvl4pPr>
              <a:buClr>
                <a:schemeClr val="accent2"/>
              </a:buClr>
              <a:buSzPct val="100000"/>
              <a:buFont typeface="Arial" pitchFamily="34" charset="0"/>
              <a:buChar char="•"/>
              <a:defRPr sz="1400"/>
            </a:lvl4pPr>
            <a:lvl5pPr>
              <a:buClr>
                <a:schemeClr val="accent2"/>
              </a:buClr>
              <a:buSzPct val="100000"/>
              <a:buFont typeface="Arial" pitchFamily="34" charset="0"/>
              <a:buChar char="•"/>
              <a:defRPr sz="1400"/>
            </a:lvl5pPr>
            <a:lvl6pPr>
              <a:buClr>
                <a:schemeClr val="accent2"/>
              </a:buClr>
              <a:buFont typeface="Arial" pitchFamily="34" charset="0"/>
              <a:buChar char="•"/>
              <a:defRPr sz="1400"/>
            </a:lvl6pPr>
            <a:lvl7pPr>
              <a:buClr>
                <a:schemeClr val="accent2"/>
              </a:buClr>
              <a:buFont typeface="Arial" pitchFamily="34" charset="0"/>
              <a:buChar char="•"/>
              <a:defRPr sz="1400" baseline="0"/>
            </a:lvl7pPr>
            <a:lvl8pPr>
              <a:buClr>
                <a:schemeClr val="accent2"/>
              </a:buClr>
              <a:buFont typeface="Arial" pitchFamily="34" charset="0"/>
              <a:buChar char="•"/>
              <a:defRPr sz="1400" baseline="0"/>
            </a:lvl8pPr>
            <a:lvl9pPr>
              <a:buClr>
                <a:schemeClr val="accent2"/>
              </a:buClr>
              <a:buFont typeface="Arial" pitchFamily="34" charset="0"/>
              <a:buNone/>
              <a:defRPr baseline="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4226273"/>
            <a:ext cx="5943600" cy="373995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689919"/>
            <a:ext cx="5943600" cy="125209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40"/>
              </a:spcAft>
              <a:buSzPct val="85000"/>
              <a:buFontTx/>
              <a:buNone/>
              <a:defRPr sz="1200">
                <a:solidFill>
                  <a:schemeClr val="tx1"/>
                </a:solidFill>
              </a:defRPr>
            </a:lvl1pPr>
            <a:lvl2pPr marL="73262" indent="-109893">
              <a:spcBef>
                <a:spcPts val="0"/>
              </a:spcBef>
              <a:spcAft>
                <a:spcPts val="240"/>
              </a:spcAft>
              <a:buClr>
                <a:schemeClr val="accent2"/>
              </a:buClr>
              <a:defRPr sz="1200">
                <a:solidFill>
                  <a:schemeClr val="tx1"/>
                </a:solidFill>
              </a:defRPr>
            </a:lvl2pPr>
            <a:lvl3pPr marL="219785" indent="-109893">
              <a:spcBef>
                <a:spcPts val="0"/>
              </a:spcBef>
              <a:spcAft>
                <a:spcPts val="240"/>
              </a:spcAft>
              <a:buClr>
                <a:schemeClr val="accent2"/>
              </a:buClr>
              <a:buFont typeface="Lucida Grande"/>
              <a:buChar char="-"/>
              <a:defRPr sz="1200">
                <a:solidFill>
                  <a:schemeClr val="tx1"/>
                </a:solidFill>
              </a:defRPr>
            </a:lvl3pPr>
            <a:lvl4pPr marL="439570" indent="-109893">
              <a:spcBef>
                <a:spcPts val="0"/>
              </a:spcBef>
              <a:spcAft>
                <a:spcPts val="481"/>
              </a:spcAft>
              <a:buSzPct val="75000"/>
              <a:buFont typeface="Arial"/>
              <a:buNone/>
              <a:defRPr baseline="0"/>
            </a:lvl4pPr>
            <a:lvl5pPr marL="439570" indent="0">
              <a:spcBef>
                <a:spcPts val="240"/>
              </a:spcBef>
              <a:spcAft>
                <a:spcPts val="240"/>
              </a:spcAft>
              <a:buSzPct val="75000"/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text text (to enter next level, triple-click on your text &amp; hit “tab”)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371603" y="611289"/>
            <a:ext cx="5943599" cy="3500336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44" y="731521"/>
            <a:ext cx="7780712" cy="548640"/>
          </a:xfr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18" y="1676400"/>
            <a:ext cx="7788165" cy="4317076"/>
          </a:xfrm>
        </p:spPr>
        <p:txBody>
          <a:bodyPr>
            <a:normAutofit/>
          </a:bodyPr>
          <a:lstStyle>
            <a:lvl1pPr>
              <a:buClr>
                <a:srgbClr val="FFCB00"/>
              </a:buCl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380163"/>
            <a:ext cx="533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7AECA-26B3-4B5F-A000-2B0879D0F413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13509" y="256508"/>
            <a:ext cx="7780712" cy="548640"/>
          </a:xfr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44" y="731521"/>
            <a:ext cx="7780712" cy="548640"/>
          </a:xfr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With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44" y="731521"/>
            <a:ext cx="7780712" cy="548640"/>
          </a:xfr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18" y="1676400"/>
            <a:ext cx="7788165" cy="4317076"/>
          </a:xfrm>
        </p:spPr>
        <p:txBody>
          <a:bodyPr>
            <a:normAutofit/>
          </a:bodyPr>
          <a:lstStyle>
            <a:lvl1pPr>
              <a:buClr>
                <a:srgbClr val="FFCB00"/>
              </a:buCl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90652"/>
            <a:ext cx="1111284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3 Feb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66927" y="6395726"/>
            <a:ext cx="6236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Fusion-io Confidential Information. Copyright Fusion-io 2011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165" y="6390652"/>
            <a:ext cx="457200" cy="457200"/>
          </a:xfrm>
          <a:prstGeom prst="rect">
            <a:avLst/>
          </a:prstGeom>
        </p:spPr>
        <p:txBody>
          <a:bodyPr/>
          <a:lstStyle/>
          <a:p>
            <a:fld id="{B4A34F0E-F874-3C4D-A065-58749B705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40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457200" y="1187451"/>
            <a:ext cx="7773988" cy="4754562"/>
          </a:xfrm>
        </p:spPr>
        <p:txBody>
          <a:bodyPr/>
          <a:lstStyle>
            <a:lvl1pPr marL="169863" indent="-169863">
              <a:buClr>
                <a:schemeClr val="accent2"/>
              </a:buClr>
              <a:buSzPct val="100000"/>
              <a:buFont typeface="Arial"/>
              <a:buChar char="•"/>
              <a:defRPr sz="2400">
                <a:solidFill>
                  <a:schemeClr val="tx1"/>
                </a:solidFill>
              </a:defRPr>
            </a:lvl1pPr>
            <a:lvl2pPr marL="339725" indent="-169863">
              <a:buClr>
                <a:schemeClr val="accent2"/>
              </a:buClr>
              <a:buSzPct val="100000"/>
              <a:defRPr sz="1800">
                <a:solidFill>
                  <a:schemeClr val="tx1"/>
                </a:solidFill>
              </a:defRPr>
            </a:lvl2pPr>
            <a:lvl3pPr marL="509588" indent="-169863">
              <a:buClr>
                <a:schemeClr val="accent2"/>
              </a:buClr>
              <a:buSzPct val="100000"/>
              <a:defRPr sz="1400">
                <a:solidFill>
                  <a:schemeClr val="tx1"/>
                </a:solidFill>
              </a:defRPr>
            </a:lvl3pPr>
            <a:lvl4pPr marL="690563" indent="-171450">
              <a:buClr>
                <a:schemeClr val="accent2"/>
              </a:buClr>
              <a:buSzPct val="100000"/>
              <a:defRPr sz="1400">
                <a:solidFill>
                  <a:schemeClr val="tx1"/>
                </a:solidFill>
              </a:defRPr>
            </a:lvl4pPr>
            <a:lvl5pPr marL="862013" indent="-169863">
              <a:buClr>
                <a:schemeClr val="accent2"/>
              </a:buClr>
              <a:buSzPct val="100000"/>
              <a:defRPr sz="1400">
                <a:solidFill>
                  <a:schemeClr val="tx1"/>
                </a:solidFill>
              </a:defRPr>
            </a:lvl5pPr>
            <a:lvl6pPr marL="1031875" indent="-180975"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6pPr>
            <a:lvl7pPr marL="1201738" indent="-171450"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7pPr>
            <a:lvl8pPr marL="1371600" indent="-169863">
              <a:buClr>
                <a:schemeClr val="accent2"/>
              </a:buClr>
              <a:defRPr sz="1400">
                <a:solidFill>
                  <a:schemeClr val="tx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457200" y="1187450"/>
            <a:ext cx="7773988" cy="4754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SzPct val="100000"/>
              <a:defRPr>
                <a:solidFill>
                  <a:schemeClr val="tx1"/>
                </a:solidFill>
              </a:defRPr>
            </a:lvl2pPr>
            <a:lvl3pPr>
              <a:buSzPct val="100000"/>
              <a:defRPr sz="1400">
                <a:solidFill>
                  <a:schemeClr val="tx1"/>
                </a:solidFill>
              </a:defRPr>
            </a:lvl3pPr>
            <a:lvl4pPr>
              <a:buSzPct val="100000"/>
              <a:defRPr sz="1400">
                <a:solidFill>
                  <a:schemeClr val="tx1"/>
                </a:solidFill>
              </a:defRPr>
            </a:lvl4pPr>
            <a:lvl5pPr>
              <a:buSzPct val="100000"/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400">
                <a:solidFill>
                  <a:schemeClr val="tx1"/>
                </a:solidFill>
              </a:defRPr>
            </a:lvl7pPr>
            <a:lvl8pPr>
              <a:defRPr sz="1400">
                <a:solidFill>
                  <a:schemeClr val="tx1"/>
                </a:solidFill>
              </a:defRPr>
            </a:lvl8pPr>
            <a:lvl9pPr>
              <a:defRPr sz="1400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ditional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rver\projects\Quest Software\PNGs\Quest-Background-4-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3" y="2781913"/>
            <a:ext cx="5918971" cy="362735"/>
          </a:xfrm>
          <a:prstGeom prst="rect">
            <a:avLst/>
          </a:prstGeom>
        </p:spPr>
        <p:txBody>
          <a:bodyPr vert="horz" wrap="square" lIns="0" tIns="0" anchor="t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787456" y="6624281"/>
            <a:ext cx="2978727" cy="129322"/>
          </a:xfrm>
          <a:prstGeom prst="rect">
            <a:avLst/>
          </a:prstGeom>
          <a:noFill/>
        </p:spPr>
        <p:txBody>
          <a:bodyPr wrap="square" lIns="0" tIns="0" rIns="0" bIns="36631" anchor="b">
            <a:spAutoFit/>
          </a:bodyPr>
          <a:lstStyle/>
          <a:p>
            <a:pPr algn="r">
              <a:defRPr/>
            </a:pPr>
            <a:r>
              <a:rPr lang="en-US" sz="600" b="0" i="0" dirty="0" smtClean="0">
                <a:solidFill>
                  <a:srgbClr val="3C8CBE"/>
                </a:solidFill>
                <a:latin typeface="Arial"/>
                <a:ea typeface="Arial"/>
                <a:cs typeface="Arial"/>
              </a:rPr>
              <a:t>©2011 Quest Software, Inc. All rights reserved..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828803" y="2217316"/>
            <a:ext cx="5934365" cy="525999"/>
          </a:xfrm>
          <a:prstGeom prst="rect">
            <a:avLst/>
          </a:prstGeom>
        </p:spPr>
        <p:txBody>
          <a:bodyPr vert="horz" wrap="square" lIns="0" anchor="b" anchorCtr="0">
            <a:spAutoFit/>
          </a:bodyPr>
          <a:lstStyle>
            <a:lvl1pPr algn="l">
              <a:spcBef>
                <a:spcPts val="0"/>
              </a:spcBef>
              <a:defRPr sz="28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rver\projects\Quest Software\PNGs\Quest-Background-4-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828803" y="2217316"/>
            <a:ext cx="5934365" cy="525999"/>
          </a:xfrm>
          <a:prstGeom prst="rect">
            <a:avLst/>
          </a:prstGeom>
        </p:spPr>
        <p:txBody>
          <a:bodyPr vert="horz" wrap="square" lIns="0" anchor="b" anchorCtr="0">
            <a:spAutoFit/>
          </a:bodyPr>
          <a:lstStyle>
            <a:lvl1pPr algn="l">
              <a:spcBef>
                <a:spcPts val="0"/>
              </a:spcBef>
              <a:defRPr sz="28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787456" y="6624281"/>
            <a:ext cx="2978727" cy="129322"/>
          </a:xfrm>
          <a:prstGeom prst="rect">
            <a:avLst/>
          </a:prstGeom>
          <a:noFill/>
        </p:spPr>
        <p:txBody>
          <a:bodyPr wrap="square" lIns="0" tIns="0" rIns="0" bIns="36631" anchor="b">
            <a:spAutoFit/>
          </a:bodyPr>
          <a:lstStyle/>
          <a:p>
            <a:pPr algn="r">
              <a:defRPr/>
            </a:pPr>
            <a:r>
              <a:rPr lang="en-US" sz="600" b="0" i="0" dirty="0" smtClean="0">
                <a:solidFill>
                  <a:srgbClr val="3C8CBE"/>
                </a:solidFill>
                <a:latin typeface="Arial"/>
                <a:ea typeface="Arial"/>
                <a:cs typeface="Arial"/>
              </a:rPr>
              <a:t>©2011 Quest Software, Inc. All rights reserved..</a:t>
            </a:r>
          </a:p>
        </p:txBody>
      </p:sp>
    </p:spTree>
    <p:extLst>
      <p:ext uri="{BB962C8B-B14F-4D97-AF65-F5344CB8AC3E}">
        <p14:creationId xmlns:p14="http://schemas.microsoft.com/office/powerpoint/2010/main" val="355574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Server\projects\Quest Software\PNGs\Quest-Background-4-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2819402"/>
            <a:ext cx="5943600" cy="539255"/>
          </a:xfrm>
          <a:prstGeom prst="rect">
            <a:avLst/>
          </a:prstGeom>
        </p:spPr>
        <p:txBody>
          <a:bodyPr lIns="0" anchor="ctr" anchorCtr="0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of divider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931006" y="6279448"/>
            <a:ext cx="300181" cy="197088"/>
          </a:xfrm>
          <a:prstGeom prst="rect">
            <a:avLst/>
          </a:prstGeom>
        </p:spPr>
        <p:txBody>
          <a:bodyPr wrap="square" lIns="73262" tIns="36631" rIns="0" bIns="36631">
            <a:spAutoFit/>
          </a:bodyPr>
          <a:lstStyle/>
          <a:p>
            <a:pPr marL="0" marR="0" lvl="0" indent="0" algn="r" defTabSz="7326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2F53EA-52DF-D64E-A329-88DA2E4A011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73261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787456" y="6624281"/>
            <a:ext cx="2978727" cy="129322"/>
          </a:xfrm>
          <a:prstGeom prst="rect">
            <a:avLst/>
          </a:prstGeom>
          <a:noFill/>
        </p:spPr>
        <p:txBody>
          <a:bodyPr wrap="square" lIns="0" tIns="0" rIns="0" bIns="36631" anchor="b">
            <a:spAutoFit/>
          </a:bodyPr>
          <a:lstStyle/>
          <a:p>
            <a:pPr algn="r">
              <a:defRPr/>
            </a:pPr>
            <a:r>
              <a:rPr lang="en-US" sz="600" b="0" i="0" dirty="0" smtClean="0">
                <a:solidFill>
                  <a:srgbClr val="3C8CBE"/>
                </a:solidFill>
                <a:latin typeface="Arial"/>
                <a:ea typeface="Arial"/>
                <a:cs typeface="Arial"/>
              </a:rPr>
              <a:t>©2011 Quest Software, Inc. All rights reserved..</a:t>
            </a:r>
          </a:p>
        </p:txBody>
      </p:sp>
    </p:spTree>
    <p:extLst>
      <p:ext uri="{BB962C8B-B14F-4D97-AF65-F5344CB8AC3E}">
        <p14:creationId xmlns:p14="http://schemas.microsoft.com/office/powerpoint/2010/main" val="216941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Titles, 2-Col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09405"/>
            <a:ext cx="3746500" cy="53925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483103" y="509872"/>
            <a:ext cx="3746095" cy="537881"/>
          </a:xfrm>
          <a:noFill/>
          <a:ln w="9525">
            <a:noFill/>
            <a:miter lim="800000"/>
            <a:headEnd/>
            <a:tailEnd/>
          </a:ln>
        </p:spPr>
        <p:txBody>
          <a:bodyPr vert="horz" wrap="none" lIns="0" tIns="47096" rIns="94192" bIns="47096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2800" dirty="0" smtClean="0">
                <a:solidFill>
                  <a:schemeClr val="tx2"/>
                </a:solidFill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title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57201" y="1187450"/>
            <a:ext cx="3746500" cy="4754563"/>
          </a:xfrm>
        </p:spPr>
        <p:txBody>
          <a:bodyPr/>
          <a:lstStyle>
            <a:lvl1pPr marL="169863" indent="-169863">
              <a:buClr>
                <a:schemeClr val="accent2"/>
              </a:buClr>
              <a:buSzPct val="100000"/>
              <a:buFont typeface="Arial" pitchFamily="34" charset="0"/>
              <a:buChar char="•"/>
              <a:defRPr lang="en-US" sz="2400" b="0" i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39725" indent="-173038">
              <a:buClr>
                <a:schemeClr val="accent2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09588" indent="-169863">
              <a:buClr>
                <a:schemeClr val="accent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690563" indent="-180975">
              <a:buClr>
                <a:schemeClr val="accent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862013" indent="-169863">
              <a:buClr>
                <a:schemeClr val="accent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5pPr>
            <a:lvl6pPr marL="1031875" indent="-180975">
              <a:buClr>
                <a:schemeClr val="accent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6pPr>
            <a:lvl7pPr marL="1201738" indent="-171450">
              <a:buClr>
                <a:schemeClr val="accent2"/>
              </a:buClr>
              <a:buFont typeface="Arial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  <a:lvl8pPr marL="1371600" indent="-169863">
              <a:buClr>
                <a:schemeClr val="accent2"/>
              </a:buClr>
              <a:buFont typeface="Arial" pitchFamily="34" charset="0"/>
              <a:buChar char="•"/>
              <a:defRPr sz="1400" baseline="0">
                <a:solidFill>
                  <a:schemeClr val="tx1"/>
                </a:solidFill>
              </a:defRPr>
            </a:lvl8pPr>
            <a:lvl9pPr>
              <a:buClr>
                <a:schemeClr val="accent2"/>
              </a:buClr>
              <a:defRPr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483100" y="1187450"/>
            <a:ext cx="3748088" cy="4754563"/>
          </a:xfrm>
        </p:spPr>
        <p:txBody>
          <a:bodyPr/>
          <a:lstStyle>
            <a:lvl1pPr marL="169863" indent="-169863">
              <a:buClr>
                <a:schemeClr val="accent2"/>
              </a:buClr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339725" indent="-173038">
              <a:buClr>
                <a:schemeClr val="accent2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09588" indent="-169863">
              <a:buClr>
                <a:schemeClr val="accent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690563" indent="-171450">
              <a:buClr>
                <a:schemeClr val="accent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862013" indent="-169863">
              <a:buClr>
                <a:schemeClr val="accent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5pPr>
            <a:lvl6pPr marL="1031875" indent="-180975">
              <a:buClr>
                <a:schemeClr val="accent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6pPr>
            <a:lvl7pPr marL="1201738" indent="-171450">
              <a:buClr>
                <a:schemeClr val="accent2"/>
              </a:buClr>
              <a:buFont typeface="Arial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  <a:lvl8pPr marL="1371600" indent="-169863">
              <a:buClr>
                <a:schemeClr val="accent2"/>
              </a:buClr>
              <a:buFont typeface="Arial" pitchFamily="34" charset="0"/>
              <a:buChar char="•"/>
              <a:defRPr sz="1400" baseline="0">
                <a:solidFill>
                  <a:schemeClr val="tx1"/>
                </a:solidFill>
              </a:defRPr>
            </a:lvl8pPr>
            <a:lvl9pPr>
              <a:buClr>
                <a:schemeClr val="accent2"/>
              </a:buClr>
              <a:defRPr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20997" y="464436"/>
            <a:ext cx="7793664" cy="5298411"/>
          </a:xfrm>
        </p:spPr>
        <p:txBody>
          <a:bodyPr anchor="ctr"/>
          <a:lstStyle>
            <a:lvl1pPr marL="169863" indent="-169863" algn="ctr">
              <a:buClr>
                <a:schemeClr val="accent2"/>
              </a:buClr>
              <a:buSzPct val="100000"/>
              <a:buFont typeface="Arial" pitchFamily="34" charset="0"/>
              <a:buNone/>
              <a:defRPr lang="en-US" sz="2400" b="0" i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39725" indent="-173038">
              <a:buClr>
                <a:schemeClr val="accent2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09588" indent="-169863">
              <a:buClr>
                <a:schemeClr val="accent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690563" indent="-180975">
              <a:buClr>
                <a:schemeClr val="accent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862013" indent="-169863">
              <a:buClr>
                <a:schemeClr val="accent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5pPr>
            <a:lvl6pPr marL="1031875" indent="-180975">
              <a:buClr>
                <a:schemeClr val="accent2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6pPr>
            <a:lvl7pPr marL="1201738" indent="-171450">
              <a:buClr>
                <a:schemeClr val="accent2"/>
              </a:buClr>
              <a:buFont typeface="Arial" pitchFamily="34" charset="0"/>
              <a:buChar char="•"/>
              <a:defRPr sz="1400" baseline="0">
                <a:solidFill>
                  <a:schemeClr val="tx1"/>
                </a:solidFill>
              </a:defRPr>
            </a:lvl7pPr>
            <a:lvl8pPr marL="1371600" indent="-169863">
              <a:buClr>
                <a:schemeClr val="accent2"/>
              </a:buClr>
              <a:buFont typeface="Arial" pitchFamily="34" charset="0"/>
              <a:buChar char="•"/>
              <a:defRPr sz="1400" baseline="0">
                <a:solidFill>
                  <a:schemeClr val="tx1"/>
                </a:solidFill>
              </a:defRPr>
            </a:lvl8pPr>
            <a:lvl9pPr>
              <a:buClr>
                <a:schemeClr val="accent2"/>
              </a:buClr>
              <a:defRPr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2651" y="297712"/>
            <a:ext cx="7773987" cy="539255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Server\projects\Quest Software\PNGs\Bottom-4-3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32825"/>
            <a:ext cx="9144000" cy="82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\\Server\projects\Quest Software\PNGs\Sidebar-Right-4-3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419" y="0"/>
            <a:ext cx="751582" cy="676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3" y="508498"/>
            <a:ext cx="7773987" cy="53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7096" rIns="94192" bIns="47096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 flipH="1">
            <a:off x="457199" y="1187450"/>
            <a:ext cx="7773988" cy="475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4192" bIns="4709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57204" y="356664"/>
            <a:ext cx="7773987" cy="2117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14"/>
          <p:cNvSpPr/>
          <p:nvPr/>
        </p:nvSpPr>
        <p:spPr>
          <a:xfrm>
            <a:off x="7931006" y="6279448"/>
            <a:ext cx="300181" cy="197088"/>
          </a:xfrm>
          <a:prstGeom prst="rect">
            <a:avLst/>
          </a:prstGeom>
        </p:spPr>
        <p:txBody>
          <a:bodyPr wrap="square" lIns="73262" tIns="36631" rIns="0" bIns="36631">
            <a:spAutoFit/>
          </a:bodyPr>
          <a:lstStyle/>
          <a:p>
            <a:pPr marL="0" marR="0" lvl="0" indent="0" algn="r" defTabSz="73261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2F53EA-52DF-D64E-A329-88DA2E4A011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Arial"/>
                <a:cs typeface="Arial"/>
              </a:rPr>
              <a:pPr marL="0" marR="0" lvl="0" indent="0" algn="r" defTabSz="73261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7456" y="6624281"/>
            <a:ext cx="2978727" cy="129322"/>
          </a:xfrm>
          <a:prstGeom prst="rect">
            <a:avLst/>
          </a:prstGeom>
          <a:noFill/>
        </p:spPr>
        <p:txBody>
          <a:bodyPr wrap="square" lIns="0" tIns="0" rIns="0" bIns="36631" anchor="b">
            <a:spAutoFit/>
          </a:bodyPr>
          <a:lstStyle/>
          <a:p>
            <a:pPr algn="r">
              <a:defRPr/>
            </a:pPr>
            <a:r>
              <a:rPr lang="en-US" sz="600" b="0" i="0" dirty="0" smtClean="0">
                <a:solidFill>
                  <a:srgbClr val="3C8CBE"/>
                </a:solidFill>
                <a:latin typeface="Arial"/>
                <a:ea typeface="Arial"/>
                <a:cs typeface="Arial"/>
              </a:rPr>
              <a:t>©2011 Quest Software, Inc. All rights reserved..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55" r:id="rId3"/>
    <p:sldLayoutId id="2147483661" r:id="rId4"/>
    <p:sldLayoutId id="2147483662" r:id="rId5"/>
    <p:sldLayoutId id="2147483660" r:id="rId6"/>
    <p:sldLayoutId id="2147483654" r:id="rId7"/>
    <p:sldLayoutId id="2147483663" r:id="rId8"/>
    <p:sldLayoutId id="2147483656" r:id="rId9"/>
    <p:sldLayoutId id="2147483657" r:id="rId10"/>
    <p:sldLayoutId id="2147483658" r:id="rId11"/>
    <p:sldLayoutId id="2147483664" r:id="rId12"/>
    <p:sldLayoutId id="2147483665" r:id="rId13"/>
    <p:sldLayoutId id="2147483666" r:id="rId14"/>
    <p:sldLayoutId id="2147483667" r:id="rId15"/>
    <p:sldLayoutId id="2147483669" r:id="rId16"/>
    <p:sldLayoutId id="2147483672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42482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/>
          <a:ea typeface="+mj-ea"/>
          <a:cs typeface="+mj-cs"/>
        </a:defRPr>
      </a:lvl1pPr>
      <a:lvl2pPr algn="l" defTabSz="942482" rtl="0" eaLnBrk="1" fontAlgn="base" hangingPunct="1">
        <a:spcBef>
          <a:spcPct val="0"/>
        </a:spcBef>
        <a:spcAft>
          <a:spcPct val="0"/>
        </a:spcAft>
        <a:defRPr sz="2600">
          <a:solidFill>
            <a:srgbClr val="00BBE4"/>
          </a:solidFill>
          <a:latin typeface="Avenir 65 Medium" charset="0"/>
          <a:ea typeface="ＭＳ Ｐゴシック" charset="-128"/>
          <a:cs typeface="ＭＳ Ｐゴシック" charset="-128"/>
        </a:defRPr>
      </a:lvl2pPr>
      <a:lvl3pPr algn="l" defTabSz="942482" rtl="0" eaLnBrk="1" fontAlgn="base" hangingPunct="1">
        <a:spcBef>
          <a:spcPct val="0"/>
        </a:spcBef>
        <a:spcAft>
          <a:spcPct val="0"/>
        </a:spcAft>
        <a:defRPr sz="2600">
          <a:solidFill>
            <a:srgbClr val="00BBE4"/>
          </a:solidFill>
          <a:latin typeface="Avenir 65 Medium" charset="0"/>
          <a:ea typeface="ＭＳ Ｐゴシック" charset="-128"/>
          <a:cs typeface="ＭＳ Ｐゴシック" charset="-128"/>
        </a:defRPr>
      </a:lvl3pPr>
      <a:lvl4pPr algn="l" defTabSz="942482" rtl="0" eaLnBrk="1" fontAlgn="base" hangingPunct="1">
        <a:spcBef>
          <a:spcPct val="0"/>
        </a:spcBef>
        <a:spcAft>
          <a:spcPct val="0"/>
        </a:spcAft>
        <a:defRPr sz="2600">
          <a:solidFill>
            <a:srgbClr val="00BBE4"/>
          </a:solidFill>
          <a:latin typeface="Avenir 65 Medium" charset="0"/>
          <a:ea typeface="ＭＳ Ｐゴシック" charset="-128"/>
          <a:cs typeface="ＭＳ Ｐゴシック" charset="-128"/>
        </a:defRPr>
      </a:lvl4pPr>
      <a:lvl5pPr algn="l" defTabSz="942482" rtl="0" eaLnBrk="1" fontAlgn="base" hangingPunct="1">
        <a:spcBef>
          <a:spcPct val="0"/>
        </a:spcBef>
        <a:spcAft>
          <a:spcPct val="0"/>
        </a:spcAft>
        <a:defRPr sz="2600">
          <a:solidFill>
            <a:srgbClr val="00BBE4"/>
          </a:solidFill>
          <a:latin typeface="Avenir 65 Medium" charset="0"/>
          <a:ea typeface="ＭＳ Ｐゴシック" charset="-128"/>
          <a:cs typeface="ＭＳ Ｐゴシック" charset="-128"/>
        </a:defRPr>
      </a:lvl5pPr>
      <a:lvl6pPr marL="366309" algn="l" defTabSz="942482" rtl="0" eaLnBrk="1" fontAlgn="base" hangingPunct="1">
        <a:spcBef>
          <a:spcPct val="0"/>
        </a:spcBef>
        <a:spcAft>
          <a:spcPct val="0"/>
        </a:spcAft>
        <a:defRPr sz="2600">
          <a:solidFill>
            <a:srgbClr val="00BBE4"/>
          </a:solidFill>
          <a:latin typeface="Avenir 65 Medium" charset="0"/>
          <a:ea typeface="ＭＳ Ｐゴシック" charset="-128"/>
          <a:cs typeface="ＭＳ Ｐゴシック" charset="-128"/>
        </a:defRPr>
      </a:lvl6pPr>
      <a:lvl7pPr marL="732617" algn="l" defTabSz="942482" rtl="0" eaLnBrk="1" fontAlgn="base" hangingPunct="1">
        <a:spcBef>
          <a:spcPct val="0"/>
        </a:spcBef>
        <a:spcAft>
          <a:spcPct val="0"/>
        </a:spcAft>
        <a:defRPr sz="2600">
          <a:solidFill>
            <a:srgbClr val="00BBE4"/>
          </a:solidFill>
          <a:latin typeface="Avenir 65 Medium" charset="0"/>
          <a:ea typeface="ＭＳ Ｐゴシック" charset="-128"/>
          <a:cs typeface="ＭＳ Ｐゴシック" charset="-128"/>
        </a:defRPr>
      </a:lvl7pPr>
      <a:lvl8pPr marL="1098926" algn="l" defTabSz="942482" rtl="0" eaLnBrk="1" fontAlgn="base" hangingPunct="1">
        <a:spcBef>
          <a:spcPct val="0"/>
        </a:spcBef>
        <a:spcAft>
          <a:spcPct val="0"/>
        </a:spcAft>
        <a:defRPr sz="2600">
          <a:solidFill>
            <a:srgbClr val="00BBE4"/>
          </a:solidFill>
          <a:latin typeface="Avenir 65 Medium" charset="0"/>
          <a:ea typeface="ＭＳ Ｐゴシック" charset="-128"/>
          <a:cs typeface="ＭＳ Ｐゴシック" charset="-128"/>
        </a:defRPr>
      </a:lvl8pPr>
      <a:lvl9pPr marL="1465235" algn="l" defTabSz="942482" rtl="0" eaLnBrk="1" fontAlgn="base" hangingPunct="1">
        <a:spcBef>
          <a:spcPct val="0"/>
        </a:spcBef>
        <a:spcAft>
          <a:spcPct val="0"/>
        </a:spcAft>
        <a:defRPr sz="2600">
          <a:solidFill>
            <a:srgbClr val="00BBE4"/>
          </a:solidFill>
          <a:latin typeface="Avenir 65 Medium" charset="0"/>
          <a:ea typeface="ＭＳ Ｐゴシック" charset="-128"/>
          <a:cs typeface="ＭＳ Ｐゴシック" charset="-128"/>
        </a:defRPr>
      </a:lvl9pPr>
    </p:titleStyle>
    <p:bodyStyle>
      <a:lvl1pPr marL="0" indent="0" algn="l" defTabSz="942482" rtl="0" eaLnBrk="1" fontAlgn="base" hangingPunct="1">
        <a:lnSpc>
          <a:spcPct val="120000"/>
        </a:lnSpc>
        <a:spcBef>
          <a:spcPts val="0"/>
        </a:spcBef>
        <a:spcAft>
          <a:spcPts val="600"/>
        </a:spcAft>
        <a:defRPr sz="2400" b="0" i="0">
          <a:solidFill>
            <a:schemeClr val="tx1"/>
          </a:solidFill>
          <a:latin typeface="Arial"/>
          <a:ea typeface="+mn-ea"/>
          <a:cs typeface="Arial"/>
        </a:defRPr>
      </a:lvl1pPr>
      <a:lvl2pPr marL="169863" indent="-169863" algn="l" defTabSz="942482" rtl="0" eaLnBrk="1" fontAlgn="base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Arial" pitchFamily="34" charset="0"/>
        <a:buChar char="•"/>
        <a:defRPr sz="1800" b="0" i="0">
          <a:solidFill>
            <a:schemeClr val="tx1"/>
          </a:solidFill>
          <a:latin typeface="Arial"/>
          <a:ea typeface="+mn-ea"/>
          <a:cs typeface="Arial"/>
        </a:defRPr>
      </a:lvl2pPr>
      <a:lvl3pPr marL="339725" indent="-169863" algn="l" defTabSz="942482" rtl="0" eaLnBrk="1" fontAlgn="base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Arial" pitchFamily="34" charset="0"/>
        <a:buChar char="•"/>
        <a:defRPr sz="1400" b="0" i="0">
          <a:solidFill>
            <a:schemeClr val="tx1"/>
          </a:solidFill>
          <a:latin typeface="Arial"/>
          <a:ea typeface="ヒラギノ角ゴ Pro W3" pitchFamily="-110" charset="-128"/>
          <a:cs typeface="Arial"/>
        </a:defRPr>
      </a:lvl3pPr>
      <a:lvl4pPr marL="509588" indent="-171450" algn="l" defTabSz="942482" rtl="0" eaLnBrk="1" fontAlgn="base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Arial" pitchFamily="34" charset="0"/>
        <a:buChar char="•"/>
        <a:defRPr sz="1400" b="0" i="0">
          <a:solidFill>
            <a:schemeClr val="tx1"/>
          </a:solidFill>
          <a:latin typeface="Arial"/>
          <a:ea typeface="ヒラギノ角ゴ Pro W3" pitchFamily="-110" charset="-128"/>
          <a:cs typeface="Arial"/>
        </a:defRPr>
      </a:lvl4pPr>
      <a:lvl5pPr marL="690563" indent="-169863" algn="l" defTabSz="942482" rtl="0" eaLnBrk="1" fontAlgn="base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Arial" pitchFamily="34" charset="0"/>
        <a:buChar char="•"/>
        <a:defRPr sz="1400" b="0" i="0">
          <a:solidFill>
            <a:schemeClr val="tx1"/>
          </a:solidFill>
          <a:latin typeface="Arial"/>
          <a:ea typeface="ヒラギノ角ゴ Pro W3" pitchFamily="-110" charset="-128"/>
          <a:cs typeface="Arial"/>
        </a:defRPr>
      </a:lvl5pPr>
      <a:lvl6pPr marL="862013" indent="-180975" algn="l" defTabSz="942482" rtl="0" eaLnBrk="1" fontAlgn="base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Arial" pitchFamily="34" charset="0"/>
        <a:buChar char="•"/>
        <a:defRPr sz="1400" b="0" i="0" baseline="0">
          <a:solidFill>
            <a:schemeClr val="tx1"/>
          </a:solidFill>
          <a:latin typeface="Arial"/>
          <a:ea typeface="+mn-ea"/>
          <a:cs typeface="Arial"/>
        </a:defRPr>
      </a:lvl6pPr>
      <a:lvl7pPr marL="1031875" marR="0" indent="-171450" algn="l" defTabSz="942482" rtl="0" eaLnBrk="1" fontAlgn="base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SzTx/>
        <a:buFont typeface="Arial" pitchFamily="34" charset="0"/>
        <a:buChar char="•"/>
        <a:tabLst/>
        <a:defRPr sz="1400">
          <a:solidFill>
            <a:schemeClr val="tx1"/>
          </a:solidFill>
          <a:latin typeface="Arial" charset="0"/>
          <a:ea typeface="+mn-ea"/>
        </a:defRPr>
      </a:lvl7pPr>
      <a:lvl8pPr marL="1201738" indent="-169863" algn="l" defTabSz="942482" rtl="0" eaLnBrk="1" fontAlgn="base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Arial" pitchFamily="34" charset="0"/>
        <a:buChar char="•"/>
        <a:defRPr sz="1400" baseline="0">
          <a:solidFill>
            <a:schemeClr val="tx1"/>
          </a:solidFill>
          <a:latin typeface="Arial" charset="0"/>
          <a:ea typeface="+mn-ea"/>
        </a:defRPr>
      </a:lvl8pPr>
      <a:lvl9pPr marL="1097280" indent="-109728" algn="l" defTabSz="942482" rtl="0" eaLnBrk="1" fontAlgn="base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Font typeface="Arial" pitchFamily="34" charset="0"/>
        <a:buNone/>
        <a:defRPr sz="1400" baseline="0">
          <a:ln>
            <a:noFill/>
          </a:ln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3663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6309" algn="l" defTabSz="3663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2617" algn="l" defTabSz="3663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8926" algn="l" defTabSz="3663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5235" algn="l" defTabSz="3663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31543" algn="l" defTabSz="3663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7852" algn="l" defTabSz="3663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4160" algn="l" defTabSz="3663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30469" algn="l" defTabSz="3663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guyharrison.squarespace.com/storage/flash_insert_stats.sql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guyharrison.squarespace.com/storage/flash_time_savings.sql" TargetMode="Externa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guyharrison.squarespace.com/storage/flashContents.sql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g"/><Relationship Id="rId4" Type="http://schemas.openxmlformats.org/officeDocument/2006/relationships/image" Target="../media/image23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est.com/documents/landing.aspx?id=15423" TargetMode="External"/><Relationship Id="rId2" Type="http://schemas.openxmlformats.org/officeDocument/2006/relationships/hyperlink" Target="http://www.slideshare.net/gharriso/ssd-and-the-db-flash-cach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uyharrison.squarespace.com/ssdguide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807538" y="3744490"/>
            <a:ext cx="5918971" cy="226573"/>
          </a:xfrm>
        </p:spPr>
        <p:txBody>
          <a:bodyPr/>
          <a:lstStyle/>
          <a:p>
            <a:r>
              <a:rPr lang="en-US" sz="1800" dirty="0" smtClean="0"/>
              <a:t>Guy Harrison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Director, R&amp;D Melbourne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818170" y="4322851"/>
            <a:ext cx="5918971" cy="1099754"/>
          </a:xfrm>
        </p:spPr>
        <p:txBody>
          <a:bodyPr/>
          <a:lstStyle/>
          <a:p>
            <a:r>
              <a:rPr lang="en-US" sz="1400" dirty="0" smtClean="0"/>
              <a:t>Email: 	guy.harrison@quest.com</a:t>
            </a:r>
          </a:p>
          <a:p>
            <a:r>
              <a:rPr lang="en-US" sz="1400" dirty="0" smtClean="0"/>
              <a:t>Twitter: 	@</a:t>
            </a:r>
            <a:r>
              <a:rPr lang="en-US" sz="1400" dirty="0" err="1" smtClean="0"/>
              <a:t>guyharrison</a:t>
            </a:r>
            <a:endParaRPr lang="en-US" sz="1400" dirty="0" smtClean="0"/>
          </a:p>
          <a:p>
            <a:r>
              <a:rPr lang="en-US" sz="1400" dirty="0" smtClean="0"/>
              <a:t>Web:	http://www.guyharrison.net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3" y="1786429"/>
            <a:ext cx="5934365" cy="956886"/>
          </a:xfrm>
        </p:spPr>
        <p:txBody>
          <a:bodyPr/>
          <a:lstStyle/>
          <a:p>
            <a:r>
              <a:rPr lang="en-US" dirty="0" smtClean="0"/>
              <a:t>Making the most of Solid State Disk in Oracle 11g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97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Moore’s law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Transistor density doubles every 18 months</a:t>
            </a:r>
          </a:p>
          <a:p>
            <a:r>
              <a:rPr lang="en-AU" dirty="0" smtClean="0"/>
              <a:t>Exponential growth is observed in most electronic components:</a:t>
            </a:r>
          </a:p>
          <a:p>
            <a:pPr lvl="1"/>
            <a:r>
              <a:rPr lang="en-AU" dirty="0" smtClean="0"/>
              <a:t>CPU clock speeds</a:t>
            </a:r>
          </a:p>
          <a:p>
            <a:pPr lvl="1"/>
            <a:r>
              <a:rPr lang="en-AU" dirty="0" smtClean="0"/>
              <a:t>RAM</a:t>
            </a:r>
          </a:p>
          <a:p>
            <a:pPr lvl="1"/>
            <a:r>
              <a:rPr lang="en-AU" dirty="0" smtClean="0"/>
              <a:t>Hard Disk Drive storage density </a:t>
            </a:r>
          </a:p>
          <a:p>
            <a:r>
              <a:rPr lang="en-AU" dirty="0" smtClean="0"/>
              <a:t>But not in mechanical components</a:t>
            </a:r>
          </a:p>
          <a:p>
            <a:pPr lvl="1"/>
            <a:r>
              <a:rPr lang="en-AU" dirty="0" smtClean="0"/>
              <a:t>Service time (Seek latency) – limited by actuator arm speed and disk circumference </a:t>
            </a:r>
          </a:p>
          <a:p>
            <a:pPr lvl="1"/>
            <a:r>
              <a:rPr lang="en-AU" dirty="0" smtClean="0"/>
              <a:t>Throughput (rotational latency) – limited by speed of rotation, circumference and data density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Disk trends 2001-2009</a:t>
            </a:r>
            <a:endParaRPr lang="en-AU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694450" y="1356394"/>
          <a:ext cx="7736485" cy="4616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 smtClean="0"/>
              <a:t>Solid State Disk 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SSD to the rescue?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1050925" y="1312863"/>
          <a:ext cx="8093075" cy="48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Power consumption</a:t>
            </a:r>
            <a:endParaRPr lang="en-AU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461476" y="1719743"/>
          <a:ext cx="7496175" cy="4665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mtClean="0"/>
              <a:t>Economics of SSD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30438822"/>
              </p:ext>
            </p:extLst>
          </p:nvPr>
        </p:nvGraphicFramePr>
        <p:xfrm>
          <a:off x="485776" y="1104899"/>
          <a:ext cx="8448674" cy="5024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own Arrow 4"/>
          <p:cNvSpPr/>
          <p:nvPr/>
        </p:nvSpPr>
        <p:spPr bwMode="auto">
          <a:xfrm rot="14272919" flipV="1">
            <a:off x="4993548" y="379962"/>
            <a:ext cx="480007" cy="6531865"/>
          </a:xfrm>
          <a:prstGeom prst="downArrow">
            <a:avLst>
              <a:gd name="adj1" fmla="val 50000"/>
              <a:gd name="adj2" fmla="val 55023"/>
            </a:avLst>
          </a:prstGeom>
          <a:solidFill>
            <a:schemeClr val="accent2">
              <a:alpha val="6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vert="vert270" wrap="none" anchor="ctr" anchorCtr="1"/>
          <a:lstStyle/>
          <a:p>
            <a:pPr algn="ctr" eaLnBrk="0" hangingPunct="0">
              <a:defRPr/>
            </a:pPr>
            <a:r>
              <a:rPr lang="en-AU" sz="1600" baseline="0" dirty="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rPr>
              <a:t>$/</a:t>
            </a:r>
            <a:r>
              <a:rPr lang="en-AU" sz="1600" baseline="0" dirty="0" smtClean="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rPr>
              <a:t>GB                     </a:t>
            </a:r>
            <a:endParaRPr lang="en-AU" sz="1600" baseline="0" dirty="0">
              <a:solidFill>
                <a:schemeClr val="tx1"/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" name="Down Arrow 5"/>
          <p:cNvSpPr/>
          <p:nvPr/>
        </p:nvSpPr>
        <p:spPr bwMode="auto">
          <a:xfrm rot="18091872" flipV="1">
            <a:off x="4972940" y="378708"/>
            <a:ext cx="480007" cy="6503291"/>
          </a:xfrm>
          <a:prstGeom prst="downArrow">
            <a:avLst>
              <a:gd name="adj1" fmla="val 50000"/>
              <a:gd name="adj2" fmla="val 55023"/>
            </a:avLst>
          </a:prstGeom>
          <a:solidFill>
            <a:schemeClr val="accent3">
              <a:lumMod val="60000"/>
              <a:lumOff val="40000"/>
              <a:alpha val="6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vert="vert270" wrap="none" anchor="ctr" anchorCtr="1"/>
          <a:lstStyle/>
          <a:p>
            <a:pPr algn="ctr" eaLnBrk="0" hangingPunct="0">
              <a:defRPr/>
            </a:pPr>
            <a:r>
              <a:rPr lang="en-AU" sz="1600" dirty="0" smtClean="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rPr>
              <a:t>$/IOPS</a:t>
            </a:r>
            <a:endParaRPr lang="en-AU" sz="1600" baseline="0" dirty="0">
              <a:solidFill>
                <a:schemeClr val="tx1"/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El"/>
        </p:bldSub>
      </p:bldGraphic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Tiered storage management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34705676"/>
              </p:ext>
            </p:extLst>
          </p:nvPr>
        </p:nvGraphicFramePr>
        <p:xfrm>
          <a:off x="0" y="1676400"/>
          <a:ext cx="8372104" cy="4316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own Arrow 4"/>
          <p:cNvSpPr/>
          <p:nvPr/>
        </p:nvSpPr>
        <p:spPr bwMode="auto">
          <a:xfrm>
            <a:off x="7611485" y="1513650"/>
            <a:ext cx="449262" cy="4502150"/>
          </a:xfrm>
          <a:prstGeom prst="downArrow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3000">
                <a:schemeClr val="bg1">
                  <a:lumMod val="85000"/>
                </a:schemeClr>
              </a:gs>
            </a:gsLst>
            <a:lin ang="162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anchor="ctr"/>
          <a:lstStyle/>
          <a:p>
            <a:pPr algn="ctr" eaLnBrk="0" hangingPunct="0">
              <a:defRPr/>
            </a:pPr>
            <a:r>
              <a:rPr lang="en-AU" sz="1600" baseline="0" dirty="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rPr>
              <a:t>$/IOP</a:t>
            </a:r>
          </a:p>
        </p:txBody>
      </p:sp>
      <p:sp>
        <p:nvSpPr>
          <p:cNvPr id="6" name="Down Arrow 5"/>
          <p:cNvSpPr/>
          <p:nvPr/>
        </p:nvSpPr>
        <p:spPr bwMode="auto">
          <a:xfrm flipV="1">
            <a:off x="856385" y="1244663"/>
            <a:ext cx="485775" cy="4727575"/>
          </a:xfrm>
          <a:prstGeom prst="downArrow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3000">
                <a:schemeClr val="bg1">
                  <a:lumMod val="75000"/>
                </a:schemeClr>
              </a:gs>
            </a:gsLst>
            <a:lin ang="162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anchor="ctr"/>
          <a:lstStyle/>
          <a:p>
            <a:pPr algn="ctr" eaLnBrk="0" hangingPunct="0">
              <a:defRPr/>
            </a:pPr>
            <a:r>
              <a:rPr lang="en-AU" sz="1600" baseline="0" dirty="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rPr>
              <a:t>$/GB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Storage Tiering 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56025"/>
            <a:ext cx="7951787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5973" y="5504125"/>
            <a:ext cx="4986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92D2"/>
              </a:buClr>
            </a:pPr>
            <a:r>
              <a:rPr lang="en-AU" sz="1800" b="1" i="1" dirty="0">
                <a:solidFill>
                  <a:srgbClr val="07397D"/>
                </a:solidFill>
              </a:rPr>
              <a:t>Storage Tiering For Dummies,® Oracle Special </a:t>
            </a:r>
            <a:r>
              <a:rPr lang="en-AU" sz="1800" b="1" i="1" dirty="0" smtClean="0">
                <a:solidFill>
                  <a:srgbClr val="07397D"/>
                </a:solidFill>
              </a:rPr>
              <a:t>Edition, Wiley 2011</a:t>
            </a:r>
            <a:endParaRPr lang="en-AU" sz="1800" i="1" dirty="0" smtClean="0">
              <a:solidFill>
                <a:srgbClr val="073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4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 smtClean="0"/>
              <a:t>SSD technology and internals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Flavours of Flash SSD</a:t>
            </a:r>
            <a:endParaRPr lang="en-AU" dirty="0"/>
          </a:p>
        </p:txBody>
      </p:sp>
      <p:sp>
        <p:nvSpPr>
          <p:cNvPr id="1026" name="AutoShape 2" descr="data:image/jpg;base64,/9j/4AAQSkZJRgABAQAAAQABAAD/2wCEAAkGBhMREBUUERIVFRUVFRUUFRgWFRYYFhQVFRUVFRYYFxgYHCYfGRkkGhQVHy8gIycqLSwsFR4xNTAqNSYrLCkBCQoKDgwOFw8PGikcHyQsKSwsLCksKSkpLCwvLCwsKSwpLCwpLCwpLCwsKSwsKSkpLCwsKSwpLCwsKSwpKSwsLP/AABEIAMIBBAMBIgACEQEDEQH/xAAcAAEAAQUBAQAAAAAAAAAAAAAABAEDBQYHAgj/xABAEAACAQIDBgMFBwMCBgIDAAABAgADEQQhMQUGEkFRYRMicQcyQoGRI1JicqGxwdHh8BTxM0OCkqLSU8IkY4P/xAAYAQEBAQEBAAAAAAAAAAAAAAAAAgMBBP/EACIRAQEBAQABBQADAQEAAAAAAAABEQIhAxIxQVEyYbFxIv/aAAwDAQACEQMRAD8A7jERAREQEREBERAREQEREBERAREQEREBETUt5faThcJdVbxqo+BCLA/jfQegue05bg20mWKGNpuSEqIxGoVgSPWxynz/AL2b8YvHKytUNND/AMumSq26E6sfX6CajsipVw9damHvSdWBVlLA2vmGvkRa/wBZHviva+tYmo7h79rj6fBUstdR5l0Dj7y/yOU26XLrlmERE64REQEREBERAREQEREBERAREQEREBERAREQEREBETB7w75YbBD7apd+VNfM5+XwjubRuDOTW95d/sLgrh346g/5aWLX/EdF+efYzme8ntQxOJutI+BTOVkPnYfifl6Lb5zTGPWZXv8AFzn9bRvN7SMVjLqG8GkfgpkgkfjfVvTIdpqZNszkJGr7RAyXzHTtf+flMnsbc3E4xgSCq9x+w0HzzmVv6piMTtYL7o4u+g/qZcwOPFQaWI+h9DOubD9mdCivnXibmf7yLvNuAnAWoLYjMj739+hnPc77a57g8c9GotSkxV1N1I5Gd33F33TH0rGy10H2idfxL2P6TgdegUax7/pqCOR7S9s3aVTD1Vq0mKupuD/B6gyuescsfT8TWtyt8qePo3yWquTpzB6jqD/nObLPRLvlnZhEROuEREBERAREQEREBERAREQEREBERAREx+2Nv0MInFXqqg5DVm/KozPygZCYrbu9GHwa3r1ADbJBm7eijP5nLvOa7ye12rUumEXwl042sah9Bon6n0mgYjFM7FnYszZksSWJ7k5mZX1J9KnLeN5PavXr3TDDwE6g3qsPzaJ8s+80WpULEkkknMkm5J6k85Hq4kDX/PnM1u5uNjdoEGnT8Oif+bUBVP8ApXV/2me2q8RhK2KVef8AT+/ymx7t+zfG4+zFfAonPxKosSOqU9T6mwnSNhbgbP2aoq1CtasL2qVStrj7i+6gvz5dZla21quKYU6dN6Y8vGcvEpVAzAq4DcItZW4WurqTY6A3Of1OsDT9k2EwopPT4nYNao7m5fiyByyUX5DqJs2HwioLKAB2mVoUuOgFPBmlvs/cvb4e15j0Nxnrz9Rkf1kepzlXxfBaeXS8uSkzW0HfXc4ODUpDzfEB8VuY7/7TmdaiVNjPoepTuJz/AH13O4r1aQz1YD9x3/eJcMaDsja9TC1lq0msy/RhzB7Tvm5+99PH0QymzjJ1OoP+fX6gfPVWmQc5N2JtuphKwqUjYjUXyYdD/XlNOesRY+mImC3U3qp46iHQ+b4l5gjUEdf99DM7PRLrKzCIidCIiAiIgIiICIiAiIgIiRdo7UpYdC9aotNRzY2v2HMnsIEqQtqbZo4ZOOvUVF5XOZ7KBmx7Cc73j9rxzTBJbl4tQZ+qp/LfSc5x+0aldy9Z2djzY3PoOg7CZ3ufSpy6DvH7Xna6YNOAaeI4Bc/lXRfnf0E53jMa9Vy9R2djqzEkn5mRatcLqZf2NsLFY9+HDUiw5toi+rGZW2q+EWpXA7zI7B3Txm0Gth6fkvY1Gypr8/iPYTp263sZoUbPjG8d9eAZUge41b55dpv71EoqFVbC1lVF6cgBkJU4/XL00vdX2Q4XC2qV/wD8iqM7uPs1P4U0+Zm+KoAsNJEei9S12KIQCVHvaZgn+nf1kmjSCqFXQCw1OXzmsknwhi6m71MVTVUHmwQWC8TC1S34XFuJfdJUNa+c8gXAWwCoFAQCwK2sAovY6EWOlu0zMj1sCrNc9+nP9owRsLUKtwgXW/wiwF872v8AU88+Yzs10tUYd+IfPX9QZlVQDQWkDaS2dT1BH0zH8yPUn/lfF8o0StonnavNpbq0wRYy7aUtA5tvrudrVpDuQP3/AM/ec9qJYz6GrUQwIInNN9tzyhNWkMtSOn9v95xyzWq7v7wVMHWFSmenEvJh/B6H+CQe+7s7yU8bRFSmc/iHMHnccv8AORBPzg6WmW3a3kqYKsKlMm2XGvJh/Xv8tDNeevaizX0jExe7+8FPGUVqUmBuMxzB5gjlMpPRLrMiInQiIgIiICIlrFYtKSF6jqijVmIAHqTAuyxjcfTooXquqKNWYgD9efaaBvF7XaaXTBp4jaeI4IQflXIt87D1nNNrbbr4p+OvUZzyucl/KoyX5SL3Iucujbx+15RdMEnEdPEcEL6qmp9Wt6Gc32ntariHL16jVG6sdOwGgHYSBUrBdT/WW8KtbEOKeHps7HKyi5+Z5TG21WSPdWuF1Py5yuzcDiMY/h4WkznsMh3LchN+3e9jQUCrtOqFGX2asALnQM39LzeqGNTDg0MFQWnwdVsDw5kHpcaOxtpe1wT2c/qdafu/7HqNECrtKoHbUUkvw36ZZseVhOi7CxdIg06NMU0UAqAAFKnQi2X+djLWFwK1wTUYvY5a3W/vLxc1OmWWVxytl6VFVFlAA7dTqfWa8xNr3ERLcIiW66FlIVipIyIsbHrYwD11BAJALZAE6ntLk59tjZmIYhVW9RXLFmJKr5lZG4yLcPlyC+Y2sdTbcdj4tnSz3JUC78JVWP4b5nlnYXveTOtruMhIW1B5VPRh+txJsi7T/wCGfUfvOd/xrvPygxAlZ5mrzaLSsQPJEtV6AYEEXBl6WKuNpqbNURT0LKD9CZzNNxy3fTdA0WNSmPIdR93+37fWaUy2M+hsThlqKQQCCJyXfHdI4di6D7M/+PY9v29IKxu6u9NTA1g6ElSfOvIjqO877sTbVPF0Vq0mBBHzB5gz5oM2Dc/eypgavEt2pn306jqO/wC/0I046xFmvoeJC2RtaniaS1aTAqw+nYybPSzIiICIiBzzfv2v0cBUahRQ1q6+9YeSmTyax8x7C3rOYbS3orY48daqz55KfKEPQJov+ZmU3+2M3+srMbWqVHY3JF+I8Wo7fUfOYrBYTwx6268vXXUzC9a1kxfeqF1MjJXeqwSijMxNgFFyf6TZ90NxxtKqytWFNadiwGbsp+6OgPPv9eu7K3fw2z6bJg6K+Kq6t7zX0u1tD2yvEmlrnG7fsbqVB4u0KnhJqUBHEfzE5L8/pN+wdbDYNfCwNAZHhYgeYkajPMtqRfLLlcTxVw1eseKtxcLDiRLAMpGToR7vCQTe9z62uangphc+O44eGm1wxTIo9TVyBoOYH0rMQ8eA9YkVW8U3uCMlS+XmaxCowtdLHO9sxJAr0lqKpLVF8tguShc1U82q2JIOeptzAkerh6jqBUHChP2aovvZEiycjmVbiNiCTyBGz7PwCU1HCp4rXu1i4uBe/fLO2tp2QqWigAACw5AaT1ETRJESDidqANwU1NR/ujQfmbQcvrAmkyDU2iWuKChzoWJIVT/PW2V8s8wYq7ONUqapOQzRWPASDcHQEn+gk5VAyGU4INHZt7NWbjYX7IL20XnoBn/JvPlLys6Ei7TP2Z9R+8lSDtRvKB1Mjv8AjVc/KMIiJ52pPLuACSbAZmepExznyqDYsSATpxAcSg9jY/SJHLcWcRVFuKs3h0ybBbkXvp4jDS9vdy730kGvtBQwWihIRiHUKoV7HMAg3DXGQOTZjOVGz6tYsanEt+TElQNHplQQGQ+8rjPvcShKK3DQXxqw1drEU8rXdwLXA+Zm0k/7/jG23+v9Tdk0iviWHChe9MHKylVJy+EcROXKetqYem1NvF4QtjxFrAAdycpq20d98PgVZEf/AFNdiWcg+Tj08zaWGnCt9OU55t3emvjGvWqeW91RckX0Xme5uZj15rXnxFnbqUlrMKD8aDRrH6C+oHXv85r21VbW/lsLeYgXzve3PS15PYy5hMJUqsFpqzMeQF2t1tyHc5RPBW2exXb1WniWpBiaLKWsSTZlAJ4Sdcsv9p3sGce3H3Ueg3G5HGw4bA3Cg5G7fE1iRYZC+pnYFm3p3dT1MxWIiaoJQmVnltIHPd893FrcVh5gTblfnw35dQeR7EzlGIw5RirXuL8rdtORuLEciDO+7Xw3xAX6jqJoG9+7XiKaiDzAXNviAGv5gBmOYHUC/lvivRPMaPsralTDVlq0m4XQ3HQjmpHMEZETuuxNsUtpYYVad1cZOA1mRsiULWvwmwN+Yt6TgLLY2Osy+6u81TA1xUTNTlUS+Tr/AOw1B/gmXz1iOprslegbIqMKK3A4Tl5s7qwHvXsbHquV8iFHYvhFrEUkLA8V7sxF7cC6Le+gFxw2zFgMjhMUmJpLXw5QlwOFyMwt/MDbMEZ5dRLVJgG4GZ67tYklR4agXAa3uixUXsb3muIMNWJ/4KBUuL1H+IZaZ3OQAz6joRKYay1PskaqxtxVGbII2dlbn6dp7xNEGwrkOT5hSHMqGJtfNsrjPWwkpcaFW9SydFvdiMuQ53/jTSHEuJbo1eIX4SuuTCxyOtu8jYjaiqeFfO/ReWup0AuLHpcSnEwmQW2ovFZBxacTZBVFubHInMfJpj2dq3vnjAI4lRgKYDWI4mPvGxByNjnY6iFQrmCGyOfuUFB8p/N1Ivr8pzXce0xhYs6PewIDsLUrcXFkPvcNxxDtcG0pVqeXxAfMAR4rA2C+XjZEudRbQEXXMT0itV90cd7XZv8AhqV9001PO5vfLT0EmNhUp/auC7hdQpY6Z8AGl7afKcdQMFhqri6llve9Sp75uDmig2XM3F75EjnK4rb9HDMaKirWqgeI6UwXZFPxOWIWmMsrkSVhtqF63CQoUpcZ3PETkCRloD7pOmZ0mu7W3fq06mIdabVkxFWnUAQjjQhFVxURnQVKZCcIAa4DtpA2PZW36WIyW6vwhzTcAVAhJAawJHCbZEEgzzjX4qlun+fv+0wWxNj1Er/6iojUVSm9OmjurVWNRw7vUKkqo8uSgnMsSbnPMUxz6/ty/wA7zP1L9K5n29RKykyWTxWoq6lWAIPIyDtneGhhFvXqBSdFGbt6Lr89O85rvF7Sa9e60PsaelwftGHdvh9F+pnRt+8W2cHhbrVepVflRFV2/wC4cVlH5voZzzbm+dfEL4a2o0eVOnkCPxEZt+3aYFmubmWamI6f2HqYtt+UZI81Z5RSxAAJJNhYE3PQAZsfSZ7Y+5tbEWZ/s0Od2B4m/LT1+bWHS83zZG7lHDDyLZrZsTdz6tyHYWHaSrGn7F3EqOQ1clB90WNQ/uE/U9QJvmy9k0qC8KoFGp792bVj6kzzX2WuIZMmIU3sDZS3Iseduk2TA7Fz4nzP7ek7ObTZFdm0ixBtYDTK36TYkEsYegBJIE9HHOMrdViIluERECPiKVxNdxuE4T+E/wDies2kiQ8XhgwMjrnVc3HIN8d2OEmrTH5gNBc6j8JP0J6HLTJ3HGYPVGzBuFvmCDqp6i05fvXu6aDl0B4CfoeYPcdeYz1BmPx4bfKVuDvocDV4KhJoVD5x9w6cY/kcwOoE7PW8yh6dQKhBclFDFgQCCDnf6G8+bZ0P2Zb8eCwwuIb7Njakx+Bj8BP3SdOh7HK+es8Vn1Pt0nCC5+yp8KkXLtkxuL5DU688sjJdDCqpv7zc2Op79uX0EV6dQkcLBVtnldr9r5S2gSiLC5Y9+J2+uc1Qu4zDca2uR6G3FkRwnI5G8xCMUPCBdtfDQ2AIsb1KmvY8tOsylMVGILHgX7ozY/mPL0H1jGUU952KgZnOwJytfvcC0DGUBxkDJwPhpjhooSb3Ofm1HXQ2zvJ9PZtyGqniYchcIDnmF6kHPrIdXa2QWioVbhAzCwucgAOR+RItmts57wG0iG4ahuCbBjyN+GxyHPLMXBIB95STqzj9tslRVpjiJLWTIXVbqzux9xA2mVzw98s3TqXF8/mLTG4jZlM1fEUsHC8BVStmXi48wwNjxG98teci4fb2HqtUQVxUank6Jc5m4C8VrOxKsOFed4cU3hqpTUlkq1RVIVKdFSWdl848wt4YvxE3IH63kbEbE2Z8StKkpsUpJdmpjO/G+jMctBbKWv8AUVawtSHg08rMQRcG4y0PIMLZENqDJFXEMQFvcgC5tbPrbr25Sb1ipNUxNXja3Ia/0/r8hKS3VqrTQszBVUXJYgAdyTNF3h9qKJdMIvG2niMDwD8q6t6mw9Zg0+G67Q2lSoIXrVFRRzY69gNSewnPN4fakzXTBrwDTxHHmP5V0X1Nz2E0naW06uIfjrVGdupOg6AaAdhIT1AIcX8RiGdizszMcyzEkn1JkZqoHr0l/AbOrYlrUUJA1Oir+ZzkvoLmbrsTcOlTs1a1VtbEWpg9lObnu3/bFrsjUNlbvV8Vmo4af32uE+Vs6h7KLdSJvWxNz6OHs1uNxo7gXB/AuieuZ7zN3AyAue2vb0EmYXZD1M3yHQfyZzLTxERHubILn/NTMhhNhFs6mfbl/eZnB7MVBkJkadCaThF6Q8Ns8LoJPp0pcWnPdprJjPVAJWIlBERAREQE8sJ6iBjcdgwwmtbSwAqKyOL5fUciOjDl3m6OkxO0sDcXGo0mXfLTjrHDNu7FbDVCNVOanlbl6dLcjl0vi517beyFr02VhY+l+FuvcHmOY7gTlW0tntQqFHGh/wAz55WN+YIMyaX9dV9mm/PjqMLiG+1UfZsT/wARQNCfvgfUdwZvlDCqnuj58/rPmijWZGDKSrKQykGxBGYIPWdy3C3zXHUeFyBXpgcY04hoHUdDzHI+omvHX1WXUZTHbwinxWQsEbgJ4gOJ7A8FNc2qPY6Aa5XyNr2IRcRSVkPUre4zsyMp5qc2XqD6SxtKiRUtT8QMwJ8nhhSc7niZSVawAuLarfrMdVqUKC2rVQwpnhKpcrRvcqaxFzTvl52tmTcm95o5j0aRZiGUuQoUKbKEI+Lyny5DTJdSGsRLWNxATBPilZaoVfJmxpgcYUsx1ZBbiNtQmZbIzLVaoxVF6JuPFpMrMnmVQ6kZMMjkbg6S3s//AFSqlKpQolVARqi1SFKAWuKZS4JHwk27wJmx8WtWirKSwOXGaZp+IQM3VT8J1B0tpMFg9yUoFB49RqNOr49KkQnlcFioLgcTICzEA8znMjT2ZhqD8dKiivmFIXS+oQcvlYTAbx79UMNcM3iVP/jQg2P/AOxtB6foZn11FSNlr4ktobKOf9P/AG+nWabt/wBo+Hw4KULVqgyyP2anu3xfL6zQtv754jF3DtwU/wD40uF/6jq3zy7TAMZlf7V8MntveSvi2vWqEjkoyRfRf5Nz3mJapbWWzVJICgsSbDIm56KBmx9JsuxtwqlQhsQSg+4LeJ8z7tMfU+k5T5a7QSpWcJSRmY8gLm3W2gHdspt2xPZ+MmxJ4j9xSeH/AK31b0Ww7mbXgdl0sOnDTVVXmBzPVmObHuTJlGg9T3RYdT/AnPNd+FilRSkoVQABkqqAAPRRJmHwNSr+Efr/AGmUwGwguZzPUzM0cLblNOeE3pjcDsZUGkytLDy8lGXQs1nLO3VtaUuASsS3CIiAiIgIiICIiAiIgJaq07y7KEQMFtDBZ8S6j9RNO3o3eXEJdR5h7v8A6H53seRuNCZ0itSvMBj8Jwkm1wfeH8zDvlrz19OEV6BRirCxHy/z+0v7K2pUw1ZatJuF0Nx0PUEcwRkRN23y3a4watP3gLm3xAfF6gDPqBfUZ8/ZbGx1kRVj6A2Ht6ntLBsUuGKlKiByjIxGgdcx2YcvmJhqO4oFYkPVJFFEU38J6Z4mJAeiFVlKkhhYkkXvnecu3Y3kqYGuKlPMaOl8nXmPXmDyPznWX9peDNPiFYDK/CQ3GOxAGvp9Zr75nlGWfDObM2bSwlMImQUWCjJV5m3qeZuefWYveHfKjhh9o9jyQZu3ovTu1hOfbwe0urVuuHvTX75txn0Gifqe80urVLEsxJJNySSST3J1kXq13Gz7f9oNfEXWmTSpnI8J87D8T9Oy2HrNVvLdWuB69P69JJ2XsOvi80W1Pm7XFP5c6h7DKQ6iVcUBp9eX1mX2RuhXxFmf7KmcwWXzEfgp/wD2a3zm3bD3No4ezEeJUHxuB5fyJonrme8zqvnZBc/5qZzfx3P1j9kbuUcKPItmIzYm9RvVuQ7Cw7TJU7vlTX5/D/eTsJsNnzqH5cv7zP4bZ4UZCVONcvWMNgdg6F8z+g9BM5h8GBoJKp0JfVJtOWd61aSjLoWeol4kiInQiIgIiICIiAiIgIiICIiAiIgUIkXE0LiS55YTlGp43DcFx8JNwfumc43v3c4D4tNcj7wGik/sp5dDcdJ2THYQMDlNWx2DtdWFwQRnoQdQZ5+ucb83Y4bjcf4dgBc2vnewANs7Z6nSUwG0vEyNgSLi2hA110I6TNb9bsGi3Gl+A3z6X5Ny+utr63mvbLwVR2tSVnc/dF2t2AFlHcxsxN3WQqVgupz6czK4LB1sS3DRQm2tslX87nJfTWbFszcQIpqYx7KBcorZf/0qDM+i/WbvgKVFKK+GAEsCiqvCM+i9f1k6rP1rWxNwKaWavaq2trEUlPoc3Pdsu02jJbAZm1gANB2A0Ek0MHUqnThH6/2mbwGxVTl852c2lsjD4XZL1Pe8o6DX5mZ/A7JVALCT6WGtJK05rzxjO9LNPDy+qT3aJpiCIidCIiAiIgIiICIiAiIgIiICJS0WgViUtFoFYlLRaBWJS0WgeHWYraWA4hMxaeXp3nLNdlxoeNwIPlfLle2ss09n06Y1Fu1gDNyxWy1fUSIm7qA6TC+m197XTQ8UcK07r+IZfTnMts/YQUDiz/j0EzVLAgaCSkoy5wm9o1HCAcpKSlaewsraaSI0AlZS0WnXFYlLRaBWJS0WgViUtFoFYlLRaBWJS0WgViUtFoFYlLRaBWJS0QEREBERAREQEREBERAoZ5iJwe4iJ0IiICIiAiIgIiICIiAiIgIiICIiAiIgIiI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32" name="Picture 8" descr="http://media.bestofmicro.com/iodrive-iomanager-fusionio,A-V-177943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0618" y="3204914"/>
            <a:ext cx="4430268" cy="3160259"/>
          </a:xfrm>
          <a:prstGeom prst="rect">
            <a:avLst/>
          </a:prstGeom>
          <a:noFill/>
        </p:spPr>
      </p:pic>
      <p:pic>
        <p:nvPicPr>
          <p:cNvPr id="1036" name="Picture 12" descr="http://media.bestofmicro.com/Intel-X25E-SSD,P-Y-179782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1933" y="2873701"/>
            <a:ext cx="4405086" cy="3676345"/>
          </a:xfrm>
          <a:prstGeom prst="rect">
            <a:avLst/>
          </a:prstGeom>
          <a:noFill/>
        </p:spPr>
      </p:pic>
      <p:pic>
        <p:nvPicPr>
          <p:cNvPr id="1034" name="Picture 10" descr="http://www.crunchgear.com/wp-content/uploads/2008/07/ramsan-4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502" y="3218216"/>
            <a:ext cx="6260423" cy="3051956"/>
          </a:xfrm>
          <a:prstGeom prst="rect">
            <a:avLst/>
          </a:prstGeom>
          <a:noFill/>
        </p:spPr>
      </p:pic>
      <p:pic>
        <p:nvPicPr>
          <p:cNvPr id="72706" name="Picture 2" descr="http://www.ddrdrive.com/ddrdrive_x1_p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8122" y="2488090"/>
            <a:ext cx="6574589" cy="436991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18707" y="1045029"/>
            <a:ext cx="7788275" cy="1911927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DDR RAM Drive </a:t>
            </a:r>
          </a:p>
          <a:p>
            <a:r>
              <a:rPr lang="en-AU" dirty="0" smtClean="0"/>
              <a:t>SATA flash drive  </a:t>
            </a:r>
          </a:p>
          <a:p>
            <a:r>
              <a:rPr lang="en-AU" dirty="0" smtClean="0"/>
              <a:t>PCI flash drive  </a:t>
            </a:r>
          </a:p>
          <a:p>
            <a:r>
              <a:rPr lang="en-AU" dirty="0" smtClean="0"/>
              <a:t>SSD storage Server  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9712" y="0"/>
            <a:ext cx="4274288" cy="382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Introductions</a:t>
            </a:r>
          </a:p>
        </p:txBody>
      </p:sp>
      <p:pic>
        <p:nvPicPr>
          <p:cNvPr id="6" name="Picture 5" descr="DeskRef.jpg"/>
          <p:cNvPicPr>
            <a:picLocks noChangeAspect="1"/>
          </p:cNvPicPr>
          <p:nvPr/>
        </p:nvPicPr>
        <p:blipFill>
          <a:blip r:embed="rId4" cstate="print"/>
          <a:srcRect l="18822" t="2132" r="18999" b="1868"/>
          <a:stretch>
            <a:fillRect/>
          </a:stretch>
        </p:blipFill>
        <p:spPr bwMode="auto">
          <a:xfrm>
            <a:off x="436563" y="1233488"/>
            <a:ext cx="2628900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qltuningbook.jpg"/>
          <p:cNvPicPr>
            <a:picLocks noChangeAspect="1"/>
          </p:cNvPicPr>
          <p:nvPr/>
        </p:nvPicPr>
        <p:blipFill>
          <a:blip r:embed="rId5" cstate="print"/>
          <a:srcRect l="14043" t="2248" r="14267" b="2370"/>
          <a:stretch>
            <a:fillRect/>
          </a:stretch>
        </p:blipFill>
        <p:spPr bwMode="auto">
          <a:xfrm>
            <a:off x="646113" y="1443038"/>
            <a:ext cx="2944812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ysqlbookbig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4888" y="1728788"/>
            <a:ext cx="2933700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D:\MyPictures\Clipart\O_ACE Logo\GIF\O_ACELogo_clr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97874" y="5979226"/>
            <a:ext cx="1599211" cy="599704"/>
          </a:xfrm>
          <a:prstGeom prst="rect">
            <a:avLst/>
          </a:prstGeom>
          <a:noFill/>
        </p:spPr>
      </p:pic>
      <p:pic>
        <p:nvPicPr>
          <p:cNvPr id="4" name="Content Placeholder 3" descr="OPSG.jpg"/>
          <p:cNvPicPr>
            <a:picLocks noGrp="1" noChangeAspect="1"/>
          </p:cNvPicPr>
          <p:nvPr>
            <p:ph idx="4294967295"/>
          </p:nvPr>
        </p:nvPicPr>
        <p:blipFill>
          <a:blip r:embed="rId8" cstate="print"/>
          <a:srcRect l="11154" r="11478"/>
          <a:stretch>
            <a:fillRect/>
          </a:stretch>
        </p:blipFill>
        <p:spPr>
          <a:xfrm>
            <a:off x="340241" y="1207459"/>
            <a:ext cx="3615793" cy="4672345"/>
          </a:xfrm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61271" y="0"/>
            <a:ext cx="4882729" cy="349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091034" y="3334124"/>
            <a:ext cx="3071834" cy="3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6424" y="3172785"/>
            <a:ext cx="3468688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sooAlarms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02421" y="4081056"/>
            <a:ext cx="340995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57699" y="4495800"/>
            <a:ext cx="328630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3823" y="2921066"/>
            <a:ext cx="6460177" cy="393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PCI SSD </a:t>
            </a:r>
            <a:r>
              <a:rPr lang="en-AU" dirty="0" err="1" smtClean="0"/>
              <a:t>vs</a:t>
            </a:r>
            <a:r>
              <a:rPr lang="en-AU" dirty="0" smtClean="0"/>
              <a:t> SATA </a:t>
            </a:r>
            <a:r>
              <a:rPr lang="en-AU" baseline="0" dirty="0" smtClean="0"/>
              <a:t>SSD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357313" y="1509713"/>
            <a:ext cx="7786687" cy="4318000"/>
          </a:xfrm>
        </p:spPr>
        <p:txBody>
          <a:bodyPr/>
          <a:lstStyle/>
          <a:p>
            <a:r>
              <a:rPr lang="en-AU" dirty="0" smtClean="0"/>
              <a:t>PCI </a:t>
            </a:r>
            <a:r>
              <a:rPr lang="en-AU" dirty="0" err="1" smtClean="0"/>
              <a:t>vs</a:t>
            </a:r>
            <a:r>
              <a:rPr lang="en-AU" dirty="0" smtClean="0"/>
              <a:t> SATA</a:t>
            </a:r>
          </a:p>
          <a:p>
            <a:pPr lvl="1"/>
            <a:r>
              <a:rPr lang="en-AU" dirty="0" smtClean="0"/>
              <a:t>SATA was designed for traditional disk drives with high latencies</a:t>
            </a:r>
          </a:p>
          <a:p>
            <a:pPr lvl="1"/>
            <a:r>
              <a:rPr lang="en-AU" dirty="0" smtClean="0"/>
              <a:t>PCI is designed for high speed devices</a:t>
            </a:r>
          </a:p>
          <a:p>
            <a:pPr lvl="1"/>
            <a:r>
              <a:rPr lang="en-AU" dirty="0" smtClean="0"/>
              <a:t>PCI SSD has latency ~  1/3</a:t>
            </a:r>
            <a:r>
              <a:rPr lang="en-AU" baseline="30000" dirty="0" smtClean="0"/>
              <a:t>rd</a:t>
            </a:r>
            <a:r>
              <a:rPr lang="en-AU" dirty="0" smtClean="0"/>
              <a:t> of SATA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391275"/>
            <a:ext cx="457200" cy="457200"/>
          </a:xfrm>
          <a:prstGeom prst="rect">
            <a:avLst/>
          </a:prstGeom>
        </p:spPr>
        <p:txBody>
          <a:bodyPr/>
          <a:lstStyle/>
          <a:p>
            <a:fld id="{B4A34F0E-F874-3C4D-A065-58749B705A3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225" y="1104900"/>
            <a:ext cx="63055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5288" y="283894"/>
            <a:ext cx="787717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0083" y="6472052"/>
            <a:ext cx="2493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aseline="0" dirty="0" smtClean="0"/>
              <a:t>Booth 1107</a:t>
            </a:r>
            <a:endParaRPr lang="en-AU" sz="1600" baseline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Flash SSD Technology</a:t>
            </a:r>
            <a:endParaRPr lang="en-AU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838201" y="1397000"/>
          <a:ext cx="7433929" cy="452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8051E4-AC17-41A0-93A0-E858E3671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563478-CC31-4CF3-8FF6-D0CF921C4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E06581-AB18-4DFF-8DDB-A60B3E222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7E959E-CCE1-4B80-A56F-BF0F4477E6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D41645-EE48-4A41-B993-16EE35A3B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62DA88-91B5-42D2-8D1D-5695AD603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Flash</a:t>
            </a:r>
            <a:r>
              <a:rPr lang="en-AU" baseline="0" dirty="0" smtClean="0"/>
              <a:t> SSD performance </a:t>
            </a:r>
            <a:endParaRPr lang="en-AU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700862" y="1236810"/>
          <a:ext cx="7422411" cy="4717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1" uiExpand="1">
        <p:bldSub>
          <a:bldChart bld="category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14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Flash Disk write degradation </a:t>
            </a:r>
            <a:endParaRPr lang="en-AU" dirty="0"/>
          </a:p>
        </p:txBody>
      </p:sp>
      <p:sp>
        <p:nvSpPr>
          <p:cNvPr id="143" name="Content Placeholder 142"/>
          <p:cNvSpPr>
            <a:spLocks noGrp="1"/>
          </p:cNvSpPr>
          <p:nvPr>
            <p:ph idx="1"/>
          </p:nvPr>
        </p:nvSpPr>
        <p:spPr>
          <a:xfrm>
            <a:off x="677918" y="3695699"/>
            <a:ext cx="7788165" cy="2524125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All Blocks empty:</a:t>
            </a:r>
          </a:p>
          <a:p>
            <a:pPr lvl="1">
              <a:buNone/>
            </a:pPr>
            <a:r>
              <a:rPr lang="en-AU" dirty="0" smtClean="0"/>
              <a:t>Write time=250 us</a:t>
            </a:r>
          </a:p>
          <a:p>
            <a:r>
              <a:rPr lang="en-AU" dirty="0" smtClean="0"/>
              <a:t>25% part full:</a:t>
            </a:r>
          </a:p>
          <a:p>
            <a:pPr lvl="1"/>
            <a:r>
              <a:rPr lang="en-AU" dirty="0" smtClean="0"/>
              <a:t>Write time= ( ¾  * 250 us +  1/4 * 2000 us) = 687 us</a:t>
            </a:r>
          </a:p>
          <a:p>
            <a:r>
              <a:rPr lang="en-AU" dirty="0" smtClean="0"/>
              <a:t>75% part full  </a:t>
            </a:r>
          </a:p>
          <a:p>
            <a:pPr lvl="1"/>
            <a:r>
              <a:rPr lang="en-AU" dirty="0" smtClean="0"/>
              <a:t>Write time = ( ¼ * 250 us + ¾ * 2000 us ) = 1562 us</a:t>
            </a:r>
          </a:p>
          <a:p>
            <a:pPr lvl="1"/>
            <a:endParaRPr lang="en-AU" dirty="0"/>
          </a:p>
        </p:txBody>
      </p:sp>
      <p:sp>
        <p:nvSpPr>
          <p:cNvPr id="126" name="Rectangle 125"/>
          <p:cNvSpPr/>
          <p:nvPr/>
        </p:nvSpPr>
        <p:spPr bwMode="auto">
          <a:xfrm>
            <a:off x="3292868" y="1722047"/>
            <a:ext cx="522228" cy="4764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010247" y="1785133"/>
            <a:ext cx="167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baseline="0" dirty="0" smtClean="0">
                <a:solidFill>
                  <a:schemeClr val="tx1"/>
                </a:solidFill>
              </a:rPr>
              <a:t> Empty</a:t>
            </a:r>
            <a:endParaRPr lang="en-AU" baseline="0" dirty="0">
              <a:solidFill>
                <a:schemeClr val="tx1"/>
              </a:solidFill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3283343" y="2374841"/>
            <a:ext cx="522228" cy="47645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010247" y="2411568"/>
            <a:ext cx="167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baseline="0" dirty="0" smtClean="0">
                <a:solidFill>
                  <a:schemeClr val="tx1"/>
                </a:solidFill>
              </a:rPr>
              <a:t>Partially Full</a:t>
            </a:r>
            <a:endParaRPr lang="en-AU" baseline="0" dirty="0">
              <a:solidFill>
                <a:schemeClr val="tx1"/>
              </a:solidFill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6090842" y="1455355"/>
            <a:ext cx="522228" cy="4764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6615803" y="1455355"/>
            <a:ext cx="522228" cy="4764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7140765" y="1455355"/>
            <a:ext cx="522228" cy="4764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6090593" y="1935415"/>
            <a:ext cx="522228" cy="4764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6615554" y="1935415"/>
            <a:ext cx="522228" cy="4764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7140516" y="1935415"/>
            <a:ext cx="522228" cy="4764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6091168" y="2410322"/>
            <a:ext cx="522228" cy="4764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6616129" y="2410322"/>
            <a:ext cx="522228" cy="4764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7141091" y="2410322"/>
            <a:ext cx="522228" cy="4764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39" name="Rectangle 138"/>
          <p:cNvSpPr/>
          <p:nvPr/>
        </p:nvSpPr>
        <p:spPr bwMode="auto">
          <a:xfrm>
            <a:off x="6090919" y="2890382"/>
            <a:ext cx="522228" cy="4764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6615880" y="2890382"/>
            <a:ext cx="522228" cy="4764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7140842" y="2890382"/>
            <a:ext cx="522228" cy="47645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6093218" y="1458060"/>
            <a:ext cx="522228" cy="47645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6617093" y="1936691"/>
            <a:ext cx="522228" cy="47645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7140968" y="2412941"/>
            <a:ext cx="522228" cy="47645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6609949" y="2890382"/>
            <a:ext cx="522228" cy="47645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6090836" y="2417704"/>
            <a:ext cx="522228" cy="47645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7140968" y="2890382"/>
            <a:ext cx="522228" cy="47645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6090836" y="1936692"/>
            <a:ext cx="522228" cy="47645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6614713" y="2413894"/>
            <a:ext cx="522228" cy="47645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7140968" y="1458061"/>
            <a:ext cx="522228" cy="47645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6" grpId="0" animBg="1"/>
      <p:bldP spid="147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861977" y="5406887"/>
            <a:ext cx="246490" cy="26239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863303" y="5781923"/>
            <a:ext cx="246490" cy="262393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872579" y="6204668"/>
            <a:ext cx="246490" cy="262393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7703" y="5788550"/>
            <a:ext cx="1741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aseline="0" dirty="0" smtClean="0">
                <a:solidFill>
                  <a:schemeClr val="tx1"/>
                </a:solidFill>
              </a:rPr>
              <a:t>Valid Data Page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1077" y="5400261"/>
            <a:ext cx="2097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aseline="0" dirty="0" smtClean="0">
                <a:solidFill>
                  <a:schemeClr val="tx1"/>
                </a:solidFill>
              </a:rPr>
              <a:t>Empty Data Page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13158" y="6139732"/>
            <a:ext cx="1978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aseline="0" dirty="0" err="1" smtClean="0">
                <a:solidFill>
                  <a:schemeClr val="tx1"/>
                </a:solidFill>
              </a:rPr>
              <a:t>InValid</a:t>
            </a:r>
            <a:r>
              <a:rPr lang="en-AU" sz="1200" baseline="0" dirty="0" smtClean="0">
                <a:solidFill>
                  <a:schemeClr val="tx1"/>
                </a:solidFill>
              </a:rPr>
              <a:t> Data Page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5744967" y="448798"/>
            <a:ext cx="2907327" cy="1492144"/>
          </a:xfrm>
          <a:prstGeom prst="roundRect">
            <a:avLst/>
          </a:prstGeom>
          <a:noFill/>
          <a:ln w="25400" cap="flat" cmpd="sng" algn="ctr">
            <a:solidFill>
              <a:srgbClr val="00277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Free Block Pool</a:t>
            </a:r>
          </a:p>
        </p:txBody>
      </p:sp>
      <p:grpSp>
        <p:nvGrpSpPr>
          <p:cNvPr id="2" name="Group 16"/>
          <p:cNvGrpSpPr/>
          <p:nvPr/>
        </p:nvGrpSpPr>
        <p:grpSpPr>
          <a:xfrm>
            <a:off x="6279065" y="1072353"/>
            <a:ext cx="498267" cy="527453"/>
            <a:chOff x="2302287" y="2794760"/>
            <a:chExt cx="498267" cy="527453"/>
          </a:xfrm>
        </p:grpSpPr>
        <p:sp>
          <p:nvSpPr>
            <p:cNvPr id="13" name="Rectangle 12"/>
            <p:cNvSpPr/>
            <p:nvPr/>
          </p:nvSpPr>
          <p:spPr bwMode="auto">
            <a:xfrm>
              <a:off x="2302288" y="2794761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554064" y="279476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302287" y="3059819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553330" y="305982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6974929" y="1072353"/>
            <a:ext cx="498267" cy="527453"/>
            <a:chOff x="2302287" y="2794760"/>
            <a:chExt cx="498267" cy="527453"/>
          </a:xfrm>
        </p:grpSpPr>
        <p:sp>
          <p:nvSpPr>
            <p:cNvPr id="19" name="Rectangle 18"/>
            <p:cNvSpPr/>
            <p:nvPr/>
          </p:nvSpPr>
          <p:spPr bwMode="auto">
            <a:xfrm>
              <a:off x="2302288" y="2794761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554064" y="279476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302287" y="3059819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553330" y="305982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7" name="Group 22"/>
          <p:cNvGrpSpPr/>
          <p:nvPr/>
        </p:nvGrpSpPr>
        <p:grpSpPr>
          <a:xfrm>
            <a:off x="7604657" y="1072353"/>
            <a:ext cx="498267" cy="527453"/>
            <a:chOff x="2302287" y="2794760"/>
            <a:chExt cx="498267" cy="527453"/>
          </a:xfrm>
        </p:grpSpPr>
        <p:sp>
          <p:nvSpPr>
            <p:cNvPr id="24" name="Rectangle 23"/>
            <p:cNvSpPr/>
            <p:nvPr/>
          </p:nvSpPr>
          <p:spPr bwMode="auto">
            <a:xfrm>
              <a:off x="2302288" y="2794761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554064" y="279476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302287" y="3059819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553330" y="305982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28" name="Rounded Rectangle 27"/>
          <p:cNvSpPr/>
          <p:nvPr/>
        </p:nvSpPr>
        <p:spPr bwMode="auto">
          <a:xfrm>
            <a:off x="5684582" y="2878572"/>
            <a:ext cx="2907327" cy="1492144"/>
          </a:xfrm>
          <a:prstGeom prst="roundRect">
            <a:avLst/>
          </a:prstGeom>
          <a:noFill/>
          <a:ln w="25400" cap="flat" cmpd="sng" algn="ctr">
            <a:solidFill>
              <a:srgbClr val="00277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400" baseline="0" dirty="0" smtClean="0"/>
              <a:t>Used Block Pool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061713" y="2113471"/>
            <a:ext cx="1509623" cy="1061049"/>
          </a:xfrm>
          <a:prstGeom prst="rect">
            <a:avLst/>
          </a:prstGeom>
          <a:solidFill>
            <a:srgbClr val="00277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SSD Controller</a:t>
            </a: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grpSp>
        <p:nvGrpSpPr>
          <p:cNvPr id="12" name="Group 49"/>
          <p:cNvGrpSpPr/>
          <p:nvPr/>
        </p:nvGrpSpPr>
        <p:grpSpPr>
          <a:xfrm>
            <a:off x="612475" y="2242074"/>
            <a:ext cx="1388852" cy="372523"/>
            <a:chOff x="621102" y="2225615"/>
            <a:chExt cx="1388852" cy="372523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>
              <a:off x="621102" y="2596550"/>
              <a:ext cx="1388852" cy="1588"/>
            </a:xfrm>
            <a:prstGeom prst="straightConnector1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750499" y="2225615"/>
              <a:ext cx="828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800" baseline="0" dirty="0" smtClean="0"/>
                <a:t>Insert</a:t>
              </a:r>
              <a:endParaRPr lang="en-AU" baseline="0" dirty="0" smtClean="0"/>
            </a:p>
          </p:txBody>
        </p:sp>
      </p:grpSp>
      <p:grpSp>
        <p:nvGrpSpPr>
          <p:cNvPr id="17" name="Group 50"/>
          <p:cNvGrpSpPr/>
          <p:nvPr/>
        </p:nvGrpSpPr>
        <p:grpSpPr>
          <a:xfrm>
            <a:off x="4654423" y="2380269"/>
            <a:ext cx="498267" cy="527453"/>
            <a:chOff x="2302287" y="2794760"/>
            <a:chExt cx="498267" cy="527453"/>
          </a:xfrm>
        </p:grpSpPr>
        <p:sp>
          <p:nvSpPr>
            <p:cNvPr id="52" name="Rectangle 51"/>
            <p:cNvSpPr/>
            <p:nvPr/>
          </p:nvSpPr>
          <p:spPr bwMode="auto">
            <a:xfrm>
              <a:off x="2302288" y="2794761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2554064" y="279476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302287" y="3059819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553330" y="305982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8" name="Group 60"/>
          <p:cNvGrpSpPr/>
          <p:nvPr/>
        </p:nvGrpSpPr>
        <p:grpSpPr>
          <a:xfrm>
            <a:off x="4668801" y="2388896"/>
            <a:ext cx="498267" cy="527453"/>
            <a:chOff x="3185058" y="4318761"/>
            <a:chExt cx="498267" cy="527453"/>
          </a:xfrm>
        </p:grpSpPr>
        <p:sp>
          <p:nvSpPr>
            <p:cNvPr id="57" name="Rectangle 56"/>
            <p:cNvSpPr/>
            <p:nvPr/>
          </p:nvSpPr>
          <p:spPr bwMode="auto">
            <a:xfrm>
              <a:off x="3185059" y="4318762"/>
              <a:ext cx="246490" cy="262393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sng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3436835" y="4318761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sng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3185058" y="458382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sng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3436101" y="4583821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sng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23" name="Group 61"/>
          <p:cNvGrpSpPr/>
          <p:nvPr/>
        </p:nvGrpSpPr>
        <p:grpSpPr>
          <a:xfrm>
            <a:off x="6028900" y="3694785"/>
            <a:ext cx="498267" cy="527453"/>
            <a:chOff x="3185058" y="4318761"/>
            <a:chExt cx="498267" cy="527453"/>
          </a:xfrm>
        </p:grpSpPr>
        <p:sp>
          <p:nvSpPr>
            <p:cNvPr id="63" name="Rectangle 62"/>
            <p:cNvSpPr/>
            <p:nvPr/>
          </p:nvSpPr>
          <p:spPr bwMode="auto">
            <a:xfrm>
              <a:off x="3185059" y="4318762"/>
              <a:ext cx="246490" cy="262393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sng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3436835" y="4318761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sng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3185058" y="458382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sng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3436101" y="4583821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sng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cxnSp>
        <p:nvCxnSpPr>
          <p:cNvPr id="68" name="Straight Arrow Connector 67"/>
          <p:cNvCxnSpPr/>
          <p:nvPr/>
        </p:nvCxnSpPr>
        <p:spPr bwMode="auto">
          <a:xfrm>
            <a:off x="3692106" y="2643201"/>
            <a:ext cx="690113" cy="1588"/>
          </a:xfrm>
          <a:prstGeom prst="straightConnector1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9" name="Group 79"/>
          <p:cNvGrpSpPr/>
          <p:nvPr/>
        </p:nvGrpSpPr>
        <p:grpSpPr>
          <a:xfrm>
            <a:off x="6034649" y="3691909"/>
            <a:ext cx="498267" cy="527453"/>
            <a:chOff x="4749314" y="4934113"/>
            <a:chExt cx="498267" cy="527453"/>
          </a:xfrm>
        </p:grpSpPr>
        <p:grpSp>
          <p:nvGrpSpPr>
            <p:cNvPr id="30" name="Group 78"/>
            <p:cNvGrpSpPr/>
            <p:nvPr/>
          </p:nvGrpSpPr>
          <p:grpSpPr>
            <a:xfrm>
              <a:off x="4749314" y="4934113"/>
              <a:ext cx="498267" cy="527452"/>
              <a:chOff x="4749314" y="4934113"/>
              <a:chExt cx="498267" cy="527452"/>
            </a:xfrm>
          </p:grpSpPr>
          <p:sp>
            <p:nvSpPr>
              <p:cNvPr id="73" name="Rectangle 72"/>
              <p:cNvSpPr/>
              <p:nvPr/>
            </p:nvSpPr>
            <p:spPr bwMode="auto">
              <a:xfrm>
                <a:off x="4749315" y="4934114"/>
                <a:ext cx="246490" cy="262393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5001091" y="4934113"/>
                <a:ext cx="246490" cy="262393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4749314" y="5199172"/>
                <a:ext cx="246490" cy="262393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76" name="Rectangle 75"/>
            <p:cNvSpPr/>
            <p:nvPr/>
          </p:nvSpPr>
          <p:spPr bwMode="auto">
            <a:xfrm>
              <a:off x="5000357" y="5199173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sng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cxnSp>
        <p:nvCxnSpPr>
          <p:cNvPr id="77" name="Straight Arrow Connector 76"/>
          <p:cNvCxnSpPr/>
          <p:nvPr/>
        </p:nvCxnSpPr>
        <p:spPr bwMode="auto">
          <a:xfrm>
            <a:off x="3689230" y="2743842"/>
            <a:ext cx="2185359" cy="1198430"/>
          </a:xfrm>
          <a:prstGeom prst="straightConnector1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0" name="Title 69"/>
          <p:cNvSpPr>
            <a:spLocks noGrp="1"/>
          </p:cNvSpPr>
          <p:nvPr>
            <p:ph type="title"/>
          </p:nvPr>
        </p:nvSpPr>
        <p:spPr>
          <a:xfrm>
            <a:off x="0" y="341313"/>
            <a:ext cx="2820988" cy="547687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Data Insert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861977" y="5406887"/>
            <a:ext cx="246490" cy="26239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863303" y="5781923"/>
            <a:ext cx="246490" cy="262393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872579" y="6204668"/>
            <a:ext cx="246490" cy="262393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2077" y="5788550"/>
            <a:ext cx="1741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aseline="0" dirty="0" smtClean="0">
                <a:solidFill>
                  <a:schemeClr val="tx1"/>
                </a:solidFill>
              </a:rPr>
              <a:t>Valid Data Page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5451" y="5400261"/>
            <a:ext cx="2097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aseline="0" dirty="0" smtClean="0">
                <a:solidFill>
                  <a:schemeClr val="tx1"/>
                </a:solidFill>
              </a:rPr>
              <a:t>Empty Data Page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13158" y="6139732"/>
            <a:ext cx="1978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aseline="0" dirty="0" smtClean="0">
                <a:solidFill>
                  <a:schemeClr val="tx1"/>
                </a:solidFill>
              </a:rPr>
              <a:t>Invalid Data Page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5744967" y="448798"/>
            <a:ext cx="2907327" cy="1492144"/>
          </a:xfrm>
          <a:prstGeom prst="roundRect">
            <a:avLst/>
          </a:prstGeom>
          <a:noFill/>
          <a:ln w="25400" cap="flat" cmpd="sng" algn="ctr">
            <a:solidFill>
              <a:srgbClr val="00277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Free Block Pool</a:t>
            </a:r>
          </a:p>
        </p:txBody>
      </p:sp>
      <p:grpSp>
        <p:nvGrpSpPr>
          <p:cNvPr id="2" name="Group 17"/>
          <p:cNvGrpSpPr/>
          <p:nvPr/>
        </p:nvGrpSpPr>
        <p:grpSpPr>
          <a:xfrm>
            <a:off x="6974929" y="1072353"/>
            <a:ext cx="498267" cy="527453"/>
            <a:chOff x="2302287" y="2794760"/>
            <a:chExt cx="498267" cy="527453"/>
          </a:xfrm>
        </p:grpSpPr>
        <p:sp>
          <p:nvSpPr>
            <p:cNvPr id="19" name="Rectangle 18"/>
            <p:cNvSpPr/>
            <p:nvPr/>
          </p:nvSpPr>
          <p:spPr bwMode="auto">
            <a:xfrm>
              <a:off x="2302288" y="2794761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554064" y="279476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302287" y="3059819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553330" y="305982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3" name="Group 22"/>
          <p:cNvGrpSpPr/>
          <p:nvPr/>
        </p:nvGrpSpPr>
        <p:grpSpPr>
          <a:xfrm>
            <a:off x="7604657" y="1072353"/>
            <a:ext cx="498267" cy="527453"/>
            <a:chOff x="2302287" y="2794760"/>
            <a:chExt cx="498267" cy="527453"/>
          </a:xfrm>
        </p:grpSpPr>
        <p:sp>
          <p:nvSpPr>
            <p:cNvPr id="24" name="Rectangle 23"/>
            <p:cNvSpPr/>
            <p:nvPr/>
          </p:nvSpPr>
          <p:spPr bwMode="auto">
            <a:xfrm>
              <a:off x="2302288" y="2794761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554064" y="279476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302287" y="3059819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553330" y="305982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28" name="Rounded Rectangle 27"/>
          <p:cNvSpPr/>
          <p:nvPr/>
        </p:nvSpPr>
        <p:spPr bwMode="auto">
          <a:xfrm>
            <a:off x="5684582" y="2878572"/>
            <a:ext cx="2907327" cy="1492144"/>
          </a:xfrm>
          <a:prstGeom prst="roundRect">
            <a:avLst/>
          </a:prstGeom>
          <a:noFill/>
          <a:ln w="25400" cap="flat" cmpd="sng" algn="ctr">
            <a:solidFill>
              <a:srgbClr val="00277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400" baseline="0" dirty="0" smtClean="0"/>
              <a:t>Used Block Pool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061713" y="2113471"/>
            <a:ext cx="1509623" cy="1061049"/>
          </a:xfrm>
          <a:prstGeom prst="rect">
            <a:avLst/>
          </a:prstGeom>
          <a:solidFill>
            <a:srgbClr val="00277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SSD Controller</a:t>
            </a: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grpSp>
        <p:nvGrpSpPr>
          <p:cNvPr id="7" name="Group 49"/>
          <p:cNvGrpSpPr/>
          <p:nvPr/>
        </p:nvGrpSpPr>
        <p:grpSpPr>
          <a:xfrm>
            <a:off x="612475" y="2242074"/>
            <a:ext cx="1388852" cy="372523"/>
            <a:chOff x="621102" y="2225615"/>
            <a:chExt cx="1388852" cy="372523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>
              <a:off x="621102" y="2596550"/>
              <a:ext cx="1388852" cy="1588"/>
            </a:xfrm>
            <a:prstGeom prst="straightConnector1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750499" y="2225615"/>
              <a:ext cx="957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800" baseline="0" dirty="0" smtClean="0"/>
                <a:t>Update</a:t>
              </a:r>
              <a:endParaRPr lang="en-AU" baseline="0" dirty="0" smtClean="0"/>
            </a:p>
          </p:txBody>
        </p:sp>
      </p:grpSp>
      <p:cxnSp>
        <p:nvCxnSpPr>
          <p:cNvPr id="68" name="Straight Arrow Connector 67"/>
          <p:cNvCxnSpPr/>
          <p:nvPr/>
        </p:nvCxnSpPr>
        <p:spPr bwMode="auto">
          <a:xfrm>
            <a:off x="3692106" y="2643201"/>
            <a:ext cx="690113" cy="1588"/>
          </a:xfrm>
          <a:prstGeom prst="straightConnector1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2" name="Group 79"/>
          <p:cNvGrpSpPr/>
          <p:nvPr/>
        </p:nvGrpSpPr>
        <p:grpSpPr>
          <a:xfrm>
            <a:off x="5896627" y="3709162"/>
            <a:ext cx="498267" cy="527453"/>
            <a:chOff x="4749314" y="4934113"/>
            <a:chExt cx="498267" cy="527453"/>
          </a:xfrm>
        </p:grpSpPr>
        <p:grpSp>
          <p:nvGrpSpPr>
            <p:cNvPr id="13" name="Group 78"/>
            <p:cNvGrpSpPr/>
            <p:nvPr/>
          </p:nvGrpSpPr>
          <p:grpSpPr>
            <a:xfrm>
              <a:off x="4749314" y="4934113"/>
              <a:ext cx="498267" cy="527452"/>
              <a:chOff x="4749314" y="4934113"/>
              <a:chExt cx="498267" cy="527452"/>
            </a:xfrm>
          </p:grpSpPr>
          <p:sp>
            <p:nvSpPr>
              <p:cNvPr id="73" name="Rectangle 72"/>
              <p:cNvSpPr/>
              <p:nvPr/>
            </p:nvSpPr>
            <p:spPr bwMode="auto">
              <a:xfrm>
                <a:off x="4749315" y="4934114"/>
                <a:ext cx="246490" cy="262393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5001091" y="4934113"/>
                <a:ext cx="246490" cy="262393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4749314" y="5199172"/>
                <a:ext cx="246490" cy="262393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76" name="Rectangle 75"/>
            <p:cNvSpPr/>
            <p:nvPr/>
          </p:nvSpPr>
          <p:spPr bwMode="auto">
            <a:xfrm>
              <a:off x="5000357" y="5199173"/>
              <a:ext cx="246490" cy="262393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sng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cxnSp>
        <p:nvCxnSpPr>
          <p:cNvPr id="77" name="Straight Arrow Connector 76"/>
          <p:cNvCxnSpPr/>
          <p:nvPr/>
        </p:nvCxnSpPr>
        <p:spPr bwMode="auto">
          <a:xfrm>
            <a:off x="3689230" y="2743842"/>
            <a:ext cx="2185359" cy="1198430"/>
          </a:xfrm>
          <a:prstGeom prst="straightConnector1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4" name="Group 79"/>
          <p:cNvGrpSpPr/>
          <p:nvPr/>
        </p:nvGrpSpPr>
        <p:grpSpPr>
          <a:xfrm>
            <a:off x="5911004" y="3706287"/>
            <a:ext cx="498267" cy="527453"/>
            <a:chOff x="4749314" y="4934113"/>
            <a:chExt cx="498267" cy="527453"/>
          </a:xfrm>
        </p:grpSpPr>
        <p:grpSp>
          <p:nvGrpSpPr>
            <p:cNvPr id="15" name="Group 78"/>
            <p:cNvGrpSpPr/>
            <p:nvPr/>
          </p:nvGrpSpPr>
          <p:grpSpPr>
            <a:xfrm>
              <a:off x="4749314" y="4934113"/>
              <a:ext cx="498267" cy="527452"/>
              <a:chOff x="4749314" y="4934113"/>
              <a:chExt cx="498267" cy="527452"/>
            </a:xfrm>
          </p:grpSpPr>
          <p:sp>
            <p:nvSpPr>
              <p:cNvPr id="67" name="Rectangle 66"/>
              <p:cNvSpPr/>
              <p:nvPr/>
            </p:nvSpPr>
            <p:spPr bwMode="auto">
              <a:xfrm>
                <a:off x="4749315" y="4934114"/>
                <a:ext cx="246490" cy="262393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5001091" y="4934113"/>
                <a:ext cx="246490" cy="262393"/>
              </a:xfrm>
              <a:prstGeom prst="rect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4749314" y="5199172"/>
                <a:ext cx="246490" cy="262393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62" name="Rectangle 61"/>
            <p:cNvSpPr/>
            <p:nvPr/>
          </p:nvSpPr>
          <p:spPr bwMode="auto">
            <a:xfrm>
              <a:off x="5000357" y="5199173"/>
              <a:ext cx="246490" cy="262393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sng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6" name="Group 17"/>
          <p:cNvGrpSpPr/>
          <p:nvPr/>
        </p:nvGrpSpPr>
        <p:grpSpPr>
          <a:xfrm>
            <a:off x="4513524" y="2389320"/>
            <a:ext cx="498267" cy="527453"/>
            <a:chOff x="2302287" y="2794760"/>
            <a:chExt cx="498267" cy="527453"/>
          </a:xfrm>
        </p:grpSpPr>
        <p:sp>
          <p:nvSpPr>
            <p:cNvPr id="72" name="Rectangle 71"/>
            <p:cNvSpPr/>
            <p:nvPr/>
          </p:nvSpPr>
          <p:spPr bwMode="auto">
            <a:xfrm>
              <a:off x="2302288" y="2794761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554064" y="279476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302287" y="3059819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2553330" y="305982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519276" y="2386442"/>
            <a:ext cx="498267" cy="527453"/>
            <a:chOff x="2302287" y="2794760"/>
            <a:chExt cx="498267" cy="527453"/>
          </a:xfrm>
        </p:grpSpPr>
        <p:sp>
          <p:nvSpPr>
            <p:cNvPr id="82" name="Rectangle 81"/>
            <p:cNvSpPr/>
            <p:nvPr/>
          </p:nvSpPr>
          <p:spPr bwMode="auto">
            <a:xfrm>
              <a:off x="2302288" y="2794761"/>
              <a:ext cx="246490" cy="262393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2554064" y="279476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2302287" y="3059819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2553330" y="305982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526355" y="3720663"/>
            <a:ext cx="498267" cy="527453"/>
            <a:chOff x="2302287" y="2794760"/>
            <a:chExt cx="498267" cy="527453"/>
          </a:xfrm>
        </p:grpSpPr>
        <p:sp>
          <p:nvSpPr>
            <p:cNvPr id="87" name="Rectangle 86"/>
            <p:cNvSpPr/>
            <p:nvPr/>
          </p:nvSpPr>
          <p:spPr bwMode="auto">
            <a:xfrm>
              <a:off x="2302288" y="2794761"/>
              <a:ext cx="246490" cy="262393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2554064" y="279476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2302287" y="3059819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2553330" y="305982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23" name="Group 79"/>
          <p:cNvGrpSpPr/>
          <p:nvPr/>
        </p:nvGrpSpPr>
        <p:grpSpPr>
          <a:xfrm>
            <a:off x="5908129" y="3712037"/>
            <a:ext cx="498267" cy="527453"/>
            <a:chOff x="4749314" y="4934113"/>
            <a:chExt cx="498267" cy="527453"/>
          </a:xfrm>
        </p:grpSpPr>
        <p:grpSp>
          <p:nvGrpSpPr>
            <p:cNvPr id="29" name="Group 78"/>
            <p:cNvGrpSpPr/>
            <p:nvPr/>
          </p:nvGrpSpPr>
          <p:grpSpPr>
            <a:xfrm>
              <a:off x="4749314" y="4934113"/>
              <a:ext cx="498267" cy="527452"/>
              <a:chOff x="4749314" y="4934113"/>
              <a:chExt cx="498267" cy="527452"/>
            </a:xfrm>
          </p:grpSpPr>
          <p:sp>
            <p:nvSpPr>
              <p:cNvPr id="57" name="Rectangle 56"/>
              <p:cNvSpPr/>
              <p:nvPr/>
            </p:nvSpPr>
            <p:spPr bwMode="auto">
              <a:xfrm>
                <a:off x="4749315" y="4934114"/>
                <a:ext cx="246490" cy="262393"/>
              </a:xfrm>
              <a:prstGeom prst="rect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5001091" y="4934113"/>
                <a:ext cx="246490" cy="262393"/>
              </a:xfrm>
              <a:prstGeom prst="rect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4749314" y="5199172"/>
                <a:ext cx="246490" cy="262393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 bwMode="auto">
            <a:xfrm>
              <a:off x="5000357" y="5199173"/>
              <a:ext cx="246490" cy="262393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sng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30" name="Group 17"/>
          <p:cNvGrpSpPr/>
          <p:nvPr/>
        </p:nvGrpSpPr>
        <p:grpSpPr>
          <a:xfrm>
            <a:off x="6532105" y="3726415"/>
            <a:ext cx="498267" cy="527453"/>
            <a:chOff x="2302287" y="2794760"/>
            <a:chExt cx="498267" cy="527453"/>
          </a:xfrm>
        </p:grpSpPr>
        <p:sp>
          <p:nvSpPr>
            <p:cNvPr id="63" name="Rectangle 62"/>
            <p:cNvSpPr/>
            <p:nvPr/>
          </p:nvSpPr>
          <p:spPr bwMode="auto">
            <a:xfrm>
              <a:off x="2302288" y="2794761"/>
              <a:ext cx="246490" cy="262393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2554064" y="2794760"/>
              <a:ext cx="246490" cy="262393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2302287" y="3059819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2553330" y="305982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91" name="Title 90"/>
          <p:cNvSpPr>
            <a:spLocks noGrp="1"/>
          </p:cNvSpPr>
          <p:nvPr>
            <p:ph type="title"/>
          </p:nvPr>
        </p:nvSpPr>
        <p:spPr>
          <a:xfrm>
            <a:off x="0" y="731838"/>
            <a:ext cx="2571750" cy="547687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Data Update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861977" y="5406887"/>
            <a:ext cx="246490" cy="26239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863303" y="5781923"/>
            <a:ext cx="246490" cy="262393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872579" y="6204668"/>
            <a:ext cx="246490" cy="262393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2077" y="5788550"/>
            <a:ext cx="1741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aseline="0" dirty="0" smtClean="0">
                <a:solidFill>
                  <a:schemeClr val="tx1"/>
                </a:solidFill>
              </a:rPr>
              <a:t>Valid Data Page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5451" y="5400261"/>
            <a:ext cx="2097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aseline="0" dirty="0" smtClean="0">
                <a:solidFill>
                  <a:schemeClr val="tx1"/>
                </a:solidFill>
              </a:rPr>
              <a:t>Empty Data Page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13158" y="6139732"/>
            <a:ext cx="1978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aseline="0" dirty="0" smtClean="0">
                <a:solidFill>
                  <a:schemeClr val="tx1"/>
                </a:solidFill>
              </a:rPr>
              <a:t>Invalid Data Page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5744967" y="448798"/>
            <a:ext cx="2907327" cy="1492144"/>
          </a:xfrm>
          <a:prstGeom prst="roundRect">
            <a:avLst/>
          </a:prstGeom>
          <a:noFill/>
          <a:ln w="25400" cap="flat" cmpd="sng" algn="ctr">
            <a:solidFill>
              <a:srgbClr val="00277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Free Block Pool</a:t>
            </a:r>
          </a:p>
        </p:txBody>
      </p:sp>
      <p:grpSp>
        <p:nvGrpSpPr>
          <p:cNvPr id="2" name="Group 22"/>
          <p:cNvGrpSpPr/>
          <p:nvPr/>
        </p:nvGrpSpPr>
        <p:grpSpPr>
          <a:xfrm>
            <a:off x="7604657" y="1072353"/>
            <a:ext cx="498267" cy="527453"/>
            <a:chOff x="2302287" y="2794760"/>
            <a:chExt cx="498267" cy="527453"/>
          </a:xfrm>
        </p:grpSpPr>
        <p:sp>
          <p:nvSpPr>
            <p:cNvPr id="24" name="Rectangle 23"/>
            <p:cNvSpPr/>
            <p:nvPr/>
          </p:nvSpPr>
          <p:spPr bwMode="auto">
            <a:xfrm>
              <a:off x="2302288" y="2794761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554064" y="279476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302287" y="3059819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553330" y="305982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28" name="Rounded Rectangle 27"/>
          <p:cNvSpPr/>
          <p:nvPr/>
        </p:nvSpPr>
        <p:spPr bwMode="auto">
          <a:xfrm>
            <a:off x="5684582" y="2878572"/>
            <a:ext cx="2907327" cy="1492144"/>
          </a:xfrm>
          <a:prstGeom prst="roundRect">
            <a:avLst/>
          </a:prstGeom>
          <a:noFill/>
          <a:ln w="25400" cap="flat" cmpd="sng" algn="ctr">
            <a:solidFill>
              <a:srgbClr val="00277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400" baseline="0" dirty="0" smtClean="0"/>
              <a:t>Used Block Pool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061713" y="2113471"/>
            <a:ext cx="1509623" cy="1061049"/>
          </a:xfrm>
          <a:prstGeom prst="rect">
            <a:avLst/>
          </a:prstGeom>
          <a:solidFill>
            <a:srgbClr val="00277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SSD Controller</a:t>
            </a: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grpSp>
        <p:nvGrpSpPr>
          <p:cNvPr id="3" name="Group 79"/>
          <p:cNvGrpSpPr/>
          <p:nvPr/>
        </p:nvGrpSpPr>
        <p:grpSpPr>
          <a:xfrm>
            <a:off x="5936883" y="3723540"/>
            <a:ext cx="498267" cy="527453"/>
            <a:chOff x="4749314" y="4934113"/>
            <a:chExt cx="498267" cy="527453"/>
          </a:xfrm>
        </p:grpSpPr>
        <p:grpSp>
          <p:nvGrpSpPr>
            <p:cNvPr id="7" name="Group 78"/>
            <p:cNvGrpSpPr/>
            <p:nvPr/>
          </p:nvGrpSpPr>
          <p:grpSpPr>
            <a:xfrm>
              <a:off x="4749314" y="4934113"/>
              <a:ext cx="498267" cy="527452"/>
              <a:chOff x="4749314" y="4934113"/>
              <a:chExt cx="498267" cy="527452"/>
            </a:xfrm>
          </p:grpSpPr>
          <p:sp>
            <p:nvSpPr>
              <p:cNvPr id="67" name="Rectangle 66"/>
              <p:cNvSpPr/>
              <p:nvPr/>
            </p:nvSpPr>
            <p:spPr bwMode="auto">
              <a:xfrm>
                <a:off x="4749315" y="4934114"/>
                <a:ext cx="246490" cy="262393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5001091" y="4934113"/>
                <a:ext cx="246490" cy="262393"/>
              </a:xfrm>
              <a:prstGeom prst="rect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4749314" y="5199172"/>
                <a:ext cx="246490" cy="262393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62" name="Rectangle 61"/>
            <p:cNvSpPr/>
            <p:nvPr/>
          </p:nvSpPr>
          <p:spPr bwMode="auto">
            <a:xfrm>
              <a:off x="5000357" y="5199173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sng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2" name="Group 17"/>
          <p:cNvGrpSpPr/>
          <p:nvPr/>
        </p:nvGrpSpPr>
        <p:grpSpPr>
          <a:xfrm>
            <a:off x="6526355" y="3720663"/>
            <a:ext cx="498267" cy="527453"/>
            <a:chOff x="2302287" y="2794760"/>
            <a:chExt cx="498267" cy="527453"/>
          </a:xfrm>
        </p:grpSpPr>
        <p:sp>
          <p:nvSpPr>
            <p:cNvPr id="87" name="Rectangle 86"/>
            <p:cNvSpPr/>
            <p:nvPr/>
          </p:nvSpPr>
          <p:spPr bwMode="auto">
            <a:xfrm>
              <a:off x="2302288" y="2794761"/>
              <a:ext cx="246490" cy="262393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2554064" y="279476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2302287" y="3059819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2553330" y="305982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0" y="731838"/>
            <a:ext cx="3579813" cy="547687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Garbage Collection</a:t>
            </a:r>
            <a:endParaRPr lang="en-AU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3689230" y="2743842"/>
            <a:ext cx="2185359" cy="1198430"/>
          </a:xfrm>
          <a:prstGeom prst="straightConnector1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3" name="Group 79"/>
          <p:cNvGrpSpPr/>
          <p:nvPr/>
        </p:nvGrpSpPr>
        <p:grpSpPr>
          <a:xfrm>
            <a:off x="5934008" y="3729291"/>
            <a:ext cx="498267" cy="527453"/>
            <a:chOff x="4749314" y="4934113"/>
            <a:chExt cx="498267" cy="527453"/>
          </a:xfrm>
        </p:grpSpPr>
        <p:grpSp>
          <p:nvGrpSpPr>
            <p:cNvPr id="14" name="Group 78"/>
            <p:cNvGrpSpPr/>
            <p:nvPr/>
          </p:nvGrpSpPr>
          <p:grpSpPr>
            <a:xfrm>
              <a:off x="4749314" y="4934113"/>
              <a:ext cx="498267" cy="527452"/>
              <a:chOff x="4749314" y="4934113"/>
              <a:chExt cx="498267" cy="527452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4749315" y="4934114"/>
                <a:ext cx="246490" cy="262393"/>
              </a:xfrm>
              <a:prstGeom prst="rect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5001091" y="4934113"/>
                <a:ext cx="246490" cy="262393"/>
              </a:xfrm>
              <a:prstGeom prst="rect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4749314" y="5199172"/>
                <a:ext cx="246490" cy="262393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34" name="Rectangle 33"/>
            <p:cNvSpPr/>
            <p:nvPr/>
          </p:nvSpPr>
          <p:spPr bwMode="auto">
            <a:xfrm>
              <a:off x="5000357" y="5199173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sng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5" name="Group 37"/>
          <p:cNvGrpSpPr/>
          <p:nvPr/>
        </p:nvGrpSpPr>
        <p:grpSpPr>
          <a:xfrm>
            <a:off x="6532106" y="3726415"/>
            <a:ext cx="498267" cy="527453"/>
            <a:chOff x="2302287" y="2794760"/>
            <a:chExt cx="498267" cy="527453"/>
          </a:xfrm>
        </p:grpSpPr>
        <p:sp>
          <p:nvSpPr>
            <p:cNvPr id="39" name="Rectangle 38"/>
            <p:cNvSpPr/>
            <p:nvPr/>
          </p:nvSpPr>
          <p:spPr bwMode="auto">
            <a:xfrm>
              <a:off x="2302288" y="2794761"/>
              <a:ext cx="246490" cy="262393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2554064" y="2794760"/>
              <a:ext cx="246490" cy="262393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302287" y="3059819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553330" y="3059820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6" name="Group 79"/>
          <p:cNvGrpSpPr/>
          <p:nvPr/>
        </p:nvGrpSpPr>
        <p:grpSpPr>
          <a:xfrm>
            <a:off x="5931133" y="3726415"/>
            <a:ext cx="498267" cy="527453"/>
            <a:chOff x="4749314" y="4934113"/>
            <a:chExt cx="498267" cy="527453"/>
          </a:xfrm>
        </p:grpSpPr>
        <p:grpSp>
          <p:nvGrpSpPr>
            <p:cNvPr id="17" name="Group 78"/>
            <p:cNvGrpSpPr/>
            <p:nvPr/>
          </p:nvGrpSpPr>
          <p:grpSpPr>
            <a:xfrm>
              <a:off x="4749314" y="4934113"/>
              <a:ext cx="498267" cy="527452"/>
              <a:chOff x="4749314" y="4934113"/>
              <a:chExt cx="498267" cy="527452"/>
            </a:xfrm>
          </p:grpSpPr>
          <p:sp>
            <p:nvSpPr>
              <p:cNvPr id="47" name="Rectangle 46"/>
              <p:cNvSpPr/>
              <p:nvPr/>
            </p:nvSpPr>
            <p:spPr bwMode="auto">
              <a:xfrm>
                <a:off x="4749315" y="4934114"/>
                <a:ext cx="246490" cy="26239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5001091" y="4934113"/>
                <a:ext cx="246490" cy="26239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4749314" y="5199172"/>
                <a:ext cx="246490" cy="262393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46" name="Rectangle 45"/>
            <p:cNvSpPr/>
            <p:nvPr/>
          </p:nvSpPr>
          <p:spPr bwMode="auto">
            <a:xfrm>
              <a:off x="5000357" y="5199173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sng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8" name="Group 79"/>
          <p:cNvGrpSpPr/>
          <p:nvPr/>
        </p:nvGrpSpPr>
        <p:grpSpPr>
          <a:xfrm>
            <a:off x="6980680" y="1066604"/>
            <a:ext cx="498267" cy="527453"/>
            <a:chOff x="4749314" y="4934113"/>
            <a:chExt cx="498267" cy="527453"/>
          </a:xfrm>
        </p:grpSpPr>
        <p:grpSp>
          <p:nvGrpSpPr>
            <p:cNvPr id="19" name="Group 78"/>
            <p:cNvGrpSpPr/>
            <p:nvPr/>
          </p:nvGrpSpPr>
          <p:grpSpPr>
            <a:xfrm>
              <a:off x="4749314" y="4934113"/>
              <a:ext cx="498267" cy="527452"/>
              <a:chOff x="4749314" y="4934113"/>
              <a:chExt cx="498267" cy="527452"/>
            </a:xfrm>
          </p:grpSpPr>
          <p:sp>
            <p:nvSpPr>
              <p:cNvPr id="53" name="Rectangle 52"/>
              <p:cNvSpPr/>
              <p:nvPr/>
            </p:nvSpPr>
            <p:spPr bwMode="auto">
              <a:xfrm>
                <a:off x="4749315" y="4934114"/>
                <a:ext cx="246490" cy="26239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5001091" y="4934113"/>
                <a:ext cx="246490" cy="26239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4749314" y="5199172"/>
                <a:ext cx="246490" cy="262393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sng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52" name="Rectangle 51"/>
            <p:cNvSpPr/>
            <p:nvPr/>
          </p:nvSpPr>
          <p:spPr bwMode="auto">
            <a:xfrm>
              <a:off x="5000357" y="5199173"/>
              <a:ext cx="246490" cy="262393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sng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endParaRPr>
            </a:p>
          </p:txBody>
        </p:sp>
      </p:grpSp>
      <p:cxnSp>
        <p:nvCxnSpPr>
          <p:cNvPr id="56" name="Straight Arrow Connector 55"/>
          <p:cNvCxnSpPr/>
          <p:nvPr/>
        </p:nvCxnSpPr>
        <p:spPr bwMode="auto">
          <a:xfrm rot="5400000" flipH="1" flipV="1">
            <a:off x="5702060" y="2096219"/>
            <a:ext cx="2001328" cy="1052423"/>
          </a:xfrm>
          <a:prstGeom prst="straightConnector1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"/>
            <a:ext cx="9143998" cy="695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8796" y="2002971"/>
            <a:ext cx="63627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2671948" y="5225143"/>
            <a:ext cx="5058888" cy="21375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 smtClean="0"/>
              <a:t>11g DB flash Cache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title"/>
          </p:nvPr>
        </p:nvSpPr>
        <p:spPr>
          <a:xfrm>
            <a:off x="681038" y="731838"/>
            <a:ext cx="7781925" cy="547687"/>
          </a:xfrm>
        </p:spPr>
        <p:txBody>
          <a:bodyPr>
            <a:normAutofit fontScale="90000"/>
          </a:bodyPr>
          <a:lstStyle/>
          <a:p>
            <a:endParaRPr lang="en-US" smtClean="0"/>
          </a:p>
        </p:txBody>
      </p:sp>
      <p:sp>
        <p:nvSpPr>
          <p:cNvPr id="4099" name="Content Placeholder 5"/>
          <p:cNvSpPr>
            <a:spLocks noGrp="1"/>
          </p:cNvSpPr>
          <p:nvPr>
            <p:ph idx="1"/>
          </p:nvPr>
        </p:nvSpPr>
        <p:spPr>
          <a:xfrm>
            <a:off x="677863" y="1312863"/>
            <a:ext cx="7788275" cy="4679950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6148" name="Picture 4" descr="http://sphotos.ak.fbcdn.net/photos-ak-snc1/v1731/105/22/54821553176/n54821553176_1317115_88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5300" y="0"/>
            <a:ext cx="4838700" cy="3200401"/>
          </a:xfrm>
          <a:prstGeom prst="rect">
            <a:avLst/>
          </a:prstGeom>
          <a:noFill/>
        </p:spPr>
      </p:pic>
      <p:pic>
        <p:nvPicPr>
          <p:cNvPr id="6150" name="Picture 6" descr="http://sphotos.ak.fbcdn.net/photos-ak-snc1/v1731/105/22/54821553176/n54821553176_1317104_67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0900" y="2543174"/>
            <a:ext cx="5753100" cy="4314826"/>
          </a:xfrm>
          <a:prstGeom prst="rect">
            <a:avLst/>
          </a:prstGeom>
          <a:noFill/>
        </p:spPr>
      </p:pic>
      <p:pic>
        <p:nvPicPr>
          <p:cNvPr id="11268" name="Picture 4" descr="http://sphotos.ak.fbcdn.net/photos-ak-snc1/v1731/105/22/54821553176/n54821553176_1317109_76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753100" cy="4314826"/>
          </a:xfrm>
          <a:prstGeom prst="rect">
            <a:avLst/>
          </a:prstGeom>
          <a:noFill/>
        </p:spPr>
      </p:pic>
      <p:pic>
        <p:nvPicPr>
          <p:cNvPr id="11274" name="Picture 10" descr="http://sphotos.ak.fbcdn.net/photos-ak-snc1/v1731/105/22/54821553176/n54821553176_1317153_70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105024"/>
            <a:ext cx="5753100" cy="4752976"/>
          </a:xfrm>
          <a:prstGeom prst="rect">
            <a:avLst/>
          </a:prstGeom>
          <a:noFill/>
        </p:spPr>
      </p:pic>
      <p:pic>
        <p:nvPicPr>
          <p:cNvPr id="11272" name="Picture 8" descr="http://sphotos.ak.fbcdn.net/photos-ak-snc1/v1731/105/22/54821553176/n54821553176_1317145_528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90900" y="0"/>
            <a:ext cx="5753100" cy="4314826"/>
          </a:xfrm>
          <a:prstGeom prst="rect">
            <a:avLst/>
          </a:prstGeom>
          <a:noFill/>
        </p:spPr>
      </p:pic>
      <p:pic>
        <p:nvPicPr>
          <p:cNvPr id="11276" name="Picture 12" descr="http://sphotos.ak.fbcdn.net/photos-ak-snc1/v1731/105/22/54821553176/n54821553176_1317159_86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575310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579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Oracle DB flash cache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18" y="1911927"/>
            <a:ext cx="3717913" cy="4081549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Introduced in 11gR2 for OEL and Solaris only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Secondary cache maintained by the DBWR, but only when idle cycles permit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Architecture is tolerant of poor flash write performance</a:t>
            </a:r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277" y="2042177"/>
            <a:ext cx="38576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63139" y="339881"/>
            <a:ext cx="6266216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B7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Buffer cache and Free buffer waits</a:t>
            </a:r>
            <a:endParaRPr kumimoji="0" lang="en-AU" sz="3000" b="0" i="0" u="none" strike="noStrike" kern="0" cap="none" spc="0" normalizeH="0" baseline="0" noProof="0" dirty="0">
              <a:ln>
                <a:noFill/>
              </a:ln>
              <a:solidFill>
                <a:srgbClr val="002B7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n 4"/>
          <p:cNvSpPr/>
          <p:nvPr/>
        </p:nvSpPr>
        <p:spPr bwMode="auto">
          <a:xfrm>
            <a:off x="3795965" y="5444892"/>
            <a:ext cx="1224792" cy="1149292"/>
          </a:xfrm>
          <a:prstGeom prst="can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Database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files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995547" y="1355666"/>
            <a:ext cx="1430639" cy="1283515"/>
          </a:xfrm>
          <a:prstGeom prst="rect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Buffer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cache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7022969" y="3585472"/>
            <a:ext cx="1375794" cy="570451"/>
          </a:xfrm>
          <a:prstGeom prst="ellipse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DBWR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599470" y="1747327"/>
            <a:ext cx="1375794" cy="538293"/>
          </a:xfrm>
          <a:prstGeom prst="ellipse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Oracle process</a:t>
            </a:r>
          </a:p>
        </p:txBody>
      </p:sp>
      <p:cxnSp>
        <p:nvCxnSpPr>
          <p:cNvPr id="12" name="Straight Arrow Connector 11"/>
          <p:cNvCxnSpPr>
            <a:stCxn id="6" idx="2"/>
          </p:cNvCxnSpPr>
          <p:nvPr/>
        </p:nvCxnSpPr>
        <p:spPr bwMode="auto">
          <a:xfrm rot="16200000" flipH="1">
            <a:off x="7249597" y="3100451"/>
            <a:ext cx="946290" cy="23750"/>
          </a:xfrm>
          <a:prstGeom prst="straightConnector1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25400" cap="flat" cmpd="sng" algn="ctr">
            <a:solidFill>
              <a:srgbClr val="002B7C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" name="Group 57"/>
          <p:cNvGrpSpPr/>
          <p:nvPr/>
        </p:nvGrpSpPr>
        <p:grpSpPr>
          <a:xfrm>
            <a:off x="7515118" y="1897346"/>
            <a:ext cx="422247" cy="405468"/>
            <a:chOff x="7407479" y="1971413"/>
            <a:chExt cx="422247" cy="405468"/>
          </a:xfrm>
        </p:grpSpPr>
        <p:grpSp>
          <p:nvGrpSpPr>
            <p:cNvPr id="3" name="Group 27"/>
            <p:cNvGrpSpPr/>
            <p:nvPr/>
          </p:nvGrpSpPr>
          <p:grpSpPr>
            <a:xfrm>
              <a:off x="7407479" y="1971413"/>
              <a:ext cx="422247" cy="134224"/>
              <a:chOff x="7407479" y="1971413"/>
              <a:chExt cx="422247" cy="134224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7407479" y="1971413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7551490" y="1971413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7687113" y="1971413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7" name="Group 28"/>
            <p:cNvGrpSpPr/>
            <p:nvPr/>
          </p:nvGrpSpPr>
          <p:grpSpPr>
            <a:xfrm>
              <a:off x="7407479" y="2115424"/>
              <a:ext cx="422247" cy="134224"/>
              <a:chOff x="7417266" y="2115424"/>
              <a:chExt cx="422247" cy="134224"/>
            </a:xfrm>
          </p:grpSpPr>
          <p:sp>
            <p:nvSpPr>
              <p:cNvPr id="25" name="Rectangle 24"/>
              <p:cNvSpPr/>
              <p:nvPr/>
            </p:nvSpPr>
            <p:spPr bwMode="auto">
              <a:xfrm>
                <a:off x="7417266" y="2115424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7561277" y="2115424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7696900" y="2115424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4" name="Group 29"/>
            <p:cNvGrpSpPr/>
            <p:nvPr/>
          </p:nvGrpSpPr>
          <p:grpSpPr>
            <a:xfrm>
              <a:off x="7407479" y="2242657"/>
              <a:ext cx="422247" cy="134224"/>
              <a:chOff x="7417266" y="2115424"/>
              <a:chExt cx="422247" cy="134224"/>
            </a:xfrm>
          </p:grpSpPr>
          <p:sp>
            <p:nvSpPr>
              <p:cNvPr id="31" name="Rectangle 30"/>
              <p:cNvSpPr/>
              <p:nvPr/>
            </p:nvSpPr>
            <p:spPr bwMode="auto">
              <a:xfrm>
                <a:off x="7417266" y="2115424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7561277" y="2115424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7696900" y="2115424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</p:grpSp>
      <p:grpSp>
        <p:nvGrpSpPr>
          <p:cNvPr id="15" name="Group 58"/>
          <p:cNvGrpSpPr/>
          <p:nvPr/>
        </p:nvGrpSpPr>
        <p:grpSpPr>
          <a:xfrm>
            <a:off x="7515117" y="1903465"/>
            <a:ext cx="422247" cy="405468"/>
            <a:chOff x="7476751" y="2806644"/>
            <a:chExt cx="422247" cy="405468"/>
          </a:xfrm>
        </p:grpSpPr>
        <p:grpSp>
          <p:nvGrpSpPr>
            <p:cNvPr id="16" name="Group 33"/>
            <p:cNvGrpSpPr/>
            <p:nvPr/>
          </p:nvGrpSpPr>
          <p:grpSpPr>
            <a:xfrm>
              <a:off x="7476751" y="2806644"/>
              <a:ext cx="422247" cy="134224"/>
              <a:chOff x="7407479" y="1971413"/>
              <a:chExt cx="422247" cy="134224"/>
            </a:xfrm>
            <a:solidFill>
              <a:schemeClr val="bg2"/>
            </a:solidFill>
          </p:grpSpPr>
          <p:sp>
            <p:nvSpPr>
              <p:cNvPr id="35" name="Rectangle 34"/>
              <p:cNvSpPr/>
              <p:nvPr/>
            </p:nvSpPr>
            <p:spPr bwMode="auto">
              <a:xfrm>
                <a:off x="7407479" y="1971413"/>
                <a:ext cx="142613" cy="13422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7551490" y="1971413"/>
                <a:ext cx="142613" cy="13422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7687113" y="1971413"/>
                <a:ext cx="142613" cy="13422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7" name="Group 37"/>
            <p:cNvGrpSpPr/>
            <p:nvPr/>
          </p:nvGrpSpPr>
          <p:grpSpPr>
            <a:xfrm>
              <a:off x="7476751" y="2950655"/>
              <a:ext cx="422247" cy="134224"/>
              <a:chOff x="7417266" y="2115424"/>
              <a:chExt cx="422247" cy="134224"/>
            </a:xfrm>
            <a:solidFill>
              <a:schemeClr val="bg2">
                <a:lumMod val="90000"/>
              </a:schemeClr>
            </a:solidFill>
          </p:grpSpPr>
          <p:sp>
            <p:nvSpPr>
              <p:cNvPr id="39" name="Rectangle 38"/>
              <p:cNvSpPr/>
              <p:nvPr/>
            </p:nvSpPr>
            <p:spPr bwMode="auto">
              <a:xfrm>
                <a:off x="7417266" y="2115424"/>
                <a:ext cx="142613" cy="13422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7561277" y="2115424"/>
                <a:ext cx="142613" cy="13422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7696900" y="2115424"/>
                <a:ext cx="142613" cy="13422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21" name="Group 41"/>
            <p:cNvGrpSpPr/>
            <p:nvPr/>
          </p:nvGrpSpPr>
          <p:grpSpPr>
            <a:xfrm>
              <a:off x="7476751" y="3077888"/>
              <a:ext cx="422247" cy="134224"/>
              <a:chOff x="7417266" y="2115424"/>
              <a:chExt cx="422247" cy="134224"/>
            </a:xfrm>
          </p:grpSpPr>
          <p:sp>
            <p:nvSpPr>
              <p:cNvPr id="43" name="Rectangle 42"/>
              <p:cNvSpPr/>
              <p:nvPr/>
            </p:nvSpPr>
            <p:spPr bwMode="auto">
              <a:xfrm>
                <a:off x="7417266" y="2115424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7561277" y="2115424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7696900" y="2115424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</p:grpSp>
      <p:grpSp>
        <p:nvGrpSpPr>
          <p:cNvPr id="22" name="Group 59"/>
          <p:cNvGrpSpPr/>
          <p:nvPr/>
        </p:nvGrpSpPr>
        <p:grpSpPr>
          <a:xfrm>
            <a:off x="7516746" y="1904098"/>
            <a:ext cx="422248" cy="405468"/>
            <a:chOff x="7474771" y="3671563"/>
            <a:chExt cx="422248" cy="405468"/>
          </a:xfrm>
        </p:grpSpPr>
        <p:grpSp>
          <p:nvGrpSpPr>
            <p:cNvPr id="23" name="Group 45"/>
            <p:cNvGrpSpPr/>
            <p:nvPr/>
          </p:nvGrpSpPr>
          <p:grpSpPr>
            <a:xfrm>
              <a:off x="7474771" y="3671563"/>
              <a:ext cx="422247" cy="134224"/>
              <a:chOff x="7407478" y="1971413"/>
              <a:chExt cx="422247" cy="134224"/>
            </a:xfrm>
            <a:solidFill>
              <a:schemeClr val="bg2"/>
            </a:solidFill>
          </p:grpSpPr>
          <p:sp>
            <p:nvSpPr>
              <p:cNvPr id="47" name="Rectangle 46"/>
              <p:cNvSpPr/>
              <p:nvPr/>
            </p:nvSpPr>
            <p:spPr bwMode="auto">
              <a:xfrm>
                <a:off x="7407478" y="1971413"/>
                <a:ext cx="142613" cy="13422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7551489" y="1971413"/>
                <a:ext cx="142613" cy="13422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7687112" y="1971413"/>
                <a:ext cx="142613" cy="13422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24" name="Group 49"/>
            <p:cNvGrpSpPr/>
            <p:nvPr/>
          </p:nvGrpSpPr>
          <p:grpSpPr>
            <a:xfrm>
              <a:off x="7474772" y="3815574"/>
              <a:ext cx="422247" cy="134224"/>
              <a:chOff x="7417266" y="2115424"/>
              <a:chExt cx="422247" cy="134224"/>
            </a:xfrm>
            <a:solidFill>
              <a:schemeClr val="bg2">
                <a:lumMod val="90000"/>
              </a:schemeClr>
            </a:solidFill>
          </p:grpSpPr>
          <p:sp>
            <p:nvSpPr>
              <p:cNvPr id="51" name="Rectangle 50"/>
              <p:cNvSpPr/>
              <p:nvPr/>
            </p:nvSpPr>
            <p:spPr bwMode="auto">
              <a:xfrm>
                <a:off x="7417266" y="2115424"/>
                <a:ext cx="142613" cy="13422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7561277" y="2115424"/>
                <a:ext cx="142613" cy="13422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7696900" y="2115424"/>
                <a:ext cx="142613" cy="13422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28" name="Group 53"/>
            <p:cNvGrpSpPr/>
            <p:nvPr/>
          </p:nvGrpSpPr>
          <p:grpSpPr>
            <a:xfrm>
              <a:off x="7474772" y="3942807"/>
              <a:ext cx="422247" cy="134224"/>
              <a:chOff x="7417266" y="2115424"/>
              <a:chExt cx="422247" cy="134224"/>
            </a:xfrm>
            <a:solidFill>
              <a:schemeClr val="bg2">
                <a:lumMod val="90000"/>
              </a:schemeClr>
            </a:solidFill>
          </p:grpSpPr>
          <p:sp>
            <p:nvSpPr>
              <p:cNvPr id="55" name="Rectangle 54"/>
              <p:cNvSpPr/>
              <p:nvPr/>
            </p:nvSpPr>
            <p:spPr bwMode="auto">
              <a:xfrm>
                <a:off x="7417266" y="2115424"/>
                <a:ext cx="142613" cy="13422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7561277" y="2115424"/>
                <a:ext cx="142613" cy="13422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7696900" y="2115424"/>
                <a:ext cx="142613" cy="13422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</p:grpSp>
      <p:cxnSp>
        <p:nvCxnSpPr>
          <p:cNvPr id="61" name="Straight Arrow Connector 60"/>
          <p:cNvCxnSpPr>
            <a:stCxn id="9" idx="6"/>
          </p:cNvCxnSpPr>
          <p:nvPr/>
        </p:nvCxnSpPr>
        <p:spPr bwMode="auto">
          <a:xfrm flipV="1">
            <a:off x="1975264" y="2014159"/>
            <a:ext cx="3423362" cy="2315"/>
          </a:xfrm>
          <a:prstGeom prst="straightConnector1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25400" cap="flat" cmpd="sng" algn="ctr">
            <a:solidFill>
              <a:srgbClr val="002B7C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Multiply 66"/>
          <p:cNvSpPr/>
          <p:nvPr/>
        </p:nvSpPr>
        <p:spPr bwMode="auto">
          <a:xfrm>
            <a:off x="5390349" y="1577580"/>
            <a:ext cx="791570" cy="893928"/>
          </a:xfrm>
          <a:prstGeom prst="mathMultiply">
            <a:avLst/>
          </a:prstGeom>
          <a:solidFill>
            <a:srgbClr val="C00000">
              <a:alpha val="4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Free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Buffer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Waits</a:t>
            </a:r>
          </a:p>
        </p:txBody>
      </p:sp>
      <p:grpSp>
        <p:nvGrpSpPr>
          <p:cNvPr id="29" name="Group 61"/>
          <p:cNvGrpSpPr/>
          <p:nvPr/>
        </p:nvGrpSpPr>
        <p:grpSpPr>
          <a:xfrm>
            <a:off x="5020757" y="4155924"/>
            <a:ext cx="2690109" cy="2256752"/>
            <a:chOff x="4949505" y="3833774"/>
            <a:chExt cx="2690109" cy="1768051"/>
          </a:xfrm>
        </p:grpSpPr>
        <p:cxnSp>
          <p:nvCxnSpPr>
            <p:cNvPr id="13" name="Shape 12"/>
            <p:cNvCxnSpPr>
              <a:stCxn id="8" idx="4"/>
              <a:endCxn id="5" idx="4"/>
            </p:cNvCxnSpPr>
            <p:nvPr/>
          </p:nvCxnSpPr>
          <p:spPr bwMode="auto">
            <a:xfrm rot="5400000">
              <a:off x="5564536" y="3218743"/>
              <a:ext cx="1460048" cy="2690109"/>
            </a:xfrm>
            <a:prstGeom prst="bentConnector2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25400" cap="flat" cmpd="sng" algn="ctr">
              <a:solidFill>
                <a:srgbClr val="002B7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9" name="TextBox 68"/>
            <p:cNvSpPr txBox="1"/>
            <p:nvPr/>
          </p:nvSpPr>
          <p:spPr>
            <a:xfrm>
              <a:off x="5400135" y="5313874"/>
              <a:ext cx="2147978" cy="287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aseline="0" dirty="0" smtClean="0"/>
                <a:t>Write dirty blocks to disk</a:t>
              </a:r>
            </a:p>
          </p:txBody>
        </p:sp>
      </p:grpSp>
      <p:grpSp>
        <p:nvGrpSpPr>
          <p:cNvPr id="30" name="Group 73"/>
          <p:cNvGrpSpPr/>
          <p:nvPr/>
        </p:nvGrpSpPr>
        <p:grpSpPr>
          <a:xfrm>
            <a:off x="1975264" y="1997424"/>
            <a:ext cx="5020283" cy="617989"/>
            <a:chOff x="1904012" y="1653039"/>
            <a:chExt cx="5020283" cy="617989"/>
          </a:xfrm>
        </p:grpSpPr>
        <p:cxnSp>
          <p:nvCxnSpPr>
            <p:cNvPr id="11" name="Straight Arrow Connector 10"/>
            <p:cNvCxnSpPr>
              <a:stCxn id="9" idx="6"/>
              <a:endCxn id="6" idx="1"/>
            </p:cNvCxnSpPr>
            <p:nvPr/>
          </p:nvCxnSpPr>
          <p:spPr bwMode="auto">
            <a:xfrm flipV="1">
              <a:off x="1904012" y="1653039"/>
              <a:ext cx="5020283" cy="19050"/>
            </a:xfrm>
            <a:prstGeom prst="straightConnector1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25400" cap="flat" cmpd="sng" algn="ctr">
              <a:solidFill>
                <a:srgbClr val="002B7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2" name="TextBox 71"/>
            <p:cNvSpPr txBox="1"/>
            <p:nvPr/>
          </p:nvSpPr>
          <p:spPr>
            <a:xfrm>
              <a:off x="3007739" y="1963251"/>
              <a:ext cx="24010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aseline="0" dirty="0" smtClean="0"/>
                <a:t>Write to buffer cache</a:t>
              </a:r>
            </a:p>
          </p:txBody>
        </p:sp>
      </p:grpSp>
      <p:grpSp>
        <p:nvGrpSpPr>
          <p:cNvPr id="34" name="Group 59"/>
          <p:cNvGrpSpPr/>
          <p:nvPr/>
        </p:nvGrpSpPr>
        <p:grpSpPr>
          <a:xfrm>
            <a:off x="1358619" y="2268187"/>
            <a:ext cx="2465236" cy="3823855"/>
            <a:chOff x="1831051" y="2749618"/>
            <a:chExt cx="2126289" cy="3103363"/>
          </a:xfrm>
        </p:grpSpPr>
        <p:cxnSp>
          <p:nvCxnSpPr>
            <p:cNvPr id="10" name="Shape 9"/>
            <p:cNvCxnSpPr>
              <a:stCxn id="5" idx="2"/>
              <a:endCxn id="9" idx="4"/>
            </p:cNvCxnSpPr>
            <p:nvPr/>
          </p:nvCxnSpPr>
          <p:spPr bwMode="auto">
            <a:xfrm rot="10800000">
              <a:off x="1831051" y="2749618"/>
              <a:ext cx="2126289" cy="3103363"/>
            </a:xfrm>
            <a:prstGeom prst="bentConnector2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25400" cap="flat" cmpd="sng" algn="ctr">
              <a:solidFill>
                <a:srgbClr val="002B7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3" name="TextBox 72"/>
            <p:cNvSpPr txBox="1"/>
            <p:nvPr/>
          </p:nvSpPr>
          <p:spPr>
            <a:xfrm>
              <a:off x="1912188" y="5319624"/>
              <a:ext cx="17770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aseline="0" dirty="0" smtClean="0"/>
                <a:t>Read from disk</a:t>
              </a:r>
            </a:p>
          </p:txBody>
        </p:sp>
      </p:grpSp>
      <p:grpSp>
        <p:nvGrpSpPr>
          <p:cNvPr id="38" name="Group 78"/>
          <p:cNvGrpSpPr/>
          <p:nvPr/>
        </p:nvGrpSpPr>
        <p:grpSpPr>
          <a:xfrm>
            <a:off x="1975265" y="1575213"/>
            <a:ext cx="5020283" cy="441261"/>
            <a:chOff x="1904013" y="1230828"/>
            <a:chExt cx="5020283" cy="441261"/>
          </a:xfrm>
        </p:grpSpPr>
        <p:cxnSp>
          <p:nvCxnSpPr>
            <p:cNvPr id="63" name="Straight Arrow Connector 62"/>
            <p:cNvCxnSpPr>
              <a:stCxn id="6" idx="1"/>
              <a:endCxn id="9" idx="6"/>
            </p:cNvCxnSpPr>
            <p:nvPr/>
          </p:nvCxnSpPr>
          <p:spPr bwMode="auto">
            <a:xfrm rot="10800000" flipV="1">
              <a:off x="1904013" y="1653039"/>
              <a:ext cx="5020283" cy="19050"/>
            </a:xfrm>
            <a:prstGeom prst="straightConnector1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25400" cap="flat" cmpd="sng" algn="ctr">
              <a:solidFill>
                <a:srgbClr val="002B7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8" name="TextBox 57"/>
            <p:cNvSpPr txBox="1"/>
            <p:nvPr/>
          </p:nvSpPr>
          <p:spPr>
            <a:xfrm>
              <a:off x="3059175" y="1230828"/>
              <a:ext cx="21968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aseline="0" dirty="0" smtClean="0"/>
                <a:t>Read from buffer cache</a:t>
              </a: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2644700" y="3718214"/>
            <a:ext cx="3579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aseline="0" dirty="0" smtClean="0"/>
              <a:t>Free buffer waits often occur when reads are much faster than writes....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7" grpId="0" animBg="1"/>
      <p:bldP spid="8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002235" y="339881"/>
            <a:ext cx="4727119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B7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Flash Cache </a:t>
            </a:r>
            <a:endParaRPr kumimoji="0" lang="en-AU" sz="3000" b="0" i="0" u="none" strike="noStrike" kern="0" cap="none" spc="0" normalizeH="0" baseline="0" noProof="0" dirty="0">
              <a:ln>
                <a:noFill/>
              </a:ln>
              <a:solidFill>
                <a:srgbClr val="002B7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n 4"/>
          <p:cNvSpPr/>
          <p:nvPr/>
        </p:nvSpPr>
        <p:spPr bwMode="auto">
          <a:xfrm>
            <a:off x="3724713" y="5100507"/>
            <a:ext cx="1224792" cy="1149292"/>
          </a:xfrm>
          <a:prstGeom prst="can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Database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files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914256" y="1011281"/>
            <a:ext cx="1430639" cy="1283515"/>
          </a:xfrm>
          <a:prstGeom prst="rect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Buffer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cache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6941678" y="2764623"/>
            <a:ext cx="1375794" cy="570451"/>
          </a:xfrm>
          <a:prstGeom prst="ellipse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DBWR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528218" y="1402942"/>
            <a:ext cx="1375794" cy="538293"/>
          </a:xfrm>
          <a:prstGeom prst="ellipse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/>
                <a:cs typeface="ＭＳ Ｐゴシック"/>
              </a:rPr>
              <a:t>Oracle process</a:t>
            </a:r>
          </a:p>
        </p:txBody>
      </p:sp>
      <p:cxnSp>
        <p:nvCxnSpPr>
          <p:cNvPr id="12" name="Straight Arrow Connector 11"/>
          <p:cNvCxnSpPr>
            <a:stCxn id="6" idx="2"/>
            <a:endCxn id="8" idx="0"/>
          </p:cNvCxnSpPr>
          <p:nvPr/>
        </p:nvCxnSpPr>
        <p:spPr bwMode="auto">
          <a:xfrm rot="5400000">
            <a:off x="7394663" y="2529709"/>
            <a:ext cx="469827" cy="1"/>
          </a:xfrm>
          <a:prstGeom prst="straightConnector1">
            <a:avLst/>
          </a:prstGeom>
          <a:gradFill rotWithShape="1">
            <a:gsLst>
              <a:gs pos="0">
                <a:srgbClr val="99CCFF">
                  <a:alpha val="11000"/>
                </a:srgbClr>
              </a:gs>
              <a:gs pos="100000">
                <a:srgbClr val="99CCFF">
                  <a:gamma/>
                  <a:shade val="92157"/>
                  <a:invGamma/>
                </a:srgbClr>
              </a:gs>
            </a:gsLst>
            <a:lin ang="5400000" scaled="1"/>
          </a:gradFill>
          <a:ln w="25400" cap="flat" cmpd="sng" algn="ctr">
            <a:solidFill>
              <a:srgbClr val="002B7C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" name="Group 57"/>
          <p:cNvGrpSpPr/>
          <p:nvPr/>
        </p:nvGrpSpPr>
        <p:grpSpPr>
          <a:xfrm>
            <a:off x="7443866" y="1552961"/>
            <a:ext cx="422247" cy="405468"/>
            <a:chOff x="7407479" y="1971413"/>
            <a:chExt cx="422247" cy="405468"/>
          </a:xfrm>
        </p:grpSpPr>
        <p:grpSp>
          <p:nvGrpSpPr>
            <p:cNvPr id="3" name="Group 27"/>
            <p:cNvGrpSpPr/>
            <p:nvPr/>
          </p:nvGrpSpPr>
          <p:grpSpPr>
            <a:xfrm>
              <a:off x="7407479" y="1971413"/>
              <a:ext cx="422247" cy="134224"/>
              <a:chOff x="7407479" y="1971413"/>
              <a:chExt cx="422247" cy="134224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7407479" y="1971413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7551490" y="1971413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7687113" y="1971413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7" name="Group 28"/>
            <p:cNvGrpSpPr/>
            <p:nvPr/>
          </p:nvGrpSpPr>
          <p:grpSpPr>
            <a:xfrm>
              <a:off x="7407479" y="2115424"/>
              <a:ext cx="422247" cy="134224"/>
              <a:chOff x="7417266" y="2115424"/>
              <a:chExt cx="422247" cy="134224"/>
            </a:xfrm>
          </p:grpSpPr>
          <p:sp>
            <p:nvSpPr>
              <p:cNvPr id="25" name="Rectangle 24"/>
              <p:cNvSpPr/>
              <p:nvPr/>
            </p:nvSpPr>
            <p:spPr bwMode="auto">
              <a:xfrm>
                <a:off x="7417266" y="2115424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7561277" y="2115424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7696900" y="2115424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4" name="Group 29"/>
            <p:cNvGrpSpPr/>
            <p:nvPr/>
          </p:nvGrpSpPr>
          <p:grpSpPr>
            <a:xfrm>
              <a:off x="7407479" y="2242657"/>
              <a:ext cx="422247" cy="134224"/>
              <a:chOff x="7417266" y="2115424"/>
              <a:chExt cx="422247" cy="134224"/>
            </a:xfrm>
          </p:grpSpPr>
          <p:sp>
            <p:nvSpPr>
              <p:cNvPr id="31" name="Rectangle 30"/>
              <p:cNvSpPr/>
              <p:nvPr/>
            </p:nvSpPr>
            <p:spPr bwMode="auto">
              <a:xfrm>
                <a:off x="7417266" y="2115424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7561277" y="2115424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7696900" y="2115424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</p:grpSp>
      <p:grpSp>
        <p:nvGrpSpPr>
          <p:cNvPr id="15" name="Group 58"/>
          <p:cNvGrpSpPr/>
          <p:nvPr/>
        </p:nvGrpSpPr>
        <p:grpSpPr>
          <a:xfrm>
            <a:off x="7453917" y="1551803"/>
            <a:ext cx="422247" cy="405468"/>
            <a:chOff x="7476751" y="2806644"/>
            <a:chExt cx="422247" cy="405468"/>
          </a:xfrm>
        </p:grpSpPr>
        <p:grpSp>
          <p:nvGrpSpPr>
            <p:cNvPr id="16" name="Group 33"/>
            <p:cNvGrpSpPr/>
            <p:nvPr/>
          </p:nvGrpSpPr>
          <p:grpSpPr>
            <a:xfrm>
              <a:off x="7476751" y="2806644"/>
              <a:ext cx="422247" cy="134224"/>
              <a:chOff x="7407479" y="1971413"/>
              <a:chExt cx="422247" cy="134224"/>
            </a:xfrm>
            <a:solidFill>
              <a:schemeClr val="bg2"/>
            </a:solidFill>
          </p:grpSpPr>
          <p:sp>
            <p:nvSpPr>
              <p:cNvPr id="35" name="Rectangle 34"/>
              <p:cNvSpPr/>
              <p:nvPr/>
            </p:nvSpPr>
            <p:spPr bwMode="auto">
              <a:xfrm>
                <a:off x="7407479" y="1971413"/>
                <a:ext cx="142613" cy="13422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7551490" y="1971413"/>
                <a:ext cx="142613" cy="13422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7687113" y="1971413"/>
                <a:ext cx="142613" cy="13422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7" name="Group 37"/>
            <p:cNvGrpSpPr/>
            <p:nvPr/>
          </p:nvGrpSpPr>
          <p:grpSpPr>
            <a:xfrm>
              <a:off x="7476751" y="2950655"/>
              <a:ext cx="422247" cy="134224"/>
              <a:chOff x="7417266" y="2115424"/>
              <a:chExt cx="422247" cy="134224"/>
            </a:xfrm>
            <a:solidFill>
              <a:schemeClr val="bg2">
                <a:lumMod val="90000"/>
              </a:schemeClr>
            </a:solidFill>
          </p:grpSpPr>
          <p:sp>
            <p:nvSpPr>
              <p:cNvPr id="39" name="Rectangle 38"/>
              <p:cNvSpPr/>
              <p:nvPr/>
            </p:nvSpPr>
            <p:spPr bwMode="auto">
              <a:xfrm>
                <a:off x="7417266" y="2115424"/>
                <a:ext cx="142613" cy="13422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7561277" y="2115424"/>
                <a:ext cx="142613" cy="13422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7696900" y="2115424"/>
                <a:ext cx="142613" cy="134224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21" name="Group 41"/>
            <p:cNvGrpSpPr/>
            <p:nvPr/>
          </p:nvGrpSpPr>
          <p:grpSpPr>
            <a:xfrm>
              <a:off x="7476751" y="3077888"/>
              <a:ext cx="422247" cy="134224"/>
              <a:chOff x="7417266" y="2115424"/>
              <a:chExt cx="422247" cy="134224"/>
            </a:xfrm>
          </p:grpSpPr>
          <p:sp>
            <p:nvSpPr>
              <p:cNvPr id="43" name="Rectangle 42"/>
              <p:cNvSpPr/>
              <p:nvPr/>
            </p:nvSpPr>
            <p:spPr bwMode="auto">
              <a:xfrm>
                <a:off x="7417266" y="2115424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7561277" y="2115424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7696900" y="2115424"/>
                <a:ext cx="142613" cy="134224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24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endParaRPr>
              </a:p>
            </p:txBody>
          </p:sp>
        </p:grpSp>
      </p:grpSp>
      <p:grpSp>
        <p:nvGrpSpPr>
          <p:cNvPr id="22" name="Group 61"/>
          <p:cNvGrpSpPr/>
          <p:nvPr/>
        </p:nvGrpSpPr>
        <p:grpSpPr>
          <a:xfrm>
            <a:off x="4949506" y="3335073"/>
            <a:ext cx="2680070" cy="2366247"/>
            <a:chOff x="4949506" y="3388003"/>
            <a:chExt cx="2680070" cy="2213822"/>
          </a:xfrm>
        </p:grpSpPr>
        <p:cxnSp>
          <p:nvCxnSpPr>
            <p:cNvPr id="13" name="Shape 12"/>
            <p:cNvCxnSpPr>
              <a:stCxn id="8" idx="4"/>
              <a:endCxn id="5" idx="4"/>
            </p:cNvCxnSpPr>
            <p:nvPr/>
          </p:nvCxnSpPr>
          <p:spPr bwMode="auto">
            <a:xfrm rot="5400000">
              <a:off x="5194871" y="3142638"/>
              <a:ext cx="2189339" cy="2680070"/>
            </a:xfrm>
            <a:prstGeom prst="bentConnector2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25400" cap="flat" cmpd="sng" algn="ctr">
              <a:solidFill>
                <a:srgbClr val="002B7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9" name="TextBox 68"/>
            <p:cNvSpPr txBox="1"/>
            <p:nvPr/>
          </p:nvSpPr>
          <p:spPr>
            <a:xfrm>
              <a:off x="5175849" y="5313874"/>
              <a:ext cx="2311879" cy="287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aseline="0" dirty="0" smtClean="0"/>
                <a:t>Write dirty blocks to disk</a:t>
              </a:r>
            </a:p>
          </p:txBody>
        </p:sp>
      </p:grpSp>
      <p:grpSp>
        <p:nvGrpSpPr>
          <p:cNvPr id="23" name="Group 73"/>
          <p:cNvGrpSpPr/>
          <p:nvPr/>
        </p:nvGrpSpPr>
        <p:grpSpPr>
          <a:xfrm>
            <a:off x="1904012" y="1653039"/>
            <a:ext cx="5010244" cy="450861"/>
            <a:chOff x="1878132" y="2670956"/>
            <a:chExt cx="5010244" cy="450861"/>
          </a:xfrm>
        </p:grpSpPr>
        <p:cxnSp>
          <p:nvCxnSpPr>
            <p:cNvPr id="11" name="Straight Arrow Connector 10"/>
            <p:cNvCxnSpPr>
              <a:stCxn id="9" idx="6"/>
              <a:endCxn id="6" idx="1"/>
            </p:cNvCxnSpPr>
            <p:nvPr/>
          </p:nvCxnSpPr>
          <p:spPr bwMode="auto">
            <a:xfrm flipV="1">
              <a:off x="1878132" y="2670956"/>
              <a:ext cx="5010244" cy="19050"/>
            </a:xfrm>
            <a:prstGeom prst="straightConnector1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25400" cap="flat" cmpd="sng" algn="ctr">
              <a:solidFill>
                <a:srgbClr val="002B7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2" name="TextBox 71"/>
            <p:cNvSpPr txBox="1"/>
            <p:nvPr/>
          </p:nvSpPr>
          <p:spPr>
            <a:xfrm>
              <a:off x="2952080" y="2814040"/>
              <a:ext cx="24010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aseline="0" dirty="0" smtClean="0"/>
                <a:t>Write to buffer cache</a:t>
              </a:r>
            </a:p>
          </p:txBody>
        </p:sp>
      </p:grpSp>
      <p:grpSp>
        <p:nvGrpSpPr>
          <p:cNvPr id="24" name="Group 59"/>
          <p:cNvGrpSpPr/>
          <p:nvPr/>
        </p:nvGrpSpPr>
        <p:grpSpPr>
          <a:xfrm>
            <a:off x="1216115" y="1941235"/>
            <a:ext cx="2508598" cy="3806887"/>
            <a:chOff x="1770658" y="2463391"/>
            <a:chExt cx="2126289" cy="3164010"/>
          </a:xfrm>
        </p:grpSpPr>
        <p:cxnSp>
          <p:nvCxnSpPr>
            <p:cNvPr id="10" name="Shape 9"/>
            <p:cNvCxnSpPr>
              <a:stCxn id="5" idx="2"/>
              <a:endCxn id="9" idx="4"/>
            </p:cNvCxnSpPr>
            <p:nvPr/>
          </p:nvCxnSpPr>
          <p:spPr bwMode="auto">
            <a:xfrm rot="10800000">
              <a:off x="1770658" y="2463391"/>
              <a:ext cx="2126289" cy="3103364"/>
            </a:xfrm>
            <a:prstGeom prst="bentConnector2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25400" cap="flat" cmpd="sng" algn="ctr">
              <a:solidFill>
                <a:srgbClr val="002B7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3" name="TextBox 72"/>
            <p:cNvSpPr txBox="1"/>
            <p:nvPr/>
          </p:nvSpPr>
          <p:spPr>
            <a:xfrm>
              <a:off x="1912188" y="5319624"/>
              <a:ext cx="17770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aseline="0" dirty="0" smtClean="0"/>
                <a:t>Read from disk</a:t>
              </a:r>
            </a:p>
          </p:txBody>
        </p:sp>
      </p:grpSp>
      <p:grpSp>
        <p:nvGrpSpPr>
          <p:cNvPr id="28" name="Group 78"/>
          <p:cNvGrpSpPr/>
          <p:nvPr/>
        </p:nvGrpSpPr>
        <p:grpSpPr>
          <a:xfrm>
            <a:off x="1904012" y="1293538"/>
            <a:ext cx="5010244" cy="378551"/>
            <a:chOff x="1852254" y="1000240"/>
            <a:chExt cx="5010244" cy="378551"/>
          </a:xfrm>
        </p:grpSpPr>
        <p:cxnSp>
          <p:nvCxnSpPr>
            <p:cNvPr id="63" name="Straight Arrow Connector 62"/>
            <p:cNvCxnSpPr>
              <a:stCxn id="6" idx="1"/>
              <a:endCxn id="9" idx="6"/>
            </p:cNvCxnSpPr>
            <p:nvPr/>
          </p:nvCxnSpPr>
          <p:spPr bwMode="auto">
            <a:xfrm rot="10800000" flipV="1">
              <a:off x="1852254" y="1359741"/>
              <a:ext cx="5010244" cy="19050"/>
            </a:xfrm>
            <a:prstGeom prst="straightConnector1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25400" cap="flat" cmpd="sng" algn="ctr">
              <a:solidFill>
                <a:srgbClr val="002B7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8" name="TextBox 57"/>
            <p:cNvSpPr txBox="1"/>
            <p:nvPr/>
          </p:nvSpPr>
          <p:spPr>
            <a:xfrm>
              <a:off x="3083029" y="1000240"/>
              <a:ext cx="21968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aseline="0" dirty="0" smtClean="0"/>
                <a:t>Read from buffer cache</a:t>
              </a:r>
            </a:p>
          </p:txBody>
        </p:sp>
      </p:grpSp>
      <p:grpSp>
        <p:nvGrpSpPr>
          <p:cNvPr id="29" name="Group 120"/>
          <p:cNvGrpSpPr/>
          <p:nvPr/>
        </p:nvGrpSpPr>
        <p:grpSpPr>
          <a:xfrm>
            <a:off x="2944651" y="2579266"/>
            <a:ext cx="2220201" cy="941165"/>
            <a:chOff x="2934603" y="2207477"/>
            <a:chExt cx="2220201" cy="941165"/>
          </a:xfrm>
        </p:grpSpPr>
        <p:sp>
          <p:nvSpPr>
            <p:cNvPr id="62" name="Rectangle 61"/>
            <p:cNvSpPr/>
            <p:nvPr/>
          </p:nvSpPr>
          <p:spPr bwMode="auto">
            <a:xfrm>
              <a:off x="2934603" y="2207477"/>
              <a:ext cx="2220201" cy="941165"/>
            </a:xfrm>
            <a:prstGeom prst="rect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/>
                  <a:cs typeface="ＭＳ Ｐゴシック"/>
                </a:rPr>
                <a:t>Flash Cache</a:t>
              </a:r>
            </a:p>
          </p:txBody>
        </p:sp>
        <p:grpSp>
          <p:nvGrpSpPr>
            <p:cNvPr id="30" name="Group 57"/>
            <p:cNvGrpSpPr/>
            <p:nvPr/>
          </p:nvGrpSpPr>
          <p:grpSpPr>
            <a:xfrm>
              <a:off x="4029197" y="2568002"/>
              <a:ext cx="422247" cy="405468"/>
              <a:chOff x="7407479" y="1971413"/>
              <a:chExt cx="422247" cy="405468"/>
            </a:xfrm>
          </p:grpSpPr>
          <p:grpSp>
            <p:nvGrpSpPr>
              <p:cNvPr id="34" name="Group 27"/>
              <p:cNvGrpSpPr/>
              <p:nvPr/>
            </p:nvGrpSpPr>
            <p:grpSpPr>
              <a:xfrm>
                <a:off x="7407479" y="1971413"/>
                <a:ext cx="422247" cy="134224"/>
                <a:chOff x="7407479" y="1971413"/>
                <a:chExt cx="422247" cy="134224"/>
              </a:xfrm>
            </p:grpSpPr>
            <p:sp>
              <p:nvSpPr>
                <p:cNvPr id="78" name="Rectangle 77"/>
                <p:cNvSpPr/>
                <p:nvPr/>
              </p:nvSpPr>
              <p:spPr bwMode="auto">
                <a:xfrm>
                  <a:off x="7407479" y="1971413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 bwMode="auto">
                <a:xfrm>
                  <a:off x="7551490" y="1971413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 bwMode="auto">
                <a:xfrm>
                  <a:off x="7687113" y="1971413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38" name="Group 28"/>
              <p:cNvGrpSpPr/>
              <p:nvPr/>
            </p:nvGrpSpPr>
            <p:grpSpPr>
              <a:xfrm>
                <a:off x="7407479" y="2115424"/>
                <a:ext cx="422247" cy="134224"/>
                <a:chOff x="7417266" y="2115424"/>
                <a:chExt cx="422247" cy="134224"/>
              </a:xfrm>
            </p:grpSpPr>
            <p:sp>
              <p:nvSpPr>
                <p:cNvPr id="75" name="Rectangle 74"/>
                <p:cNvSpPr/>
                <p:nvPr/>
              </p:nvSpPr>
              <p:spPr bwMode="auto">
                <a:xfrm>
                  <a:off x="7417266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 bwMode="auto">
                <a:xfrm>
                  <a:off x="7561277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 bwMode="auto">
                <a:xfrm>
                  <a:off x="7696900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42" name="Group 29"/>
              <p:cNvGrpSpPr/>
              <p:nvPr/>
            </p:nvGrpSpPr>
            <p:grpSpPr>
              <a:xfrm>
                <a:off x="7407479" y="2242657"/>
                <a:ext cx="422247" cy="134224"/>
                <a:chOff x="7417266" y="2115424"/>
                <a:chExt cx="422247" cy="134224"/>
              </a:xfrm>
            </p:grpSpPr>
            <p:sp>
              <p:nvSpPr>
                <p:cNvPr id="70" name="Rectangle 69"/>
                <p:cNvSpPr/>
                <p:nvPr/>
              </p:nvSpPr>
              <p:spPr bwMode="auto">
                <a:xfrm>
                  <a:off x="7417266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 bwMode="auto">
                <a:xfrm>
                  <a:off x="7561277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 bwMode="auto">
                <a:xfrm>
                  <a:off x="7696900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</p:grpSp>
        </p:grpSp>
        <p:grpSp>
          <p:nvGrpSpPr>
            <p:cNvPr id="46" name="Group 57"/>
            <p:cNvGrpSpPr/>
            <p:nvPr/>
          </p:nvGrpSpPr>
          <p:grpSpPr>
            <a:xfrm>
              <a:off x="3596516" y="2568002"/>
              <a:ext cx="422247" cy="405468"/>
              <a:chOff x="7407479" y="1971413"/>
              <a:chExt cx="422247" cy="405468"/>
            </a:xfrm>
          </p:grpSpPr>
          <p:grpSp>
            <p:nvGrpSpPr>
              <p:cNvPr id="47" name="Group 27"/>
              <p:cNvGrpSpPr/>
              <p:nvPr/>
            </p:nvGrpSpPr>
            <p:grpSpPr>
              <a:xfrm>
                <a:off x="7407479" y="1971413"/>
                <a:ext cx="422247" cy="134224"/>
                <a:chOff x="7407479" y="1971413"/>
                <a:chExt cx="422247" cy="134224"/>
              </a:xfrm>
            </p:grpSpPr>
            <p:sp>
              <p:nvSpPr>
                <p:cNvPr id="92" name="Rectangle 91"/>
                <p:cNvSpPr/>
                <p:nvPr/>
              </p:nvSpPr>
              <p:spPr bwMode="auto">
                <a:xfrm>
                  <a:off x="7407479" y="1971413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 bwMode="auto">
                <a:xfrm>
                  <a:off x="7551490" y="1971413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 bwMode="auto">
                <a:xfrm>
                  <a:off x="7687113" y="1971413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48" name="Group 28"/>
              <p:cNvGrpSpPr/>
              <p:nvPr/>
            </p:nvGrpSpPr>
            <p:grpSpPr>
              <a:xfrm>
                <a:off x="7407479" y="2115424"/>
                <a:ext cx="422247" cy="134224"/>
                <a:chOff x="7417266" y="2115424"/>
                <a:chExt cx="422247" cy="134224"/>
              </a:xfrm>
            </p:grpSpPr>
            <p:sp>
              <p:nvSpPr>
                <p:cNvPr id="89" name="Rectangle 88"/>
                <p:cNvSpPr/>
                <p:nvPr/>
              </p:nvSpPr>
              <p:spPr bwMode="auto">
                <a:xfrm>
                  <a:off x="7417266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 bwMode="auto">
                <a:xfrm>
                  <a:off x="7561277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7696900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49" name="Group 29"/>
              <p:cNvGrpSpPr/>
              <p:nvPr/>
            </p:nvGrpSpPr>
            <p:grpSpPr>
              <a:xfrm>
                <a:off x="7407479" y="2242657"/>
                <a:ext cx="422247" cy="134224"/>
                <a:chOff x="7417266" y="2115424"/>
                <a:chExt cx="422247" cy="134224"/>
              </a:xfrm>
            </p:grpSpPr>
            <p:sp>
              <p:nvSpPr>
                <p:cNvPr id="86" name="Rectangle 85"/>
                <p:cNvSpPr/>
                <p:nvPr/>
              </p:nvSpPr>
              <p:spPr bwMode="auto">
                <a:xfrm>
                  <a:off x="7417266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 bwMode="auto">
                <a:xfrm>
                  <a:off x="7561277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 bwMode="auto">
                <a:xfrm>
                  <a:off x="7696900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</p:grpSp>
        </p:grpSp>
        <p:grpSp>
          <p:nvGrpSpPr>
            <p:cNvPr id="50" name="Group 57"/>
            <p:cNvGrpSpPr/>
            <p:nvPr/>
          </p:nvGrpSpPr>
          <p:grpSpPr>
            <a:xfrm>
              <a:off x="3173790" y="2568002"/>
              <a:ext cx="422247" cy="405468"/>
              <a:chOff x="7407479" y="1971413"/>
              <a:chExt cx="422247" cy="405468"/>
            </a:xfrm>
          </p:grpSpPr>
          <p:grpSp>
            <p:nvGrpSpPr>
              <p:cNvPr id="51" name="Group 27"/>
              <p:cNvGrpSpPr/>
              <p:nvPr/>
            </p:nvGrpSpPr>
            <p:grpSpPr>
              <a:xfrm>
                <a:off x="7407479" y="1971413"/>
                <a:ext cx="422247" cy="134224"/>
                <a:chOff x="7407479" y="1971413"/>
                <a:chExt cx="422247" cy="134224"/>
              </a:xfrm>
            </p:grpSpPr>
            <p:sp>
              <p:nvSpPr>
                <p:cNvPr id="105" name="Rectangle 104"/>
                <p:cNvSpPr/>
                <p:nvPr/>
              </p:nvSpPr>
              <p:spPr bwMode="auto">
                <a:xfrm>
                  <a:off x="7407479" y="1971413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06" name="Rectangle 105"/>
                <p:cNvSpPr/>
                <p:nvPr/>
              </p:nvSpPr>
              <p:spPr bwMode="auto">
                <a:xfrm>
                  <a:off x="7551490" y="1971413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07" name="Rectangle 106"/>
                <p:cNvSpPr/>
                <p:nvPr/>
              </p:nvSpPr>
              <p:spPr bwMode="auto">
                <a:xfrm>
                  <a:off x="7687113" y="1971413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52" name="Group 28"/>
              <p:cNvGrpSpPr/>
              <p:nvPr/>
            </p:nvGrpSpPr>
            <p:grpSpPr>
              <a:xfrm>
                <a:off x="7407479" y="2115424"/>
                <a:ext cx="422247" cy="134224"/>
                <a:chOff x="7417266" y="2115424"/>
                <a:chExt cx="422247" cy="134224"/>
              </a:xfrm>
            </p:grpSpPr>
            <p:sp>
              <p:nvSpPr>
                <p:cNvPr id="102" name="Rectangle 101"/>
                <p:cNvSpPr/>
                <p:nvPr/>
              </p:nvSpPr>
              <p:spPr bwMode="auto">
                <a:xfrm>
                  <a:off x="7417266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03" name="Rectangle 102"/>
                <p:cNvSpPr/>
                <p:nvPr/>
              </p:nvSpPr>
              <p:spPr bwMode="auto">
                <a:xfrm>
                  <a:off x="7561277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04" name="Rectangle 103"/>
                <p:cNvSpPr/>
                <p:nvPr/>
              </p:nvSpPr>
              <p:spPr bwMode="auto">
                <a:xfrm>
                  <a:off x="7696900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53" name="Group 29"/>
              <p:cNvGrpSpPr/>
              <p:nvPr/>
            </p:nvGrpSpPr>
            <p:grpSpPr>
              <a:xfrm>
                <a:off x="7407479" y="2242657"/>
                <a:ext cx="422247" cy="134224"/>
                <a:chOff x="7417266" y="2115424"/>
                <a:chExt cx="422247" cy="134224"/>
              </a:xfrm>
            </p:grpSpPr>
            <p:sp>
              <p:nvSpPr>
                <p:cNvPr id="99" name="Rectangle 98"/>
                <p:cNvSpPr/>
                <p:nvPr/>
              </p:nvSpPr>
              <p:spPr bwMode="auto">
                <a:xfrm>
                  <a:off x="7417266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 bwMode="auto">
                <a:xfrm>
                  <a:off x="7561277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 bwMode="auto">
                <a:xfrm>
                  <a:off x="7696900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</p:grpSp>
        </p:grpSp>
        <p:grpSp>
          <p:nvGrpSpPr>
            <p:cNvPr id="54" name="Group 57"/>
            <p:cNvGrpSpPr/>
            <p:nvPr/>
          </p:nvGrpSpPr>
          <p:grpSpPr>
            <a:xfrm>
              <a:off x="4457672" y="2568002"/>
              <a:ext cx="422247" cy="405468"/>
              <a:chOff x="7407479" y="1971413"/>
              <a:chExt cx="422247" cy="405468"/>
            </a:xfrm>
          </p:grpSpPr>
          <p:grpSp>
            <p:nvGrpSpPr>
              <p:cNvPr id="55" name="Group 27"/>
              <p:cNvGrpSpPr/>
              <p:nvPr/>
            </p:nvGrpSpPr>
            <p:grpSpPr>
              <a:xfrm>
                <a:off x="7407479" y="1971413"/>
                <a:ext cx="422247" cy="134224"/>
                <a:chOff x="7407479" y="1971413"/>
                <a:chExt cx="422247" cy="134224"/>
              </a:xfrm>
            </p:grpSpPr>
            <p:sp>
              <p:nvSpPr>
                <p:cNvPr id="118" name="Rectangle 117"/>
                <p:cNvSpPr/>
                <p:nvPr/>
              </p:nvSpPr>
              <p:spPr bwMode="auto">
                <a:xfrm>
                  <a:off x="7407479" y="1971413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 bwMode="auto">
                <a:xfrm>
                  <a:off x="7551490" y="1971413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20" name="Rectangle 119"/>
                <p:cNvSpPr/>
                <p:nvPr/>
              </p:nvSpPr>
              <p:spPr bwMode="auto">
                <a:xfrm>
                  <a:off x="7687113" y="1971413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56" name="Group 28"/>
              <p:cNvGrpSpPr/>
              <p:nvPr/>
            </p:nvGrpSpPr>
            <p:grpSpPr>
              <a:xfrm>
                <a:off x="7407479" y="2115424"/>
                <a:ext cx="422247" cy="134224"/>
                <a:chOff x="7417266" y="2115424"/>
                <a:chExt cx="422247" cy="134224"/>
              </a:xfrm>
            </p:grpSpPr>
            <p:sp>
              <p:nvSpPr>
                <p:cNvPr id="115" name="Rectangle 114"/>
                <p:cNvSpPr/>
                <p:nvPr/>
              </p:nvSpPr>
              <p:spPr bwMode="auto">
                <a:xfrm>
                  <a:off x="7417266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 bwMode="auto">
                <a:xfrm>
                  <a:off x="7561277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 bwMode="auto">
                <a:xfrm>
                  <a:off x="7696900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57" name="Group 29"/>
              <p:cNvGrpSpPr/>
              <p:nvPr/>
            </p:nvGrpSpPr>
            <p:grpSpPr>
              <a:xfrm>
                <a:off x="7407479" y="2242657"/>
                <a:ext cx="422247" cy="134224"/>
                <a:chOff x="7417266" y="2115424"/>
                <a:chExt cx="422247" cy="134224"/>
              </a:xfrm>
            </p:grpSpPr>
            <p:sp>
              <p:nvSpPr>
                <p:cNvPr id="112" name="Rectangle 111"/>
                <p:cNvSpPr/>
                <p:nvPr/>
              </p:nvSpPr>
              <p:spPr bwMode="auto">
                <a:xfrm>
                  <a:off x="7417266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13" name="Rectangle 112"/>
                <p:cNvSpPr/>
                <p:nvPr/>
              </p:nvSpPr>
              <p:spPr bwMode="auto">
                <a:xfrm>
                  <a:off x="7561277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 bwMode="auto">
                <a:xfrm>
                  <a:off x="7696900" y="2115424"/>
                  <a:ext cx="142613" cy="134224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AU" sz="24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ＭＳ Ｐゴシック"/>
                    <a:cs typeface="ＭＳ Ｐゴシック"/>
                  </a:endParaRPr>
                </a:p>
              </p:txBody>
            </p:sp>
          </p:grpSp>
        </p:grpSp>
      </p:grpSp>
      <p:grpSp>
        <p:nvGrpSpPr>
          <p:cNvPr id="59" name="Group 78"/>
          <p:cNvGrpSpPr/>
          <p:nvPr/>
        </p:nvGrpSpPr>
        <p:grpSpPr>
          <a:xfrm>
            <a:off x="5164851" y="3034777"/>
            <a:ext cx="1776826" cy="611932"/>
            <a:chOff x="6768764" y="715061"/>
            <a:chExt cx="3215787" cy="611932"/>
          </a:xfrm>
        </p:grpSpPr>
        <p:cxnSp>
          <p:nvCxnSpPr>
            <p:cNvPr id="123" name="Straight Arrow Connector 122"/>
            <p:cNvCxnSpPr>
              <a:stCxn id="8" idx="2"/>
              <a:endCxn id="62" idx="3"/>
            </p:cNvCxnSpPr>
            <p:nvPr/>
          </p:nvCxnSpPr>
          <p:spPr bwMode="auto">
            <a:xfrm rot="10800000">
              <a:off x="6768764" y="715061"/>
              <a:ext cx="3215787" cy="1588"/>
            </a:xfrm>
            <a:prstGeom prst="straightConnector1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25400" cap="flat" cmpd="sng" algn="ctr">
              <a:solidFill>
                <a:srgbClr val="002B7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4" name="TextBox 123"/>
            <p:cNvSpPr txBox="1"/>
            <p:nvPr/>
          </p:nvSpPr>
          <p:spPr>
            <a:xfrm>
              <a:off x="7487466" y="803773"/>
              <a:ext cx="21968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aseline="0" dirty="0" smtClean="0"/>
                <a:t>Write clean blocks (time permitting)</a:t>
              </a:r>
            </a:p>
          </p:txBody>
        </p:sp>
      </p:grpSp>
      <p:grpSp>
        <p:nvGrpSpPr>
          <p:cNvPr id="60" name="Group 132"/>
          <p:cNvGrpSpPr/>
          <p:nvPr/>
        </p:nvGrpSpPr>
        <p:grpSpPr>
          <a:xfrm>
            <a:off x="1216115" y="1941235"/>
            <a:ext cx="1728536" cy="1108614"/>
            <a:chOff x="1216115" y="1941235"/>
            <a:chExt cx="1728536" cy="1108614"/>
          </a:xfrm>
        </p:grpSpPr>
        <p:cxnSp>
          <p:nvCxnSpPr>
            <p:cNvPr id="131" name="Shape 130"/>
            <p:cNvCxnSpPr>
              <a:stCxn id="62" idx="1"/>
              <a:endCxn id="9" idx="4"/>
            </p:cNvCxnSpPr>
            <p:nvPr/>
          </p:nvCxnSpPr>
          <p:spPr bwMode="auto">
            <a:xfrm rot="10800000">
              <a:off x="1216115" y="1941235"/>
              <a:ext cx="1728536" cy="1108614"/>
            </a:xfrm>
            <a:prstGeom prst="bentConnector2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25400" cap="flat" cmpd="sng" algn="ctr">
              <a:solidFill>
                <a:srgbClr val="00277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2" name="TextBox 131"/>
            <p:cNvSpPr txBox="1"/>
            <p:nvPr/>
          </p:nvSpPr>
          <p:spPr>
            <a:xfrm>
              <a:off x="1426582" y="2447802"/>
              <a:ext cx="11496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aseline="0" dirty="0" smtClean="0"/>
                <a:t>Read from flash cache</a:t>
              </a:r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1985051" y="4105348"/>
            <a:ext cx="5322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aseline="0" dirty="0" smtClean="0"/>
              <a:t>DB Flash cache architecture is designed to accelerate buffered reads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Configuration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 smtClean="0"/>
              <a:t>Create </a:t>
            </a:r>
            <a:r>
              <a:rPr lang="en-AU" dirty="0" err="1" smtClean="0"/>
              <a:t>filesystem</a:t>
            </a:r>
            <a:r>
              <a:rPr lang="en-AU" dirty="0" smtClean="0"/>
              <a:t> from flash device</a:t>
            </a:r>
          </a:p>
          <a:p>
            <a:r>
              <a:rPr lang="en-AU" dirty="0" smtClean="0"/>
              <a:t>Set DB_FLASH_CACHE_FILE and DB_FLASH_CACHE_SIZE. </a:t>
            </a:r>
          </a:p>
          <a:p>
            <a:r>
              <a:rPr lang="en-AU" dirty="0" smtClean="0"/>
              <a:t>Consider </a:t>
            </a:r>
            <a:r>
              <a:rPr lang="en-AU" dirty="0" err="1" smtClean="0"/>
              <a:t>Filesystemio_options</a:t>
            </a:r>
            <a:r>
              <a:rPr lang="en-AU" dirty="0" smtClean="0"/>
              <a:t>=</a:t>
            </a:r>
            <a:r>
              <a:rPr lang="en-AU" dirty="0" err="1" smtClean="0"/>
              <a:t>setall</a:t>
            </a:r>
            <a:endParaRPr lang="en-AU" dirty="0" smtClean="0"/>
          </a:p>
          <a:p>
            <a:endParaRPr lang="en-A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319" y="3579628"/>
            <a:ext cx="7696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Flash KEEP pool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 smtClean="0"/>
              <a:t>You can prioritise blocks for important objects using the FLASH_CACHE clause: </a:t>
            </a:r>
            <a:endParaRPr lang="en-AU" dirty="0"/>
          </a:p>
        </p:txBody>
      </p:sp>
      <p:pic>
        <p:nvPicPr>
          <p:cNvPr id="32770" name="Picture 2" descr="7-07-2010 1-26-48 PM alter 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9195" y="2616422"/>
            <a:ext cx="5353050" cy="1885950"/>
          </a:xfrm>
          <a:prstGeom prst="rect">
            <a:avLst/>
          </a:prstGeom>
          <a:noFill/>
        </p:spPr>
      </p:pic>
      <p:pic>
        <p:nvPicPr>
          <p:cNvPr id="32772" name="Picture 4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95850"/>
            <a:ext cx="10648950" cy="196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Oracle Db flash cache statistics</a:t>
            </a:r>
            <a:endParaRPr lang="en-AU" dirty="0"/>
          </a:p>
        </p:txBody>
      </p:sp>
      <p:pic>
        <p:nvPicPr>
          <p:cNvPr id="6" name="Content Placeholder 5" descr="1-12-2009 4-05-27 PM flashInsertSta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8436" y="1261730"/>
            <a:ext cx="5496820" cy="4316413"/>
          </a:xfrm>
        </p:spPr>
      </p:pic>
      <p:sp>
        <p:nvSpPr>
          <p:cNvPr id="4" name="Rectangle 3"/>
          <p:cNvSpPr/>
          <p:nvPr/>
        </p:nvSpPr>
        <p:spPr>
          <a:xfrm>
            <a:off x="1804861" y="5513313"/>
            <a:ext cx="65523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 smtClean="0">
                <a:hlinkClick r:id="rId3"/>
              </a:rPr>
              <a:t>http://guyharrison.squarespace.com/storage/flash_insert_stats.sql</a:t>
            </a:r>
            <a:endParaRPr lang="en-AU" sz="14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264831" y="4218469"/>
            <a:ext cx="4072528" cy="3048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Flash Cache Efficiency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1477925" y="6457890"/>
            <a:ext cx="8576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smtClean="0">
                <a:hlinkClick r:id="rId2"/>
              </a:rPr>
              <a:t>http://guyharrison.squarespace.com/storage/flash_time_savings.sql</a:t>
            </a:r>
            <a:endParaRPr lang="en-AU" sz="2000" dirty="0"/>
          </a:p>
        </p:txBody>
      </p:sp>
      <p:pic>
        <p:nvPicPr>
          <p:cNvPr id="6" name="Picture 5" descr="1-12-2009 4-34-58 PM flash time savin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3172" y="878341"/>
            <a:ext cx="5209954" cy="54881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753589" y="5967756"/>
            <a:ext cx="2058814" cy="37738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Flash cache Contents</a:t>
            </a:r>
            <a:endParaRPr lang="en-AU" dirty="0"/>
          </a:p>
        </p:txBody>
      </p:sp>
      <p:pic>
        <p:nvPicPr>
          <p:cNvPr id="4" name="Content Placeholder 3" descr="24-11-2009 5-22-22 PM cache contents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87079" y="1282368"/>
            <a:ext cx="6858000" cy="4275137"/>
          </a:xfrm>
        </p:spPr>
      </p:pic>
      <p:sp>
        <p:nvSpPr>
          <p:cNvPr id="5" name="Rectangle 4"/>
          <p:cNvSpPr/>
          <p:nvPr/>
        </p:nvSpPr>
        <p:spPr>
          <a:xfrm>
            <a:off x="1239419" y="6226644"/>
            <a:ext cx="762813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hlinkClick r:id="rId3"/>
              </a:rPr>
              <a:t>http://guyharrison.squarespace.com/storage/flashContents.sql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 smtClean="0"/>
              <a:t>Performance tests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Test systems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 smtClean="0"/>
              <a:t>Low end system:</a:t>
            </a:r>
          </a:p>
          <a:p>
            <a:pPr lvl="1"/>
            <a:r>
              <a:rPr lang="en-AU" dirty="0" smtClean="0"/>
              <a:t>Dell </a:t>
            </a:r>
            <a:r>
              <a:rPr lang="en-AU" dirty="0" err="1" smtClean="0"/>
              <a:t>Optiplex</a:t>
            </a:r>
            <a:r>
              <a:rPr lang="en-AU" dirty="0" smtClean="0"/>
              <a:t> dual-core 4GB RAM</a:t>
            </a:r>
          </a:p>
          <a:p>
            <a:pPr lvl="1"/>
            <a:r>
              <a:rPr lang="en-AU" dirty="0" smtClean="0"/>
              <a:t>2xSeagate 7500RPM </a:t>
            </a:r>
            <a:r>
              <a:rPr lang="en-AU" dirty="0" err="1" smtClean="0"/>
              <a:t>Baracuda</a:t>
            </a:r>
            <a:r>
              <a:rPr lang="en-AU" dirty="0" smtClean="0"/>
              <a:t> SATA HDD</a:t>
            </a:r>
          </a:p>
          <a:p>
            <a:pPr lvl="1"/>
            <a:r>
              <a:rPr lang="en-AU" dirty="0" smtClean="0"/>
              <a:t>Intel X-25E SLC SATA SSD</a:t>
            </a:r>
          </a:p>
          <a:p>
            <a:pPr lvl="1"/>
            <a:endParaRPr lang="en-AU" dirty="0" smtClean="0"/>
          </a:p>
          <a:p>
            <a:r>
              <a:rPr lang="en-AU" dirty="0" smtClean="0"/>
              <a:t>Higher end system:</a:t>
            </a:r>
          </a:p>
          <a:p>
            <a:pPr lvl="1"/>
            <a:r>
              <a:rPr lang="en-AU" dirty="0" smtClean="0"/>
              <a:t>Dell R510 2xquad core, 32 GB RAM</a:t>
            </a:r>
          </a:p>
          <a:p>
            <a:pPr lvl="1"/>
            <a:r>
              <a:rPr lang="en-AU" dirty="0" smtClean="0"/>
              <a:t>4x300GB 15K RPM,6Gbps Dell SAS HDD</a:t>
            </a:r>
          </a:p>
          <a:p>
            <a:pPr lvl="1"/>
            <a:r>
              <a:rPr lang="en-AU" dirty="0" smtClean="0"/>
              <a:t>1xFusionIO </a:t>
            </a:r>
            <a:r>
              <a:rPr lang="en-AU" dirty="0" err="1" smtClean="0"/>
              <a:t>ioDrive</a:t>
            </a:r>
            <a:r>
              <a:rPr lang="en-AU" dirty="0" smtClean="0"/>
              <a:t> SLC PCI SSD </a:t>
            </a:r>
          </a:p>
          <a:p>
            <a:pPr lvl="1"/>
            <a:endParaRPr lang="en-AU" dirty="0" smtClean="0"/>
          </a:p>
          <a:p>
            <a:pPr lvl="1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7AECA-26B3-4B5F-A000-2B0879D0F413}" type="slidenum">
              <a:rPr lang="en-US" smtClean="0"/>
              <a:pPr>
                <a:defRPr/>
              </a:pPr>
              <a:t>3</a:t>
            </a:fld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AU"/>
          </a:p>
        </p:txBody>
      </p:sp>
      <p:pic>
        <p:nvPicPr>
          <p:cNvPr id="4" name="Picture 2" descr="D:\MyPictures\Clipart\Que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2925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146" y="537112"/>
            <a:ext cx="7723854" cy="6320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517270" cy="68141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83" y="-43859"/>
            <a:ext cx="7496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7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Performance:  indexed reads(X-25)</a:t>
            </a:r>
            <a:endParaRPr lang="en-AU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0" y="1128156"/>
          <a:ext cx="9144000" cy="5729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Performance: Read/Write (X-25)</a:t>
            </a:r>
            <a:endParaRPr lang="en-AU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0" y="962704"/>
          <a:ext cx="9144000" cy="5895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Random reads – </a:t>
            </a:r>
            <a:r>
              <a:rPr lang="en-AU" dirty="0" err="1" smtClean="0"/>
              <a:t>FusionIO</a:t>
            </a:r>
            <a:endParaRPr lang="en-AU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0" y="901596"/>
          <a:ext cx="9144000" cy="5956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Updates – Fusion IO</a:t>
            </a:r>
            <a:endParaRPr lang="en-AU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0" y="1033153"/>
          <a:ext cx="9144000" cy="5824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Full table scan – </a:t>
            </a:r>
            <a:r>
              <a:rPr lang="en-AU" dirty="0" err="1" smtClean="0"/>
              <a:t>FusionIO</a:t>
            </a:r>
            <a:endParaRPr lang="en-AU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1036122"/>
          <a:ext cx="9144000" cy="5821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7AECA-26B3-4B5F-A000-2B0879D0F413}" type="slidenum">
              <a:rPr lang="en-US" smtClean="0"/>
              <a:pPr>
                <a:defRPr/>
              </a:pPr>
              <a:t>44</a:t>
            </a:fld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Sorting – what we expect</a:t>
            </a:r>
            <a:endParaRPr lang="en-AU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0" y="1068780"/>
          <a:ext cx="9144000" cy="5789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10"/>
          <p:cNvGrpSpPr/>
          <p:nvPr/>
        </p:nvGrpSpPr>
        <p:grpSpPr>
          <a:xfrm>
            <a:off x="368135" y="5248893"/>
            <a:ext cx="2885704" cy="393474"/>
            <a:chOff x="368135" y="5070763"/>
            <a:chExt cx="2885704" cy="393474"/>
          </a:xfrm>
        </p:grpSpPr>
        <p:cxnSp>
          <p:nvCxnSpPr>
            <p:cNvPr id="9" name="Straight Arrow Connector 8"/>
            <p:cNvCxnSpPr/>
            <p:nvPr/>
          </p:nvCxnSpPr>
          <p:spPr bwMode="auto">
            <a:xfrm>
              <a:off x="368135" y="5462649"/>
              <a:ext cx="2885704" cy="1588"/>
            </a:xfrm>
            <a:prstGeom prst="straightConnector1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1080655" y="5070763"/>
              <a:ext cx="15319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aseline="0" dirty="0" smtClean="0">
                  <a:solidFill>
                    <a:schemeClr val="tx1"/>
                  </a:solidFill>
                </a:rPr>
                <a:t>Memory</a:t>
              </a:r>
              <a:r>
                <a:rPr lang="en-AU" sz="1600" baseline="0" dirty="0" smtClean="0"/>
                <a:t> Sort </a:t>
              </a:r>
              <a:endParaRPr lang="en-AU" baseline="0" dirty="0"/>
            </a:p>
          </p:txBody>
        </p:sp>
      </p:grpSp>
      <p:grpSp>
        <p:nvGrpSpPr>
          <p:cNvPr id="6" name="Group 11"/>
          <p:cNvGrpSpPr/>
          <p:nvPr/>
        </p:nvGrpSpPr>
        <p:grpSpPr>
          <a:xfrm>
            <a:off x="4221678" y="4442897"/>
            <a:ext cx="2196935" cy="584775"/>
            <a:chOff x="866899" y="5165766"/>
            <a:chExt cx="2196935" cy="584775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>
              <a:off x="866899" y="5464237"/>
              <a:ext cx="2196935" cy="1588"/>
            </a:xfrm>
            <a:prstGeom prst="straightConnector1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9525" cap="flat" cmpd="sng" algn="ctr">
              <a:solidFill>
                <a:srgbClr val="00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4" name="TextBox 9"/>
            <p:cNvSpPr txBox="1"/>
            <p:nvPr/>
          </p:nvSpPr>
          <p:spPr>
            <a:xfrm>
              <a:off x="1306286" y="5165766"/>
              <a:ext cx="1377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600" baseline="0" dirty="0" smtClean="0">
                  <a:solidFill>
                    <a:schemeClr val="tx1"/>
                  </a:solidFill>
                </a:rPr>
                <a:t>Single Pass</a:t>
              </a:r>
            </a:p>
            <a:p>
              <a:r>
                <a:rPr lang="en-AU" sz="1600" baseline="0" dirty="0" smtClean="0">
                  <a:solidFill>
                    <a:schemeClr val="tx1"/>
                  </a:solidFill>
                </a:rPr>
                <a:t>Disk Sort  </a:t>
              </a:r>
              <a:endParaRPr lang="en-AU" baseline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17"/>
          <p:cNvGrpSpPr/>
          <p:nvPr/>
        </p:nvGrpSpPr>
        <p:grpSpPr>
          <a:xfrm>
            <a:off x="6626432" y="1808018"/>
            <a:ext cx="2232561" cy="2933206"/>
            <a:chOff x="9654639" y="2271156"/>
            <a:chExt cx="2232561" cy="2933206"/>
          </a:xfrm>
        </p:grpSpPr>
        <p:grpSp>
          <p:nvGrpSpPr>
            <p:cNvPr id="8" name="Group 14"/>
            <p:cNvGrpSpPr/>
            <p:nvPr/>
          </p:nvGrpSpPr>
          <p:grpSpPr>
            <a:xfrm>
              <a:off x="9654639" y="2271156"/>
              <a:ext cx="2232561" cy="2933206"/>
              <a:chOff x="-1104402" y="7030192"/>
              <a:chExt cx="1603170" cy="1603170"/>
            </a:xfrm>
          </p:grpSpPr>
          <p:cxnSp>
            <p:nvCxnSpPr>
              <p:cNvPr id="16" name="Straight Arrow Connector 15"/>
              <p:cNvCxnSpPr/>
              <p:nvPr/>
            </p:nvCxnSpPr>
            <p:spPr bwMode="auto">
              <a:xfrm rot="5400000" flipH="1" flipV="1">
                <a:off x="-1104402" y="7030192"/>
                <a:ext cx="1603170" cy="1603170"/>
              </a:xfrm>
              <a:prstGeom prst="straightConnector1">
                <a:avLst/>
              </a:prstGeom>
              <a:gradFill rotWithShape="1">
                <a:gsLst>
                  <a:gs pos="0">
                    <a:srgbClr val="99CCFF">
                      <a:alpha val="11000"/>
                    </a:srgbClr>
                  </a:gs>
                  <a:gs pos="100000">
                    <a:srgbClr val="99CCFF">
                      <a:gamma/>
                      <a:shade val="92157"/>
                      <a:invGamma/>
                    </a:srgbClr>
                  </a:gs>
                </a:gsLst>
                <a:lin ang="5400000" scaled="1"/>
              </a:gradFill>
              <a:ln w="9525" cap="flat" cmpd="sng" algn="ctr">
                <a:solidFill>
                  <a:srgbClr val="00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  <p:sp>
          <p:nvSpPr>
            <p:cNvPr id="17" name="TextBox 16"/>
            <p:cNvSpPr txBox="1"/>
            <p:nvPr/>
          </p:nvSpPr>
          <p:spPr>
            <a:xfrm>
              <a:off x="10082150" y="2897579"/>
              <a:ext cx="1567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dirty="0" smtClean="0">
                  <a:solidFill>
                    <a:schemeClr val="tx1"/>
                  </a:solidFill>
                </a:rPr>
                <a:t>Multi-pass</a:t>
              </a:r>
            </a:p>
            <a:p>
              <a:r>
                <a:rPr lang="en-AU" sz="1600" dirty="0" smtClean="0">
                  <a:solidFill>
                    <a:schemeClr val="tx1"/>
                  </a:solidFill>
                </a:rPr>
                <a:t>Disk Sort</a:t>
              </a:r>
              <a:endParaRPr lang="en-AU" sz="16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7AECA-26B3-4B5F-A000-2B0879D0F413}" type="slidenum">
              <a:rPr lang="en-US" smtClean="0"/>
              <a:pPr>
                <a:defRPr/>
              </a:pPr>
              <a:t>45</a:t>
            </a:fld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Disk Sorts – temporary </a:t>
            </a:r>
            <a:r>
              <a:rPr lang="en-AU" dirty="0" err="1" smtClean="0"/>
              <a:t>tablespace</a:t>
            </a:r>
            <a:endParaRPr lang="en-AU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0" y="1476374"/>
          <a:ext cx="9144000" cy="538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5"/>
          <p:cNvGrpSpPr/>
          <p:nvPr/>
        </p:nvGrpSpPr>
        <p:grpSpPr>
          <a:xfrm>
            <a:off x="595424" y="4676813"/>
            <a:ext cx="5706232" cy="584775"/>
            <a:chOff x="866899" y="5165766"/>
            <a:chExt cx="2196935" cy="584775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866899" y="5464237"/>
              <a:ext cx="2196935" cy="1588"/>
            </a:xfrm>
            <a:prstGeom prst="straightConnector1">
              <a:avLst/>
            </a:prstGeom>
            <a:gradFill rotWithShape="1">
              <a:gsLst>
                <a:gs pos="0">
                  <a:srgbClr val="99CCFF">
                    <a:alpha val="11000"/>
                  </a:srgbClr>
                </a:gs>
                <a:gs pos="100000">
                  <a:srgbClr val="99CCFF">
                    <a:gamma/>
                    <a:shade val="92157"/>
                    <a:invGamma/>
                  </a:srgbClr>
                </a:gs>
              </a:gsLst>
              <a:lin ang="5400000" scaled="1"/>
            </a:gradFill>
            <a:ln w="9525" cap="flat" cmpd="sng" algn="ctr">
              <a:solidFill>
                <a:srgbClr val="00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8" name="TextBox 9"/>
            <p:cNvSpPr txBox="1"/>
            <p:nvPr/>
          </p:nvSpPr>
          <p:spPr>
            <a:xfrm>
              <a:off x="1902580" y="5165766"/>
              <a:ext cx="7812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1600" baseline="0" dirty="0" smtClean="0">
                  <a:solidFill>
                    <a:schemeClr val="tx1"/>
                  </a:solidFill>
                </a:rPr>
                <a:t>Single Pass</a:t>
              </a:r>
            </a:p>
            <a:p>
              <a:r>
                <a:rPr lang="en-AU" sz="1600" baseline="0" dirty="0" smtClean="0">
                  <a:solidFill>
                    <a:schemeClr val="tx1"/>
                  </a:solidFill>
                </a:rPr>
                <a:t>Disk Sort  </a:t>
              </a:r>
              <a:endParaRPr lang="en-AU" baseline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6347636" y="2009552"/>
            <a:ext cx="1669312" cy="3157871"/>
            <a:chOff x="9328718" y="2271156"/>
            <a:chExt cx="2558482" cy="2933206"/>
          </a:xfrm>
        </p:grpSpPr>
        <p:grpSp>
          <p:nvGrpSpPr>
            <p:cNvPr id="9" name="Group 14"/>
            <p:cNvGrpSpPr/>
            <p:nvPr/>
          </p:nvGrpSpPr>
          <p:grpSpPr>
            <a:xfrm>
              <a:off x="9654639" y="2271156"/>
              <a:ext cx="2232561" cy="2933206"/>
              <a:chOff x="-1104402" y="7030192"/>
              <a:chExt cx="1603170" cy="1603170"/>
            </a:xfrm>
          </p:grpSpPr>
          <p:cxnSp>
            <p:nvCxnSpPr>
              <p:cNvPr id="12" name="Straight Arrow Connector 11"/>
              <p:cNvCxnSpPr/>
              <p:nvPr/>
            </p:nvCxnSpPr>
            <p:spPr bwMode="auto">
              <a:xfrm rot="5400000" flipH="1" flipV="1">
                <a:off x="-1104402" y="7030192"/>
                <a:ext cx="1603170" cy="1603170"/>
              </a:xfrm>
              <a:prstGeom prst="straightConnector1">
                <a:avLst/>
              </a:prstGeom>
              <a:gradFill rotWithShape="1">
                <a:gsLst>
                  <a:gs pos="0">
                    <a:srgbClr val="99CCFF">
                      <a:alpha val="11000"/>
                    </a:srgbClr>
                  </a:gs>
                  <a:gs pos="100000">
                    <a:srgbClr val="99CCFF">
                      <a:gamma/>
                      <a:shade val="92157"/>
                      <a:invGamma/>
                    </a:srgbClr>
                  </a:gs>
                </a:gsLst>
                <a:lin ang="5400000" scaled="1"/>
              </a:gradFill>
              <a:ln w="9525" cap="flat" cmpd="sng" algn="ctr">
                <a:solidFill>
                  <a:srgbClr val="00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</p:grpSp>
        <p:sp>
          <p:nvSpPr>
            <p:cNvPr id="11" name="TextBox 10"/>
            <p:cNvSpPr txBox="1"/>
            <p:nvPr/>
          </p:nvSpPr>
          <p:spPr>
            <a:xfrm>
              <a:off x="9328718" y="2885704"/>
              <a:ext cx="2285349" cy="628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chemeClr val="tx1"/>
                  </a:solidFill>
                </a:rPr>
                <a:t>Multi-pass</a:t>
              </a:r>
            </a:p>
            <a:p>
              <a:r>
                <a:rPr lang="en-AU" dirty="0" smtClean="0">
                  <a:solidFill>
                    <a:schemeClr val="tx1"/>
                  </a:solidFill>
                </a:rPr>
                <a:t>Disk Sort</a:t>
              </a:r>
              <a:endParaRPr lang="en-AU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013135"/>
              </p:ext>
            </p:extLst>
          </p:nvPr>
        </p:nvGraphicFramePr>
        <p:xfrm>
          <a:off x="107210" y="1181100"/>
          <a:ext cx="9036789" cy="567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Redo performance – Fusion IO</a:t>
            </a:r>
            <a:endParaRPr lang="en-AU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664" y="3561907"/>
            <a:ext cx="9161664" cy="329609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7AECA-26B3-4B5F-A000-2B0879D0F413}" type="slidenum">
              <a:rPr lang="en-US" smtClean="0"/>
              <a:pPr>
                <a:defRPr/>
              </a:pPr>
              <a:t>47</a:t>
            </a:fld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Concurrent redo workload (x10)</a:t>
            </a:r>
            <a:endParaRPr lang="en-AU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" y="1329071"/>
          <a:ext cx="9144000" cy="5528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050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Buffer Cache bottlenecks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187451"/>
            <a:ext cx="3342904" cy="4754562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Flash cache architecture avoids ‘free buffer waits’ due to flash IO, but write complete waits can still occur on hot blocks.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Free buffer waits are still likely against the database files, due to high physical read rates created by the flash cache</a:t>
            </a:r>
            <a:endParaRPr lang="en-A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7602" y="1349705"/>
            <a:ext cx="982027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3871355" y="5355771"/>
            <a:ext cx="5169127" cy="22552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893126" y="5733802"/>
            <a:ext cx="5147357" cy="21573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</a:p>
        </p:txBody>
      </p:sp>
      <p:sp>
        <p:nvSpPr>
          <p:cNvPr id="4099" name="Content Placeholder 5"/>
          <p:cNvSpPr>
            <a:spLocks noGrp="1"/>
          </p:cNvSpPr>
          <p:nvPr>
            <p:ph sz="quarter" idx="11"/>
          </p:nvPr>
        </p:nvSpPr>
        <p:spPr>
          <a:xfrm>
            <a:off x="457200" y="1541721"/>
            <a:ext cx="7773988" cy="440029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Brief History of Magnetic Disk</a:t>
            </a:r>
          </a:p>
          <a:p>
            <a:r>
              <a:rPr lang="en-US" sz="2400" dirty="0" smtClean="0"/>
              <a:t>Solid State Disk (SSD) technologies</a:t>
            </a:r>
          </a:p>
          <a:p>
            <a:r>
              <a:rPr lang="en-US" sz="2400" dirty="0" smtClean="0"/>
              <a:t>SSD internals </a:t>
            </a:r>
          </a:p>
          <a:p>
            <a:r>
              <a:rPr lang="en-US" sz="2400" dirty="0" smtClean="0"/>
              <a:t>Oracle DB flash cache architecture</a:t>
            </a:r>
          </a:p>
          <a:p>
            <a:r>
              <a:rPr lang="en-US" sz="2400" dirty="0" smtClean="0"/>
              <a:t>Performance comparisons</a:t>
            </a:r>
          </a:p>
          <a:p>
            <a:r>
              <a:rPr lang="en-US" sz="2400" dirty="0" smtClean="0"/>
              <a:t>Recommendations and Suggestions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Write degradation	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 smtClean="0"/>
              <a:t>In theory, high sustained write IO can lead to SSD degradation when GC fails to cope with the block erase/update cycle </a:t>
            </a:r>
          </a:p>
          <a:p>
            <a:r>
              <a:rPr lang="en-AU" dirty="0" smtClean="0"/>
              <a:t>In practice, this is rarely noticeable from Oracle:</a:t>
            </a:r>
          </a:p>
          <a:p>
            <a:pPr lvl="1"/>
            <a:r>
              <a:rPr lang="en-AU" dirty="0" smtClean="0"/>
              <a:t>Oracle write IO is largely asynchronous (DBWR)</a:t>
            </a:r>
          </a:p>
          <a:p>
            <a:pPr lvl="1"/>
            <a:r>
              <a:rPr lang="en-AU" dirty="0" smtClean="0"/>
              <a:t>Almost all write activity has at least an equal amount of read activity</a:t>
            </a:r>
          </a:p>
          <a:p>
            <a:pPr lvl="1"/>
            <a:r>
              <a:rPr lang="en-AU" dirty="0" smtClean="0"/>
              <a:t> Garbage collection and wear levelling algorithms are sophisticated in decent SSD drives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285007" y="3135085"/>
            <a:ext cx="3016333" cy="201881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30530" y="3893127"/>
            <a:ext cx="809502" cy="19198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5080" y="0"/>
            <a:ext cx="6411686" cy="454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2363189" y="5082640"/>
            <a:ext cx="1650671" cy="20188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68136" y="5795158"/>
            <a:ext cx="1708068" cy="36615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2381416" y="1215018"/>
            <a:ext cx="4508481" cy="943015"/>
          </a:xfrm>
          <a:prstGeom prst="roundRect">
            <a:avLst>
              <a:gd name="adj" fmla="val 8475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aseline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Fusion IO direct cache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68388"/>
            <a:ext cx="8229600" cy="45259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457200" cy="457200"/>
          </a:xfrm>
          <a:prstGeom prst="rect">
            <a:avLst/>
          </a:prstGeom>
        </p:spPr>
        <p:txBody>
          <a:bodyPr/>
          <a:lstStyle/>
          <a:p>
            <a:fld id="{B4A34F0E-F874-3C4D-A065-58749B705A3D}" type="slidenum">
              <a:rPr lang="en-US" sz="1400" baseline="0" smtClean="0"/>
              <a:pPr/>
              <a:t>52</a:t>
            </a:fld>
            <a:endParaRPr lang="en-US" sz="1400" baseline="0"/>
          </a:p>
        </p:txBody>
      </p:sp>
      <p:sp>
        <p:nvSpPr>
          <p:cNvPr id="34" name="Rectangle 33"/>
          <p:cNvSpPr/>
          <p:nvPr/>
        </p:nvSpPr>
        <p:spPr>
          <a:xfrm>
            <a:off x="2430747" y="2297254"/>
            <a:ext cx="2194560" cy="2955283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aseline="0"/>
          </a:p>
        </p:txBody>
      </p:sp>
      <p:sp>
        <p:nvSpPr>
          <p:cNvPr id="37" name="Rectangle 36"/>
          <p:cNvSpPr/>
          <p:nvPr/>
        </p:nvSpPr>
        <p:spPr>
          <a:xfrm>
            <a:off x="7378995" y="2426111"/>
            <a:ext cx="1244010" cy="2743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aseline="0" dirty="0" smtClean="0"/>
              <a:t>Read-intensive, potentially massive </a:t>
            </a:r>
            <a:r>
              <a:rPr lang="en-US" sz="1400" baseline="0" dirty="0" err="1" smtClean="0"/>
              <a:t>tablespaces</a:t>
            </a:r>
            <a:endParaRPr lang="en-US" sz="1400" baseline="0" dirty="0"/>
          </a:p>
        </p:txBody>
      </p:sp>
      <p:sp>
        <p:nvSpPr>
          <p:cNvPr id="38" name="Rectangle 37"/>
          <p:cNvSpPr/>
          <p:nvPr/>
        </p:nvSpPr>
        <p:spPr>
          <a:xfrm>
            <a:off x="170120" y="1945758"/>
            <a:ext cx="1541721" cy="36894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400" baseline="0" dirty="0" smtClean="0"/>
              <a:t>Temp </a:t>
            </a:r>
            <a:r>
              <a:rPr lang="en-US" sz="1400" baseline="0" dirty="0" err="1" smtClean="0"/>
              <a:t>Tablespace</a:t>
            </a:r>
            <a:endParaRPr lang="en-US" sz="1400" baseline="0" dirty="0" smtClean="0"/>
          </a:p>
          <a:p>
            <a:pPr>
              <a:buFont typeface="Arial" pitchFamily="34" charset="0"/>
              <a:buChar char="•"/>
            </a:pPr>
            <a:r>
              <a:rPr lang="en-US" sz="1400" baseline="0" dirty="0" smtClean="0"/>
              <a:t> Hot Segments</a:t>
            </a:r>
          </a:p>
          <a:p>
            <a:pPr>
              <a:buFont typeface="Arial" pitchFamily="34" charset="0"/>
              <a:buChar char="•"/>
            </a:pPr>
            <a:r>
              <a:rPr lang="en-US" sz="1400" baseline="0" dirty="0" smtClean="0"/>
              <a:t> Hot Partitions</a:t>
            </a:r>
          </a:p>
          <a:p>
            <a:pPr>
              <a:buFont typeface="Arial" pitchFamily="34" charset="0"/>
              <a:buChar char="•"/>
            </a:pPr>
            <a:r>
              <a:rPr lang="en-US" sz="1400" baseline="0" dirty="0" smtClean="0"/>
              <a:t> DB Flash Cache</a:t>
            </a:r>
          </a:p>
          <a:p>
            <a:pPr>
              <a:buFont typeface="Arial" pitchFamily="34" charset="0"/>
              <a:buChar char="•"/>
            </a:pPr>
            <a:endParaRPr lang="en-US" sz="1400" baseline="0" dirty="0" smtClean="0"/>
          </a:p>
          <a:p>
            <a:r>
              <a:rPr lang="en-US" sz="1400" baseline="0" dirty="0" smtClean="0"/>
              <a:t>(limited to the size of the SSD)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2492410" y="2979334"/>
            <a:ext cx="2011680" cy="774987"/>
          </a:xfrm>
          <a:prstGeom prst="roundRect">
            <a:avLst>
              <a:gd name="adj" fmla="val 8475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rtlCol="0" anchor="ctr"/>
          <a:lstStyle/>
          <a:p>
            <a:pPr algn="ctr"/>
            <a:r>
              <a:rPr lang="en-US" sz="1400" baseline="0" dirty="0" smtClean="0"/>
              <a:t>Regular Block Device</a:t>
            </a:r>
            <a:endParaRPr lang="en-US" sz="1400" baseline="0" dirty="0"/>
          </a:p>
        </p:txBody>
      </p:sp>
      <p:grpSp>
        <p:nvGrpSpPr>
          <p:cNvPr id="4" name="Group 25"/>
          <p:cNvGrpSpPr/>
          <p:nvPr/>
        </p:nvGrpSpPr>
        <p:grpSpPr>
          <a:xfrm>
            <a:off x="2492410" y="3815076"/>
            <a:ext cx="2011680" cy="1393099"/>
            <a:chOff x="2503043" y="4282909"/>
            <a:chExt cx="2011680" cy="1393099"/>
          </a:xfrm>
        </p:grpSpPr>
        <p:sp>
          <p:nvSpPr>
            <p:cNvPr id="31" name="Rounded Rectangle 30"/>
            <p:cNvSpPr/>
            <p:nvPr/>
          </p:nvSpPr>
          <p:spPr>
            <a:xfrm>
              <a:off x="2503043" y="4282909"/>
              <a:ext cx="2011680" cy="365760"/>
            </a:xfrm>
            <a:prstGeom prst="roundRect">
              <a:avLst>
                <a:gd name="adj" fmla="val 8475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0" dirty="0" smtClean="0"/>
                <a:t>ioMemory VSL</a:t>
              </a:r>
              <a:endParaRPr lang="en-US" sz="1400" baseline="0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3508883" y="4684670"/>
              <a:ext cx="0" cy="45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Picture 49" descr="ioDrive_color_right_SM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979" y="4837808"/>
              <a:ext cx="759808" cy="838200"/>
            </a:xfrm>
            <a:prstGeom prst="rect">
              <a:avLst/>
            </a:prstGeom>
          </p:spPr>
        </p:pic>
      </p:grpSp>
      <p:sp>
        <p:nvSpPr>
          <p:cNvPr id="55" name="Left Brace 54"/>
          <p:cNvSpPr/>
          <p:nvPr/>
        </p:nvSpPr>
        <p:spPr>
          <a:xfrm flipH="1">
            <a:off x="6972510" y="2329151"/>
            <a:ext cx="286049" cy="2955283"/>
          </a:xfrm>
          <a:prstGeom prst="leftBrace">
            <a:avLst>
              <a:gd name="adj1" fmla="val 60507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baseline="0"/>
          </a:p>
        </p:txBody>
      </p:sp>
      <p:pic>
        <p:nvPicPr>
          <p:cNvPr id="1030" name="Picture 6" descr="http://t3.gstatic.com/images?q=tbn:ANd9GcRU71XjfgvJdmalpIGVUSu2H34Nysn3JXUQXGL-nW1SeY31kqk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4799" y="1338079"/>
            <a:ext cx="3488245" cy="718791"/>
          </a:xfrm>
          <a:prstGeom prst="rect">
            <a:avLst/>
          </a:prstGeom>
          <a:noFill/>
        </p:spPr>
      </p:pic>
      <p:sp>
        <p:nvSpPr>
          <p:cNvPr id="36" name="Rounded Rectangle 35"/>
          <p:cNvSpPr/>
          <p:nvPr/>
        </p:nvSpPr>
        <p:spPr>
          <a:xfrm>
            <a:off x="2492410" y="2411554"/>
            <a:ext cx="2011680" cy="514012"/>
          </a:xfrm>
          <a:prstGeom prst="roundRect">
            <a:avLst>
              <a:gd name="adj" fmla="val 8475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aseline="0" dirty="0" smtClean="0"/>
              <a:t>File System/ Raw Devices/ ASM</a:t>
            </a:r>
            <a:endParaRPr lang="en-US" sz="1400" baseline="0" dirty="0"/>
          </a:p>
        </p:txBody>
      </p:sp>
      <p:sp>
        <p:nvSpPr>
          <p:cNvPr id="40" name="Rounded Rectangle 39"/>
          <p:cNvSpPr/>
          <p:nvPr/>
        </p:nvSpPr>
        <p:spPr>
          <a:xfrm>
            <a:off x="4795007" y="3346030"/>
            <a:ext cx="2011680" cy="365760"/>
          </a:xfrm>
          <a:prstGeom prst="roundRect">
            <a:avLst>
              <a:gd name="adj" fmla="val 8475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aseline="0" dirty="0" smtClean="0"/>
              <a:t>directCache</a:t>
            </a:r>
            <a:endParaRPr lang="en-US" sz="1400" baseline="0" dirty="0"/>
          </a:p>
        </p:txBody>
      </p:sp>
      <p:sp>
        <p:nvSpPr>
          <p:cNvPr id="45" name="Rectangle 44"/>
          <p:cNvSpPr/>
          <p:nvPr/>
        </p:nvSpPr>
        <p:spPr>
          <a:xfrm>
            <a:off x="4697903" y="2297253"/>
            <a:ext cx="2194560" cy="2955283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aseline="0"/>
          </a:p>
        </p:txBody>
      </p:sp>
      <p:sp>
        <p:nvSpPr>
          <p:cNvPr id="46" name="Left Brace 45"/>
          <p:cNvSpPr/>
          <p:nvPr/>
        </p:nvSpPr>
        <p:spPr>
          <a:xfrm>
            <a:off x="2049973" y="2318518"/>
            <a:ext cx="286049" cy="2955283"/>
          </a:xfrm>
          <a:prstGeom prst="leftBrace">
            <a:avLst>
              <a:gd name="adj1" fmla="val 60507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baseline="0"/>
          </a:p>
        </p:txBody>
      </p:sp>
      <p:sp>
        <p:nvSpPr>
          <p:cNvPr id="52" name="Rounded Rectangle 51"/>
          <p:cNvSpPr/>
          <p:nvPr/>
        </p:nvSpPr>
        <p:spPr>
          <a:xfrm>
            <a:off x="4795007" y="2369023"/>
            <a:ext cx="2011680" cy="514012"/>
          </a:xfrm>
          <a:prstGeom prst="roundRect">
            <a:avLst>
              <a:gd name="adj" fmla="val 8475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aseline="0" dirty="0" smtClean="0"/>
              <a:t>File System/ Raw Devices/ ASM</a:t>
            </a:r>
            <a:endParaRPr lang="en-US" sz="1400" baseline="0" dirty="0"/>
          </a:p>
        </p:txBody>
      </p:sp>
      <p:sp>
        <p:nvSpPr>
          <p:cNvPr id="53" name="Rounded Rectangle 52"/>
          <p:cNvSpPr/>
          <p:nvPr/>
        </p:nvSpPr>
        <p:spPr>
          <a:xfrm>
            <a:off x="4795007" y="2936803"/>
            <a:ext cx="2011680" cy="365760"/>
          </a:xfrm>
          <a:prstGeom prst="roundRect">
            <a:avLst>
              <a:gd name="adj" fmla="val 8475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rtlCol="0" anchor="ctr"/>
          <a:lstStyle/>
          <a:p>
            <a:pPr algn="ctr"/>
            <a:r>
              <a:rPr lang="en-US" sz="1400" baseline="0" dirty="0" smtClean="0"/>
              <a:t>Caching Block Device</a:t>
            </a:r>
            <a:endParaRPr lang="en-US" sz="1400" baseline="0" dirty="0"/>
          </a:p>
        </p:txBody>
      </p:sp>
      <p:grpSp>
        <p:nvGrpSpPr>
          <p:cNvPr id="5" name="Group 56"/>
          <p:cNvGrpSpPr/>
          <p:nvPr/>
        </p:nvGrpSpPr>
        <p:grpSpPr>
          <a:xfrm>
            <a:off x="4795007" y="3772545"/>
            <a:ext cx="2011680" cy="1355737"/>
            <a:chOff x="5241574" y="3942666"/>
            <a:chExt cx="2011680" cy="1355737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5828318" y="4307065"/>
              <a:ext cx="0" cy="45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>
              <a:off x="5241574" y="3942666"/>
              <a:ext cx="2011680" cy="365760"/>
            </a:xfrm>
            <a:prstGeom prst="roundRect">
              <a:avLst>
                <a:gd name="adj" fmla="val 8475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aseline="0" dirty="0" smtClean="0"/>
                <a:t>ioMemory VSL</a:t>
              </a:r>
              <a:endParaRPr lang="en-US" sz="1400" baseline="0" dirty="0"/>
            </a:p>
          </p:txBody>
        </p:sp>
        <p:pic>
          <p:nvPicPr>
            <p:cNvPr id="44" name="Picture 43" descr="ioDrive_color_right_SM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48414" y="4460203"/>
              <a:ext cx="759808" cy="838200"/>
            </a:xfrm>
            <a:prstGeom prst="rect">
              <a:avLst/>
            </a:prstGeom>
          </p:spPr>
        </p:pic>
      </p:grpSp>
      <p:cxnSp>
        <p:nvCxnSpPr>
          <p:cNvPr id="51" name="Straight Connector 50"/>
          <p:cNvCxnSpPr/>
          <p:nvPr/>
        </p:nvCxnSpPr>
        <p:spPr>
          <a:xfrm>
            <a:off x="6365297" y="4136944"/>
            <a:ext cx="0" cy="45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lowchart: Magnetic Disk 36"/>
          <p:cNvSpPr/>
          <p:nvPr/>
        </p:nvSpPr>
        <p:spPr>
          <a:xfrm>
            <a:off x="6124354" y="4550877"/>
            <a:ext cx="510363" cy="457200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45720" rIns="0" bIns="0" rtlCol="0" anchor="ctr"/>
          <a:lstStyle/>
          <a:p>
            <a:pPr algn="ctr"/>
            <a:r>
              <a:rPr lang="en-US" sz="1400" baseline="0" dirty="0" smtClean="0"/>
              <a:t>LUN</a:t>
            </a:r>
            <a:endParaRPr lang="en-US" sz="1400" baseline="0" dirty="0"/>
          </a:p>
        </p:txBody>
      </p:sp>
      <p:cxnSp>
        <p:nvCxnSpPr>
          <p:cNvPr id="39" name="Straight Connector 38"/>
          <p:cNvCxnSpPr>
            <a:stCxn id="54" idx="3"/>
          </p:cNvCxnSpPr>
          <p:nvPr/>
        </p:nvCxnSpPr>
        <p:spPr>
          <a:xfrm rot="5400000">
            <a:off x="5927724" y="5459889"/>
            <a:ext cx="903625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34"/>
          <p:cNvGrpSpPr/>
          <p:nvPr/>
        </p:nvGrpSpPr>
        <p:grpSpPr>
          <a:xfrm>
            <a:off x="5348115" y="5582092"/>
            <a:ext cx="1988289" cy="723014"/>
            <a:chOff x="5805314" y="5518297"/>
            <a:chExt cx="1988289" cy="723014"/>
          </a:xfrm>
        </p:grpSpPr>
        <p:sp>
          <p:nvSpPr>
            <p:cNvPr id="28" name="Flowchart: Magnetic Disk 36"/>
            <p:cNvSpPr/>
            <p:nvPr/>
          </p:nvSpPr>
          <p:spPr>
            <a:xfrm>
              <a:off x="5805314" y="5518297"/>
              <a:ext cx="914400" cy="457200"/>
            </a:xfrm>
            <a:prstGeom prst="flowChartMagneticDisk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45720" rIns="0" bIns="0" rtlCol="0" anchor="ctr"/>
            <a:lstStyle/>
            <a:p>
              <a:pPr algn="ctr"/>
              <a:endParaRPr lang="en-US" sz="1400" baseline="0" dirty="0"/>
            </a:p>
          </p:txBody>
        </p:sp>
        <p:sp>
          <p:nvSpPr>
            <p:cNvPr id="30" name="Flowchart: Magnetic Disk 36"/>
            <p:cNvSpPr/>
            <p:nvPr/>
          </p:nvSpPr>
          <p:spPr>
            <a:xfrm>
              <a:off x="6191631" y="5628167"/>
              <a:ext cx="914400" cy="457200"/>
            </a:xfrm>
            <a:prstGeom prst="flowChartMagneticDisk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45720" rIns="0" bIns="0" rtlCol="0" anchor="ctr"/>
            <a:lstStyle/>
            <a:p>
              <a:pPr algn="ctr"/>
              <a:endParaRPr lang="en-US" sz="1400" baseline="0" dirty="0"/>
            </a:p>
          </p:txBody>
        </p:sp>
        <p:sp>
          <p:nvSpPr>
            <p:cNvPr id="32" name="Flowchart: Magnetic Disk 36"/>
            <p:cNvSpPr/>
            <p:nvPr/>
          </p:nvSpPr>
          <p:spPr>
            <a:xfrm>
              <a:off x="6556682" y="5695507"/>
              <a:ext cx="914400" cy="457200"/>
            </a:xfrm>
            <a:prstGeom prst="flowChartMagneticDisk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45720" rIns="0" bIns="0" rtlCol="0" anchor="ctr"/>
            <a:lstStyle/>
            <a:p>
              <a:pPr algn="ctr"/>
              <a:endParaRPr lang="en-US" sz="1400" baseline="0" dirty="0"/>
            </a:p>
          </p:txBody>
        </p:sp>
        <p:sp>
          <p:nvSpPr>
            <p:cNvPr id="33" name="Flowchart: Magnetic Disk 36"/>
            <p:cNvSpPr/>
            <p:nvPr/>
          </p:nvSpPr>
          <p:spPr>
            <a:xfrm>
              <a:off x="6879203" y="5784111"/>
              <a:ext cx="914400" cy="457200"/>
            </a:xfrm>
            <a:prstGeom prst="flowChartMagneticDisk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45720" rIns="0" bIns="0" rtlCol="0" anchor="ctr"/>
            <a:lstStyle/>
            <a:p>
              <a:pPr algn="ctr"/>
              <a:endParaRPr lang="en-US" sz="1400" baseline="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38" grpId="0" animBg="1"/>
      <p:bldP spid="47" grpId="0" animBg="1"/>
      <p:bldP spid="55" grpId="0" animBg="1"/>
      <p:bldP spid="36" grpId="0" animBg="1"/>
      <p:bldP spid="40" grpId="0" animBg="1"/>
      <p:bldP spid="45" grpId="0" animBg="1"/>
      <p:bldP spid="46" grpId="0" animBg="1"/>
      <p:bldP spid="52" grpId="0" animBg="1"/>
      <p:bldP spid="53" grpId="0" animBg="1"/>
      <p:bldP spid="5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Fusion IO direct cache – Table scans</a:t>
            </a:r>
            <a:endParaRPr lang="en-AU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0" y="1278122"/>
          <a:ext cx="9144000" cy="5579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 err="1" smtClean="0"/>
              <a:t>Exadata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380163"/>
            <a:ext cx="533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607AECA-26B3-4B5F-A000-2B0879D0F413}" type="slidenum">
              <a:rPr lang="en-US" smtClean="0"/>
              <a:pPr>
                <a:defRPr/>
              </a:pPr>
              <a:t>54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395" y="0"/>
            <a:ext cx="79458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Exadata</a:t>
            </a:r>
            <a:r>
              <a:rPr lang="en-AU" dirty="0" smtClean="0"/>
              <a:t> flash storage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4x96GB PCI Flash drives on each storage server</a:t>
            </a:r>
          </a:p>
          <a:p>
            <a:r>
              <a:rPr lang="en-AU" dirty="0" smtClean="0"/>
              <a:t>Flash can be configured as:</a:t>
            </a:r>
          </a:p>
          <a:p>
            <a:pPr lvl="1"/>
            <a:r>
              <a:rPr lang="en-AU" dirty="0" err="1" smtClean="0"/>
              <a:t>Exadata</a:t>
            </a:r>
            <a:r>
              <a:rPr lang="en-AU" dirty="0" smtClean="0"/>
              <a:t> Smart Flash Cache  (ESFC)</a:t>
            </a:r>
          </a:p>
          <a:p>
            <a:pPr lvl="1"/>
            <a:r>
              <a:rPr lang="en-AU" dirty="0" smtClean="0"/>
              <a:t>Solid State Disk available to ASM disk groups</a:t>
            </a:r>
          </a:p>
          <a:p>
            <a:r>
              <a:rPr lang="en-AU" dirty="0" smtClean="0"/>
              <a:t>ESFC is not the same as the DB flash cache:</a:t>
            </a:r>
          </a:p>
          <a:p>
            <a:pPr lvl="1"/>
            <a:r>
              <a:rPr lang="en-AU" dirty="0" smtClean="0"/>
              <a:t>Maintained by </a:t>
            </a:r>
            <a:r>
              <a:rPr lang="en-AU" dirty="0" err="1" smtClean="0"/>
              <a:t>cellsrv</a:t>
            </a:r>
            <a:r>
              <a:rPr lang="en-AU" dirty="0" smtClean="0"/>
              <a:t>, not DBWR</a:t>
            </a:r>
          </a:p>
          <a:p>
            <a:pPr lvl="1"/>
            <a:r>
              <a:rPr lang="en-AU" dirty="0" smtClean="0"/>
              <a:t>DOES support full table scans</a:t>
            </a:r>
          </a:p>
          <a:p>
            <a:pPr lvl="1"/>
            <a:r>
              <a:rPr lang="en-AU" dirty="0" smtClean="0"/>
              <a:t>DOES NOT support smart scans </a:t>
            </a:r>
          </a:p>
          <a:p>
            <a:pPr lvl="2"/>
            <a:r>
              <a:rPr lang="en-AU" dirty="0" smtClean="0"/>
              <a:t>Unless CELL_FLASH_CACHE= KEEP,</a:t>
            </a:r>
          </a:p>
          <a:p>
            <a:pPr lvl="1"/>
            <a:r>
              <a:rPr lang="en-AU" dirty="0" smtClean="0"/>
              <a:t>Statistics accessed via the </a:t>
            </a:r>
            <a:r>
              <a:rPr lang="en-AU" dirty="0" err="1" smtClean="0"/>
              <a:t>cellcli</a:t>
            </a:r>
            <a:r>
              <a:rPr lang="en-AU" dirty="0" smtClean="0"/>
              <a:t> program </a:t>
            </a:r>
          </a:p>
          <a:p>
            <a:r>
              <a:rPr lang="en-AU" dirty="0" smtClean="0"/>
              <a:t>Considerations for cache vs. SSD are similar </a:t>
            </a:r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Exadata</a:t>
            </a:r>
            <a:r>
              <a:rPr lang="en-AU" dirty="0" smtClean="0"/>
              <a:t>: Flash grid disk </a:t>
            </a:r>
            <a:r>
              <a:rPr lang="en-AU" dirty="0" err="1" smtClean="0"/>
              <a:t>vs</a:t>
            </a:r>
            <a:r>
              <a:rPr lang="en-AU" dirty="0" smtClean="0"/>
              <a:t> ESFC</a:t>
            </a:r>
            <a:endParaRPr lang="en-AU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129240"/>
              </p:ext>
            </p:extLst>
          </p:nvPr>
        </p:nvGraphicFramePr>
        <p:xfrm>
          <a:off x="277551" y="1208598"/>
          <a:ext cx="7912293" cy="4706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45921" y="6392849"/>
            <a:ext cx="6424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92D2"/>
              </a:buClr>
            </a:pPr>
            <a:r>
              <a:rPr lang="en-AU" sz="1200" dirty="0" smtClean="0">
                <a:solidFill>
                  <a:schemeClr val="tx1"/>
                </a:solidFill>
              </a:rPr>
              <a:t>100M row table, 200,000 random PK lookups, 1M possible keys</a:t>
            </a:r>
          </a:p>
        </p:txBody>
      </p:sp>
    </p:spTree>
    <p:extLst>
      <p:ext uri="{BB962C8B-B14F-4D97-AF65-F5344CB8AC3E}">
        <p14:creationId xmlns:p14="http://schemas.microsoft.com/office/powerpoint/2010/main" val="95228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Exadata</a:t>
            </a:r>
            <a:r>
              <a:rPr lang="en-AU" dirty="0" smtClean="0"/>
              <a:t>:  SSD disk for Redo</a:t>
            </a:r>
            <a:endParaRPr lang="en-AU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700885"/>
              </p:ext>
            </p:extLst>
          </p:nvPr>
        </p:nvGraphicFramePr>
        <p:xfrm>
          <a:off x="212651" y="925033"/>
          <a:ext cx="8527311" cy="5603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401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category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 smtClean="0"/>
              <a:t>A brief history of disk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 smtClean="0"/>
              <a:t>Summary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Recommendations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Don’t wait for SSD to become as cheap as HDD</a:t>
            </a:r>
          </a:p>
          <a:p>
            <a:pPr lvl="1"/>
            <a:r>
              <a:rPr lang="en-AU" dirty="0" smtClean="0"/>
              <a:t>Magnetic HDD will always be cheaper per GB, SSD cheaper per IO</a:t>
            </a:r>
          </a:p>
          <a:p>
            <a:r>
              <a:rPr lang="en-AU" dirty="0" smtClean="0"/>
              <a:t>Consider a mixed or tiered storage strategy</a:t>
            </a:r>
          </a:p>
          <a:p>
            <a:pPr lvl="1"/>
            <a:r>
              <a:rPr lang="en-AU" dirty="0" smtClean="0"/>
              <a:t>Using DB flash cache, selective SSD </a:t>
            </a:r>
            <a:r>
              <a:rPr lang="en-AU" dirty="0" err="1" smtClean="0"/>
              <a:t>tablespaces</a:t>
            </a:r>
            <a:r>
              <a:rPr lang="en-AU" dirty="0" smtClean="0"/>
              <a:t> or partitions</a:t>
            </a:r>
          </a:p>
          <a:p>
            <a:pPr lvl="1"/>
            <a:r>
              <a:rPr lang="en-AU" dirty="0" smtClean="0"/>
              <a:t>Use SSD where your IO bottleneck is greatest and SSD advantage is significant</a:t>
            </a:r>
          </a:p>
          <a:p>
            <a:pPr lvl="1"/>
            <a:endParaRPr lang="en-AU" dirty="0" smtClean="0"/>
          </a:p>
          <a:p>
            <a:r>
              <a:rPr lang="en-AU" dirty="0" smtClean="0"/>
              <a:t>DB flash cache offers an easy way to leverage SSD for OLTP workloads, but has few advantages for OLAP or Data Warehouse</a:t>
            </a:r>
          </a:p>
          <a:p>
            <a:endParaRPr lang="en-AU" dirty="0" smtClean="0"/>
          </a:p>
          <a:p>
            <a:pPr>
              <a:buNone/>
            </a:pP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How to use SSD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 smtClean="0"/>
              <a:t>Database flash cache</a:t>
            </a:r>
          </a:p>
          <a:p>
            <a:pPr lvl="1"/>
            <a:r>
              <a:rPr lang="en-AU" dirty="0" smtClean="0"/>
              <a:t>If your bottleneck is single block (indexed reads) and you are on OEL or Solaris 11GR2</a:t>
            </a:r>
          </a:p>
          <a:p>
            <a:r>
              <a:rPr lang="en-AU" dirty="0" smtClean="0"/>
              <a:t>Flash </a:t>
            </a:r>
            <a:r>
              <a:rPr lang="en-AU" dirty="0" err="1" smtClean="0"/>
              <a:t>tablespace</a:t>
            </a:r>
            <a:endParaRPr lang="en-AU" dirty="0" smtClean="0"/>
          </a:p>
          <a:p>
            <a:pPr lvl="1"/>
            <a:r>
              <a:rPr lang="en-AU" dirty="0" smtClean="0"/>
              <a:t>Optimize read/writes against “hot” segments or partitions</a:t>
            </a:r>
          </a:p>
          <a:p>
            <a:r>
              <a:rPr lang="en-AU" dirty="0" smtClean="0"/>
              <a:t>Flash temp </a:t>
            </a:r>
            <a:r>
              <a:rPr lang="en-AU" dirty="0" err="1" smtClean="0"/>
              <a:t>tablespace</a:t>
            </a:r>
            <a:endParaRPr lang="en-AU" dirty="0" smtClean="0"/>
          </a:p>
          <a:p>
            <a:pPr lvl="1"/>
            <a:r>
              <a:rPr lang="en-AU" dirty="0" smtClean="0"/>
              <a:t>If multi-pass disk sorts or hash joins are your bottleneck</a:t>
            </a:r>
          </a:p>
          <a:p>
            <a:r>
              <a:rPr lang="en-AU" dirty="0" err="1" smtClean="0"/>
              <a:t>FusionIO</a:t>
            </a:r>
            <a:r>
              <a:rPr lang="en-AU" dirty="0" smtClean="0"/>
              <a:t> direct cache</a:t>
            </a:r>
          </a:p>
          <a:p>
            <a:pPr lvl="1"/>
            <a:r>
              <a:rPr lang="en-AU" dirty="0" smtClean="0"/>
              <a:t>If you want to optimize both scans and index reads OR you are not on OEL/Solaris 11GR2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10600" y="6380163"/>
            <a:ext cx="5334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607AECA-26B3-4B5F-A000-2B0879D0F413}" type="slidenum">
              <a:rPr lang="en-US" smtClean="0"/>
              <a:pPr>
                <a:defRPr/>
              </a:pPr>
              <a:t>61</a:t>
            </a:fld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AU"/>
          </a:p>
        </p:txBody>
      </p:sp>
      <p:pic>
        <p:nvPicPr>
          <p:cNvPr id="4" name="Content Placeholder 3" descr="7-07-2010 1-34-45 PM flash alar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252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4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References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187451"/>
            <a:ext cx="7773988" cy="3241426"/>
          </a:xfrm>
        </p:spPr>
        <p:txBody>
          <a:bodyPr>
            <a:normAutofit/>
          </a:bodyPr>
          <a:lstStyle/>
          <a:p>
            <a:r>
              <a:rPr lang="en-AU" dirty="0" smtClean="0"/>
              <a:t>Latest version of this presentation:</a:t>
            </a:r>
          </a:p>
          <a:p>
            <a:pPr lvl="1">
              <a:buNone/>
            </a:pPr>
            <a:r>
              <a:rPr lang="en-AU" dirty="0" smtClean="0">
                <a:hlinkClick r:id="rId2"/>
              </a:rPr>
              <a:t>http://www.slideshare.net/gharriso/ssd-and-the-db-flash-cache</a:t>
            </a:r>
            <a:endParaRPr lang="en-AU" dirty="0" smtClean="0"/>
          </a:p>
          <a:p>
            <a:pPr>
              <a:buFont typeface="Arial" charset="0"/>
              <a:buChar char="•"/>
            </a:pPr>
            <a:r>
              <a:rPr lang="en-AU" dirty="0" smtClean="0"/>
              <a:t>Quest whitepaper:</a:t>
            </a:r>
          </a:p>
          <a:p>
            <a:pPr lvl="1">
              <a:buFont typeface="Arial" charset="0"/>
              <a:buChar char="•"/>
            </a:pPr>
            <a:r>
              <a:rPr lang="en-AU" dirty="0">
                <a:hlinkClick r:id="rId3"/>
              </a:rPr>
              <a:t>http://</a:t>
            </a:r>
            <a:r>
              <a:rPr lang="en-AU" dirty="0" smtClean="0">
                <a:hlinkClick r:id="rId3"/>
              </a:rPr>
              <a:t>www.quest.com/documents/landing.aspx?id=15423</a:t>
            </a:r>
            <a:endParaRPr lang="en-AU" dirty="0" smtClean="0"/>
          </a:p>
          <a:p>
            <a:pPr>
              <a:buFont typeface="Arial" charset="0"/>
              <a:buChar char="•"/>
            </a:pPr>
            <a:r>
              <a:rPr lang="en-AU" dirty="0" smtClean="0"/>
              <a:t>Guy’s SSD guide</a:t>
            </a:r>
          </a:p>
          <a:p>
            <a:pPr lvl="2">
              <a:buFont typeface="Arial" charset="0"/>
              <a:buChar char="•"/>
            </a:pPr>
            <a:r>
              <a:rPr lang="en-AU" sz="1800" dirty="0" smtClean="0">
                <a:hlinkClick r:id="rId4"/>
              </a:rPr>
              <a:t>http://guyharrison.squarespace.com/ssdguide/</a:t>
            </a:r>
            <a:endParaRPr lang="en-AU" sz="1800" dirty="0" smtClean="0"/>
          </a:p>
          <a:p>
            <a:pPr>
              <a:buNone/>
            </a:pP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5MB HDD circa 1956</a:t>
            </a:r>
            <a:endParaRPr lang="en-AU" dirty="0"/>
          </a:p>
        </p:txBody>
      </p:sp>
      <p:pic>
        <p:nvPicPr>
          <p:cNvPr id="1026" name="Picture 2" descr="IB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1079" y="1269264"/>
            <a:ext cx="7222921" cy="558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28MB HDD - 1961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4384" y="845127"/>
            <a:ext cx="7788275" cy="4316413"/>
          </a:xfrm>
        </p:spPr>
        <p:txBody>
          <a:bodyPr/>
          <a:lstStyle/>
          <a:p>
            <a:r>
              <a:rPr lang="en-AU" dirty="0" smtClean="0"/>
              <a:t>1800 RPM</a:t>
            </a:r>
            <a:endParaRPr lang="en-AU" dirty="0"/>
          </a:p>
        </p:txBody>
      </p:sp>
      <p:pic>
        <p:nvPicPr>
          <p:cNvPr id="1028" name="Picture 4" descr="http://farm3.static.flickr.com/2680/4175840197_dc6834e982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2541" y="1620243"/>
            <a:ext cx="7671460" cy="5237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The more that things change....</a:t>
            </a:r>
            <a:endParaRPr lang="en-AU" dirty="0"/>
          </a:p>
        </p:txBody>
      </p:sp>
      <p:pic>
        <p:nvPicPr>
          <p:cNvPr id="13314" name="Picture 2" descr="File:SixHardDriveFormFact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2022" y="1359016"/>
            <a:ext cx="7331977" cy="5498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est_PowerPoint_Template_4_3_ratio_Q3FY11">
  <a:themeElements>
    <a:clrScheme name="Quest">
      <a:dk1>
        <a:srgbClr val="666666"/>
      </a:dk1>
      <a:lt1>
        <a:srgbClr val="FFFFFF"/>
      </a:lt1>
      <a:dk2>
        <a:srgbClr val="002776"/>
      </a:dk2>
      <a:lt2>
        <a:srgbClr val="C9CACC"/>
      </a:lt2>
      <a:accent1>
        <a:srgbClr val="FFCB00"/>
      </a:accent1>
      <a:accent2>
        <a:srgbClr val="00ADED"/>
      </a:accent2>
      <a:accent3>
        <a:srgbClr val="A0C664"/>
      </a:accent3>
      <a:accent4>
        <a:srgbClr val="464646"/>
      </a:accent4>
      <a:accent5>
        <a:srgbClr val="C8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solidFill>
            <a:schemeClr val="tx1"/>
          </a:solidFill>
          <a:miter lim="800000"/>
          <a:headEnd/>
          <a:tailEnd/>
        </a:ln>
      </a:spPr>
      <a:bodyPr wrap="square" rtlCol="0" anchor="ctr">
        <a:prstTxWarp prst="textNoShape">
          <a:avLst/>
        </a:prstTxWarp>
      </a:bodyPr>
      <a:lstStyle>
        <a:defPPr algn="ctr">
          <a:defRPr dirty="0" smtClean="0">
            <a:solidFill>
              <a:schemeClr val="accent6">
                <a:lumMod val="75000"/>
                <a:lumOff val="25000"/>
              </a:schemeClr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buClr>
            <a:srgbClr val="0092D2"/>
          </a:buCl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Quest_PowerPoint_Template_4_3_ratio_Q3FY11</Template>
  <TotalTime>971</TotalTime>
  <Words>1335</Words>
  <Application>Microsoft Office PowerPoint</Application>
  <PresentationFormat>On-screen Show (4:3)</PresentationFormat>
  <Paragraphs>297</Paragraphs>
  <Slides>65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Quest_PowerPoint_Template_4_3_ratio_Q3FY11</vt:lpstr>
      <vt:lpstr>Making the most of Solid State Disk in Oracle 11g</vt:lpstr>
      <vt:lpstr>Introductions</vt:lpstr>
      <vt:lpstr>PowerPoint Presentation</vt:lpstr>
      <vt:lpstr>PowerPoint Presentation</vt:lpstr>
      <vt:lpstr>Agenda</vt:lpstr>
      <vt:lpstr>PowerPoint Presentation</vt:lpstr>
      <vt:lpstr>5MB HDD circa 1956</vt:lpstr>
      <vt:lpstr>28MB HDD - 1961</vt:lpstr>
      <vt:lpstr>The more that things change....</vt:lpstr>
      <vt:lpstr>Moore’s law</vt:lpstr>
      <vt:lpstr>Disk trends 2001-2009</vt:lpstr>
      <vt:lpstr>PowerPoint Presentation</vt:lpstr>
      <vt:lpstr>SSD to the rescue?</vt:lpstr>
      <vt:lpstr>Power consumption</vt:lpstr>
      <vt:lpstr>Economics of SSD</vt:lpstr>
      <vt:lpstr>Tiered storage management </vt:lpstr>
      <vt:lpstr>Storage Tiering </vt:lpstr>
      <vt:lpstr>PowerPoint Presentation</vt:lpstr>
      <vt:lpstr>Flavours of Flash SSD</vt:lpstr>
      <vt:lpstr>PCI SSD vs SATA SSD</vt:lpstr>
      <vt:lpstr>PowerPoint Presentation</vt:lpstr>
      <vt:lpstr>Flash SSD Technology</vt:lpstr>
      <vt:lpstr>Flash SSD performance </vt:lpstr>
      <vt:lpstr>Flash Disk write degradation </vt:lpstr>
      <vt:lpstr>Data Insert</vt:lpstr>
      <vt:lpstr>Data Update</vt:lpstr>
      <vt:lpstr>Garbage Collection</vt:lpstr>
      <vt:lpstr>PowerPoint Presentation</vt:lpstr>
      <vt:lpstr>PowerPoint Presentation</vt:lpstr>
      <vt:lpstr>Oracle DB flash cache </vt:lpstr>
      <vt:lpstr>PowerPoint Presentation</vt:lpstr>
      <vt:lpstr>PowerPoint Presentation</vt:lpstr>
      <vt:lpstr>Configuration</vt:lpstr>
      <vt:lpstr>Flash KEEP pool</vt:lpstr>
      <vt:lpstr>Oracle Db flash cache statistics</vt:lpstr>
      <vt:lpstr>Flash Cache Efficiency</vt:lpstr>
      <vt:lpstr>Flash cache Contents</vt:lpstr>
      <vt:lpstr>PowerPoint Presentation</vt:lpstr>
      <vt:lpstr>Test systems</vt:lpstr>
      <vt:lpstr>Performance:  indexed reads(X-25)</vt:lpstr>
      <vt:lpstr>Performance: Read/Write (X-25)</vt:lpstr>
      <vt:lpstr>Random reads – FusionIO</vt:lpstr>
      <vt:lpstr>Updates – Fusion IO</vt:lpstr>
      <vt:lpstr>Full table scan – FusionIO</vt:lpstr>
      <vt:lpstr>Sorting – what we expect</vt:lpstr>
      <vt:lpstr>Disk Sorts – temporary tablespace</vt:lpstr>
      <vt:lpstr>Redo performance – Fusion IO</vt:lpstr>
      <vt:lpstr>Concurrent redo workload (x10)</vt:lpstr>
      <vt:lpstr>Buffer Cache bottlenecks </vt:lpstr>
      <vt:lpstr>Write degradation </vt:lpstr>
      <vt:lpstr>PowerPoint Presentation</vt:lpstr>
      <vt:lpstr>PowerPoint Presentation</vt:lpstr>
      <vt:lpstr>Fusion IO direct cache </vt:lpstr>
      <vt:lpstr>Fusion IO direct cache – Table scans</vt:lpstr>
      <vt:lpstr>PowerPoint Presentation</vt:lpstr>
      <vt:lpstr>PowerPoint Presentation</vt:lpstr>
      <vt:lpstr>Exadata flash storage </vt:lpstr>
      <vt:lpstr>Exadata: Flash grid disk vs ESFC</vt:lpstr>
      <vt:lpstr>Exadata:  SSD disk for Redo</vt:lpstr>
      <vt:lpstr>PowerPoint Presentation</vt:lpstr>
      <vt:lpstr>Recommendations</vt:lpstr>
      <vt:lpstr>How to use SSD</vt:lpstr>
      <vt:lpstr>PowerPoint Presentation</vt:lpstr>
      <vt:lpstr>PowerPoint Presentation</vt:lpstr>
      <vt:lpstr>References</vt:lpstr>
    </vt:vector>
  </TitlesOfParts>
  <Company>Quest Software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the most of Solid State Disk in Oracle 11g</dc:title>
  <dc:creator>Guy Harrison</dc:creator>
  <cp:lastModifiedBy>Guy Harrison</cp:lastModifiedBy>
  <cp:revision>36</cp:revision>
  <cp:lastPrinted>2011-06-02T18:07:31Z</cp:lastPrinted>
  <dcterms:created xsi:type="dcterms:W3CDTF">2011-08-15T07:11:14Z</dcterms:created>
  <dcterms:modified xsi:type="dcterms:W3CDTF">2011-10-31T20:21:14Z</dcterms:modified>
</cp:coreProperties>
</file>