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338" r:id="rId2"/>
    <p:sldId id="339" r:id="rId3"/>
    <p:sldId id="364" r:id="rId4"/>
    <p:sldId id="340" r:id="rId5"/>
    <p:sldId id="341" r:id="rId6"/>
    <p:sldId id="342" r:id="rId7"/>
    <p:sldId id="343" r:id="rId8"/>
    <p:sldId id="344" r:id="rId9"/>
    <p:sldId id="362" r:id="rId10"/>
    <p:sldId id="354" r:id="rId11"/>
    <p:sldId id="359" r:id="rId12"/>
    <p:sldId id="360" r:id="rId13"/>
    <p:sldId id="363" r:id="rId14"/>
    <p:sldId id="345" r:id="rId15"/>
    <p:sldId id="355" r:id="rId16"/>
    <p:sldId id="356" r:id="rId17"/>
    <p:sldId id="346" r:id="rId18"/>
    <p:sldId id="358" r:id="rId19"/>
    <p:sldId id="347" r:id="rId20"/>
    <p:sldId id="348" r:id="rId21"/>
    <p:sldId id="350" r:id="rId22"/>
    <p:sldId id="351" r:id="rId23"/>
    <p:sldId id="361" r:id="rId24"/>
    <p:sldId id="352" r:id="rId25"/>
    <p:sldId id="353" r:id="rId26"/>
    <p:sldId id="365" r:id="rId27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378" autoAdjust="0"/>
  </p:normalViewPr>
  <p:slideViewPr>
    <p:cSldViewPr>
      <p:cViewPr varScale="1">
        <p:scale>
          <a:sx n="110" d="100"/>
          <a:sy n="110" d="100"/>
        </p:scale>
        <p:origin x="-2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3" Type="http://schemas.openxmlformats.org/officeDocument/2006/relationships/slide" Target="slides/slide7.xml"/><Relationship Id="rId7" Type="http://schemas.openxmlformats.org/officeDocument/2006/relationships/slide" Target="slides/slide22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21.xml"/><Relationship Id="rId5" Type="http://schemas.openxmlformats.org/officeDocument/2006/relationships/slide" Target="slides/slide19.xml"/><Relationship Id="rId4" Type="http://schemas.openxmlformats.org/officeDocument/2006/relationships/slide" Target="slides/slide17.xml"/><Relationship Id="rId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F9F31D-CA2E-445D-95B4-184BBA723E4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D98C0-3564-4654-A10D-6A70B9EB60A5}" type="slidenum">
              <a:rPr lang="en-AU"/>
              <a:pPr/>
              <a:t>1</a:t>
            </a:fld>
            <a:endParaRPr lang="en-AU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33612-B127-4992-875C-EA11968F5E7F}" type="slidenum">
              <a:rPr lang="en-US"/>
              <a:pPr/>
              <a:t>14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A11A4-DC39-4984-8D1E-E292F141812B}" type="slidenum">
              <a:rPr lang="en-US"/>
              <a:pPr/>
              <a:t>17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43E49-3702-4CD2-86D9-AE6C2F17BD48}" type="slidenum">
              <a:rPr lang="en-US"/>
              <a:pPr/>
              <a:t>19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FF44B-5E62-4400-8A1A-208FD0F7E4E6}" type="slidenum">
              <a:rPr lang="en-US"/>
              <a:pPr/>
              <a:t>20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7B999-3B5C-4F8D-A348-D574124E7FAF}" type="slidenum">
              <a:rPr lang="en-US"/>
              <a:pPr/>
              <a:t>21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E1506-6F7F-4ED7-8E55-258350ABB23F}" type="slidenum">
              <a:rPr lang="en-US"/>
              <a:pPr/>
              <a:t>22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1AE6C-3A5B-44CD-AD16-535CFBF2AEE4}" type="slidenum">
              <a:rPr lang="en-US"/>
              <a:pPr/>
              <a:t>24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05900-9D40-4C5B-8A4A-448CBC5FF585}" type="slidenum">
              <a:rPr lang="en-US"/>
              <a:pPr/>
              <a:t>25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35DD6-DC24-4B95-887D-599AE3B2F772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B59B5-0531-4F15-ADD5-D05940EE1261}" type="slidenum">
              <a:rPr lang="en-US"/>
              <a:pPr/>
              <a:t>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D8011-A3A5-473A-AE6A-79C6BEF50D8A}" type="slidenum">
              <a:rPr lang="en-US"/>
              <a:pPr/>
              <a:t>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A93C3-B164-4ACF-BDDA-792ED3DD04DE}" type="slidenum">
              <a:rPr lang="en-US"/>
              <a:pPr/>
              <a:t>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51D2A-5C14-442F-8E42-0CFDFC41143C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F31D-CA2E-445D-95B4-184BBA723E42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resentation_background_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150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5943600" cy="6858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257800"/>
            <a:ext cx="8534400" cy="9906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6096000" y="6643688"/>
            <a:ext cx="266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800">
                <a:solidFill>
                  <a:schemeClr val="bg1"/>
                </a:solidFill>
              </a:rPr>
              <a:t>Copyright © 2007 Quest Software</a:t>
            </a:r>
          </a:p>
        </p:txBody>
      </p:sp>
      <p:pic>
        <p:nvPicPr>
          <p:cNvPr id="150534" name="Picture 6" descr="Q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2057400" cy="514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54D130-AC7D-4B4E-A8BC-EE75BA780F83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4572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BD808-2F0B-45F8-9524-D99BD3104654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915988"/>
            <a:ext cx="8128000" cy="449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3200"/>
            <a:ext cx="3810000" cy="515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73200"/>
            <a:ext cx="3810000" cy="250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27500"/>
            <a:ext cx="3810000" cy="250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373E62-B9F4-4B6F-B013-641EF5498BD7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2E88A-FF62-4AAF-BE5A-1E9C842C5D34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8003BA-8477-47AA-BEE7-2770E3A45095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091A41-7109-4938-AD00-20EF41471E4D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E8DFD9-C68E-4E14-A53C-FC590FD85455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7105BE-23C2-4948-BD56-70D3760CADA2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34E54-9A69-40C1-B333-5A95BE0BDA74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3F1951-5869-4A44-B992-BDC562FD5EA7}" type="slidenum">
              <a:rPr lang="en-AU"/>
              <a:pPr/>
              <a:t>‹#›</a:t>
            </a:fld>
            <a:endParaRPr lang="en-AU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presentation_header_r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419100"/>
          </a:xfrm>
          <a:prstGeom prst="rect">
            <a:avLst/>
          </a:prstGeom>
          <a:noFill/>
        </p:spPr>
      </p:pic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CF87C43D-2927-42B9-98B8-8D3059CA229D}" type="slidenum">
              <a:rPr lang="en-AU"/>
              <a:pPr/>
              <a:t>‹#›</a:t>
            </a:fld>
            <a:endParaRPr lang="en-AU" sz="1400"/>
          </a:p>
        </p:txBody>
      </p:sp>
      <p:pic>
        <p:nvPicPr>
          <p:cNvPr id="149510" name="Picture 6" descr="Q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86600" y="6283325"/>
            <a:ext cx="1447800" cy="269875"/>
          </a:xfrm>
          <a:prstGeom prst="rect">
            <a:avLst/>
          </a:prstGeom>
          <a:noFill/>
        </p:spPr>
      </p:pic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886200" y="24384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3BD31"/>
              </a:buClr>
              <a:buFontTx/>
              <a:buChar char="•"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B7C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3BD3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Documents%20and%20Settings\gharriso\My%20Documents\quest\Seminars%20and%20presentations\OracleExtremeArch.vsd\Drawing\~Page-1\Cloud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eds.feedburner.com/~r/Elasticvapor/~3/409837100/stupid-redux-old-man-gnu-yells-at-cloud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ooofv" TargetMode="External"/><Relationship Id="rId7" Type="http://schemas.openxmlformats.org/officeDocument/2006/relationships/hyperlink" Target="http://hadoop.apache.org/hbas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ypertable.org/" TargetMode="External"/><Relationship Id="rId5" Type="http://schemas.openxmlformats.org/officeDocument/2006/relationships/hyperlink" Target="http://www.microsoft.com/sql/dataservices" TargetMode="External"/><Relationship Id="rId4" Type="http://schemas.openxmlformats.org/officeDocument/2006/relationships/hyperlink" Target="http://tinyurl.com/23l97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acle.com/technology/products/database/clusterware/pdf/oracle_rac_in_oracle_vm_environment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14290"/>
            <a:ext cx="5943600" cy="1614510"/>
          </a:xfrm>
        </p:spPr>
        <p:txBody>
          <a:bodyPr/>
          <a:lstStyle/>
          <a:p>
            <a:r>
              <a:rPr lang="en-US" dirty="0" err="1" smtClean="0"/>
              <a:t>DBMS.next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Next generation Database Systems</a:t>
            </a:r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Guy Harrison, </a:t>
            </a:r>
          </a:p>
          <a:p>
            <a:r>
              <a:rPr lang="en-US" dirty="0" smtClean="0"/>
              <a:t>Chief Architect, Database Solutions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Oracle technologies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TimesTen</a:t>
            </a:r>
            <a:endParaRPr lang="en-AU" dirty="0" smtClean="0"/>
          </a:p>
          <a:p>
            <a:pPr lvl="1"/>
            <a:r>
              <a:rPr lang="en-AU" dirty="0" smtClean="0"/>
              <a:t>Application server layer SQL compliant caching layer </a:t>
            </a:r>
          </a:p>
          <a:p>
            <a:r>
              <a:rPr lang="en-AU" dirty="0" smtClean="0"/>
              <a:t>Coherence</a:t>
            </a:r>
          </a:p>
          <a:p>
            <a:pPr lvl="1"/>
            <a:r>
              <a:rPr lang="en-AU" dirty="0" smtClean="0"/>
              <a:t>Distributed object cache, similar to </a:t>
            </a:r>
            <a:r>
              <a:rPr lang="en-AU" dirty="0" err="1" smtClean="0"/>
              <a:t>memcached</a:t>
            </a:r>
            <a:r>
              <a:rPr lang="en-AU" dirty="0" smtClean="0"/>
              <a:t> (more on that soon)</a:t>
            </a:r>
          </a:p>
          <a:p>
            <a:r>
              <a:rPr lang="en-AU" dirty="0" err="1" smtClean="0"/>
              <a:t>Exadata</a:t>
            </a:r>
            <a:r>
              <a:rPr lang="en-AU" dirty="0" smtClean="0"/>
              <a:t> storage server</a:t>
            </a:r>
          </a:p>
          <a:p>
            <a:pPr lvl="1"/>
            <a:r>
              <a:rPr lang="en-AU" dirty="0" smtClean="0"/>
              <a:t>Intelligent storage management server</a:t>
            </a:r>
          </a:p>
          <a:p>
            <a:pPr lvl="1"/>
            <a:r>
              <a:rPr lang="en-AU" dirty="0" smtClean="0"/>
              <a:t>Cut down version of Oracle DBMS that can partially resolve queries within the storage layer (predicate filtering)</a:t>
            </a:r>
          </a:p>
          <a:p>
            <a:pPr lvl="1"/>
            <a:r>
              <a:rPr lang="en-AU" dirty="0" err="1" smtClean="0"/>
              <a:t>Infiniband</a:t>
            </a:r>
            <a:r>
              <a:rPr lang="en-AU" dirty="0" smtClean="0"/>
              <a:t> network connection to RDBMS layer. </a:t>
            </a:r>
          </a:p>
          <a:p>
            <a:pPr lvl="1"/>
            <a:r>
              <a:rPr lang="en-AU" dirty="0" smtClean="0"/>
              <a:t>Coupled with RAC blades in the HP/Oracle “database machine”</a:t>
            </a:r>
          </a:p>
          <a:p>
            <a:pPr lvl="1"/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00143"/>
            <a:ext cx="9012524" cy="555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Oracle maximal license stack, circa 2008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323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643314"/>
            <a:ext cx="5467350" cy="1238250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54100" y="2930525"/>
          <a:ext cx="5348288" cy="496888"/>
        </p:xfrm>
        <a:graphic>
          <a:graphicData uri="http://schemas.openxmlformats.org/presentationml/2006/ole">
            <p:oleObj spid="_x0000_s3076" name="Visio" r:id="rId6" imgW="4804920" imgH="496440" progId="Visio.Drawing.11">
              <p:link updateAutomatic="1"/>
            </p:oleObj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2714620"/>
            <a:ext cx="29622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5000636"/>
            <a:ext cx="5962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Callout 9"/>
          <p:cNvSpPr/>
          <p:nvPr/>
        </p:nvSpPr>
        <p:spPr bwMode="auto">
          <a:xfrm>
            <a:off x="7572396" y="1928802"/>
            <a:ext cx="71438" cy="45719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6429388" y="1357298"/>
            <a:ext cx="2714612" cy="1071570"/>
          </a:xfrm>
          <a:prstGeom prst="wedgeEllipseCallout">
            <a:avLst>
              <a:gd name="adj1" fmla="val -140555"/>
              <a:gd name="adj2" fmla="val 1320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Coherence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provides an object-oriented distributed data cache that persists to the DB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6143636" y="1000108"/>
            <a:ext cx="2714612" cy="1071570"/>
          </a:xfrm>
          <a:prstGeom prst="wedgeEllipseCallout">
            <a:avLst>
              <a:gd name="adj1" fmla="val -140555"/>
              <a:gd name="adj2" fmla="val 1320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TimesTen</a:t>
            </a: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can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provide a IMDB cache with SQL and PL/SQL compliance on the app server host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286512" y="3286124"/>
            <a:ext cx="2714612" cy="1071570"/>
          </a:xfrm>
          <a:prstGeom prst="wedgeEllipseCallout">
            <a:avLst>
              <a:gd name="adj1" fmla="val -140555"/>
              <a:gd name="adj2" fmla="val 1320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Exadata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storage servers embed Oracle software to partially satisfy queries within the storage layer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Cloud mania</a:t>
            </a:r>
            <a:r>
              <a:rPr lang="en-AU" baseline="0" dirty="0" smtClean="0"/>
              <a:t> 2008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provision of virtualized application software, platforms or infrastructure across the network, in particular the internet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Major public clouds:</a:t>
            </a:r>
          </a:p>
          <a:p>
            <a:pPr lvl="1"/>
            <a:r>
              <a:rPr lang="en-US" dirty="0" smtClean="0"/>
              <a:t>Amazon Web Services (AWS), an Infrastructure As A Service Cloud (IAAS)</a:t>
            </a:r>
          </a:p>
          <a:p>
            <a:pPr lvl="1"/>
            <a:r>
              <a:rPr lang="en-US" dirty="0" smtClean="0"/>
              <a:t>Google App Engine (GAE), a Platform As A Service Cloud (PAAS)</a:t>
            </a:r>
          </a:p>
          <a:p>
            <a:pPr lvl="1"/>
            <a:r>
              <a:rPr lang="en-US" dirty="0" smtClean="0"/>
              <a:t>Microsoft “Red Dog” AKA “Windows Strata”.  To be Announced at Microsoft’s PDC late October;  possibly both IAAS and PAAS elements</a:t>
            </a:r>
          </a:p>
          <a:p>
            <a:pPr lvl="1"/>
            <a:r>
              <a:rPr lang="en-US" dirty="0" smtClean="0"/>
              <a:t>Sun: network.com ; IAAS</a:t>
            </a:r>
          </a:p>
          <a:p>
            <a:pPr lvl="1"/>
            <a:r>
              <a:rPr lang="en-US" dirty="0" smtClean="0"/>
              <a:t>Hosting providers: Joyent, etc.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Larry, Richard and the cloud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Oracle Cloud Computing </a:t>
            </a:r>
            <a:r>
              <a:rPr lang="en-AU" dirty="0" err="1" smtClean="0"/>
              <a:t>Center</a:t>
            </a:r>
            <a:r>
              <a:rPr lang="en-AU" dirty="0" smtClean="0"/>
              <a:t> (OOW 2008):</a:t>
            </a:r>
          </a:p>
          <a:p>
            <a:pPr lvl="1"/>
            <a:r>
              <a:rPr lang="en-AU" dirty="0" smtClean="0"/>
              <a:t>“Oracle is pleased to introduce new offerings that allow enterprises to benefit from the developments taking place in the area of Cloud Computing” (Amazon partnership)</a:t>
            </a:r>
          </a:p>
          <a:p>
            <a:r>
              <a:rPr lang="en-AU" dirty="0" smtClean="0"/>
              <a:t>Larry Ellison (Sep 08):</a:t>
            </a:r>
          </a:p>
          <a:p>
            <a:pPr lvl="1"/>
            <a:r>
              <a:rPr lang="en-AU" dirty="0" smtClean="0"/>
              <a:t>“we’ve redefined cloud computing to include everything that we already do … It’s complete gibberish. It’s insane. When is this idiocy going to stop?:</a:t>
            </a:r>
          </a:p>
          <a:p>
            <a:r>
              <a:rPr lang="en-AU" dirty="0" smtClean="0"/>
              <a:t>Richard Stallman (Oct 08):</a:t>
            </a:r>
          </a:p>
          <a:p>
            <a:pPr lvl="1"/>
            <a:r>
              <a:rPr lang="en-AU" dirty="0" smtClean="0"/>
              <a:t>"It's worse than stupidity: </a:t>
            </a:r>
            <a:br>
              <a:rPr lang="en-AU" dirty="0" smtClean="0"/>
            </a:br>
            <a:r>
              <a:rPr lang="en-AU" dirty="0" smtClean="0"/>
              <a:t>it's a marketing hype campaign." </a:t>
            </a:r>
          </a:p>
          <a:p>
            <a:endParaRPr lang="en-A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5715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600" dirty="0" smtClean="0">
                <a:hlinkClick r:id="rId4"/>
              </a:rPr>
              <a:t>http://feeds.feedburner.com/~r/Elasticvapor/~3/409837100/stupid-redux-old-man-gnu-yells-at-cloud.html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7975" y="642918"/>
            <a:ext cx="5954713" cy="722332"/>
          </a:xfrm>
        </p:spPr>
        <p:txBody>
          <a:bodyPr/>
          <a:lstStyle/>
          <a:p>
            <a:r>
              <a:rPr lang="en-AU" dirty="0"/>
              <a:t>Grids, </a:t>
            </a:r>
            <a:r>
              <a:rPr lang="en-AU" dirty="0" err="1"/>
              <a:t>VMs</a:t>
            </a:r>
            <a:r>
              <a:rPr lang="en-AU" dirty="0"/>
              <a:t> and Clouds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8289925" cy="550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Grid on the cheap: </a:t>
            </a:r>
            <a:r>
              <a:rPr lang="en-AU" dirty="0" err="1" smtClean="0"/>
              <a:t>Memcached</a:t>
            </a:r>
            <a:r>
              <a:rPr lang="en-AU" dirty="0" smtClean="0"/>
              <a:t> and </a:t>
            </a:r>
            <a:r>
              <a:rPr lang="en-AU" dirty="0" err="1" smtClean="0"/>
              <a:t>Sharding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Oracle’s Enterprise architecture may suit Fortune 500 companies, but…</a:t>
            </a:r>
          </a:p>
          <a:p>
            <a:pPr lvl="1"/>
            <a:r>
              <a:rPr lang="en-AU" dirty="0" smtClean="0"/>
              <a:t>Web 2.0 </a:t>
            </a:r>
            <a:r>
              <a:rPr lang="en-AU" dirty="0" err="1" smtClean="0"/>
              <a:t>startups</a:t>
            </a:r>
            <a:r>
              <a:rPr lang="en-AU" dirty="0" smtClean="0"/>
              <a:t> needed a more cost effective solution. </a:t>
            </a:r>
          </a:p>
          <a:p>
            <a:pPr lvl="1"/>
            <a:r>
              <a:rPr lang="en-AU" dirty="0" smtClean="0"/>
              <a:t>A scalable architecture that leverages Open Source Software stacks and which can be actively scaled within Clouds  </a:t>
            </a:r>
          </a:p>
          <a:p>
            <a:r>
              <a:rPr lang="en-AU" dirty="0" err="1" smtClean="0"/>
              <a:t>Memcached</a:t>
            </a:r>
            <a:r>
              <a:rPr lang="en-AU" dirty="0" smtClean="0"/>
              <a:t> is a distributed object cache that reduces load on the database.</a:t>
            </a:r>
          </a:p>
          <a:p>
            <a:pPr lvl="1"/>
            <a:r>
              <a:rPr lang="en-AU" dirty="0" smtClean="0"/>
              <a:t>Most reads can complete without a database access </a:t>
            </a:r>
          </a:p>
          <a:p>
            <a:r>
              <a:rPr lang="en-AU" dirty="0" smtClean="0"/>
              <a:t>“</a:t>
            </a:r>
            <a:r>
              <a:rPr lang="en-AU" dirty="0" err="1" smtClean="0"/>
              <a:t>Sharding</a:t>
            </a:r>
            <a:r>
              <a:rPr lang="en-AU" dirty="0" smtClean="0"/>
              <a:t>” is a technique for distributing data across multiple database servers without clustering</a:t>
            </a:r>
          </a:p>
          <a:p>
            <a:pPr lvl="1"/>
            <a:r>
              <a:rPr lang="en-AU" dirty="0" smtClean="0"/>
              <a:t>Analogous to manual hash partitioning. </a:t>
            </a:r>
          </a:p>
          <a:p>
            <a:pPr lvl="1"/>
            <a:r>
              <a:rPr lang="en-AU" dirty="0" smtClean="0"/>
              <a:t>All data relevant to a particular customer or user is hashed to specific servers</a:t>
            </a:r>
          </a:p>
          <a:p>
            <a:pPr lvl="1"/>
            <a:r>
              <a:rPr lang="en-AU" dirty="0" smtClean="0"/>
              <a:t>Often coupled with master-slave replication to create smaller number of updateable servers 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7600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Memcached</a:t>
            </a:r>
            <a:r>
              <a:rPr lang="en-AU" dirty="0" smtClean="0"/>
              <a:t> and </a:t>
            </a:r>
            <a:r>
              <a:rPr lang="en-AU" dirty="0" err="1" smtClean="0"/>
              <a:t>sharding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6786578" y="1357298"/>
            <a:ext cx="2357422" cy="1071570"/>
          </a:xfrm>
          <a:prstGeom prst="wedgeEllipseCallout">
            <a:avLst>
              <a:gd name="adj1" fmla="val -140555"/>
              <a:gd name="adj2" fmla="val 1320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Applications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utilize data that appears as a single unified object cache.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6572264" y="2571744"/>
            <a:ext cx="2571736" cy="1071570"/>
          </a:xfrm>
          <a:prstGeom prst="wedgeEllipseCallout">
            <a:avLst>
              <a:gd name="adj1" fmla="val -140555"/>
              <a:gd name="adj2" fmla="val 1320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Objects are maintained in a distributed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collection of </a:t>
            </a:r>
            <a:r>
              <a:rPr kumimoji="0" lang="en-AU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memcached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servers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6715140" y="3929066"/>
            <a:ext cx="2571736" cy="1071570"/>
          </a:xfrm>
          <a:prstGeom prst="wedgeEllipseCallout">
            <a:avLst>
              <a:gd name="adj1" fmla="val -140555"/>
              <a:gd name="adj2" fmla="val 1320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Data is persisted into database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servers.  Data is “</a:t>
            </a:r>
            <a:r>
              <a:rPr kumimoji="0" lang="en-AU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sharded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” across multiple servers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142844" y="3500438"/>
            <a:ext cx="2571736" cy="1071570"/>
          </a:xfrm>
          <a:prstGeom prst="wedgeEllipseCallout">
            <a:avLst>
              <a:gd name="adj1" fmla="val 72450"/>
              <a:gd name="adj2" fmla="val 1684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Typically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many read-only </a:t>
            </a:r>
            <a:r>
              <a:rPr lang="en-AU" sz="1200" dirty="0" smtClean="0"/>
              <a:t>replicated  servers and</a:t>
            </a:r>
            <a:r>
              <a:rPr kumimoji="0" lang="en-A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 fewer read-write masters</a:t>
            </a:r>
            <a:endParaRPr kumimoji="0" lang="en-A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Cloud databases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98588"/>
            <a:ext cx="7380288" cy="49895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AU" sz="2200" dirty="0" err="1" smtClean="0"/>
              <a:t>Memcached</a:t>
            </a:r>
            <a:r>
              <a:rPr lang="en-AU" sz="2200" dirty="0" smtClean="0"/>
              <a:t> and </a:t>
            </a:r>
            <a:r>
              <a:rPr lang="en-AU" sz="2200" dirty="0" err="1" smtClean="0"/>
              <a:t>sharding</a:t>
            </a:r>
            <a:r>
              <a:rPr lang="en-AU" sz="2200" dirty="0" smtClean="0"/>
              <a:t> have proven viable in many large Web 2.0 applications</a:t>
            </a:r>
          </a:p>
          <a:p>
            <a:pPr lvl="1">
              <a:spcBef>
                <a:spcPct val="50000"/>
              </a:spcBef>
            </a:pPr>
            <a:r>
              <a:rPr lang="en-AU" sz="1600" dirty="0" smtClean="0"/>
              <a:t>Facebook, </a:t>
            </a:r>
            <a:r>
              <a:rPr lang="en-AU" sz="1600" dirty="0" err="1" smtClean="0"/>
              <a:t>Flickr</a:t>
            </a:r>
            <a:r>
              <a:rPr lang="en-AU" sz="1600" dirty="0" smtClean="0"/>
              <a:t>, YouTube, </a:t>
            </a:r>
            <a:r>
              <a:rPr lang="en-AU" sz="1600" dirty="0" err="1" smtClean="0"/>
              <a:t>Digg</a:t>
            </a:r>
            <a:r>
              <a:rPr lang="en-AU" sz="1600" dirty="0" smtClean="0"/>
              <a:t>, etc. </a:t>
            </a:r>
          </a:p>
          <a:p>
            <a:pPr>
              <a:spcBef>
                <a:spcPct val="50000"/>
              </a:spcBef>
            </a:pPr>
            <a:r>
              <a:rPr lang="en-AU" sz="2200" dirty="0" smtClean="0"/>
              <a:t>However, the solution is high-maintenance.  A transparently scalable </a:t>
            </a:r>
            <a:r>
              <a:rPr lang="en-AU" sz="2200" dirty="0" err="1" smtClean="0"/>
              <a:t>datastore</a:t>
            </a:r>
            <a:r>
              <a:rPr lang="en-AU" sz="2200" dirty="0" smtClean="0"/>
              <a:t> would be preferable. </a:t>
            </a:r>
            <a:endParaRPr lang="en-AU" sz="2200" dirty="0"/>
          </a:p>
          <a:p>
            <a:pPr>
              <a:spcBef>
                <a:spcPct val="50000"/>
              </a:spcBef>
            </a:pPr>
            <a:r>
              <a:rPr lang="en-AU" sz="2200" dirty="0" smtClean="0"/>
              <a:t>RAC is theoretically suitable, but </a:t>
            </a:r>
            <a:r>
              <a:rPr lang="en-AU" sz="2200" dirty="0"/>
              <a:t>proprietary, overkill and </a:t>
            </a:r>
            <a:r>
              <a:rPr lang="en-AU" sz="2200" dirty="0" smtClean="0"/>
              <a:t>NQTY</a:t>
            </a:r>
            <a:r>
              <a:rPr lang="en-AU" sz="2200" baseline="30000" dirty="0" smtClean="0"/>
              <a:t>1</a:t>
            </a:r>
          </a:p>
          <a:p>
            <a:pPr>
              <a:spcBef>
                <a:spcPct val="50000"/>
              </a:spcBef>
            </a:pPr>
            <a:r>
              <a:rPr lang="en-AU" sz="2200" dirty="0" smtClean="0"/>
              <a:t>Cloud and OSS developers wanted cheaper, scalable, low maintenance </a:t>
            </a:r>
            <a:r>
              <a:rPr lang="en-AU" sz="2200" dirty="0" err="1" smtClean="0"/>
              <a:t>datastores</a:t>
            </a:r>
            <a:r>
              <a:rPr lang="en-AU" sz="2200" dirty="0" smtClean="0"/>
              <a:t>, even if missing key relational attributes</a:t>
            </a:r>
            <a:endParaRPr lang="en-AU" sz="2200" baseline="30000" dirty="0" smtClean="0"/>
          </a:p>
          <a:p>
            <a:pPr>
              <a:spcBef>
                <a:spcPct val="50000"/>
              </a:spcBef>
            </a:pPr>
            <a:endParaRPr lang="en-AU" sz="2200" baseline="30000" dirty="0"/>
          </a:p>
          <a:p>
            <a:endParaRPr lang="en-AU" sz="2200" dirty="0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441325" y="6303963"/>
            <a:ext cx="59372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r>
              <a:rPr lang="en-AU" sz="1200" baseline="30000" dirty="0">
                <a:ea typeface="ＭＳ Ｐゴシック" pitchFamily="-80" charset="-128"/>
              </a:rPr>
              <a:t>1</a:t>
            </a:r>
            <a:r>
              <a:rPr lang="en-AU" sz="1200" dirty="0">
                <a:ea typeface="ＭＳ Ｐゴシック" pitchFamily="-80" charset="-128"/>
              </a:rPr>
              <a:t> Not Quite There 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Cloud Databases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AU" dirty="0" smtClean="0"/>
              <a:t>Simpler, non-transactional, non-relational, distributed “databases”:</a:t>
            </a:r>
          </a:p>
          <a:p>
            <a:pPr lvl="1"/>
            <a:r>
              <a:rPr lang="en-AU" sz="2000" dirty="0" smtClean="0"/>
              <a:t>Google’s Bigtable (</a:t>
            </a:r>
            <a:r>
              <a:rPr lang="en-AU" sz="2000" dirty="0" err="1" smtClean="0">
                <a:hlinkClick r:id="rId3"/>
              </a:rPr>
              <a:t>tinyurl.com/yooofv</a:t>
            </a:r>
            <a:r>
              <a:rPr lang="en-AU" sz="2000" dirty="0" smtClean="0"/>
              <a:t> )</a:t>
            </a:r>
          </a:p>
          <a:p>
            <a:pPr lvl="1"/>
            <a:r>
              <a:rPr lang="en-AU" sz="2000" dirty="0" smtClean="0"/>
              <a:t>Amazon’s SimpleDB (</a:t>
            </a:r>
            <a:r>
              <a:rPr lang="en-AU" sz="2000" dirty="0" smtClean="0">
                <a:hlinkClick r:id="rId4"/>
              </a:rPr>
              <a:t>tinyurl.com/23l97d</a:t>
            </a:r>
            <a:r>
              <a:rPr lang="en-AU" sz="2000" dirty="0" smtClean="0"/>
              <a:t> )</a:t>
            </a:r>
          </a:p>
          <a:p>
            <a:pPr lvl="1"/>
            <a:r>
              <a:rPr lang="en-AU" sz="2000" dirty="0" smtClean="0"/>
              <a:t>Microsoft SQL Server Data Services (SSDS) (</a:t>
            </a:r>
            <a:r>
              <a:rPr lang="en-AU" sz="2000" dirty="0" smtClean="0">
                <a:hlinkClick r:id="rId5"/>
              </a:rPr>
              <a:t>http://www.microsoft.com/sql/dataservices</a:t>
            </a:r>
            <a:r>
              <a:rPr lang="en-AU" sz="2000" dirty="0" smtClean="0"/>
              <a:t> )</a:t>
            </a:r>
          </a:p>
          <a:p>
            <a:pPr lvl="1"/>
            <a:r>
              <a:rPr lang="en-AU" sz="2000" dirty="0" err="1" smtClean="0"/>
              <a:t>Hypertable</a:t>
            </a:r>
            <a:r>
              <a:rPr lang="en-AU" sz="2000" dirty="0" smtClean="0"/>
              <a:t> (</a:t>
            </a:r>
            <a:r>
              <a:rPr lang="en-AU" sz="2000" dirty="0" err="1" smtClean="0">
                <a:hlinkClick r:id="rId6"/>
              </a:rPr>
              <a:t>www.hypertable.org</a:t>
            </a:r>
            <a:r>
              <a:rPr lang="en-AU" sz="2000" dirty="0" smtClean="0">
                <a:hlinkClick r:id="rId6"/>
              </a:rPr>
              <a:t>/</a:t>
            </a:r>
            <a:r>
              <a:rPr lang="en-AU" sz="2000" dirty="0" smtClean="0"/>
              <a:t> )</a:t>
            </a:r>
          </a:p>
          <a:p>
            <a:pPr lvl="1"/>
            <a:r>
              <a:rPr lang="en-AU" sz="2000" dirty="0" err="1" smtClean="0"/>
              <a:t>Hbase</a:t>
            </a:r>
            <a:r>
              <a:rPr lang="en-AU" sz="2000" dirty="0" smtClean="0"/>
              <a:t> (</a:t>
            </a:r>
            <a:r>
              <a:rPr lang="en-AU" sz="2000" dirty="0" err="1" smtClean="0"/>
              <a:t>Hadoop</a:t>
            </a:r>
            <a:r>
              <a:rPr lang="en-AU" sz="2000" dirty="0" smtClean="0"/>
              <a:t> database) (</a:t>
            </a:r>
            <a:r>
              <a:rPr lang="en-AU" sz="2000" dirty="0" smtClean="0">
                <a:hlinkClick r:id="rId7"/>
              </a:rPr>
              <a:t>http://hadoop.apache.org/hbase/</a:t>
            </a:r>
            <a:r>
              <a:rPr lang="en-AU" sz="2000" dirty="0" smtClean="0"/>
              <a:t>)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Cloud databases (continued)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2200" dirty="0"/>
              <a:t>Logical appearance: single table with primary key index.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2200" dirty="0"/>
              <a:t>Physical implementation: resembles a B-tree Index-organized-table in which header, branch and leaf blocks can be distributed within the cloud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2200" dirty="0"/>
              <a:t>Access via HTTP web services or simple API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2200" dirty="0"/>
              <a:t>Geo-redundant storage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2200" dirty="0"/>
              <a:t>Dynamic or loosely typed attributes: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(In some cases) Multi-version, time-stamped copies of data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(In some cases) multi-value attributes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(In some cases) variable attributes per row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2200" dirty="0"/>
              <a:t>Joins, </a:t>
            </a:r>
            <a:r>
              <a:rPr lang="en-AU" sz="2200" dirty="0" smtClean="0"/>
              <a:t> transactions, referential </a:t>
            </a:r>
            <a:r>
              <a:rPr lang="en-AU" sz="2200" dirty="0"/>
              <a:t>integrity, etc must be implemented in application code</a:t>
            </a:r>
          </a:p>
          <a:p>
            <a:pPr>
              <a:lnSpc>
                <a:spcPct val="90000"/>
              </a:lnSpc>
              <a:buFontTx/>
              <a:buNone/>
            </a:pPr>
            <a:endParaRPr lang="en-AU" sz="2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last Database Revolution </a:t>
            </a:r>
          </a:p>
          <a:p>
            <a:r>
              <a:rPr lang="en-AU" dirty="0" smtClean="0"/>
              <a:t>Recent trends in (Oracle) RDBMS </a:t>
            </a:r>
          </a:p>
          <a:p>
            <a:pPr lvl="1"/>
            <a:r>
              <a:rPr lang="en-AU" dirty="0" smtClean="0"/>
              <a:t>Grids and Utility computing</a:t>
            </a:r>
          </a:p>
          <a:p>
            <a:pPr lvl="1"/>
            <a:r>
              <a:rPr lang="en-AU" dirty="0" smtClean="0"/>
              <a:t>RAC and ASM</a:t>
            </a:r>
          </a:p>
          <a:p>
            <a:pPr lvl="1"/>
            <a:r>
              <a:rPr lang="en-AU" dirty="0" smtClean="0"/>
              <a:t>Virtualisation </a:t>
            </a:r>
          </a:p>
          <a:p>
            <a:pPr lvl="1"/>
            <a:r>
              <a:rPr lang="en-AU" dirty="0" smtClean="0"/>
              <a:t>“GRID 2.0”</a:t>
            </a:r>
          </a:p>
          <a:p>
            <a:pPr lvl="1"/>
            <a:r>
              <a:rPr lang="en-AU" dirty="0" smtClean="0"/>
              <a:t>Times10 and </a:t>
            </a:r>
            <a:r>
              <a:rPr lang="en-AU" dirty="0" err="1" smtClean="0"/>
              <a:t>ExaData</a:t>
            </a:r>
            <a:endParaRPr lang="en-AU" dirty="0" smtClean="0"/>
          </a:p>
          <a:p>
            <a:r>
              <a:rPr lang="en-AU" dirty="0" smtClean="0"/>
              <a:t>Clouds, Grids and </a:t>
            </a:r>
            <a:r>
              <a:rPr lang="en-AU" dirty="0" err="1" smtClean="0"/>
              <a:t>VMs</a:t>
            </a:r>
            <a:endParaRPr lang="en-AU" dirty="0" smtClean="0"/>
          </a:p>
          <a:p>
            <a:r>
              <a:rPr lang="en-AU" dirty="0" smtClean="0"/>
              <a:t>“Cloud” Databases</a:t>
            </a:r>
          </a:p>
          <a:p>
            <a:r>
              <a:rPr lang="en-AU" dirty="0" smtClean="0"/>
              <a:t>Column based databases</a:t>
            </a:r>
          </a:p>
          <a:p>
            <a:r>
              <a:rPr lang="en-AU" dirty="0" smtClean="0"/>
              <a:t>H-Store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big hash table in the clouds</a:t>
            </a: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>
            <p:ph idx="1"/>
          </p:nvPr>
        </p:nvGraphicFramePr>
        <p:xfrm>
          <a:off x="1438275" y="2214563"/>
          <a:ext cx="5535613" cy="3916362"/>
        </p:xfrm>
        <a:graphic>
          <a:graphicData uri="http://schemas.openxmlformats.org/presentationml/2006/ole">
            <p:oleObj spid="_x0000_s1026" name="Visio" r:id="rId4" imgW="6691503" imgH="4351782" progId="Visio.Drawing.11">
              <p:embed/>
            </p:oleObj>
          </a:graphicData>
        </a:graphic>
      </p:graphicFrame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266825" y="2668588"/>
            <a:ext cx="2924175" cy="2924175"/>
            <a:chOff x="-124" y="3456"/>
            <a:chExt cx="2265" cy="2101"/>
          </a:xfrm>
        </p:grpSpPr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-124" y="3456"/>
              <a:ext cx="2265" cy="2101"/>
            </a:xfrm>
            <a:prstGeom prst="rect">
              <a:avLst/>
            </a:prstGeom>
            <a:solidFill>
              <a:srgbClr val="CCFFFF">
                <a:alpha val="28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92521" name="Text Box 9"/>
            <p:cNvSpPr txBox="1">
              <a:spLocks noChangeArrowheads="1"/>
            </p:cNvSpPr>
            <p:nvPr/>
          </p:nvSpPr>
          <p:spPr bwMode="auto">
            <a:xfrm>
              <a:off x="0" y="3560"/>
              <a:ext cx="648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n-AU" sz="1200">
                  <a:ea typeface="ＭＳ Ｐゴシック" pitchFamily="-80" charset="-128"/>
                </a:rPr>
                <a:t>VM1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603750" y="2195513"/>
            <a:ext cx="3217863" cy="3957637"/>
            <a:chOff x="-1471" y="1417"/>
            <a:chExt cx="2027" cy="2493"/>
          </a:xfrm>
        </p:grpSpPr>
        <p:sp>
          <p:nvSpPr>
            <p:cNvPr id="192527" name="Text Box 15"/>
            <p:cNvSpPr txBox="1">
              <a:spLocks noChangeArrowheads="1"/>
            </p:cNvSpPr>
            <p:nvPr/>
          </p:nvSpPr>
          <p:spPr bwMode="auto">
            <a:xfrm>
              <a:off x="175" y="3436"/>
              <a:ext cx="32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n-AU" sz="1200">
                  <a:ea typeface="ＭＳ Ｐゴシック" pitchFamily="-80" charset="-128"/>
                </a:rPr>
                <a:t>VM3</a:t>
              </a:r>
            </a:p>
          </p:txBody>
        </p:sp>
        <p:sp>
          <p:nvSpPr>
            <p:cNvPr id="192531" name="Text Box 19"/>
            <p:cNvSpPr txBox="1">
              <a:spLocks noChangeArrowheads="1"/>
            </p:cNvSpPr>
            <p:nvPr/>
          </p:nvSpPr>
          <p:spPr bwMode="auto">
            <a:xfrm>
              <a:off x="162" y="1549"/>
              <a:ext cx="32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n-AU" sz="1200">
                  <a:ea typeface="ＭＳ Ｐゴシック" pitchFamily="-80" charset="-128"/>
                </a:rPr>
                <a:t>VM2</a:t>
              </a:r>
            </a:p>
          </p:txBody>
        </p:sp>
        <p:sp>
          <p:nvSpPr>
            <p:cNvPr id="192534" name="Text Box 22"/>
            <p:cNvSpPr txBox="1">
              <a:spLocks noChangeArrowheads="1"/>
            </p:cNvSpPr>
            <p:nvPr/>
          </p:nvSpPr>
          <p:spPr bwMode="auto">
            <a:xfrm>
              <a:off x="125" y="2759"/>
              <a:ext cx="32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n-AU" sz="1200">
                  <a:ea typeface="ＭＳ Ｐゴシック" pitchFamily="-80" charset="-128"/>
                </a:rPr>
                <a:t>VM4</a:t>
              </a:r>
            </a:p>
          </p:txBody>
        </p: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-1471" y="1417"/>
              <a:ext cx="2027" cy="2493"/>
              <a:chOff x="2792" y="1364"/>
              <a:chExt cx="2027" cy="2493"/>
            </a:xfrm>
          </p:grpSpPr>
          <p:sp>
            <p:nvSpPr>
              <p:cNvPr id="192526" name="Rectangle 14"/>
              <p:cNvSpPr>
                <a:spLocks noChangeArrowheads="1"/>
              </p:cNvSpPr>
              <p:nvPr/>
            </p:nvSpPr>
            <p:spPr bwMode="auto">
              <a:xfrm>
                <a:off x="2808" y="3339"/>
                <a:ext cx="2011" cy="518"/>
              </a:xfrm>
              <a:prstGeom prst="rect">
                <a:avLst/>
              </a:prstGeom>
              <a:solidFill>
                <a:srgbClr val="CCFFFF">
                  <a:alpha val="28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92530" name="Rectangle 18"/>
              <p:cNvSpPr>
                <a:spLocks noChangeArrowheads="1"/>
              </p:cNvSpPr>
              <p:nvPr/>
            </p:nvSpPr>
            <p:spPr bwMode="auto">
              <a:xfrm>
                <a:off x="2801" y="1364"/>
                <a:ext cx="2011" cy="518"/>
              </a:xfrm>
              <a:prstGeom prst="rect">
                <a:avLst/>
              </a:prstGeom>
              <a:solidFill>
                <a:srgbClr val="CCFFFF">
                  <a:alpha val="28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92532" name="Rectangle 20"/>
              <p:cNvSpPr>
                <a:spLocks noChangeArrowheads="1"/>
              </p:cNvSpPr>
              <p:nvPr/>
            </p:nvSpPr>
            <p:spPr bwMode="auto">
              <a:xfrm>
                <a:off x="2806" y="2640"/>
                <a:ext cx="2011" cy="518"/>
              </a:xfrm>
              <a:prstGeom prst="rect">
                <a:avLst/>
              </a:prstGeom>
              <a:solidFill>
                <a:srgbClr val="CCFFFF">
                  <a:alpha val="28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92535" name="Rectangle 23"/>
              <p:cNvSpPr>
                <a:spLocks noChangeArrowheads="1"/>
              </p:cNvSpPr>
              <p:nvPr/>
            </p:nvSpPr>
            <p:spPr bwMode="auto">
              <a:xfrm>
                <a:off x="2792" y="2066"/>
                <a:ext cx="2011" cy="518"/>
              </a:xfrm>
              <a:prstGeom prst="rect">
                <a:avLst/>
              </a:prstGeom>
              <a:solidFill>
                <a:srgbClr val="CCFFFF">
                  <a:alpha val="28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192536" name="Text Box 24"/>
            <p:cNvSpPr txBox="1">
              <a:spLocks noChangeArrowheads="1"/>
            </p:cNvSpPr>
            <p:nvPr/>
          </p:nvSpPr>
          <p:spPr bwMode="auto">
            <a:xfrm>
              <a:off x="147" y="2129"/>
              <a:ext cx="326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n-AU" sz="1200">
                  <a:ea typeface="ＭＳ Ｐゴシック" pitchFamily="-80" charset="-128"/>
                </a:rPr>
                <a:t>VM5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565650" y="2122488"/>
            <a:ext cx="3465513" cy="4159250"/>
            <a:chOff x="2875" y="626"/>
            <a:chExt cx="2473" cy="3176"/>
          </a:xfrm>
        </p:grpSpPr>
        <p:sp>
          <p:nvSpPr>
            <p:cNvPr id="192537" name="Rectangle 25"/>
            <p:cNvSpPr>
              <a:spLocks noChangeArrowheads="1"/>
            </p:cNvSpPr>
            <p:nvPr/>
          </p:nvSpPr>
          <p:spPr bwMode="auto">
            <a:xfrm>
              <a:off x="2875" y="626"/>
              <a:ext cx="2356" cy="3176"/>
            </a:xfrm>
            <a:prstGeom prst="rect">
              <a:avLst/>
            </a:prstGeom>
            <a:solidFill>
              <a:srgbClr val="CCFFFF">
                <a:alpha val="28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92539" name="Text Box 27"/>
            <p:cNvSpPr txBox="1">
              <a:spLocks noChangeArrowheads="1"/>
            </p:cNvSpPr>
            <p:nvPr/>
          </p:nvSpPr>
          <p:spPr bwMode="auto">
            <a:xfrm>
              <a:off x="4700" y="648"/>
              <a:ext cx="648" cy="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Tx/>
                <a:buFontTx/>
                <a:buNone/>
              </a:pPr>
              <a:r>
                <a:rPr lang="en-AU" sz="1200">
                  <a:ea typeface="ＭＳ Ｐゴシック" pitchFamily="-80" charset="-128"/>
                </a:rPr>
                <a:t>VM2</a:t>
              </a:r>
            </a:p>
          </p:txBody>
        </p:sp>
      </p:grpSp>
      <p:pic>
        <p:nvPicPr>
          <p:cNvPr id="192552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39900"/>
            <a:ext cx="9815513" cy="511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Stonebraker (et al) vision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533525"/>
            <a:ext cx="7551737" cy="465455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9900"/>
              </a:buClr>
              <a:buSzPct val="80000"/>
            </a:pPr>
            <a:r>
              <a:rPr lang="en-AU" sz="2400" dirty="0"/>
              <a:t>One Size Fits All RDBMS architecture cannot meet the needs of current and emerging demands:</a:t>
            </a:r>
          </a:p>
          <a:p>
            <a:pPr lvl="1">
              <a:spcBef>
                <a:spcPct val="50000"/>
              </a:spcBef>
              <a:buClr>
                <a:srgbClr val="003399"/>
              </a:buClr>
            </a:pPr>
            <a:r>
              <a:rPr lang="en-AU" sz="2000" dirty="0"/>
              <a:t>OLTP</a:t>
            </a:r>
          </a:p>
          <a:p>
            <a:pPr lvl="1">
              <a:buClr>
                <a:srgbClr val="003399"/>
              </a:buClr>
            </a:pPr>
            <a:r>
              <a:rPr lang="en-AU" sz="2000" dirty="0"/>
              <a:t>Stream processing (Telco, web)</a:t>
            </a:r>
          </a:p>
          <a:p>
            <a:pPr lvl="1">
              <a:buClr>
                <a:srgbClr val="003399"/>
              </a:buClr>
            </a:pPr>
            <a:r>
              <a:rPr lang="en-AU" sz="2000" dirty="0"/>
              <a:t>OLAP/Data Warehousing</a:t>
            </a:r>
          </a:p>
          <a:p>
            <a:pPr lvl="1">
              <a:buClr>
                <a:srgbClr val="003399"/>
              </a:buClr>
            </a:pPr>
            <a:r>
              <a:rPr lang="en-AU" sz="2000" dirty="0"/>
              <a:t>Unstructured, mobile, embedded, multi-dimensional, etc 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</a:pPr>
            <a:r>
              <a:rPr lang="en-AU" sz="2400" dirty="0"/>
              <a:t>Specialized databases can provide orders of magnitude better performance in each scenario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</a:pPr>
            <a:r>
              <a:rPr lang="en-AU" sz="2400" dirty="0"/>
              <a:t>C-Store and H-Store are proposed as </a:t>
            </a:r>
            <a:r>
              <a:rPr lang="en-AU" sz="2400" dirty="0" smtClean="0"/>
              <a:t>Data Warehouse and </a:t>
            </a:r>
            <a:r>
              <a:rPr lang="en-AU" sz="2400" dirty="0"/>
              <a:t>OLTP specialized DBMS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SzPct val="80000"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C-Store: </a:t>
            </a:r>
            <a:r>
              <a:rPr lang="en-AU" dirty="0" smtClean="0"/>
              <a:t>Data Warehouse </a:t>
            </a:r>
            <a:r>
              <a:rPr lang="en-AU" dirty="0"/>
              <a:t>optimized DB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489075"/>
            <a:ext cx="7515225" cy="47720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2400" dirty="0"/>
              <a:t>C-Store characteristics: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Column - rather than row  - optimized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Optimized for reads over writes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Physical storage of </a:t>
            </a:r>
            <a:r>
              <a:rPr lang="en-AU" sz="2000" i="1" dirty="0"/>
              <a:t>projections</a:t>
            </a:r>
            <a:r>
              <a:rPr lang="en-AU" sz="2000" dirty="0"/>
              <a:t> with distinct columns and sort-key  </a:t>
            </a:r>
            <a:r>
              <a:rPr lang="en-AU" sz="2000" dirty="0" smtClean="0"/>
              <a:t>(a little like Materialized views)</a:t>
            </a:r>
            <a:endParaRPr lang="en-AU" sz="2000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Shared nothing clustering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Transactions, SQL, read consistency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/>
              <a:t>Orders of magnitude more efficient for common data warehousing implementations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2400" dirty="0"/>
              <a:t>Commercial implementations: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 err="1"/>
              <a:t>MonetDB</a:t>
            </a:r>
            <a:endParaRPr lang="en-AU" sz="2000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AU" sz="2000" dirty="0" smtClean="0"/>
              <a:t>Vertica (with cloud option)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C-Store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2752716" cy="4876800"/>
          </a:xfrm>
        </p:spPr>
        <p:txBody>
          <a:bodyPr/>
          <a:lstStyle/>
          <a:p>
            <a:r>
              <a:rPr lang="en-AU" dirty="0" smtClean="0"/>
              <a:t>Individual blocks to hold data for a particular column, not a specific row</a:t>
            </a:r>
          </a:p>
          <a:p>
            <a:r>
              <a:rPr lang="en-AU" dirty="0" smtClean="0"/>
              <a:t>This improves FTS aggregate queries </a:t>
            </a:r>
          </a:p>
          <a:p>
            <a:r>
              <a:rPr lang="en-AU" dirty="0" smtClean="0"/>
              <a:t>Massive benefits in compression ratios</a:t>
            </a:r>
          </a:p>
          <a:p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642918"/>
            <a:ext cx="47720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H-Store: OLTP Optimized DB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142984"/>
            <a:ext cx="7772400" cy="549911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AU" sz="2200" dirty="0"/>
              <a:t>A</a:t>
            </a:r>
            <a:r>
              <a:rPr lang="en-AU" sz="2400" dirty="0"/>
              <a:t> “complete re-write” of OLTP DBMS</a:t>
            </a:r>
          </a:p>
          <a:p>
            <a:pPr>
              <a:spcBef>
                <a:spcPct val="50000"/>
              </a:spcBef>
            </a:pPr>
            <a:r>
              <a:rPr lang="en-AU" sz="2400" dirty="0"/>
              <a:t>Hierarchical data model</a:t>
            </a:r>
          </a:p>
          <a:p>
            <a:pPr lvl="1"/>
            <a:r>
              <a:rPr lang="en-AU" sz="2000" dirty="0"/>
              <a:t>Perfect partitioning and shared-nothing clustering</a:t>
            </a:r>
          </a:p>
          <a:p>
            <a:pPr lvl="1"/>
            <a:r>
              <a:rPr lang="en-AU" sz="2000" dirty="0"/>
              <a:t>Similar to Cloud </a:t>
            </a:r>
            <a:r>
              <a:rPr lang="en-AU" sz="2000" dirty="0" err="1"/>
              <a:t>DBs</a:t>
            </a:r>
            <a:r>
              <a:rPr lang="en-AU" sz="2000" dirty="0"/>
              <a:t> but allows for complex schema</a:t>
            </a:r>
          </a:p>
          <a:p>
            <a:pPr>
              <a:spcBef>
                <a:spcPct val="50000"/>
              </a:spcBef>
            </a:pPr>
            <a:r>
              <a:rPr lang="en-AU" sz="2400" dirty="0"/>
              <a:t>Atomic stored transactions only</a:t>
            </a:r>
          </a:p>
          <a:p>
            <a:pPr lvl="1"/>
            <a:r>
              <a:rPr lang="en-AU" sz="2000" dirty="0"/>
              <a:t>No users “going to lunch” with a lock</a:t>
            </a:r>
          </a:p>
          <a:p>
            <a:pPr>
              <a:spcBef>
                <a:spcPct val="50000"/>
              </a:spcBef>
            </a:pPr>
            <a:r>
              <a:rPr lang="en-AU" sz="2400" dirty="0"/>
              <a:t>Single threaded </a:t>
            </a:r>
          </a:p>
          <a:p>
            <a:pPr lvl="1"/>
            <a:r>
              <a:rPr lang="en-AU" sz="2000" dirty="0"/>
              <a:t>No complex latching algorithms</a:t>
            </a:r>
          </a:p>
          <a:p>
            <a:pPr lvl="1"/>
            <a:r>
              <a:rPr lang="en-AU" sz="2000" dirty="0"/>
              <a:t>Almost no lock contention</a:t>
            </a:r>
          </a:p>
          <a:p>
            <a:pPr lvl="1"/>
            <a:r>
              <a:rPr lang="en-AU" sz="2000" dirty="0"/>
              <a:t>But multiple “sites” per physical machine (each core has its own H-Store)</a:t>
            </a:r>
          </a:p>
          <a:p>
            <a:pPr>
              <a:spcBef>
                <a:spcPct val="50000"/>
              </a:spcBef>
            </a:pPr>
            <a:r>
              <a:rPr lang="en-AU" sz="2400" dirty="0"/>
              <a:t>Limited consistent read</a:t>
            </a:r>
          </a:p>
          <a:p>
            <a:pPr lvl="1"/>
            <a:r>
              <a:rPr lang="en-AU" sz="2000" dirty="0"/>
              <a:t>Undo is discarded on commit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H-Store (continued)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28736"/>
            <a:ext cx="7772400" cy="556578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AU" sz="2400" dirty="0"/>
              <a:t>Memory is primary storage</a:t>
            </a:r>
          </a:p>
          <a:p>
            <a:pPr lvl="1"/>
            <a:r>
              <a:rPr lang="en-AU" sz="2000" dirty="0"/>
              <a:t>Durability and availability guaranteed by 2PC replication</a:t>
            </a:r>
          </a:p>
          <a:p>
            <a:pPr lvl="1"/>
            <a:r>
              <a:rPr lang="en-AU" sz="2000" dirty="0"/>
              <a:t>No redo/transaction log on disk </a:t>
            </a:r>
          </a:p>
          <a:p>
            <a:pPr lvl="1"/>
            <a:r>
              <a:rPr lang="en-AU" sz="2000" dirty="0"/>
              <a:t>Long term data shipped to C-Store (don’t keep the non-OLTP data)</a:t>
            </a:r>
          </a:p>
          <a:p>
            <a:pPr>
              <a:spcBef>
                <a:spcPct val="50000"/>
              </a:spcBef>
            </a:pPr>
            <a:r>
              <a:rPr lang="en-AU" sz="2400" dirty="0"/>
              <a:t>No SQL? (!)</a:t>
            </a:r>
          </a:p>
          <a:p>
            <a:pPr lvl="1"/>
            <a:r>
              <a:rPr lang="en-AU" sz="2000" dirty="0"/>
              <a:t>Propose instead a scripting language with data access extensions: such as Ruby on </a:t>
            </a:r>
            <a:r>
              <a:rPr lang="en-AU" sz="2000" dirty="0" smtClean="0"/>
              <a:t>Rails/</a:t>
            </a:r>
            <a:r>
              <a:rPr lang="en-AU" sz="2000" dirty="0" err="1" smtClean="0"/>
              <a:t>ActiveRecord</a:t>
            </a:r>
            <a:endParaRPr lang="en-AU" sz="2000" dirty="0"/>
          </a:p>
          <a:p>
            <a:r>
              <a:rPr lang="en-AU" sz="2400" dirty="0"/>
              <a:t>80x TPC-C benchmark improvements with H-Store </a:t>
            </a:r>
            <a:r>
              <a:rPr lang="en-AU" sz="2400" dirty="0" smtClean="0"/>
              <a:t>prototype</a:t>
            </a:r>
          </a:p>
          <a:p>
            <a:r>
              <a:rPr lang="en-AU" dirty="0" smtClean="0"/>
              <a:t>H-Store feels like an evolutionary direction for Cloud databases</a:t>
            </a:r>
            <a:endParaRPr lang="en-AU" sz="2400" dirty="0"/>
          </a:p>
          <a:p>
            <a:pPr lvl="1"/>
            <a:endParaRPr lang="en-AU" dirty="0"/>
          </a:p>
          <a:p>
            <a:endParaRPr lang="en-AU" dirty="0"/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Oracle continues to lead in enterprise relational technologies</a:t>
            </a:r>
          </a:p>
          <a:p>
            <a:r>
              <a:rPr lang="en-AU" dirty="0" smtClean="0"/>
              <a:t>RAC, ASM and “Grid 2.0” represent real leadership in Utility computing, BUT:</a:t>
            </a:r>
          </a:p>
          <a:p>
            <a:r>
              <a:rPr lang="en-AU" dirty="0" smtClean="0"/>
              <a:t>Evolving Cloud databases and Open Source patterns represent disruptive innovations at the low end</a:t>
            </a:r>
          </a:p>
          <a:p>
            <a:r>
              <a:rPr lang="en-AU" dirty="0" smtClean="0"/>
              <a:t>H-Store suggests a model for the future of the simple cloud databases</a:t>
            </a:r>
          </a:p>
          <a:p>
            <a:r>
              <a:rPr lang="en-AU" dirty="0" smtClean="0"/>
              <a:t>C-Store represents an alternative physical model for Data Warehousing that Oracle will probably adopt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last DBMS revolution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During the late 1970s,  DBMS systems used hierarchical or network models:</a:t>
            </a:r>
          </a:p>
          <a:p>
            <a:pPr lvl="1"/>
            <a:r>
              <a:rPr lang="en-AU" dirty="0" smtClean="0"/>
              <a:t>Rigid access paths</a:t>
            </a:r>
          </a:p>
          <a:p>
            <a:pPr lvl="1"/>
            <a:r>
              <a:rPr lang="en-AU" dirty="0" smtClean="0"/>
              <a:t>Programmer-only access</a:t>
            </a:r>
          </a:p>
          <a:p>
            <a:r>
              <a:rPr lang="en-AU" dirty="0" smtClean="0"/>
              <a:t>Relational model first proposed in 1970</a:t>
            </a:r>
          </a:p>
          <a:p>
            <a:r>
              <a:rPr lang="en-AU" dirty="0" smtClean="0"/>
              <a:t>First Commercial implementation by Oracle in 1977</a:t>
            </a:r>
          </a:p>
          <a:p>
            <a:r>
              <a:rPr lang="en-AU" dirty="0" smtClean="0"/>
              <a:t>Rapid uptake (10-15 years) due to:</a:t>
            </a:r>
          </a:p>
          <a:p>
            <a:pPr lvl="1"/>
            <a:r>
              <a:rPr lang="en-AU" dirty="0" smtClean="0"/>
              <a:t>Improvements in computer hardware which reduced performance overhead</a:t>
            </a:r>
          </a:p>
          <a:p>
            <a:pPr lvl="1"/>
            <a:r>
              <a:rPr lang="en-AU" dirty="0" smtClean="0"/>
              <a:t>Revolution in the economics of data analysis</a:t>
            </a:r>
          </a:p>
          <a:p>
            <a:pPr lvl="1"/>
            <a:r>
              <a:rPr lang="en-AU" dirty="0" smtClean="0"/>
              <a:t>Ability to run the new databases on new, more economical non-mainframe platforms</a:t>
            </a:r>
          </a:p>
          <a:p>
            <a:pPr lvl="1"/>
            <a:r>
              <a:rPr lang="en-AU" dirty="0" smtClean="0"/>
              <a:t>Mindshare shift (Relational==Good)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2600" dirty="0" smtClean="0"/>
              <a:t>Fast Forward: The Grid/Utility computing vision</a:t>
            </a:r>
            <a:endParaRPr lang="en-AU" sz="26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1430338"/>
            <a:ext cx="7848600" cy="48577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AU" sz="2200" dirty="0"/>
              <a:t>Computing resources (IO, storage, memory, CPU) allocated on demand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AU" sz="2200" dirty="0"/>
              <a:t>Analogous to the electricity grid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AU" sz="2200" dirty="0"/>
              <a:t>Economic and availability benefits will be irresistible once the technical challenges overcome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AU" sz="2200" dirty="0"/>
              <a:t>Grids have been viable only for CPU-bound applications until recently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AU" sz="2200" dirty="0"/>
              <a:t>To create a database-enabled grid we need: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A way to shift CPU/memory efficiently between databases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A way to shift IO bandwidth efficiently between databases</a:t>
            </a:r>
          </a:p>
          <a:p>
            <a:pPr lvl="1">
              <a:lnSpc>
                <a:spcPct val="110000"/>
              </a:lnSpc>
            </a:pPr>
            <a:r>
              <a:rPr lang="en-AU" sz="2000" u="sng" dirty="0"/>
              <a:t>Without</a:t>
            </a:r>
            <a:r>
              <a:rPr lang="en-AU" sz="2000" dirty="0"/>
              <a:t> requiring constant data re-organization</a:t>
            </a:r>
            <a:r>
              <a:rPr lang="en-AU" sz="1800" dirty="0"/>
              <a:t> </a:t>
            </a:r>
          </a:p>
          <a:p>
            <a:pPr lvl="1">
              <a:lnSpc>
                <a:spcPct val="110000"/>
              </a:lnSpc>
            </a:pPr>
            <a:endParaRPr lang="en-A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Grids, RAC and Virtualization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44625"/>
            <a:ext cx="8285162" cy="46704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AU" sz="2200" dirty="0"/>
              <a:t>RAC is a step towards CPU and memory on demand 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Shared disk architecture allows CPU and memory to be reallocated without data rebalance</a:t>
            </a:r>
          </a:p>
          <a:p>
            <a:pPr lvl="1">
              <a:lnSpc>
                <a:spcPct val="110000"/>
              </a:lnSpc>
            </a:pPr>
            <a:r>
              <a:rPr lang="en-AU" sz="2000" dirty="0"/>
              <a:t>However, the reallocations are primarily manual at present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80000"/>
            </a:pPr>
            <a:r>
              <a:rPr lang="en-AU" sz="2000" dirty="0"/>
              <a:t>In some future release, we expect automatic reallocation of instances to clusters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AU" sz="2200" dirty="0"/>
              <a:t>ASM provides a </a:t>
            </a:r>
            <a:r>
              <a:rPr lang="en-AU" sz="2200" dirty="0" smtClean="0"/>
              <a:t>disk/Storage-grid </a:t>
            </a:r>
            <a:r>
              <a:rPr lang="en-AU" sz="2200" dirty="0"/>
              <a:t>solution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80000"/>
            </a:pPr>
            <a:r>
              <a:rPr lang="en-AU" sz="2000" dirty="0"/>
              <a:t>non-Oracle technologies can provide a </a:t>
            </a:r>
            <a:r>
              <a:rPr lang="en-AU" sz="2000" dirty="0" err="1"/>
              <a:t>heterogenous</a:t>
            </a:r>
            <a:r>
              <a:rPr lang="en-AU" sz="2000" dirty="0"/>
              <a:t> solution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AU" sz="2200" dirty="0"/>
              <a:t>RAC and ASM are not quite there yet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80000"/>
            </a:pPr>
            <a:r>
              <a:rPr lang="en-AU" sz="2000" dirty="0"/>
              <a:t>Nevertheless, RAC changes the economics of providing highly available, high throughput or VLDB  database in a way that competitors cannot currently address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Technical trends – grids</a:t>
            </a:r>
          </a:p>
        </p:txBody>
      </p:sp>
      <p:pic>
        <p:nvPicPr>
          <p:cNvPr id="75788" name="Picture 12" descr="slide1-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5789" name="Picture 13" descr="slide2-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5790" name="Picture 14" descr="slide3-p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Virtualization vision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2984"/>
            <a:ext cx="7708900" cy="4803791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F9900"/>
              </a:buClr>
            </a:pPr>
            <a:r>
              <a:rPr lang="en-AU" sz="2000" dirty="0"/>
              <a:t>Virtualization offers a competing utility vision</a:t>
            </a:r>
          </a:p>
          <a:p>
            <a:pPr>
              <a:lnSpc>
                <a:spcPct val="110000"/>
              </a:lnSpc>
              <a:buClr>
                <a:srgbClr val="FF9900"/>
              </a:buClr>
            </a:pPr>
            <a:r>
              <a:rPr lang="en-AU" sz="2000" dirty="0"/>
              <a:t>Resources can be shifted between </a:t>
            </a:r>
            <a:r>
              <a:rPr lang="en-AU" sz="2000" dirty="0" err="1"/>
              <a:t>VMs</a:t>
            </a:r>
            <a:r>
              <a:rPr lang="en-AU" sz="2000" dirty="0"/>
              <a:t>  (and therefore applications) on demand</a:t>
            </a:r>
          </a:p>
          <a:p>
            <a:pPr>
              <a:lnSpc>
                <a:spcPct val="110000"/>
              </a:lnSpc>
              <a:buClr>
                <a:srgbClr val="FF9900"/>
              </a:buClr>
            </a:pPr>
            <a:r>
              <a:rPr lang="en-AU" sz="2000" dirty="0"/>
              <a:t>However,  cannot split a VM across physical hosts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Limits the scope of a (non RAC) VM DB </a:t>
            </a:r>
          </a:p>
          <a:p>
            <a:pPr>
              <a:lnSpc>
                <a:spcPct val="110000"/>
              </a:lnSpc>
              <a:buClr>
                <a:srgbClr val="FF9900"/>
              </a:buClr>
            </a:pPr>
            <a:r>
              <a:rPr lang="en-AU" sz="2000" dirty="0"/>
              <a:t>Performance concerns (semi-justified)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Multiple levels of abstraction between DB and disk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(Sometimes) limited virtual IO channels 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IO virtualization is already provided by Hardware arrays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Concurrency primitives have higher overhead (latches) </a:t>
            </a:r>
          </a:p>
          <a:p>
            <a:pPr>
              <a:lnSpc>
                <a:spcPct val="110000"/>
              </a:lnSpc>
            </a:pPr>
            <a:r>
              <a:rPr lang="en-AU" sz="2000" dirty="0"/>
              <a:t>VM DB performance will improve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In the meantime, a hybrid Virtualization/Grid architecture can provide the best of both worlds.</a:t>
            </a:r>
            <a:r>
              <a:rPr lang="en-AU" sz="1600" dirty="0"/>
              <a:t> </a:t>
            </a:r>
          </a:p>
          <a:p>
            <a:pPr lvl="1">
              <a:lnSpc>
                <a:spcPct val="110000"/>
              </a:lnSpc>
            </a:pPr>
            <a:endParaRPr lang="en-AU" sz="1200" dirty="0"/>
          </a:p>
          <a:p>
            <a:pPr>
              <a:lnSpc>
                <a:spcPct val="90000"/>
              </a:lnSpc>
              <a:buFontTx/>
              <a:buNone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Grids and </a:t>
            </a:r>
            <a:r>
              <a:rPr lang="en-AU" dirty="0" err="1"/>
              <a:t>VMs</a:t>
            </a:r>
            <a:r>
              <a:rPr lang="en-AU" dirty="0"/>
              <a:t>:  Oracle vision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7269678" cy="42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00034" y="542926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dirty="0" smtClean="0">
                <a:hlinkClick r:id="rId4"/>
              </a:rPr>
              <a:t>http://www.oracle.com/technology/products/database/clusterware/pdf/oracle_rac_in_oracle_vm_environments.pdf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GRID 2.0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8305800" cy="5100654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7249"/>
            <a:ext cx="9144000" cy="643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est2007">
  <a:themeElements>
    <a:clrScheme name="Quest_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_20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Quest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est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Quest2007</Template>
  <TotalTime>4850</TotalTime>
  <Words>1513</Words>
  <Application>Microsoft Office PowerPoint</Application>
  <PresentationFormat>On-screen Show (4:3)</PresentationFormat>
  <Paragraphs>215</Paragraphs>
  <Slides>26</Slides>
  <Notes>26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Quest2007</vt:lpstr>
      <vt:lpstr>C:\Documents and Settings\gharriso\My Documents\quest\Seminars and presentations\OracleExtremeArch.vsd\Drawing\~Page-1\Cloud</vt:lpstr>
      <vt:lpstr>Visio</vt:lpstr>
      <vt:lpstr>DBMS.next:  Next generation Database Systems</vt:lpstr>
      <vt:lpstr>Agenda</vt:lpstr>
      <vt:lpstr>The last DBMS revolution</vt:lpstr>
      <vt:lpstr>Fast Forward: The Grid/Utility computing vision</vt:lpstr>
      <vt:lpstr>Grids, RAC and Virtualization</vt:lpstr>
      <vt:lpstr>Technical trends – grids</vt:lpstr>
      <vt:lpstr>Virtualization vision</vt:lpstr>
      <vt:lpstr>Grids and VMs:  Oracle vision</vt:lpstr>
      <vt:lpstr>GRID 2.0</vt:lpstr>
      <vt:lpstr>Other Oracle technologies</vt:lpstr>
      <vt:lpstr>Oracle maximal license stack, circa 2008</vt:lpstr>
      <vt:lpstr>Cloud mania 2008</vt:lpstr>
      <vt:lpstr>Larry, Richard and the cloud </vt:lpstr>
      <vt:lpstr>Grids, VMs and Clouds</vt:lpstr>
      <vt:lpstr>Grid on the cheap: Memcached and Sharding </vt:lpstr>
      <vt:lpstr>Memcached and sharding</vt:lpstr>
      <vt:lpstr>Cloud databases</vt:lpstr>
      <vt:lpstr>Cloud Databases</vt:lpstr>
      <vt:lpstr>Cloud databases (continued)</vt:lpstr>
      <vt:lpstr>The big hash table in the clouds</vt:lpstr>
      <vt:lpstr>Stonebraker (et al) vision</vt:lpstr>
      <vt:lpstr>C-Store: Data Warehouse optimized DB</vt:lpstr>
      <vt:lpstr>C-Store </vt:lpstr>
      <vt:lpstr>H-Store: OLTP Optimized DB</vt:lpstr>
      <vt:lpstr>H-Store (continued)</vt:lpstr>
      <vt:lpstr>Conclusions</vt:lpstr>
    </vt:vector>
  </TitlesOfParts>
  <Company>Quest Software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Guy Harrison</dc:creator>
  <cp:lastModifiedBy>Guy Harrison</cp:lastModifiedBy>
  <cp:revision>1470</cp:revision>
  <dcterms:created xsi:type="dcterms:W3CDTF">2008-10-07T01:27:20Z</dcterms:created>
  <dcterms:modified xsi:type="dcterms:W3CDTF">2008-10-19T22:03:27Z</dcterms:modified>
</cp:coreProperties>
</file>