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90" r:id="rId4"/>
    <p:sldId id="258" r:id="rId5"/>
    <p:sldId id="259" r:id="rId6"/>
    <p:sldId id="276" r:id="rId7"/>
    <p:sldId id="277" r:id="rId8"/>
    <p:sldId id="278" r:id="rId9"/>
    <p:sldId id="286" r:id="rId10"/>
    <p:sldId id="280" r:id="rId11"/>
    <p:sldId id="279" r:id="rId12"/>
    <p:sldId id="288" r:id="rId13"/>
    <p:sldId id="283" r:id="rId14"/>
    <p:sldId id="284" r:id="rId15"/>
    <p:sldId id="285" r:id="rId16"/>
    <p:sldId id="260" r:id="rId17"/>
    <p:sldId id="261" r:id="rId18"/>
    <p:sldId id="281" r:id="rId19"/>
    <p:sldId id="263" r:id="rId20"/>
    <p:sldId id="262" r:id="rId21"/>
    <p:sldId id="264" r:id="rId22"/>
    <p:sldId id="287" r:id="rId23"/>
    <p:sldId id="265" r:id="rId24"/>
    <p:sldId id="266" r:id="rId25"/>
    <p:sldId id="267" r:id="rId26"/>
    <p:sldId id="282" r:id="rId27"/>
    <p:sldId id="289" r:id="rId28"/>
    <p:sldId id="275" r:id="rId29"/>
    <p:sldId id="274" r:id="rId30"/>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126"/>
    <a:srgbClr val="14265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78" autoAdjust="0"/>
  </p:normalViewPr>
  <p:slideViewPr>
    <p:cSldViewPr snapToGrid="0" snapToObjects="1" showGuides="1">
      <p:cViewPr>
        <p:scale>
          <a:sx n="80" d="100"/>
          <a:sy n="80" d="100"/>
        </p:scale>
        <p:origin x="-2502" y="-5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2" d="100"/>
          <a:sy n="92" d="100"/>
        </p:scale>
        <p:origin x="-3738" y="-120"/>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D8AC7D84-A5B5-4816-80F8-E5184492C924}" type="datetimeFigureOut">
              <a:rPr lang="en-US" smtClean="0"/>
              <a:pPr/>
              <a:t>10/29/2011</a:t>
            </a:fld>
            <a:endParaRPr lang="en-NZ"/>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68CF102-C8E1-44ED-B354-C87A03FAEB21}" type="slidenum">
              <a:rPr lang="en-NZ" smtClean="0"/>
              <a:pPr/>
              <a:t>‹#›</a:t>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568CF102-C8E1-44ED-B354-C87A03FAEB21}" type="slidenum">
              <a:rPr lang="en-NZ" smtClean="0"/>
              <a:pPr/>
              <a:t>1</a:t>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568CF102-C8E1-44ED-B354-C87A03FAEB21}" type="slidenum">
              <a:rPr lang="en-NZ" smtClean="0"/>
              <a:pPr/>
              <a:t>11</a:t>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 only use a shared location on Unix.</a:t>
            </a:r>
            <a:endParaRPr lang="en-NZ" dirty="0" smtClean="0"/>
          </a:p>
          <a:p>
            <a:endParaRPr lang="en-US" dirty="0" smtClean="0"/>
          </a:p>
          <a:p>
            <a:r>
              <a:rPr lang="en-US" dirty="0" smtClean="0"/>
              <a:t>Admin password:</a:t>
            </a:r>
            <a:r>
              <a:rPr lang="en-US" baseline="0" dirty="0" smtClean="0"/>
              <a:t> no more default value.</a:t>
            </a:r>
          </a:p>
          <a:p>
            <a:endParaRPr lang="en-NZ" dirty="0"/>
          </a:p>
        </p:txBody>
      </p:sp>
      <p:sp>
        <p:nvSpPr>
          <p:cNvPr id="4" name="Slide Number Placeholder 3"/>
          <p:cNvSpPr>
            <a:spLocks noGrp="1"/>
          </p:cNvSpPr>
          <p:nvPr>
            <p:ph type="sldNum" sz="quarter" idx="10"/>
          </p:nvPr>
        </p:nvSpPr>
        <p:spPr/>
        <p:txBody>
          <a:bodyPr/>
          <a:lstStyle/>
          <a:p>
            <a:fld id="{568CF102-C8E1-44ED-B354-C87A03FAEB21}" type="slidenum">
              <a:rPr lang="en-NZ" smtClean="0"/>
              <a:pPr/>
              <a:t>12</a:t>
            </a:fld>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Limited support for Mac.</a:t>
            </a:r>
            <a:endParaRPr lang="en-NZ" dirty="0"/>
          </a:p>
        </p:txBody>
      </p:sp>
      <p:sp>
        <p:nvSpPr>
          <p:cNvPr id="4" name="Slide Number Placeholder 3"/>
          <p:cNvSpPr>
            <a:spLocks noGrp="1"/>
          </p:cNvSpPr>
          <p:nvPr>
            <p:ph type="sldNum" sz="quarter" idx="10"/>
          </p:nvPr>
        </p:nvSpPr>
        <p:spPr/>
        <p:txBody>
          <a:bodyPr/>
          <a:lstStyle/>
          <a:p>
            <a:fld id="{568CF102-C8E1-44ED-B354-C87A03FAEB21}" type="slidenum">
              <a:rPr lang="en-NZ" smtClean="0"/>
              <a:pPr/>
              <a:t>13</a:t>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Roles:</a:t>
            </a:r>
          </a:p>
          <a:p>
            <a:r>
              <a:rPr lang="en-NZ" dirty="0" smtClean="0"/>
              <a:t>Approvals Supervisor: Can change data</a:t>
            </a:r>
            <a:r>
              <a:rPr lang="en-NZ" baseline="0" dirty="0" smtClean="0"/>
              <a:t> in planning units that they own.</a:t>
            </a:r>
            <a:r>
              <a:rPr lang="en-NZ" dirty="0" smtClean="0"/>
              <a:t> For members of the planning unit hierarchy to which they have write access, they can start, stop, and take action on a planning unit even if they do not own the planning unit. </a:t>
            </a:r>
          </a:p>
          <a:p>
            <a:endParaRPr lang="en-NZ" dirty="0" smtClean="0"/>
          </a:p>
          <a:p>
            <a:r>
              <a:rPr lang="en-NZ" dirty="0" smtClean="0"/>
              <a:t>Approvals Ownership Assigner: Planner role tasks, and for members of the planning unit hierarchy to which they have write access, can assign owners, reviewers, and users to be notified.</a:t>
            </a:r>
          </a:p>
          <a:p>
            <a:endParaRPr lang="en-NZ" dirty="0" smtClean="0"/>
          </a:p>
          <a:p>
            <a:r>
              <a:rPr lang="en-NZ" dirty="0" smtClean="0"/>
              <a:t>Approvals Process Designer: Planner role tasks and Approvals Ownership Assigner tasks, plus, for any member of the planning unit hierarchy to which they have write access, they can change the secondary dimensions and members for the Entities</a:t>
            </a:r>
            <a:r>
              <a:rPr lang="en-NZ" baseline="0" dirty="0" smtClean="0"/>
              <a:t> </a:t>
            </a:r>
            <a:r>
              <a:rPr lang="en-NZ" dirty="0" smtClean="0"/>
              <a:t>to which they have write access, change the scenario and version assignment for a planning unit hierarchy, and edit data validation rules for data forms to which they have access.</a:t>
            </a:r>
          </a:p>
          <a:p>
            <a:endParaRPr lang="en-US" dirty="0" smtClean="0"/>
          </a:p>
          <a:p>
            <a:r>
              <a:rPr lang="en-NZ" dirty="0" smtClean="0"/>
              <a:t>Approvals Administrator: Typically responsible for controlling the approval process for their region, but does not need the overall Planning administrator role. The Approvals Administrator comprises the</a:t>
            </a:r>
            <a:r>
              <a:rPr lang="en-NZ" baseline="0" dirty="0" smtClean="0"/>
              <a:t> other Approvals roles.</a:t>
            </a:r>
            <a:endParaRPr lang="en-US" dirty="0" smtClean="0"/>
          </a:p>
          <a:p>
            <a:endParaRPr lang="en-NZ" dirty="0"/>
          </a:p>
          <a:p>
            <a:r>
              <a:rPr lang="en-NZ" dirty="0" smtClean="0"/>
              <a:t>Leverage UDAs (user defined attributes) to dynamically assign owners, reviewers, and users to be notified in data validation rules. This enables administrators to set the user name in the UDA associated to the dimension member that participates in the approval process, instead of specifying the user name in the validation rule. For example, create a UDA that includes a prefix––a generic user description (for example, </a:t>
            </a:r>
            <a:r>
              <a:rPr lang="en-NZ" dirty="0" err="1" smtClean="0"/>
              <a:t>ProdMgr</a:t>
            </a:r>
            <a:r>
              <a:rPr lang="en-NZ" dirty="0" smtClean="0"/>
              <a:t>:). Then in a validation rule, instead of entering specific user names, you select the UDA method, which dynamically returns the user name stored in the UDA of the current member.</a:t>
            </a:r>
          </a:p>
          <a:p>
            <a:endParaRPr lang="en-US" dirty="0" smtClean="0"/>
          </a:p>
        </p:txBody>
      </p:sp>
      <p:sp>
        <p:nvSpPr>
          <p:cNvPr id="4" name="Slide Number Placeholder 3"/>
          <p:cNvSpPr>
            <a:spLocks noGrp="1"/>
          </p:cNvSpPr>
          <p:nvPr>
            <p:ph type="sldNum" sz="quarter" idx="10"/>
          </p:nvPr>
        </p:nvSpPr>
        <p:spPr/>
        <p:txBody>
          <a:bodyPr/>
          <a:lstStyle/>
          <a:p>
            <a:fld id="{568CF102-C8E1-44ED-B354-C87A03FAEB21}" type="slidenum">
              <a:rPr lang="en-NZ" smtClean="0"/>
              <a:pPr/>
              <a:t>16</a:t>
            </a:fld>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Errors during Planning Unit validation or promotion now written to report in addition to server-side logs. List the data form and the validation rule that </a:t>
            </a:r>
            <a:r>
              <a:rPr lang="en-US" dirty="0" err="1" smtClean="0"/>
              <a:t>errored</a:t>
            </a:r>
            <a:r>
              <a:rPr lang="en-US" dirty="0" smtClean="0"/>
              <a:t>.</a:t>
            </a:r>
          </a:p>
          <a:p>
            <a:endParaRPr lang="en-US" dirty="0" smtClean="0"/>
          </a:p>
          <a:p>
            <a:r>
              <a:rPr lang="en-US" dirty="0" smtClean="0"/>
              <a:t>New Usage tab which shows planning unit hierarchy dependencies. Also provides links to the associated data forms, version and scenario to make dependency disassociation easier when deleting a Planning Unit hierarchy.</a:t>
            </a:r>
          </a:p>
          <a:p>
            <a:endParaRPr lang="en-US" dirty="0"/>
          </a:p>
        </p:txBody>
      </p:sp>
      <p:sp>
        <p:nvSpPr>
          <p:cNvPr id="4" name="Slide Number Placeholder 3"/>
          <p:cNvSpPr>
            <a:spLocks noGrp="1"/>
          </p:cNvSpPr>
          <p:nvPr>
            <p:ph type="sldNum" sz="quarter" idx="10"/>
          </p:nvPr>
        </p:nvSpPr>
        <p:spPr/>
        <p:txBody>
          <a:bodyPr/>
          <a:lstStyle/>
          <a:p>
            <a:fld id="{568CF102-C8E1-44ED-B354-C87A03FAEB21}" type="slidenum">
              <a:rPr lang="en-NZ" smtClean="0"/>
              <a:pPr/>
              <a:t>17</a:t>
            </a:fld>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Fiscal Year Calendars: can now set the start month, the first fiscal year and whether the fiscal year starts in the first calendar year or the previous one. Calendar year can be used in calculations. Similar functionality has been added to Public Sector Planning and Budgeting.</a:t>
            </a:r>
          </a:p>
          <a:p>
            <a:endParaRPr lang="en-US" dirty="0" smtClean="0"/>
          </a:p>
          <a:p>
            <a:r>
              <a:rPr lang="en-US" dirty="0" smtClean="0"/>
              <a:t>Data form design: Different form types, simple, composite, ad hoc grids, now have different icons so can distinguish between them.</a:t>
            </a:r>
          </a:p>
          <a:p>
            <a:endParaRPr lang="en-US" dirty="0" smtClean="0"/>
          </a:p>
          <a:p>
            <a:r>
              <a:rPr lang="en-US" dirty="0" smtClean="0"/>
              <a:t>Validations on forms – so can now do validations at data entry rather than just when run Business Rules. (Previously you could do validations on forms but had to do using Java. Now very similar to Excel.) validation rules for attribute dimensions – can now use operators such as &gt; and &lt; and can use attribute values in If conditions. Can use Not In operator for data validation rules. </a:t>
            </a:r>
            <a:endParaRPr lang="en-NZ" dirty="0" smtClean="0"/>
          </a:p>
          <a:p>
            <a:endParaRPr lang="en-NZ" dirty="0"/>
          </a:p>
        </p:txBody>
      </p:sp>
      <p:sp>
        <p:nvSpPr>
          <p:cNvPr id="4" name="Slide Number Placeholder 3"/>
          <p:cNvSpPr>
            <a:spLocks noGrp="1"/>
          </p:cNvSpPr>
          <p:nvPr>
            <p:ph type="sldNum" sz="quarter" idx="10"/>
          </p:nvPr>
        </p:nvSpPr>
        <p:spPr/>
        <p:txBody>
          <a:bodyPr/>
          <a:lstStyle/>
          <a:p>
            <a:fld id="{568CF102-C8E1-44ED-B354-C87A03FAEB21}" type="slidenum">
              <a:rPr lang="en-NZ" smtClean="0"/>
              <a:pPr/>
              <a:t>18</a:t>
            </a:fld>
            <a:endParaRPr lang="en-N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Upgrade Wizard</a:t>
            </a:r>
          </a:p>
          <a:p>
            <a:r>
              <a:rPr lang="en-US" dirty="0" smtClean="0"/>
              <a:t>Can use it to upgrade EPMA and Classic Planning Applications</a:t>
            </a:r>
          </a:p>
          <a:p>
            <a:r>
              <a:rPr lang="en-US" dirty="0" smtClean="0"/>
              <a:t>Can also update multiple data sources at the same time when the relational/repository database or </a:t>
            </a:r>
            <a:r>
              <a:rPr lang="en-US" dirty="0" err="1" smtClean="0"/>
              <a:t>Essbase</a:t>
            </a:r>
            <a:r>
              <a:rPr lang="en-US" dirty="0" smtClean="0"/>
              <a:t> server has been </a:t>
            </a:r>
            <a:r>
              <a:rPr lang="en-US" dirty="0" err="1" smtClean="0"/>
              <a:t>rehosted</a:t>
            </a:r>
            <a:r>
              <a:rPr lang="en-US" dirty="0" smtClean="0"/>
              <a:t>. Don’t have to do one at a time.</a:t>
            </a:r>
          </a:p>
          <a:p>
            <a:endParaRPr lang="en-US" dirty="0"/>
          </a:p>
          <a:p>
            <a:r>
              <a:rPr lang="en-US" dirty="0" smtClean="0"/>
              <a:t>Ad Hoc User – can use ad hoc grids and their features</a:t>
            </a:r>
          </a:p>
          <a:p>
            <a:r>
              <a:rPr lang="en-US" dirty="0" smtClean="0"/>
              <a:t>Ad Hoc Grid Creator – can create and save ad hoc grids as well as use them. </a:t>
            </a:r>
          </a:p>
          <a:p>
            <a:endParaRPr lang="en-US" dirty="0"/>
          </a:p>
          <a:p>
            <a:r>
              <a:rPr lang="en-US" dirty="0" smtClean="0"/>
              <a:t>Ad Hoc role users </a:t>
            </a:r>
            <a:r>
              <a:rPr lang="en-NZ" dirty="0" smtClean="0"/>
              <a:t>not confined by data form definitions. Accessible from </a:t>
            </a:r>
            <a:r>
              <a:rPr lang="en-NZ" dirty="0" err="1" smtClean="0"/>
              <a:t>SmartView</a:t>
            </a:r>
            <a:r>
              <a:rPr lang="en-NZ" dirty="0" smtClean="0"/>
              <a:t> and Planning. New functionality includes: which alias table the ad hoc grid uses, global control of the way ad hoc operations are performed </a:t>
            </a:r>
            <a:r>
              <a:rPr lang="en-NZ" dirty="0" err="1" smtClean="0"/>
              <a:t>eg</a:t>
            </a:r>
            <a:r>
              <a:rPr lang="en-NZ" dirty="0" smtClean="0"/>
              <a:t> Set which members are selected when Zoom In, Zoom Out, Keep Only, and Remove Only operations are performed, and global control of the way ad hoc grids are displayed </a:t>
            </a:r>
            <a:r>
              <a:rPr lang="en-NZ" dirty="0" err="1" smtClean="0"/>
              <a:t>eg</a:t>
            </a:r>
            <a:r>
              <a:rPr lang="en-NZ" dirty="0" smtClean="0"/>
              <a:t> Display member names, aliases, or both.</a:t>
            </a:r>
          </a:p>
          <a:p>
            <a:endParaRPr lang="en-US" dirty="0" smtClean="0"/>
          </a:p>
          <a:p>
            <a:pPr rtl="0" eaLnBrk="1" latinLnBrk="0" hangingPunct="1"/>
            <a:r>
              <a:rPr lang="en-NZ" sz="1200" kern="1200" dirty="0" smtClean="0">
                <a:solidFill>
                  <a:schemeClr val="tx1"/>
                </a:solidFill>
                <a:latin typeface="+mn-lt"/>
                <a:ea typeface="+mn-ea"/>
                <a:cs typeface="+mn-cs"/>
              </a:rPr>
              <a:t>Smart Lists - Administrators use Smart Lists to create custom drop-down lists that users access from data form cells. When clicking in cells whose members are associated with a Smart List (as a member property), users select items from drop-down lists instead of entering data. Users cannot type in cells that contain Smart Lists. </a:t>
            </a:r>
            <a:endParaRPr lang="en-NZ" dirty="0" smtClean="0"/>
          </a:p>
          <a:p>
            <a:pPr rtl="0" eaLnBrk="1" latinLnBrk="0" hangingPunct="1"/>
            <a:r>
              <a:rPr lang="en-NZ" sz="1200" kern="1200" dirty="0" smtClean="0">
                <a:solidFill>
                  <a:schemeClr val="tx1"/>
                </a:solidFill>
                <a:latin typeface="+mn-lt"/>
                <a:ea typeface="+mn-ea"/>
                <a:cs typeface="+mn-cs"/>
              </a:rPr>
              <a:t>Optionally:</a:t>
            </a:r>
            <a:endParaRPr lang="en-NZ" dirty="0" smtClean="0"/>
          </a:p>
          <a:p>
            <a:pPr rtl="0" eaLnBrk="1" latinLnBrk="0" hangingPunct="1"/>
            <a:r>
              <a:rPr lang="en-NZ" sz="1200" kern="1200" dirty="0" smtClean="0">
                <a:solidFill>
                  <a:schemeClr val="tx1"/>
                </a:solidFill>
                <a:latin typeface="+mn-lt"/>
                <a:ea typeface="+mn-ea"/>
                <a:cs typeface="+mn-cs"/>
              </a:rPr>
              <a:t>Turn Smart Lists on or off for data forms.</a:t>
            </a:r>
            <a:endParaRPr lang="en-NZ" dirty="0" smtClean="0"/>
          </a:p>
          <a:p>
            <a:pPr rtl="0" eaLnBrk="1" latinLnBrk="0" hangingPunct="1"/>
            <a:r>
              <a:rPr lang="en-NZ" sz="1200" kern="1200" dirty="0" smtClean="0">
                <a:solidFill>
                  <a:schemeClr val="tx1"/>
                </a:solidFill>
                <a:latin typeface="+mn-lt"/>
                <a:ea typeface="+mn-ea"/>
                <a:cs typeface="+mn-cs"/>
              </a:rPr>
              <a:t>Use Smart List values in member formulas.</a:t>
            </a:r>
            <a:endParaRPr lang="en-NZ" dirty="0" smtClean="0"/>
          </a:p>
          <a:p>
            <a:r>
              <a:rPr lang="en-NZ" sz="1200" kern="1200" dirty="0" smtClean="0">
                <a:solidFill>
                  <a:schemeClr val="tx1"/>
                </a:solidFill>
                <a:latin typeface="+mn-lt"/>
                <a:ea typeface="+mn-ea"/>
                <a:cs typeface="+mn-cs"/>
              </a:rPr>
              <a:t>Set how #MISSING cells associated with Smart Lists display in data forms.</a:t>
            </a:r>
          </a:p>
          <a:p>
            <a:endParaRPr lang="en-US" dirty="0" smtClean="0"/>
          </a:p>
          <a:p>
            <a:r>
              <a:rPr lang="en-US" dirty="0" err="1" smtClean="0"/>
              <a:t>Xwrite</a:t>
            </a:r>
            <a:r>
              <a:rPr lang="en-US" dirty="0" smtClean="0"/>
              <a:t> – less memory intensive than existing </a:t>
            </a:r>
            <a:r>
              <a:rPr lang="en-US" dirty="0" err="1" smtClean="0"/>
              <a:t>Xref</a:t>
            </a:r>
            <a:r>
              <a:rPr lang="en-US" dirty="0" smtClean="0"/>
              <a:t> which pulls data from other cubes.</a:t>
            </a:r>
          </a:p>
          <a:p>
            <a:endParaRPr lang="en-US" dirty="0" smtClean="0"/>
          </a:p>
          <a:p>
            <a:r>
              <a:rPr lang="en-US" dirty="0" smtClean="0"/>
              <a:t>Composite forms – get example.</a:t>
            </a:r>
            <a:endParaRPr lang="en-NZ" dirty="0"/>
          </a:p>
        </p:txBody>
      </p:sp>
      <p:sp>
        <p:nvSpPr>
          <p:cNvPr id="4" name="Slide Number Placeholder 3"/>
          <p:cNvSpPr>
            <a:spLocks noGrp="1"/>
          </p:cNvSpPr>
          <p:nvPr>
            <p:ph type="sldNum" sz="quarter" idx="10"/>
          </p:nvPr>
        </p:nvSpPr>
        <p:spPr/>
        <p:txBody>
          <a:bodyPr/>
          <a:lstStyle/>
          <a:p>
            <a:fld id="{568CF102-C8E1-44ED-B354-C87A03FAEB21}" type="slidenum">
              <a:rPr lang="en-NZ" smtClean="0"/>
              <a:pPr/>
              <a:t>19</a:t>
            </a:fld>
            <a:endParaRPr lang="en-N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Planning and Financial Management task lists are now integrated into Outlook, so users </a:t>
            </a:r>
            <a:r>
              <a:rPr lang="en-NZ" dirty="0" err="1" smtClean="0"/>
              <a:t>canintegrate</a:t>
            </a:r>
            <a:r>
              <a:rPr lang="en-NZ" dirty="0" smtClean="0"/>
              <a:t> their tasks into Outlook tasks and perform these tasks from within Outlook. </a:t>
            </a:r>
            <a:endParaRPr lang="en-NZ" dirty="0"/>
          </a:p>
        </p:txBody>
      </p:sp>
      <p:sp>
        <p:nvSpPr>
          <p:cNvPr id="4" name="Slide Number Placeholder 3"/>
          <p:cNvSpPr>
            <a:spLocks noGrp="1"/>
          </p:cNvSpPr>
          <p:nvPr>
            <p:ph type="sldNum" sz="quarter" idx="10"/>
          </p:nvPr>
        </p:nvSpPr>
        <p:spPr/>
        <p:txBody>
          <a:bodyPr/>
          <a:lstStyle/>
          <a:p>
            <a:fld id="{568CF102-C8E1-44ED-B354-C87A03FAEB21}" type="slidenum">
              <a:rPr lang="en-NZ" smtClean="0"/>
              <a:pPr/>
              <a:t>20</a:t>
            </a:fld>
            <a:endParaRPr lang="en-N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Data form tasks launch seamlessly from Outlook into Excel.</a:t>
            </a:r>
            <a:endParaRPr lang="en-NZ" dirty="0"/>
          </a:p>
        </p:txBody>
      </p:sp>
      <p:sp>
        <p:nvSpPr>
          <p:cNvPr id="4" name="Slide Number Placeholder 3"/>
          <p:cNvSpPr>
            <a:spLocks noGrp="1"/>
          </p:cNvSpPr>
          <p:nvPr>
            <p:ph type="sldNum" sz="quarter" idx="10"/>
          </p:nvPr>
        </p:nvSpPr>
        <p:spPr/>
        <p:txBody>
          <a:bodyPr/>
          <a:lstStyle/>
          <a:p>
            <a:fld id="{568CF102-C8E1-44ED-B354-C87A03FAEB21}" type="slidenum">
              <a:rPr lang="en-NZ" smtClean="0"/>
              <a:pPr/>
              <a:t>21</a:t>
            </a:fld>
            <a:endParaRPr lang="en-N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Get an example</a:t>
            </a:r>
            <a:endParaRPr lang="en-NZ"/>
          </a:p>
        </p:txBody>
      </p:sp>
      <p:sp>
        <p:nvSpPr>
          <p:cNvPr id="4" name="Slide Number Placeholder 3"/>
          <p:cNvSpPr>
            <a:spLocks noGrp="1"/>
          </p:cNvSpPr>
          <p:nvPr>
            <p:ph type="sldNum" sz="quarter" idx="10"/>
          </p:nvPr>
        </p:nvSpPr>
        <p:spPr/>
        <p:txBody>
          <a:bodyPr/>
          <a:lstStyle/>
          <a:p>
            <a:fld id="{568CF102-C8E1-44ED-B354-C87A03FAEB21}" type="slidenum">
              <a:rPr lang="en-NZ" smtClean="0"/>
              <a:pPr/>
              <a:t>25</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568CF102-C8E1-44ED-B354-C87A03FAEB21}" type="slidenum">
              <a:rPr lang="en-NZ" smtClean="0"/>
              <a:pPr/>
              <a:t>2</a:t>
            </a:fld>
            <a:endParaRPr lang="en-N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Life</a:t>
            </a:r>
            <a:r>
              <a:rPr lang="en-US" baseline="0" dirty="0" smtClean="0"/>
              <a:t> Cycle Management</a:t>
            </a:r>
          </a:p>
          <a:p>
            <a:pPr>
              <a:buFont typeface="Arial" pitchFamily="34" charset="0"/>
              <a:buChar char="•"/>
            </a:pPr>
            <a:r>
              <a:rPr lang="en-US" baseline="0" dirty="0" err="1" smtClean="0"/>
              <a:t>Essbase</a:t>
            </a:r>
            <a:r>
              <a:rPr lang="en-US" baseline="0" dirty="0" smtClean="0"/>
              <a:t> data but not for Planning applications.</a:t>
            </a:r>
          </a:p>
          <a:p>
            <a:pPr>
              <a:buFont typeface="Arial" pitchFamily="34" charset="0"/>
              <a:buChar char="•"/>
            </a:pPr>
            <a:r>
              <a:rPr lang="en-US" baseline="0" dirty="0" smtClean="0"/>
              <a:t>Application Shell – haven’t been able to find the option and documentation rather than new features still says you have to create the application shell first.</a:t>
            </a:r>
          </a:p>
          <a:p>
            <a:pPr>
              <a:buFont typeface="Arial" pitchFamily="34" charset="0"/>
              <a:buChar char="•"/>
            </a:pPr>
            <a:endParaRPr lang="en-NZ" dirty="0"/>
          </a:p>
        </p:txBody>
      </p:sp>
      <p:sp>
        <p:nvSpPr>
          <p:cNvPr id="4" name="Slide Number Placeholder 3"/>
          <p:cNvSpPr>
            <a:spLocks noGrp="1"/>
          </p:cNvSpPr>
          <p:nvPr>
            <p:ph type="sldNum" sz="quarter" idx="10"/>
          </p:nvPr>
        </p:nvSpPr>
        <p:spPr/>
        <p:txBody>
          <a:bodyPr/>
          <a:lstStyle/>
          <a:p>
            <a:fld id="{568CF102-C8E1-44ED-B354-C87A03FAEB21}" type="slidenum">
              <a:rPr lang="en-NZ" smtClean="0"/>
              <a:pPr/>
              <a:t>26</a:t>
            </a:fld>
            <a:endParaRPr lang="en-N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longer a separate web application</a:t>
            </a:r>
            <a:r>
              <a:rPr lang="en-US" baseline="0" dirty="0" smtClean="0"/>
              <a:t> with separate batch files for starting and stopping.</a:t>
            </a:r>
          </a:p>
          <a:p>
            <a:endParaRPr lang="en-US" baseline="0" dirty="0" smtClean="0"/>
          </a:p>
          <a:p>
            <a:r>
              <a:rPr lang="en-NZ" sz="1200" kern="1200" baseline="0" dirty="0" smtClean="0">
                <a:solidFill>
                  <a:schemeClr val="tx1"/>
                </a:solidFill>
                <a:latin typeface="+mn-lt"/>
                <a:ea typeface="+mn-ea"/>
                <a:cs typeface="+mn-cs"/>
              </a:rPr>
              <a:t>IR HTML Viewer Uses the HTML Viewer to browse BQY documents. </a:t>
            </a:r>
          </a:p>
          <a:p>
            <a:r>
              <a:rPr lang="en-NZ" sz="1200" kern="1200" baseline="0" dirty="0" smtClean="0">
                <a:solidFill>
                  <a:schemeClr val="tx1"/>
                </a:solidFill>
                <a:latin typeface="+mn-lt"/>
                <a:ea typeface="+mn-ea"/>
                <a:cs typeface="+mn-cs"/>
              </a:rPr>
              <a:t>IR </a:t>
            </a:r>
            <a:r>
              <a:rPr lang="en-NZ" sz="1200" kern="1200" baseline="0" dirty="0" err="1" smtClean="0">
                <a:solidFill>
                  <a:schemeClr val="tx1"/>
                </a:solidFill>
                <a:latin typeface="+mn-lt"/>
                <a:ea typeface="+mn-ea"/>
                <a:cs typeface="+mn-cs"/>
              </a:rPr>
              <a:t>Webclient</a:t>
            </a:r>
            <a:r>
              <a:rPr lang="en-NZ" sz="1200" kern="1200" baseline="0" dirty="0" smtClean="0">
                <a:solidFill>
                  <a:schemeClr val="tx1"/>
                </a:solidFill>
                <a:latin typeface="+mn-lt"/>
                <a:ea typeface="+mn-ea"/>
                <a:cs typeface="+mn-cs"/>
              </a:rPr>
              <a:t> Viewer Uses Interactive Reporting plug-in to browse BQY documents. </a:t>
            </a:r>
            <a:endParaRPr lang="en-NZ" dirty="0"/>
          </a:p>
        </p:txBody>
      </p:sp>
      <p:sp>
        <p:nvSpPr>
          <p:cNvPr id="4" name="Slide Number Placeholder 3"/>
          <p:cNvSpPr>
            <a:spLocks noGrp="1"/>
          </p:cNvSpPr>
          <p:nvPr>
            <p:ph type="sldNum" sz="quarter" idx="10"/>
          </p:nvPr>
        </p:nvSpPr>
        <p:spPr/>
        <p:txBody>
          <a:bodyPr/>
          <a:lstStyle/>
          <a:p>
            <a:fld id="{568CF102-C8E1-44ED-B354-C87A03FAEB21}" type="slidenum">
              <a:rPr lang="en-NZ" smtClean="0"/>
              <a:pPr/>
              <a:t>27</a:t>
            </a:fld>
            <a:endParaRPr lang="en-N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Documentation -  especially if using a distributed environment. Information scattered and not always obvious. Lots of it, </a:t>
            </a:r>
          </a:p>
          <a:p>
            <a:endParaRPr lang="en-US" dirty="0" smtClean="0"/>
          </a:p>
          <a:p>
            <a:r>
              <a:rPr lang="en-US" dirty="0" smtClean="0"/>
              <a:t>Opportunity</a:t>
            </a:r>
            <a:r>
              <a:rPr lang="en-US" baseline="0" dirty="0" smtClean="0"/>
              <a:t> – from the infrastructure administrator’s perspective is a big upgrade. Much less so for the functional administrator and end user so good opportunity to implement functionality that haven’t been using so far and to take advantage of new functionality.</a:t>
            </a:r>
            <a:endParaRPr lang="en-NZ" dirty="0"/>
          </a:p>
        </p:txBody>
      </p:sp>
      <p:sp>
        <p:nvSpPr>
          <p:cNvPr id="4" name="Slide Number Placeholder 3"/>
          <p:cNvSpPr>
            <a:spLocks noGrp="1"/>
          </p:cNvSpPr>
          <p:nvPr>
            <p:ph type="sldNum" sz="quarter" idx="10"/>
          </p:nvPr>
        </p:nvSpPr>
        <p:spPr/>
        <p:txBody>
          <a:bodyPr/>
          <a:lstStyle/>
          <a:p>
            <a:fld id="{568CF102-C8E1-44ED-B354-C87A03FAEB21}" type="slidenum">
              <a:rPr lang="en-NZ" smtClean="0"/>
              <a:pPr/>
              <a:t>28</a:t>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WRC is</a:t>
            </a:r>
            <a:r>
              <a:rPr lang="en-US" baseline="0" dirty="0" smtClean="0"/>
              <a:t> part of Local Government in New Zealand.</a:t>
            </a:r>
            <a:endParaRPr lang="en-NZ" dirty="0"/>
          </a:p>
        </p:txBody>
      </p:sp>
      <p:sp>
        <p:nvSpPr>
          <p:cNvPr id="4" name="Slide Number Placeholder 3"/>
          <p:cNvSpPr>
            <a:spLocks noGrp="1"/>
          </p:cNvSpPr>
          <p:nvPr>
            <p:ph type="sldNum" sz="quarter" idx="10"/>
          </p:nvPr>
        </p:nvSpPr>
        <p:spPr/>
        <p:txBody>
          <a:bodyPr/>
          <a:lstStyle/>
          <a:p>
            <a:fld id="{568CF102-C8E1-44ED-B354-C87A03FAEB21}" type="slidenum">
              <a:rPr lang="en-NZ" smtClean="0"/>
              <a:pPr/>
              <a:t>4</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Prior</a:t>
            </a:r>
            <a:r>
              <a:rPr lang="en-US" baseline="0" dirty="0" smtClean="0"/>
              <a:t> to upgrading in 2009 we r</a:t>
            </a:r>
            <a:r>
              <a:rPr lang="en-US" dirty="0" smtClean="0"/>
              <a:t>an HPS 8.5 for IR and System 9 V9.3.1 for Planning in parallel.</a:t>
            </a:r>
          </a:p>
          <a:p>
            <a:r>
              <a:rPr lang="en-US" dirty="0" smtClean="0"/>
              <a:t>2009 – re-implemented Planning. Re-implemented IR from HPS into 11.1.1.2.  Reduced complexity – 100+ physical output directories to 3 and most output published in the Workspace; one</a:t>
            </a:r>
            <a:r>
              <a:rPr lang="en-US" baseline="0" dirty="0" smtClean="0"/>
              <a:t> stop shop. Also taking advantage of on demand refresh capabilities that we acquired with 9.3 but hadn’t used.</a:t>
            </a:r>
            <a:endParaRPr lang="en-US" dirty="0" smtClean="0"/>
          </a:p>
          <a:p>
            <a:r>
              <a:rPr lang="en-US" dirty="0" smtClean="0"/>
              <a:t>2011 – not</a:t>
            </a:r>
            <a:r>
              <a:rPr lang="en-US" baseline="0" dirty="0" smtClean="0"/>
              <a:t> an upgrade in place. Completely separate directory structure for the installation and configuration. A new installation with the ability to migrate data built into the configuration process. For V11.1.1.x, must be on V11.1.1.3 before can migrate the data. Can also migrate from 9.3.3 and 9.2.1.</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68CF102-C8E1-44ED-B354-C87A03FAEB21}" type="slidenum">
              <a:rPr lang="en-NZ" smtClean="0"/>
              <a:pPr/>
              <a:t>5</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Patched to 11.1.1.3. Extracted data. Then installed and configured 11.1.2.1.0 environment.</a:t>
            </a:r>
          </a:p>
          <a:p>
            <a:endParaRPr lang="en-US" dirty="0" smtClean="0"/>
          </a:p>
          <a:p>
            <a:r>
              <a:rPr lang="en-US" dirty="0" smtClean="0"/>
              <a:t>Distributed environment.</a:t>
            </a:r>
            <a:endParaRPr lang="en-NZ" dirty="0"/>
          </a:p>
        </p:txBody>
      </p:sp>
      <p:sp>
        <p:nvSpPr>
          <p:cNvPr id="4" name="Slide Number Placeholder 3"/>
          <p:cNvSpPr>
            <a:spLocks noGrp="1"/>
          </p:cNvSpPr>
          <p:nvPr>
            <p:ph type="sldNum" sz="quarter" idx="10"/>
          </p:nvPr>
        </p:nvSpPr>
        <p:spPr/>
        <p:txBody>
          <a:bodyPr/>
          <a:lstStyle/>
          <a:p>
            <a:fld id="{568CF102-C8E1-44ED-B354-C87A03FAEB21}" type="slidenum">
              <a:rPr lang="en-NZ" smtClean="0"/>
              <a:pPr/>
              <a:t>6</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set of servers and schemas</a:t>
            </a:r>
            <a:r>
              <a:rPr lang="en-US" baseline="0" dirty="0" smtClean="0"/>
              <a:t> in the repository database.</a:t>
            </a:r>
            <a:r>
              <a:rPr lang="en-US" dirty="0" smtClean="0"/>
              <a:t> Good from a rollback perspective. Also if  need to extract additional data from pre-11.1.2 system. Or check</a:t>
            </a:r>
            <a:r>
              <a:rPr lang="en-US" baseline="0" dirty="0" smtClean="0"/>
              <a:t> setup or functionality.</a:t>
            </a:r>
            <a:endParaRPr lang="en-NZ" dirty="0"/>
          </a:p>
        </p:txBody>
      </p:sp>
      <p:sp>
        <p:nvSpPr>
          <p:cNvPr id="4" name="Slide Number Placeholder 3"/>
          <p:cNvSpPr>
            <a:spLocks noGrp="1"/>
          </p:cNvSpPr>
          <p:nvPr>
            <p:ph type="sldNum" sz="quarter" idx="10"/>
          </p:nvPr>
        </p:nvSpPr>
        <p:spPr/>
        <p:txBody>
          <a:bodyPr/>
          <a:lstStyle/>
          <a:p>
            <a:fld id="{568CF102-C8E1-44ED-B354-C87A03FAEB21}" type="slidenum">
              <a:rPr lang="en-NZ" smtClean="0"/>
              <a:pPr/>
              <a:t>7</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Workspace and Reporting</a:t>
            </a:r>
            <a:r>
              <a:rPr lang="en-US" baseline="0" dirty="0" smtClean="0"/>
              <a:t> and Analysis have been decoupled. JVM includes Shared Services and Workspace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Database character set must be </a:t>
            </a:r>
            <a:r>
              <a:rPr lang="en-US" baseline="0" dirty="0" err="1" smtClean="0"/>
              <a:t>unicode</a:t>
            </a:r>
            <a:r>
              <a:rPr lang="en-US" baseline="0" dirty="0" smtClean="0"/>
              <a:t>. Upgrade in itself.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64-bit support: note that IR,  FR Print Server, Strategic Finance and FDM still only come with 32-binaries but are supported on 64-bit.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Oracle Process Monitor and Notification.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68CF102-C8E1-44ED-B354-C87A03FAEB21}" type="slidenum">
              <a:rPr lang="en-NZ" smtClean="0"/>
              <a:pPr/>
              <a:t>8</a:t>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Native</a:t>
            </a:r>
            <a:r>
              <a:rPr lang="en-US" baseline="0" dirty="0" smtClean="0"/>
              <a:t> user accounts and provisioning all stored in the Relational Database repository. No more issues with corruption of the </a:t>
            </a:r>
            <a:r>
              <a:rPr lang="en-US" baseline="0" dirty="0" err="1" smtClean="0"/>
              <a:t>OpenLDAP</a:t>
            </a:r>
            <a:r>
              <a:rPr lang="en-US" baseline="0" dirty="0" smtClean="0"/>
              <a:t> database.</a:t>
            </a: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r>
              <a:rPr lang="en-US" dirty="0" smtClean="0"/>
              <a:t>ODL – most EPM products use now. Configurable.</a:t>
            </a:r>
            <a:r>
              <a:rPr lang="en-US" baseline="0" dirty="0" smtClean="0"/>
              <a:t> One location for the log files.</a:t>
            </a:r>
            <a:endParaRPr lang="en-NZ" dirty="0"/>
          </a:p>
        </p:txBody>
      </p:sp>
      <p:sp>
        <p:nvSpPr>
          <p:cNvPr id="4" name="Slide Number Placeholder 3"/>
          <p:cNvSpPr>
            <a:spLocks noGrp="1"/>
          </p:cNvSpPr>
          <p:nvPr>
            <p:ph type="sldNum" sz="quarter" idx="10"/>
          </p:nvPr>
        </p:nvSpPr>
        <p:spPr/>
        <p:txBody>
          <a:bodyPr/>
          <a:lstStyle/>
          <a:p>
            <a:fld id="{568CF102-C8E1-44ED-B354-C87A03FAEB21}" type="slidenum">
              <a:rPr lang="en-NZ" smtClean="0"/>
              <a:pPr/>
              <a:t>9</a:t>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Default directory structure.</a:t>
            </a:r>
            <a:endParaRPr lang="en-NZ" dirty="0"/>
          </a:p>
        </p:txBody>
      </p:sp>
      <p:sp>
        <p:nvSpPr>
          <p:cNvPr id="4" name="Slide Number Placeholder 3"/>
          <p:cNvSpPr>
            <a:spLocks noGrp="1"/>
          </p:cNvSpPr>
          <p:nvPr>
            <p:ph type="sldNum" sz="quarter" idx="10"/>
          </p:nvPr>
        </p:nvSpPr>
        <p:spPr/>
        <p:txBody>
          <a:bodyPr/>
          <a:lstStyle/>
          <a:p>
            <a:fld id="{568CF102-C8E1-44ED-B354-C87A03FAEB21}" type="slidenum">
              <a:rPr lang="en-NZ" smtClean="0"/>
              <a:pPr/>
              <a:t>10</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400300"/>
            <a:ext cx="7772400" cy="1470025"/>
          </a:xfrm>
        </p:spPr>
        <p:txBody>
          <a:bodyPr/>
          <a:lstStyle>
            <a:lvl1pPr>
              <a:defRPr b="1">
                <a:solidFill>
                  <a:srgbClr val="D06126"/>
                </a:solidFill>
              </a:defRPr>
            </a:lvl1pPr>
          </a:lstStyle>
          <a:p>
            <a:r>
              <a:rPr lang="en-AU" dirty="0" smtClean="0"/>
              <a:t>Presentation Title</a:t>
            </a:r>
            <a:endParaRPr lang="en-US" dirty="0"/>
          </a:p>
        </p:txBody>
      </p:sp>
      <p:sp>
        <p:nvSpPr>
          <p:cNvPr id="3" name="Subtitle 2"/>
          <p:cNvSpPr>
            <a:spLocks noGrp="1"/>
          </p:cNvSpPr>
          <p:nvPr>
            <p:ph type="subTitle" idx="1" hasCustomPrompt="1"/>
          </p:nvPr>
        </p:nvSpPr>
        <p:spPr>
          <a:xfrm>
            <a:off x="1371600" y="4140200"/>
            <a:ext cx="6400800" cy="1558925"/>
          </a:xfrm>
        </p:spPr>
        <p:txBody>
          <a:bodyPr/>
          <a:lstStyle>
            <a:lvl1pPr marL="0" indent="0" algn="ctr">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Speaker Name</a:t>
            </a:r>
          </a:p>
          <a:p>
            <a:r>
              <a:rPr lang="en-AU" dirty="0" smtClean="0"/>
              <a:t>Speaker Organisation</a:t>
            </a:r>
          </a:p>
          <a:p>
            <a:r>
              <a:rPr lang="en-AU" dirty="0" smtClean="0"/>
              <a:t>Speaker Date</a:t>
            </a:r>
            <a:endParaRPr lang="en-US" dirty="0"/>
          </a:p>
        </p:txBody>
      </p:sp>
      <p:pic>
        <p:nvPicPr>
          <p:cNvPr id="14" name="Picture 13"/>
          <p:cNvPicPr>
            <a:picLocks noChangeAspect="1"/>
          </p:cNvPicPr>
          <p:nvPr userDrawn="1"/>
        </p:nvPicPr>
        <p:blipFill rotWithShape="1">
          <a:blip r:embed="rId2"/>
          <a:srcRect r="50000"/>
          <a:stretch/>
        </p:blipFill>
        <p:spPr>
          <a:xfrm>
            <a:off x="0" y="0"/>
            <a:ext cx="9148445" cy="1244600"/>
          </a:xfrm>
          <a:prstGeom prst="rect">
            <a:avLst/>
          </a:prstGeom>
        </p:spPr>
      </p:pic>
      <p:pic>
        <p:nvPicPr>
          <p:cNvPr id="13" name="Picture 12"/>
          <p:cNvPicPr>
            <a:picLocks noChangeAspect="1"/>
          </p:cNvPicPr>
          <p:nvPr userDrawn="1"/>
        </p:nvPicPr>
        <p:blipFill>
          <a:blip r:embed="rId3"/>
          <a:stretch>
            <a:fillRect/>
          </a:stretch>
        </p:blipFill>
        <p:spPr>
          <a:xfrm>
            <a:off x="1889537" y="749631"/>
            <a:ext cx="5251118" cy="1650669"/>
          </a:xfrm>
          <a:prstGeom prst="rect">
            <a:avLst/>
          </a:prstGeom>
        </p:spPr>
      </p:pic>
    </p:spTree>
    <p:extLst>
      <p:ext uri="{BB962C8B-B14F-4D97-AF65-F5344CB8AC3E}">
        <p14:creationId xmlns:p14="http://schemas.microsoft.com/office/powerpoint/2010/main" xmlns="" val="1648880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1600201"/>
            <a:ext cx="8229600" cy="421005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xmlns="" val="385469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1487"/>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551487"/>
          </a:xfrm>
        </p:spPr>
        <p:txBody>
          <a:bodyPr vert="eaVert"/>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xmlns="" val="18249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a:xfrm>
            <a:off x="457200" y="1600201"/>
            <a:ext cx="8229600" cy="4241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pic>
        <p:nvPicPr>
          <p:cNvPr id="1026" name="Picture 2" descr="O:\ERICAH\New Zealand Oracle User Group\NZOUG 2011\Sponsorship\Logos\red nzoug.png"/>
          <p:cNvPicPr>
            <a:picLocks noChangeAspect="1" noChangeArrowheads="1"/>
          </p:cNvPicPr>
          <p:nvPr userDrawn="1"/>
        </p:nvPicPr>
        <p:blipFill>
          <a:blip r:embed="rId2"/>
          <a:srcRect/>
          <a:stretch>
            <a:fillRect/>
          </a:stretch>
        </p:blipFill>
        <p:spPr bwMode="auto">
          <a:xfrm>
            <a:off x="252413" y="5916114"/>
            <a:ext cx="2265156" cy="751880"/>
          </a:xfrm>
          <a:prstGeom prst="rect">
            <a:avLst/>
          </a:prstGeom>
          <a:noFill/>
        </p:spPr>
      </p:pic>
      <p:pic>
        <p:nvPicPr>
          <p:cNvPr id="1027" name="Picture 3" descr="O:\ERICAH\New Zealand Oracle User Group\NZOUG 2011\Sponsorship\Logos\blue_kiwi.png"/>
          <p:cNvPicPr>
            <a:picLocks noChangeAspect="1" noChangeArrowheads="1"/>
          </p:cNvPicPr>
          <p:nvPr userDrawn="1"/>
        </p:nvPicPr>
        <p:blipFill>
          <a:blip r:embed="rId3"/>
          <a:srcRect/>
          <a:stretch>
            <a:fillRect/>
          </a:stretch>
        </p:blipFill>
        <p:spPr bwMode="auto">
          <a:xfrm>
            <a:off x="7861464" y="5631764"/>
            <a:ext cx="1128155" cy="1036231"/>
          </a:xfrm>
          <a:prstGeom prst="rect">
            <a:avLst/>
          </a:prstGeom>
          <a:noFill/>
        </p:spPr>
      </p:pic>
    </p:spTree>
    <p:extLst>
      <p:ext uri="{BB962C8B-B14F-4D97-AF65-F5344CB8AC3E}">
        <p14:creationId xmlns:p14="http://schemas.microsoft.com/office/powerpoint/2010/main" xmlns="" val="408753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Tree>
    <p:extLst>
      <p:ext uri="{BB962C8B-B14F-4D97-AF65-F5344CB8AC3E}">
        <p14:creationId xmlns:p14="http://schemas.microsoft.com/office/powerpoint/2010/main" xmlns="" val="134218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24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24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xmlns="" val="2473390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667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667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xmlns="" val="338302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xmlns="" val="2243841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7919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5871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4251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xmlns="" val="1056950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381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xmlns="" val="81434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pic>
        <p:nvPicPr>
          <p:cNvPr id="7" name="Picture 6"/>
          <p:cNvPicPr>
            <a:picLocks noChangeAspect="1"/>
          </p:cNvPicPr>
          <p:nvPr userDrawn="1"/>
        </p:nvPicPr>
        <p:blipFill rotWithShape="1">
          <a:blip r:embed="rId13"/>
          <a:srcRect r="50000"/>
          <a:stretch/>
        </p:blipFill>
        <p:spPr>
          <a:xfrm>
            <a:off x="0" y="1"/>
            <a:ext cx="9144000" cy="489612"/>
          </a:xfrm>
          <a:prstGeom prst="rect">
            <a:avLst/>
          </a:prstGeom>
        </p:spPr>
      </p:pic>
      <p:sp>
        <p:nvSpPr>
          <p:cNvPr id="9" name="TextBox 8"/>
          <p:cNvSpPr txBox="1"/>
          <p:nvPr userDrawn="1"/>
        </p:nvSpPr>
        <p:spPr>
          <a:xfrm>
            <a:off x="2894208" y="6540008"/>
            <a:ext cx="6270111" cy="307777"/>
          </a:xfrm>
          <a:prstGeom prst="rect">
            <a:avLst/>
          </a:prstGeom>
          <a:noFill/>
        </p:spPr>
        <p:txBody>
          <a:bodyPr wrap="square" rtlCol="0">
            <a:spAutoFit/>
          </a:bodyPr>
          <a:lstStyle/>
          <a:p>
            <a:pPr algn="r"/>
            <a:r>
              <a:rPr lang="en-US" sz="1400" i="1" smtClean="0">
                <a:solidFill>
                  <a:schemeClr val="bg1"/>
                </a:solidFill>
                <a:latin typeface="Arial Narrow"/>
                <a:cs typeface="Arial Narrow"/>
              </a:rPr>
              <a:t>The</a:t>
            </a:r>
            <a:r>
              <a:rPr lang="en-US" sz="1400" i="1" baseline="0" smtClean="0">
                <a:solidFill>
                  <a:schemeClr val="bg1"/>
                </a:solidFill>
                <a:latin typeface="Arial Narrow"/>
                <a:cs typeface="Arial Narrow"/>
              </a:rPr>
              <a:t> most comprehensive Oracle applications &amp; technology content under one roof</a:t>
            </a:r>
            <a:endParaRPr lang="en-US" sz="1400" i="1">
              <a:solidFill>
                <a:schemeClr val="bg1"/>
              </a:solidFill>
              <a:latin typeface="Arial Narrow"/>
              <a:cs typeface="Arial Narrow"/>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Tree>
    <p:extLst>
      <p:ext uri="{BB962C8B-B14F-4D97-AF65-F5344CB8AC3E}">
        <p14:creationId xmlns:p14="http://schemas.microsoft.com/office/powerpoint/2010/main" xmlns="" val="4128949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D0612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Upgrading to Oracle EPM 11.1.2 </a:t>
            </a:r>
            <a:r>
              <a:rPr lang="en-US" dirty="0" smtClean="0">
                <a:latin typeface="Arial"/>
                <a:cs typeface="Arial"/>
              </a:rPr>
              <a:t>— A Real Life Experience</a:t>
            </a:r>
            <a:endParaRPr lang="en-US" dirty="0"/>
          </a:p>
        </p:txBody>
      </p:sp>
      <p:sp>
        <p:nvSpPr>
          <p:cNvPr id="3" name="Subtitle 2"/>
          <p:cNvSpPr>
            <a:spLocks noGrp="1"/>
          </p:cNvSpPr>
          <p:nvPr>
            <p:ph type="subTitle" idx="1"/>
          </p:nvPr>
        </p:nvSpPr>
        <p:spPr/>
        <p:txBody>
          <a:bodyPr/>
          <a:lstStyle/>
          <a:p>
            <a:r>
              <a:rPr lang="en-US" dirty="0" smtClean="0"/>
              <a:t>Erica Harris</a:t>
            </a:r>
          </a:p>
          <a:p>
            <a:r>
              <a:rPr lang="en-US" dirty="0" smtClean="0"/>
              <a:t>Senior Oracle DBA</a:t>
            </a:r>
          </a:p>
          <a:p>
            <a:r>
              <a:rPr lang="en-US" dirty="0" smtClean="0"/>
              <a:t>Waikato Regional Council</a:t>
            </a:r>
            <a:endParaRPr lang="en-US" dirty="0"/>
          </a:p>
        </p:txBody>
      </p:sp>
    </p:spTree>
    <p:extLst>
      <p:ext uri="{BB962C8B-B14F-4D97-AF65-F5344CB8AC3E}">
        <p14:creationId xmlns:p14="http://schemas.microsoft.com/office/powerpoint/2010/main" xmlns="" val="165792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Architecture cont</a:t>
            </a:r>
            <a:endParaRPr lang="en-NZ" dirty="0"/>
          </a:p>
        </p:txBody>
      </p:sp>
      <p:sp>
        <p:nvSpPr>
          <p:cNvPr id="3" name="Content Placeholder 2"/>
          <p:cNvSpPr>
            <a:spLocks noGrp="1"/>
          </p:cNvSpPr>
          <p:nvPr>
            <p:ph idx="1"/>
          </p:nvPr>
        </p:nvSpPr>
        <p:spPr>
          <a:xfrm>
            <a:off x="457200" y="1600201"/>
            <a:ext cx="8449294" cy="4241800"/>
          </a:xfrm>
        </p:spPr>
        <p:txBody>
          <a:bodyPr>
            <a:normAutofit lnSpcReduction="10000"/>
          </a:bodyPr>
          <a:lstStyle/>
          <a:p>
            <a:r>
              <a:rPr lang="en-US" dirty="0" smtClean="0"/>
              <a:t>Middleware Home — oracle\middleware</a:t>
            </a:r>
          </a:p>
          <a:p>
            <a:r>
              <a:rPr lang="en-US" dirty="0" smtClean="0"/>
              <a:t>EPM Oracle Home — software, oracle\middleware\epmsystem11r1.</a:t>
            </a:r>
          </a:p>
          <a:p>
            <a:r>
              <a:rPr lang="en-US" dirty="0" smtClean="0"/>
              <a:t>EPM Oracle Instance — component configuration file and scripts oracle\middleware\</a:t>
            </a:r>
            <a:r>
              <a:rPr lang="en-US" dirty="0" err="1" smtClean="0"/>
              <a:t>user_projects</a:t>
            </a:r>
            <a:r>
              <a:rPr lang="en-US" dirty="0" smtClean="0"/>
              <a:t>\epmsystem1</a:t>
            </a:r>
          </a:p>
          <a:p>
            <a:r>
              <a:rPr lang="en-US" dirty="0" smtClean="0"/>
              <a:t>Web Applications — oracle\middleware\domains\</a:t>
            </a:r>
            <a:r>
              <a:rPr lang="en-US" dirty="0" err="1" smtClean="0"/>
              <a:t>epmsystem</a:t>
            </a:r>
            <a:endParaRPr lang="en-US" dirty="0" smtClean="0"/>
          </a:p>
          <a:p>
            <a:endParaRPr lang="en-US" dirty="0" smtClean="0"/>
          </a:p>
          <a:p>
            <a:endParaRPr lang="en-US" dirty="0" smtClean="0"/>
          </a:p>
          <a:p>
            <a:endParaRPr lang="en-N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Installation</a:t>
            </a:r>
            <a:endParaRPr lang="en-NZ"/>
          </a:p>
        </p:txBody>
      </p:sp>
      <p:sp>
        <p:nvSpPr>
          <p:cNvPr id="3" name="Content Placeholder 2"/>
          <p:cNvSpPr>
            <a:spLocks noGrp="1"/>
          </p:cNvSpPr>
          <p:nvPr>
            <p:ph idx="1"/>
          </p:nvPr>
        </p:nvSpPr>
        <p:spPr/>
        <p:txBody>
          <a:bodyPr/>
          <a:lstStyle/>
          <a:p>
            <a:r>
              <a:rPr lang="en-US" dirty="0" smtClean="0"/>
              <a:t>On Windows 2008 R2, turn off UAC.</a:t>
            </a:r>
          </a:p>
          <a:p>
            <a:r>
              <a:rPr lang="en-US" dirty="0" smtClean="0"/>
              <a:t>Map network drive to software installation location, won’t use UNC.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a:t>
            </a:r>
            <a:endParaRPr lang="en-NZ" dirty="0"/>
          </a:p>
        </p:txBody>
      </p:sp>
      <p:sp>
        <p:nvSpPr>
          <p:cNvPr id="3" name="Content Placeholder 2"/>
          <p:cNvSpPr>
            <a:spLocks noGrp="1"/>
          </p:cNvSpPr>
          <p:nvPr>
            <p:ph idx="1"/>
          </p:nvPr>
        </p:nvSpPr>
        <p:spPr/>
        <p:txBody>
          <a:bodyPr>
            <a:normAutofit lnSpcReduction="10000"/>
          </a:bodyPr>
          <a:lstStyle/>
          <a:p>
            <a:r>
              <a:rPr lang="en-US" dirty="0" smtClean="0"/>
              <a:t>In a distributed environment, use a new EPM Oracle Instance name for each server.</a:t>
            </a:r>
          </a:p>
          <a:p>
            <a:r>
              <a:rPr lang="en-US" dirty="0" smtClean="0"/>
              <a:t>Can’t configure to a shared location on Windows.</a:t>
            </a:r>
            <a:endParaRPr lang="en-NZ" dirty="0" smtClean="0"/>
          </a:p>
          <a:p>
            <a:r>
              <a:rPr lang="en-US" dirty="0" smtClean="0"/>
              <a:t>Shared Services admin user password now set during configuration.</a:t>
            </a:r>
          </a:p>
          <a:p>
            <a:r>
              <a:rPr lang="en-US" dirty="0" smtClean="0"/>
              <a:t>Simplified manual deployment of Web applications.</a:t>
            </a:r>
          </a:p>
          <a:p>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Changes</a:t>
            </a:r>
            <a:endParaRPr lang="en-NZ" dirty="0"/>
          </a:p>
        </p:txBody>
      </p:sp>
      <p:sp>
        <p:nvSpPr>
          <p:cNvPr id="3" name="Content Placeholder 2"/>
          <p:cNvSpPr>
            <a:spLocks noGrp="1"/>
          </p:cNvSpPr>
          <p:nvPr>
            <p:ph idx="1"/>
          </p:nvPr>
        </p:nvSpPr>
        <p:spPr/>
        <p:txBody>
          <a:bodyPr/>
          <a:lstStyle/>
          <a:p>
            <a:r>
              <a:rPr lang="en-US" dirty="0" smtClean="0"/>
              <a:t>IE7 and 8 support – </a:t>
            </a:r>
            <a:r>
              <a:rPr lang="en-US" i="1" dirty="0" smtClean="0"/>
              <a:t>no</a:t>
            </a:r>
            <a:r>
              <a:rPr lang="en-US" dirty="0" smtClean="0"/>
              <a:t> IE6.</a:t>
            </a:r>
          </a:p>
          <a:p>
            <a:r>
              <a:rPr lang="en-US" dirty="0" smtClean="0"/>
              <a:t>Firefox (</a:t>
            </a:r>
            <a:r>
              <a:rPr lang="en-US" dirty="0" err="1" smtClean="0"/>
              <a:t>incl</a:t>
            </a:r>
            <a:r>
              <a:rPr lang="en-US" dirty="0" smtClean="0"/>
              <a:t> Linux &amp; Mac OS X) but with a few caveats</a:t>
            </a:r>
          </a:p>
          <a:p>
            <a:r>
              <a:rPr lang="en-US" dirty="0" smtClean="0"/>
              <a:t>MS Office: 2003 to 2010 for Windows.</a:t>
            </a:r>
          </a:p>
          <a:p>
            <a:r>
              <a:rPr lang="en-US" dirty="0" smtClean="0"/>
              <a:t>JDK 1.6+</a:t>
            </a:r>
          </a:p>
          <a:p>
            <a:r>
              <a:rPr lang="en-US" dirty="0" smtClean="0"/>
              <a:t>Look and feel</a:t>
            </a:r>
          </a:p>
          <a:p>
            <a:endParaRPr lang="en-US" dirty="0" smtClean="0"/>
          </a:p>
          <a:p>
            <a:endParaRPr lang="en-N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Workspace_v1111.jpg"/>
          <p:cNvPicPr>
            <a:picLocks noGrp="1" noChangeAspect="1"/>
          </p:cNvPicPr>
          <p:nvPr>
            <p:ph idx="1"/>
          </p:nvPr>
        </p:nvPicPr>
        <p:blipFill>
          <a:blip r:embed="rId2"/>
          <a:stretch>
            <a:fillRect/>
          </a:stretch>
        </p:blipFill>
        <p:spPr>
          <a:xfrm>
            <a:off x="178130" y="1603169"/>
            <a:ext cx="8823366" cy="2587467"/>
          </a:xfrm>
        </p:spPr>
      </p:pic>
      <p:sp>
        <p:nvSpPr>
          <p:cNvPr id="7" name="Title 1"/>
          <p:cNvSpPr>
            <a:spLocks noGrp="1"/>
          </p:cNvSpPr>
          <p:nvPr>
            <p:ph type="title"/>
          </p:nvPr>
        </p:nvSpPr>
        <p:spPr>
          <a:xfrm>
            <a:off x="457200" y="274638"/>
            <a:ext cx="8229600" cy="1143000"/>
          </a:xfrm>
        </p:spPr>
        <p:txBody>
          <a:bodyPr/>
          <a:lstStyle/>
          <a:p>
            <a:r>
              <a:rPr lang="en-US" dirty="0" smtClean="0"/>
              <a:t>V11.1.1.x</a:t>
            </a:r>
            <a:endParaRPr lang="en-N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V11.1.2.1</a:t>
            </a:r>
            <a:endParaRPr lang="en-NZ" dirty="0"/>
          </a:p>
        </p:txBody>
      </p:sp>
      <p:pic>
        <p:nvPicPr>
          <p:cNvPr id="4" name="Content Placeholder 3" descr="Workspace_v1112.jpg"/>
          <p:cNvPicPr>
            <a:picLocks noGrp="1" noChangeAspect="1"/>
          </p:cNvPicPr>
          <p:nvPr>
            <p:ph idx="1"/>
          </p:nvPr>
        </p:nvPicPr>
        <p:blipFill>
          <a:blip r:embed="rId2"/>
          <a:stretch>
            <a:fillRect/>
          </a:stretch>
        </p:blipFill>
        <p:spPr>
          <a:xfrm>
            <a:off x="166255" y="1684791"/>
            <a:ext cx="8668987" cy="3396674"/>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Features </a:t>
            </a:r>
            <a:r>
              <a:rPr lang="en-US" smtClean="0">
                <a:cs typeface="Arial"/>
              </a:rPr>
              <a:t>— Planning</a:t>
            </a:r>
            <a:endParaRPr lang="en-NZ"/>
          </a:p>
        </p:txBody>
      </p:sp>
      <p:sp>
        <p:nvSpPr>
          <p:cNvPr id="3" name="Content Placeholder 2"/>
          <p:cNvSpPr>
            <a:spLocks noGrp="1"/>
          </p:cNvSpPr>
          <p:nvPr>
            <p:ph idx="1"/>
          </p:nvPr>
        </p:nvSpPr>
        <p:spPr/>
        <p:txBody>
          <a:bodyPr>
            <a:normAutofit lnSpcReduction="10000"/>
          </a:bodyPr>
          <a:lstStyle/>
          <a:p>
            <a:pPr>
              <a:buNone/>
            </a:pPr>
            <a:r>
              <a:rPr lang="en-US" dirty="0" smtClean="0"/>
              <a:t>Approvals</a:t>
            </a:r>
            <a:endParaRPr lang="en-US" dirty="0" smtClean="0">
              <a:cs typeface="Arial"/>
            </a:endParaRPr>
          </a:p>
          <a:p>
            <a:r>
              <a:rPr lang="en-US" dirty="0" smtClean="0">
                <a:cs typeface="Arial"/>
              </a:rPr>
              <a:t>Process Management reincarnated. </a:t>
            </a:r>
          </a:p>
          <a:p>
            <a:r>
              <a:rPr lang="en-US" dirty="0" smtClean="0">
                <a:cs typeface="Arial"/>
              </a:rPr>
              <a:t>New roles: Approvals Administrator, Approvals Ownership Assigner, Approvals Process Designer, Approvals Supervisor.</a:t>
            </a:r>
          </a:p>
          <a:p>
            <a:r>
              <a:rPr lang="en-US" dirty="0" smtClean="0">
                <a:cs typeface="Arial"/>
              </a:rPr>
              <a:t>Can use UDAs to dynamically assign usernames in validation rules for notification of owners, reviewers and users.</a:t>
            </a:r>
          </a:p>
          <a:p>
            <a:endParaRPr lang="en-US" dirty="0" smtClean="0">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Features </a:t>
            </a:r>
            <a:r>
              <a:rPr lang="en-US" dirty="0" smtClean="0">
                <a:cs typeface="Arial"/>
              </a:rPr>
              <a:t>— Planning</a:t>
            </a:r>
            <a:endParaRPr lang="en-NZ" dirty="0"/>
          </a:p>
        </p:txBody>
      </p:sp>
      <p:sp>
        <p:nvSpPr>
          <p:cNvPr id="3" name="Content Placeholder 2"/>
          <p:cNvSpPr>
            <a:spLocks noGrp="1"/>
          </p:cNvSpPr>
          <p:nvPr>
            <p:ph idx="1"/>
          </p:nvPr>
        </p:nvSpPr>
        <p:spPr/>
        <p:txBody>
          <a:bodyPr/>
          <a:lstStyle/>
          <a:p>
            <a:pPr>
              <a:buNone/>
            </a:pPr>
            <a:r>
              <a:rPr lang="en-US" dirty="0" smtClean="0"/>
              <a:t>Approvals cont</a:t>
            </a:r>
          </a:p>
          <a:p>
            <a:r>
              <a:rPr lang="en-US" dirty="0" smtClean="0"/>
              <a:t>Improved diagnostics</a:t>
            </a:r>
          </a:p>
          <a:p>
            <a:r>
              <a:rPr lang="en-US" dirty="0" smtClean="0"/>
              <a:t>Planning Unit Usage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Features </a:t>
            </a:r>
            <a:r>
              <a:rPr lang="en-US" dirty="0" smtClean="0">
                <a:cs typeface="Arial"/>
              </a:rPr>
              <a:t>— P</a:t>
            </a:r>
            <a:r>
              <a:rPr lang="en-US" dirty="0" smtClean="0"/>
              <a:t>lanning</a:t>
            </a:r>
            <a:endParaRPr lang="en-NZ" dirty="0"/>
          </a:p>
        </p:txBody>
      </p:sp>
      <p:sp>
        <p:nvSpPr>
          <p:cNvPr id="3" name="Content Placeholder 2"/>
          <p:cNvSpPr>
            <a:spLocks noGrp="1"/>
          </p:cNvSpPr>
          <p:nvPr>
            <p:ph idx="1"/>
          </p:nvPr>
        </p:nvSpPr>
        <p:spPr/>
        <p:txBody>
          <a:bodyPr/>
          <a:lstStyle/>
          <a:p>
            <a:r>
              <a:rPr lang="en-US" dirty="0" smtClean="0"/>
              <a:t>Fiscal Year Calendars</a:t>
            </a:r>
          </a:p>
          <a:p>
            <a:r>
              <a:rPr lang="en-US" dirty="0" smtClean="0"/>
              <a:t>Data form design</a:t>
            </a:r>
          </a:p>
          <a:p>
            <a:r>
              <a:rPr lang="en-US" dirty="0" smtClean="0"/>
              <a:t>Data Validation Rules</a:t>
            </a:r>
          </a:p>
          <a:p>
            <a:r>
              <a:rPr lang="en-US" dirty="0" smtClean="0"/>
              <a:t>Calculation module for Classic applications: Calculation Manager or Business Rules. </a:t>
            </a:r>
            <a:endParaRPr lang="en-NZ" dirty="0" smtClean="0"/>
          </a:p>
          <a:p>
            <a:endParaRPr lang="en-N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Features </a:t>
            </a:r>
            <a:r>
              <a:rPr lang="en-US" dirty="0" smtClean="0">
                <a:cs typeface="Arial"/>
              </a:rPr>
              <a:t>— Planning</a:t>
            </a:r>
            <a:endParaRPr lang="en-NZ" dirty="0"/>
          </a:p>
        </p:txBody>
      </p:sp>
      <p:sp>
        <p:nvSpPr>
          <p:cNvPr id="3" name="Content Placeholder 2"/>
          <p:cNvSpPr>
            <a:spLocks noGrp="1"/>
          </p:cNvSpPr>
          <p:nvPr>
            <p:ph idx="1"/>
          </p:nvPr>
        </p:nvSpPr>
        <p:spPr/>
        <p:txBody>
          <a:bodyPr/>
          <a:lstStyle/>
          <a:p>
            <a:r>
              <a:rPr lang="en-US" dirty="0" smtClean="0"/>
              <a:t>Upgrade wizard</a:t>
            </a:r>
          </a:p>
          <a:p>
            <a:r>
              <a:rPr lang="en-US" dirty="0" smtClean="0"/>
              <a:t>Ad hoc grids. New roles: Ad Hoc Grid Creator, Ad Hoc User. New functionality.</a:t>
            </a:r>
          </a:p>
          <a:p>
            <a:r>
              <a:rPr lang="en-US" dirty="0" smtClean="0"/>
              <a:t>Smart Lists</a:t>
            </a:r>
          </a:p>
          <a:p>
            <a:r>
              <a:rPr lang="en-US" dirty="0" err="1" smtClean="0"/>
              <a:t>Xwrite</a:t>
            </a:r>
            <a:r>
              <a:rPr lang="en-US" dirty="0" smtClean="0"/>
              <a:t> – push data to other cubes. </a:t>
            </a:r>
          </a:p>
          <a:p>
            <a:r>
              <a:rPr lang="en-US" dirty="0" smtClean="0"/>
              <a:t>Composite forms – tabs and more options for layout.</a:t>
            </a:r>
          </a:p>
          <a:p>
            <a:endParaRPr lang="en-N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Biography</a:t>
            </a:r>
            <a:endParaRPr lang="en-US"/>
          </a:p>
        </p:txBody>
      </p:sp>
      <p:sp>
        <p:nvSpPr>
          <p:cNvPr id="3" name="Content Placeholder 2"/>
          <p:cNvSpPr>
            <a:spLocks noGrp="1"/>
          </p:cNvSpPr>
          <p:nvPr>
            <p:ph idx="1"/>
          </p:nvPr>
        </p:nvSpPr>
        <p:spPr/>
        <p:txBody>
          <a:bodyPr/>
          <a:lstStyle/>
          <a:p>
            <a:r>
              <a:rPr lang="en-US" dirty="0" smtClean="0"/>
              <a:t>Oracle DBA since 1996</a:t>
            </a:r>
          </a:p>
          <a:p>
            <a:r>
              <a:rPr lang="en-US" dirty="0" smtClean="0"/>
              <a:t>Hyperion Reporting and Analysis Administrator since 2004</a:t>
            </a:r>
          </a:p>
          <a:p>
            <a:r>
              <a:rPr lang="en-US" dirty="0" smtClean="0"/>
              <a:t>Oracle EPM Administrator since 2008</a:t>
            </a:r>
          </a:p>
          <a:p>
            <a:r>
              <a:rPr lang="en-US" dirty="0" smtClean="0"/>
              <a:t>Apex Developer</a:t>
            </a:r>
          </a:p>
          <a:p>
            <a:r>
              <a:rPr lang="en-US" dirty="0" smtClean="0"/>
              <a:t>Life member of and Secretary for NZOUG www.nzoug.org</a:t>
            </a:r>
            <a:endParaRPr lang="en-US" dirty="0"/>
          </a:p>
        </p:txBody>
      </p:sp>
    </p:spTree>
    <p:extLst>
      <p:ext uri="{BB962C8B-B14F-4D97-AF65-F5344CB8AC3E}">
        <p14:creationId xmlns:p14="http://schemas.microsoft.com/office/powerpoint/2010/main" xmlns="" val="3181517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Features </a:t>
            </a:r>
            <a:r>
              <a:rPr lang="en-US" smtClean="0">
                <a:latin typeface="Arial"/>
                <a:cs typeface="Arial"/>
              </a:rPr>
              <a:t>— </a:t>
            </a:r>
            <a:r>
              <a:rPr lang="en-US" err="1" smtClean="0">
                <a:latin typeface="Arial"/>
                <a:cs typeface="Arial"/>
              </a:rPr>
              <a:t>SmartView</a:t>
            </a:r>
            <a:endParaRPr lang="en-NZ"/>
          </a:p>
        </p:txBody>
      </p:sp>
      <p:sp>
        <p:nvSpPr>
          <p:cNvPr id="3" name="Content Placeholder 2"/>
          <p:cNvSpPr>
            <a:spLocks noGrp="1"/>
          </p:cNvSpPr>
          <p:nvPr>
            <p:ph idx="1"/>
          </p:nvPr>
        </p:nvSpPr>
        <p:spPr/>
        <p:txBody>
          <a:bodyPr/>
          <a:lstStyle/>
          <a:p>
            <a:r>
              <a:rPr lang="en-US" dirty="0" smtClean="0"/>
              <a:t>Office 2010 32-bit support</a:t>
            </a:r>
          </a:p>
          <a:p>
            <a:r>
              <a:rPr lang="en-US" dirty="0" smtClean="0"/>
              <a:t>Outlook Integration </a:t>
            </a:r>
            <a:r>
              <a:rPr lang="en-US" dirty="0" smtClean="0">
                <a:cs typeface="Arial"/>
              </a:rPr>
              <a:t>— Task lists from Planning and Financial Close Management</a:t>
            </a:r>
            <a:endParaRPr lang="en-US" dirty="0" smtClean="0"/>
          </a:p>
          <a:p>
            <a:endParaRPr lang="en-US" dirty="0" smtClean="0"/>
          </a:p>
          <a:p>
            <a:endParaRPr lang="en-US" dirty="0" smtClean="0"/>
          </a:p>
          <a:p>
            <a:endParaRPr lang="en-US" dirty="0" smtClean="0"/>
          </a:p>
          <a:p>
            <a:pPr>
              <a:buNone/>
            </a:pPr>
            <a:endParaRPr lang="en-N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sk_lists_outlook.jpg"/>
          <p:cNvPicPr>
            <a:picLocks noGrp="1" noChangeAspect="1"/>
          </p:cNvPicPr>
          <p:nvPr>
            <p:ph idx="1"/>
          </p:nvPr>
        </p:nvPicPr>
        <p:blipFill>
          <a:blip r:embed="rId3"/>
          <a:stretch>
            <a:fillRect/>
          </a:stretch>
        </p:blipFill>
        <p:spPr>
          <a:xfrm>
            <a:off x="1353762" y="641350"/>
            <a:ext cx="7410253" cy="52006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sks.jpg"/>
          <p:cNvPicPr>
            <a:picLocks noGrp="1" noChangeAspect="1"/>
          </p:cNvPicPr>
          <p:nvPr>
            <p:ph idx="1"/>
          </p:nvPr>
        </p:nvPicPr>
        <p:blipFill>
          <a:blip r:embed="rId2"/>
          <a:stretch>
            <a:fillRect/>
          </a:stretch>
        </p:blipFill>
        <p:spPr>
          <a:xfrm>
            <a:off x="1187533" y="1223158"/>
            <a:ext cx="7189805" cy="4241800"/>
          </a:xfrm>
        </p:spPr>
      </p:pic>
      <p:cxnSp>
        <p:nvCxnSpPr>
          <p:cNvPr id="6" name="Straight Arrow Connector 5"/>
          <p:cNvCxnSpPr/>
          <p:nvPr/>
        </p:nvCxnSpPr>
        <p:spPr>
          <a:xfrm rot="16200000" flipH="1">
            <a:off x="783771" y="890649"/>
            <a:ext cx="736270" cy="49876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5400000">
            <a:off x="1472540" y="1140030"/>
            <a:ext cx="736271" cy="1588"/>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0800000" flipV="1">
            <a:off x="2266599" y="973780"/>
            <a:ext cx="630980" cy="534386"/>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897579" y="772688"/>
            <a:ext cx="2505694" cy="369332"/>
          </a:xfrm>
          <a:prstGeom prst="rect">
            <a:avLst/>
          </a:prstGeom>
          <a:noFill/>
        </p:spPr>
        <p:txBody>
          <a:bodyPr wrap="square" rtlCol="0">
            <a:spAutoFit/>
          </a:bodyPr>
          <a:lstStyle/>
          <a:p>
            <a:r>
              <a:rPr lang="en-US" dirty="0" smtClean="0"/>
              <a:t>Mark as Complete</a:t>
            </a:r>
            <a:endParaRPr lang="en-NZ" dirty="0"/>
          </a:p>
        </p:txBody>
      </p:sp>
      <p:sp>
        <p:nvSpPr>
          <p:cNvPr id="14" name="TextBox 13"/>
          <p:cNvSpPr txBox="1"/>
          <p:nvPr/>
        </p:nvSpPr>
        <p:spPr>
          <a:xfrm>
            <a:off x="438593" y="403356"/>
            <a:ext cx="1401288" cy="369332"/>
          </a:xfrm>
          <a:prstGeom prst="rect">
            <a:avLst/>
          </a:prstGeom>
          <a:noFill/>
        </p:spPr>
        <p:txBody>
          <a:bodyPr wrap="square" rtlCol="0">
            <a:spAutoFit/>
          </a:bodyPr>
          <a:lstStyle/>
          <a:p>
            <a:r>
              <a:rPr lang="en-US" dirty="0" smtClean="0"/>
              <a:t>Close</a:t>
            </a:r>
            <a:endParaRPr lang="en-NZ" dirty="0"/>
          </a:p>
        </p:txBody>
      </p:sp>
      <p:sp>
        <p:nvSpPr>
          <p:cNvPr id="15" name="TextBox 14"/>
          <p:cNvSpPr txBox="1"/>
          <p:nvPr/>
        </p:nvSpPr>
        <p:spPr>
          <a:xfrm>
            <a:off x="1565955" y="403356"/>
            <a:ext cx="1401288" cy="369332"/>
          </a:xfrm>
          <a:prstGeom prst="rect">
            <a:avLst/>
          </a:prstGeom>
          <a:noFill/>
        </p:spPr>
        <p:txBody>
          <a:bodyPr wrap="square" rtlCol="0">
            <a:spAutoFit/>
          </a:bodyPr>
          <a:lstStyle/>
          <a:p>
            <a:r>
              <a:rPr lang="en-US" dirty="0" smtClean="0"/>
              <a:t>Execute</a:t>
            </a:r>
            <a:endParaRPr lang="en-N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Features </a:t>
            </a:r>
            <a:r>
              <a:rPr lang="en-US" smtClean="0">
                <a:latin typeface="Arial"/>
                <a:cs typeface="Arial"/>
              </a:rPr>
              <a:t>— SmartView</a:t>
            </a:r>
            <a:endParaRPr lang="en-NZ"/>
          </a:p>
        </p:txBody>
      </p:sp>
      <p:sp>
        <p:nvSpPr>
          <p:cNvPr id="3" name="Content Placeholder 2"/>
          <p:cNvSpPr>
            <a:spLocks noGrp="1"/>
          </p:cNvSpPr>
          <p:nvPr>
            <p:ph idx="1"/>
          </p:nvPr>
        </p:nvSpPr>
        <p:spPr/>
        <p:txBody>
          <a:bodyPr/>
          <a:lstStyle/>
          <a:p>
            <a:r>
              <a:rPr lang="en-US" smtClean="0"/>
              <a:t>Shared Connections – set up URL in SmartView, Options, Advanced</a:t>
            </a:r>
          </a:p>
          <a:p>
            <a:pPr lvl="1" algn="ctr">
              <a:buNone/>
            </a:pPr>
            <a:r>
              <a:rPr lang="en-US" smtClean="0"/>
              <a:t>http://&lt;SS Server&gt;:19000/workspace/…</a:t>
            </a:r>
          </a:p>
          <a:p>
            <a:endParaRPr lang="en-NZ"/>
          </a:p>
        </p:txBody>
      </p:sp>
      <p:pic>
        <p:nvPicPr>
          <p:cNvPr id="4" name="Picture 3" descr="Shared_connections_setup.jpg"/>
          <p:cNvPicPr>
            <a:picLocks noChangeAspect="1"/>
          </p:cNvPicPr>
          <p:nvPr/>
        </p:nvPicPr>
        <p:blipFill>
          <a:blip r:embed="rId2"/>
          <a:stretch>
            <a:fillRect/>
          </a:stretch>
        </p:blipFill>
        <p:spPr>
          <a:xfrm>
            <a:off x="1245919" y="3418588"/>
            <a:ext cx="7239000" cy="18288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red_connections_list1.jpg"/>
          <p:cNvPicPr>
            <a:picLocks noGrp="1" noChangeAspect="1"/>
          </p:cNvPicPr>
          <p:nvPr>
            <p:ph idx="1"/>
          </p:nvPr>
        </p:nvPicPr>
        <p:blipFill>
          <a:blip r:embed="rId2"/>
          <a:stretch>
            <a:fillRect/>
          </a:stretch>
        </p:blipFill>
        <p:spPr>
          <a:xfrm>
            <a:off x="142504" y="1603169"/>
            <a:ext cx="2809875" cy="1752600"/>
          </a:xfrm>
        </p:spPr>
      </p:pic>
      <p:pic>
        <p:nvPicPr>
          <p:cNvPr id="5" name="Picture 4" descr="shared_connections_list2.jpg"/>
          <p:cNvPicPr>
            <a:picLocks noChangeAspect="1"/>
          </p:cNvPicPr>
          <p:nvPr/>
        </p:nvPicPr>
        <p:blipFill>
          <a:blip r:embed="rId3"/>
          <a:stretch>
            <a:fillRect/>
          </a:stretch>
        </p:blipFill>
        <p:spPr>
          <a:xfrm>
            <a:off x="3100821" y="1603169"/>
            <a:ext cx="2847975" cy="2647950"/>
          </a:xfrm>
          <a:prstGeom prst="rect">
            <a:avLst/>
          </a:prstGeom>
        </p:spPr>
      </p:pic>
      <p:pic>
        <p:nvPicPr>
          <p:cNvPr id="6" name="Picture 5" descr="shared_connections_list3.jpg"/>
          <p:cNvPicPr>
            <a:picLocks noChangeAspect="1"/>
          </p:cNvPicPr>
          <p:nvPr/>
        </p:nvPicPr>
        <p:blipFill>
          <a:blip r:embed="rId4"/>
          <a:stretch>
            <a:fillRect/>
          </a:stretch>
        </p:blipFill>
        <p:spPr>
          <a:xfrm>
            <a:off x="6127420" y="1603169"/>
            <a:ext cx="2838450" cy="2047875"/>
          </a:xfrm>
          <a:prstGeom prst="rect">
            <a:avLst/>
          </a:prstGeom>
        </p:spPr>
      </p:pic>
      <p:sp>
        <p:nvSpPr>
          <p:cNvPr id="7" name="Title 1"/>
          <p:cNvSpPr>
            <a:spLocks noGrp="1"/>
          </p:cNvSpPr>
          <p:nvPr>
            <p:ph type="title"/>
          </p:nvPr>
        </p:nvSpPr>
        <p:spPr>
          <a:xfrm>
            <a:off x="457200" y="274638"/>
            <a:ext cx="8229600" cy="1143000"/>
          </a:xfrm>
        </p:spPr>
        <p:txBody>
          <a:bodyPr/>
          <a:lstStyle/>
          <a:p>
            <a:r>
              <a:rPr lang="en-US" smtClean="0"/>
              <a:t>New Features </a:t>
            </a:r>
            <a:r>
              <a:rPr lang="en-US" smtClean="0">
                <a:latin typeface="Arial"/>
                <a:cs typeface="Arial"/>
              </a:rPr>
              <a:t>— SmartView</a:t>
            </a:r>
            <a:endParaRPr lang="en-N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Features </a:t>
            </a:r>
            <a:r>
              <a:rPr lang="en-US" dirty="0" smtClean="0">
                <a:latin typeface="Arial"/>
                <a:cs typeface="Arial"/>
              </a:rPr>
              <a:t>— </a:t>
            </a:r>
            <a:r>
              <a:rPr lang="en-US" dirty="0" err="1" smtClean="0">
                <a:latin typeface="Arial"/>
                <a:cs typeface="Arial"/>
              </a:rPr>
              <a:t>SmartView</a:t>
            </a:r>
            <a:endParaRPr lang="en-NZ" dirty="0"/>
          </a:p>
        </p:txBody>
      </p:sp>
      <p:sp>
        <p:nvSpPr>
          <p:cNvPr id="3" name="Content Placeholder 2"/>
          <p:cNvSpPr>
            <a:spLocks noGrp="1"/>
          </p:cNvSpPr>
          <p:nvPr>
            <p:ph idx="1"/>
          </p:nvPr>
        </p:nvSpPr>
        <p:spPr/>
        <p:txBody>
          <a:bodyPr/>
          <a:lstStyle/>
          <a:p>
            <a:r>
              <a:rPr lang="en-US" dirty="0" smtClean="0"/>
              <a:t>Ad Hoc Grids </a:t>
            </a:r>
            <a:r>
              <a:rPr lang="en-US" dirty="0" smtClean="0">
                <a:cs typeface="Arial"/>
              </a:rPr>
              <a:t>— can save as data forms. Replaces Smart Slice functionality.</a:t>
            </a:r>
            <a:endParaRPr lang="en-N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Features </a:t>
            </a:r>
            <a:r>
              <a:rPr lang="en-US" dirty="0" smtClean="0">
                <a:latin typeface="Arial"/>
                <a:cs typeface="Arial"/>
              </a:rPr>
              <a:t>— LCM</a:t>
            </a:r>
            <a:endParaRPr lang="en-NZ" dirty="0"/>
          </a:p>
        </p:txBody>
      </p:sp>
      <p:sp>
        <p:nvSpPr>
          <p:cNvPr id="3" name="Content Placeholder 2"/>
          <p:cNvSpPr>
            <a:spLocks noGrp="1"/>
          </p:cNvSpPr>
          <p:nvPr>
            <p:ph idx="1"/>
          </p:nvPr>
        </p:nvSpPr>
        <p:spPr/>
        <p:txBody>
          <a:bodyPr/>
          <a:lstStyle/>
          <a:p>
            <a:r>
              <a:rPr lang="en-US" dirty="0" smtClean="0"/>
              <a:t>Can now migrate </a:t>
            </a:r>
            <a:r>
              <a:rPr lang="en-US" dirty="0" err="1" smtClean="0"/>
              <a:t>Essbase</a:t>
            </a:r>
            <a:r>
              <a:rPr lang="en-US" dirty="0" smtClean="0"/>
              <a:t> application cube data.</a:t>
            </a:r>
          </a:p>
          <a:p>
            <a:r>
              <a:rPr lang="en-US" dirty="0" smtClean="0"/>
              <a:t>Can create the application shell during import for </a:t>
            </a:r>
            <a:r>
              <a:rPr lang="en-US" dirty="0" err="1" smtClean="0"/>
              <a:t>Essbase</a:t>
            </a:r>
            <a:r>
              <a:rPr lang="en-US" dirty="0" smtClean="0"/>
              <a:t>, Planning and Financial Management Applications.</a:t>
            </a:r>
          </a:p>
          <a:p>
            <a:endParaRPr lang="en-US" dirty="0" smtClean="0"/>
          </a:p>
          <a:p>
            <a:endParaRPr lang="en-N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Reporting</a:t>
            </a:r>
            <a:endParaRPr lang="en-NZ" dirty="0"/>
          </a:p>
        </p:txBody>
      </p:sp>
      <p:sp>
        <p:nvSpPr>
          <p:cNvPr id="3" name="Content Placeholder 2"/>
          <p:cNvSpPr>
            <a:spLocks noGrp="1"/>
          </p:cNvSpPr>
          <p:nvPr>
            <p:ph idx="1"/>
          </p:nvPr>
        </p:nvSpPr>
        <p:spPr/>
        <p:txBody>
          <a:bodyPr/>
          <a:lstStyle/>
          <a:p>
            <a:r>
              <a:rPr lang="en-US" dirty="0" smtClean="0"/>
              <a:t>CMC now incorporated into the Administer module.</a:t>
            </a:r>
          </a:p>
          <a:p>
            <a:r>
              <a:rPr lang="en-US" dirty="0" smtClean="0"/>
              <a:t>SFTP now available for distribution of report output.</a:t>
            </a:r>
          </a:p>
          <a:p>
            <a:r>
              <a:rPr lang="en-US" dirty="0" smtClean="0"/>
              <a:t>New roles: IR HTML Viewer and IR </a:t>
            </a:r>
            <a:r>
              <a:rPr lang="en-US" dirty="0" err="1" smtClean="0"/>
              <a:t>WebClient</a:t>
            </a:r>
            <a:r>
              <a:rPr lang="en-US" dirty="0" smtClean="0"/>
              <a:t> Viewer.</a:t>
            </a:r>
            <a:endParaRPr lang="en-N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NZ" dirty="0"/>
          </a:p>
        </p:txBody>
      </p:sp>
      <p:sp>
        <p:nvSpPr>
          <p:cNvPr id="3" name="Content Placeholder 2"/>
          <p:cNvSpPr>
            <a:spLocks noGrp="1"/>
          </p:cNvSpPr>
          <p:nvPr>
            <p:ph idx="1"/>
          </p:nvPr>
        </p:nvSpPr>
        <p:spPr/>
        <p:txBody>
          <a:bodyPr>
            <a:normAutofit lnSpcReduction="10000"/>
          </a:bodyPr>
          <a:lstStyle/>
          <a:p>
            <a:r>
              <a:rPr lang="en-US" dirty="0" smtClean="0"/>
              <a:t>Read the upgrade documentation very, very carefully.</a:t>
            </a:r>
          </a:p>
          <a:p>
            <a:r>
              <a:rPr lang="en-US" dirty="0" smtClean="0"/>
              <a:t>Allow lots of time for the first installation and setup.</a:t>
            </a:r>
          </a:p>
          <a:p>
            <a:r>
              <a:rPr lang="en-US" dirty="0" smtClean="0"/>
              <a:t>Practice.</a:t>
            </a:r>
          </a:p>
          <a:p>
            <a:r>
              <a:rPr lang="en-US" dirty="0" smtClean="0"/>
              <a:t>Use a reliable consulting source.</a:t>
            </a:r>
          </a:p>
          <a:p>
            <a:r>
              <a:rPr lang="en-US" dirty="0" smtClean="0"/>
              <a:t>Opportunity. Allow time for testing new features and improved functionality.</a:t>
            </a:r>
            <a:endParaRPr lang="en-N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NZ"/>
          </a:p>
        </p:txBody>
      </p:sp>
      <p:sp>
        <p:nvSpPr>
          <p:cNvPr id="3" name="Content Placeholder 2"/>
          <p:cNvSpPr>
            <a:spLocks noGrp="1"/>
          </p:cNvSpPr>
          <p:nvPr>
            <p:ph idx="1"/>
          </p:nvPr>
        </p:nvSpPr>
        <p:spPr/>
        <p:txBody>
          <a:bodyPr/>
          <a:lstStyle/>
          <a:p>
            <a:r>
              <a:rPr lang="en-US" dirty="0" smtClean="0"/>
              <a:t>Use the tools provided:</a:t>
            </a:r>
          </a:p>
          <a:p>
            <a:pPr lvl="1">
              <a:buNone/>
            </a:pPr>
            <a:r>
              <a:rPr lang="en-US" dirty="0" err="1" smtClean="0"/>
              <a:t>WebLogic</a:t>
            </a:r>
            <a:r>
              <a:rPr lang="en-US" dirty="0" smtClean="0"/>
              <a:t> Admin Console</a:t>
            </a:r>
          </a:p>
          <a:p>
            <a:pPr lvl="1">
              <a:buNone/>
            </a:pPr>
            <a:r>
              <a:rPr lang="en-US" dirty="0" smtClean="0"/>
              <a:t>EPM System Diagnostics</a:t>
            </a:r>
          </a:p>
          <a:p>
            <a:pPr lvl="1">
              <a:buNone/>
            </a:pPr>
            <a:r>
              <a:rPr lang="en-US" dirty="0" smtClean="0"/>
              <a:t>SQL Developer</a:t>
            </a:r>
          </a:p>
          <a:p>
            <a:pPr lvl="1">
              <a:buNone/>
            </a:pPr>
            <a:r>
              <a:rPr lang="en-US" dirty="0" smtClean="0"/>
              <a:t>My Oracle Support</a:t>
            </a:r>
          </a:p>
          <a:p>
            <a:pPr lvl="1">
              <a:buNone/>
            </a:pPr>
            <a:r>
              <a:rPr lang="en-US" dirty="0" smtClean="0"/>
              <a:t>Certification Matrix</a:t>
            </a:r>
          </a:p>
          <a:p>
            <a:r>
              <a:rPr lang="en-US" smtClean="0"/>
              <a:t>Training</a:t>
            </a:r>
            <a:endParaRPr lang="en-US" dirty="0" smtClean="0"/>
          </a:p>
          <a:p>
            <a:pPr>
              <a:buNone/>
            </a:pPr>
            <a:endParaRPr lang="en-US" dirty="0" smtClean="0"/>
          </a:p>
          <a:p>
            <a:endParaRPr lang="en-N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NZ" dirty="0"/>
          </a:p>
        </p:txBody>
      </p:sp>
      <p:sp>
        <p:nvSpPr>
          <p:cNvPr id="3" name="Content Placeholder 2"/>
          <p:cNvSpPr>
            <a:spLocks noGrp="1"/>
          </p:cNvSpPr>
          <p:nvPr>
            <p:ph idx="1"/>
          </p:nvPr>
        </p:nvSpPr>
        <p:spPr/>
        <p:txBody>
          <a:bodyPr/>
          <a:lstStyle/>
          <a:p>
            <a:r>
              <a:rPr lang="en-US" dirty="0" smtClean="0"/>
              <a:t>Background</a:t>
            </a:r>
          </a:p>
          <a:p>
            <a:r>
              <a:rPr lang="en-US" dirty="0" smtClean="0"/>
              <a:t>Environment</a:t>
            </a:r>
          </a:p>
          <a:p>
            <a:r>
              <a:rPr lang="en-US" dirty="0" smtClean="0"/>
              <a:t>Changes to the EPM Architecture</a:t>
            </a:r>
          </a:p>
          <a:p>
            <a:r>
              <a:rPr lang="en-US" dirty="0" smtClean="0"/>
              <a:t>Installation and Configuration</a:t>
            </a:r>
          </a:p>
          <a:p>
            <a:r>
              <a:rPr lang="en-US" dirty="0" smtClean="0"/>
              <a:t>New Application Features</a:t>
            </a:r>
          </a:p>
          <a:p>
            <a:r>
              <a:rPr lang="en-US" dirty="0" smtClean="0"/>
              <a:t>Conclusions</a:t>
            </a:r>
            <a:endParaRPr lang="en-N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History</a:t>
            </a:r>
            <a:endParaRPr lang="en-NZ"/>
          </a:p>
        </p:txBody>
      </p:sp>
      <p:sp>
        <p:nvSpPr>
          <p:cNvPr id="3" name="Content Placeholder 2"/>
          <p:cNvSpPr>
            <a:spLocks noGrp="1"/>
          </p:cNvSpPr>
          <p:nvPr>
            <p:ph idx="1"/>
          </p:nvPr>
        </p:nvSpPr>
        <p:spPr/>
        <p:txBody>
          <a:bodyPr>
            <a:normAutofit fontScale="92500"/>
          </a:bodyPr>
          <a:lstStyle/>
          <a:p>
            <a:r>
              <a:rPr lang="en-US" dirty="0" smtClean="0"/>
              <a:t>1997 WRC buys Brio Intelligence as corporate reporting tool.</a:t>
            </a:r>
          </a:p>
          <a:p>
            <a:r>
              <a:rPr lang="en-US" dirty="0" smtClean="0"/>
              <a:t>2003 Hyperion acquires Brio Corporation. Architecture changes from client server to three tier, rebranded Hyperion Performance Suite.</a:t>
            </a:r>
          </a:p>
          <a:p>
            <a:r>
              <a:rPr lang="en-US" dirty="0" smtClean="0"/>
              <a:t>2007 Oracle acquires Hyperion. Rebranded Oracle EPM.</a:t>
            </a:r>
          </a:p>
          <a:p>
            <a:r>
              <a:rPr lang="en-US" dirty="0" smtClean="0"/>
              <a:t>2008 WRC implements Hyperion Planning.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History continued</a:t>
            </a:r>
            <a:endParaRPr lang="en-NZ"/>
          </a:p>
        </p:txBody>
      </p:sp>
      <p:sp>
        <p:nvSpPr>
          <p:cNvPr id="3" name="Content Placeholder 2"/>
          <p:cNvSpPr>
            <a:spLocks noGrp="1"/>
          </p:cNvSpPr>
          <p:nvPr>
            <p:ph idx="1"/>
          </p:nvPr>
        </p:nvSpPr>
        <p:spPr/>
        <p:txBody>
          <a:bodyPr/>
          <a:lstStyle/>
          <a:p>
            <a:r>
              <a:rPr lang="en-US" smtClean="0"/>
              <a:t>2009 upgrade from 9.3.1 to 11.1.1.2</a:t>
            </a:r>
          </a:p>
          <a:p>
            <a:r>
              <a:rPr lang="en-US" smtClean="0"/>
              <a:t>2011 upgrade from 11.1.1.2 to 11.1.2</a:t>
            </a:r>
            <a:endParaRPr lang="en-N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Environment</a:t>
            </a:r>
            <a:endParaRPr lang="en-NZ"/>
          </a:p>
        </p:txBody>
      </p:sp>
      <p:sp>
        <p:nvSpPr>
          <p:cNvPr id="3" name="Content Placeholder 2"/>
          <p:cNvSpPr>
            <a:spLocks noGrp="1"/>
          </p:cNvSpPr>
          <p:nvPr>
            <p:ph idx="1"/>
          </p:nvPr>
        </p:nvSpPr>
        <p:spPr/>
        <p:txBody>
          <a:bodyPr/>
          <a:lstStyle/>
          <a:p>
            <a:pPr algn="ctr">
              <a:buNone/>
            </a:pPr>
            <a:r>
              <a:rPr lang="en-US" dirty="0" smtClean="0"/>
              <a:t>Pre-Upgrade V11.1.1.2.0</a:t>
            </a:r>
          </a:p>
          <a:p>
            <a:r>
              <a:rPr lang="en-US" dirty="0" err="1" smtClean="0"/>
              <a:t>Essbase</a:t>
            </a:r>
            <a:r>
              <a:rPr lang="en-US" dirty="0" smtClean="0"/>
              <a:t> – Windows Server 2003 64-bit</a:t>
            </a:r>
          </a:p>
          <a:p>
            <a:r>
              <a:rPr lang="en-US" dirty="0" smtClean="0"/>
              <a:t>Workspace, Reporting &amp; Analysis (IR and FR) – Windows Server 2003 32-bit</a:t>
            </a:r>
          </a:p>
          <a:p>
            <a:r>
              <a:rPr lang="en-US" dirty="0" smtClean="0"/>
              <a:t>Shared Services, Planning – Windows Server 2003 32-bit</a:t>
            </a:r>
          </a:p>
          <a:p>
            <a:r>
              <a:rPr lang="en-US" dirty="0" smtClean="0"/>
              <a:t>Oracle for repository database</a:t>
            </a:r>
            <a:endParaRPr lang="en-N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Environment</a:t>
            </a:r>
            <a:endParaRPr lang="en-NZ"/>
          </a:p>
        </p:txBody>
      </p:sp>
      <p:sp>
        <p:nvSpPr>
          <p:cNvPr id="3" name="Content Placeholder 2"/>
          <p:cNvSpPr>
            <a:spLocks noGrp="1"/>
          </p:cNvSpPr>
          <p:nvPr>
            <p:ph idx="1"/>
          </p:nvPr>
        </p:nvSpPr>
        <p:spPr/>
        <p:txBody>
          <a:bodyPr/>
          <a:lstStyle/>
          <a:p>
            <a:pPr algn="ctr">
              <a:buNone/>
            </a:pPr>
            <a:r>
              <a:rPr lang="en-US" dirty="0" smtClean="0"/>
              <a:t>Post-Upgrade V11.1.2.1.0</a:t>
            </a:r>
          </a:p>
          <a:p>
            <a:r>
              <a:rPr lang="en-US" dirty="0" err="1" smtClean="0"/>
              <a:t>Essbase</a:t>
            </a:r>
            <a:r>
              <a:rPr lang="en-US" dirty="0" smtClean="0"/>
              <a:t> – Windows Server 2008 R2 64-bit</a:t>
            </a:r>
          </a:p>
          <a:p>
            <a:r>
              <a:rPr lang="en-US" dirty="0" smtClean="0"/>
              <a:t>Reporting &amp; Analysis – Windows Server 2008 R2 64-bit</a:t>
            </a:r>
          </a:p>
          <a:p>
            <a:r>
              <a:rPr lang="en-US" dirty="0" smtClean="0"/>
              <a:t>Shared Services, Workspace, Planning – Windows Server 2008 R2 64-bit</a:t>
            </a:r>
          </a:p>
          <a:p>
            <a:r>
              <a:rPr lang="en-US" dirty="0" smtClean="0"/>
              <a:t>Oracle for repository database</a:t>
            </a:r>
            <a:endParaRPr lang="en-NZ" dirty="0" smtClean="0"/>
          </a:p>
          <a:p>
            <a:endParaRPr lang="en-N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Architecture</a:t>
            </a:r>
            <a:endParaRPr lang="en-NZ" dirty="0"/>
          </a:p>
        </p:txBody>
      </p:sp>
      <p:sp>
        <p:nvSpPr>
          <p:cNvPr id="3" name="Content Placeholder 2"/>
          <p:cNvSpPr>
            <a:spLocks noGrp="1"/>
          </p:cNvSpPr>
          <p:nvPr>
            <p:ph idx="1"/>
          </p:nvPr>
        </p:nvSpPr>
        <p:spPr/>
        <p:txBody>
          <a:bodyPr>
            <a:normAutofit/>
          </a:bodyPr>
          <a:lstStyle/>
          <a:p>
            <a:r>
              <a:rPr lang="en-US" dirty="0" smtClean="0"/>
              <a:t>Workspace now part of Foundation Services. Just one JVM for the Web application.</a:t>
            </a:r>
          </a:p>
          <a:p>
            <a:r>
              <a:rPr lang="en-US" dirty="0" err="1" smtClean="0"/>
              <a:t>WebLogic</a:t>
            </a:r>
            <a:r>
              <a:rPr lang="en-US" dirty="0" smtClean="0"/>
              <a:t> Server now default Application Server instead of Tomcat.</a:t>
            </a:r>
          </a:p>
          <a:p>
            <a:r>
              <a:rPr lang="en-US" dirty="0" smtClean="0"/>
              <a:t>Supports Windows 2008 R2 32- and 64-bit.</a:t>
            </a:r>
          </a:p>
          <a:p>
            <a:r>
              <a:rPr lang="en-US" dirty="0" smtClean="0"/>
              <a:t>Oracle repository database character set</a:t>
            </a:r>
          </a:p>
          <a:p>
            <a:r>
              <a:rPr lang="en-US" dirty="0" err="1" smtClean="0"/>
              <a:t>Essbase</a:t>
            </a:r>
            <a:r>
              <a:rPr lang="en-US" dirty="0" smtClean="0"/>
              <a:t> service managed by OPMN.</a:t>
            </a:r>
          </a:p>
          <a:p>
            <a:endParaRPr lang="en-N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Architecture cont</a:t>
            </a:r>
            <a:endParaRPr lang="en-NZ" dirty="0"/>
          </a:p>
        </p:txBody>
      </p:sp>
      <p:sp>
        <p:nvSpPr>
          <p:cNvPr id="3" name="Content Placeholder 2"/>
          <p:cNvSpPr>
            <a:spLocks noGrp="1"/>
          </p:cNvSpPr>
          <p:nvPr>
            <p:ph idx="1"/>
          </p:nvPr>
        </p:nvSpPr>
        <p:spPr/>
        <p:txBody>
          <a:bodyPr/>
          <a:lstStyle/>
          <a:p>
            <a:r>
              <a:rPr lang="en-US" dirty="0" smtClean="0"/>
              <a:t>Oracle HTTP Server default Web Server. Managed by OPMN.</a:t>
            </a:r>
          </a:p>
          <a:p>
            <a:r>
              <a:rPr lang="en-US" dirty="0" smtClean="0"/>
              <a:t>No more </a:t>
            </a:r>
            <a:r>
              <a:rPr lang="en-US" dirty="0" err="1" smtClean="0"/>
              <a:t>OpenLDAP</a:t>
            </a:r>
            <a:r>
              <a:rPr lang="en-US" dirty="0" smtClean="0"/>
              <a:t>.</a:t>
            </a:r>
          </a:p>
          <a:p>
            <a:r>
              <a:rPr lang="en-US" dirty="0" smtClean="0"/>
              <a:t>Oracle Diagnostic Logging</a:t>
            </a:r>
            <a:endParaRPr lang="en-NZ"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2796</TotalTime>
  <Words>2015</Words>
  <Application>Microsoft Office PowerPoint</Application>
  <PresentationFormat>On-screen Show (4:3)</PresentationFormat>
  <Paragraphs>218</Paragraphs>
  <Slides>29</Slides>
  <Notes>22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Upgrading to Oracle EPM 11.1.2 — A Real Life Experience</vt:lpstr>
      <vt:lpstr>Biography</vt:lpstr>
      <vt:lpstr>Agenda</vt:lpstr>
      <vt:lpstr>History</vt:lpstr>
      <vt:lpstr>History continued</vt:lpstr>
      <vt:lpstr>Environment</vt:lpstr>
      <vt:lpstr>Environment</vt:lpstr>
      <vt:lpstr>Changes to Architecture</vt:lpstr>
      <vt:lpstr>Changes to Architecture cont</vt:lpstr>
      <vt:lpstr>Changes to Architecture cont</vt:lpstr>
      <vt:lpstr>Installation</vt:lpstr>
      <vt:lpstr>Configuration</vt:lpstr>
      <vt:lpstr>Client Changes</vt:lpstr>
      <vt:lpstr>V11.1.1.x</vt:lpstr>
      <vt:lpstr>V11.1.2.1</vt:lpstr>
      <vt:lpstr>New Features — Planning</vt:lpstr>
      <vt:lpstr>New Features — Planning</vt:lpstr>
      <vt:lpstr>New Features — Planning</vt:lpstr>
      <vt:lpstr>New Features — Planning</vt:lpstr>
      <vt:lpstr>New Features — SmartView</vt:lpstr>
      <vt:lpstr>Slide 21</vt:lpstr>
      <vt:lpstr>Slide 22</vt:lpstr>
      <vt:lpstr>New Features — SmartView</vt:lpstr>
      <vt:lpstr>New Features — SmartView</vt:lpstr>
      <vt:lpstr>New Features — SmartView</vt:lpstr>
      <vt:lpstr>New Features — LCM</vt:lpstr>
      <vt:lpstr>Interactive Reporting</vt:lpstr>
      <vt:lpstr>Conclusions</vt:lpstr>
      <vt:lpstr>Conclusions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Renneisen</dc:creator>
  <cp:lastModifiedBy>Erica Harris</cp:lastModifiedBy>
  <cp:revision>118</cp:revision>
  <dcterms:created xsi:type="dcterms:W3CDTF">2011-05-24T00:56:24Z</dcterms:created>
  <dcterms:modified xsi:type="dcterms:W3CDTF">2011-10-29T08:11:28Z</dcterms:modified>
</cp:coreProperties>
</file>