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0" r:id="rId4"/>
    <p:sldId id="266" r:id="rId5"/>
    <p:sldId id="287" r:id="rId6"/>
    <p:sldId id="259" r:id="rId7"/>
    <p:sldId id="288" r:id="rId8"/>
    <p:sldId id="289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3" r:id="rId22"/>
    <p:sldId id="279" r:id="rId23"/>
    <p:sldId id="280" r:id="rId24"/>
    <p:sldId id="277" r:id="rId25"/>
    <p:sldId id="281" r:id="rId26"/>
    <p:sldId id="278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126"/>
    <a:srgbClr val="1426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21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B0CB4-8E8D-4928-AD70-B7DFD6C476DA}" type="datetimeFigureOut">
              <a:rPr lang="en-NZ" smtClean="0"/>
              <a:pPr/>
              <a:t>1/11/2011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6FC9-0F3F-4D49-8333-8084F56F64C8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F5C0-E3A4-4C08-9D75-D72B5834A319}" type="datetimeFigureOut">
              <a:rPr lang="en-NZ" smtClean="0"/>
              <a:t>1/11/2011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BC86-5EA1-4A2F-932E-C8F43321164D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840" y="8684462"/>
            <a:ext cx="2971460" cy="45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5" tIns="46513" rIns="93025" bIns="46513" anchor="b"/>
          <a:lstStyle/>
          <a:p>
            <a:pPr algn="r" defTabSz="929404"/>
            <a:fld id="{1026B5D3-152A-48C9-8C46-9CF3E2AC5C61}" type="slidenum">
              <a:rPr lang="en-US" sz="1200"/>
              <a:pPr algn="r" defTabSz="929404"/>
              <a:t>8</a:t>
            </a:fld>
            <a:endParaRPr lang="en-US" sz="1200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81" y="4343066"/>
            <a:ext cx="5027839" cy="4115802"/>
          </a:xfrm>
          <a:noFill/>
          <a:ln/>
        </p:spPr>
        <p:txBody>
          <a:bodyPr lIns="93025" tIns="46513" rIns="93025" bIns="46513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00300"/>
            <a:ext cx="7772400" cy="1470025"/>
          </a:xfrm>
        </p:spPr>
        <p:txBody>
          <a:bodyPr/>
          <a:lstStyle>
            <a:lvl1pPr>
              <a:defRPr b="1">
                <a:solidFill>
                  <a:srgbClr val="D06126"/>
                </a:solidFill>
              </a:defRPr>
            </a:lvl1pPr>
          </a:lstStyle>
          <a:p>
            <a:r>
              <a:rPr lang="en-AU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40200"/>
            <a:ext cx="6400800" cy="15589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Speaker Name</a:t>
            </a:r>
          </a:p>
          <a:p>
            <a:r>
              <a:rPr lang="en-AU" dirty="0" smtClean="0"/>
              <a:t>Speaker Organisation</a:t>
            </a:r>
          </a:p>
          <a:p>
            <a:r>
              <a:rPr lang="en-AU" dirty="0" smtClean="0"/>
              <a:t>Speaker 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9148445" cy="12446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1750" y="5794375"/>
            <a:ext cx="2952750" cy="71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894208" y="6540008"/>
            <a:ext cx="627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n-US" sz="14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most comprehensive Oracle applications &amp; technology content under one roof</a:t>
            </a:r>
            <a:endParaRPr lang="en-US" sz="1400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8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1005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6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5148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51487"/>
          </a:xfrm>
        </p:spPr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9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53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218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9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0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84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919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87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251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69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381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43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0" y="1"/>
            <a:ext cx="9144000" cy="48961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894208" y="6540008"/>
            <a:ext cx="627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n-US" sz="14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most comprehensive Oracle applications &amp; technology content under one roof</a:t>
            </a:r>
            <a:endParaRPr lang="en-US" sz="1400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9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D061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26" Type="http://schemas.openxmlformats.org/officeDocument/2006/relationships/image" Target="../media/image26.png"/><Relationship Id="rId3" Type="http://schemas.openxmlformats.org/officeDocument/2006/relationships/hyperlink" Target="http://www.stats.govt.nz/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vensdown.co.nz/default.htm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23" Type="http://schemas.openxmlformats.org/officeDocument/2006/relationships/image" Target="../media/image23.gif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F5 A+ Front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632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Procure to Pay Automation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Bevan Wright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Fusion5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22" name="Picture 2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5494873"/>
            <a:ext cx="952500" cy="838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8172" y="5494873"/>
            <a:ext cx="385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NZ Oracle User Group</a:t>
            </a:r>
            <a:r>
              <a:rPr lang="en-NZ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657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ApprovalPlus – Invoice Process</a:t>
            </a:r>
            <a:endParaRPr lang="en-N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3937" y="1600200"/>
            <a:ext cx="62361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ApprovalPlus – Scanning Invoices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96142"/>
          </a:xfrm>
        </p:spPr>
        <p:txBody>
          <a:bodyPr>
            <a:normAutofit/>
          </a:bodyPr>
          <a:lstStyle/>
          <a:p>
            <a:r>
              <a:rPr lang="en-NZ" sz="2200" dirty="0" smtClean="0"/>
              <a:t>Options:</a:t>
            </a:r>
          </a:p>
          <a:p>
            <a:pPr lvl="1"/>
            <a:r>
              <a:rPr lang="en-NZ" sz="2200" dirty="0" smtClean="0"/>
              <a:t>Outsource Service</a:t>
            </a:r>
          </a:p>
          <a:p>
            <a:pPr lvl="1"/>
            <a:r>
              <a:rPr lang="en-NZ" sz="2200" dirty="0" smtClean="0"/>
              <a:t>OCR Engine (Optical Character Recognition)</a:t>
            </a:r>
          </a:p>
          <a:p>
            <a:pPr lvl="1"/>
            <a:r>
              <a:rPr lang="en-NZ" sz="2200" dirty="0" smtClean="0"/>
              <a:t>Manual Entry</a:t>
            </a:r>
            <a:endParaRPr lang="en-NZ" sz="2200" dirty="0"/>
          </a:p>
        </p:txBody>
      </p:sp>
      <p:pic>
        <p:nvPicPr>
          <p:cNvPr id="3074" name="Picture 2" descr="http://www.scantastik.com/hardware/canon-scanners/images/dr-2080c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332" y="3450977"/>
            <a:ext cx="1486745" cy="1315770"/>
          </a:xfrm>
          <a:prstGeom prst="rect">
            <a:avLst/>
          </a:prstGeom>
          <a:noFill/>
        </p:spPr>
      </p:pic>
      <p:sp>
        <p:nvSpPr>
          <p:cNvPr id="3076" name="AutoShape 4" descr="data:image/jpg;base64,/9j/4AAQSkZJRgABAQAAAQABAAD/2wCEAAkGBhQPERIPEA4QDw8QDxAQEBAREA8UDw8QFBAVFBQQFBUXHCceFxkjGRQVHy8gIycpLCwsFR4xNTAqNSYrLCkBCQoKDgwOGg8PFykeHBgqKikpNSksKiwpKSwsKSwpKSkpLCkpKSwsNSkpKSkpLCowKSksLCwpKSkpKSkpLykpKf/AABEIAM0A9gMBIgACEQEDEQH/xAAcAAABBQEBAQAAAAAAAAAAAAAAAgMEBQYBBwj/xABNEAACAQIBBQgMCwgBBAMAAAABAgADEQQFBhIhMRNBUVJzgZGSByIjMlNhcaGxstHSFBUkM0JicnSTosE0Q4KzwsTh8FQWF4TiJVWD/8QAGAEBAQEBAQAAAAAAAAAAAAAAAAIBAwT/xAAlEQEBAAIABQQDAQEAAAAAAAAAAQIREiExMlEDE0GBQpHwImH/2gAMAwEAAhEDEQA/APcYQhAIQhAIQhAIQhA4TPn5FxFbSamazgMNlQ7Tckaz4188+gKvenyH0Tx7NJL0ay8LAatR10wJ1wupajKbZxMnY4G70qxQA30agBHlLNYCHwTEH91XP/kUODy+IzcJgFphyEd702Bpl3fdN/RGmxGvZzyvbDpon/4xgAU7XRo8Da9v0dn8c7Y+pv4/v25XHXz/AH6YzGGsh0SGR7aVnxWH1rrF7X4Rt8RmgyBlKvRouKe6NUNeijqrmyaQs7kaQ1C3DL3DUwKakYfc++7no0roNI+O2vbq4ZSZKoMwrBKyUSMSjEvTDhgC3aAHYSba/FJ9T1N43l0Vjjq729myaxNGkSbk0kudes6I1yTIuS/maXJJ6okqeZ2EIQgEIQgEIQgEIQgEIQgEIQgEIQgEIQgEIQgEIQgEIQgEIQgcYXFuGeO5pABKoLAWqLtNvoz2OeXYrsRVHZm3fDkFiRpU2JAuSBOmOtWWpy2fSlTQkrUVS3fdsus3JvrJ4Ts4Z01F8OvWpa5BHYYba1XDFQQSBR1kb4BI2xjH5hYOklSpuRbck07FsMl+AaTJZfKYsnlnNaCkSQUqqy316gb+K6kcIMzWRzbdtKwPwinexsL3a9r715OyfkqkpNHDistmqkJSxmFUEo6KW0VXbZr/AMM0OAzeo0GKqGcuQ5ao4J1XGoC3CemZlZjNeWyW/TbZK+YpcknqiSozgltTQDUAigdAj0hQhCEAhOFrbTaNti0H016RAdhI5x6cceeHxgnHHQYEiERSrBhdSDFFrbTaB2ELwgEIRD1lXayjykCAuE4rX1g3HDOwCEIQCEIQCEJDrZZoIxR8RSVhqKmooIPARfVAmQiadQMAykMDrBBBBHiMVAIQhAIQhAJic4qejTr0wSrsugtzoDbqs5UjWPLNtKrONrUhyi+gxBgqGKanUaoHpsb1rK+KGiQ9ZCCQKYPegnmlwlZzX0wunS0TYrSqlrW1WsDcnosZXYn5w+WeiYH5qnyaeqJV0z7LoLZVHAqjoEchCS0SsxOOYsypqANr7/8AiWcoTV2nhJJ5zeAo0idbNfznzzm5jhPTKrF5Y0SVBAsSNlzq1b+oa/FK+rlkHazH+JgOgWErQ0jAf6TGt2QfSXnf2mZk5VXirzgE+eHx4BssPJGmbaGviFKsErik5UhaispZCRqaxNjbbYzxnKz16tVqeNyhXxRpVXXR0rU7qxGkBewuBfvd+ejjLnj88wGXCGq1SDraq5YAG5uxN77J0wsxu6zLmMlZQOEqLWou9NlNwN0IQggggg7RYz0DDZ413RTZ9IjXawUG/OZ5zgsPb6Oogg3tv+QTU5PYWF9I2HGsB0DUJuecy+GYzS+q5UxNQa3AO8GqNbb4reiSMjZIBJapTdy7aVQ0lchjsBuRwW6JGwKhwNzpliD34sFB+023mm4wGUd0srCz23jcGctrSMLhVpLoouiu21yfTHoQkghCEAhIeVMr0sKhqV6i01AJ17TbgG/K7C564WowUVSpOwupVenYJur1ZtJzmxb0sLWqUwS6pqttAJAZuYEnmnjVasalilQ03F+1IDK194jf5iDPeAb+MHzzFZSzJwhqM24kXcmy1KiqN/UAbDyTr6ecx6pyxtY7N/PSrhHCHVfbSJJpVbbSh4egjgInoeS+yBhK5CGsKNXVdKva6/E2wjxzO5QzDw9VdEGoh4S2mLjYdeu44QbzMZb7H1fR7QCvo7GUjTPjKm2vyS/8Z/8AE/6xe1o4YXBBB2EEEGKnzXhcv47Jr6K1a1Eg944bRPM02eRezg62XF4cON96Rs3l0TIy9KzoqZx7DCZil2RMKwBO6qSAbGkbi+8bRQ7IeDN+6PqJB7lU2jbvTnwZeFbjSzJZ95x06CijpA1SVcqdOyprAJIU6yd7/TI/7hYPwr/hVPZPNM4M5KlSvVenU06L1GamSp7z6PmsJeGHPmnLLlyGIznYkutNXG/oMSRzGxlvhuzaqKqNhj2qhdRO8Lb5mROUXO1UPlU+2RquMV9bUMOx2XNEnWNW2ei4YeHPiyb3/vjT/wCM/mP9USezgu9QPV/955/u6f8AGw34LQ+EU/8AjYb8F/bJ4MG7yer4Hsh1a9MVEpU1Vr2DK2lqJG8/iinzpojUS9xqPaNPM6Oc1RFCotJVGwCnUAG/+sj1MsuxuTc+Wv70jL05eipl5b3E4vDVGLGriBpEmwVbC/BdYyfgvhcT0J7swvxm3D+av70PjNuH81f3pPt3y3ijcWwnhcR0J7s4VwnhcR+T3ZhvjVuN+av7058atxh1q3vRwXycUbr5J4XEfk92JOHyeTpMlZmOssXYXPDYECYf41bjDrVvenPjRuMOvW96Pbvk4o3qfABso1Ou/vSQMdghbuDm2wFn0ejTtPOlxzNsa/kqV/fgaz8Lfi4j349u+Tjj1SnndRTvaTC2ztRq/NJWGz2UuoAYDSW50Rsvr+lwTyDSfhb8bE+/O0nqKbhnuOGtiD/XHtXyccfSwN9Y2Tsy/Y2aocn0mqsWJapoX+jTDlQo8Wo2monKzV0uCEITB5b2QMo1RiitWmRSCgUr7GXfZTsOvaJkqz6tKkQfEe9HiI2rPc8q5JpYqmaVZA6HZxlO8yneM8fzrzNrZPbdFJqYcmy1QO9v9CoN4+PYfNPT6eUs05ZTXM7mx2RqmGYUnuyb9JzsHDTb2dE9FpY9cQi10voVO2F7X4NfOJ4o1RWtpKoYa7EAoTwi+wz1XNWoTgcMbXuhN7gfTaR6k0rG7XKLfftO6A4R0GNLUNu9O3eK/qYbseI35PenFbmKwdOsujVVKi8V00h55nKvY6wW6CqitSYX7VddO/CFa9jL9qh4jdKe9GmqniN0p70qZWdGalU9XMyg37yrfjaNPSB4QSNvjiRmRRAsKlUACwHc9Q6Jb7qeI3SntihWPEPSntle5l5Zwxl8qZm013JRWqjdq60ibJqUo7tbVtIQjnkXKnY03TXTxtSmRs7mNXQwmkypVJfCgqR8rGu6/wDGrneMsiZnHl5bwx5Tj8za2CAqVMYa6FtDQNPR1kEg3ueDzz0jNhCMHh9FtW5A2IJGsk7QRwymz8+YXlR6jy5zRTRwOFU7RQQembbvFknNJxNFzvA+Rz6CB6ZV1qLj6FTm7b1SZe1GjBaRtTN1qxXaWX7QcemQMbiNJdT3IIOpub9Zr3aMtRB2qOiNmmMpVdWsgeUOSeiJqVSSBcWvtFxfpmy+BrxR0CdXCLxR0Cbs6skMQTsJ5iY6lOq3e06p8ivaa5EA2CBaNs0zCZLrt9Ar9p1HmveSaWQ6n0qqr5NNj57S7Z42zRtumBz6wu5PhwHYlkq3J0d5k2Dnlpgc3qLqCadzbX2z+2VvZHPdMMfqVvWpxeEYJoipVqnSIAGk5FyQBsPCZdt4YmTnV7TzZonUKIJ4O3J6LyWmZx+hhNZ2E07edpcZk4YLVYgazSI8ffrNnOe6rUM4PDilTSmAAERVAGzULR6EJgIQhAIirSDqVZQysCGVgCrA7QQdoi4QPKs8+xoaWliMGpenrL0NZemOFN9l8W0ePev810tgcMD4L0kn9ZtpS5Q74+X9BLuds1UzHVMLs55ydXZzzkhRLRpo60aaAiZijjapxrLuj7nu2iEudELe1rTTzN0E+Vty/wDVeBb5WHb4T73/AGuIk4yDlbv8J97/ALTESaTAzGfZ7gvKj1Gl7mz+x4fkVlBn6e4Lyw9Rpf5sn5Hh+RWdPw+0/knVDGGMeqRhpzUQxnLwMTNCp2cvCB2JadvEMYCSY2xi2MbYwMN2RT3TDfZq+tTkpaBYKQpazodW9aopkPsiHuuG+zV9ZJc5K2S72xM61tM0R3RuTPrrNZMlmp88eSb1lmtnNQhCEAhCEAhCEAlJlDvj9o+gS7lHlA9uftH0CAyuycnFOrngIA0ZYx1oy0BM4KYvfRF+Gwv0wvFAwK/LJOlhdG1/heq4JH7LiN4ESVo1ONT6j+9IuVz2+E+9/wBpiJYGBkc+g24ppFSN1Hehge9bhJl/mzTHwPD6v3K8MpM/vmF5ZfUaXmbR+R4bkEnS9ifyTnpjx9ZvbGWpDx9ZvbH2MaYzmoy1IePrN7ZzcxwedvbFtEzQaA/0mGgP9Le2dhA5uQ8fWb2xDUR9brv7Y7EtAYagPrdd/bG2w4+t16ntj5iDAwPZBpgVsPa/ePtLH6a8Jl3kvZKbsh/PYfk39dZc5Ml5dsTOtbTNL51uSPrLNZMnmj863JH1lmsnNQhCEAhCEAhCEAlFlA9u32j6BL2UOUe/b7R9AgMLs54CcB1c8LwOMY00WxjbGAi8VERQMCBlc90wf3z+1xEsTKzLB7pg/vn9riJZMYGVz/PydeWX1Wl5m0fkeG5BPRKLP79nXll9Vpd5tn5HhuQT0Tpez7T8rFjG2MUxjbGc1EsYm8GMTeaF3nYi8UIHYljOxDGAkmIMUTEEwMJ2QvnsPyb+ususmSl7IHz2H5N/XWXOSxql5dsTOtbXNH51uSPrLNZMbm1ilpOxc2Bp22E69ITR/HVLjHqmc1J8JB+OqXGPVaP4bGpU71rkb2w+WxgPwhCAQhCAShyl37fa/QS+mfymnbt9rhPAIDC7OeEQtLVtYeRj+sS1L6zdI9kBTGNMYlqf136R7I09L679MBy86DI24/XfrtOih9Z/xH9s0Rsst3TB/fP7XESyYyrynRAfCm7EjFra7MbdwrcJlkTMGYz7+YXll9V5d5u/smH5BPRKTPn5heWX1Hlrm9RJwtA7q47iuoClYeIXS/nnS9qflZsY2TEPQbwz9Wj7kaai3hm6tL3ZCjhM5eMNRbwzdWl7sZxFQUl0qmJ3Nb20n+Dqt+C5WBOvOgyk+P8AD/8A2NPr4Y/0Ryllii2pcoUyeDTwvuwLgmNsY3uLeFbq0vdiDSbwp6tP2QHGMbYxDU28KeqnsjbUz4RurT92Bjs/fn8Pyb+usvMmiw4NczvZAuKlLWT3GodejxhwAS6yXmdhjSpVCtW706bnuh1FkDW88u9sZOtabCDXzScqngMhYbQpqECsQBbW29C1HwA6f8SGrAJHaDFGDDaDf/EhjKY4h63+IfGv1Pzf4hrZUKwdQw2HzHghM9kbLdmKlbKVvtvrBA/XzQmMaWEIQCUOVO/byj1RL6UGVj3Q+UeqIEdTq54ljAHVzxJMBLRpotjGmM0IihEEzoMCHlU9thfva/yK0nEyuyse2wv3xP5FaTyYGcz3+YXll9R5d5ufsmH5FZRZ7/MLyy+o8ts38MpwtAldZpLfWw9Bl3tZOq0cxljEthV+t+JV96Nthl+v+LW96Q0pjKXOnIHw+iKIq7iRUWoG0NMalYWtccbh3paNhl+v+LW96QMrY6jhE3Ws1RULBBZ67EsQSBYN4jAyC9i+qNmNpHy0XH9RjtPsYVLjSxtO1xfRoMTbncSx/wCucHvfCT+L+tSO0s88GxA06631aziLeZzK3kzk1hbbG2Mb+CDhqfjV/eiGww4an41b3pCimMhjBKLeLyW3vZHWww4an41b3pHtTP0mN9nda5v+aGMl2QD3WjyVT1hNlk89ypclT9QTEZ+oFqU7XHcKh1sx16XjJmyyO18PQJ1k4eiSeE7ksvLpGTrU2ckbKOUFw9Nqr30VtfRAJ1sANvjMqKeeVNu9p1D5dEfrIa0E5eU6Zxqf3b9K+2Wt4akYQ9t/CfSIRGFOvmPpEJrHokJAyzlE0KZdVDNvA7PH5pBOdCsoZF2jXe/atvrYTBZ43KC0tusnYB6ZRYvE7odO1r73k1fpKrLGVXqXZNEORa51AWGqw1+fzx/DYndKaPolbg9q1tIWJFjbVvbRtgSVOrniWaJU6ueIYwOsY0xgTEMZo5eKBjV4oGBCyue2wv3xP5FaWJMrMr99hfvqfyK0siYGaz4PcF5ZfUeWmb+MQYWgDUQEUluC6gjmvKjPk9wXlk9V5dZtN8jw/Ir6TLvan5TDi08InXX2xBxC8desscZRwCNNTHFHQJCiGxC8dessrct5MoY2mKNZ+0DhxoVVVgwBA1695jLFqY4o6BKfObLy4GiKxpbpeotMLcLrKsb3seLAqR2PMHvYmuP/ACKB/ojtLsf4MEE1q72INjiKVj0IJUjsnk7MGnPVPuR2l2TBcBsGusgdrVH6pK1kzcb34Qp+kvWEQ1UcI6RFNSXir1RGmorxE6qyWuNVHCOkSMWpg3ugOraw3uePNRUfQXqrI61FNrU7E21WS+sXttgY3P2qGdLMGtQqbCDv+KbHIZ+TYf7tQ/lLMZ2Qj3SnyD+sZsMhH5Lh/u1D+UsvLpGTrUrFYZKqmnUUOjWupvY2Nxs8YleM2cMNmHUeRqnvSzvOXnNSHTyNQXWKCXHDpn0mTC04TOXgPYc6+b9RCIoHXzfqJ2aPQMfhd1psm/a48RGyYCth3ps2hTZ1IJ0RxhvXOoGaTGYxmY3Nxc2FzYc0jGqf9AhikwuEd106tJ6V9e5sVL/xaJIHTLGkoVFUG9r7SL6yTvW4ZINQ8JjbC+0X8sAU6ucfrEMYq1gdQ3v1iDAQTEMYsxtoCIsRAEWogQsqJdsNrto4tD5e5VRbzywMrsrmzYXx4xB5e41fZLEwMvn0e4Dlk9V5cZtH5Jh+SX0mU+fX7OOWT1Wlvm1+yYfkh6TOl7E/KxYxpjHGjTTmohjI+KwdOsuhVpJVS4OjURWW42GxG2PmcECs/wClMH/wcPzUwPRHKWbOFUgrgsOCDcE0kNjz3liJ2NjpMbYxcQ0BDRBaKaIMDB9kM90p/d39YzYZB/ZcN92ofylmP7IfzlP7u/rGbDIH7LhvuuH/AJKy8ukZOqbCdtC0hREIq0LQO0dvNCKpDXzQgbOlkW5JqG/Bok+edrZCWx0WYNbUCRo38eq8tITGKH4jqcKdJ9k58R1Pq9J9kv4QM3VyNUA70Nfin2xg5Kq+DbzTVwgZI5Jq+Cbze2c+Jqvgj0r7ZroQMiMhVvB/mT2xYyFV8H+ZPbNXCBknzYeoyF0Hc3NRe3HfhGVdh+vv6o98QVeBetNPCB5d2Q8h1UwocqCBWTYbnWGGyIzfypSTDUUesiutMBlY2INzqN56pOSuLlpmue2A+FodYqIR9oRJrKbkOurb2w1eXgnoUJLXnRqrx16wnN1XjL0iejQmjzoV1469YQ3deOvWE9FhMHne7Lx16wjbVl469ZZ6RactNHmu7Kfpr1hEVKygXLoANZJZQAOHbPTbRL0gwIZQwIsQQCCOCNj55z7qrUqIabo4FBwSrKwB0jqJBmvyJiETDUEapTDJh6KsC63DLTUEHXwieoDJdEG4oUgRexFNLi+3XaVi5k4QAAYewAsAKtcADeAGnqm3Lc14Ix/w2n4Wn119sScoUrE7tTstrnTWwvsub6ptRmdhfAsP/wBsR78z+dPYhwuOC6L1cO6ggFTuim/GWpc9DCS1UplOiwLLXpMo2srqQN7WQdU6MfSP71OsI/mx2EcPg6m7VcRVxDC4VQopJYgjXoksesJr1zQwo/cnVs7rX9+GMxk/DGsC1IbooNiV1gHghNvgcm06AK0l0QTc9sxubW+kTC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3078" name="AutoShape 6" descr="data:image/jpg;base64,/9j/4AAQSkZJRgABAQAAAQABAAD/2wCEAAkGBhQPERIPEA4QDw8QDxAQEBAREA8UDw8QFBAVFBQQFBUXHCceFxkjGRQVHy8gIycpLCwsFR4xNTAqNSYrLCkBCQoKDgwOGg8PFykeHBgqKikpNSksKiwpKSwsKSwpKSkpLCkpKSwsNSkpKSkpLCowKSksLCwpKSkpKSkpLykpKf/AABEIAM0A9gMBIgACEQEDEQH/xAAcAAABBQEBAQAAAAAAAAAAAAAAAgMEBQYBBwj/xABNEAACAQIBBQgMCwgBBAMAAAABAgADEQQFBhIhMRNBUVJzgZGSByIjMlNhcaGxstHSFBUkM0JicnSTosE0Q4KzwsTh8FQWF4TiJVWD/8QAGAEBAQEBAQAAAAAAAAAAAAAAAAIBAwT/xAAlEQEBAAIABQQDAQEAAAAAAAAAAQIREiExMlEDE0GBQpHwImH/2gAMAwEAAhEDEQA/APcYQhAIQhAIQhAIQhA4TPn5FxFbSamazgMNlQ7Tckaz4188+gKvenyH0Tx7NJL0ay8LAatR10wJ1wupajKbZxMnY4G70qxQA30agBHlLNYCHwTEH91XP/kUODy+IzcJgFphyEd702Bpl3fdN/RGmxGvZzyvbDpon/4xgAU7XRo8Da9v0dn8c7Y+pv4/v25XHXz/AH6YzGGsh0SGR7aVnxWH1rrF7X4Rt8RmgyBlKvRouKe6NUNeijqrmyaQs7kaQ1C3DL3DUwKakYfc++7no0roNI+O2vbq4ZSZKoMwrBKyUSMSjEvTDhgC3aAHYSba/FJ9T1N43l0Vjjq729myaxNGkSbk0kudes6I1yTIuS/maXJJ6okqeZ2EIQgEIQgEIQgEIQgEIQgEIQgEIQgEIQgEIQgEIQgEIQgEIQgcYXFuGeO5pABKoLAWqLtNvoz2OeXYrsRVHZm3fDkFiRpU2JAuSBOmOtWWpy2fSlTQkrUVS3fdsus3JvrJ4Ts4Z01F8OvWpa5BHYYba1XDFQQSBR1kb4BI2xjH5hYOklSpuRbck07FsMl+AaTJZfKYsnlnNaCkSQUqqy316gb+K6kcIMzWRzbdtKwPwinexsL3a9r715OyfkqkpNHDistmqkJSxmFUEo6KW0VXbZr/AMM0OAzeo0GKqGcuQ5ao4J1XGoC3CemZlZjNeWyW/TbZK+YpcknqiSozgltTQDUAigdAj0hQhCEAhOFrbTaNti0H016RAdhI5x6cceeHxgnHHQYEiERSrBhdSDFFrbTaB2ELwgEIRD1lXayjykCAuE4rX1g3HDOwCEIQCEIQCEJDrZZoIxR8RSVhqKmooIPARfVAmQiadQMAykMDrBBBBHiMVAIQhAIQhAJic4qejTr0wSrsugtzoDbqs5UjWPLNtKrONrUhyi+gxBgqGKanUaoHpsb1rK+KGiQ9ZCCQKYPegnmlwlZzX0wunS0TYrSqlrW1WsDcnosZXYn5w+WeiYH5qnyaeqJV0z7LoLZVHAqjoEchCS0SsxOOYsypqANr7/8AiWcoTV2nhJJ5zeAo0idbNfznzzm5jhPTKrF5Y0SVBAsSNlzq1b+oa/FK+rlkHazH+JgOgWErQ0jAf6TGt2QfSXnf2mZk5VXirzgE+eHx4BssPJGmbaGviFKsErik5UhaispZCRqaxNjbbYzxnKz16tVqeNyhXxRpVXXR0rU7qxGkBewuBfvd+ejjLnj88wGXCGq1SDraq5YAG5uxN77J0wsxu6zLmMlZQOEqLWou9NlNwN0IQggggg7RYz0DDZ413RTZ9IjXawUG/OZ5zgsPb6Oogg3tv+QTU5PYWF9I2HGsB0DUJuecy+GYzS+q5UxNQa3AO8GqNbb4reiSMjZIBJapTdy7aVQ0lchjsBuRwW6JGwKhwNzpliD34sFB+023mm4wGUd0srCz23jcGctrSMLhVpLoouiu21yfTHoQkghCEAhIeVMr0sKhqV6i01AJ17TbgG/K7C564WowUVSpOwupVenYJur1ZtJzmxb0sLWqUwS6pqttAJAZuYEnmnjVasalilQ03F+1IDK194jf5iDPeAb+MHzzFZSzJwhqM24kXcmy1KiqN/UAbDyTr6ecx6pyxtY7N/PSrhHCHVfbSJJpVbbSh4egjgInoeS+yBhK5CGsKNXVdKva6/E2wjxzO5QzDw9VdEGoh4S2mLjYdeu44QbzMZb7H1fR7QCvo7GUjTPjKm2vyS/8Z/8AE/6xe1o4YXBBB2EEEGKnzXhcv47Jr6K1a1Eg944bRPM02eRezg62XF4cON96Rs3l0TIy9KzoqZx7DCZil2RMKwBO6qSAbGkbi+8bRQ7IeDN+6PqJB7lU2jbvTnwZeFbjSzJZ95x06CijpA1SVcqdOyprAJIU6yd7/TI/7hYPwr/hVPZPNM4M5KlSvVenU06L1GamSp7z6PmsJeGHPmnLLlyGIznYkutNXG/oMSRzGxlvhuzaqKqNhj2qhdRO8Lb5mROUXO1UPlU+2RquMV9bUMOx2XNEnWNW2ei4YeHPiyb3/vjT/wCM/mP9USezgu9QPV/955/u6f8AGw34LQ+EU/8AjYb8F/bJ4MG7yer4Hsh1a9MVEpU1Vr2DK2lqJG8/iinzpojUS9xqPaNPM6Oc1RFCotJVGwCnUAG/+sj1MsuxuTc+Wv70jL05eipl5b3E4vDVGLGriBpEmwVbC/BdYyfgvhcT0J7swvxm3D+av70PjNuH81f3pPt3y3ijcWwnhcR0J7s4VwnhcR+T3ZhvjVuN+av7058atxh1q3vRwXycUbr5J4XEfk92JOHyeTpMlZmOssXYXPDYECYf41bjDrVvenPjRuMOvW96Pbvk4o3qfABso1Ou/vSQMdghbuDm2wFn0ejTtPOlxzNsa/kqV/fgaz8Lfi4j349u+Tjj1SnndRTvaTC2ztRq/NJWGz2UuoAYDSW50Rsvr+lwTyDSfhb8bE+/O0nqKbhnuOGtiD/XHtXyccfSwN9Y2Tsy/Y2aocn0mqsWJapoX+jTDlQo8Wo2monKzV0uCEITB5b2QMo1RiitWmRSCgUr7GXfZTsOvaJkqz6tKkQfEe9HiI2rPc8q5JpYqmaVZA6HZxlO8yneM8fzrzNrZPbdFJqYcmy1QO9v9CoN4+PYfNPT6eUs05ZTXM7mx2RqmGYUnuyb9JzsHDTb2dE9FpY9cQi10voVO2F7X4NfOJ4o1RWtpKoYa7EAoTwi+wz1XNWoTgcMbXuhN7gfTaR6k0rG7XKLfftO6A4R0GNLUNu9O3eK/qYbseI35PenFbmKwdOsujVVKi8V00h55nKvY6wW6CqitSYX7VddO/CFa9jL9qh4jdKe9GmqniN0p70qZWdGalU9XMyg37yrfjaNPSB4QSNvjiRmRRAsKlUACwHc9Q6Jb7qeI3SntihWPEPSntle5l5Zwxl8qZm013JRWqjdq60ibJqUo7tbVtIQjnkXKnY03TXTxtSmRs7mNXQwmkypVJfCgqR8rGu6/wDGrneMsiZnHl5bwx5Tj8za2CAqVMYa6FtDQNPR1kEg3ueDzz0jNhCMHh9FtW5A2IJGsk7QRwymz8+YXlR6jy5zRTRwOFU7RQQembbvFknNJxNFzvA+Rz6CB6ZV1qLj6FTm7b1SZe1GjBaRtTN1qxXaWX7QcemQMbiNJdT3IIOpub9Zr3aMtRB2qOiNmmMpVdWsgeUOSeiJqVSSBcWvtFxfpmy+BrxR0CdXCLxR0Cbs6skMQTsJ5iY6lOq3e06p8ivaa5EA2CBaNs0zCZLrt9Ar9p1HmveSaWQ6n0qqr5NNj57S7Z42zRtumBz6wu5PhwHYlkq3J0d5k2Dnlpgc3qLqCadzbX2z+2VvZHPdMMfqVvWpxeEYJoipVqnSIAGk5FyQBsPCZdt4YmTnV7TzZonUKIJ4O3J6LyWmZx+hhNZ2E07edpcZk4YLVYgazSI8ffrNnOe6rUM4PDilTSmAAERVAGzULR6EJgIQhAIirSDqVZQysCGVgCrA7QQdoi4QPKs8+xoaWliMGpenrL0NZemOFN9l8W0ePev810tgcMD4L0kn9ZtpS5Q74+X9BLuds1UzHVMLs55ydXZzzkhRLRpo60aaAiZijjapxrLuj7nu2iEudELe1rTTzN0E+Vty/wDVeBb5WHb4T73/AGuIk4yDlbv8J97/ALTESaTAzGfZ7gvKj1Gl7mz+x4fkVlBn6e4Lyw9Rpf5sn5Hh+RWdPw+0/knVDGGMeqRhpzUQxnLwMTNCp2cvCB2JadvEMYCSY2xi2MbYwMN2RT3TDfZq+tTkpaBYKQpazodW9aopkPsiHuuG+zV9ZJc5K2S72xM61tM0R3RuTPrrNZMlmp88eSb1lmtnNQhCEAhCEAhCEAlJlDvj9o+gS7lHlA9uftH0CAyuycnFOrngIA0ZYx1oy0BM4KYvfRF+Gwv0wvFAwK/LJOlhdG1/heq4JH7LiN4ESVo1ONT6j+9IuVz2+E+9/wBpiJYGBkc+g24ppFSN1Hehge9bhJl/mzTHwPD6v3K8MpM/vmF5ZfUaXmbR+R4bkEnS9ifyTnpjx9ZvbGWpDx9ZvbH2MaYzmoy1IePrN7ZzcxwedvbFtEzQaA/0mGgP9Le2dhA5uQ8fWb2xDUR9brv7Y7EtAYagPrdd/bG2w4+t16ntj5iDAwPZBpgVsPa/ePtLH6a8Jl3kvZKbsh/PYfk39dZc5Ml5dsTOtbTNL51uSPrLNZMnmj863JH1lmsnNQhCEAhCEAhCEAlFlA9u32j6BL2UOUe/b7R9AgMLs54CcB1c8LwOMY00WxjbGAi8VERQMCBlc90wf3z+1xEsTKzLB7pg/vn9riJZMYGVz/PydeWX1Wl5m0fkeG5BPRKLP79nXll9Vpd5tn5HhuQT0Tpez7T8rFjG2MUxjbGc1EsYm8GMTeaF3nYi8UIHYljOxDGAkmIMUTEEwMJ2QvnsPyb+ususmSl7IHz2H5N/XWXOSxql5dsTOtbXNH51uSPrLNZMbm1ilpOxc2Bp22E69ITR/HVLjHqmc1J8JB+OqXGPVaP4bGpU71rkb2w+WxgPwhCAQhCAShyl37fa/QS+mfymnbt9rhPAIDC7OeEQtLVtYeRj+sS1L6zdI9kBTGNMYlqf136R7I09L679MBy86DI24/XfrtOih9Z/xH9s0Rsst3TB/fP7XESyYyrynRAfCm7EjFra7MbdwrcJlkTMGYz7+YXll9V5d5u/smH5BPRKTPn5heWX1Hlrm9RJwtA7q47iuoClYeIXS/nnS9qflZsY2TEPQbwz9Wj7kaai3hm6tL3ZCjhM5eMNRbwzdWl7sZxFQUl0qmJ3Nb20n+Dqt+C5WBOvOgyk+P8AD/8A2NPr4Y/0Ryllii2pcoUyeDTwvuwLgmNsY3uLeFbq0vdiDSbwp6tP2QHGMbYxDU28KeqnsjbUz4RurT92Bjs/fn8Pyb+usvMmiw4NczvZAuKlLWT3GodejxhwAS6yXmdhjSpVCtW706bnuh1FkDW88u9sZOtabCDXzScqngMhYbQpqECsQBbW29C1HwA6f8SGrAJHaDFGDDaDf/EhjKY4h63+IfGv1Pzf4hrZUKwdQw2HzHghM9kbLdmKlbKVvtvrBA/XzQmMaWEIQCUOVO/byj1RL6UGVj3Q+UeqIEdTq54ljAHVzxJMBLRpotjGmM0IihEEzoMCHlU9thfva/yK0nEyuyse2wv3xP5FaTyYGcz3+YXll9R5d5ufsmH5FZRZ7/MLyy+o8ts38MpwtAldZpLfWw9Bl3tZOq0cxljEthV+t+JV96Nthl+v+LW96Q0pjKXOnIHw+iKIq7iRUWoG0NMalYWtccbh3paNhl+v+LW96QMrY6jhE3Ws1RULBBZ67EsQSBYN4jAyC9i+qNmNpHy0XH9RjtPsYVLjSxtO1xfRoMTbncSx/wCucHvfCT+L+tSO0s88GxA06631aziLeZzK3kzk1hbbG2Mb+CDhqfjV/eiGww4an41b3pCimMhjBKLeLyW3vZHWww4an41b3pHtTP0mN9nda5v+aGMl2QD3WjyVT1hNlk89ypclT9QTEZ+oFqU7XHcKh1sx16XjJmyyO18PQJ1k4eiSeE7ksvLpGTrU2ckbKOUFw9Nqr30VtfRAJ1sANvjMqKeeVNu9p1D5dEfrIa0E5eU6Zxqf3b9K+2Wt4akYQ9t/CfSIRGFOvmPpEJrHokJAyzlE0KZdVDNvA7PH5pBOdCsoZF2jXe/atvrYTBZ43KC0tusnYB6ZRYvE7odO1r73k1fpKrLGVXqXZNEORa51AWGqw1+fzx/DYndKaPolbg9q1tIWJFjbVvbRtgSVOrniWaJU6ueIYwOsY0xgTEMZo5eKBjV4oGBCyue2wv3xP5FaWJMrMr99hfvqfyK0siYGaz4PcF5ZfUeWmb+MQYWgDUQEUluC6gjmvKjPk9wXlk9V5dZtN8jw/Ir6TLvan5TDi08InXX2xBxC8desscZRwCNNTHFHQJCiGxC8dessrct5MoY2mKNZ+0DhxoVVVgwBA1695jLFqY4o6BKfObLy4GiKxpbpeotMLcLrKsb3seLAqR2PMHvYmuP/ACKB/ojtLsf4MEE1q72INjiKVj0IJUjsnk7MGnPVPuR2l2TBcBsGusgdrVH6pK1kzcb34Qp+kvWEQ1UcI6RFNSXir1RGmorxE6qyWuNVHCOkSMWpg3ugOraw3uePNRUfQXqrI61FNrU7E21WS+sXttgY3P2qGdLMGtQqbCDv+KbHIZ+TYf7tQ/lLMZ2Qj3SnyD+sZsMhH5Lh/u1D+UsvLpGTrUrFYZKqmnUUOjWupvY2Nxs8YleM2cMNmHUeRqnvSzvOXnNSHTyNQXWKCXHDpn0mTC04TOXgPYc6+b9RCIoHXzfqJ2aPQMfhd1psm/a48RGyYCth3ps2hTZ1IJ0RxhvXOoGaTGYxmY3Nxc2FzYc0jGqf9AhikwuEd106tJ6V9e5sVL/xaJIHTLGkoVFUG9r7SL6yTvW4ZINQ8JjbC+0X8sAU6ucfrEMYq1gdQ3v1iDAQTEMYsxtoCIsRAEWogQsqJdsNrto4tD5e5VRbzywMrsrmzYXx4xB5e41fZLEwMvn0e4Dlk9V5cZtH5Jh+SX0mU+fX7OOWT1Wlvm1+yYfkh6TOl7E/KxYxpjHGjTTmohjI+KwdOsuhVpJVS4OjURWW42GxG2PmcECs/wClMH/wcPzUwPRHKWbOFUgrgsOCDcE0kNjz3liJ2NjpMbYxcQ0BDRBaKaIMDB9kM90p/d39YzYZB/ZcN92ofylmP7IfzlP7u/rGbDIH7LhvuuH/AJKy8ukZOqbCdtC0hREIq0LQO0dvNCKpDXzQgbOlkW5JqG/Bok+edrZCWx0WYNbUCRo38eq8tITGKH4jqcKdJ9k58R1Pq9J9kv4QM3VyNUA70Nfin2xg5Kq+DbzTVwgZI5Jq+Cbze2c+Jqvgj0r7ZroQMiMhVvB/mT2xYyFV8H+ZPbNXCBknzYeoyF0Hc3NRe3HfhGVdh+vv6o98QVeBetNPCB5d2Q8h1UwocqCBWTYbnWGGyIzfypSTDUUesiutMBlY2INzqN56pOSuLlpmue2A+FodYqIR9oRJrKbkOurb2w1eXgnoUJLXnRqrx16wnN1XjL0iejQmjzoV1469YQ3deOvWE9FhMHne7Lx16wjbVl469ZZ6RactNHmu7Kfpr1hEVKygXLoANZJZQAOHbPTbRL0gwIZQwIsQQCCOCNj55z7qrUqIabo4FBwSrKwB0jqJBmvyJiETDUEapTDJh6KsC63DLTUEHXwieoDJdEG4oUgRexFNLi+3XaVi5k4QAAYewAsAKtcADeAGnqm3Lc14Ix/w2n4Wn119sScoUrE7tTstrnTWwvsub6ptRmdhfAsP/wBsR78z+dPYhwuOC6L1cO6ggFTuim/GWpc9DCS1UplOiwLLXpMo2srqQN7WQdU6MfSP71OsI/mx2EcPg6m7VcRVxDC4VQopJYgjXoksesJr1zQwo/cnVs7rX9+GMxk/DGsC1IbooNiV1gHghNvgcm06AK0l0QTc9sxubW+kTC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3080" name="Picture 8" descr="http://www.sapphiretechnology.net/documents/c5180i_large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076" y="4532926"/>
            <a:ext cx="1820182" cy="1325093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013076" y="3930732"/>
            <a:ext cx="2853334" cy="2968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Right Arrow 8"/>
          <p:cNvSpPr/>
          <p:nvPr/>
        </p:nvSpPr>
        <p:spPr>
          <a:xfrm>
            <a:off x="5023262" y="5225143"/>
            <a:ext cx="843148" cy="2731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127668" y="4582081"/>
            <a:ext cx="190005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NZ" dirty="0" smtClean="0"/>
              <a:t>Network Drive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Manual </a:t>
            </a:r>
            <a:br>
              <a:rPr lang="en-NZ" sz="3000" dirty="0" smtClean="0"/>
            </a:br>
            <a:r>
              <a:rPr lang="en-NZ" sz="3000" dirty="0" smtClean="0"/>
              <a:t>Invoice Entry</a:t>
            </a:r>
            <a:endParaRPr lang="en-NZ" sz="3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29" r="2574"/>
          <a:stretch>
            <a:fillRect/>
          </a:stretch>
        </p:blipFill>
        <p:spPr bwMode="auto">
          <a:xfrm>
            <a:off x="1529698" y="1805049"/>
            <a:ext cx="5928006" cy="403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Manual </a:t>
            </a:r>
            <a:br>
              <a:rPr lang="en-NZ" sz="3000" dirty="0" smtClean="0"/>
            </a:br>
            <a:r>
              <a:rPr lang="en-NZ" sz="3000" dirty="0" smtClean="0"/>
              <a:t>Invoice Entry</a:t>
            </a:r>
            <a:endParaRPr lang="en-NZ" sz="3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983"/>
          <a:stretch>
            <a:fillRect/>
          </a:stretch>
        </p:blipFill>
        <p:spPr bwMode="auto">
          <a:xfrm>
            <a:off x="1973174" y="1600200"/>
            <a:ext cx="6551438" cy="39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666943"/>
            <a:ext cx="200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Assign Preparer (may auto assign)</a:t>
            </a:r>
            <a:endParaRPr lang="en-NZ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45673" y="3991697"/>
            <a:ext cx="11637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2192" y="4590273"/>
            <a:ext cx="180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System Manages Payment Terms, GST, Exchange Rates</a:t>
            </a:r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45673" y="3348843"/>
            <a:ext cx="3847605" cy="1674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45673" y="5023263"/>
            <a:ext cx="3170711" cy="308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Task Notification</a:t>
            </a:r>
            <a:endParaRPr lang="en-NZ" sz="3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t="17553" r="53831" b="52426"/>
          <a:stretch>
            <a:fillRect/>
          </a:stretch>
        </p:blipFill>
        <p:spPr bwMode="auto">
          <a:xfrm>
            <a:off x="2268187" y="1788700"/>
            <a:ext cx="5628904" cy="217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008" y="1971304"/>
            <a:ext cx="1781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Email per document, or emails batched</a:t>
            </a:r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285008" y="3241964"/>
            <a:ext cx="157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Email contains URL link to ApprovalPlus</a:t>
            </a:r>
            <a:endParaRPr lang="en-NZ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86296" y="3384468"/>
            <a:ext cx="1674421" cy="577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User Interface</a:t>
            </a:r>
            <a:endParaRPr lang="en-NZ" sz="3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15189" r="17816" b="38654"/>
          <a:stretch>
            <a:fillRect/>
          </a:stretch>
        </p:blipFill>
        <p:spPr bwMode="auto">
          <a:xfrm>
            <a:off x="1356756" y="2030680"/>
            <a:ext cx="6694714" cy="24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31325" y="4750130"/>
            <a:ext cx="24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User Activity through online ‘To-do’ list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Preparing Invoice</a:t>
            </a:r>
            <a:endParaRPr lang="en-NZ" sz="3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6355"/>
          <a:stretch>
            <a:fillRect/>
          </a:stretch>
        </p:blipFill>
        <p:spPr bwMode="auto">
          <a:xfrm>
            <a:off x="3586349" y="2149434"/>
            <a:ext cx="5272644" cy="31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698171"/>
            <a:ext cx="2879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Preparer presented with invoice image, task is to code, provide narration and select approver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30088"/>
            <a:ext cx="23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GL code list restricted per user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51037"/>
            <a:ext cx="221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Approver list determined by relationship, Account Code and Amount</a:t>
            </a:r>
            <a:endParaRPr lang="en-NZ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20686" y="2898500"/>
            <a:ext cx="1650670" cy="711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20686" y="3876419"/>
            <a:ext cx="1365663" cy="553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Additional Information</a:t>
            </a:r>
            <a:endParaRPr lang="en-NZ" sz="3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t="15905" b="43952"/>
          <a:stretch>
            <a:fillRect/>
          </a:stretch>
        </p:blipFill>
        <p:spPr bwMode="auto">
          <a:xfrm>
            <a:off x="3146961" y="2351314"/>
            <a:ext cx="5391397" cy="140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2820" y="2775881"/>
            <a:ext cx="2464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Preparer or Approver can attach additional documentation</a:t>
            </a: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35678" y="3253839"/>
            <a:ext cx="1686296" cy="261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413" cy="1143000"/>
          </a:xfrm>
        </p:spPr>
        <p:txBody>
          <a:bodyPr>
            <a:noAutofit/>
          </a:bodyPr>
          <a:lstStyle/>
          <a:p>
            <a:r>
              <a:rPr lang="en-NZ" sz="3000" dirty="0" smtClean="0"/>
              <a:t>ApprovalPlus – Dispute Management</a:t>
            </a:r>
            <a:endParaRPr lang="en-NZ" sz="3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16396"/>
          <a:stretch>
            <a:fillRect/>
          </a:stretch>
        </p:blipFill>
        <p:spPr bwMode="auto">
          <a:xfrm>
            <a:off x="1387990" y="1738487"/>
            <a:ext cx="3264601" cy="107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t="15663" b="34722"/>
          <a:stretch>
            <a:fillRect/>
          </a:stretch>
        </p:blipFill>
        <p:spPr bwMode="auto">
          <a:xfrm>
            <a:off x="3020291" y="2816742"/>
            <a:ext cx="5316188" cy="170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60769" y="1417638"/>
            <a:ext cx="328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Business User Manages Disputes</a:t>
            </a:r>
            <a:endParaRPr lang="en-NZ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020291" y="1738486"/>
            <a:ext cx="2240478" cy="624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 t="7511" b="61515"/>
          <a:stretch>
            <a:fillRect/>
          </a:stretch>
        </p:blipFill>
        <p:spPr bwMode="auto">
          <a:xfrm>
            <a:off x="285873" y="4611032"/>
            <a:ext cx="3098594" cy="8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11039" y="4611032"/>
            <a:ext cx="30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Users can add comments as dispute progresses</a:t>
            </a:r>
            <a:endParaRPr lang="en-NZ" dirty="0"/>
          </a:p>
        </p:txBody>
      </p:sp>
      <p:cxnSp>
        <p:nvCxnSpPr>
          <p:cNvPr id="11" name="Straight Arrow Connector 10"/>
          <p:cNvCxnSpPr>
            <a:endCxn id="30724" idx="3"/>
          </p:cNvCxnSpPr>
          <p:nvPr/>
        </p:nvCxnSpPr>
        <p:spPr>
          <a:xfrm rot="10800000" flipV="1">
            <a:off x="3384467" y="4934199"/>
            <a:ext cx="326572" cy="86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8265" y="5430430"/>
            <a:ext cx="321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Information visible to Accounts Payable or Business users at any time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Invoice Approval</a:t>
            </a:r>
            <a:endParaRPr lang="en-NZ" sz="3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09" r="16890" b="24341"/>
          <a:stretch>
            <a:fillRect/>
          </a:stretch>
        </p:blipFill>
        <p:spPr bwMode="auto">
          <a:xfrm>
            <a:off x="3309976" y="2268187"/>
            <a:ext cx="5216507" cy="30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757548"/>
            <a:ext cx="2464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Approver receives emails, or uses ‘To-do’ list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87584"/>
            <a:ext cx="229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One Screen for Review and Approve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Faults in Procure to Pay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800"/>
          </a:xfrm>
        </p:spPr>
        <p:txBody>
          <a:bodyPr>
            <a:normAutofit/>
          </a:bodyPr>
          <a:lstStyle/>
          <a:p>
            <a:r>
              <a:rPr lang="en-NZ" sz="2000" dirty="0" smtClean="0"/>
              <a:t>Not keeping pace with technology - Many organisations continue to follow manual purchasing and accounts payable processes with their modern IT systems.  </a:t>
            </a:r>
          </a:p>
          <a:p>
            <a:r>
              <a:rPr lang="en-NZ" sz="2000" dirty="0" smtClean="0"/>
              <a:t>This can extend to:	</a:t>
            </a:r>
          </a:p>
          <a:p>
            <a:pPr lvl="1"/>
            <a:r>
              <a:rPr lang="en-NZ" sz="2000" dirty="0" smtClean="0"/>
              <a:t>‘Paper Pushing’ of Accounts Payable Invoices throughout the organisation for coding and approval</a:t>
            </a:r>
          </a:p>
          <a:p>
            <a:pPr lvl="1"/>
            <a:r>
              <a:rPr lang="en-NZ" sz="2000" dirty="0" smtClean="0"/>
              <a:t>Use of  Carbon Copy Purchase Order books</a:t>
            </a:r>
          </a:p>
          <a:p>
            <a:pPr lvl="1"/>
            <a:r>
              <a:rPr lang="en-NZ" sz="2000" dirty="0" smtClean="0"/>
              <a:t>Limited match of Order to Invoice</a:t>
            </a:r>
          </a:p>
          <a:p>
            <a:pPr lvl="1"/>
            <a:r>
              <a:rPr lang="en-NZ" sz="2000" dirty="0" smtClean="0"/>
              <a:t>Checking of Delegated Authority at random</a:t>
            </a:r>
          </a:p>
          <a:p>
            <a:pPr lvl="1"/>
            <a:r>
              <a:rPr lang="en-NZ" sz="2000" dirty="0" err="1" smtClean="0"/>
              <a:t>Adhoc</a:t>
            </a:r>
            <a:r>
              <a:rPr lang="en-NZ" sz="2000" dirty="0" smtClean="0"/>
              <a:t> addition of Supplier Address Book records </a:t>
            </a:r>
          </a:p>
          <a:p>
            <a:pPr lvl="1"/>
            <a:endParaRPr lang="en-NZ" sz="2000" dirty="0" smtClean="0"/>
          </a:p>
          <a:p>
            <a:pPr lvl="1">
              <a:buNone/>
            </a:pPr>
            <a:r>
              <a:rPr lang="en-NZ" sz="2000" dirty="0" smtClean="0"/>
              <a:t>Many of these processes have not been altered for up to 20 years.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Batching of Approved Invoices</a:t>
            </a:r>
            <a:endParaRPr lang="en-NZ" sz="3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748"/>
          <a:stretch>
            <a:fillRect/>
          </a:stretch>
        </p:blipFill>
        <p:spPr bwMode="auto">
          <a:xfrm>
            <a:off x="2386941" y="2268187"/>
            <a:ext cx="5460778" cy="29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066306"/>
            <a:ext cx="164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Invoices Batched and sent to Finance system for payment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ApprovalPlus Purchasing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NZ" b="1" dirty="0" smtClean="0"/>
          </a:p>
          <a:p>
            <a:pPr fontAlgn="t"/>
            <a:endParaRPr lang="en-NZ" b="1" dirty="0" smtClean="0"/>
          </a:p>
          <a:p>
            <a:pPr fontAlgn="t"/>
            <a:endParaRPr lang="en-NZ" b="1" dirty="0" smtClean="0"/>
          </a:p>
          <a:p>
            <a:pPr fontAlgn="t"/>
            <a:endParaRPr lang="en-NZ" b="1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pPr fontAlgn="t"/>
            <a:endParaRPr lang="en-NZ" dirty="0" smtClean="0"/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91" y="1863664"/>
            <a:ext cx="5872783" cy="39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Purchase Order Entry</a:t>
            </a:r>
            <a:endParaRPr lang="en-NZ" sz="3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t="5862"/>
          <a:stretch>
            <a:fillRect/>
          </a:stretch>
        </p:blipFill>
        <p:spPr bwMode="auto">
          <a:xfrm>
            <a:off x="1282783" y="1417638"/>
            <a:ext cx="4156116" cy="38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88281" y="1740803"/>
            <a:ext cx="252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Orders can be quantity or dollar based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688281" y="2707574"/>
            <a:ext cx="22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Price Books can be imported or attached as images</a:t>
            </a:r>
            <a:endParaRPr lang="en-NZ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797631" y="2885703"/>
            <a:ext cx="890650" cy="1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Purchase Order Approval</a:t>
            </a:r>
            <a:endParaRPr lang="en-NZ" sz="3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14931"/>
          <a:stretch>
            <a:fillRect/>
          </a:stretch>
        </p:blipFill>
        <p:spPr bwMode="auto">
          <a:xfrm>
            <a:off x="2939143" y="2090057"/>
            <a:ext cx="5878286" cy="323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840675"/>
            <a:ext cx="2060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Purchase Order Approver receives email, and works off  ‘To-do’ list</a:t>
            </a:r>
            <a:endParaRPr lang="en-NZ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65625" t="24849" r="7711" b="48260"/>
          <a:stretch>
            <a:fillRect/>
          </a:stretch>
        </p:blipFill>
        <p:spPr bwMode="auto">
          <a:xfrm>
            <a:off x="0" y="3218212"/>
            <a:ext cx="2600696" cy="16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Placing the Order</a:t>
            </a:r>
            <a:endParaRPr lang="en-NZ" sz="30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94" r="5768" b="4079"/>
          <a:stretch>
            <a:fillRect/>
          </a:stretch>
        </p:blipFill>
        <p:spPr bwMode="auto">
          <a:xfrm>
            <a:off x="4326292" y="1650670"/>
            <a:ext cx="3238290" cy="38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6281" y="1650670"/>
            <a:ext cx="2125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PO Originator will receive notification of Approval, and can place their order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116281" y="3515096"/>
            <a:ext cx="273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Orders can be made by email, printed, or phoned through</a:t>
            </a:r>
            <a:endParaRPr lang="en-NZ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43844" y="2945081"/>
            <a:ext cx="1852551" cy="5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Purchase Order</a:t>
            </a:r>
            <a:endParaRPr lang="en-NZ" sz="3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8697" t="11115" r="6211"/>
          <a:stretch>
            <a:fillRect/>
          </a:stretch>
        </p:blipFill>
        <p:spPr bwMode="auto">
          <a:xfrm>
            <a:off x="4295096" y="1698172"/>
            <a:ext cx="4017631" cy="39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917265"/>
            <a:ext cx="327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 standard PO format is provided, but can be customised for your organisations requirements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Receipting</a:t>
            </a:r>
            <a:endParaRPr lang="en-NZ" sz="3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65138" t="24308" r="6372" b="42972"/>
          <a:stretch>
            <a:fillRect/>
          </a:stretch>
        </p:blipFill>
        <p:spPr bwMode="auto">
          <a:xfrm>
            <a:off x="2660073" y="1603168"/>
            <a:ext cx="2778825" cy="20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t="7441"/>
          <a:stretch>
            <a:fillRect/>
          </a:stretch>
        </p:blipFill>
        <p:spPr bwMode="auto">
          <a:xfrm>
            <a:off x="4204112" y="2588821"/>
            <a:ext cx="3289218" cy="307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5017" y="2030681"/>
            <a:ext cx="1781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Users access orders from their ‘To-do’ list and receipt goods or services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PO Match</a:t>
            </a:r>
            <a:endParaRPr lang="en-NZ" sz="3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48287" b="20448"/>
          <a:stretch>
            <a:fillRect/>
          </a:stretch>
        </p:blipFill>
        <p:spPr bwMode="auto">
          <a:xfrm>
            <a:off x="1588184" y="1626920"/>
            <a:ext cx="6101088" cy="12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 l="9953" t="47858" r="8842" b="35372"/>
          <a:stretch>
            <a:fillRect/>
          </a:stretch>
        </p:blipFill>
        <p:spPr bwMode="auto">
          <a:xfrm>
            <a:off x="2107870" y="3170711"/>
            <a:ext cx="6216732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3147" y="4001984"/>
            <a:ext cx="7481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Accounts Payable enter invoice and match to Purchase Order items.</a:t>
            </a:r>
          </a:p>
          <a:p>
            <a:r>
              <a:rPr lang="en-NZ" dirty="0" smtClean="0"/>
              <a:t>If there is an overspend, this is routed for additional coding and approval.</a:t>
            </a:r>
          </a:p>
          <a:p>
            <a:endParaRPr lang="en-NZ" dirty="0" smtClean="0"/>
          </a:p>
          <a:p>
            <a:r>
              <a:rPr lang="en-NZ" dirty="0" smtClean="0"/>
              <a:t>If matched – invoice inherits coding and approval from PO and is batched with invoices to send to the Finance system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User Setup</a:t>
            </a:r>
            <a:endParaRPr lang="en-NZ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782"/>
          <a:stretch>
            <a:fillRect/>
          </a:stretch>
        </p:blipFill>
        <p:spPr bwMode="auto">
          <a:xfrm>
            <a:off x="1794039" y="1140030"/>
            <a:ext cx="2581422" cy="20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621" y="1417638"/>
            <a:ext cx="157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Easy assignment of Approvers to each Preparer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3490" b="26647"/>
          <a:stretch>
            <a:fillRect/>
          </a:stretch>
        </p:blipFill>
        <p:spPr bwMode="auto">
          <a:xfrm>
            <a:off x="4614553" y="2707574"/>
            <a:ext cx="4350190" cy="16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96395" y="1638795"/>
            <a:ext cx="250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Customisable Account </a:t>
            </a:r>
            <a:r>
              <a:rPr lang="en-NZ" dirty="0" err="1" smtClean="0"/>
              <a:t>picklist</a:t>
            </a:r>
            <a:r>
              <a:rPr lang="en-NZ" dirty="0" smtClean="0"/>
              <a:t> per Preparer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41268" y="3705101"/>
            <a:ext cx="2980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Delegation of approval limits by: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 </a:t>
            </a:r>
            <a:r>
              <a:rPr lang="en-NZ" dirty="0" err="1" smtClean="0"/>
              <a:t>Capex</a:t>
            </a:r>
            <a:r>
              <a:rPr lang="en-NZ" dirty="0" smtClean="0"/>
              <a:t> and </a:t>
            </a:r>
            <a:r>
              <a:rPr lang="en-NZ" dirty="0" err="1" smtClean="0"/>
              <a:t>Opex</a:t>
            </a:r>
            <a:r>
              <a:rPr lang="en-NZ" dirty="0" smtClean="0"/>
              <a:t> costs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 Override by Company, Business Unit, GL Account or Supplier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ApprovalPlus – Other Modules</a:t>
            </a:r>
            <a:endParaRPr lang="en-NZ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81055" cy="424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2000" dirty="0" smtClean="0"/>
              <a:t>Other Modules available:</a:t>
            </a:r>
          </a:p>
          <a:p>
            <a:r>
              <a:rPr lang="en-NZ" sz="2000" dirty="0" smtClean="0"/>
              <a:t>Corporate Cards – import of spend from Credit Card Companies, Taxi Charge, Phone Company E-bill</a:t>
            </a:r>
          </a:p>
          <a:p>
            <a:r>
              <a:rPr lang="en-NZ" sz="2000" dirty="0" smtClean="0"/>
              <a:t>Projects (approval of budgets, and track of spend within capital or operating projects)</a:t>
            </a:r>
          </a:p>
          <a:p>
            <a:r>
              <a:rPr lang="en-NZ" sz="2000" dirty="0" smtClean="0"/>
              <a:t>Coming soon… staff expense claims</a:t>
            </a:r>
            <a:endParaRPr lang="en-N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876" y="1600201"/>
            <a:ext cx="4405745" cy="28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Areas for Improvement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Control  - find areas that are weak in control, or have gaps that are taken advantage of, or have potential for problems</a:t>
            </a:r>
          </a:p>
          <a:p>
            <a:r>
              <a:rPr lang="en-NZ" sz="2000" dirty="0" smtClean="0"/>
              <a:t>Set clear rules for where a Purchase Order should be used within your organisation</a:t>
            </a:r>
          </a:p>
          <a:p>
            <a:r>
              <a:rPr lang="en-NZ" sz="2000" dirty="0" smtClean="0"/>
              <a:t>Use electronic Purchase Orders, and match to Invoices, approve variances</a:t>
            </a:r>
          </a:p>
          <a:p>
            <a:r>
              <a:rPr lang="en-NZ" sz="2000" b="1" dirty="0" smtClean="0"/>
              <a:t>All</a:t>
            </a:r>
            <a:r>
              <a:rPr lang="en-NZ" sz="2000" dirty="0" smtClean="0"/>
              <a:t> items should be approved against delegated authority</a:t>
            </a:r>
          </a:p>
          <a:p>
            <a:r>
              <a:rPr lang="en-NZ" sz="2000" dirty="0" smtClean="0"/>
              <a:t>Have the ability to route non Purchase Order related invoices for coding and approval</a:t>
            </a:r>
          </a:p>
          <a:p>
            <a:r>
              <a:rPr lang="en-NZ" sz="2000" dirty="0" smtClean="0"/>
              <a:t>Discourage post Invoice creation of Purchase Orders</a:t>
            </a:r>
          </a:p>
          <a:p>
            <a:r>
              <a:rPr lang="en-NZ" sz="2000" dirty="0" smtClean="0"/>
              <a:t>Give business users visibility of past invoices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Areas for Improvement continued….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Have processes and system controls to enforce separation of duties and allow for Audit reporting</a:t>
            </a:r>
          </a:p>
          <a:p>
            <a:r>
              <a:rPr lang="en-NZ" sz="2000" dirty="0" smtClean="0"/>
              <a:t>Consider business management of Invoice Disputes, Staff on leave, email reminders etc to help keep the process moving – where possible empower business users to manage their business</a:t>
            </a:r>
          </a:p>
          <a:p>
            <a:r>
              <a:rPr lang="en-NZ" sz="2000" dirty="0" smtClean="0"/>
              <a:t>Addition of Address Book Master Information should be tightly controlled:</a:t>
            </a:r>
          </a:p>
          <a:p>
            <a:pPr lvl="1"/>
            <a:r>
              <a:rPr lang="en-NZ" sz="2000" dirty="0" smtClean="0"/>
              <a:t>Best practice is to allow for request / approval by business to add a new supplier, followed by reporting of additions on a regular basis </a:t>
            </a:r>
          </a:p>
          <a:p>
            <a:pPr lvl="1"/>
            <a:r>
              <a:rPr lang="en-NZ" sz="2000" dirty="0" smtClean="0"/>
              <a:t>Addition of bank accounts require deposit slip</a:t>
            </a:r>
          </a:p>
          <a:p>
            <a:pPr lvl="1"/>
            <a:r>
              <a:rPr lang="en-NZ" sz="2000" dirty="0" smtClean="0"/>
              <a:t>Limited number of staff who can create / modify records</a:t>
            </a:r>
          </a:p>
          <a:p>
            <a:pPr lvl="1"/>
            <a:r>
              <a:rPr lang="en-NZ" sz="2000" dirty="0" smtClean="0"/>
              <a:t>Payee approval activated on your 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Areas for Improvement continued….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Increase efficiency with emailed invoices, collation of transactions into less invoices, and particularly with Purchase Order match</a:t>
            </a:r>
          </a:p>
          <a:p>
            <a:r>
              <a:rPr lang="en-NZ" sz="2000" dirty="0" smtClean="0"/>
              <a:t>All payments by Direct Credit, less payment runs, remittance advice sent out by email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Solution - ApprovalPlus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ApprovalPlus is a workflow solution, designed to streamline the accounts payable and procurement process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ApprovalPlus interfaces to your existing finance system to source items such as Supplier information, General Ledger codes, Work Orders and potentially Purchase Orders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Accounts Payable staff scan and route invoices for coding and approving before export to the finance system for payment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ApprovalPlus is designed to replace the paper based, non-purchase order related invoice flow in the organisation, and gives the option of a user friendly Purchase Order module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Different to most options that tend to be ‘Document Management’ solutions, ApprovalPlus is a system designed for Business users to manage Financial information</a:t>
            </a:r>
          </a:p>
          <a:p>
            <a:pPr>
              <a:buNone/>
            </a:pPr>
            <a:endParaRPr lang="en-N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ApprovalPlus - Benefits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244" t="26348" r="15726" b="3606"/>
          <a:stretch>
            <a:fillRect/>
          </a:stretch>
        </p:blipFill>
        <p:spPr bwMode="auto">
          <a:xfrm>
            <a:off x="1068780" y="1567543"/>
            <a:ext cx="7012379" cy="42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19072" y="1343025"/>
          <a:ext cx="8743952" cy="4972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5988"/>
                <a:gridCol w="2185988"/>
                <a:gridCol w="2185988"/>
                <a:gridCol w="2185988"/>
              </a:tblGrid>
              <a:tr h="8858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51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185738" y="228600"/>
            <a:ext cx="8562975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Fusion5 ApprovalPlus Customers</a:t>
            </a:r>
          </a:p>
        </p:txBody>
      </p:sp>
      <p:pic>
        <p:nvPicPr>
          <p:cNvPr id="22552" name="Picture 25" descr="Go to home page - Statistics New Zealand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428750"/>
            <a:ext cx="1390650" cy="7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6" descr="Auckland Internation Airport Limi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175" y="1620838"/>
            <a:ext cx="20161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85750" y="1606550"/>
            <a:ext cx="2087563" cy="511175"/>
            <a:chOff x="612" y="1344"/>
            <a:chExt cx="1814" cy="594"/>
          </a:xfrm>
        </p:grpSpPr>
        <p:pic>
          <p:nvPicPr>
            <p:cNvPr id="22566" name="Picture 28" descr="Ravinternetcorner">
              <a:hlinkClick r:id="rId6" tooltip="Hom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7172" r="19823"/>
            <a:stretch>
              <a:fillRect/>
            </a:stretch>
          </p:blipFill>
          <p:spPr bwMode="auto">
            <a:xfrm>
              <a:off x="612" y="1344"/>
              <a:ext cx="499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7" name="Picture 29" descr="Ravinternetbanner"/>
            <p:cNvPicPr>
              <a:picLocks noChangeAspect="1" noChangeArrowheads="1"/>
            </p:cNvPicPr>
            <p:nvPr/>
          </p:nvPicPr>
          <p:blipFill>
            <a:blip r:embed="rId8" cstate="print"/>
            <a:srcRect l="3127" r="62030"/>
            <a:stretch>
              <a:fillRect/>
            </a:stretch>
          </p:blipFill>
          <p:spPr bwMode="auto">
            <a:xfrm>
              <a:off x="1111" y="1344"/>
              <a:ext cx="1315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58" name="Picture 33" descr="Dunedin City Council Logo"/>
          <p:cNvPicPr>
            <a:picLocks noChangeAspect="1" noChangeArrowheads="1"/>
          </p:cNvPicPr>
          <p:nvPr/>
        </p:nvPicPr>
        <p:blipFill>
          <a:blip r:embed="rId9" cstate="print"/>
          <a:srcRect r="23541"/>
          <a:stretch>
            <a:fillRect/>
          </a:stretch>
        </p:blipFill>
        <p:spPr bwMode="auto">
          <a:xfrm>
            <a:off x="4721225" y="2290763"/>
            <a:ext cx="1871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35"/>
          <p:cNvPicPr>
            <a:picLocks noChangeAspect="1" noChangeArrowheads="1"/>
          </p:cNvPicPr>
          <p:nvPr/>
        </p:nvPicPr>
        <p:blipFill>
          <a:blip r:embed="rId10" cstate="print"/>
          <a:srcRect l="42447" t="41846" r="44272" b="44902"/>
          <a:stretch>
            <a:fillRect/>
          </a:stretch>
        </p:blipFill>
        <p:spPr bwMode="auto">
          <a:xfrm>
            <a:off x="788988" y="2336800"/>
            <a:ext cx="963612" cy="6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39" descr="Hunter Douglas window fashions"/>
          <p:cNvPicPr>
            <a:picLocks noChangeAspect="1" noChangeArrowheads="1"/>
          </p:cNvPicPr>
          <p:nvPr/>
        </p:nvPicPr>
        <p:blipFill>
          <a:blip r:embed="rId11" cstate="print"/>
          <a:srcRect t="1601" r="2327" b="13733"/>
          <a:stretch>
            <a:fillRect/>
          </a:stretch>
        </p:blipFill>
        <p:spPr bwMode="auto">
          <a:xfrm>
            <a:off x="2762251" y="2336800"/>
            <a:ext cx="1390649" cy="6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213" y="3233738"/>
            <a:ext cx="2091424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60273" y="2247083"/>
            <a:ext cx="981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Toyota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7474" y="4216990"/>
            <a:ext cx="1773191" cy="292962"/>
          </a:xfrm>
          <a:prstGeom prst="rect">
            <a:avLst/>
          </a:prstGeom>
        </p:spPr>
      </p:pic>
      <p:pic>
        <p:nvPicPr>
          <p:cNvPr id="25" name="Picture 24" descr="Dynex.gif"/>
          <p:cNvPicPr>
            <a:picLocks noChangeAspect="1"/>
          </p:cNvPicPr>
          <p:nvPr/>
        </p:nvPicPr>
        <p:blipFill>
          <a:blip r:embed="rId15" cstate="print"/>
          <a:srcRect t="14185" r="2878"/>
          <a:stretch>
            <a:fillRect/>
          </a:stretch>
        </p:blipFill>
        <p:spPr>
          <a:xfrm>
            <a:off x="2509837" y="3190875"/>
            <a:ext cx="1928813" cy="700087"/>
          </a:xfrm>
          <a:prstGeom prst="rect">
            <a:avLst/>
          </a:prstGeom>
        </p:spPr>
      </p:pic>
      <p:pic>
        <p:nvPicPr>
          <p:cNvPr id="26" name="Picture 25" descr="RX Plastics.gif"/>
          <p:cNvPicPr>
            <a:picLocks noChangeAspect="1"/>
          </p:cNvPicPr>
          <p:nvPr/>
        </p:nvPicPr>
        <p:blipFill>
          <a:blip r:embed="rId16" cstate="print"/>
          <a:srcRect t="31333"/>
          <a:stretch>
            <a:fillRect/>
          </a:stretch>
        </p:blipFill>
        <p:spPr>
          <a:xfrm>
            <a:off x="4953000" y="3162300"/>
            <a:ext cx="1371600" cy="490537"/>
          </a:xfrm>
          <a:prstGeom prst="rect">
            <a:avLst/>
          </a:prstGeom>
        </p:spPr>
      </p:pic>
      <p:pic>
        <p:nvPicPr>
          <p:cNvPr id="27" name="Picture 26" descr="RX bottom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953000" y="3629025"/>
            <a:ext cx="1371600" cy="419100"/>
          </a:xfrm>
          <a:prstGeom prst="rect">
            <a:avLst/>
          </a:prstGeom>
        </p:spPr>
      </p:pic>
      <p:pic>
        <p:nvPicPr>
          <p:cNvPr id="28" name="Picture 27" descr="ecan-logo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71737" y="4167187"/>
            <a:ext cx="1952625" cy="638175"/>
          </a:xfrm>
          <a:prstGeom prst="rect">
            <a:avLst/>
          </a:prstGeom>
        </p:spPr>
      </p:pic>
      <p:pic>
        <p:nvPicPr>
          <p:cNvPr id="29" name="Picture 28" descr="logo-nzfs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96125" y="4143375"/>
            <a:ext cx="1383722" cy="647700"/>
          </a:xfrm>
          <a:prstGeom prst="rect">
            <a:avLst/>
          </a:prstGeom>
        </p:spPr>
      </p:pic>
      <p:pic>
        <p:nvPicPr>
          <p:cNvPr id="31" name="Picture 30" descr="logo_dux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38950" y="3276600"/>
            <a:ext cx="2008188" cy="523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5763" y="4957763"/>
            <a:ext cx="1857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95563" y="4895850"/>
            <a:ext cx="1838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Godfrey Hirst.gif"/>
          <p:cNvPicPr>
            <a:picLocks noChangeAspect="1"/>
          </p:cNvPicPr>
          <p:nvPr/>
        </p:nvPicPr>
        <p:blipFill>
          <a:blip r:embed="rId23" cstate="print"/>
          <a:srcRect l="3783" t="23522" b="15823"/>
          <a:stretch>
            <a:fillRect/>
          </a:stretch>
        </p:blipFill>
        <p:spPr>
          <a:xfrm>
            <a:off x="4629150" y="5019675"/>
            <a:ext cx="2059178" cy="4381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68913" y="4154353"/>
            <a:ext cx="588962" cy="6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_1_06B4642006B461B400088C26CC2578C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15149" y="1569348"/>
            <a:ext cx="1838325" cy="48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205663" y="4915191"/>
            <a:ext cx="1290637" cy="66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8613" y="5676900"/>
            <a:ext cx="2028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943225" y="5616892"/>
            <a:ext cx="1057275" cy="66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ApprovalPlus Customers Continued……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Who is a typical ApprovalPlus Customer?</a:t>
            </a:r>
          </a:p>
          <a:p>
            <a:pPr lvl="1"/>
            <a:r>
              <a:rPr lang="en-NZ" sz="2000" dirty="0" smtClean="0"/>
              <a:t>Mid Sized Organisation</a:t>
            </a:r>
          </a:p>
          <a:p>
            <a:pPr lvl="1"/>
            <a:r>
              <a:rPr lang="en-NZ" sz="2000" dirty="0" smtClean="0"/>
              <a:t>20 to 500 staff who are involved in Purchasing or Approval of Invoices</a:t>
            </a:r>
          </a:p>
          <a:p>
            <a:pPr lvl="1"/>
            <a:r>
              <a:rPr lang="en-NZ" sz="2000" dirty="0" smtClean="0"/>
              <a:t>Often have multiple physical locations</a:t>
            </a:r>
          </a:p>
          <a:p>
            <a:pPr lvl="1"/>
            <a:r>
              <a:rPr lang="en-NZ" sz="2000" dirty="0" smtClean="0"/>
              <a:t>May have encountered a Fraud / Loss</a:t>
            </a:r>
          </a:p>
          <a:p>
            <a:pPr lvl="1"/>
            <a:r>
              <a:rPr lang="en-NZ" sz="2000" dirty="0" smtClean="0"/>
              <a:t>Desire to increase financial controls</a:t>
            </a:r>
          </a:p>
          <a:p>
            <a:pPr lvl="1"/>
            <a:r>
              <a:rPr lang="en-NZ" sz="2000" dirty="0" smtClean="0"/>
              <a:t>Range from Not for Profit, to Government Departments, Councils and Commercial Organisations</a:t>
            </a:r>
          </a:p>
          <a:p>
            <a:pPr lvl="1"/>
            <a:r>
              <a:rPr lang="en-NZ" sz="2000" dirty="0" smtClean="0"/>
              <a:t>Started as a system designed for JDE customers, and extended to Oracle E Business, Navision, BPCS, and others</a:t>
            </a:r>
          </a:p>
          <a:p>
            <a:pPr lvl="1"/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917</Words>
  <Application>Microsoft Office PowerPoint</Application>
  <PresentationFormat>On-screen Show (4:3)</PresentationFormat>
  <Paragraphs>131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Procure to Pay Automation</vt:lpstr>
      <vt:lpstr>Common Faults in Procure to Pay Process</vt:lpstr>
      <vt:lpstr>Areas for Improvement</vt:lpstr>
      <vt:lpstr>Areas for Improvement continued….</vt:lpstr>
      <vt:lpstr>Areas for Improvement continued….</vt:lpstr>
      <vt:lpstr>Solution - ApprovalPlus</vt:lpstr>
      <vt:lpstr>ApprovalPlus - Benefits</vt:lpstr>
      <vt:lpstr>Fusion5 ApprovalPlus Customers</vt:lpstr>
      <vt:lpstr>ApprovalPlus Customers Continued……</vt:lpstr>
      <vt:lpstr>ApprovalPlus – Invoice Process</vt:lpstr>
      <vt:lpstr>ApprovalPlus – Scanning Invoices</vt:lpstr>
      <vt:lpstr>ApprovalPlus – Manual  Invoice Entry</vt:lpstr>
      <vt:lpstr>ApprovalPlus – Manual  Invoice Entry</vt:lpstr>
      <vt:lpstr>ApprovalPlus – Task Notification</vt:lpstr>
      <vt:lpstr>ApprovalPlus – User Interface</vt:lpstr>
      <vt:lpstr>ApprovalPlus – Preparing Invoice</vt:lpstr>
      <vt:lpstr>ApprovalPlus – Additional Information</vt:lpstr>
      <vt:lpstr>ApprovalPlus – Dispute Management</vt:lpstr>
      <vt:lpstr>ApprovalPlus – Invoice Approval</vt:lpstr>
      <vt:lpstr>ApprovalPlus – Batching of Approved Invoices</vt:lpstr>
      <vt:lpstr>ApprovalPlus Purchasing Process</vt:lpstr>
      <vt:lpstr>ApprovalPlus – Purchase Order Entry</vt:lpstr>
      <vt:lpstr>ApprovalPlus – Purchase Order Approval</vt:lpstr>
      <vt:lpstr>ApprovalPlus – Placing the Order</vt:lpstr>
      <vt:lpstr>ApprovalPlus – Purchase Order</vt:lpstr>
      <vt:lpstr>ApprovalPlus – Receipting</vt:lpstr>
      <vt:lpstr>ApprovalPlus – PO Match</vt:lpstr>
      <vt:lpstr>ApprovalPlus – User Setup</vt:lpstr>
      <vt:lpstr>ApprovalPlus – Other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Renneisen</dc:creator>
  <cp:lastModifiedBy>Bevan Wright</cp:lastModifiedBy>
  <cp:revision>68</cp:revision>
  <dcterms:created xsi:type="dcterms:W3CDTF">2011-05-24T00:56:24Z</dcterms:created>
  <dcterms:modified xsi:type="dcterms:W3CDTF">2011-11-01T00:09:34Z</dcterms:modified>
</cp:coreProperties>
</file>