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2" r:id="rId1"/>
  </p:sldMasterIdLst>
  <p:notesMasterIdLst>
    <p:notesMasterId r:id="rId39"/>
  </p:notesMasterIdLst>
  <p:handoutMasterIdLst>
    <p:handoutMasterId r:id="rId40"/>
  </p:handoutMasterIdLst>
  <p:sldIdLst>
    <p:sldId id="353" r:id="rId2"/>
    <p:sldId id="372" r:id="rId3"/>
    <p:sldId id="550" r:id="rId4"/>
    <p:sldId id="405" r:id="rId5"/>
    <p:sldId id="501" r:id="rId6"/>
    <p:sldId id="461" r:id="rId7"/>
    <p:sldId id="505" r:id="rId8"/>
    <p:sldId id="547" r:id="rId9"/>
    <p:sldId id="377" r:id="rId10"/>
    <p:sldId id="495" r:id="rId11"/>
    <p:sldId id="558" r:id="rId12"/>
    <p:sldId id="586" r:id="rId13"/>
    <p:sldId id="541" r:id="rId14"/>
    <p:sldId id="566" r:id="rId15"/>
    <p:sldId id="567" r:id="rId16"/>
    <p:sldId id="568" r:id="rId17"/>
    <p:sldId id="577" r:id="rId18"/>
    <p:sldId id="570" r:id="rId19"/>
    <p:sldId id="578" r:id="rId20"/>
    <p:sldId id="580" r:id="rId21"/>
    <p:sldId id="581" r:id="rId22"/>
    <p:sldId id="583" r:id="rId23"/>
    <p:sldId id="585" r:id="rId24"/>
    <p:sldId id="587" r:id="rId25"/>
    <p:sldId id="588" r:id="rId26"/>
    <p:sldId id="589" r:id="rId27"/>
    <p:sldId id="590" r:id="rId28"/>
    <p:sldId id="599" r:id="rId29"/>
    <p:sldId id="600" r:id="rId30"/>
    <p:sldId id="597" r:id="rId31"/>
    <p:sldId id="595" r:id="rId32"/>
    <p:sldId id="598" r:id="rId33"/>
    <p:sldId id="592" r:id="rId34"/>
    <p:sldId id="551" r:id="rId35"/>
    <p:sldId id="596" r:id="rId36"/>
    <p:sldId id="458" r:id="rId37"/>
    <p:sldId id="424" r:id="rId3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Hooker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EFF"/>
    <a:srgbClr val="93A800"/>
    <a:srgbClr val="9DAE27"/>
    <a:srgbClr val="F57B20"/>
    <a:srgbClr val="99AC3A"/>
    <a:srgbClr val="3594A7"/>
    <a:srgbClr val="7D7F82"/>
    <a:srgbClr val="DF376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73477" autoAdjust="0"/>
  </p:normalViewPr>
  <p:slideViewPr>
    <p:cSldViewPr>
      <p:cViewPr>
        <p:scale>
          <a:sx n="64" d="100"/>
          <a:sy n="64" d="100"/>
        </p:scale>
        <p:origin x="-7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notesViewPr>
    <p:cSldViewPr>
      <p:cViewPr varScale="1">
        <p:scale>
          <a:sx n="51" d="100"/>
          <a:sy n="51" d="100"/>
        </p:scale>
        <p:origin x="-2982" y="-96"/>
      </p:cViewPr>
      <p:guideLst>
        <p:guide orient="horz" pos="3133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25" cy="49784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643" y="0"/>
            <a:ext cx="2972724" cy="49784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C365F5-2F0E-49D4-B18D-02984077BF7B}" type="datetimeFigureOut">
              <a:rPr lang="en-AU"/>
              <a:pPr>
                <a:defRPr/>
              </a:pPr>
              <a:t>29/04/2013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725" cy="49784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643" y="9446257"/>
            <a:ext cx="2972724" cy="49784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E26ADF-287C-4098-A3DA-2A1580F2D32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578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25" cy="49784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643" y="0"/>
            <a:ext cx="2972724" cy="49784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2FF377-A05B-422A-8322-8D7D82046E61}" type="datetimeFigureOut">
              <a:rPr lang="en-AU"/>
              <a:pPr>
                <a:defRPr/>
              </a:pPr>
              <a:t>29/04/2013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37" y="4725515"/>
            <a:ext cx="5486727" cy="4474207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725" cy="49784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643" y="9446257"/>
            <a:ext cx="2972724" cy="49784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4992B6-FCAD-45D1-ADED-74E0548A56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2427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135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761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47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745A5-06BD-4B83-BA8A-1AD1EFB7A64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915" indent="-462915"/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475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593" indent="-173593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475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4500" indent="-347186">
              <a:spcBef>
                <a:spcPct val="20000"/>
              </a:spcBef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475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62915" indent="-462915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475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593" indent="-173593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475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915" indent="-462915">
              <a:buFont typeface="Courier New" pitchFamily="49" charset="0"/>
              <a:buNone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36</a:t>
            </a:fld>
            <a:endParaRPr lang="en-A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37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593" indent="-173593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82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2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992B6-FCAD-45D1-ADED-74E0548A561C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47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4941168"/>
            <a:ext cx="3600400" cy="1512168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1196752"/>
            <a:ext cx="3779912" cy="25922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323851" y="1484784"/>
            <a:ext cx="648039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7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700">
                <a:solidFill>
                  <a:schemeClr val="tx1"/>
                </a:solidFill>
              </a:defRPr>
            </a:lvl4pPr>
            <a:lvl5pPr>
              <a:defRPr sz="27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1" y="332656"/>
            <a:ext cx="648039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header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28792" cy="792088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24536"/>
          </a:xfrm>
        </p:spPr>
        <p:txBody>
          <a:bodyPr/>
          <a:lstStyle>
            <a:lvl1pPr algn="just">
              <a:buClr>
                <a:srgbClr val="9DAE27"/>
              </a:buClr>
              <a:defRPr sz="2400"/>
            </a:lvl1pPr>
            <a:lvl2pPr algn="just">
              <a:buClr>
                <a:srgbClr val="9DAE27"/>
              </a:buClr>
              <a:defRPr sz="2000"/>
            </a:lvl2pPr>
            <a:lvl3pPr algn="just">
              <a:buClr>
                <a:srgbClr val="9DAE27"/>
              </a:buClr>
              <a:defRPr sz="1800"/>
            </a:lvl3pPr>
            <a:lvl4pPr algn="just">
              <a:buClr>
                <a:srgbClr val="9DAE27"/>
              </a:buClr>
              <a:defRPr sz="1800"/>
            </a:lvl4pPr>
            <a:lvl5pPr algn="just">
              <a:buClr>
                <a:srgbClr val="9DAE27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137099"/>
            <a:ext cx="7772400" cy="1362075"/>
          </a:xfrm>
        </p:spPr>
        <p:txBody>
          <a:bodyPr anchor="t">
            <a:normAutofit/>
          </a:bodyPr>
          <a:lstStyle>
            <a:lvl1pPr algn="l">
              <a:defRPr sz="3400" b="1" cap="none">
                <a:solidFill>
                  <a:srgbClr val="3594A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D7F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172272" cy="460851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60851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739950"/>
            <a:ext cx="424847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7D7F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420888"/>
            <a:ext cx="4248472" cy="38884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9950"/>
            <a:ext cx="424745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7D7F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388022"/>
            <a:ext cx="4248472" cy="38884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820472" cy="936104"/>
          </a:xfrm>
        </p:spPr>
        <p:txBody>
          <a:bodyPr wrap="square" anchor="ctr" anchorCtr="0">
            <a:normAutofit/>
          </a:bodyPr>
          <a:lstStyle>
            <a:lvl1pPr algn="ctr">
              <a:defRPr sz="3400" b="0" i="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811957"/>
            <a:ext cx="5646438" cy="392129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186" y="1811957"/>
            <a:ext cx="3037654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424936" cy="426170"/>
          </a:xfrm>
        </p:spPr>
        <p:txBody>
          <a:bodyPr anchor="b"/>
          <a:lstStyle>
            <a:lvl1pPr algn="l">
              <a:defRPr sz="2000" b="1">
                <a:solidFill>
                  <a:srgbClr val="3594A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052736"/>
            <a:ext cx="8424936" cy="38884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424936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D7F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008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Freeform 22"/>
          <p:cNvSpPr>
            <a:spLocks/>
          </p:cNvSpPr>
          <p:nvPr/>
        </p:nvSpPr>
        <p:spPr bwMode="auto">
          <a:xfrm>
            <a:off x="12963525" y="7364413"/>
            <a:ext cx="1473200" cy="735012"/>
          </a:xfrm>
          <a:custGeom>
            <a:avLst/>
            <a:gdLst/>
            <a:ahLst/>
            <a:cxnLst>
              <a:cxn ang="0">
                <a:pos x="0" y="735340"/>
              </a:cxn>
              <a:cxn ang="0">
                <a:pos x="1471937" y="735340"/>
              </a:cxn>
              <a:cxn ang="0">
                <a:pos x="735518" y="0"/>
              </a:cxn>
              <a:cxn ang="0">
                <a:pos x="0" y="735340"/>
              </a:cxn>
            </a:cxnLst>
            <a:rect l="0" t="0" r="r" b="b"/>
            <a:pathLst>
              <a:path w="1471937" h="735340">
                <a:moveTo>
                  <a:pt x="0" y="735340"/>
                </a:moveTo>
                <a:lnTo>
                  <a:pt x="1471937" y="735340"/>
                </a:lnTo>
                <a:lnTo>
                  <a:pt x="735518" y="0"/>
                </a:lnTo>
                <a:lnTo>
                  <a:pt x="0" y="73534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3071475" y="8994775"/>
            <a:ext cx="12573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CONSULTANTS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425488" y="8147050"/>
            <a:ext cx="549275" cy="581025"/>
            <a:chOff x="1160445" y="1129850"/>
            <a:chExt cx="5495" cy="5806"/>
          </a:xfrm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1161082" y="1129850"/>
              <a:ext cx="4858" cy="5807"/>
            </a:xfrm>
            <a:custGeom>
              <a:avLst/>
              <a:gdLst/>
              <a:ahLst/>
              <a:cxnLst>
                <a:cxn ang="0">
                  <a:pos x="112" y="60"/>
                </a:cxn>
                <a:cxn ang="0">
                  <a:pos x="88" y="133"/>
                </a:cxn>
                <a:cxn ang="0">
                  <a:pos x="13" y="172"/>
                </a:cxn>
                <a:cxn ang="0">
                  <a:pos x="18" y="221"/>
                </a:cxn>
                <a:cxn ang="0">
                  <a:pos x="90" y="246"/>
                </a:cxn>
                <a:cxn ang="0">
                  <a:pos x="206" y="130"/>
                </a:cxn>
                <a:cxn ang="0">
                  <a:pos x="65" y="16"/>
                </a:cxn>
                <a:cxn ang="0">
                  <a:pos x="112" y="60"/>
                </a:cxn>
              </a:cxnLst>
              <a:rect l="0" t="0" r="r" b="b"/>
              <a:pathLst>
                <a:path w="206" h="246">
                  <a:moveTo>
                    <a:pt x="112" y="60"/>
                  </a:moveTo>
                  <a:cubicBezTo>
                    <a:pt x="120" y="88"/>
                    <a:pt x="112" y="116"/>
                    <a:pt x="88" y="133"/>
                  </a:cubicBezTo>
                  <a:cubicBezTo>
                    <a:pt x="56" y="155"/>
                    <a:pt x="29" y="151"/>
                    <a:pt x="13" y="172"/>
                  </a:cubicBezTo>
                  <a:cubicBezTo>
                    <a:pt x="0" y="188"/>
                    <a:pt x="2" y="206"/>
                    <a:pt x="18" y="221"/>
                  </a:cubicBezTo>
                  <a:cubicBezTo>
                    <a:pt x="37" y="238"/>
                    <a:pt x="63" y="246"/>
                    <a:pt x="90" y="246"/>
                  </a:cubicBezTo>
                  <a:cubicBezTo>
                    <a:pt x="154" y="246"/>
                    <a:pt x="206" y="194"/>
                    <a:pt x="206" y="130"/>
                  </a:cubicBezTo>
                  <a:cubicBezTo>
                    <a:pt x="206" y="66"/>
                    <a:pt x="149" y="0"/>
                    <a:pt x="65" y="16"/>
                  </a:cubicBezTo>
                  <a:cubicBezTo>
                    <a:pt x="89" y="19"/>
                    <a:pt x="106" y="38"/>
                    <a:pt x="112" y="6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4587"/>
                </a:gs>
                <a:gs pos="100000">
                  <a:srgbClr val="0081B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160445" y="1130511"/>
              <a:ext cx="3278" cy="4084"/>
            </a:xfrm>
            <a:custGeom>
              <a:avLst/>
              <a:gdLst/>
              <a:ahLst/>
              <a:cxnLst>
                <a:cxn ang="0">
                  <a:pos x="11" y="105"/>
                </a:cxn>
                <a:cxn ang="0">
                  <a:pos x="26" y="173"/>
                </a:cxn>
                <a:cxn ang="0">
                  <a:pos x="29" y="139"/>
                </a:cxn>
                <a:cxn ang="0">
                  <a:pos x="116" y="84"/>
                </a:cxn>
                <a:cxn ang="0">
                  <a:pos x="54" y="103"/>
                </a:cxn>
                <a:cxn ang="0">
                  <a:pos x="11" y="146"/>
                </a:cxn>
                <a:cxn ang="0">
                  <a:pos x="51" y="92"/>
                </a:cxn>
                <a:cxn ang="0">
                  <a:pos x="119" y="69"/>
                </a:cxn>
                <a:cxn ang="0">
                  <a:pos x="99" y="0"/>
                </a:cxn>
                <a:cxn ang="0">
                  <a:pos x="99" y="42"/>
                </a:cxn>
                <a:cxn ang="0">
                  <a:pos x="52" y="70"/>
                </a:cxn>
                <a:cxn ang="0">
                  <a:pos x="11" y="105"/>
                </a:cxn>
              </a:cxnLst>
              <a:rect l="0" t="0" r="r" b="b"/>
              <a:pathLst>
                <a:path w="139" h="173">
                  <a:moveTo>
                    <a:pt x="11" y="105"/>
                  </a:moveTo>
                  <a:cubicBezTo>
                    <a:pt x="0" y="131"/>
                    <a:pt x="8" y="155"/>
                    <a:pt x="26" y="173"/>
                  </a:cubicBezTo>
                  <a:cubicBezTo>
                    <a:pt x="23" y="166"/>
                    <a:pt x="21" y="151"/>
                    <a:pt x="29" y="139"/>
                  </a:cubicBezTo>
                  <a:cubicBezTo>
                    <a:pt x="51" y="106"/>
                    <a:pt x="99" y="115"/>
                    <a:pt x="116" y="84"/>
                  </a:cubicBezTo>
                  <a:cubicBezTo>
                    <a:pt x="104" y="99"/>
                    <a:pt x="77" y="98"/>
                    <a:pt x="54" y="103"/>
                  </a:cubicBezTo>
                  <a:cubicBezTo>
                    <a:pt x="36" y="107"/>
                    <a:pt x="10" y="113"/>
                    <a:pt x="11" y="146"/>
                  </a:cubicBezTo>
                  <a:cubicBezTo>
                    <a:pt x="4" y="113"/>
                    <a:pt x="29" y="98"/>
                    <a:pt x="51" y="92"/>
                  </a:cubicBezTo>
                  <a:cubicBezTo>
                    <a:pt x="72" y="87"/>
                    <a:pt x="103" y="85"/>
                    <a:pt x="119" y="69"/>
                  </a:cubicBezTo>
                  <a:cubicBezTo>
                    <a:pt x="139" y="49"/>
                    <a:pt x="121" y="8"/>
                    <a:pt x="99" y="0"/>
                  </a:cubicBezTo>
                  <a:cubicBezTo>
                    <a:pt x="111" y="8"/>
                    <a:pt x="113" y="26"/>
                    <a:pt x="99" y="42"/>
                  </a:cubicBezTo>
                  <a:cubicBezTo>
                    <a:pt x="87" y="57"/>
                    <a:pt x="69" y="62"/>
                    <a:pt x="52" y="70"/>
                  </a:cubicBezTo>
                  <a:cubicBezTo>
                    <a:pt x="35" y="78"/>
                    <a:pt x="19" y="88"/>
                    <a:pt x="11" y="105"/>
                  </a:cubicBezTo>
                  <a:close/>
                </a:path>
              </a:pathLst>
            </a:custGeom>
            <a:gradFill rotWithShape="1">
              <a:gsLst>
                <a:gs pos="0">
                  <a:srgbClr val="75B53C"/>
                </a:gs>
                <a:gs pos="100000">
                  <a:srgbClr val="C7D52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1161058" y="1130299"/>
              <a:ext cx="1840" cy="1699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5" y="10"/>
                </a:cxn>
                <a:cxn ang="0">
                  <a:pos x="13" y="19"/>
                </a:cxn>
                <a:cxn ang="0">
                  <a:pos x="0" y="65"/>
                </a:cxn>
                <a:cxn ang="0">
                  <a:pos x="28" y="50"/>
                </a:cxn>
                <a:cxn ang="0">
                  <a:pos x="32" y="72"/>
                </a:cxn>
                <a:cxn ang="0">
                  <a:pos x="57" y="55"/>
                </a:cxn>
                <a:cxn ang="0">
                  <a:pos x="15" y="36"/>
                </a:cxn>
                <a:cxn ang="0">
                  <a:pos x="67" y="49"/>
                </a:cxn>
              </a:cxnLst>
              <a:rect l="0" t="0" r="r" b="b"/>
              <a:pathLst>
                <a:path w="78" h="72">
                  <a:moveTo>
                    <a:pt x="67" y="49"/>
                  </a:moveTo>
                  <a:cubicBezTo>
                    <a:pt x="76" y="40"/>
                    <a:pt x="78" y="19"/>
                    <a:pt x="65" y="10"/>
                  </a:cubicBezTo>
                  <a:cubicBezTo>
                    <a:pt x="52" y="0"/>
                    <a:pt x="27" y="3"/>
                    <a:pt x="13" y="19"/>
                  </a:cubicBezTo>
                  <a:cubicBezTo>
                    <a:pt x="1" y="33"/>
                    <a:pt x="0" y="48"/>
                    <a:pt x="0" y="65"/>
                  </a:cubicBezTo>
                  <a:cubicBezTo>
                    <a:pt x="5" y="49"/>
                    <a:pt x="19" y="44"/>
                    <a:pt x="28" y="50"/>
                  </a:cubicBezTo>
                  <a:cubicBezTo>
                    <a:pt x="36" y="54"/>
                    <a:pt x="38" y="65"/>
                    <a:pt x="32" y="72"/>
                  </a:cubicBezTo>
                  <a:cubicBezTo>
                    <a:pt x="40" y="65"/>
                    <a:pt x="53" y="63"/>
                    <a:pt x="57" y="55"/>
                  </a:cubicBezTo>
                  <a:cubicBezTo>
                    <a:pt x="57" y="39"/>
                    <a:pt x="36" y="23"/>
                    <a:pt x="15" y="36"/>
                  </a:cubicBezTo>
                  <a:cubicBezTo>
                    <a:pt x="37" y="16"/>
                    <a:pt x="63" y="26"/>
                    <a:pt x="67" y="49"/>
                  </a:cubicBezTo>
                  <a:close/>
                </a:path>
              </a:pathLst>
            </a:custGeom>
            <a:gradFill rotWithShape="1">
              <a:gsLst>
                <a:gs pos="0">
                  <a:srgbClr val="C7D52F"/>
                </a:gs>
                <a:gs pos="100000">
                  <a:srgbClr val="75B53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97352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0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99AC3A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hooker@asparon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.png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00600" y="3657600"/>
            <a:ext cx="4099631" cy="2057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John Hooker</a:t>
            </a:r>
          </a:p>
          <a:p>
            <a:pPr algn="l"/>
            <a:r>
              <a:rPr lang="en-US" sz="2400" dirty="0" smtClean="0"/>
              <a:t>Senior Consultant Asparona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NZOUG March 2013</a:t>
            </a:r>
            <a:endParaRPr lang="en-US" sz="2400" dirty="0"/>
          </a:p>
        </p:txBody>
      </p:sp>
      <p:pic>
        <p:nvPicPr>
          <p:cNvPr id="9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248472" cy="2952328"/>
          </a:xfrm>
          <a:prstGeom prst="rect">
            <a:avLst/>
          </a:prstGeom>
          <a:effectLst>
            <a:glow>
              <a:schemeClr val="accent1"/>
            </a:glow>
            <a:softEdge rad="3175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66417" y="1700808"/>
            <a:ext cx="4897896" cy="2160240"/>
          </a:xfrm>
          <a:noFill/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Oracle BI Apps - Recommandations for Effective Implementation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                             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1700808"/>
            <a:ext cx="5832648" cy="3168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571500" marR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9AC3A"/>
              </a:buClr>
              <a:buSzTx/>
              <a:buFont typeface="Courier New" pitchFamily="49" charset="0"/>
              <a:buChar char="o"/>
              <a:tabLst/>
            </a:pPr>
            <a:endParaRPr kumimoji="0" lang="en-NZ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304" y="0"/>
            <a:ext cx="8424936" cy="762000"/>
          </a:xfrm>
        </p:spPr>
        <p:txBody>
          <a:bodyPr>
            <a:normAutofit/>
          </a:bodyPr>
          <a:lstStyle/>
          <a:p>
            <a:r>
              <a:rPr lang="en-NZ" sz="3100" dirty="0" smtClean="0"/>
              <a:t>Key Benefits of Oracle BI Applications </a:t>
            </a:r>
            <a:endParaRPr lang="en-US" sz="2400" b="1" dirty="0"/>
          </a:p>
        </p:txBody>
      </p:sp>
      <p:pic>
        <p:nvPicPr>
          <p:cNvPr id="8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447800"/>
            <a:ext cx="7848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DAE2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838200"/>
            <a:ext cx="5410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ja-JP" sz="2200" dirty="0" smtClean="0">
                <a:ea typeface="MS PGothic" pitchFamily="34" charset="-128"/>
              </a:rPr>
              <a:t>Comprehensive integrated BI suite – no need to reinvent the wheel</a:t>
            </a:r>
          </a:p>
          <a:p>
            <a:pPr marL="914400" lvl="1" indent="-457200">
              <a:lnSpc>
                <a:spcPct val="90000"/>
              </a:lnSpc>
              <a:buFont typeface="Courier New" pitchFamily="49" charset="0"/>
              <a:buChar char="o"/>
            </a:pPr>
            <a:endParaRPr lang="en-US" altLang="ja-JP" sz="2000" dirty="0" smtClean="0">
              <a:ea typeface="MS PGothic" pitchFamily="34" charset="-128"/>
            </a:endParaRPr>
          </a:p>
          <a:p>
            <a:pPr marL="914400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200" dirty="0" smtClean="0"/>
              <a:t>Single, consistent view of enterprise information across functions &amp; data sources</a:t>
            </a:r>
          </a:p>
          <a:p>
            <a:pPr marL="914400" lvl="1" indent="-457200">
              <a:lnSpc>
                <a:spcPct val="90000"/>
              </a:lnSpc>
              <a:buFont typeface="Courier New" pitchFamily="49" charset="0"/>
              <a:buChar char="o"/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NZ" sz="2200" dirty="0" smtClean="0">
                <a:latin typeface="Arial" pitchFamily="34" charset="0"/>
                <a:ea typeface="ＭＳ Ｐゴシック" pitchFamily="34" charset="-128"/>
              </a:rPr>
              <a:t>Reduced time and cost compared to serial deployment</a:t>
            </a:r>
          </a:p>
          <a:p>
            <a:pPr marL="914400" lvl="1" indent="-457200">
              <a:lnSpc>
                <a:spcPct val="90000"/>
              </a:lnSpc>
              <a:buFont typeface="Courier New" pitchFamily="49" charset="0"/>
              <a:buChar char="o"/>
            </a:pPr>
            <a:endParaRPr lang="en-US" sz="2000" dirty="0" smtClean="0"/>
          </a:p>
          <a:p>
            <a:pPr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NZ" sz="2200" dirty="0" smtClean="0"/>
              <a:t>Access to Oracle and non-Oracle data sources and applications</a:t>
            </a:r>
          </a:p>
          <a:p>
            <a:pPr lvl="2" indent="-457200">
              <a:lnSpc>
                <a:spcPct val="90000"/>
              </a:lnSpc>
              <a:buFont typeface="Courier New" pitchFamily="49" charset="0"/>
              <a:buChar char="o"/>
            </a:pPr>
            <a:endParaRPr lang="en-NZ" sz="2000" dirty="0" smtClean="0"/>
          </a:p>
          <a:p>
            <a:pPr marL="914400" lvl="3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200" dirty="0" smtClean="0"/>
              <a:t>Flexible and Extensible - </a:t>
            </a:r>
            <a:r>
              <a:rPr lang="en-NZ" sz="2200" dirty="0" smtClean="0">
                <a:latin typeface="Arial" pitchFamily="34" charset="0"/>
                <a:ea typeface="ＭＳ Ｐゴシック" pitchFamily="34" charset="-128"/>
              </a:rPr>
              <a:t>Built on a 100% open platform </a:t>
            </a:r>
          </a:p>
          <a:p>
            <a:pPr marL="914400" lvl="3" indent="-457200">
              <a:lnSpc>
                <a:spcPct val="90000"/>
              </a:lnSpc>
              <a:buFont typeface="Courier New" pitchFamily="49" charset="0"/>
              <a:buChar char="o"/>
            </a:pPr>
            <a:endParaRPr lang="en-NZ" sz="2000" dirty="0" smtClean="0">
              <a:latin typeface="Arial" pitchFamily="34" charset="0"/>
              <a:ea typeface="ＭＳ Ｐゴシック" pitchFamily="34" charset="-128"/>
            </a:endParaRPr>
          </a:p>
          <a:p>
            <a:pPr marL="914400" lvl="3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NZ" sz="2200" dirty="0" smtClean="0">
                <a:latin typeface="Arial" pitchFamily="34" charset="0"/>
                <a:ea typeface="ＭＳ Ｐゴシック" pitchFamily="34" charset="-128"/>
              </a:rPr>
              <a:t>Reduced load on the ERP system</a:t>
            </a:r>
          </a:p>
          <a:p>
            <a:pPr marL="914400" lvl="3" indent="-457200">
              <a:lnSpc>
                <a:spcPct val="90000"/>
              </a:lnSpc>
              <a:buFont typeface="Courier New" pitchFamily="49" charset="0"/>
              <a:buChar char="o"/>
            </a:pPr>
            <a:endParaRPr lang="en-GB" sz="2200" dirty="0" smtClean="0">
              <a:latin typeface="Arial" pitchFamily="34" charset="0"/>
              <a:ea typeface="ＭＳ Ｐゴシック" pitchFamily="34" charset="-128"/>
            </a:endParaRPr>
          </a:p>
          <a:p>
            <a:pPr marL="914400" lvl="3" indent="-457200"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 smtClean="0"/>
          </a:p>
          <a:p>
            <a:pPr marL="914400" lvl="3" indent="-457200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457200" lvl="2" indent="-457200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endParaRPr lang="en-US" altLang="ja-JP" sz="2400" dirty="0" smtClean="0">
              <a:ea typeface="MS PGothic" pitchFamily="34" charset="-128"/>
            </a:endParaRPr>
          </a:p>
          <a:p>
            <a:pPr marL="688975" lvl="1" indent="-231775">
              <a:spcBef>
                <a:spcPct val="20000"/>
              </a:spcBef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9" name="Picture 2" descr="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762000"/>
            <a:ext cx="373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5181600" cy="139749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Initial Implementation Challenges</a:t>
            </a:r>
            <a:endParaRPr lang="en-NZ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7" name="Picture 13" descr="C:\Users\john.hooker.ASPARONA\AppData\Local\Microsoft\Windows\Temporary Internet Files\Content.IE5\GY6PTUZR\MC9000561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1905000" cy="181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9540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39472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Close to the Truth?</a:t>
            </a:r>
            <a:endParaRPr lang="en-US" sz="2800" dirty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sparona-consult-deliver-suppor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077200" cy="762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Where Are You Today?</a:t>
            </a:r>
            <a:endParaRPr lang="en-US" sz="28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67818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1B1EFF"/>
                </a:solidFill>
              </a:rPr>
              <a:t>Organizations considering moving to a new BI tool will typically have a combination of the following:</a:t>
            </a:r>
          </a:p>
          <a:p>
            <a:pPr algn="l">
              <a:buNone/>
            </a:pPr>
            <a:endParaRPr lang="en-US" sz="1600" b="1" dirty="0" smtClean="0">
              <a:solidFill>
                <a:srgbClr val="1B1EFF"/>
              </a:solidFill>
            </a:endParaRP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Siloed data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Inconsistent data definitions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Variable data quality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Report centric – focus on operational reporting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Excel spreadsheet focused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Multiple BI tools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Multiple data sources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User resistance - we like what we have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Reports bottlenecks – IT managed and controlled</a:t>
            </a:r>
          </a:p>
          <a:p>
            <a:pPr algn="l">
              <a:buClrTx/>
              <a:buFont typeface="Courier New" pitchFamily="49" charset="0"/>
              <a:buChar char="o"/>
            </a:pPr>
            <a:r>
              <a:rPr lang="en-US" sz="2300" dirty="0" smtClean="0"/>
              <a:t>BI implementation as part of a wider ERP implementation</a:t>
            </a:r>
          </a:p>
          <a:p>
            <a:pPr algn="l">
              <a:buFont typeface="Courier New" pitchFamily="49" charset="0"/>
              <a:buChar char="o"/>
            </a:pPr>
            <a:endParaRPr lang="en-US" sz="2300" dirty="0" smtClean="0"/>
          </a:p>
          <a:p>
            <a:pPr algn="l">
              <a:buFont typeface="Courier New" pitchFamily="49" charset="0"/>
              <a:buChar char="o"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	</a:t>
            </a:r>
            <a:r>
              <a:rPr lang="en-US" sz="3100" dirty="0" smtClean="0"/>
              <a:t>	</a:t>
            </a:r>
          </a:p>
        </p:txBody>
      </p:sp>
      <p:pic>
        <p:nvPicPr>
          <p:cNvPr id="4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Getting Started – Critical Success Factors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838200"/>
            <a:ext cx="8305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 smtClean="0"/>
              <a:t>Cross-Organizational Collaboration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 smtClean="0"/>
              <a:t>Business Sponsors </a:t>
            </a:r>
            <a:r>
              <a:rPr lang="en-US" sz="2400" dirty="0" smtClean="0"/>
              <a:t>– retain their commitment through bad times and good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 smtClean="0"/>
              <a:t>Dedicated Business Representation </a:t>
            </a:r>
            <a:r>
              <a:rPr lang="en-US" sz="2400" dirty="0" smtClean="0"/>
              <a:t>– choose the right people and hold on to them – retain their motivation 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 smtClean="0"/>
              <a:t>Available IT Resources </a:t>
            </a:r>
            <a:r>
              <a:rPr lang="en-US" sz="2400" dirty="0" smtClean="0"/>
              <a:t>- choose people with the right skill set and hold on to them – retain their motivation 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 smtClean="0"/>
              <a:t>BI Application Methodology </a:t>
            </a:r>
            <a:r>
              <a:rPr lang="en-US" sz="2400" dirty="0" smtClean="0"/>
              <a:t>- BI methodologies and deliverables differ from OLTP projects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b="1" dirty="0" smtClean="0"/>
              <a:t>Careful Planning </a:t>
            </a:r>
            <a:r>
              <a:rPr lang="en-US" sz="2400" dirty="0" smtClean="0"/>
              <a:t>– </a:t>
            </a:r>
            <a:r>
              <a:rPr lang="en-NZ" sz="2400" dirty="0" smtClean="0"/>
              <a:t>although it’s an iterative process the initial project plan must be created with as much detail as possible</a:t>
            </a: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5334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Critical Success Factor - </a:t>
            </a:r>
            <a:r>
              <a:rPr lang="en-US" sz="2800" u="sng" dirty="0" smtClean="0">
                <a:solidFill>
                  <a:srgbClr val="99AC3A"/>
                </a:solidFill>
              </a:rPr>
              <a:t>Don’t Play Catch-Up</a:t>
            </a:r>
            <a:endParaRPr lang="en-US" sz="2800" u="sng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914400"/>
            <a:ext cx="8001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If implementing Oracle BI Apps as part of an ERP upgrade or implementation, don’t be left behind !!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Often BI is almost an afterthought</a:t>
            </a: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0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Common problem – requirements hard to come by in the early phases as business processes are being defined. 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20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Be part of the initial business process and business requirements gathering for the ERP system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Starting too late may lead to a rushed and incomplete implementation 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3456" y="3429000"/>
            <a:ext cx="4410632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Starting to Build </a:t>
            </a:r>
            <a:endParaRPr lang="en-NZ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226533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228600"/>
            <a:ext cx="8424936" cy="990600"/>
          </a:xfrm>
        </p:spPr>
        <p:txBody>
          <a:bodyPr>
            <a:normAutofit/>
          </a:bodyPr>
          <a:lstStyle/>
          <a:p>
            <a:r>
              <a:rPr lang="en-NZ" sz="2800" b="0" dirty="0" smtClean="0">
                <a:solidFill>
                  <a:srgbClr val="9DAE27"/>
                </a:solidFill>
              </a:rPr>
              <a:t>Approach to Mapping Reporting Requirements against BI Apps Content</a:t>
            </a:r>
            <a:endParaRPr lang="en-US" sz="2800" b="0" dirty="0">
              <a:solidFill>
                <a:srgbClr val="9DAE2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1066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8610600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</a:pPr>
            <a:r>
              <a:rPr lang="en-NZ" sz="2400" dirty="0" smtClean="0"/>
              <a:t>Despite the extensive pre-built nature of Oracle BI Apps, traditional requirements gathering sessions are still necessary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</a:pPr>
            <a:endParaRPr lang="en-NZ" sz="1000" dirty="0" smtClean="0"/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</a:pPr>
            <a:r>
              <a:rPr lang="en-NZ" sz="2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Suggested 3-Stage Process: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  <a:buFont typeface="+mj-lt"/>
              <a:buAutoNum type="arabicPeriod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Workshop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  <a:buFont typeface="+mj-lt"/>
              <a:buAutoNum type="arabicPeriod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Document 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  <a:buFont typeface="+mj-lt"/>
              <a:buAutoNum type="arabicPeriod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Review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F57B20"/>
              </a:buClr>
              <a:buFont typeface="+mj-lt"/>
              <a:buAutoNum type="arabicPeriod"/>
            </a:pPr>
            <a:endParaRPr lang="en-NZ" sz="2800" kern="0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1524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Workshop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106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8534400" cy="449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Analyse the business process flows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Determine the key process touch points that requires BI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Determine what information is required to support the process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specific metrics are required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the metrics drive further analytical reporting requirements?</a:t>
            </a:r>
          </a:p>
          <a:p>
            <a:pPr marL="360000" lvl="0" indent="-342900" eaLnBrk="0" hangingPunct="0">
              <a:spcBef>
                <a:spcPct val="20000"/>
              </a:spcBef>
              <a:buClr>
                <a:srgbClr val="F57B20"/>
              </a:buClr>
            </a:pPr>
            <a:endParaRPr lang="en-NZ" sz="2800" kern="0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360000" lvl="0" indent="-342900" eaLnBrk="0" hangingPunct="0">
              <a:spcBef>
                <a:spcPct val="20000"/>
              </a:spcBef>
              <a:buClr>
                <a:srgbClr val="F57B20"/>
              </a:buClr>
            </a:pPr>
            <a:endParaRPr lang="en-NZ" sz="2800" kern="0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360000" lvl="0" indent="-342900" eaLnBrk="0" hangingPunct="0">
              <a:spcBef>
                <a:spcPct val="20000"/>
              </a:spcBef>
              <a:buClr>
                <a:srgbClr val="F57B20"/>
              </a:buClr>
              <a:buFontTx/>
              <a:buChar char="•"/>
            </a:pPr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799" y="3810001"/>
          <a:ext cx="84582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990600"/>
                <a:gridCol w="914400"/>
                <a:gridCol w="1066800"/>
                <a:gridCol w="1447800"/>
                <a:gridCol w="1524000"/>
                <a:gridCol w="1676400"/>
              </a:tblGrid>
              <a:tr h="5780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Business</a:t>
                      </a:r>
                    </a:p>
                    <a:p>
                      <a:r>
                        <a:rPr lang="en-US" sz="1200" dirty="0" smtClean="0"/>
                        <a:t>Process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Business Question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Who is Asking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What is the Importance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Who/What benefits</a:t>
                      </a:r>
                      <a:r>
                        <a:rPr lang="en-US" sz="1200" baseline="0" dirty="0" smtClean="0"/>
                        <a:t> from the answer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What</a:t>
                      </a:r>
                      <a:r>
                        <a:rPr lang="en-US" sz="1200" baseline="0" dirty="0" smtClean="0"/>
                        <a:t> is the metric / measurement?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Does this measurement/an</a:t>
                      </a:r>
                      <a:r>
                        <a:rPr lang="en-US" sz="1200" baseline="0" dirty="0" smtClean="0"/>
                        <a:t>swer drive additional questions?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1022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Inventory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long does inventory sit in the warehouse?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Inventory Manager, Sales VP, Marketing VP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Drives improving inventory turns, lowers cost of Inventory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Corporate</a:t>
                      </a:r>
                      <a:r>
                        <a:rPr lang="en-US" sz="1200" baseline="0" dirty="0" smtClean="0"/>
                        <a:t> expense, inventory manager, marketing – marketing promotions to move inventory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Inventory turns – defined by time in and time out in number of 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What items should we purchase? Do we need to run promotions? Is</a:t>
                      </a:r>
                      <a:r>
                        <a:rPr lang="en-US" sz="1200" baseline="0" dirty="0" smtClean="0"/>
                        <a:t> the pricing appropriate?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6858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Document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1066800"/>
            <a:ext cx="80010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Mapping and Gap analysis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the requirement exist currently in BI Apps?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 not, what in addition is required?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 the effort required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Document the proposed solution – may be more than one solution for a requirement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 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053136"/>
          </a:xfrm>
        </p:spPr>
        <p:txBody>
          <a:bodyPr>
            <a:normAutofit/>
          </a:bodyPr>
          <a:lstStyle/>
          <a:p>
            <a:pPr marL="514350" indent="-514350" algn="l"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dirty="0" smtClean="0"/>
              <a:t>Senior Consultant at </a:t>
            </a:r>
            <a:r>
              <a:rPr lang="en-US" b="1" dirty="0" smtClean="0"/>
              <a:t>Asparona</a:t>
            </a:r>
            <a:r>
              <a:rPr lang="en-US" dirty="0" smtClean="0"/>
              <a:t> with focus on delivery of Business Intelligence Applications</a:t>
            </a:r>
          </a:p>
          <a:p>
            <a:pPr marL="514350" indent="-514350" algn="l">
              <a:buNone/>
            </a:pPr>
            <a:endParaRPr lang="en-US" sz="1600" dirty="0" smtClean="0"/>
          </a:p>
          <a:p>
            <a:pPr marL="514350" indent="-514350" algn="l">
              <a:buNone/>
            </a:pPr>
            <a:r>
              <a:rPr lang="en-NZ" dirty="0" smtClean="0"/>
              <a:t>	Previously held senior management roles globally in a high tech manufacturing and distribution environment. </a:t>
            </a:r>
            <a:endParaRPr lang="en-US" dirty="0" smtClean="0"/>
          </a:p>
          <a:p>
            <a:pPr marL="514350" indent="-514350" algn="l">
              <a:buNone/>
            </a:pPr>
            <a:r>
              <a:rPr lang="en-NZ" dirty="0" smtClean="0"/>
              <a:t>	</a:t>
            </a:r>
          </a:p>
          <a:p>
            <a:pPr marL="514350" indent="-514350" algn="l">
              <a:buNone/>
            </a:pPr>
            <a:r>
              <a:rPr lang="en-NZ" dirty="0" smtClean="0"/>
              <a:t>	Over 20 years </a:t>
            </a:r>
            <a:r>
              <a:rPr lang="en-NZ" b="1" dirty="0" smtClean="0"/>
              <a:t>systems</a:t>
            </a:r>
            <a:r>
              <a:rPr lang="en-NZ" dirty="0" smtClean="0"/>
              <a:t> experience, including 15 years implementation and delivery of Oracle E-Business suite and further specialization and expertise in Business Intelligence and B2B applications. </a:t>
            </a:r>
            <a:endParaRPr lang="en-US" dirty="0" smtClean="0"/>
          </a:p>
          <a:p>
            <a:pPr lvl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		Contact: </a:t>
            </a:r>
            <a:r>
              <a:rPr lang="en-US" sz="2600" b="1" dirty="0" smtClean="0">
                <a:solidFill>
                  <a:srgbClr val="1B1EFF"/>
                </a:solidFill>
                <a:hlinkClick r:id="rId3"/>
              </a:rPr>
              <a:t>john.hooker@asparona.com</a:t>
            </a:r>
            <a:endParaRPr lang="en-US" sz="2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Review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914400"/>
            <a:ext cx="80010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Review the proposed solution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Review the Gaps, open issues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Business sign-off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Prioritisation – phased roll out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 and focus on the quick wins</a:t>
            </a:r>
          </a:p>
          <a:p>
            <a:pPr marL="360000" lvl="0" indent="-342900" eaLnBrk="0" hangingPunct="0">
              <a:spcBef>
                <a:spcPct val="20000"/>
              </a:spcBef>
              <a:buClr>
                <a:srgbClr val="F57B20"/>
              </a:buClr>
              <a:buFontTx/>
              <a:buChar char="•"/>
            </a:pPr>
            <a:endParaRPr lang="en-NZ" sz="16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0000" lvl="0" indent="-342900" eaLnBrk="0" hangingPunct="0">
              <a:spcBef>
                <a:spcPct val="20000"/>
              </a:spcBef>
              <a:buClr>
                <a:srgbClr val="F57B20"/>
              </a:buClr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Document and Review steps can loop where appropriate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2286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Requirements Gathering Pitfalls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838200"/>
            <a:ext cx="8001000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Don’t fall into the trap of just replicating what you have today</a:t>
            </a:r>
          </a:p>
          <a:p>
            <a:pPr marL="360000" lvl="0" indent="-342900" eaLnBrk="0" hangingPunct="0">
              <a:spcBef>
                <a:spcPct val="20000"/>
              </a:spcBef>
              <a:buClr>
                <a:srgbClr val="99AC3A"/>
              </a:buClr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NZ" sz="16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Too much focus on operational reporting</a:t>
            </a: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NZ" sz="20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prioritising effectively – identify </a:t>
            </a:r>
            <a:r>
              <a:rPr lang="en-NZ" sz="2400" dirty="0" smtClean="0"/>
              <a:t>“must-have’s” from the “nice to have’s”</a:t>
            </a:r>
            <a:endParaRPr lang="en-NZ" sz="24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NZ" sz="20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No user exposure to BI Apps environment to review pre-built content for suitability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360000" lvl="0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NZ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 elaboration and building the “Perfect Solution”</a:t>
            </a:r>
          </a:p>
          <a:p>
            <a:pPr marL="360000" lvl="0" indent="-342900" eaLnBrk="0" hangingPunct="0">
              <a:spcBef>
                <a:spcPct val="20000"/>
              </a:spcBef>
              <a:buClr>
                <a:srgbClr val="F57B20"/>
              </a:buClr>
            </a:pPr>
            <a:r>
              <a:rPr lang="en-NZ" sz="2000" kern="0" dirty="0" smtClean="0">
                <a:solidFill>
                  <a:prstClr val="black"/>
                </a:solidFill>
                <a:latin typeface="Calibri"/>
                <a:cs typeface="Arial"/>
              </a:rPr>
              <a:t>	</a:t>
            </a:r>
            <a:endParaRPr lang="en-NZ" sz="20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7776" y="3048000"/>
            <a:ext cx="4410632" cy="123098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Data Considerations</a:t>
            </a:r>
            <a:endParaRPr lang="en-NZ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38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22288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14" y="6093296"/>
            <a:ext cx="1593726" cy="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7128792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It’s </a:t>
            </a:r>
            <a:r>
              <a:rPr lang="en-US" sz="3000" b="1" dirty="0" smtClean="0"/>
              <a:t>ALL </a:t>
            </a:r>
            <a:r>
              <a:rPr lang="en-US" sz="3000" dirty="0" smtClean="0"/>
              <a:t>About The Data</a:t>
            </a:r>
            <a:endParaRPr lang="en-US" sz="3000" dirty="0"/>
          </a:p>
        </p:txBody>
      </p:sp>
      <p:sp>
        <p:nvSpPr>
          <p:cNvPr id="55" name="Rectangle 54"/>
          <p:cNvSpPr/>
          <p:nvPr/>
        </p:nvSpPr>
        <p:spPr>
          <a:xfrm>
            <a:off x="533400" y="914401"/>
            <a:ext cx="8229600" cy="633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200" b="1" dirty="0" smtClean="0"/>
              <a:t>Evaluate Your Data Sources</a:t>
            </a:r>
          </a:p>
          <a:p>
            <a:r>
              <a:rPr lang="en-NZ" sz="2200" dirty="0" smtClean="0"/>
              <a:t>– The more sources the more complex it is likely to be</a:t>
            </a:r>
          </a:p>
          <a:p>
            <a:r>
              <a:rPr lang="en-NZ" sz="2200" dirty="0" smtClean="0"/>
              <a:t>– Understand where it comes from, what it really means</a:t>
            </a:r>
          </a:p>
          <a:p>
            <a:r>
              <a:rPr lang="en-NZ" sz="2200" dirty="0" smtClean="0"/>
              <a:t>– Understand how best to use it</a:t>
            </a:r>
          </a:p>
          <a:p>
            <a:r>
              <a:rPr lang="en-NZ" sz="2200" dirty="0" smtClean="0"/>
              <a:t> 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Know your data and Identify:</a:t>
            </a:r>
          </a:p>
          <a:p>
            <a:r>
              <a:rPr lang="en-US" sz="2200" dirty="0" smtClean="0">
                <a:solidFill>
                  <a:srgbClr val="37609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Incomplete data</a:t>
            </a:r>
          </a:p>
          <a:p>
            <a:r>
              <a:rPr lang="en-US" sz="2200" dirty="0" smtClean="0">
                <a:solidFill>
                  <a:srgbClr val="37609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Inconsistent data</a:t>
            </a:r>
          </a:p>
          <a:p>
            <a:r>
              <a:rPr lang="en-US" sz="2200" dirty="0" smtClean="0">
                <a:solidFill>
                  <a:srgbClr val="37609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Duplicate</a:t>
            </a:r>
          </a:p>
          <a:p>
            <a:r>
              <a:rPr lang="en-US" sz="2200" dirty="0" smtClean="0">
                <a:solidFill>
                  <a:srgbClr val="37609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Poorly organized data</a:t>
            </a:r>
          </a:p>
          <a:p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Understand your data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Establish the single source of truth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Establish consistency and standards, common definitions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Effective data management and data integrity processes</a:t>
            </a:r>
          </a:p>
          <a:p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“What starts right, stays right”</a:t>
            </a:r>
          </a:p>
          <a:p>
            <a:pPr lvl="0"/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3456" y="3429000"/>
            <a:ext cx="4410632" cy="86409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Customising BI Apps</a:t>
            </a:r>
            <a:endParaRPr lang="en-NZ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2" name="Picture 2" descr="C:\Users\john.hooker.ASPARONA\AppData\Local\Microsoft\Windows\Temporary Internet Files\Content.IE5\PND5HTZ7\MM90004099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14" y="6093296"/>
            <a:ext cx="1593726" cy="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53672" cy="501352"/>
          </a:xfrm>
        </p:spPr>
        <p:txBody>
          <a:bodyPr>
            <a:noAutofit/>
          </a:bodyPr>
          <a:lstStyle/>
          <a:p>
            <a:r>
              <a:rPr lang="en-US" sz="2800" dirty="0" smtClean="0"/>
              <a:t>Customising Oracle BI Apps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304800" y="914400"/>
            <a:ext cx="8458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1B1EFF"/>
                </a:solidFill>
              </a:rPr>
              <a:t>	Why Customise? </a:t>
            </a:r>
          </a:p>
          <a:p>
            <a:pPr marL="457200" indent="-457200"/>
            <a:r>
              <a:rPr lang="en-US" sz="2400" b="1" dirty="0" smtClean="0">
                <a:solidFill>
                  <a:srgbClr val="1B1EFF"/>
                </a:solidFill>
              </a:rPr>
              <a:t>	</a:t>
            </a:r>
            <a:r>
              <a:rPr lang="en-NZ" sz="2400" b="1" dirty="0" smtClean="0">
                <a:solidFill>
                  <a:srgbClr val="1B1EFF"/>
                </a:solidFill>
              </a:rPr>
              <a:t>If it’s all “prebuilt” why do I need to customise?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Simple reality is that customisation is unavoidable and will have an impact – never just </a:t>
            </a:r>
            <a:r>
              <a:rPr lang="en-US" sz="2400" dirty="0" smtClean="0"/>
              <a:t>– never just “plug and play”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Out of the box solution likely to address </a:t>
            </a:r>
            <a:r>
              <a:rPr lang="en-US" sz="2400" b="1" dirty="0" smtClean="0"/>
              <a:t>70-80%</a:t>
            </a:r>
            <a:r>
              <a:rPr lang="en-US" sz="2400" dirty="0" smtClean="0"/>
              <a:t> of your immediate BI needs and requirements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As with other Oracle application products, try to keep it to a minimum and use the out-of-the-box functionality where possible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8382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Aspects of Customisation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990600"/>
            <a:ext cx="8458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Pre-built solution will NOT contain all that you need – at all levels there will be content gaps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Does not include all the data you’ll want</a:t>
            </a:r>
          </a:p>
          <a:p>
            <a:pPr marL="457200" indent="-457200"/>
            <a:r>
              <a:rPr lang="en-NZ" sz="2000" dirty="0" smtClean="0"/>
              <a:t> 		- Key and Descriptive flexfields</a:t>
            </a:r>
          </a:p>
          <a:p>
            <a:pPr marL="457200" indent="-457200"/>
            <a:r>
              <a:rPr lang="en-NZ" sz="2000" dirty="0" smtClean="0"/>
              <a:t> 		- New facts, dimensions, hierarchies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No standard ETL mappings for some ERP data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Not all pre-built content may be relevant </a:t>
            </a:r>
          </a:p>
          <a:p>
            <a:pPr marL="457200" indent="-457200"/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Unsupported Source System(s)</a:t>
            </a:r>
          </a:p>
          <a:p>
            <a:pPr marL="457200" indent="-457200"/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Accommodating ERP Source System Specific Configurations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BI Application Specific Configurations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Effort and Customisation Balance</a:t>
            </a:r>
            <a:endParaRPr lang="en-US" dirty="0"/>
          </a:p>
        </p:txBody>
      </p:sp>
      <p:grpSp>
        <p:nvGrpSpPr>
          <p:cNvPr id="2" name="Group 185"/>
          <p:cNvGrpSpPr>
            <a:grpSpLocks/>
          </p:cNvGrpSpPr>
          <p:nvPr/>
        </p:nvGrpSpPr>
        <p:grpSpPr bwMode="auto">
          <a:xfrm>
            <a:off x="200025" y="1247775"/>
            <a:ext cx="8736013" cy="4937125"/>
            <a:chOff x="126" y="786"/>
            <a:chExt cx="5503" cy="3110"/>
          </a:xfrm>
        </p:grpSpPr>
        <p:cxnSp>
          <p:nvCxnSpPr>
            <p:cNvPr id="47" name="AutoShape 112"/>
            <p:cNvCxnSpPr>
              <a:cxnSpLocks noChangeShapeType="1"/>
            </p:cNvCxnSpPr>
            <p:nvPr/>
          </p:nvCxnSpPr>
          <p:spPr bwMode="auto">
            <a:xfrm flipH="1">
              <a:off x="1236" y="1430"/>
              <a:ext cx="1515" cy="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8" name="AutoShape 113"/>
            <p:cNvCxnSpPr>
              <a:cxnSpLocks noChangeShapeType="1"/>
            </p:cNvCxnSpPr>
            <p:nvPr/>
          </p:nvCxnSpPr>
          <p:spPr bwMode="auto">
            <a:xfrm flipH="1">
              <a:off x="1236" y="2066"/>
              <a:ext cx="1515" cy="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9" name="AutoShape 114"/>
            <p:cNvCxnSpPr>
              <a:cxnSpLocks noChangeShapeType="1"/>
            </p:cNvCxnSpPr>
            <p:nvPr/>
          </p:nvCxnSpPr>
          <p:spPr bwMode="auto">
            <a:xfrm flipH="1">
              <a:off x="1236" y="2684"/>
              <a:ext cx="1515" cy="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4" name="Group 170"/>
            <p:cNvGrpSpPr>
              <a:grpSpLocks/>
            </p:cNvGrpSpPr>
            <p:nvPr/>
          </p:nvGrpSpPr>
          <p:grpSpPr bwMode="auto">
            <a:xfrm>
              <a:off x="3075" y="1429"/>
              <a:ext cx="512" cy="633"/>
              <a:chOff x="3932" y="3444"/>
              <a:chExt cx="512" cy="633"/>
            </a:xfrm>
          </p:grpSpPr>
          <p:sp>
            <p:nvSpPr>
              <p:cNvPr id="84" name="Rectangle 171"/>
              <p:cNvSpPr>
                <a:spLocks noChangeArrowheads="1"/>
              </p:cNvSpPr>
              <p:nvPr/>
            </p:nvSpPr>
            <p:spPr bwMode="auto">
              <a:xfrm>
                <a:off x="4264" y="3519"/>
                <a:ext cx="180" cy="484"/>
              </a:xfrm>
              <a:prstGeom prst="rect">
                <a:avLst/>
              </a:prstGeom>
              <a:noFill/>
              <a:ln w="635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 172"/>
              <p:cNvSpPr>
                <a:spLocks noChangeArrowheads="1"/>
              </p:cNvSpPr>
              <p:nvPr/>
            </p:nvSpPr>
            <p:spPr bwMode="auto">
              <a:xfrm>
                <a:off x="3932" y="3444"/>
                <a:ext cx="436" cy="633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3304" y="2044"/>
              <a:ext cx="512" cy="633"/>
              <a:chOff x="3932" y="3444"/>
              <a:chExt cx="512" cy="633"/>
            </a:xfrm>
          </p:grpSpPr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4264" y="3519"/>
                <a:ext cx="180" cy="484"/>
              </a:xfrm>
              <a:prstGeom prst="rect">
                <a:avLst/>
              </a:prstGeom>
              <a:noFill/>
              <a:ln w="635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168"/>
              <p:cNvSpPr>
                <a:spLocks noChangeArrowheads="1"/>
              </p:cNvSpPr>
              <p:nvPr/>
            </p:nvSpPr>
            <p:spPr bwMode="auto">
              <a:xfrm>
                <a:off x="3932" y="3444"/>
                <a:ext cx="436" cy="633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3875" y="2092"/>
              <a:ext cx="174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Extension of DW Schema for extension columns, additional tables, external sources, aggregates, indices, etc.</a:t>
              </a:r>
            </a:p>
          </p:txBody>
        </p:sp>
        <p:grpSp>
          <p:nvGrpSpPr>
            <p:cNvPr id="6" name="Group 151"/>
            <p:cNvGrpSpPr>
              <a:grpSpLocks/>
            </p:cNvGrpSpPr>
            <p:nvPr/>
          </p:nvGrpSpPr>
          <p:grpSpPr bwMode="auto">
            <a:xfrm>
              <a:off x="3520" y="2684"/>
              <a:ext cx="512" cy="633"/>
              <a:chOff x="3932" y="3444"/>
              <a:chExt cx="512" cy="633"/>
            </a:xfrm>
          </p:grpSpPr>
          <p:sp>
            <p:nvSpPr>
              <p:cNvPr id="80" name="Rectangle 150"/>
              <p:cNvSpPr>
                <a:spLocks noChangeArrowheads="1"/>
              </p:cNvSpPr>
              <p:nvPr/>
            </p:nvSpPr>
            <p:spPr bwMode="auto">
              <a:xfrm>
                <a:off x="4264" y="3519"/>
                <a:ext cx="180" cy="484"/>
              </a:xfrm>
              <a:prstGeom prst="rect">
                <a:avLst/>
              </a:prstGeom>
              <a:noFill/>
              <a:ln w="635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49"/>
              <p:cNvSpPr>
                <a:spLocks noChangeArrowheads="1"/>
              </p:cNvSpPr>
              <p:nvPr/>
            </p:nvSpPr>
            <p:spPr bwMode="auto">
              <a:xfrm>
                <a:off x="3932" y="3444"/>
                <a:ext cx="436" cy="633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4078" y="2732"/>
              <a:ext cx="1551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Extension of ETL for extension columns, descriptive flexfields, additional tables, external sources, etc.</a:t>
              </a: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3659" y="1483"/>
              <a:ext cx="1949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Additional derived metrics, custom drill paths, exposing extensions in physical, logical and presentation layer, etc.</a:t>
              </a:r>
            </a:p>
          </p:txBody>
        </p:sp>
        <p:grpSp>
          <p:nvGrpSpPr>
            <p:cNvPr id="7" name="Group 174"/>
            <p:cNvGrpSpPr>
              <a:grpSpLocks/>
            </p:cNvGrpSpPr>
            <p:nvPr/>
          </p:nvGrpSpPr>
          <p:grpSpPr bwMode="auto">
            <a:xfrm>
              <a:off x="2835" y="805"/>
              <a:ext cx="512" cy="633"/>
              <a:chOff x="3932" y="3444"/>
              <a:chExt cx="512" cy="633"/>
            </a:xfrm>
          </p:grpSpPr>
          <p:sp>
            <p:nvSpPr>
              <p:cNvPr id="78" name="Rectangle 175"/>
              <p:cNvSpPr>
                <a:spLocks noChangeArrowheads="1"/>
              </p:cNvSpPr>
              <p:nvPr/>
            </p:nvSpPr>
            <p:spPr bwMode="auto">
              <a:xfrm>
                <a:off x="4264" y="3519"/>
                <a:ext cx="180" cy="484"/>
              </a:xfrm>
              <a:prstGeom prst="rect">
                <a:avLst/>
              </a:prstGeom>
              <a:noFill/>
              <a:ln w="635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tangle 176"/>
              <p:cNvSpPr>
                <a:spLocks noChangeArrowheads="1"/>
              </p:cNvSpPr>
              <p:nvPr/>
            </p:nvSpPr>
            <p:spPr bwMode="auto">
              <a:xfrm>
                <a:off x="3932" y="3444"/>
                <a:ext cx="436" cy="633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66726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3419" y="922"/>
              <a:ext cx="194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Additional dashboards and reports, guided and conditional navigations, iBots, etc.</a:t>
              </a:r>
            </a:p>
          </p:txBody>
        </p:sp>
        <p:pic>
          <p:nvPicPr>
            <p:cNvPr id="59" name="Picture 105"/>
            <p:cNvPicPr>
              <a:picLocks noChangeAspect="1" noChangeArrowheads="1"/>
            </p:cNvPicPr>
            <p:nvPr/>
          </p:nvPicPr>
          <p:blipFill>
            <a:blip r:embed="rId3" cstate="print"/>
            <a:srcRect t="50157" b="25569"/>
            <a:stretch>
              <a:fillRect/>
            </a:stretch>
          </p:blipFill>
          <p:spPr bwMode="auto">
            <a:xfrm>
              <a:off x="1641" y="2065"/>
              <a:ext cx="2219" cy="6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60" name="Picture 106"/>
            <p:cNvPicPr>
              <a:picLocks noChangeAspect="1" noChangeArrowheads="1"/>
            </p:cNvPicPr>
            <p:nvPr/>
          </p:nvPicPr>
          <p:blipFill>
            <a:blip r:embed="rId4" cstate="print"/>
            <a:srcRect t="74393"/>
            <a:stretch>
              <a:fillRect/>
            </a:stretch>
          </p:blipFill>
          <p:spPr bwMode="auto">
            <a:xfrm>
              <a:off x="1642" y="2683"/>
              <a:ext cx="2219" cy="65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61" name="Picture 107"/>
            <p:cNvPicPr>
              <a:picLocks noChangeAspect="1" noChangeArrowheads="1"/>
            </p:cNvPicPr>
            <p:nvPr/>
          </p:nvPicPr>
          <p:blipFill>
            <a:blip r:embed="rId5" cstate="print"/>
            <a:srcRect b="74745"/>
            <a:stretch>
              <a:fillRect/>
            </a:stretch>
          </p:blipFill>
          <p:spPr bwMode="auto">
            <a:xfrm>
              <a:off x="1641" y="786"/>
              <a:ext cx="2219" cy="64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62" name="Picture 108"/>
            <p:cNvPicPr>
              <a:picLocks noChangeAspect="1" noChangeArrowheads="1"/>
            </p:cNvPicPr>
            <p:nvPr/>
          </p:nvPicPr>
          <p:blipFill>
            <a:blip r:embed="rId6" cstate="print"/>
            <a:srcRect t="24902" b="49803"/>
            <a:stretch>
              <a:fillRect/>
            </a:stretch>
          </p:blipFill>
          <p:spPr bwMode="auto">
            <a:xfrm>
              <a:off x="1641" y="1421"/>
              <a:ext cx="2219" cy="64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2176" y="3370"/>
              <a:ext cx="111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marR="0" lvl="0" indent="-17780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Level of</a:t>
              </a:r>
            </a:p>
            <a:p>
              <a:pPr marL="177800" marR="0" lvl="0" indent="-17780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Effort</a:t>
              </a:r>
            </a:p>
          </p:txBody>
        </p:sp>
        <p:grpSp>
          <p:nvGrpSpPr>
            <p:cNvPr id="8" name="Group 116"/>
            <p:cNvGrpSpPr>
              <a:grpSpLocks/>
            </p:cNvGrpSpPr>
            <p:nvPr/>
          </p:nvGrpSpPr>
          <p:grpSpPr bwMode="auto">
            <a:xfrm>
              <a:off x="126" y="810"/>
              <a:ext cx="2219" cy="2550"/>
              <a:chOff x="920" y="874"/>
              <a:chExt cx="2219" cy="2550"/>
            </a:xfrm>
          </p:grpSpPr>
          <p:pic>
            <p:nvPicPr>
              <p:cNvPr id="74" name="Picture 9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75060"/>
              <a:stretch>
                <a:fillRect/>
              </a:stretch>
            </p:blipFill>
            <p:spPr bwMode="auto">
              <a:xfrm>
                <a:off x="920" y="874"/>
                <a:ext cx="2219" cy="63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9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4588" b="49803"/>
              <a:stretch>
                <a:fillRect/>
              </a:stretch>
            </p:blipFill>
            <p:spPr bwMode="auto">
              <a:xfrm>
                <a:off x="920" y="1509"/>
                <a:ext cx="2219" cy="64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9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157" b="26234"/>
              <a:stretch>
                <a:fillRect/>
              </a:stretch>
            </p:blipFill>
            <p:spPr bwMode="auto">
              <a:xfrm>
                <a:off x="920" y="2153"/>
                <a:ext cx="2219" cy="60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9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73766"/>
              <a:stretch>
                <a:fillRect/>
              </a:stretch>
            </p:blipFill>
            <p:spPr bwMode="auto">
              <a:xfrm>
                <a:off x="920" y="2755"/>
                <a:ext cx="2219" cy="66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</p:pic>
        </p:grp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313" y="3378"/>
              <a:ext cx="157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marR="0" lvl="0" indent="-177800" algn="ctr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Degree of Customization</a:t>
              </a:r>
            </a:p>
          </p:txBody>
        </p:sp>
        <p:sp>
          <p:nvSpPr>
            <p:cNvPr id="66" name="Rectangle 156"/>
            <p:cNvSpPr>
              <a:spLocks noChangeArrowheads="1"/>
            </p:cNvSpPr>
            <p:nvPr/>
          </p:nvSpPr>
          <p:spPr bwMode="auto">
            <a:xfrm>
              <a:off x="2566" y="1114"/>
              <a:ext cx="377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Easy</a:t>
              </a:r>
            </a:p>
          </p:txBody>
        </p:sp>
        <p:sp>
          <p:nvSpPr>
            <p:cNvPr id="67" name="Rectangle 157"/>
            <p:cNvSpPr>
              <a:spLocks noChangeArrowheads="1"/>
            </p:cNvSpPr>
            <p:nvPr/>
          </p:nvSpPr>
          <p:spPr bwMode="auto">
            <a:xfrm>
              <a:off x="2448" y="1699"/>
              <a:ext cx="612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Moderate</a:t>
              </a:r>
            </a:p>
          </p:txBody>
        </p:sp>
        <p:sp>
          <p:nvSpPr>
            <p:cNvPr id="68" name="Rectangle 158"/>
            <p:cNvSpPr>
              <a:spLocks noChangeArrowheads="1"/>
            </p:cNvSpPr>
            <p:nvPr/>
          </p:nvSpPr>
          <p:spPr bwMode="auto">
            <a:xfrm>
              <a:off x="2366" y="2299"/>
              <a:ext cx="780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Intermediate</a:t>
              </a:r>
            </a:p>
          </p:txBody>
        </p:sp>
        <p:sp>
          <p:nvSpPr>
            <p:cNvPr id="69" name="Rectangle 159"/>
            <p:cNvSpPr>
              <a:spLocks noChangeArrowheads="1"/>
            </p:cNvSpPr>
            <p:nvPr/>
          </p:nvSpPr>
          <p:spPr bwMode="auto">
            <a:xfrm>
              <a:off x="2474" y="2866"/>
              <a:ext cx="568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Involved</a:t>
              </a:r>
            </a:p>
          </p:txBody>
        </p:sp>
        <p:sp>
          <p:nvSpPr>
            <p:cNvPr id="70" name="Rectangle 162"/>
            <p:cNvSpPr>
              <a:spLocks noChangeArrowheads="1"/>
            </p:cNvSpPr>
            <p:nvPr/>
          </p:nvSpPr>
          <p:spPr bwMode="auto">
            <a:xfrm>
              <a:off x="571" y="1114"/>
              <a:ext cx="1326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Dashboards &amp; Reports</a:t>
              </a:r>
            </a:p>
          </p:txBody>
        </p:sp>
        <p:sp>
          <p:nvSpPr>
            <p:cNvPr id="71" name="Rectangle 163"/>
            <p:cNvSpPr>
              <a:spLocks noChangeArrowheads="1"/>
            </p:cNvSpPr>
            <p:nvPr/>
          </p:nvSpPr>
          <p:spPr bwMode="auto">
            <a:xfrm>
              <a:off x="744" y="1699"/>
              <a:ext cx="979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OBIEE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Metadata</a:t>
              </a:r>
            </a:p>
          </p:txBody>
        </p:sp>
        <p:sp>
          <p:nvSpPr>
            <p:cNvPr id="72" name="Rectangle 164"/>
            <p:cNvSpPr>
              <a:spLocks noChangeArrowheads="1"/>
            </p:cNvSpPr>
            <p:nvPr/>
          </p:nvSpPr>
          <p:spPr bwMode="auto">
            <a:xfrm>
              <a:off x="853" y="2299"/>
              <a:ext cx="763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DW Schema</a:t>
              </a:r>
            </a:p>
          </p:txBody>
        </p:sp>
        <p:sp>
          <p:nvSpPr>
            <p:cNvPr id="73" name="Rectangle 165"/>
            <p:cNvSpPr>
              <a:spLocks noChangeArrowheads="1"/>
            </p:cNvSpPr>
            <p:nvPr/>
          </p:nvSpPr>
          <p:spPr bwMode="auto">
            <a:xfrm>
              <a:off x="1059" y="2866"/>
              <a:ext cx="327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66726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ETL</a:t>
              </a:r>
            </a:p>
          </p:txBody>
        </p:sp>
      </p:grpSp>
      <p:pic>
        <p:nvPicPr>
          <p:cNvPr id="44" name="Picture 6" descr="asparona-consult-deliver-support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14" y="6093296"/>
            <a:ext cx="1593726" cy="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128792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 Pilot Can Make Sense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533400" y="838200"/>
            <a:ext cx="822960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Beginning with a </a:t>
            </a:r>
            <a:r>
              <a:rPr lang="en-NZ" sz="2400" b="1" dirty="0" smtClean="0"/>
              <a:t>Pilot</a:t>
            </a:r>
            <a:r>
              <a:rPr lang="en-NZ" sz="2400" dirty="0" smtClean="0"/>
              <a:t> phase is an excellent strategy to build an initial but powerful foundation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2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Two of the biggest failings in BI projects are lack of </a:t>
            </a:r>
            <a:r>
              <a:rPr lang="en-NZ" sz="2400" b="1" dirty="0" smtClean="0"/>
              <a:t>user adoption </a:t>
            </a:r>
            <a:r>
              <a:rPr lang="en-NZ" sz="2400" dirty="0" smtClean="0"/>
              <a:t>and </a:t>
            </a:r>
            <a:r>
              <a:rPr lang="en-NZ" sz="2400" b="1" dirty="0" smtClean="0"/>
              <a:t>over-implementation</a:t>
            </a:r>
          </a:p>
          <a:p>
            <a:pPr marL="342900" indent="-342900">
              <a:buFont typeface="Courier New" pitchFamily="49" charset="0"/>
              <a:buChar char="o"/>
            </a:pPr>
            <a:endParaRPr lang="en-NZ" sz="12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A Pilot allows you to meet and overcome your challenges in a structured and cost-effective manner</a:t>
            </a:r>
          </a:p>
          <a:p>
            <a:pPr marL="342900" indent="-342900">
              <a:buFont typeface="Courier New" pitchFamily="49" charset="0"/>
              <a:buChar char="o"/>
            </a:pPr>
            <a:endParaRPr lang="en-NZ" sz="12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It affords the opportunity for exploration and familiarisation -  no need to take a great leap into the unknown</a:t>
            </a:r>
          </a:p>
          <a:p>
            <a:pPr marL="342900" indent="-342900">
              <a:buFont typeface="Courier New" pitchFamily="49" charset="0"/>
              <a:buChar char="o"/>
            </a:pPr>
            <a:endParaRPr lang="en-NZ" sz="12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It allows you to assess functionality and identify additional requirements for future deployment</a:t>
            </a:r>
            <a:endParaRPr lang="en-NZ" sz="12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12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Can be implemented in a matter of weeks</a:t>
            </a:r>
          </a:p>
          <a:p>
            <a:pPr marL="457200" indent="-457200">
              <a:buFont typeface="Wingdings" pitchFamily="2" charset="2"/>
              <a:buChar char="q"/>
            </a:pPr>
            <a:endParaRPr lang="en-NZ" sz="2400" dirty="0" smtClean="0"/>
          </a:p>
          <a:p>
            <a:pPr marL="457200" indent="-457200"/>
            <a:r>
              <a:rPr lang="en-NZ" sz="2400" b="1" dirty="0" smtClean="0"/>
              <a:t>	</a:t>
            </a:r>
            <a:endParaRPr lang="en-NZ" sz="2200" dirty="0" smtClean="0"/>
          </a:p>
          <a:p>
            <a:pPr marL="457200" indent="-457200"/>
            <a:endParaRPr lang="en-NZ" sz="2400" dirty="0" smtClean="0"/>
          </a:p>
          <a:p>
            <a:endParaRPr lang="en-NZ" dirty="0" smtClean="0"/>
          </a:p>
          <a:p>
            <a:endParaRPr lang="en-NZ" sz="2400" dirty="0" smtClean="0"/>
          </a:p>
          <a:p>
            <a:endParaRPr lang="en-NZ" sz="1600" dirty="0" smtClean="0"/>
          </a:p>
          <a:p>
            <a:endParaRPr lang="en-NZ" sz="2200" dirty="0" smtClean="0"/>
          </a:p>
          <a:p>
            <a:endParaRPr lang="en-NZ" sz="2200" dirty="0" smtClean="0"/>
          </a:p>
          <a:p>
            <a:endParaRPr lang="en-NZ" sz="2400" dirty="0" smtClean="0"/>
          </a:p>
          <a:p>
            <a:endParaRPr lang="en-NZ" sz="1600" dirty="0" smtClean="0"/>
          </a:p>
          <a:p>
            <a:endParaRPr lang="en-N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14" y="6093296"/>
            <a:ext cx="1593726" cy="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a Pilot Can Make Sense – Example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457200" y="685800"/>
            <a:ext cx="8229600" cy="1078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NZ" sz="2400" dirty="0" smtClean="0"/>
              <a:t>Initial roll-out was a small portion of Supply Chain covering:</a:t>
            </a:r>
          </a:p>
          <a:p>
            <a:pPr marL="457200" indent="-457200"/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A few standard OM and Inventory out of the box reports</a:t>
            </a:r>
          </a:p>
          <a:p>
            <a:pPr marL="457200" indent="-457200"/>
            <a:r>
              <a:rPr lang="en-NZ" sz="2400" dirty="0" smtClean="0"/>
              <a:t>		</a:t>
            </a:r>
            <a:r>
              <a:rPr lang="en-NZ" sz="2000" dirty="0" smtClean="0">
                <a:solidFill>
                  <a:srgbClr val="1B1EFF"/>
                </a:solidFill>
              </a:rPr>
              <a:t>- On-time Shipping</a:t>
            </a:r>
          </a:p>
          <a:p>
            <a:pPr marL="457200" indent="-457200"/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A few out of the box reports customised</a:t>
            </a:r>
          </a:p>
          <a:p>
            <a:pPr marL="914400" lvl="1" indent="-457200"/>
            <a:r>
              <a:rPr lang="en-NZ" sz="2400" dirty="0" smtClean="0"/>
              <a:t>	</a:t>
            </a:r>
            <a:r>
              <a:rPr lang="en-NZ" sz="2000" dirty="0" smtClean="0">
                <a:solidFill>
                  <a:srgbClr val="1B1EFF"/>
                </a:solidFill>
              </a:rPr>
              <a:t>- Sales Cycle</a:t>
            </a:r>
          </a:p>
          <a:p>
            <a:pPr marL="457200" indent="-457200">
              <a:buFont typeface="Arial" pitchFamily="34" charset="0"/>
              <a:buChar char="•"/>
            </a:pPr>
            <a:endParaRPr lang="en-NZ" sz="14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Re-created existing Discoverer reports in BI Apps</a:t>
            </a:r>
          </a:p>
          <a:p>
            <a:pPr marL="457200" indent="-457200"/>
            <a:r>
              <a:rPr lang="en-NZ" sz="2400" dirty="0" smtClean="0"/>
              <a:t> 		</a:t>
            </a:r>
            <a:r>
              <a:rPr lang="en-NZ" sz="2000" dirty="0" smtClean="0">
                <a:solidFill>
                  <a:srgbClr val="1B1EFF"/>
                </a:solidFill>
              </a:rPr>
              <a:t>- Billings, Bookings, Backlog</a:t>
            </a:r>
          </a:p>
          <a:p>
            <a:pPr marL="457200" indent="-457200">
              <a:buFont typeface="Arial" pitchFamily="34" charset="0"/>
              <a:buChar char="•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Created new report requiring customisation at the Data Model, ETL and metadata level </a:t>
            </a:r>
          </a:p>
          <a:p>
            <a:pPr marL="457200" indent="-457200"/>
            <a:r>
              <a:rPr lang="en-NZ" sz="2400" dirty="0" smtClean="0"/>
              <a:t>		</a:t>
            </a:r>
            <a:r>
              <a:rPr lang="en-NZ" sz="2400" dirty="0" smtClean="0">
                <a:solidFill>
                  <a:srgbClr val="1B1EFF"/>
                </a:solidFill>
              </a:rPr>
              <a:t>- </a:t>
            </a:r>
            <a:r>
              <a:rPr lang="en-NZ" sz="2000" dirty="0" smtClean="0">
                <a:solidFill>
                  <a:srgbClr val="1B1EFF"/>
                </a:solidFill>
              </a:rPr>
              <a:t>Order Source Analysis</a:t>
            </a:r>
          </a:p>
          <a:p>
            <a:pPr marL="457200" indent="-457200"/>
            <a:endParaRPr lang="en-NZ" sz="14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Phase 2 was to extend the Supply Chain offering and beyond that a similar roll-out for other modules</a:t>
            </a:r>
          </a:p>
          <a:p>
            <a:pPr marL="457200" indent="-457200"/>
            <a:endParaRPr lang="en-NZ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en-NZ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NZ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NZ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NZ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NZ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NZ" sz="2400" dirty="0" smtClean="0"/>
          </a:p>
          <a:p>
            <a:endParaRPr lang="en-NZ" dirty="0" smtClean="0"/>
          </a:p>
          <a:p>
            <a:endParaRPr lang="en-NZ" sz="2400" dirty="0" smtClean="0"/>
          </a:p>
          <a:p>
            <a:endParaRPr lang="en-NZ" sz="1600" dirty="0" smtClean="0"/>
          </a:p>
          <a:p>
            <a:endParaRPr lang="en-NZ" sz="2200" dirty="0" smtClean="0"/>
          </a:p>
          <a:p>
            <a:endParaRPr lang="en-NZ" sz="2200" dirty="0" smtClean="0"/>
          </a:p>
          <a:p>
            <a:endParaRPr lang="en-NZ" sz="2400" dirty="0" smtClean="0"/>
          </a:p>
          <a:p>
            <a:endParaRPr lang="en-NZ" sz="1600" dirty="0" smtClean="0"/>
          </a:p>
          <a:p>
            <a:endParaRPr lang="en-N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128792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704856" cy="5562600"/>
          </a:xfrm>
        </p:spPr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en-US" dirty="0" smtClean="0"/>
              <a:t>What it is &amp; what it does</a:t>
            </a:r>
          </a:p>
          <a:p>
            <a:pPr>
              <a:buClrTx/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ClrTx/>
              <a:buFont typeface="Courier New" pitchFamily="49" charset="0"/>
              <a:buChar char="o"/>
            </a:pPr>
            <a:r>
              <a:rPr lang="en-US" dirty="0" smtClean="0"/>
              <a:t>Likely challenges</a:t>
            </a:r>
          </a:p>
          <a:p>
            <a:pPr>
              <a:buClrTx/>
              <a:buFont typeface="Courier New" pitchFamily="49" charset="0"/>
              <a:buChar char="o"/>
            </a:pPr>
            <a:endParaRPr lang="en-US" sz="1600" dirty="0" smtClean="0"/>
          </a:p>
          <a:p>
            <a:pPr lvl="0">
              <a:buClrTx/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Critical factors for successful implementation</a:t>
            </a:r>
          </a:p>
          <a:p>
            <a:pPr>
              <a:buClrTx/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ClrTx/>
              <a:buFont typeface="Courier New" pitchFamily="49" charset="0"/>
              <a:buChar char="o"/>
            </a:pPr>
            <a:r>
              <a:rPr lang="en-US" dirty="0" smtClean="0"/>
              <a:t>Lessons learned</a:t>
            </a:r>
          </a:p>
          <a:p>
            <a:pPr>
              <a:buClrTx/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ClrTx/>
              <a:buFont typeface="Courier New" pitchFamily="49" charset="0"/>
              <a:buChar char="o"/>
            </a:pPr>
            <a:r>
              <a:rPr lang="en-US" dirty="0" smtClean="0"/>
              <a:t>Functional perspective</a:t>
            </a:r>
          </a:p>
          <a:p>
            <a:pPr>
              <a:buClrTx/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ClrTx/>
              <a:buFont typeface="Courier New" pitchFamily="49" charset="0"/>
              <a:buChar char="o"/>
            </a:pPr>
            <a:r>
              <a:rPr lang="en-US" dirty="0" smtClean="0"/>
              <a:t>Applicable to other BI solutions</a:t>
            </a:r>
          </a:p>
          <a:p>
            <a:pPr>
              <a:buClrTx/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2286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Implementation Lessons Learnt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762000"/>
            <a:ext cx="8001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Adopt good design standards – leverage from the foundation provided by BI Apps</a:t>
            </a:r>
          </a:p>
          <a:p>
            <a:pPr marL="457200" indent="-457200"/>
            <a:r>
              <a:rPr lang="en-NZ" sz="2400" dirty="0" smtClean="0"/>
              <a:t>	</a:t>
            </a:r>
            <a:r>
              <a:rPr lang="en-NZ" sz="2000" dirty="0" smtClean="0"/>
              <a:t>- Naming conventions and standards</a:t>
            </a:r>
          </a:p>
          <a:p>
            <a:pPr marL="457200" indent="-457200"/>
            <a:r>
              <a:rPr lang="en-NZ" sz="2000" dirty="0" smtClean="0"/>
              <a:t>	- ETL routines</a:t>
            </a:r>
          </a:p>
          <a:p>
            <a:pPr marL="457200" indent="-457200"/>
            <a:r>
              <a:rPr lang="en-NZ" sz="2000" dirty="0" smtClean="0"/>
              <a:t>	</a:t>
            </a: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Use the documentation available – there is a lot out there:</a:t>
            </a:r>
          </a:p>
          <a:p>
            <a:pPr marL="457200" indent="-457200"/>
            <a:r>
              <a:rPr lang="en-NZ" sz="2400" dirty="0" smtClean="0"/>
              <a:t>	 - </a:t>
            </a:r>
            <a:r>
              <a:rPr lang="en-NZ" sz="2000" dirty="0" smtClean="0"/>
              <a:t>Oracle standard reference manuals</a:t>
            </a:r>
          </a:p>
          <a:p>
            <a:pPr marL="457200" indent="-457200"/>
            <a:r>
              <a:rPr lang="en-NZ" sz="2000" dirty="0" smtClean="0"/>
              <a:t>	 - Oracle Support/Forums</a:t>
            </a:r>
          </a:p>
          <a:p>
            <a:pPr marL="457200" indent="-457200"/>
            <a:r>
              <a:rPr lang="en-NZ" sz="2000" dirty="0" smtClean="0"/>
              <a:t>	 - Oracle BI blogs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Data/Report validation is a critical element  - make sure your test scenarios and scripts are robust enough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lvl="0" indent="-457200">
              <a:buFont typeface="Courier New" pitchFamily="49" charset="0"/>
              <a:buChar char="o"/>
            </a:pPr>
            <a:r>
              <a:rPr lang="en-NZ" sz="2400" dirty="0" smtClean="0">
                <a:solidFill>
                  <a:prstClr val="black"/>
                </a:solidFill>
              </a:rPr>
              <a:t>After go-live keep close centralised control of report management – there should not be a reporting free-for-all</a:t>
            </a:r>
          </a:p>
          <a:p>
            <a:pPr marL="457200" lvl="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6858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Implementation Lessons Learnt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914400"/>
            <a:ext cx="800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Have a demo version available quickly for socialisation and familiarity and to help with GAP analysis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Drill-down functionality is useful – but too much may impact system performance and user experience</a:t>
            </a:r>
          </a:p>
          <a:p>
            <a:pPr marL="457200" indent="-457200"/>
            <a:r>
              <a:rPr lang="en-NZ" sz="2000" dirty="0" smtClean="0"/>
              <a:t> 	</a:t>
            </a:r>
          </a:p>
          <a:p>
            <a:pPr marL="457200" indent="-457200"/>
            <a:r>
              <a:rPr lang="en-NZ" sz="2000" dirty="0" smtClean="0"/>
              <a:t>	Consider instead to use filters in the report  </a:t>
            </a:r>
          </a:p>
          <a:p>
            <a:pPr marL="457200" indent="-457200"/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/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962398"/>
          <a:ext cx="3962400" cy="2430334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2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latin typeface="Arial"/>
                          <a:ea typeface="Calibri"/>
                          <a:cs typeface="Times New Roman"/>
                        </a:rPr>
                        <a:t>Geography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latin typeface="Arial"/>
                          <a:ea typeface="Calibri"/>
                          <a:cs typeface="Times New Roman"/>
                        </a:rPr>
                        <a:t>Value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Worldwide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WW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Region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Asia Pacific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Sub Region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Oceania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Area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Australasia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Country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New Zealand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Country Region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North Island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Country Area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Northland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City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Whangarei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Store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latin typeface="Arial"/>
                          <a:ea typeface="Calibri"/>
                          <a:cs typeface="Times New Roman"/>
                        </a:rPr>
                        <a:t>277 Broadway</a:t>
                      </a:r>
                      <a:endParaRPr lang="en-N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2286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Implementation Lessons Learnt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762000"/>
            <a:ext cx="800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Data security within BI Apps is comprehensive but be careful if customising and adding your own security</a:t>
            </a:r>
          </a:p>
          <a:p>
            <a:pPr marL="457200" indent="-457200"/>
            <a:r>
              <a:rPr lang="en-NZ" sz="2000" dirty="0" smtClean="0"/>
              <a:t>	- Integrate BI Apps and ERP data security to minimize </a:t>
            </a:r>
          </a:p>
          <a:p>
            <a:pPr marL="457200" indent="-457200"/>
            <a:r>
              <a:rPr lang="en-NZ" sz="2000" dirty="0" smtClean="0"/>
              <a:t>	user maintenance</a:t>
            </a:r>
          </a:p>
          <a:p>
            <a:pPr marL="457200" indent="-457200"/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Load data by need to optimise performance - if I update the data will I use it?</a:t>
            </a:r>
          </a:p>
          <a:p>
            <a:pPr marL="457200" indent="-457200"/>
            <a:r>
              <a:rPr lang="en-NZ" sz="2000" dirty="0" smtClean="0"/>
              <a:t>	- Inventory transactions/balances – hourly</a:t>
            </a:r>
          </a:p>
          <a:p>
            <a:pPr marL="457200" indent="-457200"/>
            <a:r>
              <a:rPr lang="en-NZ" sz="2000" dirty="0" smtClean="0"/>
              <a:t>	- SO/PO transactions – once or twice per day</a:t>
            </a:r>
          </a:p>
          <a:p>
            <a:pPr marL="457200" indent="-457200"/>
            <a:r>
              <a:rPr lang="en-NZ" sz="2000" dirty="0" smtClean="0"/>
              <a:t>	- GL Balances – weekly</a:t>
            </a:r>
          </a:p>
          <a:p>
            <a:pPr marL="457200" indent="-457200"/>
            <a:endParaRPr lang="en-NZ" sz="20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>
                <a:solidFill>
                  <a:prstClr val="black"/>
                </a:solidFill>
              </a:rPr>
              <a:t>Performance management generally should not be underestimated and should form a large part of your implementation and post go-live focus</a:t>
            </a:r>
            <a:endParaRPr lang="en-NZ" sz="20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228600"/>
            <a:ext cx="8424936" cy="609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Dashboard Customisation – Lessons Learnt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838200"/>
            <a:ext cx="8001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Implement Dashboard standards to ensure consistent look and feel across the application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Don’t have too much clutter – less is more</a:t>
            </a:r>
          </a:p>
          <a:p>
            <a:pPr marL="457200" indent="-457200"/>
            <a:r>
              <a:rPr lang="en-NZ" sz="2400" dirty="0" smtClean="0"/>
              <a:t> 	</a:t>
            </a:r>
            <a:r>
              <a:rPr lang="en-NZ" sz="2000" dirty="0" smtClean="0"/>
              <a:t>	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When designing dashboards display a combination of data in an easy to follow and logical flow</a:t>
            </a:r>
          </a:p>
          <a:p>
            <a:pPr marL="457200" indent="-457200"/>
            <a:r>
              <a:rPr lang="en-NZ" sz="2000" dirty="0" smtClean="0"/>
              <a:t>	</a:t>
            </a: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>
                <a:solidFill>
                  <a:prstClr val="black"/>
                </a:solidFill>
              </a:rPr>
              <a:t>Design dashboards for specific roles and their needs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>
              <a:solidFill>
                <a:prstClr val="black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>
                <a:solidFill>
                  <a:prstClr val="black"/>
                </a:solidFill>
              </a:rPr>
              <a:t>Include reports that include export capability to other formats like Excel or CSV</a:t>
            </a: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Only show reports that actually help the business – don’t have reports just for the sake of it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NZ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14" y="6093296"/>
            <a:ext cx="1593726" cy="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753672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and Conclusions 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533400" y="685800"/>
            <a:ext cx="8229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Oracle has packaged most of what you need – the hard part has been mostly done for you</a:t>
            </a:r>
          </a:p>
          <a:p>
            <a:pPr marL="457200" indent="-457200">
              <a:buFont typeface="Courier New" pitchFamily="49" charset="0"/>
              <a:buChar char="o"/>
            </a:pPr>
            <a:endParaRPr lang="en-NZ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Pre-built elements give you a head start - use what’s beneath the surface</a:t>
            </a:r>
            <a:endParaRPr lang="en-US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The level and degree of customization around data management and exception is where most time is spent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Understand your bottlenecks and what makes your business flows and processes unique AND how to treat them – understand the GAPS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It’s as much about instigating cultural change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4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/>
            <a:r>
              <a:rPr lang="en-US" sz="2000" dirty="0" smtClean="0"/>
              <a:t> </a:t>
            </a:r>
          </a:p>
          <a:p>
            <a:endParaRPr lang="en-NZ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26876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14" y="6093296"/>
            <a:ext cx="1593726" cy="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753672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and Conclusions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33400" y="685800"/>
            <a:ext cx="8229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itchFamily="49" charset="0"/>
              <a:buChar char="o"/>
            </a:pPr>
            <a:r>
              <a:rPr lang="en-US" sz="2400" dirty="0" smtClean="0"/>
              <a:t>Don’t just replicate what you have already today  - design and build for the future.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“Show me something that I don’t know or that I need to know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A measured, phase-by-phase implementation approach is recommended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Have the right resources at your disposal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A good implementation partner is important - but take ownership of the processes and tasks where ever possible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NZ" sz="2400" dirty="0" smtClean="0"/>
              <a:t>Option always exists to go it alone and build from scratch – BUT that comes with its own unique risks, challenges, costs and timelines</a:t>
            </a:r>
            <a:r>
              <a:rPr lang="en-NZ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3548014" cy="990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- Q &amp; A</a:t>
            </a:r>
            <a:br>
              <a:rPr lang="en-US" sz="4400" b="1" dirty="0" smtClean="0">
                <a:solidFill>
                  <a:schemeClr val="accent1"/>
                </a:solidFill>
              </a:rPr>
            </a:br>
            <a:endParaRPr lang="en-NZ" sz="44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4098032" cy="311450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Picture 6" descr="asparona-consult-deliver-suppor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1586" y="3516288"/>
            <a:ext cx="7200800" cy="86409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THANK YOU !!</a:t>
            </a:r>
            <a:endParaRPr lang="en-NZ" sz="4400" b="1" dirty="0">
              <a:solidFill>
                <a:schemeClr val="accent1"/>
              </a:solidFill>
            </a:endParaRPr>
          </a:p>
        </p:txBody>
      </p:sp>
      <p:pic>
        <p:nvPicPr>
          <p:cNvPr id="8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1952531" cy="207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4036580" cy="3048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Oracle BI Applications – </a:t>
            </a:r>
            <a:br>
              <a:rPr lang="en-US" sz="4400" b="1" dirty="0" smtClean="0">
                <a:solidFill>
                  <a:schemeClr val="accent1"/>
                </a:solidFill>
              </a:rPr>
            </a:br>
            <a:r>
              <a:rPr lang="en-US" sz="4400" b="1" dirty="0" smtClean="0">
                <a:solidFill>
                  <a:schemeClr val="accent1"/>
                </a:solidFill>
              </a:rPr>
              <a:t/>
            </a:r>
            <a:br>
              <a:rPr lang="en-US" sz="4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What is it?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What Does it Do?</a:t>
            </a:r>
            <a:endParaRPr lang="en-NZ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john.hooker\Local Settings\Temporary Internet Files\Content.IE5\AU92TJ80\MP9004424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3429001" cy="279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95400"/>
            <a:ext cx="5904656" cy="10801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128792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Oracle BI Applications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3400" y="685800"/>
            <a:ext cx="8229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Pre-Built Application Containing:</a:t>
            </a:r>
          </a:p>
          <a:p>
            <a:endParaRPr lang="en-US" sz="1000" b="1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Interactive dashboards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Full ad-hoc queries and analysis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Pro-active intelligence delivery and alerts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High-volume production reporting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Predictive intelligence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Integration with Microsoft Office</a:t>
            </a:r>
            <a:r>
              <a:rPr lang="en-US" dirty="0" smtClean="0"/>
              <a:t>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  Integration with iPad and iPhone</a:t>
            </a:r>
          </a:p>
          <a:p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8304" y="1484784"/>
            <a:ext cx="6192688" cy="38164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en-N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304800"/>
            <a:ext cx="8424936" cy="762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What’s in the Box – Pre-Built Components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56138" y="1212850"/>
            <a:ext cx="3846512" cy="7386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eaLnBrk="0" hangingPunct="0">
              <a:spcBef>
                <a:spcPct val="20000"/>
              </a:spcBef>
            </a:pPr>
            <a:r>
              <a:rPr lang="en-US" sz="1400" b="0" dirty="0"/>
              <a:t>Pre-mapped metadata, including embedded </a:t>
            </a:r>
            <a:r>
              <a:rPr lang="en-US" sz="1400" b="0" dirty="0" smtClean="0"/>
              <a:t>calculations</a:t>
            </a:r>
            <a:r>
              <a:rPr lang="en-US" sz="1400" b="0" dirty="0"/>
              <a:t>, and </a:t>
            </a:r>
            <a:r>
              <a:rPr lang="en-US" sz="1400" b="0" dirty="0" smtClean="0"/>
              <a:t>hundreds of pre-built metrics</a:t>
            </a:r>
            <a:endParaRPr lang="en-US" sz="1400" b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26000" y="3756025"/>
            <a:ext cx="3703638" cy="2320925"/>
          </a:xfrm>
          <a:prstGeom prst="rect">
            <a:avLst/>
          </a:prstGeom>
          <a:noFill/>
          <a:ln w="19050" algn="ctr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57725" y="3749675"/>
            <a:ext cx="38481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eaLnBrk="0" hangingPunct="0">
              <a:spcBef>
                <a:spcPct val="20000"/>
              </a:spcBef>
            </a:pPr>
            <a:r>
              <a:rPr lang="en-US" sz="1400" b="0" dirty="0" smtClean="0"/>
              <a:t>An extensive library </a:t>
            </a:r>
            <a:r>
              <a:rPr lang="en-US" sz="1400" dirty="0" smtClean="0"/>
              <a:t>containing hundreds of </a:t>
            </a:r>
            <a:r>
              <a:rPr lang="en-US" sz="1400" b="0" dirty="0" smtClean="0"/>
              <a:t>pre-built </a:t>
            </a:r>
            <a:r>
              <a:rPr lang="en-US" sz="1400" b="0" dirty="0"/>
              <a:t>intelligence dashboards, reports and alerts </a:t>
            </a:r>
            <a:r>
              <a:rPr lang="en-US" sz="1400" dirty="0" smtClean="0"/>
              <a:t>targeted across all levels of business user and business function.</a:t>
            </a:r>
            <a:endParaRPr lang="en-US" sz="1400" b="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7700" y="3749675"/>
            <a:ext cx="3846513" cy="868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marL="285750" eaLnBrk="0" hangingPunct="0">
              <a:spcBef>
                <a:spcPct val="20000"/>
              </a:spcBef>
            </a:pPr>
            <a:r>
              <a:rPr lang="en-US" sz="1400" b="0" dirty="0"/>
              <a:t>Pre-built ETL </a:t>
            </a:r>
            <a:r>
              <a:rPr lang="en-US" sz="1400" b="0" dirty="0" smtClean="0"/>
              <a:t>with thousands of operation tables to </a:t>
            </a:r>
            <a:r>
              <a:rPr lang="en-US" sz="1400" b="0" dirty="0"/>
              <a:t>extract data from a large number of operational tables and load it into the </a:t>
            </a:r>
            <a:r>
              <a:rPr lang="en-US" sz="1400" b="0" dirty="0" smtClean="0"/>
              <a:t>Data Warehouse, </a:t>
            </a:r>
            <a:r>
              <a:rPr lang="en-US" sz="1400" b="0" dirty="0"/>
              <a:t>sourced from </a:t>
            </a:r>
            <a:r>
              <a:rPr lang="en-US" sz="1400" b="0" dirty="0" smtClean="0"/>
              <a:t>EBS and elsewhere.</a:t>
            </a:r>
            <a:endParaRPr lang="en-US" sz="1400" b="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46138" y="3756025"/>
            <a:ext cx="3703637" cy="2320925"/>
          </a:xfrm>
          <a:prstGeom prst="rect">
            <a:avLst/>
          </a:prstGeom>
          <a:noFill/>
          <a:ln w="19050" algn="ctr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46138" y="1212850"/>
            <a:ext cx="3703637" cy="2320925"/>
          </a:xfrm>
          <a:prstGeom prst="rect">
            <a:avLst/>
          </a:prstGeom>
          <a:noFill/>
          <a:ln w="19050" algn="ctr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8175" y="1212850"/>
            <a:ext cx="3846513" cy="868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marL="285750" eaLnBrk="0" hangingPunct="0">
              <a:spcBef>
                <a:spcPct val="20000"/>
              </a:spcBef>
            </a:pPr>
            <a:r>
              <a:rPr lang="en-US" sz="1400" b="0" dirty="0"/>
              <a:t>Pre-built warehouse with </a:t>
            </a:r>
            <a:r>
              <a:rPr lang="en-US" sz="1400" dirty="0" smtClean="0"/>
              <a:t>multiple s</a:t>
            </a:r>
            <a:r>
              <a:rPr lang="en-US" sz="1400" b="0" dirty="0" smtClean="0"/>
              <a:t>tar-schemas </a:t>
            </a:r>
            <a:r>
              <a:rPr lang="en-US" sz="1400" b="0" dirty="0"/>
              <a:t>designed for analysis and reporting on </a:t>
            </a:r>
            <a:r>
              <a:rPr lang="en-US" sz="1400" b="0" dirty="0" smtClean="0"/>
              <a:t>all aspects of the business.</a:t>
            </a:r>
            <a:endParaRPr lang="en-US" sz="1400" b="0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826000" y="1212850"/>
            <a:ext cx="3703638" cy="2320925"/>
          </a:xfrm>
          <a:prstGeom prst="rect">
            <a:avLst/>
          </a:prstGeom>
          <a:noFill/>
          <a:ln w="19050" algn="ctr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175" y="1978025"/>
            <a:ext cx="19827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3"/>
          <p:cNvSpPr>
            <a:spLocks noChangeArrowheads="1"/>
          </p:cNvSpPr>
          <p:nvPr/>
        </p:nvSpPr>
        <p:spPr bwMode="gray">
          <a:xfrm>
            <a:off x="614363" y="1057275"/>
            <a:ext cx="384175" cy="382588"/>
          </a:xfrm>
          <a:prstGeom prst="ellipse">
            <a:avLst/>
          </a:prstGeom>
          <a:solidFill>
            <a:srgbClr val="4D4D4D"/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marL="119063" indent="-119063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gray">
          <a:xfrm>
            <a:off x="4624388" y="1057275"/>
            <a:ext cx="384175" cy="382588"/>
          </a:xfrm>
          <a:prstGeom prst="ellipse">
            <a:avLst/>
          </a:prstGeom>
          <a:solidFill>
            <a:srgbClr val="4D4D4D"/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marL="119063" indent="-119063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gray">
          <a:xfrm>
            <a:off x="614363" y="3600450"/>
            <a:ext cx="384175" cy="382588"/>
          </a:xfrm>
          <a:prstGeom prst="ellipse">
            <a:avLst/>
          </a:prstGeom>
          <a:solidFill>
            <a:srgbClr val="4D4D4D"/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marL="119063" indent="-119063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gray">
          <a:xfrm>
            <a:off x="4624388" y="3600450"/>
            <a:ext cx="384175" cy="382588"/>
          </a:xfrm>
          <a:prstGeom prst="ellipse">
            <a:avLst/>
          </a:prstGeom>
          <a:solidFill>
            <a:srgbClr val="4D4D4D"/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marL="119063" indent="-119063"/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100" y="4857750"/>
            <a:ext cx="1320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5175" y="5106988"/>
            <a:ext cx="13017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129213"/>
            <a:ext cx="1320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675" y="1981200"/>
            <a:ext cx="3448050" cy="1516063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8" name="Picture 21" descr="ETL All sources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1763" y="4876800"/>
            <a:ext cx="20875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152400"/>
            <a:ext cx="8424936" cy="6858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99AC3A"/>
                </a:solidFill>
              </a:rPr>
              <a:t>Pre-Built Analytics Components – Some Numbers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14400"/>
          <a:ext cx="8610600" cy="358378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81200"/>
                <a:gridCol w="1752600"/>
                <a:gridCol w="1676400"/>
                <a:gridCol w="1676400"/>
                <a:gridCol w="1524000"/>
              </a:tblGrid>
              <a:tr h="984968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Dashboards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Dashboard</a:t>
                      </a:r>
                      <a:r>
                        <a:rPr lang="en-NZ" sz="2400" baseline="0" dirty="0" smtClean="0"/>
                        <a:t> Pages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Reports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Metrics</a:t>
                      </a:r>
                      <a:endParaRPr lang="en-NZ" sz="2400" dirty="0"/>
                    </a:p>
                  </a:txBody>
                  <a:tcPr/>
                </a:tc>
              </a:tr>
              <a:tr h="649705">
                <a:tc>
                  <a:txBody>
                    <a:bodyPr/>
                    <a:lstStyle/>
                    <a:p>
                      <a:r>
                        <a:rPr lang="en-NZ" sz="2400" b="1" dirty="0" smtClean="0"/>
                        <a:t>Financials</a:t>
                      </a:r>
                      <a:endParaRPr lang="en-NZ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6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36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255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488</a:t>
                      </a:r>
                      <a:endParaRPr lang="en-NZ" sz="2400" b="1" dirty="0"/>
                    </a:p>
                  </a:txBody>
                  <a:tcPr/>
                </a:tc>
              </a:tr>
              <a:tr h="649705">
                <a:tc>
                  <a:txBody>
                    <a:bodyPr/>
                    <a:lstStyle/>
                    <a:p>
                      <a:r>
                        <a:rPr lang="en-NZ" sz="2400" b="1" dirty="0" smtClean="0"/>
                        <a:t>Procurement</a:t>
                      </a:r>
                      <a:r>
                        <a:rPr lang="en-NZ" sz="2400" b="1" baseline="0" dirty="0" smtClean="0"/>
                        <a:t> </a:t>
                      </a:r>
                      <a:endParaRPr lang="en-NZ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4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23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234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335</a:t>
                      </a:r>
                      <a:endParaRPr lang="en-NZ" sz="2400" b="1" dirty="0"/>
                    </a:p>
                  </a:txBody>
                  <a:tcPr/>
                </a:tc>
              </a:tr>
              <a:tr h="649705">
                <a:tc>
                  <a:txBody>
                    <a:bodyPr/>
                    <a:lstStyle/>
                    <a:p>
                      <a:r>
                        <a:rPr lang="en-NZ" sz="2400" b="1" dirty="0" smtClean="0"/>
                        <a:t>Supply</a:t>
                      </a:r>
                      <a:r>
                        <a:rPr lang="en-NZ" sz="2400" b="1" baseline="0" dirty="0" smtClean="0"/>
                        <a:t> Chain</a:t>
                      </a:r>
                      <a:endParaRPr lang="en-NZ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3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22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165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364</a:t>
                      </a:r>
                      <a:endParaRPr lang="en-NZ" sz="2400" b="1" dirty="0"/>
                    </a:p>
                  </a:txBody>
                  <a:tcPr/>
                </a:tc>
              </a:tr>
              <a:tr h="649705">
                <a:tc>
                  <a:txBody>
                    <a:bodyPr/>
                    <a:lstStyle/>
                    <a:p>
                      <a:r>
                        <a:rPr lang="en-NZ" sz="2400" b="1" dirty="0" smtClean="0"/>
                        <a:t>Projects</a:t>
                      </a:r>
                      <a:endParaRPr lang="en-NZ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3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18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146</a:t>
                      </a:r>
                      <a:endParaRPr lang="en-N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500+</a:t>
                      </a:r>
                      <a:endParaRPr lang="en-NZ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0800000" flipV="1">
            <a:off x="381000" y="5181600"/>
            <a:ext cx="439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Release 7.9.6.3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sparona-consult-deliver-suppor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2180" y="152400"/>
            <a:ext cx="8424936" cy="533400"/>
          </a:xfrm>
        </p:spPr>
        <p:txBody>
          <a:bodyPr>
            <a:normAutofit fontScale="90000"/>
          </a:bodyPr>
          <a:lstStyle/>
          <a:p>
            <a:r>
              <a:rPr lang="en-US" sz="3100" b="0" dirty="0" smtClean="0">
                <a:solidFill>
                  <a:srgbClr val="99AC3A"/>
                </a:solidFill>
              </a:rPr>
              <a:t>So NOT Only Dashboards and Reports</a:t>
            </a:r>
            <a:br>
              <a:rPr lang="en-US" sz="3100" b="0" dirty="0" smtClean="0">
                <a:solidFill>
                  <a:srgbClr val="99AC3A"/>
                </a:solidFill>
              </a:rPr>
            </a:br>
            <a:r>
              <a:rPr lang="en-US" sz="2800" b="0" dirty="0" smtClean="0">
                <a:solidFill>
                  <a:srgbClr val="99AC3A"/>
                </a:solidFill>
              </a:rPr>
              <a:t/>
            </a:r>
            <a:br>
              <a:rPr lang="en-US" sz="2800" b="0" dirty="0" smtClean="0">
                <a:solidFill>
                  <a:srgbClr val="99AC3A"/>
                </a:solidFill>
              </a:rPr>
            </a:br>
            <a:r>
              <a:rPr lang="en-US" sz="2800" i="1" dirty="0" smtClean="0">
                <a:solidFill>
                  <a:schemeClr val="accent1"/>
                </a:solidFill>
              </a:rPr>
              <a:t> Much more lies under the surface</a:t>
            </a:r>
            <a:endParaRPr lang="en-US" sz="2800" b="0" dirty="0">
              <a:solidFill>
                <a:srgbClr val="99AC3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1268760"/>
            <a:ext cx="6192688" cy="4032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99AC3A"/>
              </a:buClr>
              <a:buFont typeface="Courier New" pitchFamily="49" charset="0"/>
              <a:buChar char="o"/>
            </a:pPr>
            <a:endParaRPr lang="en-N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6858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en-US" sz="2200" dirty="0" smtClean="0"/>
          </a:p>
          <a:p>
            <a:endParaRPr lang="en-US" sz="22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48188" y="2324100"/>
            <a:ext cx="212725" cy="212725"/>
            <a:chOff x="2332" y="2013"/>
            <a:chExt cx="134" cy="134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gray">
            <a:xfrm>
              <a:off x="2332" y="2013"/>
              <a:ext cx="134" cy="134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 rot="5400000">
              <a:off x="2368" y="2034"/>
              <a:ext cx="86" cy="87"/>
            </a:xfrm>
            <a:prstGeom prst="triangle">
              <a:avLst>
                <a:gd name="adj" fmla="val 50458"/>
              </a:avLst>
            </a:prstGeom>
            <a:solidFill>
              <a:srgbClr val="7F7F7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2400" b="0" dirty="0">
                <a:solidFill>
                  <a:schemeClr val="bg2"/>
                </a:solidFill>
                <a:latin typeface="Times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48188" y="4632325"/>
            <a:ext cx="212725" cy="212725"/>
            <a:chOff x="2332" y="2013"/>
            <a:chExt cx="134" cy="134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gray">
            <a:xfrm>
              <a:off x="2332" y="2013"/>
              <a:ext cx="134" cy="134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 rot="5400000">
              <a:off x="2368" y="2034"/>
              <a:ext cx="86" cy="87"/>
            </a:xfrm>
            <a:prstGeom prst="triangle">
              <a:avLst>
                <a:gd name="adj" fmla="val 50458"/>
              </a:avLst>
            </a:prstGeom>
            <a:solidFill>
              <a:srgbClr val="7F7F7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 sz="2400" b="0" dirty="0">
                <a:solidFill>
                  <a:schemeClr val="bg2"/>
                </a:solidFill>
                <a:latin typeface="Times" pitchFamily="18" charset="0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154488" y="2828925"/>
            <a:ext cx="322262" cy="28860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NZ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154488" y="2057400"/>
            <a:ext cx="322262" cy="7127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NZ" dirty="0"/>
          </a:p>
        </p:txBody>
      </p:sp>
      <p:pic>
        <p:nvPicPr>
          <p:cNvPr id="24" name="Picture 4" descr="Icebe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2088" y="1497013"/>
            <a:ext cx="4156075" cy="4237037"/>
          </a:xfrm>
          <a:prstGeom prst="rect">
            <a:avLst/>
          </a:prstGeom>
          <a:noFill/>
          <a:ln/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62525" y="1847850"/>
            <a:ext cx="2201863" cy="160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66688" indent="-107950" algn="l">
              <a:lnSpc>
                <a:spcPct val="100000"/>
              </a:lnSpc>
              <a:spcBef>
                <a:spcPct val="30000"/>
              </a:spcBef>
              <a:buSzPct val="90000"/>
            </a:pPr>
            <a:r>
              <a:rPr lang="en-US" sz="1400" b="1" dirty="0" smtClean="0">
                <a:solidFill>
                  <a:schemeClr val="accent1"/>
                </a:solidFill>
              </a:rPr>
              <a:t>DASHBOARDS &amp; </a:t>
            </a:r>
            <a:r>
              <a:rPr lang="en-US" sz="1400" b="1" dirty="0">
                <a:solidFill>
                  <a:schemeClr val="accent1"/>
                </a:solidFill>
              </a:rPr>
              <a:t>REPORTS</a:t>
            </a:r>
          </a:p>
          <a:p>
            <a:pPr marL="166688" indent="-107950" algn="l">
              <a:lnSpc>
                <a:spcPct val="100000"/>
              </a:lnSpc>
              <a:spcBef>
                <a:spcPct val="20000"/>
              </a:spcBef>
              <a:buSzPct val="85000"/>
              <a:buFont typeface="Times" pitchFamily="18" charset="0"/>
              <a:buChar char="•"/>
            </a:pPr>
            <a:r>
              <a:rPr lang="en-US" sz="1600" b="0" dirty="0" smtClean="0"/>
              <a:t>Extensive prebuilt library</a:t>
            </a:r>
            <a:endParaRPr lang="en-US" sz="1600" b="0" dirty="0"/>
          </a:p>
          <a:p>
            <a:pPr marL="166688" indent="-107950" algn="l">
              <a:lnSpc>
                <a:spcPct val="100000"/>
              </a:lnSpc>
              <a:spcBef>
                <a:spcPct val="20000"/>
              </a:spcBef>
              <a:buSzPct val="85000"/>
              <a:buFont typeface="Times" pitchFamily="18" charset="0"/>
              <a:buChar char="•"/>
            </a:pPr>
            <a:r>
              <a:rPr lang="en-US" sz="1600" b="0" i="1" dirty="0"/>
              <a:t>“One size does </a:t>
            </a:r>
            <a:r>
              <a:rPr lang="en-US" sz="1600" b="0" i="1" dirty="0">
                <a:solidFill>
                  <a:schemeClr val="accent1"/>
                </a:solidFill>
              </a:rPr>
              <a:t>NOT</a:t>
            </a:r>
            <a:r>
              <a:rPr lang="en-US" sz="1600" b="0" i="1" dirty="0"/>
              <a:t> fit all”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975225" y="4029075"/>
            <a:ext cx="3544888" cy="163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69863" indent="-111125" algn="l">
              <a:lnSpc>
                <a:spcPct val="100000"/>
              </a:lnSpc>
              <a:spcBef>
                <a:spcPct val="20000"/>
              </a:spcBef>
              <a:buSzPct val="85000"/>
            </a:pPr>
            <a:r>
              <a:rPr lang="en-US" sz="1400" b="1" dirty="0">
                <a:solidFill>
                  <a:schemeClr val="accent1"/>
                </a:solidFill>
              </a:rPr>
              <a:t>SUBJECT AREAS</a:t>
            </a:r>
          </a:p>
          <a:p>
            <a:pPr marL="169863" indent="-111125" algn="l">
              <a:lnSpc>
                <a:spcPct val="100000"/>
              </a:lnSpc>
              <a:spcBef>
                <a:spcPct val="20000"/>
              </a:spcBef>
              <a:buSzPct val="85000"/>
              <a:buFont typeface="Times" pitchFamily="18" charset="0"/>
              <a:buChar char="•"/>
            </a:pPr>
            <a:r>
              <a:rPr lang="en-US" sz="1600" b="0" dirty="0"/>
              <a:t>Many metrics and dimensional attributes not surfaced by prebuilt dashboards and reports</a:t>
            </a:r>
          </a:p>
          <a:p>
            <a:pPr marL="169863" indent="-111125" algn="l">
              <a:lnSpc>
                <a:spcPct val="100000"/>
              </a:lnSpc>
              <a:spcBef>
                <a:spcPct val="20000"/>
              </a:spcBef>
              <a:buSzPct val="85000"/>
              <a:buFont typeface="Times" pitchFamily="18" charset="0"/>
              <a:buChar char="•"/>
            </a:pPr>
            <a:r>
              <a:rPr lang="en-US" sz="1600" b="0" dirty="0" smtClean="0"/>
              <a:t>Incremental </a:t>
            </a:r>
            <a:r>
              <a:rPr lang="en-US" sz="1600" b="0" dirty="0"/>
              <a:t>work to build more content from this foundation</a:t>
            </a:r>
          </a:p>
        </p:txBody>
      </p:sp>
      <p:pic>
        <p:nvPicPr>
          <p:cNvPr id="27" name="Picture 16" descr="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588" y="1458913"/>
            <a:ext cx="2057400" cy="2397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3456" y="3429000"/>
            <a:ext cx="4410632" cy="86409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Benefits of BI Apps</a:t>
            </a:r>
            <a:endParaRPr lang="en-NZ" sz="4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2843596" cy="23622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 descr="asparona-consult-deliver-suppor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587" y="6021288"/>
            <a:ext cx="15937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sparon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16728</TotalTime>
  <Words>1467</Words>
  <Application>Microsoft Office PowerPoint</Application>
  <PresentationFormat>On-screen Show (4:3)</PresentationFormat>
  <Paragraphs>447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1_Asparona powerpoint template</vt:lpstr>
      <vt:lpstr>Oracle BI Apps - Recommandations for Effective Implementation                              </vt:lpstr>
      <vt:lpstr>My Background</vt:lpstr>
      <vt:lpstr>Objectives </vt:lpstr>
      <vt:lpstr>Oracle BI Applications –   What is it? What Does it Do?</vt:lpstr>
      <vt:lpstr>Oracle BI Applications</vt:lpstr>
      <vt:lpstr>What’s in the Box – Pre-Built Components</vt:lpstr>
      <vt:lpstr>Pre-Built Analytics Components – Some Numbers</vt:lpstr>
      <vt:lpstr>So NOT Only Dashboards and Reports   Much more lies under the surface</vt:lpstr>
      <vt:lpstr>Benefits of BI Apps</vt:lpstr>
      <vt:lpstr>Key Benefits of Oracle BI Applications </vt:lpstr>
      <vt:lpstr>Initial Implementation Challenges</vt:lpstr>
      <vt:lpstr>Close to the Truth?</vt:lpstr>
      <vt:lpstr>Where Are You Today?</vt:lpstr>
      <vt:lpstr>Getting Started – Critical Success Factors</vt:lpstr>
      <vt:lpstr>Critical Success Factor - Don’t Play Catch-Up</vt:lpstr>
      <vt:lpstr>Starting to Build </vt:lpstr>
      <vt:lpstr>Approach to Mapping Reporting Requirements against BI Apps Content</vt:lpstr>
      <vt:lpstr>Workshop</vt:lpstr>
      <vt:lpstr>Document</vt:lpstr>
      <vt:lpstr>Review</vt:lpstr>
      <vt:lpstr>Requirements Gathering Pitfalls</vt:lpstr>
      <vt:lpstr>Data Considerations</vt:lpstr>
      <vt:lpstr>It’s ALL About The Data</vt:lpstr>
      <vt:lpstr>Customising BI Apps</vt:lpstr>
      <vt:lpstr>Customising Oracle BI Apps</vt:lpstr>
      <vt:lpstr>Aspects of Customisation</vt:lpstr>
      <vt:lpstr>Typical Effort and Customisation Balance</vt:lpstr>
      <vt:lpstr>Why a Pilot Can Make Sense</vt:lpstr>
      <vt:lpstr>Why a Pilot Can Make Sense – Example</vt:lpstr>
      <vt:lpstr>Implementation Lessons Learnt</vt:lpstr>
      <vt:lpstr>Implementation Lessons Learnt</vt:lpstr>
      <vt:lpstr>Implementation Lessons Learnt</vt:lpstr>
      <vt:lpstr>Dashboard Customisation – Lessons Learnt</vt:lpstr>
      <vt:lpstr>Summary and Conclusions </vt:lpstr>
      <vt:lpstr>Summary and Conclusions </vt:lpstr>
      <vt:lpstr>- Q &amp; A </vt:lpstr>
      <vt:lpstr>THANK YOU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O'Neill</dc:creator>
  <cp:lastModifiedBy>Vodafone New Zealand</cp:lastModifiedBy>
  <cp:revision>1625</cp:revision>
  <dcterms:created xsi:type="dcterms:W3CDTF">2011-07-05T21:21:03Z</dcterms:created>
  <dcterms:modified xsi:type="dcterms:W3CDTF">2013-04-28T23:27:10Z</dcterms:modified>
</cp:coreProperties>
</file>