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2" r:id="rId1"/>
  </p:sldMasterIdLst>
  <p:notesMasterIdLst>
    <p:notesMasterId r:id="rId25"/>
  </p:notesMasterIdLst>
  <p:handoutMasterIdLst>
    <p:handoutMasterId r:id="rId26"/>
  </p:handoutMasterIdLst>
  <p:sldIdLst>
    <p:sldId id="325" r:id="rId2"/>
    <p:sldId id="287" r:id="rId3"/>
    <p:sldId id="275" r:id="rId4"/>
    <p:sldId id="261" r:id="rId5"/>
    <p:sldId id="388" r:id="rId6"/>
    <p:sldId id="378" r:id="rId7"/>
    <p:sldId id="377" r:id="rId8"/>
    <p:sldId id="379" r:id="rId9"/>
    <p:sldId id="375" r:id="rId10"/>
    <p:sldId id="376" r:id="rId11"/>
    <p:sldId id="374" r:id="rId12"/>
    <p:sldId id="353" r:id="rId13"/>
    <p:sldId id="364" r:id="rId14"/>
    <p:sldId id="354" r:id="rId15"/>
    <p:sldId id="355" r:id="rId16"/>
    <p:sldId id="381" r:id="rId17"/>
    <p:sldId id="384" r:id="rId18"/>
    <p:sldId id="386" r:id="rId19"/>
    <p:sldId id="387" r:id="rId20"/>
    <p:sldId id="385" r:id="rId21"/>
    <p:sldId id="365" r:id="rId22"/>
    <p:sldId id="270" r:id="rId23"/>
    <p:sldId id="380" r:id="rId2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06" autoAdjust="0"/>
    <p:restoredTop sz="92667" autoAdjust="0"/>
  </p:normalViewPr>
  <p:slideViewPr>
    <p:cSldViewPr>
      <p:cViewPr>
        <p:scale>
          <a:sx n="70" d="100"/>
          <a:sy n="70" d="100"/>
        </p:scale>
        <p:origin x="-138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LOGGING OR NOLOGGING : THAT IS THE QUESTION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79D231C-5A14-4046-A3D0-6536F1591921}" type="datetimeFigureOut">
              <a:rPr lang="en-US"/>
              <a:pPr>
                <a:defRPr/>
              </a:pPr>
              <a:t>3/19/2010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DBIS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87465D2-9626-4709-9130-BCD02A14B2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LOGGING OR NOLOGGING : THAT IS THE QUESTION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F171140-4B8B-44AA-A34C-40D74ADF86CA}" type="datetimeFigureOut">
              <a:rPr lang="en-US"/>
              <a:pPr>
                <a:defRPr/>
              </a:pPr>
              <a:t>3/19/2010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DBIS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F8EDDEF-C68C-4152-AD06-C6AAAD4AF8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86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3A6BC1-B0C7-4F81-80C3-A10C89FDC298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  <p:sp>
        <p:nvSpPr>
          <p:cNvPr id="68613" name="Footer Placeholder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DBIS</a:t>
            </a:r>
          </a:p>
        </p:txBody>
      </p:sp>
      <p:sp>
        <p:nvSpPr>
          <p:cNvPr id="68614" name="Header Placeholder 5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LOGGING OR NOLOGGING : THAT IS THE QUESTION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9876" name="Header Placeholder 3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LOGGING OR NOLOGGING : THAT IS THE QUESTION</a:t>
            </a:r>
          </a:p>
        </p:txBody>
      </p:sp>
      <p:sp>
        <p:nvSpPr>
          <p:cNvPr id="79877" name="Footer Placeholder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DBIS</a:t>
            </a:r>
          </a:p>
        </p:txBody>
      </p:sp>
      <p:sp>
        <p:nvSpPr>
          <p:cNvPr id="79878" name="Slide Number Placeholder 5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815CA15-9D7D-4BDE-AE15-5802DE1C5CA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9876" name="Header Placeholder 3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LOGGING OR NOLOGGING : THAT IS THE QUESTION</a:t>
            </a:r>
          </a:p>
        </p:txBody>
      </p:sp>
      <p:sp>
        <p:nvSpPr>
          <p:cNvPr id="79877" name="Footer Placeholder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DBIS</a:t>
            </a:r>
          </a:p>
        </p:txBody>
      </p:sp>
      <p:sp>
        <p:nvSpPr>
          <p:cNvPr id="79878" name="Slide Number Placeholder 5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815CA15-9D7D-4BDE-AE15-5802DE1C5CA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80900" name="Header Placeholder 3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LOGGING OR NOLOGGING : THAT IS THE QUESTION</a:t>
            </a:r>
          </a:p>
        </p:txBody>
      </p:sp>
      <p:sp>
        <p:nvSpPr>
          <p:cNvPr id="80901" name="Footer Placeholder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DBIS</a:t>
            </a:r>
          </a:p>
        </p:txBody>
      </p:sp>
      <p:sp>
        <p:nvSpPr>
          <p:cNvPr id="80902" name="Slide Number Placeholder 5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0656BB2-2A93-4166-B6B4-D58F079DB318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82948" name="Header Placeholder 3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LOGGING OR NOLOGGING : THAT IS THE QUESTION</a:t>
            </a:r>
          </a:p>
        </p:txBody>
      </p:sp>
      <p:sp>
        <p:nvSpPr>
          <p:cNvPr id="82949" name="Footer Placeholder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DBIS</a:t>
            </a:r>
          </a:p>
        </p:txBody>
      </p:sp>
      <p:sp>
        <p:nvSpPr>
          <p:cNvPr id="82950" name="Slide Number Placeholder 5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1AD4CC3-C844-4358-91B4-480D990714D8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80900" name="Header Placeholder 3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LOGGING OR NOLOGGING : THAT IS THE QUESTION</a:t>
            </a:r>
          </a:p>
        </p:txBody>
      </p:sp>
      <p:sp>
        <p:nvSpPr>
          <p:cNvPr id="80901" name="Footer Placeholder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DBIS</a:t>
            </a:r>
          </a:p>
        </p:txBody>
      </p:sp>
      <p:sp>
        <p:nvSpPr>
          <p:cNvPr id="80902" name="Slide Number Placeholder 5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0656BB2-2A93-4166-B6B4-D58F079DB318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80900" name="Header Placeholder 3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LOGGING OR NOLOGGING : THAT IS THE QUESTION</a:t>
            </a:r>
          </a:p>
        </p:txBody>
      </p:sp>
      <p:sp>
        <p:nvSpPr>
          <p:cNvPr id="80901" name="Footer Placeholder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DBIS</a:t>
            </a:r>
          </a:p>
        </p:txBody>
      </p:sp>
      <p:sp>
        <p:nvSpPr>
          <p:cNvPr id="80902" name="Slide Number Placeholder 5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0656BB2-2A93-4166-B6B4-D58F079DB318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80900" name="Header Placeholder 3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LOGGING OR NOLOGGING : THAT IS THE QUESTION</a:t>
            </a:r>
          </a:p>
        </p:txBody>
      </p:sp>
      <p:sp>
        <p:nvSpPr>
          <p:cNvPr id="80901" name="Footer Placeholder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DBIS</a:t>
            </a:r>
          </a:p>
        </p:txBody>
      </p:sp>
      <p:sp>
        <p:nvSpPr>
          <p:cNvPr id="80902" name="Slide Number Placeholder 5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0656BB2-2A93-4166-B6B4-D58F079DB318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80900" name="Header Placeholder 3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LOGGING OR NOLOGGING : THAT IS THE QUESTION</a:t>
            </a:r>
          </a:p>
        </p:txBody>
      </p:sp>
      <p:sp>
        <p:nvSpPr>
          <p:cNvPr id="80901" name="Footer Placeholder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DBIS</a:t>
            </a:r>
          </a:p>
        </p:txBody>
      </p:sp>
      <p:sp>
        <p:nvSpPr>
          <p:cNvPr id="80902" name="Slide Number Placeholder 5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0656BB2-2A93-4166-B6B4-D58F079DB318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80900" name="Header Placeholder 3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LOGGING OR NOLOGGING : THAT IS THE QUESTION</a:t>
            </a:r>
          </a:p>
        </p:txBody>
      </p:sp>
      <p:sp>
        <p:nvSpPr>
          <p:cNvPr id="80901" name="Footer Placeholder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DBIS</a:t>
            </a:r>
          </a:p>
        </p:txBody>
      </p:sp>
      <p:sp>
        <p:nvSpPr>
          <p:cNvPr id="80902" name="Slide Number Placeholder 5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0656BB2-2A93-4166-B6B4-D58F079DB318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80900" name="Header Placeholder 3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LOGGING OR NOLOGGING : THAT IS THE QUESTION</a:t>
            </a:r>
          </a:p>
        </p:txBody>
      </p:sp>
      <p:sp>
        <p:nvSpPr>
          <p:cNvPr id="80901" name="Footer Placeholder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DBIS</a:t>
            </a:r>
          </a:p>
        </p:txBody>
      </p:sp>
      <p:sp>
        <p:nvSpPr>
          <p:cNvPr id="80902" name="Slide Number Placeholder 5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0656BB2-2A93-4166-B6B4-D58F079DB318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963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E3EE168-757E-4B00-B80F-91645784DBF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smtClean="0"/>
          </a:p>
        </p:txBody>
      </p:sp>
      <p:sp>
        <p:nvSpPr>
          <p:cNvPr id="69637" name="Footer Placeholder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DBIS</a:t>
            </a:r>
          </a:p>
        </p:txBody>
      </p:sp>
      <p:sp>
        <p:nvSpPr>
          <p:cNvPr id="69638" name="Header Placeholder 5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LOGGING OR NOLOGGING : THAT IS THE QUESTION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80900" name="Header Placeholder 3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LOGGING OR NOLOGGING : THAT IS THE QUESTION</a:t>
            </a:r>
          </a:p>
        </p:txBody>
      </p:sp>
      <p:sp>
        <p:nvSpPr>
          <p:cNvPr id="80901" name="Footer Placeholder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DBIS</a:t>
            </a:r>
          </a:p>
        </p:txBody>
      </p:sp>
      <p:sp>
        <p:nvSpPr>
          <p:cNvPr id="80902" name="Slide Number Placeholder 5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0656BB2-2A93-4166-B6B4-D58F079DB318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80900" name="Header Placeholder 3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LOGGING OR NOLOGGING : THAT IS THE QUESTION</a:t>
            </a:r>
          </a:p>
        </p:txBody>
      </p:sp>
      <p:sp>
        <p:nvSpPr>
          <p:cNvPr id="80901" name="Footer Placeholder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DBIS</a:t>
            </a:r>
          </a:p>
        </p:txBody>
      </p:sp>
      <p:sp>
        <p:nvSpPr>
          <p:cNvPr id="80902" name="Slide Number Placeholder 5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0656BB2-2A93-4166-B6B4-D58F079DB318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59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26980" name="Header Placeholder 3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LOGGING OR NOLOGGING : THAT IS THE QUESTION</a:t>
            </a:r>
          </a:p>
        </p:txBody>
      </p:sp>
      <p:sp>
        <p:nvSpPr>
          <p:cNvPr id="126981" name="Footer Placeholder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DBIS</a:t>
            </a:r>
          </a:p>
        </p:txBody>
      </p:sp>
      <p:sp>
        <p:nvSpPr>
          <p:cNvPr id="126982" name="Slide Number Placeholder 5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2A47F37-9478-46BB-800F-418E945E8C5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59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26980" name="Header Placeholder 3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LOGGING OR NOLOGGING : THAT IS THE QUESTION</a:t>
            </a:r>
          </a:p>
        </p:txBody>
      </p:sp>
      <p:sp>
        <p:nvSpPr>
          <p:cNvPr id="126981" name="Footer Placeholder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DBIS</a:t>
            </a:r>
          </a:p>
        </p:txBody>
      </p:sp>
      <p:sp>
        <p:nvSpPr>
          <p:cNvPr id="126982" name="Slide Number Placeholder 5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2A47F37-9478-46BB-800F-418E945E8C5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8852" name="Header Placeholder 3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LOGGING OR NOLOGGING : THAT IS THE QUESTION</a:t>
            </a:r>
          </a:p>
        </p:txBody>
      </p:sp>
      <p:sp>
        <p:nvSpPr>
          <p:cNvPr id="78853" name="Footer Placeholder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DBIS</a:t>
            </a:r>
          </a:p>
        </p:txBody>
      </p:sp>
      <p:sp>
        <p:nvSpPr>
          <p:cNvPr id="78854" name="Slide Number Placeholder 5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243E288-9E5D-4DAE-8CBC-C839DCFA52E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9876" name="Header Placeholder 3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LOGGING OR NOLOGGING : THAT IS THE QUESTION</a:t>
            </a:r>
          </a:p>
        </p:txBody>
      </p:sp>
      <p:sp>
        <p:nvSpPr>
          <p:cNvPr id="79877" name="Footer Placeholder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DBIS</a:t>
            </a:r>
          </a:p>
        </p:txBody>
      </p:sp>
      <p:sp>
        <p:nvSpPr>
          <p:cNvPr id="79878" name="Slide Number Placeholder 5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815CA15-9D7D-4BDE-AE15-5802DE1C5CA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9876" name="Header Placeholder 3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LOGGING OR NOLOGGING : THAT IS THE QUESTION</a:t>
            </a:r>
          </a:p>
        </p:txBody>
      </p:sp>
      <p:sp>
        <p:nvSpPr>
          <p:cNvPr id="79877" name="Footer Placeholder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DBIS</a:t>
            </a:r>
          </a:p>
        </p:txBody>
      </p:sp>
      <p:sp>
        <p:nvSpPr>
          <p:cNvPr id="79878" name="Slide Number Placeholder 5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815CA15-9D7D-4BDE-AE15-5802DE1C5CA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9876" name="Header Placeholder 3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LOGGING OR NOLOGGING : THAT IS THE QUESTION</a:t>
            </a:r>
          </a:p>
        </p:txBody>
      </p:sp>
      <p:sp>
        <p:nvSpPr>
          <p:cNvPr id="79877" name="Footer Placeholder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DBIS</a:t>
            </a:r>
          </a:p>
        </p:txBody>
      </p:sp>
      <p:sp>
        <p:nvSpPr>
          <p:cNvPr id="79878" name="Slide Number Placeholder 5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815CA15-9D7D-4BDE-AE15-5802DE1C5CA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9876" name="Header Placeholder 3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LOGGING OR NOLOGGING : THAT IS THE QUESTION</a:t>
            </a:r>
          </a:p>
        </p:txBody>
      </p:sp>
      <p:sp>
        <p:nvSpPr>
          <p:cNvPr id="79877" name="Footer Placeholder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DBIS</a:t>
            </a:r>
          </a:p>
        </p:txBody>
      </p:sp>
      <p:sp>
        <p:nvSpPr>
          <p:cNvPr id="79878" name="Slide Number Placeholder 5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815CA15-9D7D-4BDE-AE15-5802DE1C5CA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9876" name="Header Placeholder 3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LOGGING OR NOLOGGING : THAT IS THE QUESTION</a:t>
            </a:r>
          </a:p>
        </p:txBody>
      </p:sp>
      <p:sp>
        <p:nvSpPr>
          <p:cNvPr id="79877" name="Footer Placeholder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DBIS</a:t>
            </a:r>
          </a:p>
        </p:txBody>
      </p:sp>
      <p:sp>
        <p:nvSpPr>
          <p:cNvPr id="79878" name="Slide Number Placeholder 5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815CA15-9D7D-4BDE-AE15-5802DE1C5CA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9876" name="Header Placeholder 3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LOGGING OR NOLOGGING : THAT IS THE QUESTION</a:t>
            </a:r>
          </a:p>
        </p:txBody>
      </p:sp>
      <p:sp>
        <p:nvSpPr>
          <p:cNvPr id="79877" name="Footer Placeholder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DBIS</a:t>
            </a:r>
          </a:p>
        </p:txBody>
      </p:sp>
      <p:sp>
        <p:nvSpPr>
          <p:cNvPr id="79878" name="Slide Number Placeholder 5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815CA15-9D7D-4BDE-AE15-5802DE1C5CA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03137FF-8810-4106-8155-DFFBF5501828}" type="datetimeFigureOut">
              <a:rPr lang="en-US" smtClean="0"/>
              <a:pPr>
                <a:defRPr/>
              </a:pPr>
              <a:t>3/19/2010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37213C-793B-4C16-95E0-F84F1D4E1CA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8FA132B-B660-489C-A245-79812E93916B}" type="datetimeFigureOut">
              <a:rPr lang="en-US" smtClean="0"/>
              <a:pPr>
                <a:defRPr/>
              </a:pPr>
              <a:t>3/19/2010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AC85DB-C2F1-4035-B7A7-8F7058CB0BD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23D6036-29D7-4C2E-9050-A16C6F60D911}" type="datetimeFigureOut">
              <a:rPr lang="en-US" smtClean="0"/>
              <a:pPr>
                <a:defRPr/>
              </a:pPr>
              <a:t>3/19/2010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B33174-CCD5-4888-AEA2-563083F125B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37A6BC1-AE05-423F-812E-429BA02A2A47}" type="datetimeFigureOut">
              <a:rPr lang="en-US" smtClean="0"/>
              <a:pPr>
                <a:defRPr/>
              </a:pPr>
              <a:t>3/19/2010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51947D-3C45-4539-ACE8-924AA6250F5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71FAFB8-BCE8-4EFA-85A1-C26C064388DE}" type="datetimeFigureOut">
              <a:rPr lang="en-US" smtClean="0"/>
              <a:pPr>
                <a:defRPr/>
              </a:pPr>
              <a:t>3/19/2010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E98681-BBA4-448A-9496-923CECF35E5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C13859D-319E-4718-8EE4-080FB5E6A7A2}" type="datetimeFigureOut">
              <a:rPr lang="en-US" smtClean="0"/>
              <a:pPr>
                <a:defRPr/>
              </a:pPr>
              <a:t>3/19/2010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978A82-6404-404E-8E0E-80B36C8D488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E606F35-22BF-4210-A4B2-75E73DC1644E}" type="datetimeFigureOut">
              <a:rPr lang="en-US" smtClean="0"/>
              <a:pPr>
                <a:defRPr/>
              </a:pPr>
              <a:t>3/19/2010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FA38CB-616F-4FCC-BA51-B3263904AE8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B5E04D8-690E-49D2-9C6E-0FD160F9A023}" type="datetimeFigureOut">
              <a:rPr lang="en-US" smtClean="0"/>
              <a:pPr>
                <a:defRPr/>
              </a:pPr>
              <a:t>3/19/2010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49F0F4-4F72-487B-A2AF-8852D6994F1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D707AAD-F5B4-482D-AB9E-5F0E4FB6A72A}" type="datetimeFigureOut">
              <a:rPr lang="en-US" smtClean="0"/>
              <a:pPr>
                <a:defRPr/>
              </a:pPr>
              <a:t>3/19/2010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BB06FD-98C7-4FC3-AE0A-C40E096C2E9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445A8E-7398-4E54-BDC1-B77786281CA8}" type="datetimeFigureOut">
              <a:rPr lang="en-US" smtClean="0"/>
              <a:pPr>
                <a:defRPr/>
              </a:pPr>
              <a:t>3/19/2010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7DC7CE-BD6B-40CD-AD98-66B273C2B59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E2E42AD-17E7-4ADA-A341-88E03D8E3355}" type="datetimeFigureOut">
              <a:rPr lang="en-US" smtClean="0"/>
              <a:pPr>
                <a:defRPr/>
              </a:pPr>
              <a:t>3/19/2010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569681-00DD-4B7D-8E6F-AFE1DA49373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0CFE9ED-EF9A-4B6D-82BC-1A77E04F6FE6}" type="datetimeFigureOut">
              <a:rPr lang="en-US" smtClean="0"/>
              <a:pPr>
                <a:defRPr/>
              </a:pPr>
              <a:t>3/19/2010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9536E8C-C107-4D49-9D7F-30FABF29739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gif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hyperlink" Target="http://www.oraclenz.com/" TargetMode="Externa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dbis.co.nz/" TargetMode="External"/><Relationship Id="rId5" Type="http://schemas.openxmlformats.org/officeDocument/2006/relationships/hyperlink" Target="http://www.dbisonline.com/" TargetMode="External"/><Relationship Id="rId4" Type="http://schemas.openxmlformats.org/officeDocument/2006/relationships/hyperlink" Target="mailto:franciscoa@dbisonline.com" TargetMode="External"/><Relationship Id="rId9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85800"/>
            <a:ext cx="8763000" cy="1143000"/>
          </a:xfrm>
        </p:spPr>
        <p:txBody>
          <a:bodyPr rtlCol="0">
            <a:noAutofit/>
          </a:bodyPr>
          <a:lstStyle/>
          <a:p>
            <a:r>
              <a:rPr lang="en-GB" sz="4000" b="1" dirty="0" smtClean="0">
                <a:solidFill>
                  <a:srgbClr val="FF0000"/>
                </a:solidFill>
              </a:rPr>
              <a:t>ORACLE DBA </a:t>
            </a:r>
            <a:br>
              <a:rPr lang="en-GB" sz="4000" b="1" dirty="0" smtClean="0">
                <a:solidFill>
                  <a:srgbClr val="FF0000"/>
                </a:solidFill>
              </a:rPr>
            </a:br>
            <a:r>
              <a:rPr lang="en-GB" sz="4000" b="1" dirty="0" smtClean="0">
                <a:solidFill>
                  <a:srgbClr val="FF0000"/>
                </a:solidFill>
              </a:rPr>
              <a:t>Some Tips and Best Practices</a:t>
            </a:r>
            <a:endParaRPr lang="en-NZ" sz="4000" dirty="0">
              <a:solidFill>
                <a:srgbClr val="FF0000"/>
              </a:solidFill>
            </a:endParaRP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152400" y="1676400"/>
            <a:ext cx="8991600" cy="48768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Font typeface="Wingdings 2" pitchFamily="18" charset="2"/>
              <a:buNone/>
            </a:pPr>
            <a:r>
              <a:rPr lang="en-US" sz="3000" b="1" dirty="0" smtClean="0"/>
              <a:t>                                </a:t>
            </a:r>
          </a:p>
          <a:p>
            <a:pPr eaLnBrk="1" hangingPunct="1">
              <a:buFont typeface="Wingdings 2" pitchFamily="18" charset="2"/>
              <a:buNone/>
            </a:pPr>
            <a:endParaRPr lang="en-US" sz="3000" b="1" dirty="0" smtClean="0"/>
          </a:p>
          <a:p>
            <a:pPr eaLnBrk="1" hangingPunct="1">
              <a:buFont typeface="Wingdings 2" pitchFamily="18" charset="2"/>
              <a:buNone/>
            </a:pPr>
            <a:endParaRPr lang="en-US" sz="3000" b="1" dirty="0" smtClean="0"/>
          </a:p>
          <a:p>
            <a:pPr eaLnBrk="1" hangingPunct="1">
              <a:buFont typeface="Wingdings 2" pitchFamily="18" charset="2"/>
              <a:buNone/>
            </a:pPr>
            <a:endParaRPr lang="en-US" sz="3000" b="1" dirty="0" smtClean="0"/>
          </a:p>
          <a:p>
            <a:pPr eaLnBrk="1" hangingPunct="1">
              <a:buFont typeface="Wingdings 2" pitchFamily="18" charset="2"/>
              <a:buNone/>
            </a:pPr>
            <a:endParaRPr lang="en-US" sz="3000" b="1" dirty="0" smtClean="0"/>
          </a:p>
          <a:p>
            <a:pPr eaLnBrk="1" hangingPunct="1">
              <a:buFont typeface="Wingdings 2" pitchFamily="18" charset="2"/>
              <a:buNone/>
            </a:pPr>
            <a:endParaRPr lang="en-US" sz="2400" b="1" dirty="0" smtClean="0"/>
          </a:p>
          <a:p>
            <a:pPr eaLnBrk="1" hangingPunct="1">
              <a:buFont typeface="Wingdings 2" pitchFamily="18" charset="2"/>
              <a:buNone/>
            </a:pPr>
            <a:endParaRPr lang="en-US" sz="2400" b="1" dirty="0" smtClean="0"/>
          </a:p>
          <a:p>
            <a:pPr eaLnBrk="1" hangingPunct="1">
              <a:buFont typeface="Wingdings 2" pitchFamily="18" charset="2"/>
              <a:buNone/>
            </a:pPr>
            <a:endParaRPr lang="en-US" sz="2400" b="1" dirty="0" smtClean="0"/>
          </a:p>
          <a:p>
            <a:pPr eaLnBrk="1" hangingPunct="1">
              <a:buFont typeface="Wingdings 2" pitchFamily="18" charset="2"/>
              <a:buNone/>
            </a:pPr>
            <a:endParaRPr lang="en-US" sz="2400" b="1" dirty="0" smtClean="0"/>
          </a:p>
          <a:p>
            <a:pPr eaLnBrk="1" hangingPunct="1">
              <a:buFont typeface="Wingdings 2" pitchFamily="18" charset="2"/>
              <a:buNone/>
            </a:pPr>
            <a:r>
              <a:rPr lang="en-US" sz="2400" b="1" dirty="0" smtClean="0"/>
              <a:t>By: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400" b="1" dirty="0" smtClean="0"/>
              <a:t>Francisco Munoz Alvarez </a:t>
            </a:r>
            <a:endParaRPr lang="en-US" dirty="0" smtClean="0"/>
          </a:p>
        </p:txBody>
      </p:sp>
      <p:pic>
        <p:nvPicPr>
          <p:cNvPr id="8196" name="Picture 5" descr="dbis_logo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89775" y="5638800"/>
            <a:ext cx="197802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7" name="Picture 6" descr="insiderbox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9800" y="5410200"/>
            <a:ext cx="990600" cy="935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9" name="Picture 8" descr="ace-director.gif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124200" y="5867400"/>
            <a:ext cx="17145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newsflash_logo.gif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095750" y="3009900"/>
            <a:ext cx="952500" cy="8382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412882" y="3962400"/>
            <a:ext cx="2454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b="1" dirty="0" err="1" smtClean="0"/>
              <a:t>Rotorua</a:t>
            </a:r>
            <a:r>
              <a:rPr lang="en-NZ" b="1" dirty="0" smtClean="0"/>
              <a:t>, March 2010</a:t>
            </a:r>
            <a:endParaRPr lang="en-N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Avoid Dead Locks</a:t>
            </a:r>
            <a:endParaRPr 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2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Constanti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800" y="1905000"/>
            <a:ext cx="84582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 </a:t>
            </a:r>
            <a:r>
              <a:rPr lang="en-US" b="1" dirty="0" smtClean="0"/>
              <a:t>Normal Approach</a:t>
            </a:r>
            <a:endParaRPr lang="en-US" dirty="0" smtClean="0"/>
          </a:p>
          <a:p>
            <a:pPr algn="ctr">
              <a:buFont typeface="Wingdings" pitchFamily="2" charset="2"/>
              <a:buChar char="§"/>
            </a:pPr>
            <a:r>
              <a:rPr lang="en-US" dirty="0" smtClean="0"/>
              <a:t> Dead Locks are Developers fault…</a:t>
            </a:r>
          </a:p>
          <a:p>
            <a:pPr algn="ctr"/>
            <a:endParaRPr lang="en-US" b="1" dirty="0" smtClean="0"/>
          </a:p>
          <a:p>
            <a:pPr algn="ctr"/>
            <a:r>
              <a:rPr lang="en-US" b="1" dirty="0" smtClean="0"/>
              <a:t>Recommendation</a:t>
            </a:r>
          </a:p>
          <a:p>
            <a:pPr algn="ctr">
              <a:buFont typeface="Wingdings" pitchFamily="2" charset="2"/>
              <a:buChar char="§"/>
            </a:pPr>
            <a:r>
              <a:rPr lang="en-US" dirty="0" smtClean="0"/>
              <a:t> Create Index on Foreign Keys (Script on www.oraclenz.com)</a:t>
            </a:r>
          </a:p>
          <a:p>
            <a:pPr algn="ctr">
              <a:buFont typeface="Wingdings" pitchFamily="2" charset="2"/>
              <a:buChar char="§"/>
            </a:pPr>
            <a:r>
              <a:rPr lang="en-US" dirty="0" smtClean="0"/>
              <a:t>Check for Bitmap Indexes on OLTP Environment</a:t>
            </a:r>
          </a:p>
          <a:p>
            <a:pPr lvl="2"/>
            <a:endParaRPr lang="en-US" dirty="0" smtClean="0"/>
          </a:p>
          <a:p>
            <a:pPr algn="ctr"/>
            <a:r>
              <a:rPr lang="en-US" b="1" dirty="0" smtClean="0"/>
              <a:t>Why</a:t>
            </a:r>
          </a:p>
          <a:p>
            <a:pPr algn="ctr">
              <a:buFont typeface="Wingdings" pitchFamily="2" charset="2"/>
              <a:buChar char="§"/>
            </a:pPr>
            <a:r>
              <a:rPr lang="en-US" dirty="0" smtClean="0"/>
              <a:t> Improves DB Performance</a:t>
            </a:r>
          </a:p>
          <a:p>
            <a:pPr algn="ctr">
              <a:buFont typeface="Wingdings" pitchFamily="2" charset="2"/>
              <a:buChar char="§"/>
            </a:pPr>
            <a:r>
              <a:rPr lang="en-US" dirty="0" smtClean="0"/>
              <a:t> Will help you to have a good relationship with Developers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Oracle Homes</a:t>
            </a:r>
            <a:endParaRPr 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2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Constanti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800" y="1905000"/>
            <a:ext cx="84582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 </a:t>
            </a:r>
            <a:r>
              <a:rPr lang="en-US" b="1" dirty="0" smtClean="0"/>
              <a:t>Normal Approach</a:t>
            </a:r>
            <a:endParaRPr lang="en-US" dirty="0" smtClean="0"/>
          </a:p>
          <a:p>
            <a:pPr algn="ctr">
              <a:buFont typeface="Wingdings" pitchFamily="2" charset="2"/>
              <a:buChar char="§"/>
            </a:pPr>
            <a:r>
              <a:rPr lang="en-US" dirty="0" smtClean="0"/>
              <a:t> /u01/app/oracle/product/10.2/db_1</a:t>
            </a:r>
          </a:p>
          <a:p>
            <a:pPr algn="ctr">
              <a:buFont typeface="Wingdings" pitchFamily="2" charset="2"/>
              <a:buChar char="§"/>
            </a:pPr>
            <a:r>
              <a:rPr lang="en-US" dirty="0" smtClean="0"/>
              <a:t> Patches are applied to the same Oracle Home</a:t>
            </a:r>
          </a:p>
          <a:p>
            <a:pPr>
              <a:buFont typeface="Arial" pitchFamily="34" charset="0"/>
              <a:buChar char="•"/>
            </a:pPr>
            <a:endParaRPr lang="en-US" b="1" dirty="0" smtClean="0"/>
          </a:p>
          <a:p>
            <a:pPr algn="ctr"/>
            <a:r>
              <a:rPr lang="en-US" b="1" dirty="0" smtClean="0"/>
              <a:t>Recommendation</a:t>
            </a:r>
          </a:p>
          <a:p>
            <a:pPr algn="ctr">
              <a:buFont typeface="Wingdings" pitchFamily="2" charset="2"/>
              <a:buChar char="§"/>
            </a:pPr>
            <a:r>
              <a:rPr lang="en-US" dirty="0" smtClean="0"/>
              <a:t> Use a different Oracle Home for each upgrade or Patching, example:</a:t>
            </a:r>
          </a:p>
          <a:p>
            <a:pPr algn="ctr">
              <a:buFont typeface="Wingdings" pitchFamily="2" charset="2"/>
              <a:buChar char="§"/>
            </a:pPr>
            <a:r>
              <a:rPr lang="en-US" dirty="0" smtClean="0"/>
              <a:t> /u01/app/oracle/product/10.2/db_02</a:t>
            </a:r>
          </a:p>
          <a:p>
            <a:pPr algn="ctr">
              <a:buFont typeface="Wingdings" pitchFamily="2" charset="2"/>
              <a:buChar char="§"/>
            </a:pPr>
            <a:r>
              <a:rPr lang="en-US" dirty="0" smtClean="0"/>
              <a:t>For the next patch, use a new Oracle Home</a:t>
            </a:r>
          </a:p>
          <a:p>
            <a:pPr algn="ctr">
              <a:buFont typeface="Wingdings" pitchFamily="2" charset="2"/>
              <a:buChar char="§"/>
            </a:pPr>
            <a:r>
              <a:rPr lang="en-US" dirty="0" smtClean="0"/>
              <a:t> /u01/app/oracle/product/10.2/db_03</a:t>
            </a:r>
          </a:p>
          <a:p>
            <a:pPr lvl="2"/>
            <a:endParaRPr lang="en-US" dirty="0" smtClean="0"/>
          </a:p>
          <a:p>
            <a:pPr algn="ctr"/>
            <a:r>
              <a:rPr lang="en-US" b="1" dirty="0" smtClean="0"/>
              <a:t>Why</a:t>
            </a:r>
          </a:p>
          <a:p>
            <a:pPr algn="ctr">
              <a:buFont typeface="Wingdings" pitchFamily="2" charset="2"/>
              <a:buChar char="§"/>
            </a:pPr>
            <a:r>
              <a:rPr lang="en-US" dirty="0" smtClean="0"/>
              <a:t> Reduce Risks                                                         </a:t>
            </a:r>
          </a:p>
          <a:p>
            <a:pPr lvl="1" algn="ctr">
              <a:buFont typeface="Wingdings" pitchFamily="2" charset="2"/>
              <a:buChar char="§"/>
            </a:pPr>
            <a:r>
              <a:rPr lang="en-US" dirty="0" smtClean="0"/>
              <a:t> Allow an easy Rollback if needed</a:t>
            </a:r>
          </a:p>
          <a:p>
            <a:pPr lvl="1" algn="ctr">
              <a:buFont typeface="Wingdings" pitchFamily="2" charset="2"/>
              <a:buChar char="§"/>
            </a:pPr>
            <a:r>
              <a:rPr lang="en-US" dirty="0" smtClean="0"/>
              <a:t> All versions Catalog scripts will be preserved</a:t>
            </a:r>
          </a:p>
          <a:p>
            <a:pPr lvl="1"/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AUDITING</a:t>
            </a:r>
            <a:endParaRPr 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0" y="1905000"/>
            <a:ext cx="84582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 </a:t>
            </a:r>
            <a:r>
              <a:rPr lang="en-US" b="1" dirty="0" smtClean="0"/>
              <a:t>Normal Approach</a:t>
            </a:r>
            <a:endParaRPr lang="en-US" dirty="0" smtClean="0"/>
          </a:p>
          <a:p>
            <a:r>
              <a:rPr lang="en-US" dirty="0" smtClean="0"/>
              <a:t> </a:t>
            </a:r>
            <a:endParaRPr lang="en-NZ" dirty="0" smtClean="0"/>
          </a:p>
          <a:p>
            <a:pPr algn="ctr"/>
            <a:r>
              <a:rPr lang="en-US" dirty="0" smtClean="0"/>
              <a:t>Audit is not necessary, it affects performance and use a lot of storage</a:t>
            </a:r>
          </a:p>
          <a:p>
            <a:pPr algn="ctr"/>
            <a:r>
              <a:rPr lang="en-US" dirty="0" smtClean="0"/>
              <a:t>.</a:t>
            </a:r>
            <a:endParaRPr lang="en-US" b="1" dirty="0" smtClean="0"/>
          </a:p>
          <a:p>
            <a:pPr algn="ctr"/>
            <a:r>
              <a:rPr lang="en-US" b="1" dirty="0" smtClean="0"/>
              <a:t>Recommendation</a:t>
            </a:r>
          </a:p>
          <a:p>
            <a:pPr algn="ctr">
              <a:buFont typeface="Wingdings" pitchFamily="2" charset="2"/>
              <a:buChar char="§"/>
            </a:pPr>
            <a:r>
              <a:rPr lang="en-US" dirty="0" smtClean="0"/>
              <a:t> Set </a:t>
            </a:r>
            <a:r>
              <a:rPr lang="en-US" dirty="0" err="1" smtClean="0"/>
              <a:t>Audit_trail</a:t>
            </a:r>
            <a:r>
              <a:rPr lang="en-US" dirty="0" smtClean="0"/>
              <a:t>=db</a:t>
            </a:r>
          </a:p>
          <a:p>
            <a:pPr algn="ctr">
              <a:buFont typeface="Wingdings" pitchFamily="2" charset="2"/>
              <a:buChar char="§"/>
            </a:pPr>
            <a:r>
              <a:rPr lang="en-US" dirty="0" smtClean="0"/>
              <a:t> only issue audit comments if necessary</a:t>
            </a:r>
          </a:p>
          <a:p>
            <a:pPr algn="ctr">
              <a:buFont typeface="Wingdings" pitchFamily="2" charset="2"/>
              <a:buChar char="§"/>
            </a:pPr>
            <a:r>
              <a:rPr lang="en-US" dirty="0" smtClean="0"/>
              <a:t>Create and implement a purge strategy</a:t>
            </a:r>
          </a:p>
          <a:p>
            <a:pPr algn="ctr">
              <a:buFont typeface="Wingdings" pitchFamily="2" charset="2"/>
              <a:buChar char="§"/>
            </a:pPr>
            <a:r>
              <a:rPr lang="en-US" dirty="0" smtClean="0"/>
              <a:t> 11g already set if by default</a:t>
            </a:r>
          </a:p>
          <a:p>
            <a:pPr lvl="2"/>
            <a:endParaRPr lang="en-US" dirty="0" smtClean="0"/>
          </a:p>
          <a:p>
            <a:pPr algn="ctr"/>
            <a:r>
              <a:rPr lang="en-US" b="1" dirty="0" smtClean="0"/>
              <a:t>Why</a:t>
            </a:r>
          </a:p>
          <a:p>
            <a:pPr algn="ctr">
              <a:buFont typeface="Wingdings" pitchFamily="2" charset="2"/>
              <a:buChar char="§"/>
            </a:pPr>
            <a:r>
              <a:rPr lang="en-US" dirty="0" smtClean="0"/>
              <a:t> Ready to go if necessary</a:t>
            </a:r>
          </a:p>
          <a:p>
            <a:pPr lvl="1"/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457200"/>
            <a:ext cx="87630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AUDT DDLs</a:t>
            </a:r>
            <a:endParaRPr 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23925" y="1857375"/>
            <a:ext cx="7296150" cy="423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DB INIT PARAMETERS</a:t>
            </a:r>
            <a:endParaRPr 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0" y="1905000"/>
            <a:ext cx="84582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 </a:t>
            </a:r>
            <a:r>
              <a:rPr lang="en-US" b="1" dirty="0" smtClean="0"/>
              <a:t>Normal Approach</a:t>
            </a:r>
            <a:endParaRPr lang="en-US" dirty="0" smtClean="0"/>
          </a:p>
          <a:p>
            <a:r>
              <a:rPr lang="en-US" dirty="0" smtClean="0"/>
              <a:t> </a:t>
            </a:r>
            <a:endParaRPr lang="en-NZ" dirty="0" smtClean="0"/>
          </a:p>
          <a:p>
            <a:pPr algn="ctr"/>
            <a:r>
              <a:rPr lang="en-US" dirty="0" smtClean="0"/>
              <a:t>Will change them only when required!</a:t>
            </a:r>
          </a:p>
          <a:p>
            <a:pPr algn="ctr"/>
            <a:r>
              <a:rPr lang="en-US" dirty="0" smtClean="0"/>
              <a:t>.</a:t>
            </a:r>
            <a:endParaRPr lang="en-US" b="1" dirty="0" smtClean="0"/>
          </a:p>
          <a:p>
            <a:pPr algn="ctr"/>
            <a:r>
              <a:rPr lang="en-US" b="1" dirty="0" smtClean="0"/>
              <a:t>Recommendation</a:t>
            </a:r>
          </a:p>
          <a:p>
            <a:pPr algn="ctr">
              <a:buFont typeface="Wingdings" pitchFamily="2" charset="2"/>
              <a:buChar char="§"/>
            </a:pPr>
            <a:r>
              <a:rPr lang="en-US" dirty="0" smtClean="0"/>
              <a:t> Be proactive, set all parameters your environment will need now, specially the ones you can’t not modify later using ALTER SYSTEM. </a:t>
            </a:r>
          </a:p>
          <a:p>
            <a:pPr algn="ctr">
              <a:buFont typeface="Wingdings" pitchFamily="2" charset="2"/>
              <a:buChar char="§"/>
            </a:pPr>
            <a:r>
              <a:rPr lang="en-US" dirty="0" smtClean="0"/>
              <a:t> Remember to set _</a:t>
            </a:r>
            <a:r>
              <a:rPr lang="en-US" dirty="0" err="1" smtClean="0"/>
              <a:t>trace_files_public</a:t>
            </a:r>
            <a:r>
              <a:rPr lang="en-US" dirty="0" smtClean="0"/>
              <a:t> = TRUE, soon or later you will need to give access to some trace files to the developers.</a:t>
            </a:r>
          </a:p>
          <a:p>
            <a:pPr lvl="2"/>
            <a:endParaRPr lang="en-US" dirty="0" smtClean="0"/>
          </a:p>
          <a:p>
            <a:pPr algn="ctr"/>
            <a:r>
              <a:rPr lang="en-US" b="1" dirty="0" smtClean="0"/>
              <a:t>Why</a:t>
            </a:r>
          </a:p>
          <a:p>
            <a:pPr algn="ctr">
              <a:buFont typeface="Wingdings" pitchFamily="2" charset="2"/>
              <a:buChar char="§"/>
            </a:pPr>
            <a:r>
              <a:rPr lang="en-US" dirty="0" smtClean="0"/>
              <a:t> Will avoid inconvenient restarts of the DB.</a:t>
            </a:r>
          </a:p>
          <a:p>
            <a:pPr lvl="1" algn="ctr">
              <a:buFont typeface="Wingdings" pitchFamily="2" charset="2"/>
              <a:buChar char="§"/>
            </a:pPr>
            <a:r>
              <a:rPr lang="en-US" dirty="0" smtClean="0"/>
              <a:t> Will save you time and headaches.</a:t>
            </a:r>
          </a:p>
          <a:p>
            <a:pPr lvl="1" algn="ctr">
              <a:buFont typeface="Wingdings" pitchFamily="2" charset="2"/>
              <a:buChar char="§"/>
            </a:pPr>
            <a:r>
              <a:rPr lang="en-US" dirty="0" smtClean="0"/>
              <a:t> Be proactive always will improve your DB performance and availability.</a:t>
            </a:r>
          </a:p>
          <a:p>
            <a:pPr lvl="1"/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Non OFA Layout</a:t>
            </a:r>
            <a:endParaRPr 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0" y="1905000"/>
            <a:ext cx="84582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 </a:t>
            </a:r>
            <a:r>
              <a:rPr lang="en-US" b="1" dirty="0" smtClean="0"/>
              <a:t>Normal Approach</a:t>
            </a:r>
            <a:endParaRPr lang="en-US" dirty="0" smtClean="0"/>
          </a:p>
          <a:p>
            <a:r>
              <a:rPr lang="en-US" dirty="0" smtClean="0"/>
              <a:t> </a:t>
            </a:r>
            <a:endParaRPr lang="en-NZ" dirty="0" smtClean="0"/>
          </a:p>
          <a:p>
            <a:pPr algn="ctr"/>
            <a:r>
              <a:rPr lang="en-US" dirty="0" smtClean="0"/>
              <a:t>Let’s Oracle manage all using OFA, that way all will be standard on all environments.</a:t>
            </a:r>
          </a:p>
          <a:p>
            <a:pPr algn="ctr"/>
            <a:r>
              <a:rPr lang="en-US" dirty="0" smtClean="0"/>
              <a:t>.</a:t>
            </a:r>
            <a:endParaRPr lang="en-US" b="1" dirty="0" smtClean="0"/>
          </a:p>
          <a:p>
            <a:pPr algn="ctr"/>
            <a:r>
              <a:rPr lang="en-US" b="1" dirty="0" smtClean="0"/>
              <a:t>Recommendation</a:t>
            </a:r>
          </a:p>
          <a:p>
            <a:pPr algn="ctr">
              <a:buFont typeface="Wingdings" pitchFamily="2" charset="2"/>
              <a:buChar char="§"/>
            </a:pPr>
            <a:r>
              <a:rPr lang="en-US" dirty="0" smtClean="0"/>
              <a:t> /oracle/(prod/</a:t>
            </a:r>
            <a:r>
              <a:rPr lang="en-US" dirty="0" err="1" smtClean="0"/>
              <a:t>qa</a:t>
            </a:r>
            <a:r>
              <a:rPr lang="en-US" dirty="0" smtClean="0"/>
              <a:t>/test/dev)/SID/*</a:t>
            </a:r>
          </a:p>
          <a:p>
            <a:pPr algn="ctr">
              <a:buFont typeface="Wingdings" pitchFamily="2" charset="2"/>
              <a:buChar char="§"/>
            </a:pPr>
            <a:r>
              <a:rPr lang="en-US" dirty="0" smtClean="0"/>
              <a:t>/u01/</a:t>
            </a:r>
            <a:r>
              <a:rPr lang="en-US" dirty="0" err="1" smtClean="0"/>
              <a:t>udump</a:t>
            </a:r>
            <a:r>
              <a:rPr lang="en-US" dirty="0" smtClean="0"/>
              <a:t> – for user files</a:t>
            </a:r>
          </a:p>
          <a:p>
            <a:pPr algn="ctr">
              <a:buFont typeface="Wingdings" pitchFamily="2" charset="2"/>
              <a:buChar char="§"/>
            </a:pPr>
            <a:r>
              <a:rPr lang="en-US" dirty="0" smtClean="0"/>
              <a:t> /</a:t>
            </a:r>
            <a:r>
              <a:rPr lang="en-US" dirty="0" err="1" smtClean="0"/>
              <a:t>proddata</a:t>
            </a:r>
            <a:r>
              <a:rPr lang="en-US" dirty="0" smtClean="0"/>
              <a:t>/SID/*</a:t>
            </a:r>
          </a:p>
          <a:p>
            <a:pPr algn="ctr">
              <a:buFont typeface="Wingdings" pitchFamily="2" charset="2"/>
              <a:buChar char="§"/>
            </a:pPr>
            <a:r>
              <a:rPr lang="en-US" dirty="0" smtClean="0"/>
              <a:t>/</a:t>
            </a:r>
            <a:r>
              <a:rPr lang="en-US" dirty="0" err="1" smtClean="0"/>
              <a:t>prodbackup</a:t>
            </a:r>
            <a:r>
              <a:rPr lang="en-US" dirty="0" smtClean="0"/>
              <a:t>/SID/*</a:t>
            </a:r>
          </a:p>
          <a:p>
            <a:pPr algn="ctr">
              <a:buFont typeface="Wingdings" pitchFamily="2" charset="2"/>
              <a:buChar char="§"/>
            </a:pPr>
            <a:r>
              <a:rPr lang="en-US" dirty="0" smtClean="0"/>
              <a:t> /</a:t>
            </a:r>
            <a:r>
              <a:rPr lang="en-US" dirty="0" err="1" smtClean="0"/>
              <a:t>prodlogs</a:t>
            </a:r>
            <a:r>
              <a:rPr lang="en-US" dirty="0" smtClean="0"/>
              <a:t>/SID/*</a:t>
            </a:r>
          </a:p>
          <a:p>
            <a:pPr lvl="2"/>
            <a:endParaRPr lang="en-US" dirty="0" smtClean="0"/>
          </a:p>
          <a:p>
            <a:pPr algn="ctr"/>
            <a:r>
              <a:rPr lang="en-US" b="1" dirty="0" smtClean="0"/>
              <a:t>Why</a:t>
            </a:r>
          </a:p>
          <a:p>
            <a:pPr algn="ctr">
              <a:buFont typeface="Wingdings" pitchFamily="2" charset="2"/>
              <a:buChar char="§"/>
            </a:pPr>
            <a:r>
              <a:rPr lang="en-US" dirty="0" smtClean="0"/>
              <a:t> Easy to manage and keep organized</a:t>
            </a:r>
          </a:p>
          <a:p>
            <a:pPr lvl="1" algn="ctr">
              <a:buFont typeface="Wingdings" pitchFamily="2" charset="2"/>
              <a:buChar char="§"/>
            </a:pPr>
            <a:r>
              <a:rPr lang="en-US" dirty="0" smtClean="0"/>
              <a:t> Allow you to use different mount points</a:t>
            </a:r>
          </a:p>
          <a:p>
            <a:pPr lvl="1" algn="ctr">
              <a:buFont typeface="Wingdings" pitchFamily="2" charset="2"/>
              <a:buChar char="§"/>
            </a:pPr>
            <a:r>
              <a:rPr lang="en-US" dirty="0" smtClean="0"/>
              <a:t>Reduce </a:t>
            </a:r>
            <a:r>
              <a:rPr lang="en-US" dirty="0" err="1" smtClean="0"/>
              <a:t>Riks</a:t>
            </a:r>
            <a:endParaRPr lang="en-US" dirty="0" smtClean="0"/>
          </a:p>
          <a:p>
            <a:pPr lvl="1"/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Fix External Applications Queries</a:t>
            </a:r>
            <a:endParaRPr 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81125" y="1724025"/>
            <a:ext cx="6381750" cy="429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Fix External Applications Queries</a:t>
            </a:r>
            <a:endParaRPr 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95425" y="2590800"/>
            <a:ext cx="615315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Use PL/SQL Warnings</a:t>
            </a:r>
            <a:endParaRPr 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52575" y="1619250"/>
            <a:ext cx="6038850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Use PL/SQL Warnings</a:t>
            </a:r>
            <a:endParaRPr 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66938" y="2867025"/>
            <a:ext cx="4810125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38400" y="1143000"/>
            <a:ext cx="4229100" cy="550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152400" y="457200"/>
            <a:ext cx="8763000" cy="1143000"/>
          </a:xfrm>
        </p:spPr>
        <p:txBody>
          <a:bodyPr/>
          <a:lstStyle/>
          <a:p>
            <a:r>
              <a:rPr lang="en-GB" sz="3200" b="1" dirty="0" smtClean="0">
                <a:solidFill>
                  <a:srgbClr val="FF0000"/>
                </a:solidFill>
              </a:rPr>
              <a:t>ORACLE DBA </a:t>
            </a:r>
            <a:br>
              <a:rPr lang="en-GB" sz="3200" b="1" dirty="0" smtClean="0">
                <a:solidFill>
                  <a:srgbClr val="FF0000"/>
                </a:solidFill>
              </a:rPr>
            </a:br>
            <a:r>
              <a:rPr lang="en-GB" sz="3200" b="1" dirty="0" smtClean="0">
                <a:solidFill>
                  <a:srgbClr val="FF0000"/>
                </a:solidFill>
              </a:rPr>
              <a:t>Some Tips and Best Practices</a:t>
            </a:r>
            <a:endParaRPr lang="en-NZ" sz="32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39963"/>
            <a:ext cx="8991600" cy="4389437"/>
          </a:xfrm>
        </p:spPr>
        <p:txBody>
          <a:bodyPr rtlCol="0">
            <a:normAutofit fontScale="92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3000" b="1" dirty="0" smtClean="0"/>
              <a:t>Francisco Munoz Alvarez</a:t>
            </a:r>
            <a:r>
              <a:rPr lang="en-US" b="1" dirty="0" smtClean="0"/>
              <a:t>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sz="20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1900" dirty="0" smtClean="0"/>
              <a:t>Oracle ACE Director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1900" dirty="0" smtClean="0"/>
              <a:t>Author: Oracle 11g: Novice DBA Survival Guide – by </a:t>
            </a:r>
            <a:r>
              <a:rPr lang="en-US" sz="1900" dirty="0" err="1" smtClean="0"/>
              <a:t>Packt</a:t>
            </a:r>
            <a:r>
              <a:rPr lang="en-US" sz="1900" dirty="0" smtClean="0"/>
              <a:t> Publishing – Feb/2010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1900" dirty="0" smtClean="0"/>
              <a:t>8/9/10g/11g OCP, RAC OCE, AS OCA, E-Business OCP, SQL/PLSQL OCA, Oracle 7 OCM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1900" dirty="0" smtClean="0"/>
              <a:t>Oracle 7 &amp; 11GR2 Beta Tester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1900" dirty="0" smtClean="0"/>
              <a:t>ITIL Certified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sz="22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2000" dirty="0" smtClean="0"/>
              <a:t>Blog: </a:t>
            </a:r>
            <a:r>
              <a:rPr lang="en-US" sz="2000" dirty="0" smtClean="0">
                <a:solidFill>
                  <a:srgbClr val="FF0000"/>
                </a:solidFill>
                <a:hlinkClick r:id="rId3"/>
              </a:rPr>
              <a:t>www.oraclenz.com</a:t>
            </a:r>
            <a:r>
              <a:rPr lang="en-US" sz="2000" dirty="0" smtClean="0">
                <a:solidFill>
                  <a:srgbClr val="FF0000"/>
                </a:solidFill>
              </a:rPr>
              <a:t>    -  </a:t>
            </a:r>
            <a:r>
              <a:rPr lang="en-US" sz="2000" dirty="0" smtClean="0"/>
              <a:t>Email: </a:t>
            </a:r>
            <a:r>
              <a:rPr lang="en-US" sz="2000" dirty="0" smtClean="0">
                <a:solidFill>
                  <a:srgbClr val="FF0000"/>
                </a:solidFill>
                <a:hlinkClick r:id="rId4"/>
              </a:rPr>
              <a:t>franciscoa@dbisonline.com</a:t>
            </a:r>
            <a:r>
              <a:rPr lang="en-US" sz="2000" dirty="0" smtClean="0">
                <a:solidFill>
                  <a:srgbClr val="FF0000"/>
                </a:solidFill>
              </a:rPr>
              <a:t> – </a:t>
            </a:r>
            <a:r>
              <a:rPr lang="en-US" sz="2000" dirty="0" smtClean="0"/>
              <a:t>Twitter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/>
              <a:t>: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</a:rPr>
              <a:t>fcomunoz</a:t>
            </a:r>
            <a:endParaRPr lang="en-US" sz="2000" dirty="0" smtClean="0">
              <a:solidFill>
                <a:srgbClr val="FF0000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2000" dirty="0" err="1" smtClean="0"/>
              <a:t>Comunidad</a:t>
            </a:r>
            <a:r>
              <a:rPr lang="en-US" sz="2000" dirty="0" smtClean="0"/>
              <a:t> Oracle en </a:t>
            </a:r>
            <a:r>
              <a:rPr lang="en-US" sz="2000" dirty="0" err="1" smtClean="0"/>
              <a:t>Espanol</a:t>
            </a:r>
            <a:r>
              <a:rPr lang="en-US" sz="2000" dirty="0" smtClean="0"/>
              <a:t>: </a:t>
            </a:r>
            <a:r>
              <a:rPr lang="en-US" sz="2000" dirty="0" smtClean="0">
                <a:solidFill>
                  <a:srgbClr val="FF0000"/>
                </a:solidFill>
              </a:rPr>
              <a:t>www.oraclemania.ning.com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sz="20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2000" dirty="0" smtClean="0"/>
              <a:t>CEO at DBIS ™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2000" dirty="0" smtClean="0"/>
              <a:t>Database Integrated Solutions 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1800" dirty="0" smtClean="0">
                <a:hlinkClick r:id="rId5"/>
              </a:rPr>
              <a:t>www.dbisonline.com</a:t>
            </a:r>
            <a:endParaRPr lang="en-US" sz="18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1800" dirty="0" smtClean="0">
                <a:hlinkClick r:id="rId6"/>
              </a:rPr>
              <a:t>www.dbis.co.nz</a:t>
            </a:r>
            <a:endParaRPr lang="en-US" sz="18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sz="18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sz="28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dirty="0"/>
          </a:p>
        </p:txBody>
      </p:sp>
      <p:pic>
        <p:nvPicPr>
          <p:cNvPr id="9220" name="Picture 5" descr="dbis_logo.jpg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089775" y="5659438"/>
            <a:ext cx="197802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1" name="Picture 6" descr="insiderbox.png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019800" y="5486400"/>
            <a:ext cx="990600" cy="935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2" name="Picture 6" descr="ace-director.gif"/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886200" y="2343150"/>
            <a:ext cx="17145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Study, Study and Study</a:t>
            </a:r>
            <a:endParaRPr 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" y="1905000"/>
            <a:ext cx="84582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 </a:t>
            </a:r>
            <a:r>
              <a:rPr lang="en-US" b="1" dirty="0" smtClean="0"/>
              <a:t>Normal Approach</a:t>
            </a:r>
            <a:endParaRPr lang="en-US" dirty="0" smtClean="0"/>
          </a:p>
          <a:p>
            <a:r>
              <a:rPr lang="en-US" dirty="0" smtClean="0"/>
              <a:t> </a:t>
            </a:r>
            <a:endParaRPr lang="en-NZ" dirty="0" smtClean="0"/>
          </a:p>
          <a:p>
            <a:pPr algn="ctr"/>
            <a:r>
              <a:rPr lang="en-US" dirty="0" smtClean="0"/>
              <a:t>I know everything I need…</a:t>
            </a:r>
          </a:p>
          <a:p>
            <a:pPr algn="ctr"/>
            <a:r>
              <a:rPr lang="en-US" dirty="0" smtClean="0"/>
              <a:t>.</a:t>
            </a:r>
            <a:endParaRPr lang="en-US" b="1" dirty="0" smtClean="0"/>
          </a:p>
          <a:p>
            <a:pPr algn="ctr"/>
            <a:r>
              <a:rPr lang="en-US" b="1" dirty="0" smtClean="0"/>
              <a:t>Recommendation</a:t>
            </a:r>
          </a:p>
          <a:p>
            <a:pPr algn="ctr">
              <a:buFont typeface="Wingdings" pitchFamily="2" charset="2"/>
              <a:buChar char="§"/>
            </a:pPr>
            <a:r>
              <a:rPr lang="en-US" dirty="0" smtClean="0"/>
              <a:t> Read Manuals</a:t>
            </a:r>
          </a:p>
          <a:p>
            <a:pPr algn="ctr">
              <a:buFont typeface="Wingdings" pitchFamily="2" charset="2"/>
              <a:buChar char="§"/>
            </a:pPr>
            <a:r>
              <a:rPr lang="en-US" dirty="0" smtClean="0"/>
              <a:t>/Read the official documentation at http://tahiti.oracle.com</a:t>
            </a:r>
          </a:p>
          <a:p>
            <a:pPr algn="ctr">
              <a:buFont typeface="Wingdings" pitchFamily="2" charset="2"/>
              <a:buChar char="§"/>
            </a:pPr>
            <a:r>
              <a:rPr lang="en-US" dirty="0" smtClean="0"/>
              <a:t> Read and practice OBE at OTN website</a:t>
            </a:r>
          </a:p>
          <a:p>
            <a:pPr algn="ctr">
              <a:buFont typeface="Wingdings" pitchFamily="2" charset="2"/>
              <a:buChar char="§"/>
            </a:pPr>
            <a:r>
              <a:rPr lang="en-US" dirty="0" smtClean="0"/>
              <a:t>Help others at OTN Forums (Fantastic way to learn)</a:t>
            </a:r>
          </a:p>
          <a:p>
            <a:pPr algn="ctr">
              <a:buFont typeface="Wingdings" pitchFamily="2" charset="2"/>
              <a:buChar char="§"/>
            </a:pPr>
            <a:r>
              <a:rPr lang="en-US" dirty="0" smtClean="0"/>
              <a:t>Participate at OUG Activities (If possible try to speak)</a:t>
            </a:r>
          </a:p>
          <a:p>
            <a:pPr lvl="2"/>
            <a:endParaRPr lang="en-US" dirty="0" smtClean="0"/>
          </a:p>
          <a:p>
            <a:pPr algn="ctr"/>
            <a:r>
              <a:rPr lang="en-US" b="1" dirty="0" smtClean="0"/>
              <a:t>Why</a:t>
            </a:r>
          </a:p>
          <a:p>
            <a:pPr algn="ctr">
              <a:buFont typeface="Wingdings" pitchFamily="2" charset="2"/>
              <a:buChar char="§"/>
            </a:pPr>
            <a:r>
              <a:rPr lang="en-US" dirty="0" smtClean="0"/>
              <a:t> Will keep you up to date</a:t>
            </a:r>
          </a:p>
          <a:p>
            <a:pPr lvl="1" algn="ctr">
              <a:buFont typeface="Wingdings" pitchFamily="2" charset="2"/>
              <a:buChar char="§"/>
            </a:pPr>
            <a:r>
              <a:rPr lang="en-US" dirty="0" smtClean="0"/>
              <a:t> You never know when you will need to use it</a:t>
            </a:r>
          </a:p>
          <a:p>
            <a:pPr lvl="1" algn="ctr">
              <a:buFont typeface="Wingdings" pitchFamily="2" charset="2"/>
              <a:buChar char="§"/>
            </a:pPr>
            <a:r>
              <a:rPr lang="en-US" dirty="0" smtClean="0"/>
              <a:t>Will help with your professional development</a:t>
            </a:r>
          </a:p>
          <a:p>
            <a:pPr lvl="1"/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 Kinds of DBA’s</a:t>
            </a:r>
            <a:endParaRPr 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400" y="2483346"/>
            <a:ext cx="845820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>
              <a:buFont typeface="Arial" pitchFamily="34" charset="0"/>
              <a:buChar char="•"/>
            </a:pPr>
            <a:r>
              <a:rPr lang="en-US" sz="4400" dirty="0" smtClean="0"/>
              <a:t> The Firefighter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NZ" dirty="0"/>
          </a:p>
        </p:txBody>
      </p:sp>
      <p:sp>
        <p:nvSpPr>
          <p:cNvPr id="4" name="TextBox 3"/>
          <p:cNvSpPr txBox="1"/>
          <p:nvPr/>
        </p:nvSpPr>
        <p:spPr>
          <a:xfrm>
            <a:off x="76200" y="3810000"/>
            <a:ext cx="845820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>
              <a:buFont typeface="Arial" pitchFamily="34" charset="0"/>
              <a:buChar char="•"/>
            </a:pPr>
            <a:r>
              <a:rPr lang="en-US" sz="4400" dirty="0" smtClean="0"/>
              <a:t> The Balanced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NZ" dirty="0"/>
          </a:p>
        </p:txBody>
      </p:sp>
      <p:sp>
        <p:nvSpPr>
          <p:cNvPr id="6" name="TextBox 5"/>
          <p:cNvSpPr txBox="1"/>
          <p:nvPr/>
        </p:nvSpPr>
        <p:spPr>
          <a:xfrm>
            <a:off x="76200" y="3151763"/>
            <a:ext cx="845820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>
              <a:buFont typeface="Arial" pitchFamily="34" charset="0"/>
              <a:buChar char="•"/>
            </a:pPr>
            <a:r>
              <a:rPr lang="en-US" sz="4400" dirty="0" smtClean="0"/>
              <a:t> The Proactive    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/>
      <p:bldP spid="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20763"/>
            <a:ext cx="8229600" cy="4389437"/>
          </a:xfrm>
        </p:spPr>
        <p:txBody>
          <a:bodyPr rtlCol="0">
            <a:normAutofit/>
          </a:bodyPr>
          <a:lstStyle/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sz="7200" dirty="0" smtClean="0"/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8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Questions?</a:t>
            </a: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sz="8000" dirty="0"/>
          </a:p>
        </p:txBody>
      </p:sp>
      <p:pic>
        <p:nvPicPr>
          <p:cNvPr id="65539" name="Picture 3" descr="dbis_logo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70375" y="5770563"/>
            <a:ext cx="197802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5540" name="Picture 4" descr="insiderbox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71800" y="5618163"/>
            <a:ext cx="990600" cy="93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20763"/>
            <a:ext cx="8229600" cy="4389437"/>
          </a:xfrm>
        </p:spPr>
        <p:txBody>
          <a:bodyPr rtlCol="0">
            <a:normAutofit/>
          </a:bodyPr>
          <a:lstStyle/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sz="7200" dirty="0" smtClean="0"/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8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 !</a:t>
            </a: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sz="8000" dirty="0"/>
          </a:p>
        </p:txBody>
      </p:sp>
      <p:pic>
        <p:nvPicPr>
          <p:cNvPr id="65539" name="Picture 3" descr="dbis_logo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70375" y="5770563"/>
            <a:ext cx="197802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5540" name="Picture 4" descr="insiderbox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71800" y="5618163"/>
            <a:ext cx="990600" cy="93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en-US" dirty="0" smtClean="0"/>
          </a:p>
          <a:p>
            <a:pPr eaLnBrk="1" hangingPunct="1">
              <a:buFont typeface="Wingdings 2" pitchFamily="18" charset="2"/>
              <a:buNone/>
            </a:pPr>
            <a:endParaRPr lang="en-US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04800" y="70485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The Rule: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04800" y="1371600"/>
            <a:ext cx="8305800" cy="2590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Tx/>
              <a:buFont typeface="Wingdings 2"/>
              <a:buNone/>
              <a:tabLst/>
              <a:defRPr/>
            </a:pPr>
            <a:endParaRPr kumimoji="0" lang="en-US" sz="24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Tx/>
              <a:buFont typeface="Wingdings 2"/>
              <a:buNone/>
              <a:tabLst/>
              <a:defRPr/>
            </a:pP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Tx/>
              <a:buFont typeface="Wingdings 2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“The most important rule with respect to data is to never put yourself into an unrecoverable situation.” </a:t>
            </a:r>
          </a:p>
          <a:p>
            <a:pPr marL="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Tx/>
              <a:buFont typeface="Wingdings 2"/>
              <a:buNone/>
              <a:tabLst/>
              <a:defRPr/>
            </a:pPr>
            <a:endParaRPr kumimoji="0" lang="en-US" sz="24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Tx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600200" y="4114800"/>
            <a:ext cx="57912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2400" i="1">
                <a:latin typeface="Constantia" pitchFamily="18" charset="0"/>
              </a:rPr>
              <a:t>The importance of this guideline cannot be stressed enough, but it does not mean that you can never use time saving or performance enhancing options.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accel="500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500" accel="500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3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Backup, Backup and Backup</a:t>
            </a:r>
            <a:endParaRPr 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2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Constanti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800" y="1905000"/>
            <a:ext cx="84582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 </a:t>
            </a:r>
            <a:r>
              <a:rPr lang="en-US" b="1" dirty="0" smtClean="0"/>
              <a:t>Normal Approach</a:t>
            </a:r>
            <a:endParaRPr lang="en-US" dirty="0" smtClean="0"/>
          </a:p>
          <a:p>
            <a:pPr algn="ctr">
              <a:buFont typeface="Wingdings" pitchFamily="2" charset="2"/>
              <a:buChar char="§"/>
            </a:pPr>
            <a:r>
              <a:rPr lang="en-US" dirty="0" smtClean="0"/>
              <a:t>Nothing bad will happen … is a easy change…</a:t>
            </a:r>
          </a:p>
          <a:p>
            <a:pPr algn="ctr">
              <a:buFont typeface="Wingdings" pitchFamily="2" charset="2"/>
              <a:buChar char="§"/>
            </a:pPr>
            <a:r>
              <a:rPr lang="en-US" dirty="0" smtClean="0"/>
              <a:t>I test it before and nothing happens …</a:t>
            </a:r>
          </a:p>
          <a:p>
            <a:pPr>
              <a:buFont typeface="Arial" pitchFamily="34" charset="0"/>
              <a:buChar char="•"/>
            </a:pPr>
            <a:endParaRPr lang="en-US" b="1" dirty="0" smtClean="0"/>
          </a:p>
          <a:p>
            <a:pPr algn="ctr"/>
            <a:r>
              <a:rPr lang="en-US" b="1" dirty="0" smtClean="0"/>
              <a:t>Recommendation</a:t>
            </a:r>
          </a:p>
          <a:p>
            <a:pPr algn="ctr">
              <a:buFont typeface="Arial" pitchFamily="34" charset="0"/>
              <a:buChar char="•"/>
            </a:pPr>
            <a:r>
              <a:rPr lang="en-US" dirty="0" smtClean="0"/>
              <a:t>Remember each environment is different </a:t>
            </a:r>
          </a:p>
          <a:p>
            <a:pPr algn="ctr">
              <a:buFont typeface="Wingdings" pitchFamily="2" charset="2"/>
              <a:buChar char="§"/>
            </a:pPr>
            <a:r>
              <a:rPr lang="en-US" dirty="0" smtClean="0"/>
              <a:t> Always Backup before a change</a:t>
            </a:r>
          </a:p>
          <a:p>
            <a:pPr algn="ctr">
              <a:buFont typeface="Wingdings" pitchFamily="2" charset="2"/>
              <a:buChar char="§"/>
            </a:pPr>
            <a:r>
              <a:rPr lang="en-US" dirty="0" smtClean="0"/>
              <a:t>Always Backup after a change</a:t>
            </a:r>
          </a:p>
          <a:p>
            <a:pPr algn="ctr">
              <a:buFont typeface="Wingdings" pitchFamily="2" charset="2"/>
              <a:buChar char="§"/>
            </a:pPr>
            <a:r>
              <a:rPr lang="en-US" dirty="0" smtClean="0"/>
              <a:t>If possible Encrypt Backups for your security</a:t>
            </a:r>
          </a:p>
          <a:p>
            <a:pPr lvl="2"/>
            <a:endParaRPr lang="en-US" dirty="0" smtClean="0"/>
          </a:p>
          <a:p>
            <a:pPr algn="ctr"/>
            <a:r>
              <a:rPr lang="en-US" b="1" dirty="0" smtClean="0"/>
              <a:t>Why</a:t>
            </a:r>
          </a:p>
          <a:p>
            <a:pPr algn="ctr">
              <a:buFont typeface="Wingdings" pitchFamily="2" charset="2"/>
              <a:buChar char="§"/>
            </a:pPr>
            <a:r>
              <a:rPr lang="en-US" dirty="0" smtClean="0"/>
              <a:t> Reduce Risks                                                         </a:t>
            </a:r>
          </a:p>
          <a:p>
            <a:pPr algn="ctr">
              <a:buFont typeface="Wingdings" pitchFamily="2" charset="2"/>
              <a:buChar char="§"/>
            </a:pPr>
            <a:r>
              <a:rPr lang="en-US" dirty="0" smtClean="0"/>
              <a:t> Allow an easy Rollback if needed</a:t>
            </a:r>
          </a:p>
          <a:p>
            <a:pPr algn="ctr">
              <a:buFont typeface="Wingdings" pitchFamily="2" charset="2"/>
              <a:buChar char="§"/>
            </a:pPr>
            <a:r>
              <a:rPr lang="en-US" dirty="0" smtClean="0"/>
              <a:t> Will save your job</a:t>
            </a:r>
          </a:p>
          <a:p>
            <a:pPr lvl="1"/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Backup, Backup and Backup</a:t>
            </a:r>
            <a:endParaRPr 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2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Constanti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800" y="1905000"/>
            <a:ext cx="84582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Edition-Base Redefinition</a:t>
            </a:r>
          </a:p>
          <a:p>
            <a:pPr algn="ctr"/>
            <a:r>
              <a:rPr lang="en-US" dirty="0" smtClean="0"/>
              <a:t>Auto Trace</a:t>
            </a:r>
          </a:p>
          <a:p>
            <a:pPr algn="ctr"/>
            <a:r>
              <a:rPr lang="en-US" dirty="0" smtClean="0"/>
              <a:t>Check lists</a:t>
            </a:r>
          </a:p>
          <a:p>
            <a:pPr algn="ctr"/>
            <a:r>
              <a:rPr lang="en-US" dirty="0" smtClean="0"/>
              <a:t>DEV/TEST/PROD Environments</a:t>
            </a:r>
          </a:p>
          <a:p>
            <a:pPr algn="ctr"/>
            <a:r>
              <a:rPr lang="en-US" dirty="0" smtClean="0"/>
              <a:t>2 or more </a:t>
            </a:r>
            <a:r>
              <a:rPr lang="en-US" dirty="0" err="1" smtClean="0"/>
              <a:t>Tyer</a:t>
            </a:r>
            <a:r>
              <a:rPr lang="en-US" dirty="0" smtClean="0"/>
              <a:t> Environments</a:t>
            </a:r>
          </a:p>
          <a:p>
            <a:pPr algn="ctr"/>
            <a:r>
              <a:rPr lang="en-US" dirty="0" smtClean="0"/>
              <a:t>Change Controls</a:t>
            </a:r>
            <a:endParaRPr lang="en-US" dirty="0" smtClean="0"/>
          </a:p>
          <a:p>
            <a:pPr algn="ctr"/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Have a good Backup Strategy</a:t>
            </a:r>
            <a:b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Because Bad Things happens…</a:t>
            </a:r>
            <a:endParaRPr 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2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Constantia" pitchFamily="18" charset="0"/>
            </a:endParaRPr>
          </a:p>
        </p:txBody>
      </p:sp>
      <p:pic>
        <p:nvPicPr>
          <p:cNvPr id="5" name="Picture 4" descr="car_pudd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8600" y="1752600"/>
            <a:ext cx="3835400" cy="2679700"/>
          </a:xfrm>
          <a:prstGeom prst="rect">
            <a:avLst/>
          </a:prstGeom>
        </p:spPr>
      </p:pic>
      <p:pic>
        <p:nvPicPr>
          <p:cNvPr id="7" name="Picture 6" descr="car_sandwitch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838700" y="1752600"/>
            <a:ext cx="3924300" cy="2692400"/>
          </a:xfrm>
          <a:prstGeom prst="rect">
            <a:avLst/>
          </a:prstGeom>
        </p:spPr>
      </p:pic>
      <p:pic>
        <p:nvPicPr>
          <p:cNvPr id="8" name="Picture 7" descr="car_rocket_sm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819400" y="4572000"/>
            <a:ext cx="3422033" cy="2209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Have a good Backup Strategy</a:t>
            </a:r>
            <a:endParaRPr 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2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Constanti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800" y="1905000"/>
            <a:ext cx="84582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Normal Approach</a:t>
            </a:r>
            <a:endParaRPr lang="en-US" dirty="0" smtClean="0"/>
          </a:p>
          <a:p>
            <a:pPr algn="ctr"/>
            <a:r>
              <a:rPr lang="en-US" dirty="0" smtClean="0"/>
              <a:t>I have a daily full backup, that’s enough!</a:t>
            </a:r>
          </a:p>
          <a:p>
            <a:pPr>
              <a:buFont typeface="Arial" pitchFamily="34" charset="0"/>
              <a:buChar char="•"/>
            </a:pPr>
            <a:endParaRPr lang="en-US" b="1" dirty="0" smtClean="0"/>
          </a:p>
          <a:p>
            <a:pPr algn="ctr"/>
            <a:r>
              <a:rPr lang="en-US" b="1" dirty="0" smtClean="0"/>
              <a:t>Recommendation</a:t>
            </a:r>
          </a:p>
          <a:p>
            <a:pPr algn="ctr">
              <a:buFont typeface="Wingdings" pitchFamily="2" charset="2"/>
              <a:buChar char="§"/>
            </a:pPr>
            <a:r>
              <a:rPr lang="en-US" dirty="0" smtClean="0"/>
              <a:t> Backup your </a:t>
            </a:r>
            <a:r>
              <a:rPr lang="en-US" dirty="0" err="1" smtClean="0"/>
              <a:t>Archivelogs</a:t>
            </a:r>
            <a:r>
              <a:rPr lang="en-US" dirty="0" smtClean="0"/>
              <a:t> to tape several times a day</a:t>
            </a:r>
          </a:p>
          <a:p>
            <a:pPr algn="ctr">
              <a:buFont typeface="Wingdings" pitchFamily="2" charset="2"/>
              <a:buChar char="§"/>
            </a:pPr>
            <a:r>
              <a:rPr lang="en-US" dirty="0" smtClean="0"/>
              <a:t>Generate a daily </a:t>
            </a:r>
            <a:r>
              <a:rPr lang="en-US" dirty="0" err="1" smtClean="0"/>
              <a:t>Datapump</a:t>
            </a:r>
            <a:r>
              <a:rPr lang="en-US" dirty="0" smtClean="0"/>
              <a:t> for logical recover, just in case…</a:t>
            </a:r>
          </a:p>
          <a:p>
            <a:pPr lvl="2"/>
            <a:endParaRPr lang="en-US" dirty="0" smtClean="0"/>
          </a:p>
          <a:p>
            <a:pPr algn="ctr"/>
            <a:r>
              <a:rPr lang="en-US" b="1" dirty="0" smtClean="0"/>
              <a:t>Why</a:t>
            </a:r>
          </a:p>
          <a:p>
            <a:pPr algn="ctr">
              <a:buFont typeface="Wingdings" pitchFamily="2" charset="2"/>
              <a:buChar char="§"/>
            </a:pPr>
            <a:r>
              <a:rPr lang="en-US" dirty="0" smtClean="0"/>
              <a:t> Reduce Risks                                                         </a:t>
            </a:r>
          </a:p>
          <a:p>
            <a:pPr algn="ctr">
              <a:buFont typeface="Wingdings" pitchFamily="2" charset="2"/>
              <a:buChar char="§"/>
            </a:pPr>
            <a:r>
              <a:rPr lang="en-US" dirty="0" smtClean="0"/>
              <a:t> Will have your users happy when ask you to recover a table from last week…</a:t>
            </a:r>
          </a:p>
          <a:p>
            <a:pPr algn="ctr">
              <a:buFont typeface="Wingdings" pitchFamily="2" charset="2"/>
              <a:buChar char="§"/>
            </a:pPr>
            <a:r>
              <a:rPr lang="en-US" dirty="0" smtClean="0"/>
              <a:t> Always be proactive, use the “What if…” Methodology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WHAT’S AN INCIDENT?</a:t>
            </a:r>
            <a:endParaRPr 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2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Constanti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2531745"/>
            <a:ext cx="845820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/>
            <a:r>
              <a:rPr lang="en-US" sz="3200" dirty="0" smtClean="0"/>
              <a:t>“A Incident is always when something affects the business continuity or the business revenue”</a:t>
            </a:r>
          </a:p>
          <a:p>
            <a:pPr lvl="1"/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Incident is Always a Priority</a:t>
            </a:r>
            <a:endParaRPr 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2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Constanti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800" y="1905000"/>
            <a:ext cx="84582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 </a:t>
            </a:r>
            <a:r>
              <a:rPr lang="en-US" b="1" dirty="0" smtClean="0"/>
              <a:t>Normal Approach</a:t>
            </a:r>
            <a:endParaRPr lang="en-US" dirty="0" smtClean="0"/>
          </a:p>
          <a:p>
            <a:pPr algn="ctr">
              <a:buFont typeface="Wingdings" pitchFamily="2" charset="2"/>
              <a:buChar char="§"/>
            </a:pPr>
            <a:r>
              <a:rPr lang="en-US" dirty="0" smtClean="0"/>
              <a:t> I will do it early in the morning when back to the office…</a:t>
            </a:r>
          </a:p>
          <a:p>
            <a:pPr algn="ctr">
              <a:buFont typeface="Wingdings" pitchFamily="2" charset="2"/>
              <a:buChar char="§"/>
            </a:pPr>
            <a:r>
              <a:rPr lang="en-US" dirty="0" smtClean="0"/>
              <a:t>It can wait a few minutes more, I’m on break now…</a:t>
            </a:r>
          </a:p>
          <a:p>
            <a:pPr algn="ctr">
              <a:buFont typeface="Wingdings" pitchFamily="2" charset="2"/>
              <a:buChar char="§"/>
            </a:pPr>
            <a:r>
              <a:rPr lang="en-US" dirty="0" smtClean="0"/>
              <a:t>It’s lunch time, will take a look when back…</a:t>
            </a:r>
          </a:p>
          <a:p>
            <a:pPr>
              <a:buFont typeface="Arial" pitchFamily="34" charset="0"/>
              <a:buChar char="•"/>
            </a:pPr>
            <a:endParaRPr lang="en-US" b="1" dirty="0" smtClean="0"/>
          </a:p>
          <a:p>
            <a:pPr algn="ctr"/>
            <a:r>
              <a:rPr lang="en-US" b="1" dirty="0" smtClean="0"/>
              <a:t>Recommendation</a:t>
            </a:r>
          </a:p>
          <a:p>
            <a:pPr algn="ctr">
              <a:buFont typeface="Wingdings" pitchFamily="2" charset="2"/>
              <a:buChar char="§"/>
            </a:pPr>
            <a:r>
              <a:rPr lang="en-US" dirty="0" smtClean="0"/>
              <a:t> Investigate and solve it as soon as possible</a:t>
            </a:r>
          </a:p>
          <a:p>
            <a:pPr algn="ctr">
              <a:buFont typeface="Wingdings" pitchFamily="2" charset="2"/>
              <a:buChar char="§"/>
            </a:pPr>
            <a:r>
              <a:rPr lang="en-US" dirty="0" smtClean="0"/>
              <a:t>After solved, create an Incident report, it will help you to:</a:t>
            </a:r>
          </a:p>
          <a:p>
            <a:pPr marL="800100" lvl="1" indent="-342900" algn="ctr">
              <a:buFont typeface="+mj-lt"/>
              <a:buAutoNum type="arabicPeriod"/>
            </a:pPr>
            <a:r>
              <a:rPr lang="en-US" dirty="0" smtClean="0"/>
              <a:t>Detect the root cause of the problem</a:t>
            </a:r>
          </a:p>
          <a:p>
            <a:pPr marL="800100" lvl="1" indent="-342900" algn="ctr">
              <a:buFont typeface="+mj-lt"/>
              <a:buAutoNum type="arabicPeriod"/>
            </a:pPr>
            <a:r>
              <a:rPr lang="en-US" dirty="0" smtClean="0"/>
              <a:t>Document how it can be prevented to happen again</a:t>
            </a:r>
          </a:p>
          <a:p>
            <a:pPr marL="800100" lvl="1" indent="-342900" algn="ctr">
              <a:buFont typeface="+mj-lt"/>
              <a:buAutoNum type="arabicPeriod"/>
            </a:pPr>
            <a:r>
              <a:rPr lang="en-US" dirty="0" smtClean="0"/>
              <a:t>Document all steps to solve the problem</a:t>
            </a:r>
          </a:p>
          <a:p>
            <a:pPr lvl="2"/>
            <a:endParaRPr lang="en-US" dirty="0" smtClean="0"/>
          </a:p>
          <a:p>
            <a:pPr algn="ctr"/>
            <a:r>
              <a:rPr lang="en-US" b="1" dirty="0" smtClean="0"/>
              <a:t>Why</a:t>
            </a:r>
          </a:p>
          <a:p>
            <a:pPr algn="ctr">
              <a:buFont typeface="Wingdings" pitchFamily="2" charset="2"/>
              <a:buChar char="§"/>
            </a:pPr>
            <a:r>
              <a:rPr lang="en-US" dirty="0" smtClean="0"/>
              <a:t> Reduce Company Revenue losses                                                         </a:t>
            </a:r>
          </a:p>
          <a:p>
            <a:pPr algn="ctr">
              <a:buFont typeface="Wingdings" pitchFamily="2" charset="2"/>
              <a:buChar char="§"/>
            </a:pPr>
            <a:r>
              <a:rPr lang="en-US" dirty="0" smtClean="0"/>
              <a:t> Will save your job</a:t>
            </a:r>
          </a:p>
          <a:p>
            <a:pPr algn="ctr">
              <a:buFont typeface="Wingdings" pitchFamily="2" charset="2"/>
              <a:buChar char="§"/>
            </a:pPr>
            <a:r>
              <a:rPr lang="en-US" dirty="0" smtClean="0"/>
              <a:t>Shows that you really care about your Employer</a:t>
            </a:r>
          </a:p>
          <a:p>
            <a:pPr lvl="1"/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3664</TotalTime>
  <Words>1113</Words>
  <Application>Microsoft Office PowerPoint</Application>
  <PresentationFormat>On-screen Show (4:3)</PresentationFormat>
  <Paragraphs>294</Paragraphs>
  <Slides>23</Slides>
  <Notes>23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ORACLE DBA  Some Tips and Best Practices</vt:lpstr>
      <vt:lpstr>ORACLE DBA  Some Tips and Best Practices</vt:lpstr>
      <vt:lpstr>Slide 3</vt:lpstr>
      <vt:lpstr>Backup, Backup and Backup</vt:lpstr>
      <vt:lpstr>Backup, Backup and Backup</vt:lpstr>
      <vt:lpstr>Have a good Backup Strategy Because Bad Things happens…</vt:lpstr>
      <vt:lpstr>Have a good Backup Strategy</vt:lpstr>
      <vt:lpstr>WHAT’S AN INCIDENT?</vt:lpstr>
      <vt:lpstr>Incident is Always a Priority</vt:lpstr>
      <vt:lpstr>Avoid Dead Locks</vt:lpstr>
      <vt:lpstr>Oracle Homes</vt:lpstr>
      <vt:lpstr>AUDITING</vt:lpstr>
      <vt:lpstr>AUDT DDLs</vt:lpstr>
      <vt:lpstr>DB INIT PARAMETERS</vt:lpstr>
      <vt:lpstr>Non OFA Layout</vt:lpstr>
      <vt:lpstr>Fix External Applications Queries</vt:lpstr>
      <vt:lpstr>Fix External Applications Queries</vt:lpstr>
      <vt:lpstr>Use PL/SQL Warnings</vt:lpstr>
      <vt:lpstr>Use PL/SQL Warnings</vt:lpstr>
      <vt:lpstr>Study, Study and Study</vt:lpstr>
      <vt:lpstr>3 Kinds of DBA’s</vt:lpstr>
      <vt:lpstr>Slide 22</vt:lpstr>
      <vt:lpstr>Slide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LOGGING OR NOLOGGING THAT IS THE QUESTION</dc:title>
  <dc:creator>francisco</dc:creator>
  <cp:lastModifiedBy>alvarf</cp:lastModifiedBy>
  <cp:revision>453</cp:revision>
  <dcterms:created xsi:type="dcterms:W3CDTF">2008-10-02T17:49:37Z</dcterms:created>
  <dcterms:modified xsi:type="dcterms:W3CDTF">2010-03-19T04:44:51Z</dcterms:modified>
</cp:coreProperties>
</file>