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25"/>
  </p:notesMasterIdLst>
  <p:handoutMasterIdLst>
    <p:handoutMasterId r:id="rId26"/>
  </p:handoutMasterIdLst>
  <p:sldIdLst>
    <p:sldId id="325" r:id="rId2"/>
    <p:sldId id="287" r:id="rId3"/>
    <p:sldId id="275" r:id="rId4"/>
    <p:sldId id="261" r:id="rId5"/>
    <p:sldId id="388" r:id="rId6"/>
    <p:sldId id="378" r:id="rId7"/>
    <p:sldId id="377" r:id="rId8"/>
    <p:sldId id="379" r:id="rId9"/>
    <p:sldId id="375" r:id="rId10"/>
    <p:sldId id="376" r:id="rId11"/>
    <p:sldId id="374" r:id="rId12"/>
    <p:sldId id="353" r:id="rId13"/>
    <p:sldId id="364" r:id="rId14"/>
    <p:sldId id="354" r:id="rId15"/>
    <p:sldId id="355" r:id="rId16"/>
    <p:sldId id="381" r:id="rId17"/>
    <p:sldId id="384" r:id="rId18"/>
    <p:sldId id="386" r:id="rId19"/>
    <p:sldId id="387" r:id="rId20"/>
    <p:sldId id="385" r:id="rId21"/>
    <p:sldId id="365" r:id="rId22"/>
    <p:sldId id="270" r:id="rId23"/>
    <p:sldId id="38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2667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LOGGING OR NOLOGGING : THAT IS THE QUESTION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9D231C-5A14-4046-A3D0-6536F1591921}" type="datetimeFigureOut">
              <a:rPr lang="en-US"/>
              <a:pPr>
                <a:defRPr/>
              </a:pPr>
              <a:t>3/19/2010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DBIS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7465D2-9626-4709-9130-BCD02A14B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LOGGING OR NOLOGGING : THAT IS THE QUESTION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171140-4B8B-44AA-A34C-40D74ADF86CA}" type="datetimeFigureOut">
              <a:rPr lang="en-US"/>
              <a:pPr>
                <a:defRPr/>
              </a:pPr>
              <a:t>3/19/2010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DBIS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8EDDEF-C68C-4152-AD06-C6AAAD4AF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3A6BC1-B0C7-4F81-80C3-A10C89FDC29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6861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68614" name="Header Placeholder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9878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5CA15-9D7D-4BDE-AE15-5802DE1C5C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9878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5CA15-9D7D-4BDE-AE15-5802DE1C5C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8090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80902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56BB2-2A93-4166-B6B4-D58F079DB31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8294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82950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AD4CC3-C844-4358-91B4-480D990714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8090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80902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56BB2-2A93-4166-B6B4-D58F079DB31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8090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80902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56BB2-2A93-4166-B6B4-D58F079DB31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8090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80902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56BB2-2A93-4166-B6B4-D58F079DB31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8090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80902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56BB2-2A93-4166-B6B4-D58F079DB31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8090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80902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56BB2-2A93-4166-B6B4-D58F079DB31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8090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80902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56BB2-2A93-4166-B6B4-D58F079DB31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3EE168-757E-4B00-B80F-91645784DB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6963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69638" name="Header Placeholder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8090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80902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56BB2-2A93-4166-B6B4-D58F079DB31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8090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80902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56BB2-2A93-4166-B6B4-D58F079DB31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698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12698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126982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A47F37-9478-46BB-800F-418E945E8C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698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12698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126982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A47F37-9478-46BB-800F-418E945E8C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885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8854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43E288-9E5D-4DAE-8CBC-C839DCFA52E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9878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5CA15-9D7D-4BDE-AE15-5802DE1C5C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9878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5CA15-9D7D-4BDE-AE15-5802DE1C5C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9878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5CA15-9D7D-4BDE-AE15-5802DE1C5C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9878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5CA15-9D7D-4BDE-AE15-5802DE1C5C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9878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5CA15-9D7D-4BDE-AE15-5802DE1C5C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LOGGING OR NOLOGGING : THAT IS THE QUESTION</a:t>
            </a:r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DBIS</a:t>
            </a:r>
          </a:p>
        </p:txBody>
      </p:sp>
      <p:sp>
        <p:nvSpPr>
          <p:cNvPr id="79878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5CA15-9D7D-4BDE-AE15-5802DE1C5C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3137FF-8810-4106-8155-DFFBF5501828}" type="datetimeFigureOut">
              <a:rPr lang="en-US" smtClean="0"/>
              <a:pPr>
                <a:defRPr/>
              </a:pPr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7213C-793B-4C16-95E0-F84F1D4E1C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FA132B-B660-489C-A245-79812E93916B}" type="datetimeFigureOut">
              <a:rPr lang="en-US" smtClean="0"/>
              <a:pPr>
                <a:defRPr/>
              </a:pPr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C85DB-C2F1-4035-B7A7-8F7058CB0B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3D6036-29D7-4C2E-9050-A16C6F60D911}" type="datetimeFigureOut">
              <a:rPr lang="en-US" smtClean="0"/>
              <a:pPr>
                <a:defRPr/>
              </a:pPr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33174-CCD5-4888-AEA2-563083F125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7A6BC1-AE05-423F-812E-429BA02A2A47}" type="datetimeFigureOut">
              <a:rPr lang="en-US" smtClean="0"/>
              <a:pPr>
                <a:defRPr/>
              </a:pPr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1947D-3C45-4539-ACE8-924AA6250F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1FAFB8-BCE8-4EFA-85A1-C26C064388DE}" type="datetimeFigureOut">
              <a:rPr lang="en-US" smtClean="0"/>
              <a:pPr>
                <a:defRPr/>
              </a:pPr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98681-BBA4-448A-9496-923CECF35E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13859D-319E-4718-8EE4-080FB5E6A7A2}" type="datetimeFigureOut">
              <a:rPr lang="en-US" smtClean="0"/>
              <a:pPr>
                <a:defRPr/>
              </a:pPr>
              <a:t>3/19/2010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78A82-6404-404E-8E0E-80B36C8D48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606F35-22BF-4210-A4B2-75E73DC1644E}" type="datetimeFigureOut">
              <a:rPr lang="en-US" smtClean="0"/>
              <a:pPr>
                <a:defRPr/>
              </a:pPr>
              <a:t>3/19/2010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A38CB-616F-4FCC-BA51-B3263904AE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5E04D8-690E-49D2-9C6E-0FD160F9A023}" type="datetimeFigureOut">
              <a:rPr lang="en-US" smtClean="0"/>
              <a:pPr>
                <a:defRPr/>
              </a:pPr>
              <a:t>3/19/2010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9F0F4-4F72-487B-A2AF-8852D6994F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07AAD-F5B4-482D-AB9E-5F0E4FB6A72A}" type="datetimeFigureOut">
              <a:rPr lang="en-US" smtClean="0"/>
              <a:pPr>
                <a:defRPr/>
              </a:pPr>
              <a:t>3/19/2010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BB06FD-98C7-4FC3-AE0A-C40E096C2E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445A8E-7398-4E54-BDC1-B77786281CA8}" type="datetimeFigureOut">
              <a:rPr lang="en-US" smtClean="0"/>
              <a:pPr>
                <a:defRPr/>
              </a:pPr>
              <a:t>3/19/2010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DC7CE-BD6B-40CD-AD98-66B273C2B5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2E42AD-17E7-4ADA-A341-88E03D8E3355}" type="datetimeFigureOut">
              <a:rPr lang="en-US" smtClean="0"/>
              <a:pPr>
                <a:defRPr/>
              </a:pPr>
              <a:t>3/19/2010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69681-00DD-4B7D-8E6F-AFE1DA4937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CFE9ED-EF9A-4B6D-82BC-1A77E04F6FE6}" type="datetimeFigureOut">
              <a:rPr lang="en-US" smtClean="0"/>
              <a:pPr>
                <a:defRPr/>
              </a:pPr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536E8C-C107-4D49-9D7F-30FABF2973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oraclenz.com/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bis.co.nz/" TargetMode="External"/><Relationship Id="rId5" Type="http://schemas.openxmlformats.org/officeDocument/2006/relationships/hyperlink" Target="http://www.dbisonline.com/" TargetMode="External"/><Relationship Id="rId4" Type="http://schemas.openxmlformats.org/officeDocument/2006/relationships/hyperlink" Target="mailto:franciscoa@dbisonline.com" TargetMode="External"/><Relationship Id="rId9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763000" cy="1143000"/>
          </a:xfrm>
        </p:spPr>
        <p:txBody>
          <a:bodyPr rtlCol="0">
            <a:no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ORACLE DBA </a:t>
            </a:r>
            <a:br>
              <a:rPr lang="en-GB" sz="4000" b="1" dirty="0" smtClean="0">
                <a:solidFill>
                  <a:srgbClr val="FF0000"/>
                </a:solidFill>
              </a:rPr>
            </a:br>
            <a:r>
              <a:rPr lang="en-GB" sz="4000" b="1" dirty="0" smtClean="0">
                <a:solidFill>
                  <a:srgbClr val="FF0000"/>
                </a:solidFill>
              </a:rPr>
              <a:t>Some Tips and Best Practices</a:t>
            </a:r>
            <a:endParaRPr lang="en-NZ" sz="4000" dirty="0">
              <a:solidFill>
                <a:srgbClr val="FF000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4876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3000" b="1" dirty="0" smtClean="0"/>
              <a:t>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endParaRPr lang="en-US" sz="3000" b="1" dirty="0" smtClean="0"/>
          </a:p>
          <a:p>
            <a:pPr eaLnBrk="1" hangingPunct="1">
              <a:buFont typeface="Wingdings 2" pitchFamily="18" charset="2"/>
              <a:buNone/>
            </a:pPr>
            <a:endParaRPr lang="en-US" sz="3000" b="1" dirty="0" smtClean="0"/>
          </a:p>
          <a:p>
            <a:pPr eaLnBrk="1" hangingPunct="1">
              <a:buFont typeface="Wingdings 2" pitchFamily="18" charset="2"/>
              <a:buNone/>
            </a:pPr>
            <a:endParaRPr lang="en-US" sz="3000" b="1" dirty="0" smtClean="0"/>
          </a:p>
          <a:p>
            <a:pPr eaLnBrk="1" hangingPunct="1">
              <a:buFont typeface="Wingdings 2" pitchFamily="18" charset="2"/>
              <a:buNone/>
            </a:pPr>
            <a:endParaRPr lang="en-US" sz="3000" b="1" dirty="0" smtClean="0"/>
          </a:p>
          <a:p>
            <a:pPr eaLnBrk="1" hangingPunct="1">
              <a:buFont typeface="Wingdings 2" pitchFamily="18" charset="2"/>
              <a:buNone/>
            </a:pPr>
            <a:endParaRPr lang="en-US" sz="2400" b="1" dirty="0" smtClean="0"/>
          </a:p>
          <a:p>
            <a:pPr eaLnBrk="1" hangingPunct="1">
              <a:buFont typeface="Wingdings 2" pitchFamily="18" charset="2"/>
              <a:buNone/>
            </a:pPr>
            <a:endParaRPr lang="en-US" sz="2400" b="1" dirty="0" smtClean="0"/>
          </a:p>
          <a:p>
            <a:pPr eaLnBrk="1" hangingPunct="1">
              <a:buFont typeface="Wingdings 2" pitchFamily="18" charset="2"/>
              <a:buNone/>
            </a:pPr>
            <a:endParaRPr lang="en-US" sz="2400" b="1" dirty="0" smtClean="0"/>
          </a:p>
          <a:p>
            <a:pPr eaLnBrk="1" hangingPunct="1">
              <a:buFont typeface="Wingdings 2" pitchFamily="18" charset="2"/>
              <a:buNone/>
            </a:pPr>
            <a:endParaRPr lang="en-US" sz="2400" b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400" b="1" dirty="0" smtClean="0"/>
              <a:t>By: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b="1" dirty="0" smtClean="0"/>
              <a:t>Francisco Munoz Alvarez </a:t>
            </a:r>
            <a:endParaRPr lang="en-US" dirty="0" smtClean="0"/>
          </a:p>
        </p:txBody>
      </p:sp>
      <p:pic>
        <p:nvPicPr>
          <p:cNvPr id="8196" name="Picture 5" descr="dbis_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9775" y="5638800"/>
            <a:ext cx="19780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insiderbox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5410200"/>
            <a:ext cx="9906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8" descr="ace-director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5867400"/>
            <a:ext cx="1714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newsflash_logo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95750" y="3009900"/>
            <a:ext cx="952500" cy="838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12882" y="3962400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err="1" smtClean="0"/>
              <a:t>Rotorua</a:t>
            </a:r>
            <a:r>
              <a:rPr lang="en-NZ" b="1" dirty="0" smtClean="0"/>
              <a:t>, March 2010</a:t>
            </a:r>
            <a:endParaRPr lang="en-N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Dead Locks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050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Normal Approach</a:t>
            </a:r>
            <a:endParaRPr lang="en-US" dirty="0" smtClean="0"/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Dead Locks are Developers fault…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Recommendation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Create Index on Foreign Keys (Script on www.oraclenz.com)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Check for Bitmap Indexes on OLTP Environment</a:t>
            </a:r>
          </a:p>
          <a:p>
            <a:pPr lvl="2"/>
            <a:endParaRPr lang="en-US" dirty="0" smtClean="0"/>
          </a:p>
          <a:p>
            <a:pPr algn="ctr"/>
            <a:r>
              <a:rPr lang="en-US" b="1" dirty="0" smtClean="0"/>
              <a:t>Why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Improves DB Performance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Will help you to have a good relationship with Developers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Oracle Homes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05000"/>
            <a:ext cx="8458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Normal Approach</a:t>
            </a:r>
            <a:endParaRPr lang="en-US" dirty="0" smtClean="0"/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/u01/app/oracle/product/10.2/db_1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Patches are applied to the same Oracle Home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 algn="ctr"/>
            <a:r>
              <a:rPr lang="en-US" b="1" dirty="0" smtClean="0"/>
              <a:t>Recommendation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Use a different Oracle Home for each upgrade or Patching, example: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/u01/app/oracle/product/10.2/db_02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For the next patch, use a new Oracle Home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/u01/app/oracle/product/10.2/db_03</a:t>
            </a:r>
          </a:p>
          <a:p>
            <a:pPr lvl="2"/>
            <a:endParaRPr lang="en-US" dirty="0" smtClean="0"/>
          </a:p>
          <a:p>
            <a:pPr algn="ctr"/>
            <a:r>
              <a:rPr lang="en-US" b="1" dirty="0" smtClean="0"/>
              <a:t>Why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Reduce Risks                                                         </a:t>
            </a:r>
          </a:p>
          <a:p>
            <a:pPr lvl="1" algn="ctr">
              <a:buFont typeface="Wingdings" pitchFamily="2" charset="2"/>
              <a:buChar char="§"/>
            </a:pPr>
            <a:r>
              <a:rPr lang="en-US" dirty="0" smtClean="0"/>
              <a:t> Allow an easy Rollback if needed</a:t>
            </a:r>
          </a:p>
          <a:p>
            <a:pPr lvl="1" algn="ctr">
              <a:buFont typeface="Wingdings" pitchFamily="2" charset="2"/>
              <a:buChar char="§"/>
            </a:pPr>
            <a:r>
              <a:rPr lang="en-US" dirty="0" smtClean="0"/>
              <a:t> All versions Catalog scripts will be preserved</a:t>
            </a:r>
          </a:p>
          <a:p>
            <a:pPr lvl="1"/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AUDITING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8458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Normal Approach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NZ" dirty="0" smtClean="0"/>
          </a:p>
          <a:p>
            <a:pPr algn="ctr"/>
            <a:r>
              <a:rPr lang="en-US" dirty="0" smtClean="0"/>
              <a:t>Audit is not necessary, it affects performance and use a lot of storage</a:t>
            </a:r>
          </a:p>
          <a:p>
            <a:pPr algn="ctr"/>
            <a:r>
              <a:rPr lang="en-US" dirty="0" smtClean="0"/>
              <a:t>.</a:t>
            </a:r>
            <a:endParaRPr lang="en-US" b="1" dirty="0" smtClean="0"/>
          </a:p>
          <a:p>
            <a:pPr algn="ctr"/>
            <a:r>
              <a:rPr lang="en-US" b="1" dirty="0" smtClean="0"/>
              <a:t>Recommendation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Set </a:t>
            </a:r>
            <a:r>
              <a:rPr lang="en-US" dirty="0" err="1" smtClean="0"/>
              <a:t>Audit_trail</a:t>
            </a:r>
            <a:r>
              <a:rPr lang="en-US" dirty="0" smtClean="0"/>
              <a:t>=db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only issue audit comments if necessary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Create and implement a purge strategy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11g already set if by default</a:t>
            </a:r>
          </a:p>
          <a:p>
            <a:pPr lvl="2"/>
            <a:endParaRPr lang="en-US" dirty="0" smtClean="0"/>
          </a:p>
          <a:p>
            <a:pPr algn="ctr"/>
            <a:r>
              <a:rPr lang="en-US" b="1" dirty="0" smtClean="0"/>
              <a:t>Why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Ready to go if necessary</a:t>
            </a:r>
          </a:p>
          <a:p>
            <a:pPr lvl="1"/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763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AUDT DDLs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3925" y="1857375"/>
            <a:ext cx="729615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 INIT PARAMETERS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8458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Normal Approach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NZ" dirty="0" smtClean="0"/>
          </a:p>
          <a:p>
            <a:pPr algn="ctr"/>
            <a:r>
              <a:rPr lang="en-US" dirty="0" smtClean="0"/>
              <a:t>Will change them only when required!</a:t>
            </a:r>
          </a:p>
          <a:p>
            <a:pPr algn="ctr"/>
            <a:r>
              <a:rPr lang="en-US" dirty="0" smtClean="0"/>
              <a:t>.</a:t>
            </a:r>
            <a:endParaRPr lang="en-US" b="1" dirty="0" smtClean="0"/>
          </a:p>
          <a:p>
            <a:pPr algn="ctr"/>
            <a:r>
              <a:rPr lang="en-US" b="1" dirty="0" smtClean="0"/>
              <a:t>Recommendation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Be proactive, set all parameters your environment will need now, specially the ones you can’t not modify later using ALTER SYSTEM. 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Remember to set _</a:t>
            </a:r>
            <a:r>
              <a:rPr lang="en-US" dirty="0" err="1" smtClean="0"/>
              <a:t>trace_files_public</a:t>
            </a:r>
            <a:r>
              <a:rPr lang="en-US" dirty="0" smtClean="0"/>
              <a:t> = TRUE, soon or later you will need to give access to some trace files to the developers.</a:t>
            </a:r>
          </a:p>
          <a:p>
            <a:pPr lvl="2"/>
            <a:endParaRPr lang="en-US" dirty="0" smtClean="0"/>
          </a:p>
          <a:p>
            <a:pPr algn="ctr"/>
            <a:r>
              <a:rPr lang="en-US" b="1" dirty="0" smtClean="0"/>
              <a:t>Why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Will avoid inconvenient restarts of the DB.</a:t>
            </a:r>
          </a:p>
          <a:p>
            <a:pPr lvl="1" algn="ctr">
              <a:buFont typeface="Wingdings" pitchFamily="2" charset="2"/>
              <a:buChar char="§"/>
            </a:pPr>
            <a:r>
              <a:rPr lang="en-US" dirty="0" smtClean="0"/>
              <a:t> Will save you time and headaches.</a:t>
            </a:r>
          </a:p>
          <a:p>
            <a:pPr lvl="1" algn="ctr">
              <a:buFont typeface="Wingdings" pitchFamily="2" charset="2"/>
              <a:buChar char="§"/>
            </a:pPr>
            <a:r>
              <a:rPr lang="en-US" dirty="0" smtClean="0"/>
              <a:t> Be proactive always will improve your DB performance and availability.</a:t>
            </a:r>
          </a:p>
          <a:p>
            <a:pPr lvl="1"/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OFA Layout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845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Normal Approach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NZ" dirty="0" smtClean="0"/>
          </a:p>
          <a:p>
            <a:pPr algn="ctr"/>
            <a:r>
              <a:rPr lang="en-US" dirty="0" smtClean="0"/>
              <a:t>Let’s Oracle manage all using OFA, that way all will be standard on all environments.</a:t>
            </a:r>
          </a:p>
          <a:p>
            <a:pPr algn="ctr"/>
            <a:r>
              <a:rPr lang="en-US" dirty="0" smtClean="0"/>
              <a:t>.</a:t>
            </a:r>
            <a:endParaRPr lang="en-US" b="1" dirty="0" smtClean="0"/>
          </a:p>
          <a:p>
            <a:pPr algn="ctr"/>
            <a:r>
              <a:rPr lang="en-US" b="1" dirty="0" smtClean="0"/>
              <a:t>Recommendation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/oracle/(prod/</a:t>
            </a:r>
            <a:r>
              <a:rPr lang="en-US" dirty="0" err="1" smtClean="0"/>
              <a:t>qa</a:t>
            </a:r>
            <a:r>
              <a:rPr lang="en-US" dirty="0" smtClean="0"/>
              <a:t>/test/dev)/SID/*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/u01/</a:t>
            </a:r>
            <a:r>
              <a:rPr lang="en-US" dirty="0" err="1" smtClean="0"/>
              <a:t>udump</a:t>
            </a:r>
            <a:r>
              <a:rPr lang="en-US" dirty="0" smtClean="0"/>
              <a:t> – for user files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/</a:t>
            </a:r>
            <a:r>
              <a:rPr lang="en-US" dirty="0" err="1" smtClean="0"/>
              <a:t>proddata</a:t>
            </a:r>
            <a:r>
              <a:rPr lang="en-US" dirty="0" smtClean="0"/>
              <a:t>/SID/*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/</a:t>
            </a:r>
            <a:r>
              <a:rPr lang="en-US" dirty="0" err="1" smtClean="0"/>
              <a:t>prodbackup</a:t>
            </a:r>
            <a:r>
              <a:rPr lang="en-US" dirty="0" smtClean="0"/>
              <a:t>/SID/*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/</a:t>
            </a:r>
            <a:r>
              <a:rPr lang="en-US" dirty="0" err="1" smtClean="0"/>
              <a:t>prodlogs</a:t>
            </a:r>
            <a:r>
              <a:rPr lang="en-US" dirty="0" smtClean="0"/>
              <a:t>/SID/*</a:t>
            </a:r>
          </a:p>
          <a:p>
            <a:pPr lvl="2"/>
            <a:endParaRPr lang="en-US" dirty="0" smtClean="0"/>
          </a:p>
          <a:p>
            <a:pPr algn="ctr"/>
            <a:r>
              <a:rPr lang="en-US" b="1" dirty="0" smtClean="0"/>
              <a:t>Why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Easy to manage and keep organized</a:t>
            </a:r>
          </a:p>
          <a:p>
            <a:pPr lvl="1" algn="ctr">
              <a:buFont typeface="Wingdings" pitchFamily="2" charset="2"/>
              <a:buChar char="§"/>
            </a:pPr>
            <a:r>
              <a:rPr lang="en-US" dirty="0" smtClean="0"/>
              <a:t> Allow you to use different mount points</a:t>
            </a:r>
          </a:p>
          <a:p>
            <a:pPr lvl="1" algn="ctr">
              <a:buFont typeface="Wingdings" pitchFamily="2" charset="2"/>
              <a:buChar char="§"/>
            </a:pPr>
            <a:r>
              <a:rPr lang="en-US" dirty="0" smtClean="0"/>
              <a:t>Reduce </a:t>
            </a:r>
            <a:r>
              <a:rPr lang="en-US" dirty="0" err="1" smtClean="0"/>
              <a:t>Riks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 External Applications Queries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1125" y="1724025"/>
            <a:ext cx="638175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 External Applications Queries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5425" y="2590800"/>
            <a:ext cx="6153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PL/SQL Warnings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2575" y="1619250"/>
            <a:ext cx="60388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PL/SQL Warnings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6938" y="2867025"/>
            <a:ext cx="48101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143000"/>
            <a:ext cx="4229100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763000" cy="11430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ORACLE DBA </a:t>
            </a:r>
            <a:br>
              <a:rPr lang="en-GB" sz="3200" b="1" dirty="0" smtClean="0">
                <a:solidFill>
                  <a:srgbClr val="FF0000"/>
                </a:solidFill>
              </a:rPr>
            </a:br>
            <a:r>
              <a:rPr lang="en-GB" sz="3200" b="1" dirty="0" smtClean="0">
                <a:solidFill>
                  <a:srgbClr val="FF0000"/>
                </a:solidFill>
              </a:rPr>
              <a:t>Some Tips and Best Practices</a:t>
            </a:r>
            <a:endParaRPr lang="en-NZ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39963"/>
            <a:ext cx="8991600" cy="4389437"/>
          </a:xfrm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000" b="1" dirty="0" smtClean="0"/>
              <a:t>Francisco Munoz Alvarez</a:t>
            </a:r>
            <a:r>
              <a:rPr lang="en-US" b="1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900" dirty="0" smtClean="0"/>
              <a:t>Oracle ACE Director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900" dirty="0" smtClean="0"/>
              <a:t>Author: Oracle 11g: Novice DBA Survival Guide – by </a:t>
            </a:r>
            <a:r>
              <a:rPr lang="en-US" sz="1900" dirty="0" err="1" smtClean="0"/>
              <a:t>Packt</a:t>
            </a:r>
            <a:r>
              <a:rPr lang="en-US" sz="1900" dirty="0" smtClean="0"/>
              <a:t> Publishing – Feb/2010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900" dirty="0" smtClean="0"/>
              <a:t>8/9/10g/11g OCP, RAC OCE, AS OCA, E-Business OCP, SQL/PLSQL OCA, Oracle 7 OCM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900" dirty="0" smtClean="0"/>
              <a:t>Oracle 7 &amp; 11GR2 Beta Tester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900" dirty="0" smtClean="0"/>
              <a:t>ITIL Certified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/>
              <a:t>Blog: 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www.oraclenz.com</a:t>
            </a:r>
            <a:r>
              <a:rPr lang="en-US" sz="2000" dirty="0" smtClean="0">
                <a:solidFill>
                  <a:srgbClr val="FF0000"/>
                </a:solidFill>
              </a:rPr>
              <a:t>    -  </a:t>
            </a:r>
            <a:r>
              <a:rPr lang="en-US" sz="2000" dirty="0" smtClean="0"/>
              <a:t>Email: </a:t>
            </a:r>
            <a:r>
              <a:rPr lang="en-US" sz="2000" dirty="0" smtClean="0">
                <a:solidFill>
                  <a:srgbClr val="FF0000"/>
                </a:solidFill>
                <a:hlinkClick r:id="rId4"/>
              </a:rPr>
              <a:t>franciscoa@dbisonline.com</a:t>
            </a:r>
            <a:r>
              <a:rPr lang="en-US" sz="2000" dirty="0" smtClean="0">
                <a:solidFill>
                  <a:srgbClr val="FF0000"/>
                </a:solidFill>
              </a:rPr>
              <a:t> – </a:t>
            </a:r>
            <a:r>
              <a:rPr lang="en-US" sz="2000" dirty="0" smtClean="0"/>
              <a:t>Twitter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fcomunoz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err="1" smtClean="0"/>
              <a:t>Comunidad</a:t>
            </a:r>
            <a:r>
              <a:rPr lang="en-US" sz="2000" dirty="0" smtClean="0"/>
              <a:t> Oracle en </a:t>
            </a:r>
            <a:r>
              <a:rPr lang="en-US" sz="2000" dirty="0" err="1" smtClean="0"/>
              <a:t>Espanol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FF0000"/>
                </a:solidFill>
              </a:rPr>
              <a:t>www.oraclemania.ning.com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/>
              <a:t>CEO at DBIS ™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/>
              <a:t>Database Integrated Solutions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dirty="0" smtClean="0">
                <a:hlinkClick r:id="rId5"/>
              </a:rPr>
              <a:t>www.dbisonline.com</a:t>
            </a:r>
            <a:endParaRPr lang="en-US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dirty="0" smtClean="0">
                <a:hlinkClick r:id="rId6"/>
              </a:rPr>
              <a:t>www.dbis.co.nz</a:t>
            </a:r>
            <a:endParaRPr lang="en-US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9220" name="Picture 5" descr="dbis_logo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89775" y="5659438"/>
            <a:ext cx="19780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 descr="insiderbox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9800" y="5486400"/>
            <a:ext cx="9906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ace-director.gi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86200" y="2343150"/>
            <a:ext cx="1714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Study, Study and Study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9050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Normal Approach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NZ" dirty="0" smtClean="0"/>
          </a:p>
          <a:p>
            <a:pPr algn="ctr"/>
            <a:r>
              <a:rPr lang="en-US" dirty="0" smtClean="0"/>
              <a:t>I know everything I need…</a:t>
            </a:r>
          </a:p>
          <a:p>
            <a:pPr algn="ctr"/>
            <a:r>
              <a:rPr lang="en-US" dirty="0" smtClean="0"/>
              <a:t>.</a:t>
            </a:r>
            <a:endParaRPr lang="en-US" b="1" dirty="0" smtClean="0"/>
          </a:p>
          <a:p>
            <a:pPr algn="ctr"/>
            <a:r>
              <a:rPr lang="en-US" b="1" dirty="0" smtClean="0"/>
              <a:t>Recommendation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Read Manuals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/Read the official documentation at http://tahiti.oracle.com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Read and practice OBE at OTN website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Help others at OTN Forums (Fantastic way to learn)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Participate at OUG Activities (If possible try to speak)</a:t>
            </a:r>
          </a:p>
          <a:p>
            <a:pPr lvl="2"/>
            <a:endParaRPr lang="en-US" dirty="0" smtClean="0"/>
          </a:p>
          <a:p>
            <a:pPr algn="ctr"/>
            <a:r>
              <a:rPr lang="en-US" b="1" dirty="0" smtClean="0"/>
              <a:t>Why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Will keep you up to date</a:t>
            </a:r>
          </a:p>
          <a:p>
            <a:pPr lvl="1" algn="ctr">
              <a:buFont typeface="Wingdings" pitchFamily="2" charset="2"/>
              <a:buChar char="§"/>
            </a:pPr>
            <a:r>
              <a:rPr lang="en-US" dirty="0" smtClean="0"/>
              <a:t> You never know when you will need to use it</a:t>
            </a:r>
          </a:p>
          <a:p>
            <a:pPr lvl="1" algn="ctr">
              <a:buFont typeface="Wingdings" pitchFamily="2" charset="2"/>
              <a:buChar char="§"/>
            </a:pPr>
            <a:r>
              <a:rPr lang="en-US" dirty="0" smtClean="0"/>
              <a:t>Will help with your professional development</a:t>
            </a:r>
          </a:p>
          <a:p>
            <a:pPr lvl="1"/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Kinds of DBA’s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483346"/>
            <a:ext cx="8458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Font typeface="Arial" pitchFamily="34" charset="0"/>
              <a:buChar char="•"/>
            </a:pPr>
            <a:r>
              <a:rPr lang="en-US" sz="4400" dirty="0" smtClean="0"/>
              <a:t> The Firefighter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3810000"/>
            <a:ext cx="8458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Font typeface="Arial" pitchFamily="34" charset="0"/>
              <a:buChar char="•"/>
            </a:pPr>
            <a:r>
              <a:rPr lang="en-US" sz="4400" dirty="0" smtClean="0"/>
              <a:t> The Balanced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3151763"/>
            <a:ext cx="8458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Font typeface="Arial" pitchFamily="34" charset="0"/>
              <a:buChar char="•"/>
            </a:pPr>
            <a:r>
              <a:rPr lang="en-US" sz="4400" dirty="0" smtClean="0"/>
              <a:t> The Proactive   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0763"/>
            <a:ext cx="8229600" cy="4389437"/>
          </a:xfrm>
        </p:spPr>
        <p:txBody>
          <a:bodyPr rtlCol="0"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72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8000" dirty="0"/>
          </a:p>
        </p:txBody>
      </p:sp>
      <p:pic>
        <p:nvPicPr>
          <p:cNvPr id="65539" name="Picture 3" descr="dbis_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0375" y="5770563"/>
            <a:ext cx="19780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0" name="Picture 4" descr="insiderbox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5618163"/>
            <a:ext cx="9906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0763"/>
            <a:ext cx="8229600" cy="4389437"/>
          </a:xfrm>
        </p:spPr>
        <p:txBody>
          <a:bodyPr rtlCol="0"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72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!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8000" dirty="0"/>
          </a:p>
        </p:txBody>
      </p:sp>
      <p:pic>
        <p:nvPicPr>
          <p:cNvPr id="65539" name="Picture 3" descr="dbis_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0375" y="5770563"/>
            <a:ext cx="19780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0" name="Picture 4" descr="insiderbox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5618163"/>
            <a:ext cx="9906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7048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Rule: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371600"/>
            <a:ext cx="83058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“The most important rule with respect to data is to never put yourself into an unrecoverable situation.” </a:t>
            </a: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00200" y="4114800"/>
            <a:ext cx="5791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i="1">
                <a:latin typeface="Constantia" pitchFamily="18" charset="0"/>
              </a:rPr>
              <a:t>The importance of this guideline cannot be stressed enough, but it does not mean that you can never use time saving or performance enhancing options.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Backup, Backup and Backup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05000"/>
            <a:ext cx="8458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Normal Approach</a:t>
            </a:r>
            <a:endParaRPr lang="en-US" dirty="0" smtClean="0"/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Nothing bad will happen … is a easy change…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I test it before and nothing happens …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 algn="ctr"/>
            <a:r>
              <a:rPr lang="en-US" b="1" dirty="0" smtClean="0"/>
              <a:t>Recommendation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Remember each environment is different 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Always Backup before a change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Always Backup after a change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If possible Encrypt Backups for your security</a:t>
            </a:r>
          </a:p>
          <a:p>
            <a:pPr lvl="2"/>
            <a:endParaRPr lang="en-US" dirty="0" smtClean="0"/>
          </a:p>
          <a:p>
            <a:pPr algn="ctr"/>
            <a:r>
              <a:rPr lang="en-US" b="1" dirty="0" smtClean="0"/>
              <a:t>Why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Reduce Risks                                                         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Allow an easy Rollback if needed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Will save your job</a:t>
            </a:r>
          </a:p>
          <a:p>
            <a:pPr lvl="1"/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Backup, Backup and Backup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05000"/>
            <a:ext cx="8458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Edition-Base Redefinition</a:t>
            </a:r>
          </a:p>
          <a:p>
            <a:pPr algn="ctr"/>
            <a:r>
              <a:rPr lang="en-US" dirty="0" smtClean="0"/>
              <a:t>Auto Trace</a:t>
            </a:r>
          </a:p>
          <a:p>
            <a:pPr algn="ctr"/>
            <a:r>
              <a:rPr lang="en-US" dirty="0" smtClean="0"/>
              <a:t>Check lists</a:t>
            </a:r>
          </a:p>
          <a:p>
            <a:pPr algn="ctr"/>
            <a:r>
              <a:rPr lang="en-US" dirty="0" smtClean="0"/>
              <a:t>DEV/TEST/PROD Environments</a:t>
            </a:r>
          </a:p>
          <a:p>
            <a:pPr algn="ctr"/>
            <a:r>
              <a:rPr lang="en-US" dirty="0" smtClean="0"/>
              <a:t>2 or more </a:t>
            </a:r>
            <a:r>
              <a:rPr lang="en-US" dirty="0" err="1" smtClean="0"/>
              <a:t>Tyer</a:t>
            </a:r>
            <a:r>
              <a:rPr lang="en-US" dirty="0" smtClean="0"/>
              <a:t> Environments</a:t>
            </a:r>
          </a:p>
          <a:p>
            <a:pPr algn="ctr"/>
            <a:r>
              <a:rPr lang="en-US" dirty="0" smtClean="0"/>
              <a:t>Change Controls</a:t>
            </a:r>
            <a:endParaRPr lang="en-US" dirty="0" smtClean="0"/>
          </a:p>
          <a:p>
            <a:pPr algn="ctr"/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a good Backup Strategy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Bad Things happens…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pic>
        <p:nvPicPr>
          <p:cNvPr id="5" name="Picture 4" descr="car_pudd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752600"/>
            <a:ext cx="3835400" cy="2679700"/>
          </a:xfrm>
          <a:prstGeom prst="rect">
            <a:avLst/>
          </a:prstGeom>
        </p:spPr>
      </p:pic>
      <p:pic>
        <p:nvPicPr>
          <p:cNvPr id="7" name="Picture 6" descr="car_sandwitc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38700" y="1752600"/>
            <a:ext cx="3924300" cy="2692400"/>
          </a:xfrm>
          <a:prstGeom prst="rect">
            <a:avLst/>
          </a:prstGeom>
        </p:spPr>
      </p:pic>
      <p:pic>
        <p:nvPicPr>
          <p:cNvPr id="8" name="Picture 7" descr="car_rocket_s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19400" y="4572000"/>
            <a:ext cx="3422033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a good Backup Strategy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05000"/>
            <a:ext cx="8458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Normal Approach</a:t>
            </a:r>
            <a:endParaRPr lang="en-US" dirty="0" smtClean="0"/>
          </a:p>
          <a:p>
            <a:pPr algn="ctr"/>
            <a:r>
              <a:rPr lang="en-US" dirty="0" smtClean="0"/>
              <a:t>I have a daily full backup, that’s enough!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 algn="ctr"/>
            <a:r>
              <a:rPr lang="en-US" b="1" dirty="0" smtClean="0"/>
              <a:t>Recommendation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Backup your </a:t>
            </a:r>
            <a:r>
              <a:rPr lang="en-US" dirty="0" err="1" smtClean="0"/>
              <a:t>Archivelogs</a:t>
            </a:r>
            <a:r>
              <a:rPr lang="en-US" dirty="0" smtClean="0"/>
              <a:t> to tape several times a day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Generate a daily </a:t>
            </a:r>
            <a:r>
              <a:rPr lang="en-US" dirty="0" err="1" smtClean="0"/>
              <a:t>Datapump</a:t>
            </a:r>
            <a:r>
              <a:rPr lang="en-US" dirty="0" smtClean="0"/>
              <a:t> for logical recover, just in case…</a:t>
            </a:r>
          </a:p>
          <a:p>
            <a:pPr lvl="2"/>
            <a:endParaRPr lang="en-US" dirty="0" smtClean="0"/>
          </a:p>
          <a:p>
            <a:pPr algn="ctr"/>
            <a:r>
              <a:rPr lang="en-US" b="1" dirty="0" smtClean="0"/>
              <a:t>Why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Reduce Risks                                                         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Will have your users happy when ask you to recover a table from last week…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Always be proactive, use the “What if…” Methodology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AN INCIDENT?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531745"/>
            <a:ext cx="8458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3200" dirty="0" smtClean="0"/>
              <a:t>“A Incident is always when something affects the business continuity or the business revenue”</a:t>
            </a:r>
          </a:p>
          <a:p>
            <a:pPr lvl="1"/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Incident is Always a Priority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05000"/>
            <a:ext cx="845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Normal Approach</a:t>
            </a:r>
            <a:endParaRPr lang="en-US" dirty="0" smtClean="0"/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I will do it early in the morning when back to the office…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It can wait a few minutes more, I’m on break now…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It’s lunch time, will take a look when back…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 algn="ctr"/>
            <a:r>
              <a:rPr lang="en-US" b="1" dirty="0" smtClean="0"/>
              <a:t>Recommendation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Investigate and solve it as soon as possible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After solved, create an Incident report, it will help you to:</a:t>
            </a:r>
          </a:p>
          <a:p>
            <a:pPr marL="800100" lvl="1" indent="-342900" algn="ctr">
              <a:buFont typeface="+mj-lt"/>
              <a:buAutoNum type="arabicPeriod"/>
            </a:pPr>
            <a:r>
              <a:rPr lang="en-US" dirty="0" smtClean="0"/>
              <a:t>Detect the root cause of the problem</a:t>
            </a:r>
          </a:p>
          <a:p>
            <a:pPr marL="800100" lvl="1" indent="-342900" algn="ctr">
              <a:buFont typeface="+mj-lt"/>
              <a:buAutoNum type="arabicPeriod"/>
            </a:pPr>
            <a:r>
              <a:rPr lang="en-US" dirty="0" smtClean="0"/>
              <a:t>Document how it can be prevented to happen again</a:t>
            </a:r>
          </a:p>
          <a:p>
            <a:pPr marL="800100" lvl="1" indent="-342900" algn="ctr">
              <a:buFont typeface="+mj-lt"/>
              <a:buAutoNum type="arabicPeriod"/>
            </a:pPr>
            <a:r>
              <a:rPr lang="en-US" dirty="0" smtClean="0"/>
              <a:t>Document all steps to solve the problem</a:t>
            </a:r>
          </a:p>
          <a:p>
            <a:pPr lvl="2"/>
            <a:endParaRPr lang="en-US" dirty="0" smtClean="0"/>
          </a:p>
          <a:p>
            <a:pPr algn="ctr"/>
            <a:r>
              <a:rPr lang="en-US" b="1" dirty="0" smtClean="0"/>
              <a:t>Why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Reduce Company Revenue losses                                                         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Will save your job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Shows that you really care about your Employer</a:t>
            </a:r>
          </a:p>
          <a:p>
            <a:pPr lvl="1"/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3664</TotalTime>
  <Words>1113</Words>
  <Application>Microsoft Office PowerPoint</Application>
  <PresentationFormat>On-screen Show (4:3)</PresentationFormat>
  <Paragraphs>294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ORACLE DBA  Some Tips and Best Practices</vt:lpstr>
      <vt:lpstr>ORACLE DBA  Some Tips and Best Practices</vt:lpstr>
      <vt:lpstr>Slide 3</vt:lpstr>
      <vt:lpstr>Backup, Backup and Backup</vt:lpstr>
      <vt:lpstr>Backup, Backup and Backup</vt:lpstr>
      <vt:lpstr>Have a good Backup Strategy Because Bad Things happens…</vt:lpstr>
      <vt:lpstr>Have a good Backup Strategy</vt:lpstr>
      <vt:lpstr>WHAT’S AN INCIDENT?</vt:lpstr>
      <vt:lpstr>Incident is Always a Priority</vt:lpstr>
      <vt:lpstr>Avoid Dead Locks</vt:lpstr>
      <vt:lpstr>Oracle Homes</vt:lpstr>
      <vt:lpstr>AUDITING</vt:lpstr>
      <vt:lpstr>AUDT DDLs</vt:lpstr>
      <vt:lpstr>DB INIT PARAMETERS</vt:lpstr>
      <vt:lpstr>Non OFA Layout</vt:lpstr>
      <vt:lpstr>Fix External Applications Queries</vt:lpstr>
      <vt:lpstr>Fix External Applications Queries</vt:lpstr>
      <vt:lpstr>Use PL/SQL Warnings</vt:lpstr>
      <vt:lpstr>Use PL/SQL Warnings</vt:lpstr>
      <vt:lpstr>Study, Study and Study</vt:lpstr>
      <vt:lpstr>3 Kinds of DBA’s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LOGGING OR NOLOGGING THAT IS THE QUESTION</dc:title>
  <dc:creator>francisco</dc:creator>
  <cp:lastModifiedBy>alvarf</cp:lastModifiedBy>
  <cp:revision>453</cp:revision>
  <dcterms:created xsi:type="dcterms:W3CDTF">2008-10-02T17:49:37Z</dcterms:created>
  <dcterms:modified xsi:type="dcterms:W3CDTF">2010-03-19T04:44:51Z</dcterms:modified>
</cp:coreProperties>
</file>