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64"/>
  </p:notesMasterIdLst>
  <p:handoutMasterIdLst>
    <p:handoutMasterId r:id="rId65"/>
  </p:handoutMasterIdLst>
  <p:sldIdLst>
    <p:sldId id="325" r:id="rId2"/>
    <p:sldId id="287" r:id="rId3"/>
    <p:sldId id="381" r:id="rId4"/>
    <p:sldId id="260" r:id="rId5"/>
    <p:sldId id="275" r:id="rId6"/>
    <p:sldId id="261" r:id="rId7"/>
    <p:sldId id="262" r:id="rId8"/>
    <p:sldId id="283" r:id="rId9"/>
    <p:sldId id="276" r:id="rId10"/>
    <p:sldId id="277" r:id="rId11"/>
    <p:sldId id="272" r:id="rId12"/>
    <p:sldId id="382"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379" r:id="rId28"/>
    <p:sldId id="380" r:id="rId29"/>
    <p:sldId id="364" r:id="rId30"/>
    <p:sldId id="326" r:id="rId31"/>
    <p:sldId id="327" r:id="rId32"/>
    <p:sldId id="328" r:id="rId33"/>
    <p:sldId id="329" r:id="rId34"/>
    <p:sldId id="330" r:id="rId35"/>
    <p:sldId id="331" r:id="rId36"/>
    <p:sldId id="332" r:id="rId37"/>
    <p:sldId id="336" r:id="rId38"/>
    <p:sldId id="337" r:id="rId39"/>
    <p:sldId id="333" r:id="rId40"/>
    <p:sldId id="334" r:id="rId41"/>
    <p:sldId id="335"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4" r:id="rId58"/>
    <p:sldId id="355" r:id="rId59"/>
    <p:sldId id="356" r:id="rId60"/>
    <p:sldId id="357" r:id="rId61"/>
    <p:sldId id="270" r:id="rId62"/>
    <p:sldId id="35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2667" autoAdjust="0"/>
  </p:normalViewPr>
  <p:slideViewPr>
    <p:cSldViewPr>
      <p:cViewPr>
        <p:scale>
          <a:sx n="70" d="100"/>
          <a:sy n="70" d="100"/>
        </p:scale>
        <p:origin x="-139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US"/>
              <a:t>LOGGING OR NOLOGGING : THAT IS THE QUESTION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9D231C-5A14-4046-A3D0-6536F1591921}" type="datetimeFigureOut">
              <a:rPr lang="en-US"/>
              <a:pPr>
                <a:defRPr/>
              </a:pPr>
              <a:t>4/6/2010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DBIS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87465D2-9626-4709-9130-BCD02A14B252}" type="slidenum">
              <a:rPr lang="en-US"/>
              <a:pPr>
                <a:defRPr/>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r>
              <a:rPr lang="en-US"/>
              <a:t>LOGGING OR NOLOGGING : THAT IS THE QUESTION</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F171140-4B8B-44AA-A34C-40D74ADF86CA}" type="datetimeFigureOut">
              <a:rPr lang="en-US"/>
              <a:pPr>
                <a:defRPr/>
              </a:pPr>
              <a:t>4/6/2010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DBIS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F8EDDEF-C68C-4152-AD06-C6AAAD4AF8CE}" type="slidenum">
              <a:rPr lang="en-US"/>
              <a:pPr>
                <a:defRPr/>
              </a:pPr>
              <a:t>‹#›</a:t>
            </a:fld>
            <a:endParaRPr 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3A6BC1-B0C7-4F81-80C3-A10C89FDC298}" type="slidenum">
              <a:rPr lang="en-US" smtClean="0"/>
              <a:pPr fontAlgn="base">
                <a:spcBef>
                  <a:spcPct val="0"/>
                </a:spcBef>
                <a:spcAft>
                  <a:spcPct val="0"/>
                </a:spcAft>
                <a:defRPr/>
              </a:pPr>
              <a:t>1</a:t>
            </a:fld>
            <a:endParaRPr lang="en-US" smtClean="0"/>
          </a:p>
        </p:txBody>
      </p:sp>
      <p:sp>
        <p:nvSpPr>
          <p:cNvPr id="6861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68614"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849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849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A773100-E176-4077-A9CC-07FD86A1CD5D}"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13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1382"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F1295A-CA23-4772-A557-257ABD84DB30}"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3EE168-757E-4B00-B80F-91645784DBFB}" type="slidenum">
              <a:rPr lang="en-US" smtClean="0"/>
              <a:pPr fontAlgn="base">
                <a:spcBef>
                  <a:spcPct val="0"/>
                </a:spcBef>
                <a:spcAft>
                  <a:spcPct val="0"/>
                </a:spcAft>
                <a:defRPr/>
              </a:pPr>
              <a:t>2</a:t>
            </a:fld>
            <a:endParaRPr lang="en-US" smtClean="0"/>
          </a:p>
        </p:txBody>
      </p:sp>
      <p:sp>
        <p:nvSpPr>
          <p:cNvPr id="6963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6963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7475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7475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4C7545-94FC-408C-8493-03FEB955CC42}"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7782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77830"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B28389-AD51-49E3-BDA2-B707EEF0C46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7885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7885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43E288-9E5D-4DAE-8CBC-C839DCFA52E4}"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0240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0240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D91709-DC08-4FF6-81F7-AA66222F326A}"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pPr>
              <a:defRPr/>
            </a:pPr>
            <a:r>
              <a:rPr lang="en-US" smtClean="0"/>
              <a:t>DBIS</a:t>
            </a:r>
            <a:endParaRPr lang="en-US"/>
          </a:p>
        </p:txBody>
      </p:sp>
      <p:sp>
        <p:nvSpPr>
          <p:cNvPr id="6" name="Slide Number Placeholder 5"/>
          <p:cNvSpPr>
            <a:spLocks noGrp="1"/>
          </p:cNvSpPr>
          <p:nvPr>
            <p:ph type="sldNum" sz="quarter" idx="12"/>
          </p:nvPr>
        </p:nvSpPr>
        <p:spPr/>
        <p:txBody>
          <a:bodyPr/>
          <a:lstStyle/>
          <a:p>
            <a:pPr>
              <a:defRPr/>
            </a:pPr>
            <a:fld id="{AEBA97FF-732A-4816-9A99-D2630FA0E86D}"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pPr>
              <a:defRPr/>
            </a:pPr>
            <a:r>
              <a:rPr lang="en-US" smtClean="0"/>
              <a:t>DBIS</a:t>
            </a:r>
            <a:endParaRPr lang="en-US"/>
          </a:p>
        </p:txBody>
      </p:sp>
      <p:sp>
        <p:nvSpPr>
          <p:cNvPr id="6" name="Slide Number Placeholder 5"/>
          <p:cNvSpPr>
            <a:spLocks noGrp="1"/>
          </p:cNvSpPr>
          <p:nvPr>
            <p:ph type="sldNum" sz="quarter" idx="12"/>
          </p:nvPr>
        </p:nvSpPr>
        <p:spPr/>
        <p:txBody>
          <a:bodyPr/>
          <a:lstStyle/>
          <a:p>
            <a:pPr>
              <a:defRPr/>
            </a:pPr>
            <a:fld id="{AEBA97FF-732A-4816-9A99-D2630FA0E86D}"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pPr>
              <a:defRPr/>
            </a:pPr>
            <a:r>
              <a:rPr lang="en-US" smtClean="0"/>
              <a:t>DBIS</a:t>
            </a:r>
            <a:endParaRPr lang="en-US"/>
          </a:p>
        </p:txBody>
      </p:sp>
      <p:sp>
        <p:nvSpPr>
          <p:cNvPr id="6" name="Slide Number Placeholder 5"/>
          <p:cNvSpPr>
            <a:spLocks noGrp="1"/>
          </p:cNvSpPr>
          <p:nvPr>
            <p:ph type="sldNum" sz="quarter" idx="12"/>
          </p:nvPr>
        </p:nvSpPr>
        <p:spPr/>
        <p:txBody>
          <a:bodyPr/>
          <a:lstStyle/>
          <a:p>
            <a:pPr>
              <a:defRPr/>
            </a:pPr>
            <a:fld id="{AEBA97FF-732A-4816-9A99-D2630FA0E86D}"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798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7987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15CA15-9D7D-4BDE-AE15-5802DE1C5CA5}"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Header Placeholder 3"/>
          <p:cNvSpPr>
            <a:spLocks noGrp="1"/>
          </p:cNvSpPr>
          <p:nvPr>
            <p:ph type="hdr" sz="quarter" idx="10"/>
          </p:nvPr>
        </p:nvSpPr>
        <p:spPr/>
        <p:txBody>
          <a:bodyPr/>
          <a:lstStyle/>
          <a:p>
            <a:pPr>
              <a:defRPr/>
            </a:pPr>
            <a:r>
              <a:rPr lang="en-US" smtClean="0"/>
              <a:t>LOGGING OR NOLOGGING : THAT IS THE QUESTION</a:t>
            </a:r>
            <a:endParaRPr lang="en-US"/>
          </a:p>
        </p:txBody>
      </p:sp>
      <p:sp>
        <p:nvSpPr>
          <p:cNvPr id="5" name="Footer Placeholder 4"/>
          <p:cNvSpPr>
            <a:spLocks noGrp="1"/>
          </p:cNvSpPr>
          <p:nvPr>
            <p:ph type="ftr" sz="quarter" idx="11"/>
          </p:nvPr>
        </p:nvSpPr>
        <p:spPr/>
        <p:txBody>
          <a:bodyPr/>
          <a:lstStyle/>
          <a:p>
            <a:pPr>
              <a:defRPr/>
            </a:pPr>
            <a:r>
              <a:rPr lang="en-US" smtClean="0"/>
              <a:t>DBIS</a:t>
            </a:r>
            <a:endParaRPr lang="en-US"/>
          </a:p>
        </p:txBody>
      </p:sp>
      <p:sp>
        <p:nvSpPr>
          <p:cNvPr id="6" name="Slide Number Placeholder 5"/>
          <p:cNvSpPr>
            <a:spLocks noGrp="1"/>
          </p:cNvSpPr>
          <p:nvPr>
            <p:ph type="sldNum" sz="quarter" idx="12"/>
          </p:nvPr>
        </p:nvSpPr>
        <p:spPr/>
        <p:txBody>
          <a:bodyPr/>
          <a:lstStyle/>
          <a:p>
            <a:pPr>
              <a:defRPr/>
            </a:pPr>
            <a:fld id="{AEBA97FF-732A-4816-9A99-D2630FA0E86D}"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269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26982"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A47F37-9478-46BB-800F-418E945E8C5A}"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1269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126982"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A47F37-9478-46BB-800F-418E945E8C5A}"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8192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81926"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8B66FF-1ABC-48A6-8B6C-20412131DE00}"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82949"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82950"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D4CC3-C844-4358-91B4-480D990714D8}"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LOGGING OR NOLOGGING : THAT IS THE QUESTION</a:t>
            </a:r>
          </a:p>
        </p:txBody>
      </p:sp>
      <p:sp>
        <p:nvSpPr>
          <p:cNvPr id="83973"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DBIS</a:t>
            </a:r>
          </a:p>
        </p:txBody>
      </p:sp>
      <p:sp>
        <p:nvSpPr>
          <p:cNvPr id="83974"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1CDA6C-7E8D-479A-9885-AC7DD291ED54}"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pPr>
              <a:defRPr/>
            </a:pPr>
            <a:fld id="{D03137FF-8810-4106-8155-DFFBF5501828}" type="datetimeFigureOut">
              <a:rPr lang="en-US" smtClean="0"/>
              <a:pPr>
                <a:defRPr/>
              </a:pPr>
              <a:t>4/6/2010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37213C-793B-4C16-95E0-F84F1D4E1CA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fld id="{A8FA132B-B660-489C-A245-79812E93916B}" type="datetimeFigureOut">
              <a:rPr lang="en-US" smtClean="0"/>
              <a:pPr>
                <a:defRPr/>
              </a:pPr>
              <a:t>4/6/2010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AC85DB-C2F1-4035-B7A7-8F7058CB0BD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fld id="{023D6036-29D7-4C2E-9050-A16C6F60D911}" type="datetimeFigureOut">
              <a:rPr lang="en-US" smtClean="0"/>
              <a:pPr>
                <a:defRPr/>
              </a:pPr>
              <a:t>4/6/2010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B33174-CCD5-4888-AEA2-563083F125B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pPr>
              <a:defRPr/>
            </a:pPr>
            <a:fld id="{437A6BC1-AE05-423F-812E-429BA02A2A47}" type="datetimeFigureOut">
              <a:rPr lang="en-US" smtClean="0"/>
              <a:pPr>
                <a:defRPr/>
              </a:pPr>
              <a:t>4/6/2010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51947D-3C45-4539-ACE8-924AA6250F5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71FAFB8-BCE8-4EFA-85A1-C26C064388DE}" type="datetimeFigureOut">
              <a:rPr lang="en-US" smtClean="0"/>
              <a:pPr>
                <a:defRPr/>
              </a:pPr>
              <a:t>4/6/2010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E98681-BBA4-448A-9496-923CECF35E5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pPr>
              <a:defRPr/>
            </a:pPr>
            <a:fld id="{0C13859D-319E-4718-8EE4-080FB5E6A7A2}" type="datetimeFigureOut">
              <a:rPr lang="en-US" smtClean="0"/>
              <a:pPr>
                <a:defRPr/>
              </a:pPr>
              <a:t>4/6/2010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978A82-6404-404E-8E0E-80B36C8D488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pPr>
              <a:defRPr/>
            </a:pPr>
            <a:fld id="{5E606F35-22BF-4210-A4B2-75E73DC1644E}" type="datetimeFigureOut">
              <a:rPr lang="en-US" smtClean="0"/>
              <a:pPr>
                <a:defRPr/>
              </a:pPr>
              <a:t>4/6/2010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2FA38CB-616F-4FCC-BA51-B3263904AE8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pPr>
              <a:defRPr/>
            </a:pPr>
            <a:fld id="{0B5E04D8-690E-49D2-9C6E-0FD160F9A023}" type="datetimeFigureOut">
              <a:rPr lang="en-US" smtClean="0"/>
              <a:pPr>
                <a:defRPr/>
              </a:pPr>
              <a:t>4/6/2010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649F0F4-4F72-487B-A2AF-8852D6994F1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D707AAD-F5B4-482D-AB9E-5F0E4FB6A72A}" type="datetimeFigureOut">
              <a:rPr lang="en-US" smtClean="0"/>
              <a:pPr>
                <a:defRPr/>
              </a:pPr>
              <a:t>4/6/2010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CBB06FD-98C7-4FC3-AE0A-C40E096C2E9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E445A8E-7398-4E54-BDC1-B77786281CA8}" type="datetimeFigureOut">
              <a:rPr lang="en-US" smtClean="0"/>
              <a:pPr>
                <a:defRPr/>
              </a:pPr>
              <a:t>4/6/2010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07DC7CE-BD6B-40CD-AD98-66B273C2B593}"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E2E42AD-17E7-4ADA-A341-88E03D8E3355}" type="datetimeFigureOut">
              <a:rPr lang="en-US" smtClean="0"/>
              <a:pPr>
                <a:defRPr/>
              </a:pPr>
              <a:t>4/6/2010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569681-00DD-4B7D-8E6F-AFE1DA493731}"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0CFE9ED-EF9A-4B6D-82BC-1A77E04F6FE6}" type="datetimeFigureOut">
              <a:rPr lang="en-US" smtClean="0"/>
              <a:pPr>
                <a:defRPr/>
              </a:pPr>
              <a:t>4/6/2010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536E8C-C107-4D49-9D7F-30FABF29739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dbis.co.nz/" TargetMode="External"/><Relationship Id="rId3" Type="http://schemas.openxmlformats.org/officeDocument/2006/relationships/hyperlink" Target="http://www.oraclenz.com/" TargetMode="External"/><Relationship Id="rId7" Type="http://schemas.openxmlformats.org/officeDocument/2006/relationships/hyperlink" Target="http://www.dbisonlin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oraclemania.ning.com/" TargetMode="External"/><Relationship Id="rId11" Type="http://schemas.openxmlformats.org/officeDocument/2006/relationships/image" Target="../media/image4.png"/><Relationship Id="rId5" Type="http://schemas.openxmlformats.org/officeDocument/2006/relationships/hyperlink" Target="http://www.oracleenespanol.com/" TargetMode="External"/><Relationship Id="rId10" Type="http://schemas.openxmlformats.org/officeDocument/2006/relationships/image" Target="../media/image2.png"/><Relationship Id="rId4" Type="http://schemas.openxmlformats.org/officeDocument/2006/relationships/hyperlink" Target="mailto:franciscoa@dbisonline.com" TargetMode="External"/><Relationship Id="rId9"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oracle.com/technology/community/oracle_ace/index.html" TargetMode="External"/><Relationship Id="rId5" Type="http://schemas.openxmlformats.org/officeDocument/2006/relationships/image" Target="../media/image43.gif"/><Relationship Id="rId4" Type="http://schemas.openxmlformats.org/officeDocument/2006/relationships/image" Target="../media/image42.gif"/></Relationships>
</file>

<file path=ppt/slides/_rels/slide5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gif"/></Relationships>
</file>

<file path=ppt/slides/_rels/slide5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3.gif"/><Relationship Id="rId4" Type="http://schemas.openxmlformats.org/officeDocument/2006/relationships/image" Target="../media/image42.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gif"/><Relationship Id="rId4" Type="http://schemas.openxmlformats.org/officeDocument/2006/relationships/image" Target="../media/image42.gif"/></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1143000"/>
          </a:xfrm>
        </p:spPr>
        <p:txBody>
          <a:bodyPr rtlCol="0">
            <a:noAutofit/>
          </a:bodyPr>
          <a:lstStyle/>
          <a:p>
            <a:pPr eaLnBrk="1" fontAlgn="auto" hangingPunct="1">
              <a:spcAft>
                <a:spcPts val="0"/>
              </a:spcAft>
              <a:defRPr/>
            </a:pPr>
            <a:r>
              <a:rPr lang="en-GB" sz="4000" b="1" dirty="0" smtClean="0">
                <a:solidFill>
                  <a:srgbClr val="FF0000"/>
                </a:solidFill>
                <a:effectLst>
                  <a:outerShdw blurRad="38100" dist="38100" dir="2700000" algn="tl">
                    <a:srgbClr val="000000">
                      <a:alpha val="43137"/>
                    </a:srgbClr>
                  </a:outerShdw>
                </a:effectLst>
              </a:rPr>
              <a:t>ORACLE SECURITY TIPS</a:t>
            </a:r>
            <a:endParaRPr lang="en-US" sz="4000" dirty="0">
              <a:effectLst>
                <a:outerShdw blurRad="38100" dist="38100" dir="2700000" algn="tl">
                  <a:srgbClr val="000000">
                    <a:alpha val="43137"/>
                  </a:srgbClr>
                </a:outerShdw>
              </a:effectLst>
            </a:endParaRPr>
          </a:p>
        </p:txBody>
      </p:sp>
      <p:sp>
        <p:nvSpPr>
          <p:cNvPr id="8195" name="Content Placeholder 2"/>
          <p:cNvSpPr>
            <a:spLocks noGrp="1"/>
          </p:cNvSpPr>
          <p:nvPr>
            <p:ph idx="1"/>
          </p:nvPr>
        </p:nvSpPr>
        <p:spPr>
          <a:xfrm>
            <a:off x="152400" y="1676400"/>
            <a:ext cx="8991600" cy="4876800"/>
          </a:xfrm>
        </p:spPr>
        <p:txBody>
          <a:bodyPr>
            <a:normAutofit fontScale="92500" lnSpcReduction="20000"/>
          </a:bodyPr>
          <a:lstStyle/>
          <a:p>
            <a:pPr algn="ctr">
              <a:buFont typeface="Wingdings 2" pitchFamily="18" charset="2"/>
              <a:buNone/>
            </a:pPr>
            <a:r>
              <a:rPr lang="en-US" sz="3600" b="1" dirty="0" smtClean="0"/>
              <a:t>NZOUG’ 2010</a:t>
            </a:r>
          </a:p>
          <a:p>
            <a:pPr algn="ctr">
              <a:buFont typeface="Wingdings 2" pitchFamily="18" charset="2"/>
              <a:buNone/>
            </a:pPr>
            <a:r>
              <a:rPr lang="en-US" sz="2800" b="1" dirty="0" err="1" smtClean="0"/>
              <a:t>Rotorua</a:t>
            </a:r>
            <a:r>
              <a:rPr lang="en-US" sz="2800" b="1" dirty="0" smtClean="0"/>
              <a:t>, NZ</a:t>
            </a:r>
          </a:p>
          <a:p>
            <a:pPr eaLnBrk="1" hangingPunct="1">
              <a:buFont typeface="Wingdings 2" pitchFamily="18" charset="2"/>
              <a:buNone/>
            </a:pPr>
            <a:endParaRPr lang="en-US" sz="3000" b="1" dirty="0" smtClean="0"/>
          </a:p>
          <a:p>
            <a:pPr eaLnBrk="1" hangingPunct="1">
              <a:buFont typeface="Wingdings 2" pitchFamily="18" charset="2"/>
              <a:buNone/>
            </a:pPr>
            <a:endParaRPr lang="en-US" sz="3000" b="1" dirty="0" smtClean="0"/>
          </a:p>
          <a:p>
            <a:pPr eaLnBrk="1" hangingPunct="1">
              <a:buFont typeface="Wingdings 2" pitchFamily="18" charset="2"/>
              <a:buNone/>
            </a:pPr>
            <a:endParaRPr lang="en-US" sz="3000" b="1" dirty="0" smtClean="0"/>
          </a:p>
          <a:p>
            <a:pPr eaLnBrk="1" hangingPunct="1">
              <a:buFont typeface="Wingdings 2" pitchFamily="18" charset="2"/>
              <a:buNone/>
            </a:pPr>
            <a:endParaRPr lang="en-US" sz="3000" b="1" dirty="0" smtClean="0"/>
          </a:p>
          <a:p>
            <a:pPr eaLnBrk="1" hangingPunct="1">
              <a:buFont typeface="Wingdings 2" pitchFamily="18" charset="2"/>
              <a:buNone/>
            </a:pPr>
            <a:endParaRPr lang="en-US" sz="3000" b="1" dirty="0" smtClean="0"/>
          </a:p>
          <a:p>
            <a:pPr eaLnBrk="1" hangingPunct="1">
              <a:buFont typeface="Wingdings 2" pitchFamily="18" charset="2"/>
              <a:buNone/>
            </a:pPr>
            <a:endParaRPr lang="en-US" sz="2400" b="1" dirty="0" smtClean="0"/>
          </a:p>
          <a:p>
            <a:pPr eaLnBrk="1" hangingPunct="1">
              <a:buFont typeface="Wingdings 2" pitchFamily="18" charset="2"/>
              <a:buNone/>
            </a:pPr>
            <a:endParaRPr lang="en-US" sz="2400" b="1" dirty="0" smtClean="0"/>
          </a:p>
          <a:p>
            <a:pPr eaLnBrk="1" hangingPunct="1">
              <a:buFont typeface="Wingdings 2" pitchFamily="18" charset="2"/>
              <a:buNone/>
            </a:pPr>
            <a:endParaRPr lang="en-US" sz="2400" b="1" dirty="0" smtClean="0"/>
          </a:p>
          <a:p>
            <a:pPr eaLnBrk="1" hangingPunct="1">
              <a:buFont typeface="Wingdings 2" pitchFamily="18" charset="2"/>
              <a:buNone/>
            </a:pPr>
            <a:r>
              <a:rPr lang="en-US" sz="2400" b="1" dirty="0" smtClean="0"/>
              <a:t>By:</a:t>
            </a:r>
          </a:p>
          <a:p>
            <a:pPr eaLnBrk="1" hangingPunct="1">
              <a:buFont typeface="Wingdings 2" pitchFamily="18" charset="2"/>
              <a:buNone/>
            </a:pPr>
            <a:r>
              <a:rPr lang="en-US" sz="2400" b="1" dirty="0" smtClean="0"/>
              <a:t>Francisco Munoz Alvarez </a:t>
            </a:r>
            <a:endParaRPr lang="en-US" dirty="0" smtClean="0"/>
          </a:p>
        </p:txBody>
      </p:sp>
      <p:pic>
        <p:nvPicPr>
          <p:cNvPr id="8196" name="Picture 5" descr="dbis_logo.jpg"/>
          <p:cNvPicPr>
            <a:picLocks noChangeAspect="1"/>
          </p:cNvPicPr>
          <p:nvPr/>
        </p:nvPicPr>
        <p:blipFill>
          <a:blip r:embed="rId3" cstate="print"/>
          <a:srcRect/>
          <a:stretch>
            <a:fillRect/>
          </a:stretch>
        </p:blipFill>
        <p:spPr bwMode="auto">
          <a:xfrm>
            <a:off x="7089775" y="5659438"/>
            <a:ext cx="1978025" cy="685800"/>
          </a:xfrm>
          <a:prstGeom prst="rect">
            <a:avLst/>
          </a:prstGeom>
          <a:noFill/>
          <a:ln w="9525">
            <a:noFill/>
            <a:miter lim="800000"/>
            <a:headEnd/>
            <a:tailEnd/>
          </a:ln>
        </p:spPr>
      </p:pic>
      <p:pic>
        <p:nvPicPr>
          <p:cNvPr id="8197" name="Picture 6" descr="insiderbox.png"/>
          <p:cNvPicPr>
            <a:picLocks noChangeAspect="1"/>
          </p:cNvPicPr>
          <p:nvPr/>
        </p:nvPicPr>
        <p:blipFill>
          <a:blip r:embed="rId4" cstate="print"/>
          <a:srcRect/>
          <a:stretch>
            <a:fillRect/>
          </a:stretch>
        </p:blipFill>
        <p:spPr bwMode="auto">
          <a:xfrm>
            <a:off x="6019800" y="5486400"/>
            <a:ext cx="990600" cy="935038"/>
          </a:xfrm>
          <a:prstGeom prst="rect">
            <a:avLst/>
          </a:prstGeom>
          <a:noFill/>
          <a:ln w="9525">
            <a:noFill/>
            <a:miter lim="800000"/>
            <a:headEnd/>
            <a:tailEnd/>
          </a:ln>
        </p:spPr>
      </p:pic>
      <p:pic>
        <p:nvPicPr>
          <p:cNvPr id="8198" name="Picture 8" descr="dbis_web.jpg"/>
          <p:cNvPicPr>
            <a:picLocks noChangeAspect="1"/>
          </p:cNvPicPr>
          <p:nvPr/>
        </p:nvPicPr>
        <p:blipFill>
          <a:blip r:embed="rId5" cstate="print"/>
          <a:srcRect/>
          <a:stretch>
            <a:fillRect/>
          </a:stretch>
        </p:blipFill>
        <p:spPr bwMode="auto">
          <a:xfrm>
            <a:off x="5029200" y="2857500"/>
            <a:ext cx="3962400" cy="2476500"/>
          </a:xfrm>
          <a:prstGeom prst="rect">
            <a:avLst/>
          </a:prstGeom>
          <a:noFill/>
          <a:ln w="9525">
            <a:noFill/>
            <a:miter lim="800000"/>
            <a:headEnd/>
            <a:tailEnd/>
          </a:ln>
        </p:spPr>
      </p:pic>
      <p:pic>
        <p:nvPicPr>
          <p:cNvPr id="8199" name="Picture 8" descr="ace-director.gif"/>
          <p:cNvPicPr>
            <a:picLocks noChangeAspect="1"/>
          </p:cNvPicPr>
          <p:nvPr/>
        </p:nvPicPr>
        <p:blipFill>
          <a:blip r:embed="rId6" cstate="print"/>
          <a:srcRect/>
          <a:stretch>
            <a:fillRect/>
          </a:stretch>
        </p:blipFill>
        <p:spPr bwMode="auto">
          <a:xfrm>
            <a:off x="3124200" y="6096000"/>
            <a:ext cx="171450"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rtlCol="0">
            <a:noAutofit/>
          </a:bodyPr>
          <a:lstStyle/>
          <a:p>
            <a:pPr eaLnBrk="1" fontAlgn="auto" hangingPunct="1">
              <a:spcAft>
                <a:spcPts val="0"/>
              </a:spcAft>
              <a:defRPr/>
            </a:pPr>
            <a:r>
              <a:rPr lang="en-US" sz="4000" b="1" dirty="0" smtClean="0">
                <a:solidFill>
                  <a:srgbClr val="FF0000"/>
                </a:solidFill>
                <a:effectLst>
                  <a:outerShdw blurRad="38100" dist="38100" dir="2700000" algn="tl">
                    <a:srgbClr val="000000">
                      <a:alpha val="43137"/>
                    </a:srgbClr>
                  </a:outerShdw>
                </a:effectLst>
              </a:rPr>
              <a:t>CRISIS SHOPPING LIST 2009</a:t>
            </a:r>
            <a:endParaRPr lang="en-US" sz="4000" b="1" dirty="0">
              <a:solidFill>
                <a:srgbClr val="FF0000"/>
              </a:solidFill>
              <a:effectLst>
                <a:outerShdw blurRad="38100" dist="38100" dir="2700000" algn="tl">
                  <a:srgbClr val="000000">
                    <a:alpha val="43137"/>
                  </a:srgbClr>
                </a:outerShdw>
              </a:effectLst>
            </a:endParaRPr>
          </a:p>
        </p:txBody>
      </p:sp>
      <p:pic>
        <p:nvPicPr>
          <p:cNvPr id="23556" name="Picture 4"/>
          <p:cNvPicPr>
            <a:picLocks noGrp="1" noChangeAspect="1" noChangeArrowheads="1"/>
          </p:cNvPicPr>
          <p:nvPr>
            <p:ph idx="1"/>
          </p:nvPr>
        </p:nvPicPr>
        <p:blipFill>
          <a:blip r:embed="rId3" cstate="print"/>
          <a:srcRect/>
          <a:stretch>
            <a:fillRect/>
          </a:stretch>
        </p:blipFill>
        <p:spPr bwMode="auto">
          <a:xfrm>
            <a:off x="457200" y="1882315"/>
            <a:ext cx="8229600" cy="39617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CONCLUSION</a:t>
            </a:r>
            <a:endParaRPr lang="en-US" sz="4200" b="1" dirty="0">
              <a:solidFill>
                <a:srgbClr val="FF0000"/>
              </a:solidFill>
              <a:effectLst>
                <a:outerShdw blurRad="38100" dist="38100" dir="2700000" algn="tl">
                  <a:srgbClr val="000000">
                    <a:alpha val="43137"/>
                  </a:srgbClr>
                </a:outerShdw>
              </a:effectLst>
            </a:endParaRPr>
          </a:p>
        </p:txBody>
      </p:sp>
      <p:pic>
        <p:nvPicPr>
          <p:cNvPr id="40966" name="Picture 6"/>
          <p:cNvPicPr>
            <a:picLocks noGrp="1" noChangeAspect="1" noChangeArrowheads="1"/>
          </p:cNvPicPr>
          <p:nvPr>
            <p:ph idx="1"/>
          </p:nvPr>
        </p:nvPicPr>
        <p:blipFill>
          <a:blip r:embed="rId3" cstate="print"/>
          <a:srcRect/>
          <a:stretch>
            <a:fillRect/>
          </a:stretch>
        </p:blipFill>
        <p:spPr bwMode="auto">
          <a:xfrm>
            <a:off x="457200" y="1645786"/>
            <a:ext cx="8229600" cy="4434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lvl="0" algn="just">
              <a:buNone/>
            </a:pPr>
            <a:r>
              <a:rPr lang="en-NZ" dirty="0" smtClean="0"/>
              <a:t>1) </a:t>
            </a:r>
            <a:r>
              <a:rPr lang="en-US" dirty="0" smtClean="0"/>
              <a:t>Grant privileges only to a user or application which requires the privilege to accomplish necessary work. Excessive granting of unnecessary privileges can compromise security.</a:t>
            </a: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2)</a:t>
            </a:r>
            <a:r>
              <a:rPr lang="en-US" dirty="0" smtClean="0"/>
              <a:t>No administrative functions are to be performed by an application.  For example create user, delete user, grant role, grant object privileges, etc.</a:t>
            </a: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3) </a:t>
            </a:r>
            <a:r>
              <a:rPr lang="en-US" dirty="0" smtClean="0"/>
              <a:t>Privileges for schema or database owner objects should be granted via a role and not explicitly.  Do not use the “ALL” option when granting object privileges, instead specify the exact privilege needed, such as select, update, insert, delete.</a:t>
            </a: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4)</a:t>
            </a:r>
            <a:r>
              <a:rPr lang="en-US" dirty="0" smtClean="0"/>
              <a:t>Password protected roles may be implemented to allow an application to control access to its data.  Thereby, end users may not access the application’s data from outside the application.</a:t>
            </a: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lvl="0" algn="just">
              <a:buNone/>
            </a:pPr>
            <a:r>
              <a:rPr lang="en-NZ" dirty="0" smtClean="0"/>
              <a:t>5)</a:t>
            </a:r>
            <a:r>
              <a:rPr lang="en-US" dirty="0" smtClean="0"/>
              <a:t>Access to Administrative or System user accounts should be restricted to authorized DBAs.</a:t>
            </a: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6)</a:t>
            </a:r>
            <a:r>
              <a:rPr lang="en-US" dirty="0" smtClean="0"/>
              <a:t> Do not grant system supplied database roles. These roles may have administrative privileges and the role privileges may change with new releases of the database.</a:t>
            </a: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lvl="0" algn="just">
              <a:buNone/>
            </a:pPr>
            <a:r>
              <a:rPr lang="en-NZ" dirty="0" smtClean="0"/>
              <a:t>7)</a:t>
            </a:r>
            <a:r>
              <a:rPr lang="en-US" dirty="0" smtClean="0"/>
              <a:t> Database catalog access should be restricted.  Example: Use “USER_VIEWS” instead of “DBA_VIEWS” for an Oracle database.  </a:t>
            </a: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lvl="0" algn="just">
              <a:buNone/>
            </a:pPr>
            <a:r>
              <a:rPr lang="en-NZ" dirty="0" smtClean="0"/>
              <a:t>8)</a:t>
            </a:r>
            <a:r>
              <a:rPr lang="en-US" dirty="0" smtClean="0"/>
              <a:t> Privileges granted to PUBLIC are accessible to every user and should be granted only when necessary.</a:t>
            </a: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457200"/>
            <a:ext cx="8763000" cy="1143000"/>
          </a:xfrm>
        </p:spPr>
        <p:txBody>
          <a:bodyPr/>
          <a:lstStyle/>
          <a:p>
            <a:pPr eaLnBrk="1" hangingPunct="1"/>
            <a:r>
              <a:rPr lang="en-GB" sz="3200" b="1" dirty="0" smtClean="0">
                <a:solidFill>
                  <a:srgbClr val="FF0000"/>
                </a:solidFill>
              </a:rPr>
              <a:t>ORACLE SECURITY </a:t>
            </a:r>
            <a:br>
              <a:rPr lang="en-GB" sz="3200" b="1" dirty="0" smtClean="0">
                <a:solidFill>
                  <a:srgbClr val="FF0000"/>
                </a:solidFill>
              </a:rPr>
            </a:br>
            <a:r>
              <a:rPr lang="en-GB" sz="1600" b="1" dirty="0" smtClean="0">
                <a:solidFill>
                  <a:srgbClr val="FF0000"/>
                </a:solidFill>
              </a:rPr>
              <a:t>(Based on Oracle EMEA Security Workshop)</a:t>
            </a:r>
            <a:endParaRPr lang="en-US" sz="1600" dirty="0" smtClean="0"/>
          </a:p>
        </p:txBody>
      </p:sp>
      <p:sp>
        <p:nvSpPr>
          <p:cNvPr id="3" name="Content Placeholder 2"/>
          <p:cNvSpPr>
            <a:spLocks noGrp="1"/>
          </p:cNvSpPr>
          <p:nvPr>
            <p:ph idx="1"/>
          </p:nvPr>
        </p:nvSpPr>
        <p:spPr>
          <a:xfrm>
            <a:off x="152400" y="1828801"/>
            <a:ext cx="8991600" cy="4800600"/>
          </a:xfrm>
        </p:spPr>
        <p:txBody>
          <a:bodyPr rtlCol="0">
            <a:normAutofit fontScale="92500" lnSpcReduction="20000"/>
          </a:bodyPr>
          <a:lstStyle/>
          <a:p>
            <a:pPr marL="274320" indent="-274320" eaLnBrk="1" fontAlgn="auto" hangingPunct="1">
              <a:spcAft>
                <a:spcPts val="0"/>
              </a:spcAft>
              <a:buClr>
                <a:schemeClr val="accent3"/>
              </a:buClr>
              <a:buFont typeface="Wingdings 2"/>
              <a:buNone/>
              <a:defRPr/>
            </a:pPr>
            <a:r>
              <a:rPr lang="en-US" sz="3000" b="1" dirty="0" smtClean="0"/>
              <a:t>Francisco Munoz Alvarez</a:t>
            </a:r>
            <a:r>
              <a:rPr lang="en-US" b="1" dirty="0" smtClean="0"/>
              <a:t> </a:t>
            </a:r>
          </a:p>
          <a:p>
            <a:pPr marL="274320" indent="-274320" eaLnBrk="1" fontAlgn="auto" hangingPunct="1">
              <a:spcAft>
                <a:spcPts val="0"/>
              </a:spcAft>
              <a:buClr>
                <a:schemeClr val="accent3"/>
              </a:buClr>
              <a:buFont typeface="Wingdings 2"/>
              <a:buNone/>
              <a:defRPr/>
            </a:pPr>
            <a:endParaRPr lang="en-US" sz="2000" dirty="0" smtClean="0"/>
          </a:p>
          <a:p>
            <a:pPr marL="274320" indent="-274320" eaLnBrk="1" fontAlgn="auto" hangingPunct="1">
              <a:spcAft>
                <a:spcPts val="0"/>
              </a:spcAft>
              <a:buClr>
                <a:schemeClr val="accent3"/>
              </a:buClr>
              <a:buFont typeface="Wingdings 2"/>
              <a:buNone/>
              <a:defRPr/>
            </a:pPr>
            <a:r>
              <a:rPr lang="en-US" sz="1900" dirty="0" smtClean="0"/>
              <a:t>Oracle ACE Director</a:t>
            </a:r>
          </a:p>
          <a:p>
            <a:pPr marL="274320" indent="-274320" eaLnBrk="1" fontAlgn="auto" hangingPunct="1">
              <a:spcAft>
                <a:spcPts val="0"/>
              </a:spcAft>
              <a:buClr>
                <a:schemeClr val="accent3"/>
              </a:buClr>
              <a:buFont typeface="Wingdings 2"/>
              <a:buNone/>
              <a:defRPr/>
            </a:pPr>
            <a:r>
              <a:rPr lang="en-US" sz="1900" dirty="0" smtClean="0"/>
              <a:t>President CLOUG, LAOUC &amp; NZOUG</a:t>
            </a:r>
          </a:p>
          <a:p>
            <a:pPr marL="274320" indent="-274320" eaLnBrk="1" fontAlgn="auto" hangingPunct="1">
              <a:spcAft>
                <a:spcPts val="0"/>
              </a:spcAft>
              <a:buClr>
                <a:schemeClr val="accent3"/>
              </a:buClr>
              <a:buFont typeface="Wingdings 2"/>
              <a:buNone/>
              <a:defRPr/>
            </a:pPr>
            <a:r>
              <a:rPr lang="en-US" sz="1900" dirty="0" smtClean="0"/>
              <a:t>8/9/10g/11g OCP, RAC OCE, AS OCA, E-Business OCP, SQL/PLSQL OCA, Oracle 7 OCM</a:t>
            </a:r>
          </a:p>
          <a:p>
            <a:pPr marL="274320" indent="-274320" eaLnBrk="1" fontAlgn="auto" hangingPunct="1">
              <a:spcAft>
                <a:spcPts val="0"/>
              </a:spcAft>
              <a:buClr>
                <a:schemeClr val="accent3"/>
              </a:buClr>
              <a:buFont typeface="Wingdings 2"/>
              <a:buNone/>
              <a:defRPr/>
            </a:pPr>
            <a:r>
              <a:rPr lang="en-US" sz="1900" dirty="0" smtClean="0"/>
              <a:t>Oracle 7 &amp; 11GR2 Beta Tester</a:t>
            </a:r>
          </a:p>
          <a:p>
            <a:pPr marL="274320" indent="-274320" eaLnBrk="1" fontAlgn="auto" hangingPunct="1">
              <a:spcAft>
                <a:spcPts val="0"/>
              </a:spcAft>
              <a:buClr>
                <a:schemeClr val="accent3"/>
              </a:buClr>
              <a:buFont typeface="Wingdings 2"/>
              <a:buNone/>
              <a:defRPr/>
            </a:pPr>
            <a:r>
              <a:rPr lang="en-US" sz="1900" dirty="0" smtClean="0"/>
              <a:t>ITIL Certified</a:t>
            </a:r>
          </a:p>
          <a:p>
            <a:pPr marL="274320" indent="-274320" eaLnBrk="1" fontAlgn="auto" hangingPunct="1">
              <a:spcAft>
                <a:spcPts val="0"/>
              </a:spcAft>
              <a:buClr>
                <a:schemeClr val="accent3"/>
              </a:buClr>
              <a:buFont typeface="Wingdings 2"/>
              <a:buNone/>
              <a:defRPr/>
            </a:pPr>
            <a:endParaRPr lang="en-US" sz="2200" dirty="0" smtClean="0"/>
          </a:p>
          <a:p>
            <a:pPr marL="274320" indent="-274320" eaLnBrk="1" fontAlgn="auto" hangingPunct="1">
              <a:spcAft>
                <a:spcPts val="0"/>
              </a:spcAft>
              <a:buClr>
                <a:schemeClr val="accent3"/>
              </a:buClr>
              <a:buFont typeface="Wingdings 2"/>
              <a:buNone/>
              <a:defRPr/>
            </a:pPr>
            <a:r>
              <a:rPr lang="en-US" sz="2000" dirty="0" smtClean="0"/>
              <a:t>Blog: </a:t>
            </a:r>
            <a:r>
              <a:rPr lang="en-US" sz="2000" dirty="0" smtClean="0">
                <a:solidFill>
                  <a:srgbClr val="FF0000"/>
                </a:solidFill>
                <a:hlinkClick r:id="rId3"/>
              </a:rPr>
              <a:t>www.oraclenz.com</a:t>
            </a:r>
            <a:r>
              <a:rPr lang="en-US" sz="2000" dirty="0" smtClean="0">
                <a:solidFill>
                  <a:srgbClr val="FF0000"/>
                </a:solidFill>
              </a:rPr>
              <a:t>    -  </a:t>
            </a:r>
            <a:r>
              <a:rPr lang="en-US" sz="2000" dirty="0" smtClean="0"/>
              <a:t>Email: </a:t>
            </a:r>
            <a:r>
              <a:rPr lang="en-US" sz="2000" dirty="0" smtClean="0">
                <a:solidFill>
                  <a:srgbClr val="FF0000"/>
                </a:solidFill>
                <a:hlinkClick r:id="rId4"/>
              </a:rPr>
              <a:t>franciscoa@dbisonline.com</a:t>
            </a:r>
            <a:r>
              <a:rPr lang="en-US" sz="2000" dirty="0" smtClean="0">
                <a:solidFill>
                  <a:srgbClr val="FF0000"/>
                </a:solidFill>
              </a:rPr>
              <a:t> – </a:t>
            </a:r>
            <a:r>
              <a:rPr lang="en-US" sz="2000" dirty="0" smtClean="0"/>
              <a:t>Twitter</a:t>
            </a:r>
            <a:r>
              <a:rPr lang="en-US" sz="2000" dirty="0" smtClean="0">
                <a:solidFill>
                  <a:srgbClr val="FF0000"/>
                </a:solidFill>
              </a:rPr>
              <a:t> </a:t>
            </a:r>
            <a:r>
              <a:rPr lang="en-US" sz="2000" dirty="0" smtClean="0"/>
              <a:t>:</a:t>
            </a:r>
            <a:r>
              <a:rPr lang="en-US" sz="2000" dirty="0" smtClean="0">
                <a:solidFill>
                  <a:srgbClr val="FF0000"/>
                </a:solidFill>
              </a:rPr>
              <a:t> </a:t>
            </a:r>
            <a:r>
              <a:rPr lang="en-US" sz="2000" dirty="0" err="1" smtClean="0">
                <a:solidFill>
                  <a:srgbClr val="FF0000"/>
                </a:solidFill>
              </a:rPr>
              <a:t>fcomunoz</a:t>
            </a:r>
            <a:endParaRPr lang="en-US" sz="2000" dirty="0" smtClean="0">
              <a:solidFill>
                <a:srgbClr val="FF0000"/>
              </a:solidFill>
            </a:endParaRPr>
          </a:p>
          <a:p>
            <a:pPr marL="274320" indent="-274320" eaLnBrk="1" fontAlgn="auto" hangingPunct="1">
              <a:spcAft>
                <a:spcPts val="0"/>
              </a:spcAft>
              <a:buClr>
                <a:schemeClr val="accent3"/>
              </a:buClr>
              <a:buFont typeface="Wingdings 2"/>
              <a:buNone/>
              <a:defRPr/>
            </a:pPr>
            <a:r>
              <a:rPr lang="en-US" sz="2000" dirty="0" smtClean="0"/>
              <a:t>Blog: </a:t>
            </a:r>
            <a:r>
              <a:rPr lang="en-US" sz="2000" dirty="0" smtClean="0">
                <a:solidFill>
                  <a:srgbClr val="FF0000"/>
                </a:solidFill>
                <a:hlinkClick r:id="rId5"/>
              </a:rPr>
              <a:t>www.oracleenespanol.com</a:t>
            </a:r>
            <a:r>
              <a:rPr lang="en-US" sz="2000" dirty="0" smtClean="0">
                <a:solidFill>
                  <a:srgbClr val="FF0000"/>
                </a:solidFill>
              </a:rPr>
              <a:t>  - </a:t>
            </a:r>
            <a:r>
              <a:rPr lang="en-US" sz="2000" dirty="0" err="1" smtClean="0"/>
              <a:t>Comunidad</a:t>
            </a:r>
            <a:r>
              <a:rPr lang="en-US" sz="2000" dirty="0" smtClean="0"/>
              <a:t> Oracle:  </a:t>
            </a:r>
            <a:r>
              <a:rPr lang="en-US" sz="2000" dirty="0" smtClean="0">
                <a:solidFill>
                  <a:srgbClr val="FF0000"/>
                </a:solidFill>
                <a:hlinkClick r:id="rId6"/>
              </a:rPr>
              <a:t>www.oraclemania.ning.com</a:t>
            </a:r>
            <a:endParaRPr lang="en-US" sz="2000" dirty="0" smtClean="0">
              <a:solidFill>
                <a:srgbClr val="FF0000"/>
              </a:solidFill>
            </a:endParaRPr>
          </a:p>
          <a:p>
            <a:pPr marL="274320" indent="-274320" eaLnBrk="1" fontAlgn="auto" hangingPunct="1">
              <a:spcAft>
                <a:spcPts val="0"/>
              </a:spcAft>
              <a:buClr>
                <a:schemeClr val="accent3"/>
              </a:buClr>
              <a:buFont typeface="Wingdings 2"/>
              <a:buNone/>
              <a:defRPr/>
            </a:pPr>
            <a:endParaRPr lang="en-US" sz="2000" dirty="0" smtClean="0">
              <a:solidFill>
                <a:srgbClr val="FF0000"/>
              </a:solidFill>
            </a:endParaRPr>
          </a:p>
          <a:p>
            <a:pPr marL="274320" indent="-274320" eaLnBrk="1" fontAlgn="auto" hangingPunct="1">
              <a:spcAft>
                <a:spcPts val="0"/>
              </a:spcAft>
              <a:buClr>
                <a:schemeClr val="accent3"/>
              </a:buClr>
              <a:buFont typeface="Wingdings 2"/>
              <a:buNone/>
              <a:defRPr/>
            </a:pPr>
            <a:endParaRPr lang="en-US" sz="2000" dirty="0" smtClean="0"/>
          </a:p>
          <a:p>
            <a:pPr marL="274320" indent="-274320" eaLnBrk="1" fontAlgn="auto" hangingPunct="1">
              <a:spcAft>
                <a:spcPts val="0"/>
              </a:spcAft>
              <a:buClr>
                <a:schemeClr val="accent3"/>
              </a:buClr>
              <a:buFont typeface="Wingdings 2"/>
              <a:buNone/>
              <a:defRPr/>
            </a:pPr>
            <a:r>
              <a:rPr lang="en-US" sz="2000" dirty="0" smtClean="0"/>
              <a:t>CEO at DBIS ™ </a:t>
            </a:r>
          </a:p>
          <a:p>
            <a:pPr marL="274320" indent="-274320" eaLnBrk="1" fontAlgn="auto" hangingPunct="1">
              <a:spcAft>
                <a:spcPts val="0"/>
              </a:spcAft>
              <a:buClr>
                <a:schemeClr val="accent3"/>
              </a:buClr>
              <a:buFont typeface="Wingdings 2"/>
              <a:buNone/>
              <a:defRPr/>
            </a:pPr>
            <a:r>
              <a:rPr lang="en-US" sz="2000" dirty="0" smtClean="0"/>
              <a:t>Database Integrated Solutions  </a:t>
            </a:r>
          </a:p>
          <a:p>
            <a:pPr marL="274320" indent="-274320" eaLnBrk="1" fontAlgn="auto" hangingPunct="1">
              <a:spcAft>
                <a:spcPts val="0"/>
              </a:spcAft>
              <a:buClr>
                <a:schemeClr val="accent3"/>
              </a:buClr>
              <a:buFont typeface="Wingdings 2"/>
              <a:buNone/>
              <a:defRPr/>
            </a:pPr>
            <a:r>
              <a:rPr lang="en-US" sz="1800" dirty="0" smtClean="0">
                <a:hlinkClick r:id="rId7"/>
              </a:rPr>
              <a:t>www.dbisonline.com</a:t>
            </a:r>
            <a:endParaRPr lang="en-US" sz="1800" dirty="0" smtClean="0"/>
          </a:p>
          <a:p>
            <a:pPr marL="274320" indent="-274320" eaLnBrk="1" fontAlgn="auto" hangingPunct="1">
              <a:spcAft>
                <a:spcPts val="0"/>
              </a:spcAft>
              <a:buClr>
                <a:schemeClr val="accent3"/>
              </a:buClr>
              <a:buFont typeface="Wingdings 2"/>
              <a:buNone/>
              <a:defRPr/>
            </a:pPr>
            <a:r>
              <a:rPr lang="en-US" sz="1800" dirty="0" smtClean="0">
                <a:hlinkClick r:id="rId8"/>
              </a:rPr>
              <a:t>www.dbis.co.nz</a:t>
            </a:r>
            <a:endParaRPr lang="en-US" sz="1800" dirty="0" smtClean="0"/>
          </a:p>
          <a:p>
            <a:pPr marL="274320" indent="-274320" eaLnBrk="1" fontAlgn="auto" hangingPunct="1">
              <a:spcAft>
                <a:spcPts val="0"/>
              </a:spcAft>
              <a:buClr>
                <a:schemeClr val="accent3"/>
              </a:buClr>
              <a:buFont typeface="Wingdings 2"/>
              <a:buNone/>
              <a:defRPr/>
            </a:pPr>
            <a:endParaRPr lang="en-US" sz="1800" dirty="0" smtClean="0"/>
          </a:p>
          <a:p>
            <a:pPr marL="274320" indent="-274320" eaLnBrk="1" fontAlgn="auto" hangingPunct="1">
              <a:spcAft>
                <a:spcPts val="0"/>
              </a:spcAft>
              <a:buClr>
                <a:schemeClr val="accent3"/>
              </a:buClr>
              <a:buFont typeface="Wingdings 2"/>
              <a:buNone/>
              <a:defRPr/>
            </a:pPr>
            <a:endParaRPr lang="en-US" sz="2800" dirty="0" smtClean="0"/>
          </a:p>
          <a:p>
            <a:pPr marL="274320" indent="-274320" eaLnBrk="1" fontAlgn="auto" hangingPunct="1">
              <a:spcAft>
                <a:spcPts val="0"/>
              </a:spcAft>
              <a:buClr>
                <a:schemeClr val="accent3"/>
              </a:buClr>
              <a:buFont typeface="Wingdings 2"/>
              <a:buNone/>
              <a:defRPr/>
            </a:pPr>
            <a:endParaRPr lang="en-US" dirty="0"/>
          </a:p>
        </p:txBody>
      </p:sp>
      <p:pic>
        <p:nvPicPr>
          <p:cNvPr id="9220" name="Picture 5" descr="dbis_logo.jpg"/>
          <p:cNvPicPr>
            <a:picLocks noChangeAspect="1"/>
          </p:cNvPicPr>
          <p:nvPr/>
        </p:nvPicPr>
        <p:blipFill>
          <a:blip r:embed="rId9" cstate="print"/>
          <a:srcRect/>
          <a:stretch>
            <a:fillRect/>
          </a:stretch>
        </p:blipFill>
        <p:spPr bwMode="auto">
          <a:xfrm>
            <a:off x="7089775" y="5659438"/>
            <a:ext cx="1978025" cy="685800"/>
          </a:xfrm>
          <a:prstGeom prst="rect">
            <a:avLst/>
          </a:prstGeom>
          <a:noFill/>
          <a:ln w="9525">
            <a:noFill/>
            <a:miter lim="800000"/>
            <a:headEnd/>
            <a:tailEnd/>
          </a:ln>
        </p:spPr>
      </p:pic>
      <p:pic>
        <p:nvPicPr>
          <p:cNvPr id="9221" name="Picture 6" descr="insiderbox.png"/>
          <p:cNvPicPr>
            <a:picLocks noChangeAspect="1"/>
          </p:cNvPicPr>
          <p:nvPr/>
        </p:nvPicPr>
        <p:blipFill>
          <a:blip r:embed="rId10" cstate="print"/>
          <a:srcRect/>
          <a:stretch>
            <a:fillRect/>
          </a:stretch>
        </p:blipFill>
        <p:spPr bwMode="auto">
          <a:xfrm>
            <a:off x="6019800" y="5486400"/>
            <a:ext cx="990600" cy="935038"/>
          </a:xfrm>
          <a:prstGeom prst="rect">
            <a:avLst/>
          </a:prstGeom>
          <a:noFill/>
          <a:ln w="9525">
            <a:noFill/>
            <a:miter lim="800000"/>
            <a:headEnd/>
            <a:tailEnd/>
          </a:ln>
        </p:spPr>
      </p:pic>
      <p:pic>
        <p:nvPicPr>
          <p:cNvPr id="9222" name="Picture 6" descr="ace-director.gif"/>
          <p:cNvPicPr>
            <a:picLocks noChangeAspect="1"/>
          </p:cNvPicPr>
          <p:nvPr/>
        </p:nvPicPr>
        <p:blipFill>
          <a:blip r:embed="rId11" cstate="print"/>
          <a:srcRect/>
          <a:stretch>
            <a:fillRect/>
          </a:stretch>
        </p:blipFill>
        <p:spPr bwMode="auto">
          <a:xfrm>
            <a:off x="3886200" y="1905000"/>
            <a:ext cx="171450"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9)</a:t>
            </a:r>
            <a:r>
              <a:rPr lang="en-US" dirty="0" smtClean="0"/>
              <a:t> Any password stored by applications in the database should be encrypted.</a:t>
            </a: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10)</a:t>
            </a:r>
            <a:r>
              <a:rPr lang="en-US" dirty="0" smtClean="0"/>
              <a:t> Applications should not “DROP”, “CREATE” or “ALTER” objects within the application.</a:t>
            </a: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lvl="0" algn="just">
              <a:buNone/>
            </a:pPr>
            <a:r>
              <a:rPr lang="en-NZ" dirty="0" smtClean="0"/>
              <a:t>11)</a:t>
            </a:r>
            <a:r>
              <a:rPr lang="en-US" dirty="0" smtClean="0"/>
              <a:t> Utilize the shared database infrastructure to share cost whenever possible.</a:t>
            </a:r>
            <a:endParaRPr lang="en-NZ" dirty="0" smtClean="0"/>
          </a:p>
          <a:p>
            <a:pPr algn="just">
              <a:buNone/>
            </a:pP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lvl="0" algn="just">
              <a:buNone/>
            </a:pPr>
            <a:r>
              <a:rPr lang="en-NZ" dirty="0" smtClean="0"/>
              <a:t>12)</a:t>
            </a:r>
            <a:r>
              <a:rPr lang="en-US" dirty="0" smtClean="0"/>
              <a:t> Applications should not access the database with the same security as the owner of the database objects. For example on SQL Server do not grant the “</a:t>
            </a:r>
            <a:r>
              <a:rPr lang="en-US" dirty="0" err="1" smtClean="0"/>
              <a:t>dbowner</a:t>
            </a:r>
            <a:r>
              <a:rPr lang="en-US" dirty="0" smtClean="0"/>
              <a:t>” role and on Oracle do not use the Schema </a:t>
            </a:r>
            <a:r>
              <a:rPr lang="en-US" dirty="0" err="1" smtClean="0"/>
              <a:t>userid</a:t>
            </a:r>
            <a:r>
              <a:rPr lang="en-US" dirty="0" smtClean="0"/>
              <a:t> to connect to the database. Setup another </a:t>
            </a:r>
            <a:r>
              <a:rPr lang="en-US" dirty="0" err="1" smtClean="0"/>
              <a:t>userid</a:t>
            </a:r>
            <a:r>
              <a:rPr lang="en-US" dirty="0" smtClean="0"/>
              <a:t> with the necessary privileges to run the application.</a:t>
            </a:r>
            <a:endParaRPr lang="en-NZ" dirty="0" smtClean="0"/>
          </a:p>
          <a:p>
            <a:pPr algn="just">
              <a:buNone/>
            </a:pP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12)</a:t>
            </a:r>
            <a:r>
              <a:rPr lang="en-US" dirty="0" smtClean="0"/>
              <a:t> Database integrity should be enforced on the database using foreign keys not in the application code. This helps prevent code outside the application from creating orphan records and/or invalid data.</a:t>
            </a:r>
            <a:endParaRPr lang="en-NZ" dirty="0" smtClean="0"/>
          </a:p>
          <a:p>
            <a:pPr lvl="0" algn="just">
              <a:buNone/>
            </a:pPr>
            <a:endParaRPr lang="en-NZ" dirty="0" smtClean="0"/>
          </a:p>
          <a:p>
            <a:pPr algn="just">
              <a:buNone/>
            </a:pP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12)</a:t>
            </a:r>
            <a:r>
              <a:rPr lang="en-US" dirty="0" smtClean="0"/>
              <a:t> Do not hard code username and passwords in the application source code.</a:t>
            </a:r>
            <a:endParaRPr lang="en-NZ" dirty="0" smtClean="0"/>
          </a:p>
          <a:p>
            <a:pPr lvl="0" algn="just">
              <a:buNone/>
            </a:pPr>
            <a:endParaRPr lang="en-NZ" dirty="0" smtClean="0"/>
          </a:p>
          <a:p>
            <a:pPr algn="just">
              <a:buNone/>
            </a:pP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13)</a:t>
            </a:r>
            <a:r>
              <a:rPr lang="en-US" dirty="0" smtClean="0"/>
              <a:t> Ensure external users have the least privilege possible.</a:t>
            </a:r>
            <a:endParaRPr lang="en-NZ" dirty="0" smtClean="0"/>
          </a:p>
          <a:p>
            <a:pPr lvl="0" algn="just">
              <a:buNone/>
            </a:pPr>
            <a:endParaRPr lang="en-NZ" dirty="0" smtClean="0"/>
          </a:p>
          <a:p>
            <a:pPr algn="just">
              <a:buNone/>
            </a:pP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13)</a:t>
            </a:r>
            <a:r>
              <a:rPr lang="en-US" dirty="0" smtClean="0"/>
              <a:t> Ensure external users have the least privilege possible.</a:t>
            </a:r>
            <a:endParaRPr lang="en-NZ" dirty="0" smtClean="0"/>
          </a:p>
          <a:p>
            <a:pPr lvl="0" algn="just">
              <a:buNone/>
            </a:pPr>
            <a:endParaRPr lang="en-NZ" dirty="0" smtClean="0"/>
          </a:p>
          <a:p>
            <a:pPr algn="just">
              <a:buNone/>
            </a:pP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Oracle Security Tips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2408237"/>
            <a:ext cx="8229600" cy="4525963"/>
          </a:xfrm>
        </p:spPr>
        <p:txBody>
          <a:bodyPr/>
          <a:lstStyle/>
          <a:p>
            <a:pPr algn="just">
              <a:buNone/>
            </a:pPr>
            <a:r>
              <a:rPr lang="en-NZ" dirty="0" smtClean="0"/>
              <a:t>14)</a:t>
            </a:r>
            <a:r>
              <a:rPr lang="en-US" dirty="0" smtClean="0"/>
              <a:t> Ensure external users have the least privilege possible.</a:t>
            </a:r>
            <a:endParaRPr lang="en-NZ" dirty="0" smtClean="0"/>
          </a:p>
          <a:p>
            <a:pPr lvl="0" algn="just">
              <a:buNone/>
            </a:pPr>
            <a:endParaRPr lang="en-NZ" dirty="0" smtClean="0"/>
          </a:p>
          <a:p>
            <a:pPr algn="just">
              <a:buNone/>
            </a:pPr>
            <a:endParaRPr lang="en-NZ" dirty="0" smtClean="0"/>
          </a:p>
          <a:p>
            <a:pPr lvl="0" algn="just">
              <a:buNone/>
            </a:pPr>
            <a:endParaRPr lang="en-NZ" dirty="0" smtClean="0"/>
          </a:p>
          <a:p>
            <a:pPr algn="just">
              <a:buNone/>
            </a:pPr>
            <a:endParaRPr lang="en-NZ" dirty="0" smtClean="0"/>
          </a:p>
          <a:p>
            <a:pPr lvl="0" algn="just">
              <a:buNone/>
            </a:pPr>
            <a:endParaRPr lang="en-NZ" dirty="0" smtClean="0"/>
          </a:p>
          <a:p>
            <a:pPr>
              <a:buNone/>
            </a:pPr>
            <a:endParaRPr lang="en-N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Oracle Security Solutions</a:t>
            </a:r>
            <a:endParaRPr lang="en-US" b="1" dirty="0">
              <a:solidFill>
                <a:srgbClr val="FF0000"/>
              </a:solidFill>
              <a:effectLst>
                <a:outerShdw blurRad="38100" dist="38100" dir="2700000" algn="tl">
                  <a:srgbClr val="000000">
                    <a:alpha val="43137"/>
                  </a:srgbClr>
                </a:outerShdw>
              </a:effectLst>
            </a:endParaRPr>
          </a:p>
        </p:txBody>
      </p:sp>
      <p:pic>
        <p:nvPicPr>
          <p:cNvPr id="41988" name="Picture 4"/>
          <p:cNvPicPr>
            <a:picLocks noGrp="1" noChangeAspect="1" noChangeArrowheads="1"/>
          </p:cNvPicPr>
          <p:nvPr>
            <p:ph idx="1"/>
          </p:nvPr>
        </p:nvPicPr>
        <p:blipFill>
          <a:blip r:embed="rId3" cstate="print"/>
          <a:srcRect/>
          <a:stretch>
            <a:fillRect/>
          </a:stretch>
        </p:blipFill>
        <p:spPr bwMode="auto">
          <a:xfrm>
            <a:off x="457200" y="1960591"/>
            <a:ext cx="8229600" cy="38051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4850"/>
            <a:ext cx="8229600" cy="1143000"/>
          </a:xfrm>
        </p:spPr>
        <p:txBody>
          <a:bodyPr rtlCol="0">
            <a:normAutofit/>
          </a:bodyPr>
          <a:lstStyle/>
          <a:p>
            <a:pPr fontAlgn="auto">
              <a:spcAft>
                <a:spcPts val="0"/>
              </a:spcAft>
              <a:defRPr/>
            </a:pPr>
            <a:r>
              <a:rPr lang="en-US" b="1" dirty="0" smtClean="0">
                <a:solidFill>
                  <a:srgbClr val="FF0000"/>
                </a:solidFill>
                <a:effectLst>
                  <a:outerShdw blurRad="38100" dist="38100" dir="2700000" algn="tl">
                    <a:srgbClr val="000000">
                      <a:alpha val="43137"/>
                    </a:srgbClr>
                  </a:outerShdw>
                </a:effectLst>
              </a:rPr>
              <a:t>The Rule:</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305800" cy="2590800"/>
          </a:xfrm>
        </p:spPr>
        <p:txBody>
          <a:bodyPr rtlCol="0">
            <a:normAutofit/>
          </a:bodyPr>
          <a:lstStyle/>
          <a:p>
            <a:pPr marL="0" indent="-274320" algn="just" fontAlgn="auto">
              <a:spcBef>
                <a:spcPts val="0"/>
              </a:spcBef>
              <a:spcAft>
                <a:spcPts val="0"/>
              </a:spcAft>
              <a:buClr>
                <a:schemeClr val="accent3"/>
              </a:buClr>
              <a:buFont typeface="Wingdings 2"/>
              <a:buNone/>
              <a:defRPr/>
            </a:pPr>
            <a:endParaRPr lang="en-US" sz="2400" i="1" dirty="0"/>
          </a:p>
          <a:p>
            <a:pPr marL="0" indent="-274320" algn="just" fontAlgn="auto">
              <a:spcBef>
                <a:spcPts val="0"/>
              </a:spcBef>
              <a:spcAft>
                <a:spcPts val="0"/>
              </a:spcAft>
              <a:buClr>
                <a:schemeClr val="accent3"/>
              </a:buClr>
              <a:buFont typeface="Wingdings 2"/>
              <a:buNone/>
              <a:defRPr/>
            </a:pPr>
            <a:endParaRPr lang="en-US" b="1" dirty="0" smtClean="0">
              <a:solidFill>
                <a:srgbClr val="FF0000"/>
              </a:solidFill>
            </a:endParaRPr>
          </a:p>
          <a:p>
            <a:pPr marL="0" indent="-274320" algn="just" fontAlgn="auto">
              <a:spcBef>
                <a:spcPts val="0"/>
              </a:spcBef>
              <a:spcAft>
                <a:spcPts val="0"/>
              </a:spcAft>
              <a:buClr>
                <a:schemeClr val="accent3"/>
              </a:buClr>
              <a:buFont typeface="Wingdings 2"/>
              <a:buNone/>
              <a:defRPr/>
            </a:pPr>
            <a:r>
              <a:rPr lang="en-US" dirty="0" smtClean="0">
                <a:solidFill>
                  <a:srgbClr val="FF0000"/>
                </a:solidFill>
              </a:rPr>
              <a:t>“The most important </a:t>
            </a:r>
            <a:r>
              <a:rPr lang="en-US" dirty="0">
                <a:solidFill>
                  <a:srgbClr val="FF0000"/>
                </a:solidFill>
              </a:rPr>
              <a:t>rule with respect to data is to never put yourself into an unrecoverable situation</a:t>
            </a:r>
            <a:r>
              <a:rPr lang="en-US" dirty="0" smtClean="0">
                <a:solidFill>
                  <a:srgbClr val="FF0000"/>
                </a:solidFill>
              </a:rPr>
              <a:t>.” </a:t>
            </a:r>
            <a:endParaRPr lang="en-US" dirty="0">
              <a:solidFill>
                <a:srgbClr val="FF0000"/>
              </a:solidFill>
            </a:endParaRPr>
          </a:p>
          <a:p>
            <a:pPr marL="0" indent="-274320" algn="just" fontAlgn="auto">
              <a:spcBef>
                <a:spcPts val="0"/>
              </a:spcBef>
              <a:spcAft>
                <a:spcPts val="0"/>
              </a:spcAft>
              <a:buClr>
                <a:schemeClr val="accent3"/>
              </a:buClr>
              <a:buFont typeface="Wingdings 2"/>
              <a:buNone/>
              <a:defRPr/>
            </a:pPr>
            <a:endParaRPr lang="en-US" sz="2400" i="1" dirty="0"/>
          </a:p>
          <a:p>
            <a:pPr marL="274320" indent="-274320" fontAlgn="auto">
              <a:spcAft>
                <a:spcPts val="0"/>
              </a:spcAft>
              <a:buClr>
                <a:schemeClr val="accent3"/>
              </a:buClr>
              <a:buFont typeface="Wingdings 2"/>
              <a:buNone/>
              <a:defRPr/>
            </a:pPr>
            <a:endParaRPr lang="en-US" dirty="0"/>
          </a:p>
        </p:txBody>
      </p:sp>
      <p:sp>
        <p:nvSpPr>
          <p:cNvPr id="4" name="TextBox 3"/>
          <p:cNvSpPr txBox="1">
            <a:spLocks noChangeArrowheads="1"/>
          </p:cNvSpPr>
          <p:nvPr/>
        </p:nvSpPr>
        <p:spPr bwMode="auto">
          <a:xfrm>
            <a:off x="1600200" y="4114800"/>
            <a:ext cx="5791200" cy="1570038"/>
          </a:xfrm>
          <a:prstGeom prst="rect">
            <a:avLst/>
          </a:prstGeom>
          <a:noFill/>
          <a:ln w="9525">
            <a:noFill/>
            <a:miter lim="800000"/>
            <a:headEnd/>
            <a:tailEnd/>
          </a:ln>
        </p:spPr>
        <p:txBody>
          <a:bodyPr>
            <a:spAutoFit/>
          </a:bodyPr>
          <a:lstStyle/>
          <a:p>
            <a:pPr algn="just"/>
            <a:r>
              <a:rPr lang="en-US" sz="2400" i="1">
                <a:latin typeface="Constantia" pitchFamily="18" charset="0"/>
              </a:rPr>
              <a:t>The importance of this guideline cannot be stressed enough, but it does not mean that you can never use time saving or performance enhancing options.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3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Oracle Security Components</a:t>
            </a:r>
            <a:endParaRPr lang="en-US" b="1" dirty="0">
              <a:solidFill>
                <a:srgbClr val="FF0000"/>
              </a:solidFill>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961611"/>
            <a:ext cx="8229600" cy="3803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DB ENVIRONMENT</a:t>
            </a:r>
            <a:endParaRPr lang="en-US" b="1" dirty="0">
              <a:solidFill>
                <a:srgbClr val="FF000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3" cstate="print"/>
          <a:srcRect/>
          <a:stretch>
            <a:fillRect/>
          </a:stretch>
        </p:blipFill>
        <p:spPr bwMode="auto">
          <a:xfrm>
            <a:off x="457200" y="1693713"/>
            <a:ext cx="8229600" cy="4338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Security Data in Rest/Access Control</a:t>
            </a:r>
            <a:endParaRPr lang="en-US" b="1" dirty="0">
              <a:solidFill>
                <a:srgbClr val="FF0000"/>
              </a:solidFill>
              <a:effectLst>
                <a:outerShdw blurRad="38100" dist="38100" dir="2700000" algn="tl">
                  <a:srgbClr val="000000">
                    <a:alpha val="43137"/>
                  </a:srgbClr>
                </a:outerShdw>
              </a:effectLst>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1688834"/>
            <a:ext cx="8229600" cy="434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WHAT IS ASO?</a:t>
            </a:r>
            <a:endParaRPr lang="en-US" b="1" dirty="0">
              <a:solidFill>
                <a:srgbClr val="FF0000"/>
              </a:solidFill>
              <a:effectLst>
                <a:outerShdw blurRad="38100" dist="38100" dir="2700000" algn="tl">
                  <a:srgbClr val="000000">
                    <a:alpha val="43137"/>
                  </a:srgbClr>
                </a:outerShdw>
              </a:effectLst>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500062" y="1705769"/>
            <a:ext cx="8143875" cy="431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What Security Problems does ASO solve?</a:t>
            </a:r>
            <a:endParaRPr lang="en-US" b="1" dirty="0">
              <a:solidFill>
                <a:srgbClr val="FF0000"/>
              </a:solidFill>
              <a:effectLst>
                <a:outerShdw blurRad="38100" dist="38100" dir="2700000" algn="tl">
                  <a:srgbClr val="000000">
                    <a:alpha val="43137"/>
                  </a:srgbClr>
                </a:outerShdw>
              </a:effectLst>
            </a:endParaRPr>
          </a:p>
        </p:txBody>
      </p:sp>
      <p:pic>
        <p:nvPicPr>
          <p:cNvPr id="5122" name="Picture 2"/>
          <p:cNvPicPr>
            <a:picLocks noGrp="1" noChangeAspect="1" noChangeArrowheads="1"/>
          </p:cNvPicPr>
          <p:nvPr>
            <p:ph idx="1"/>
          </p:nvPr>
        </p:nvPicPr>
        <p:blipFill>
          <a:blip r:embed="rId3" cstate="print"/>
          <a:srcRect/>
          <a:stretch>
            <a:fillRect/>
          </a:stretch>
        </p:blipFill>
        <p:spPr bwMode="auto">
          <a:xfrm>
            <a:off x="762000" y="2072481"/>
            <a:ext cx="8029575"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ASO BENEFITS</a:t>
            </a:r>
            <a:endParaRPr lang="en-US" b="1" dirty="0">
              <a:solidFill>
                <a:srgbClr val="FF0000"/>
              </a:solidFill>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947737" y="2086769"/>
            <a:ext cx="7248525"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TDE – Transparent Data Encryption</a:t>
            </a:r>
            <a:endParaRPr lang="en-US" b="1" dirty="0">
              <a:solidFill>
                <a:srgbClr val="FF0000"/>
              </a:solidFill>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3" cstate="print"/>
          <a:srcRect/>
          <a:stretch>
            <a:fillRect/>
          </a:stretch>
        </p:blipFill>
        <p:spPr bwMode="auto">
          <a:xfrm>
            <a:off x="572101" y="1600200"/>
            <a:ext cx="799979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TDE – Transparent Data Encryption</a:t>
            </a:r>
            <a:endParaRPr lang="en-US" b="1" dirty="0">
              <a:solidFill>
                <a:srgbClr val="FF0000"/>
              </a:solidFill>
              <a:effectLst>
                <a:outerShdw blurRad="38100" dist="38100" dir="2700000" algn="tl">
                  <a:srgbClr val="000000">
                    <a:alpha val="43137"/>
                  </a:srgbClr>
                </a:outerShdw>
              </a:effectLst>
            </a:endParaRPr>
          </a:p>
        </p:txBody>
      </p:sp>
      <p:pic>
        <p:nvPicPr>
          <p:cNvPr id="8194" name="Picture 2"/>
          <p:cNvPicPr>
            <a:picLocks noGrp="1" noChangeAspect="1" noChangeArrowheads="1"/>
          </p:cNvPicPr>
          <p:nvPr>
            <p:ph idx="1"/>
          </p:nvPr>
        </p:nvPicPr>
        <p:blipFill>
          <a:blip r:embed="rId3" cstate="print"/>
          <a:srcRect/>
          <a:stretch>
            <a:fillRect/>
          </a:stretch>
        </p:blipFill>
        <p:spPr bwMode="auto">
          <a:xfrm>
            <a:off x="615117" y="1600200"/>
            <a:ext cx="791376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TDE – Transparent Data Encryption</a:t>
            </a:r>
            <a:endParaRPr lang="en-US" b="1" dirty="0">
              <a:solidFill>
                <a:srgbClr val="FF0000"/>
              </a:solidFill>
              <a:effectLst>
                <a:outerShdw blurRad="38100" dist="38100" dir="2700000" algn="tl">
                  <a:srgbClr val="000000">
                    <a:alpha val="43137"/>
                  </a:srgbClr>
                </a:outerShdw>
              </a:effectLst>
            </a:endParaRPr>
          </a:p>
        </p:txBody>
      </p:sp>
      <p:pic>
        <p:nvPicPr>
          <p:cNvPr id="9218" name="Picture 2"/>
          <p:cNvPicPr>
            <a:picLocks noGrp="1" noChangeAspect="1" noChangeArrowheads="1"/>
          </p:cNvPicPr>
          <p:nvPr>
            <p:ph idx="1"/>
          </p:nvPr>
        </p:nvPicPr>
        <p:blipFill>
          <a:blip r:embed="rId3" cstate="print"/>
          <a:srcRect/>
          <a:stretch>
            <a:fillRect/>
          </a:stretch>
        </p:blipFill>
        <p:spPr bwMode="auto">
          <a:xfrm>
            <a:off x="651502" y="1600200"/>
            <a:ext cx="784099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SECURING DATA IN MOTION</a:t>
            </a:r>
            <a:endParaRPr lang="en-US" b="1" dirty="0">
              <a:solidFill>
                <a:srgbClr val="FF0000"/>
              </a:solidFill>
              <a:effectLst>
                <a:outerShdw blurRad="38100" dist="38100" dir="2700000" algn="tl">
                  <a:srgbClr val="000000">
                    <a:alpha val="43137"/>
                  </a:srgbClr>
                </a:outerShdw>
              </a:effectLst>
            </a:endParaRPr>
          </a:p>
        </p:txBody>
      </p:sp>
      <p:pic>
        <p:nvPicPr>
          <p:cNvPr id="10242" name="Picture 2"/>
          <p:cNvPicPr>
            <a:picLocks noGrp="1" noChangeAspect="1" noChangeArrowheads="1"/>
          </p:cNvPicPr>
          <p:nvPr>
            <p:ph idx="1"/>
          </p:nvPr>
        </p:nvPicPr>
        <p:blipFill>
          <a:blip r:embed="rId3" cstate="print"/>
          <a:srcRect/>
          <a:stretch>
            <a:fillRect/>
          </a:stretch>
        </p:blipFill>
        <p:spPr bwMode="auto">
          <a:xfrm>
            <a:off x="457200" y="1701389"/>
            <a:ext cx="8229600" cy="4323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rtlCol="0">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Information Security Has Changed</a:t>
            </a:r>
            <a:endParaRPr lang="en-US" b="1" dirty="0">
              <a:solidFill>
                <a:srgbClr val="FF0000"/>
              </a:solidFill>
              <a:effectLst>
                <a:outerShdw blurRad="38100" dist="38100" dir="2700000" algn="tl">
                  <a:srgbClr val="000000">
                    <a:alpha val="43137"/>
                  </a:srgbClr>
                </a:outerShdw>
              </a:effectLst>
            </a:endParaRPr>
          </a:p>
        </p:txBody>
      </p:sp>
      <p:pic>
        <p:nvPicPr>
          <p:cNvPr id="17412" name="Picture 4"/>
          <p:cNvPicPr>
            <a:picLocks noGrp="1" noChangeAspect="1" noChangeArrowheads="1"/>
          </p:cNvPicPr>
          <p:nvPr>
            <p:ph idx="1"/>
          </p:nvPr>
        </p:nvPicPr>
        <p:blipFill>
          <a:blip r:embed="rId3" cstate="print"/>
          <a:srcRect/>
          <a:stretch>
            <a:fillRect/>
          </a:stretch>
        </p:blipFill>
        <p:spPr bwMode="auto">
          <a:xfrm>
            <a:off x="457200" y="2496859"/>
            <a:ext cx="8229600" cy="3769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NETWORK ENCRYPTION</a:t>
            </a:r>
            <a:endParaRPr lang="en-US" b="1" dirty="0">
              <a:solidFill>
                <a:srgbClr val="FF0000"/>
              </a:solidFill>
              <a:effectLst>
                <a:outerShdw blurRad="38100" dist="38100" dir="2700000" algn="tl">
                  <a:srgbClr val="000000">
                    <a:alpha val="43137"/>
                  </a:srgbClr>
                </a:outerShdw>
              </a:effectLst>
            </a:endParaRPr>
          </a:p>
        </p:txBody>
      </p:sp>
      <p:pic>
        <p:nvPicPr>
          <p:cNvPr id="11266" name="Picture 2"/>
          <p:cNvPicPr>
            <a:picLocks noGrp="1" noChangeAspect="1" noChangeArrowheads="1"/>
          </p:cNvPicPr>
          <p:nvPr>
            <p:ph idx="1"/>
          </p:nvPr>
        </p:nvPicPr>
        <p:blipFill>
          <a:blip r:embed="rId3" cstate="print"/>
          <a:srcRect/>
          <a:stretch>
            <a:fillRect/>
          </a:stretch>
        </p:blipFill>
        <p:spPr bwMode="auto">
          <a:xfrm>
            <a:off x="618009" y="1600200"/>
            <a:ext cx="806879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SECURING BACKUP</a:t>
            </a:r>
            <a:endParaRPr lang="en-US" b="1" dirty="0">
              <a:solidFill>
                <a:srgbClr val="FF0000"/>
              </a:solidFill>
              <a:effectLst>
                <a:outerShdw blurRad="38100" dist="38100" dir="2700000" algn="tl">
                  <a:srgbClr val="000000">
                    <a:alpha val="43137"/>
                  </a:srgbClr>
                </a:outerShdw>
              </a:effectLst>
            </a:endParaRPr>
          </a:p>
        </p:txBody>
      </p:sp>
      <p:pic>
        <p:nvPicPr>
          <p:cNvPr id="12290" name="Picture 2"/>
          <p:cNvPicPr>
            <a:picLocks noGrp="1" noChangeAspect="1" noChangeArrowheads="1"/>
          </p:cNvPicPr>
          <p:nvPr>
            <p:ph idx="1"/>
          </p:nvPr>
        </p:nvPicPr>
        <p:blipFill>
          <a:blip r:embed="rId3" cstate="print"/>
          <a:srcRect/>
          <a:stretch>
            <a:fillRect/>
          </a:stretch>
        </p:blipFill>
        <p:spPr bwMode="auto">
          <a:xfrm>
            <a:off x="457200" y="1660833"/>
            <a:ext cx="8229600" cy="4404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SECURING BACKUP</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Examples</a:t>
            </a:r>
            <a:endParaRPr lang="en-US" b="1" dirty="0">
              <a:solidFill>
                <a:srgbClr val="FF0000"/>
              </a:solidFill>
              <a:effectLst>
                <a:outerShdw blurRad="38100" dist="38100" dir="2700000" algn="tl">
                  <a:srgbClr val="000000">
                    <a:alpha val="43137"/>
                  </a:srgbClr>
                </a:outerShdw>
              </a:effectLst>
            </a:endParaRPr>
          </a:p>
        </p:txBody>
      </p:sp>
      <p:pic>
        <p:nvPicPr>
          <p:cNvPr id="13314" name="Picture 2"/>
          <p:cNvPicPr>
            <a:picLocks noGrp="1" noChangeAspect="1" noChangeArrowheads="1"/>
          </p:cNvPicPr>
          <p:nvPr>
            <p:ph idx="1"/>
          </p:nvPr>
        </p:nvPicPr>
        <p:blipFill>
          <a:blip r:embed="rId3" cstate="print"/>
          <a:srcRect/>
          <a:stretch>
            <a:fillRect/>
          </a:stretch>
        </p:blipFill>
        <p:spPr bwMode="auto">
          <a:xfrm>
            <a:off x="704850" y="2405856"/>
            <a:ext cx="7734300"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DATAMASKING</a:t>
            </a:r>
            <a:endParaRPr lang="en-US" b="1" dirty="0">
              <a:solidFill>
                <a:srgbClr val="FF0000"/>
              </a:solidFill>
              <a:effectLst>
                <a:outerShdw blurRad="38100" dist="38100" dir="2700000" algn="tl">
                  <a:srgbClr val="000000">
                    <a:alpha val="43137"/>
                  </a:srgbClr>
                </a:outerShdw>
              </a:effectLst>
            </a:endParaRPr>
          </a:p>
        </p:txBody>
      </p:sp>
      <p:pic>
        <p:nvPicPr>
          <p:cNvPr id="14338" name="Picture 2"/>
          <p:cNvPicPr>
            <a:picLocks noGrp="1" noChangeAspect="1" noChangeArrowheads="1"/>
          </p:cNvPicPr>
          <p:nvPr>
            <p:ph idx="1"/>
          </p:nvPr>
        </p:nvPicPr>
        <p:blipFill>
          <a:blip r:embed="rId3" cstate="print"/>
          <a:srcRect/>
          <a:stretch>
            <a:fillRect/>
          </a:stretch>
        </p:blipFill>
        <p:spPr bwMode="auto">
          <a:xfrm>
            <a:off x="457200" y="1674914"/>
            <a:ext cx="8229600" cy="43765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WHAT IS DATAMASKING?</a:t>
            </a:r>
            <a:endParaRPr lang="en-US" b="1" dirty="0">
              <a:solidFill>
                <a:srgbClr val="FF0000"/>
              </a:solidFill>
              <a:effectLst>
                <a:outerShdw blurRad="38100" dist="38100" dir="2700000" algn="tl">
                  <a:srgbClr val="000000">
                    <a:alpha val="43137"/>
                  </a:srgbClr>
                </a:outerShdw>
              </a:effectLst>
            </a:endParaRPr>
          </a:p>
        </p:txBody>
      </p:sp>
      <p:pic>
        <p:nvPicPr>
          <p:cNvPr id="15362" name="Picture 2"/>
          <p:cNvPicPr>
            <a:picLocks noGrp="1" noChangeAspect="1" noChangeArrowheads="1"/>
          </p:cNvPicPr>
          <p:nvPr>
            <p:ph idx="1"/>
          </p:nvPr>
        </p:nvPicPr>
        <p:blipFill>
          <a:blip r:embed="rId3" cstate="print"/>
          <a:srcRect/>
          <a:stretch>
            <a:fillRect/>
          </a:stretch>
        </p:blipFill>
        <p:spPr bwMode="auto">
          <a:xfrm>
            <a:off x="457200" y="1772633"/>
            <a:ext cx="8229600" cy="4181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PREVENT MODIFICATIONS BY UNAUTHORIZED USERS</a:t>
            </a:r>
            <a:endParaRPr lang="en-US" b="1" dirty="0">
              <a:solidFill>
                <a:srgbClr val="FF0000"/>
              </a:solidFill>
              <a:effectLst>
                <a:outerShdw blurRad="38100" dist="38100" dir="2700000" algn="tl">
                  <a:srgbClr val="000000">
                    <a:alpha val="43137"/>
                  </a:srgbClr>
                </a:outerShdw>
              </a:effectLst>
            </a:endParaRPr>
          </a:p>
        </p:txBody>
      </p:sp>
      <p:pic>
        <p:nvPicPr>
          <p:cNvPr id="16386" name="Picture 2"/>
          <p:cNvPicPr>
            <a:picLocks noGrp="1" noChangeAspect="1" noChangeArrowheads="1"/>
          </p:cNvPicPr>
          <p:nvPr>
            <p:ph idx="1"/>
          </p:nvPr>
        </p:nvPicPr>
        <p:blipFill>
          <a:blip r:embed="rId3" cstate="print"/>
          <a:srcRect/>
          <a:stretch>
            <a:fillRect/>
          </a:stretch>
        </p:blipFill>
        <p:spPr bwMode="auto">
          <a:xfrm>
            <a:off x="457200" y="1993178"/>
            <a:ext cx="8229600" cy="4255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WHAT IS DATA VAULT?</a:t>
            </a:r>
            <a:endParaRPr lang="en-US" b="1" dirty="0">
              <a:solidFill>
                <a:srgbClr val="FF0000"/>
              </a:solidFill>
              <a:effectLst>
                <a:outerShdw blurRad="38100" dist="38100" dir="2700000" algn="tl">
                  <a:srgbClr val="000000">
                    <a:alpha val="43137"/>
                  </a:srgbClr>
                </a:outerShdw>
              </a:effectLst>
            </a:endParaRPr>
          </a:p>
        </p:txBody>
      </p:sp>
      <p:pic>
        <p:nvPicPr>
          <p:cNvPr id="17410" name="Picture 2"/>
          <p:cNvPicPr>
            <a:picLocks noGrp="1" noChangeAspect="1" noChangeArrowheads="1"/>
          </p:cNvPicPr>
          <p:nvPr>
            <p:ph idx="1"/>
          </p:nvPr>
        </p:nvPicPr>
        <p:blipFill>
          <a:blip r:embed="rId3" cstate="print"/>
          <a:srcRect/>
          <a:stretch>
            <a:fillRect/>
          </a:stretch>
        </p:blipFill>
        <p:spPr bwMode="auto">
          <a:xfrm>
            <a:off x="1057275" y="1905794"/>
            <a:ext cx="7029450" cy="39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DATA VAULT HELP TO SOLVE:</a:t>
            </a:r>
            <a:endParaRPr lang="en-US" b="1" dirty="0">
              <a:solidFill>
                <a:srgbClr val="FF0000"/>
              </a:solidFill>
              <a:effectLst>
                <a:outerShdw blurRad="38100" dist="38100" dir="2700000" algn="tl">
                  <a:srgbClr val="000000">
                    <a:alpha val="43137"/>
                  </a:srgbClr>
                </a:outerShdw>
              </a:effectLst>
            </a:endParaRPr>
          </a:p>
        </p:txBody>
      </p:sp>
      <p:pic>
        <p:nvPicPr>
          <p:cNvPr id="18434" name="Picture 2"/>
          <p:cNvPicPr>
            <a:picLocks noGrp="1" noChangeAspect="1" noChangeArrowheads="1"/>
          </p:cNvPicPr>
          <p:nvPr>
            <p:ph idx="1"/>
          </p:nvPr>
        </p:nvPicPr>
        <p:blipFill>
          <a:blip r:embed="rId3" cstate="print"/>
          <a:srcRect/>
          <a:stretch>
            <a:fillRect/>
          </a:stretch>
        </p:blipFill>
        <p:spPr bwMode="auto">
          <a:xfrm>
            <a:off x="685800" y="1996281"/>
            <a:ext cx="77724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DATA VAULT Vs</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VPD and OLS</a:t>
            </a:r>
            <a:endParaRPr lang="en-US" b="1" dirty="0">
              <a:solidFill>
                <a:srgbClr val="FF0000"/>
              </a:solidFill>
              <a:effectLst>
                <a:outerShdw blurRad="38100" dist="38100" dir="2700000" algn="tl">
                  <a:srgbClr val="000000">
                    <a:alpha val="43137"/>
                  </a:srgbClr>
                </a:outerShdw>
              </a:effectLst>
            </a:endParaRPr>
          </a:p>
        </p:txBody>
      </p:sp>
      <p:pic>
        <p:nvPicPr>
          <p:cNvPr id="19458" name="Picture 2"/>
          <p:cNvPicPr>
            <a:picLocks noGrp="1" noChangeAspect="1" noChangeArrowheads="1"/>
          </p:cNvPicPr>
          <p:nvPr>
            <p:ph idx="1"/>
          </p:nvPr>
        </p:nvPicPr>
        <p:blipFill>
          <a:blip r:embed="rId3" cstate="print"/>
          <a:srcRect/>
          <a:stretch>
            <a:fillRect/>
          </a:stretch>
        </p:blipFill>
        <p:spPr bwMode="auto">
          <a:xfrm>
            <a:off x="754211" y="1951037"/>
            <a:ext cx="785638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DATABASE VAULT Realms and Rule</a:t>
            </a:r>
            <a:endParaRPr lang="en-US" b="1" dirty="0">
              <a:solidFill>
                <a:srgbClr val="FF0000"/>
              </a:solidFill>
              <a:effectLst>
                <a:outerShdw blurRad="38100" dist="38100" dir="2700000" algn="tl">
                  <a:srgbClr val="000000">
                    <a:alpha val="43137"/>
                  </a:srgbClr>
                </a:outerShdw>
              </a:effectLst>
            </a:endParaRPr>
          </a:p>
        </p:txBody>
      </p:sp>
      <p:pic>
        <p:nvPicPr>
          <p:cNvPr id="20482" name="Picture 2"/>
          <p:cNvPicPr>
            <a:picLocks noGrp="1" noChangeAspect="1" noChangeArrowheads="1"/>
          </p:cNvPicPr>
          <p:nvPr>
            <p:ph idx="1"/>
          </p:nvPr>
        </p:nvPicPr>
        <p:blipFill>
          <a:blip r:embed="rId3" cstate="print"/>
          <a:srcRect/>
          <a:stretch>
            <a:fillRect/>
          </a:stretch>
        </p:blipFill>
        <p:spPr bwMode="auto">
          <a:xfrm>
            <a:off x="726665" y="1600200"/>
            <a:ext cx="769066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rtlCol="0">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Hacking Steps</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eaLnBrk="1" hangingPunct="1">
              <a:buFont typeface="Wingdings 2" pitchFamily="18" charset="2"/>
              <a:buNone/>
            </a:pPr>
            <a:endParaRPr lang="en-US" dirty="0" smtClean="0"/>
          </a:p>
          <a:p>
            <a:pPr eaLnBrk="1" hangingPunct="1">
              <a:buFont typeface="Wingdings 2" pitchFamily="18" charset="2"/>
              <a:buNone/>
            </a:pPr>
            <a:endParaRPr lang="en-US" dirty="0" smtClean="0"/>
          </a:p>
        </p:txBody>
      </p:sp>
      <p:pic>
        <p:nvPicPr>
          <p:cNvPr id="18436" name="Picture 4"/>
          <p:cNvPicPr>
            <a:picLocks noChangeAspect="1" noChangeArrowheads="1"/>
          </p:cNvPicPr>
          <p:nvPr/>
        </p:nvPicPr>
        <p:blipFill>
          <a:blip r:embed="rId3" cstate="print"/>
          <a:srcRect/>
          <a:stretch>
            <a:fillRect/>
          </a:stretch>
        </p:blipFill>
        <p:spPr bwMode="auto">
          <a:xfrm>
            <a:off x="204788" y="1762125"/>
            <a:ext cx="8734425"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DATA VAULT REPORTS</a:t>
            </a:r>
            <a:endParaRPr lang="en-US" b="1" dirty="0">
              <a:solidFill>
                <a:srgbClr val="FF0000"/>
              </a:solidFill>
              <a:effectLst>
                <a:outerShdw blurRad="38100" dist="38100" dir="2700000" algn="tl">
                  <a:srgbClr val="000000">
                    <a:alpha val="43137"/>
                  </a:srgbClr>
                </a:outerShdw>
              </a:effectLst>
            </a:endParaRPr>
          </a:p>
        </p:txBody>
      </p:sp>
      <p:pic>
        <p:nvPicPr>
          <p:cNvPr id="21506" name="Picture 2"/>
          <p:cNvPicPr>
            <a:picLocks noGrp="1" noChangeAspect="1" noChangeArrowheads="1"/>
          </p:cNvPicPr>
          <p:nvPr>
            <p:ph idx="1"/>
          </p:nvPr>
        </p:nvPicPr>
        <p:blipFill>
          <a:blip r:embed="rId3" cstate="print"/>
          <a:srcRect/>
          <a:stretch>
            <a:fillRect/>
          </a:stretch>
        </p:blipFill>
        <p:spPr bwMode="auto">
          <a:xfrm>
            <a:off x="457200" y="1617941"/>
            <a:ext cx="8229600" cy="449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DATA VAULT EXAMPLES</a:t>
            </a:r>
            <a:endParaRPr lang="en-US" b="1" dirty="0">
              <a:solidFill>
                <a:srgbClr val="FF0000"/>
              </a:solidFill>
              <a:effectLst>
                <a:outerShdw blurRad="38100" dist="38100" dir="2700000" algn="tl">
                  <a:srgbClr val="000000">
                    <a:alpha val="43137"/>
                  </a:srgbClr>
                </a:outerShdw>
              </a:effectLst>
            </a:endParaRPr>
          </a:p>
        </p:txBody>
      </p:sp>
      <p:pic>
        <p:nvPicPr>
          <p:cNvPr id="22530" name="Picture 2"/>
          <p:cNvPicPr>
            <a:picLocks noGrp="1" noChangeAspect="1" noChangeArrowheads="1"/>
          </p:cNvPicPr>
          <p:nvPr>
            <p:ph idx="1"/>
          </p:nvPr>
        </p:nvPicPr>
        <p:blipFill>
          <a:blip r:embed="rId3" cstate="print"/>
          <a:srcRect/>
          <a:stretch>
            <a:fillRect/>
          </a:stretch>
        </p:blipFill>
        <p:spPr bwMode="auto">
          <a:xfrm>
            <a:off x="828857" y="1600200"/>
            <a:ext cx="7486285"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HIGHLY SECURED ENVIROMENTS AUDIT VALT</a:t>
            </a:r>
            <a:endParaRPr lang="en-US" b="1" dirty="0">
              <a:solidFill>
                <a:srgbClr val="FF0000"/>
              </a:solidFill>
              <a:effectLst>
                <a:outerShdw blurRad="38100" dist="38100" dir="2700000" algn="tl">
                  <a:srgbClr val="000000">
                    <a:alpha val="43137"/>
                  </a:srgbClr>
                </a:outerShdw>
              </a:effectLst>
            </a:endParaRPr>
          </a:p>
        </p:txBody>
      </p:sp>
      <p:pic>
        <p:nvPicPr>
          <p:cNvPr id="23554" name="Picture 2"/>
          <p:cNvPicPr>
            <a:picLocks noGrp="1" noChangeAspect="1" noChangeArrowheads="1"/>
          </p:cNvPicPr>
          <p:nvPr>
            <p:ph idx="1"/>
          </p:nvPr>
        </p:nvPicPr>
        <p:blipFill>
          <a:blip r:embed="rId3" cstate="print"/>
          <a:srcRect/>
          <a:stretch>
            <a:fillRect/>
          </a:stretch>
        </p:blipFill>
        <p:spPr bwMode="auto">
          <a:xfrm>
            <a:off x="460629" y="1798637"/>
            <a:ext cx="822274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AUDIT VAULT EXAMPLES</a:t>
            </a:r>
            <a:endParaRPr lang="en-US" b="1" dirty="0">
              <a:solidFill>
                <a:srgbClr val="FF0000"/>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p:txBody>
          <a:bodyPr/>
          <a:lstStyle/>
          <a:p>
            <a:endParaRPr lang="en-NZ"/>
          </a:p>
        </p:txBody>
      </p:sp>
      <p:pic>
        <p:nvPicPr>
          <p:cNvPr id="24578" name="Picture 2"/>
          <p:cNvPicPr>
            <a:picLocks noChangeAspect="1" noChangeArrowheads="1"/>
          </p:cNvPicPr>
          <p:nvPr/>
        </p:nvPicPr>
        <p:blipFill>
          <a:blip r:embed="rId3" cstate="print"/>
          <a:srcRect/>
          <a:stretch>
            <a:fillRect/>
          </a:stretch>
        </p:blipFill>
        <p:spPr bwMode="auto">
          <a:xfrm>
            <a:off x="71438" y="1638300"/>
            <a:ext cx="9001125"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AUDIT VAULT REPORTS</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Who, What, When, Where </a:t>
            </a:r>
            <a:endParaRPr lang="en-US" b="1" dirty="0">
              <a:solidFill>
                <a:srgbClr val="FF0000"/>
              </a:solidFill>
              <a:effectLst>
                <a:outerShdw blurRad="38100" dist="38100" dir="2700000" algn="tl">
                  <a:srgbClr val="000000">
                    <a:alpha val="43137"/>
                  </a:srgbClr>
                </a:outerShdw>
              </a:effectLst>
            </a:endParaRPr>
          </a:p>
        </p:txBody>
      </p:sp>
      <p:pic>
        <p:nvPicPr>
          <p:cNvPr id="25602" name="Picture 2"/>
          <p:cNvPicPr>
            <a:picLocks noGrp="1" noChangeAspect="1" noChangeArrowheads="1"/>
          </p:cNvPicPr>
          <p:nvPr>
            <p:ph idx="1"/>
          </p:nvPr>
        </p:nvPicPr>
        <p:blipFill>
          <a:blip r:embed="rId3" cstate="print"/>
          <a:srcRect/>
          <a:stretch>
            <a:fillRect/>
          </a:stretch>
        </p:blipFill>
        <p:spPr bwMode="auto">
          <a:xfrm>
            <a:off x="457200" y="1954296"/>
            <a:ext cx="8229600" cy="4217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AUDIT VAULT DASHBOARD</a:t>
            </a:r>
            <a:endParaRPr lang="en-US" b="1" dirty="0">
              <a:solidFill>
                <a:srgbClr val="FF0000"/>
              </a:solidFill>
              <a:effectLst>
                <a:outerShdw blurRad="38100" dist="38100" dir="2700000" algn="tl">
                  <a:srgbClr val="000000">
                    <a:alpha val="43137"/>
                  </a:srgbClr>
                </a:outerShdw>
              </a:effectLst>
            </a:endParaRPr>
          </a:p>
        </p:txBody>
      </p:sp>
      <p:pic>
        <p:nvPicPr>
          <p:cNvPr id="26626" name="Picture 2"/>
          <p:cNvPicPr>
            <a:picLocks noGrp="1" noChangeAspect="1" noChangeArrowheads="1"/>
          </p:cNvPicPr>
          <p:nvPr>
            <p:ph idx="1"/>
          </p:nvPr>
        </p:nvPicPr>
        <p:blipFill>
          <a:blip r:embed="rId3" cstate="print"/>
          <a:srcRect/>
          <a:stretch>
            <a:fillRect/>
          </a:stretch>
        </p:blipFill>
        <p:spPr bwMode="auto">
          <a:xfrm>
            <a:off x="954865" y="1600200"/>
            <a:ext cx="723427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143000"/>
          </a:xfrm>
        </p:spPr>
        <p:txBody>
          <a:bodyPr rtlCol="0">
            <a:no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AUDIT VAULT SUMMARY</a:t>
            </a:r>
            <a:endParaRPr lang="en-US" b="1" dirty="0">
              <a:solidFill>
                <a:srgbClr val="FF0000"/>
              </a:solidFill>
              <a:effectLst>
                <a:outerShdw blurRad="38100" dist="38100" dir="2700000" algn="tl">
                  <a:srgbClr val="000000">
                    <a:alpha val="43137"/>
                  </a:srgbClr>
                </a:outerShdw>
              </a:effectLst>
            </a:endParaRPr>
          </a:p>
        </p:txBody>
      </p:sp>
      <p:pic>
        <p:nvPicPr>
          <p:cNvPr id="27650" name="Picture 2"/>
          <p:cNvPicPr>
            <a:picLocks noGrp="1" noChangeAspect="1" noChangeArrowheads="1"/>
          </p:cNvPicPr>
          <p:nvPr>
            <p:ph idx="1"/>
          </p:nvPr>
        </p:nvPicPr>
        <p:blipFill>
          <a:blip r:embed="rId3" cstate="print"/>
          <a:srcRect/>
          <a:stretch>
            <a:fillRect/>
          </a:stretch>
        </p:blipFill>
        <p:spPr bwMode="auto">
          <a:xfrm>
            <a:off x="457200" y="1694250"/>
            <a:ext cx="8229600" cy="4337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PROGRAM</a:t>
            </a:r>
            <a:endParaRPr lang="en-NZ" dirty="0"/>
          </a:p>
        </p:txBody>
      </p:sp>
      <p:pic>
        <p:nvPicPr>
          <p:cNvPr id="4" name="Content Placeholder 3" descr="oracle_ace_blk.gif"/>
          <p:cNvPicPr>
            <a:picLocks noGrp="1" noChangeAspect="1"/>
          </p:cNvPicPr>
          <p:nvPr>
            <p:ph idx="1"/>
          </p:nvPr>
        </p:nvPicPr>
        <p:blipFill>
          <a:blip r:embed="rId3" cstate="print"/>
          <a:stretch>
            <a:fillRect/>
          </a:stretch>
        </p:blipFill>
        <p:spPr>
          <a:xfrm>
            <a:off x="1828800" y="609600"/>
            <a:ext cx="1779221" cy="447675"/>
          </a:xfrm>
        </p:spPr>
      </p:pic>
      <p:pic>
        <p:nvPicPr>
          <p:cNvPr id="5" name="Picture 4" descr="ace-director.gif"/>
          <p:cNvPicPr>
            <a:picLocks noChangeAspect="1"/>
          </p:cNvPicPr>
          <p:nvPr/>
        </p:nvPicPr>
        <p:blipFill>
          <a:blip r:embed="rId4" cstate="print"/>
          <a:stretch>
            <a:fillRect/>
          </a:stretch>
        </p:blipFill>
        <p:spPr>
          <a:xfrm>
            <a:off x="6400800" y="762000"/>
            <a:ext cx="171450" cy="171450"/>
          </a:xfrm>
          <a:prstGeom prst="rect">
            <a:avLst/>
          </a:prstGeom>
        </p:spPr>
      </p:pic>
      <p:pic>
        <p:nvPicPr>
          <p:cNvPr id="6" name="Picture 5" descr="ace_2.gif"/>
          <p:cNvPicPr>
            <a:picLocks noChangeAspect="1"/>
          </p:cNvPicPr>
          <p:nvPr/>
        </p:nvPicPr>
        <p:blipFill>
          <a:blip r:embed="rId5" cstate="print"/>
          <a:stretch>
            <a:fillRect/>
          </a:stretch>
        </p:blipFill>
        <p:spPr>
          <a:xfrm>
            <a:off x="6172200" y="762000"/>
            <a:ext cx="171450" cy="171450"/>
          </a:xfrm>
          <a:prstGeom prst="rect">
            <a:avLst/>
          </a:prstGeom>
        </p:spPr>
      </p:pic>
      <p:sp>
        <p:nvSpPr>
          <p:cNvPr id="7" name="Rectangle 6"/>
          <p:cNvSpPr/>
          <p:nvPr/>
        </p:nvSpPr>
        <p:spPr>
          <a:xfrm>
            <a:off x="381000" y="2274838"/>
            <a:ext cx="8382000" cy="1200329"/>
          </a:xfrm>
          <a:prstGeom prst="rect">
            <a:avLst/>
          </a:prstGeom>
        </p:spPr>
        <p:txBody>
          <a:bodyPr wrap="square">
            <a:spAutoFit/>
          </a:bodyPr>
          <a:lstStyle/>
          <a:p>
            <a:pPr algn="just"/>
            <a:r>
              <a:rPr lang="en-NZ" dirty="0" smtClean="0"/>
              <a:t>The </a:t>
            </a:r>
            <a:r>
              <a:rPr lang="en-NZ" dirty="0" smtClean="0">
                <a:hlinkClick r:id="rId6" action="ppaction://hlinkfile"/>
              </a:rPr>
              <a:t>Oracle ACE Program</a:t>
            </a:r>
            <a:r>
              <a:rPr lang="en-NZ" dirty="0" smtClean="0"/>
              <a:t> is designed to recognize and reward members of the Oracle Technology and Applications communities for their contributions to those communities. These individuals are technically proficient (when applicable) and willingly share their knowledge and experiences.</a:t>
            </a:r>
            <a:endParaRPr lang="en-NZ" dirty="0"/>
          </a:p>
        </p:txBody>
      </p:sp>
      <p:sp>
        <p:nvSpPr>
          <p:cNvPr id="8" name="Rectangle 7"/>
          <p:cNvSpPr/>
          <p:nvPr/>
        </p:nvSpPr>
        <p:spPr>
          <a:xfrm>
            <a:off x="457200" y="3635276"/>
            <a:ext cx="8382000" cy="2585323"/>
          </a:xfrm>
          <a:prstGeom prst="rect">
            <a:avLst/>
          </a:prstGeom>
        </p:spPr>
        <p:txBody>
          <a:bodyPr wrap="square">
            <a:spAutoFit/>
          </a:bodyPr>
          <a:lstStyle/>
          <a:p>
            <a:r>
              <a:rPr lang="en-NZ" dirty="0" smtClean="0"/>
              <a:t>The program comprises two levels</a:t>
            </a:r>
            <a:r>
              <a:rPr lang="en-NZ" b="1" dirty="0" smtClean="0">
                <a:solidFill>
                  <a:srgbClr val="FF0000"/>
                </a:solidFill>
              </a:rPr>
              <a:t>: Oracle ACE and Oracle ACE Director. </a:t>
            </a:r>
          </a:p>
          <a:p>
            <a:endParaRPr lang="en-NZ" b="1" dirty="0" smtClean="0">
              <a:solidFill>
                <a:srgbClr val="FF0000"/>
              </a:solidFill>
            </a:endParaRPr>
          </a:p>
          <a:p>
            <a:pPr algn="just"/>
            <a:r>
              <a:rPr lang="en-NZ" dirty="0" smtClean="0"/>
              <a:t>The former designation is Oracle's way of saying "thank you" to community contributors for their efforts; we (and the community) appreciate their enthusiasm. The latter designation is for community enthusiasts who not only share their knowledge (usually in extraordinary ways), but also want to increase their community advocacy and work more proactively with Oracle to find opportunities for the same. In this sense, Oracle ACE is "backward looking" and Oracle ACE Director is "forward looking." </a:t>
            </a:r>
            <a:endParaRPr lang="en-N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PROGRAM</a:t>
            </a:r>
            <a:endParaRPr lang="en-NZ" dirty="0"/>
          </a:p>
        </p:txBody>
      </p:sp>
      <p:pic>
        <p:nvPicPr>
          <p:cNvPr id="4" name="Content Placeholder 3" descr="oracle_ace_blk.gif"/>
          <p:cNvPicPr>
            <a:picLocks noGrp="1" noChangeAspect="1"/>
          </p:cNvPicPr>
          <p:nvPr>
            <p:ph idx="1"/>
          </p:nvPr>
        </p:nvPicPr>
        <p:blipFill>
          <a:blip r:embed="rId3" cstate="print"/>
          <a:stretch>
            <a:fillRect/>
          </a:stretch>
        </p:blipFill>
        <p:spPr>
          <a:xfrm>
            <a:off x="1828800" y="609600"/>
            <a:ext cx="1779221" cy="447675"/>
          </a:xfrm>
        </p:spPr>
      </p:pic>
      <p:pic>
        <p:nvPicPr>
          <p:cNvPr id="5" name="Picture 4" descr="ace-director.gif"/>
          <p:cNvPicPr>
            <a:picLocks noChangeAspect="1"/>
          </p:cNvPicPr>
          <p:nvPr/>
        </p:nvPicPr>
        <p:blipFill>
          <a:blip r:embed="rId4" cstate="print"/>
          <a:stretch>
            <a:fillRect/>
          </a:stretch>
        </p:blipFill>
        <p:spPr>
          <a:xfrm>
            <a:off x="6400800" y="762000"/>
            <a:ext cx="171450" cy="171450"/>
          </a:xfrm>
          <a:prstGeom prst="rect">
            <a:avLst/>
          </a:prstGeom>
        </p:spPr>
      </p:pic>
      <p:pic>
        <p:nvPicPr>
          <p:cNvPr id="6" name="Picture 5" descr="ace_2.gif"/>
          <p:cNvPicPr>
            <a:picLocks noChangeAspect="1"/>
          </p:cNvPicPr>
          <p:nvPr/>
        </p:nvPicPr>
        <p:blipFill>
          <a:blip r:embed="rId5" cstate="print"/>
          <a:stretch>
            <a:fillRect/>
          </a:stretch>
        </p:blipFill>
        <p:spPr>
          <a:xfrm>
            <a:off x="6172200" y="762000"/>
            <a:ext cx="171450" cy="171450"/>
          </a:xfrm>
          <a:prstGeom prst="rect">
            <a:avLst/>
          </a:prstGeom>
        </p:spPr>
      </p:pic>
      <p:pic>
        <p:nvPicPr>
          <p:cNvPr id="107522" name="Picture 2"/>
          <p:cNvPicPr>
            <a:picLocks noChangeAspect="1" noChangeArrowheads="1"/>
          </p:cNvPicPr>
          <p:nvPr/>
        </p:nvPicPr>
        <p:blipFill>
          <a:blip r:embed="rId6" cstate="print"/>
          <a:srcRect/>
          <a:stretch>
            <a:fillRect/>
          </a:stretch>
        </p:blipFill>
        <p:spPr bwMode="auto">
          <a:xfrm>
            <a:off x="914400" y="1981200"/>
            <a:ext cx="7286625"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PROGRAM</a:t>
            </a:r>
            <a:endParaRPr lang="en-NZ" dirty="0"/>
          </a:p>
        </p:txBody>
      </p:sp>
      <p:pic>
        <p:nvPicPr>
          <p:cNvPr id="4" name="Content Placeholder 3" descr="oracle_ace_blk.gif"/>
          <p:cNvPicPr>
            <a:picLocks noGrp="1" noChangeAspect="1"/>
          </p:cNvPicPr>
          <p:nvPr>
            <p:ph idx="1"/>
          </p:nvPr>
        </p:nvPicPr>
        <p:blipFill>
          <a:blip r:embed="rId3" cstate="print"/>
          <a:stretch>
            <a:fillRect/>
          </a:stretch>
        </p:blipFill>
        <p:spPr>
          <a:xfrm>
            <a:off x="1828800" y="609600"/>
            <a:ext cx="1779221" cy="447675"/>
          </a:xfrm>
        </p:spPr>
      </p:pic>
      <p:pic>
        <p:nvPicPr>
          <p:cNvPr id="5" name="Picture 4" descr="ace-director.gif"/>
          <p:cNvPicPr>
            <a:picLocks noChangeAspect="1"/>
          </p:cNvPicPr>
          <p:nvPr/>
        </p:nvPicPr>
        <p:blipFill>
          <a:blip r:embed="rId4" cstate="print"/>
          <a:stretch>
            <a:fillRect/>
          </a:stretch>
        </p:blipFill>
        <p:spPr>
          <a:xfrm>
            <a:off x="6400800" y="762000"/>
            <a:ext cx="171450" cy="171450"/>
          </a:xfrm>
          <a:prstGeom prst="rect">
            <a:avLst/>
          </a:prstGeom>
        </p:spPr>
      </p:pic>
      <p:pic>
        <p:nvPicPr>
          <p:cNvPr id="6" name="Picture 5" descr="ace_2.gif"/>
          <p:cNvPicPr>
            <a:picLocks noChangeAspect="1"/>
          </p:cNvPicPr>
          <p:nvPr/>
        </p:nvPicPr>
        <p:blipFill>
          <a:blip r:embed="rId5" cstate="print"/>
          <a:stretch>
            <a:fillRect/>
          </a:stretch>
        </p:blipFill>
        <p:spPr>
          <a:xfrm>
            <a:off x="6172200" y="762000"/>
            <a:ext cx="171450" cy="171450"/>
          </a:xfrm>
          <a:prstGeom prst="rect">
            <a:avLst/>
          </a:prstGeom>
        </p:spPr>
      </p:pic>
      <p:pic>
        <p:nvPicPr>
          <p:cNvPr id="108546" name="Picture 2"/>
          <p:cNvPicPr>
            <a:picLocks noChangeAspect="1" noChangeArrowheads="1"/>
          </p:cNvPicPr>
          <p:nvPr/>
        </p:nvPicPr>
        <p:blipFill>
          <a:blip r:embed="rId6" cstate="print"/>
          <a:srcRect/>
          <a:stretch>
            <a:fillRect/>
          </a:stretch>
        </p:blipFill>
        <p:spPr bwMode="auto">
          <a:xfrm>
            <a:off x="400050" y="1524000"/>
            <a:ext cx="8286750" cy="45582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rtlCol="0">
            <a:normAutofit fontScale="90000"/>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OFFICIAL STATISTICS</a:t>
            </a:r>
            <a:br>
              <a:rPr lang="en-US" b="1" dirty="0" smtClean="0">
                <a:solidFill>
                  <a:srgbClr val="FF0000"/>
                </a:solidFill>
                <a:effectLst>
                  <a:outerShdw blurRad="38100" dist="38100" dir="2700000" algn="tl">
                    <a:srgbClr val="000000">
                      <a:alpha val="43137"/>
                    </a:srgbClr>
                  </a:outerShdw>
                </a:effectLst>
              </a:rPr>
            </a:br>
            <a:r>
              <a:rPr lang="en-US" b="1" dirty="0" smtClean="0">
                <a:solidFill>
                  <a:srgbClr val="FF0000"/>
                </a:solidFill>
                <a:effectLst>
                  <a:outerShdw blurRad="38100" dist="38100" dir="2700000" algn="tl">
                    <a:srgbClr val="000000">
                      <a:alpha val="43137"/>
                    </a:srgbClr>
                  </a:outerShdw>
                </a:effectLst>
              </a:rPr>
              <a:t>from Secret Service Germany</a:t>
            </a:r>
            <a:endParaRPr lang="en-US" b="1" dirty="0">
              <a:solidFill>
                <a:srgbClr val="FF0000"/>
              </a:solidFill>
              <a:effectLst>
                <a:outerShdw blurRad="38100" dist="38100" dir="2700000" algn="tl">
                  <a:srgbClr val="000000">
                    <a:alpha val="43137"/>
                  </a:srgbClr>
                </a:outerShdw>
              </a:effectLst>
            </a:endParaRPr>
          </a:p>
        </p:txBody>
      </p:sp>
      <p:sp>
        <p:nvSpPr>
          <p:cNvPr id="102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onstantia" pitchFamily="18" charset="0"/>
            </a:endParaRPr>
          </a:p>
        </p:txBody>
      </p:sp>
      <p:pic>
        <p:nvPicPr>
          <p:cNvPr id="1029" name="Picture 5"/>
          <p:cNvPicPr>
            <a:picLocks noChangeAspect="1" noChangeArrowheads="1"/>
          </p:cNvPicPr>
          <p:nvPr/>
        </p:nvPicPr>
        <p:blipFill>
          <a:blip r:embed="rId3" cstate="print"/>
          <a:srcRect/>
          <a:stretch>
            <a:fillRect/>
          </a:stretch>
        </p:blipFill>
        <p:spPr bwMode="auto">
          <a:xfrm>
            <a:off x="204788" y="2028825"/>
            <a:ext cx="8734425"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PROGRAM</a:t>
            </a:r>
            <a:endParaRPr lang="en-NZ" dirty="0"/>
          </a:p>
        </p:txBody>
      </p:sp>
      <p:pic>
        <p:nvPicPr>
          <p:cNvPr id="4" name="Content Placeholder 3" descr="oracle_ace_blk.gif"/>
          <p:cNvPicPr>
            <a:picLocks noGrp="1" noChangeAspect="1"/>
          </p:cNvPicPr>
          <p:nvPr>
            <p:ph idx="1"/>
          </p:nvPr>
        </p:nvPicPr>
        <p:blipFill>
          <a:blip r:embed="rId3" cstate="print"/>
          <a:stretch>
            <a:fillRect/>
          </a:stretch>
        </p:blipFill>
        <p:spPr>
          <a:xfrm>
            <a:off x="1828800" y="609600"/>
            <a:ext cx="1779221" cy="447675"/>
          </a:xfrm>
        </p:spPr>
      </p:pic>
      <p:pic>
        <p:nvPicPr>
          <p:cNvPr id="5" name="Picture 4" descr="ace-director.gif"/>
          <p:cNvPicPr>
            <a:picLocks noChangeAspect="1"/>
          </p:cNvPicPr>
          <p:nvPr/>
        </p:nvPicPr>
        <p:blipFill>
          <a:blip r:embed="rId4" cstate="print"/>
          <a:stretch>
            <a:fillRect/>
          </a:stretch>
        </p:blipFill>
        <p:spPr>
          <a:xfrm>
            <a:off x="6400800" y="762000"/>
            <a:ext cx="171450" cy="171450"/>
          </a:xfrm>
          <a:prstGeom prst="rect">
            <a:avLst/>
          </a:prstGeom>
        </p:spPr>
      </p:pic>
      <p:pic>
        <p:nvPicPr>
          <p:cNvPr id="6" name="Picture 5" descr="ace_2.gif"/>
          <p:cNvPicPr>
            <a:picLocks noChangeAspect="1"/>
          </p:cNvPicPr>
          <p:nvPr/>
        </p:nvPicPr>
        <p:blipFill>
          <a:blip r:embed="rId5" cstate="print"/>
          <a:stretch>
            <a:fillRect/>
          </a:stretch>
        </p:blipFill>
        <p:spPr>
          <a:xfrm>
            <a:off x="6172200" y="762000"/>
            <a:ext cx="171450" cy="171450"/>
          </a:xfrm>
          <a:prstGeom prst="rect">
            <a:avLst/>
          </a:prstGeom>
        </p:spPr>
      </p:pic>
      <p:pic>
        <p:nvPicPr>
          <p:cNvPr id="109570" name="Picture 2"/>
          <p:cNvPicPr>
            <a:picLocks noChangeAspect="1" noChangeArrowheads="1"/>
          </p:cNvPicPr>
          <p:nvPr/>
        </p:nvPicPr>
        <p:blipFill>
          <a:blip r:embed="rId6" cstate="print"/>
          <a:srcRect/>
          <a:stretch>
            <a:fillRect/>
          </a:stretch>
        </p:blipFill>
        <p:spPr bwMode="auto">
          <a:xfrm>
            <a:off x="304800" y="1371600"/>
            <a:ext cx="8648700" cy="503503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763"/>
            <a:ext cx="8229600" cy="4389437"/>
          </a:xfrm>
        </p:spPr>
        <p:txBody>
          <a:bodyPr rtlCol="0">
            <a:normAutofit/>
          </a:bodyPr>
          <a:lstStyle/>
          <a:p>
            <a:pPr marL="274320" indent="-274320" algn="ctr" eaLnBrk="1" fontAlgn="auto" hangingPunct="1">
              <a:spcAft>
                <a:spcPts val="0"/>
              </a:spcAft>
              <a:buClr>
                <a:schemeClr val="accent3"/>
              </a:buClr>
              <a:buFont typeface="Wingdings 2"/>
              <a:buNone/>
              <a:defRPr/>
            </a:pPr>
            <a:endParaRPr lang="en-US" sz="7200" dirty="0" smtClean="0"/>
          </a:p>
          <a:p>
            <a:pPr marL="274320" indent="-274320" algn="ctr" eaLnBrk="1" fontAlgn="auto" hangingPunct="1">
              <a:spcAft>
                <a:spcPts val="0"/>
              </a:spcAft>
              <a:buClr>
                <a:schemeClr val="accent3"/>
              </a:buClr>
              <a:buFont typeface="Wingdings 2"/>
              <a:buNone/>
              <a:defRPr/>
            </a:pPr>
            <a:r>
              <a:rPr lang="en-US" sz="8000" b="1" dirty="0" smtClean="0">
                <a:solidFill>
                  <a:srgbClr val="FF0000"/>
                </a:solidFill>
                <a:effectLst>
                  <a:outerShdw blurRad="38100" dist="38100" dir="2700000" algn="tl">
                    <a:srgbClr val="000000">
                      <a:alpha val="43137"/>
                    </a:srgbClr>
                  </a:outerShdw>
                </a:effectLst>
              </a:rPr>
              <a:t>Questions?</a:t>
            </a:r>
          </a:p>
          <a:p>
            <a:pPr marL="274320" indent="-274320" algn="ctr" eaLnBrk="1" fontAlgn="auto" hangingPunct="1">
              <a:spcAft>
                <a:spcPts val="0"/>
              </a:spcAft>
              <a:buClr>
                <a:schemeClr val="accent3"/>
              </a:buClr>
              <a:buFont typeface="Wingdings 2"/>
              <a:buNone/>
              <a:defRPr/>
            </a:pPr>
            <a:endParaRPr lang="en-US" sz="8000" dirty="0"/>
          </a:p>
        </p:txBody>
      </p:sp>
      <p:pic>
        <p:nvPicPr>
          <p:cNvPr id="65539" name="Picture 3" descr="dbis_logo.jpg"/>
          <p:cNvPicPr>
            <a:picLocks noChangeAspect="1"/>
          </p:cNvPicPr>
          <p:nvPr/>
        </p:nvPicPr>
        <p:blipFill>
          <a:blip r:embed="rId3" cstate="print"/>
          <a:srcRect/>
          <a:stretch>
            <a:fillRect/>
          </a:stretch>
        </p:blipFill>
        <p:spPr bwMode="auto">
          <a:xfrm>
            <a:off x="4270375" y="5770563"/>
            <a:ext cx="1978025" cy="685800"/>
          </a:xfrm>
          <a:prstGeom prst="rect">
            <a:avLst/>
          </a:prstGeom>
          <a:noFill/>
          <a:ln w="9525">
            <a:noFill/>
            <a:miter lim="800000"/>
            <a:headEnd/>
            <a:tailEnd/>
          </a:ln>
        </p:spPr>
      </p:pic>
      <p:pic>
        <p:nvPicPr>
          <p:cNvPr id="65540" name="Picture 4" descr="insiderbox.png"/>
          <p:cNvPicPr>
            <a:picLocks noChangeAspect="1"/>
          </p:cNvPicPr>
          <p:nvPr/>
        </p:nvPicPr>
        <p:blipFill>
          <a:blip r:embed="rId4" cstate="print"/>
          <a:srcRect/>
          <a:stretch>
            <a:fillRect/>
          </a:stretch>
        </p:blipFill>
        <p:spPr bwMode="auto">
          <a:xfrm>
            <a:off x="2971800" y="5618163"/>
            <a:ext cx="990600"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0763"/>
            <a:ext cx="8229600" cy="4389437"/>
          </a:xfrm>
        </p:spPr>
        <p:txBody>
          <a:bodyPr rtlCol="0">
            <a:normAutofit/>
          </a:bodyPr>
          <a:lstStyle/>
          <a:p>
            <a:pPr marL="274320" indent="-274320" algn="ctr" eaLnBrk="1" fontAlgn="auto" hangingPunct="1">
              <a:spcAft>
                <a:spcPts val="0"/>
              </a:spcAft>
              <a:buClr>
                <a:schemeClr val="accent3"/>
              </a:buClr>
              <a:buFont typeface="Wingdings 2"/>
              <a:buNone/>
              <a:defRPr/>
            </a:pPr>
            <a:endParaRPr lang="en-US" sz="7200" dirty="0" smtClean="0"/>
          </a:p>
          <a:p>
            <a:pPr marL="274320" indent="-274320" algn="ctr" eaLnBrk="1" fontAlgn="auto" hangingPunct="1">
              <a:spcAft>
                <a:spcPts val="0"/>
              </a:spcAft>
              <a:buClr>
                <a:schemeClr val="accent3"/>
              </a:buClr>
              <a:buFont typeface="Wingdings 2"/>
              <a:buNone/>
              <a:defRPr/>
            </a:pPr>
            <a:r>
              <a:rPr lang="en-US" sz="8000" b="1" dirty="0" smtClean="0">
                <a:solidFill>
                  <a:srgbClr val="FF0000"/>
                </a:solidFill>
                <a:effectLst>
                  <a:outerShdw blurRad="38100" dist="38100" dir="2700000" algn="tl">
                    <a:srgbClr val="000000">
                      <a:alpha val="43137"/>
                    </a:srgbClr>
                  </a:outerShdw>
                </a:effectLst>
              </a:rPr>
              <a:t>Thank you !</a:t>
            </a:r>
          </a:p>
          <a:p>
            <a:pPr marL="274320" indent="-274320" algn="ctr" eaLnBrk="1" fontAlgn="auto" hangingPunct="1">
              <a:spcAft>
                <a:spcPts val="0"/>
              </a:spcAft>
              <a:buClr>
                <a:schemeClr val="accent3"/>
              </a:buClr>
              <a:buFont typeface="Wingdings 2"/>
              <a:buNone/>
              <a:defRPr/>
            </a:pPr>
            <a:endParaRPr lang="en-US" sz="8000" dirty="0"/>
          </a:p>
        </p:txBody>
      </p:sp>
      <p:pic>
        <p:nvPicPr>
          <p:cNvPr id="65539" name="Picture 3" descr="dbis_logo.jpg"/>
          <p:cNvPicPr>
            <a:picLocks noChangeAspect="1"/>
          </p:cNvPicPr>
          <p:nvPr/>
        </p:nvPicPr>
        <p:blipFill>
          <a:blip r:embed="rId3" cstate="print"/>
          <a:srcRect/>
          <a:stretch>
            <a:fillRect/>
          </a:stretch>
        </p:blipFill>
        <p:spPr bwMode="auto">
          <a:xfrm>
            <a:off x="4270375" y="5770563"/>
            <a:ext cx="1978025" cy="685800"/>
          </a:xfrm>
          <a:prstGeom prst="rect">
            <a:avLst/>
          </a:prstGeom>
          <a:noFill/>
          <a:ln w="9525">
            <a:noFill/>
            <a:miter lim="800000"/>
            <a:headEnd/>
            <a:tailEnd/>
          </a:ln>
        </p:spPr>
      </p:pic>
      <p:pic>
        <p:nvPicPr>
          <p:cNvPr id="65540" name="Picture 4" descr="insiderbox.png"/>
          <p:cNvPicPr>
            <a:picLocks noChangeAspect="1"/>
          </p:cNvPicPr>
          <p:nvPr/>
        </p:nvPicPr>
        <p:blipFill>
          <a:blip r:embed="rId4" cstate="print"/>
          <a:srcRect/>
          <a:stretch>
            <a:fillRect/>
          </a:stretch>
        </p:blipFill>
        <p:spPr bwMode="auto">
          <a:xfrm>
            <a:off x="2971800" y="5618163"/>
            <a:ext cx="990600" cy="93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763000" cy="1143000"/>
          </a:xfrm>
        </p:spPr>
        <p:txBody>
          <a:bodyPr rtlCol="0">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SOME SHORT FACTS</a:t>
            </a:r>
            <a:endParaRPr lang="en-US" b="1" dirty="0">
              <a:solidFill>
                <a:srgbClr val="FF0000"/>
              </a:solidFill>
              <a:effectLst>
                <a:outerShdw blurRad="38100" dist="38100" dir="2700000" algn="tl">
                  <a:srgbClr val="000000">
                    <a:alpha val="43137"/>
                  </a:srgbClr>
                </a:outerShdw>
              </a:effectLst>
            </a:endParaRPr>
          </a:p>
        </p:txBody>
      </p:sp>
      <p:pic>
        <p:nvPicPr>
          <p:cNvPr id="20484" name="Picture 4"/>
          <p:cNvPicPr>
            <a:picLocks noGrp="1" noChangeAspect="1" noChangeArrowheads="1"/>
          </p:cNvPicPr>
          <p:nvPr>
            <p:ph idx="1"/>
          </p:nvPr>
        </p:nvPicPr>
        <p:blipFill>
          <a:blip r:embed="rId3" cstate="print"/>
          <a:srcRect/>
          <a:stretch>
            <a:fillRect/>
          </a:stretch>
        </p:blipFill>
        <p:spPr bwMode="auto">
          <a:xfrm>
            <a:off x="457200" y="1997325"/>
            <a:ext cx="8229600" cy="373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1143000"/>
          </a:xfrm>
        </p:spPr>
        <p:txBody>
          <a:bodyPr rtlCol="0">
            <a:normAutofit/>
          </a:bodyPr>
          <a:lstStyle/>
          <a:p>
            <a:pPr eaLnBrk="1" fontAlgn="auto" hangingPunct="1">
              <a:spcAft>
                <a:spcPts val="0"/>
              </a:spcAft>
              <a:defRPr/>
            </a:pPr>
            <a:r>
              <a:rPr lang="en-US" b="1" dirty="0" smtClean="0">
                <a:solidFill>
                  <a:srgbClr val="FF0000"/>
                </a:solidFill>
                <a:effectLst>
                  <a:outerShdw blurRad="38100" dist="38100" dir="2700000" algn="tl">
                    <a:srgbClr val="000000">
                      <a:alpha val="43137"/>
                    </a:srgbClr>
                  </a:outerShdw>
                </a:effectLst>
              </a:rPr>
              <a:t>HIGH SCORE LIST</a:t>
            </a:r>
            <a:endParaRPr lang="en-US" b="1" dirty="0">
              <a:solidFill>
                <a:srgbClr val="FF0000"/>
              </a:solidFill>
              <a:effectLst>
                <a:outerShdw blurRad="38100" dist="38100" dir="2700000" algn="tl">
                  <a:srgbClr val="000000">
                    <a:alpha val="43137"/>
                  </a:srgbClr>
                </a:outerShdw>
              </a:effectLst>
            </a:endParaRPr>
          </a:p>
        </p:txBody>
      </p:sp>
      <p:pic>
        <p:nvPicPr>
          <p:cNvPr id="21512" name="Picture 8"/>
          <p:cNvPicPr>
            <a:picLocks noChangeAspect="1" noChangeArrowheads="1"/>
          </p:cNvPicPr>
          <p:nvPr/>
        </p:nvPicPr>
        <p:blipFill>
          <a:blip r:embed="rId3" cstate="print"/>
          <a:srcRect/>
          <a:stretch>
            <a:fillRect/>
          </a:stretch>
        </p:blipFill>
        <p:spPr bwMode="auto">
          <a:xfrm>
            <a:off x="214313" y="1676400"/>
            <a:ext cx="8715375"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rtlCol="0">
            <a:noAutofit/>
          </a:bodyPr>
          <a:lstStyle/>
          <a:p>
            <a:pPr eaLnBrk="1" fontAlgn="auto" hangingPunct="1">
              <a:spcAft>
                <a:spcPts val="0"/>
              </a:spcAft>
              <a:defRPr/>
            </a:pPr>
            <a:r>
              <a:rPr lang="en-US" sz="4000" b="1" dirty="0" smtClean="0">
                <a:solidFill>
                  <a:srgbClr val="FF0000"/>
                </a:solidFill>
                <a:effectLst>
                  <a:outerShdw blurRad="38100" dist="38100" dir="2700000" algn="tl">
                    <a:srgbClr val="000000">
                      <a:alpha val="43137"/>
                    </a:srgbClr>
                  </a:outerShdw>
                </a:effectLst>
              </a:rPr>
              <a:t>2007/2008 SHOPPING LIST</a:t>
            </a:r>
            <a:endParaRPr lang="en-US" sz="4000" b="1" dirty="0">
              <a:solidFill>
                <a:srgbClr val="FF0000"/>
              </a:solidFill>
              <a:effectLst>
                <a:outerShdw blurRad="38100" dist="38100" dir="2700000" algn="tl">
                  <a:srgbClr val="000000">
                    <a:alpha val="43137"/>
                  </a:srgbClr>
                </a:outerShdw>
              </a:effectLst>
            </a:endParaRPr>
          </a:p>
        </p:txBody>
      </p:sp>
      <p:pic>
        <p:nvPicPr>
          <p:cNvPr id="22532" name="Picture 4"/>
          <p:cNvPicPr>
            <a:picLocks noGrp="1" noChangeAspect="1" noChangeArrowheads="1"/>
          </p:cNvPicPr>
          <p:nvPr>
            <p:ph idx="1"/>
          </p:nvPr>
        </p:nvPicPr>
        <p:blipFill>
          <a:blip r:embed="rId3" cstate="print"/>
          <a:srcRect/>
          <a:stretch>
            <a:fillRect/>
          </a:stretch>
        </p:blipFill>
        <p:spPr bwMode="auto">
          <a:xfrm>
            <a:off x="457200" y="2049638"/>
            <a:ext cx="8229600" cy="389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3536</TotalTime>
  <Words>1517</Words>
  <Application>Microsoft Office PowerPoint</Application>
  <PresentationFormat>On-screen Show (4:3)</PresentationFormat>
  <Paragraphs>339</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ORACLE SECURITY TIPS</vt:lpstr>
      <vt:lpstr>ORACLE SECURITY  (Based on Oracle EMEA Security Workshop)</vt:lpstr>
      <vt:lpstr>The Rule:</vt:lpstr>
      <vt:lpstr>Information Security Has Changed</vt:lpstr>
      <vt:lpstr>Hacking Steps</vt:lpstr>
      <vt:lpstr>OFFICIAL STATISTICS from Secret Service Germany</vt:lpstr>
      <vt:lpstr>SOME SHORT FACTS</vt:lpstr>
      <vt:lpstr>HIGH SCORE LIST</vt:lpstr>
      <vt:lpstr>2007/2008 SHOPPING LIST</vt:lpstr>
      <vt:lpstr>CRISIS SHOPPING LIST 2009</vt:lpstr>
      <vt:lpstr>CONCLUSION</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Some Oracle Security Tips</vt:lpstr>
      <vt:lpstr>Oracle Security Solutions</vt:lpstr>
      <vt:lpstr>Oracle Security Components</vt:lpstr>
      <vt:lpstr>DB ENVIRONMENT</vt:lpstr>
      <vt:lpstr>Security Data in Rest/Access Control</vt:lpstr>
      <vt:lpstr>WHAT IS ASO?</vt:lpstr>
      <vt:lpstr>What Security Problems does ASO solve?</vt:lpstr>
      <vt:lpstr>ASO BENEFITS</vt:lpstr>
      <vt:lpstr>TDE – Transparent Data Encryption</vt:lpstr>
      <vt:lpstr>TDE – Transparent Data Encryption</vt:lpstr>
      <vt:lpstr>TDE – Transparent Data Encryption</vt:lpstr>
      <vt:lpstr>SECURING DATA IN MOTION</vt:lpstr>
      <vt:lpstr>NETWORK ENCRYPTION</vt:lpstr>
      <vt:lpstr>SECURING BACKUP</vt:lpstr>
      <vt:lpstr>SECURING BACKUP Examples</vt:lpstr>
      <vt:lpstr>DATAMASKING</vt:lpstr>
      <vt:lpstr>WHAT IS DATAMASKING?</vt:lpstr>
      <vt:lpstr>PREVENT MODIFICATIONS BY UNAUTHORIZED USERS</vt:lpstr>
      <vt:lpstr>WHAT IS DATA VAULT?</vt:lpstr>
      <vt:lpstr>DATA VAULT HELP TO SOLVE:</vt:lpstr>
      <vt:lpstr>DATA VAULT Vs VPD and OLS</vt:lpstr>
      <vt:lpstr>DATABASE VAULT Realms and Rule</vt:lpstr>
      <vt:lpstr>DATA VAULT REPORTS</vt:lpstr>
      <vt:lpstr>DATA VAULT EXAMPLES</vt:lpstr>
      <vt:lpstr>HIGHLY SECURED ENVIROMENTS AUDIT VALT</vt:lpstr>
      <vt:lpstr>AUDIT VAULT EXAMPLES</vt:lpstr>
      <vt:lpstr>AUDIT VAULT REPORTS Who, What, When, Where </vt:lpstr>
      <vt:lpstr>AUDIT VAULT DASHBOARD</vt:lpstr>
      <vt:lpstr>AUDIT VAULT SUMMARY</vt:lpstr>
      <vt:lpstr>     PROGRAM</vt:lpstr>
      <vt:lpstr>     PROGRAM</vt:lpstr>
      <vt:lpstr>     PROGRAM</vt:lpstr>
      <vt:lpstr>     PROGRAM</vt:lpstr>
      <vt:lpstr>Slide 61</vt:lpstr>
      <vt:lpstr>Slide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 OR NOLOGGING THAT IS THE QUESTION</dc:title>
  <dc:creator>francisco</dc:creator>
  <cp:lastModifiedBy>alvarf</cp:lastModifiedBy>
  <cp:revision>416</cp:revision>
  <dcterms:created xsi:type="dcterms:W3CDTF">2008-10-02T17:49:37Z</dcterms:created>
  <dcterms:modified xsi:type="dcterms:W3CDTF">2010-04-05T23:32:10Z</dcterms:modified>
</cp:coreProperties>
</file>