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handoutMasterIdLst>
    <p:handoutMasterId r:id="rId14"/>
  </p:handoutMasterIdLst>
  <p:sldIdLst>
    <p:sldId id="256" r:id="rId3"/>
    <p:sldId id="279" r:id="rId4"/>
    <p:sldId id="257" r:id="rId5"/>
    <p:sldId id="260" r:id="rId6"/>
    <p:sldId id="267" r:id="rId7"/>
    <p:sldId id="268" r:id="rId8"/>
    <p:sldId id="261" r:id="rId9"/>
    <p:sldId id="277" r:id="rId10"/>
    <p:sldId id="275" r:id="rId11"/>
    <p:sldId id="271" r:id="rId12"/>
  </p:sldIdLst>
  <p:sldSz cx="9144000" cy="6858000" type="screen4x3"/>
  <p:notesSz cx="6805613" cy="9939338"/>
  <p:defaultTextStyle>
    <a:defPPr>
      <a:defRPr lang="en-GB"/>
    </a:defPPr>
    <a:lvl1pPr algn="ctr" rtl="0" fontAlgn="base">
      <a:spcBef>
        <a:spcPct val="0"/>
      </a:spcBef>
      <a:spcAft>
        <a:spcPct val="0"/>
      </a:spcAft>
      <a:defRPr sz="2400" kern="1200">
        <a:solidFill>
          <a:schemeClr val="tx1"/>
        </a:solidFill>
        <a:latin typeface="Arial" charset="0"/>
        <a:ea typeface="+mn-ea"/>
        <a:cs typeface="Arial" charset="0"/>
      </a:defRPr>
    </a:lvl1pPr>
    <a:lvl2pPr marL="457200" algn="ctr" rtl="0" fontAlgn="base">
      <a:spcBef>
        <a:spcPct val="0"/>
      </a:spcBef>
      <a:spcAft>
        <a:spcPct val="0"/>
      </a:spcAft>
      <a:defRPr sz="2400" kern="1200">
        <a:solidFill>
          <a:schemeClr val="tx1"/>
        </a:solidFill>
        <a:latin typeface="Arial" charset="0"/>
        <a:ea typeface="+mn-ea"/>
        <a:cs typeface="Arial" charset="0"/>
      </a:defRPr>
    </a:lvl2pPr>
    <a:lvl3pPr marL="914400" algn="ctr" rtl="0" fontAlgn="base">
      <a:spcBef>
        <a:spcPct val="0"/>
      </a:spcBef>
      <a:spcAft>
        <a:spcPct val="0"/>
      </a:spcAft>
      <a:defRPr sz="2400" kern="1200">
        <a:solidFill>
          <a:schemeClr val="tx1"/>
        </a:solidFill>
        <a:latin typeface="Arial" charset="0"/>
        <a:ea typeface="+mn-ea"/>
        <a:cs typeface="Arial" charset="0"/>
      </a:defRPr>
    </a:lvl3pPr>
    <a:lvl4pPr marL="1371600" algn="ctr" rtl="0" fontAlgn="base">
      <a:spcBef>
        <a:spcPct val="0"/>
      </a:spcBef>
      <a:spcAft>
        <a:spcPct val="0"/>
      </a:spcAft>
      <a:defRPr sz="2400" kern="1200">
        <a:solidFill>
          <a:schemeClr val="tx1"/>
        </a:solidFill>
        <a:latin typeface="Arial" charset="0"/>
        <a:ea typeface="+mn-ea"/>
        <a:cs typeface="Arial" charset="0"/>
      </a:defRPr>
    </a:lvl4pPr>
    <a:lvl5pPr marL="1828800" algn="ctr"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338D"/>
    <a:srgbClr val="4B008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8882" autoAdjust="0"/>
    <p:restoredTop sz="94660"/>
  </p:normalViewPr>
  <p:slideViewPr>
    <p:cSldViewPr>
      <p:cViewPr varScale="1">
        <p:scale>
          <a:sx n="103" d="100"/>
          <a:sy n="103" d="100"/>
        </p:scale>
        <p:origin x="-105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290" y="-101"/>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9099"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Calibri" pitchFamily="34" charset="0"/>
              </a:defRPr>
            </a:lvl1pPr>
          </a:lstStyle>
          <a:p>
            <a:endParaRPr lang="en-GB"/>
          </a:p>
        </p:txBody>
      </p:sp>
      <p:sp>
        <p:nvSpPr>
          <p:cNvPr id="25603" name="Rectangle 3"/>
          <p:cNvSpPr>
            <a:spLocks noGrp="1" noChangeArrowheads="1"/>
          </p:cNvSpPr>
          <p:nvPr>
            <p:ph type="dt" sz="quarter" idx="1"/>
          </p:nvPr>
        </p:nvSpPr>
        <p:spPr bwMode="auto">
          <a:xfrm>
            <a:off x="3854939" y="0"/>
            <a:ext cx="2949099"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E4B34C9-5A83-48D5-A634-EBA9BD58E819}" type="datetimeFigureOut">
              <a:rPr lang="en-GB"/>
              <a:pPr/>
              <a:t>03/11/2008</a:t>
            </a:fld>
            <a:endParaRPr lang="en-GB"/>
          </a:p>
        </p:txBody>
      </p:sp>
      <p:sp>
        <p:nvSpPr>
          <p:cNvPr id="25604" name="Rectangle 4"/>
          <p:cNvSpPr>
            <a:spLocks noGrp="1" noChangeArrowheads="1"/>
          </p:cNvSpPr>
          <p:nvPr>
            <p:ph type="ftr" sz="quarter" idx="2"/>
          </p:nvPr>
        </p:nvSpPr>
        <p:spPr bwMode="auto">
          <a:xfrm>
            <a:off x="0" y="9440646"/>
            <a:ext cx="2949099"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Calibri" pitchFamily="34" charset="0"/>
              </a:defRPr>
            </a:lvl1pPr>
          </a:lstStyle>
          <a:p>
            <a:endParaRPr lang="en-GB"/>
          </a:p>
        </p:txBody>
      </p:sp>
      <p:sp>
        <p:nvSpPr>
          <p:cNvPr id="25605" name="Rectangle 5"/>
          <p:cNvSpPr>
            <a:spLocks noGrp="1" noChangeArrowheads="1"/>
          </p:cNvSpPr>
          <p:nvPr>
            <p:ph type="sldNum" sz="quarter" idx="3"/>
          </p:nvPr>
        </p:nvSpPr>
        <p:spPr bwMode="auto">
          <a:xfrm>
            <a:off x="3854939" y="9440646"/>
            <a:ext cx="2949099"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B93D3260-13E7-45D4-9BC7-B4F4D85A0285}"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9099"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Calibri" pitchFamily="34" charset="0"/>
              </a:defRPr>
            </a:lvl1pPr>
          </a:lstStyle>
          <a:p>
            <a:endParaRPr lang="en-GB"/>
          </a:p>
        </p:txBody>
      </p:sp>
      <p:sp>
        <p:nvSpPr>
          <p:cNvPr id="27651" name="Rectangle 3"/>
          <p:cNvSpPr>
            <a:spLocks noGrp="1" noChangeArrowheads="1"/>
          </p:cNvSpPr>
          <p:nvPr>
            <p:ph type="dt" idx="1"/>
          </p:nvPr>
        </p:nvSpPr>
        <p:spPr bwMode="auto">
          <a:xfrm>
            <a:off x="3854939" y="0"/>
            <a:ext cx="2949099"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035A720-57FB-42B3-895A-40E3300945FD}" type="datetimeFigureOut">
              <a:rPr lang="en-GB"/>
              <a:pPr/>
              <a:t>03/11/2008</a:t>
            </a:fld>
            <a:endParaRPr lang="en-GB"/>
          </a:p>
        </p:txBody>
      </p:sp>
      <p:sp>
        <p:nvSpPr>
          <p:cNvPr id="27652"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680562" y="4721186"/>
            <a:ext cx="5444490" cy="4472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0"/>
            <a:r>
              <a:rPr lang="en-GB" smtClean="0"/>
              <a:t>In 2007 there were 64,040 babies born, this was the highest number of births since 1961 of 65,390. </a:t>
            </a:r>
          </a:p>
          <a:p>
            <a:pPr lvl="0"/>
            <a:endParaRPr lang="en-GB" smtClean="0"/>
          </a:p>
          <a:p>
            <a:pPr lvl="0"/>
            <a:r>
              <a:rPr lang="en-GB" smtClean="0"/>
              <a:t>Fathers with children aged under one year manage 42 </a:t>
            </a:r>
            <a:br>
              <a:rPr lang="en-GB" smtClean="0"/>
            </a:br>
            <a:r>
              <a:rPr lang="en-GB" smtClean="0"/>
              <a:t>minutes less sleep than the average of 8.5 hours. </a:t>
            </a:r>
          </a:p>
          <a:p>
            <a:pPr lvl="0"/>
            <a:endParaRPr lang="en-GB" smtClean="0"/>
          </a:p>
          <a:p>
            <a:pPr lvl="0"/>
            <a:r>
              <a:rPr lang="en-GB" smtClean="0"/>
              <a:t>Fathers were more likely to help around the home than other men. </a:t>
            </a:r>
          </a:p>
        </p:txBody>
      </p:sp>
      <p:sp>
        <p:nvSpPr>
          <p:cNvPr id="27654" name="Rectangle 6"/>
          <p:cNvSpPr>
            <a:spLocks noGrp="1" noChangeArrowheads="1"/>
          </p:cNvSpPr>
          <p:nvPr>
            <p:ph type="ftr" sz="quarter" idx="4"/>
          </p:nvPr>
        </p:nvSpPr>
        <p:spPr bwMode="auto">
          <a:xfrm>
            <a:off x="0" y="9440646"/>
            <a:ext cx="2949099"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Calibri" pitchFamily="34" charset="0"/>
              </a:defRPr>
            </a:lvl1pPr>
          </a:lstStyle>
          <a:p>
            <a:endParaRPr lang="en-GB"/>
          </a:p>
        </p:txBody>
      </p:sp>
      <p:sp>
        <p:nvSpPr>
          <p:cNvPr id="27655" name="Rectangle 7"/>
          <p:cNvSpPr>
            <a:spLocks noGrp="1" noChangeArrowheads="1"/>
          </p:cNvSpPr>
          <p:nvPr>
            <p:ph type="sldNum" sz="quarter" idx="5"/>
          </p:nvPr>
        </p:nvSpPr>
        <p:spPr bwMode="auto">
          <a:xfrm>
            <a:off x="3854939" y="9440646"/>
            <a:ext cx="2949099"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ED609980-4205-48B7-8AA5-134B5899A837}"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D609980-4205-48B7-8AA5-134B5899A837}"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752F5D8-C0F2-4727-A918-AFC52F7DB1C7}" type="slidenum">
              <a:rPr lang="en-US" smtClean="0"/>
              <a:pPr/>
              <a:t>10</a:t>
            </a:fld>
            <a:endParaRPr lang="en-US" smtClean="0"/>
          </a:p>
        </p:txBody>
      </p:sp>
      <p:sp>
        <p:nvSpPr>
          <p:cNvPr id="67587" name="Rectangle 2"/>
          <p:cNvSpPr>
            <a:spLocks noGrp="1" noRot="1" noChangeAspect="1" noChangeArrowheads="1" noTextEdit="1"/>
          </p:cNvSpPr>
          <p:nvPr>
            <p:ph type="sldImg"/>
          </p:nvPr>
        </p:nvSpPr>
        <p:spPr>
          <a:xfrm>
            <a:off x="919163" y="742950"/>
            <a:ext cx="4968875" cy="3727450"/>
          </a:xfrm>
          <a:ln/>
        </p:spPr>
      </p:sp>
      <p:sp>
        <p:nvSpPr>
          <p:cNvPr id="67588" name="Rectangle 3"/>
          <p:cNvSpPr>
            <a:spLocks noGrp="1" noChangeArrowheads="1"/>
          </p:cNvSpPr>
          <p:nvPr>
            <p:ph type="body" idx="1"/>
          </p:nvPr>
        </p:nvSpPr>
        <p:spPr>
          <a:xfrm>
            <a:off x="908991" y="4721186"/>
            <a:ext cx="4987632" cy="4474428"/>
          </a:xfrm>
          <a:noFill/>
          <a:ln/>
        </p:spPr>
        <p:txBody>
          <a:bodyPr/>
          <a:lstStyle/>
          <a:p>
            <a:r>
              <a:rPr lang="en-US" dirty="0" smtClean="0"/>
              <a:t>Here we have the breadth and range</a:t>
            </a:r>
            <a:r>
              <a:rPr lang="en-US" baseline="0" dirty="0" smtClean="0"/>
              <a:t> which can be integrated with existing systems. If we consider financials for example the fit is around 90% for most </a:t>
            </a:r>
            <a:r>
              <a:rPr lang="en-US" baseline="0" dirty="0" err="1" smtClean="0"/>
              <a:t>organisations</a:t>
            </a:r>
            <a:r>
              <a:rPr lang="en-US" baseline="0" dirty="0" smtClean="0"/>
              <a:t> and require minimal </a:t>
            </a:r>
            <a:r>
              <a:rPr lang="en-US" baseline="0" dirty="0" err="1" smtClean="0"/>
              <a:t>customisation</a:t>
            </a:r>
            <a:r>
              <a:rPr lang="en-US" baseline="0" dirty="0" smtClean="0"/>
              <a:t>, resulting in fast implementation. </a:t>
            </a:r>
          </a:p>
          <a:p>
            <a:endParaRPr lang="en-US" baseline="0" dirty="0" smtClean="0"/>
          </a:p>
          <a:p>
            <a:r>
              <a:rPr lang="en-US" baseline="0" dirty="0" smtClean="0"/>
              <a:t>These are still applicable for </a:t>
            </a:r>
            <a:r>
              <a:rPr lang="en-US" baseline="0" dirty="0" err="1" smtClean="0"/>
              <a:t>organisations</a:t>
            </a:r>
            <a:r>
              <a:rPr lang="en-US" baseline="0" dirty="0" smtClean="0"/>
              <a:t> not running stated </a:t>
            </a:r>
            <a:r>
              <a:rPr lang="en-US" baseline="0" dirty="0" err="1" smtClean="0"/>
              <a:t>erp</a:t>
            </a:r>
            <a:r>
              <a:rPr lang="en-US" baseline="0" dirty="0" smtClean="0"/>
              <a:t> applications as there are adaptors provided to </a:t>
            </a:r>
            <a:r>
              <a:rPr lang="en-US" baseline="0" dirty="0" err="1" smtClean="0"/>
              <a:t>customise</a:t>
            </a:r>
            <a:r>
              <a:rPr lang="en-US" baseline="0" dirty="0" smtClean="0"/>
              <a:t> the mappings from </a:t>
            </a:r>
            <a:r>
              <a:rPr lang="en-US" b="1" i="1" baseline="0" dirty="0" smtClean="0"/>
              <a:t>any</a:t>
            </a:r>
            <a:r>
              <a:rPr lang="en-US" baseline="0" dirty="0" smtClean="0"/>
              <a:t> </a:t>
            </a:r>
            <a:r>
              <a:rPr lang="en-US" baseline="0" dirty="0" err="1" smtClean="0"/>
              <a:t>erp</a:t>
            </a:r>
            <a:r>
              <a:rPr lang="en-US" baseline="0" dirty="0" smtClean="0"/>
              <a:t> or source system </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D609980-4205-48B7-8AA5-134B5899A837}"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D609980-4205-48B7-8AA5-134B5899A837}"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872844C-FBB1-418C-9046-8A989DEB63E3}" type="slidenum">
              <a:rPr lang="en-US"/>
              <a:pPr/>
              <a:t>4</a:t>
            </a:fld>
            <a:endParaRPr lang="en-US"/>
          </a:p>
        </p:txBody>
      </p:sp>
      <p:sp>
        <p:nvSpPr>
          <p:cNvPr id="918530"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lIns="91431" tIns="45716" rIns="91431" bIns="45716" anchor="b"/>
          <a:lstStyle/>
          <a:p>
            <a:pPr algn="r" eaLnBrk="0" hangingPunct="0">
              <a:lnSpc>
                <a:spcPct val="100000"/>
              </a:lnSpc>
              <a:spcBef>
                <a:spcPct val="0"/>
              </a:spcBef>
              <a:buClrTx/>
            </a:pPr>
            <a:fld id="{40AFC8C6-50BE-437E-A7AB-C7664CB56AB2}" type="slidenum">
              <a:rPr lang="en-US" sz="1200" b="0">
                <a:latin typeface="Times" charset="0"/>
              </a:rPr>
              <a:pPr algn="r" eaLnBrk="0" hangingPunct="0">
                <a:lnSpc>
                  <a:spcPct val="100000"/>
                </a:lnSpc>
                <a:spcBef>
                  <a:spcPct val="0"/>
                </a:spcBef>
                <a:buClrTx/>
              </a:pPr>
              <a:t>4</a:t>
            </a:fld>
            <a:endParaRPr lang="en-US" sz="1200" b="0">
              <a:latin typeface="Times" charset="0"/>
            </a:endParaRPr>
          </a:p>
        </p:txBody>
      </p:sp>
      <p:sp>
        <p:nvSpPr>
          <p:cNvPr id="918531" name="Rectangle 2"/>
          <p:cNvSpPr>
            <a:spLocks noGrp="1" noRot="1" noChangeAspect="1" noChangeArrowheads="1" noTextEdit="1"/>
          </p:cNvSpPr>
          <p:nvPr>
            <p:ph type="sldImg"/>
          </p:nvPr>
        </p:nvSpPr>
        <p:spPr>
          <a:xfrm>
            <a:off x="920750" y="746125"/>
            <a:ext cx="4965700" cy="3725863"/>
          </a:xfrm>
          <a:ln/>
        </p:spPr>
      </p:sp>
      <p:sp>
        <p:nvSpPr>
          <p:cNvPr id="918532" name="Rectangle 3"/>
          <p:cNvSpPr>
            <a:spLocks noGrp="1" noChangeArrowheads="1"/>
          </p:cNvSpPr>
          <p:nvPr>
            <p:ph type="body" idx="1"/>
          </p:nvPr>
        </p:nvSpPr>
        <p:spPr/>
        <p:txBody>
          <a:bodyPr lIns="91431" tIns="45716" rIns="91431" bIns="45716"/>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57" y="4721516"/>
            <a:ext cx="5443900" cy="4471715"/>
          </a:xfrm>
          <a:prstGeom prst="rect">
            <a:avLst/>
          </a:prstGeom>
        </p:spPr>
        <p:txBody>
          <a:bodyPr>
            <a:normAutofit/>
          </a:bodyPr>
          <a:lstStyle/>
          <a:p>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US"/>
              <a:t>Presentation Title</a:t>
            </a:r>
          </a:p>
        </p:txBody>
      </p:sp>
      <p:sp>
        <p:nvSpPr>
          <p:cNvPr id="6" name="Rectangle 11"/>
          <p:cNvSpPr>
            <a:spLocks noGrp="1" noChangeArrowheads="1"/>
          </p:cNvSpPr>
          <p:nvPr>
            <p:ph type="sldNum" sz="quarter" idx="5"/>
          </p:nvPr>
        </p:nvSpPr>
        <p:spPr>
          <a:ln/>
        </p:spPr>
        <p:txBody>
          <a:bodyPr/>
          <a:lstStyle/>
          <a:p>
            <a:fld id="{B31A98F9-822E-4620-A809-FD32A6BB66E4}" type="slidenum">
              <a:rPr lang="en-US"/>
              <a:pPr/>
              <a:t>6</a:t>
            </a:fld>
            <a:endParaRPr lang="en-US"/>
          </a:p>
        </p:txBody>
      </p:sp>
      <p:sp>
        <p:nvSpPr>
          <p:cNvPr id="1126402" name="Rectangle 2"/>
          <p:cNvSpPr>
            <a:spLocks noGrp="1" noRot="1" noChangeAspect="1" noChangeArrowheads="1" noTextEdit="1"/>
          </p:cNvSpPr>
          <p:nvPr>
            <p:ph type="sldImg"/>
          </p:nvPr>
        </p:nvSpPr>
        <p:spPr>
          <a:xfrm>
            <a:off x="920750" y="746125"/>
            <a:ext cx="4965700" cy="3725863"/>
          </a:xfrm>
          <a:ln/>
        </p:spPr>
      </p:sp>
      <p:sp>
        <p:nvSpPr>
          <p:cNvPr id="1126403" name="Rectangle 3"/>
          <p:cNvSpPr>
            <a:spLocks noGrp="1" noChangeArrowheads="1"/>
          </p:cNvSpPr>
          <p:nvPr>
            <p:ph type="body" idx="1"/>
          </p:nvPr>
        </p:nvSpPr>
        <p:spPr>
          <a:xfrm>
            <a:off x="977074" y="4720169"/>
            <a:ext cx="4993249" cy="4474060"/>
          </a:xfrm>
        </p:spPr>
        <p:txBody>
          <a:bodyPr lIns="90988" tIns="45496" rIns="90988" bIns="45496"/>
          <a:lstStyle/>
          <a:p>
            <a:r>
              <a:rPr lang="en-US" dirty="0"/>
              <a:t>Typically spreadsheets are still used,</a:t>
            </a:r>
          </a:p>
          <a:p>
            <a:endParaRPr lang="en-US" dirty="0"/>
          </a:p>
          <a:p>
            <a:r>
              <a:rPr lang="en-US" i="1" dirty="0"/>
              <a:t>(Quickly run through the list of bullets added color where needed)</a:t>
            </a:r>
          </a:p>
          <a:p>
            <a:endParaRPr lang="en-US" i="1" dirty="0"/>
          </a:p>
          <a:p>
            <a:r>
              <a:rPr lang="en-US" dirty="0"/>
              <a:t>In fact, depending on the survey you read, between 65 and 85% of companies are STILL using spreadsheets as their main business planning solution.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A3DE7-DE98-4F90-A62E-8D211E78973F}" type="slidenum">
              <a:rPr lang="en-US"/>
              <a:pPr/>
              <a:t>7</a:t>
            </a:fld>
            <a:endParaRPr lang="en-US"/>
          </a:p>
        </p:txBody>
      </p:sp>
      <p:sp>
        <p:nvSpPr>
          <p:cNvPr id="1226754" name="Rectangle 2"/>
          <p:cNvSpPr>
            <a:spLocks noGrp="1" noRot="1" noChangeAspect="1" noChangeArrowheads="1" noTextEdit="1"/>
          </p:cNvSpPr>
          <p:nvPr>
            <p:ph type="sldImg"/>
          </p:nvPr>
        </p:nvSpPr>
        <p:spPr>
          <a:ln/>
        </p:spPr>
      </p:sp>
      <p:sp>
        <p:nvSpPr>
          <p:cNvPr id="1226755" name="Rectangle 3"/>
          <p:cNvSpPr>
            <a:spLocks noGrp="1" noChangeArrowheads="1"/>
          </p:cNvSpPr>
          <p:nvPr>
            <p:ph type="body" idx="1"/>
          </p:nvPr>
        </p:nvSpPr>
        <p:spPr/>
        <p:txBody>
          <a:bodyPr/>
          <a:lstStyle/>
          <a:p>
            <a:r>
              <a:rPr lang="en-US" dirty="0" smtClean="0"/>
              <a:t>Hyperion</a:t>
            </a:r>
            <a:r>
              <a:rPr lang="en-US" baseline="0" dirty="0" smtClean="0"/>
              <a:t> were the first to integrate both planning and management reporting solutions into a single workspace. Since the acquisition by Oracle and the reason for acquisition this has been further advanced to include additional capabilities acquired from Siebel that now father distinguish this model as the most complete best of breed solution in this space.</a:t>
            </a:r>
          </a:p>
          <a:p>
            <a:endParaRPr lang="en-US" baseline="0" dirty="0" smtClean="0"/>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DE5136C-7617-4B5A-900B-C90C09C9C3EF}" type="slidenum">
              <a:rPr lang="en-US" smtClean="0"/>
              <a:pPr/>
              <a:t>8</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dirty="0" smtClean="0"/>
              <a:t>Access</a:t>
            </a:r>
            <a:r>
              <a:rPr lang="en-US" baseline="0" dirty="0" smtClean="0"/>
              <a:t> to the solution is via any one or more of the following means: desktop, web ….and even enabled mobile devices. Complete MS office integration allows  for  pervasive user adoption.  </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D4F5C3-59B4-4545-98FB-6A31BE09B4AD}" type="slidenum">
              <a:rPr lang="en-US"/>
              <a:pPr/>
              <a:t>9</a:t>
            </a:fld>
            <a:endParaRPr lang="en-US"/>
          </a:p>
        </p:txBody>
      </p:sp>
      <p:sp>
        <p:nvSpPr>
          <p:cNvPr id="2782210" name="Rectangle 2"/>
          <p:cNvSpPr>
            <a:spLocks noGrp="1" noRot="1" noChangeAspect="1" noChangeArrowheads="1" noTextEdit="1"/>
          </p:cNvSpPr>
          <p:nvPr>
            <p:ph type="sldImg"/>
          </p:nvPr>
        </p:nvSpPr>
        <p:spPr>
          <a:ln/>
        </p:spPr>
      </p:sp>
      <p:sp>
        <p:nvSpPr>
          <p:cNvPr id="2782211" name="Rectangle 3"/>
          <p:cNvSpPr>
            <a:spLocks noGrp="1" noChangeArrowheads="1"/>
          </p:cNvSpPr>
          <p:nvPr>
            <p:ph type="body" idx="1"/>
          </p:nvPr>
        </p:nvSpPr>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pPr>
              <a:defRPr/>
            </a:pPr>
            <a:fld id="{58CB5483-F356-4B09-9025-AC98E94DEBE9}" type="datetimeFigureOut">
              <a:rPr lang="en-US"/>
              <a:pPr>
                <a:defRPr/>
              </a:pPr>
              <a:t>11/3/2008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773A2608-3009-4206-99E9-06880E1F9EC1}" type="slidenum">
              <a:rPr lang="en-NZ"/>
              <a:pPr>
                <a:defRPr/>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957C97ED-11BE-4F4C-9800-A3D0835807E1}" type="datetimeFigureOut">
              <a:rPr lang="en-US"/>
              <a:pPr>
                <a:defRPr/>
              </a:pPr>
              <a:t>11/3/2008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4FC5DBA8-8478-44A0-8F40-247A588E4F36}" type="slidenum">
              <a:rPr lang="en-NZ"/>
              <a:pPr>
                <a:defRPr/>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AEB69C82-B4CC-4B4F-8326-411F31653D89}" type="datetimeFigureOut">
              <a:rPr lang="en-US"/>
              <a:pPr>
                <a:defRPr/>
              </a:pPr>
              <a:t>11/3/2008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E46A6A8D-EAD2-4D44-83DA-C6EE709AD1D1}" type="slidenum">
              <a:rPr lang="en-NZ"/>
              <a:pPr>
                <a:defRPr/>
              </a:pPr>
              <a:t>‹#›</a:t>
            </a:fld>
            <a:endParaRPr lang="en-N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pPr>
              <a:defRPr/>
            </a:pPr>
            <a:fld id="{58CB5483-F356-4B09-9025-AC98E94DEBE9}" type="datetimeFigureOut">
              <a:rPr lang="en-US"/>
              <a:pPr>
                <a:defRPr/>
              </a:pPr>
              <a:t>11/3/2008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773A2608-3009-4206-99E9-06880E1F9EC1}" type="slidenum">
              <a:rPr lang="en-NZ"/>
              <a:pPr>
                <a:defRPr/>
              </a:pPr>
              <a:t>‹#›</a:t>
            </a:fld>
            <a:endParaRPr lang="en-N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8B16F0BD-B947-49AC-A1A3-5CEFEC6D165D}" type="datetimeFigureOut">
              <a:rPr lang="en-US"/>
              <a:pPr>
                <a:defRPr/>
              </a:pPr>
              <a:t>11/3/2008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7535905B-C320-4112-A0EA-0B6863732DD7}" type="slidenum">
              <a:rPr lang="en-NZ"/>
              <a:pPr>
                <a:defRPr/>
              </a:pPr>
              <a:t>‹#›</a:t>
            </a:fld>
            <a:endParaRPr lang="en-N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E2889CE-4ACD-485E-8E3C-0D87F9A791D5}" type="datetimeFigureOut">
              <a:rPr lang="en-US"/>
              <a:pPr>
                <a:defRPr/>
              </a:pPr>
              <a:t>11/3/2008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3A5D46A8-B823-4596-AA7D-BDBE25C8EC47}" type="slidenum">
              <a:rPr lang="en-NZ"/>
              <a:pPr>
                <a:defRPr/>
              </a:pPr>
              <a:t>‹#›</a:t>
            </a:fld>
            <a:endParaRPr lang="en-N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3"/>
          <p:cNvSpPr>
            <a:spLocks noGrp="1"/>
          </p:cNvSpPr>
          <p:nvPr>
            <p:ph type="dt" sz="half" idx="10"/>
          </p:nvPr>
        </p:nvSpPr>
        <p:spPr/>
        <p:txBody>
          <a:bodyPr/>
          <a:lstStyle>
            <a:lvl1pPr>
              <a:defRPr/>
            </a:lvl1pPr>
          </a:lstStyle>
          <a:p>
            <a:pPr>
              <a:defRPr/>
            </a:pPr>
            <a:fld id="{A276AD6A-FA38-4F21-8278-473C785D3B86}" type="datetimeFigureOut">
              <a:rPr lang="en-US"/>
              <a:pPr>
                <a:defRPr/>
              </a:pPr>
              <a:t>11/3/2008</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EC9A22D6-1063-4A20-A956-76FD7A081939}" type="slidenum">
              <a:rPr lang="en-NZ"/>
              <a:pPr>
                <a:defRPr/>
              </a:pPr>
              <a:t>‹#›</a:t>
            </a:fld>
            <a:endParaRPr lang="en-N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3"/>
          <p:cNvSpPr>
            <a:spLocks noGrp="1"/>
          </p:cNvSpPr>
          <p:nvPr>
            <p:ph type="dt" sz="half" idx="10"/>
          </p:nvPr>
        </p:nvSpPr>
        <p:spPr/>
        <p:txBody>
          <a:bodyPr/>
          <a:lstStyle>
            <a:lvl1pPr>
              <a:defRPr/>
            </a:lvl1pPr>
          </a:lstStyle>
          <a:p>
            <a:pPr>
              <a:defRPr/>
            </a:pPr>
            <a:fld id="{815ACBF6-4FD4-4B31-816D-EB07CC31E81C}" type="datetimeFigureOut">
              <a:rPr lang="en-US"/>
              <a:pPr>
                <a:defRPr/>
              </a:pPr>
              <a:t>11/3/2008</a:t>
            </a:fld>
            <a:endParaRPr lang="en-NZ"/>
          </a:p>
        </p:txBody>
      </p:sp>
      <p:sp>
        <p:nvSpPr>
          <p:cNvPr id="8" name="Footer Placeholder 4"/>
          <p:cNvSpPr>
            <a:spLocks noGrp="1"/>
          </p:cNvSpPr>
          <p:nvPr>
            <p:ph type="ftr" sz="quarter" idx="11"/>
          </p:nvPr>
        </p:nvSpPr>
        <p:spPr/>
        <p:txBody>
          <a:bodyPr/>
          <a:lstStyle>
            <a:lvl1pPr>
              <a:defRPr/>
            </a:lvl1pPr>
          </a:lstStyle>
          <a:p>
            <a:pPr>
              <a:defRPr/>
            </a:pPr>
            <a:endParaRPr lang="en-NZ"/>
          </a:p>
        </p:txBody>
      </p:sp>
      <p:sp>
        <p:nvSpPr>
          <p:cNvPr id="9" name="Slide Number Placeholder 5"/>
          <p:cNvSpPr>
            <a:spLocks noGrp="1"/>
          </p:cNvSpPr>
          <p:nvPr>
            <p:ph type="sldNum" sz="quarter" idx="12"/>
          </p:nvPr>
        </p:nvSpPr>
        <p:spPr/>
        <p:txBody>
          <a:bodyPr/>
          <a:lstStyle>
            <a:lvl1pPr>
              <a:defRPr/>
            </a:lvl1pPr>
          </a:lstStyle>
          <a:p>
            <a:pPr>
              <a:defRPr/>
            </a:pPr>
            <a:fld id="{9CA105FB-44A9-45D3-9B28-E0676EDAE967}" type="slidenum">
              <a:rPr lang="en-NZ"/>
              <a:pPr>
                <a:defRPr/>
              </a:pPr>
              <a:t>‹#›</a:t>
            </a:fld>
            <a:endParaRPr lang="en-N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3"/>
          <p:cNvSpPr>
            <a:spLocks noGrp="1"/>
          </p:cNvSpPr>
          <p:nvPr>
            <p:ph type="dt" sz="half" idx="10"/>
          </p:nvPr>
        </p:nvSpPr>
        <p:spPr/>
        <p:txBody>
          <a:bodyPr/>
          <a:lstStyle>
            <a:lvl1pPr>
              <a:defRPr/>
            </a:lvl1pPr>
          </a:lstStyle>
          <a:p>
            <a:pPr>
              <a:defRPr/>
            </a:pPr>
            <a:fld id="{CCE14229-8A03-43A5-BC22-35054EE33A0B}" type="datetimeFigureOut">
              <a:rPr lang="en-US"/>
              <a:pPr>
                <a:defRPr/>
              </a:pPr>
              <a:t>11/3/2008</a:t>
            </a:fld>
            <a:endParaRPr lang="en-NZ"/>
          </a:p>
        </p:txBody>
      </p:sp>
      <p:sp>
        <p:nvSpPr>
          <p:cNvPr id="4" name="Footer Placeholder 4"/>
          <p:cNvSpPr>
            <a:spLocks noGrp="1"/>
          </p:cNvSpPr>
          <p:nvPr>
            <p:ph type="ftr" sz="quarter" idx="11"/>
          </p:nvPr>
        </p:nvSpPr>
        <p:spPr/>
        <p:txBody>
          <a:bodyPr/>
          <a:lstStyle>
            <a:lvl1pPr>
              <a:defRPr/>
            </a:lvl1pPr>
          </a:lstStyle>
          <a:p>
            <a:pPr>
              <a:defRPr/>
            </a:pPr>
            <a:endParaRPr lang="en-NZ"/>
          </a:p>
        </p:txBody>
      </p:sp>
      <p:sp>
        <p:nvSpPr>
          <p:cNvPr id="5" name="Slide Number Placeholder 5"/>
          <p:cNvSpPr>
            <a:spLocks noGrp="1"/>
          </p:cNvSpPr>
          <p:nvPr>
            <p:ph type="sldNum" sz="quarter" idx="12"/>
          </p:nvPr>
        </p:nvSpPr>
        <p:spPr/>
        <p:txBody>
          <a:bodyPr/>
          <a:lstStyle>
            <a:lvl1pPr>
              <a:defRPr/>
            </a:lvl1pPr>
          </a:lstStyle>
          <a:p>
            <a:pPr>
              <a:defRPr/>
            </a:pPr>
            <a:fld id="{6CC69CBD-0A1A-4773-8CA0-BE9835628886}" type="slidenum">
              <a:rPr lang="en-NZ"/>
              <a:pPr>
                <a:defRPr/>
              </a:pPr>
              <a:t>‹#›</a:t>
            </a:fld>
            <a:endParaRPr lang="en-N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D1E741-CBEB-4FE3-9ECA-0BB125798D5F}" type="datetimeFigureOut">
              <a:rPr lang="en-US"/>
              <a:pPr>
                <a:defRPr/>
              </a:pPr>
              <a:t>11/3/2008</a:t>
            </a:fld>
            <a:endParaRPr lang="en-NZ"/>
          </a:p>
        </p:txBody>
      </p:sp>
      <p:sp>
        <p:nvSpPr>
          <p:cNvPr id="3" name="Footer Placeholder 4"/>
          <p:cNvSpPr>
            <a:spLocks noGrp="1"/>
          </p:cNvSpPr>
          <p:nvPr>
            <p:ph type="ftr" sz="quarter" idx="11"/>
          </p:nvPr>
        </p:nvSpPr>
        <p:spPr/>
        <p:txBody>
          <a:bodyPr/>
          <a:lstStyle>
            <a:lvl1pPr>
              <a:defRPr/>
            </a:lvl1pPr>
          </a:lstStyle>
          <a:p>
            <a:pPr>
              <a:defRPr/>
            </a:pPr>
            <a:endParaRPr lang="en-NZ"/>
          </a:p>
        </p:txBody>
      </p:sp>
      <p:sp>
        <p:nvSpPr>
          <p:cNvPr id="4" name="Slide Number Placeholder 5"/>
          <p:cNvSpPr>
            <a:spLocks noGrp="1"/>
          </p:cNvSpPr>
          <p:nvPr>
            <p:ph type="sldNum" sz="quarter" idx="12"/>
          </p:nvPr>
        </p:nvSpPr>
        <p:spPr/>
        <p:txBody>
          <a:bodyPr/>
          <a:lstStyle>
            <a:lvl1pPr>
              <a:defRPr/>
            </a:lvl1pPr>
          </a:lstStyle>
          <a:p>
            <a:pPr>
              <a:defRPr/>
            </a:pPr>
            <a:fld id="{5D60AF21-20D6-4F65-992B-561296A5C3D6}" type="slidenum">
              <a:rPr lang="en-NZ"/>
              <a:pPr>
                <a:defRPr/>
              </a:pPr>
              <a:t>‹#›</a:t>
            </a:fld>
            <a:endParaRPr lang="en-N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4BAED8-D328-4B28-8C25-DAFFB1C0F4A1}" type="datetimeFigureOut">
              <a:rPr lang="en-US"/>
              <a:pPr>
                <a:defRPr/>
              </a:pPr>
              <a:t>11/3/2008</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CBF33380-BAE9-41C7-86DB-EE346767C837}" type="slidenum">
              <a:rPr lang="en-NZ"/>
              <a:pPr>
                <a:defRPr/>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8B16F0BD-B947-49AC-A1A3-5CEFEC6D165D}" type="datetimeFigureOut">
              <a:rPr lang="en-US"/>
              <a:pPr>
                <a:defRPr/>
              </a:pPr>
              <a:t>11/3/2008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7535905B-C320-4112-A0EA-0B6863732DD7}" type="slidenum">
              <a:rPr lang="en-NZ"/>
              <a:pPr>
                <a:defRPr/>
              </a:pPr>
              <a:t>‹#›</a:t>
            </a:fld>
            <a:endParaRPr lang="en-N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B0694C-C8C2-4B33-8A17-8F6B7FB922C8}" type="datetimeFigureOut">
              <a:rPr lang="en-US"/>
              <a:pPr>
                <a:defRPr/>
              </a:pPr>
              <a:t>11/3/2008</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BA740968-27C8-4179-B413-CC049CEF0C9A}" type="slidenum">
              <a:rPr lang="en-NZ"/>
              <a:pPr>
                <a:defRPr/>
              </a:pPr>
              <a:t>‹#›</a:t>
            </a:fld>
            <a:endParaRPr lang="en-N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957C97ED-11BE-4F4C-9800-A3D0835807E1}" type="datetimeFigureOut">
              <a:rPr lang="en-US"/>
              <a:pPr>
                <a:defRPr/>
              </a:pPr>
              <a:t>11/3/2008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4FC5DBA8-8478-44A0-8F40-247A588E4F36}" type="slidenum">
              <a:rPr lang="en-NZ"/>
              <a:pPr>
                <a:defRPr/>
              </a:pPr>
              <a:t>‹#›</a:t>
            </a:fld>
            <a:endParaRPr lang="en-N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AEB69C82-B4CC-4B4F-8326-411F31653D89}" type="datetimeFigureOut">
              <a:rPr lang="en-US"/>
              <a:pPr>
                <a:defRPr/>
              </a:pPr>
              <a:t>11/3/2008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E46A6A8D-EAD2-4D44-83DA-C6EE709AD1D1}" type="slidenum">
              <a:rPr lang="en-NZ"/>
              <a:pPr>
                <a:defRPr/>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E2889CE-4ACD-485E-8E3C-0D87F9A791D5}" type="datetimeFigureOut">
              <a:rPr lang="en-US"/>
              <a:pPr>
                <a:defRPr/>
              </a:pPr>
              <a:t>11/3/2008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3A5D46A8-B823-4596-AA7D-BDBE25C8EC47}" type="slidenum">
              <a:rPr lang="en-NZ"/>
              <a:pPr>
                <a:defRPr/>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3"/>
          <p:cNvSpPr>
            <a:spLocks noGrp="1"/>
          </p:cNvSpPr>
          <p:nvPr>
            <p:ph type="dt" sz="half" idx="10"/>
          </p:nvPr>
        </p:nvSpPr>
        <p:spPr/>
        <p:txBody>
          <a:bodyPr/>
          <a:lstStyle>
            <a:lvl1pPr>
              <a:defRPr/>
            </a:lvl1pPr>
          </a:lstStyle>
          <a:p>
            <a:pPr>
              <a:defRPr/>
            </a:pPr>
            <a:fld id="{A276AD6A-FA38-4F21-8278-473C785D3B86}" type="datetimeFigureOut">
              <a:rPr lang="en-US"/>
              <a:pPr>
                <a:defRPr/>
              </a:pPr>
              <a:t>11/3/2008</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EC9A22D6-1063-4A20-A956-76FD7A081939}" type="slidenum">
              <a:rPr lang="en-NZ"/>
              <a:pPr>
                <a:defRPr/>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3"/>
          <p:cNvSpPr>
            <a:spLocks noGrp="1"/>
          </p:cNvSpPr>
          <p:nvPr>
            <p:ph type="dt" sz="half" idx="10"/>
          </p:nvPr>
        </p:nvSpPr>
        <p:spPr/>
        <p:txBody>
          <a:bodyPr/>
          <a:lstStyle>
            <a:lvl1pPr>
              <a:defRPr/>
            </a:lvl1pPr>
          </a:lstStyle>
          <a:p>
            <a:pPr>
              <a:defRPr/>
            </a:pPr>
            <a:fld id="{815ACBF6-4FD4-4B31-816D-EB07CC31E81C}" type="datetimeFigureOut">
              <a:rPr lang="en-US"/>
              <a:pPr>
                <a:defRPr/>
              </a:pPr>
              <a:t>11/3/2008</a:t>
            </a:fld>
            <a:endParaRPr lang="en-NZ"/>
          </a:p>
        </p:txBody>
      </p:sp>
      <p:sp>
        <p:nvSpPr>
          <p:cNvPr id="8" name="Footer Placeholder 4"/>
          <p:cNvSpPr>
            <a:spLocks noGrp="1"/>
          </p:cNvSpPr>
          <p:nvPr>
            <p:ph type="ftr" sz="quarter" idx="11"/>
          </p:nvPr>
        </p:nvSpPr>
        <p:spPr/>
        <p:txBody>
          <a:bodyPr/>
          <a:lstStyle>
            <a:lvl1pPr>
              <a:defRPr/>
            </a:lvl1pPr>
          </a:lstStyle>
          <a:p>
            <a:pPr>
              <a:defRPr/>
            </a:pPr>
            <a:endParaRPr lang="en-NZ"/>
          </a:p>
        </p:txBody>
      </p:sp>
      <p:sp>
        <p:nvSpPr>
          <p:cNvPr id="9" name="Slide Number Placeholder 5"/>
          <p:cNvSpPr>
            <a:spLocks noGrp="1"/>
          </p:cNvSpPr>
          <p:nvPr>
            <p:ph type="sldNum" sz="quarter" idx="12"/>
          </p:nvPr>
        </p:nvSpPr>
        <p:spPr/>
        <p:txBody>
          <a:bodyPr/>
          <a:lstStyle>
            <a:lvl1pPr>
              <a:defRPr/>
            </a:lvl1pPr>
          </a:lstStyle>
          <a:p>
            <a:pPr>
              <a:defRPr/>
            </a:pPr>
            <a:fld id="{9CA105FB-44A9-45D3-9B28-E0676EDAE967}" type="slidenum">
              <a:rPr lang="en-NZ"/>
              <a:pPr>
                <a:defRPr/>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3"/>
          <p:cNvSpPr>
            <a:spLocks noGrp="1"/>
          </p:cNvSpPr>
          <p:nvPr>
            <p:ph type="dt" sz="half" idx="10"/>
          </p:nvPr>
        </p:nvSpPr>
        <p:spPr/>
        <p:txBody>
          <a:bodyPr/>
          <a:lstStyle>
            <a:lvl1pPr>
              <a:defRPr/>
            </a:lvl1pPr>
          </a:lstStyle>
          <a:p>
            <a:pPr>
              <a:defRPr/>
            </a:pPr>
            <a:fld id="{CCE14229-8A03-43A5-BC22-35054EE33A0B}" type="datetimeFigureOut">
              <a:rPr lang="en-US"/>
              <a:pPr>
                <a:defRPr/>
              </a:pPr>
              <a:t>11/3/2008</a:t>
            </a:fld>
            <a:endParaRPr lang="en-NZ"/>
          </a:p>
        </p:txBody>
      </p:sp>
      <p:sp>
        <p:nvSpPr>
          <p:cNvPr id="4" name="Footer Placeholder 4"/>
          <p:cNvSpPr>
            <a:spLocks noGrp="1"/>
          </p:cNvSpPr>
          <p:nvPr>
            <p:ph type="ftr" sz="quarter" idx="11"/>
          </p:nvPr>
        </p:nvSpPr>
        <p:spPr/>
        <p:txBody>
          <a:bodyPr/>
          <a:lstStyle>
            <a:lvl1pPr>
              <a:defRPr/>
            </a:lvl1pPr>
          </a:lstStyle>
          <a:p>
            <a:pPr>
              <a:defRPr/>
            </a:pPr>
            <a:endParaRPr lang="en-NZ"/>
          </a:p>
        </p:txBody>
      </p:sp>
      <p:sp>
        <p:nvSpPr>
          <p:cNvPr id="5" name="Slide Number Placeholder 5"/>
          <p:cNvSpPr>
            <a:spLocks noGrp="1"/>
          </p:cNvSpPr>
          <p:nvPr>
            <p:ph type="sldNum" sz="quarter" idx="12"/>
          </p:nvPr>
        </p:nvSpPr>
        <p:spPr/>
        <p:txBody>
          <a:bodyPr/>
          <a:lstStyle>
            <a:lvl1pPr>
              <a:defRPr/>
            </a:lvl1pPr>
          </a:lstStyle>
          <a:p>
            <a:pPr>
              <a:defRPr/>
            </a:pPr>
            <a:fld id="{6CC69CBD-0A1A-4773-8CA0-BE9835628886}" type="slidenum">
              <a:rPr lang="en-NZ"/>
              <a:pPr>
                <a:defRPr/>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D1E741-CBEB-4FE3-9ECA-0BB125798D5F}" type="datetimeFigureOut">
              <a:rPr lang="en-US"/>
              <a:pPr>
                <a:defRPr/>
              </a:pPr>
              <a:t>11/3/2008</a:t>
            </a:fld>
            <a:endParaRPr lang="en-NZ"/>
          </a:p>
        </p:txBody>
      </p:sp>
      <p:sp>
        <p:nvSpPr>
          <p:cNvPr id="3" name="Footer Placeholder 4"/>
          <p:cNvSpPr>
            <a:spLocks noGrp="1"/>
          </p:cNvSpPr>
          <p:nvPr>
            <p:ph type="ftr" sz="quarter" idx="11"/>
          </p:nvPr>
        </p:nvSpPr>
        <p:spPr/>
        <p:txBody>
          <a:bodyPr/>
          <a:lstStyle>
            <a:lvl1pPr>
              <a:defRPr/>
            </a:lvl1pPr>
          </a:lstStyle>
          <a:p>
            <a:pPr>
              <a:defRPr/>
            </a:pPr>
            <a:endParaRPr lang="en-NZ"/>
          </a:p>
        </p:txBody>
      </p:sp>
      <p:sp>
        <p:nvSpPr>
          <p:cNvPr id="4" name="Slide Number Placeholder 5"/>
          <p:cNvSpPr>
            <a:spLocks noGrp="1"/>
          </p:cNvSpPr>
          <p:nvPr>
            <p:ph type="sldNum" sz="quarter" idx="12"/>
          </p:nvPr>
        </p:nvSpPr>
        <p:spPr/>
        <p:txBody>
          <a:bodyPr/>
          <a:lstStyle>
            <a:lvl1pPr>
              <a:defRPr/>
            </a:lvl1pPr>
          </a:lstStyle>
          <a:p>
            <a:pPr>
              <a:defRPr/>
            </a:pPr>
            <a:fld id="{5D60AF21-20D6-4F65-992B-561296A5C3D6}" type="slidenum">
              <a:rPr lang="en-NZ"/>
              <a:pPr>
                <a:defRPr/>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4BAED8-D328-4B28-8C25-DAFFB1C0F4A1}" type="datetimeFigureOut">
              <a:rPr lang="en-US"/>
              <a:pPr>
                <a:defRPr/>
              </a:pPr>
              <a:t>11/3/2008</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CBF33380-BAE9-41C7-86DB-EE346767C837}" type="slidenum">
              <a:rPr lang="en-NZ"/>
              <a:pPr>
                <a:defRPr/>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B0694C-C8C2-4B33-8A17-8F6B7FB922C8}" type="datetimeFigureOut">
              <a:rPr lang="en-US"/>
              <a:pPr>
                <a:defRPr/>
              </a:pPr>
              <a:t>11/3/2008</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BA740968-27C8-4179-B413-CC049CEF0C9A}" type="slidenum">
              <a:rPr lang="en-NZ"/>
              <a:pPr>
                <a:defRPr/>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8596" y="142852"/>
            <a:ext cx="7929618" cy="509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NZ" smtClean="0"/>
          </a:p>
        </p:txBody>
      </p:sp>
      <p:sp>
        <p:nvSpPr>
          <p:cNvPr id="1027" name="Text Placeholder 2"/>
          <p:cNvSpPr>
            <a:spLocks noGrp="1"/>
          </p:cNvSpPr>
          <p:nvPr>
            <p:ph type="body" idx="1"/>
          </p:nvPr>
        </p:nvSpPr>
        <p:spPr bwMode="auto">
          <a:xfrm>
            <a:off x="457200" y="1071546"/>
            <a:ext cx="8229600" cy="505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NZ"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4BBD483-D207-4BAC-8F74-60ED29FD400A}" type="datetimeFigureOut">
              <a:rPr lang="en-US"/>
              <a:pPr>
                <a:defRPr/>
              </a:pPr>
              <a:t>11/3/2008</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3562F14-BE66-40FB-AF2C-52F6A9B7065A}" type="slidenum">
              <a:rPr lang="en-NZ"/>
              <a:pPr>
                <a:defRPr/>
              </a:pPr>
              <a:t>‹#›</a:t>
            </a:fld>
            <a:endParaRPr lang="en-NZ"/>
          </a:p>
        </p:txBody>
      </p:sp>
      <p:pic>
        <p:nvPicPr>
          <p:cNvPr id="1031" name="Picture 2" descr="Z:\CLIENTS\Indigo\INZ0001 Conference\Indigo large Logo.jpg"/>
          <p:cNvPicPr>
            <a:picLocks noChangeAspect="1" noChangeArrowheads="1"/>
          </p:cNvPicPr>
          <p:nvPr userDrawn="1"/>
        </p:nvPicPr>
        <p:blipFill>
          <a:blip r:embed="rId13"/>
          <a:srcRect/>
          <a:stretch>
            <a:fillRect/>
          </a:stretch>
        </p:blipFill>
        <p:spPr bwMode="auto">
          <a:xfrm>
            <a:off x="7643813" y="4857750"/>
            <a:ext cx="1143000" cy="1143000"/>
          </a:xfrm>
          <a:prstGeom prst="rect">
            <a:avLst/>
          </a:prstGeom>
          <a:noFill/>
          <a:ln w="9525">
            <a:noFill/>
            <a:miter lim="800000"/>
            <a:headEnd/>
            <a:tailEnd/>
          </a:ln>
        </p:spPr>
      </p:pic>
      <p:sp>
        <p:nvSpPr>
          <p:cNvPr id="12" name="Oval 11"/>
          <p:cNvSpPr/>
          <p:nvPr userDrawn="1"/>
        </p:nvSpPr>
        <p:spPr>
          <a:xfrm>
            <a:off x="8286776" y="3286124"/>
            <a:ext cx="1214446" cy="1214446"/>
          </a:xfrm>
          <a:prstGeom prst="ellipse">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anchor="ctr"/>
          <a:lstStyle/>
          <a:p>
            <a:pPr fontAlgn="auto">
              <a:spcBef>
                <a:spcPts val="0"/>
              </a:spcBef>
              <a:spcAft>
                <a:spcPts val="0"/>
              </a:spcAft>
              <a:defRPr/>
            </a:pPr>
            <a:endParaRPr lang="en-NZ" sz="1800"/>
          </a:p>
        </p:txBody>
      </p:sp>
      <p:sp>
        <p:nvSpPr>
          <p:cNvPr id="15" name="Oval 14"/>
          <p:cNvSpPr/>
          <p:nvPr userDrawn="1"/>
        </p:nvSpPr>
        <p:spPr>
          <a:xfrm>
            <a:off x="6786578" y="5643578"/>
            <a:ext cx="1928794" cy="1928794"/>
          </a:xfrm>
          <a:prstGeom prst="ellipse">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anchor="ctr"/>
          <a:lstStyle/>
          <a:p>
            <a:pPr fontAlgn="auto">
              <a:spcBef>
                <a:spcPts val="0"/>
              </a:spcBef>
              <a:spcAft>
                <a:spcPts val="0"/>
              </a:spcAft>
              <a:defRPr/>
            </a:pPr>
            <a:endParaRPr lang="en-NZ" sz="1800"/>
          </a:p>
        </p:txBody>
      </p:sp>
      <p:sp>
        <p:nvSpPr>
          <p:cNvPr id="13" name="Oval 12"/>
          <p:cNvSpPr/>
          <p:nvPr userDrawn="1"/>
        </p:nvSpPr>
        <p:spPr>
          <a:xfrm>
            <a:off x="8501058" y="1500174"/>
            <a:ext cx="642942" cy="64294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anchor="ctr"/>
          <a:lstStyle/>
          <a:p>
            <a:pPr fontAlgn="auto">
              <a:spcBef>
                <a:spcPts val="0"/>
              </a:spcBef>
              <a:spcAft>
                <a:spcPts val="0"/>
              </a:spcAft>
              <a:defRPr/>
            </a:pPr>
            <a:endParaRPr lang="en-NZ" sz="1800"/>
          </a:p>
        </p:txBody>
      </p:sp>
      <p:sp>
        <p:nvSpPr>
          <p:cNvPr id="14" name="Oval 13"/>
          <p:cNvSpPr/>
          <p:nvPr userDrawn="1"/>
        </p:nvSpPr>
        <p:spPr>
          <a:xfrm>
            <a:off x="8286776" y="1857364"/>
            <a:ext cx="438152" cy="43815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anchor="ctr"/>
          <a:lstStyle/>
          <a:p>
            <a:pPr fontAlgn="auto">
              <a:spcBef>
                <a:spcPts val="0"/>
              </a:spcBef>
              <a:spcAft>
                <a:spcPts val="0"/>
              </a:spcAft>
              <a:defRPr/>
            </a:pPr>
            <a:endParaRPr lang="en-NZ" sz="1800"/>
          </a:p>
        </p:txBody>
      </p:sp>
      <p:sp>
        <p:nvSpPr>
          <p:cNvPr id="16" name="Oval 15"/>
          <p:cNvSpPr/>
          <p:nvPr userDrawn="1"/>
        </p:nvSpPr>
        <p:spPr>
          <a:xfrm>
            <a:off x="8679653" y="4714884"/>
            <a:ext cx="928694" cy="928694"/>
          </a:xfrm>
          <a:prstGeom prst="ellipse">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anchor="ctr"/>
          <a:lstStyle/>
          <a:p>
            <a:pPr fontAlgn="auto">
              <a:spcBef>
                <a:spcPts val="0"/>
              </a:spcBef>
              <a:spcAft>
                <a:spcPts val="0"/>
              </a:spcAft>
              <a:defRPr/>
            </a:pPr>
            <a:endParaRPr lang="en-NZ" sz="1800"/>
          </a:p>
        </p:txBody>
      </p:sp>
      <p:sp>
        <p:nvSpPr>
          <p:cNvPr id="17" name="Oval 16"/>
          <p:cNvSpPr/>
          <p:nvPr userDrawn="1"/>
        </p:nvSpPr>
        <p:spPr>
          <a:xfrm>
            <a:off x="8072462" y="2857496"/>
            <a:ext cx="304800" cy="304800"/>
          </a:xfrm>
          <a:prstGeom prst="ellipse">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anchor="ctr"/>
          <a:lstStyle/>
          <a:p>
            <a:pPr fontAlgn="auto">
              <a:spcBef>
                <a:spcPts val="0"/>
              </a:spcBef>
              <a:spcAft>
                <a:spcPts val="0"/>
              </a:spcAft>
              <a:defRPr/>
            </a:pPr>
            <a:endParaRPr lang="en-NZ" sz="1800"/>
          </a:p>
        </p:txBody>
      </p:sp>
      <p:sp>
        <p:nvSpPr>
          <p:cNvPr id="18" name="Oval 17"/>
          <p:cNvSpPr/>
          <p:nvPr userDrawn="1"/>
        </p:nvSpPr>
        <p:spPr>
          <a:xfrm>
            <a:off x="8929718" y="1000108"/>
            <a:ext cx="304800" cy="304800"/>
          </a:xfrm>
          <a:prstGeom prst="ellipse">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anchor="ctr"/>
          <a:lstStyle/>
          <a:p>
            <a:pPr fontAlgn="auto">
              <a:spcBef>
                <a:spcPts val="0"/>
              </a:spcBef>
              <a:spcAft>
                <a:spcPts val="0"/>
              </a:spcAft>
              <a:defRPr/>
            </a:pPr>
            <a:endParaRPr lang="en-NZ" sz="1800"/>
          </a:p>
        </p:txBody>
      </p:sp>
      <p:sp>
        <p:nvSpPr>
          <p:cNvPr id="1039" name="Rectangle 2"/>
          <p:cNvSpPr txBox="1">
            <a:spLocks noChangeArrowheads="1"/>
          </p:cNvSpPr>
          <p:nvPr userDrawn="1"/>
        </p:nvSpPr>
        <p:spPr bwMode="auto">
          <a:xfrm>
            <a:off x="0" y="6357938"/>
            <a:ext cx="9144000" cy="428625"/>
          </a:xfrm>
          <a:prstGeom prst="rect">
            <a:avLst/>
          </a:prstGeom>
          <a:noFill/>
          <a:ln w="9525">
            <a:noFill/>
            <a:miter lim="800000"/>
            <a:headEnd/>
            <a:tailEnd/>
          </a:ln>
        </p:spPr>
        <p:txBody>
          <a:bodyPr anchor="ctr"/>
          <a:lstStyle/>
          <a:p>
            <a:r>
              <a:rPr lang="en-GB" sz="1800" b="1">
                <a:solidFill>
                  <a:srgbClr val="4B0082"/>
                </a:solidFill>
                <a:latin typeface="Calibri" pitchFamily="34" charset="0"/>
              </a:rPr>
              <a:t>see the future first | www.indigo.co.nz</a:t>
            </a:r>
          </a:p>
        </p:txBody>
      </p:sp>
      <p:pic>
        <p:nvPicPr>
          <p:cNvPr id="1040" name="Picture 2" descr="Z:\CLIENTS\Indigo\INZ0004 Templates\009_Oracle_CrtPtnr_clr_485 [Converted].jpg"/>
          <p:cNvPicPr>
            <a:picLocks noChangeAspect="1" noChangeArrowheads="1"/>
          </p:cNvPicPr>
          <p:nvPr userDrawn="1"/>
        </p:nvPicPr>
        <p:blipFill>
          <a:blip r:embed="rId14"/>
          <a:srcRect/>
          <a:stretch>
            <a:fillRect/>
          </a:stretch>
        </p:blipFill>
        <p:spPr bwMode="auto">
          <a:xfrm>
            <a:off x="0" y="6226175"/>
            <a:ext cx="1943100" cy="635000"/>
          </a:xfrm>
          <a:prstGeom prst="rect">
            <a:avLst/>
          </a:prstGeom>
          <a:noFill/>
          <a:ln w="9525">
            <a:noFill/>
            <a:miter lim="800000"/>
            <a:headEnd/>
            <a:tailEnd/>
          </a:ln>
        </p:spPr>
      </p:pic>
      <p:cxnSp>
        <p:nvCxnSpPr>
          <p:cNvPr id="9" name="Straight Connector 8"/>
          <p:cNvCxnSpPr/>
          <p:nvPr userDrawn="1"/>
        </p:nvCxnSpPr>
        <p:spPr>
          <a:xfrm rot="10800000">
            <a:off x="-214313" y="785813"/>
            <a:ext cx="9358313" cy="1587"/>
          </a:xfrm>
          <a:prstGeom prst="line">
            <a:avLst/>
          </a:prstGeom>
          <a:ln w="28575">
            <a:solidFill>
              <a:srgbClr val="4B0082"/>
            </a:solidFill>
          </a:ln>
        </p:spPr>
        <p:style>
          <a:lnRef idx="1">
            <a:schemeClr val="accent1"/>
          </a:lnRef>
          <a:fillRef idx="0">
            <a:schemeClr val="accent1"/>
          </a:fillRef>
          <a:effectRef idx="0">
            <a:schemeClr val="accent1"/>
          </a:effectRef>
          <a:fontRef idx="minor">
            <a:schemeClr val="tx1"/>
          </a:fontRef>
        </p:style>
      </p:cxnSp>
      <p:pic>
        <p:nvPicPr>
          <p:cNvPr id="1042" name="Picture 2" descr="Z:\CLIENTS\Indigo\INZ0001 Conference\Indigo large Logo.jpg"/>
          <p:cNvPicPr>
            <a:picLocks noChangeAspect="1" noChangeArrowheads="1"/>
          </p:cNvPicPr>
          <p:nvPr userDrawn="1"/>
        </p:nvPicPr>
        <p:blipFill>
          <a:blip r:embed="rId15"/>
          <a:srcRect/>
          <a:stretch>
            <a:fillRect/>
          </a:stretch>
        </p:blipFill>
        <p:spPr bwMode="auto">
          <a:xfrm>
            <a:off x="8459788" y="107950"/>
            <a:ext cx="571500" cy="571500"/>
          </a:xfrm>
          <a:prstGeom prst="rect">
            <a:avLst/>
          </a:prstGeom>
          <a:noFill/>
          <a:ln w="9525">
            <a:noFill/>
            <a:miter lim="800000"/>
            <a:headEnd/>
            <a:tailEnd/>
          </a:ln>
        </p:spPr>
      </p:pic>
      <p:sp>
        <p:nvSpPr>
          <p:cNvPr id="1043" name="Rectangle 2"/>
          <p:cNvSpPr txBox="1">
            <a:spLocks noChangeArrowheads="1"/>
          </p:cNvSpPr>
          <p:nvPr userDrawn="1"/>
        </p:nvSpPr>
        <p:spPr bwMode="auto">
          <a:xfrm>
            <a:off x="214313" y="214313"/>
            <a:ext cx="8143875" cy="428625"/>
          </a:xfrm>
          <a:prstGeom prst="rect">
            <a:avLst/>
          </a:prstGeom>
          <a:noFill/>
          <a:ln w="9525">
            <a:noFill/>
            <a:miter lim="800000"/>
            <a:headEnd/>
            <a:tailEnd/>
          </a:ln>
        </p:spPr>
        <p:txBody>
          <a:bodyPr anchor="ctr"/>
          <a:lstStyle/>
          <a:p>
            <a:pPr algn="l"/>
            <a:endParaRPr lang="en-GB" b="1" dirty="0">
              <a:solidFill>
                <a:srgbClr val="4B0082"/>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fontAlgn="base">
        <a:spcBef>
          <a:spcPct val="0"/>
        </a:spcBef>
        <a:spcAft>
          <a:spcPct val="0"/>
        </a:spcAft>
        <a:defRPr sz="2400" kern="1200">
          <a:solidFill>
            <a:srgbClr val="4B0082"/>
          </a:solidFill>
          <a:latin typeface="+mj-lt"/>
          <a:ea typeface="+mj-ea"/>
          <a:cs typeface="+mj-cs"/>
        </a:defRPr>
      </a:lvl1pPr>
      <a:lvl2pPr algn="l" rtl="0" fontAlgn="base">
        <a:spcBef>
          <a:spcPct val="0"/>
        </a:spcBef>
        <a:spcAft>
          <a:spcPct val="0"/>
        </a:spcAft>
        <a:defRPr sz="2400">
          <a:solidFill>
            <a:srgbClr val="4B0082"/>
          </a:solidFill>
          <a:latin typeface="Calibri" pitchFamily="34" charset="0"/>
        </a:defRPr>
      </a:lvl2pPr>
      <a:lvl3pPr algn="l" rtl="0" fontAlgn="base">
        <a:spcBef>
          <a:spcPct val="0"/>
        </a:spcBef>
        <a:spcAft>
          <a:spcPct val="0"/>
        </a:spcAft>
        <a:defRPr sz="2400">
          <a:solidFill>
            <a:srgbClr val="4B0082"/>
          </a:solidFill>
          <a:latin typeface="Calibri" pitchFamily="34" charset="0"/>
        </a:defRPr>
      </a:lvl3pPr>
      <a:lvl4pPr algn="l" rtl="0" fontAlgn="base">
        <a:spcBef>
          <a:spcPct val="0"/>
        </a:spcBef>
        <a:spcAft>
          <a:spcPct val="0"/>
        </a:spcAft>
        <a:defRPr sz="2400">
          <a:solidFill>
            <a:srgbClr val="4B0082"/>
          </a:solidFill>
          <a:latin typeface="Calibri" pitchFamily="34" charset="0"/>
        </a:defRPr>
      </a:lvl4pPr>
      <a:lvl5pPr algn="l" rtl="0" fontAlgn="base">
        <a:spcBef>
          <a:spcPct val="0"/>
        </a:spcBef>
        <a:spcAft>
          <a:spcPct val="0"/>
        </a:spcAft>
        <a:defRPr sz="2400">
          <a:solidFill>
            <a:srgbClr val="4B0082"/>
          </a:solidFill>
          <a:latin typeface="Calibri" pitchFamily="34" charset="0"/>
        </a:defRPr>
      </a:lvl5pPr>
      <a:lvl6pPr marL="457200" algn="l" rtl="0" fontAlgn="base">
        <a:spcBef>
          <a:spcPct val="0"/>
        </a:spcBef>
        <a:spcAft>
          <a:spcPct val="0"/>
        </a:spcAft>
        <a:defRPr sz="2400">
          <a:solidFill>
            <a:srgbClr val="4B0082"/>
          </a:solidFill>
          <a:latin typeface="Calibri" pitchFamily="34" charset="0"/>
        </a:defRPr>
      </a:lvl6pPr>
      <a:lvl7pPr marL="914400" algn="l" rtl="0" fontAlgn="base">
        <a:spcBef>
          <a:spcPct val="0"/>
        </a:spcBef>
        <a:spcAft>
          <a:spcPct val="0"/>
        </a:spcAft>
        <a:defRPr sz="2400">
          <a:solidFill>
            <a:srgbClr val="4B0082"/>
          </a:solidFill>
          <a:latin typeface="Calibri" pitchFamily="34" charset="0"/>
        </a:defRPr>
      </a:lvl7pPr>
      <a:lvl8pPr marL="1371600" algn="l" rtl="0" fontAlgn="base">
        <a:spcBef>
          <a:spcPct val="0"/>
        </a:spcBef>
        <a:spcAft>
          <a:spcPct val="0"/>
        </a:spcAft>
        <a:defRPr sz="2400">
          <a:solidFill>
            <a:srgbClr val="4B0082"/>
          </a:solidFill>
          <a:latin typeface="Calibri" pitchFamily="34" charset="0"/>
        </a:defRPr>
      </a:lvl8pPr>
      <a:lvl9pPr marL="1828800" algn="l" rtl="0" fontAlgn="base">
        <a:spcBef>
          <a:spcPct val="0"/>
        </a:spcBef>
        <a:spcAft>
          <a:spcPct val="0"/>
        </a:spcAft>
        <a:defRPr sz="2400">
          <a:solidFill>
            <a:srgbClr val="4B0082"/>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rgbClr val="4B0082"/>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rgbClr val="4B0082"/>
          </a:solidFill>
          <a:latin typeface="+mn-lt"/>
          <a:ea typeface="+mn-ea"/>
          <a:cs typeface="+mn-cs"/>
        </a:defRPr>
      </a:lvl2pPr>
      <a:lvl3pPr marL="1143000" indent="-228600" algn="l" rtl="0" fontAlgn="base">
        <a:spcBef>
          <a:spcPct val="20000"/>
        </a:spcBef>
        <a:spcAft>
          <a:spcPct val="0"/>
        </a:spcAft>
        <a:buChar char="•"/>
        <a:defRPr sz="2400" kern="1200">
          <a:solidFill>
            <a:srgbClr val="4B0082"/>
          </a:solidFill>
          <a:latin typeface="+mn-lt"/>
          <a:ea typeface="+mn-ea"/>
          <a:cs typeface="+mn-cs"/>
        </a:defRPr>
      </a:lvl3pPr>
      <a:lvl4pPr marL="1600200" indent="-228600" algn="l" rtl="0" fontAlgn="base">
        <a:spcBef>
          <a:spcPct val="20000"/>
        </a:spcBef>
        <a:spcAft>
          <a:spcPct val="0"/>
        </a:spcAft>
        <a:buChar char="•"/>
        <a:defRPr sz="2000" kern="1200">
          <a:solidFill>
            <a:srgbClr val="4B0082"/>
          </a:solidFill>
          <a:latin typeface="+mn-lt"/>
          <a:ea typeface="+mn-ea"/>
          <a:cs typeface="+mn-cs"/>
        </a:defRPr>
      </a:lvl4pPr>
      <a:lvl5pPr marL="2057400" indent="-228600" algn="l" rtl="0" fontAlgn="base">
        <a:spcBef>
          <a:spcPct val="20000"/>
        </a:spcBef>
        <a:spcAft>
          <a:spcPct val="0"/>
        </a:spcAft>
        <a:buChar char="•"/>
        <a:defRPr sz="2000" kern="1200">
          <a:solidFill>
            <a:srgbClr val="4B008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8596" y="142852"/>
            <a:ext cx="7929618" cy="509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NZ" smtClean="0"/>
          </a:p>
        </p:txBody>
      </p:sp>
      <p:sp>
        <p:nvSpPr>
          <p:cNvPr id="1027" name="Text Placeholder 2"/>
          <p:cNvSpPr>
            <a:spLocks noGrp="1"/>
          </p:cNvSpPr>
          <p:nvPr>
            <p:ph type="body" idx="1"/>
          </p:nvPr>
        </p:nvSpPr>
        <p:spPr bwMode="auto">
          <a:xfrm>
            <a:off x="457200" y="1071546"/>
            <a:ext cx="8229600" cy="505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NZ"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4BBD483-D207-4BAC-8F74-60ED29FD400A}" type="datetimeFigureOut">
              <a:rPr lang="en-US"/>
              <a:pPr>
                <a:defRPr/>
              </a:pPr>
              <a:t>11/3/2008</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3562F14-BE66-40FB-AF2C-52F6A9B7065A}" type="slidenum">
              <a:rPr lang="en-NZ"/>
              <a:pPr>
                <a:defRPr/>
              </a:pPr>
              <a:t>‹#›</a:t>
            </a:fld>
            <a:endParaRPr lang="en-NZ"/>
          </a:p>
        </p:txBody>
      </p:sp>
      <p:pic>
        <p:nvPicPr>
          <p:cNvPr id="1031" name="Picture 2" descr="Z:\CLIENTS\Indigo\INZ0001 Conference\Indigo large Logo.jpg"/>
          <p:cNvPicPr>
            <a:picLocks noChangeAspect="1" noChangeArrowheads="1"/>
          </p:cNvPicPr>
          <p:nvPr userDrawn="1"/>
        </p:nvPicPr>
        <p:blipFill>
          <a:blip r:embed="rId13"/>
          <a:srcRect/>
          <a:stretch>
            <a:fillRect/>
          </a:stretch>
        </p:blipFill>
        <p:spPr bwMode="auto">
          <a:xfrm>
            <a:off x="7643813" y="4857750"/>
            <a:ext cx="1143000" cy="1143000"/>
          </a:xfrm>
          <a:prstGeom prst="rect">
            <a:avLst/>
          </a:prstGeom>
          <a:noFill/>
          <a:ln w="9525">
            <a:noFill/>
            <a:miter lim="800000"/>
            <a:headEnd/>
            <a:tailEnd/>
          </a:ln>
        </p:spPr>
      </p:pic>
      <p:sp>
        <p:nvSpPr>
          <p:cNvPr id="12" name="Oval 11"/>
          <p:cNvSpPr/>
          <p:nvPr userDrawn="1"/>
        </p:nvSpPr>
        <p:spPr>
          <a:xfrm>
            <a:off x="8286776" y="3286124"/>
            <a:ext cx="1214446" cy="1214446"/>
          </a:xfrm>
          <a:prstGeom prst="ellipse">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anchor="ctr"/>
          <a:lstStyle/>
          <a:p>
            <a:pPr fontAlgn="auto">
              <a:spcBef>
                <a:spcPts val="0"/>
              </a:spcBef>
              <a:spcAft>
                <a:spcPts val="0"/>
              </a:spcAft>
              <a:defRPr/>
            </a:pPr>
            <a:endParaRPr lang="en-NZ" sz="1800"/>
          </a:p>
        </p:txBody>
      </p:sp>
      <p:sp>
        <p:nvSpPr>
          <p:cNvPr id="15" name="Oval 14"/>
          <p:cNvSpPr/>
          <p:nvPr userDrawn="1"/>
        </p:nvSpPr>
        <p:spPr>
          <a:xfrm>
            <a:off x="6786578" y="5643578"/>
            <a:ext cx="1928794" cy="1928794"/>
          </a:xfrm>
          <a:prstGeom prst="ellipse">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anchor="ctr"/>
          <a:lstStyle/>
          <a:p>
            <a:pPr fontAlgn="auto">
              <a:spcBef>
                <a:spcPts val="0"/>
              </a:spcBef>
              <a:spcAft>
                <a:spcPts val="0"/>
              </a:spcAft>
              <a:defRPr/>
            </a:pPr>
            <a:endParaRPr lang="en-NZ" sz="1800"/>
          </a:p>
        </p:txBody>
      </p:sp>
      <p:sp>
        <p:nvSpPr>
          <p:cNvPr id="13" name="Oval 12"/>
          <p:cNvSpPr/>
          <p:nvPr userDrawn="1"/>
        </p:nvSpPr>
        <p:spPr>
          <a:xfrm>
            <a:off x="8501058" y="1500174"/>
            <a:ext cx="642942" cy="64294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anchor="ctr"/>
          <a:lstStyle/>
          <a:p>
            <a:pPr fontAlgn="auto">
              <a:spcBef>
                <a:spcPts val="0"/>
              </a:spcBef>
              <a:spcAft>
                <a:spcPts val="0"/>
              </a:spcAft>
              <a:defRPr/>
            </a:pPr>
            <a:endParaRPr lang="en-NZ" sz="1800"/>
          </a:p>
        </p:txBody>
      </p:sp>
      <p:sp>
        <p:nvSpPr>
          <p:cNvPr id="14" name="Oval 13"/>
          <p:cNvSpPr/>
          <p:nvPr userDrawn="1"/>
        </p:nvSpPr>
        <p:spPr>
          <a:xfrm>
            <a:off x="8286776" y="1857364"/>
            <a:ext cx="438152" cy="43815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anchor="ctr"/>
          <a:lstStyle/>
          <a:p>
            <a:pPr fontAlgn="auto">
              <a:spcBef>
                <a:spcPts val="0"/>
              </a:spcBef>
              <a:spcAft>
                <a:spcPts val="0"/>
              </a:spcAft>
              <a:defRPr/>
            </a:pPr>
            <a:endParaRPr lang="en-NZ" sz="1800"/>
          </a:p>
        </p:txBody>
      </p:sp>
      <p:sp>
        <p:nvSpPr>
          <p:cNvPr id="16" name="Oval 15"/>
          <p:cNvSpPr/>
          <p:nvPr userDrawn="1"/>
        </p:nvSpPr>
        <p:spPr>
          <a:xfrm>
            <a:off x="8679653" y="4714884"/>
            <a:ext cx="928694" cy="928694"/>
          </a:xfrm>
          <a:prstGeom prst="ellipse">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anchor="ctr"/>
          <a:lstStyle/>
          <a:p>
            <a:pPr fontAlgn="auto">
              <a:spcBef>
                <a:spcPts val="0"/>
              </a:spcBef>
              <a:spcAft>
                <a:spcPts val="0"/>
              </a:spcAft>
              <a:defRPr/>
            </a:pPr>
            <a:endParaRPr lang="en-NZ" sz="1800"/>
          </a:p>
        </p:txBody>
      </p:sp>
      <p:sp>
        <p:nvSpPr>
          <p:cNvPr id="17" name="Oval 16"/>
          <p:cNvSpPr/>
          <p:nvPr userDrawn="1"/>
        </p:nvSpPr>
        <p:spPr>
          <a:xfrm>
            <a:off x="8072462" y="2857496"/>
            <a:ext cx="304800" cy="304800"/>
          </a:xfrm>
          <a:prstGeom prst="ellipse">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anchor="ctr"/>
          <a:lstStyle/>
          <a:p>
            <a:pPr fontAlgn="auto">
              <a:spcBef>
                <a:spcPts val="0"/>
              </a:spcBef>
              <a:spcAft>
                <a:spcPts val="0"/>
              </a:spcAft>
              <a:defRPr/>
            </a:pPr>
            <a:endParaRPr lang="en-NZ" sz="1800"/>
          </a:p>
        </p:txBody>
      </p:sp>
      <p:sp>
        <p:nvSpPr>
          <p:cNvPr id="18" name="Oval 17"/>
          <p:cNvSpPr/>
          <p:nvPr userDrawn="1"/>
        </p:nvSpPr>
        <p:spPr>
          <a:xfrm>
            <a:off x="8929718" y="1000108"/>
            <a:ext cx="304800" cy="304800"/>
          </a:xfrm>
          <a:prstGeom prst="ellipse">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anchor="ctr"/>
          <a:lstStyle/>
          <a:p>
            <a:pPr fontAlgn="auto">
              <a:spcBef>
                <a:spcPts val="0"/>
              </a:spcBef>
              <a:spcAft>
                <a:spcPts val="0"/>
              </a:spcAft>
              <a:defRPr/>
            </a:pPr>
            <a:endParaRPr lang="en-NZ" sz="1800"/>
          </a:p>
        </p:txBody>
      </p:sp>
      <p:sp>
        <p:nvSpPr>
          <p:cNvPr id="1039" name="Rectangle 2"/>
          <p:cNvSpPr txBox="1">
            <a:spLocks noChangeArrowheads="1"/>
          </p:cNvSpPr>
          <p:nvPr userDrawn="1"/>
        </p:nvSpPr>
        <p:spPr bwMode="auto">
          <a:xfrm>
            <a:off x="0" y="6357938"/>
            <a:ext cx="9144000" cy="428625"/>
          </a:xfrm>
          <a:prstGeom prst="rect">
            <a:avLst/>
          </a:prstGeom>
          <a:noFill/>
          <a:ln w="9525">
            <a:noFill/>
            <a:miter lim="800000"/>
            <a:headEnd/>
            <a:tailEnd/>
          </a:ln>
        </p:spPr>
        <p:txBody>
          <a:bodyPr anchor="ctr"/>
          <a:lstStyle/>
          <a:p>
            <a:r>
              <a:rPr lang="en-GB" sz="1800" b="1">
                <a:solidFill>
                  <a:srgbClr val="4B0082"/>
                </a:solidFill>
                <a:latin typeface="Calibri" pitchFamily="34" charset="0"/>
              </a:rPr>
              <a:t>see the future first | www.indigo.co.nz</a:t>
            </a:r>
          </a:p>
        </p:txBody>
      </p:sp>
      <p:pic>
        <p:nvPicPr>
          <p:cNvPr id="1040" name="Picture 2" descr="Z:\CLIENTS\Indigo\INZ0004 Templates\009_Oracle_CrtPtnr_clr_485 [Converted].jpg"/>
          <p:cNvPicPr>
            <a:picLocks noChangeAspect="1" noChangeArrowheads="1"/>
          </p:cNvPicPr>
          <p:nvPr userDrawn="1"/>
        </p:nvPicPr>
        <p:blipFill>
          <a:blip r:embed="rId14"/>
          <a:srcRect/>
          <a:stretch>
            <a:fillRect/>
          </a:stretch>
        </p:blipFill>
        <p:spPr bwMode="auto">
          <a:xfrm>
            <a:off x="0" y="6226175"/>
            <a:ext cx="1943100" cy="635000"/>
          </a:xfrm>
          <a:prstGeom prst="rect">
            <a:avLst/>
          </a:prstGeom>
          <a:noFill/>
          <a:ln w="9525">
            <a:noFill/>
            <a:miter lim="800000"/>
            <a:headEnd/>
            <a:tailEnd/>
          </a:ln>
        </p:spPr>
      </p:pic>
      <p:cxnSp>
        <p:nvCxnSpPr>
          <p:cNvPr id="9" name="Straight Connector 8"/>
          <p:cNvCxnSpPr/>
          <p:nvPr userDrawn="1"/>
        </p:nvCxnSpPr>
        <p:spPr>
          <a:xfrm rot="10800000">
            <a:off x="-214313" y="785813"/>
            <a:ext cx="9358313" cy="1587"/>
          </a:xfrm>
          <a:prstGeom prst="line">
            <a:avLst/>
          </a:prstGeom>
          <a:ln w="28575">
            <a:solidFill>
              <a:srgbClr val="4B0082"/>
            </a:solidFill>
          </a:ln>
        </p:spPr>
        <p:style>
          <a:lnRef idx="1">
            <a:schemeClr val="accent1"/>
          </a:lnRef>
          <a:fillRef idx="0">
            <a:schemeClr val="accent1"/>
          </a:fillRef>
          <a:effectRef idx="0">
            <a:schemeClr val="accent1"/>
          </a:effectRef>
          <a:fontRef idx="minor">
            <a:schemeClr val="tx1"/>
          </a:fontRef>
        </p:style>
      </p:cxnSp>
      <p:pic>
        <p:nvPicPr>
          <p:cNvPr id="1042" name="Picture 2" descr="Z:\CLIENTS\Indigo\INZ0001 Conference\Indigo large Logo.jpg"/>
          <p:cNvPicPr>
            <a:picLocks noChangeAspect="1" noChangeArrowheads="1"/>
          </p:cNvPicPr>
          <p:nvPr userDrawn="1"/>
        </p:nvPicPr>
        <p:blipFill>
          <a:blip r:embed="rId15"/>
          <a:srcRect/>
          <a:stretch>
            <a:fillRect/>
          </a:stretch>
        </p:blipFill>
        <p:spPr bwMode="auto">
          <a:xfrm>
            <a:off x="8459788" y="107950"/>
            <a:ext cx="571500" cy="571500"/>
          </a:xfrm>
          <a:prstGeom prst="rect">
            <a:avLst/>
          </a:prstGeom>
          <a:noFill/>
          <a:ln w="9525">
            <a:noFill/>
            <a:miter lim="800000"/>
            <a:headEnd/>
            <a:tailEnd/>
          </a:ln>
        </p:spPr>
      </p:pic>
      <p:sp>
        <p:nvSpPr>
          <p:cNvPr id="1043" name="Rectangle 2"/>
          <p:cNvSpPr txBox="1">
            <a:spLocks noChangeArrowheads="1"/>
          </p:cNvSpPr>
          <p:nvPr userDrawn="1"/>
        </p:nvSpPr>
        <p:spPr bwMode="auto">
          <a:xfrm>
            <a:off x="214313" y="214313"/>
            <a:ext cx="8143875" cy="428625"/>
          </a:xfrm>
          <a:prstGeom prst="rect">
            <a:avLst/>
          </a:prstGeom>
          <a:noFill/>
          <a:ln w="9525">
            <a:noFill/>
            <a:miter lim="800000"/>
            <a:headEnd/>
            <a:tailEnd/>
          </a:ln>
        </p:spPr>
        <p:txBody>
          <a:bodyPr anchor="ctr"/>
          <a:lstStyle/>
          <a:p>
            <a:pPr algn="l"/>
            <a:endParaRPr lang="en-GB" b="1" dirty="0">
              <a:solidFill>
                <a:srgbClr val="4B0082"/>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2400" kern="1200">
          <a:solidFill>
            <a:srgbClr val="4B0082"/>
          </a:solidFill>
          <a:latin typeface="+mj-lt"/>
          <a:ea typeface="+mj-ea"/>
          <a:cs typeface="+mj-cs"/>
        </a:defRPr>
      </a:lvl1pPr>
      <a:lvl2pPr algn="l" rtl="0" fontAlgn="base">
        <a:spcBef>
          <a:spcPct val="0"/>
        </a:spcBef>
        <a:spcAft>
          <a:spcPct val="0"/>
        </a:spcAft>
        <a:defRPr sz="2400">
          <a:solidFill>
            <a:srgbClr val="4B0082"/>
          </a:solidFill>
          <a:latin typeface="Calibri" pitchFamily="34" charset="0"/>
        </a:defRPr>
      </a:lvl2pPr>
      <a:lvl3pPr algn="l" rtl="0" fontAlgn="base">
        <a:spcBef>
          <a:spcPct val="0"/>
        </a:spcBef>
        <a:spcAft>
          <a:spcPct val="0"/>
        </a:spcAft>
        <a:defRPr sz="2400">
          <a:solidFill>
            <a:srgbClr val="4B0082"/>
          </a:solidFill>
          <a:latin typeface="Calibri" pitchFamily="34" charset="0"/>
        </a:defRPr>
      </a:lvl3pPr>
      <a:lvl4pPr algn="l" rtl="0" fontAlgn="base">
        <a:spcBef>
          <a:spcPct val="0"/>
        </a:spcBef>
        <a:spcAft>
          <a:spcPct val="0"/>
        </a:spcAft>
        <a:defRPr sz="2400">
          <a:solidFill>
            <a:srgbClr val="4B0082"/>
          </a:solidFill>
          <a:latin typeface="Calibri" pitchFamily="34" charset="0"/>
        </a:defRPr>
      </a:lvl4pPr>
      <a:lvl5pPr algn="l" rtl="0" fontAlgn="base">
        <a:spcBef>
          <a:spcPct val="0"/>
        </a:spcBef>
        <a:spcAft>
          <a:spcPct val="0"/>
        </a:spcAft>
        <a:defRPr sz="2400">
          <a:solidFill>
            <a:srgbClr val="4B0082"/>
          </a:solidFill>
          <a:latin typeface="Calibri" pitchFamily="34" charset="0"/>
        </a:defRPr>
      </a:lvl5pPr>
      <a:lvl6pPr marL="457200" algn="l" rtl="0" fontAlgn="base">
        <a:spcBef>
          <a:spcPct val="0"/>
        </a:spcBef>
        <a:spcAft>
          <a:spcPct val="0"/>
        </a:spcAft>
        <a:defRPr sz="2400">
          <a:solidFill>
            <a:srgbClr val="4B0082"/>
          </a:solidFill>
          <a:latin typeface="Calibri" pitchFamily="34" charset="0"/>
        </a:defRPr>
      </a:lvl6pPr>
      <a:lvl7pPr marL="914400" algn="l" rtl="0" fontAlgn="base">
        <a:spcBef>
          <a:spcPct val="0"/>
        </a:spcBef>
        <a:spcAft>
          <a:spcPct val="0"/>
        </a:spcAft>
        <a:defRPr sz="2400">
          <a:solidFill>
            <a:srgbClr val="4B0082"/>
          </a:solidFill>
          <a:latin typeface="Calibri" pitchFamily="34" charset="0"/>
        </a:defRPr>
      </a:lvl7pPr>
      <a:lvl8pPr marL="1371600" algn="l" rtl="0" fontAlgn="base">
        <a:spcBef>
          <a:spcPct val="0"/>
        </a:spcBef>
        <a:spcAft>
          <a:spcPct val="0"/>
        </a:spcAft>
        <a:defRPr sz="2400">
          <a:solidFill>
            <a:srgbClr val="4B0082"/>
          </a:solidFill>
          <a:latin typeface="Calibri" pitchFamily="34" charset="0"/>
        </a:defRPr>
      </a:lvl8pPr>
      <a:lvl9pPr marL="1828800" algn="l" rtl="0" fontAlgn="base">
        <a:spcBef>
          <a:spcPct val="0"/>
        </a:spcBef>
        <a:spcAft>
          <a:spcPct val="0"/>
        </a:spcAft>
        <a:defRPr sz="2400">
          <a:solidFill>
            <a:srgbClr val="4B0082"/>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rgbClr val="4B0082"/>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rgbClr val="4B0082"/>
          </a:solidFill>
          <a:latin typeface="+mn-lt"/>
          <a:ea typeface="+mn-ea"/>
          <a:cs typeface="+mn-cs"/>
        </a:defRPr>
      </a:lvl2pPr>
      <a:lvl3pPr marL="1143000" indent="-228600" algn="l" rtl="0" fontAlgn="base">
        <a:spcBef>
          <a:spcPct val="20000"/>
        </a:spcBef>
        <a:spcAft>
          <a:spcPct val="0"/>
        </a:spcAft>
        <a:buChar char="•"/>
        <a:defRPr sz="2400" kern="1200">
          <a:solidFill>
            <a:srgbClr val="4B0082"/>
          </a:solidFill>
          <a:latin typeface="+mn-lt"/>
          <a:ea typeface="+mn-ea"/>
          <a:cs typeface="+mn-cs"/>
        </a:defRPr>
      </a:lvl3pPr>
      <a:lvl4pPr marL="1600200" indent="-228600" algn="l" rtl="0" fontAlgn="base">
        <a:spcBef>
          <a:spcPct val="20000"/>
        </a:spcBef>
        <a:spcAft>
          <a:spcPct val="0"/>
        </a:spcAft>
        <a:buChar char="•"/>
        <a:defRPr sz="2000" kern="1200">
          <a:solidFill>
            <a:srgbClr val="4B0082"/>
          </a:solidFill>
          <a:latin typeface="+mn-lt"/>
          <a:ea typeface="+mn-ea"/>
          <a:cs typeface="+mn-cs"/>
        </a:defRPr>
      </a:lvl4pPr>
      <a:lvl5pPr marL="2057400" indent="-228600" algn="l" rtl="0" fontAlgn="base">
        <a:spcBef>
          <a:spcPct val="20000"/>
        </a:spcBef>
        <a:spcAft>
          <a:spcPct val="0"/>
        </a:spcAft>
        <a:buChar char="•"/>
        <a:defRPr sz="2000" kern="1200">
          <a:solidFill>
            <a:srgbClr val="4B008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18" Type="http://schemas.openxmlformats.org/officeDocument/2006/relationships/image" Target="../media/image51.pn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jpeg"/><Relationship Id="rId17" Type="http://schemas.openxmlformats.org/officeDocument/2006/relationships/image" Target="../media/image50.png"/><Relationship Id="rId2" Type="http://schemas.openxmlformats.org/officeDocument/2006/relationships/notesSlide" Target="../notesSlides/notesSlide10.xml"/><Relationship Id="rId16" Type="http://schemas.openxmlformats.org/officeDocument/2006/relationships/hyperlink" Target="http://www.sap.com/index.asp" TargetMode="External"/><Relationship Id="rId20"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5" Type="http://schemas.openxmlformats.org/officeDocument/2006/relationships/image" Target="../media/image49.png"/><Relationship Id="rId10" Type="http://schemas.openxmlformats.org/officeDocument/2006/relationships/image" Target="../media/image45.jpeg"/><Relationship Id="rId19" Type="http://schemas.openxmlformats.org/officeDocument/2006/relationships/hyperlink" Target="http://www.peoplesoft.com/corp/en/public_index.jsp" TargetMode="External"/><Relationship Id="rId4" Type="http://schemas.openxmlformats.org/officeDocument/2006/relationships/image" Target="../media/image39.jpeg"/><Relationship Id="rId9" Type="http://schemas.openxmlformats.org/officeDocument/2006/relationships/image" Target="../media/image44.jpeg"/><Relationship Id="rId14" Type="http://schemas.openxmlformats.org/officeDocument/2006/relationships/hyperlink" Target="http://www.siebel.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notesSlide" Target="../notesSlides/notesSlide4.xml"/><Relationship Id="rId21" Type="http://schemas.openxmlformats.org/officeDocument/2006/relationships/image" Target="../media/image21.jpeg"/><Relationship Id="rId7" Type="http://schemas.openxmlformats.org/officeDocument/2006/relationships/oleObject" Target="../embeddings/oleObject4.bin"/><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slideLayout" Target="../slideLayouts/slideLayout7.xml"/><Relationship Id="rId16" Type="http://schemas.openxmlformats.org/officeDocument/2006/relationships/image" Target="../media/image17.jpeg"/><Relationship Id="rId20" Type="http://schemas.openxmlformats.org/officeDocument/2006/relationships/image" Target="../media/image20.jpeg"/><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12.jpeg"/><Relationship Id="rId5" Type="http://schemas.openxmlformats.org/officeDocument/2006/relationships/oleObject" Target="../embeddings/oleObject2.bin"/><Relationship Id="rId15" Type="http://schemas.openxmlformats.org/officeDocument/2006/relationships/image" Target="../media/image16.png"/><Relationship Id="rId10" Type="http://schemas.openxmlformats.org/officeDocument/2006/relationships/oleObject" Target="../embeddings/oleObject6.bin"/><Relationship Id="rId19" Type="http://schemas.openxmlformats.org/officeDocument/2006/relationships/hyperlink" Target="http://images.google.com/imgres?imgurl=http://www.sitemaker.umich.edu/anonymous/files/cubes.jpg&amp;imgrefurl=http://sitemaker.umich.edu/anonymous/digital_image&amp;h=882&amp;w=748&amp;sz=214&amp;hl=en&amp;start=11&amp;tbnid=1Tcg3jXBuy94BM:&amp;tbnh=146&amp;tbnw=124&amp;prev=/images?q=cubes&amp;gbv=2&amp;ndsp=21&amp;svnum=10&amp;hl=en&amp;sa=N" TargetMode="External"/><Relationship Id="rId4" Type="http://schemas.openxmlformats.org/officeDocument/2006/relationships/oleObject" Target="../embeddings/oleObject1.bin"/><Relationship Id="rId9" Type="http://schemas.openxmlformats.org/officeDocument/2006/relationships/image" Target="../media/image11.jpeg"/><Relationship Id="rId14" Type="http://schemas.openxmlformats.org/officeDocument/2006/relationships/image" Target="../media/image15.png"/><Relationship Id="rId22"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7.xml"/><Relationship Id="rId7" Type="http://schemas.openxmlformats.org/officeDocument/2006/relationships/slide" Target="slide7.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slide" Target="slide5.xml"/><Relationship Id="rId11" Type="http://schemas.openxmlformats.org/officeDocument/2006/relationships/image" Target="../media/image31.png"/><Relationship Id="rId5" Type="http://schemas.openxmlformats.org/officeDocument/2006/relationships/oleObject" Target="../embeddings/oleObject7.bin"/><Relationship Id="rId10" Type="http://schemas.openxmlformats.org/officeDocument/2006/relationships/image" Target="../media/image30.png"/><Relationship Id="rId4" Type="http://schemas.openxmlformats.org/officeDocument/2006/relationships/slide" Target="slide4.xml"/><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6.png"/><Relationship Id="rId3" Type="http://schemas.openxmlformats.org/officeDocument/2006/relationships/notesSlide" Target="../notesSlides/notesSlide8.xml"/><Relationship Id="rId7" Type="http://schemas.openxmlformats.org/officeDocument/2006/relationships/image" Target="../media/image29.png"/><Relationship Id="rId12"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8.png"/><Relationship Id="rId11" Type="http://schemas.openxmlformats.org/officeDocument/2006/relationships/image" Target="../media/image34.png"/><Relationship Id="rId5" Type="http://schemas.openxmlformats.org/officeDocument/2006/relationships/oleObject" Target="../embeddings/oleObject9.bin"/><Relationship Id="rId10" Type="http://schemas.openxmlformats.org/officeDocument/2006/relationships/image" Target="../media/image33.png"/><Relationship Id="rId4" Type="http://schemas.openxmlformats.org/officeDocument/2006/relationships/oleObject" Target="../embeddings/oleObject8.bin"/><Relationship Id="rId9" Type="http://schemas.openxmlformats.org/officeDocument/2006/relationships/image" Target="../media/image31.png"/><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596" y="1500174"/>
            <a:ext cx="4500594" cy="4214842"/>
          </a:xfrm>
          <a:prstGeom prst="rect">
            <a:avLst/>
          </a:prstGeom>
          <a:gradFill>
            <a:gsLst>
              <a:gs pos="0">
                <a:srgbClr val="39338D"/>
              </a:gs>
              <a:gs pos="80000">
                <a:schemeClr val="accent4">
                  <a:shade val="93000"/>
                  <a:satMod val="130000"/>
                </a:schemeClr>
              </a:gs>
              <a:gs pos="100000">
                <a:schemeClr val="accent4">
                  <a:shade val="94000"/>
                  <a:satMod val="135000"/>
                </a:schemeClr>
              </a:gs>
            </a:gsLs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5143472" y="1428736"/>
            <a:ext cx="2571800" cy="4429156"/>
          </a:xfrm>
          <a:noFill/>
          <a:ln w="9525">
            <a:noFill/>
            <a:miter lim="800000"/>
            <a:headEnd/>
            <a:tailEnd/>
          </a:ln>
        </p:spPr>
        <p:txBody>
          <a:bodyPr vert="horz" wrap="square" lIns="91440" tIns="45720" rIns="91440" bIns="45720" numCol="1" anchor="t" anchorCtr="0" compatLnSpc="1">
            <a:prstTxWarp prst="textNoShape">
              <a:avLst/>
            </a:prstTxWarp>
          </a:bodyPr>
          <a:lstStyle/>
          <a:p>
            <a:pPr algn="ctr">
              <a:spcBef>
                <a:spcPct val="20000"/>
              </a:spcBef>
            </a:pPr>
            <a:r>
              <a:rPr lang="en-NZ" sz="2800" dirty="0" smtClean="0">
                <a:solidFill>
                  <a:schemeClr val="tx1">
                    <a:tint val="75000"/>
                  </a:schemeClr>
                </a:solidFill>
                <a:latin typeface="+mn-lt"/>
                <a:ea typeface="+mn-ea"/>
                <a:cs typeface="+mn-cs"/>
              </a:rPr>
              <a:t>Architecting a world class enterprise performance management</a:t>
            </a:r>
            <a:br>
              <a:rPr lang="en-NZ" sz="2800" dirty="0" smtClean="0">
                <a:solidFill>
                  <a:schemeClr val="tx1">
                    <a:tint val="75000"/>
                  </a:schemeClr>
                </a:solidFill>
                <a:latin typeface="+mn-lt"/>
                <a:ea typeface="+mn-ea"/>
                <a:cs typeface="+mn-cs"/>
              </a:rPr>
            </a:br>
            <a:r>
              <a:rPr lang="en-NZ" sz="2800" dirty="0" smtClean="0">
                <a:solidFill>
                  <a:schemeClr val="tx1">
                    <a:tint val="75000"/>
                  </a:schemeClr>
                </a:solidFill>
                <a:latin typeface="+mn-lt"/>
                <a:ea typeface="+mn-ea"/>
                <a:cs typeface="+mn-cs"/>
              </a:rPr>
              <a:t>(EPM) solution</a:t>
            </a:r>
            <a:r>
              <a:rPr lang="en-NZ" dirty="0" smtClean="0">
                <a:solidFill>
                  <a:schemeClr val="tx1">
                    <a:tint val="75000"/>
                  </a:schemeClr>
                </a:solidFill>
                <a:latin typeface="+mn-lt"/>
                <a:ea typeface="+mn-ea"/>
                <a:cs typeface="+mn-cs"/>
              </a:rPr>
              <a:t/>
            </a:r>
            <a:br>
              <a:rPr lang="en-NZ" dirty="0" smtClean="0">
                <a:solidFill>
                  <a:schemeClr val="tx1">
                    <a:tint val="75000"/>
                  </a:schemeClr>
                </a:solidFill>
                <a:latin typeface="+mn-lt"/>
                <a:ea typeface="+mn-ea"/>
                <a:cs typeface="+mn-cs"/>
              </a:rPr>
            </a:br>
            <a:r>
              <a:rPr lang="en-NZ" dirty="0" smtClean="0">
                <a:solidFill>
                  <a:schemeClr val="tx1">
                    <a:tint val="75000"/>
                  </a:schemeClr>
                </a:solidFill>
                <a:latin typeface="+mn-lt"/>
                <a:ea typeface="+mn-ea"/>
                <a:cs typeface="+mn-cs"/>
              </a:rPr>
              <a:t/>
            </a:r>
            <a:br>
              <a:rPr lang="en-NZ" dirty="0" smtClean="0">
                <a:solidFill>
                  <a:schemeClr val="tx1">
                    <a:tint val="75000"/>
                  </a:schemeClr>
                </a:solidFill>
                <a:latin typeface="+mn-lt"/>
                <a:ea typeface="+mn-ea"/>
                <a:cs typeface="+mn-cs"/>
              </a:rPr>
            </a:br>
            <a:r>
              <a:rPr lang="en-NZ" b="1" dirty="0" smtClean="0">
                <a:solidFill>
                  <a:schemeClr val="tx1">
                    <a:tint val="75000"/>
                  </a:schemeClr>
                </a:solidFill>
                <a:latin typeface="+mn-lt"/>
                <a:ea typeface="+mn-ea"/>
                <a:cs typeface="+mn-cs"/>
              </a:rPr>
              <a:t>Sefton Thesing</a:t>
            </a:r>
            <a:r>
              <a:rPr lang="en-NZ" dirty="0" smtClean="0">
                <a:solidFill>
                  <a:schemeClr val="tx1">
                    <a:tint val="75000"/>
                  </a:schemeClr>
                </a:solidFill>
                <a:latin typeface="+mn-lt"/>
                <a:ea typeface="+mn-ea"/>
                <a:cs typeface="+mn-cs"/>
              </a:rPr>
              <a:t/>
            </a:r>
            <a:br>
              <a:rPr lang="en-NZ" dirty="0" smtClean="0">
                <a:solidFill>
                  <a:schemeClr val="tx1">
                    <a:tint val="75000"/>
                  </a:schemeClr>
                </a:solidFill>
                <a:latin typeface="+mn-lt"/>
                <a:ea typeface="+mn-ea"/>
                <a:cs typeface="+mn-cs"/>
              </a:rPr>
            </a:br>
            <a:r>
              <a:rPr lang="en-NZ" i="1" dirty="0" smtClean="0">
                <a:solidFill>
                  <a:schemeClr val="tx1">
                    <a:tint val="75000"/>
                  </a:schemeClr>
                </a:solidFill>
                <a:latin typeface="+mn-lt"/>
                <a:ea typeface="+mn-ea"/>
                <a:cs typeface="+mn-cs"/>
              </a:rPr>
              <a:t>Director</a:t>
            </a:r>
            <a:r>
              <a:rPr lang="en-NZ" dirty="0" smtClean="0">
                <a:solidFill>
                  <a:schemeClr val="tx1">
                    <a:tint val="75000"/>
                  </a:schemeClr>
                </a:solidFill>
                <a:latin typeface="+mn-lt"/>
                <a:ea typeface="+mn-ea"/>
                <a:cs typeface="+mn-cs"/>
              </a:rPr>
              <a:t/>
            </a:r>
            <a:br>
              <a:rPr lang="en-NZ" dirty="0" smtClean="0">
                <a:solidFill>
                  <a:schemeClr val="tx1">
                    <a:tint val="75000"/>
                  </a:schemeClr>
                </a:solidFill>
                <a:latin typeface="+mn-lt"/>
                <a:ea typeface="+mn-ea"/>
                <a:cs typeface="+mn-cs"/>
              </a:rPr>
            </a:br>
            <a:r>
              <a:rPr lang="en-NZ" dirty="0" smtClean="0">
                <a:solidFill>
                  <a:schemeClr val="tx1">
                    <a:tint val="75000"/>
                  </a:schemeClr>
                </a:solidFill>
                <a:latin typeface="+mn-lt"/>
                <a:ea typeface="+mn-ea"/>
                <a:cs typeface="+mn-cs"/>
              </a:rPr>
              <a:t>Indigo NZ Limited</a:t>
            </a:r>
          </a:p>
        </p:txBody>
      </p:sp>
      <p:sp>
        <p:nvSpPr>
          <p:cNvPr id="3" name="Subtitle 2"/>
          <p:cNvSpPr>
            <a:spLocks noGrp="1"/>
          </p:cNvSpPr>
          <p:nvPr>
            <p:ph type="subTitle" idx="1"/>
          </p:nvPr>
        </p:nvSpPr>
        <p:spPr>
          <a:xfrm>
            <a:off x="357158" y="142852"/>
            <a:ext cx="7572428" cy="571504"/>
          </a:xfrm>
        </p:spPr>
        <p:txBody>
          <a:bodyPr/>
          <a:lstStyle/>
          <a:p>
            <a:r>
              <a:rPr lang="en-NZ" sz="2800" dirty="0" smtClean="0"/>
              <a:t>NZOUG Conference 2008 –  Ask an Expert</a:t>
            </a:r>
            <a:endParaRPr lang="en-NZ" sz="1600" dirty="0"/>
          </a:p>
        </p:txBody>
      </p:sp>
      <p:pic>
        <p:nvPicPr>
          <p:cNvPr id="57346" name="Picture 2"/>
          <p:cNvPicPr>
            <a:picLocks noChangeAspect="1" noChangeArrowheads="1"/>
          </p:cNvPicPr>
          <p:nvPr/>
        </p:nvPicPr>
        <p:blipFill>
          <a:blip r:embed="rId3" cstate="print"/>
          <a:srcRect/>
          <a:stretch>
            <a:fillRect/>
          </a:stretch>
        </p:blipFill>
        <p:spPr bwMode="auto">
          <a:xfrm>
            <a:off x="500034" y="1571612"/>
            <a:ext cx="4362658" cy="40805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8"/>
          <p:cNvGrpSpPr>
            <a:grpSpLocks/>
          </p:cNvGrpSpPr>
          <p:nvPr/>
        </p:nvGrpSpPr>
        <p:grpSpPr bwMode="auto">
          <a:xfrm>
            <a:off x="295275" y="1285875"/>
            <a:ext cx="8348663" cy="5072063"/>
            <a:chOff x="295275" y="1285860"/>
            <a:chExt cx="8596313" cy="5137150"/>
          </a:xfrm>
        </p:grpSpPr>
        <p:sp>
          <p:nvSpPr>
            <p:cNvPr id="29700" name="Rectangle 2"/>
            <p:cNvSpPr>
              <a:spLocks noChangeArrowheads="1"/>
            </p:cNvSpPr>
            <p:nvPr/>
          </p:nvSpPr>
          <p:spPr bwMode="auto">
            <a:xfrm>
              <a:off x="306388" y="5497498"/>
              <a:ext cx="8577262" cy="441325"/>
            </a:xfrm>
            <a:prstGeom prst="rect">
              <a:avLst/>
            </a:prstGeom>
            <a:solidFill>
              <a:schemeClr val="bg1"/>
            </a:solidFill>
            <a:ln w="19050">
              <a:solidFill>
                <a:schemeClr val="bg2"/>
              </a:solidFill>
              <a:miter lim="800000"/>
              <a:headEnd/>
              <a:tailEnd/>
            </a:ln>
          </p:spPr>
          <p:txBody>
            <a:bodyPr wrap="none" anchor="ctr"/>
            <a:lstStyle/>
            <a:p>
              <a:pPr algn="ctr">
                <a:spcBef>
                  <a:spcPct val="20000"/>
                </a:spcBef>
                <a:buFontTx/>
                <a:buChar char="•"/>
              </a:pPr>
              <a:endParaRPr lang="en-US" sz="1600">
                <a:solidFill>
                  <a:srgbClr val="7030A0"/>
                </a:solidFill>
              </a:endParaRPr>
            </a:p>
          </p:txBody>
        </p:sp>
        <p:grpSp>
          <p:nvGrpSpPr>
            <p:cNvPr id="3" name="Group 3"/>
            <p:cNvGrpSpPr>
              <a:grpSpLocks/>
            </p:cNvGrpSpPr>
            <p:nvPr/>
          </p:nvGrpSpPr>
          <p:grpSpPr bwMode="auto">
            <a:xfrm>
              <a:off x="8151813" y="1285860"/>
              <a:ext cx="731837" cy="636588"/>
              <a:chOff x="5134" y="823"/>
              <a:chExt cx="461" cy="401"/>
            </a:xfrm>
          </p:grpSpPr>
          <p:pic>
            <p:nvPicPr>
              <p:cNvPr id="29794" name="Picture 4" descr="Travel_trans"/>
              <p:cNvPicPr preferRelativeResize="0">
                <a:picLocks noChangeArrowheads="1"/>
              </p:cNvPicPr>
              <p:nvPr/>
            </p:nvPicPr>
            <p:blipFill>
              <a:blip r:embed="rId3"/>
              <a:srcRect/>
              <a:stretch>
                <a:fillRect/>
              </a:stretch>
            </p:blipFill>
            <p:spPr bwMode="invGray">
              <a:xfrm>
                <a:off x="5134" y="823"/>
                <a:ext cx="461" cy="401"/>
              </a:xfrm>
              <a:prstGeom prst="rect">
                <a:avLst/>
              </a:prstGeom>
              <a:solidFill>
                <a:schemeClr val="accent1"/>
              </a:solidFill>
              <a:ln w="9525">
                <a:noFill/>
                <a:miter lim="800000"/>
                <a:headEnd/>
                <a:tailEnd/>
              </a:ln>
            </p:spPr>
          </p:pic>
          <p:sp>
            <p:nvSpPr>
              <p:cNvPr id="671749" name="Text Box 5"/>
              <p:cNvSpPr txBox="1">
                <a:spLocks noChangeArrowheads="1"/>
              </p:cNvSpPr>
              <p:nvPr/>
            </p:nvSpPr>
            <p:spPr bwMode="invGray">
              <a:xfrm>
                <a:off x="5178" y="923"/>
                <a:ext cx="357" cy="230"/>
              </a:xfrm>
              <a:prstGeom prst="rect">
                <a:avLst/>
              </a:prstGeom>
              <a:noFill/>
              <a:ln w="12700">
                <a:noFill/>
                <a:miter lim="800000"/>
                <a:headEnd/>
                <a:tailEnd/>
              </a:ln>
              <a:effectLst>
                <a:outerShdw dist="28398" dir="3806097" algn="ctr" rotWithShape="0">
                  <a:schemeClr val="tx1"/>
                </a:outerShdw>
              </a:effectLst>
            </p:spPr>
            <p:txBody>
              <a:bodyPr wrap="none" lIns="0" tIns="0" rIns="0" bIns="0">
                <a:spAutoFit/>
              </a:bodyPr>
              <a:lstStyle/>
              <a:p>
                <a:pPr eaLnBrk="0" hangingPunct="0">
                  <a:defRPr/>
                </a:pPr>
                <a:r>
                  <a:rPr lang="en-US" sz="1200">
                    <a:solidFill>
                      <a:schemeClr val="bg1"/>
                    </a:solidFill>
                  </a:rPr>
                  <a:t>Travel</a:t>
                </a:r>
                <a:br>
                  <a:rPr lang="en-US" sz="1200">
                    <a:solidFill>
                      <a:schemeClr val="bg1"/>
                    </a:solidFill>
                  </a:rPr>
                </a:br>
                <a:r>
                  <a:rPr lang="en-US" sz="1200">
                    <a:solidFill>
                      <a:schemeClr val="bg1"/>
                    </a:solidFill>
                  </a:rPr>
                  <a:t>&amp; Trans</a:t>
                </a:r>
              </a:p>
            </p:txBody>
          </p:sp>
        </p:grpSp>
        <p:pic>
          <p:nvPicPr>
            <p:cNvPr id="29702" name="Picture 6" descr="auto"/>
            <p:cNvPicPr preferRelativeResize="0">
              <a:picLocks noChangeArrowheads="1"/>
            </p:cNvPicPr>
            <p:nvPr/>
          </p:nvPicPr>
          <p:blipFill>
            <a:blip r:embed="rId4"/>
            <a:srcRect/>
            <a:stretch>
              <a:fillRect/>
            </a:stretch>
          </p:blipFill>
          <p:spPr bwMode="invGray">
            <a:xfrm>
              <a:off x="295275" y="1285860"/>
              <a:ext cx="731838" cy="636588"/>
            </a:xfrm>
            <a:prstGeom prst="rect">
              <a:avLst/>
            </a:prstGeom>
            <a:solidFill>
              <a:schemeClr val="accent1"/>
            </a:solidFill>
            <a:ln w="9525">
              <a:noFill/>
              <a:miter lim="800000"/>
              <a:headEnd/>
              <a:tailEnd/>
            </a:ln>
          </p:spPr>
        </p:pic>
        <p:sp>
          <p:nvSpPr>
            <p:cNvPr id="671751" name="Text Box 7"/>
            <p:cNvSpPr txBox="1">
              <a:spLocks noChangeArrowheads="1"/>
            </p:cNvSpPr>
            <p:nvPr/>
          </p:nvSpPr>
          <p:spPr bwMode="invGray">
            <a:xfrm>
              <a:off x="496330" y="1536688"/>
              <a:ext cx="348167" cy="183297"/>
            </a:xfrm>
            <a:prstGeom prst="rect">
              <a:avLst/>
            </a:prstGeom>
            <a:noFill/>
            <a:ln w="12700">
              <a:noFill/>
              <a:miter lim="800000"/>
              <a:headEnd/>
              <a:tailEnd/>
            </a:ln>
            <a:effectLst>
              <a:outerShdw dist="28398" dir="3806097" algn="ctr" rotWithShape="0">
                <a:schemeClr val="tx1"/>
              </a:outerShdw>
            </a:effectLst>
          </p:spPr>
          <p:txBody>
            <a:bodyPr wrap="none" lIns="0" tIns="0" rIns="0" bIns="0">
              <a:spAutoFit/>
            </a:bodyPr>
            <a:lstStyle/>
            <a:p>
              <a:pPr eaLnBrk="0" hangingPunct="0">
                <a:defRPr/>
              </a:pPr>
              <a:r>
                <a:rPr lang="en-US" sz="1200">
                  <a:solidFill>
                    <a:schemeClr val="bg1"/>
                  </a:solidFill>
                </a:rPr>
                <a:t>Auto</a:t>
              </a:r>
            </a:p>
          </p:txBody>
        </p:sp>
        <p:grpSp>
          <p:nvGrpSpPr>
            <p:cNvPr id="4" name="Group 8"/>
            <p:cNvGrpSpPr>
              <a:grpSpLocks/>
            </p:cNvGrpSpPr>
            <p:nvPr/>
          </p:nvGrpSpPr>
          <p:grpSpPr bwMode="auto">
            <a:xfrm>
              <a:off x="1076325" y="1285860"/>
              <a:ext cx="731838" cy="636588"/>
              <a:chOff x="681" y="823"/>
              <a:chExt cx="461" cy="401"/>
            </a:xfrm>
          </p:grpSpPr>
          <p:pic>
            <p:nvPicPr>
              <p:cNvPr id="29792" name="Picture 9" descr="Communications"/>
              <p:cNvPicPr preferRelativeResize="0">
                <a:picLocks noChangeArrowheads="1"/>
              </p:cNvPicPr>
              <p:nvPr/>
            </p:nvPicPr>
            <p:blipFill>
              <a:blip r:embed="rId5"/>
              <a:srcRect/>
              <a:stretch>
                <a:fillRect/>
              </a:stretch>
            </p:blipFill>
            <p:spPr bwMode="invGray">
              <a:xfrm>
                <a:off x="681" y="823"/>
                <a:ext cx="461" cy="401"/>
              </a:xfrm>
              <a:prstGeom prst="rect">
                <a:avLst/>
              </a:prstGeom>
              <a:solidFill>
                <a:schemeClr val="accent1"/>
              </a:solidFill>
              <a:ln w="9525">
                <a:noFill/>
                <a:miter lim="800000"/>
                <a:headEnd/>
                <a:tailEnd/>
              </a:ln>
            </p:spPr>
          </p:pic>
          <p:sp>
            <p:nvSpPr>
              <p:cNvPr id="671754" name="Text Box 10"/>
              <p:cNvSpPr txBox="1">
                <a:spLocks noChangeArrowheads="1"/>
              </p:cNvSpPr>
              <p:nvPr/>
            </p:nvSpPr>
            <p:spPr bwMode="invGray">
              <a:xfrm>
                <a:off x="729" y="924"/>
                <a:ext cx="368" cy="230"/>
              </a:xfrm>
              <a:prstGeom prst="rect">
                <a:avLst/>
              </a:prstGeom>
              <a:noFill/>
              <a:ln w="12700" algn="ctr">
                <a:noFill/>
                <a:miter lim="800000"/>
                <a:headEnd/>
                <a:tailEnd/>
              </a:ln>
              <a:effectLst>
                <a:outerShdw dist="28398" dir="3806097" algn="ctr" rotWithShape="0">
                  <a:schemeClr val="tx1"/>
                </a:outerShdw>
              </a:effectLst>
            </p:spPr>
            <p:txBody>
              <a:bodyPr wrap="none" lIns="0" tIns="0" rIns="0" bIns="0" anchor="ctr">
                <a:spAutoFit/>
              </a:bodyPr>
              <a:lstStyle/>
              <a:p>
                <a:pPr eaLnBrk="0" hangingPunct="0">
                  <a:defRPr/>
                </a:pPr>
                <a:r>
                  <a:rPr lang="en-US" sz="1200">
                    <a:solidFill>
                      <a:schemeClr val="bg1"/>
                    </a:solidFill>
                  </a:rPr>
                  <a:t>Comms</a:t>
                </a:r>
                <a:br>
                  <a:rPr lang="en-US" sz="1200">
                    <a:solidFill>
                      <a:schemeClr val="bg1"/>
                    </a:solidFill>
                  </a:rPr>
                </a:br>
                <a:r>
                  <a:rPr lang="en-US" sz="1200">
                    <a:solidFill>
                      <a:schemeClr val="bg1"/>
                    </a:solidFill>
                  </a:rPr>
                  <a:t>&amp; Media</a:t>
                </a:r>
              </a:p>
            </p:txBody>
          </p:sp>
        </p:grpSp>
        <p:grpSp>
          <p:nvGrpSpPr>
            <p:cNvPr id="5" name="Group 11"/>
            <p:cNvGrpSpPr>
              <a:grpSpLocks/>
            </p:cNvGrpSpPr>
            <p:nvPr/>
          </p:nvGrpSpPr>
          <p:grpSpPr bwMode="auto">
            <a:xfrm>
              <a:off x="1858963" y="1285860"/>
              <a:ext cx="731837" cy="636588"/>
              <a:chOff x="1177" y="823"/>
              <a:chExt cx="461" cy="401"/>
            </a:xfrm>
          </p:grpSpPr>
          <p:pic>
            <p:nvPicPr>
              <p:cNvPr id="29790" name="Picture 12" descr="Complex Mftg"/>
              <p:cNvPicPr preferRelativeResize="0">
                <a:picLocks noChangeArrowheads="1"/>
              </p:cNvPicPr>
              <p:nvPr/>
            </p:nvPicPr>
            <p:blipFill>
              <a:blip r:embed="rId6"/>
              <a:srcRect/>
              <a:stretch>
                <a:fillRect/>
              </a:stretch>
            </p:blipFill>
            <p:spPr bwMode="invGray">
              <a:xfrm>
                <a:off x="1177" y="823"/>
                <a:ext cx="461" cy="401"/>
              </a:xfrm>
              <a:prstGeom prst="rect">
                <a:avLst/>
              </a:prstGeom>
              <a:solidFill>
                <a:schemeClr val="accent1"/>
              </a:solidFill>
              <a:ln w="9525">
                <a:noFill/>
                <a:miter lim="800000"/>
                <a:headEnd/>
                <a:tailEnd/>
              </a:ln>
            </p:spPr>
          </p:pic>
          <p:sp>
            <p:nvSpPr>
              <p:cNvPr id="671757" name="Text Box 13"/>
              <p:cNvSpPr txBox="1">
                <a:spLocks noChangeArrowheads="1"/>
              </p:cNvSpPr>
              <p:nvPr/>
            </p:nvSpPr>
            <p:spPr bwMode="invGray">
              <a:xfrm>
                <a:off x="1196" y="923"/>
                <a:ext cx="405" cy="230"/>
              </a:xfrm>
              <a:prstGeom prst="rect">
                <a:avLst/>
              </a:prstGeom>
              <a:noFill/>
              <a:ln w="12700">
                <a:noFill/>
                <a:miter lim="800000"/>
                <a:headEnd/>
                <a:tailEnd/>
              </a:ln>
              <a:effectLst>
                <a:outerShdw dist="28398" dir="3806097" algn="ctr" rotWithShape="0">
                  <a:schemeClr val="tx1"/>
                </a:outerShdw>
              </a:effectLst>
            </p:spPr>
            <p:txBody>
              <a:bodyPr wrap="none" lIns="0" tIns="0" rIns="0" bIns="0">
                <a:spAutoFit/>
              </a:bodyPr>
              <a:lstStyle/>
              <a:p>
                <a:pPr eaLnBrk="0" hangingPunct="0">
                  <a:defRPr/>
                </a:pPr>
                <a:r>
                  <a:rPr lang="en-US" sz="1200">
                    <a:solidFill>
                      <a:schemeClr val="bg1"/>
                    </a:solidFill>
                  </a:rPr>
                  <a:t>Complex</a:t>
                </a:r>
              </a:p>
              <a:p>
                <a:pPr eaLnBrk="0" hangingPunct="0">
                  <a:defRPr/>
                </a:pPr>
                <a:r>
                  <a:rPr lang="en-US" sz="1200">
                    <a:solidFill>
                      <a:schemeClr val="bg1"/>
                    </a:solidFill>
                  </a:rPr>
                  <a:t>Mfg</a:t>
                </a:r>
              </a:p>
            </p:txBody>
          </p:sp>
        </p:grpSp>
        <p:grpSp>
          <p:nvGrpSpPr>
            <p:cNvPr id="6" name="Group 14"/>
            <p:cNvGrpSpPr>
              <a:grpSpLocks/>
            </p:cNvGrpSpPr>
            <p:nvPr/>
          </p:nvGrpSpPr>
          <p:grpSpPr bwMode="auto">
            <a:xfrm>
              <a:off x="2640013" y="1285860"/>
              <a:ext cx="766762" cy="636588"/>
              <a:chOff x="1659" y="823"/>
              <a:chExt cx="483" cy="401"/>
            </a:xfrm>
          </p:grpSpPr>
          <p:pic>
            <p:nvPicPr>
              <p:cNvPr id="29788" name="Picture 15" descr="Consumer Sector"/>
              <p:cNvPicPr preferRelativeResize="0">
                <a:picLocks noChangeArrowheads="1"/>
              </p:cNvPicPr>
              <p:nvPr/>
            </p:nvPicPr>
            <p:blipFill>
              <a:blip r:embed="rId7"/>
              <a:srcRect/>
              <a:stretch>
                <a:fillRect/>
              </a:stretch>
            </p:blipFill>
            <p:spPr bwMode="invGray">
              <a:xfrm>
                <a:off x="1662" y="823"/>
                <a:ext cx="480" cy="401"/>
              </a:xfrm>
              <a:prstGeom prst="rect">
                <a:avLst/>
              </a:prstGeom>
              <a:solidFill>
                <a:schemeClr val="accent1"/>
              </a:solidFill>
              <a:ln w="9525">
                <a:noFill/>
                <a:miter lim="800000"/>
                <a:headEnd/>
                <a:tailEnd/>
              </a:ln>
            </p:spPr>
          </p:pic>
          <p:sp>
            <p:nvSpPr>
              <p:cNvPr id="671760" name="Text Box 16"/>
              <p:cNvSpPr txBox="1">
                <a:spLocks noChangeArrowheads="1"/>
              </p:cNvSpPr>
              <p:nvPr/>
            </p:nvSpPr>
            <p:spPr bwMode="invGray">
              <a:xfrm>
                <a:off x="1659" y="920"/>
                <a:ext cx="475" cy="230"/>
              </a:xfrm>
              <a:prstGeom prst="rect">
                <a:avLst/>
              </a:prstGeom>
              <a:noFill/>
              <a:ln w="12700">
                <a:noFill/>
                <a:miter lim="800000"/>
                <a:headEnd/>
                <a:tailEnd/>
              </a:ln>
              <a:effectLst>
                <a:outerShdw dist="28398" dir="3806097" algn="ctr" rotWithShape="0">
                  <a:schemeClr val="tx1"/>
                </a:outerShdw>
              </a:effectLst>
            </p:spPr>
            <p:txBody>
              <a:bodyPr wrap="none" lIns="0" tIns="0" rIns="0" bIns="0">
                <a:spAutoFit/>
              </a:bodyPr>
              <a:lstStyle/>
              <a:p>
                <a:pPr eaLnBrk="0" hangingPunct="0">
                  <a:defRPr/>
                </a:pPr>
                <a:r>
                  <a:rPr lang="en-US" sz="1200">
                    <a:solidFill>
                      <a:schemeClr val="bg1"/>
                    </a:solidFill>
                  </a:rPr>
                  <a:t>Consumer</a:t>
                </a:r>
                <a:br>
                  <a:rPr lang="en-US" sz="1200">
                    <a:solidFill>
                      <a:schemeClr val="bg1"/>
                    </a:solidFill>
                  </a:rPr>
                </a:br>
                <a:r>
                  <a:rPr lang="en-US" sz="1200">
                    <a:solidFill>
                      <a:schemeClr val="bg1"/>
                    </a:solidFill>
                  </a:rPr>
                  <a:t>Sector</a:t>
                </a:r>
              </a:p>
            </p:txBody>
          </p:sp>
        </p:grpSp>
        <p:grpSp>
          <p:nvGrpSpPr>
            <p:cNvPr id="7" name="Group 17"/>
            <p:cNvGrpSpPr>
              <a:grpSpLocks/>
            </p:cNvGrpSpPr>
            <p:nvPr/>
          </p:nvGrpSpPr>
          <p:grpSpPr bwMode="auto">
            <a:xfrm>
              <a:off x="3457575" y="1285860"/>
              <a:ext cx="731838" cy="636588"/>
              <a:chOff x="2167" y="823"/>
              <a:chExt cx="461" cy="401"/>
            </a:xfrm>
          </p:grpSpPr>
          <p:pic>
            <p:nvPicPr>
              <p:cNvPr id="29786" name="Picture 18" descr="Energy"/>
              <p:cNvPicPr preferRelativeResize="0">
                <a:picLocks noChangeArrowheads="1"/>
              </p:cNvPicPr>
              <p:nvPr/>
            </p:nvPicPr>
            <p:blipFill>
              <a:blip r:embed="rId8"/>
              <a:srcRect/>
              <a:stretch>
                <a:fillRect/>
              </a:stretch>
            </p:blipFill>
            <p:spPr bwMode="invGray">
              <a:xfrm>
                <a:off x="2167" y="823"/>
                <a:ext cx="461" cy="401"/>
              </a:xfrm>
              <a:prstGeom prst="rect">
                <a:avLst/>
              </a:prstGeom>
              <a:solidFill>
                <a:schemeClr val="accent1"/>
              </a:solidFill>
              <a:ln w="9525">
                <a:noFill/>
                <a:miter lim="800000"/>
                <a:headEnd/>
                <a:tailEnd/>
              </a:ln>
            </p:spPr>
          </p:pic>
          <p:sp>
            <p:nvSpPr>
              <p:cNvPr id="671763" name="Text Box 19"/>
              <p:cNvSpPr txBox="1">
                <a:spLocks noChangeArrowheads="1"/>
              </p:cNvSpPr>
              <p:nvPr/>
            </p:nvSpPr>
            <p:spPr bwMode="invGray">
              <a:xfrm>
                <a:off x="2235" y="981"/>
                <a:ext cx="324" cy="115"/>
              </a:xfrm>
              <a:prstGeom prst="rect">
                <a:avLst/>
              </a:prstGeom>
              <a:noFill/>
              <a:ln w="12700">
                <a:noFill/>
                <a:miter lim="800000"/>
                <a:headEnd/>
                <a:tailEnd/>
              </a:ln>
              <a:effectLst>
                <a:outerShdw dist="28398" dir="3806097" algn="ctr" rotWithShape="0">
                  <a:schemeClr val="tx1"/>
                </a:outerShdw>
              </a:effectLst>
            </p:spPr>
            <p:txBody>
              <a:bodyPr wrap="none" lIns="0" tIns="0" rIns="0" bIns="0">
                <a:spAutoFit/>
              </a:bodyPr>
              <a:lstStyle/>
              <a:p>
                <a:pPr eaLnBrk="0" hangingPunct="0">
                  <a:defRPr/>
                </a:pPr>
                <a:r>
                  <a:rPr lang="en-US" sz="1200">
                    <a:solidFill>
                      <a:schemeClr val="bg1"/>
                    </a:solidFill>
                  </a:rPr>
                  <a:t>Energy</a:t>
                </a:r>
              </a:p>
            </p:txBody>
          </p:sp>
        </p:grpSp>
        <p:grpSp>
          <p:nvGrpSpPr>
            <p:cNvPr id="8" name="Group 20"/>
            <p:cNvGrpSpPr>
              <a:grpSpLocks/>
            </p:cNvGrpSpPr>
            <p:nvPr/>
          </p:nvGrpSpPr>
          <p:grpSpPr bwMode="auto">
            <a:xfrm>
              <a:off x="4238625" y="1285860"/>
              <a:ext cx="731838" cy="636588"/>
              <a:chOff x="2661" y="823"/>
              <a:chExt cx="461" cy="401"/>
            </a:xfrm>
          </p:grpSpPr>
          <p:pic>
            <p:nvPicPr>
              <p:cNvPr id="29784" name="Picture 21" descr="Finance "/>
              <p:cNvPicPr preferRelativeResize="0">
                <a:picLocks noChangeArrowheads="1"/>
              </p:cNvPicPr>
              <p:nvPr/>
            </p:nvPicPr>
            <p:blipFill>
              <a:blip r:embed="rId9"/>
              <a:srcRect/>
              <a:stretch>
                <a:fillRect/>
              </a:stretch>
            </p:blipFill>
            <p:spPr bwMode="invGray">
              <a:xfrm>
                <a:off x="2661" y="823"/>
                <a:ext cx="461" cy="401"/>
              </a:xfrm>
              <a:prstGeom prst="rect">
                <a:avLst/>
              </a:prstGeom>
              <a:solidFill>
                <a:schemeClr val="accent1"/>
              </a:solidFill>
              <a:ln w="9525">
                <a:noFill/>
                <a:miter lim="800000"/>
                <a:headEnd/>
                <a:tailEnd/>
              </a:ln>
            </p:spPr>
          </p:pic>
          <p:sp>
            <p:nvSpPr>
              <p:cNvPr id="671766" name="Text Box 22"/>
              <p:cNvSpPr txBox="1">
                <a:spLocks noChangeArrowheads="1"/>
              </p:cNvSpPr>
              <p:nvPr/>
            </p:nvSpPr>
            <p:spPr bwMode="invGray">
              <a:xfrm>
                <a:off x="2673" y="923"/>
                <a:ext cx="417" cy="230"/>
              </a:xfrm>
              <a:prstGeom prst="rect">
                <a:avLst/>
              </a:prstGeom>
              <a:noFill/>
              <a:ln w="12700">
                <a:noFill/>
                <a:miter lim="800000"/>
                <a:headEnd/>
                <a:tailEnd/>
              </a:ln>
              <a:effectLst>
                <a:outerShdw dist="28398" dir="3806097" algn="ctr" rotWithShape="0">
                  <a:schemeClr val="tx1"/>
                </a:outerShdw>
              </a:effectLst>
            </p:spPr>
            <p:txBody>
              <a:bodyPr wrap="none" lIns="0" tIns="0" rIns="0" bIns="0">
                <a:spAutoFit/>
              </a:bodyPr>
              <a:lstStyle/>
              <a:p>
                <a:pPr eaLnBrk="0" hangingPunct="0">
                  <a:defRPr/>
                </a:pPr>
                <a:r>
                  <a:rPr lang="en-US" sz="1200">
                    <a:solidFill>
                      <a:schemeClr val="bg1"/>
                    </a:solidFill>
                  </a:rPr>
                  <a:t>Financial</a:t>
                </a:r>
                <a:br>
                  <a:rPr lang="en-US" sz="1200">
                    <a:solidFill>
                      <a:schemeClr val="bg1"/>
                    </a:solidFill>
                  </a:rPr>
                </a:br>
                <a:r>
                  <a:rPr lang="en-US" sz="1200">
                    <a:solidFill>
                      <a:schemeClr val="bg1"/>
                    </a:solidFill>
                  </a:rPr>
                  <a:t>Services</a:t>
                </a:r>
              </a:p>
            </p:txBody>
          </p:sp>
        </p:grpSp>
        <p:grpSp>
          <p:nvGrpSpPr>
            <p:cNvPr id="9" name="Group 23"/>
            <p:cNvGrpSpPr>
              <a:grpSpLocks/>
            </p:cNvGrpSpPr>
            <p:nvPr/>
          </p:nvGrpSpPr>
          <p:grpSpPr bwMode="auto">
            <a:xfrm>
              <a:off x="5021263" y="1285860"/>
              <a:ext cx="731837" cy="636588"/>
              <a:chOff x="3156" y="823"/>
              <a:chExt cx="461" cy="401"/>
            </a:xfrm>
          </p:grpSpPr>
          <p:pic>
            <p:nvPicPr>
              <p:cNvPr id="29782" name="Picture 24" descr="Hitek"/>
              <p:cNvPicPr preferRelativeResize="0">
                <a:picLocks noChangeArrowheads="1"/>
              </p:cNvPicPr>
              <p:nvPr/>
            </p:nvPicPr>
            <p:blipFill>
              <a:blip r:embed="rId10"/>
              <a:srcRect/>
              <a:stretch>
                <a:fillRect/>
              </a:stretch>
            </p:blipFill>
            <p:spPr bwMode="invGray">
              <a:xfrm>
                <a:off x="3156" y="823"/>
                <a:ext cx="461" cy="401"/>
              </a:xfrm>
              <a:prstGeom prst="rect">
                <a:avLst/>
              </a:prstGeom>
              <a:solidFill>
                <a:schemeClr val="accent1"/>
              </a:solidFill>
              <a:ln w="9525">
                <a:noFill/>
                <a:miter lim="800000"/>
                <a:headEnd/>
                <a:tailEnd/>
              </a:ln>
            </p:spPr>
          </p:pic>
          <p:sp>
            <p:nvSpPr>
              <p:cNvPr id="671769" name="Text Box 25"/>
              <p:cNvSpPr txBox="1">
                <a:spLocks noChangeArrowheads="1"/>
              </p:cNvSpPr>
              <p:nvPr/>
            </p:nvSpPr>
            <p:spPr bwMode="invGray">
              <a:xfrm>
                <a:off x="3257" y="923"/>
                <a:ext cx="224" cy="230"/>
              </a:xfrm>
              <a:prstGeom prst="rect">
                <a:avLst/>
              </a:prstGeom>
              <a:noFill/>
              <a:ln w="12700">
                <a:noFill/>
                <a:miter lim="800000"/>
                <a:headEnd/>
                <a:tailEnd/>
              </a:ln>
              <a:effectLst>
                <a:outerShdw dist="28398" dir="3806097" algn="ctr" rotWithShape="0">
                  <a:schemeClr val="tx1"/>
                </a:outerShdw>
              </a:effectLst>
            </p:spPr>
            <p:txBody>
              <a:bodyPr wrap="none" lIns="0" tIns="0" rIns="0" bIns="0">
                <a:spAutoFit/>
              </a:bodyPr>
              <a:lstStyle/>
              <a:p>
                <a:pPr eaLnBrk="0" hangingPunct="0">
                  <a:defRPr/>
                </a:pPr>
                <a:r>
                  <a:rPr lang="en-US" sz="1200">
                    <a:solidFill>
                      <a:schemeClr val="bg1"/>
                    </a:solidFill>
                  </a:rPr>
                  <a:t>High</a:t>
                </a:r>
                <a:br>
                  <a:rPr lang="en-US" sz="1200">
                    <a:solidFill>
                      <a:schemeClr val="bg1"/>
                    </a:solidFill>
                  </a:rPr>
                </a:br>
                <a:r>
                  <a:rPr lang="en-US" sz="1200">
                    <a:solidFill>
                      <a:schemeClr val="bg1"/>
                    </a:solidFill>
                  </a:rPr>
                  <a:t>Tech</a:t>
                </a:r>
              </a:p>
            </p:txBody>
          </p:sp>
        </p:grpSp>
        <p:grpSp>
          <p:nvGrpSpPr>
            <p:cNvPr id="10" name="Group 26"/>
            <p:cNvGrpSpPr>
              <a:grpSpLocks/>
            </p:cNvGrpSpPr>
            <p:nvPr/>
          </p:nvGrpSpPr>
          <p:grpSpPr bwMode="auto">
            <a:xfrm>
              <a:off x="5802313" y="1285860"/>
              <a:ext cx="735012" cy="636588"/>
              <a:chOff x="3648" y="823"/>
              <a:chExt cx="463" cy="401"/>
            </a:xfrm>
          </p:grpSpPr>
          <p:pic>
            <p:nvPicPr>
              <p:cNvPr id="29780" name="Picture 27" descr="Healthcare"/>
              <p:cNvPicPr preferRelativeResize="0">
                <a:picLocks noChangeArrowheads="1"/>
              </p:cNvPicPr>
              <p:nvPr/>
            </p:nvPicPr>
            <p:blipFill>
              <a:blip r:embed="rId11"/>
              <a:srcRect/>
              <a:stretch>
                <a:fillRect/>
              </a:stretch>
            </p:blipFill>
            <p:spPr bwMode="invGray">
              <a:xfrm>
                <a:off x="3650" y="823"/>
                <a:ext cx="461" cy="401"/>
              </a:xfrm>
              <a:prstGeom prst="rect">
                <a:avLst/>
              </a:prstGeom>
              <a:solidFill>
                <a:schemeClr val="accent1"/>
              </a:solidFill>
              <a:ln w="9525">
                <a:noFill/>
                <a:miter lim="800000"/>
                <a:headEnd/>
                <a:tailEnd/>
              </a:ln>
            </p:spPr>
          </p:pic>
          <p:sp>
            <p:nvSpPr>
              <p:cNvPr id="671772" name="Text Box 28"/>
              <p:cNvSpPr txBox="1">
                <a:spLocks noChangeArrowheads="1"/>
              </p:cNvSpPr>
              <p:nvPr/>
            </p:nvSpPr>
            <p:spPr bwMode="invGray">
              <a:xfrm>
                <a:off x="3648" y="920"/>
                <a:ext cx="453" cy="230"/>
              </a:xfrm>
              <a:prstGeom prst="rect">
                <a:avLst/>
              </a:prstGeom>
              <a:noFill/>
              <a:ln w="12700">
                <a:noFill/>
                <a:miter lim="800000"/>
                <a:headEnd/>
                <a:tailEnd/>
              </a:ln>
              <a:effectLst>
                <a:outerShdw dist="28398" dir="3806097" algn="ctr" rotWithShape="0">
                  <a:schemeClr val="tx1"/>
                </a:outerShdw>
              </a:effectLst>
            </p:spPr>
            <p:txBody>
              <a:bodyPr wrap="none" lIns="0" tIns="0" rIns="0" bIns="0">
                <a:spAutoFit/>
              </a:bodyPr>
              <a:lstStyle/>
              <a:p>
                <a:pPr eaLnBrk="0" hangingPunct="0">
                  <a:defRPr/>
                </a:pPr>
                <a:r>
                  <a:rPr lang="en-US" sz="1200">
                    <a:solidFill>
                      <a:schemeClr val="bg1"/>
                    </a:solidFill>
                  </a:rPr>
                  <a:t>Insurance</a:t>
                </a:r>
              </a:p>
              <a:p>
                <a:pPr eaLnBrk="0" hangingPunct="0">
                  <a:defRPr/>
                </a:pPr>
                <a:r>
                  <a:rPr lang="en-US" sz="1200">
                    <a:solidFill>
                      <a:schemeClr val="bg1"/>
                    </a:solidFill>
                  </a:rPr>
                  <a:t>&amp; Health</a:t>
                </a:r>
              </a:p>
            </p:txBody>
          </p:sp>
        </p:grpSp>
        <p:grpSp>
          <p:nvGrpSpPr>
            <p:cNvPr id="11" name="Group 29"/>
            <p:cNvGrpSpPr>
              <a:grpSpLocks/>
            </p:cNvGrpSpPr>
            <p:nvPr/>
          </p:nvGrpSpPr>
          <p:grpSpPr bwMode="auto">
            <a:xfrm>
              <a:off x="6588125" y="1285860"/>
              <a:ext cx="731838" cy="636588"/>
              <a:chOff x="4145" y="823"/>
              <a:chExt cx="461" cy="401"/>
            </a:xfrm>
          </p:grpSpPr>
          <p:pic>
            <p:nvPicPr>
              <p:cNvPr id="29778" name="Picture 30" descr="Life Sci"/>
              <p:cNvPicPr preferRelativeResize="0">
                <a:picLocks noChangeArrowheads="1"/>
              </p:cNvPicPr>
              <p:nvPr/>
            </p:nvPicPr>
            <p:blipFill>
              <a:blip r:embed="rId12"/>
              <a:srcRect/>
              <a:stretch>
                <a:fillRect/>
              </a:stretch>
            </p:blipFill>
            <p:spPr bwMode="invGray">
              <a:xfrm>
                <a:off x="4145" y="823"/>
                <a:ext cx="461" cy="401"/>
              </a:xfrm>
              <a:prstGeom prst="rect">
                <a:avLst/>
              </a:prstGeom>
              <a:solidFill>
                <a:schemeClr val="accent1"/>
              </a:solidFill>
              <a:ln w="9525">
                <a:noFill/>
                <a:miter lim="800000"/>
                <a:headEnd/>
                <a:tailEnd/>
              </a:ln>
            </p:spPr>
          </p:pic>
          <p:sp>
            <p:nvSpPr>
              <p:cNvPr id="671775" name="Text Box 31"/>
              <p:cNvSpPr txBox="1">
                <a:spLocks noChangeArrowheads="1"/>
              </p:cNvSpPr>
              <p:nvPr/>
            </p:nvSpPr>
            <p:spPr bwMode="invGray">
              <a:xfrm>
                <a:off x="4165" y="923"/>
                <a:ext cx="416" cy="230"/>
              </a:xfrm>
              <a:prstGeom prst="rect">
                <a:avLst/>
              </a:prstGeom>
              <a:noFill/>
              <a:ln w="12700">
                <a:noFill/>
                <a:miter lim="800000"/>
                <a:headEnd/>
                <a:tailEnd/>
              </a:ln>
              <a:effectLst>
                <a:outerShdw dist="28398" dir="3806097" algn="ctr" rotWithShape="0">
                  <a:schemeClr val="tx1"/>
                </a:outerShdw>
              </a:effectLst>
            </p:spPr>
            <p:txBody>
              <a:bodyPr wrap="none" lIns="0" tIns="0" rIns="0" bIns="0">
                <a:spAutoFit/>
              </a:bodyPr>
              <a:lstStyle/>
              <a:p>
                <a:pPr eaLnBrk="0" hangingPunct="0">
                  <a:defRPr/>
                </a:pPr>
                <a:r>
                  <a:rPr lang="en-US" sz="1200">
                    <a:solidFill>
                      <a:schemeClr val="bg1"/>
                    </a:solidFill>
                  </a:rPr>
                  <a:t>Life</a:t>
                </a:r>
                <a:br>
                  <a:rPr lang="en-US" sz="1200">
                    <a:solidFill>
                      <a:schemeClr val="bg1"/>
                    </a:solidFill>
                  </a:rPr>
                </a:br>
                <a:r>
                  <a:rPr lang="en-US" sz="1200">
                    <a:solidFill>
                      <a:schemeClr val="bg1"/>
                    </a:solidFill>
                  </a:rPr>
                  <a:t>Sciences</a:t>
                </a:r>
              </a:p>
            </p:txBody>
          </p:sp>
        </p:grpSp>
        <p:grpSp>
          <p:nvGrpSpPr>
            <p:cNvPr id="12" name="Group 32"/>
            <p:cNvGrpSpPr>
              <a:grpSpLocks/>
            </p:cNvGrpSpPr>
            <p:nvPr/>
          </p:nvGrpSpPr>
          <p:grpSpPr bwMode="auto">
            <a:xfrm>
              <a:off x="7369175" y="1285860"/>
              <a:ext cx="731838" cy="636588"/>
              <a:chOff x="4639" y="823"/>
              <a:chExt cx="461" cy="401"/>
            </a:xfrm>
          </p:grpSpPr>
          <p:pic>
            <p:nvPicPr>
              <p:cNvPr id="29776" name="Picture 33" descr="Govt"/>
              <p:cNvPicPr preferRelativeResize="0">
                <a:picLocks noChangeArrowheads="1"/>
              </p:cNvPicPr>
              <p:nvPr/>
            </p:nvPicPr>
            <p:blipFill>
              <a:blip r:embed="rId13"/>
              <a:srcRect/>
              <a:stretch>
                <a:fillRect/>
              </a:stretch>
            </p:blipFill>
            <p:spPr bwMode="invGray">
              <a:xfrm>
                <a:off x="4639" y="823"/>
                <a:ext cx="461" cy="401"/>
              </a:xfrm>
              <a:prstGeom prst="rect">
                <a:avLst/>
              </a:prstGeom>
              <a:solidFill>
                <a:schemeClr val="accent1"/>
              </a:solidFill>
              <a:ln w="9525">
                <a:noFill/>
                <a:miter lim="800000"/>
                <a:headEnd/>
                <a:tailEnd/>
              </a:ln>
            </p:spPr>
          </p:pic>
          <p:sp>
            <p:nvSpPr>
              <p:cNvPr id="671778" name="Text Box 34"/>
              <p:cNvSpPr txBox="1">
                <a:spLocks noChangeArrowheads="1"/>
              </p:cNvSpPr>
              <p:nvPr/>
            </p:nvSpPr>
            <p:spPr bwMode="invGray">
              <a:xfrm>
                <a:off x="4715" y="923"/>
                <a:ext cx="315" cy="230"/>
              </a:xfrm>
              <a:prstGeom prst="rect">
                <a:avLst/>
              </a:prstGeom>
              <a:noFill/>
              <a:ln w="12700">
                <a:noFill/>
                <a:miter lim="800000"/>
                <a:headEnd/>
                <a:tailEnd/>
              </a:ln>
              <a:effectLst>
                <a:outerShdw dist="28398" dir="3806097" algn="ctr" rotWithShape="0">
                  <a:schemeClr val="tx1"/>
                </a:outerShdw>
              </a:effectLst>
            </p:spPr>
            <p:txBody>
              <a:bodyPr wrap="none" lIns="0" tIns="0" rIns="0" bIns="0">
                <a:spAutoFit/>
              </a:bodyPr>
              <a:lstStyle/>
              <a:p>
                <a:pPr eaLnBrk="0" hangingPunct="0">
                  <a:defRPr/>
                </a:pPr>
                <a:r>
                  <a:rPr lang="en-US" sz="1200">
                    <a:solidFill>
                      <a:schemeClr val="bg1"/>
                    </a:solidFill>
                  </a:rPr>
                  <a:t>Public </a:t>
                </a:r>
                <a:br>
                  <a:rPr lang="en-US" sz="1200">
                    <a:solidFill>
                      <a:schemeClr val="bg1"/>
                    </a:solidFill>
                  </a:rPr>
                </a:br>
                <a:r>
                  <a:rPr lang="en-US" sz="1200">
                    <a:solidFill>
                      <a:schemeClr val="bg1"/>
                    </a:solidFill>
                  </a:rPr>
                  <a:t>Sector</a:t>
                </a:r>
              </a:p>
            </p:txBody>
          </p:sp>
        </p:grpSp>
        <p:pic>
          <p:nvPicPr>
            <p:cNvPr id="29713" name="Picture 35" descr="CRM Software Solutions">
              <a:hlinkClick r:id="rId14"/>
            </p:cNvPr>
            <p:cNvPicPr>
              <a:picLocks noChangeAspect="1" noChangeArrowheads="1"/>
            </p:cNvPicPr>
            <p:nvPr/>
          </p:nvPicPr>
          <p:blipFill>
            <a:blip r:embed="rId15"/>
            <a:srcRect/>
            <a:stretch>
              <a:fillRect/>
            </a:stretch>
          </p:blipFill>
          <p:spPr bwMode="auto">
            <a:xfrm>
              <a:off x="4873625" y="5638785"/>
              <a:ext cx="1098550" cy="177800"/>
            </a:xfrm>
            <a:prstGeom prst="rect">
              <a:avLst/>
            </a:prstGeom>
            <a:noFill/>
            <a:ln w="9525">
              <a:noFill/>
              <a:miter lim="800000"/>
              <a:headEnd/>
              <a:tailEnd/>
            </a:ln>
          </p:spPr>
        </p:pic>
        <p:pic>
          <p:nvPicPr>
            <p:cNvPr id="29714" name="Picture 36" descr="SAP">
              <a:hlinkClick r:id="rId16"/>
            </p:cNvPr>
            <p:cNvPicPr>
              <a:picLocks noChangeAspect="1" noChangeArrowheads="1"/>
            </p:cNvPicPr>
            <p:nvPr/>
          </p:nvPicPr>
          <p:blipFill>
            <a:blip r:embed="rId17"/>
            <a:srcRect/>
            <a:stretch>
              <a:fillRect/>
            </a:stretch>
          </p:blipFill>
          <p:spPr bwMode="auto">
            <a:xfrm>
              <a:off x="6324600" y="5626085"/>
              <a:ext cx="438150" cy="201613"/>
            </a:xfrm>
            <a:prstGeom prst="rect">
              <a:avLst/>
            </a:prstGeom>
            <a:noFill/>
            <a:ln w="9525">
              <a:noFill/>
              <a:miter lim="800000"/>
              <a:headEnd/>
              <a:tailEnd/>
            </a:ln>
          </p:spPr>
        </p:pic>
        <p:pic>
          <p:nvPicPr>
            <p:cNvPr id="29715" name="Picture 37" descr="Oracle Corporation Home Page"/>
            <p:cNvPicPr preferRelativeResize="0">
              <a:picLocks noChangeAspect="1" noChangeArrowheads="1"/>
            </p:cNvPicPr>
            <p:nvPr/>
          </p:nvPicPr>
          <p:blipFill>
            <a:blip r:embed="rId18"/>
            <a:srcRect/>
            <a:stretch>
              <a:fillRect/>
            </a:stretch>
          </p:blipFill>
          <p:spPr bwMode="auto">
            <a:xfrm>
              <a:off x="2209800" y="5664185"/>
              <a:ext cx="1049338" cy="127000"/>
            </a:xfrm>
            <a:prstGeom prst="rect">
              <a:avLst/>
            </a:prstGeom>
            <a:noFill/>
            <a:ln w="9525">
              <a:noFill/>
              <a:miter lim="800000"/>
              <a:headEnd/>
              <a:tailEnd/>
            </a:ln>
          </p:spPr>
        </p:pic>
        <p:pic>
          <p:nvPicPr>
            <p:cNvPr id="29716" name="Picture 38" descr="PeopleSoft ">
              <a:hlinkClick r:id="rId19"/>
            </p:cNvPr>
            <p:cNvPicPr>
              <a:picLocks noChangeAspect="1" noChangeArrowheads="1"/>
            </p:cNvPicPr>
            <p:nvPr/>
          </p:nvPicPr>
          <p:blipFill>
            <a:blip r:embed="rId20"/>
            <a:srcRect t="13757" r="22357"/>
            <a:stretch>
              <a:fillRect/>
            </a:stretch>
          </p:blipFill>
          <p:spPr bwMode="auto">
            <a:xfrm>
              <a:off x="3611563" y="5599098"/>
              <a:ext cx="909637" cy="258762"/>
            </a:xfrm>
            <a:prstGeom prst="rect">
              <a:avLst/>
            </a:prstGeom>
            <a:noFill/>
            <a:ln w="9525">
              <a:noFill/>
              <a:miter lim="800000"/>
              <a:headEnd/>
              <a:tailEnd/>
            </a:ln>
          </p:spPr>
        </p:pic>
        <p:sp>
          <p:nvSpPr>
            <p:cNvPr id="29717" name="Text Box 39"/>
            <p:cNvSpPr txBox="1">
              <a:spLocks noChangeArrowheads="1"/>
            </p:cNvSpPr>
            <p:nvPr/>
          </p:nvSpPr>
          <p:spPr bwMode="auto">
            <a:xfrm>
              <a:off x="7126224" y="5516454"/>
              <a:ext cx="1676400" cy="461665"/>
            </a:xfrm>
            <a:prstGeom prst="rect">
              <a:avLst/>
            </a:prstGeom>
            <a:noFill/>
            <a:ln w="9525" algn="ctr">
              <a:noFill/>
              <a:miter lim="800000"/>
              <a:headEnd/>
              <a:tailEnd/>
            </a:ln>
          </p:spPr>
          <p:txBody>
            <a:bodyPr>
              <a:spAutoFit/>
            </a:bodyPr>
            <a:lstStyle/>
            <a:p>
              <a:pPr algn="ctr">
                <a:spcBef>
                  <a:spcPct val="40000"/>
                </a:spcBef>
              </a:pPr>
              <a:r>
                <a:rPr lang="en-US" sz="1200">
                  <a:solidFill>
                    <a:srgbClr val="7030A0"/>
                  </a:solidFill>
                </a:rPr>
                <a:t>Other Operational </a:t>
              </a:r>
              <a:br>
                <a:rPr lang="en-US" sz="1200">
                  <a:solidFill>
                    <a:srgbClr val="7030A0"/>
                  </a:solidFill>
                </a:rPr>
              </a:br>
              <a:r>
                <a:rPr lang="en-US" sz="1200">
                  <a:solidFill>
                    <a:srgbClr val="7030A0"/>
                  </a:solidFill>
                </a:rPr>
                <a:t>&amp; Analytic Sources</a:t>
              </a:r>
            </a:p>
          </p:txBody>
        </p:sp>
        <p:sp>
          <p:nvSpPr>
            <p:cNvPr id="29718" name="Rectangle 40"/>
            <p:cNvSpPr>
              <a:spLocks noChangeArrowheads="1"/>
            </p:cNvSpPr>
            <p:nvPr/>
          </p:nvSpPr>
          <p:spPr bwMode="blackWhite">
            <a:xfrm>
              <a:off x="306388" y="5991210"/>
              <a:ext cx="8585200" cy="431800"/>
            </a:xfrm>
            <a:prstGeom prst="rect">
              <a:avLst/>
            </a:prstGeom>
            <a:solidFill>
              <a:schemeClr val="bg2"/>
            </a:solidFill>
            <a:ln w="9525" algn="ctr">
              <a:noFill/>
              <a:miter lim="800000"/>
              <a:headEnd/>
              <a:tailEnd/>
            </a:ln>
          </p:spPr>
          <p:txBody>
            <a:bodyPr lIns="91435" tIns="45718" rIns="91435" bIns="45718" anchor="ctr"/>
            <a:lstStyle/>
            <a:p>
              <a:pPr eaLnBrk="0" hangingPunct="0"/>
              <a:r>
                <a:rPr lang="en-US" sz="1400">
                  <a:solidFill>
                    <a:schemeClr val="bg1"/>
                  </a:solidFill>
                </a:rPr>
                <a:t>Oracle BI Suite Enterprise Edition Plus</a:t>
              </a:r>
            </a:p>
          </p:txBody>
        </p:sp>
        <p:sp>
          <p:nvSpPr>
            <p:cNvPr id="29719" name="Text Box 41"/>
            <p:cNvSpPr txBox="1">
              <a:spLocks noChangeArrowheads="1"/>
            </p:cNvSpPr>
            <p:nvPr/>
          </p:nvSpPr>
          <p:spPr bwMode="auto">
            <a:xfrm>
              <a:off x="338138" y="5575285"/>
              <a:ext cx="1588576" cy="308419"/>
            </a:xfrm>
            <a:prstGeom prst="rect">
              <a:avLst/>
            </a:prstGeom>
            <a:noFill/>
            <a:ln w="9525" algn="ctr">
              <a:noFill/>
              <a:miter lim="800000"/>
              <a:headEnd/>
              <a:tailEnd/>
            </a:ln>
          </p:spPr>
          <p:txBody>
            <a:bodyPr wrap="none" lIns="92075" tIns="46038" rIns="92075" bIns="46038">
              <a:spAutoFit/>
            </a:bodyPr>
            <a:lstStyle/>
            <a:p>
              <a:pPr algn="ctr">
                <a:spcBef>
                  <a:spcPct val="20000"/>
                </a:spcBef>
              </a:pPr>
              <a:r>
                <a:rPr lang="en-US" sz="1400">
                  <a:solidFill>
                    <a:srgbClr val="7030A0"/>
                  </a:solidFill>
                </a:rPr>
                <a:t>Prebuilt adapters:</a:t>
              </a:r>
            </a:p>
          </p:txBody>
        </p:sp>
        <p:sp>
          <p:nvSpPr>
            <p:cNvPr id="29720" name="Rectangle 42"/>
            <p:cNvSpPr>
              <a:spLocks noChangeArrowheads="1"/>
            </p:cNvSpPr>
            <p:nvPr/>
          </p:nvSpPr>
          <p:spPr bwMode="auto">
            <a:xfrm>
              <a:off x="295275" y="2146285"/>
              <a:ext cx="1200150" cy="3295650"/>
            </a:xfrm>
            <a:prstGeom prst="rect">
              <a:avLst/>
            </a:prstGeom>
            <a:solidFill>
              <a:srgbClr val="DDDDDD">
                <a:alpha val="39999"/>
              </a:srgbClr>
            </a:solidFill>
            <a:ln w="9525">
              <a:noFill/>
              <a:miter lim="800000"/>
              <a:headEnd/>
              <a:tailEnd/>
            </a:ln>
          </p:spPr>
          <p:txBody>
            <a:bodyPr lIns="91435" tIns="45718" rIns="91435" bIns="45718" anchor="ctr">
              <a:spAutoFit/>
            </a:bodyPr>
            <a:lstStyle/>
            <a:p>
              <a:endParaRPr lang="en-NZ"/>
            </a:p>
          </p:txBody>
        </p:sp>
        <p:sp>
          <p:nvSpPr>
            <p:cNvPr id="29721" name="Rectangle 43"/>
            <p:cNvSpPr>
              <a:spLocks noChangeArrowheads="1"/>
            </p:cNvSpPr>
            <p:nvPr/>
          </p:nvSpPr>
          <p:spPr bwMode="auto">
            <a:xfrm>
              <a:off x="1527175" y="2146285"/>
              <a:ext cx="1200150" cy="3295650"/>
            </a:xfrm>
            <a:prstGeom prst="rect">
              <a:avLst/>
            </a:prstGeom>
            <a:solidFill>
              <a:srgbClr val="DDDDDD">
                <a:alpha val="39999"/>
              </a:srgbClr>
            </a:solidFill>
            <a:ln w="9525">
              <a:noFill/>
              <a:miter lim="800000"/>
              <a:headEnd/>
              <a:tailEnd/>
            </a:ln>
          </p:spPr>
          <p:txBody>
            <a:bodyPr lIns="91435" tIns="45718" rIns="91435" bIns="45718" anchor="ctr">
              <a:spAutoFit/>
            </a:bodyPr>
            <a:lstStyle/>
            <a:p>
              <a:endParaRPr lang="en-NZ"/>
            </a:p>
          </p:txBody>
        </p:sp>
        <p:sp>
          <p:nvSpPr>
            <p:cNvPr id="29722" name="Rectangle 44"/>
            <p:cNvSpPr>
              <a:spLocks noChangeArrowheads="1"/>
            </p:cNvSpPr>
            <p:nvPr/>
          </p:nvSpPr>
          <p:spPr bwMode="auto">
            <a:xfrm>
              <a:off x="2759075" y="2146285"/>
              <a:ext cx="1200150" cy="3295650"/>
            </a:xfrm>
            <a:prstGeom prst="rect">
              <a:avLst/>
            </a:prstGeom>
            <a:solidFill>
              <a:srgbClr val="DDDDDD">
                <a:alpha val="39999"/>
              </a:srgbClr>
            </a:solidFill>
            <a:ln w="9525">
              <a:noFill/>
              <a:miter lim="800000"/>
              <a:headEnd/>
              <a:tailEnd/>
            </a:ln>
          </p:spPr>
          <p:txBody>
            <a:bodyPr lIns="91435" tIns="45718" rIns="91435" bIns="45718" anchor="ctr">
              <a:spAutoFit/>
            </a:bodyPr>
            <a:lstStyle/>
            <a:p>
              <a:endParaRPr lang="en-NZ"/>
            </a:p>
          </p:txBody>
        </p:sp>
        <p:sp>
          <p:nvSpPr>
            <p:cNvPr id="29723" name="Rectangle 45"/>
            <p:cNvSpPr>
              <a:spLocks noChangeArrowheads="1"/>
            </p:cNvSpPr>
            <p:nvPr/>
          </p:nvSpPr>
          <p:spPr bwMode="auto">
            <a:xfrm>
              <a:off x="3990975" y="2146285"/>
              <a:ext cx="1200150" cy="3295650"/>
            </a:xfrm>
            <a:prstGeom prst="rect">
              <a:avLst/>
            </a:prstGeom>
            <a:solidFill>
              <a:srgbClr val="DDDDDD">
                <a:alpha val="39999"/>
              </a:srgbClr>
            </a:solidFill>
            <a:ln w="9525">
              <a:noFill/>
              <a:miter lim="800000"/>
              <a:headEnd/>
              <a:tailEnd/>
            </a:ln>
          </p:spPr>
          <p:txBody>
            <a:bodyPr lIns="91435" tIns="45718" rIns="91435" bIns="45718" anchor="ctr">
              <a:spAutoFit/>
            </a:bodyPr>
            <a:lstStyle/>
            <a:p>
              <a:endParaRPr lang="en-NZ"/>
            </a:p>
          </p:txBody>
        </p:sp>
        <p:sp>
          <p:nvSpPr>
            <p:cNvPr id="29724" name="Rectangle 46"/>
            <p:cNvSpPr>
              <a:spLocks noChangeArrowheads="1"/>
            </p:cNvSpPr>
            <p:nvPr/>
          </p:nvSpPr>
          <p:spPr bwMode="auto">
            <a:xfrm>
              <a:off x="5222875" y="2146285"/>
              <a:ext cx="1200150" cy="3295650"/>
            </a:xfrm>
            <a:prstGeom prst="rect">
              <a:avLst/>
            </a:prstGeom>
            <a:solidFill>
              <a:srgbClr val="DDDDDD">
                <a:alpha val="39999"/>
              </a:srgbClr>
            </a:solidFill>
            <a:ln w="9525">
              <a:noFill/>
              <a:miter lim="800000"/>
              <a:headEnd/>
              <a:tailEnd/>
            </a:ln>
          </p:spPr>
          <p:txBody>
            <a:bodyPr lIns="91435" tIns="45718" rIns="91435" bIns="45718" anchor="ctr">
              <a:spAutoFit/>
            </a:bodyPr>
            <a:lstStyle/>
            <a:p>
              <a:endParaRPr lang="en-NZ"/>
            </a:p>
          </p:txBody>
        </p:sp>
        <p:sp>
          <p:nvSpPr>
            <p:cNvPr id="29725" name="Rectangle 47"/>
            <p:cNvSpPr>
              <a:spLocks noChangeArrowheads="1"/>
            </p:cNvSpPr>
            <p:nvPr/>
          </p:nvSpPr>
          <p:spPr bwMode="auto">
            <a:xfrm>
              <a:off x="6454775" y="2146285"/>
              <a:ext cx="1200150" cy="3295650"/>
            </a:xfrm>
            <a:prstGeom prst="rect">
              <a:avLst/>
            </a:prstGeom>
            <a:solidFill>
              <a:srgbClr val="DDDDDD">
                <a:alpha val="39999"/>
              </a:srgbClr>
            </a:solidFill>
            <a:ln w="9525" algn="ctr">
              <a:noFill/>
              <a:miter lim="800000"/>
              <a:headEnd/>
              <a:tailEnd/>
            </a:ln>
          </p:spPr>
          <p:txBody>
            <a:bodyPr lIns="91435" tIns="45718" rIns="91435" bIns="45718" anchor="ctr">
              <a:spAutoFit/>
            </a:bodyPr>
            <a:lstStyle/>
            <a:p>
              <a:endParaRPr lang="en-NZ"/>
            </a:p>
          </p:txBody>
        </p:sp>
        <p:sp>
          <p:nvSpPr>
            <p:cNvPr id="29726" name="Rectangle 48"/>
            <p:cNvSpPr>
              <a:spLocks noChangeArrowheads="1"/>
            </p:cNvSpPr>
            <p:nvPr/>
          </p:nvSpPr>
          <p:spPr bwMode="auto">
            <a:xfrm>
              <a:off x="7686675" y="2146285"/>
              <a:ext cx="1200150" cy="3295650"/>
            </a:xfrm>
            <a:prstGeom prst="rect">
              <a:avLst/>
            </a:prstGeom>
            <a:solidFill>
              <a:srgbClr val="DDDDDD">
                <a:alpha val="39999"/>
              </a:srgbClr>
            </a:solidFill>
            <a:ln w="9525">
              <a:noFill/>
              <a:miter lim="800000"/>
              <a:headEnd/>
              <a:tailEnd/>
            </a:ln>
          </p:spPr>
          <p:txBody>
            <a:bodyPr lIns="91435" tIns="45718" rIns="91435" bIns="45718" anchor="ctr">
              <a:spAutoFit/>
            </a:bodyPr>
            <a:lstStyle/>
            <a:p>
              <a:endParaRPr lang="en-NZ"/>
            </a:p>
          </p:txBody>
        </p:sp>
        <p:sp>
          <p:nvSpPr>
            <p:cNvPr id="29727" name="Rectangle 49"/>
            <p:cNvSpPr>
              <a:spLocks noChangeArrowheads="1"/>
            </p:cNvSpPr>
            <p:nvPr/>
          </p:nvSpPr>
          <p:spPr bwMode="blackWhite">
            <a:xfrm>
              <a:off x="295275" y="1960548"/>
              <a:ext cx="1200150" cy="639762"/>
            </a:xfrm>
            <a:prstGeom prst="rect">
              <a:avLst/>
            </a:prstGeom>
            <a:solidFill>
              <a:schemeClr val="tx1">
                <a:lumMod val="65000"/>
                <a:lumOff val="35000"/>
              </a:schemeClr>
            </a:solidFill>
            <a:ln w="9525">
              <a:noFill/>
              <a:miter lim="800000"/>
              <a:headEnd/>
              <a:tailEnd/>
            </a:ln>
          </p:spPr>
          <p:txBody>
            <a:bodyPr lIns="91435" tIns="45718" rIns="91435" bIns="45718" anchor="ctr"/>
            <a:lstStyle/>
            <a:p>
              <a:pPr algn="ctr" eaLnBrk="0" hangingPunct="0"/>
              <a:r>
                <a:rPr lang="en-US" sz="1200">
                  <a:solidFill>
                    <a:srgbClr val="92D050"/>
                  </a:solidFill>
                </a:rPr>
                <a:t>Sales</a:t>
              </a:r>
            </a:p>
          </p:txBody>
        </p:sp>
        <p:sp>
          <p:nvSpPr>
            <p:cNvPr id="29728" name="Rectangle 50"/>
            <p:cNvSpPr>
              <a:spLocks noChangeArrowheads="1"/>
            </p:cNvSpPr>
            <p:nvPr/>
          </p:nvSpPr>
          <p:spPr bwMode="blackWhite">
            <a:xfrm>
              <a:off x="1527175" y="1960548"/>
              <a:ext cx="1200150" cy="639762"/>
            </a:xfrm>
            <a:prstGeom prst="rect">
              <a:avLst/>
            </a:prstGeom>
            <a:solidFill>
              <a:schemeClr val="tx1">
                <a:lumMod val="65000"/>
                <a:lumOff val="35000"/>
              </a:schemeClr>
            </a:solidFill>
            <a:ln w="9525">
              <a:noFill/>
              <a:miter lim="800000"/>
              <a:headEnd/>
              <a:tailEnd/>
            </a:ln>
          </p:spPr>
          <p:txBody>
            <a:bodyPr lIns="91435" tIns="45718" rIns="91435" bIns="45718" anchor="ctr"/>
            <a:lstStyle/>
            <a:p>
              <a:pPr algn="ctr" eaLnBrk="0" hangingPunct="0"/>
              <a:r>
                <a:rPr lang="en-US" sz="1200">
                  <a:solidFill>
                    <a:srgbClr val="92D050"/>
                  </a:solidFill>
                </a:rPr>
                <a:t>Service &amp;</a:t>
              </a:r>
              <a:br>
                <a:rPr lang="en-US" sz="1200">
                  <a:solidFill>
                    <a:srgbClr val="92D050"/>
                  </a:solidFill>
                </a:rPr>
              </a:br>
              <a:r>
                <a:rPr lang="en-US" sz="1200">
                  <a:solidFill>
                    <a:srgbClr val="92D050"/>
                  </a:solidFill>
                </a:rPr>
                <a:t>Contact Center</a:t>
              </a:r>
            </a:p>
          </p:txBody>
        </p:sp>
        <p:sp>
          <p:nvSpPr>
            <p:cNvPr id="29729" name="Rectangle 51"/>
            <p:cNvSpPr>
              <a:spLocks noChangeArrowheads="1"/>
            </p:cNvSpPr>
            <p:nvPr/>
          </p:nvSpPr>
          <p:spPr bwMode="blackWhite">
            <a:xfrm>
              <a:off x="2759075" y="1960548"/>
              <a:ext cx="1200150" cy="639762"/>
            </a:xfrm>
            <a:prstGeom prst="rect">
              <a:avLst/>
            </a:prstGeom>
            <a:solidFill>
              <a:schemeClr val="tx1">
                <a:lumMod val="65000"/>
                <a:lumOff val="35000"/>
              </a:schemeClr>
            </a:solidFill>
            <a:ln w="9525">
              <a:noFill/>
              <a:miter lim="800000"/>
              <a:headEnd/>
              <a:tailEnd/>
            </a:ln>
          </p:spPr>
          <p:txBody>
            <a:bodyPr lIns="91435" tIns="45718" rIns="91435" bIns="45718" anchor="ctr"/>
            <a:lstStyle/>
            <a:p>
              <a:pPr algn="ctr" eaLnBrk="0" hangingPunct="0"/>
              <a:r>
                <a:rPr lang="en-US" sz="1200">
                  <a:solidFill>
                    <a:srgbClr val="92D050"/>
                  </a:solidFill>
                </a:rPr>
                <a:t>Marketing</a:t>
              </a:r>
            </a:p>
          </p:txBody>
        </p:sp>
        <p:sp>
          <p:nvSpPr>
            <p:cNvPr id="29730" name="Rectangle 52"/>
            <p:cNvSpPr>
              <a:spLocks noChangeArrowheads="1"/>
            </p:cNvSpPr>
            <p:nvPr/>
          </p:nvSpPr>
          <p:spPr bwMode="blackWhite">
            <a:xfrm>
              <a:off x="3990975" y="1960548"/>
              <a:ext cx="1200150" cy="639762"/>
            </a:xfrm>
            <a:prstGeom prst="rect">
              <a:avLst/>
            </a:prstGeom>
            <a:solidFill>
              <a:schemeClr val="tx1">
                <a:lumMod val="65000"/>
                <a:lumOff val="35000"/>
              </a:schemeClr>
            </a:solidFill>
            <a:ln w="9525">
              <a:noFill/>
              <a:miter lim="800000"/>
              <a:headEnd/>
              <a:tailEnd/>
            </a:ln>
          </p:spPr>
          <p:txBody>
            <a:bodyPr lIns="91435" tIns="45718" rIns="91435" bIns="45718" anchor="ctr"/>
            <a:lstStyle/>
            <a:p>
              <a:pPr algn="ctr" eaLnBrk="0" hangingPunct="0"/>
              <a:r>
                <a:rPr lang="en-US" sz="1200">
                  <a:solidFill>
                    <a:srgbClr val="92D050"/>
                  </a:solidFill>
                </a:rPr>
                <a:t>Order Management</a:t>
              </a:r>
              <a:br>
                <a:rPr lang="en-US" sz="1200">
                  <a:solidFill>
                    <a:srgbClr val="92D050"/>
                  </a:solidFill>
                </a:rPr>
              </a:br>
              <a:r>
                <a:rPr lang="en-US" sz="1200">
                  <a:solidFill>
                    <a:srgbClr val="92D050"/>
                  </a:solidFill>
                </a:rPr>
                <a:t>&amp; Fulfillment</a:t>
              </a:r>
            </a:p>
          </p:txBody>
        </p:sp>
        <p:sp>
          <p:nvSpPr>
            <p:cNvPr id="29731" name="Rectangle 53"/>
            <p:cNvSpPr>
              <a:spLocks noChangeArrowheads="1"/>
            </p:cNvSpPr>
            <p:nvPr/>
          </p:nvSpPr>
          <p:spPr bwMode="blackWhite">
            <a:xfrm>
              <a:off x="5222875" y="1960548"/>
              <a:ext cx="1200150" cy="639762"/>
            </a:xfrm>
            <a:prstGeom prst="rect">
              <a:avLst/>
            </a:prstGeom>
            <a:solidFill>
              <a:schemeClr val="tx1">
                <a:lumMod val="65000"/>
                <a:lumOff val="35000"/>
              </a:schemeClr>
            </a:solidFill>
            <a:ln w="9525">
              <a:noFill/>
              <a:miter lim="800000"/>
              <a:headEnd/>
              <a:tailEnd/>
            </a:ln>
          </p:spPr>
          <p:txBody>
            <a:bodyPr lIns="91435" tIns="45718" rIns="91435" bIns="45718" anchor="ctr"/>
            <a:lstStyle/>
            <a:p>
              <a:pPr algn="ctr" eaLnBrk="0" hangingPunct="0"/>
              <a:r>
                <a:rPr lang="en-US" sz="1200">
                  <a:solidFill>
                    <a:srgbClr val="92D050"/>
                  </a:solidFill>
                </a:rPr>
                <a:t>Supply Chain</a:t>
              </a:r>
            </a:p>
          </p:txBody>
        </p:sp>
        <p:sp>
          <p:nvSpPr>
            <p:cNvPr id="29732" name="Rectangle 54"/>
            <p:cNvSpPr>
              <a:spLocks noChangeArrowheads="1"/>
            </p:cNvSpPr>
            <p:nvPr/>
          </p:nvSpPr>
          <p:spPr bwMode="blackWhite">
            <a:xfrm>
              <a:off x="6454775" y="1960548"/>
              <a:ext cx="1200150" cy="639762"/>
            </a:xfrm>
            <a:prstGeom prst="rect">
              <a:avLst/>
            </a:prstGeom>
            <a:solidFill>
              <a:schemeClr val="tx1">
                <a:lumMod val="65000"/>
                <a:lumOff val="35000"/>
              </a:schemeClr>
            </a:solidFill>
            <a:ln w="9525">
              <a:noFill/>
              <a:miter lim="800000"/>
              <a:headEnd/>
              <a:tailEnd/>
            </a:ln>
          </p:spPr>
          <p:txBody>
            <a:bodyPr lIns="91435" tIns="45718" rIns="91435" bIns="45718" anchor="ctr"/>
            <a:lstStyle/>
            <a:p>
              <a:pPr algn="ctr" eaLnBrk="0" hangingPunct="0"/>
              <a:r>
                <a:rPr lang="en-US" sz="1200">
                  <a:solidFill>
                    <a:srgbClr val="92D050"/>
                  </a:solidFill>
                </a:rPr>
                <a:t>Financials</a:t>
              </a:r>
            </a:p>
          </p:txBody>
        </p:sp>
        <p:sp>
          <p:nvSpPr>
            <p:cNvPr id="29733" name="Rectangle 55"/>
            <p:cNvSpPr>
              <a:spLocks noChangeArrowheads="1"/>
            </p:cNvSpPr>
            <p:nvPr/>
          </p:nvSpPr>
          <p:spPr bwMode="blackWhite">
            <a:xfrm>
              <a:off x="7686675" y="1960548"/>
              <a:ext cx="1200150" cy="639762"/>
            </a:xfrm>
            <a:prstGeom prst="rect">
              <a:avLst/>
            </a:prstGeom>
            <a:solidFill>
              <a:schemeClr val="tx1">
                <a:lumMod val="65000"/>
                <a:lumOff val="35000"/>
              </a:schemeClr>
            </a:solidFill>
            <a:ln w="9525">
              <a:noFill/>
              <a:miter lim="800000"/>
              <a:headEnd/>
              <a:tailEnd/>
            </a:ln>
          </p:spPr>
          <p:txBody>
            <a:bodyPr lIns="91435" tIns="45718" rIns="91435" bIns="45718" anchor="ctr"/>
            <a:lstStyle/>
            <a:p>
              <a:pPr algn="ctr" eaLnBrk="0" hangingPunct="0"/>
              <a:r>
                <a:rPr lang="en-US" sz="1200">
                  <a:solidFill>
                    <a:srgbClr val="92D050"/>
                  </a:solidFill>
                </a:rPr>
                <a:t>Human</a:t>
              </a:r>
              <a:br>
                <a:rPr lang="en-US" sz="1200">
                  <a:solidFill>
                    <a:srgbClr val="92D050"/>
                  </a:solidFill>
                </a:rPr>
              </a:br>
              <a:r>
                <a:rPr lang="en-US" sz="1200">
                  <a:solidFill>
                    <a:srgbClr val="92D050"/>
                  </a:solidFill>
                </a:rPr>
                <a:t>Resources</a:t>
              </a:r>
            </a:p>
          </p:txBody>
        </p:sp>
        <p:sp>
          <p:nvSpPr>
            <p:cNvPr id="29734" name="Line 56"/>
            <p:cNvSpPr>
              <a:spLocks noChangeShapeType="1"/>
            </p:cNvSpPr>
            <p:nvPr/>
          </p:nvSpPr>
          <p:spPr bwMode="blackGray">
            <a:xfrm>
              <a:off x="325438" y="3070210"/>
              <a:ext cx="1125537" cy="0"/>
            </a:xfrm>
            <a:prstGeom prst="line">
              <a:avLst/>
            </a:prstGeom>
            <a:noFill/>
            <a:ln w="9525">
              <a:solidFill>
                <a:srgbClr val="FFFFFF"/>
              </a:solidFill>
              <a:round/>
              <a:headEnd/>
              <a:tailEnd/>
            </a:ln>
          </p:spPr>
          <p:txBody>
            <a:bodyPr/>
            <a:lstStyle/>
            <a:p>
              <a:endParaRPr lang="en-NZ"/>
            </a:p>
          </p:txBody>
        </p:sp>
        <p:sp>
          <p:nvSpPr>
            <p:cNvPr id="29735" name="Line 57"/>
            <p:cNvSpPr>
              <a:spLocks noChangeShapeType="1"/>
            </p:cNvSpPr>
            <p:nvPr/>
          </p:nvSpPr>
          <p:spPr bwMode="blackGray">
            <a:xfrm>
              <a:off x="325438" y="3527410"/>
              <a:ext cx="1125537" cy="0"/>
            </a:xfrm>
            <a:prstGeom prst="line">
              <a:avLst/>
            </a:prstGeom>
            <a:noFill/>
            <a:ln w="9525">
              <a:solidFill>
                <a:srgbClr val="FFFFFF"/>
              </a:solidFill>
              <a:round/>
              <a:headEnd/>
              <a:tailEnd/>
            </a:ln>
          </p:spPr>
          <p:txBody>
            <a:bodyPr/>
            <a:lstStyle/>
            <a:p>
              <a:endParaRPr lang="en-NZ"/>
            </a:p>
          </p:txBody>
        </p:sp>
        <p:sp>
          <p:nvSpPr>
            <p:cNvPr id="29736" name="Line 58"/>
            <p:cNvSpPr>
              <a:spLocks noChangeShapeType="1"/>
            </p:cNvSpPr>
            <p:nvPr/>
          </p:nvSpPr>
          <p:spPr bwMode="blackGray">
            <a:xfrm>
              <a:off x="325438" y="3984610"/>
              <a:ext cx="1125537" cy="0"/>
            </a:xfrm>
            <a:prstGeom prst="line">
              <a:avLst/>
            </a:prstGeom>
            <a:noFill/>
            <a:ln w="9525">
              <a:solidFill>
                <a:srgbClr val="FFFFFF"/>
              </a:solidFill>
              <a:round/>
              <a:headEnd/>
              <a:tailEnd/>
            </a:ln>
          </p:spPr>
          <p:txBody>
            <a:bodyPr/>
            <a:lstStyle/>
            <a:p>
              <a:endParaRPr lang="en-NZ"/>
            </a:p>
          </p:txBody>
        </p:sp>
        <p:sp>
          <p:nvSpPr>
            <p:cNvPr id="29737" name="Line 59"/>
            <p:cNvSpPr>
              <a:spLocks noChangeShapeType="1"/>
            </p:cNvSpPr>
            <p:nvPr/>
          </p:nvSpPr>
          <p:spPr bwMode="blackGray">
            <a:xfrm>
              <a:off x="325438" y="4441810"/>
              <a:ext cx="1125537" cy="0"/>
            </a:xfrm>
            <a:prstGeom prst="line">
              <a:avLst/>
            </a:prstGeom>
            <a:noFill/>
            <a:ln w="9525">
              <a:solidFill>
                <a:srgbClr val="FFFFFF"/>
              </a:solidFill>
              <a:round/>
              <a:headEnd/>
              <a:tailEnd/>
            </a:ln>
          </p:spPr>
          <p:txBody>
            <a:bodyPr/>
            <a:lstStyle/>
            <a:p>
              <a:endParaRPr lang="en-NZ"/>
            </a:p>
          </p:txBody>
        </p:sp>
        <p:sp>
          <p:nvSpPr>
            <p:cNvPr id="29738" name="Line 60"/>
            <p:cNvSpPr>
              <a:spLocks noChangeShapeType="1"/>
            </p:cNvSpPr>
            <p:nvPr/>
          </p:nvSpPr>
          <p:spPr bwMode="blackGray">
            <a:xfrm>
              <a:off x="325438" y="4899010"/>
              <a:ext cx="1125537" cy="0"/>
            </a:xfrm>
            <a:prstGeom prst="line">
              <a:avLst/>
            </a:prstGeom>
            <a:noFill/>
            <a:ln w="9525">
              <a:solidFill>
                <a:srgbClr val="FFFFFF"/>
              </a:solidFill>
              <a:round/>
              <a:headEnd/>
              <a:tailEnd/>
            </a:ln>
          </p:spPr>
          <p:txBody>
            <a:bodyPr/>
            <a:lstStyle/>
            <a:p>
              <a:endParaRPr lang="en-NZ"/>
            </a:p>
          </p:txBody>
        </p:sp>
        <p:sp>
          <p:nvSpPr>
            <p:cNvPr id="29739" name="Line 61"/>
            <p:cNvSpPr>
              <a:spLocks noChangeShapeType="1"/>
            </p:cNvSpPr>
            <p:nvPr/>
          </p:nvSpPr>
          <p:spPr bwMode="blackGray">
            <a:xfrm>
              <a:off x="7713663" y="3071798"/>
              <a:ext cx="1125537" cy="0"/>
            </a:xfrm>
            <a:prstGeom prst="line">
              <a:avLst/>
            </a:prstGeom>
            <a:noFill/>
            <a:ln w="9525">
              <a:solidFill>
                <a:srgbClr val="FFFFFF"/>
              </a:solidFill>
              <a:round/>
              <a:headEnd/>
              <a:tailEnd/>
            </a:ln>
          </p:spPr>
          <p:txBody>
            <a:bodyPr/>
            <a:lstStyle/>
            <a:p>
              <a:endParaRPr lang="en-NZ"/>
            </a:p>
          </p:txBody>
        </p:sp>
        <p:sp>
          <p:nvSpPr>
            <p:cNvPr id="29740" name="Line 62"/>
            <p:cNvSpPr>
              <a:spLocks noChangeShapeType="1"/>
            </p:cNvSpPr>
            <p:nvPr/>
          </p:nvSpPr>
          <p:spPr bwMode="blackGray">
            <a:xfrm>
              <a:off x="7713663" y="3528998"/>
              <a:ext cx="1125537" cy="0"/>
            </a:xfrm>
            <a:prstGeom prst="line">
              <a:avLst/>
            </a:prstGeom>
            <a:noFill/>
            <a:ln w="9525">
              <a:solidFill>
                <a:srgbClr val="FFFFFF"/>
              </a:solidFill>
              <a:round/>
              <a:headEnd/>
              <a:tailEnd/>
            </a:ln>
          </p:spPr>
          <p:txBody>
            <a:bodyPr/>
            <a:lstStyle/>
            <a:p>
              <a:endParaRPr lang="en-NZ"/>
            </a:p>
          </p:txBody>
        </p:sp>
        <p:sp>
          <p:nvSpPr>
            <p:cNvPr id="29741" name="Line 63"/>
            <p:cNvSpPr>
              <a:spLocks noChangeShapeType="1"/>
            </p:cNvSpPr>
            <p:nvPr/>
          </p:nvSpPr>
          <p:spPr bwMode="blackGray">
            <a:xfrm>
              <a:off x="7713663" y="3986198"/>
              <a:ext cx="1125537" cy="0"/>
            </a:xfrm>
            <a:prstGeom prst="line">
              <a:avLst/>
            </a:prstGeom>
            <a:noFill/>
            <a:ln w="9525">
              <a:solidFill>
                <a:srgbClr val="FFFFFF"/>
              </a:solidFill>
              <a:round/>
              <a:headEnd/>
              <a:tailEnd/>
            </a:ln>
          </p:spPr>
          <p:txBody>
            <a:bodyPr/>
            <a:lstStyle/>
            <a:p>
              <a:endParaRPr lang="en-NZ"/>
            </a:p>
          </p:txBody>
        </p:sp>
        <p:sp>
          <p:nvSpPr>
            <p:cNvPr id="29742" name="Line 64"/>
            <p:cNvSpPr>
              <a:spLocks noChangeShapeType="1"/>
            </p:cNvSpPr>
            <p:nvPr/>
          </p:nvSpPr>
          <p:spPr bwMode="blackGray">
            <a:xfrm>
              <a:off x="7713663" y="4443398"/>
              <a:ext cx="1125537" cy="0"/>
            </a:xfrm>
            <a:prstGeom prst="line">
              <a:avLst/>
            </a:prstGeom>
            <a:noFill/>
            <a:ln w="9525">
              <a:solidFill>
                <a:srgbClr val="FFFFFF"/>
              </a:solidFill>
              <a:round/>
              <a:headEnd/>
              <a:tailEnd/>
            </a:ln>
          </p:spPr>
          <p:txBody>
            <a:bodyPr/>
            <a:lstStyle/>
            <a:p>
              <a:endParaRPr lang="en-NZ"/>
            </a:p>
          </p:txBody>
        </p:sp>
        <p:sp>
          <p:nvSpPr>
            <p:cNvPr id="29743" name="Line 65"/>
            <p:cNvSpPr>
              <a:spLocks noChangeShapeType="1"/>
            </p:cNvSpPr>
            <p:nvPr/>
          </p:nvSpPr>
          <p:spPr bwMode="blackGray">
            <a:xfrm>
              <a:off x="7713663" y="4900598"/>
              <a:ext cx="1125537" cy="0"/>
            </a:xfrm>
            <a:prstGeom prst="line">
              <a:avLst/>
            </a:prstGeom>
            <a:noFill/>
            <a:ln w="9525">
              <a:solidFill>
                <a:srgbClr val="FFFFFF"/>
              </a:solidFill>
              <a:round/>
              <a:headEnd/>
              <a:tailEnd/>
            </a:ln>
          </p:spPr>
          <p:txBody>
            <a:bodyPr/>
            <a:lstStyle/>
            <a:p>
              <a:endParaRPr lang="en-NZ"/>
            </a:p>
          </p:txBody>
        </p:sp>
        <p:sp>
          <p:nvSpPr>
            <p:cNvPr id="29744" name="Line 66"/>
            <p:cNvSpPr>
              <a:spLocks noChangeShapeType="1"/>
            </p:cNvSpPr>
            <p:nvPr/>
          </p:nvSpPr>
          <p:spPr bwMode="blackGray">
            <a:xfrm>
              <a:off x="6480175" y="3071798"/>
              <a:ext cx="1125538" cy="0"/>
            </a:xfrm>
            <a:prstGeom prst="line">
              <a:avLst/>
            </a:prstGeom>
            <a:noFill/>
            <a:ln w="9525">
              <a:solidFill>
                <a:srgbClr val="FFFFFF"/>
              </a:solidFill>
              <a:round/>
              <a:headEnd/>
              <a:tailEnd/>
            </a:ln>
          </p:spPr>
          <p:txBody>
            <a:bodyPr/>
            <a:lstStyle/>
            <a:p>
              <a:endParaRPr lang="en-NZ"/>
            </a:p>
          </p:txBody>
        </p:sp>
        <p:sp>
          <p:nvSpPr>
            <p:cNvPr id="29745" name="Line 67"/>
            <p:cNvSpPr>
              <a:spLocks noChangeShapeType="1"/>
            </p:cNvSpPr>
            <p:nvPr/>
          </p:nvSpPr>
          <p:spPr bwMode="blackGray">
            <a:xfrm>
              <a:off x="6480175" y="3528998"/>
              <a:ext cx="1125538" cy="0"/>
            </a:xfrm>
            <a:prstGeom prst="line">
              <a:avLst/>
            </a:prstGeom>
            <a:noFill/>
            <a:ln w="9525">
              <a:solidFill>
                <a:srgbClr val="FFFFFF"/>
              </a:solidFill>
              <a:round/>
              <a:headEnd/>
              <a:tailEnd/>
            </a:ln>
          </p:spPr>
          <p:txBody>
            <a:bodyPr/>
            <a:lstStyle/>
            <a:p>
              <a:endParaRPr lang="en-NZ"/>
            </a:p>
          </p:txBody>
        </p:sp>
        <p:sp>
          <p:nvSpPr>
            <p:cNvPr id="29746" name="Line 68"/>
            <p:cNvSpPr>
              <a:spLocks noChangeShapeType="1"/>
            </p:cNvSpPr>
            <p:nvPr/>
          </p:nvSpPr>
          <p:spPr bwMode="blackGray">
            <a:xfrm>
              <a:off x="6480175" y="3986198"/>
              <a:ext cx="1125538" cy="0"/>
            </a:xfrm>
            <a:prstGeom prst="line">
              <a:avLst/>
            </a:prstGeom>
            <a:noFill/>
            <a:ln w="9525">
              <a:solidFill>
                <a:srgbClr val="FFFFFF"/>
              </a:solidFill>
              <a:round/>
              <a:headEnd/>
              <a:tailEnd/>
            </a:ln>
          </p:spPr>
          <p:txBody>
            <a:bodyPr/>
            <a:lstStyle/>
            <a:p>
              <a:endParaRPr lang="en-NZ"/>
            </a:p>
          </p:txBody>
        </p:sp>
        <p:sp>
          <p:nvSpPr>
            <p:cNvPr id="29747" name="Line 69"/>
            <p:cNvSpPr>
              <a:spLocks noChangeShapeType="1"/>
            </p:cNvSpPr>
            <p:nvPr/>
          </p:nvSpPr>
          <p:spPr bwMode="blackGray">
            <a:xfrm>
              <a:off x="6480175" y="4443398"/>
              <a:ext cx="1125538" cy="0"/>
            </a:xfrm>
            <a:prstGeom prst="line">
              <a:avLst/>
            </a:prstGeom>
            <a:noFill/>
            <a:ln w="9525">
              <a:solidFill>
                <a:srgbClr val="FFFFFF"/>
              </a:solidFill>
              <a:round/>
              <a:headEnd/>
              <a:tailEnd/>
            </a:ln>
          </p:spPr>
          <p:txBody>
            <a:bodyPr/>
            <a:lstStyle/>
            <a:p>
              <a:endParaRPr lang="en-NZ"/>
            </a:p>
          </p:txBody>
        </p:sp>
        <p:sp>
          <p:nvSpPr>
            <p:cNvPr id="29748" name="Line 70"/>
            <p:cNvSpPr>
              <a:spLocks noChangeShapeType="1"/>
            </p:cNvSpPr>
            <p:nvPr/>
          </p:nvSpPr>
          <p:spPr bwMode="blackGray">
            <a:xfrm>
              <a:off x="6480175" y="4900598"/>
              <a:ext cx="1125538" cy="0"/>
            </a:xfrm>
            <a:prstGeom prst="line">
              <a:avLst/>
            </a:prstGeom>
            <a:noFill/>
            <a:ln w="9525">
              <a:solidFill>
                <a:srgbClr val="FFFFFF"/>
              </a:solidFill>
              <a:round/>
              <a:headEnd/>
              <a:tailEnd/>
            </a:ln>
          </p:spPr>
          <p:txBody>
            <a:bodyPr/>
            <a:lstStyle/>
            <a:p>
              <a:endParaRPr lang="en-NZ"/>
            </a:p>
          </p:txBody>
        </p:sp>
        <p:sp>
          <p:nvSpPr>
            <p:cNvPr id="29749" name="Line 71"/>
            <p:cNvSpPr>
              <a:spLocks noChangeShapeType="1"/>
            </p:cNvSpPr>
            <p:nvPr/>
          </p:nvSpPr>
          <p:spPr bwMode="blackGray">
            <a:xfrm>
              <a:off x="5235575" y="3068623"/>
              <a:ext cx="1125538" cy="0"/>
            </a:xfrm>
            <a:prstGeom prst="line">
              <a:avLst/>
            </a:prstGeom>
            <a:noFill/>
            <a:ln w="9525">
              <a:solidFill>
                <a:srgbClr val="FFFFFF"/>
              </a:solidFill>
              <a:round/>
              <a:headEnd/>
              <a:tailEnd/>
            </a:ln>
          </p:spPr>
          <p:txBody>
            <a:bodyPr/>
            <a:lstStyle/>
            <a:p>
              <a:endParaRPr lang="en-NZ"/>
            </a:p>
          </p:txBody>
        </p:sp>
        <p:sp>
          <p:nvSpPr>
            <p:cNvPr id="29750" name="Line 72"/>
            <p:cNvSpPr>
              <a:spLocks noChangeShapeType="1"/>
            </p:cNvSpPr>
            <p:nvPr/>
          </p:nvSpPr>
          <p:spPr bwMode="blackGray">
            <a:xfrm>
              <a:off x="5235575" y="3525823"/>
              <a:ext cx="1125538" cy="0"/>
            </a:xfrm>
            <a:prstGeom prst="line">
              <a:avLst/>
            </a:prstGeom>
            <a:noFill/>
            <a:ln w="9525">
              <a:solidFill>
                <a:srgbClr val="FFFFFF"/>
              </a:solidFill>
              <a:round/>
              <a:headEnd/>
              <a:tailEnd/>
            </a:ln>
          </p:spPr>
          <p:txBody>
            <a:bodyPr/>
            <a:lstStyle/>
            <a:p>
              <a:endParaRPr lang="en-NZ"/>
            </a:p>
          </p:txBody>
        </p:sp>
        <p:sp>
          <p:nvSpPr>
            <p:cNvPr id="29751" name="Line 73"/>
            <p:cNvSpPr>
              <a:spLocks noChangeShapeType="1"/>
            </p:cNvSpPr>
            <p:nvPr/>
          </p:nvSpPr>
          <p:spPr bwMode="blackGray">
            <a:xfrm>
              <a:off x="5235575" y="3983023"/>
              <a:ext cx="1125538" cy="0"/>
            </a:xfrm>
            <a:prstGeom prst="line">
              <a:avLst/>
            </a:prstGeom>
            <a:noFill/>
            <a:ln w="9525">
              <a:solidFill>
                <a:srgbClr val="FFFFFF"/>
              </a:solidFill>
              <a:round/>
              <a:headEnd/>
              <a:tailEnd/>
            </a:ln>
          </p:spPr>
          <p:txBody>
            <a:bodyPr/>
            <a:lstStyle/>
            <a:p>
              <a:endParaRPr lang="en-NZ"/>
            </a:p>
          </p:txBody>
        </p:sp>
        <p:sp>
          <p:nvSpPr>
            <p:cNvPr id="29752" name="Line 74"/>
            <p:cNvSpPr>
              <a:spLocks noChangeShapeType="1"/>
            </p:cNvSpPr>
            <p:nvPr/>
          </p:nvSpPr>
          <p:spPr bwMode="blackGray">
            <a:xfrm>
              <a:off x="5235575" y="4440223"/>
              <a:ext cx="1125538" cy="0"/>
            </a:xfrm>
            <a:prstGeom prst="line">
              <a:avLst/>
            </a:prstGeom>
            <a:noFill/>
            <a:ln w="9525">
              <a:solidFill>
                <a:srgbClr val="FFFFFF"/>
              </a:solidFill>
              <a:round/>
              <a:headEnd/>
              <a:tailEnd/>
            </a:ln>
          </p:spPr>
          <p:txBody>
            <a:bodyPr/>
            <a:lstStyle/>
            <a:p>
              <a:endParaRPr lang="en-NZ"/>
            </a:p>
          </p:txBody>
        </p:sp>
        <p:sp>
          <p:nvSpPr>
            <p:cNvPr id="29753" name="Line 75"/>
            <p:cNvSpPr>
              <a:spLocks noChangeShapeType="1"/>
            </p:cNvSpPr>
            <p:nvPr/>
          </p:nvSpPr>
          <p:spPr bwMode="blackGray">
            <a:xfrm>
              <a:off x="5235575" y="4897423"/>
              <a:ext cx="1125538" cy="0"/>
            </a:xfrm>
            <a:prstGeom prst="line">
              <a:avLst/>
            </a:prstGeom>
            <a:noFill/>
            <a:ln w="9525">
              <a:solidFill>
                <a:srgbClr val="FFFFFF"/>
              </a:solidFill>
              <a:round/>
              <a:headEnd/>
              <a:tailEnd/>
            </a:ln>
          </p:spPr>
          <p:txBody>
            <a:bodyPr/>
            <a:lstStyle/>
            <a:p>
              <a:endParaRPr lang="en-NZ"/>
            </a:p>
          </p:txBody>
        </p:sp>
        <p:sp>
          <p:nvSpPr>
            <p:cNvPr id="29754" name="Line 76"/>
            <p:cNvSpPr>
              <a:spLocks noChangeShapeType="1"/>
            </p:cNvSpPr>
            <p:nvPr/>
          </p:nvSpPr>
          <p:spPr bwMode="blackGray">
            <a:xfrm>
              <a:off x="4016375" y="3068623"/>
              <a:ext cx="1125538" cy="0"/>
            </a:xfrm>
            <a:prstGeom prst="line">
              <a:avLst/>
            </a:prstGeom>
            <a:noFill/>
            <a:ln w="9525">
              <a:solidFill>
                <a:srgbClr val="FFFFFF"/>
              </a:solidFill>
              <a:round/>
              <a:headEnd/>
              <a:tailEnd/>
            </a:ln>
          </p:spPr>
          <p:txBody>
            <a:bodyPr/>
            <a:lstStyle/>
            <a:p>
              <a:endParaRPr lang="en-NZ"/>
            </a:p>
          </p:txBody>
        </p:sp>
        <p:sp>
          <p:nvSpPr>
            <p:cNvPr id="29755" name="Line 77"/>
            <p:cNvSpPr>
              <a:spLocks noChangeShapeType="1"/>
            </p:cNvSpPr>
            <p:nvPr/>
          </p:nvSpPr>
          <p:spPr bwMode="blackGray">
            <a:xfrm>
              <a:off x="4016375" y="3525823"/>
              <a:ext cx="1125538" cy="0"/>
            </a:xfrm>
            <a:prstGeom prst="line">
              <a:avLst/>
            </a:prstGeom>
            <a:noFill/>
            <a:ln w="9525">
              <a:solidFill>
                <a:srgbClr val="FFFFFF"/>
              </a:solidFill>
              <a:round/>
              <a:headEnd/>
              <a:tailEnd/>
            </a:ln>
          </p:spPr>
          <p:txBody>
            <a:bodyPr/>
            <a:lstStyle/>
            <a:p>
              <a:endParaRPr lang="en-NZ"/>
            </a:p>
          </p:txBody>
        </p:sp>
        <p:sp>
          <p:nvSpPr>
            <p:cNvPr id="29756" name="Line 78"/>
            <p:cNvSpPr>
              <a:spLocks noChangeShapeType="1"/>
            </p:cNvSpPr>
            <p:nvPr/>
          </p:nvSpPr>
          <p:spPr bwMode="blackGray">
            <a:xfrm>
              <a:off x="4016375" y="3983023"/>
              <a:ext cx="1125538" cy="0"/>
            </a:xfrm>
            <a:prstGeom prst="line">
              <a:avLst/>
            </a:prstGeom>
            <a:noFill/>
            <a:ln w="9525">
              <a:solidFill>
                <a:srgbClr val="FFFFFF"/>
              </a:solidFill>
              <a:round/>
              <a:headEnd/>
              <a:tailEnd/>
            </a:ln>
          </p:spPr>
          <p:txBody>
            <a:bodyPr/>
            <a:lstStyle/>
            <a:p>
              <a:endParaRPr lang="en-NZ"/>
            </a:p>
          </p:txBody>
        </p:sp>
        <p:sp>
          <p:nvSpPr>
            <p:cNvPr id="29757" name="Line 79"/>
            <p:cNvSpPr>
              <a:spLocks noChangeShapeType="1"/>
            </p:cNvSpPr>
            <p:nvPr/>
          </p:nvSpPr>
          <p:spPr bwMode="blackGray">
            <a:xfrm>
              <a:off x="4016375" y="4440223"/>
              <a:ext cx="1125538" cy="0"/>
            </a:xfrm>
            <a:prstGeom prst="line">
              <a:avLst/>
            </a:prstGeom>
            <a:noFill/>
            <a:ln w="9525">
              <a:solidFill>
                <a:srgbClr val="FFFFFF"/>
              </a:solidFill>
              <a:round/>
              <a:headEnd/>
              <a:tailEnd/>
            </a:ln>
          </p:spPr>
          <p:txBody>
            <a:bodyPr/>
            <a:lstStyle/>
            <a:p>
              <a:endParaRPr lang="en-NZ"/>
            </a:p>
          </p:txBody>
        </p:sp>
        <p:sp>
          <p:nvSpPr>
            <p:cNvPr id="29758" name="Line 80"/>
            <p:cNvSpPr>
              <a:spLocks noChangeShapeType="1"/>
            </p:cNvSpPr>
            <p:nvPr/>
          </p:nvSpPr>
          <p:spPr bwMode="blackGray">
            <a:xfrm>
              <a:off x="4016375" y="4897423"/>
              <a:ext cx="1125538" cy="0"/>
            </a:xfrm>
            <a:prstGeom prst="line">
              <a:avLst/>
            </a:prstGeom>
            <a:noFill/>
            <a:ln w="9525">
              <a:solidFill>
                <a:srgbClr val="FFFFFF"/>
              </a:solidFill>
              <a:round/>
              <a:headEnd/>
              <a:tailEnd/>
            </a:ln>
          </p:spPr>
          <p:txBody>
            <a:bodyPr/>
            <a:lstStyle/>
            <a:p>
              <a:endParaRPr lang="en-NZ"/>
            </a:p>
          </p:txBody>
        </p:sp>
        <p:sp>
          <p:nvSpPr>
            <p:cNvPr id="29759" name="Line 81"/>
            <p:cNvSpPr>
              <a:spLocks noChangeShapeType="1"/>
            </p:cNvSpPr>
            <p:nvPr/>
          </p:nvSpPr>
          <p:spPr bwMode="blackGray">
            <a:xfrm>
              <a:off x="2782888" y="3070210"/>
              <a:ext cx="1125537" cy="0"/>
            </a:xfrm>
            <a:prstGeom prst="line">
              <a:avLst/>
            </a:prstGeom>
            <a:noFill/>
            <a:ln w="9525">
              <a:solidFill>
                <a:srgbClr val="FFFFFF"/>
              </a:solidFill>
              <a:round/>
              <a:headEnd/>
              <a:tailEnd/>
            </a:ln>
          </p:spPr>
          <p:txBody>
            <a:bodyPr/>
            <a:lstStyle/>
            <a:p>
              <a:endParaRPr lang="en-NZ"/>
            </a:p>
          </p:txBody>
        </p:sp>
        <p:sp>
          <p:nvSpPr>
            <p:cNvPr id="29760" name="Line 82"/>
            <p:cNvSpPr>
              <a:spLocks noChangeShapeType="1"/>
            </p:cNvSpPr>
            <p:nvPr/>
          </p:nvSpPr>
          <p:spPr bwMode="blackGray">
            <a:xfrm>
              <a:off x="2782888" y="3527410"/>
              <a:ext cx="1125537" cy="0"/>
            </a:xfrm>
            <a:prstGeom prst="line">
              <a:avLst/>
            </a:prstGeom>
            <a:noFill/>
            <a:ln w="9525">
              <a:solidFill>
                <a:srgbClr val="FFFFFF"/>
              </a:solidFill>
              <a:round/>
              <a:headEnd/>
              <a:tailEnd/>
            </a:ln>
          </p:spPr>
          <p:txBody>
            <a:bodyPr/>
            <a:lstStyle/>
            <a:p>
              <a:endParaRPr lang="en-NZ"/>
            </a:p>
          </p:txBody>
        </p:sp>
        <p:sp>
          <p:nvSpPr>
            <p:cNvPr id="29761" name="Line 83"/>
            <p:cNvSpPr>
              <a:spLocks noChangeShapeType="1"/>
            </p:cNvSpPr>
            <p:nvPr/>
          </p:nvSpPr>
          <p:spPr bwMode="blackGray">
            <a:xfrm>
              <a:off x="2782888" y="3984610"/>
              <a:ext cx="1125537" cy="0"/>
            </a:xfrm>
            <a:prstGeom prst="line">
              <a:avLst/>
            </a:prstGeom>
            <a:noFill/>
            <a:ln w="9525">
              <a:solidFill>
                <a:srgbClr val="FFFFFF"/>
              </a:solidFill>
              <a:round/>
              <a:headEnd/>
              <a:tailEnd/>
            </a:ln>
          </p:spPr>
          <p:txBody>
            <a:bodyPr/>
            <a:lstStyle/>
            <a:p>
              <a:endParaRPr lang="en-NZ"/>
            </a:p>
          </p:txBody>
        </p:sp>
        <p:sp>
          <p:nvSpPr>
            <p:cNvPr id="29762" name="Line 84"/>
            <p:cNvSpPr>
              <a:spLocks noChangeShapeType="1"/>
            </p:cNvSpPr>
            <p:nvPr/>
          </p:nvSpPr>
          <p:spPr bwMode="blackGray">
            <a:xfrm>
              <a:off x="2782888" y="4441810"/>
              <a:ext cx="1125537" cy="0"/>
            </a:xfrm>
            <a:prstGeom prst="line">
              <a:avLst/>
            </a:prstGeom>
            <a:noFill/>
            <a:ln w="9525">
              <a:solidFill>
                <a:srgbClr val="FFFFFF"/>
              </a:solidFill>
              <a:round/>
              <a:headEnd/>
              <a:tailEnd/>
            </a:ln>
          </p:spPr>
          <p:txBody>
            <a:bodyPr/>
            <a:lstStyle/>
            <a:p>
              <a:endParaRPr lang="en-NZ"/>
            </a:p>
          </p:txBody>
        </p:sp>
        <p:sp>
          <p:nvSpPr>
            <p:cNvPr id="29763" name="Line 85"/>
            <p:cNvSpPr>
              <a:spLocks noChangeShapeType="1"/>
            </p:cNvSpPr>
            <p:nvPr/>
          </p:nvSpPr>
          <p:spPr bwMode="blackGray">
            <a:xfrm>
              <a:off x="2782888" y="4899010"/>
              <a:ext cx="1125537" cy="0"/>
            </a:xfrm>
            <a:prstGeom prst="line">
              <a:avLst/>
            </a:prstGeom>
            <a:noFill/>
            <a:ln w="9525">
              <a:solidFill>
                <a:srgbClr val="FFFFFF"/>
              </a:solidFill>
              <a:round/>
              <a:headEnd/>
              <a:tailEnd/>
            </a:ln>
          </p:spPr>
          <p:txBody>
            <a:bodyPr/>
            <a:lstStyle/>
            <a:p>
              <a:endParaRPr lang="en-NZ"/>
            </a:p>
          </p:txBody>
        </p:sp>
        <p:sp>
          <p:nvSpPr>
            <p:cNvPr id="29764" name="Line 86"/>
            <p:cNvSpPr>
              <a:spLocks noChangeShapeType="1"/>
            </p:cNvSpPr>
            <p:nvPr/>
          </p:nvSpPr>
          <p:spPr bwMode="blackGray">
            <a:xfrm>
              <a:off x="1538288" y="3070210"/>
              <a:ext cx="1125537" cy="0"/>
            </a:xfrm>
            <a:prstGeom prst="line">
              <a:avLst/>
            </a:prstGeom>
            <a:noFill/>
            <a:ln w="9525">
              <a:solidFill>
                <a:srgbClr val="FFFFFF"/>
              </a:solidFill>
              <a:round/>
              <a:headEnd/>
              <a:tailEnd/>
            </a:ln>
          </p:spPr>
          <p:txBody>
            <a:bodyPr/>
            <a:lstStyle/>
            <a:p>
              <a:endParaRPr lang="en-NZ"/>
            </a:p>
          </p:txBody>
        </p:sp>
        <p:sp>
          <p:nvSpPr>
            <p:cNvPr id="29765" name="Line 87"/>
            <p:cNvSpPr>
              <a:spLocks noChangeShapeType="1"/>
            </p:cNvSpPr>
            <p:nvPr/>
          </p:nvSpPr>
          <p:spPr bwMode="blackGray">
            <a:xfrm>
              <a:off x="1538288" y="3527410"/>
              <a:ext cx="1125537" cy="0"/>
            </a:xfrm>
            <a:prstGeom prst="line">
              <a:avLst/>
            </a:prstGeom>
            <a:noFill/>
            <a:ln w="9525">
              <a:solidFill>
                <a:srgbClr val="FFFFFF"/>
              </a:solidFill>
              <a:round/>
              <a:headEnd/>
              <a:tailEnd/>
            </a:ln>
          </p:spPr>
          <p:txBody>
            <a:bodyPr/>
            <a:lstStyle/>
            <a:p>
              <a:endParaRPr lang="en-NZ"/>
            </a:p>
          </p:txBody>
        </p:sp>
        <p:sp>
          <p:nvSpPr>
            <p:cNvPr id="29766" name="Line 88"/>
            <p:cNvSpPr>
              <a:spLocks noChangeShapeType="1"/>
            </p:cNvSpPr>
            <p:nvPr/>
          </p:nvSpPr>
          <p:spPr bwMode="blackGray">
            <a:xfrm>
              <a:off x="1538288" y="3984610"/>
              <a:ext cx="1125537" cy="0"/>
            </a:xfrm>
            <a:prstGeom prst="line">
              <a:avLst/>
            </a:prstGeom>
            <a:noFill/>
            <a:ln w="9525">
              <a:solidFill>
                <a:srgbClr val="FFFFFF"/>
              </a:solidFill>
              <a:round/>
              <a:headEnd/>
              <a:tailEnd/>
            </a:ln>
          </p:spPr>
          <p:txBody>
            <a:bodyPr/>
            <a:lstStyle/>
            <a:p>
              <a:endParaRPr lang="en-NZ"/>
            </a:p>
          </p:txBody>
        </p:sp>
        <p:sp>
          <p:nvSpPr>
            <p:cNvPr id="29767" name="Line 89"/>
            <p:cNvSpPr>
              <a:spLocks noChangeShapeType="1"/>
            </p:cNvSpPr>
            <p:nvPr/>
          </p:nvSpPr>
          <p:spPr bwMode="blackGray">
            <a:xfrm>
              <a:off x="1538288" y="4441810"/>
              <a:ext cx="1125537" cy="0"/>
            </a:xfrm>
            <a:prstGeom prst="line">
              <a:avLst/>
            </a:prstGeom>
            <a:noFill/>
            <a:ln w="9525">
              <a:solidFill>
                <a:srgbClr val="FFFFFF"/>
              </a:solidFill>
              <a:round/>
              <a:headEnd/>
              <a:tailEnd/>
            </a:ln>
          </p:spPr>
          <p:txBody>
            <a:bodyPr/>
            <a:lstStyle/>
            <a:p>
              <a:endParaRPr lang="en-NZ"/>
            </a:p>
          </p:txBody>
        </p:sp>
        <p:sp>
          <p:nvSpPr>
            <p:cNvPr id="29768" name="Line 90"/>
            <p:cNvSpPr>
              <a:spLocks noChangeShapeType="1"/>
            </p:cNvSpPr>
            <p:nvPr/>
          </p:nvSpPr>
          <p:spPr bwMode="blackGray">
            <a:xfrm>
              <a:off x="1538288" y="4899010"/>
              <a:ext cx="1125537" cy="0"/>
            </a:xfrm>
            <a:prstGeom prst="line">
              <a:avLst/>
            </a:prstGeom>
            <a:noFill/>
            <a:ln w="9525">
              <a:solidFill>
                <a:srgbClr val="FFFFFF"/>
              </a:solidFill>
              <a:round/>
              <a:headEnd/>
              <a:tailEnd/>
            </a:ln>
          </p:spPr>
          <p:txBody>
            <a:bodyPr/>
            <a:lstStyle/>
            <a:p>
              <a:endParaRPr lang="en-NZ"/>
            </a:p>
          </p:txBody>
        </p:sp>
        <p:sp>
          <p:nvSpPr>
            <p:cNvPr id="29769" name="Text Box 91"/>
            <p:cNvSpPr txBox="1">
              <a:spLocks noChangeArrowheads="1"/>
            </p:cNvSpPr>
            <p:nvPr/>
          </p:nvSpPr>
          <p:spPr bwMode="blackGray">
            <a:xfrm>
              <a:off x="303213" y="2716198"/>
              <a:ext cx="1192212" cy="2776537"/>
            </a:xfrm>
            <a:prstGeom prst="rect">
              <a:avLst/>
            </a:prstGeom>
            <a:noFill/>
            <a:ln w="9525">
              <a:noFill/>
              <a:miter lim="800000"/>
              <a:headEnd/>
              <a:tailEnd/>
            </a:ln>
          </p:spPr>
          <p:txBody>
            <a:bodyPr wrap="none" lIns="0" tIns="0" rIns="0" bIns="0" anchorCtr="1"/>
            <a:lstStyle/>
            <a:p>
              <a:pPr algn="ctr" eaLnBrk="0" hangingPunct="0">
                <a:lnSpc>
                  <a:spcPct val="80000"/>
                </a:lnSpc>
                <a:spcBef>
                  <a:spcPct val="90000"/>
                </a:spcBef>
              </a:pPr>
              <a:r>
                <a:rPr lang="en-US" sz="1200">
                  <a:solidFill>
                    <a:srgbClr val="7030A0"/>
                  </a:solidFill>
                </a:rPr>
                <a:t>Pipeline</a:t>
              </a:r>
              <a:br>
                <a:rPr lang="en-US" sz="1200">
                  <a:solidFill>
                    <a:srgbClr val="7030A0"/>
                  </a:solidFill>
                </a:rPr>
              </a:br>
              <a:r>
                <a:rPr lang="en-US" sz="1200">
                  <a:solidFill>
                    <a:srgbClr val="7030A0"/>
                  </a:solidFill>
                </a:rPr>
                <a:t>Analysis</a:t>
              </a:r>
            </a:p>
            <a:p>
              <a:pPr algn="ctr" eaLnBrk="0" hangingPunct="0">
                <a:lnSpc>
                  <a:spcPct val="80000"/>
                </a:lnSpc>
                <a:spcBef>
                  <a:spcPct val="90000"/>
                </a:spcBef>
              </a:pPr>
              <a:r>
                <a:rPr lang="en-US" sz="1200">
                  <a:solidFill>
                    <a:srgbClr val="7030A0"/>
                  </a:solidFill>
                </a:rPr>
                <a:t>Triangulated</a:t>
              </a:r>
              <a:br>
                <a:rPr lang="en-US" sz="1200">
                  <a:solidFill>
                    <a:srgbClr val="7030A0"/>
                  </a:solidFill>
                </a:rPr>
              </a:br>
              <a:r>
                <a:rPr lang="en-US" sz="1200">
                  <a:solidFill>
                    <a:srgbClr val="7030A0"/>
                  </a:solidFill>
                </a:rPr>
                <a:t>Forecasting</a:t>
              </a:r>
            </a:p>
            <a:p>
              <a:pPr algn="ctr" eaLnBrk="0" hangingPunct="0">
                <a:lnSpc>
                  <a:spcPct val="80000"/>
                </a:lnSpc>
                <a:spcBef>
                  <a:spcPct val="90000"/>
                </a:spcBef>
              </a:pPr>
              <a:r>
                <a:rPr lang="en-US" sz="1200">
                  <a:solidFill>
                    <a:srgbClr val="7030A0"/>
                  </a:solidFill>
                </a:rPr>
                <a:t>Sales Team </a:t>
              </a:r>
              <a:br>
                <a:rPr lang="en-US" sz="1200">
                  <a:solidFill>
                    <a:srgbClr val="7030A0"/>
                  </a:solidFill>
                </a:rPr>
              </a:br>
              <a:r>
                <a:rPr lang="en-US" sz="1200">
                  <a:solidFill>
                    <a:srgbClr val="7030A0"/>
                  </a:solidFill>
                </a:rPr>
                <a:t>Effectiveness</a:t>
              </a:r>
            </a:p>
            <a:p>
              <a:pPr algn="ctr" eaLnBrk="0" hangingPunct="0">
                <a:lnSpc>
                  <a:spcPct val="80000"/>
                </a:lnSpc>
                <a:spcBef>
                  <a:spcPct val="90000"/>
                </a:spcBef>
              </a:pPr>
              <a:r>
                <a:rPr lang="en-US" sz="1200">
                  <a:solidFill>
                    <a:srgbClr val="7030A0"/>
                  </a:solidFill>
                </a:rPr>
                <a:t>Up-sell / </a:t>
              </a:r>
              <a:br>
                <a:rPr lang="en-US" sz="1200">
                  <a:solidFill>
                    <a:srgbClr val="7030A0"/>
                  </a:solidFill>
                </a:rPr>
              </a:br>
              <a:r>
                <a:rPr lang="en-US" sz="1200">
                  <a:solidFill>
                    <a:srgbClr val="7030A0"/>
                  </a:solidFill>
                </a:rPr>
                <a:t>Cross-sell</a:t>
              </a:r>
            </a:p>
            <a:p>
              <a:pPr algn="ctr" eaLnBrk="0" hangingPunct="0">
                <a:lnSpc>
                  <a:spcPct val="80000"/>
                </a:lnSpc>
                <a:spcBef>
                  <a:spcPct val="90000"/>
                </a:spcBef>
              </a:pPr>
              <a:r>
                <a:rPr lang="en-US" sz="1200">
                  <a:solidFill>
                    <a:srgbClr val="7030A0"/>
                  </a:solidFill>
                </a:rPr>
                <a:t>Cycle Time</a:t>
              </a:r>
              <a:br>
                <a:rPr lang="en-US" sz="1200">
                  <a:solidFill>
                    <a:srgbClr val="7030A0"/>
                  </a:solidFill>
                </a:rPr>
              </a:br>
              <a:r>
                <a:rPr lang="en-US" sz="1200">
                  <a:solidFill>
                    <a:srgbClr val="7030A0"/>
                  </a:solidFill>
                </a:rPr>
                <a:t>Analysis</a:t>
              </a:r>
            </a:p>
            <a:p>
              <a:pPr algn="ctr" eaLnBrk="0" hangingPunct="0">
                <a:lnSpc>
                  <a:spcPct val="80000"/>
                </a:lnSpc>
                <a:spcBef>
                  <a:spcPct val="90000"/>
                </a:spcBef>
              </a:pPr>
              <a:r>
                <a:rPr lang="en-US" sz="1200">
                  <a:solidFill>
                    <a:srgbClr val="7030A0"/>
                  </a:solidFill>
                </a:rPr>
                <a:t>Lead </a:t>
              </a:r>
              <a:br>
                <a:rPr lang="en-US" sz="1200">
                  <a:solidFill>
                    <a:srgbClr val="7030A0"/>
                  </a:solidFill>
                </a:rPr>
              </a:br>
              <a:r>
                <a:rPr lang="en-US" sz="1200">
                  <a:solidFill>
                    <a:srgbClr val="7030A0"/>
                  </a:solidFill>
                </a:rPr>
                <a:t>Conversion</a:t>
              </a:r>
            </a:p>
          </p:txBody>
        </p:sp>
        <p:sp>
          <p:nvSpPr>
            <p:cNvPr id="29770" name="Text Box 92"/>
            <p:cNvSpPr txBox="1">
              <a:spLocks noChangeArrowheads="1"/>
            </p:cNvSpPr>
            <p:nvPr/>
          </p:nvSpPr>
          <p:spPr bwMode="blackGray">
            <a:xfrm>
              <a:off x="7691438" y="2717785"/>
              <a:ext cx="1192212" cy="2776538"/>
            </a:xfrm>
            <a:prstGeom prst="rect">
              <a:avLst/>
            </a:prstGeom>
            <a:noFill/>
            <a:ln w="9525">
              <a:noFill/>
              <a:miter lim="800000"/>
              <a:headEnd/>
              <a:tailEnd/>
            </a:ln>
          </p:spPr>
          <p:txBody>
            <a:bodyPr wrap="none" lIns="0" tIns="0" rIns="0" bIns="0" anchorCtr="1"/>
            <a:lstStyle/>
            <a:p>
              <a:pPr algn="ctr" eaLnBrk="0" hangingPunct="0">
                <a:lnSpc>
                  <a:spcPct val="80000"/>
                </a:lnSpc>
                <a:spcBef>
                  <a:spcPct val="90000"/>
                </a:spcBef>
              </a:pPr>
              <a:r>
                <a:rPr lang="en-US" sz="1200">
                  <a:solidFill>
                    <a:srgbClr val="7030A0"/>
                  </a:solidFill>
                </a:rPr>
                <a:t>Employee </a:t>
              </a:r>
              <a:br>
                <a:rPr lang="en-US" sz="1200">
                  <a:solidFill>
                    <a:srgbClr val="7030A0"/>
                  </a:solidFill>
                </a:rPr>
              </a:br>
              <a:r>
                <a:rPr lang="en-US" sz="1200">
                  <a:solidFill>
                    <a:srgbClr val="7030A0"/>
                  </a:solidFill>
                </a:rPr>
                <a:t>Productivity</a:t>
              </a:r>
            </a:p>
            <a:p>
              <a:pPr algn="ctr" eaLnBrk="0" hangingPunct="0">
                <a:lnSpc>
                  <a:spcPct val="80000"/>
                </a:lnSpc>
                <a:spcBef>
                  <a:spcPct val="90000"/>
                </a:spcBef>
              </a:pPr>
              <a:r>
                <a:rPr lang="en-US" sz="1200">
                  <a:solidFill>
                    <a:srgbClr val="7030A0"/>
                  </a:solidFill>
                </a:rPr>
                <a:t>Compensation </a:t>
              </a:r>
              <a:br>
                <a:rPr lang="en-US" sz="1200">
                  <a:solidFill>
                    <a:srgbClr val="7030A0"/>
                  </a:solidFill>
                </a:rPr>
              </a:br>
              <a:r>
                <a:rPr lang="en-US" sz="1200">
                  <a:solidFill>
                    <a:srgbClr val="7030A0"/>
                  </a:solidFill>
                </a:rPr>
                <a:t>Analysis</a:t>
              </a:r>
            </a:p>
            <a:p>
              <a:pPr algn="ctr" eaLnBrk="0" hangingPunct="0">
                <a:lnSpc>
                  <a:spcPct val="80000"/>
                </a:lnSpc>
                <a:spcBef>
                  <a:spcPct val="90000"/>
                </a:spcBef>
              </a:pPr>
              <a:r>
                <a:rPr lang="en-US" sz="1200">
                  <a:solidFill>
                    <a:srgbClr val="7030A0"/>
                  </a:solidFill>
                </a:rPr>
                <a:t>HR Compliance </a:t>
              </a:r>
              <a:br>
                <a:rPr lang="en-US" sz="1200">
                  <a:solidFill>
                    <a:srgbClr val="7030A0"/>
                  </a:solidFill>
                </a:rPr>
              </a:br>
              <a:r>
                <a:rPr lang="en-US" sz="1200">
                  <a:solidFill>
                    <a:srgbClr val="7030A0"/>
                  </a:solidFill>
                </a:rPr>
                <a:t>Reporting</a:t>
              </a:r>
            </a:p>
            <a:p>
              <a:pPr algn="ctr" eaLnBrk="0" hangingPunct="0">
                <a:lnSpc>
                  <a:spcPct val="80000"/>
                </a:lnSpc>
                <a:spcBef>
                  <a:spcPct val="90000"/>
                </a:spcBef>
              </a:pPr>
              <a:r>
                <a:rPr lang="en-US" sz="1200">
                  <a:solidFill>
                    <a:srgbClr val="7030A0"/>
                  </a:solidFill>
                </a:rPr>
                <a:t>Workforce</a:t>
              </a:r>
              <a:br>
                <a:rPr lang="en-US" sz="1200">
                  <a:solidFill>
                    <a:srgbClr val="7030A0"/>
                  </a:solidFill>
                </a:rPr>
              </a:br>
              <a:r>
                <a:rPr lang="en-US" sz="1200">
                  <a:solidFill>
                    <a:srgbClr val="7030A0"/>
                  </a:solidFill>
                </a:rPr>
                <a:t>Profile</a:t>
              </a:r>
            </a:p>
            <a:p>
              <a:pPr algn="ctr" eaLnBrk="0" hangingPunct="0">
                <a:lnSpc>
                  <a:spcPct val="80000"/>
                </a:lnSpc>
                <a:spcBef>
                  <a:spcPct val="90000"/>
                </a:spcBef>
              </a:pPr>
              <a:r>
                <a:rPr lang="en-US" sz="1200">
                  <a:solidFill>
                    <a:srgbClr val="7030A0"/>
                  </a:solidFill>
                </a:rPr>
                <a:t>Turnover</a:t>
              </a:r>
              <a:br>
                <a:rPr lang="en-US" sz="1200">
                  <a:solidFill>
                    <a:srgbClr val="7030A0"/>
                  </a:solidFill>
                </a:rPr>
              </a:br>
              <a:r>
                <a:rPr lang="en-US" sz="1200">
                  <a:solidFill>
                    <a:srgbClr val="7030A0"/>
                  </a:solidFill>
                </a:rPr>
                <a:t>Trends</a:t>
              </a:r>
            </a:p>
            <a:p>
              <a:pPr algn="ctr" eaLnBrk="0" hangingPunct="0">
                <a:lnSpc>
                  <a:spcPct val="80000"/>
                </a:lnSpc>
                <a:spcBef>
                  <a:spcPct val="90000"/>
                </a:spcBef>
              </a:pPr>
              <a:r>
                <a:rPr lang="en-US" sz="1200">
                  <a:solidFill>
                    <a:srgbClr val="7030A0"/>
                  </a:solidFill>
                </a:rPr>
                <a:t>Return on </a:t>
              </a:r>
              <a:br>
                <a:rPr lang="en-US" sz="1200">
                  <a:solidFill>
                    <a:srgbClr val="7030A0"/>
                  </a:solidFill>
                </a:rPr>
              </a:br>
              <a:r>
                <a:rPr lang="en-US" sz="1200">
                  <a:solidFill>
                    <a:srgbClr val="7030A0"/>
                  </a:solidFill>
                </a:rPr>
                <a:t>Human Capital</a:t>
              </a:r>
            </a:p>
          </p:txBody>
        </p:sp>
        <p:sp>
          <p:nvSpPr>
            <p:cNvPr id="29771" name="Text Box 93"/>
            <p:cNvSpPr txBox="1">
              <a:spLocks noChangeArrowheads="1"/>
            </p:cNvSpPr>
            <p:nvPr/>
          </p:nvSpPr>
          <p:spPr bwMode="blackGray">
            <a:xfrm>
              <a:off x="6457950" y="2717785"/>
              <a:ext cx="1192213" cy="2776538"/>
            </a:xfrm>
            <a:prstGeom prst="rect">
              <a:avLst/>
            </a:prstGeom>
            <a:noFill/>
            <a:ln w="9525">
              <a:noFill/>
              <a:miter lim="800000"/>
              <a:headEnd/>
              <a:tailEnd/>
            </a:ln>
          </p:spPr>
          <p:txBody>
            <a:bodyPr wrap="none" lIns="0" tIns="0" rIns="0" bIns="0" anchorCtr="1"/>
            <a:lstStyle/>
            <a:p>
              <a:pPr algn="ctr" eaLnBrk="0" hangingPunct="0">
                <a:lnSpc>
                  <a:spcPct val="80000"/>
                </a:lnSpc>
                <a:spcBef>
                  <a:spcPct val="90000"/>
                </a:spcBef>
              </a:pPr>
              <a:r>
                <a:rPr lang="en-US" sz="1200">
                  <a:solidFill>
                    <a:srgbClr val="7030A0"/>
                  </a:solidFill>
                </a:rPr>
                <a:t>A/R &amp; A/P</a:t>
              </a:r>
              <a:br>
                <a:rPr lang="en-US" sz="1200">
                  <a:solidFill>
                    <a:srgbClr val="7030A0"/>
                  </a:solidFill>
                </a:rPr>
              </a:br>
              <a:r>
                <a:rPr lang="en-US" sz="1200">
                  <a:solidFill>
                    <a:srgbClr val="7030A0"/>
                  </a:solidFill>
                </a:rPr>
                <a:t>Analysis</a:t>
              </a:r>
            </a:p>
            <a:p>
              <a:pPr algn="ctr" eaLnBrk="0" hangingPunct="0">
                <a:lnSpc>
                  <a:spcPct val="80000"/>
                </a:lnSpc>
                <a:spcBef>
                  <a:spcPct val="90000"/>
                </a:spcBef>
              </a:pPr>
              <a:r>
                <a:rPr lang="en-US" sz="1200">
                  <a:solidFill>
                    <a:srgbClr val="7030A0"/>
                  </a:solidFill>
                </a:rPr>
                <a:t>GL / Balance</a:t>
              </a:r>
              <a:br>
                <a:rPr lang="en-US" sz="1200">
                  <a:solidFill>
                    <a:srgbClr val="7030A0"/>
                  </a:solidFill>
                </a:rPr>
              </a:br>
              <a:r>
                <a:rPr lang="en-US" sz="1200">
                  <a:solidFill>
                    <a:srgbClr val="7030A0"/>
                  </a:solidFill>
                </a:rPr>
                <a:t>Sheet Analysis</a:t>
              </a:r>
            </a:p>
            <a:p>
              <a:pPr algn="ctr" eaLnBrk="0" hangingPunct="0">
                <a:lnSpc>
                  <a:spcPct val="80000"/>
                </a:lnSpc>
              </a:pPr>
              <a:r>
                <a:rPr lang="en-US" sz="1200">
                  <a:solidFill>
                    <a:srgbClr val="7030A0"/>
                  </a:solidFill>
                </a:rPr>
                <a:t> </a:t>
              </a:r>
              <a:r>
                <a:rPr lang="en-US" sz="1100">
                  <a:solidFill>
                    <a:srgbClr val="7030A0"/>
                  </a:solidFill>
                </a:rPr>
                <a:t>Customer</a:t>
              </a:r>
              <a:br>
                <a:rPr lang="en-US" sz="1100">
                  <a:solidFill>
                    <a:srgbClr val="7030A0"/>
                  </a:solidFill>
                </a:rPr>
              </a:br>
              <a:r>
                <a:rPr lang="en-US" sz="1100">
                  <a:solidFill>
                    <a:srgbClr val="7030A0"/>
                  </a:solidFill>
                </a:rPr>
                <a:t> &amp; Product</a:t>
              </a:r>
              <a:br>
                <a:rPr lang="en-US" sz="1100">
                  <a:solidFill>
                    <a:srgbClr val="7030A0"/>
                  </a:solidFill>
                </a:rPr>
              </a:br>
              <a:r>
                <a:rPr lang="en-US" sz="1100">
                  <a:solidFill>
                    <a:srgbClr val="7030A0"/>
                  </a:solidFill>
                </a:rPr>
                <a:t>Profitability</a:t>
              </a:r>
            </a:p>
            <a:p>
              <a:pPr algn="ctr" eaLnBrk="0" hangingPunct="0">
                <a:lnSpc>
                  <a:spcPct val="80000"/>
                </a:lnSpc>
                <a:spcBef>
                  <a:spcPct val="90000"/>
                </a:spcBef>
              </a:pPr>
              <a:r>
                <a:rPr lang="en-US" sz="1200">
                  <a:solidFill>
                    <a:srgbClr val="7030A0"/>
                  </a:solidFill>
                </a:rPr>
                <a:t>P&amp;L Analysis</a:t>
              </a:r>
            </a:p>
            <a:p>
              <a:pPr algn="ctr" eaLnBrk="0" hangingPunct="0">
                <a:lnSpc>
                  <a:spcPct val="80000"/>
                </a:lnSpc>
                <a:spcBef>
                  <a:spcPct val="60000"/>
                </a:spcBef>
              </a:pPr>
              <a:r>
                <a:rPr lang="en-US" sz="1200">
                  <a:solidFill>
                    <a:srgbClr val="7030A0"/>
                  </a:solidFill>
                </a:rPr>
                <a:t/>
              </a:r>
              <a:br>
                <a:rPr lang="en-US" sz="1200">
                  <a:solidFill>
                    <a:srgbClr val="7030A0"/>
                  </a:solidFill>
                </a:rPr>
              </a:br>
              <a:r>
                <a:rPr lang="en-US" sz="1200">
                  <a:solidFill>
                    <a:srgbClr val="7030A0"/>
                  </a:solidFill>
                </a:rPr>
                <a:t>Expense</a:t>
              </a:r>
              <a:br>
                <a:rPr lang="en-US" sz="1200">
                  <a:solidFill>
                    <a:srgbClr val="7030A0"/>
                  </a:solidFill>
                </a:rPr>
              </a:br>
              <a:r>
                <a:rPr lang="en-US" sz="1200">
                  <a:solidFill>
                    <a:srgbClr val="7030A0"/>
                  </a:solidFill>
                </a:rPr>
                <a:t>Management</a:t>
              </a:r>
            </a:p>
            <a:p>
              <a:pPr algn="ctr" eaLnBrk="0" hangingPunct="0">
                <a:lnSpc>
                  <a:spcPct val="80000"/>
                </a:lnSpc>
                <a:spcBef>
                  <a:spcPct val="90000"/>
                </a:spcBef>
              </a:pPr>
              <a:r>
                <a:rPr lang="en-US" sz="1200">
                  <a:solidFill>
                    <a:srgbClr val="7030A0"/>
                  </a:solidFill>
                </a:rPr>
                <a:t>Cash Flow</a:t>
              </a:r>
              <a:br>
                <a:rPr lang="en-US" sz="1200">
                  <a:solidFill>
                    <a:srgbClr val="7030A0"/>
                  </a:solidFill>
                </a:rPr>
              </a:br>
              <a:r>
                <a:rPr lang="en-US" sz="1200">
                  <a:solidFill>
                    <a:srgbClr val="7030A0"/>
                  </a:solidFill>
                </a:rPr>
                <a:t>Analysis</a:t>
              </a:r>
            </a:p>
          </p:txBody>
        </p:sp>
        <p:sp>
          <p:nvSpPr>
            <p:cNvPr id="29772" name="Text Box 94"/>
            <p:cNvSpPr txBox="1">
              <a:spLocks noChangeArrowheads="1"/>
            </p:cNvSpPr>
            <p:nvPr/>
          </p:nvSpPr>
          <p:spPr bwMode="blackGray">
            <a:xfrm>
              <a:off x="5213350" y="2714610"/>
              <a:ext cx="1192213" cy="2776538"/>
            </a:xfrm>
            <a:prstGeom prst="rect">
              <a:avLst/>
            </a:prstGeom>
            <a:noFill/>
            <a:ln w="9525">
              <a:noFill/>
              <a:miter lim="800000"/>
              <a:headEnd/>
              <a:tailEnd/>
            </a:ln>
          </p:spPr>
          <p:txBody>
            <a:bodyPr wrap="none" lIns="0" tIns="0" rIns="0" bIns="0" anchorCtr="1"/>
            <a:lstStyle/>
            <a:p>
              <a:pPr algn="ctr" eaLnBrk="0" hangingPunct="0">
                <a:lnSpc>
                  <a:spcPct val="80000"/>
                </a:lnSpc>
                <a:spcBef>
                  <a:spcPct val="90000"/>
                </a:spcBef>
              </a:pPr>
              <a:r>
                <a:rPr lang="en-US" sz="1200">
                  <a:solidFill>
                    <a:srgbClr val="7030A0"/>
                  </a:solidFill>
                </a:rPr>
                <a:t>Supplier </a:t>
              </a:r>
              <a:br>
                <a:rPr lang="en-US" sz="1200">
                  <a:solidFill>
                    <a:srgbClr val="7030A0"/>
                  </a:solidFill>
                </a:rPr>
              </a:br>
              <a:r>
                <a:rPr lang="en-US" sz="1200">
                  <a:solidFill>
                    <a:srgbClr val="7030A0"/>
                  </a:solidFill>
                </a:rPr>
                <a:t>Performance</a:t>
              </a:r>
            </a:p>
            <a:p>
              <a:pPr algn="ctr" eaLnBrk="0" hangingPunct="0">
                <a:lnSpc>
                  <a:spcPct val="80000"/>
                </a:lnSpc>
                <a:spcBef>
                  <a:spcPct val="90000"/>
                </a:spcBef>
              </a:pPr>
              <a:r>
                <a:rPr lang="en-US" sz="1200">
                  <a:solidFill>
                    <a:srgbClr val="7030A0"/>
                  </a:solidFill>
                </a:rPr>
                <a:t>Spend </a:t>
              </a:r>
              <a:br>
                <a:rPr lang="en-US" sz="1200">
                  <a:solidFill>
                    <a:srgbClr val="7030A0"/>
                  </a:solidFill>
                </a:rPr>
              </a:br>
              <a:r>
                <a:rPr lang="en-US" sz="1200">
                  <a:solidFill>
                    <a:srgbClr val="7030A0"/>
                  </a:solidFill>
                </a:rPr>
                <a:t>Analysis</a:t>
              </a:r>
            </a:p>
            <a:p>
              <a:pPr algn="ctr" eaLnBrk="0" hangingPunct="0">
                <a:lnSpc>
                  <a:spcPct val="80000"/>
                </a:lnSpc>
                <a:spcBef>
                  <a:spcPct val="90000"/>
                </a:spcBef>
              </a:pPr>
              <a:r>
                <a:rPr lang="en-US" sz="1200">
                  <a:solidFill>
                    <a:srgbClr val="7030A0"/>
                  </a:solidFill>
                </a:rPr>
                <a:t>Procurement </a:t>
              </a:r>
              <a:br>
                <a:rPr lang="en-US" sz="1200">
                  <a:solidFill>
                    <a:srgbClr val="7030A0"/>
                  </a:solidFill>
                </a:rPr>
              </a:br>
              <a:r>
                <a:rPr lang="en-US" sz="1200">
                  <a:solidFill>
                    <a:srgbClr val="7030A0"/>
                  </a:solidFill>
                </a:rPr>
                <a:t>Cycle Times</a:t>
              </a:r>
            </a:p>
            <a:p>
              <a:pPr algn="ctr" eaLnBrk="0" hangingPunct="0">
                <a:lnSpc>
                  <a:spcPct val="80000"/>
                </a:lnSpc>
                <a:spcBef>
                  <a:spcPct val="90000"/>
                </a:spcBef>
              </a:pPr>
              <a:r>
                <a:rPr lang="en-US" sz="1200">
                  <a:solidFill>
                    <a:srgbClr val="7030A0"/>
                  </a:solidFill>
                </a:rPr>
                <a:t>Inventory </a:t>
              </a:r>
              <a:br>
                <a:rPr lang="en-US" sz="1200">
                  <a:solidFill>
                    <a:srgbClr val="7030A0"/>
                  </a:solidFill>
                </a:rPr>
              </a:br>
              <a:r>
                <a:rPr lang="en-US" sz="1200">
                  <a:solidFill>
                    <a:srgbClr val="7030A0"/>
                  </a:solidFill>
                </a:rPr>
                <a:t>Availability</a:t>
              </a:r>
            </a:p>
            <a:p>
              <a:pPr algn="ctr" eaLnBrk="0" hangingPunct="0">
                <a:lnSpc>
                  <a:spcPct val="80000"/>
                </a:lnSpc>
                <a:spcBef>
                  <a:spcPct val="90000"/>
                </a:spcBef>
              </a:pPr>
              <a:r>
                <a:rPr lang="en-US" sz="1200">
                  <a:solidFill>
                    <a:srgbClr val="7030A0"/>
                  </a:solidFill>
                </a:rPr>
                <a:t>Employee</a:t>
              </a:r>
              <a:br>
                <a:rPr lang="en-US" sz="1200">
                  <a:solidFill>
                    <a:srgbClr val="7030A0"/>
                  </a:solidFill>
                </a:rPr>
              </a:br>
              <a:r>
                <a:rPr lang="en-US" sz="1200">
                  <a:solidFill>
                    <a:srgbClr val="7030A0"/>
                  </a:solidFill>
                </a:rPr>
                <a:t>Expenses</a:t>
              </a:r>
            </a:p>
            <a:p>
              <a:pPr algn="ctr" eaLnBrk="0" hangingPunct="0">
                <a:lnSpc>
                  <a:spcPct val="80000"/>
                </a:lnSpc>
                <a:spcBef>
                  <a:spcPct val="90000"/>
                </a:spcBef>
              </a:pPr>
              <a:r>
                <a:rPr lang="en-US" sz="1200">
                  <a:solidFill>
                    <a:srgbClr val="7030A0"/>
                  </a:solidFill>
                </a:rPr>
                <a:t>BOM Analysis</a:t>
              </a:r>
            </a:p>
          </p:txBody>
        </p:sp>
        <p:sp>
          <p:nvSpPr>
            <p:cNvPr id="29773" name="Text Box 95"/>
            <p:cNvSpPr txBox="1">
              <a:spLocks noChangeArrowheads="1"/>
            </p:cNvSpPr>
            <p:nvPr/>
          </p:nvSpPr>
          <p:spPr bwMode="blackGray">
            <a:xfrm>
              <a:off x="3994150" y="2714610"/>
              <a:ext cx="1192213" cy="2776538"/>
            </a:xfrm>
            <a:prstGeom prst="rect">
              <a:avLst/>
            </a:prstGeom>
            <a:noFill/>
            <a:ln w="9525">
              <a:noFill/>
              <a:miter lim="800000"/>
              <a:headEnd/>
              <a:tailEnd/>
            </a:ln>
          </p:spPr>
          <p:txBody>
            <a:bodyPr wrap="none" lIns="0" tIns="0" rIns="0" bIns="0" anchorCtr="1"/>
            <a:lstStyle/>
            <a:p>
              <a:pPr algn="ctr" eaLnBrk="0" hangingPunct="0">
                <a:lnSpc>
                  <a:spcPct val="80000"/>
                </a:lnSpc>
                <a:spcBef>
                  <a:spcPct val="90000"/>
                </a:spcBef>
              </a:pPr>
              <a:r>
                <a:rPr lang="en-US" sz="1200">
                  <a:solidFill>
                    <a:srgbClr val="7030A0"/>
                  </a:solidFill>
                </a:rPr>
                <a:t>Order</a:t>
              </a:r>
              <a:br>
                <a:rPr lang="en-US" sz="1200">
                  <a:solidFill>
                    <a:srgbClr val="7030A0"/>
                  </a:solidFill>
                </a:rPr>
              </a:br>
              <a:r>
                <a:rPr lang="en-US" sz="1200">
                  <a:solidFill>
                    <a:srgbClr val="7030A0"/>
                  </a:solidFill>
                </a:rPr>
                <a:t>Linearity</a:t>
              </a:r>
            </a:p>
            <a:p>
              <a:pPr algn="ctr" eaLnBrk="0" hangingPunct="0">
                <a:lnSpc>
                  <a:spcPct val="80000"/>
                </a:lnSpc>
                <a:spcBef>
                  <a:spcPct val="60000"/>
                </a:spcBef>
              </a:pPr>
              <a:r>
                <a:rPr lang="en-US" sz="1100">
                  <a:solidFill>
                    <a:srgbClr val="7030A0"/>
                  </a:solidFill>
                </a:rPr>
                <a:t>Orders</a:t>
              </a:r>
              <a:br>
                <a:rPr lang="en-US" sz="1100">
                  <a:solidFill>
                    <a:srgbClr val="7030A0"/>
                  </a:solidFill>
                </a:rPr>
              </a:br>
              <a:r>
                <a:rPr lang="en-US" sz="1100">
                  <a:solidFill>
                    <a:srgbClr val="7030A0"/>
                  </a:solidFill>
                </a:rPr>
                <a:t>vs. Available</a:t>
              </a:r>
              <a:br>
                <a:rPr lang="en-US" sz="1100">
                  <a:solidFill>
                    <a:srgbClr val="7030A0"/>
                  </a:solidFill>
                </a:rPr>
              </a:br>
              <a:r>
                <a:rPr lang="en-US" sz="1100">
                  <a:solidFill>
                    <a:srgbClr val="7030A0"/>
                  </a:solidFill>
                </a:rPr>
                <a:t>Inventory</a:t>
              </a:r>
            </a:p>
            <a:p>
              <a:pPr algn="ctr" eaLnBrk="0" hangingPunct="0">
                <a:lnSpc>
                  <a:spcPct val="80000"/>
                </a:lnSpc>
                <a:spcBef>
                  <a:spcPct val="70000"/>
                </a:spcBef>
              </a:pPr>
              <a:r>
                <a:rPr lang="en-US" sz="1200">
                  <a:solidFill>
                    <a:srgbClr val="7030A0"/>
                  </a:solidFill>
                </a:rPr>
                <a:t>Cycle Time</a:t>
              </a:r>
              <a:br>
                <a:rPr lang="en-US" sz="1200">
                  <a:solidFill>
                    <a:srgbClr val="7030A0"/>
                  </a:solidFill>
                </a:rPr>
              </a:br>
              <a:r>
                <a:rPr lang="en-US" sz="1200">
                  <a:solidFill>
                    <a:srgbClr val="7030A0"/>
                  </a:solidFill>
                </a:rPr>
                <a:t>Analysis</a:t>
              </a:r>
            </a:p>
            <a:p>
              <a:pPr algn="ctr" eaLnBrk="0" hangingPunct="0">
                <a:lnSpc>
                  <a:spcPct val="80000"/>
                </a:lnSpc>
                <a:spcBef>
                  <a:spcPct val="90000"/>
                </a:spcBef>
              </a:pPr>
              <a:r>
                <a:rPr lang="en-US" sz="1200">
                  <a:solidFill>
                    <a:srgbClr val="7030A0"/>
                  </a:solidFill>
                </a:rPr>
                <a:t>Backlog</a:t>
              </a:r>
              <a:br>
                <a:rPr lang="en-US" sz="1200">
                  <a:solidFill>
                    <a:srgbClr val="7030A0"/>
                  </a:solidFill>
                </a:rPr>
              </a:br>
              <a:r>
                <a:rPr lang="en-US" sz="1200">
                  <a:solidFill>
                    <a:srgbClr val="7030A0"/>
                  </a:solidFill>
                </a:rPr>
                <a:t>Analysis</a:t>
              </a:r>
            </a:p>
            <a:p>
              <a:pPr algn="ctr" eaLnBrk="0" hangingPunct="0">
                <a:lnSpc>
                  <a:spcPct val="80000"/>
                </a:lnSpc>
                <a:spcBef>
                  <a:spcPct val="90000"/>
                </a:spcBef>
              </a:pPr>
              <a:r>
                <a:rPr lang="en-US" sz="1200">
                  <a:solidFill>
                    <a:srgbClr val="7030A0"/>
                  </a:solidFill>
                </a:rPr>
                <a:t>Fulfillment</a:t>
              </a:r>
              <a:br>
                <a:rPr lang="en-US" sz="1200">
                  <a:solidFill>
                    <a:srgbClr val="7030A0"/>
                  </a:solidFill>
                </a:rPr>
              </a:br>
              <a:r>
                <a:rPr lang="en-US" sz="1200">
                  <a:solidFill>
                    <a:srgbClr val="7030A0"/>
                  </a:solidFill>
                </a:rPr>
                <a:t>Status</a:t>
              </a:r>
            </a:p>
            <a:p>
              <a:pPr algn="ctr" eaLnBrk="0" hangingPunct="0">
                <a:lnSpc>
                  <a:spcPct val="80000"/>
                </a:lnSpc>
                <a:spcBef>
                  <a:spcPct val="90000"/>
                </a:spcBef>
              </a:pPr>
              <a:r>
                <a:rPr lang="en-US" sz="1200">
                  <a:solidFill>
                    <a:srgbClr val="7030A0"/>
                  </a:solidFill>
                </a:rPr>
                <a:t>Customer</a:t>
              </a:r>
              <a:br>
                <a:rPr lang="en-US" sz="1200">
                  <a:solidFill>
                    <a:srgbClr val="7030A0"/>
                  </a:solidFill>
                </a:rPr>
              </a:br>
              <a:r>
                <a:rPr lang="en-US" sz="1200">
                  <a:solidFill>
                    <a:srgbClr val="7030A0"/>
                  </a:solidFill>
                </a:rPr>
                <a:t>Receivables</a:t>
              </a:r>
            </a:p>
          </p:txBody>
        </p:sp>
        <p:sp>
          <p:nvSpPr>
            <p:cNvPr id="29774" name="Text Box 96"/>
            <p:cNvSpPr txBox="1">
              <a:spLocks noChangeArrowheads="1"/>
            </p:cNvSpPr>
            <p:nvPr/>
          </p:nvSpPr>
          <p:spPr bwMode="blackGray">
            <a:xfrm>
              <a:off x="2760663" y="2716198"/>
              <a:ext cx="1192212" cy="2776537"/>
            </a:xfrm>
            <a:prstGeom prst="rect">
              <a:avLst/>
            </a:prstGeom>
            <a:noFill/>
            <a:ln w="9525">
              <a:noFill/>
              <a:miter lim="800000"/>
              <a:headEnd/>
              <a:tailEnd/>
            </a:ln>
          </p:spPr>
          <p:txBody>
            <a:bodyPr wrap="none" lIns="0" tIns="0" rIns="0" bIns="0" anchorCtr="1"/>
            <a:lstStyle/>
            <a:p>
              <a:pPr algn="ctr" eaLnBrk="0" hangingPunct="0">
                <a:lnSpc>
                  <a:spcPct val="80000"/>
                </a:lnSpc>
                <a:spcBef>
                  <a:spcPct val="90000"/>
                </a:spcBef>
              </a:pPr>
              <a:r>
                <a:rPr lang="en-US" sz="1200">
                  <a:solidFill>
                    <a:srgbClr val="7030A0"/>
                  </a:solidFill>
                </a:rPr>
                <a:t>Campaign </a:t>
              </a:r>
              <a:br>
                <a:rPr lang="en-US" sz="1200">
                  <a:solidFill>
                    <a:srgbClr val="7030A0"/>
                  </a:solidFill>
                </a:rPr>
              </a:br>
              <a:r>
                <a:rPr lang="en-US" sz="1200">
                  <a:solidFill>
                    <a:srgbClr val="7030A0"/>
                  </a:solidFill>
                </a:rPr>
                <a:t>Scorecard</a:t>
              </a:r>
            </a:p>
            <a:p>
              <a:pPr algn="ctr" eaLnBrk="0" hangingPunct="0">
                <a:lnSpc>
                  <a:spcPct val="80000"/>
                </a:lnSpc>
                <a:spcBef>
                  <a:spcPct val="90000"/>
                </a:spcBef>
              </a:pPr>
              <a:r>
                <a:rPr lang="en-US" sz="1200">
                  <a:solidFill>
                    <a:srgbClr val="7030A0"/>
                  </a:solidFill>
                </a:rPr>
                <a:t>Response </a:t>
              </a:r>
              <a:br>
                <a:rPr lang="en-US" sz="1200">
                  <a:solidFill>
                    <a:srgbClr val="7030A0"/>
                  </a:solidFill>
                </a:rPr>
              </a:br>
              <a:r>
                <a:rPr lang="en-US" sz="1200">
                  <a:solidFill>
                    <a:srgbClr val="7030A0"/>
                  </a:solidFill>
                </a:rPr>
                <a:t>Rates</a:t>
              </a:r>
            </a:p>
            <a:p>
              <a:pPr algn="ctr" eaLnBrk="0" hangingPunct="0">
                <a:lnSpc>
                  <a:spcPct val="80000"/>
                </a:lnSpc>
                <a:spcBef>
                  <a:spcPct val="90000"/>
                </a:spcBef>
              </a:pPr>
              <a:r>
                <a:rPr lang="en-US" sz="1200">
                  <a:solidFill>
                    <a:srgbClr val="7030A0"/>
                  </a:solidFill>
                </a:rPr>
                <a:t>Product </a:t>
              </a:r>
              <a:br>
                <a:rPr lang="en-US" sz="1200">
                  <a:solidFill>
                    <a:srgbClr val="7030A0"/>
                  </a:solidFill>
                </a:rPr>
              </a:br>
              <a:r>
                <a:rPr lang="en-US" sz="1200">
                  <a:solidFill>
                    <a:srgbClr val="7030A0"/>
                  </a:solidFill>
                </a:rPr>
                <a:t>Propensity</a:t>
              </a:r>
            </a:p>
            <a:p>
              <a:pPr algn="ctr" eaLnBrk="0" hangingPunct="0">
                <a:lnSpc>
                  <a:spcPct val="80000"/>
                </a:lnSpc>
                <a:spcBef>
                  <a:spcPct val="90000"/>
                </a:spcBef>
              </a:pPr>
              <a:r>
                <a:rPr lang="en-US" sz="1200">
                  <a:solidFill>
                    <a:srgbClr val="7030A0"/>
                  </a:solidFill>
                </a:rPr>
                <a:t>Loyalty and</a:t>
              </a:r>
              <a:br>
                <a:rPr lang="en-US" sz="1200">
                  <a:solidFill>
                    <a:srgbClr val="7030A0"/>
                  </a:solidFill>
                </a:rPr>
              </a:br>
              <a:r>
                <a:rPr lang="en-US" sz="1200">
                  <a:solidFill>
                    <a:srgbClr val="7030A0"/>
                  </a:solidFill>
                </a:rPr>
                <a:t>Attrition</a:t>
              </a:r>
            </a:p>
            <a:p>
              <a:pPr algn="ctr" eaLnBrk="0" hangingPunct="0">
                <a:lnSpc>
                  <a:spcPct val="80000"/>
                </a:lnSpc>
                <a:spcBef>
                  <a:spcPct val="90000"/>
                </a:spcBef>
              </a:pPr>
              <a:r>
                <a:rPr lang="en-US" sz="1200">
                  <a:solidFill>
                    <a:srgbClr val="7030A0"/>
                  </a:solidFill>
                </a:rPr>
                <a:t>Market Basket </a:t>
              </a:r>
              <a:br>
                <a:rPr lang="en-US" sz="1200">
                  <a:solidFill>
                    <a:srgbClr val="7030A0"/>
                  </a:solidFill>
                </a:rPr>
              </a:br>
              <a:r>
                <a:rPr lang="en-US" sz="1200">
                  <a:solidFill>
                    <a:srgbClr val="7030A0"/>
                  </a:solidFill>
                </a:rPr>
                <a:t>Analysis</a:t>
              </a:r>
            </a:p>
            <a:p>
              <a:pPr algn="ctr" eaLnBrk="0" hangingPunct="0">
                <a:lnSpc>
                  <a:spcPct val="80000"/>
                </a:lnSpc>
                <a:spcBef>
                  <a:spcPct val="90000"/>
                </a:spcBef>
              </a:pPr>
              <a:r>
                <a:rPr lang="en-US" sz="1200">
                  <a:solidFill>
                    <a:srgbClr val="7030A0"/>
                  </a:solidFill>
                </a:rPr>
                <a:t>Campaign ROI</a:t>
              </a:r>
            </a:p>
          </p:txBody>
        </p:sp>
        <p:sp>
          <p:nvSpPr>
            <p:cNvPr id="29775" name="Text Box 97"/>
            <p:cNvSpPr txBox="1">
              <a:spLocks noChangeArrowheads="1"/>
            </p:cNvSpPr>
            <p:nvPr/>
          </p:nvSpPr>
          <p:spPr bwMode="blackGray">
            <a:xfrm>
              <a:off x="1516063" y="2716198"/>
              <a:ext cx="1192212" cy="2776537"/>
            </a:xfrm>
            <a:prstGeom prst="rect">
              <a:avLst/>
            </a:prstGeom>
            <a:noFill/>
            <a:ln w="9525">
              <a:noFill/>
              <a:miter lim="800000"/>
              <a:headEnd/>
              <a:tailEnd/>
            </a:ln>
          </p:spPr>
          <p:txBody>
            <a:bodyPr wrap="none" lIns="0" tIns="0" rIns="0" bIns="0" anchorCtr="1"/>
            <a:lstStyle/>
            <a:p>
              <a:pPr algn="ctr" eaLnBrk="0" hangingPunct="0">
                <a:lnSpc>
                  <a:spcPct val="80000"/>
                </a:lnSpc>
                <a:spcBef>
                  <a:spcPct val="90000"/>
                </a:spcBef>
              </a:pPr>
              <a:r>
                <a:rPr lang="en-US" sz="1200">
                  <a:solidFill>
                    <a:srgbClr val="7030A0"/>
                  </a:solidFill>
                </a:rPr>
                <a:t>Churn </a:t>
              </a:r>
              <a:br>
                <a:rPr lang="en-US" sz="1200">
                  <a:solidFill>
                    <a:srgbClr val="7030A0"/>
                  </a:solidFill>
                </a:rPr>
              </a:br>
              <a:r>
                <a:rPr lang="en-US" sz="1200">
                  <a:solidFill>
                    <a:srgbClr val="7030A0"/>
                  </a:solidFill>
                </a:rPr>
                <a:t>Propensity</a:t>
              </a:r>
            </a:p>
            <a:p>
              <a:pPr algn="ctr" eaLnBrk="0" hangingPunct="0">
                <a:lnSpc>
                  <a:spcPct val="80000"/>
                </a:lnSpc>
                <a:spcBef>
                  <a:spcPct val="90000"/>
                </a:spcBef>
              </a:pPr>
              <a:r>
                <a:rPr lang="en-US" sz="1200">
                  <a:solidFill>
                    <a:srgbClr val="7030A0"/>
                  </a:solidFill>
                </a:rPr>
                <a:t>Customer </a:t>
              </a:r>
              <a:br>
                <a:rPr lang="en-US" sz="1200">
                  <a:solidFill>
                    <a:srgbClr val="7030A0"/>
                  </a:solidFill>
                </a:rPr>
              </a:br>
              <a:r>
                <a:rPr lang="en-US" sz="1200">
                  <a:solidFill>
                    <a:srgbClr val="7030A0"/>
                  </a:solidFill>
                </a:rPr>
                <a:t>Satisfaction</a:t>
              </a:r>
            </a:p>
            <a:p>
              <a:pPr algn="ctr" eaLnBrk="0" hangingPunct="0">
                <a:lnSpc>
                  <a:spcPct val="80000"/>
                </a:lnSpc>
                <a:spcBef>
                  <a:spcPct val="90000"/>
                </a:spcBef>
              </a:pPr>
              <a:r>
                <a:rPr lang="en-US" sz="1200">
                  <a:solidFill>
                    <a:srgbClr val="7030A0"/>
                  </a:solidFill>
                </a:rPr>
                <a:t>Resolution</a:t>
              </a:r>
              <a:br>
                <a:rPr lang="en-US" sz="1200">
                  <a:solidFill>
                    <a:srgbClr val="7030A0"/>
                  </a:solidFill>
                </a:rPr>
              </a:br>
              <a:r>
                <a:rPr lang="en-US" sz="1200">
                  <a:solidFill>
                    <a:srgbClr val="7030A0"/>
                  </a:solidFill>
                </a:rPr>
                <a:t>Rates</a:t>
              </a:r>
            </a:p>
            <a:p>
              <a:pPr algn="ctr" eaLnBrk="0" hangingPunct="0">
                <a:lnSpc>
                  <a:spcPct val="80000"/>
                </a:lnSpc>
                <a:spcBef>
                  <a:spcPct val="90000"/>
                </a:spcBef>
              </a:pPr>
              <a:r>
                <a:rPr lang="en-US" sz="1200">
                  <a:solidFill>
                    <a:srgbClr val="7030A0"/>
                  </a:solidFill>
                </a:rPr>
                <a:t>Service Rep</a:t>
              </a:r>
              <a:br>
                <a:rPr lang="en-US" sz="1200">
                  <a:solidFill>
                    <a:srgbClr val="7030A0"/>
                  </a:solidFill>
                </a:rPr>
              </a:br>
              <a:r>
                <a:rPr lang="en-US" sz="1200">
                  <a:solidFill>
                    <a:srgbClr val="7030A0"/>
                  </a:solidFill>
                </a:rPr>
                <a:t>Effectiveness</a:t>
              </a:r>
            </a:p>
            <a:p>
              <a:pPr algn="ctr" eaLnBrk="0" hangingPunct="0">
                <a:lnSpc>
                  <a:spcPct val="80000"/>
                </a:lnSpc>
                <a:spcBef>
                  <a:spcPct val="90000"/>
                </a:spcBef>
              </a:pPr>
              <a:r>
                <a:rPr lang="en-US" sz="1200">
                  <a:solidFill>
                    <a:srgbClr val="7030A0"/>
                  </a:solidFill>
                </a:rPr>
                <a:t>Service Cost</a:t>
              </a:r>
              <a:br>
                <a:rPr lang="en-US" sz="1200">
                  <a:solidFill>
                    <a:srgbClr val="7030A0"/>
                  </a:solidFill>
                </a:rPr>
              </a:br>
              <a:r>
                <a:rPr lang="en-US" sz="1200">
                  <a:solidFill>
                    <a:srgbClr val="7030A0"/>
                  </a:solidFill>
                </a:rPr>
                <a:t>Analysis</a:t>
              </a:r>
            </a:p>
            <a:p>
              <a:pPr algn="ctr" eaLnBrk="0" hangingPunct="0">
                <a:lnSpc>
                  <a:spcPct val="80000"/>
                </a:lnSpc>
                <a:spcBef>
                  <a:spcPct val="90000"/>
                </a:spcBef>
              </a:pPr>
              <a:r>
                <a:rPr lang="en-US" sz="1200">
                  <a:solidFill>
                    <a:srgbClr val="7030A0"/>
                  </a:solidFill>
                </a:rPr>
                <a:t>Service</a:t>
              </a:r>
              <a:br>
                <a:rPr lang="en-US" sz="1200">
                  <a:solidFill>
                    <a:srgbClr val="7030A0"/>
                  </a:solidFill>
                </a:rPr>
              </a:br>
              <a:r>
                <a:rPr lang="en-US" sz="1200">
                  <a:solidFill>
                    <a:srgbClr val="7030A0"/>
                  </a:solidFill>
                </a:rPr>
                <a:t>Trends</a:t>
              </a:r>
            </a:p>
          </p:txBody>
        </p:sp>
      </p:grpSp>
      <p:sp>
        <p:nvSpPr>
          <p:cNvPr id="29699" name="Rectangle 98"/>
          <p:cNvSpPr>
            <a:spLocks noGrp="1" noChangeArrowheads="1"/>
          </p:cNvSpPr>
          <p:nvPr>
            <p:ph type="title"/>
          </p:nvPr>
        </p:nvSpPr>
        <p:spPr>
          <a:xfrm>
            <a:off x="285750" y="142875"/>
            <a:ext cx="7954963" cy="941388"/>
          </a:xfrm>
        </p:spPr>
        <p:txBody>
          <a:bodyPr/>
          <a:lstStyle/>
          <a:p>
            <a:r>
              <a:rPr lang="en-US" altLang="ja-JP" sz="2800" smtClean="0">
                <a:solidFill>
                  <a:srgbClr val="4B0082"/>
                </a:solidFill>
                <a:latin typeface="Calibri" pitchFamily="34" charset="0"/>
                <a:ea typeface="ＭＳ Ｐゴシック" pitchFamily="20" charset="-128"/>
              </a:rPr>
              <a:t>Most Comprehensive Suite of BI Applications</a:t>
            </a: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Introduction</a:t>
            </a:r>
            <a:endParaRPr lang="en-NZ" dirty="0"/>
          </a:p>
        </p:txBody>
      </p:sp>
      <p:sp>
        <p:nvSpPr>
          <p:cNvPr id="3" name="Content Placeholder 2"/>
          <p:cNvSpPr>
            <a:spLocks noGrp="1"/>
          </p:cNvSpPr>
          <p:nvPr>
            <p:ph idx="1"/>
          </p:nvPr>
        </p:nvSpPr>
        <p:spPr/>
        <p:txBody>
          <a:bodyPr/>
          <a:lstStyle/>
          <a:p>
            <a:r>
              <a:rPr lang="en-NZ" sz="2800" dirty="0" smtClean="0"/>
              <a:t>20 years of consulting in IT, 15 years specialising in management information area</a:t>
            </a:r>
          </a:p>
          <a:p>
            <a:pPr lvl="1"/>
            <a:r>
              <a:rPr lang="en-NZ" sz="2400" dirty="0" smtClean="0"/>
              <a:t>Business intelligence</a:t>
            </a:r>
          </a:p>
          <a:p>
            <a:pPr lvl="1"/>
            <a:r>
              <a:rPr lang="en-NZ" sz="2400" dirty="0" smtClean="0"/>
              <a:t>Data Warehousing</a:t>
            </a:r>
          </a:p>
          <a:p>
            <a:pPr lvl="1"/>
            <a:r>
              <a:rPr lang="en-NZ" sz="2400" dirty="0" smtClean="0"/>
              <a:t>Financial Planning/Consolidation</a:t>
            </a:r>
          </a:p>
          <a:p>
            <a:r>
              <a:rPr lang="en-NZ" sz="2800" dirty="0" smtClean="0"/>
              <a:t>Co-founder of Indigo New Zealand</a:t>
            </a:r>
          </a:p>
          <a:p>
            <a:pPr lvl="1"/>
            <a:r>
              <a:rPr lang="en-NZ" sz="2400" dirty="0" smtClean="0"/>
              <a:t>Specialises in Enterprise Performance Management solutions</a:t>
            </a:r>
          </a:p>
          <a:p>
            <a:pPr lvl="1"/>
            <a:r>
              <a:rPr lang="en-NZ" sz="2400" dirty="0" smtClean="0"/>
              <a:t>Consulting experience across range of technologies</a:t>
            </a:r>
          </a:p>
          <a:p>
            <a:pPr lvl="1"/>
            <a:r>
              <a:rPr lang="en-NZ" sz="2400" dirty="0" smtClean="0"/>
              <a:t>Sale and support Oracle/Hyperion toolset for NZ </a:t>
            </a:r>
          </a:p>
          <a:p>
            <a:pPr lvl="1"/>
            <a:endParaRPr lang="en-NZ" sz="2400" dirty="0" smtClean="0"/>
          </a:p>
          <a:p>
            <a:endParaRPr lang="en-NZ"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509588"/>
          </a:xfrm>
        </p:spPr>
        <p:txBody>
          <a:bodyPr/>
          <a:lstStyle/>
          <a:p>
            <a:r>
              <a:rPr lang="en-NZ" dirty="0" smtClean="0"/>
              <a:t>What is Enterprise Performance Management?</a:t>
            </a:r>
            <a:endParaRPr lang="en-NZ" dirty="0"/>
          </a:p>
        </p:txBody>
      </p:sp>
      <p:pic>
        <p:nvPicPr>
          <p:cNvPr id="4"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33374" y="1071546"/>
            <a:ext cx="4881568" cy="4881567"/>
          </a:xfrm>
          <a:prstGeom prst="rect">
            <a:avLst/>
          </a:prstGeom>
          <a:noFill/>
          <a:ln w="9525">
            <a:noFill/>
            <a:miter lim="800000"/>
            <a:headEnd/>
            <a:tailEnd/>
          </a:ln>
        </p:spPr>
      </p:pic>
      <p:sp>
        <p:nvSpPr>
          <p:cNvPr id="5" name="Content Placeholder 4"/>
          <p:cNvSpPr>
            <a:spLocks noGrp="1"/>
          </p:cNvSpPr>
          <p:nvPr>
            <p:ph idx="1"/>
          </p:nvPr>
        </p:nvSpPr>
        <p:spPr>
          <a:xfrm>
            <a:off x="5357818" y="1071546"/>
            <a:ext cx="2571768" cy="5054617"/>
          </a:xfrm>
        </p:spPr>
        <p:txBody>
          <a:bodyPr/>
          <a:lstStyle/>
          <a:p>
            <a:r>
              <a:rPr lang="en-US" sz="2000" dirty="0" smtClean="0"/>
              <a:t>Link strategic goals to operational decisions</a:t>
            </a:r>
          </a:p>
          <a:p>
            <a:r>
              <a:rPr lang="en-US" sz="2000" dirty="0" smtClean="0"/>
              <a:t>Integrates all management processes </a:t>
            </a:r>
          </a:p>
          <a:p>
            <a:r>
              <a:rPr lang="en-US" sz="2000" dirty="0" smtClean="0"/>
              <a:t>Deliver consistent, reliable insights to drive action</a:t>
            </a:r>
          </a:p>
          <a:p>
            <a:r>
              <a:rPr lang="en-US" sz="2000" dirty="0" smtClean="0"/>
              <a:t>Lower costs and reduces system complexity </a:t>
            </a:r>
          </a:p>
          <a:p>
            <a:r>
              <a:rPr lang="en-US" sz="2000" dirty="0" smtClean="0"/>
              <a:t>Single version of the truth</a:t>
            </a:r>
          </a:p>
          <a:p>
            <a:pPr>
              <a:buNone/>
            </a:pPr>
            <a:endParaRPr lang="en-NZ"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Line 2"/>
          <p:cNvSpPr>
            <a:spLocks noChangeShapeType="1"/>
          </p:cNvSpPr>
          <p:nvPr/>
        </p:nvSpPr>
        <p:spPr bwMode="auto">
          <a:xfrm flipH="1" flipV="1">
            <a:off x="5440363" y="4335463"/>
            <a:ext cx="536575" cy="300037"/>
          </a:xfrm>
          <a:prstGeom prst="line">
            <a:avLst/>
          </a:prstGeom>
          <a:noFill/>
          <a:ln w="38100">
            <a:solidFill>
              <a:srgbClr val="FF0000"/>
            </a:solidFill>
            <a:round/>
            <a:headEnd/>
            <a:tailEnd/>
          </a:ln>
        </p:spPr>
        <p:txBody>
          <a:bodyPr lIns="92075" tIns="46038" rIns="92075" bIns="46038">
            <a:spAutoFit/>
          </a:bodyPr>
          <a:lstStyle/>
          <a:p>
            <a:endParaRPr lang="en-NZ"/>
          </a:p>
        </p:txBody>
      </p:sp>
      <p:sp>
        <p:nvSpPr>
          <p:cNvPr id="917507" name="Line 3"/>
          <p:cNvSpPr>
            <a:spLocks noChangeShapeType="1"/>
          </p:cNvSpPr>
          <p:nvPr/>
        </p:nvSpPr>
        <p:spPr bwMode="auto">
          <a:xfrm flipV="1">
            <a:off x="3208338" y="4319588"/>
            <a:ext cx="536575" cy="344487"/>
          </a:xfrm>
          <a:prstGeom prst="line">
            <a:avLst/>
          </a:prstGeom>
          <a:noFill/>
          <a:ln w="38100">
            <a:solidFill>
              <a:srgbClr val="FF0000"/>
            </a:solidFill>
            <a:round/>
            <a:headEnd/>
            <a:tailEnd/>
          </a:ln>
        </p:spPr>
        <p:txBody>
          <a:bodyPr lIns="92075" tIns="46038" rIns="92075" bIns="46038">
            <a:spAutoFit/>
          </a:bodyPr>
          <a:lstStyle/>
          <a:p>
            <a:endParaRPr lang="en-NZ"/>
          </a:p>
        </p:txBody>
      </p:sp>
      <p:sp>
        <p:nvSpPr>
          <p:cNvPr id="917508" name="Rectangle 4"/>
          <p:cNvSpPr>
            <a:spLocks noGrp="1" noChangeArrowheads="1"/>
          </p:cNvSpPr>
          <p:nvPr>
            <p:ph type="title" idx="4294967295"/>
          </p:nvPr>
        </p:nvSpPr>
        <p:spPr>
          <a:xfrm>
            <a:off x="889000" y="180975"/>
            <a:ext cx="8255000" cy="604819"/>
          </a:xfrm>
        </p:spPr>
        <p:txBody>
          <a:bodyPr/>
          <a:lstStyle/>
          <a:p>
            <a:r>
              <a:rPr lang="en-US" sz="2400" dirty="0" smtClean="0">
                <a:solidFill>
                  <a:schemeClr val="accent1"/>
                </a:solidFill>
              </a:rPr>
              <a:t>Integrates </a:t>
            </a:r>
            <a:r>
              <a:rPr lang="en-US" sz="2400" dirty="0">
                <a:solidFill>
                  <a:schemeClr val="accent1"/>
                </a:solidFill>
              </a:rPr>
              <a:t>Transaction, Intelligence, Financial Systems</a:t>
            </a:r>
          </a:p>
        </p:txBody>
      </p:sp>
      <p:sp>
        <p:nvSpPr>
          <p:cNvPr id="917509" name="AutoShape 5"/>
          <p:cNvSpPr>
            <a:spLocks noChangeArrowheads="1"/>
          </p:cNvSpPr>
          <p:nvPr/>
        </p:nvSpPr>
        <p:spPr bwMode="auto">
          <a:xfrm>
            <a:off x="2536825" y="2082800"/>
            <a:ext cx="4070350" cy="547688"/>
          </a:xfrm>
          <a:prstGeom prst="roundRect">
            <a:avLst>
              <a:gd name="adj" fmla="val 16667"/>
            </a:avLst>
          </a:prstGeom>
          <a:solidFill>
            <a:srgbClr val="FF0000"/>
          </a:solidFill>
          <a:ln w="9525">
            <a:noFill/>
            <a:round/>
            <a:headEnd/>
            <a:tailEnd/>
          </a:ln>
        </p:spPr>
        <p:txBody>
          <a:bodyPr wrap="none" lIns="0" tIns="0" rIns="0" bIns="0" anchor="ctr" anchorCtr="1"/>
          <a:lstStyle/>
          <a:p>
            <a:pPr eaLnBrk="0" hangingPunct="0">
              <a:lnSpc>
                <a:spcPct val="100000"/>
              </a:lnSpc>
              <a:spcBef>
                <a:spcPct val="0"/>
              </a:spcBef>
              <a:buClrTx/>
            </a:pPr>
            <a:r>
              <a:rPr lang="en-US" sz="1800">
                <a:solidFill>
                  <a:schemeClr val="bg1"/>
                </a:solidFill>
              </a:rPr>
              <a:t>Financial Performance Management</a:t>
            </a:r>
          </a:p>
        </p:txBody>
      </p:sp>
      <p:grpSp>
        <p:nvGrpSpPr>
          <p:cNvPr id="2" name="Group 6"/>
          <p:cNvGrpSpPr>
            <a:grpSpLocks/>
          </p:cNvGrpSpPr>
          <p:nvPr/>
        </p:nvGrpSpPr>
        <p:grpSpPr bwMode="auto">
          <a:xfrm>
            <a:off x="228600" y="5178425"/>
            <a:ext cx="3546475" cy="796925"/>
            <a:chOff x="144" y="3262"/>
            <a:chExt cx="2234" cy="502"/>
          </a:xfrm>
        </p:grpSpPr>
        <p:sp>
          <p:nvSpPr>
            <p:cNvPr id="917511" name="Rectangle 7"/>
            <p:cNvSpPr>
              <a:spLocks noChangeArrowheads="1"/>
            </p:cNvSpPr>
            <p:nvPr/>
          </p:nvSpPr>
          <p:spPr bwMode="auto">
            <a:xfrm>
              <a:off x="564" y="3654"/>
              <a:ext cx="397" cy="109"/>
            </a:xfrm>
            <a:prstGeom prst="rect">
              <a:avLst/>
            </a:prstGeom>
            <a:noFill/>
            <a:ln w="9525">
              <a:noFill/>
              <a:miter lim="800000"/>
              <a:headEnd/>
              <a:tailEnd/>
            </a:ln>
          </p:spPr>
          <p:txBody>
            <a:bodyPr lIns="0" rIns="0" anchor="ctr" anchorCtr="1"/>
            <a:lstStyle/>
            <a:p>
              <a:pPr eaLnBrk="0" hangingPunct="0">
                <a:lnSpc>
                  <a:spcPct val="75000"/>
                </a:lnSpc>
                <a:spcBef>
                  <a:spcPct val="0"/>
                </a:spcBef>
                <a:buClrTx/>
              </a:pPr>
              <a:r>
                <a:rPr lang="en-US" sz="700" b="0"/>
                <a:t>Financials</a:t>
              </a:r>
            </a:p>
          </p:txBody>
        </p:sp>
        <p:sp>
          <p:nvSpPr>
            <p:cNvPr id="917512" name="Rectangle 8"/>
            <p:cNvSpPr>
              <a:spLocks noChangeArrowheads="1"/>
            </p:cNvSpPr>
            <p:nvPr/>
          </p:nvSpPr>
          <p:spPr bwMode="auto">
            <a:xfrm>
              <a:off x="1499" y="3654"/>
              <a:ext cx="397" cy="109"/>
            </a:xfrm>
            <a:prstGeom prst="rect">
              <a:avLst/>
            </a:prstGeom>
            <a:noFill/>
            <a:ln w="9525">
              <a:noFill/>
              <a:miter lim="800000"/>
              <a:headEnd/>
              <a:tailEnd/>
            </a:ln>
          </p:spPr>
          <p:txBody>
            <a:bodyPr lIns="0" rIns="0" anchor="ctr" anchorCtr="1"/>
            <a:lstStyle/>
            <a:p>
              <a:pPr eaLnBrk="0" hangingPunct="0">
                <a:lnSpc>
                  <a:spcPct val="75000"/>
                </a:lnSpc>
                <a:spcBef>
                  <a:spcPct val="0"/>
                </a:spcBef>
                <a:buClrTx/>
              </a:pPr>
              <a:r>
                <a:rPr lang="en-US" sz="700" b="0"/>
                <a:t>HR</a:t>
              </a:r>
            </a:p>
          </p:txBody>
        </p:sp>
        <p:sp>
          <p:nvSpPr>
            <p:cNvPr id="917513" name="Rectangle 9"/>
            <p:cNvSpPr>
              <a:spLocks noChangeArrowheads="1"/>
            </p:cNvSpPr>
            <p:nvPr/>
          </p:nvSpPr>
          <p:spPr bwMode="auto">
            <a:xfrm>
              <a:off x="1033" y="3654"/>
              <a:ext cx="397" cy="109"/>
            </a:xfrm>
            <a:prstGeom prst="rect">
              <a:avLst/>
            </a:prstGeom>
            <a:noFill/>
            <a:ln w="9525">
              <a:noFill/>
              <a:miter lim="800000"/>
              <a:headEnd/>
              <a:tailEnd/>
            </a:ln>
          </p:spPr>
          <p:txBody>
            <a:bodyPr lIns="0" rIns="0" anchor="ctr" anchorCtr="1"/>
            <a:lstStyle/>
            <a:p>
              <a:pPr eaLnBrk="0" hangingPunct="0">
                <a:lnSpc>
                  <a:spcPct val="75000"/>
                </a:lnSpc>
                <a:spcBef>
                  <a:spcPct val="0"/>
                </a:spcBef>
                <a:buClrTx/>
              </a:pPr>
              <a:r>
                <a:rPr lang="en-US" sz="700" b="0"/>
                <a:t>Supply Chain</a:t>
              </a:r>
            </a:p>
          </p:txBody>
        </p:sp>
        <p:sp>
          <p:nvSpPr>
            <p:cNvPr id="917514" name="Rectangle 10"/>
            <p:cNvSpPr>
              <a:spLocks noChangeArrowheads="1"/>
            </p:cNvSpPr>
            <p:nvPr/>
          </p:nvSpPr>
          <p:spPr bwMode="auto">
            <a:xfrm>
              <a:off x="1967" y="3654"/>
              <a:ext cx="397" cy="109"/>
            </a:xfrm>
            <a:prstGeom prst="rect">
              <a:avLst/>
            </a:prstGeom>
            <a:noFill/>
            <a:ln w="9525">
              <a:noFill/>
              <a:miter lim="800000"/>
              <a:headEnd/>
              <a:tailEnd/>
            </a:ln>
          </p:spPr>
          <p:txBody>
            <a:bodyPr lIns="0" rIns="0" anchor="ctr" anchorCtr="1"/>
            <a:lstStyle/>
            <a:p>
              <a:pPr eaLnBrk="0" hangingPunct="0">
                <a:lnSpc>
                  <a:spcPct val="75000"/>
                </a:lnSpc>
                <a:spcBef>
                  <a:spcPct val="0"/>
                </a:spcBef>
                <a:buClrTx/>
              </a:pPr>
              <a:r>
                <a:rPr lang="en-US" sz="700" b="0"/>
                <a:t>Procurement</a:t>
              </a:r>
            </a:p>
          </p:txBody>
        </p:sp>
        <p:graphicFrame>
          <p:nvGraphicFramePr>
            <p:cNvPr id="917515" name="Object 11"/>
            <p:cNvGraphicFramePr>
              <a:graphicFrameLocks noChangeAspect="1"/>
            </p:cNvGraphicFramePr>
            <p:nvPr/>
          </p:nvGraphicFramePr>
          <p:xfrm>
            <a:off x="144" y="3262"/>
            <a:ext cx="399" cy="404"/>
          </p:xfrm>
          <a:graphic>
            <a:graphicData uri="http://schemas.openxmlformats.org/presentationml/2006/ole">
              <p:oleObj spid="_x0000_s58371" name="Photo Editor Photo" r:id="rId4" imgW="1590897" imgH="1704762" progId="">
                <p:embed/>
              </p:oleObj>
            </a:graphicData>
          </a:graphic>
        </p:graphicFrame>
        <p:graphicFrame>
          <p:nvGraphicFramePr>
            <p:cNvPr id="917516" name="Object 12"/>
            <p:cNvGraphicFramePr>
              <a:graphicFrameLocks noChangeAspect="1"/>
            </p:cNvGraphicFramePr>
            <p:nvPr/>
          </p:nvGraphicFramePr>
          <p:xfrm>
            <a:off x="564" y="3280"/>
            <a:ext cx="394" cy="386"/>
          </p:xfrm>
          <a:graphic>
            <a:graphicData uri="http://schemas.openxmlformats.org/presentationml/2006/ole">
              <p:oleObj spid="_x0000_s58372" name="Photo Editor Photo" r:id="rId5" imgW="1933333" imgH="1619476" progId="">
                <p:embed/>
              </p:oleObj>
            </a:graphicData>
          </a:graphic>
        </p:graphicFrame>
        <p:graphicFrame>
          <p:nvGraphicFramePr>
            <p:cNvPr id="917517" name="Object 13"/>
            <p:cNvGraphicFramePr>
              <a:graphicFrameLocks noChangeAspect="1"/>
            </p:cNvGraphicFramePr>
            <p:nvPr/>
          </p:nvGraphicFramePr>
          <p:xfrm>
            <a:off x="1952" y="3262"/>
            <a:ext cx="426" cy="417"/>
          </p:xfrm>
          <a:graphic>
            <a:graphicData uri="http://schemas.openxmlformats.org/presentationml/2006/ole">
              <p:oleObj spid="_x0000_s58373" name="Photo Editor Photo" r:id="rId6" imgW="1590897" imgH="1314286" progId="">
                <p:embed/>
              </p:oleObj>
            </a:graphicData>
          </a:graphic>
        </p:graphicFrame>
        <p:graphicFrame>
          <p:nvGraphicFramePr>
            <p:cNvPr id="917518" name="Object 14"/>
            <p:cNvGraphicFramePr>
              <a:graphicFrameLocks noChangeAspect="1"/>
            </p:cNvGraphicFramePr>
            <p:nvPr/>
          </p:nvGraphicFramePr>
          <p:xfrm>
            <a:off x="1499" y="3262"/>
            <a:ext cx="426" cy="411"/>
          </p:xfrm>
          <a:graphic>
            <a:graphicData uri="http://schemas.openxmlformats.org/presentationml/2006/ole">
              <p:oleObj spid="_x0000_s58374" name="Photo Editor Photo" r:id="rId7" imgW="1590897" imgH="1533739" progId="">
                <p:embed/>
              </p:oleObj>
            </a:graphicData>
          </a:graphic>
        </p:graphicFrame>
        <p:graphicFrame>
          <p:nvGraphicFramePr>
            <p:cNvPr id="917519" name="Object 15"/>
            <p:cNvGraphicFramePr>
              <a:graphicFrameLocks noChangeAspect="1"/>
            </p:cNvGraphicFramePr>
            <p:nvPr/>
          </p:nvGraphicFramePr>
          <p:xfrm>
            <a:off x="1000" y="3262"/>
            <a:ext cx="463" cy="403"/>
          </p:xfrm>
          <a:graphic>
            <a:graphicData uri="http://schemas.openxmlformats.org/presentationml/2006/ole">
              <p:oleObj spid="_x0000_s58375" name="Photo Editor Photo" r:id="rId8" imgW="1590897" imgH="1838095" progId="">
                <p:embed/>
              </p:oleObj>
            </a:graphicData>
          </a:graphic>
        </p:graphicFrame>
        <p:sp>
          <p:nvSpPr>
            <p:cNvPr id="917520" name="Rectangle 16"/>
            <p:cNvSpPr>
              <a:spLocks noChangeArrowheads="1"/>
            </p:cNvSpPr>
            <p:nvPr/>
          </p:nvSpPr>
          <p:spPr bwMode="auto">
            <a:xfrm>
              <a:off x="144" y="3654"/>
              <a:ext cx="399" cy="110"/>
            </a:xfrm>
            <a:prstGeom prst="rect">
              <a:avLst/>
            </a:prstGeom>
            <a:noFill/>
            <a:ln w="9525">
              <a:noFill/>
              <a:miter lim="800000"/>
              <a:headEnd/>
              <a:tailEnd/>
            </a:ln>
          </p:spPr>
          <p:txBody>
            <a:bodyPr lIns="0" rIns="0" anchor="ctr" anchorCtr="1"/>
            <a:lstStyle/>
            <a:p>
              <a:pPr eaLnBrk="0" hangingPunct="0">
                <a:lnSpc>
                  <a:spcPct val="75000"/>
                </a:lnSpc>
                <a:spcBef>
                  <a:spcPct val="0"/>
                </a:spcBef>
                <a:buClrTx/>
              </a:pPr>
              <a:r>
                <a:rPr lang="en-US" sz="700" b="0"/>
                <a:t>Sales &amp; CRM</a:t>
              </a:r>
            </a:p>
          </p:txBody>
        </p:sp>
      </p:grpSp>
      <p:grpSp>
        <p:nvGrpSpPr>
          <p:cNvPr id="3" name="Group 17"/>
          <p:cNvGrpSpPr>
            <a:grpSpLocks/>
          </p:cNvGrpSpPr>
          <p:nvPr/>
        </p:nvGrpSpPr>
        <p:grpSpPr bwMode="auto">
          <a:xfrm>
            <a:off x="2536825" y="1168400"/>
            <a:ext cx="4070350" cy="954088"/>
            <a:chOff x="1705" y="718"/>
            <a:chExt cx="2564" cy="601"/>
          </a:xfrm>
        </p:grpSpPr>
        <p:sp>
          <p:nvSpPr>
            <p:cNvPr id="917522" name="Rectangle 18"/>
            <p:cNvSpPr>
              <a:spLocks noChangeArrowheads="1"/>
            </p:cNvSpPr>
            <p:nvPr/>
          </p:nvSpPr>
          <p:spPr bwMode="auto">
            <a:xfrm>
              <a:off x="2239" y="1111"/>
              <a:ext cx="420" cy="158"/>
            </a:xfrm>
            <a:prstGeom prst="rect">
              <a:avLst/>
            </a:prstGeom>
            <a:noFill/>
            <a:ln w="9525">
              <a:noFill/>
              <a:miter lim="800000"/>
              <a:headEnd/>
              <a:tailEnd/>
            </a:ln>
          </p:spPr>
          <p:txBody>
            <a:bodyPr lIns="0" rIns="0"/>
            <a:lstStyle/>
            <a:p>
              <a:pPr eaLnBrk="0" hangingPunct="0">
                <a:lnSpc>
                  <a:spcPct val="75000"/>
                </a:lnSpc>
                <a:spcBef>
                  <a:spcPct val="0"/>
                </a:spcBef>
                <a:buClrTx/>
              </a:pPr>
              <a:r>
                <a:rPr lang="en-US" sz="700" b="0"/>
                <a:t>Planning &amp; Budgeting</a:t>
              </a:r>
            </a:p>
          </p:txBody>
        </p:sp>
        <p:sp>
          <p:nvSpPr>
            <p:cNvPr id="917523" name="Rectangle 19"/>
            <p:cNvSpPr>
              <a:spLocks noChangeArrowheads="1"/>
            </p:cNvSpPr>
            <p:nvPr/>
          </p:nvSpPr>
          <p:spPr bwMode="auto">
            <a:xfrm>
              <a:off x="3310" y="1111"/>
              <a:ext cx="420" cy="208"/>
            </a:xfrm>
            <a:prstGeom prst="rect">
              <a:avLst/>
            </a:prstGeom>
            <a:noFill/>
            <a:ln w="9525">
              <a:noFill/>
              <a:miter lim="800000"/>
              <a:headEnd/>
              <a:tailEnd/>
            </a:ln>
          </p:spPr>
          <p:txBody>
            <a:bodyPr lIns="0" rIns="0"/>
            <a:lstStyle/>
            <a:p>
              <a:pPr eaLnBrk="0" hangingPunct="0">
                <a:lnSpc>
                  <a:spcPct val="75000"/>
                </a:lnSpc>
                <a:spcBef>
                  <a:spcPct val="0"/>
                </a:spcBef>
                <a:buClrTx/>
              </a:pPr>
              <a:r>
                <a:rPr lang="en-US" sz="700" b="0"/>
                <a:t>Financial &amp; Statutory Reporting</a:t>
              </a:r>
            </a:p>
          </p:txBody>
        </p:sp>
        <p:sp>
          <p:nvSpPr>
            <p:cNvPr id="917524" name="Rectangle 20"/>
            <p:cNvSpPr>
              <a:spLocks noChangeArrowheads="1"/>
            </p:cNvSpPr>
            <p:nvPr/>
          </p:nvSpPr>
          <p:spPr bwMode="auto">
            <a:xfrm>
              <a:off x="3849" y="1111"/>
              <a:ext cx="420" cy="158"/>
            </a:xfrm>
            <a:prstGeom prst="rect">
              <a:avLst/>
            </a:prstGeom>
            <a:noFill/>
            <a:ln w="9525">
              <a:noFill/>
              <a:miter lim="800000"/>
              <a:headEnd/>
              <a:tailEnd/>
            </a:ln>
          </p:spPr>
          <p:txBody>
            <a:bodyPr lIns="0" rIns="0"/>
            <a:lstStyle/>
            <a:p>
              <a:pPr eaLnBrk="0" hangingPunct="0">
                <a:lnSpc>
                  <a:spcPct val="75000"/>
                </a:lnSpc>
                <a:spcBef>
                  <a:spcPct val="0"/>
                </a:spcBef>
                <a:buClrTx/>
              </a:pPr>
              <a:r>
                <a:rPr lang="en-US" sz="700" b="0"/>
                <a:t>Metrics &amp;</a:t>
              </a:r>
              <a:br>
                <a:rPr lang="en-US" sz="700" b="0"/>
              </a:br>
              <a:r>
                <a:rPr lang="en-US" sz="700" b="0"/>
                <a:t> Scorecards</a:t>
              </a:r>
            </a:p>
          </p:txBody>
        </p:sp>
        <p:sp>
          <p:nvSpPr>
            <p:cNvPr id="917525" name="Rectangle 21"/>
            <p:cNvSpPr>
              <a:spLocks noChangeArrowheads="1"/>
            </p:cNvSpPr>
            <p:nvPr/>
          </p:nvSpPr>
          <p:spPr bwMode="auto">
            <a:xfrm>
              <a:off x="1705" y="1111"/>
              <a:ext cx="420" cy="108"/>
            </a:xfrm>
            <a:prstGeom prst="rect">
              <a:avLst/>
            </a:prstGeom>
            <a:noFill/>
            <a:ln w="9525">
              <a:noFill/>
              <a:miter lim="800000"/>
              <a:headEnd/>
              <a:tailEnd/>
            </a:ln>
          </p:spPr>
          <p:txBody>
            <a:bodyPr lIns="0" rIns="0"/>
            <a:lstStyle/>
            <a:p>
              <a:pPr eaLnBrk="0" hangingPunct="0">
                <a:lnSpc>
                  <a:spcPct val="75000"/>
                </a:lnSpc>
                <a:spcBef>
                  <a:spcPct val="0"/>
                </a:spcBef>
                <a:buClrTx/>
              </a:pPr>
              <a:r>
                <a:rPr lang="en-US" sz="700" b="0"/>
                <a:t>Modeling</a:t>
              </a:r>
            </a:p>
          </p:txBody>
        </p:sp>
        <p:sp>
          <p:nvSpPr>
            <p:cNvPr id="917526" name="Rectangle 22"/>
            <p:cNvSpPr>
              <a:spLocks noChangeArrowheads="1"/>
            </p:cNvSpPr>
            <p:nvPr/>
          </p:nvSpPr>
          <p:spPr bwMode="auto">
            <a:xfrm>
              <a:off x="2775" y="1111"/>
              <a:ext cx="420" cy="158"/>
            </a:xfrm>
            <a:prstGeom prst="rect">
              <a:avLst/>
            </a:prstGeom>
            <a:noFill/>
            <a:ln w="9525">
              <a:noFill/>
              <a:miter lim="800000"/>
              <a:headEnd/>
              <a:tailEnd/>
            </a:ln>
          </p:spPr>
          <p:txBody>
            <a:bodyPr lIns="0" rIns="0"/>
            <a:lstStyle/>
            <a:p>
              <a:pPr eaLnBrk="0" hangingPunct="0">
                <a:lnSpc>
                  <a:spcPct val="75000"/>
                </a:lnSpc>
                <a:spcBef>
                  <a:spcPct val="0"/>
                </a:spcBef>
                <a:buClrTx/>
              </a:pPr>
              <a:r>
                <a:rPr lang="en-US" sz="700" b="0"/>
                <a:t>Financial Management</a:t>
              </a:r>
            </a:p>
          </p:txBody>
        </p:sp>
        <p:pic>
          <p:nvPicPr>
            <p:cNvPr id="917527" name="Picture 23" descr="bus"/>
            <p:cNvPicPr preferRelativeResize="0">
              <a:picLocks noChangeAspect="1" noChangeArrowheads="1"/>
            </p:cNvPicPr>
            <p:nvPr/>
          </p:nvPicPr>
          <p:blipFill>
            <a:blip r:embed="rId9">
              <a:grayscl/>
            </a:blip>
            <a:srcRect r="9334"/>
            <a:stretch>
              <a:fillRect/>
            </a:stretch>
          </p:blipFill>
          <p:spPr bwMode="auto">
            <a:xfrm>
              <a:off x="3310" y="718"/>
              <a:ext cx="420" cy="388"/>
            </a:xfrm>
            <a:prstGeom prst="rect">
              <a:avLst/>
            </a:prstGeom>
            <a:noFill/>
            <a:ln w="9525">
              <a:solidFill>
                <a:schemeClr val="tx1"/>
              </a:solidFill>
              <a:miter lim="800000"/>
              <a:headEnd/>
              <a:tailEnd/>
            </a:ln>
          </p:spPr>
        </p:pic>
        <p:graphicFrame>
          <p:nvGraphicFramePr>
            <p:cNvPr id="917528" name="Object 24"/>
            <p:cNvGraphicFramePr>
              <a:graphicFrameLocks noChangeAspect="1"/>
            </p:cNvGraphicFramePr>
            <p:nvPr/>
          </p:nvGraphicFramePr>
          <p:xfrm>
            <a:off x="2775" y="718"/>
            <a:ext cx="420" cy="393"/>
          </p:xfrm>
          <a:graphic>
            <a:graphicData uri="http://schemas.openxmlformats.org/presentationml/2006/ole">
              <p:oleObj spid="_x0000_s58370" name="Photo Editor Photo" r:id="rId10" imgW="1590897" imgH="1314286" progId="">
                <p:embed/>
              </p:oleObj>
            </a:graphicData>
          </a:graphic>
        </p:graphicFrame>
        <p:pic>
          <p:nvPicPr>
            <p:cNvPr id="917529" name="Picture 25" descr="gauge"/>
            <p:cNvPicPr preferRelativeResize="0">
              <a:picLocks noChangeArrowheads="1"/>
            </p:cNvPicPr>
            <p:nvPr/>
          </p:nvPicPr>
          <p:blipFill>
            <a:blip r:embed="rId11">
              <a:lum contrast="-40000"/>
              <a:grayscl/>
            </a:blip>
            <a:srcRect l="16054" r="6421"/>
            <a:stretch>
              <a:fillRect/>
            </a:stretch>
          </p:blipFill>
          <p:spPr bwMode="auto">
            <a:xfrm>
              <a:off x="3849" y="718"/>
              <a:ext cx="420" cy="384"/>
            </a:xfrm>
            <a:prstGeom prst="rect">
              <a:avLst/>
            </a:prstGeom>
            <a:noFill/>
            <a:ln w="9525">
              <a:solidFill>
                <a:schemeClr val="tx1"/>
              </a:solidFill>
              <a:miter lim="800000"/>
              <a:headEnd/>
              <a:tailEnd/>
            </a:ln>
          </p:spPr>
        </p:pic>
        <p:pic>
          <p:nvPicPr>
            <p:cNvPr id="917530" name="Picture 26" descr="signing"/>
            <p:cNvPicPr preferRelativeResize="0">
              <a:picLocks noChangeAspect="1" noChangeArrowheads="1"/>
            </p:cNvPicPr>
            <p:nvPr/>
          </p:nvPicPr>
          <p:blipFill>
            <a:blip r:embed="rId12">
              <a:grayscl/>
            </a:blip>
            <a:srcRect t="12874" b="-3218"/>
            <a:stretch>
              <a:fillRect/>
            </a:stretch>
          </p:blipFill>
          <p:spPr bwMode="auto">
            <a:xfrm>
              <a:off x="2239" y="718"/>
              <a:ext cx="420" cy="393"/>
            </a:xfrm>
            <a:prstGeom prst="rect">
              <a:avLst/>
            </a:prstGeom>
            <a:noFill/>
            <a:ln w="9525">
              <a:solidFill>
                <a:schemeClr val="tx1"/>
              </a:solidFill>
              <a:miter lim="800000"/>
              <a:headEnd/>
              <a:tailEnd/>
            </a:ln>
          </p:spPr>
        </p:pic>
        <p:pic>
          <p:nvPicPr>
            <p:cNvPr id="917531" name="Picture 27"/>
            <p:cNvPicPr>
              <a:picLocks noChangeArrowheads="1"/>
            </p:cNvPicPr>
            <p:nvPr/>
          </p:nvPicPr>
          <p:blipFill>
            <a:blip r:embed="rId13">
              <a:grayscl/>
            </a:blip>
            <a:srcRect/>
            <a:stretch>
              <a:fillRect/>
            </a:stretch>
          </p:blipFill>
          <p:spPr bwMode="auto">
            <a:xfrm>
              <a:off x="1705" y="718"/>
              <a:ext cx="423" cy="393"/>
            </a:xfrm>
            <a:prstGeom prst="rect">
              <a:avLst/>
            </a:prstGeom>
            <a:noFill/>
            <a:ln w="9525">
              <a:solidFill>
                <a:schemeClr val="tx1"/>
              </a:solidFill>
              <a:miter lim="800000"/>
              <a:headEnd/>
              <a:tailEnd/>
            </a:ln>
          </p:spPr>
        </p:pic>
      </p:grpSp>
      <p:sp>
        <p:nvSpPr>
          <p:cNvPr id="917532" name="AutoShape 28"/>
          <p:cNvSpPr>
            <a:spLocks noChangeArrowheads="1"/>
          </p:cNvSpPr>
          <p:nvPr/>
        </p:nvSpPr>
        <p:spPr bwMode="auto">
          <a:xfrm>
            <a:off x="5976938" y="4475163"/>
            <a:ext cx="3062287" cy="547687"/>
          </a:xfrm>
          <a:prstGeom prst="roundRect">
            <a:avLst>
              <a:gd name="adj" fmla="val 16667"/>
            </a:avLst>
          </a:prstGeom>
          <a:solidFill>
            <a:srgbClr val="FF0000"/>
          </a:solidFill>
          <a:ln w="9525">
            <a:noFill/>
            <a:round/>
            <a:headEnd/>
            <a:tailEnd/>
          </a:ln>
        </p:spPr>
        <p:txBody>
          <a:bodyPr wrap="none" lIns="0" tIns="0" rIns="0" bIns="0" anchor="ctr" anchorCtr="1"/>
          <a:lstStyle/>
          <a:p>
            <a:pPr eaLnBrk="0" hangingPunct="0">
              <a:lnSpc>
                <a:spcPct val="100000"/>
              </a:lnSpc>
              <a:spcBef>
                <a:spcPct val="0"/>
              </a:spcBef>
              <a:buClrTx/>
            </a:pPr>
            <a:r>
              <a:rPr lang="en-US" sz="1800" dirty="0" smtClean="0">
                <a:solidFill>
                  <a:schemeClr val="bg1"/>
                </a:solidFill>
              </a:rPr>
              <a:t>Business Intelligence</a:t>
            </a:r>
            <a:endParaRPr lang="en-US" sz="1800" dirty="0">
              <a:solidFill>
                <a:schemeClr val="bg1"/>
              </a:solidFill>
            </a:endParaRPr>
          </a:p>
        </p:txBody>
      </p:sp>
      <p:grpSp>
        <p:nvGrpSpPr>
          <p:cNvPr id="4" name="Group 29"/>
          <p:cNvGrpSpPr>
            <a:grpSpLocks/>
          </p:cNvGrpSpPr>
          <p:nvPr/>
        </p:nvGrpSpPr>
        <p:grpSpPr bwMode="auto">
          <a:xfrm>
            <a:off x="4276725" y="5030788"/>
            <a:ext cx="4762500" cy="1141412"/>
            <a:chOff x="2694" y="3169"/>
            <a:chExt cx="3000" cy="719"/>
          </a:xfrm>
        </p:grpSpPr>
        <p:sp>
          <p:nvSpPr>
            <p:cNvPr id="917534" name="Rectangle 30"/>
            <p:cNvSpPr>
              <a:spLocks noChangeArrowheads="1"/>
            </p:cNvSpPr>
            <p:nvPr/>
          </p:nvSpPr>
          <p:spPr bwMode="auto">
            <a:xfrm>
              <a:off x="4048" y="3169"/>
              <a:ext cx="936" cy="475"/>
            </a:xfrm>
            <a:prstGeom prst="rect">
              <a:avLst/>
            </a:prstGeom>
            <a:noFill/>
            <a:ln w="9525">
              <a:noFill/>
              <a:miter lim="800000"/>
              <a:headEnd/>
              <a:tailEnd/>
            </a:ln>
          </p:spPr>
          <p:txBody>
            <a:bodyPr lIns="92075" tIns="46038" rIns="92075" bIns="46038">
              <a:spAutoFit/>
            </a:bodyPr>
            <a:lstStyle/>
            <a:p>
              <a:pPr>
                <a:spcBef>
                  <a:spcPct val="0"/>
                </a:spcBef>
              </a:pPr>
              <a:r>
                <a:rPr lang="en-US" sz="1600" b="0">
                  <a:solidFill>
                    <a:schemeClr val="bg1"/>
                  </a:solidFill>
                </a:rPr>
                <a:t>Operational Business Intelligence</a:t>
              </a:r>
            </a:p>
          </p:txBody>
        </p:sp>
        <p:sp>
          <p:nvSpPr>
            <p:cNvPr id="917535" name="Rectangle 31"/>
            <p:cNvSpPr>
              <a:spLocks noChangeArrowheads="1"/>
            </p:cNvSpPr>
            <p:nvPr/>
          </p:nvSpPr>
          <p:spPr bwMode="auto">
            <a:xfrm>
              <a:off x="3681" y="3681"/>
              <a:ext cx="358" cy="158"/>
            </a:xfrm>
            <a:prstGeom prst="rect">
              <a:avLst/>
            </a:prstGeom>
            <a:noFill/>
            <a:ln w="9525">
              <a:noFill/>
              <a:miter lim="800000"/>
              <a:headEnd/>
              <a:tailEnd/>
            </a:ln>
          </p:spPr>
          <p:txBody>
            <a:bodyPr>
              <a:spAutoFit/>
            </a:bodyPr>
            <a:lstStyle/>
            <a:p>
              <a:pPr eaLnBrk="0" hangingPunct="0">
                <a:lnSpc>
                  <a:spcPct val="75000"/>
                </a:lnSpc>
                <a:spcBef>
                  <a:spcPct val="0"/>
                </a:spcBef>
                <a:buClrTx/>
              </a:pPr>
              <a:r>
                <a:rPr lang="en-US" sz="700" b="0"/>
                <a:t>Query &amp; Analysis</a:t>
              </a:r>
            </a:p>
          </p:txBody>
        </p:sp>
        <p:sp>
          <p:nvSpPr>
            <p:cNvPr id="917536" name="Rectangle 32"/>
            <p:cNvSpPr>
              <a:spLocks noChangeArrowheads="1"/>
            </p:cNvSpPr>
            <p:nvPr/>
          </p:nvSpPr>
          <p:spPr bwMode="auto">
            <a:xfrm>
              <a:off x="4499" y="3681"/>
              <a:ext cx="409" cy="108"/>
            </a:xfrm>
            <a:prstGeom prst="rect">
              <a:avLst/>
            </a:prstGeom>
            <a:noFill/>
            <a:ln w="9525">
              <a:noFill/>
              <a:miter lim="800000"/>
              <a:headEnd/>
              <a:tailEnd/>
            </a:ln>
          </p:spPr>
          <p:txBody>
            <a:bodyPr lIns="0" rIns="0">
              <a:spAutoFit/>
            </a:bodyPr>
            <a:lstStyle/>
            <a:p>
              <a:pPr eaLnBrk="0" hangingPunct="0">
                <a:lnSpc>
                  <a:spcPct val="75000"/>
                </a:lnSpc>
                <a:spcBef>
                  <a:spcPct val="0"/>
                </a:spcBef>
                <a:buClrTx/>
              </a:pPr>
              <a:r>
                <a:rPr lang="en-US" sz="700" b="0"/>
                <a:t>Dashboards</a:t>
              </a:r>
            </a:p>
          </p:txBody>
        </p:sp>
        <p:sp>
          <p:nvSpPr>
            <p:cNvPr id="917537" name="Rectangle 33"/>
            <p:cNvSpPr>
              <a:spLocks noChangeArrowheads="1"/>
            </p:cNvSpPr>
            <p:nvPr/>
          </p:nvSpPr>
          <p:spPr bwMode="auto">
            <a:xfrm>
              <a:off x="5329" y="3681"/>
              <a:ext cx="358" cy="158"/>
            </a:xfrm>
            <a:prstGeom prst="rect">
              <a:avLst/>
            </a:prstGeom>
            <a:noFill/>
            <a:ln w="9525">
              <a:noFill/>
              <a:miter lim="800000"/>
              <a:headEnd/>
              <a:tailEnd/>
            </a:ln>
          </p:spPr>
          <p:txBody>
            <a:bodyPr>
              <a:spAutoFit/>
            </a:bodyPr>
            <a:lstStyle/>
            <a:p>
              <a:pPr eaLnBrk="0" hangingPunct="0">
                <a:lnSpc>
                  <a:spcPct val="75000"/>
                </a:lnSpc>
                <a:spcBef>
                  <a:spcPct val="0"/>
                </a:spcBef>
                <a:buClrTx/>
              </a:pPr>
              <a:r>
                <a:rPr lang="en-US" sz="700" b="0"/>
                <a:t>Alerts &amp; Workflow</a:t>
              </a:r>
            </a:p>
          </p:txBody>
        </p:sp>
        <p:pic>
          <p:nvPicPr>
            <p:cNvPr id="917538" name="Picture 34" descr="report"/>
            <p:cNvPicPr>
              <a:picLocks noChangeAspect="1" noChangeArrowheads="1"/>
            </p:cNvPicPr>
            <p:nvPr/>
          </p:nvPicPr>
          <p:blipFill>
            <a:blip r:embed="rId14">
              <a:grayscl/>
            </a:blip>
            <a:srcRect l="25600" r="12801"/>
            <a:stretch>
              <a:fillRect/>
            </a:stretch>
          </p:blipFill>
          <p:spPr bwMode="auto">
            <a:xfrm>
              <a:off x="4512" y="3282"/>
              <a:ext cx="365" cy="372"/>
            </a:xfrm>
            <a:prstGeom prst="rect">
              <a:avLst/>
            </a:prstGeom>
            <a:noFill/>
            <a:ln w="9525">
              <a:solidFill>
                <a:schemeClr val="tx1"/>
              </a:solidFill>
              <a:miter lim="800000"/>
              <a:headEnd/>
              <a:tailEnd/>
            </a:ln>
          </p:spPr>
        </p:pic>
        <p:pic>
          <p:nvPicPr>
            <p:cNvPr id="917539" name="Picture 35" descr="magnifier"/>
            <p:cNvPicPr>
              <a:picLocks noChangeAspect="1" noChangeArrowheads="1"/>
            </p:cNvPicPr>
            <p:nvPr/>
          </p:nvPicPr>
          <p:blipFill>
            <a:blip r:embed="rId15">
              <a:grayscl/>
            </a:blip>
            <a:srcRect/>
            <a:stretch>
              <a:fillRect/>
            </a:stretch>
          </p:blipFill>
          <p:spPr bwMode="auto">
            <a:xfrm>
              <a:off x="3677" y="3282"/>
              <a:ext cx="367" cy="373"/>
            </a:xfrm>
            <a:prstGeom prst="rect">
              <a:avLst/>
            </a:prstGeom>
            <a:noFill/>
            <a:ln w="9525">
              <a:solidFill>
                <a:schemeClr val="tx1"/>
              </a:solidFill>
              <a:miter lim="800000"/>
              <a:headEnd/>
              <a:tailEnd/>
            </a:ln>
          </p:spPr>
        </p:pic>
        <p:pic>
          <p:nvPicPr>
            <p:cNvPr id="917540" name="Picture 36" descr="signing"/>
            <p:cNvPicPr>
              <a:picLocks noChangeArrowheads="1"/>
            </p:cNvPicPr>
            <p:nvPr/>
          </p:nvPicPr>
          <p:blipFill>
            <a:blip r:embed="rId16">
              <a:grayscl/>
            </a:blip>
            <a:srcRect/>
            <a:stretch>
              <a:fillRect/>
            </a:stretch>
          </p:blipFill>
          <p:spPr bwMode="auto">
            <a:xfrm>
              <a:off x="4926" y="3282"/>
              <a:ext cx="365" cy="372"/>
            </a:xfrm>
            <a:prstGeom prst="rect">
              <a:avLst/>
            </a:prstGeom>
            <a:noFill/>
            <a:ln w="9525">
              <a:solidFill>
                <a:schemeClr val="tx1"/>
              </a:solidFill>
              <a:miter lim="800000"/>
              <a:headEnd/>
              <a:tailEnd/>
            </a:ln>
          </p:spPr>
        </p:pic>
        <p:pic>
          <p:nvPicPr>
            <p:cNvPr id="917541" name="Picture 37" descr="airport tower"/>
            <p:cNvPicPr>
              <a:picLocks noChangeArrowheads="1"/>
            </p:cNvPicPr>
            <p:nvPr/>
          </p:nvPicPr>
          <p:blipFill>
            <a:blip r:embed="rId17">
              <a:grayscl/>
            </a:blip>
            <a:srcRect/>
            <a:stretch>
              <a:fillRect/>
            </a:stretch>
          </p:blipFill>
          <p:spPr bwMode="auto">
            <a:xfrm>
              <a:off x="5329" y="3282"/>
              <a:ext cx="365" cy="372"/>
            </a:xfrm>
            <a:prstGeom prst="rect">
              <a:avLst/>
            </a:prstGeom>
            <a:noFill/>
            <a:ln w="9525">
              <a:solidFill>
                <a:schemeClr val="tx1"/>
              </a:solidFill>
              <a:miter lim="800000"/>
              <a:headEnd/>
              <a:tailEnd/>
            </a:ln>
          </p:spPr>
        </p:pic>
        <p:pic>
          <p:nvPicPr>
            <p:cNvPr id="917542" name="Picture 38" descr="flow"/>
            <p:cNvPicPr>
              <a:picLocks noChangeAspect="1" noChangeArrowheads="1"/>
            </p:cNvPicPr>
            <p:nvPr/>
          </p:nvPicPr>
          <p:blipFill>
            <a:blip r:embed="rId18">
              <a:grayscl/>
            </a:blip>
            <a:srcRect l="20915" t="343" r="24501"/>
            <a:stretch>
              <a:fillRect/>
            </a:stretch>
          </p:blipFill>
          <p:spPr bwMode="auto">
            <a:xfrm>
              <a:off x="3270" y="3282"/>
              <a:ext cx="367" cy="373"/>
            </a:xfrm>
            <a:prstGeom prst="rect">
              <a:avLst/>
            </a:prstGeom>
            <a:noFill/>
            <a:ln w="9525">
              <a:solidFill>
                <a:schemeClr val="tx1"/>
              </a:solidFill>
              <a:miter lim="800000"/>
              <a:headEnd/>
              <a:tailEnd/>
            </a:ln>
          </p:spPr>
        </p:pic>
        <p:sp>
          <p:nvSpPr>
            <p:cNvPr id="917543" name="Rectangle 39"/>
            <p:cNvSpPr>
              <a:spLocks noChangeArrowheads="1"/>
            </p:cNvSpPr>
            <p:nvPr/>
          </p:nvSpPr>
          <p:spPr bwMode="auto">
            <a:xfrm>
              <a:off x="3236" y="3681"/>
              <a:ext cx="442" cy="158"/>
            </a:xfrm>
            <a:prstGeom prst="rect">
              <a:avLst/>
            </a:prstGeom>
            <a:noFill/>
            <a:ln w="9525">
              <a:noFill/>
              <a:miter lim="800000"/>
              <a:headEnd/>
              <a:tailEnd/>
            </a:ln>
          </p:spPr>
          <p:txBody>
            <a:bodyPr>
              <a:spAutoFit/>
            </a:bodyPr>
            <a:lstStyle/>
            <a:p>
              <a:pPr eaLnBrk="0" hangingPunct="0">
                <a:lnSpc>
                  <a:spcPct val="75000"/>
                </a:lnSpc>
                <a:spcBef>
                  <a:spcPct val="0"/>
                </a:spcBef>
                <a:buClrTx/>
              </a:pPr>
              <a:r>
                <a:rPr lang="en-US" sz="700" b="0"/>
                <a:t>Data</a:t>
              </a:r>
            </a:p>
            <a:p>
              <a:pPr eaLnBrk="0" hangingPunct="0">
                <a:lnSpc>
                  <a:spcPct val="75000"/>
                </a:lnSpc>
                <a:spcBef>
                  <a:spcPct val="0"/>
                </a:spcBef>
                <a:buClrTx/>
              </a:pPr>
              <a:r>
                <a:rPr lang="en-US" sz="700" b="0"/>
                <a:t>Integration</a:t>
              </a:r>
            </a:p>
          </p:txBody>
        </p:sp>
        <p:pic>
          <p:nvPicPr>
            <p:cNvPr id="917544" name="Picture 40" descr="cubes">
              <a:hlinkClick r:id="rId19"/>
            </p:cNvPr>
            <p:cNvPicPr>
              <a:picLocks noChangeAspect="1" noChangeArrowheads="1"/>
            </p:cNvPicPr>
            <p:nvPr/>
          </p:nvPicPr>
          <p:blipFill>
            <a:blip r:embed="rId20"/>
            <a:srcRect/>
            <a:stretch>
              <a:fillRect/>
            </a:stretch>
          </p:blipFill>
          <p:spPr bwMode="auto">
            <a:xfrm>
              <a:off x="4079" y="3281"/>
              <a:ext cx="396" cy="374"/>
            </a:xfrm>
            <a:prstGeom prst="rect">
              <a:avLst/>
            </a:prstGeom>
            <a:noFill/>
            <a:ln w="9525">
              <a:solidFill>
                <a:schemeClr val="tx2"/>
              </a:solidFill>
              <a:miter lim="800000"/>
              <a:headEnd/>
              <a:tailEnd/>
            </a:ln>
          </p:spPr>
        </p:pic>
        <p:sp>
          <p:nvSpPr>
            <p:cNvPr id="917545" name="Rectangle 41"/>
            <p:cNvSpPr>
              <a:spLocks noChangeArrowheads="1"/>
            </p:cNvSpPr>
            <p:nvPr/>
          </p:nvSpPr>
          <p:spPr bwMode="auto">
            <a:xfrm>
              <a:off x="4079" y="3681"/>
              <a:ext cx="364" cy="108"/>
            </a:xfrm>
            <a:prstGeom prst="rect">
              <a:avLst/>
            </a:prstGeom>
            <a:noFill/>
            <a:ln w="9525">
              <a:noFill/>
              <a:miter lim="800000"/>
              <a:headEnd/>
              <a:tailEnd/>
            </a:ln>
          </p:spPr>
          <p:txBody>
            <a:bodyPr>
              <a:spAutoFit/>
            </a:bodyPr>
            <a:lstStyle/>
            <a:p>
              <a:pPr eaLnBrk="0" hangingPunct="0">
                <a:lnSpc>
                  <a:spcPct val="75000"/>
                </a:lnSpc>
                <a:spcBef>
                  <a:spcPct val="0"/>
                </a:spcBef>
                <a:buClrTx/>
              </a:pPr>
              <a:r>
                <a:rPr lang="en-US" sz="700" b="0"/>
                <a:t>OLAP</a:t>
              </a:r>
            </a:p>
          </p:txBody>
        </p:sp>
        <p:pic>
          <p:nvPicPr>
            <p:cNvPr id="917546" name="Picture 42" descr="Grid"/>
            <p:cNvPicPr>
              <a:picLocks noChangeAspect="1" noChangeArrowheads="1"/>
            </p:cNvPicPr>
            <p:nvPr/>
          </p:nvPicPr>
          <p:blipFill>
            <a:blip r:embed="rId21"/>
            <a:srcRect/>
            <a:stretch>
              <a:fillRect/>
            </a:stretch>
          </p:blipFill>
          <p:spPr bwMode="auto">
            <a:xfrm>
              <a:off x="2818" y="3277"/>
              <a:ext cx="415" cy="377"/>
            </a:xfrm>
            <a:prstGeom prst="rect">
              <a:avLst/>
            </a:prstGeom>
            <a:noFill/>
            <a:ln w="9525">
              <a:solidFill>
                <a:schemeClr val="tx2"/>
              </a:solidFill>
              <a:miter lim="800000"/>
              <a:headEnd/>
              <a:tailEnd/>
            </a:ln>
          </p:spPr>
        </p:pic>
        <p:sp>
          <p:nvSpPr>
            <p:cNvPr id="917547" name="Rectangle 43"/>
            <p:cNvSpPr>
              <a:spLocks noChangeArrowheads="1"/>
            </p:cNvSpPr>
            <p:nvPr/>
          </p:nvSpPr>
          <p:spPr bwMode="auto">
            <a:xfrm>
              <a:off x="2694" y="3681"/>
              <a:ext cx="619" cy="158"/>
            </a:xfrm>
            <a:prstGeom prst="rect">
              <a:avLst/>
            </a:prstGeom>
            <a:noFill/>
            <a:ln w="9525">
              <a:noFill/>
              <a:miter lim="800000"/>
              <a:headEnd/>
              <a:tailEnd/>
            </a:ln>
          </p:spPr>
          <p:txBody>
            <a:bodyPr>
              <a:spAutoFit/>
            </a:bodyPr>
            <a:lstStyle/>
            <a:p>
              <a:pPr eaLnBrk="0" hangingPunct="0">
                <a:lnSpc>
                  <a:spcPct val="75000"/>
                </a:lnSpc>
                <a:spcBef>
                  <a:spcPct val="0"/>
                </a:spcBef>
                <a:buClrTx/>
              </a:pPr>
              <a:r>
                <a:rPr lang="en-US" sz="700" b="0"/>
                <a:t>Data </a:t>
              </a:r>
              <a:br>
                <a:rPr lang="en-US" sz="700" b="0"/>
              </a:br>
              <a:r>
                <a:rPr lang="en-US" sz="700" b="0"/>
                <a:t>Warehouse</a:t>
              </a:r>
            </a:p>
          </p:txBody>
        </p:sp>
        <p:sp>
          <p:nvSpPr>
            <p:cNvPr id="917548" name="Rectangle 44"/>
            <p:cNvSpPr>
              <a:spLocks noChangeArrowheads="1"/>
            </p:cNvSpPr>
            <p:nvPr/>
          </p:nvSpPr>
          <p:spPr bwMode="auto">
            <a:xfrm>
              <a:off x="4830" y="3680"/>
              <a:ext cx="572" cy="208"/>
            </a:xfrm>
            <a:prstGeom prst="rect">
              <a:avLst/>
            </a:prstGeom>
            <a:noFill/>
            <a:ln w="9525">
              <a:noFill/>
              <a:miter lim="800000"/>
              <a:headEnd/>
              <a:tailEnd/>
            </a:ln>
          </p:spPr>
          <p:txBody>
            <a:bodyPr>
              <a:spAutoFit/>
            </a:bodyPr>
            <a:lstStyle/>
            <a:p>
              <a:pPr eaLnBrk="0" hangingPunct="0">
                <a:lnSpc>
                  <a:spcPct val="75000"/>
                </a:lnSpc>
                <a:spcBef>
                  <a:spcPct val="0"/>
                </a:spcBef>
                <a:buClrTx/>
              </a:pPr>
              <a:r>
                <a:rPr lang="en-US" sz="700" b="0"/>
                <a:t>Enterprise/</a:t>
              </a:r>
              <a:br>
                <a:rPr lang="en-US" sz="700" b="0"/>
              </a:br>
              <a:r>
                <a:rPr lang="en-US" sz="700" b="0"/>
                <a:t>Operational Reporting</a:t>
              </a:r>
            </a:p>
          </p:txBody>
        </p:sp>
      </p:grpSp>
      <p:sp>
        <p:nvSpPr>
          <p:cNvPr id="917550" name="Oval 46"/>
          <p:cNvSpPr>
            <a:spLocks noChangeAspect="1" noChangeArrowheads="1"/>
          </p:cNvSpPr>
          <p:nvPr/>
        </p:nvSpPr>
        <p:spPr bwMode="auto">
          <a:xfrm>
            <a:off x="3630613" y="3000372"/>
            <a:ext cx="1884362" cy="1874838"/>
          </a:xfrm>
          <a:prstGeom prst="ellipse">
            <a:avLst/>
          </a:prstGeom>
          <a:noFill/>
          <a:ln w="101600">
            <a:solidFill>
              <a:schemeClr val="accent1"/>
            </a:solidFill>
            <a:round/>
            <a:headEnd/>
            <a:tailEnd/>
          </a:ln>
        </p:spPr>
        <p:txBody>
          <a:bodyPr/>
          <a:lstStyle/>
          <a:p>
            <a:endParaRPr lang="en-US"/>
          </a:p>
        </p:txBody>
      </p:sp>
      <p:pic>
        <p:nvPicPr>
          <p:cNvPr id="917551" name="Picture 47" descr="circles"/>
          <p:cNvPicPr>
            <a:picLocks noChangeAspect="1" noChangeArrowheads="1"/>
          </p:cNvPicPr>
          <p:nvPr/>
        </p:nvPicPr>
        <p:blipFill>
          <a:blip r:embed="rId22">
            <a:clrChange>
              <a:clrFrom>
                <a:srgbClr val="FFFFFF"/>
              </a:clrFrom>
              <a:clrTo>
                <a:srgbClr val="FFFFFF">
                  <a:alpha val="0"/>
                </a:srgbClr>
              </a:clrTo>
            </a:clrChange>
          </a:blip>
          <a:srcRect/>
          <a:stretch>
            <a:fillRect/>
          </a:stretch>
        </p:blipFill>
        <p:spPr bwMode="auto">
          <a:xfrm>
            <a:off x="3744913" y="3114672"/>
            <a:ext cx="1655762" cy="1646238"/>
          </a:xfrm>
          <a:prstGeom prst="rect">
            <a:avLst/>
          </a:prstGeom>
          <a:noFill/>
          <a:ln w="9525">
            <a:noFill/>
            <a:miter lim="800000"/>
            <a:headEnd/>
            <a:tailEnd/>
          </a:ln>
        </p:spPr>
      </p:pic>
      <p:sp>
        <p:nvSpPr>
          <p:cNvPr id="917552" name="Text Box 48"/>
          <p:cNvSpPr txBox="1">
            <a:spLocks noChangeArrowheads="1"/>
          </p:cNvSpPr>
          <p:nvPr/>
        </p:nvSpPr>
        <p:spPr bwMode="auto">
          <a:xfrm>
            <a:off x="3795713" y="3395660"/>
            <a:ext cx="1554162" cy="1082675"/>
          </a:xfrm>
          <a:prstGeom prst="rect">
            <a:avLst/>
          </a:prstGeom>
          <a:noFill/>
          <a:ln w="9525" algn="ctr">
            <a:noFill/>
            <a:miter lim="800000"/>
            <a:headEnd/>
            <a:tailEnd/>
          </a:ln>
        </p:spPr>
        <p:txBody>
          <a:bodyPr lIns="0" tIns="0" rIns="0" bIns="0" anchor="ctr" anchorCtr="1"/>
          <a:lstStyle/>
          <a:p>
            <a:pPr marL="119063" indent="-119063"/>
            <a:r>
              <a:rPr lang="en-US" sz="1700" dirty="0">
                <a:solidFill>
                  <a:schemeClr val="tx2"/>
                </a:solidFill>
              </a:rPr>
              <a:t>Enterprise</a:t>
            </a:r>
            <a:br>
              <a:rPr lang="en-US" sz="1700" dirty="0">
                <a:solidFill>
                  <a:schemeClr val="tx2"/>
                </a:solidFill>
              </a:rPr>
            </a:br>
            <a:r>
              <a:rPr lang="en-US" sz="1700" dirty="0">
                <a:solidFill>
                  <a:schemeClr val="tx2"/>
                </a:solidFill>
              </a:rPr>
              <a:t>Performance</a:t>
            </a:r>
            <a:br>
              <a:rPr lang="en-US" sz="1700" dirty="0">
                <a:solidFill>
                  <a:schemeClr val="tx2"/>
                </a:solidFill>
              </a:rPr>
            </a:br>
            <a:r>
              <a:rPr lang="en-US" sz="1700" dirty="0">
                <a:solidFill>
                  <a:schemeClr val="tx2"/>
                </a:solidFill>
              </a:rPr>
              <a:t>Management</a:t>
            </a:r>
            <a:br>
              <a:rPr lang="en-US" sz="1700" dirty="0">
                <a:solidFill>
                  <a:schemeClr val="tx2"/>
                </a:solidFill>
              </a:rPr>
            </a:br>
            <a:r>
              <a:rPr lang="en-US" sz="1700" dirty="0">
                <a:solidFill>
                  <a:schemeClr val="tx2"/>
                </a:solidFill>
              </a:rPr>
              <a:t>System</a:t>
            </a:r>
          </a:p>
        </p:txBody>
      </p:sp>
      <p:cxnSp>
        <p:nvCxnSpPr>
          <p:cNvPr id="917553" name="AutoShape 49"/>
          <p:cNvCxnSpPr>
            <a:cxnSpLocks noChangeShapeType="1"/>
            <a:stCxn id="917509" idx="2"/>
          </p:cNvCxnSpPr>
          <p:nvPr/>
        </p:nvCxnSpPr>
        <p:spPr bwMode="auto">
          <a:xfrm>
            <a:off x="4572000" y="2630488"/>
            <a:ext cx="1588" cy="280987"/>
          </a:xfrm>
          <a:prstGeom prst="straightConnector1">
            <a:avLst/>
          </a:prstGeom>
          <a:noFill/>
          <a:ln w="38100">
            <a:solidFill>
              <a:srgbClr val="FF0000"/>
            </a:solidFill>
            <a:round/>
            <a:headEnd/>
            <a:tailEnd/>
          </a:ln>
        </p:spPr>
      </p:cxnSp>
      <p:sp>
        <p:nvSpPr>
          <p:cNvPr id="917554" name="AutoShape 50"/>
          <p:cNvSpPr>
            <a:spLocks noChangeArrowheads="1"/>
          </p:cNvSpPr>
          <p:nvPr/>
        </p:nvSpPr>
        <p:spPr bwMode="auto">
          <a:xfrm>
            <a:off x="228600" y="4475163"/>
            <a:ext cx="3062288" cy="547687"/>
          </a:xfrm>
          <a:prstGeom prst="roundRect">
            <a:avLst>
              <a:gd name="adj" fmla="val 16667"/>
            </a:avLst>
          </a:prstGeom>
          <a:solidFill>
            <a:srgbClr val="FF0000"/>
          </a:solidFill>
          <a:ln w="9525">
            <a:noFill/>
            <a:round/>
            <a:headEnd/>
            <a:tailEnd/>
          </a:ln>
        </p:spPr>
        <p:txBody>
          <a:bodyPr wrap="none" lIns="0" tIns="0" rIns="0" bIns="0" anchor="ctr" anchorCtr="1"/>
          <a:lstStyle/>
          <a:p>
            <a:pPr eaLnBrk="0" hangingPunct="0">
              <a:lnSpc>
                <a:spcPct val="100000"/>
              </a:lnSpc>
              <a:spcBef>
                <a:spcPct val="0"/>
              </a:spcBef>
              <a:buClrTx/>
            </a:pPr>
            <a:r>
              <a:rPr lang="en-US" sz="1800">
                <a:solidFill>
                  <a:schemeClr val="bg1"/>
                </a:solidFill>
              </a:rPr>
              <a:t>Transactional Systems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2"/>
          <p:cNvSpPr>
            <a:spLocks noGrp="1"/>
          </p:cNvSpPr>
          <p:nvPr>
            <p:ph type="sldNum" sz="quarter" idx="10"/>
          </p:nvPr>
        </p:nvSpPr>
        <p:spPr/>
        <p:txBody>
          <a:bodyPr/>
          <a:lstStyle/>
          <a:p>
            <a:fld id="{5098EEF9-AEEC-499B-9382-1AD30A18AB4F}" type="slidenum">
              <a:rPr lang="en-US"/>
              <a:pPr/>
              <a:t>5</a:t>
            </a:fld>
            <a:endParaRPr lang="en-US"/>
          </a:p>
        </p:txBody>
      </p:sp>
      <p:sp>
        <p:nvSpPr>
          <p:cNvPr id="150530" name="Rectangle 2"/>
          <p:cNvSpPr>
            <a:spLocks noGrp="1" noChangeArrowheads="1"/>
          </p:cNvSpPr>
          <p:nvPr>
            <p:ph type="title"/>
          </p:nvPr>
        </p:nvSpPr>
        <p:spPr>
          <a:xfrm>
            <a:off x="357158" y="0"/>
            <a:ext cx="7314614" cy="858838"/>
          </a:xfrm>
        </p:spPr>
        <p:txBody>
          <a:bodyPr/>
          <a:lstStyle/>
          <a:p>
            <a:r>
              <a:rPr lang="en-NZ" dirty="0"/>
              <a:t>The </a:t>
            </a:r>
            <a:r>
              <a:rPr lang="en-NZ" dirty="0" smtClean="0"/>
              <a:t>Paradigm shift from multiple reporting to enterprise</a:t>
            </a:r>
            <a:endParaRPr lang="en-US" dirty="0"/>
          </a:p>
        </p:txBody>
      </p:sp>
      <p:sp>
        <p:nvSpPr>
          <p:cNvPr id="150531" name="Rectangle 3"/>
          <p:cNvSpPr>
            <a:spLocks noChangeArrowheads="1"/>
          </p:cNvSpPr>
          <p:nvPr/>
        </p:nvSpPr>
        <p:spPr bwMode="auto">
          <a:xfrm>
            <a:off x="617126" y="1951038"/>
            <a:ext cx="1480513" cy="63976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en-NZ" sz="1400" b="1"/>
              <a:t>Sales &amp; </a:t>
            </a:r>
          </a:p>
          <a:p>
            <a:pPr algn="ctr"/>
            <a:r>
              <a:rPr lang="en-NZ" sz="1400" b="1"/>
              <a:t>Distribution</a:t>
            </a:r>
            <a:endParaRPr lang="en-US" sz="1400" b="1"/>
          </a:p>
        </p:txBody>
      </p:sp>
      <p:sp>
        <p:nvSpPr>
          <p:cNvPr id="150532" name="Rectangle 4"/>
          <p:cNvSpPr>
            <a:spLocks noChangeArrowheads="1"/>
          </p:cNvSpPr>
          <p:nvPr/>
        </p:nvSpPr>
        <p:spPr bwMode="auto">
          <a:xfrm>
            <a:off x="625921" y="3000372"/>
            <a:ext cx="1451196" cy="639762"/>
          </a:xfrm>
          <a:prstGeom prst="rect">
            <a:avLst/>
          </a:prstGeom>
          <a:solidFill>
            <a:srgbClr val="FFFF00"/>
          </a:solidFill>
          <a:ln w="12700">
            <a:solidFill>
              <a:schemeClr val="tx1"/>
            </a:solidFill>
            <a:miter lim="800000"/>
            <a:headEnd type="none" w="sm" len="sm"/>
            <a:tailEnd type="none" w="sm" len="sm"/>
          </a:ln>
          <a:effectLst/>
        </p:spPr>
        <p:txBody>
          <a:bodyPr wrap="none" anchor="ctr"/>
          <a:lstStyle/>
          <a:p>
            <a:pPr algn="ctr"/>
            <a:r>
              <a:rPr lang="en-NZ" sz="1400" b="1" dirty="0"/>
              <a:t>Finance</a:t>
            </a:r>
            <a:endParaRPr lang="en-US" sz="1400" b="1" dirty="0"/>
          </a:p>
        </p:txBody>
      </p:sp>
      <p:sp>
        <p:nvSpPr>
          <p:cNvPr id="150533" name="Rectangle 5"/>
          <p:cNvSpPr>
            <a:spLocks noChangeArrowheads="1"/>
          </p:cNvSpPr>
          <p:nvPr/>
        </p:nvSpPr>
        <p:spPr bwMode="auto">
          <a:xfrm>
            <a:off x="644976" y="4143376"/>
            <a:ext cx="1430674" cy="639763"/>
          </a:xfrm>
          <a:prstGeom prst="rect">
            <a:avLst/>
          </a:prstGeom>
          <a:solidFill>
            <a:srgbClr val="CC3300"/>
          </a:solidFill>
          <a:ln w="12700">
            <a:solidFill>
              <a:schemeClr val="tx1"/>
            </a:solidFill>
            <a:miter lim="800000"/>
            <a:headEnd type="none" w="sm" len="sm"/>
            <a:tailEnd type="none" w="sm" len="sm"/>
          </a:ln>
          <a:effectLst/>
        </p:spPr>
        <p:txBody>
          <a:bodyPr wrap="none" anchor="ctr"/>
          <a:lstStyle/>
          <a:p>
            <a:pPr algn="ctr"/>
            <a:r>
              <a:rPr lang="en-NZ" sz="1400" b="1"/>
              <a:t>Procurement</a:t>
            </a:r>
            <a:endParaRPr lang="en-US" sz="1400" b="1"/>
          </a:p>
        </p:txBody>
      </p:sp>
      <p:sp>
        <p:nvSpPr>
          <p:cNvPr id="150534" name="Rectangle 6"/>
          <p:cNvSpPr>
            <a:spLocks noChangeArrowheads="1"/>
          </p:cNvSpPr>
          <p:nvPr/>
        </p:nvSpPr>
        <p:spPr bwMode="auto">
          <a:xfrm>
            <a:off x="664032" y="5143512"/>
            <a:ext cx="1430674" cy="639763"/>
          </a:xfrm>
          <a:prstGeom prst="rect">
            <a:avLst/>
          </a:prstGeom>
          <a:solidFill>
            <a:srgbClr val="CC66FF"/>
          </a:solidFill>
          <a:ln w="12700">
            <a:solidFill>
              <a:schemeClr val="tx1"/>
            </a:solidFill>
            <a:miter lim="800000"/>
            <a:headEnd type="none" w="sm" len="sm"/>
            <a:tailEnd type="none" w="sm" len="sm"/>
          </a:ln>
          <a:effectLst/>
        </p:spPr>
        <p:txBody>
          <a:bodyPr wrap="none" anchor="ctr"/>
          <a:lstStyle/>
          <a:p>
            <a:pPr algn="ctr"/>
            <a:r>
              <a:rPr lang="en-NZ" sz="1400" b="1"/>
              <a:t>Human </a:t>
            </a:r>
          </a:p>
          <a:p>
            <a:pPr algn="ctr"/>
            <a:r>
              <a:rPr lang="en-NZ" sz="1400" b="1"/>
              <a:t>Resources</a:t>
            </a:r>
            <a:endParaRPr lang="en-US" sz="1400" b="1"/>
          </a:p>
        </p:txBody>
      </p:sp>
      <p:sp>
        <p:nvSpPr>
          <p:cNvPr id="150536" name="Rectangle 8"/>
          <p:cNvSpPr>
            <a:spLocks noChangeArrowheads="1"/>
          </p:cNvSpPr>
          <p:nvPr/>
        </p:nvSpPr>
        <p:spPr bwMode="auto">
          <a:xfrm>
            <a:off x="2096172" y="1947864"/>
            <a:ext cx="1189944" cy="649287"/>
          </a:xfrm>
          <a:prstGeom prst="rect">
            <a:avLst/>
          </a:prstGeom>
          <a:solidFill>
            <a:schemeClr val="tx2"/>
          </a:solidFill>
          <a:ln w="12700">
            <a:solidFill>
              <a:schemeClr val="tx1"/>
            </a:solidFill>
            <a:miter lim="800000"/>
            <a:headEnd type="none" w="sm" len="sm"/>
            <a:tailEnd type="none" w="sm" len="sm"/>
          </a:ln>
          <a:effectLst/>
        </p:spPr>
        <p:txBody>
          <a:bodyPr wrap="none" anchor="ctr"/>
          <a:lstStyle/>
          <a:p>
            <a:pPr algn="ctr"/>
            <a:r>
              <a:rPr lang="en-NZ" sz="1400" b="1" dirty="0" smtClean="0"/>
              <a:t>Planning &amp;</a:t>
            </a:r>
          </a:p>
          <a:p>
            <a:pPr algn="ctr"/>
            <a:r>
              <a:rPr lang="en-NZ" sz="1400" b="1" dirty="0" smtClean="0"/>
              <a:t>Reporting</a:t>
            </a:r>
            <a:endParaRPr lang="en-US" sz="1400" b="1" dirty="0"/>
          </a:p>
        </p:txBody>
      </p:sp>
      <p:sp>
        <p:nvSpPr>
          <p:cNvPr id="150537" name="Text Box 9"/>
          <p:cNvSpPr txBox="1">
            <a:spLocks noChangeArrowheads="1"/>
          </p:cNvSpPr>
          <p:nvPr/>
        </p:nvSpPr>
        <p:spPr bwMode="auto">
          <a:xfrm>
            <a:off x="466141" y="1150938"/>
            <a:ext cx="3564054" cy="338554"/>
          </a:xfrm>
          <a:prstGeom prst="rect">
            <a:avLst/>
          </a:prstGeom>
          <a:noFill/>
          <a:ln w="12700">
            <a:noFill/>
            <a:miter lim="800000"/>
            <a:headEnd/>
            <a:tailEnd/>
          </a:ln>
          <a:effectLst/>
        </p:spPr>
        <p:txBody>
          <a:bodyPr wrap="none" anchor="ctr">
            <a:spAutoFit/>
          </a:bodyPr>
          <a:lstStyle/>
          <a:p>
            <a:pPr algn="ctr">
              <a:spcBef>
                <a:spcPct val="20000"/>
              </a:spcBef>
            </a:pPr>
            <a:r>
              <a:rPr lang="en-US" sz="1600" b="1" u="sng">
                <a:latin typeface="Arial" charset="0"/>
              </a:rPr>
              <a:t>Traditional Approach to Reporting </a:t>
            </a:r>
          </a:p>
        </p:txBody>
      </p:sp>
      <p:sp>
        <p:nvSpPr>
          <p:cNvPr id="150538" name="Text Box 10"/>
          <p:cNvSpPr txBox="1">
            <a:spLocks noChangeArrowheads="1"/>
          </p:cNvSpPr>
          <p:nvPr/>
        </p:nvSpPr>
        <p:spPr bwMode="auto">
          <a:xfrm>
            <a:off x="4293489" y="1150938"/>
            <a:ext cx="3821880" cy="338554"/>
          </a:xfrm>
          <a:prstGeom prst="rect">
            <a:avLst/>
          </a:prstGeom>
          <a:noFill/>
          <a:ln w="12700">
            <a:noFill/>
            <a:miter lim="800000"/>
            <a:headEnd/>
            <a:tailEnd/>
          </a:ln>
          <a:effectLst/>
        </p:spPr>
        <p:txBody>
          <a:bodyPr wrap="none" anchor="ctr">
            <a:spAutoFit/>
          </a:bodyPr>
          <a:lstStyle/>
          <a:p>
            <a:pPr algn="ctr">
              <a:spcBef>
                <a:spcPct val="20000"/>
              </a:spcBef>
            </a:pPr>
            <a:r>
              <a:rPr lang="en-US" sz="1600" b="1" u="sng" dirty="0">
                <a:latin typeface="Arial" charset="0"/>
              </a:rPr>
              <a:t>Enterprise </a:t>
            </a:r>
            <a:r>
              <a:rPr lang="en-US" sz="1600" b="1" u="sng" dirty="0" smtClean="0">
                <a:latin typeface="Arial" charset="0"/>
              </a:rPr>
              <a:t>Performance Management</a:t>
            </a:r>
            <a:endParaRPr lang="en-US" sz="1600" b="1" u="sng" dirty="0">
              <a:latin typeface="Arial" charset="0"/>
            </a:endParaRPr>
          </a:p>
        </p:txBody>
      </p:sp>
      <p:sp>
        <p:nvSpPr>
          <p:cNvPr id="150539" name="Rectangle 11"/>
          <p:cNvSpPr>
            <a:spLocks noChangeArrowheads="1"/>
          </p:cNvSpPr>
          <p:nvPr/>
        </p:nvSpPr>
        <p:spPr bwMode="auto">
          <a:xfrm>
            <a:off x="2078582" y="3000372"/>
            <a:ext cx="1207534" cy="635000"/>
          </a:xfrm>
          <a:prstGeom prst="rect">
            <a:avLst/>
          </a:prstGeom>
          <a:solidFill>
            <a:srgbClr val="CC66FF"/>
          </a:solidFill>
          <a:ln w="12700">
            <a:solidFill>
              <a:schemeClr val="tx1"/>
            </a:solidFill>
            <a:miter lim="800000"/>
            <a:headEnd type="none" w="sm" len="sm"/>
            <a:tailEnd type="none" w="sm" len="sm"/>
          </a:ln>
          <a:effectLst/>
        </p:spPr>
        <p:txBody>
          <a:bodyPr wrap="none" anchor="ctr"/>
          <a:lstStyle/>
          <a:p>
            <a:pPr algn="ctr"/>
            <a:r>
              <a:rPr lang="en-NZ" sz="1400" b="1" dirty="0" smtClean="0"/>
              <a:t>Planning &amp;</a:t>
            </a:r>
          </a:p>
          <a:p>
            <a:pPr algn="ctr"/>
            <a:r>
              <a:rPr lang="en-NZ" sz="1400" b="1" dirty="0" smtClean="0"/>
              <a:t>Reporting</a:t>
            </a:r>
            <a:endParaRPr lang="en-US" sz="1400" b="1" dirty="0"/>
          </a:p>
        </p:txBody>
      </p:sp>
      <p:sp>
        <p:nvSpPr>
          <p:cNvPr id="150540" name="Rectangle 12"/>
          <p:cNvSpPr>
            <a:spLocks noChangeArrowheads="1"/>
          </p:cNvSpPr>
          <p:nvPr/>
        </p:nvSpPr>
        <p:spPr bwMode="auto">
          <a:xfrm>
            <a:off x="2072719" y="4146550"/>
            <a:ext cx="1213397" cy="635000"/>
          </a:xfrm>
          <a:prstGeom prst="rect">
            <a:avLst/>
          </a:prstGeom>
          <a:solidFill>
            <a:srgbClr val="3399FF"/>
          </a:solidFill>
          <a:ln w="12700">
            <a:solidFill>
              <a:schemeClr val="tx1"/>
            </a:solidFill>
            <a:miter lim="800000"/>
            <a:headEnd type="none" w="sm" len="sm"/>
            <a:tailEnd type="none" w="sm" len="sm"/>
          </a:ln>
          <a:effectLst/>
        </p:spPr>
        <p:txBody>
          <a:bodyPr wrap="none" anchor="ctr"/>
          <a:lstStyle/>
          <a:p>
            <a:pPr algn="ctr"/>
            <a:r>
              <a:rPr lang="en-NZ" sz="1400" b="1" dirty="0" smtClean="0"/>
              <a:t>Planning &amp; </a:t>
            </a:r>
          </a:p>
          <a:p>
            <a:pPr algn="ctr"/>
            <a:r>
              <a:rPr lang="en-NZ" sz="1400" b="1" dirty="0" smtClean="0"/>
              <a:t>Reporting</a:t>
            </a:r>
            <a:endParaRPr lang="en-US" sz="1400" b="1" dirty="0"/>
          </a:p>
        </p:txBody>
      </p:sp>
      <p:sp>
        <p:nvSpPr>
          <p:cNvPr id="150541" name="Rectangle 13"/>
          <p:cNvSpPr>
            <a:spLocks noChangeArrowheads="1"/>
          </p:cNvSpPr>
          <p:nvPr/>
        </p:nvSpPr>
        <p:spPr bwMode="auto">
          <a:xfrm>
            <a:off x="2090309" y="5143512"/>
            <a:ext cx="1195807" cy="642942"/>
          </a:xfrm>
          <a:prstGeom prst="rect">
            <a:avLst/>
          </a:prstGeom>
          <a:solidFill>
            <a:schemeClr val="folHlink"/>
          </a:solidFill>
          <a:ln w="12700">
            <a:solidFill>
              <a:schemeClr val="tx1"/>
            </a:solidFill>
            <a:miter lim="800000"/>
            <a:headEnd type="none" w="sm" len="sm"/>
            <a:tailEnd type="none" w="sm" len="sm"/>
          </a:ln>
          <a:effectLst/>
        </p:spPr>
        <p:txBody>
          <a:bodyPr wrap="none" anchor="ctr"/>
          <a:lstStyle/>
          <a:p>
            <a:pPr algn="ctr"/>
            <a:r>
              <a:rPr lang="en-NZ" sz="1400" b="1" dirty="0" smtClean="0"/>
              <a:t>Planning &amp; </a:t>
            </a:r>
          </a:p>
          <a:p>
            <a:pPr algn="ctr"/>
            <a:r>
              <a:rPr lang="en-NZ" sz="1400" b="1" dirty="0" smtClean="0"/>
              <a:t>Reporting</a:t>
            </a:r>
            <a:endParaRPr lang="en-US" sz="1400" b="1" dirty="0"/>
          </a:p>
        </p:txBody>
      </p:sp>
      <p:sp>
        <p:nvSpPr>
          <p:cNvPr id="150542" name="Rectangle 14"/>
          <p:cNvSpPr>
            <a:spLocks noChangeArrowheads="1"/>
          </p:cNvSpPr>
          <p:nvPr/>
        </p:nvSpPr>
        <p:spPr bwMode="auto">
          <a:xfrm>
            <a:off x="4377042" y="1944688"/>
            <a:ext cx="1480513" cy="63976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en-NZ" sz="1400" b="1"/>
              <a:t>Sales &amp; </a:t>
            </a:r>
          </a:p>
          <a:p>
            <a:pPr algn="ctr"/>
            <a:r>
              <a:rPr lang="en-NZ" sz="1400" b="1"/>
              <a:t>Distribution</a:t>
            </a:r>
            <a:endParaRPr lang="en-US" sz="1400" b="1"/>
          </a:p>
        </p:txBody>
      </p:sp>
      <p:sp>
        <p:nvSpPr>
          <p:cNvPr id="150543" name="Rectangle 15"/>
          <p:cNvSpPr>
            <a:spLocks noChangeArrowheads="1"/>
          </p:cNvSpPr>
          <p:nvPr/>
        </p:nvSpPr>
        <p:spPr bwMode="auto">
          <a:xfrm>
            <a:off x="4385837" y="3027363"/>
            <a:ext cx="1451196" cy="639762"/>
          </a:xfrm>
          <a:prstGeom prst="rect">
            <a:avLst/>
          </a:prstGeom>
          <a:solidFill>
            <a:srgbClr val="FFFF00"/>
          </a:solidFill>
          <a:ln w="12700">
            <a:solidFill>
              <a:schemeClr val="tx1"/>
            </a:solidFill>
            <a:miter lim="800000"/>
            <a:headEnd type="none" w="sm" len="sm"/>
            <a:tailEnd type="none" w="sm" len="sm"/>
          </a:ln>
          <a:effectLst/>
        </p:spPr>
        <p:txBody>
          <a:bodyPr wrap="none" anchor="ctr"/>
          <a:lstStyle/>
          <a:p>
            <a:pPr algn="ctr"/>
            <a:r>
              <a:rPr lang="en-NZ" sz="1400" b="1"/>
              <a:t>Finance</a:t>
            </a:r>
            <a:endParaRPr lang="en-US" sz="1400" b="1"/>
          </a:p>
        </p:txBody>
      </p:sp>
      <p:sp>
        <p:nvSpPr>
          <p:cNvPr id="150544" name="Rectangle 16"/>
          <p:cNvSpPr>
            <a:spLocks noChangeArrowheads="1"/>
          </p:cNvSpPr>
          <p:nvPr/>
        </p:nvSpPr>
        <p:spPr bwMode="auto">
          <a:xfrm>
            <a:off x="4404893" y="4137026"/>
            <a:ext cx="1430674" cy="639763"/>
          </a:xfrm>
          <a:prstGeom prst="rect">
            <a:avLst/>
          </a:prstGeom>
          <a:solidFill>
            <a:srgbClr val="CC3300"/>
          </a:solidFill>
          <a:ln w="12700">
            <a:solidFill>
              <a:schemeClr val="tx1"/>
            </a:solidFill>
            <a:miter lim="800000"/>
            <a:headEnd type="none" w="sm" len="sm"/>
            <a:tailEnd type="none" w="sm" len="sm"/>
          </a:ln>
          <a:effectLst/>
        </p:spPr>
        <p:txBody>
          <a:bodyPr wrap="none" anchor="ctr"/>
          <a:lstStyle/>
          <a:p>
            <a:pPr algn="ctr"/>
            <a:r>
              <a:rPr lang="en-NZ" sz="1400" b="1"/>
              <a:t>Procurement</a:t>
            </a:r>
            <a:endParaRPr lang="en-US" sz="1400" b="1"/>
          </a:p>
        </p:txBody>
      </p:sp>
      <p:sp>
        <p:nvSpPr>
          <p:cNvPr id="150545" name="Rectangle 17"/>
          <p:cNvSpPr>
            <a:spLocks noChangeArrowheads="1"/>
          </p:cNvSpPr>
          <p:nvPr/>
        </p:nvSpPr>
        <p:spPr bwMode="auto">
          <a:xfrm>
            <a:off x="4423949" y="5153026"/>
            <a:ext cx="1430674" cy="639763"/>
          </a:xfrm>
          <a:prstGeom prst="rect">
            <a:avLst/>
          </a:prstGeom>
          <a:solidFill>
            <a:srgbClr val="CC66FF"/>
          </a:solidFill>
          <a:ln w="12700">
            <a:solidFill>
              <a:schemeClr val="tx1"/>
            </a:solidFill>
            <a:miter lim="800000"/>
            <a:headEnd type="none" w="sm" len="sm"/>
            <a:tailEnd type="none" w="sm" len="sm"/>
          </a:ln>
          <a:effectLst/>
        </p:spPr>
        <p:txBody>
          <a:bodyPr wrap="none" anchor="ctr"/>
          <a:lstStyle/>
          <a:p>
            <a:pPr algn="ctr"/>
            <a:r>
              <a:rPr lang="en-NZ" sz="1400" b="1"/>
              <a:t>Human </a:t>
            </a:r>
          </a:p>
          <a:p>
            <a:pPr algn="ctr"/>
            <a:r>
              <a:rPr lang="en-NZ" sz="1400" b="1"/>
              <a:t>Resources</a:t>
            </a:r>
            <a:endParaRPr lang="en-US" sz="1400" b="1"/>
          </a:p>
        </p:txBody>
      </p:sp>
      <p:sp>
        <p:nvSpPr>
          <p:cNvPr id="150547" name="Line 19"/>
          <p:cNvSpPr>
            <a:spLocks noChangeShapeType="1"/>
          </p:cNvSpPr>
          <p:nvPr/>
        </p:nvSpPr>
        <p:spPr bwMode="auto">
          <a:xfrm>
            <a:off x="5861953" y="2265364"/>
            <a:ext cx="513049" cy="1565275"/>
          </a:xfrm>
          <a:prstGeom prst="line">
            <a:avLst/>
          </a:prstGeom>
          <a:noFill/>
          <a:ln w="12700">
            <a:solidFill>
              <a:schemeClr val="tx1"/>
            </a:solidFill>
            <a:round/>
            <a:headEnd type="triangle" w="sm" len="sm"/>
            <a:tailEnd type="triangle" w="sm" len="sm"/>
          </a:ln>
          <a:effectLst/>
        </p:spPr>
        <p:txBody>
          <a:bodyPr/>
          <a:lstStyle/>
          <a:p>
            <a:endParaRPr lang="en-NZ"/>
          </a:p>
        </p:txBody>
      </p:sp>
      <p:sp>
        <p:nvSpPr>
          <p:cNvPr id="150548" name="Line 20"/>
          <p:cNvSpPr>
            <a:spLocks noChangeShapeType="1"/>
          </p:cNvSpPr>
          <p:nvPr/>
        </p:nvSpPr>
        <p:spPr bwMode="auto">
          <a:xfrm>
            <a:off x="5837033" y="3325813"/>
            <a:ext cx="551161" cy="517525"/>
          </a:xfrm>
          <a:prstGeom prst="line">
            <a:avLst/>
          </a:prstGeom>
          <a:noFill/>
          <a:ln w="12700">
            <a:solidFill>
              <a:schemeClr val="tx1"/>
            </a:solidFill>
            <a:round/>
            <a:headEnd type="triangle" w="sm" len="sm"/>
            <a:tailEnd type="triangle" w="sm" len="sm"/>
          </a:ln>
          <a:effectLst/>
        </p:spPr>
        <p:txBody>
          <a:bodyPr/>
          <a:lstStyle/>
          <a:p>
            <a:endParaRPr lang="en-NZ"/>
          </a:p>
        </p:txBody>
      </p:sp>
      <p:sp>
        <p:nvSpPr>
          <p:cNvPr id="150549" name="Line 21"/>
          <p:cNvSpPr>
            <a:spLocks noChangeShapeType="1"/>
          </p:cNvSpPr>
          <p:nvPr/>
        </p:nvSpPr>
        <p:spPr bwMode="auto">
          <a:xfrm flipV="1">
            <a:off x="5837033" y="3856038"/>
            <a:ext cx="537969" cy="596900"/>
          </a:xfrm>
          <a:prstGeom prst="line">
            <a:avLst/>
          </a:prstGeom>
          <a:noFill/>
          <a:ln w="12700">
            <a:solidFill>
              <a:schemeClr val="tx1"/>
            </a:solidFill>
            <a:round/>
            <a:headEnd type="triangle" w="sm" len="sm"/>
            <a:tailEnd type="triangle" w="sm" len="sm"/>
          </a:ln>
          <a:effectLst/>
        </p:spPr>
        <p:txBody>
          <a:bodyPr/>
          <a:lstStyle/>
          <a:p>
            <a:endParaRPr lang="en-NZ"/>
          </a:p>
        </p:txBody>
      </p:sp>
      <p:sp>
        <p:nvSpPr>
          <p:cNvPr id="150550" name="Line 22"/>
          <p:cNvSpPr>
            <a:spLocks noChangeShapeType="1"/>
          </p:cNvSpPr>
          <p:nvPr/>
        </p:nvSpPr>
        <p:spPr bwMode="auto">
          <a:xfrm flipV="1">
            <a:off x="5848760" y="3910013"/>
            <a:ext cx="514515" cy="1549400"/>
          </a:xfrm>
          <a:prstGeom prst="line">
            <a:avLst/>
          </a:prstGeom>
          <a:noFill/>
          <a:ln w="12700">
            <a:solidFill>
              <a:schemeClr val="tx1"/>
            </a:solidFill>
            <a:round/>
            <a:headEnd type="triangle" w="sm" len="sm"/>
            <a:tailEnd type="triangle" w="sm" len="sm"/>
          </a:ln>
          <a:effectLst/>
        </p:spPr>
        <p:txBody>
          <a:bodyPr/>
          <a:lstStyle/>
          <a:p>
            <a:endParaRPr lang="en-NZ"/>
          </a:p>
        </p:txBody>
      </p:sp>
      <p:sp>
        <p:nvSpPr>
          <p:cNvPr id="150554" name="Rectangle 26"/>
          <p:cNvSpPr>
            <a:spLocks noChangeArrowheads="1"/>
          </p:cNvSpPr>
          <p:nvPr/>
        </p:nvSpPr>
        <p:spPr bwMode="auto">
          <a:xfrm>
            <a:off x="6389661" y="3416300"/>
            <a:ext cx="1245976" cy="749300"/>
          </a:xfrm>
          <a:prstGeom prst="rect">
            <a:avLst/>
          </a:prstGeom>
          <a:solidFill>
            <a:srgbClr val="3399FF"/>
          </a:solidFill>
          <a:ln w="12700">
            <a:solidFill>
              <a:schemeClr val="tx1"/>
            </a:solidFill>
            <a:miter lim="800000"/>
            <a:headEnd type="none" w="sm" len="sm"/>
            <a:tailEnd type="none" w="sm" len="sm"/>
          </a:ln>
          <a:effectLst/>
        </p:spPr>
        <p:txBody>
          <a:bodyPr wrap="none" anchor="ctr"/>
          <a:lstStyle/>
          <a:p>
            <a:pPr algn="ctr"/>
            <a:r>
              <a:rPr lang="en-NZ" sz="1400" b="1" dirty="0" smtClean="0"/>
              <a:t>Integrated</a:t>
            </a:r>
          </a:p>
          <a:p>
            <a:pPr algn="ctr"/>
            <a:r>
              <a:rPr lang="en-NZ" sz="1400" b="1" dirty="0" smtClean="0"/>
              <a:t>Planning</a:t>
            </a:r>
          </a:p>
          <a:p>
            <a:pPr algn="ctr"/>
            <a:r>
              <a:rPr lang="en-NZ" sz="1400" b="1" dirty="0" smtClean="0"/>
              <a:t>&amp; Reporting</a:t>
            </a:r>
            <a:endParaRPr lang="en-US" sz="1400" b="1" dirty="0"/>
          </a:p>
        </p:txBody>
      </p:sp>
      <p:sp>
        <p:nvSpPr>
          <p:cNvPr id="150555" name="Line 27"/>
          <p:cNvSpPr>
            <a:spLocks noChangeShapeType="1"/>
          </p:cNvSpPr>
          <p:nvPr/>
        </p:nvSpPr>
        <p:spPr bwMode="auto">
          <a:xfrm>
            <a:off x="4173288" y="1487489"/>
            <a:ext cx="0" cy="4581525"/>
          </a:xfrm>
          <a:prstGeom prst="line">
            <a:avLst/>
          </a:prstGeom>
          <a:noFill/>
          <a:ln w="12700">
            <a:solidFill>
              <a:schemeClr val="tx1"/>
            </a:solidFill>
            <a:round/>
            <a:headEnd type="none" w="sm" len="sm"/>
            <a:tailEnd type="none" w="sm" len="sm"/>
          </a:ln>
          <a:effectLst/>
        </p:spPr>
        <p:txBody>
          <a:bodyPr/>
          <a:lstStyle/>
          <a:p>
            <a:endParaRPr lang="en-NZ"/>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60375" y="841375"/>
            <a:ext cx="3656013" cy="2089150"/>
            <a:chOff x="2752" y="1286"/>
            <a:chExt cx="2928" cy="1673"/>
          </a:xfrm>
        </p:grpSpPr>
        <p:pic>
          <p:nvPicPr>
            <p:cNvPr id="1125379" name="Picture 3" descr="dashboards2"/>
            <p:cNvPicPr>
              <a:picLocks noChangeAspect="1" noChangeArrowheads="1"/>
            </p:cNvPicPr>
            <p:nvPr/>
          </p:nvPicPr>
          <p:blipFill>
            <a:blip r:embed="rId3"/>
            <a:srcRect t="26305"/>
            <a:stretch>
              <a:fillRect/>
            </a:stretch>
          </p:blipFill>
          <p:spPr bwMode="auto">
            <a:xfrm>
              <a:off x="2752" y="1292"/>
              <a:ext cx="2928" cy="1667"/>
            </a:xfrm>
            <a:prstGeom prst="rect">
              <a:avLst/>
            </a:prstGeom>
            <a:noFill/>
          </p:spPr>
        </p:pic>
        <p:pic>
          <p:nvPicPr>
            <p:cNvPr id="1125380" name="Picture 4" descr="app1223"/>
            <p:cNvPicPr>
              <a:picLocks noChangeAspect="1" noChangeArrowheads="1"/>
            </p:cNvPicPr>
            <p:nvPr/>
          </p:nvPicPr>
          <p:blipFill>
            <a:blip r:embed="rId4">
              <a:grayscl/>
            </a:blip>
            <a:srcRect t="43925" r="16331"/>
            <a:stretch>
              <a:fillRect/>
            </a:stretch>
          </p:blipFill>
          <p:spPr bwMode="auto">
            <a:xfrm>
              <a:off x="2932" y="1286"/>
              <a:ext cx="2558" cy="1278"/>
            </a:xfrm>
            <a:prstGeom prst="rect">
              <a:avLst/>
            </a:prstGeom>
            <a:noFill/>
            <a:ln w="9525">
              <a:noFill/>
              <a:miter lim="800000"/>
              <a:headEnd/>
              <a:tailEnd/>
            </a:ln>
          </p:spPr>
        </p:pic>
      </p:grpSp>
      <p:sp>
        <p:nvSpPr>
          <p:cNvPr id="1125381" name="Rectangle 5"/>
          <p:cNvSpPr>
            <a:spLocks noGrp="1" noChangeArrowheads="1"/>
          </p:cNvSpPr>
          <p:nvPr>
            <p:ph type="title"/>
          </p:nvPr>
        </p:nvSpPr>
        <p:spPr>
          <a:xfrm>
            <a:off x="228600" y="-119063"/>
            <a:ext cx="8567738" cy="914401"/>
          </a:xfrm>
        </p:spPr>
        <p:txBody>
          <a:bodyPr/>
          <a:lstStyle/>
          <a:p>
            <a:r>
              <a:rPr lang="en-US" sz="3200" dirty="0"/>
              <a:t>Current Best Practices </a:t>
            </a:r>
            <a:r>
              <a:rPr lang="en-US" sz="3200" dirty="0" smtClean="0"/>
              <a:t>EPM – </a:t>
            </a:r>
            <a:r>
              <a:rPr lang="en-US" sz="3200" dirty="0"/>
              <a:t>The Spreadsheet</a:t>
            </a:r>
          </a:p>
        </p:txBody>
      </p:sp>
      <p:sp>
        <p:nvSpPr>
          <p:cNvPr id="1125382" name="Rectangle 6"/>
          <p:cNvSpPr>
            <a:spLocks noGrp="1" noChangeArrowheads="1"/>
          </p:cNvSpPr>
          <p:nvPr>
            <p:ph type="body" idx="1"/>
          </p:nvPr>
        </p:nvSpPr>
        <p:spPr>
          <a:xfrm>
            <a:off x="581025" y="3028950"/>
            <a:ext cx="3605213" cy="3482975"/>
          </a:xfrm>
        </p:spPr>
        <p:txBody>
          <a:bodyPr/>
          <a:lstStyle/>
          <a:p>
            <a:r>
              <a:rPr lang="en-US" sz="1600" dirty="0"/>
              <a:t>Most common solution for </a:t>
            </a:r>
            <a:br>
              <a:rPr lang="en-US" sz="1600" dirty="0"/>
            </a:br>
            <a:r>
              <a:rPr lang="en-US" sz="1600" dirty="0" smtClean="0"/>
              <a:t>planning, reporting </a:t>
            </a:r>
            <a:r>
              <a:rPr lang="en-US" sz="1600" dirty="0"/>
              <a:t>&amp; analysis</a:t>
            </a:r>
          </a:p>
          <a:p>
            <a:r>
              <a:rPr lang="en-US" sz="1600" dirty="0"/>
              <a:t>Error-prone</a:t>
            </a:r>
          </a:p>
          <a:p>
            <a:r>
              <a:rPr lang="en-US" sz="1600" dirty="0"/>
              <a:t>Non-collaborative</a:t>
            </a:r>
          </a:p>
          <a:p>
            <a:r>
              <a:rPr lang="en-US" sz="1600" dirty="0"/>
              <a:t>Maintenance intensive</a:t>
            </a:r>
          </a:p>
          <a:p>
            <a:r>
              <a:rPr lang="en-US" sz="1600" dirty="0"/>
              <a:t>Fragile, easy to break</a:t>
            </a:r>
          </a:p>
          <a:p>
            <a:r>
              <a:rPr lang="en-US" sz="1600" dirty="0"/>
              <a:t>Little centralized control</a:t>
            </a:r>
          </a:p>
          <a:p>
            <a:r>
              <a:rPr lang="en-US" sz="1600" dirty="0"/>
              <a:t>Poor data integrity—audit trails</a:t>
            </a:r>
          </a:p>
          <a:p>
            <a:r>
              <a:rPr lang="en-US" sz="1600" dirty="0"/>
              <a:t>Unmanageable consolidation</a:t>
            </a:r>
          </a:p>
          <a:p>
            <a:r>
              <a:rPr lang="en-US" sz="1600" dirty="0"/>
              <a:t>Lack of security</a:t>
            </a:r>
          </a:p>
        </p:txBody>
      </p:sp>
      <p:sp>
        <p:nvSpPr>
          <p:cNvPr id="1125383" name="Rectangle 7"/>
          <p:cNvSpPr>
            <a:spLocks noChangeArrowheads="1"/>
          </p:cNvSpPr>
          <p:nvPr/>
        </p:nvSpPr>
        <p:spPr bwMode="auto">
          <a:xfrm>
            <a:off x="242888" y="682625"/>
            <a:ext cx="4238625" cy="5659438"/>
          </a:xfrm>
          <a:prstGeom prst="rect">
            <a:avLst/>
          </a:prstGeom>
          <a:noFill/>
          <a:ln w="28575">
            <a:solidFill>
              <a:schemeClr val="bg1"/>
            </a:solidFill>
            <a:miter lim="800000"/>
            <a:headEnd/>
            <a:tailEnd/>
          </a:ln>
          <a:effectLst/>
        </p:spPr>
        <p:txBody>
          <a:bodyPr wrap="none" anchor="ctr"/>
          <a:lstStyle/>
          <a:p>
            <a:endParaRPr lang="en-NZ"/>
          </a:p>
        </p:txBody>
      </p:sp>
      <p:pic>
        <p:nvPicPr>
          <p:cNvPr id="1125384" name="Picture 8" descr="SSUseageSkyHigh"/>
          <p:cNvPicPr>
            <a:picLocks noChangeAspect="1" noChangeArrowheads="1"/>
          </p:cNvPicPr>
          <p:nvPr/>
        </p:nvPicPr>
        <p:blipFill>
          <a:blip r:embed="rId5"/>
          <a:srcRect/>
          <a:stretch>
            <a:fillRect/>
          </a:stretch>
        </p:blipFill>
        <p:spPr bwMode="auto">
          <a:xfrm>
            <a:off x="4572000" y="1000108"/>
            <a:ext cx="3906485" cy="5214954"/>
          </a:xfrm>
          <a:prstGeom prst="rect">
            <a:avLst/>
          </a:prstGeom>
          <a:noFill/>
        </p:spPr>
      </p:pic>
      <p:pic>
        <p:nvPicPr>
          <p:cNvPr id="1125385" name="Picture 9" descr="SSUseageSkyHighPLAIN"/>
          <p:cNvPicPr>
            <a:picLocks noChangeAspect="1" noChangeArrowheads="1"/>
          </p:cNvPicPr>
          <p:nvPr/>
        </p:nvPicPr>
        <p:blipFill>
          <a:blip r:embed="rId6"/>
          <a:srcRect/>
          <a:stretch>
            <a:fillRect/>
          </a:stretch>
        </p:blipFill>
        <p:spPr bwMode="auto">
          <a:xfrm>
            <a:off x="9398000" y="669925"/>
            <a:ext cx="4260850" cy="5688013"/>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30" name="Rectangle 2"/>
          <p:cNvSpPr>
            <a:spLocks noGrp="1" noChangeArrowheads="1"/>
          </p:cNvSpPr>
          <p:nvPr>
            <p:ph type="title"/>
          </p:nvPr>
        </p:nvSpPr>
        <p:spPr>
          <a:xfrm>
            <a:off x="285720" y="0"/>
            <a:ext cx="8358246" cy="1143000"/>
          </a:xfrm>
          <a:noFill/>
          <a:ln/>
        </p:spPr>
        <p:txBody>
          <a:bodyPr/>
          <a:lstStyle/>
          <a:p>
            <a:pPr>
              <a:lnSpc>
                <a:spcPct val="85000"/>
              </a:lnSpc>
            </a:pPr>
            <a:r>
              <a:rPr lang="en-US" sz="2800" dirty="0"/>
              <a:t>Oracle’s Enterprise Performance Management System</a:t>
            </a:r>
          </a:p>
        </p:txBody>
      </p:sp>
      <p:grpSp>
        <p:nvGrpSpPr>
          <p:cNvPr id="3" name="Group 4"/>
          <p:cNvGrpSpPr>
            <a:grpSpLocks/>
          </p:cNvGrpSpPr>
          <p:nvPr/>
        </p:nvGrpSpPr>
        <p:grpSpPr bwMode="auto">
          <a:xfrm>
            <a:off x="685800" y="1273175"/>
            <a:ext cx="8067676" cy="871538"/>
            <a:chOff x="432" y="777"/>
            <a:chExt cx="5082" cy="549"/>
          </a:xfrm>
          <a:solidFill>
            <a:srgbClr val="FF0000"/>
          </a:solidFill>
        </p:grpSpPr>
        <p:sp>
          <p:nvSpPr>
            <p:cNvPr id="1225733" name="Rectangle 5"/>
            <p:cNvSpPr>
              <a:spLocks noChangeArrowheads="1"/>
            </p:cNvSpPr>
            <p:nvPr/>
          </p:nvSpPr>
          <p:spPr bwMode="auto">
            <a:xfrm>
              <a:off x="432" y="777"/>
              <a:ext cx="5082" cy="549"/>
            </a:xfrm>
            <a:prstGeom prst="rect">
              <a:avLst/>
            </a:prstGeom>
            <a:grpFill/>
            <a:ln w="9525">
              <a:noFill/>
              <a:miter lim="800000"/>
              <a:headEnd/>
              <a:tailEnd/>
            </a:ln>
            <a:effectLst/>
          </p:spPr>
          <p:txBody>
            <a:bodyPr lIns="92075" tIns="46038" rIns="92075" bIns="46038" anchor="ctr">
              <a:spAutoFit/>
            </a:bodyPr>
            <a:lstStyle/>
            <a:p>
              <a:endParaRPr lang="en-NZ"/>
            </a:p>
          </p:txBody>
        </p:sp>
        <p:sp>
          <p:nvSpPr>
            <p:cNvPr id="1225734" name="Text Box 6">
              <a:hlinkHover r:id="rId4" action="ppaction://hlinksldjump"/>
            </p:cNvPr>
            <p:cNvSpPr txBox="1">
              <a:spLocks noChangeArrowheads="1"/>
            </p:cNvSpPr>
            <p:nvPr/>
          </p:nvSpPr>
          <p:spPr bwMode="auto">
            <a:xfrm>
              <a:off x="2177" y="920"/>
              <a:ext cx="1558" cy="291"/>
            </a:xfrm>
            <a:prstGeom prst="rect">
              <a:avLst/>
            </a:prstGeom>
            <a:grpFill/>
            <a:ln w="9525" algn="ctr">
              <a:noFill/>
              <a:miter lim="800000"/>
              <a:headEnd/>
              <a:tailEnd/>
            </a:ln>
            <a:effectLst/>
          </p:spPr>
          <p:txBody>
            <a:bodyPr wrap="none" lIns="92075" tIns="46038" rIns="92075" bIns="46038">
              <a:spAutoFit/>
            </a:bodyPr>
            <a:lstStyle/>
            <a:p>
              <a:pPr marL="119063" indent="-119063"/>
              <a:r>
                <a:rPr lang="en-US" dirty="0" smtClean="0">
                  <a:solidFill>
                    <a:schemeClr val="bg1"/>
                  </a:solidFill>
                </a:rPr>
                <a:t>EPM Workspace</a:t>
              </a:r>
              <a:endParaRPr lang="en-US" dirty="0">
                <a:solidFill>
                  <a:schemeClr val="bg1"/>
                </a:solidFill>
              </a:endParaRPr>
            </a:p>
          </p:txBody>
        </p:sp>
      </p:grpSp>
      <p:sp>
        <p:nvSpPr>
          <p:cNvPr id="1225735" name="Rectangle 7"/>
          <p:cNvSpPr>
            <a:spLocks noChangeArrowheads="1"/>
          </p:cNvSpPr>
          <p:nvPr/>
        </p:nvSpPr>
        <p:spPr bwMode="auto">
          <a:xfrm>
            <a:off x="642910" y="5853113"/>
            <a:ext cx="1228725" cy="285750"/>
          </a:xfrm>
          <a:prstGeom prst="rect">
            <a:avLst/>
          </a:prstGeom>
          <a:noFill/>
          <a:ln w="9525">
            <a:noFill/>
            <a:miter lim="800000"/>
            <a:headEnd/>
            <a:tailEnd/>
          </a:ln>
          <a:effectLst/>
        </p:spPr>
        <p:txBody>
          <a:bodyPr lIns="0" tIns="0" rIns="0" bIns="0">
            <a:spAutoFit/>
          </a:bodyPr>
          <a:lstStyle/>
          <a:p>
            <a:pPr eaLnBrk="0" hangingPunct="0">
              <a:lnSpc>
                <a:spcPct val="85000"/>
              </a:lnSpc>
              <a:spcBef>
                <a:spcPct val="0"/>
              </a:spcBef>
              <a:buClrTx/>
            </a:pPr>
            <a:r>
              <a:rPr lang="en-US" sz="1100" dirty="0"/>
              <a:t>OLTP &amp; ODS</a:t>
            </a:r>
          </a:p>
          <a:p>
            <a:pPr eaLnBrk="0" hangingPunct="0">
              <a:lnSpc>
                <a:spcPct val="85000"/>
              </a:lnSpc>
              <a:spcBef>
                <a:spcPct val="0"/>
              </a:spcBef>
              <a:buClrTx/>
            </a:pPr>
            <a:r>
              <a:rPr lang="en-US" sz="1100" dirty="0"/>
              <a:t>Systems</a:t>
            </a:r>
            <a:endParaRPr lang="en-US" sz="1200" dirty="0"/>
          </a:p>
        </p:txBody>
      </p:sp>
      <p:sp>
        <p:nvSpPr>
          <p:cNvPr id="1225736" name="Rectangle 8"/>
          <p:cNvSpPr>
            <a:spLocks noChangeArrowheads="1"/>
          </p:cNvSpPr>
          <p:nvPr/>
        </p:nvSpPr>
        <p:spPr bwMode="auto">
          <a:xfrm>
            <a:off x="2092298" y="5848350"/>
            <a:ext cx="1376363" cy="285750"/>
          </a:xfrm>
          <a:prstGeom prst="rect">
            <a:avLst/>
          </a:prstGeom>
          <a:noFill/>
          <a:ln w="9525">
            <a:noFill/>
            <a:miter lim="800000"/>
            <a:headEnd/>
            <a:tailEnd/>
          </a:ln>
          <a:effectLst/>
        </p:spPr>
        <p:txBody>
          <a:bodyPr lIns="0" tIns="0" rIns="0" bIns="0">
            <a:spAutoFit/>
          </a:bodyPr>
          <a:lstStyle/>
          <a:p>
            <a:pPr eaLnBrk="0" hangingPunct="0">
              <a:lnSpc>
                <a:spcPct val="85000"/>
              </a:lnSpc>
              <a:spcBef>
                <a:spcPct val="0"/>
              </a:spcBef>
              <a:buClrTx/>
            </a:pPr>
            <a:r>
              <a:rPr lang="en-US" sz="1100" dirty="0"/>
              <a:t>Data Warehouse</a:t>
            </a:r>
          </a:p>
          <a:p>
            <a:pPr eaLnBrk="0" hangingPunct="0">
              <a:lnSpc>
                <a:spcPct val="85000"/>
              </a:lnSpc>
              <a:spcBef>
                <a:spcPct val="0"/>
              </a:spcBef>
              <a:buClrTx/>
            </a:pPr>
            <a:r>
              <a:rPr lang="en-US" sz="1100" dirty="0"/>
              <a:t>Data Mart</a:t>
            </a:r>
            <a:endParaRPr lang="en-US" sz="1200" dirty="0"/>
          </a:p>
        </p:txBody>
      </p:sp>
      <p:sp>
        <p:nvSpPr>
          <p:cNvPr id="1225737" name="Rectangle 9"/>
          <p:cNvSpPr>
            <a:spLocks noChangeArrowheads="1"/>
          </p:cNvSpPr>
          <p:nvPr/>
        </p:nvSpPr>
        <p:spPr bwMode="auto">
          <a:xfrm>
            <a:off x="4684713" y="5853113"/>
            <a:ext cx="1797050" cy="285750"/>
          </a:xfrm>
          <a:prstGeom prst="rect">
            <a:avLst/>
          </a:prstGeom>
          <a:noFill/>
          <a:ln w="9525">
            <a:noFill/>
            <a:miter lim="800000"/>
            <a:headEnd/>
            <a:tailEnd/>
          </a:ln>
          <a:effectLst/>
        </p:spPr>
        <p:txBody>
          <a:bodyPr lIns="0" tIns="0" rIns="0" bIns="0">
            <a:spAutoFit/>
          </a:bodyPr>
          <a:lstStyle/>
          <a:p>
            <a:pPr eaLnBrk="0" hangingPunct="0">
              <a:lnSpc>
                <a:spcPct val="85000"/>
              </a:lnSpc>
              <a:spcBef>
                <a:spcPct val="0"/>
              </a:spcBef>
              <a:buClrTx/>
            </a:pPr>
            <a:r>
              <a:rPr lang="en-US" sz="1100" dirty="0"/>
              <a:t>SAP, Oracle, Siebel,</a:t>
            </a:r>
          </a:p>
          <a:p>
            <a:pPr eaLnBrk="0" hangingPunct="0">
              <a:lnSpc>
                <a:spcPct val="85000"/>
              </a:lnSpc>
              <a:spcBef>
                <a:spcPct val="0"/>
              </a:spcBef>
              <a:buClrTx/>
            </a:pPr>
            <a:r>
              <a:rPr lang="en-US" sz="1100" dirty="0"/>
              <a:t>PeopleSoft, Custom</a:t>
            </a:r>
            <a:endParaRPr lang="en-US" sz="1200" dirty="0"/>
          </a:p>
        </p:txBody>
      </p:sp>
      <p:graphicFrame>
        <p:nvGraphicFramePr>
          <p:cNvPr id="1225738" name="Object 10"/>
          <p:cNvGraphicFramePr>
            <a:graphicFrameLocks/>
          </p:cNvGraphicFramePr>
          <p:nvPr/>
        </p:nvGraphicFramePr>
        <p:xfrm>
          <a:off x="6697663" y="5195888"/>
          <a:ext cx="576263" cy="576263"/>
        </p:xfrm>
        <a:graphic>
          <a:graphicData uri="http://schemas.openxmlformats.org/presentationml/2006/ole">
            <p:oleObj spid="_x0000_s59394" name="Photo Editor Photo" r:id="rId5" imgW="1638529" imgH="2114845" progId="">
              <p:embed/>
            </p:oleObj>
          </a:graphicData>
        </a:graphic>
      </p:graphicFrame>
      <p:sp>
        <p:nvSpPr>
          <p:cNvPr id="1225739" name="Rectangle 11"/>
          <p:cNvSpPr>
            <a:spLocks noChangeArrowheads="1"/>
          </p:cNvSpPr>
          <p:nvPr/>
        </p:nvSpPr>
        <p:spPr bwMode="auto">
          <a:xfrm>
            <a:off x="6704013" y="5856288"/>
            <a:ext cx="579438" cy="285750"/>
          </a:xfrm>
          <a:prstGeom prst="rect">
            <a:avLst/>
          </a:prstGeom>
          <a:noFill/>
          <a:ln w="9525">
            <a:noFill/>
            <a:miter lim="800000"/>
            <a:headEnd/>
            <a:tailEnd/>
          </a:ln>
          <a:effectLst/>
        </p:spPr>
        <p:txBody>
          <a:bodyPr lIns="0" tIns="0" rIns="0" bIns="0">
            <a:spAutoFit/>
          </a:bodyPr>
          <a:lstStyle/>
          <a:p>
            <a:pPr eaLnBrk="0" hangingPunct="0">
              <a:lnSpc>
                <a:spcPct val="85000"/>
              </a:lnSpc>
              <a:spcBef>
                <a:spcPct val="0"/>
              </a:spcBef>
              <a:buClrTx/>
            </a:pPr>
            <a:r>
              <a:rPr lang="en-US" sz="1100" dirty="0"/>
              <a:t>Excel</a:t>
            </a:r>
          </a:p>
          <a:p>
            <a:pPr eaLnBrk="0" hangingPunct="0">
              <a:lnSpc>
                <a:spcPct val="85000"/>
              </a:lnSpc>
              <a:spcBef>
                <a:spcPct val="0"/>
              </a:spcBef>
              <a:buClrTx/>
            </a:pPr>
            <a:r>
              <a:rPr lang="en-US" sz="1100" dirty="0"/>
              <a:t>XML</a:t>
            </a:r>
            <a:endParaRPr lang="en-US" sz="1200" dirty="0"/>
          </a:p>
        </p:txBody>
      </p:sp>
      <p:sp>
        <p:nvSpPr>
          <p:cNvPr id="1225740" name="Rectangle 12"/>
          <p:cNvSpPr>
            <a:spLocks noChangeArrowheads="1"/>
          </p:cNvSpPr>
          <p:nvPr/>
        </p:nvSpPr>
        <p:spPr bwMode="auto">
          <a:xfrm>
            <a:off x="7786710" y="5929330"/>
            <a:ext cx="860425" cy="285750"/>
          </a:xfrm>
          <a:prstGeom prst="rect">
            <a:avLst/>
          </a:prstGeom>
          <a:noFill/>
          <a:ln w="9525">
            <a:noFill/>
            <a:miter lim="800000"/>
            <a:headEnd/>
            <a:tailEnd/>
          </a:ln>
          <a:effectLst/>
        </p:spPr>
        <p:txBody>
          <a:bodyPr lIns="0" tIns="0" rIns="0" bIns="0">
            <a:spAutoFit/>
          </a:bodyPr>
          <a:lstStyle/>
          <a:p>
            <a:pPr eaLnBrk="0" hangingPunct="0">
              <a:lnSpc>
                <a:spcPct val="85000"/>
              </a:lnSpc>
              <a:spcBef>
                <a:spcPct val="0"/>
              </a:spcBef>
              <a:buClrTx/>
            </a:pPr>
            <a:r>
              <a:rPr lang="en-US" sz="1100" dirty="0"/>
              <a:t>Business</a:t>
            </a:r>
          </a:p>
          <a:p>
            <a:pPr eaLnBrk="0" hangingPunct="0">
              <a:lnSpc>
                <a:spcPct val="85000"/>
              </a:lnSpc>
              <a:spcBef>
                <a:spcPct val="0"/>
              </a:spcBef>
              <a:buClrTx/>
            </a:pPr>
            <a:r>
              <a:rPr lang="en-US" sz="1100" dirty="0"/>
              <a:t>Process</a:t>
            </a:r>
            <a:endParaRPr lang="en-US" sz="1200" dirty="0"/>
          </a:p>
        </p:txBody>
      </p:sp>
      <p:sp>
        <p:nvSpPr>
          <p:cNvPr id="1225741" name="Rectangle 13"/>
          <p:cNvSpPr>
            <a:spLocks noChangeArrowheads="1"/>
          </p:cNvSpPr>
          <p:nvPr/>
        </p:nvSpPr>
        <p:spPr bwMode="auto">
          <a:xfrm>
            <a:off x="3830638" y="5811838"/>
            <a:ext cx="565150" cy="227013"/>
          </a:xfrm>
          <a:prstGeom prst="rect">
            <a:avLst/>
          </a:prstGeom>
          <a:noFill/>
          <a:ln w="9525">
            <a:noFill/>
            <a:miter lim="800000"/>
            <a:headEnd/>
            <a:tailEnd/>
          </a:ln>
          <a:effectLst/>
        </p:spPr>
        <p:txBody>
          <a:bodyPr wrap="none">
            <a:spAutoFit/>
          </a:bodyPr>
          <a:lstStyle/>
          <a:p>
            <a:pPr eaLnBrk="0" hangingPunct="0">
              <a:lnSpc>
                <a:spcPct val="80000"/>
              </a:lnSpc>
              <a:spcBef>
                <a:spcPct val="0"/>
              </a:spcBef>
              <a:buClrTx/>
            </a:pPr>
            <a:r>
              <a:rPr lang="en-US" sz="1100" dirty="0"/>
              <a:t>OLAP</a:t>
            </a:r>
            <a:endParaRPr lang="en-US" sz="1200" dirty="0"/>
          </a:p>
        </p:txBody>
      </p:sp>
      <p:grpSp>
        <p:nvGrpSpPr>
          <p:cNvPr id="4" name="Group 14"/>
          <p:cNvGrpSpPr>
            <a:grpSpLocks/>
          </p:cNvGrpSpPr>
          <p:nvPr/>
        </p:nvGrpSpPr>
        <p:grpSpPr bwMode="auto">
          <a:xfrm>
            <a:off x="685800" y="4186238"/>
            <a:ext cx="8067675" cy="871538"/>
            <a:chOff x="437" y="2702"/>
            <a:chExt cx="5082" cy="549"/>
          </a:xfrm>
          <a:solidFill>
            <a:srgbClr val="FF0000"/>
          </a:solidFill>
        </p:grpSpPr>
        <p:sp>
          <p:nvSpPr>
            <p:cNvPr id="1225743" name="Rectangle 15"/>
            <p:cNvSpPr>
              <a:spLocks noChangeArrowheads="1"/>
            </p:cNvSpPr>
            <p:nvPr/>
          </p:nvSpPr>
          <p:spPr bwMode="auto">
            <a:xfrm>
              <a:off x="437" y="2702"/>
              <a:ext cx="5082" cy="549"/>
            </a:xfrm>
            <a:prstGeom prst="rect">
              <a:avLst/>
            </a:prstGeom>
            <a:grpFill/>
            <a:ln w="9525">
              <a:noFill/>
              <a:miter lim="800000"/>
              <a:headEnd/>
              <a:tailEnd/>
            </a:ln>
            <a:effectLst/>
          </p:spPr>
          <p:txBody>
            <a:bodyPr lIns="92075" tIns="46038" rIns="92075" bIns="46038" anchor="ctr">
              <a:spAutoFit/>
            </a:bodyPr>
            <a:lstStyle/>
            <a:p>
              <a:endParaRPr lang="en-NZ"/>
            </a:p>
          </p:txBody>
        </p:sp>
        <p:sp>
          <p:nvSpPr>
            <p:cNvPr id="1225744" name="Text Box 16"/>
            <p:cNvSpPr txBox="1">
              <a:spLocks noChangeArrowheads="1"/>
            </p:cNvSpPr>
            <p:nvPr/>
          </p:nvSpPr>
          <p:spPr bwMode="auto">
            <a:xfrm>
              <a:off x="2188" y="2870"/>
              <a:ext cx="1556" cy="231"/>
            </a:xfrm>
            <a:prstGeom prst="rect">
              <a:avLst/>
            </a:prstGeom>
            <a:grpFill/>
            <a:ln w="9525" algn="ctr">
              <a:noFill/>
              <a:miter lim="800000"/>
              <a:headEnd/>
              <a:tailEnd/>
            </a:ln>
            <a:effectLst/>
          </p:spPr>
          <p:txBody>
            <a:bodyPr wrap="none" lIns="92075" tIns="46038" rIns="92075" bIns="46038">
              <a:spAutoFit/>
            </a:bodyPr>
            <a:lstStyle/>
            <a:p>
              <a:pPr marL="119063" indent="-119063"/>
              <a:r>
                <a:rPr lang="en-US">
                  <a:solidFill>
                    <a:schemeClr val="bg1"/>
                  </a:solidFill>
                </a:rPr>
                <a:t>Fusion Middleware</a:t>
              </a:r>
            </a:p>
          </p:txBody>
        </p:sp>
      </p:grpSp>
      <p:sp>
        <p:nvSpPr>
          <p:cNvPr id="1225745" name="Rectangle 17"/>
          <p:cNvSpPr>
            <a:spLocks noChangeArrowheads="1"/>
          </p:cNvSpPr>
          <p:nvPr/>
        </p:nvSpPr>
        <p:spPr bwMode="auto">
          <a:xfrm>
            <a:off x="685800" y="3209925"/>
            <a:ext cx="8067675" cy="871538"/>
          </a:xfrm>
          <a:prstGeom prst="rect">
            <a:avLst/>
          </a:prstGeom>
          <a:solidFill>
            <a:srgbClr val="FF0000"/>
          </a:solidFill>
          <a:ln w="9525">
            <a:noFill/>
            <a:miter lim="800000"/>
            <a:headEnd/>
            <a:tailEnd/>
          </a:ln>
          <a:effectLst/>
        </p:spPr>
        <p:txBody>
          <a:bodyPr lIns="92075" tIns="46038" rIns="92075" bIns="46038" anchor="ctr">
            <a:spAutoFit/>
          </a:bodyPr>
          <a:lstStyle/>
          <a:p>
            <a:endParaRPr lang="en-NZ"/>
          </a:p>
        </p:txBody>
      </p:sp>
      <p:sp>
        <p:nvSpPr>
          <p:cNvPr id="1225746" name="Text Box 18">
            <a:hlinkHover r:id="rId6" action="ppaction://hlinksldjump"/>
          </p:cNvPr>
          <p:cNvSpPr txBox="1">
            <a:spLocks noChangeArrowheads="1"/>
          </p:cNvSpPr>
          <p:nvPr/>
        </p:nvSpPr>
        <p:spPr bwMode="auto">
          <a:xfrm>
            <a:off x="2500298" y="3429000"/>
            <a:ext cx="4233863" cy="396875"/>
          </a:xfrm>
          <a:prstGeom prst="rect">
            <a:avLst/>
          </a:prstGeom>
          <a:solidFill>
            <a:srgbClr val="FF0000"/>
          </a:solidFill>
          <a:ln w="9525" algn="ctr">
            <a:noFill/>
            <a:miter lim="800000"/>
            <a:headEnd/>
            <a:tailEnd/>
          </a:ln>
          <a:effectLst/>
        </p:spPr>
        <p:txBody>
          <a:bodyPr wrap="none" lIns="92075" tIns="46038" rIns="92075" bIns="46038">
            <a:spAutoFit/>
          </a:bodyPr>
          <a:lstStyle/>
          <a:p>
            <a:pPr eaLnBrk="0" hangingPunct="0">
              <a:lnSpc>
                <a:spcPct val="100000"/>
              </a:lnSpc>
              <a:spcBef>
                <a:spcPct val="0"/>
              </a:spcBef>
              <a:buClrTx/>
            </a:pPr>
            <a:r>
              <a:rPr lang="en-US" dirty="0">
                <a:solidFill>
                  <a:schemeClr val="bg1"/>
                </a:solidFill>
              </a:rPr>
              <a:t>Business Intelligence Foundation</a:t>
            </a:r>
          </a:p>
        </p:txBody>
      </p:sp>
      <p:grpSp>
        <p:nvGrpSpPr>
          <p:cNvPr id="5" name="Group 19"/>
          <p:cNvGrpSpPr>
            <a:grpSpLocks/>
          </p:cNvGrpSpPr>
          <p:nvPr/>
        </p:nvGrpSpPr>
        <p:grpSpPr bwMode="auto">
          <a:xfrm>
            <a:off x="4783138" y="2241550"/>
            <a:ext cx="3976688" cy="871538"/>
            <a:chOff x="3013" y="1412"/>
            <a:chExt cx="2505" cy="549"/>
          </a:xfrm>
          <a:solidFill>
            <a:srgbClr val="FF0000"/>
          </a:solidFill>
        </p:grpSpPr>
        <p:sp>
          <p:nvSpPr>
            <p:cNvPr id="1225748" name="Rectangle 20"/>
            <p:cNvSpPr>
              <a:spLocks noChangeArrowheads="1"/>
            </p:cNvSpPr>
            <p:nvPr/>
          </p:nvSpPr>
          <p:spPr bwMode="auto">
            <a:xfrm>
              <a:off x="3013" y="1412"/>
              <a:ext cx="2505" cy="549"/>
            </a:xfrm>
            <a:prstGeom prst="rect">
              <a:avLst/>
            </a:prstGeom>
            <a:grpFill/>
            <a:ln w="9525">
              <a:noFill/>
              <a:miter lim="800000"/>
              <a:headEnd/>
              <a:tailEnd/>
            </a:ln>
            <a:effectLst/>
          </p:spPr>
          <p:txBody>
            <a:bodyPr lIns="92075" tIns="46038" rIns="92075" bIns="46038" anchor="ctr">
              <a:spAutoFit/>
            </a:bodyPr>
            <a:lstStyle/>
            <a:p>
              <a:endParaRPr lang="en-NZ"/>
            </a:p>
          </p:txBody>
        </p:sp>
        <p:sp>
          <p:nvSpPr>
            <p:cNvPr id="1225749" name="Text Box 21">
              <a:hlinkHover r:id="rId7" action="ppaction://hlinksldjump"/>
            </p:cNvPr>
            <p:cNvSpPr txBox="1">
              <a:spLocks noChangeArrowheads="1"/>
            </p:cNvSpPr>
            <p:nvPr/>
          </p:nvSpPr>
          <p:spPr bwMode="auto">
            <a:xfrm>
              <a:off x="3626" y="1530"/>
              <a:ext cx="1281" cy="231"/>
            </a:xfrm>
            <a:prstGeom prst="rect">
              <a:avLst/>
            </a:prstGeom>
            <a:grpFill/>
            <a:ln w="9525" algn="ctr">
              <a:noFill/>
              <a:miter lim="800000"/>
              <a:headEnd/>
              <a:tailEnd/>
            </a:ln>
            <a:effectLst/>
          </p:spPr>
          <p:txBody>
            <a:bodyPr wrap="none" lIns="92075" tIns="46038" rIns="92075" bIns="46038">
              <a:spAutoFit/>
            </a:bodyPr>
            <a:lstStyle/>
            <a:p>
              <a:pPr marL="119063" indent="-119063"/>
              <a:r>
                <a:rPr lang="en-US" dirty="0">
                  <a:solidFill>
                    <a:schemeClr val="bg1"/>
                  </a:solidFill>
                </a:rPr>
                <a:t>BI Applications</a:t>
              </a:r>
            </a:p>
          </p:txBody>
        </p:sp>
      </p:grpSp>
      <p:grpSp>
        <p:nvGrpSpPr>
          <p:cNvPr id="6" name="Group 22"/>
          <p:cNvGrpSpPr>
            <a:grpSpLocks/>
          </p:cNvGrpSpPr>
          <p:nvPr/>
        </p:nvGrpSpPr>
        <p:grpSpPr bwMode="auto">
          <a:xfrm>
            <a:off x="685800" y="2241551"/>
            <a:ext cx="3976688" cy="876301"/>
            <a:chOff x="432" y="1412"/>
            <a:chExt cx="2505" cy="552"/>
          </a:xfrm>
          <a:solidFill>
            <a:srgbClr val="FF0000"/>
          </a:solidFill>
        </p:grpSpPr>
        <p:sp>
          <p:nvSpPr>
            <p:cNvPr id="1225751" name="Rectangle 23"/>
            <p:cNvSpPr>
              <a:spLocks noChangeArrowheads="1"/>
            </p:cNvSpPr>
            <p:nvPr/>
          </p:nvSpPr>
          <p:spPr bwMode="auto">
            <a:xfrm>
              <a:off x="432" y="1412"/>
              <a:ext cx="2505" cy="549"/>
            </a:xfrm>
            <a:prstGeom prst="rect">
              <a:avLst/>
            </a:prstGeom>
            <a:grpFill/>
            <a:ln w="9525">
              <a:noFill/>
              <a:miter lim="800000"/>
              <a:headEnd/>
              <a:tailEnd/>
            </a:ln>
            <a:effectLst/>
          </p:spPr>
          <p:txBody>
            <a:bodyPr lIns="92075" tIns="46038" rIns="92075" bIns="46038" anchor="ctr">
              <a:spAutoFit/>
            </a:bodyPr>
            <a:lstStyle/>
            <a:p>
              <a:endParaRPr lang="en-NZ"/>
            </a:p>
          </p:txBody>
        </p:sp>
        <p:sp>
          <p:nvSpPr>
            <p:cNvPr id="1225752" name="Text Box 24">
              <a:hlinkHover r:id="rId7" action="ppaction://hlinksldjump"/>
            </p:cNvPr>
            <p:cNvSpPr txBox="1">
              <a:spLocks noChangeArrowheads="1"/>
            </p:cNvSpPr>
            <p:nvPr/>
          </p:nvSpPr>
          <p:spPr bwMode="auto">
            <a:xfrm>
              <a:off x="495" y="1440"/>
              <a:ext cx="2385" cy="524"/>
            </a:xfrm>
            <a:prstGeom prst="rect">
              <a:avLst/>
            </a:prstGeom>
            <a:grpFill/>
            <a:ln w="9525" algn="ctr">
              <a:noFill/>
              <a:miter lim="800000"/>
              <a:headEnd/>
              <a:tailEnd/>
            </a:ln>
            <a:effectLst/>
          </p:spPr>
          <p:txBody>
            <a:bodyPr wrap="square" lIns="92075" tIns="46038" rIns="92075" bIns="46038">
              <a:spAutoFit/>
            </a:bodyPr>
            <a:lstStyle/>
            <a:p>
              <a:pPr marL="119063" indent="-119063"/>
              <a:r>
                <a:rPr lang="en-US" dirty="0" smtClean="0">
                  <a:solidFill>
                    <a:schemeClr val="bg1"/>
                  </a:solidFill>
                </a:rPr>
                <a:t>Financial </a:t>
              </a:r>
              <a:r>
                <a:rPr lang="en-US" dirty="0">
                  <a:solidFill>
                    <a:schemeClr val="bg1"/>
                  </a:solidFill>
                </a:rPr>
                <a:t>Management</a:t>
              </a:r>
            </a:p>
            <a:p>
              <a:pPr marL="119063" indent="-119063"/>
              <a:r>
                <a:rPr lang="en-US" dirty="0">
                  <a:solidFill>
                    <a:schemeClr val="bg1"/>
                  </a:solidFill>
                </a:rPr>
                <a:t>Applications</a:t>
              </a:r>
            </a:p>
          </p:txBody>
        </p:sp>
      </p:grpSp>
      <p:pic>
        <p:nvPicPr>
          <p:cNvPr id="1225753" name="Picture 25"/>
          <p:cNvPicPr>
            <a:picLocks noChangeAspect="1" noChangeArrowheads="1"/>
          </p:cNvPicPr>
          <p:nvPr/>
        </p:nvPicPr>
        <p:blipFill>
          <a:blip r:embed="rId8" cstate="print"/>
          <a:srcRect/>
          <a:stretch>
            <a:fillRect/>
          </a:stretch>
        </p:blipFill>
        <p:spPr bwMode="auto">
          <a:xfrm>
            <a:off x="868363" y="5241925"/>
            <a:ext cx="695325" cy="530225"/>
          </a:xfrm>
          <a:prstGeom prst="rect">
            <a:avLst/>
          </a:prstGeom>
          <a:noFill/>
        </p:spPr>
      </p:pic>
      <p:pic>
        <p:nvPicPr>
          <p:cNvPr id="1225754" name="Picture 26"/>
          <p:cNvPicPr>
            <a:picLocks noChangeAspect="1" noChangeArrowheads="1"/>
          </p:cNvPicPr>
          <p:nvPr/>
        </p:nvPicPr>
        <p:blipFill>
          <a:blip r:embed="rId8" cstate="print"/>
          <a:srcRect/>
          <a:stretch>
            <a:fillRect/>
          </a:stretch>
        </p:blipFill>
        <p:spPr bwMode="auto">
          <a:xfrm>
            <a:off x="5219700" y="5241925"/>
            <a:ext cx="695325" cy="530225"/>
          </a:xfrm>
          <a:prstGeom prst="rect">
            <a:avLst/>
          </a:prstGeom>
          <a:noFill/>
        </p:spPr>
      </p:pic>
      <p:pic>
        <p:nvPicPr>
          <p:cNvPr id="1225755" name="Picture 27"/>
          <p:cNvPicPr>
            <a:picLocks noChangeAspect="1" noChangeArrowheads="1"/>
          </p:cNvPicPr>
          <p:nvPr/>
        </p:nvPicPr>
        <p:blipFill>
          <a:blip r:embed="rId9" cstate="print"/>
          <a:srcRect/>
          <a:stretch>
            <a:fillRect/>
          </a:stretch>
        </p:blipFill>
        <p:spPr bwMode="auto">
          <a:xfrm>
            <a:off x="7807325" y="5265738"/>
            <a:ext cx="812800" cy="506413"/>
          </a:xfrm>
          <a:prstGeom prst="rect">
            <a:avLst/>
          </a:prstGeom>
          <a:noFill/>
        </p:spPr>
      </p:pic>
      <p:pic>
        <p:nvPicPr>
          <p:cNvPr id="1225756" name="Picture 28"/>
          <p:cNvPicPr>
            <a:picLocks noChangeAspect="1" noChangeArrowheads="1"/>
          </p:cNvPicPr>
          <p:nvPr/>
        </p:nvPicPr>
        <p:blipFill>
          <a:blip r:embed="rId10"/>
          <a:srcRect/>
          <a:stretch>
            <a:fillRect/>
          </a:stretch>
        </p:blipFill>
        <p:spPr bwMode="auto">
          <a:xfrm>
            <a:off x="2438400" y="5229225"/>
            <a:ext cx="508000" cy="542925"/>
          </a:xfrm>
          <a:prstGeom prst="rect">
            <a:avLst/>
          </a:prstGeom>
          <a:noFill/>
        </p:spPr>
      </p:pic>
      <p:pic>
        <p:nvPicPr>
          <p:cNvPr id="1225757" name="Picture 29"/>
          <p:cNvPicPr>
            <a:picLocks noChangeAspect="1" noChangeArrowheads="1"/>
          </p:cNvPicPr>
          <p:nvPr/>
        </p:nvPicPr>
        <p:blipFill>
          <a:blip r:embed="rId11"/>
          <a:srcRect/>
          <a:stretch>
            <a:fillRect/>
          </a:stretch>
        </p:blipFill>
        <p:spPr bwMode="auto">
          <a:xfrm>
            <a:off x="3827463" y="5275263"/>
            <a:ext cx="590550" cy="496888"/>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a:hlinkHover r:id="" action="ppaction://noaction"/>
          </p:cNvPr>
          <p:cNvSpPr>
            <a:spLocks noChangeArrowheads="1"/>
          </p:cNvSpPr>
          <p:nvPr/>
        </p:nvSpPr>
        <p:spPr bwMode="auto">
          <a:xfrm>
            <a:off x="0" y="0"/>
            <a:ext cx="723900" cy="682625"/>
          </a:xfrm>
          <a:prstGeom prst="rect">
            <a:avLst/>
          </a:prstGeom>
          <a:noFill/>
          <a:ln w="9525" algn="ctr">
            <a:noFill/>
            <a:miter lim="800000"/>
            <a:headEnd/>
            <a:tailEnd/>
          </a:ln>
        </p:spPr>
        <p:txBody>
          <a:bodyPr lIns="92075" tIns="46038" rIns="92075" bIns="46038" anchor="ctr">
            <a:spAutoFit/>
          </a:bodyPr>
          <a:lstStyle/>
          <a:p>
            <a:endParaRPr lang="en-NZ"/>
          </a:p>
        </p:txBody>
      </p:sp>
      <p:sp>
        <p:nvSpPr>
          <p:cNvPr id="1029" name="Rectangle 3"/>
          <p:cNvSpPr>
            <a:spLocks noGrp="1" noChangeArrowheads="1"/>
          </p:cNvSpPr>
          <p:nvPr>
            <p:ph type="title"/>
          </p:nvPr>
        </p:nvSpPr>
        <p:spPr>
          <a:xfrm>
            <a:off x="428596" y="142852"/>
            <a:ext cx="7929618" cy="571504"/>
          </a:xfrm>
        </p:spPr>
        <p:txBody>
          <a:bodyPr/>
          <a:lstStyle/>
          <a:p>
            <a:pPr>
              <a:lnSpc>
                <a:spcPct val="85000"/>
              </a:lnSpc>
            </a:pPr>
            <a:r>
              <a:rPr lang="en-US" altLang="ja-JP" dirty="0" smtClean="0">
                <a:solidFill>
                  <a:srgbClr val="4B0082"/>
                </a:solidFill>
                <a:latin typeface="Calibri" pitchFamily="34" charset="0"/>
                <a:ea typeface="ＭＳ Ｐゴシック" pitchFamily="20" charset="-128"/>
              </a:rPr>
              <a:t>Pervasive Information Access Through </a:t>
            </a:r>
            <a:br>
              <a:rPr lang="en-US" altLang="ja-JP" dirty="0" smtClean="0">
                <a:solidFill>
                  <a:srgbClr val="4B0082"/>
                </a:solidFill>
                <a:latin typeface="Calibri" pitchFamily="34" charset="0"/>
                <a:ea typeface="ＭＳ Ｐゴシック" pitchFamily="20" charset="-128"/>
              </a:rPr>
            </a:br>
            <a:r>
              <a:rPr lang="en-US" altLang="ja-JP" dirty="0" smtClean="0">
                <a:solidFill>
                  <a:srgbClr val="4B0082"/>
                </a:solidFill>
                <a:latin typeface="Calibri" pitchFamily="34" charset="0"/>
                <a:ea typeface="ＭＳ Ｐゴシック" pitchFamily="20" charset="-128"/>
              </a:rPr>
              <a:t>a Multi-Channel EPM Workspace</a:t>
            </a:r>
            <a:endParaRPr lang="en-US" dirty="0" smtClean="0">
              <a:solidFill>
                <a:srgbClr val="4B0082"/>
              </a:solidFill>
              <a:latin typeface="Calibri" pitchFamily="34" charset="0"/>
            </a:endParaRPr>
          </a:p>
        </p:txBody>
      </p:sp>
      <p:sp>
        <p:nvSpPr>
          <p:cNvPr id="1030" name="Rectangle 4"/>
          <p:cNvSpPr>
            <a:spLocks noChangeArrowheads="1"/>
          </p:cNvSpPr>
          <p:nvPr/>
        </p:nvSpPr>
        <p:spPr bwMode="auto">
          <a:xfrm>
            <a:off x="685800" y="1265238"/>
            <a:ext cx="8067675" cy="871537"/>
          </a:xfrm>
          <a:prstGeom prst="rect">
            <a:avLst/>
          </a:prstGeom>
          <a:solidFill>
            <a:srgbClr val="CCCCCC"/>
          </a:solidFill>
          <a:ln w="19050">
            <a:solidFill>
              <a:schemeClr val="bg2"/>
            </a:solidFill>
            <a:miter lim="800000"/>
            <a:headEnd/>
            <a:tailEnd/>
          </a:ln>
        </p:spPr>
        <p:txBody>
          <a:bodyPr lIns="92075" tIns="46038" rIns="92075" bIns="46038" anchor="ctr">
            <a:spAutoFit/>
          </a:bodyPr>
          <a:lstStyle/>
          <a:p>
            <a:endParaRPr lang="en-NZ"/>
          </a:p>
        </p:txBody>
      </p:sp>
      <p:sp>
        <p:nvSpPr>
          <p:cNvPr id="1031" name="Rectangle 5"/>
          <p:cNvSpPr>
            <a:spLocks noChangeArrowheads="1"/>
          </p:cNvSpPr>
          <p:nvPr/>
        </p:nvSpPr>
        <p:spPr bwMode="auto">
          <a:xfrm>
            <a:off x="685800" y="1257300"/>
            <a:ext cx="8067675" cy="261938"/>
          </a:xfrm>
          <a:prstGeom prst="rect">
            <a:avLst/>
          </a:prstGeom>
          <a:solidFill>
            <a:srgbClr val="FF0000"/>
          </a:solidFill>
          <a:ln w="19050">
            <a:noFill/>
            <a:miter lim="800000"/>
            <a:headEnd/>
            <a:tailEnd/>
          </a:ln>
        </p:spPr>
        <p:txBody>
          <a:bodyPr lIns="92075" tIns="46038" rIns="92075" bIns="46038" anchor="ctr">
            <a:spAutoFit/>
          </a:bodyPr>
          <a:lstStyle/>
          <a:p>
            <a:endParaRPr lang="en-NZ"/>
          </a:p>
        </p:txBody>
      </p:sp>
      <p:sp>
        <p:nvSpPr>
          <p:cNvPr id="1032" name="Text Box 6"/>
          <p:cNvSpPr txBox="1">
            <a:spLocks noChangeArrowheads="1"/>
          </p:cNvSpPr>
          <p:nvPr/>
        </p:nvSpPr>
        <p:spPr bwMode="auto">
          <a:xfrm>
            <a:off x="3819525" y="1252538"/>
            <a:ext cx="1782763" cy="307975"/>
          </a:xfrm>
          <a:prstGeom prst="rect">
            <a:avLst/>
          </a:prstGeom>
          <a:noFill/>
          <a:ln w="9525">
            <a:noFill/>
            <a:miter lim="800000"/>
            <a:headEnd/>
            <a:tailEnd/>
          </a:ln>
        </p:spPr>
        <p:txBody>
          <a:bodyPr wrap="none" lIns="92075" tIns="46038" rIns="92075" bIns="46038">
            <a:spAutoFit/>
          </a:bodyPr>
          <a:lstStyle/>
          <a:p>
            <a:r>
              <a:rPr lang="en-US" sz="1400" dirty="0">
                <a:solidFill>
                  <a:schemeClr val="bg1"/>
                </a:solidFill>
              </a:rPr>
              <a:t>EPM WORKSPACE</a:t>
            </a:r>
          </a:p>
        </p:txBody>
      </p:sp>
      <p:graphicFrame>
        <p:nvGraphicFramePr>
          <p:cNvPr id="1026" name="Object 2"/>
          <p:cNvGraphicFramePr>
            <a:graphicFrameLocks noChangeAspect="1"/>
          </p:cNvGraphicFramePr>
          <p:nvPr/>
        </p:nvGraphicFramePr>
        <p:xfrm>
          <a:off x="4916488" y="1638300"/>
          <a:ext cx="719137" cy="206375"/>
        </p:xfrm>
        <a:graphic>
          <a:graphicData uri="http://schemas.openxmlformats.org/presentationml/2006/ole">
            <p:oleObj spid="_x0000_s65538" name="Paint Shop Pro Image" r:id="rId4" imgW="1326829" imgH="605206" progId="">
              <p:embed/>
            </p:oleObj>
          </a:graphicData>
        </a:graphic>
      </p:graphicFrame>
      <p:sp>
        <p:nvSpPr>
          <p:cNvPr id="1033" name="Rectangle 8"/>
          <p:cNvSpPr>
            <a:spLocks noChangeArrowheads="1"/>
          </p:cNvSpPr>
          <p:nvPr/>
        </p:nvSpPr>
        <p:spPr bwMode="auto">
          <a:xfrm>
            <a:off x="600075" y="5845175"/>
            <a:ext cx="1228725" cy="285750"/>
          </a:xfrm>
          <a:prstGeom prst="rect">
            <a:avLst/>
          </a:prstGeom>
          <a:noFill/>
          <a:ln w="9525">
            <a:noFill/>
            <a:miter lim="800000"/>
            <a:headEnd/>
            <a:tailEnd/>
          </a:ln>
        </p:spPr>
        <p:txBody>
          <a:bodyPr lIns="0" tIns="0" rIns="0" bIns="0">
            <a:spAutoFit/>
          </a:bodyPr>
          <a:lstStyle/>
          <a:p>
            <a:pPr algn="ctr" eaLnBrk="0" hangingPunct="0">
              <a:lnSpc>
                <a:spcPct val="85000"/>
              </a:lnSpc>
            </a:pPr>
            <a:r>
              <a:rPr lang="en-US" sz="1100"/>
              <a:t>OLTP &amp; ODS</a:t>
            </a:r>
          </a:p>
          <a:p>
            <a:pPr algn="ctr" eaLnBrk="0" hangingPunct="0">
              <a:lnSpc>
                <a:spcPct val="85000"/>
              </a:lnSpc>
            </a:pPr>
            <a:r>
              <a:rPr lang="en-US" sz="1100"/>
              <a:t>Systems</a:t>
            </a:r>
            <a:endParaRPr lang="en-US" sz="1200"/>
          </a:p>
        </p:txBody>
      </p:sp>
      <p:sp>
        <p:nvSpPr>
          <p:cNvPr id="1034" name="Rectangle 9"/>
          <p:cNvSpPr>
            <a:spLocks noChangeArrowheads="1"/>
          </p:cNvSpPr>
          <p:nvPr/>
        </p:nvSpPr>
        <p:spPr bwMode="auto">
          <a:xfrm>
            <a:off x="2049463" y="5840413"/>
            <a:ext cx="1376362" cy="285750"/>
          </a:xfrm>
          <a:prstGeom prst="rect">
            <a:avLst/>
          </a:prstGeom>
          <a:noFill/>
          <a:ln w="9525">
            <a:noFill/>
            <a:miter lim="800000"/>
            <a:headEnd/>
            <a:tailEnd/>
          </a:ln>
        </p:spPr>
        <p:txBody>
          <a:bodyPr lIns="0" tIns="0" rIns="0" bIns="0">
            <a:spAutoFit/>
          </a:bodyPr>
          <a:lstStyle/>
          <a:p>
            <a:pPr algn="ctr" eaLnBrk="0" hangingPunct="0">
              <a:lnSpc>
                <a:spcPct val="85000"/>
              </a:lnSpc>
            </a:pPr>
            <a:r>
              <a:rPr lang="en-US" sz="1100"/>
              <a:t>Data Warehouse</a:t>
            </a:r>
          </a:p>
          <a:p>
            <a:pPr algn="ctr" eaLnBrk="0" hangingPunct="0">
              <a:lnSpc>
                <a:spcPct val="85000"/>
              </a:lnSpc>
            </a:pPr>
            <a:r>
              <a:rPr lang="en-US" sz="1100"/>
              <a:t>Data Mart</a:t>
            </a:r>
            <a:endParaRPr lang="en-US" sz="1200"/>
          </a:p>
        </p:txBody>
      </p:sp>
      <p:sp>
        <p:nvSpPr>
          <p:cNvPr id="1035" name="Rectangle 10"/>
          <p:cNvSpPr>
            <a:spLocks noChangeArrowheads="1"/>
          </p:cNvSpPr>
          <p:nvPr/>
        </p:nvSpPr>
        <p:spPr bwMode="auto">
          <a:xfrm>
            <a:off x="4684713" y="5845175"/>
            <a:ext cx="1797050" cy="285750"/>
          </a:xfrm>
          <a:prstGeom prst="rect">
            <a:avLst/>
          </a:prstGeom>
          <a:noFill/>
          <a:ln w="9525">
            <a:noFill/>
            <a:miter lim="800000"/>
            <a:headEnd/>
            <a:tailEnd/>
          </a:ln>
        </p:spPr>
        <p:txBody>
          <a:bodyPr lIns="0" tIns="0" rIns="0" bIns="0">
            <a:spAutoFit/>
          </a:bodyPr>
          <a:lstStyle/>
          <a:p>
            <a:pPr algn="ctr" eaLnBrk="0" hangingPunct="0">
              <a:lnSpc>
                <a:spcPct val="85000"/>
              </a:lnSpc>
            </a:pPr>
            <a:r>
              <a:rPr lang="en-US" sz="1100"/>
              <a:t>SAP, Oracle, Siebel,</a:t>
            </a:r>
          </a:p>
          <a:p>
            <a:pPr algn="ctr" eaLnBrk="0" hangingPunct="0">
              <a:lnSpc>
                <a:spcPct val="85000"/>
              </a:lnSpc>
            </a:pPr>
            <a:r>
              <a:rPr lang="en-US" sz="1100"/>
              <a:t>PeopleSoft, Custom</a:t>
            </a:r>
            <a:endParaRPr lang="en-US" sz="1200"/>
          </a:p>
        </p:txBody>
      </p:sp>
      <p:graphicFrame>
        <p:nvGraphicFramePr>
          <p:cNvPr id="1027" name="Object 3"/>
          <p:cNvGraphicFramePr>
            <a:graphicFrameLocks/>
          </p:cNvGraphicFramePr>
          <p:nvPr/>
        </p:nvGraphicFramePr>
        <p:xfrm>
          <a:off x="6697663" y="5187950"/>
          <a:ext cx="576262" cy="576263"/>
        </p:xfrm>
        <a:graphic>
          <a:graphicData uri="http://schemas.openxmlformats.org/presentationml/2006/ole">
            <p:oleObj spid="_x0000_s65539" name="Photo Editor Photo" r:id="rId5" imgW="1638529" imgH="2114845" progId="">
              <p:embed/>
            </p:oleObj>
          </a:graphicData>
        </a:graphic>
      </p:graphicFrame>
      <p:sp>
        <p:nvSpPr>
          <p:cNvPr id="1036" name="Rectangle 12"/>
          <p:cNvSpPr>
            <a:spLocks noChangeArrowheads="1"/>
          </p:cNvSpPr>
          <p:nvPr/>
        </p:nvSpPr>
        <p:spPr bwMode="auto">
          <a:xfrm>
            <a:off x="6704013" y="5848350"/>
            <a:ext cx="579437" cy="285750"/>
          </a:xfrm>
          <a:prstGeom prst="rect">
            <a:avLst/>
          </a:prstGeom>
          <a:noFill/>
          <a:ln w="9525">
            <a:noFill/>
            <a:miter lim="800000"/>
            <a:headEnd/>
            <a:tailEnd/>
          </a:ln>
        </p:spPr>
        <p:txBody>
          <a:bodyPr lIns="0" tIns="0" rIns="0" bIns="0">
            <a:spAutoFit/>
          </a:bodyPr>
          <a:lstStyle/>
          <a:p>
            <a:pPr algn="ctr" eaLnBrk="0" hangingPunct="0">
              <a:lnSpc>
                <a:spcPct val="85000"/>
              </a:lnSpc>
            </a:pPr>
            <a:r>
              <a:rPr lang="en-US" sz="1100"/>
              <a:t>Excel</a:t>
            </a:r>
          </a:p>
          <a:p>
            <a:pPr algn="ctr" eaLnBrk="0" hangingPunct="0">
              <a:lnSpc>
                <a:spcPct val="85000"/>
              </a:lnSpc>
            </a:pPr>
            <a:r>
              <a:rPr lang="en-US" sz="1100"/>
              <a:t>XML</a:t>
            </a:r>
            <a:endParaRPr lang="en-US" sz="1200"/>
          </a:p>
        </p:txBody>
      </p:sp>
      <p:sp>
        <p:nvSpPr>
          <p:cNvPr id="1037" name="Rectangle 13"/>
          <p:cNvSpPr>
            <a:spLocks noChangeArrowheads="1"/>
          </p:cNvSpPr>
          <p:nvPr/>
        </p:nvSpPr>
        <p:spPr bwMode="auto">
          <a:xfrm>
            <a:off x="7778750" y="5929332"/>
            <a:ext cx="860425" cy="285750"/>
          </a:xfrm>
          <a:prstGeom prst="rect">
            <a:avLst/>
          </a:prstGeom>
          <a:noFill/>
          <a:ln w="9525">
            <a:noFill/>
            <a:miter lim="800000"/>
            <a:headEnd/>
            <a:tailEnd/>
          </a:ln>
        </p:spPr>
        <p:txBody>
          <a:bodyPr lIns="0" tIns="0" rIns="0" bIns="0">
            <a:spAutoFit/>
          </a:bodyPr>
          <a:lstStyle/>
          <a:p>
            <a:pPr algn="ctr" eaLnBrk="0" hangingPunct="0">
              <a:lnSpc>
                <a:spcPct val="85000"/>
              </a:lnSpc>
            </a:pPr>
            <a:r>
              <a:rPr lang="en-US" sz="1100" dirty="0"/>
              <a:t>Business</a:t>
            </a:r>
          </a:p>
          <a:p>
            <a:pPr algn="ctr" eaLnBrk="0" hangingPunct="0">
              <a:lnSpc>
                <a:spcPct val="85000"/>
              </a:lnSpc>
            </a:pPr>
            <a:r>
              <a:rPr lang="en-US" sz="1100" dirty="0"/>
              <a:t>Process</a:t>
            </a:r>
            <a:endParaRPr lang="en-US" sz="1200" dirty="0"/>
          </a:p>
        </p:txBody>
      </p:sp>
      <p:sp>
        <p:nvSpPr>
          <p:cNvPr id="1038" name="Rectangle 14"/>
          <p:cNvSpPr>
            <a:spLocks noChangeArrowheads="1"/>
          </p:cNvSpPr>
          <p:nvPr/>
        </p:nvSpPr>
        <p:spPr bwMode="auto">
          <a:xfrm>
            <a:off x="3830638" y="5803900"/>
            <a:ext cx="565150" cy="227013"/>
          </a:xfrm>
          <a:prstGeom prst="rect">
            <a:avLst/>
          </a:prstGeom>
          <a:noFill/>
          <a:ln w="9525">
            <a:noFill/>
            <a:miter lim="800000"/>
            <a:headEnd/>
            <a:tailEnd/>
          </a:ln>
        </p:spPr>
        <p:txBody>
          <a:bodyPr wrap="none">
            <a:spAutoFit/>
          </a:bodyPr>
          <a:lstStyle/>
          <a:p>
            <a:pPr algn="ctr" eaLnBrk="0" hangingPunct="0">
              <a:lnSpc>
                <a:spcPct val="80000"/>
              </a:lnSpc>
            </a:pPr>
            <a:r>
              <a:rPr lang="en-US" sz="1100"/>
              <a:t>OLAP</a:t>
            </a:r>
            <a:endParaRPr lang="en-US" sz="1200"/>
          </a:p>
        </p:txBody>
      </p:sp>
      <p:sp>
        <p:nvSpPr>
          <p:cNvPr id="1039" name="Rectangle 15"/>
          <p:cNvSpPr>
            <a:spLocks noChangeArrowheads="1"/>
          </p:cNvSpPr>
          <p:nvPr/>
        </p:nvSpPr>
        <p:spPr bwMode="auto">
          <a:xfrm>
            <a:off x="685800" y="4178300"/>
            <a:ext cx="8067675" cy="871538"/>
          </a:xfrm>
          <a:prstGeom prst="rect">
            <a:avLst/>
          </a:prstGeom>
          <a:solidFill>
            <a:srgbClr val="FF0000"/>
          </a:solidFill>
          <a:ln w="9525">
            <a:solidFill>
              <a:schemeClr val="bg2"/>
            </a:solidFill>
            <a:miter lim="800000"/>
            <a:headEnd/>
            <a:tailEnd/>
          </a:ln>
        </p:spPr>
        <p:txBody>
          <a:bodyPr lIns="92075" tIns="46038" rIns="92075" bIns="46038" anchor="ctr">
            <a:spAutoFit/>
          </a:bodyPr>
          <a:lstStyle/>
          <a:p>
            <a:endParaRPr lang="en-NZ"/>
          </a:p>
        </p:txBody>
      </p:sp>
      <p:sp>
        <p:nvSpPr>
          <p:cNvPr id="1040" name="Text Box 16"/>
          <p:cNvSpPr txBox="1">
            <a:spLocks noChangeArrowheads="1"/>
          </p:cNvSpPr>
          <p:nvPr/>
        </p:nvSpPr>
        <p:spPr bwMode="auto">
          <a:xfrm>
            <a:off x="3465513" y="4445000"/>
            <a:ext cx="2122487" cy="369888"/>
          </a:xfrm>
          <a:prstGeom prst="rect">
            <a:avLst/>
          </a:prstGeom>
          <a:solidFill>
            <a:srgbClr val="FF0000"/>
          </a:solidFill>
          <a:ln w="9525" algn="ctr">
            <a:noFill/>
            <a:miter lim="800000"/>
            <a:headEnd/>
            <a:tailEnd/>
          </a:ln>
        </p:spPr>
        <p:txBody>
          <a:bodyPr wrap="none" lIns="92075" tIns="46038" rIns="92075" bIns="46038">
            <a:spAutoFit/>
          </a:bodyPr>
          <a:lstStyle/>
          <a:p>
            <a:pPr marL="119063" indent="-119063" algn="ctr"/>
            <a:r>
              <a:rPr lang="en-US" dirty="0">
                <a:solidFill>
                  <a:schemeClr val="bg1"/>
                </a:solidFill>
              </a:rPr>
              <a:t>Fusion Middleware</a:t>
            </a:r>
          </a:p>
        </p:txBody>
      </p:sp>
      <p:grpSp>
        <p:nvGrpSpPr>
          <p:cNvPr id="2" name="Group 17"/>
          <p:cNvGrpSpPr>
            <a:grpSpLocks/>
          </p:cNvGrpSpPr>
          <p:nvPr/>
        </p:nvGrpSpPr>
        <p:grpSpPr bwMode="auto">
          <a:xfrm>
            <a:off x="685800" y="3201988"/>
            <a:ext cx="8067675" cy="871537"/>
            <a:chOff x="432" y="2077"/>
            <a:chExt cx="5082" cy="549"/>
          </a:xfrm>
          <a:solidFill>
            <a:srgbClr val="FF0000"/>
          </a:solidFill>
        </p:grpSpPr>
        <p:sp>
          <p:nvSpPr>
            <p:cNvPr id="1064" name="Rectangle 18"/>
            <p:cNvSpPr>
              <a:spLocks noChangeArrowheads="1"/>
            </p:cNvSpPr>
            <p:nvPr/>
          </p:nvSpPr>
          <p:spPr bwMode="auto">
            <a:xfrm>
              <a:off x="432" y="2077"/>
              <a:ext cx="5082" cy="549"/>
            </a:xfrm>
            <a:prstGeom prst="rect">
              <a:avLst/>
            </a:prstGeom>
            <a:grpFill/>
            <a:ln w="9525">
              <a:solidFill>
                <a:schemeClr val="bg2"/>
              </a:solidFill>
              <a:miter lim="800000"/>
              <a:headEnd/>
              <a:tailEnd/>
            </a:ln>
          </p:spPr>
          <p:txBody>
            <a:bodyPr lIns="92075" tIns="46038" rIns="92075" bIns="46038" anchor="ctr">
              <a:spAutoFit/>
            </a:bodyPr>
            <a:lstStyle/>
            <a:p>
              <a:endParaRPr lang="en-NZ"/>
            </a:p>
          </p:txBody>
        </p:sp>
        <p:sp>
          <p:nvSpPr>
            <p:cNvPr id="1065" name="Text Box 19">
              <a:hlinkHover r:id="" action="ppaction://noaction"/>
            </p:cNvPr>
            <p:cNvSpPr txBox="1">
              <a:spLocks noChangeArrowheads="1"/>
            </p:cNvSpPr>
            <p:nvPr/>
          </p:nvSpPr>
          <p:spPr bwMode="auto">
            <a:xfrm>
              <a:off x="1633" y="2234"/>
              <a:ext cx="2250" cy="233"/>
            </a:xfrm>
            <a:prstGeom prst="rect">
              <a:avLst/>
            </a:prstGeom>
            <a:grpFill/>
            <a:ln w="9525" algn="ctr">
              <a:noFill/>
              <a:miter lim="800000"/>
              <a:headEnd/>
              <a:tailEnd/>
            </a:ln>
          </p:spPr>
          <p:txBody>
            <a:bodyPr wrap="none" lIns="92075" tIns="46038" rIns="92075" bIns="46038">
              <a:spAutoFit/>
            </a:bodyPr>
            <a:lstStyle/>
            <a:p>
              <a:pPr algn="ctr" eaLnBrk="0" hangingPunct="0"/>
              <a:r>
                <a:rPr lang="en-US" dirty="0">
                  <a:solidFill>
                    <a:schemeClr val="bg1"/>
                  </a:solidFill>
                </a:rPr>
                <a:t>Business Intelligence Foundation</a:t>
              </a:r>
            </a:p>
          </p:txBody>
        </p:sp>
      </p:grpSp>
      <p:grpSp>
        <p:nvGrpSpPr>
          <p:cNvPr id="3" name="Group 20"/>
          <p:cNvGrpSpPr>
            <a:grpSpLocks/>
          </p:cNvGrpSpPr>
          <p:nvPr/>
        </p:nvGrpSpPr>
        <p:grpSpPr bwMode="auto">
          <a:xfrm>
            <a:off x="4783138" y="2233613"/>
            <a:ext cx="3976687" cy="871537"/>
            <a:chOff x="3013" y="1412"/>
            <a:chExt cx="2505" cy="549"/>
          </a:xfrm>
          <a:solidFill>
            <a:srgbClr val="FF0000"/>
          </a:solidFill>
        </p:grpSpPr>
        <p:sp>
          <p:nvSpPr>
            <p:cNvPr id="1062" name="Rectangle 21"/>
            <p:cNvSpPr>
              <a:spLocks noChangeArrowheads="1"/>
            </p:cNvSpPr>
            <p:nvPr/>
          </p:nvSpPr>
          <p:spPr bwMode="auto">
            <a:xfrm>
              <a:off x="3013" y="1412"/>
              <a:ext cx="2505" cy="549"/>
            </a:xfrm>
            <a:prstGeom prst="rect">
              <a:avLst/>
            </a:prstGeom>
            <a:grpFill/>
            <a:ln w="9525">
              <a:solidFill>
                <a:schemeClr val="bg2"/>
              </a:solidFill>
              <a:miter lim="800000"/>
              <a:headEnd/>
              <a:tailEnd/>
            </a:ln>
          </p:spPr>
          <p:txBody>
            <a:bodyPr lIns="92075" tIns="46038" rIns="92075" bIns="46038" anchor="ctr">
              <a:spAutoFit/>
            </a:bodyPr>
            <a:lstStyle/>
            <a:p>
              <a:endParaRPr lang="en-NZ"/>
            </a:p>
          </p:txBody>
        </p:sp>
        <p:sp>
          <p:nvSpPr>
            <p:cNvPr id="1063" name="Text Box 22">
              <a:hlinkHover r:id="" action="ppaction://noaction"/>
            </p:cNvPr>
            <p:cNvSpPr txBox="1">
              <a:spLocks noChangeArrowheads="1"/>
            </p:cNvSpPr>
            <p:nvPr/>
          </p:nvSpPr>
          <p:spPr bwMode="auto">
            <a:xfrm>
              <a:off x="3624" y="1578"/>
              <a:ext cx="1070" cy="233"/>
            </a:xfrm>
            <a:prstGeom prst="rect">
              <a:avLst/>
            </a:prstGeom>
            <a:grpFill/>
            <a:ln w="9525" algn="ctr">
              <a:noFill/>
              <a:miter lim="800000"/>
              <a:headEnd/>
              <a:tailEnd/>
            </a:ln>
          </p:spPr>
          <p:txBody>
            <a:bodyPr wrap="none" lIns="92075" tIns="46038" rIns="92075" bIns="46038">
              <a:spAutoFit/>
            </a:bodyPr>
            <a:lstStyle/>
            <a:p>
              <a:pPr marL="119063" indent="-119063" algn="ctr"/>
              <a:r>
                <a:rPr lang="en-US" dirty="0">
                  <a:solidFill>
                    <a:schemeClr val="bg1"/>
                  </a:solidFill>
                </a:rPr>
                <a:t>BI Applications</a:t>
              </a:r>
            </a:p>
          </p:txBody>
        </p:sp>
      </p:grpSp>
      <p:grpSp>
        <p:nvGrpSpPr>
          <p:cNvPr id="4" name="Group 23"/>
          <p:cNvGrpSpPr>
            <a:grpSpLocks/>
          </p:cNvGrpSpPr>
          <p:nvPr/>
        </p:nvGrpSpPr>
        <p:grpSpPr bwMode="auto">
          <a:xfrm>
            <a:off x="685800" y="2233613"/>
            <a:ext cx="3976688" cy="871537"/>
            <a:chOff x="432" y="1412"/>
            <a:chExt cx="2505" cy="549"/>
          </a:xfrm>
          <a:solidFill>
            <a:srgbClr val="FF0000"/>
          </a:solidFill>
        </p:grpSpPr>
        <p:sp>
          <p:nvSpPr>
            <p:cNvPr id="1060" name="Rectangle 24"/>
            <p:cNvSpPr>
              <a:spLocks noChangeArrowheads="1"/>
            </p:cNvSpPr>
            <p:nvPr/>
          </p:nvSpPr>
          <p:spPr bwMode="auto">
            <a:xfrm>
              <a:off x="432" y="1412"/>
              <a:ext cx="2505" cy="549"/>
            </a:xfrm>
            <a:prstGeom prst="rect">
              <a:avLst/>
            </a:prstGeom>
            <a:grpFill/>
            <a:ln w="9525">
              <a:solidFill>
                <a:schemeClr val="bg2"/>
              </a:solidFill>
              <a:miter lim="800000"/>
              <a:headEnd/>
              <a:tailEnd/>
            </a:ln>
          </p:spPr>
          <p:txBody>
            <a:bodyPr lIns="92075" tIns="46038" rIns="92075" bIns="46038" anchor="ctr">
              <a:spAutoFit/>
            </a:bodyPr>
            <a:lstStyle/>
            <a:p>
              <a:endParaRPr lang="en-NZ"/>
            </a:p>
          </p:txBody>
        </p:sp>
        <p:sp>
          <p:nvSpPr>
            <p:cNvPr id="1061" name="Text Box 25">
              <a:hlinkHover r:id="" action="ppaction://noaction"/>
            </p:cNvPr>
            <p:cNvSpPr txBox="1">
              <a:spLocks noChangeArrowheads="1"/>
            </p:cNvSpPr>
            <p:nvPr/>
          </p:nvSpPr>
          <p:spPr bwMode="auto">
            <a:xfrm>
              <a:off x="495" y="1517"/>
              <a:ext cx="2430" cy="408"/>
            </a:xfrm>
            <a:prstGeom prst="rect">
              <a:avLst/>
            </a:prstGeom>
            <a:grpFill/>
            <a:ln w="9525" algn="ctr">
              <a:noFill/>
              <a:miter lim="800000"/>
              <a:headEnd/>
              <a:tailEnd/>
            </a:ln>
          </p:spPr>
          <p:txBody>
            <a:bodyPr wrap="square" lIns="92075" tIns="46038" rIns="92075" bIns="46038">
              <a:spAutoFit/>
            </a:bodyPr>
            <a:lstStyle/>
            <a:p>
              <a:pPr marL="119063" indent="-119063" algn="ctr">
                <a:lnSpc>
                  <a:spcPct val="50000"/>
                </a:lnSpc>
              </a:pPr>
              <a:r>
                <a:rPr lang="en-US" dirty="0" smtClean="0">
                  <a:solidFill>
                    <a:schemeClr val="bg1"/>
                  </a:solidFill>
                </a:rPr>
                <a:t>Financial </a:t>
              </a:r>
              <a:r>
                <a:rPr lang="en-US" dirty="0">
                  <a:solidFill>
                    <a:schemeClr val="bg1"/>
                  </a:solidFill>
                </a:rPr>
                <a:t>Management</a:t>
              </a:r>
              <a:br>
                <a:rPr lang="en-US" dirty="0">
                  <a:solidFill>
                    <a:schemeClr val="bg1"/>
                  </a:solidFill>
                </a:rPr>
              </a:br>
              <a:endParaRPr lang="en-US" dirty="0">
                <a:solidFill>
                  <a:schemeClr val="bg1"/>
                </a:solidFill>
              </a:endParaRPr>
            </a:p>
            <a:p>
              <a:pPr marL="119063" indent="-119063" algn="ctr">
                <a:lnSpc>
                  <a:spcPct val="50000"/>
                </a:lnSpc>
              </a:pPr>
              <a:r>
                <a:rPr lang="en-US" dirty="0">
                  <a:solidFill>
                    <a:schemeClr val="bg1"/>
                  </a:solidFill>
                </a:rPr>
                <a:t>Applications</a:t>
              </a:r>
              <a:endParaRPr lang="en-US" sz="2400" dirty="0">
                <a:solidFill>
                  <a:schemeClr val="bg1"/>
                </a:solidFill>
              </a:endParaRPr>
            </a:p>
          </p:txBody>
        </p:sp>
      </p:grpSp>
      <p:pic>
        <p:nvPicPr>
          <p:cNvPr id="1044" name="Picture 26"/>
          <p:cNvPicPr>
            <a:picLocks noChangeAspect="1" noChangeArrowheads="1"/>
          </p:cNvPicPr>
          <p:nvPr/>
        </p:nvPicPr>
        <p:blipFill>
          <a:blip r:embed="rId6"/>
          <a:srcRect/>
          <a:stretch>
            <a:fillRect/>
          </a:stretch>
        </p:blipFill>
        <p:spPr bwMode="auto">
          <a:xfrm>
            <a:off x="868363" y="5233988"/>
            <a:ext cx="695325" cy="530225"/>
          </a:xfrm>
          <a:prstGeom prst="rect">
            <a:avLst/>
          </a:prstGeom>
          <a:noFill/>
          <a:ln w="9525">
            <a:noFill/>
            <a:miter lim="800000"/>
            <a:headEnd/>
            <a:tailEnd/>
          </a:ln>
        </p:spPr>
      </p:pic>
      <p:pic>
        <p:nvPicPr>
          <p:cNvPr id="1045" name="Picture 27"/>
          <p:cNvPicPr>
            <a:picLocks noChangeAspect="1" noChangeArrowheads="1"/>
          </p:cNvPicPr>
          <p:nvPr/>
        </p:nvPicPr>
        <p:blipFill>
          <a:blip r:embed="rId6"/>
          <a:srcRect/>
          <a:stretch>
            <a:fillRect/>
          </a:stretch>
        </p:blipFill>
        <p:spPr bwMode="auto">
          <a:xfrm>
            <a:off x="5219700" y="5233988"/>
            <a:ext cx="695325" cy="530225"/>
          </a:xfrm>
          <a:prstGeom prst="rect">
            <a:avLst/>
          </a:prstGeom>
          <a:noFill/>
          <a:ln w="9525">
            <a:noFill/>
            <a:miter lim="800000"/>
            <a:headEnd/>
            <a:tailEnd/>
          </a:ln>
        </p:spPr>
      </p:pic>
      <p:pic>
        <p:nvPicPr>
          <p:cNvPr id="1046" name="Picture 28"/>
          <p:cNvPicPr>
            <a:picLocks noChangeAspect="1" noChangeArrowheads="1"/>
          </p:cNvPicPr>
          <p:nvPr/>
        </p:nvPicPr>
        <p:blipFill>
          <a:blip r:embed="rId7"/>
          <a:srcRect/>
          <a:stretch>
            <a:fillRect/>
          </a:stretch>
        </p:blipFill>
        <p:spPr bwMode="auto">
          <a:xfrm>
            <a:off x="7807325" y="5257800"/>
            <a:ext cx="812800" cy="506413"/>
          </a:xfrm>
          <a:prstGeom prst="rect">
            <a:avLst/>
          </a:prstGeom>
          <a:noFill/>
          <a:ln w="9525">
            <a:noFill/>
            <a:miter lim="800000"/>
            <a:headEnd/>
            <a:tailEnd/>
          </a:ln>
        </p:spPr>
      </p:pic>
      <p:pic>
        <p:nvPicPr>
          <p:cNvPr id="1047" name="Picture 29"/>
          <p:cNvPicPr>
            <a:picLocks noChangeAspect="1" noChangeArrowheads="1"/>
          </p:cNvPicPr>
          <p:nvPr/>
        </p:nvPicPr>
        <p:blipFill>
          <a:blip r:embed="rId8"/>
          <a:srcRect/>
          <a:stretch>
            <a:fillRect/>
          </a:stretch>
        </p:blipFill>
        <p:spPr bwMode="auto">
          <a:xfrm>
            <a:off x="2438400" y="5221288"/>
            <a:ext cx="508000" cy="542925"/>
          </a:xfrm>
          <a:prstGeom prst="rect">
            <a:avLst/>
          </a:prstGeom>
          <a:noFill/>
          <a:ln w="9525">
            <a:noFill/>
            <a:miter lim="800000"/>
            <a:headEnd/>
            <a:tailEnd/>
          </a:ln>
        </p:spPr>
      </p:pic>
      <p:pic>
        <p:nvPicPr>
          <p:cNvPr id="1048" name="Picture 30"/>
          <p:cNvPicPr>
            <a:picLocks noChangeAspect="1" noChangeArrowheads="1"/>
          </p:cNvPicPr>
          <p:nvPr/>
        </p:nvPicPr>
        <p:blipFill>
          <a:blip r:embed="rId9"/>
          <a:srcRect/>
          <a:stretch>
            <a:fillRect/>
          </a:stretch>
        </p:blipFill>
        <p:spPr bwMode="auto">
          <a:xfrm>
            <a:off x="3827463" y="5267325"/>
            <a:ext cx="590550" cy="496888"/>
          </a:xfrm>
          <a:prstGeom prst="rect">
            <a:avLst/>
          </a:prstGeom>
          <a:noFill/>
          <a:ln w="9525">
            <a:noFill/>
            <a:miter lim="800000"/>
            <a:headEnd/>
            <a:tailEnd/>
          </a:ln>
        </p:spPr>
      </p:pic>
      <p:sp>
        <p:nvSpPr>
          <p:cNvPr id="1049" name="AutoShape 31"/>
          <p:cNvSpPr>
            <a:spLocks noChangeArrowheads="1"/>
          </p:cNvSpPr>
          <p:nvPr/>
        </p:nvSpPr>
        <p:spPr bwMode="blackWhite">
          <a:xfrm>
            <a:off x="2049463" y="1858963"/>
            <a:ext cx="1025525" cy="654050"/>
          </a:xfrm>
          <a:prstGeom prst="roundRect">
            <a:avLst>
              <a:gd name="adj" fmla="val 16667"/>
            </a:avLst>
          </a:prstGeom>
          <a:noFill/>
          <a:ln w="6350" algn="ctr">
            <a:noFill/>
            <a:round/>
            <a:headEnd/>
            <a:tailEnd/>
          </a:ln>
        </p:spPr>
        <p:txBody>
          <a:bodyPr wrap="none" lIns="82283" tIns="41141" rIns="82283" bIns="41141"/>
          <a:lstStyle/>
          <a:p>
            <a:pPr algn="ctr" eaLnBrk="0" hangingPunct="0"/>
            <a:r>
              <a:rPr lang="en-US" sz="1200">
                <a:solidFill>
                  <a:srgbClr val="7030A0"/>
                </a:solidFill>
              </a:rPr>
              <a:t>Web</a:t>
            </a:r>
          </a:p>
        </p:txBody>
      </p:sp>
      <p:sp>
        <p:nvSpPr>
          <p:cNvPr id="1050" name="AutoShape 32"/>
          <p:cNvSpPr>
            <a:spLocks noChangeArrowheads="1"/>
          </p:cNvSpPr>
          <p:nvPr/>
        </p:nvSpPr>
        <p:spPr bwMode="blackWhite">
          <a:xfrm>
            <a:off x="6072198" y="1857364"/>
            <a:ext cx="1033463" cy="654050"/>
          </a:xfrm>
          <a:prstGeom prst="roundRect">
            <a:avLst>
              <a:gd name="adj" fmla="val 16667"/>
            </a:avLst>
          </a:prstGeom>
          <a:noFill/>
          <a:ln w="6350" algn="ctr">
            <a:noFill/>
            <a:round/>
            <a:headEnd/>
            <a:tailEnd/>
          </a:ln>
        </p:spPr>
        <p:txBody>
          <a:bodyPr wrap="none" lIns="82283" tIns="41141" rIns="82283" bIns="41141"/>
          <a:lstStyle/>
          <a:p>
            <a:pPr algn="ctr" eaLnBrk="0" hangingPunct="0"/>
            <a:r>
              <a:rPr lang="en-US" sz="1200">
                <a:solidFill>
                  <a:srgbClr val="7030A0"/>
                </a:solidFill>
              </a:rPr>
              <a:t>Alerts</a:t>
            </a:r>
          </a:p>
        </p:txBody>
      </p:sp>
      <p:sp>
        <p:nvSpPr>
          <p:cNvPr id="1051" name="AutoShape 33"/>
          <p:cNvSpPr>
            <a:spLocks noChangeArrowheads="1"/>
          </p:cNvSpPr>
          <p:nvPr/>
        </p:nvSpPr>
        <p:spPr bwMode="blackWhite">
          <a:xfrm>
            <a:off x="4768850" y="1860550"/>
            <a:ext cx="1000125" cy="652463"/>
          </a:xfrm>
          <a:prstGeom prst="roundRect">
            <a:avLst>
              <a:gd name="adj" fmla="val 16667"/>
            </a:avLst>
          </a:prstGeom>
          <a:noFill/>
          <a:ln w="6350" algn="ctr">
            <a:noFill/>
            <a:round/>
            <a:headEnd/>
            <a:tailEnd/>
          </a:ln>
        </p:spPr>
        <p:txBody>
          <a:bodyPr wrap="none" lIns="82283" tIns="41141" rIns="82283" bIns="41141"/>
          <a:lstStyle/>
          <a:p>
            <a:pPr algn="ctr" eaLnBrk="0" hangingPunct="0"/>
            <a:r>
              <a:rPr lang="en-US" sz="1200">
                <a:solidFill>
                  <a:srgbClr val="7030A0"/>
                </a:solidFill>
              </a:rPr>
              <a:t>Office</a:t>
            </a:r>
          </a:p>
        </p:txBody>
      </p:sp>
      <p:sp>
        <p:nvSpPr>
          <p:cNvPr id="1052" name="AutoShape 34"/>
          <p:cNvSpPr>
            <a:spLocks noChangeArrowheads="1"/>
          </p:cNvSpPr>
          <p:nvPr/>
        </p:nvSpPr>
        <p:spPr bwMode="blackWhite">
          <a:xfrm>
            <a:off x="7416800" y="1858963"/>
            <a:ext cx="1044575" cy="654050"/>
          </a:xfrm>
          <a:prstGeom prst="roundRect">
            <a:avLst>
              <a:gd name="adj" fmla="val 16667"/>
            </a:avLst>
          </a:prstGeom>
          <a:noFill/>
          <a:ln w="6350" algn="ctr">
            <a:noFill/>
            <a:round/>
            <a:headEnd/>
            <a:tailEnd/>
          </a:ln>
        </p:spPr>
        <p:txBody>
          <a:bodyPr wrap="none" lIns="82283" tIns="41141" rIns="82283" bIns="41141"/>
          <a:lstStyle/>
          <a:p>
            <a:pPr algn="ctr" eaLnBrk="0" hangingPunct="0"/>
            <a:r>
              <a:rPr lang="en-US" sz="1200">
                <a:solidFill>
                  <a:srgbClr val="7030A0"/>
                </a:solidFill>
              </a:rPr>
              <a:t>Mobile</a:t>
            </a:r>
            <a:endParaRPr lang="en-US" sz="1400">
              <a:solidFill>
                <a:srgbClr val="7030A0"/>
              </a:solidFill>
            </a:endParaRPr>
          </a:p>
        </p:txBody>
      </p:sp>
      <p:sp>
        <p:nvSpPr>
          <p:cNvPr id="1053" name="AutoShape 35"/>
          <p:cNvSpPr>
            <a:spLocks noChangeArrowheads="1"/>
          </p:cNvSpPr>
          <p:nvPr/>
        </p:nvSpPr>
        <p:spPr bwMode="blackWhite">
          <a:xfrm>
            <a:off x="771525" y="1860550"/>
            <a:ext cx="1000125" cy="652463"/>
          </a:xfrm>
          <a:prstGeom prst="roundRect">
            <a:avLst>
              <a:gd name="adj" fmla="val 16667"/>
            </a:avLst>
          </a:prstGeom>
          <a:noFill/>
          <a:ln w="6350" algn="ctr">
            <a:noFill/>
            <a:round/>
            <a:headEnd/>
            <a:tailEnd/>
          </a:ln>
        </p:spPr>
        <p:txBody>
          <a:bodyPr wrap="none" lIns="82283" tIns="41141" rIns="82283" bIns="41141"/>
          <a:lstStyle/>
          <a:p>
            <a:pPr eaLnBrk="0" hangingPunct="0"/>
            <a:r>
              <a:rPr lang="en-US" sz="1200">
                <a:solidFill>
                  <a:srgbClr val="7030A0"/>
                </a:solidFill>
              </a:rPr>
              <a:t>Desktop</a:t>
            </a:r>
            <a:endParaRPr lang="en-US" sz="1400">
              <a:solidFill>
                <a:srgbClr val="7030A0"/>
              </a:solidFill>
            </a:endParaRPr>
          </a:p>
          <a:p>
            <a:pPr eaLnBrk="0" hangingPunct="0"/>
            <a:endParaRPr lang="en-US" sz="1400">
              <a:solidFill>
                <a:schemeClr val="hlink"/>
              </a:solidFill>
            </a:endParaRPr>
          </a:p>
          <a:p>
            <a:pPr eaLnBrk="0" hangingPunct="0"/>
            <a:endParaRPr lang="en-US" sz="1400">
              <a:solidFill>
                <a:schemeClr val="hlink"/>
              </a:solidFill>
            </a:endParaRPr>
          </a:p>
        </p:txBody>
      </p:sp>
      <p:sp>
        <p:nvSpPr>
          <p:cNvPr id="1054" name="AutoShape 36"/>
          <p:cNvSpPr>
            <a:spLocks noChangeArrowheads="1"/>
          </p:cNvSpPr>
          <p:nvPr/>
        </p:nvSpPr>
        <p:spPr bwMode="blackWhite">
          <a:xfrm>
            <a:off x="3406775" y="1858963"/>
            <a:ext cx="1025525" cy="654050"/>
          </a:xfrm>
          <a:prstGeom prst="roundRect">
            <a:avLst>
              <a:gd name="adj" fmla="val 16667"/>
            </a:avLst>
          </a:prstGeom>
          <a:noFill/>
          <a:ln w="6350" algn="ctr">
            <a:noFill/>
            <a:round/>
            <a:headEnd/>
            <a:tailEnd/>
          </a:ln>
        </p:spPr>
        <p:txBody>
          <a:bodyPr wrap="none" lIns="82283" tIns="41141" rIns="82283" bIns="41141"/>
          <a:lstStyle/>
          <a:p>
            <a:pPr algn="ctr" eaLnBrk="0" hangingPunct="0"/>
            <a:r>
              <a:rPr lang="en-US" sz="1200">
                <a:solidFill>
                  <a:srgbClr val="7030A0"/>
                </a:solidFill>
              </a:rPr>
              <a:t>Search</a:t>
            </a:r>
          </a:p>
        </p:txBody>
      </p:sp>
      <p:pic>
        <p:nvPicPr>
          <p:cNvPr id="1055" name="Picture 37"/>
          <p:cNvPicPr>
            <a:picLocks noChangeAspect="1" noChangeArrowheads="1"/>
          </p:cNvPicPr>
          <p:nvPr/>
        </p:nvPicPr>
        <p:blipFill>
          <a:blip r:embed="rId10"/>
          <a:srcRect/>
          <a:stretch>
            <a:fillRect/>
          </a:stretch>
        </p:blipFill>
        <p:spPr bwMode="auto">
          <a:xfrm>
            <a:off x="6508750" y="1552575"/>
            <a:ext cx="295275" cy="381000"/>
          </a:xfrm>
          <a:prstGeom prst="rect">
            <a:avLst/>
          </a:prstGeom>
          <a:noFill/>
          <a:ln w="9525">
            <a:noFill/>
            <a:miter lim="800000"/>
            <a:headEnd/>
            <a:tailEnd/>
          </a:ln>
        </p:spPr>
      </p:pic>
      <p:pic>
        <p:nvPicPr>
          <p:cNvPr id="1056" name="Picture 38"/>
          <p:cNvPicPr>
            <a:picLocks noChangeAspect="1" noChangeArrowheads="1"/>
          </p:cNvPicPr>
          <p:nvPr/>
        </p:nvPicPr>
        <p:blipFill>
          <a:blip r:embed="rId11"/>
          <a:srcRect/>
          <a:stretch>
            <a:fillRect/>
          </a:stretch>
        </p:blipFill>
        <p:spPr bwMode="auto">
          <a:xfrm>
            <a:off x="1054100" y="1550988"/>
            <a:ext cx="415925" cy="390525"/>
          </a:xfrm>
          <a:prstGeom prst="rect">
            <a:avLst/>
          </a:prstGeom>
          <a:noFill/>
          <a:ln w="9525">
            <a:noFill/>
            <a:miter lim="800000"/>
            <a:headEnd/>
            <a:tailEnd/>
          </a:ln>
        </p:spPr>
      </p:pic>
      <p:pic>
        <p:nvPicPr>
          <p:cNvPr id="1057" name="Picture 39"/>
          <p:cNvPicPr>
            <a:picLocks noChangeAspect="1" noChangeArrowheads="1"/>
          </p:cNvPicPr>
          <p:nvPr/>
        </p:nvPicPr>
        <p:blipFill>
          <a:blip r:embed="rId12"/>
          <a:srcRect/>
          <a:stretch>
            <a:fillRect/>
          </a:stretch>
        </p:blipFill>
        <p:spPr bwMode="auto">
          <a:xfrm>
            <a:off x="7439025" y="1554163"/>
            <a:ext cx="1020763" cy="434975"/>
          </a:xfrm>
          <a:prstGeom prst="rect">
            <a:avLst/>
          </a:prstGeom>
          <a:noFill/>
          <a:ln w="9525">
            <a:noFill/>
            <a:miter lim="800000"/>
            <a:headEnd/>
            <a:tailEnd/>
          </a:ln>
        </p:spPr>
      </p:pic>
      <p:pic>
        <p:nvPicPr>
          <p:cNvPr id="1058" name="Picture 40"/>
          <p:cNvPicPr>
            <a:picLocks noChangeAspect="1" noChangeArrowheads="1"/>
          </p:cNvPicPr>
          <p:nvPr/>
        </p:nvPicPr>
        <p:blipFill>
          <a:blip r:embed="rId13"/>
          <a:srcRect/>
          <a:stretch>
            <a:fillRect/>
          </a:stretch>
        </p:blipFill>
        <p:spPr bwMode="auto">
          <a:xfrm>
            <a:off x="3751263" y="1547813"/>
            <a:ext cx="401637" cy="401637"/>
          </a:xfrm>
          <a:prstGeom prst="rect">
            <a:avLst/>
          </a:prstGeom>
          <a:noFill/>
          <a:ln w="9525">
            <a:noFill/>
            <a:miter lim="800000"/>
            <a:headEnd/>
            <a:tailEnd/>
          </a:ln>
        </p:spPr>
      </p:pic>
      <p:pic>
        <p:nvPicPr>
          <p:cNvPr id="1059" name="Picture 41"/>
          <p:cNvPicPr>
            <a:picLocks noChangeAspect="1" noChangeArrowheads="1"/>
          </p:cNvPicPr>
          <p:nvPr/>
        </p:nvPicPr>
        <p:blipFill>
          <a:blip r:embed="rId14"/>
          <a:srcRect/>
          <a:stretch>
            <a:fillRect/>
          </a:stretch>
        </p:blipFill>
        <p:spPr bwMode="auto">
          <a:xfrm>
            <a:off x="2281238" y="1566863"/>
            <a:ext cx="639762" cy="381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ooter Placeholder 3"/>
          <p:cNvSpPr>
            <a:spLocks noGrp="1"/>
          </p:cNvSpPr>
          <p:nvPr>
            <p:ph type="ftr" sz="quarter" idx="10"/>
          </p:nvPr>
        </p:nvSpPr>
        <p:spPr/>
        <p:txBody>
          <a:bodyPr/>
          <a:lstStyle/>
          <a:p>
            <a:r>
              <a:rPr lang="en-US"/>
              <a:t>	</a:t>
            </a:r>
            <a:fld id="{A0BA676D-FB22-4DB8-AD59-081A3CDBEA84}" type="slidenum">
              <a:rPr lang="en-US"/>
              <a:pPr/>
              <a:t>9</a:t>
            </a:fld>
            <a:endParaRPr lang="en-US"/>
          </a:p>
        </p:txBody>
      </p:sp>
      <p:sp>
        <p:nvSpPr>
          <p:cNvPr id="2781186" name="Rectangle 2"/>
          <p:cNvSpPr>
            <a:spLocks noGrp="1" noChangeArrowheads="1"/>
          </p:cNvSpPr>
          <p:nvPr>
            <p:ph type="title"/>
          </p:nvPr>
        </p:nvSpPr>
        <p:spPr>
          <a:xfrm>
            <a:off x="571472" y="142852"/>
            <a:ext cx="7581900" cy="858837"/>
          </a:xfrm>
          <a:noFill/>
          <a:ln w="9525">
            <a:noFill/>
            <a:miter lim="800000"/>
            <a:headEnd/>
            <a:tailEnd/>
          </a:ln>
        </p:spPr>
        <p:txBody>
          <a:bodyPr vert="horz" wrap="square" lIns="91440" tIns="45720" rIns="91440" bIns="45720" numCol="1" anchor="ctr" anchorCtr="0" compatLnSpc="1">
            <a:prstTxWarp prst="textNoShape">
              <a:avLst/>
            </a:prstTxWarp>
          </a:bodyPr>
          <a:lstStyle/>
          <a:p>
            <a:pPr>
              <a:lnSpc>
                <a:spcPct val="85000"/>
              </a:lnSpc>
            </a:pPr>
            <a:r>
              <a:rPr lang="en-US" sz="2800" dirty="0" smtClean="0"/>
              <a:t>Financial Management </a:t>
            </a:r>
            <a:r>
              <a:rPr lang="en-US" sz="2800" dirty="0"/>
              <a:t>Applications</a:t>
            </a:r>
          </a:p>
        </p:txBody>
      </p:sp>
      <p:sp>
        <p:nvSpPr>
          <p:cNvPr id="2781187" name="AutoShape 3"/>
          <p:cNvSpPr>
            <a:spLocks noChangeArrowheads="1"/>
          </p:cNvSpPr>
          <p:nvPr/>
        </p:nvSpPr>
        <p:spPr bwMode="auto">
          <a:xfrm>
            <a:off x="4791075" y="1219200"/>
            <a:ext cx="3957638" cy="1722438"/>
          </a:xfrm>
          <a:prstGeom prst="roundRect">
            <a:avLst>
              <a:gd name="adj" fmla="val 0"/>
            </a:avLst>
          </a:prstGeom>
          <a:solidFill>
            <a:srgbClr val="BFBFBF">
              <a:alpha val="25000"/>
            </a:srgbClr>
          </a:solidFill>
          <a:ln w="9525" algn="ctr">
            <a:solidFill>
              <a:schemeClr val="tx1"/>
            </a:solidFill>
            <a:round/>
            <a:headEnd/>
            <a:tailEnd/>
          </a:ln>
          <a:effectLst/>
        </p:spPr>
        <p:txBody>
          <a:bodyPr wrap="none" lIns="45720" rIns="45720" anchor="ctr"/>
          <a:lstStyle/>
          <a:p>
            <a:endParaRPr lang="en-NZ"/>
          </a:p>
        </p:txBody>
      </p:sp>
      <p:sp>
        <p:nvSpPr>
          <p:cNvPr id="2781188" name="AutoShape 4"/>
          <p:cNvSpPr>
            <a:spLocks noChangeArrowheads="1"/>
          </p:cNvSpPr>
          <p:nvPr/>
        </p:nvSpPr>
        <p:spPr bwMode="auto">
          <a:xfrm>
            <a:off x="423863" y="4352925"/>
            <a:ext cx="3957637" cy="1722438"/>
          </a:xfrm>
          <a:prstGeom prst="roundRect">
            <a:avLst>
              <a:gd name="adj" fmla="val 0"/>
            </a:avLst>
          </a:prstGeom>
          <a:solidFill>
            <a:srgbClr val="BFBFBF">
              <a:alpha val="25000"/>
            </a:srgbClr>
          </a:solidFill>
          <a:ln w="9525" algn="ctr">
            <a:solidFill>
              <a:schemeClr val="tx1"/>
            </a:solidFill>
            <a:round/>
            <a:headEnd/>
            <a:tailEnd/>
          </a:ln>
          <a:effectLst/>
        </p:spPr>
        <p:txBody>
          <a:bodyPr wrap="none" lIns="45720" rIns="45720" anchor="ctr"/>
          <a:lstStyle/>
          <a:p>
            <a:endParaRPr lang="en-NZ"/>
          </a:p>
        </p:txBody>
      </p:sp>
      <p:sp>
        <p:nvSpPr>
          <p:cNvPr id="2781189" name="AutoShape 5"/>
          <p:cNvSpPr>
            <a:spLocks noChangeArrowheads="1"/>
          </p:cNvSpPr>
          <p:nvPr/>
        </p:nvSpPr>
        <p:spPr bwMode="auto">
          <a:xfrm>
            <a:off x="4791075" y="4352925"/>
            <a:ext cx="3957638" cy="1722438"/>
          </a:xfrm>
          <a:prstGeom prst="roundRect">
            <a:avLst>
              <a:gd name="adj" fmla="val 0"/>
            </a:avLst>
          </a:prstGeom>
          <a:solidFill>
            <a:srgbClr val="BFBFBF">
              <a:alpha val="25000"/>
            </a:srgbClr>
          </a:solidFill>
          <a:ln w="9525" algn="ctr">
            <a:solidFill>
              <a:schemeClr val="tx1"/>
            </a:solidFill>
            <a:round/>
            <a:headEnd/>
            <a:tailEnd/>
          </a:ln>
          <a:effectLst/>
        </p:spPr>
        <p:txBody>
          <a:bodyPr wrap="none" lIns="45720" rIns="45720" anchor="ctr"/>
          <a:lstStyle/>
          <a:p>
            <a:endParaRPr lang="en-NZ"/>
          </a:p>
        </p:txBody>
      </p:sp>
      <p:sp>
        <p:nvSpPr>
          <p:cNvPr id="2781190" name="AutoShape 6"/>
          <p:cNvSpPr>
            <a:spLocks noChangeArrowheads="1"/>
          </p:cNvSpPr>
          <p:nvPr/>
        </p:nvSpPr>
        <p:spPr bwMode="auto">
          <a:xfrm>
            <a:off x="3513138" y="3136900"/>
            <a:ext cx="2146300" cy="1022350"/>
          </a:xfrm>
          <a:prstGeom prst="roundRect">
            <a:avLst>
              <a:gd name="adj" fmla="val 0"/>
            </a:avLst>
          </a:prstGeom>
          <a:solidFill>
            <a:srgbClr val="FF0000"/>
          </a:solidFill>
          <a:ln w="3175">
            <a:noFill/>
            <a:round/>
            <a:headEnd/>
            <a:tailEnd/>
          </a:ln>
          <a:effectLst/>
        </p:spPr>
        <p:txBody>
          <a:bodyPr wrap="none" lIns="45720" rIns="45720" anchor="ctr" anchorCtr="1"/>
          <a:lstStyle/>
          <a:p>
            <a:pPr eaLnBrk="0" hangingPunct="0">
              <a:lnSpc>
                <a:spcPct val="100000"/>
              </a:lnSpc>
              <a:spcBef>
                <a:spcPct val="0"/>
              </a:spcBef>
              <a:buClrTx/>
            </a:pPr>
            <a:r>
              <a:rPr lang="en-US" sz="1400" b="0">
                <a:solidFill>
                  <a:schemeClr val="bg1"/>
                </a:solidFill>
              </a:rPr>
              <a:t>Master Data</a:t>
            </a:r>
          </a:p>
          <a:p>
            <a:pPr eaLnBrk="0" hangingPunct="0">
              <a:lnSpc>
                <a:spcPct val="100000"/>
              </a:lnSpc>
              <a:spcBef>
                <a:spcPct val="0"/>
              </a:spcBef>
              <a:buClrTx/>
            </a:pPr>
            <a:r>
              <a:rPr lang="en-US" sz="1400" b="0">
                <a:solidFill>
                  <a:schemeClr val="bg1"/>
                </a:solidFill>
              </a:rPr>
              <a:t>Business Rules</a:t>
            </a:r>
          </a:p>
          <a:p>
            <a:pPr eaLnBrk="0" hangingPunct="0">
              <a:lnSpc>
                <a:spcPct val="100000"/>
              </a:lnSpc>
              <a:spcBef>
                <a:spcPct val="0"/>
              </a:spcBef>
              <a:buClrTx/>
            </a:pPr>
            <a:r>
              <a:rPr lang="en-US" sz="1400" b="0">
                <a:solidFill>
                  <a:schemeClr val="bg1"/>
                </a:solidFill>
              </a:rPr>
              <a:t>Metrics/KPIs</a:t>
            </a:r>
          </a:p>
          <a:p>
            <a:pPr eaLnBrk="0" hangingPunct="0">
              <a:lnSpc>
                <a:spcPct val="100000"/>
              </a:lnSpc>
              <a:spcBef>
                <a:spcPct val="0"/>
              </a:spcBef>
              <a:buClrTx/>
            </a:pPr>
            <a:r>
              <a:rPr lang="en-US" sz="1400" b="0">
                <a:solidFill>
                  <a:schemeClr val="bg1"/>
                </a:solidFill>
              </a:rPr>
              <a:t>Targets, Plans &amp; Actuals</a:t>
            </a:r>
          </a:p>
        </p:txBody>
      </p:sp>
      <p:sp>
        <p:nvSpPr>
          <p:cNvPr id="2781191" name="AutoShape 7"/>
          <p:cNvSpPr>
            <a:spLocks noChangeArrowheads="1"/>
          </p:cNvSpPr>
          <p:nvPr/>
        </p:nvSpPr>
        <p:spPr bwMode="auto">
          <a:xfrm>
            <a:off x="423863" y="1219200"/>
            <a:ext cx="3957637" cy="1722438"/>
          </a:xfrm>
          <a:prstGeom prst="roundRect">
            <a:avLst>
              <a:gd name="adj" fmla="val 0"/>
            </a:avLst>
          </a:prstGeom>
          <a:solidFill>
            <a:srgbClr val="BFBFBF">
              <a:alpha val="25000"/>
            </a:srgbClr>
          </a:solidFill>
          <a:ln w="9525" algn="ctr">
            <a:solidFill>
              <a:schemeClr val="tx1"/>
            </a:solidFill>
            <a:round/>
            <a:headEnd/>
            <a:tailEnd/>
          </a:ln>
          <a:effectLst/>
        </p:spPr>
        <p:txBody>
          <a:bodyPr wrap="none" lIns="45720" rIns="45720" anchor="ctr"/>
          <a:lstStyle/>
          <a:p>
            <a:endParaRPr lang="en-NZ"/>
          </a:p>
        </p:txBody>
      </p:sp>
      <p:sp>
        <p:nvSpPr>
          <p:cNvPr id="2781192" name="Rectangle 8"/>
          <p:cNvSpPr>
            <a:spLocks noChangeArrowheads="1"/>
          </p:cNvSpPr>
          <p:nvPr/>
        </p:nvSpPr>
        <p:spPr bwMode="auto">
          <a:xfrm>
            <a:off x="669925" y="1217613"/>
            <a:ext cx="3203575" cy="287337"/>
          </a:xfrm>
          <a:prstGeom prst="rect">
            <a:avLst/>
          </a:prstGeom>
          <a:noFill/>
          <a:ln w="25400" algn="ctr">
            <a:noFill/>
            <a:miter lim="800000"/>
            <a:headEnd/>
            <a:tailEnd/>
          </a:ln>
          <a:effectLst/>
        </p:spPr>
        <p:txBody>
          <a:bodyPr lIns="45720" rIns="45720" anchorCtr="1">
            <a:spAutoFit/>
          </a:bodyPr>
          <a:lstStyle/>
          <a:p>
            <a:pPr eaLnBrk="0" hangingPunct="0">
              <a:lnSpc>
                <a:spcPct val="80000"/>
              </a:lnSpc>
              <a:spcBef>
                <a:spcPct val="0"/>
              </a:spcBef>
              <a:buClrTx/>
            </a:pPr>
            <a:r>
              <a:rPr lang="en-US" sz="1600"/>
              <a:t>Hyperion Strategic Finance</a:t>
            </a:r>
          </a:p>
        </p:txBody>
      </p:sp>
      <p:sp>
        <p:nvSpPr>
          <p:cNvPr id="2781193" name="Rectangle 9"/>
          <p:cNvSpPr>
            <a:spLocks noChangeArrowheads="1"/>
          </p:cNvSpPr>
          <p:nvPr/>
        </p:nvSpPr>
        <p:spPr bwMode="auto">
          <a:xfrm>
            <a:off x="5040313" y="4359275"/>
            <a:ext cx="3460750" cy="287338"/>
          </a:xfrm>
          <a:prstGeom prst="rect">
            <a:avLst/>
          </a:prstGeom>
          <a:noFill/>
          <a:ln w="25400" algn="ctr">
            <a:noFill/>
            <a:miter lim="800000"/>
            <a:headEnd/>
            <a:tailEnd/>
          </a:ln>
          <a:effectLst/>
        </p:spPr>
        <p:txBody>
          <a:bodyPr lIns="45720" rIns="45720" anchorCtr="1">
            <a:spAutoFit/>
          </a:bodyPr>
          <a:lstStyle/>
          <a:p>
            <a:pPr eaLnBrk="0" hangingPunct="0">
              <a:lnSpc>
                <a:spcPct val="80000"/>
              </a:lnSpc>
              <a:spcBef>
                <a:spcPct val="0"/>
              </a:spcBef>
              <a:buClrTx/>
            </a:pPr>
            <a:r>
              <a:rPr lang="en-US" sz="1600"/>
              <a:t>Cost and Profitability Management</a:t>
            </a:r>
          </a:p>
        </p:txBody>
      </p:sp>
      <p:sp>
        <p:nvSpPr>
          <p:cNvPr id="2781194" name="AutoShape 10"/>
          <p:cNvSpPr>
            <a:spLocks noChangeArrowheads="1"/>
          </p:cNvSpPr>
          <p:nvPr/>
        </p:nvSpPr>
        <p:spPr bwMode="auto">
          <a:xfrm>
            <a:off x="6184900" y="4627563"/>
            <a:ext cx="1190625" cy="449262"/>
          </a:xfrm>
          <a:prstGeom prst="roundRect">
            <a:avLst>
              <a:gd name="adj" fmla="val 0"/>
            </a:avLst>
          </a:prstGeom>
          <a:solidFill>
            <a:srgbClr val="808080"/>
          </a:solidFill>
          <a:ln w="3175" algn="ctr">
            <a:noFill/>
            <a:round/>
            <a:headEnd/>
            <a:tailEnd/>
          </a:ln>
          <a:effectLst/>
        </p:spPr>
        <p:txBody>
          <a:bodyPr lIns="45720" rIns="45720" anchor="ctr"/>
          <a:lstStyle/>
          <a:p>
            <a:pPr eaLnBrk="0" hangingPunct="0">
              <a:lnSpc>
                <a:spcPct val="100000"/>
              </a:lnSpc>
              <a:spcBef>
                <a:spcPct val="0"/>
              </a:spcBef>
              <a:buClrTx/>
            </a:pPr>
            <a:r>
              <a:rPr lang="en-US" sz="1000">
                <a:solidFill>
                  <a:schemeClr val="bg1"/>
                </a:solidFill>
              </a:rPr>
              <a:t>Define Costing Methods</a:t>
            </a:r>
          </a:p>
        </p:txBody>
      </p:sp>
      <p:sp>
        <p:nvSpPr>
          <p:cNvPr id="2781195" name="AutoShape 11"/>
          <p:cNvSpPr>
            <a:spLocks noChangeArrowheads="1"/>
          </p:cNvSpPr>
          <p:nvPr/>
        </p:nvSpPr>
        <p:spPr bwMode="auto">
          <a:xfrm>
            <a:off x="6184900" y="5576888"/>
            <a:ext cx="1190625" cy="452437"/>
          </a:xfrm>
          <a:prstGeom prst="roundRect">
            <a:avLst>
              <a:gd name="adj" fmla="val 0"/>
            </a:avLst>
          </a:prstGeom>
          <a:solidFill>
            <a:srgbClr val="808080"/>
          </a:solidFill>
          <a:ln w="3175" algn="ctr">
            <a:noFill/>
            <a:round/>
            <a:headEnd/>
            <a:tailEnd/>
          </a:ln>
          <a:effectLst/>
        </p:spPr>
        <p:txBody>
          <a:bodyPr lIns="45720" rIns="45720" anchor="ctr"/>
          <a:lstStyle/>
          <a:p>
            <a:pPr eaLnBrk="0" hangingPunct="0">
              <a:lnSpc>
                <a:spcPct val="100000"/>
              </a:lnSpc>
              <a:spcBef>
                <a:spcPct val="0"/>
              </a:spcBef>
              <a:buClrTx/>
            </a:pPr>
            <a:r>
              <a:rPr lang="en-US" sz="1000">
                <a:solidFill>
                  <a:schemeClr val="bg1"/>
                </a:solidFill>
              </a:rPr>
              <a:t>Perform </a:t>
            </a:r>
          </a:p>
          <a:p>
            <a:pPr eaLnBrk="0" hangingPunct="0">
              <a:lnSpc>
                <a:spcPct val="100000"/>
              </a:lnSpc>
              <a:spcBef>
                <a:spcPct val="0"/>
              </a:spcBef>
              <a:buClrTx/>
            </a:pPr>
            <a:r>
              <a:rPr lang="en-US" sz="1000">
                <a:solidFill>
                  <a:schemeClr val="bg1"/>
                </a:solidFill>
              </a:rPr>
              <a:t>Allocations</a:t>
            </a:r>
          </a:p>
        </p:txBody>
      </p:sp>
      <p:sp>
        <p:nvSpPr>
          <p:cNvPr id="2781196" name="AutoShape 12"/>
          <p:cNvSpPr>
            <a:spLocks noChangeArrowheads="1"/>
          </p:cNvSpPr>
          <p:nvPr/>
        </p:nvSpPr>
        <p:spPr bwMode="auto">
          <a:xfrm>
            <a:off x="4981575" y="5106988"/>
            <a:ext cx="1192213" cy="449262"/>
          </a:xfrm>
          <a:prstGeom prst="roundRect">
            <a:avLst>
              <a:gd name="adj" fmla="val 0"/>
            </a:avLst>
          </a:prstGeom>
          <a:solidFill>
            <a:srgbClr val="808080"/>
          </a:solidFill>
          <a:ln w="3175" algn="ctr">
            <a:noFill/>
            <a:round/>
            <a:headEnd/>
            <a:tailEnd/>
          </a:ln>
          <a:effectLst/>
        </p:spPr>
        <p:txBody>
          <a:bodyPr lIns="45720" rIns="45720" anchor="ctr"/>
          <a:lstStyle/>
          <a:p>
            <a:pPr>
              <a:lnSpc>
                <a:spcPct val="100000"/>
              </a:lnSpc>
              <a:spcBef>
                <a:spcPct val="0"/>
              </a:spcBef>
              <a:buClrTx/>
            </a:pPr>
            <a:r>
              <a:rPr lang="en-US" sz="1000">
                <a:solidFill>
                  <a:schemeClr val="bg1"/>
                </a:solidFill>
              </a:rPr>
              <a:t>Report &amp; Analyze</a:t>
            </a:r>
          </a:p>
        </p:txBody>
      </p:sp>
      <p:sp>
        <p:nvSpPr>
          <p:cNvPr id="2781197" name="AutoShape 13"/>
          <p:cNvSpPr>
            <a:spLocks noChangeArrowheads="1"/>
          </p:cNvSpPr>
          <p:nvPr/>
        </p:nvSpPr>
        <p:spPr bwMode="auto">
          <a:xfrm>
            <a:off x="7392988" y="5106988"/>
            <a:ext cx="1190625" cy="452437"/>
          </a:xfrm>
          <a:prstGeom prst="roundRect">
            <a:avLst>
              <a:gd name="adj" fmla="val 0"/>
            </a:avLst>
          </a:prstGeom>
          <a:solidFill>
            <a:srgbClr val="808080"/>
          </a:solidFill>
          <a:ln w="3175" algn="ctr">
            <a:noFill/>
            <a:round/>
            <a:headEnd/>
            <a:tailEnd/>
          </a:ln>
          <a:effectLst/>
        </p:spPr>
        <p:txBody>
          <a:bodyPr lIns="45720" rIns="45720" anchor="ctr"/>
          <a:lstStyle/>
          <a:p>
            <a:pPr>
              <a:lnSpc>
                <a:spcPct val="100000"/>
              </a:lnSpc>
              <a:spcBef>
                <a:spcPct val="0"/>
              </a:spcBef>
              <a:buClrTx/>
            </a:pPr>
            <a:r>
              <a:rPr lang="en-US" sz="1000">
                <a:solidFill>
                  <a:schemeClr val="bg1"/>
                </a:solidFill>
              </a:rPr>
              <a:t>Define Cost Drivers</a:t>
            </a:r>
          </a:p>
        </p:txBody>
      </p:sp>
      <p:sp>
        <p:nvSpPr>
          <p:cNvPr id="2781198" name="Arc 14"/>
          <p:cNvSpPr>
            <a:spLocks noChangeAspect="1"/>
          </p:cNvSpPr>
          <p:nvPr/>
        </p:nvSpPr>
        <p:spPr bwMode="auto">
          <a:xfrm flipH="1">
            <a:off x="5530850" y="4829175"/>
            <a:ext cx="617538" cy="285750"/>
          </a:xfrm>
          <a:custGeom>
            <a:avLst/>
            <a:gdLst>
              <a:gd name="G0" fmla="+- 1036 0 0"/>
              <a:gd name="G1" fmla="+- 21600 0 0"/>
              <a:gd name="G2" fmla="+- 21600 0 0"/>
              <a:gd name="T0" fmla="*/ 0 w 22303"/>
              <a:gd name="T1" fmla="*/ 25 h 21600"/>
              <a:gd name="T2" fmla="*/ 22303 w 22303"/>
              <a:gd name="T3" fmla="*/ 17821 h 21600"/>
              <a:gd name="T4" fmla="*/ 1036 w 22303"/>
              <a:gd name="T5" fmla="*/ 21600 h 21600"/>
            </a:gdLst>
            <a:ahLst/>
            <a:cxnLst>
              <a:cxn ang="0">
                <a:pos x="T0" y="T1"/>
              </a:cxn>
              <a:cxn ang="0">
                <a:pos x="T2" y="T3"/>
              </a:cxn>
              <a:cxn ang="0">
                <a:pos x="T4" y="T5"/>
              </a:cxn>
            </a:cxnLst>
            <a:rect l="0" t="0" r="r" b="b"/>
            <a:pathLst>
              <a:path w="22303" h="21600" fill="none" extrusionOk="0">
                <a:moveTo>
                  <a:pt x="-1" y="24"/>
                </a:moveTo>
                <a:cubicBezTo>
                  <a:pt x="345" y="8"/>
                  <a:pt x="690" y="-1"/>
                  <a:pt x="1036" y="0"/>
                </a:cubicBezTo>
                <a:cubicBezTo>
                  <a:pt x="11507" y="0"/>
                  <a:pt x="20470" y="7510"/>
                  <a:pt x="22302" y="17821"/>
                </a:cubicBezTo>
              </a:path>
              <a:path w="22303" h="21600" stroke="0" extrusionOk="0">
                <a:moveTo>
                  <a:pt x="-1" y="24"/>
                </a:moveTo>
                <a:cubicBezTo>
                  <a:pt x="345" y="8"/>
                  <a:pt x="690" y="-1"/>
                  <a:pt x="1036" y="0"/>
                </a:cubicBezTo>
                <a:cubicBezTo>
                  <a:pt x="11507" y="0"/>
                  <a:pt x="20470" y="7510"/>
                  <a:pt x="22302" y="17821"/>
                </a:cubicBezTo>
                <a:lnTo>
                  <a:pt x="1036" y="21600"/>
                </a:lnTo>
                <a:close/>
              </a:path>
            </a:pathLst>
          </a:custGeom>
          <a:noFill/>
          <a:ln w="38100">
            <a:solidFill>
              <a:schemeClr val="tx1"/>
            </a:solidFill>
            <a:round/>
            <a:headEnd type="triangle" w="med" len="med"/>
            <a:tailEnd/>
          </a:ln>
          <a:effectLst/>
        </p:spPr>
        <p:txBody>
          <a:bodyPr anchor="ctr"/>
          <a:lstStyle/>
          <a:p>
            <a:endParaRPr lang="en-NZ"/>
          </a:p>
        </p:txBody>
      </p:sp>
      <p:sp>
        <p:nvSpPr>
          <p:cNvPr id="2781199" name="Arc 15"/>
          <p:cNvSpPr>
            <a:spLocks noChangeAspect="1"/>
          </p:cNvSpPr>
          <p:nvPr/>
        </p:nvSpPr>
        <p:spPr bwMode="auto">
          <a:xfrm flipH="1" flipV="1">
            <a:off x="5530850" y="5543550"/>
            <a:ext cx="617538" cy="287338"/>
          </a:xfrm>
          <a:custGeom>
            <a:avLst/>
            <a:gdLst>
              <a:gd name="G0" fmla="+- 1036 0 0"/>
              <a:gd name="G1" fmla="+- 21600 0 0"/>
              <a:gd name="G2" fmla="+- 21600 0 0"/>
              <a:gd name="T0" fmla="*/ 0 w 22303"/>
              <a:gd name="T1" fmla="*/ 25 h 21600"/>
              <a:gd name="T2" fmla="*/ 22303 w 22303"/>
              <a:gd name="T3" fmla="*/ 17821 h 21600"/>
              <a:gd name="T4" fmla="*/ 1036 w 22303"/>
              <a:gd name="T5" fmla="*/ 21600 h 21600"/>
            </a:gdLst>
            <a:ahLst/>
            <a:cxnLst>
              <a:cxn ang="0">
                <a:pos x="T0" y="T1"/>
              </a:cxn>
              <a:cxn ang="0">
                <a:pos x="T2" y="T3"/>
              </a:cxn>
              <a:cxn ang="0">
                <a:pos x="T4" y="T5"/>
              </a:cxn>
            </a:cxnLst>
            <a:rect l="0" t="0" r="r" b="b"/>
            <a:pathLst>
              <a:path w="22303" h="21600" fill="none" extrusionOk="0">
                <a:moveTo>
                  <a:pt x="-1" y="24"/>
                </a:moveTo>
                <a:cubicBezTo>
                  <a:pt x="345" y="8"/>
                  <a:pt x="690" y="-1"/>
                  <a:pt x="1036" y="0"/>
                </a:cubicBezTo>
                <a:cubicBezTo>
                  <a:pt x="11507" y="0"/>
                  <a:pt x="20470" y="7510"/>
                  <a:pt x="22302" y="17821"/>
                </a:cubicBezTo>
              </a:path>
              <a:path w="22303" h="21600" stroke="0" extrusionOk="0">
                <a:moveTo>
                  <a:pt x="-1" y="24"/>
                </a:moveTo>
                <a:cubicBezTo>
                  <a:pt x="345" y="8"/>
                  <a:pt x="690" y="-1"/>
                  <a:pt x="1036" y="0"/>
                </a:cubicBezTo>
                <a:cubicBezTo>
                  <a:pt x="11507" y="0"/>
                  <a:pt x="20470" y="7510"/>
                  <a:pt x="22302" y="17821"/>
                </a:cubicBezTo>
                <a:lnTo>
                  <a:pt x="1036" y="21600"/>
                </a:lnTo>
                <a:close/>
              </a:path>
            </a:pathLst>
          </a:custGeom>
          <a:noFill/>
          <a:ln w="38100">
            <a:solidFill>
              <a:schemeClr val="tx1"/>
            </a:solidFill>
            <a:round/>
            <a:headEnd/>
            <a:tailEnd type="triangle" w="med" len="med"/>
          </a:ln>
          <a:effectLst/>
        </p:spPr>
        <p:txBody>
          <a:bodyPr anchor="ctr"/>
          <a:lstStyle/>
          <a:p>
            <a:endParaRPr lang="en-NZ"/>
          </a:p>
        </p:txBody>
      </p:sp>
      <p:sp>
        <p:nvSpPr>
          <p:cNvPr id="2781200" name="Arc 16"/>
          <p:cNvSpPr>
            <a:spLocks noChangeAspect="1"/>
          </p:cNvSpPr>
          <p:nvPr/>
        </p:nvSpPr>
        <p:spPr bwMode="auto">
          <a:xfrm flipV="1">
            <a:off x="7408863" y="5553075"/>
            <a:ext cx="615950" cy="287338"/>
          </a:xfrm>
          <a:custGeom>
            <a:avLst/>
            <a:gdLst>
              <a:gd name="G0" fmla="+- 1036 0 0"/>
              <a:gd name="G1" fmla="+- 21600 0 0"/>
              <a:gd name="G2" fmla="+- 21600 0 0"/>
              <a:gd name="T0" fmla="*/ 0 w 22303"/>
              <a:gd name="T1" fmla="*/ 25 h 21600"/>
              <a:gd name="T2" fmla="*/ 22303 w 22303"/>
              <a:gd name="T3" fmla="*/ 17821 h 21600"/>
              <a:gd name="T4" fmla="*/ 1036 w 22303"/>
              <a:gd name="T5" fmla="*/ 21600 h 21600"/>
            </a:gdLst>
            <a:ahLst/>
            <a:cxnLst>
              <a:cxn ang="0">
                <a:pos x="T0" y="T1"/>
              </a:cxn>
              <a:cxn ang="0">
                <a:pos x="T2" y="T3"/>
              </a:cxn>
              <a:cxn ang="0">
                <a:pos x="T4" y="T5"/>
              </a:cxn>
            </a:cxnLst>
            <a:rect l="0" t="0" r="r" b="b"/>
            <a:pathLst>
              <a:path w="22303" h="21600" fill="none" extrusionOk="0">
                <a:moveTo>
                  <a:pt x="-1" y="24"/>
                </a:moveTo>
                <a:cubicBezTo>
                  <a:pt x="345" y="8"/>
                  <a:pt x="690" y="-1"/>
                  <a:pt x="1036" y="0"/>
                </a:cubicBezTo>
                <a:cubicBezTo>
                  <a:pt x="11507" y="0"/>
                  <a:pt x="20470" y="7510"/>
                  <a:pt x="22302" y="17821"/>
                </a:cubicBezTo>
              </a:path>
              <a:path w="22303" h="21600" stroke="0" extrusionOk="0">
                <a:moveTo>
                  <a:pt x="-1" y="24"/>
                </a:moveTo>
                <a:cubicBezTo>
                  <a:pt x="345" y="8"/>
                  <a:pt x="690" y="-1"/>
                  <a:pt x="1036" y="0"/>
                </a:cubicBezTo>
                <a:cubicBezTo>
                  <a:pt x="11507" y="0"/>
                  <a:pt x="20470" y="7510"/>
                  <a:pt x="22302" y="17821"/>
                </a:cubicBezTo>
                <a:lnTo>
                  <a:pt x="1036" y="21600"/>
                </a:lnTo>
                <a:close/>
              </a:path>
            </a:pathLst>
          </a:custGeom>
          <a:noFill/>
          <a:ln w="38100">
            <a:solidFill>
              <a:schemeClr val="tx1"/>
            </a:solidFill>
            <a:round/>
            <a:headEnd type="triangle" w="med" len="med"/>
            <a:tailEnd/>
          </a:ln>
          <a:effectLst/>
        </p:spPr>
        <p:txBody>
          <a:bodyPr anchor="ctr"/>
          <a:lstStyle/>
          <a:p>
            <a:endParaRPr lang="en-NZ"/>
          </a:p>
        </p:txBody>
      </p:sp>
      <p:sp>
        <p:nvSpPr>
          <p:cNvPr id="2781201" name="Arc 17"/>
          <p:cNvSpPr>
            <a:spLocks noChangeAspect="1"/>
          </p:cNvSpPr>
          <p:nvPr/>
        </p:nvSpPr>
        <p:spPr bwMode="auto">
          <a:xfrm>
            <a:off x="7408863" y="4818063"/>
            <a:ext cx="615950" cy="287337"/>
          </a:xfrm>
          <a:custGeom>
            <a:avLst/>
            <a:gdLst>
              <a:gd name="G0" fmla="+- 1036 0 0"/>
              <a:gd name="G1" fmla="+- 21600 0 0"/>
              <a:gd name="G2" fmla="+- 21600 0 0"/>
              <a:gd name="T0" fmla="*/ 0 w 22303"/>
              <a:gd name="T1" fmla="*/ 25 h 21600"/>
              <a:gd name="T2" fmla="*/ 22303 w 22303"/>
              <a:gd name="T3" fmla="*/ 17821 h 21600"/>
              <a:gd name="T4" fmla="*/ 1036 w 22303"/>
              <a:gd name="T5" fmla="*/ 21600 h 21600"/>
            </a:gdLst>
            <a:ahLst/>
            <a:cxnLst>
              <a:cxn ang="0">
                <a:pos x="T0" y="T1"/>
              </a:cxn>
              <a:cxn ang="0">
                <a:pos x="T2" y="T3"/>
              </a:cxn>
              <a:cxn ang="0">
                <a:pos x="T4" y="T5"/>
              </a:cxn>
            </a:cxnLst>
            <a:rect l="0" t="0" r="r" b="b"/>
            <a:pathLst>
              <a:path w="22303" h="21600" fill="none" extrusionOk="0">
                <a:moveTo>
                  <a:pt x="-1" y="24"/>
                </a:moveTo>
                <a:cubicBezTo>
                  <a:pt x="345" y="8"/>
                  <a:pt x="690" y="-1"/>
                  <a:pt x="1036" y="0"/>
                </a:cubicBezTo>
                <a:cubicBezTo>
                  <a:pt x="11507" y="0"/>
                  <a:pt x="20470" y="7510"/>
                  <a:pt x="22302" y="17821"/>
                </a:cubicBezTo>
              </a:path>
              <a:path w="22303" h="21600" stroke="0" extrusionOk="0">
                <a:moveTo>
                  <a:pt x="-1" y="24"/>
                </a:moveTo>
                <a:cubicBezTo>
                  <a:pt x="345" y="8"/>
                  <a:pt x="690" y="-1"/>
                  <a:pt x="1036" y="0"/>
                </a:cubicBezTo>
                <a:cubicBezTo>
                  <a:pt x="11507" y="0"/>
                  <a:pt x="20470" y="7510"/>
                  <a:pt x="22302" y="17821"/>
                </a:cubicBezTo>
                <a:lnTo>
                  <a:pt x="1036" y="21600"/>
                </a:lnTo>
                <a:close/>
              </a:path>
            </a:pathLst>
          </a:custGeom>
          <a:noFill/>
          <a:ln w="38100">
            <a:solidFill>
              <a:schemeClr val="tx1"/>
            </a:solidFill>
            <a:round/>
            <a:headEnd/>
            <a:tailEnd type="triangle" w="med" len="med"/>
          </a:ln>
          <a:effectLst/>
        </p:spPr>
        <p:txBody>
          <a:bodyPr anchor="ctr"/>
          <a:lstStyle/>
          <a:p>
            <a:endParaRPr lang="en-NZ"/>
          </a:p>
        </p:txBody>
      </p:sp>
      <p:sp>
        <p:nvSpPr>
          <p:cNvPr id="2781202" name="Rectangle 18"/>
          <p:cNvSpPr>
            <a:spLocks noChangeArrowheads="1"/>
          </p:cNvSpPr>
          <p:nvPr/>
        </p:nvSpPr>
        <p:spPr bwMode="auto">
          <a:xfrm>
            <a:off x="857225" y="4359275"/>
            <a:ext cx="3000396" cy="486287"/>
          </a:xfrm>
          <a:prstGeom prst="rect">
            <a:avLst/>
          </a:prstGeom>
          <a:noFill/>
          <a:ln w="25400" algn="ctr">
            <a:noFill/>
            <a:miter lim="800000"/>
            <a:headEnd/>
            <a:tailEnd/>
          </a:ln>
          <a:effectLst/>
        </p:spPr>
        <p:txBody>
          <a:bodyPr wrap="square" lIns="45720" rIns="45720" anchorCtr="1">
            <a:spAutoFit/>
          </a:bodyPr>
          <a:lstStyle/>
          <a:p>
            <a:pPr eaLnBrk="0" hangingPunct="0">
              <a:lnSpc>
                <a:spcPct val="80000"/>
              </a:lnSpc>
              <a:spcBef>
                <a:spcPct val="0"/>
              </a:spcBef>
              <a:buClrTx/>
            </a:pPr>
            <a:r>
              <a:rPr lang="en-US" sz="1600" dirty="0"/>
              <a:t>Financial </a:t>
            </a:r>
            <a:r>
              <a:rPr lang="en-US" sz="1600" dirty="0" smtClean="0"/>
              <a:t>Consolidate &amp; Close </a:t>
            </a:r>
            <a:r>
              <a:rPr lang="en-US" sz="1600" dirty="0"/>
              <a:t>Process</a:t>
            </a:r>
          </a:p>
        </p:txBody>
      </p:sp>
      <p:sp>
        <p:nvSpPr>
          <p:cNvPr id="2781203" name="AutoShape 19"/>
          <p:cNvSpPr>
            <a:spLocks noChangeArrowheads="1"/>
          </p:cNvSpPr>
          <p:nvPr/>
        </p:nvSpPr>
        <p:spPr bwMode="auto">
          <a:xfrm>
            <a:off x="460375" y="5106988"/>
            <a:ext cx="890588" cy="477837"/>
          </a:xfrm>
          <a:prstGeom prst="roundRect">
            <a:avLst>
              <a:gd name="adj" fmla="val 0"/>
            </a:avLst>
          </a:prstGeom>
          <a:solidFill>
            <a:srgbClr val="808080"/>
          </a:solidFill>
          <a:ln w="3175" algn="ctr">
            <a:noFill/>
            <a:round/>
            <a:headEnd/>
            <a:tailEnd/>
          </a:ln>
          <a:effectLst/>
        </p:spPr>
        <p:txBody>
          <a:bodyPr lIns="45720" rIns="45720" anchor="ctr"/>
          <a:lstStyle/>
          <a:p>
            <a:pPr>
              <a:lnSpc>
                <a:spcPct val="100000"/>
              </a:lnSpc>
              <a:spcBef>
                <a:spcPct val="0"/>
              </a:spcBef>
              <a:buClrTx/>
            </a:pPr>
            <a:r>
              <a:rPr lang="en-US" sz="1000">
                <a:solidFill>
                  <a:schemeClr val="bg1"/>
                </a:solidFill>
              </a:rPr>
              <a:t>Data Cleansing</a:t>
            </a:r>
          </a:p>
        </p:txBody>
      </p:sp>
      <p:sp>
        <p:nvSpPr>
          <p:cNvPr id="2781204" name="AutoShape 20"/>
          <p:cNvSpPr>
            <a:spLocks noChangeArrowheads="1"/>
          </p:cNvSpPr>
          <p:nvPr/>
        </p:nvSpPr>
        <p:spPr bwMode="auto">
          <a:xfrm>
            <a:off x="1414463" y="5106988"/>
            <a:ext cx="958850" cy="477837"/>
          </a:xfrm>
          <a:prstGeom prst="roundRect">
            <a:avLst>
              <a:gd name="adj" fmla="val 0"/>
            </a:avLst>
          </a:prstGeom>
          <a:solidFill>
            <a:srgbClr val="808080"/>
          </a:solidFill>
          <a:ln w="3175" algn="ctr">
            <a:noFill/>
            <a:round/>
            <a:headEnd/>
            <a:tailEnd/>
          </a:ln>
          <a:effectLst/>
        </p:spPr>
        <p:txBody>
          <a:bodyPr lIns="45720" rIns="45720" anchor="ctr"/>
          <a:lstStyle/>
          <a:p>
            <a:pPr>
              <a:lnSpc>
                <a:spcPct val="100000"/>
              </a:lnSpc>
              <a:spcBef>
                <a:spcPct val="0"/>
              </a:spcBef>
              <a:buClrTx/>
            </a:pPr>
            <a:r>
              <a:rPr lang="en-US" sz="1000">
                <a:solidFill>
                  <a:schemeClr val="bg1"/>
                </a:solidFill>
              </a:rPr>
              <a:t>Consolidate</a:t>
            </a:r>
          </a:p>
        </p:txBody>
      </p:sp>
      <p:sp>
        <p:nvSpPr>
          <p:cNvPr id="2781205" name="AutoShape 21"/>
          <p:cNvSpPr>
            <a:spLocks noChangeArrowheads="1"/>
          </p:cNvSpPr>
          <p:nvPr/>
        </p:nvSpPr>
        <p:spPr bwMode="auto">
          <a:xfrm>
            <a:off x="2436813" y="5106988"/>
            <a:ext cx="892175" cy="479425"/>
          </a:xfrm>
          <a:prstGeom prst="roundRect">
            <a:avLst>
              <a:gd name="adj" fmla="val 0"/>
            </a:avLst>
          </a:prstGeom>
          <a:solidFill>
            <a:srgbClr val="808080"/>
          </a:solidFill>
          <a:ln w="3175" algn="ctr">
            <a:noFill/>
            <a:round/>
            <a:headEnd/>
            <a:tailEnd/>
          </a:ln>
          <a:effectLst/>
        </p:spPr>
        <p:txBody>
          <a:bodyPr lIns="45720" rIns="45720" anchor="ctr"/>
          <a:lstStyle/>
          <a:p>
            <a:pPr>
              <a:lnSpc>
                <a:spcPct val="100000"/>
              </a:lnSpc>
              <a:spcBef>
                <a:spcPct val="0"/>
              </a:spcBef>
              <a:buClrTx/>
            </a:pPr>
            <a:r>
              <a:rPr lang="en-US" sz="1000">
                <a:solidFill>
                  <a:schemeClr val="bg1"/>
                </a:solidFill>
              </a:rPr>
              <a:t>Internal Reporting &amp; Analysis</a:t>
            </a:r>
          </a:p>
        </p:txBody>
      </p:sp>
      <p:sp>
        <p:nvSpPr>
          <p:cNvPr id="2781206" name="AutoShape 22"/>
          <p:cNvSpPr>
            <a:spLocks noChangeArrowheads="1"/>
          </p:cNvSpPr>
          <p:nvPr/>
        </p:nvSpPr>
        <p:spPr bwMode="auto">
          <a:xfrm>
            <a:off x="3392488" y="5106988"/>
            <a:ext cx="954087" cy="479425"/>
          </a:xfrm>
          <a:prstGeom prst="roundRect">
            <a:avLst>
              <a:gd name="adj" fmla="val 0"/>
            </a:avLst>
          </a:prstGeom>
          <a:solidFill>
            <a:srgbClr val="808080"/>
          </a:solidFill>
          <a:ln w="3175" algn="ctr">
            <a:noFill/>
            <a:round/>
            <a:headEnd/>
            <a:tailEnd/>
          </a:ln>
          <a:effectLst/>
        </p:spPr>
        <p:txBody>
          <a:bodyPr lIns="45720" rIns="45720" anchor="ctr"/>
          <a:lstStyle/>
          <a:p>
            <a:pPr>
              <a:spcBef>
                <a:spcPct val="0"/>
              </a:spcBef>
              <a:buClrTx/>
            </a:pPr>
            <a:r>
              <a:rPr lang="en-US" sz="1000">
                <a:solidFill>
                  <a:schemeClr val="bg1"/>
                </a:solidFill>
              </a:rPr>
              <a:t>External Reporting &amp; Compliance</a:t>
            </a:r>
          </a:p>
        </p:txBody>
      </p:sp>
      <p:sp>
        <p:nvSpPr>
          <p:cNvPr id="2781207" name="Line 23"/>
          <p:cNvSpPr>
            <a:spLocks noChangeShapeType="1"/>
          </p:cNvSpPr>
          <p:nvPr/>
        </p:nvSpPr>
        <p:spPr bwMode="auto">
          <a:xfrm flipH="1">
            <a:off x="1296988" y="5378450"/>
            <a:ext cx="201612" cy="0"/>
          </a:xfrm>
          <a:prstGeom prst="line">
            <a:avLst/>
          </a:prstGeom>
          <a:noFill/>
          <a:ln w="38100">
            <a:solidFill>
              <a:schemeClr val="tx1"/>
            </a:solidFill>
            <a:round/>
            <a:headEnd type="triangle" w="med" len="med"/>
            <a:tailEnd/>
          </a:ln>
          <a:effectLst/>
        </p:spPr>
        <p:txBody>
          <a:bodyPr anchor="ctr"/>
          <a:lstStyle/>
          <a:p>
            <a:endParaRPr lang="en-NZ"/>
          </a:p>
        </p:txBody>
      </p:sp>
      <p:sp>
        <p:nvSpPr>
          <p:cNvPr id="2781208" name="Line 24"/>
          <p:cNvSpPr>
            <a:spLocks noChangeShapeType="1"/>
          </p:cNvSpPr>
          <p:nvPr/>
        </p:nvSpPr>
        <p:spPr bwMode="auto">
          <a:xfrm flipH="1">
            <a:off x="2324100" y="5378450"/>
            <a:ext cx="203200" cy="0"/>
          </a:xfrm>
          <a:prstGeom prst="line">
            <a:avLst/>
          </a:prstGeom>
          <a:noFill/>
          <a:ln w="38100">
            <a:solidFill>
              <a:schemeClr val="tx1"/>
            </a:solidFill>
            <a:round/>
            <a:headEnd type="triangle" w="med" len="med"/>
            <a:tailEnd/>
          </a:ln>
          <a:effectLst/>
        </p:spPr>
        <p:txBody>
          <a:bodyPr anchor="ctr"/>
          <a:lstStyle/>
          <a:p>
            <a:endParaRPr lang="en-NZ"/>
          </a:p>
        </p:txBody>
      </p:sp>
      <p:sp>
        <p:nvSpPr>
          <p:cNvPr id="2781209" name="Line 25"/>
          <p:cNvSpPr>
            <a:spLocks noChangeShapeType="1"/>
          </p:cNvSpPr>
          <p:nvPr/>
        </p:nvSpPr>
        <p:spPr bwMode="auto">
          <a:xfrm flipH="1">
            <a:off x="3278188" y="5378450"/>
            <a:ext cx="203200" cy="0"/>
          </a:xfrm>
          <a:prstGeom prst="line">
            <a:avLst/>
          </a:prstGeom>
          <a:noFill/>
          <a:ln w="38100">
            <a:solidFill>
              <a:schemeClr val="tx1"/>
            </a:solidFill>
            <a:round/>
            <a:headEnd type="triangle" w="med" len="med"/>
            <a:tailEnd/>
          </a:ln>
          <a:effectLst/>
        </p:spPr>
        <p:txBody>
          <a:bodyPr anchor="ctr"/>
          <a:lstStyle/>
          <a:p>
            <a:endParaRPr lang="en-NZ"/>
          </a:p>
        </p:txBody>
      </p:sp>
      <p:sp>
        <p:nvSpPr>
          <p:cNvPr id="2781210" name="AutoShape 26"/>
          <p:cNvSpPr>
            <a:spLocks noChangeArrowheads="1"/>
          </p:cNvSpPr>
          <p:nvPr/>
        </p:nvSpPr>
        <p:spPr bwMode="auto">
          <a:xfrm>
            <a:off x="6184900" y="1482725"/>
            <a:ext cx="1190625" cy="449263"/>
          </a:xfrm>
          <a:prstGeom prst="roundRect">
            <a:avLst>
              <a:gd name="adj" fmla="val 0"/>
            </a:avLst>
          </a:prstGeom>
          <a:solidFill>
            <a:srgbClr val="808080"/>
          </a:solidFill>
          <a:ln w="3175" algn="ctr">
            <a:noFill/>
            <a:round/>
            <a:headEnd/>
            <a:tailEnd/>
          </a:ln>
          <a:effectLst/>
        </p:spPr>
        <p:txBody>
          <a:bodyPr lIns="45720" rIns="45720" anchor="ctr"/>
          <a:lstStyle/>
          <a:p>
            <a:pPr eaLnBrk="0" hangingPunct="0">
              <a:lnSpc>
                <a:spcPct val="100000"/>
              </a:lnSpc>
              <a:spcBef>
                <a:spcPct val="0"/>
              </a:spcBef>
              <a:buClrTx/>
            </a:pPr>
            <a:r>
              <a:rPr lang="en-US" sz="1000">
                <a:solidFill>
                  <a:schemeClr val="bg1"/>
                </a:solidFill>
              </a:rPr>
              <a:t>Cascade Targets</a:t>
            </a:r>
          </a:p>
        </p:txBody>
      </p:sp>
      <p:sp>
        <p:nvSpPr>
          <p:cNvPr id="2781211" name="AutoShape 27"/>
          <p:cNvSpPr>
            <a:spLocks noChangeArrowheads="1"/>
          </p:cNvSpPr>
          <p:nvPr/>
        </p:nvSpPr>
        <p:spPr bwMode="auto">
          <a:xfrm>
            <a:off x="6184900" y="2422525"/>
            <a:ext cx="1190625" cy="450850"/>
          </a:xfrm>
          <a:prstGeom prst="roundRect">
            <a:avLst>
              <a:gd name="adj" fmla="val 0"/>
            </a:avLst>
          </a:prstGeom>
          <a:solidFill>
            <a:srgbClr val="808080"/>
          </a:solidFill>
          <a:ln w="3175" algn="ctr">
            <a:noFill/>
            <a:round/>
            <a:headEnd/>
            <a:tailEnd/>
          </a:ln>
          <a:effectLst/>
        </p:spPr>
        <p:txBody>
          <a:bodyPr lIns="45720" rIns="45720" anchor="ctr"/>
          <a:lstStyle/>
          <a:p>
            <a:pPr eaLnBrk="0" hangingPunct="0">
              <a:lnSpc>
                <a:spcPct val="100000"/>
              </a:lnSpc>
              <a:spcBef>
                <a:spcPct val="0"/>
              </a:spcBef>
              <a:buClrTx/>
            </a:pPr>
            <a:r>
              <a:rPr lang="en-US" sz="1000">
                <a:solidFill>
                  <a:schemeClr val="bg1"/>
                </a:solidFill>
              </a:rPr>
              <a:t>Allocate Resources</a:t>
            </a:r>
          </a:p>
        </p:txBody>
      </p:sp>
      <p:sp>
        <p:nvSpPr>
          <p:cNvPr id="2781212" name="AutoShape 28"/>
          <p:cNvSpPr>
            <a:spLocks noChangeArrowheads="1"/>
          </p:cNvSpPr>
          <p:nvPr/>
        </p:nvSpPr>
        <p:spPr bwMode="auto">
          <a:xfrm>
            <a:off x="4983163" y="1960563"/>
            <a:ext cx="1190625" cy="449262"/>
          </a:xfrm>
          <a:prstGeom prst="roundRect">
            <a:avLst>
              <a:gd name="adj" fmla="val 0"/>
            </a:avLst>
          </a:prstGeom>
          <a:solidFill>
            <a:srgbClr val="808080"/>
          </a:solidFill>
          <a:ln w="3175" algn="ctr">
            <a:noFill/>
            <a:round/>
            <a:headEnd/>
            <a:tailEnd/>
          </a:ln>
          <a:effectLst/>
        </p:spPr>
        <p:txBody>
          <a:bodyPr lIns="45720" rIns="45720" anchor="ctr"/>
          <a:lstStyle/>
          <a:p>
            <a:pPr>
              <a:lnSpc>
                <a:spcPct val="100000"/>
              </a:lnSpc>
              <a:spcBef>
                <a:spcPct val="0"/>
              </a:spcBef>
              <a:buClrTx/>
            </a:pPr>
            <a:r>
              <a:rPr lang="en-US" sz="1000">
                <a:solidFill>
                  <a:schemeClr val="bg1"/>
                </a:solidFill>
              </a:rPr>
              <a:t>Forecasting</a:t>
            </a:r>
          </a:p>
        </p:txBody>
      </p:sp>
      <p:sp>
        <p:nvSpPr>
          <p:cNvPr id="2781213" name="AutoShape 29"/>
          <p:cNvSpPr>
            <a:spLocks noChangeArrowheads="1"/>
          </p:cNvSpPr>
          <p:nvPr/>
        </p:nvSpPr>
        <p:spPr bwMode="auto">
          <a:xfrm>
            <a:off x="7392988" y="1960563"/>
            <a:ext cx="1190625" cy="452437"/>
          </a:xfrm>
          <a:prstGeom prst="roundRect">
            <a:avLst>
              <a:gd name="adj" fmla="val 0"/>
            </a:avLst>
          </a:prstGeom>
          <a:solidFill>
            <a:srgbClr val="808080"/>
          </a:solidFill>
          <a:ln w="3175" algn="ctr">
            <a:noFill/>
            <a:round/>
            <a:headEnd/>
            <a:tailEnd/>
          </a:ln>
          <a:effectLst/>
        </p:spPr>
        <p:txBody>
          <a:bodyPr lIns="45720" rIns="45720" anchor="ctr"/>
          <a:lstStyle/>
          <a:p>
            <a:pPr>
              <a:lnSpc>
                <a:spcPct val="100000"/>
              </a:lnSpc>
              <a:spcBef>
                <a:spcPct val="0"/>
              </a:spcBef>
              <a:buClrTx/>
            </a:pPr>
            <a:r>
              <a:rPr lang="en-US" sz="1000">
                <a:solidFill>
                  <a:schemeClr val="bg1"/>
                </a:solidFill>
              </a:rPr>
              <a:t>Detailed Budgeting</a:t>
            </a:r>
          </a:p>
        </p:txBody>
      </p:sp>
      <p:sp>
        <p:nvSpPr>
          <p:cNvPr id="2781214" name="Arc 30"/>
          <p:cNvSpPr>
            <a:spLocks noChangeAspect="1"/>
          </p:cNvSpPr>
          <p:nvPr/>
        </p:nvSpPr>
        <p:spPr bwMode="auto">
          <a:xfrm flipH="1">
            <a:off x="5538788" y="1703388"/>
            <a:ext cx="619125" cy="285750"/>
          </a:xfrm>
          <a:custGeom>
            <a:avLst/>
            <a:gdLst>
              <a:gd name="G0" fmla="+- 1036 0 0"/>
              <a:gd name="G1" fmla="+- 21600 0 0"/>
              <a:gd name="G2" fmla="+- 21600 0 0"/>
              <a:gd name="T0" fmla="*/ 0 w 22303"/>
              <a:gd name="T1" fmla="*/ 25 h 21600"/>
              <a:gd name="T2" fmla="*/ 22303 w 22303"/>
              <a:gd name="T3" fmla="*/ 17821 h 21600"/>
              <a:gd name="T4" fmla="*/ 1036 w 22303"/>
              <a:gd name="T5" fmla="*/ 21600 h 21600"/>
            </a:gdLst>
            <a:ahLst/>
            <a:cxnLst>
              <a:cxn ang="0">
                <a:pos x="T0" y="T1"/>
              </a:cxn>
              <a:cxn ang="0">
                <a:pos x="T2" y="T3"/>
              </a:cxn>
              <a:cxn ang="0">
                <a:pos x="T4" y="T5"/>
              </a:cxn>
            </a:cxnLst>
            <a:rect l="0" t="0" r="r" b="b"/>
            <a:pathLst>
              <a:path w="22303" h="21600" fill="none" extrusionOk="0">
                <a:moveTo>
                  <a:pt x="-1" y="24"/>
                </a:moveTo>
                <a:cubicBezTo>
                  <a:pt x="345" y="8"/>
                  <a:pt x="690" y="-1"/>
                  <a:pt x="1036" y="0"/>
                </a:cubicBezTo>
                <a:cubicBezTo>
                  <a:pt x="11507" y="0"/>
                  <a:pt x="20470" y="7510"/>
                  <a:pt x="22302" y="17821"/>
                </a:cubicBezTo>
              </a:path>
              <a:path w="22303" h="21600" stroke="0" extrusionOk="0">
                <a:moveTo>
                  <a:pt x="-1" y="24"/>
                </a:moveTo>
                <a:cubicBezTo>
                  <a:pt x="345" y="8"/>
                  <a:pt x="690" y="-1"/>
                  <a:pt x="1036" y="0"/>
                </a:cubicBezTo>
                <a:cubicBezTo>
                  <a:pt x="11507" y="0"/>
                  <a:pt x="20470" y="7510"/>
                  <a:pt x="22302" y="17821"/>
                </a:cubicBezTo>
                <a:lnTo>
                  <a:pt x="1036" y="21600"/>
                </a:lnTo>
                <a:close/>
              </a:path>
            </a:pathLst>
          </a:custGeom>
          <a:noFill/>
          <a:ln w="38100">
            <a:solidFill>
              <a:schemeClr val="tx1"/>
            </a:solidFill>
            <a:round/>
            <a:headEnd type="triangle" w="med" len="med"/>
            <a:tailEnd/>
          </a:ln>
          <a:effectLst/>
        </p:spPr>
        <p:txBody>
          <a:bodyPr anchor="ctr"/>
          <a:lstStyle/>
          <a:p>
            <a:endParaRPr lang="en-NZ"/>
          </a:p>
        </p:txBody>
      </p:sp>
      <p:sp>
        <p:nvSpPr>
          <p:cNvPr id="2781215" name="Arc 31"/>
          <p:cNvSpPr>
            <a:spLocks noChangeAspect="1"/>
          </p:cNvSpPr>
          <p:nvPr/>
        </p:nvSpPr>
        <p:spPr bwMode="auto">
          <a:xfrm flipH="1" flipV="1">
            <a:off x="5538788" y="2406650"/>
            <a:ext cx="619125" cy="288925"/>
          </a:xfrm>
          <a:custGeom>
            <a:avLst/>
            <a:gdLst>
              <a:gd name="G0" fmla="+- 1036 0 0"/>
              <a:gd name="G1" fmla="+- 21600 0 0"/>
              <a:gd name="G2" fmla="+- 21600 0 0"/>
              <a:gd name="T0" fmla="*/ 0 w 22303"/>
              <a:gd name="T1" fmla="*/ 25 h 21600"/>
              <a:gd name="T2" fmla="*/ 22303 w 22303"/>
              <a:gd name="T3" fmla="*/ 17821 h 21600"/>
              <a:gd name="T4" fmla="*/ 1036 w 22303"/>
              <a:gd name="T5" fmla="*/ 21600 h 21600"/>
            </a:gdLst>
            <a:ahLst/>
            <a:cxnLst>
              <a:cxn ang="0">
                <a:pos x="T0" y="T1"/>
              </a:cxn>
              <a:cxn ang="0">
                <a:pos x="T2" y="T3"/>
              </a:cxn>
              <a:cxn ang="0">
                <a:pos x="T4" y="T5"/>
              </a:cxn>
            </a:cxnLst>
            <a:rect l="0" t="0" r="r" b="b"/>
            <a:pathLst>
              <a:path w="22303" h="21600" fill="none" extrusionOk="0">
                <a:moveTo>
                  <a:pt x="-1" y="24"/>
                </a:moveTo>
                <a:cubicBezTo>
                  <a:pt x="345" y="8"/>
                  <a:pt x="690" y="-1"/>
                  <a:pt x="1036" y="0"/>
                </a:cubicBezTo>
                <a:cubicBezTo>
                  <a:pt x="11507" y="0"/>
                  <a:pt x="20470" y="7510"/>
                  <a:pt x="22302" y="17821"/>
                </a:cubicBezTo>
              </a:path>
              <a:path w="22303" h="21600" stroke="0" extrusionOk="0">
                <a:moveTo>
                  <a:pt x="-1" y="24"/>
                </a:moveTo>
                <a:cubicBezTo>
                  <a:pt x="345" y="8"/>
                  <a:pt x="690" y="-1"/>
                  <a:pt x="1036" y="0"/>
                </a:cubicBezTo>
                <a:cubicBezTo>
                  <a:pt x="11507" y="0"/>
                  <a:pt x="20470" y="7510"/>
                  <a:pt x="22302" y="17821"/>
                </a:cubicBezTo>
                <a:lnTo>
                  <a:pt x="1036" y="21600"/>
                </a:lnTo>
                <a:close/>
              </a:path>
            </a:pathLst>
          </a:custGeom>
          <a:noFill/>
          <a:ln w="38100">
            <a:solidFill>
              <a:schemeClr val="tx1"/>
            </a:solidFill>
            <a:round/>
            <a:headEnd/>
            <a:tailEnd type="triangle" w="med" len="med"/>
          </a:ln>
          <a:effectLst/>
        </p:spPr>
        <p:txBody>
          <a:bodyPr anchor="ctr"/>
          <a:lstStyle/>
          <a:p>
            <a:endParaRPr lang="en-NZ"/>
          </a:p>
        </p:txBody>
      </p:sp>
      <p:sp>
        <p:nvSpPr>
          <p:cNvPr id="2781216" name="Arc 32"/>
          <p:cNvSpPr>
            <a:spLocks noChangeAspect="1"/>
          </p:cNvSpPr>
          <p:nvPr/>
        </p:nvSpPr>
        <p:spPr bwMode="auto">
          <a:xfrm flipV="1">
            <a:off x="7407275" y="2406650"/>
            <a:ext cx="617538" cy="288925"/>
          </a:xfrm>
          <a:custGeom>
            <a:avLst/>
            <a:gdLst>
              <a:gd name="G0" fmla="+- 1036 0 0"/>
              <a:gd name="G1" fmla="+- 21600 0 0"/>
              <a:gd name="G2" fmla="+- 21600 0 0"/>
              <a:gd name="T0" fmla="*/ 0 w 22303"/>
              <a:gd name="T1" fmla="*/ 25 h 21600"/>
              <a:gd name="T2" fmla="*/ 22303 w 22303"/>
              <a:gd name="T3" fmla="*/ 17821 h 21600"/>
              <a:gd name="T4" fmla="*/ 1036 w 22303"/>
              <a:gd name="T5" fmla="*/ 21600 h 21600"/>
            </a:gdLst>
            <a:ahLst/>
            <a:cxnLst>
              <a:cxn ang="0">
                <a:pos x="T0" y="T1"/>
              </a:cxn>
              <a:cxn ang="0">
                <a:pos x="T2" y="T3"/>
              </a:cxn>
              <a:cxn ang="0">
                <a:pos x="T4" y="T5"/>
              </a:cxn>
            </a:cxnLst>
            <a:rect l="0" t="0" r="r" b="b"/>
            <a:pathLst>
              <a:path w="22303" h="21600" fill="none" extrusionOk="0">
                <a:moveTo>
                  <a:pt x="-1" y="24"/>
                </a:moveTo>
                <a:cubicBezTo>
                  <a:pt x="345" y="8"/>
                  <a:pt x="690" y="-1"/>
                  <a:pt x="1036" y="0"/>
                </a:cubicBezTo>
                <a:cubicBezTo>
                  <a:pt x="11507" y="0"/>
                  <a:pt x="20470" y="7510"/>
                  <a:pt x="22302" y="17821"/>
                </a:cubicBezTo>
              </a:path>
              <a:path w="22303" h="21600" stroke="0" extrusionOk="0">
                <a:moveTo>
                  <a:pt x="-1" y="24"/>
                </a:moveTo>
                <a:cubicBezTo>
                  <a:pt x="345" y="8"/>
                  <a:pt x="690" y="-1"/>
                  <a:pt x="1036" y="0"/>
                </a:cubicBezTo>
                <a:cubicBezTo>
                  <a:pt x="11507" y="0"/>
                  <a:pt x="20470" y="7510"/>
                  <a:pt x="22302" y="17821"/>
                </a:cubicBezTo>
                <a:lnTo>
                  <a:pt x="1036" y="21600"/>
                </a:lnTo>
                <a:close/>
              </a:path>
            </a:pathLst>
          </a:custGeom>
          <a:noFill/>
          <a:ln w="38100">
            <a:solidFill>
              <a:schemeClr val="tx1"/>
            </a:solidFill>
            <a:round/>
            <a:headEnd type="triangle" w="med" len="med"/>
            <a:tailEnd/>
          </a:ln>
          <a:effectLst/>
        </p:spPr>
        <p:txBody>
          <a:bodyPr anchor="ctr"/>
          <a:lstStyle/>
          <a:p>
            <a:endParaRPr lang="en-NZ"/>
          </a:p>
        </p:txBody>
      </p:sp>
      <p:sp>
        <p:nvSpPr>
          <p:cNvPr id="2781217" name="Rectangle 33"/>
          <p:cNvSpPr>
            <a:spLocks noChangeArrowheads="1"/>
          </p:cNvSpPr>
          <p:nvPr/>
        </p:nvSpPr>
        <p:spPr bwMode="auto">
          <a:xfrm>
            <a:off x="5214942" y="1204913"/>
            <a:ext cx="3357586" cy="289310"/>
          </a:xfrm>
          <a:prstGeom prst="rect">
            <a:avLst/>
          </a:prstGeom>
          <a:noFill/>
          <a:ln w="25400" algn="ctr">
            <a:noFill/>
            <a:miter lim="800000"/>
            <a:headEnd/>
            <a:tailEnd/>
          </a:ln>
          <a:effectLst/>
        </p:spPr>
        <p:txBody>
          <a:bodyPr wrap="square" lIns="45720" rIns="45720" anchorCtr="1">
            <a:spAutoFit/>
          </a:bodyPr>
          <a:lstStyle/>
          <a:p>
            <a:pPr eaLnBrk="0" hangingPunct="0">
              <a:lnSpc>
                <a:spcPct val="80000"/>
              </a:lnSpc>
              <a:spcBef>
                <a:spcPct val="0"/>
              </a:spcBef>
              <a:buClrTx/>
            </a:pPr>
            <a:r>
              <a:rPr lang="en-US" sz="1600" dirty="0" smtClean="0"/>
              <a:t>Financial &amp; Operational Planning</a:t>
            </a:r>
            <a:endParaRPr lang="en-US" sz="1600" dirty="0"/>
          </a:p>
        </p:txBody>
      </p:sp>
      <p:sp>
        <p:nvSpPr>
          <p:cNvPr id="2781218" name="Arc 34"/>
          <p:cNvSpPr>
            <a:spLocks noChangeAspect="1"/>
          </p:cNvSpPr>
          <p:nvPr/>
        </p:nvSpPr>
        <p:spPr bwMode="auto">
          <a:xfrm>
            <a:off x="7408863" y="1671638"/>
            <a:ext cx="615950" cy="288925"/>
          </a:xfrm>
          <a:custGeom>
            <a:avLst/>
            <a:gdLst>
              <a:gd name="G0" fmla="+- 1036 0 0"/>
              <a:gd name="G1" fmla="+- 21600 0 0"/>
              <a:gd name="G2" fmla="+- 21600 0 0"/>
              <a:gd name="T0" fmla="*/ 0 w 22303"/>
              <a:gd name="T1" fmla="*/ 25 h 21600"/>
              <a:gd name="T2" fmla="*/ 22303 w 22303"/>
              <a:gd name="T3" fmla="*/ 17821 h 21600"/>
              <a:gd name="T4" fmla="*/ 1036 w 22303"/>
              <a:gd name="T5" fmla="*/ 21600 h 21600"/>
            </a:gdLst>
            <a:ahLst/>
            <a:cxnLst>
              <a:cxn ang="0">
                <a:pos x="T0" y="T1"/>
              </a:cxn>
              <a:cxn ang="0">
                <a:pos x="T2" y="T3"/>
              </a:cxn>
              <a:cxn ang="0">
                <a:pos x="T4" y="T5"/>
              </a:cxn>
            </a:cxnLst>
            <a:rect l="0" t="0" r="r" b="b"/>
            <a:pathLst>
              <a:path w="22303" h="21600" fill="none" extrusionOk="0">
                <a:moveTo>
                  <a:pt x="-1" y="24"/>
                </a:moveTo>
                <a:cubicBezTo>
                  <a:pt x="345" y="8"/>
                  <a:pt x="690" y="-1"/>
                  <a:pt x="1036" y="0"/>
                </a:cubicBezTo>
                <a:cubicBezTo>
                  <a:pt x="11507" y="0"/>
                  <a:pt x="20470" y="7510"/>
                  <a:pt x="22302" y="17821"/>
                </a:cubicBezTo>
              </a:path>
              <a:path w="22303" h="21600" stroke="0" extrusionOk="0">
                <a:moveTo>
                  <a:pt x="-1" y="24"/>
                </a:moveTo>
                <a:cubicBezTo>
                  <a:pt x="345" y="8"/>
                  <a:pt x="690" y="-1"/>
                  <a:pt x="1036" y="0"/>
                </a:cubicBezTo>
                <a:cubicBezTo>
                  <a:pt x="11507" y="0"/>
                  <a:pt x="20470" y="7510"/>
                  <a:pt x="22302" y="17821"/>
                </a:cubicBezTo>
                <a:lnTo>
                  <a:pt x="1036" y="21600"/>
                </a:lnTo>
                <a:close/>
              </a:path>
            </a:pathLst>
          </a:custGeom>
          <a:noFill/>
          <a:ln w="38100">
            <a:solidFill>
              <a:schemeClr val="tx1"/>
            </a:solidFill>
            <a:round/>
            <a:headEnd/>
            <a:tailEnd type="triangle" w="med" len="med"/>
          </a:ln>
          <a:effectLst/>
        </p:spPr>
        <p:txBody>
          <a:bodyPr anchor="ctr"/>
          <a:lstStyle/>
          <a:p>
            <a:endParaRPr lang="en-NZ"/>
          </a:p>
        </p:txBody>
      </p:sp>
      <p:sp>
        <p:nvSpPr>
          <p:cNvPr id="2781219" name="Line 35"/>
          <p:cNvSpPr>
            <a:spLocks noChangeShapeType="1"/>
          </p:cNvSpPr>
          <p:nvPr/>
        </p:nvSpPr>
        <p:spPr bwMode="auto">
          <a:xfrm flipV="1">
            <a:off x="5614988" y="2976563"/>
            <a:ext cx="293687" cy="198437"/>
          </a:xfrm>
          <a:prstGeom prst="line">
            <a:avLst/>
          </a:prstGeom>
          <a:noFill/>
          <a:ln w="38100">
            <a:solidFill>
              <a:schemeClr val="tx2"/>
            </a:solidFill>
            <a:round/>
            <a:headEnd type="triangle" w="med" len="med"/>
            <a:tailEnd type="triangle" w="med" len="med"/>
          </a:ln>
          <a:effectLst/>
        </p:spPr>
        <p:txBody>
          <a:bodyPr lIns="92075" tIns="46038" rIns="92075" bIns="46038">
            <a:spAutoFit/>
          </a:bodyPr>
          <a:lstStyle/>
          <a:p>
            <a:endParaRPr lang="en-NZ"/>
          </a:p>
        </p:txBody>
      </p:sp>
      <p:sp>
        <p:nvSpPr>
          <p:cNvPr id="2781220" name="Line 36"/>
          <p:cNvSpPr>
            <a:spLocks noChangeShapeType="1"/>
          </p:cNvSpPr>
          <p:nvPr/>
        </p:nvSpPr>
        <p:spPr bwMode="auto">
          <a:xfrm flipH="1" flipV="1">
            <a:off x="3257550" y="2976563"/>
            <a:ext cx="293688" cy="198437"/>
          </a:xfrm>
          <a:prstGeom prst="line">
            <a:avLst/>
          </a:prstGeom>
          <a:noFill/>
          <a:ln w="38100">
            <a:solidFill>
              <a:schemeClr val="tx2"/>
            </a:solidFill>
            <a:round/>
            <a:headEnd type="triangle" w="med" len="med"/>
            <a:tailEnd type="triangle" w="med" len="med"/>
          </a:ln>
          <a:effectLst/>
        </p:spPr>
        <p:txBody>
          <a:bodyPr lIns="92075" tIns="46038" rIns="92075" bIns="46038">
            <a:spAutoFit/>
          </a:bodyPr>
          <a:lstStyle/>
          <a:p>
            <a:endParaRPr lang="en-NZ"/>
          </a:p>
        </p:txBody>
      </p:sp>
      <p:sp>
        <p:nvSpPr>
          <p:cNvPr id="2781221" name="Line 37"/>
          <p:cNvSpPr>
            <a:spLocks noChangeShapeType="1"/>
          </p:cNvSpPr>
          <p:nvPr/>
        </p:nvSpPr>
        <p:spPr bwMode="auto">
          <a:xfrm flipH="1" flipV="1">
            <a:off x="5614988" y="4114800"/>
            <a:ext cx="293687" cy="198438"/>
          </a:xfrm>
          <a:prstGeom prst="line">
            <a:avLst/>
          </a:prstGeom>
          <a:noFill/>
          <a:ln w="38100">
            <a:solidFill>
              <a:schemeClr val="tx2"/>
            </a:solidFill>
            <a:round/>
            <a:headEnd type="triangle" w="med" len="med"/>
            <a:tailEnd type="triangle" w="med" len="med"/>
          </a:ln>
          <a:effectLst/>
        </p:spPr>
        <p:txBody>
          <a:bodyPr lIns="92075" tIns="46038" rIns="92075" bIns="46038">
            <a:spAutoFit/>
          </a:bodyPr>
          <a:lstStyle/>
          <a:p>
            <a:endParaRPr lang="en-NZ"/>
          </a:p>
        </p:txBody>
      </p:sp>
      <p:sp>
        <p:nvSpPr>
          <p:cNvPr id="2781222" name="Line 38"/>
          <p:cNvSpPr>
            <a:spLocks noChangeShapeType="1"/>
          </p:cNvSpPr>
          <p:nvPr/>
        </p:nvSpPr>
        <p:spPr bwMode="auto">
          <a:xfrm flipV="1">
            <a:off x="3257550" y="4114800"/>
            <a:ext cx="293688" cy="198438"/>
          </a:xfrm>
          <a:prstGeom prst="line">
            <a:avLst/>
          </a:prstGeom>
          <a:noFill/>
          <a:ln w="38100">
            <a:solidFill>
              <a:schemeClr val="tx2"/>
            </a:solidFill>
            <a:round/>
            <a:headEnd type="triangle" w="med" len="med"/>
            <a:tailEnd type="triangle" w="med" len="med"/>
          </a:ln>
          <a:effectLst/>
        </p:spPr>
        <p:txBody>
          <a:bodyPr lIns="92075" tIns="46038" rIns="92075" bIns="46038">
            <a:spAutoFit/>
          </a:bodyPr>
          <a:lstStyle/>
          <a:p>
            <a:endParaRPr lang="en-NZ"/>
          </a:p>
        </p:txBody>
      </p:sp>
      <p:sp>
        <p:nvSpPr>
          <p:cNvPr id="2781223" name="AutoShape 39"/>
          <p:cNvSpPr>
            <a:spLocks noChangeArrowheads="1"/>
          </p:cNvSpPr>
          <p:nvPr/>
        </p:nvSpPr>
        <p:spPr bwMode="auto">
          <a:xfrm>
            <a:off x="1793875" y="1482725"/>
            <a:ext cx="1190625" cy="449263"/>
          </a:xfrm>
          <a:prstGeom prst="roundRect">
            <a:avLst>
              <a:gd name="adj" fmla="val 0"/>
            </a:avLst>
          </a:prstGeom>
          <a:solidFill>
            <a:srgbClr val="808080"/>
          </a:solidFill>
          <a:ln w="3175" algn="ctr">
            <a:noFill/>
            <a:round/>
            <a:headEnd/>
            <a:tailEnd/>
          </a:ln>
          <a:effectLst/>
        </p:spPr>
        <p:txBody>
          <a:bodyPr lIns="45720" rIns="45720" anchor="ctr"/>
          <a:lstStyle/>
          <a:p>
            <a:pPr eaLnBrk="0" hangingPunct="0">
              <a:lnSpc>
                <a:spcPct val="100000"/>
              </a:lnSpc>
              <a:spcBef>
                <a:spcPct val="0"/>
              </a:spcBef>
              <a:buClrTx/>
            </a:pPr>
            <a:r>
              <a:rPr lang="en-US" sz="1000">
                <a:solidFill>
                  <a:schemeClr val="bg1"/>
                </a:solidFill>
              </a:rPr>
              <a:t>Set Strategic Objectives</a:t>
            </a:r>
          </a:p>
        </p:txBody>
      </p:sp>
      <p:sp>
        <p:nvSpPr>
          <p:cNvPr id="2781224" name="AutoShape 40"/>
          <p:cNvSpPr>
            <a:spLocks noChangeArrowheads="1"/>
          </p:cNvSpPr>
          <p:nvPr/>
        </p:nvSpPr>
        <p:spPr bwMode="auto">
          <a:xfrm>
            <a:off x="1793875" y="2422525"/>
            <a:ext cx="1190625" cy="450850"/>
          </a:xfrm>
          <a:prstGeom prst="roundRect">
            <a:avLst>
              <a:gd name="adj" fmla="val 0"/>
            </a:avLst>
          </a:prstGeom>
          <a:solidFill>
            <a:srgbClr val="808080"/>
          </a:solidFill>
          <a:ln w="3175" algn="ctr">
            <a:noFill/>
            <a:round/>
            <a:headEnd/>
            <a:tailEnd/>
          </a:ln>
          <a:effectLst/>
        </p:spPr>
        <p:txBody>
          <a:bodyPr lIns="45720" rIns="45720" anchor="ctr"/>
          <a:lstStyle/>
          <a:p>
            <a:pPr eaLnBrk="0" hangingPunct="0">
              <a:lnSpc>
                <a:spcPct val="100000"/>
              </a:lnSpc>
              <a:spcBef>
                <a:spcPct val="0"/>
              </a:spcBef>
              <a:buClrTx/>
            </a:pPr>
            <a:r>
              <a:rPr lang="en-US" sz="1000">
                <a:solidFill>
                  <a:schemeClr val="bg1"/>
                </a:solidFill>
              </a:rPr>
              <a:t>Corporate</a:t>
            </a:r>
          </a:p>
          <a:p>
            <a:pPr eaLnBrk="0" hangingPunct="0">
              <a:lnSpc>
                <a:spcPct val="100000"/>
              </a:lnSpc>
              <a:spcBef>
                <a:spcPct val="0"/>
              </a:spcBef>
              <a:buClrTx/>
            </a:pPr>
            <a:r>
              <a:rPr lang="en-US" sz="1000">
                <a:solidFill>
                  <a:schemeClr val="bg1"/>
                </a:solidFill>
              </a:rPr>
              <a:t>Development</a:t>
            </a:r>
          </a:p>
        </p:txBody>
      </p:sp>
      <p:sp>
        <p:nvSpPr>
          <p:cNvPr id="2781225" name="AutoShape 41"/>
          <p:cNvSpPr>
            <a:spLocks noChangeArrowheads="1"/>
          </p:cNvSpPr>
          <p:nvPr/>
        </p:nvSpPr>
        <p:spPr bwMode="auto">
          <a:xfrm>
            <a:off x="592138" y="1960563"/>
            <a:ext cx="1190625" cy="449262"/>
          </a:xfrm>
          <a:prstGeom prst="roundRect">
            <a:avLst>
              <a:gd name="adj" fmla="val 0"/>
            </a:avLst>
          </a:prstGeom>
          <a:solidFill>
            <a:srgbClr val="808080"/>
          </a:solidFill>
          <a:ln w="3175" algn="ctr">
            <a:noFill/>
            <a:round/>
            <a:headEnd/>
            <a:tailEnd/>
          </a:ln>
          <a:effectLst/>
        </p:spPr>
        <p:txBody>
          <a:bodyPr lIns="45720" rIns="45720" anchor="ctr"/>
          <a:lstStyle/>
          <a:p>
            <a:pPr eaLnBrk="0" hangingPunct="0">
              <a:lnSpc>
                <a:spcPct val="100000"/>
              </a:lnSpc>
              <a:spcBef>
                <a:spcPct val="0"/>
              </a:spcBef>
              <a:buClrTx/>
            </a:pPr>
            <a:r>
              <a:rPr lang="en-US" sz="1000">
                <a:solidFill>
                  <a:schemeClr val="bg1"/>
                </a:solidFill>
              </a:rPr>
              <a:t>Treasury</a:t>
            </a:r>
            <a:br>
              <a:rPr lang="en-US" sz="1000">
                <a:solidFill>
                  <a:schemeClr val="bg1"/>
                </a:solidFill>
              </a:rPr>
            </a:br>
            <a:r>
              <a:rPr lang="en-US" sz="1000">
                <a:solidFill>
                  <a:schemeClr val="bg1"/>
                </a:solidFill>
              </a:rPr>
              <a:t>Strategies</a:t>
            </a:r>
          </a:p>
        </p:txBody>
      </p:sp>
      <p:sp>
        <p:nvSpPr>
          <p:cNvPr id="2781226" name="AutoShape 42"/>
          <p:cNvSpPr>
            <a:spLocks noChangeArrowheads="1"/>
          </p:cNvSpPr>
          <p:nvPr/>
        </p:nvSpPr>
        <p:spPr bwMode="auto">
          <a:xfrm>
            <a:off x="3001963" y="1960563"/>
            <a:ext cx="1190625" cy="452437"/>
          </a:xfrm>
          <a:prstGeom prst="roundRect">
            <a:avLst>
              <a:gd name="adj" fmla="val 0"/>
            </a:avLst>
          </a:prstGeom>
          <a:solidFill>
            <a:srgbClr val="808080"/>
          </a:solidFill>
          <a:ln w="3175" algn="ctr">
            <a:noFill/>
            <a:round/>
            <a:headEnd/>
            <a:tailEnd/>
          </a:ln>
          <a:effectLst/>
        </p:spPr>
        <p:txBody>
          <a:bodyPr lIns="45720" rIns="45720" anchor="ctr"/>
          <a:lstStyle/>
          <a:p>
            <a:pPr>
              <a:lnSpc>
                <a:spcPct val="100000"/>
              </a:lnSpc>
              <a:spcBef>
                <a:spcPct val="0"/>
              </a:spcBef>
              <a:buClrTx/>
            </a:pPr>
            <a:r>
              <a:rPr lang="en-US" sz="1000">
                <a:solidFill>
                  <a:schemeClr val="bg1"/>
                </a:solidFill>
              </a:rPr>
              <a:t>Long-Term</a:t>
            </a:r>
            <a:br>
              <a:rPr lang="en-US" sz="1000">
                <a:solidFill>
                  <a:schemeClr val="bg1"/>
                </a:solidFill>
              </a:rPr>
            </a:br>
            <a:r>
              <a:rPr lang="en-US" sz="1000">
                <a:solidFill>
                  <a:schemeClr val="bg1"/>
                </a:solidFill>
              </a:rPr>
              <a:t>Planning</a:t>
            </a:r>
          </a:p>
        </p:txBody>
      </p:sp>
      <p:sp>
        <p:nvSpPr>
          <p:cNvPr id="2781227" name="Arc 43"/>
          <p:cNvSpPr>
            <a:spLocks noChangeAspect="1"/>
          </p:cNvSpPr>
          <p:nvPr/>
        </p:nvSpPr>
        <p:spPr bwMode="auto">
          <a:xfrm flipH="1">
            <a:off x="1147763" y="1703388"/>
            <a:ext cx="619125" cy="285750"/>
          </a:xfrm>
          <a:custGeom>
            <a:avLst/>
            <a:gdLst>
              <a:gd name="G0" fmla="+- 1036 0 0"/>
              <a:gd name="G1" fmla="+- 21600 0 0"/>
              <a:gd name="G2" fmla="+- 21600 0 0"/>
              <a:gd name="T0" fmla="*/ 0 w 22303"/>
              <a:gd name="T1" fmla="*/ 25 h 21600"/>
              <a:gd name="T2" fmla="*/ 22303 w 22303"/>
              <a:gd name="T3" fmla="*/ 17821 h 21600"/>
              <a:gd name="T4" fmla="*/ 1036 w 22303"/>
              <a:gd name="T5" fmla="*/ 21600 h 21600"/>
            </a:gdLst>
            <a:ahLst/>
            <a:cxnLst>
              <a:cxn ang="0">
                <a:pos x="T0" y="T1"/>
              </a:cxn>
              <a:cxn ang="0">
                <a:pos x="T2" y="T3"/>
              </a:cxn>
              <a:cxn ang="0">
                <a:pos x="T4" y="T5"/>
              </a:cxn>
            </a:cxnLst>
            <a:rect l="0" t="0" r="r" b="b"/>
            <a:pathLst>
              <a:path w="22303" h="21600" fill="none" extrusionOk="0">
                <a:moveTo>
                  <a:pt x="-1" y="24"/>
                </a:moveTo>
                <a:cubicBezTo>
                  <a:pt x="345" y="8"/>
                  <a:pt x="690" y="-1"/>
                  <a:pt x="1036" y="0"/>
                </a:cubicBezTo>
                <a:cubicBezTo>
                  <a:pt x="11507" y="0"/>
                  <a:pt x="20470" y="7510"/>
                  <a:pt x="22302" y="17821"/>
                </a:cubicBezTo>
              </a:path>
              <a:path w="22303" h="21600" stroke="0" extrusionOk="0">
                <a:moveTo>
                  <a:pt x="-1" y="24"/>
                </a:moveTo>
                <a:cubicBezTo>
                  <a:pt x="345" y="8"/>
                  <a:pt x="690" y="-1"/>
                  <a:pt x="1036" y="0"/>
                </a:cubicBezTo>
                <a:cubicBezTo>
                  <a:pt x="11507" y="0"/>
                  <a:pt x="20470" y="7510"/>
                  <a:pt x="22302" y="17821"/>
                </a:cubicBezTo>
                <a:lnTo>
                  <a:pt x="1036" y="21600"/>
                </a:lnTo>
                <a:close/>
              </a:path>
            </a:pathLst>
          </a:custGeom>
          <a:noFill/>
          <a:ln w="38100">
            <a:solidFill>
              <a:schemeClr val="tx1"/>
            </a:solidFill>
            <a:round/>
            <a:headEnd type="triangle" w="med" len="med"/>
            <a:tailEnd/>
          </a:ln>
          <a:effectLst/>
        </p:spPr>
        <p:txBody>
          <a:bodyPr anchor="ctr"/>
          <a:lstStyle/>
          <a:p>
            <a:endParaRPr lang="en-NZ"/>
          </a:p>
        </p:txBody>
      </p:sp>
      <p:sp>
        <p:nvSpPr>
          <p:cNvPr id="2781228" name="Arc 44"/>
          <p:cNvSpPr>
            <a:spLocks noChangeAspect="1"/>
          </p:cNvSpPr>
          <p:nvPr/>
        </p:nvSpPr>
        <p:spPr bwMode="auto">
          <a:xfrm flipH="1" flipV="1">
            <a:off x="1147763" y="2406650"/>
            <a:ext cx="619125" cy="288925"/>
          </a:xfrm>
          <a:custGeom>
            <a:avLst/>
            <a:gdLst>
              <a:gd name="G0" fmla="+- 1036 0 0"/>
              <a:gd name="G1" fmla="+- 21600 0 0"/>
              <a:gd name="G2" fmla="+- 21600 0 0"/>
              <a:gd name="T0" fmla="*/ 0 w 22303"/>
              <a:gd name="T1" fmla="*/ 25 h 21600"/>
              <a:gd name="T2" fmla="*/ 22303 w 22303"/>
              <a:gd name="T3" fmla="*/ 17821 h 21600"/>
              <a:gd name="T4" fmla="*/ 1036 w 22303"/>
              <a:gd name="T5" fmla="*/ 21600 h 21600"/>
            </a:gdLst>
            <a:ahLst/>
            <a:cxnLst>
              <a:cxn ang="0">
                <a:pos x="T0" y="T1"/>
              </a:cxn>
              <a:cxn ang="0">
                <a:pos x="T2" y="T3"/>
              </a:cxn>
              <a:cxn ang="0">
                <a:pos x="T4" y="T5"/>
              </a:cxn>
            </a:cxnLst>
            <a:rect l="0" t="0" r="r" b="b"/>
            <a:pathLst>
              <a:path w="22303" h="21600" fill="none" extrusionOk="0">
                <a:moveTo>
                  <a:pt x="-1" y="24"/>
                </a:moveTo>
                <a:cubicBezTo>
                  <a:pt x="345" y="8"/>
                  <a:pt x="690" y="-1"/>
                  <a:pt x="1036" y="0"/>
                </a:cubicBezTo>
                <a:cubicBezTo>
                  <a:pt x="11507" y="0"/>
                  <a:pt x="20470" y="7510"/>
                  <a:pt x="22302" y="17821"/>
                </a:cubicBezTo>
              </a:path>
              <a:path w="22303" h="21600" stroke="0" extrusionOk="0">
                <a:moveTo>
                  <a:pt x="-1" y="24"/>
                </a:moveTo>
                <a:cubicBezTo>
                  <a:pt x="345" y="8"/>
                  <a:pt x="690" y="-1"/>
                  <a:pt x="1036" y="0"/>
                </a:cubicBezTo>
                <a:cubicBezTo>
                  <a:pt x="11507" y="0"/>
                  <a:pt x="20470" y="7510"/>
                  <a:pt x="22302" y="17821"/>
                </a:cubicBezTo>
                <a:lnTo>
                  <a:pt x="1036" y="21600"/>
                </a:lnTo>
                <a:close/>
              </a:path>
            </a:pathLst>
          </a:custGeom>
          <a:noFill/>
          <a:ln w="38100">
            <a:solidFill>
              <a:schemeClr val="tx1"/>
            </a:solidFill>
            <a:round/>
            <a:headEnd/>
            <a:tailEnd type="triangle" w="med" len="med"/>
          </a:ln>
          <a:effectLst/>
        </p:spPr>
        <p:txBody>
          <a:bodyPr anchor="ctr"/>
          <a:lstStyle/>
          <a:p>
            <a:endParaRPr lang="en-NZ"/>
          </a:p>
        </p:txBody>
      </p:sp>
      <p:sp>
        <p:nvSpPr>
          <p:cNvPr id="2781229" name="Arc 45"/>
          <p:cNvSpPr>
            <a:spLocks noChangeAspect="1"/>
          </p:cNvSpPr>
          <p:nvPr/>
        </p:nvSpPr>
        <p:spPr bwMode="auto">
          <a:xfrm flipV="1">
            <a:off x="3016250" y="2406650"/>
            <a:ext cx="617538" cy="288925"/>
          </a:xfrm>
          <a:custGeom>
            <a:avLst/>
            <a:gdLst>
              <a:gd name="G0" fmla="+- 1036 0 0"/>
              <a:gd name="G1" fmla="+- 21600 0 0"/>
              <a:gd name="G2" fmla="+- 21600 0 0"/>
              <a:gd name="T0" fmla="*/ 0 w 22303"/>
              <a:gd name="T1" fmla="*/ 25 h 21600"/>
              <a:gd name="T2" fmla="*/ 22303 w 22303"/>
              <a:gd name="T3" fmla="*/ 17821 h 21600"/>
              <a:gd name="T4" fmla="*/ 1036 w 22303"/>
              <a:gd name="T5" fmla="*/ 21600 h 21600"/>
            </a:gdLst>
            <a:ahLst/>
            <a:cxnLst>
              <a:cxn ang="0">
                <a:pos x="T0" y="T1"/>
              </a:cxn>
              <a:cxn ang="0">
                <a:pos x="T2" y="T3"/>
              </a:cxn>
              <a:cxn ang="0">
                <a:pos x="T4" y="T5"/>
              </a:cxn>
            </a:cxnLst>
            <a:rect l="0" t="0" r="r" b="b"/>
            <a:pathLst>
              <a:path w="22303" h="21600" fill="none" extrusionOk="0">
                <a:moveTo>
                  <a:pt x="-1" y="24"/>
                </a:moveTo>
                <a:cubicBezTo>
                  <a:pt x="345" y="8"/>
                  <a:pt x="690" y="-1"/>
                  <a:pt x="1036" y="0"/>
                </a:cubicBezTo>
                <a:cubicBezTo>
                  <a:pt x="11507" y="0"/>
                  <a:pt x="20470" y="7510"/>
                  <a:pt x="22302" y="17821"/>
                </a:cubicBezTo>
              </a:path>
              <a:path w="22303" h="21600" stroke="0" extrusionOk="0">
                <a:moveTo>
                  <a:pt x="-1" y="24"/>
                </a:moveTo>
                <a:cubicBezTo>
                  <a:pt x="345" y="8"/>
                  <a:pt x="690" y="-1"/>
                  <a:pt x="1036" y="0"/>
                </a:cubicBezTo>
                <a:cubicBezTo>
                  <a:pt x="11507" y="0"/>
                  <a:pt x="20470" y="7510"/>
                  <a:pt x="22302" y="17821"/>
                </a:cubicBezTo>
                <a:lnTo>
                  <a:pt x="1036" y="21600"/>
                </a:lnTo>
                <a:close/>
              </a:path>
            </a:pathLst>
          </a:custGeom>
          <a:noFill/>
          <a:ln w="38100">
            <a:solidFill>
              <a:schemeClr val="tx1"/>
            </a:solidFill>
            <a:round/>
            <a:headEnd type="triangle" w="med" len="med"/>
            <a:tailEnd/>
          </a:ln>
          <a:effectLst/>
        </p:spPr>
        <p:txBody>
          <a:bodyPr anchor="ctr"/>
          <a:lstStyle/>
          <a:p>
            <a:endParaRPr lang="en-NZ"/>
          </a:p>
        </p:txBody>
      </p:sp>
      <p:sp>
        <p:nvSpPr>
          <p:cNvPr id="2781230" name="Arc 46"/>
          <p:cNvSpPr>
            <a:spLocks noChangeAspect="1"/>
          </p:cNvSpPr>
          <p:nvPr/>
        </p:nvSpPr>
        <p:spPr bwMode="auto">
          <a:xfrm>
            <a:off x="3017838" y="1671638"/>
            <a:ext cx="615950" cy="288925"/>
          </a:xfrm>
          <a:custGeom>
            <a:avLst/>
            <a:gdLst>
              <a:gd name="G0" fmla="+- 1036 0 0"/>
              <a:gd name="G1" fmla="+- 21600 0 0"/>
              <a:gd name="G2" fmla="+- 21600 0 0"/>
              <a:gd name="T0" fmla="*/ 0 w 22303"/>
              <a:gd name="T1" fmla="*/ 25 h 21600"/>
              <a:gd name="T2" fmla="*/ 22303 w 22303"/>
              <a:gd name="T3" fmla="*/ 17821 h 21600"/>
              <a:gd name="T4" fmla="*/ 1036 w 22303"/>
              <a:gd name="T5" fmla="*/ 21600 h 21600"/>
            </a:gdLst>
            <a:ahLst/>
            <a:cxnLst>
              <a:cxn ang="0">
                <a:pos x="T0" y="T1"/>
              </a:cxn>
              <a:cxn ang="0">
                <a:pos x="T2" y="T3"/>
              </a:cxn>
              <a:cxn ang="0">
                <a:pos x="T4" y="T5"/>
              </a:cxn>
            </a:cxnLst>
            <a:rect l="0" t="0" r="r" b="b"/>
            <a:pathLst>
              <a:path w="22303" h="21600" fill="none" extrusionOk="0">
                <a:moveTo>
                  <a:pt x="-1" y="24"/>
                </a:moveTo>
                <a:cubicBezTo>
                  <a:pt x="345" y="8"/>
                  <a:pt x="690" y="-1"/>
                  <a:pt x="1036" y="0"/>
                </a:cubicBezTo>
                <a:cubicBezTo>
                  <a:pt x="11507" y="0"/>
                  <a:pt x="20470" y="7510"/>
                  <a:pt x="22302" y="17821"/>
                </a:cubicBezTo>
              </a:path>
              <a:path w="22303" h="21600" stroke="0" extrusionOk="0">
                <a:moveTo>
                  <a:pt x="-1" y="24"/>
                </a:moveTo>
                <a:cubicBezTo>
                  <a:pt x="345" y="8"/>
                  <a:pt x="690" y="-1"/>
                  <a:pt x="1036" y="0"/>
                </a:cubicBezTo>
                <a:cubicBezTo>
                  <a:pt x="11507" y="0"/>
                  <a:pt x="20470" y="7510"/>
                  <a:pt x="22302" y="17821"/>
                </a:cubicBezTo>
                <a:lnTo>
                  <a:pt x="1036" y="21600"/>
                </a:lnTo>
                <a:close/>
              </a:path>
            </a:pathLst>
          </a:custGeom>
          <a:noFill/>
          <a:ln w="38100">
            <a:solidFill>
              <a:schemeClr val="tx1"/>
            </a:solidFill>
            <a:round/>
            <a:headEnd/>
            <a:tailEnd type="triangle" w="med" len="med"/>
          </a:ln>
          <a:effectLst/>
        </p:spPr>
        <p:txBody>
          <a:bodyPr anchor="ctr"/>
          <a:lstStyle/>
          <a:p>
            <a:endParaRPr lang="en-NZ"/>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resentation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on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v1</Template>
  <TotalTime>799</TotalTime>
  <Words>616</Words>
  <Application>Microsoft Office PowerPoint</Application>
  <PresentationFormat>On-screen Show (4:3)</PresentationFormat>
  <Paragraphs>235</Paragraphs>
  <Slides>10</Slides>
  <Notes>10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10</vt:i4>
      </vt:variant>
    </vt:vector>
  </HeadingPairs>
  <TitlesOfParts>
    <vt:vector size="14" baseType="lpstr">
      <vt:lpstr>Presentation v1</vt:lpstr>
      <vt:lpstr>1_Presentation v1</vt:lpstr>
      <vt:lpstr>Photo Editor Photo</vt:lpstr>
      <vt:lpstr>Paint Shop Pro Image</vt:lpstr>
      <vt:lpstr>Architecting a world class enterprise performance management (EPM) solution  Sefton Thesing Director Indigo NZ Limited</vt:lpstr>
      <vt:lpstr>Introduction</vt:lpstr>
      <vt:lpstr>What is Enterprise Performance Management?</vt:lpstr>
      <vt:lpstr>Integrates Transaction, Intelligence, Financial Systems</vt:lpstr>
      <vt:lpstr>The Paradigm shift from multiple reporting to enterprise</vt:lpstr>
      <vt:lpstr>Current Best Practices EPM – The Spreadsheet</vt:lpstr>
      <vt:lpstr>Oracle’s Enterprise Performance Management System</vt:lpstr>
      <vt:lpstr>Pervasive Information Access Through  a Multi-Channel EPM Workspace</vt:lpstr>
      <vt:lpstr>Financial Management Applications</vt:lpstr>
      <vt:lpstr>Most Comprehensive Suite of BI Applications</vt:lpstr>
    </vt:vector>
  </TitlesOfParts>
  <Company>Indigo New Zealand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sonia</dc:creator>
  <cp:lastModifiedBy>Sefton Thesing</cp:lastModifiedBy>
  <cp:revision>68</cp:revision>
  <dcterms:created xsi:type="dcterms:W3CDTF">2008-09-20T02:04:49Z</dcterms:created>
  <dcterms:modified xsi:type="dcterms:W3CDTF">2008-11-03T02:08:57Z</dcterms:modified>
</cp:coreProperties>
</file>