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wmf" ContentType="image/x-wmf"/>
  <Default Extension="jpeg" ContentType="image/jpeg"/>
  <Default Extension="xls" ContentType="application/vnd.ms-excel"/>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822" r:id="rId2"/>
  </p:sldMasterIdLst>
  <p:notesMasterIdLst>
    <p:notesMasterId r:id="rId129"/>
  </p:notesMasterIdLst>
  <p:handoutMasterIdLst>
    <p:handoutMasterId r:id="rId130"/>
  </p:handoutMasterIdLst>
  <p:sldIdLst>
    <p:sldId id="267" r:id="rId3"/>
    <p:sldId id="507" r:id="rId4"/>
    <p:sldId id="509" r:id="rId5"/>
    <p:sldId id="519" r:id="rId6"/>
    <p:sldId id="520" r:id="rId7"/>
    <p:sldId id="521" r:id="rId8"/>
    <p:sldId id="622" r:id="rId9"/>
    <p:sldId id="623" r:id="rId10"/>
    <p:sldId id="624" r:id="rId11"/>
    <p:sldId id="625" r:id="rId12"/>
    <p:sldId id="626" r:id="rId13"/>
    <p:sldId id="557" r:id="rId14"/>
    <p:sldId id="510" r:id="rId15"/>
    <p:sldId id="511" r:id="rId16"/>
    <p:sldId id="628" r:id="rId17"/>
    <p:sldId id="522" r:id="rId18"/>
    <p:sldId id="558" r:id="rId19"/>
    <p:sldId id="561" r:id="rId20"/>
    <p:sldId id="562" r:id="rId21"/>
    <p:sldId id="525" r:id="rId22"/>
    <p:sldId id="523" r:id="rId23"/>
    <p:sldId id="564" r:id="rId24"/>
    <p:sldId id="565" r:id="rId25"/>
    <p:sldId id="566" r:id="rId26"/>
    <p:sldId id="526" r:id="rId27"/>
    <p:sldId id="524" r:id="rId28"/>
    <p:sldId id="569" r:id="rId29"/>
    <p:sldId id="573" r:id="rId30"/>
    <p:sldId id="574" r:id="rId31"/>
    <p:sldId id="575" r:id="rId32"/>
    <p:sldId id="576" r:id="rId33"/>
    <p:sldId id="577" r:id="rId34"/>
    <p:sldId id="527" r:id="rId35"/>
    <p:sldId id="560" r:id="rId36"/>
    <p:sldId id="512" r:id="rId37"/>
    <p:sldId id="638" r:id="rId38"/>
    <p:sldId id="651" r:id="rId39"/>
    <p:sldId id="660" r:id="rId40"/>
    <p:sldId id="629" r:id="rId41"/>
    <p:sldId id="630" r:id="rId42"/>
    <p:sldId id="631" r:id="rId43"/>
    <p:sldId id="632" r:id="rId44"/>
    <p:sldId id="633" r:id="rId45"/>
    <p:sldId id="634" r:id="rId46"/>
    <p:sldId id="635" r:id="rId47"/>
    <p:sldId id="636" r:id="rId48"/>
    <p:sldId id="555" r:id="rId49"/>
    <p:sldId id="513" r:id="rId50"/>
    <p:sldId id="529" r:id="rId51"/>
    <p:sldId id="579" r:id="rId52"/>
    <p:sldId id="620" r:id="rId53"/>
    <p:sldId id="669" r:id="rId54"/>
    <p:sldId id="670" r:id="rId55"/>
    <p:sldId id="671" r:id="rId56"/>
    <p:sldId id="672" r:id="rId57"/>
    <p:sldId id="582" r:id="rId58"/>
    <p:sldId id="621" r:id="rId59"/>
    <p:sldId id="530" r:id="rId60"/>
    <p:sldId id="531" r:id="rId61"/>
    <p:sldId id="583" r:id="rId62"/>
    <p:sldId id="532" r:id="rId63"/>
    <p:sldId id="541" r:id="rId64"/>
    <p:sldId id="534" r:id="rId65"/>
    <p:sldId id="584" r:id="rId66"/>
    <p:sldId id="585" r:id="rId67"/>
    <p:sldId id="586" r:id="rId68"/>
    <p:sldId id="535" r:id="rId69"/>
    <p:sldId id="587" r:id="rId70"/>
    <p:sldId id="536" r:id="rId71"/>
    <p:sldId id="537" r:id="rId72"/>
    <p:sldId id="588" r:id="rId73"/>
    <p:sldId id="590" r:id="rId74"/>
    <p:sldId id="591" r:id="rId75"/>
    <p:sldId id="589" r:id="rId76"/>
    <p:sldId id="538" r:id="rId77"/>
    <p:sldId id="542" r:id="rId78"/>
    <p:sldId id="553" r:id="rId79"/>
    <p:sldId id="653" r:id="rId80"/>
    <p:sldId id="654" r:id="rId81"/>
    <p:sldId id="655" r:id="rId82"/>
    <p:sldId id="656" r:id="rId83"/>
    <p:sldId id="661" r:id="rId84"/>
    <p:sldId id="662" r:id="rId85"/>
    <p:sldId id="663" r:id="rId86"/>
    <p:sldId id="664" r:id="rId87"/>
    <p:sldId id="665" r:id="rId88"/>
    <p:sldId id="666" r:id="rId89"/>
    <p:sldId id="667" r:id="rId90"/>
    <p:sldId id="668" r:id="rId91"/>
    <p:sldId id="657" r:id="rId92"/>
    <p:sldId id="658" r:id="rId93"/>
    <p:sldId id="659" r:id="rId94"/>
    <p:sldId id="642" r:id="rId95"/>
    <p:sldId id="545" r:id="rId96"/>
    <p:sldId id="593" r:id="rId97"/>
    <p:sldId id="594" r:id="rId98"/>
    <p:sldId id="547" r:id="rId99"/>
    <p:sldId id="598" r:id="rId100"/>
    <p:sldId id="599" r:id="rId101"/>
    <p:sldId id="548" r:id="rId102"/>
    <p:sldId id="643" r:id="rId103"/>
    <p:sldId id="673" r:id="rId104"/>
    <p:sldId id="674" r:id="rId105"/>
    <p:sldId id="675" r:id="rId106"/>
    <p:sldId id="676" r:id="rId107"/>
    <p:sldId id="677" r:id="rId108"/>
    <p:sldId id="600" r:id="rId109"/>
    <p:sldId id="549" r:id="rId110"/>
    <p:sldId id="649" r:id="rId111"/>
    <p:sldId id="650" r:id="rId112"/>
    <p:sldId id="601" r:id="rId113"/>
    <p:sldId id="603" r:id="rId114"/>
    <p:sldId id="613" r:id="rId115"/>
    <p:sldId id="550" r:id="rId116"/>
    <p:sldId id="605" r:id="rId117"/>
    <p:sldId id="604" r:id="rId118"/>
    <p:sldId id="609" r:id="rId119"/>
    <p:sldId id="639" r:id="rId120"/>
    <p:sldId id="640" r:id="rId121"/>
    <p:sldId id="641" r:id="rId122"/>
    <p:sldId id="678" r:id="rId123"/>
    <p:sldId id="614" r:id="rId124"/>
    <p:sldId id="615" r:id="rId125"/>
    <p:sldId id="652" r:id="rId126"/>
    <p:sldId id="262" r:id="rId127"/>
    <p:sldId id="343" r:id="rId128"/>
  </p:sldIdLst>
  <p:sldSz cx="9144000" cy="5143500" type="screen16x9"/>
  <p:notesSz cx="9144000" cy="6858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A3A3"/>
    <a:srgbClr val="CE0000"/>
    <a:srgbClr val="00B050"/>
    <a:srgbClr val="FFB500"/>
    <a:srgbClr val="7A7A7A"/>
    <a:srgbClr val="B3B3B3"/>
    <a:srgbClr val="F3F3F3"/>
    <a:srgbClr val="FF14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47" autoAdjust="0"/>
    <p:restoredTop sz="86329" autoAdjust="0"/>
  </p:normalViewPr>
  <p:slideViewPr>
    <p:cSldViewPr snapToGrid="0">
      <p:cViewPr varScale="1">
        <p:scale>
          <a:sx n="88" d="100"/>
          <a:sy n="88" d="100"/>
        </p:scale>
        <p:origin x="-978" y="-108"/>
      </p:cViewPr>
      <p:guideLst>
        <p:guide orient="horz" pos="1492"/>
        <p:guide orient="horz" pos="842"/>
        <p:guide orient="horz" pos="540"/>
        <p:guide orient="horz" pos="2281"/>
        <p:guide orient="horz" pos="2776"/>
        <p:guide orient="horz" pos="648"/>
        <p:guide orient="horz" pos="1739"/>
        <p:guide pos="2880"/>
        <p:guide pos="5619"/>
        <p:guide pos="3091"/>
        <p:guide pos="291"/>
        <p:guide pos="2327"/>
      </p:guideLst>
    </p:cSldViewPr>
  </p:slideViewPr>
  <p:outlineViewPr>
    <p:cViewPr>
      <p:scale>
        <a:sx n="33" d="100"/>
        <a:sy n="33" d="100"/>
      </p:scale>
      <p:origin x="0" y="6640"/>
    </p:cViewPr>
  </p:outlineViewPr>
  <p:notesTextViewPr>
    <p:cViewPr>
      <p:scale>
        <a:sx n="1" d="1"/>
        <a:sy n="1" d="1"/>
      </p:scale>
      <p:origin x="0" y="0"/>
    </p:cViewPr>
  </p:notesTextViewPr>
  <p:sorterViewPr>
    <p:cViewPr>
      <p:scale>
        <a:sx n="124" d="100"/>
        <a:sy n="124" d="100"/>
      </p:scale>
      <p:origin x="0" y="34470"/>
    </p:cViewPr>
  </p:sorterViewPr>
  <p:notesViewPr>
    <p:cSldViewPr snapToGrid="0">
      <p:cViewPr varScale="1">
        <p:scale>
          <a:sx n="95" d="100"/>
          <a:sy n="95" d="100"/>
        </p:scale>
        <p:origin x="-2724"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ndrew:Desktop:Revised%20OpenWorld%20Template:responsetime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ndrew:Desktop:WORK:OOW2012:Copy%20of%20respTime.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andrew:Desktop:Revised%20OpenWorld%20Template:pars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[responsetimes]Sheet1!$B$3</c:f>
              <c:strCache>
                <c:ptCount val="1"/>
                <c:pt idx="0">
                  <c:v>GOOD</c:v>
                </c:pt>
              </c:strCache>
            </c:strRef>
          </c:tx>
          <c:marker>
            <c:symbol val="none"/>
          </c:marker>
          <c:xVal>
            <c:numRef>
              <c:f>[responsetimes]Sheet1!$A$4:$A$14</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xVal>
          <c:yVal>
            <c:numRef>
              <c:f>[responsetimes]Sheet1!$B$4:$B$14</c:f>
              <c:numCache>
                <c:formatCode>General</c:formatCode>
                <c:ptCount val="11"/>
                <c:pt idx="0">
                  <c:v>0</c:v>
                </c:pt>
                <c:pt idx="1">
                  <c:v>3</c:v>
                </c:pt>
                <c:pt idx="2">
                  <c:v>10</c:v>
                </c:pt>
                <c:pt idx="3">
                  <c:v>3</c:v>
                </c:pt>
                <c:pt idx="4">
                  <c:v>1</c:v>
                </c:pt>
                <c:pt idx="5">
                  <c:v>0.3</c:v>
                </c:pt>
                <c:pt idx="6">
                  <c:v>0</c:v>
                </c:pt>
                <c:pt idx="7">
                  <c:v>0</c:v>
                </c:pt>
                <c:pt idx="8">
                  <c:v>0</c:v>
                </c:pt>
                <c:pt idx="9">
                  <c:v>0</c:v>
                </c:pt>
                <c:pt idx="10">
                  <c:v>0</c:v>
                </c:pt>
              </c:numCache>
            </c:numRef>
          </c:yVal>
          <c:smooth val="1"/>
        </c:ser>
        <c:ser>
          <c:idx val="1"/>
          <c:order val="1"/>
          <c:tx>
            <c:strRef>
              <c:f>[responsetimes]Sheet1!$C$3</c:f>
              <c:strCache>
                <c:ptCount val="1"/>
                <c:pt idx="0">
                  <c:v>BAD</c:v>
                </c:pt>
              </c:strCache>
            </c:strRef>
          </c:tx>
          <c:marker>
            <c:symbol val="none"/>
          </c:marker>
          <c:xVal>
            <c:numRef>
              <c:f>[responsetimes]Sheet1!$A$4:$A$14</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xVal>
          <c:yVal>
            <c:numRef>
              <c:f>[responsetimes]Sheet1!$C$4:$C$14</c:f>
              <c:numCache>
                <c:formatCode>General</c:formatCode>
                <c:ptCount val="11"/>
                <c:pt idx="0">
                  <c:v>0</c:v>
                </c:pt>
                <c:pt idx="1">
                  <c:v>1</c:v>
                </c:pt>
                <c:pt idx="2">
                  <c:v>2.2000000000000002</c:v>
                </c:pt>
                <c:pt idx="3">
                  <c:v>4</c:v>
                </c:pt>
                <c:pt idx="4">
                  <c:v>5</c:v>
                </c:pt>
                <c:pt idx="5">
                  <c:v>4</c:v>
                </c:pt>
                <c:pt idx="6">
                  <c:v>4.2</c:v>
                </c:pt>
                <c:pt idx="7">
                  <c:v>3</c:v>
                </c:pt>
                <c:pt idx="8">
                  <c:v>2</c:v>
                </c:pt>
                <c:pt idx="9">
                  <c:v>1.5</c:v>
                </c:pt>
                <c:pt idx="10">
                  <c:v>1.2</c:v>
                </c:pt>
              </c:numCache>
            </c:numRef>
          </c:yVal>
          <c:smooth val="1"/>
        </c:ser>
        <c:dLbls>
          <c:showLegendKey val="0"/>
          <c:showVal val="0"/>
          <c:showCatName val="0"/>
          <c:showSerName val="0"/>
          <c:showPercent val="0"/>
          <c:showBubbleSize val="0"/>
        </c:dLbls>
        <c:axId val="91592576"/>
        <c:axId val="91594112"/>
      </c:scatterChart>
      <c:valAx>
        <c:axId val="91592576"/>
        <c:scaling>
          <c:orientation val="minMax"/>
          <c:max val="10"/>
        </c:scaling>
        <c:delete val="0"/>
        <c:axPos val="b"/>
        <c:numFmt formatCode="General" sourceLinked="1"/>
        <c:majorTickMark val="out"/>
        <c:minorTickMark val="none"/>
        <c:tickLblPos val="nextTo"/>
        <c:crossAx val="91594112"/>
        <c:crosses val="autoZero"/>
        <c:crossBetween val="midCat"/>
      </c:valAx>
      <c:valAx>
        <c:axId val="91594112"/>
        <c:scaling>
          <c:orientation val="minMax"/>
          <c:max val="10.1"/>
          <c:min val="0"/>
        </c:scaling>
        <c:delete val="0"/>
        <c:axPos val="l"/>
        <c:majorGridlines>
          <c:spPr>
            <a:ln>
              <a:noFill/>
            </a:ln>
          </c:spPr>
        </c:majorGridlines>
        <c:numFmt formatCode="General" sourceLinked="1"/>
        <c:majorTickMark val="out"/>
        <c:minorTickMark val="none"/>
        <c:tickLblPos val="nextTo"/>
        <c:crossAx val="91592576"/>
        <c:crosses val="autoZero"/>
        <c:crossBetween val="midCat"/>
        <c:majorUnit val="1"/>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'[Copy of respTime.xlsx]Sheet1'!$B$1</c:f>
              <c:strCache>
                <c:ptCount val="1"/>
                <c:pt idx="0">
                  <c:v>Tx Rate per sec</c:v>
                </c:pt>
              </c:strCache>
            </c:strRef>
          </c:tx>
          <c:spPr>
            <a:solidFill>
              <a:schemeClr val="bg1">
                <a:lumMod val="50000"/>
              </a:schemeClr>
            </a:solidFill>
          </c:spPr>
          <c:invertIfNegative val="0"/>
          <c:cat>
            <c:strRef>
              <c:f>'[Copy of respTime.xlsx]Sheet1'!$A$2:$A$7</c:f>
              <c:strCache>
                <c:ptCount val="6"/>
                <c:pt idx="0">
                  <c:v>Normal</c:v>
                </c:pt>
                <c:pt idx="1">
                  <c:v>Reverse Key Small</c:v>
                </c:pt>
                <c:pt idx="2">
                  <c:v>Reverse Key   Big</c:v>
                </c:pt>
                <c:pt idx="3">
                  <c:v>Hash              Big</c:v>
                </c:pt>
                <c:pt idx="4">
                  <c:v>Hash Big            2 Nodes</c:v>
                </c:pt>
                <c:pt idx="5">
                  <c:v>Smart Big           2 Nodes</c:v>
                </c:pt>
              </c:strCache>
            </c:strRef>
          </c:cat>
          <c:val>
            <c:numRef>
              <c:f>'[Copy of respTime.xlsx]Sheet1'!$B$2:$B$7</c:f>
              <c:numCache>
                <c:formatCode>General</c:formatCode>
                <c:ptCount val="6"/>
                <c:pt idx="0">
                  <c:v>4500</c:v>
                </c:pt>
                <c:pt idx="1">
                  <c:v>10000</c:v>
                </c:pt>
                <c:pt idx="2">
                  <c:v>3000</c:v>
                </c:pt>
                <c:pt idx="3">
                  <c:v>10000</c:v>
                </c:pt>
                <c:pt idx="4">
                  <c:v>13000</c:v>
                </c:pt>
                <c:pt idx="5">
                  <c:v>20000</c:v>
                </c:pt>
              </c:numCache>
            </c:numRef>
          </c:val>
        </c:ser>
        <c:dLbls>
          <c:showLegendKey val="0"/>
          <c:showVal val="0"/>
          <c:showCatName val="0"/>
          <c:showSerName val="0"/>
          <c:showPercent val="0"/>
          <c:showBubbleSize val="0"/>
        </c:dLbls>
        <c:gapWidth val="150"/>
        <c:axId val="92068096"/>
        <c:axId val="92070272"/>
      </c:barChart>
      <c:lineChart>
        <c:grouping val="standard"/>
        <c:varyColors val="0"/>
        <c:ser>
          <c:idx val="1"/>
          <c:order val="1"/>
          <c:tx>
            <c:strRef>
              <c:f>'[Copy of respTime.xlsx]Sheet1'!$C$1</c:f>
              <c:strCache>
                <c:ptCount val="1"/>
                <c:pt idx="0">
                  <c:v>Response Time (ms)</c:v>
                </c:pt>
              </c:strCache>
            </c:strRef>
          </c:tx>
          <c:spPr>
            <a:ln>
              <a:solidFill>
                <a:srgbClr val="FF0000"/>
              </a:solidFill>
            </a:ln>
          </c:spPr>
          <c:marker>
            <c:spPr>
              <a:ln>
                <a:solidFill>
                  <a:srgbClr val="4F81BD"/>
                </a:solidFill>
              </a:ln>
            </c:spPr>
          </c:marker>
          <c:cat>
            <c:strRef>
              <c:f>'[Copy of respTime.xlsx]Sheet1'!$A$2:$A$7</c:f>
              <c:strCache>
                <c:ptCount val="6"/>
                <c:pt idx="0">
                  <c:v>Normal</c:v>
                </c:pt>
                <c:pt idx="1">
                  <c:v>Reverse Key Small</c:v>
                </c:pt>
                <c:pt idx="2">
                  <c:v>Reverse Key   Big</c:v>
                </c:pt>
                <c:pt idx="3">
                  <c:v>Hash              Big</c:v>
                </c:pt>
                <c:pt idx="4">
                  <c:v>Hash Big            2 Nodes</c:v>
                </c:pt>
                <c:pt idx="5">
                  <c:v>Smart Big           2 Nodes</c:v>
                </c:pt>
              </c:strCache>
            </c:strRef>
          </c:cat>
          <c:val>
            <c:numRef>
              <c:f>'[Copy of respTime.xlsx]Sheet1'!$C$2:$C$7</c:f>
              <c:numCache>
                <c:formatCode>General</c:formatCode>
                <c:ptCount val="6"/>
                <c:pt idx="0">
                  <c:v>13</c:v>
                </c:pt>
                <c:pt idx="1">
                  <c:v>5</c:v>
                </c:pt>
                <c:pt idx="2">
                  <c:v>30</c:v>
                </c:pt>
                <c:pt idx="3">
                  <c:v>5</c:v>
                </c:pt>
                <c:pt idx="4">
                  <c:v>10</c:v>
                </c:pt>
                <c:pt idx="5">
                  <c:v>5</c:v>
                </c:pt>
              </c:numCache>
            </c:numRef>
          </c:val>
          <c:smooth val="0"/>
        </c:ser>
        <c:dLbls>
          <c:showLegendKey val="0"/>
          <c:showVal val="0"/>
          <c:showCatName val="0"/>
          <c:showSerName val="0"/>
          <c:showPercent val="0"/>
          <c:showBubbleSize val="0"/>
        </c:dLbls>
        <c:marker val="1"/>
        <c:smooth val="0"/>
        <c:axId val="92073344"/>
        <c:axId val="92071808"/>
      </c:lineChart>
      <c:catAx>
        <c:axId val="92068096"/>
        <c:scaling>
          <c:orientation val="minMax"/>
        </c:scaling>
        <c:delete val="0"/>
        <c:axPos val="b"/>
        <c:majorTickMark val="out"/>
        <c:minorTickMark val="none"/>
        <c:tickLblPos val="nextTo"/>
        <c:crossAx val="92070272"/>
        <c:crosses val="autoZero"/>
        <c:auto val="1"/>
        <c:lblAlgn val="ctr"/>
        <c:lblOffset val="100"/>
        <c:noMultiLvlLbl val="0"/>
      </c:catAx>
      <c:valAx>
        <c:axId val="92070272"/>
        <c:scaling>
          <c:orientation val="minMax"/>
        </c:scaling>
        <c:delete val="0"/>
        <c:axPos val="l"/>
        <c:majorGridlines/>
        <c:numFmt formatCode="General" sourceLinked="1"/>
        <c:majorTickMark val="out"/>
        <c:minorTickMark val="none"/>
        <c:tickLblPos val="nextTo"/>
        <c:txPr>
          <a:bodyPr/>
          <a:lstStyle/>
          <a:p>
            <a:pPr>
              <a:defRPr>
                <a:solidFill>
                  <a:schemeClr val="bg1">
                    <a:lumMod val="50000"/>
                  </a:schemeClr>
                </a:solidFill>
              </a:defRPr>
            </a:pPr>
            <a:endParaRPr lang="en-US"/>
          </a:p>
        </c:txPr>
        <c:crossAx val="92068096"/>
        <c:crosses val="autoZero"/>
        <c:crossBetween val="between"/>
      </c:valAx>
      <c:valAx>
        <c:axId val="92071808"/>
        <c:scaling>
          <c:orientation val="minMax"/>
        </c:scaling>
        <c:delete val="0"/>
        <c:axPos val="r"/>
        <c:numFmt formatCode="General" sourceLinked="1"/>
        <c:majorTickMark val="out"/>
        <c:minorTickMark val="none"/>
        <c:tickLblPos val="nextTo"/>
        <c:txPr>
          <a:bodyPr/>
          <a:lstStyle/>
          <a:p>
            <a:pPr>
              <a:defRPr>
                <a:solidFill>
                  <a:srgbClr val="FF0000"/>
                </a:solidFill>
              </a:defRPr>
            </a:pPr>
            <a:endParaRPr lang="en-US"/>
          </a:p>
        </c:txPr>
        <c:crossAx val="92073344"/>
        <c:crosses val="max"/>
        <c:crossBetween val="between"/>
      </c:valAx>
      <c:catAx>
        <c:axId val="92073344"/>
        <c:scaling>
          <c:orientation val="minMax"/>
        </c:scaling>
        <c:delete val="1"/>
        <c:axPos val="b"/>
        <c:majorTickMark val="out"/>
        <c:minorTickMark val="none"/>
        <c:tickLblPos val="none"/>
        <c:crossAx val="92071808"/>
        <c:crosses val="autoZero"/>
        <c:auto val="1"/>
        <c:lblAlgn val="ctr"/>
        <c:lblOffset val="100"/>
        <c:noMultiLvlLbl val="0"/>
      </c:cat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9882214515864997E-2"/>
          <c:y val="7.0738483539691394E-2"/>
          <c:w val="0.92011784057814705"/>
          <c:h val="0.71192909733897602"/>
        </c:manualLayout>
      </c:layout>
      <c:barChart>
        <c:barDir val="col"/>
        <c:grouping val="clustered"/>
        <c:varyColors val="0"/>
        <c:ser>
          <c:idx val="0"/>
          <c:order val="0"/>
          <c:tx>
            <c:strRef>
              <c:f>'[parse.xlsx]Sheet1'!$B$3</c:f>
              <c:strCache>
                <c:ptCount val="1"/>
                <c:pt idx="0">
                  <c:v>Transaction Rate x 1000</c:v>
                </c:pt>
              </c:strCache>
            </c:strRef>
          </c:tx>
          <c:spPr>
            <a:solidFill>
              <a:schemeClr val="accent1"/>
            </a:solidFill>
          </c:spPr>
          <c:invertIfNegative val="0"/>
          <c:cat>
            <c:strRef>
              <c:f>'[parse.xlsx]Sheet1'!$A$4:$A$7</c:f>
              <c:strCache>
                <c:ptCount val="4"/>
                <c:pt idx="0">
                  <c:v>Logon/Transaction</c:v>
                </c:pt>
                <c:pt idx="1">
                  <c:v>Hard Parse</c:v>
                </c:pt>
                <c:pt idx="2">
                  <c:v>Soft Parse</c:v>
                </c:pt>
                <c:pt idx="3">
                  <c:v>No Parse</c:v>
                </c:pt>
              </c:strCache>
            </c:strRef>
          </c:cat>
          <c:val>
            <c:numRef>
              <c:f>'[parse.xlsx]Sheet1'!$B$4:$B$7</c:f>
              <c:numCache>
                <c:formatCode>General</c:formatCode>
                <c:ptCount val="4"/>
                <c:pt idx="0">
                  <c:v>0.4</c:v>
                </c:pt>
                <c:pt idx="1">
                  <c:v>3</c:v>
                </c:pt>
                <c:pt idx="2">
                  <c:v>22</c:v>
                </c:pt>
                <c:pt idx="3">
                  <c:v>34</c:v>
                </c:pt>
              </c:numCache>
            </c:numRef>
          </c:val>
        </c:ser>
        <c:ser>
          <c:idx val="1"/>
          <c:order val="1"/>
          <c:tx>
            <c:strRef>
              <c:f>'[parse.xlsx]Sheet1'!$C$3</c:f>
              <c:strCache>
                <c:ptCount val="1"/>
                <c:pt idx="0">
                  <c:v>Response time(ms)</c:v>
                </c:pt>
              </c:strCache>
            </c:strRef>
          </c:tx>
          <c:spPr>
            <a:solidFill>
              <a:srgbClr val="A3A3A3">
                <a:lumMod val="75000"/>
              </a:srgbClr>
            </a:solidFill>
          </c:spPr>
          <c:invertIfNegative val="0"/>
          <c:cat>
            <c:strRef>
              <c:f>'[parse.xlsx]Sheet1'!$A$4:$A$7</c:f>
              <c:strCache>
                <c:ptCount val="4"/>
                <c:pt idx="0">
                  <c:v>Logon/Transaction</c:v>
                </c:pt>
                <c:pt idx="1">
                  <c:v>Hard Parse</c:v>
                </c:pt>
                <c:pt idx="2">
                  <c:v>Soft Parse</c:v>
                </c:pt>
                <c:pt idx="3">
                  <c:v>No Parse</c:v>
                </c:pt>
              </c:strCache>
            </c:strRef>
          </c:cat>
          <c:val>
            <c:numRef>
              <c:f>'[parse.xlsx]Sheet1'!$C$4:$C$7</c:f>
              <c:numCache>
                <c:formatCode>General</c:formatCode>
                <c:ptCount val="4"/>
                <c:pt idx="0">
                  <c:v>150</c:v>
                </c:pt>
                <c:pt idx="1">
                  <c:v>20</c:v>
                </c:pt>
                <c:pt idx="2">
                  <c:v>2</c:v>
                </c:pt>
                <c:pt idx="3">
                  <c:v>1</c:v>
                </c:pt>
              </c:numCache>
            </c:numRef>
          </c:val>
        </c:ser>
        <c:dLbls>
          <c:showLegendKey val="0"/>
          <c:showVal val="0"/>
          <c:showCatName val="0"/>
          <c:showSerName val="0"/>
          <c:showPercent val="0"/>
          <c:showBubbleSize val="0"/>
        </c:dLbls>
        <c:gapWidth val="160"/>
        <c:axId val="92644480"/>
        <c:axId val="92646016"/>
      </c:barChart>
      <c:catAx>
        <c:axId val="92644480"/>
        <c:scaling>
          <c:orientation val="minMax"/>
        </c:scaling>
        <c:delete val="0"/>
        <c:axPos val="b"/>
        <c:numFmt formatCode="General" sourceLinked="1"/>
        <c:majorTickMark val="none"/>
        <c:minorTickMark val="none"/>
        <c:tickLblPos val="nextTo"/>
        <c:spPr>
          <a:ln>
            <a:solidFill>
              <a:sysClr val="windowText" lastClr="000000"/>
            </a:solidFill>
          </a:ln>
        </c:spPr>
        <c:txPr>
          <a:bodyPr/>
          <a:lstStyle/>
          <a:p>
            <a:pPr>
              <a:defRPr>
                <a:solidFill>
                  <a:schemeClr val="tx1"/>
                </a:solidFill>
              </a:defRPr>
            </a:pPr>
            <a:endParaRPr lang="en-US"/>
          </a:p>
        </c:txPr>
        <c:crossAx val="92646016"/>
        <c:crosses val="autoZero"/>
        <c:auto val="1"/>
        <c:lblAlgn val="ctr"/>
        <c:lblOffset val="100"/>
        <c:noMultiLvlLbl val="0"/>
      </c:catAx>
      <c:valAx>
        <c:axId val="92646016"/>
        <c:scaling>
          <c:orientation val="minMax"/>
        </c:scaling>
        <c:delete val="0"/>
        <c:axPos val="l"/>
        <c:majorGridlines>
          <c:spPr>
            <a:ln w="9525">
              <a:noFill/>
            </a:ln>
          </c:spPr>
        </c:majorGridlines>
        <c:numFmt formatCode="General" sourceLinked="1"/>
        <c:majorTickMark val="none"/>
        <c:minorTickMark val="none"/>
        <c:tickLblPos val="nextTo"/>
        <c:spPr>
          <a:ln>
            <a:solidFill>
              <a:sysClr val="windowText" lastClr="000000"/>
            </a:solidFill>
          </a:ln>
        </c:spPr>
        <c:txPr>
          <a:bodyPr/>
          <a:lstStyle/>
          <a:p>
            <a:pPr>
              <a:defRPr>
                <a:solidFill>
                  <a:schemeClr val="tx1"/>
                </a:solidFill>
              </a:defRPr>
            </a:pPr>
            <a:endParaRPr lang="en-US"/>
          </a:p>
        </c:txPr>
        <c:crossAx val="92644480"/>
        <c:crosses val="autoZero"/>
        <c:crossBetween val="between"/>
      </c:valAx>
      <c:spPr>
        <a:noFill/>
      </c:spPr>
    </c:plotArea>
    <c:legend>
      <c:legendPos val="b"/>
      <c:overlay val="0"/>
      <c:txPr>
        <a:bodyPr/>
        <a:lstStyle/>
        <a:p>
          <a:pPr>
            <a:defRPr>
              <a:solidFill>
                <a:schemeClr val="tx1"/>
              </a:solidFill>
            </a:defRPr>
          </a:pPr>
          <a:endParaRPr lang="en-US"/>
        </a:p>
      </c:txPr>
    </c:legend>
    <c:plotVisOnly val="1"/>
    <c:dispBlanksAs val="gap"/>
    <c:showDLblsOverMax val="0"/>
  </c:chart>
  <c:txPr>
    <a:bodyPr/>
    <a:lstStyle/>
    <a:p>
      <a:pPr>
        <a:defRPr sz="12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2DFC661-E8BA-4D5E-A8C0-F10943240E9E}" type="datetimeFigureOut">
              <a:rPr lang="en-US"/>
              <a:pPr>
                <a:defRPr/>
              </a:pPr>
              <a:t>11/2/2012</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C985597-BB43-43CB-BE33-9AB0BC4AC55F}" type="slidenum">
              <a:rPr lang="en-US"/>
              <a:pPr>
                <a:defRPr/>
              </a:pPr>
              <a:t>‹#›</a:t>
            </a:fld>
            <a:endParaRPr lang="en-US"/>
          </a:p>
        </p:txBody>
      </p:sp>
    </p:spTree>
    <p:extLst>
      <p:ext uri="{BB962C8B-B14F-4D97-AF65-F5344CB8AC3E}">
        <p14:creationId xmlns:p14="http://schemas.microsoft.com/office/powerpoint/2010/main" val="7568904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71DE04E-7D7B-4D48-B3B8-3A3B1732C111}" type="datetimeFigureOut">
              <a:rPr lang="en-US"/>
              <a:pPr>
                <a:defRPr/>
              </a:pPr>
              <a:t>11/2/2012</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B582ABE-5DE3-4CE6-AB2B-1A87602939A6}" type="slidenum">
              <a:rPr lang="en-US"/>
              <a:pPr>
                <a:defRPr/>
              </a:pPr>
              <a:t>‹#›</a:t>
            </a:fld>
            <a:endParaRPr lang="en-US"/>
          </a:p>
        </p:txBody>
      </p:sp>
    </p:spTree>
    <p:extLst>
      <p:ext uri="{BB962C8B-B14F-4D97-AF65-F5344CB8AC3E}">
        <p14:creationId xmlns:p14="http://schemas.microsoft.com/office/powerpoint/2010/main" val="193942220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2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D8CAE3-8416-44F2-9B9F-7B1932432F2D}" type="slidenum">
              <a:rPr lang="en-US"/>
              <a:pPr fontAlgn="base">
                <a:spcBef>
                  <a:spcPct val="0"/>
                </a:spcBef>
                <a:spcAft>
                  <a:spcPct val="0"/>
                </a:spcAft>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Notes Placeholder 1"/>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B7AD719-67FD-4936-A5F6-9999774B88AC}" type="slidenum">
              <a:rPr lang="en-US" smtClean="0">
                <a:latin typeface="Times" charset="0"/>
              </a:rPr>
              <a:pPr/>
              <a:t>37</a:t>
            </a:fld>
            <a:endParaRPr lang="en-US" smtClean="0">
              <a:latin typeface="Times"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smtClean="0"/>
              <a:t>You can only do so much on a given machine.  There are physical limits.</a:t>
            </a:r>
          </a:p>
          <a:p>
            <a:pPr eaLnBrk="1" hangingPunct="1"/>
            <a:endParaRPr lang="en-US" dirty="0" smtClean="0"/>
          </a:p>
          <a:p>
            <a:pPr eaLnBrk="1" hangingPunct="1"/>
            <a:r>
              <a:rPr lang="en-US" dirty="0" smtClean="0"/>
              <a:t>1 process per core =</a:t>
            </a:r>
            <a:r>
              <a:rPr lang="en-US" baseline="0" dirty="0" smtClean="0"/>
              <a:t> excellent scaling (ASSUMPTION: the process is scalable in the first place, more than one thing at a time can in fact be done)</a:t>
            </a:r>
          </a:p>
          <a:p>
            <a:pPr eaLnBrk="1" hangingPunct="1"/>
            <a:endParaRPr lang="en-US" baseline="0" dirty="0" smtClean="0"/>
          </a:p>
          <a:p>
            <a:pPr eaLnBrk="1" hangingPunct="1"/>
            <a:r>
              <a:rPr lang="en-US" baseline="0" dirty="0" smtClean="0"/>
              <a:t>N process’s per core = degrading scalability – the less our assumption of scalable processing is true – the wider the divergence.  Compare “a program that computes prime numbers and prints them (very scalable – no shared resources)” and “a program that hard parses like mad – very </a:t>
            </a:r>
            <a:r>
              <a:rPr lang="en-US" baseline="0" dirty="0" err="1" smtClean="0"/>
              <a:t>cpu</a:t>
            </a:r>
            <a:r>
              <a:rPr lang="en-US" baseline="0" dirty="0" smtClean="0"/>
              <a:t> intensive like the prime number generator – but inherently non-scalable) </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Notes Placeholder 1"/>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Duplicate</a:t>
            </a:r>
            <a:endParaRPr lang="en-US" dirty="0"/>
          </a:p>
        </p:txBody>
      </p:sp>
      <p:sp>
        <p:nvSpPr>
          <p:cNvPr id="4" name="Slide Number Placeholder 3"/>
          <p:cNvSpPr>
            <a:spLocks noGrp="1"/>
          </p:cNvSpPr>
          <p:nvPr>
            <p:ph type="sldNum" sz="quarter" idx="10"/>
          </p:nvPr>
        </p:nvSpPr>
        <p:spPr/>
        <p:txBody>
          <a:bodyPr/>
          <a:lstStyle/>
          <a:p>
            <a:pPr>
              <a:defRPr/>
            </a:pPr>
            <a:fld id="{CB582ABE-5DE3-4CE6-AB2B-1A87602939A6}" type="slidenum">
              <a:rPr lang="en-US" smtClean="0"/>
              <a:pPr>
                <a:defRPr/>
              </a:pPr>
              <a:t>61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Notes Placeholder 1"/>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3D28040A-41E9-EC48-B5A1-180F12D752F5}" type="slidenum">
              <a:rPr lang="en-US">
                <a:latin typeface="Times" charset="0"/>
              </a:rPr>
              <a:pPr/>
              <a:t>78</a:t>
            </a:fld>
            <a:endParaRPr lang="en-US">
              <a:latin typeface="Times" charset="0"/>
            </a:endParaRPr>
          </a:p>
        </p:txBody>
      </p:sp>
      <p:sp>
        <p:nvSpPr>
          <p:cNvPr id="68611" name="Rectangle 7"/>
          <p:cNvSpPr txBox="1">
            <a:spLocks noGrp="1" noChangeArrowheads="1"/>
          </p:cNvSpPr>
          <p:nvPr/>
        </p:nvSpPr>
        <p:spPr bwMode="auto">
          <a:xfrm>
            <a:off x="5181600" y="6515100"/>
            <a:ext cx="3962400" cy="342900"/>
          </a:xfrm>
          <a:prstGeom prst="rect">
            <a:avLst/>
          </a:prstGeom>
          <a:noFill/>
          <a:ln w="9525">
            <a:noFill/>
            <a:miter lim="800000"/>
            <a:headEnd/>
            <a:tailEnd/>
          </a:ln>
        </p:spPr>
        <p:txBody>
          <a:bodyPr anchor="b">
            <a:prstTxWarp prst="textNoShape">
              <a:avLst/>
            </a:prstTxWarp>
          </a:bodyPr>
          <a:lstStyle/>
          <a:p>
            <a:pPr algn="r" eaLnBrk="0" hangingPunct="0"/>
            <a:fld id="{E273C57D-E914-1B49-A606-2BE601600EB9}" type="slidenum">
              <a:rPr lang="en-US" sz="1200" b="0">
                <a:latin typeface="Times" charset="0"/>
              </a:rPr>
              <a:pPr algn="r" eaLnBrk="0" hangingPunct="0"/>
              <a:t>78</a:t>
            </a:fld>
            <a:endParaRPr lang="en-US" sz="1200" b="0">
              <a:latin typeface="Times" charset="0"/>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a:ln/>
        </p:spPr>
        <p:txBody>
          <a:bodyPr/>
          <a:lstStyle/>
          <a:p>
            <a:pPr eaLnBrk="1" hangingPunct="1"/>
            <a:r>
              <a:rPr lang="en-GB">
                <a:latin typeface="Arial" charset="0"/>
                <a:ea typeface="ＭＳ Ｐゴシック" charset="-128"/>
                <a:cs typeface="ＭＳ Ｐゴシック" charset="-128"/>
              </a:rPr>
              <a:t>You may need to talk for 10 mins on this slide while we run the stats process.</a:t>
            </a:r>
          </a:p>
          <a:p>
            <a:pPr eaLnBrk="1" hangingPunct="1"/>
            <a:r>
              <a:rPr lang="en-GB">
                <a:latin typeface="Arial" charset="0"/>
                <a:ea typeface="ＭＳ Ｐゴシック" charset="-128"/>
                <a:cs typeface="ＭＳ Ｐゴシック" charset="-128"/>
              </a:rPr>
              <a:t>Things to elaborate on:</a:t>
            </a:r>
          </a:p>
          <a:p>
            <a:pPr eaLnBrk="1" hangingPunct="1"/>
            <a:r>
              <a:rPr lang="en-GB">
                <a:latin typeface="Arial" charset="0"/>
                <a:ea typeface="ＭＳ Ｐゴシック" charset="-128"/>
                <a:cs typeface="ＭＳ Ｐゴシック" charset="-128"/>
              </a:rPr>
              <a:t>Seeding the optimiser, col_usage, histograms</a:t>
            </a:r>
          </a:p>
          <a:p>
            <a:pPr eaLnBrk="1" hangingPunct="1"/>
            <a:r>
              <a:rPr lang="en-GB">
                <a:latin typeface="Arial" charset="0"/>
                <a:ea typeface="ＭＳ Ｐゴシック" charset="-128"/>
                <a:cs typeface="ＭＳ Ｐゴシック" charset="-128"/>
              </a:rPr>
              <a:t>New incremental stats in 11g; the problems of maintaining global and partition level stats; why you cannot simply “roll up” partition stats to the global level</a:t>
            </a:r>
          </a:p>
          <a:p>
            <a:pPr eaLnBrk="1" hangingPunct="1"/>
            <a:endParaRPr lang="en-GB">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endParaRPr lang="en-GB">
              <a:latin typeface="Arial"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endParaRPr lang="en-GB">
              <a:latin typeface="Arial"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endParaRPr lang="en-GB">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algn="r" fontAlgn="base">
              <a:spcBef>
                <a:spcPct val="0"/>
              </a:spcBef>
              <a:spcAft>
                <a:spcPct val="0"/>
              </a:spcAft>
            </a:pPr>
            <a:fld id="{5AD076C0-A5DF-484F-ABF5-C9F11903BFD0}" type="slidenum">
              <a:rPr lang="en-US" sz="1200" b="0">
                <a:solidFill>
                  <a:prstClr val="black"/>
                </a:solidFill>
                <a:latin typeface="Times" pitchFamily="18" charset="0"/>
              </a:rPr>
              <a:pPr algn="r" fontAlgn="base">
                <a:spcBef>
                  <a:spcPct val="0"/>
                </a:spcBef>
                <a:spcAft>
                  <a:spcPct val="0"/>
                </a:spcAft>
              </a:pPr>
              <a:t>82</a:t>
            </a:fld>
            <a:endParaRPr lang="en-US" sz="1200" b="0">
              <a:solidFill>
                <a:prstClr val="black"/>
              </a:solidFill>
              <a:latin typeface="Times" pitchFamily="18"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3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FF1845-35E9-4DEC-BE8A-F7E553E34BFB}" type="slidenum">
              <a:rPr lang="en-US"/>
              <a:pPr fontAlgn="base">
                <a:spcBef>
                  <a:spcPct val="0"/>
                </a:spcBef>
                <a:spcAft>
                  <a:spcPct val="0"/>
                </a:spcAft>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algn="r" fontAlgn="base">
              <a:spcBef>
                <a:spcPct val="0"/>
              </a:spcBef>
              <a:spcAft>
                <a:spcPct val="0"/>
              </a:spcAft>
            </a:pPr>
            <a:fld id="{59AE2864-2047-41CB-81B6-F6AD77D3869D}" type="slidenum">
              <a:rPr lang="en-US" sz="1200" b="0">
                <a:solidFill>
                  <a:prstClr val="black"/>
                </a:solidFill>
                <a:latin typeface="Times" pitchFamily="18" charset="0"/>
              </a:rPr>
              <a:pPr algn="r" fontAlgn="base">
                <a:spcBef>
                  <a:spcPct val="0"/>
                </a:spcBef>
                <a:spcAft>
                  <a:spcPct val="0"/>
                </a:spcAft>
              </a:pPr>
              <a:t>83</a:t>
            </a:fld>
            <a:endParaRPr lang="en-US" sz="1200" b="0">
              <a:solidFill>
                <a:prstClr val="black"/>
              </a:solidFill>
              <a:latin typeface="Times"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algn="r" fontAlgn="base">
              <a:spcBef>
                <a:spcPct val="0"/>
              </a:spcBef>
              <a:spcAft>
                <a:spcPct val="0"/>
              </a:spcAft>
            </a:pPr>
            <a:fld id="{FACA7098-281D-4F6B-87F5-BD9F3CBB497F}" type="slidenum">
              <a:rPr lang="en-US" sz="1200" b="0">
                <a:solidFill>
                  <a:prstClr val="black"/>
                </a:solidFill>
                <a:latin typeface="Times" pitchFamily="18" charset="0"/>
              </a:rPr>
              <a:pPr algn="r" fontAlgn="base">
                <a:spcBef>
                  <a:spcPct val="0"/>
                </a:spcBef>
                <a:spcAft>
                  <a:spcPct val="0"/>
                </a:spcAft>
              </a:pPr>
              <a:t>84</a:t>
            </a:fld>
            <a:endParaRPr lang="en-US" sz="1200" b="0">
              <a:solidFill>
                <a:prstClr val="black"/>
              </a:solidFill>
              <a:latin typeface="Times"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algn="r" fontAlgn="base">
              <a:spcBef>
                <a:spcPct val="0"/>
              </a:spcBef>
              <a:spcAft>
                <a:spcPct val="0"/>
              </a:spcAft>
            </a:pPr>
            <a:fld id="{B0C27FF9-B572-4D13-9A80-CF78B64F4864}" type="slidenum">
              <a:rPr lang="en-US" sz="1200" b="0">
                <a:solidFill>
                  <a:prstClr val="black"/>
                </a:solidFill>
                <a:latin typeface="Times" pitchFamily="18" charset="0"/>
              </a:rPr>
              <a:pPr algn="r" fontAlgn="base">
                <a:spcBef>
                  <a:spcPct val="0"/>
                </a:spcBef>
                <a:spcAft>
                  <a:spcPct val="0"/>
                </a:spcAft>
              </a:pPr>
              <a:t>85</a:t>
            </a:fld>
            <a:endParaRPr lang="en-US" sz="1200" b="0">
              <a:solidFill>
                <a:prstClr val="black"/>
              </a:solidFill>
              <a:latin typeface="Times"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algn="r" fontAlgn="base">
              <a:spcBef>
                <a:spcPct val="0"/>
              </a:spcBef>
              <a:spcAft>
                <a:spcPct val="0"/>
              </a:spcAft>
            </a:pPr>
            <a:fld id="{6FF7AFF6-4022-4569-A399-2D2FC3DD56EF}" type="slidenum">
              <a:rPr lang="en-US" sz="1200" b="0">
                <a:solidFill>
                  <a:prstClr val="black"/>
                </a:solidFill>
                <a:latin typeface="Times" pitchFamily="18" charset="0"/>
              </a:rPr>
              <a:pPr algn="r" fontAlgn="base">
                <a:spcBef>
                  <a:spcPct val="0"/>
                </a:spcBef>
                <a:spcAft>
                  <a:spcPct val="0"/>
                </a:spcAft>
              </a:pPr>
              <a:t>86</a:t>
            </a:fld>
            <a:endParaRPr lang="en-US" sz="1200" b="0">
              <a:solidFill>
                <a:prstClr val="black"/>
              </a:solidFill>
              <a:latin typeface="Times"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algn="r" fontAlgn="base">
              <a:spcBef>
                <a:spcPct val="0"/>
              </a:spcBef>
              <a:spcAft>
                <a:spcPct val="0"/>
              </a:spcAft>
            </a:pPr>
            <a:fld id="{A3607428-B870-46F7-8925-B6FA10B4FF83}" type="slidenum">
              <a:rPr lang="en-US" sz="1200" b="0">
                <a:solidFill>
                  <a:prstClr val="black"/>
                </a:solidFill>
                <a:latin typeface="Times" pitchFamily="18" charset="0"/>
              </a:rPr>
              <a:pPr algn="r" fontAlgn="base">
                <a:spcBef>
                  <a:spcPct val="0"/>
                </a:spcBef>
                <a:spcAft>
                  <a:spcPct val="0"/>
                </a:spcAft>
              </a:pPr>
              <a:t>87</a:t>
            </a:fld>
            <a:endParaRPr lang="en-US" sz="1200" b="0">
              <a:solidFill>
                <a:prstClr val="black"/>
              </a:solidFill>
              <a:latin typeface="Times"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algn="r" fontAlgn="base">
              <a:spcBef>
                <a:spcPct val="0"/>
              </a:spcBef>
              <a:spcAft>
                <a:spcPct val="0"/>
              </a:spcAft>
            </a:pPr>
            <a:fld id="{C6896ECA-193B-42D6-B8EC-B90B52EAB9D4}" type="slidenum">
              <a:rPr lang="en-US" sz="1200" b="0">
                <a:solidFill>
                  <a:prstClr val="black"/>
                </a:solidFill>
                <a:latin typeface="Times" pitchFamily="18" charset="0"/>
              </a:rPr>
              <a:pPr algn="r" fontAlgn="base">
                <a:spcBef>
                  <a:spcPct val="0"/>
                </a:spcBef>
                <a:spcAft>
                  <a:spcPct val="0"/>
                </a:spcAft>
              </a:pPr>
              <a:t>88</a:t>
            </a:fld>
            <a:endParaRPr lang="en-US" sz="1200" b="0">
              <a:solidFill>
                <a:prstClr val="black"/>
              </a:solidFill>
              <a:latin typeface="Times" pitchFamily="18"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algn="r" fontAlgn="base">
              <a:spcBef>
                <a:spcPct val="0"/>
              </a:spcBef>
              <a:spcAft>
                <a:spcPct val="0"/>
              </a:spcAft>
            </a:pPr>
            <a:fld id="{A9EA732F-6A63-45AC-A7F1-4B8211EF30AD}" type="slidenum">
              <a:rPr lang="en-US" sz="1200" b="0">
                <a:solidFill>
                  <a:prstClr val="black"/>
                </a:solidFill>
                <a:latin typeface="Times" pitchFamily="18" charset="0"/>
              </a:rPr>
              <a:pPr algn="r" fontAlgn="base">
                <a:spcBef>
                  <a:spcPct val="0"/>
                </a:spcBef>
                <a:spcAft>
                  <a:spcPct val="0"/>
                </a:spcAft>
              </a:pPr>
              <a:t>89</a:t>
            </a:fld>
            <a:endParaRPr lang="en-US" sz="1200" b="0">
              <a:solidFill>
                <a:prstClr val="black"/>
              </a:solidFill>
              <a:latin typeface="Times"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ea typeface="ＭＳ Ｐゴシック" pitchFamily="34" charset="-128"/>
              </a:defRPr>
            </a:lvl1pPr>
            <a:lvl2pPr marL="37931725" indent="-37474525" eaLnBrk="0" hangingPunct="0">
              <a:defRPr sz="2000" b="1">
                <a:solidFill>
                  <a:schemeClr val="tx1"/>
                </a:solidFill>
                <a:latin typeface="Arial" pitchFamily="34" charset="0"/>
                <a:ea typeface="ＭＳ Ｐゴシック" pitchFamily="34" charset="-128"/>
              </a:defRPr>
            </a:lvl2pPr>
            <a:lvl3pPr eaLnBrk="0" hangingPunct="0">
              <a:defRPr sz="2000" b="1">
                <a:solidFill>
                  <a:schemeClr val="tx1"/>
                </a:solidFill>
                <a:latin typeface="Arial" pitchFamily="34" charset="0"/>
                <a:ea typeface="ＭＳ Ｐゴシック" pitchFamily="34" charset="-128"/>
              </a:defRPr>
            </a:lvl3pPr>
            <a:lvl4pPr eaLnBrk="0" hangingPunct="0">
              <a:defRPr sz="2000" b="1">
                <a:solidFill>
                  <a:schemeClr val="tx1"/>
                </a:solidFill>
                <a:latin typeface="Arial" pitchFamily="34" charset="0"/>
                <a:ea typeface="ＭＳ Ｐゴシック" pitchFamily="34" charset="-128"/>
              </a:defRPr>
            </a:lvl4pPr>
            <a:lvl5pPr eaLnBrk="0" hangingPunct="0">
              <a:defRPr sz="2000" b="1">
                <a:solidFill>
                  <a:schemeClr val="tx1"/>
                </a:solidFill>
                <a:latin typeface="Arial" pitchFamily="34" charset="0"/>
                <a:ea typeface="ＭＳ Ｐゴシック" pitchFamily="34" charset="-128"/>
              </a:defRPr>
            </a:lvl5pPr>
            <a:lvl6pPr marL="457200" eaLnBrk="0" fontAlgn="base" hangingPunct="0">
              <a:lnSpc>
                <a:spcPct val="90000"/>
              </a:lnSpc>
              <a:spcBef>
                <a:spcPct val="50000"/>
              </a:spcBef>
              <a:spcAft>
                <a:spcPct val="0"/>
              </a:spcAft>
              <a:defRPr sz="2000" b="1">
                <a:solidFill>
                  <a:schemeClr val="tx1"/>
                </a:solidFill>
                <a:latin typeface="Arial" pitchFamily="34" charset="0"/>
                <a:ea typeface="ＭＳ Ｐゴシック" pitchFamily="34" charset="-128"/>
              </a:defRPr>
            </a:lvl6pPr>
            <a:lvl7pPr marL="914400" eaLnBrk="0" fontAlgn="base" hangingPunct="0">
              <a:lnSpc>
                <a:spcPct val="90000"/>
              </a:lnSpc>
              <a:spcBef>
                <a:spcPct val="50000"/>
              </a:spcBef>
              <a:spcAft>
                <a:spcPct val="0"/>
              </a:spcAft>
              <a:defRPr sz="2000" b="1">
                <a:solidFill>
                  <a:schemeClr val="tx1"/>
                </a:solidFill>
                <a:latin typeface="Arial" pitchFamily="34" charset="0"/>
                <a:ea typeface="ＭＳ Ｐゴシック" pitchFamily="34" charset="-128"/>
              </a:defRPr>
            </a:lvl7pPr>
            <a:lvl8pPr marL="1371600" eaLnBrk="0" fontAlgn="base" hangingPunct="0">
              <a:lnSpc>
                <a:spcPct val="90000"/>
              </a:lnSpc>
              <a:spcBef>
                <a:spcPct val="50000"/>
              </a:spcBef>
              <a:spcAft>
                <a:spcPct val="0"/>
              </a:spcAft>
              <a:defRPr sz="2000" b="1">
                <a:solidFill>
                  <a:schemeClr val="tx1"/>
                </a:solidFill>
                <a:latin typeface="Arial" pitchFamily="34" charset="0"/>
                <a:ea typeface="ＭＳ Ｐゴシック" pitchFamily="34" charset="-128"/>
              </a:defRPr>
            </a:lvl8pPr>
            <a:lvl9pPr marL="1828800" eaLnBrk="0" fontAlgn="base" hangingPunct="0">
              <a:lnSpc>
                <a:spcPct val="90000"/>
              </a:lnSpc>
              <a:spcBef>
                <a:spcPct val="50000"/>
              </a:spcBef>
              <a:spcAft>
                <a:spcPct val="0"/>
              </a:spcAft>
              <a:defRPr sz="2000" b="1">
                <a:solidFill>
                  <a:schemeClr val="tx1"/>
                </a:solidFill>
                <a:latin typeface="Arial" pitchFamily="34" charset="0"/>
                <a:ea typeface="ＭＳ Ｐゴシック" pitchFamily="34" charset="-128"/>
              </a:defRPr>
            </a:lvl9pPr>
          </a:lstStyle>
          <a:p>
            <a:fld id="{4AFB6384-FAAC-44F1-A769-95C7F24B7D63}" type="slidenum">
              <a:rPr lang="en-US" sz="1200" b="0">
                <a:latin typeface="Times" charset="0"/>
              </a:rPr>
              <a:pPr/>
              <a:t>90</a:t>
            </a:fld>
            <a:endParaRPr lang="en-US" sz="1200" b="0">
              <a:latin typeface="Times" charset="0"/>
            </a:endParaRPr>
          </a:p>
        </p:txBody>
      </p:sp>
      <p:sp>
        <p:nvSpPr>
          <p:cNvPr id="43011" name="Rectangle 2"/>
          <p:cNvSpPr>
            <a:spLocks noGrp="1" noRot="1" noChangeAspect="1" noChangeArrowheads="1" noTextEdit="1"/>
          </p:cNvSpPr>
          <p:nvPr>
            <p:ph type="sldImg"/>
          </p:nvPr>
        </p:nvSpPr>
        <p:spPr>
          <a:xfrm>
            <a:off x="2287588" y="514350"/>
            <a:ext cx="4572000" cy="2571750"/>
          </a:xfrm>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ea typeface="ＭＳ Ｐゴシック" pitchFamily="34" charset="-128"/>
              </a:defRPr>
            </a:lvl1pPr>
            <a:lvl2pPr marL="37931725" indent="-37474525" eaLnBrk="0" hangingPunct="0">
              <a:defRPr sz="2000" b="1">
                <a:solidFill>
                  <a:schemeClr val="tx1"/>
                </a:solidFill>
                <a:latin typeface="Arial" pitchFamily="34" charset="0"/>
                <a:ea typeface="ＭＳ Ｐゴシック" pitchFamily="34" charset="-128"/>
              </a:defRPr>
            </a:lvl2pPr>
            <a:lvl3pPr eaLnBrk="0" hangingPunct="0">
              <a:defRPr sz="2000" b="1">
                <a:solidFill>
                  <a:schemeClr val="tx1"/>
                </a:solidFill>
                <a:latin typeface="Arial" pitchFamily="34" charset="0"/>
                <a:ea typeface="ＭＳ Ｐゴシック" pitchFamily="34" charset="-128"/>
              </a:defRPr>
            </a:lvl3pPr>
            <a:lvl4pPr eaLnBrk="0" hangingPunct="0">
              <a:defRPr sz="2000" b="1">
                <a:solidFill>
                  <a:schemeClr val="tx1"/>
                </a:solidFill>
                <a:latin typeface="Arial" pitchFamily="34" charset="0"/>
                <a:ea typeface="ＭＳ Ｐゴシック" pitchFamily="34" charset="-128"/>
              </a:defRPr>
            </a:lvl4pPr>
            <a:lvl5pPr eaLnBrk="0" hangingPunct="0">
              <a:defRPr sz="2000" b="1">
                <a:solidFill>
                  <a:schemeClr val="tx1"/>
                </a:solidFill>
                <a:latin typeface="Arial" pitchFamily="34" charset="0"/>
                <a:ea typeface="ＭＳ Ｐゴシック" pitchFamily="34" charset="-128"/>
              </a:defRPr>
            </a:lvl5pPr>
            <a:lvl6pPr marL="457200" eaLnBrk="0" fontAlgn="base" hangingPunct="0">
              <a:lnSpc>
                <a:spcPct val="90000"/>
              </a:lnSpc>
              <a:spcBef>
                <a:spcPct val="50000"/>
              </a:spcBef>
              <a:spcAft>
                <a:spcPct val="0"/>
              </a:spcAft>
              <a:defRPr sz="2000" b="1">
                <a:solidFill>
                  <a:schemeClr val="tx1"/>
                </a:solidFill>
                <a:latin typeface="Arial" pitchFamily="34" charset="0"/>
                <a:ea typeface="ＭＳ Ｐゴシック" pitchFamily="34" charset="-128"/>
              </a:defRPr>
            </a:lvl6pPr>
            <a:lvl7pPr marL="914400" eaLnBrk="0" fontAlgn="base" hangingPunct="0">
              <a:lnSpc>
                <a:spcPct val="90000"/>
              </a:lnSpc>
              <a:spcBef>
                <a:spcPct val="50000"/>
              </a:spcBef>
              <a:spcAft>
                <a:spcPct val="0"/>
              </a:spcAft>
              <a:defRPr sz="2000" b="1">
                <a:solidFill>
                  <a:schemeClr val="tx1"/>
                </a:solidFill>
                <a:latin typeface="Arial" pitchFamily="34" charset="0"/>
                <a:ea typeface="ＭＳ Ｐゴシック" pitchFamily="34" charset="-128"/>
              </a:defRPr>
            </a:lvl7pPr>
            <a:lvl8pPr marL="1371600" eaLnBrk="0" fontAlgn="base" hangingPunct="0">
              <a:lnSpc>
                <a:spcPct val="90000"/>
              </a:lnSpc>
              <a:spcBef>
                <a:spcPct val="50000"/>
              </a:spcBef>
              <a:spcAft>
                <a:spcPct val="0"/>
              </a:spcAft>
              <a:defRPr sz="2000" b="1">
                <a:solidFill>
                  <a:schemeClr val="tx1"/>
                </a:solidFill>
                <a:latin typeface="Arial" pitchFamily="34" charset="0"/>
                <a:ea typeface="ＭＳ Ｐゴシック" pitchFamily="34" charset="-128"/>
              </a:defRPr>
            </a:lvl8pPr>
            <a:lvl9pPr marL="1828800" eaLnBrk="0" fontAlgn="base" hangingPunct="0">
              <a:lnSpc>
                <a:spcPct val="90000"/>
              </a:lnSpc>
              <a:spcBef>
                <a:spcPct val="50000"/>
              </a:spcBef>
              <a:spcAft>
                <a:spcPct val="0"/>
              </a:spcAft>
              <a:defRPr sz="2000" b="1">
                <a:solidFill>
                  <a:schemeClr val="tx1"/>
                </a:solidFill>
                <a:latin typeface="Arial" pitchFamily="34" charset="0"/>
                <a:ea typeface="ＭＳ Ｐゴシック" pitchFamily="34" charset="-128"/>
              </a:defRPr>
            </a:lvl9pPr>
          </a:lstStyle>
          <a:p>
            <a:fld id="{06933586-2188-43D5-A6CE-4779CB1B4FB5}" type="slidenum">
              <a:rPr lang="en-US" sz="1200" b="0">
                <a:latin typeface="Times" charset="0"/>
              </a:rPr>
              <a:pPr/>
              <a:t>91</a:t>
            </a:fld>
            <a:endParaRPr lang="en-US" sz="1200" b="0">
              <a:latin typeface="Times" charset="0"/>
            </a:endParaRPr>
          </a:p>
        </p:txBody>
      </p:sp>
      <p:sp>
        <p:nvSpPr>
          <p:cNvPr id="45059" name="Rectangle 2"/>
          <p:cNvSpPr>
            <a:spLocks noGrp="1" noRot="1" noChangeAspect="1" noChangeArrowheads="1" noTextEdit="1"/>
          </p:cNvSpPr>
          <p:nvPr>
            <p:ph type="sldImg"/>
          </p:nvPr>
        </p:nvSpPr>
        <p:spPr>
          <a:xfrm>
            <a:off x="2287588" y="514350"/>
            <a:ext cx="4572000" cy="257175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pitchFamily="34" charset="0"/>
                <a:ea typeface="ＭＳ Ｐゴシック" pitchFamily="34" charset="-128"/>
              </a:defRPr>
            </a:lvl1pPr>
            <a:lvl2pPr marL="37931725" indent="-37474525" eaLnBrk="0" hangingPunct="0">
              <a:defRPr sz="2000" b="1">
                <a:solidFill>
                  <a:schemeClr val="tx1"/>
                </a:solidFill>
                <a:latin typeface="Arial" pitchFamily="34" charset="0"/>
                <a:ea typeface="ＭＳ Ｐゴシック" pitchFamily="34" charset="-128"/>
              </a:defRPr>
            </a:lvl2pPr>
            <a:lvl3pPr eaLnBrk="0" hangingPunct="0">
              <a:defRPr sz="2000" b="1">
                <a:solidFill>
                  <a:schemeClr val="tx1"/>
                </a:solidFill>
                <a:latin typeface="Arial" pitchFamily="34" charset="0"/>
                <a:ea typeface="ＭＳ Ｐゴシック" pitchFamily="34" charset="-128"/>
              </a:defRPr>
            </a:lvl3pPr>
            <a:lvl4pPr eaLnBrk="0" hangingPunct="0">
              <a:defRPr sz="2000" b="1">
                <a:solidFill>
                  <a:schemeClr val="tx1"/>
                </a:solidFill>
                <a:latin typeface="Arial" pitchFamily="34" charset="0"/>
                <a:ea typeface="ＭＳ Ｐゴシック" pitchFamily="34" charset="-128"/>
              </a:defRPr>
            </a:lvl4pPr>
            <a:lvl5pPr eaLnBrk="0" hangingPunct="0">
              <a:defRPr sz="2000" b="1">
                <a:solidFill>
                  <a:schemeClr val="tx1"/>
                </a:solidFill>
                <a:latin typeface="Arial" pitchFamily="34" charset="0"/>
                <a:ea typeface="ＭＳ Ｐゴシック" pitchFamily="34" charset="-128"/>
              </a:defRPr>
            </a:lvl5pPr>
            <a:lvl6pPr marL="457200" eaLnBrk="0" fontAlgn="base" hangingPunct="0">
              <a:lnSpc>
                <a:spcPct val="90000"/>
              </a:lnSpc>
              <a:spcBef>
                <a:spcPct val="50000"/>
              </a:spcBef>
              <a:spcAft>
                <a:spcPct val="0"/>
              </a:spcAft>
              <a:defRPr sz="2000" b="1">
                <a:solidFill>
                  <a:schemeClr val="tx1"/>
                </a:solidFill>
                <a:latin typeface="Arial" pitchFamily="34" charset="0"/>
                <a:ea typeface="ＭＳ Ｐゴシック" pitchFamily="34" charset="-128"/>
              </a:defRPr>
            </a:lvl6pPr>
            <a:lvl7pPr marL="914400" eaLnBrk="0" fontAlgn="base" hangingPunct="0">
              <a:lnSpc>
                <a:spcPct val="90000"/>
              </a:lnSpc>
              <a:spcBef>
                <a:spcPct val="50000"/>
              </a:spcBef>
              <a:spcAft>
                <a:spcPct val="0"/>
              </a:spcAft>
              <a:defRPr sz="2000" b="1">
                <a:solidFill>
                  <a:schemeClr val="tx1"/>
                </a:solidFill>
                <a:latin typeface="Arial" pitchFamily="34" charset="0"/>
                <a:ea typeface="ＭＳ Ｐゴシック" pitchFamily="34" charset="-128"/>
              </a:defRPr>
            </a:lvl7pPr>
            <a:lvl8pPr marL="1371600" eaLnBrk="0" fontAlgn="base" hangingPunct="0">
              <a:lnSpc>
                <a:spcPct val="90000"/>
              </a:lnSpc>
              <a:spcBef>
                <a:spcPct val="50000"/>
              </a:spcBef>
              <a:spcAft>
                <a:spcPct val="0"/>
              </a:spcAft>
              <a:defRPr sz="2000" b="1">
                <a:solidFill>
                  <a:schemeClr val="tx1"/>
                </a:solidFill>
                <a:latin typeface="Arial" pitchFamily="34" charset="0"/>
                <a:ea typeface="ＭＳ Ｐゴシック" pitchFamily="34" charset="-128"/>
              </a:defRPr>
            </a:lvl8pPr>
            <a:lvl9pPr marL="1828800" eaLnBrk="0" fontAlgn="base" hangingPunct="0">
              <a:lnSpc>
                <a:spcPct val="90000"/>
              </a:lnSpc>
              <a:spcBef>
                <a:spcPct val="50000"/>
              </a:spcBef>
              <a:spcAft>
                <a:spcPct val="0"/>
              </a:spcAft>
              <a:defRPr sz="2000" b="1">
                <a:solidFill>
                  <a:schemeClr val="tx1"/>
                </a:solidFill>
                <a:latin typeface="Arial" pitchFamily="34" charset="0"/>
                <a:ea typeface="ＭＳ Ｐゴシック" pitchFamily="34" charset="-128"/>
              </a:defRPr>
            </a:lvl9pPr>
          </a:lstStyle>
          <a:p>
            <a:fld id="{A9537787-21E4-4D54-8656-35C2B037E56A}" type="slidenum">
              <a:rPr lang="en-US" sz="1200" b="0">
                <a:latin typeface="Times" charset="0"/>
              </a:rPr>
              <a:pPr/>
              <a:t>92</a:t>
            </a:fld>
            <a:endParaRPr lang="en-US" sz="1200" b="0">
              <a:latin typeface="Times" charset="0"/>
            </a:endParaRPr>
          </a:p>
        </p:txBody>
      </p:sp>
      <p:sp>
        <p:nvSpPr>
          <p:cNvPr id="47107" name="Rectangle 2"/>
          <p:cNvSpPr>
            <a:spLocks noGrp="1" noRot="1" noChangeAspect="1" noChangeArrowheads="1" noTextEdit="1"/>
          </p:cNvSpPr>
          <p:nvPr>
            <p:ph type="sldImg"/>
          </p:nvPr>
        </p:nvSpPr>
        <p:spPr>
          <a:xfrm>
            <a:off x="2287588" y="514350"/>
            <a:ext cx="4572000" cy="2571750"/>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pPr eaLnBrk="1" hangingPunct="1"/>
            <a:endParaRPr lang="en-GB"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43A1EA1A-01FE-DF4D-8EC9-FE29689E92B0}" type="slidenum">
              <a:rPr lang="en-US">
                <a:latin typeface="Times" charset="0"/>
              </a:rPr>
              <a:pPr/>
              <a:t>8</a:t>
            </a:fld>
            <a:endParaRPr lang="en-US">
              <a:latin typeface="Times"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smtClean="0">
                <a:latin typeface="Arial" charset="0"/>
                <a:ea typeface="ＭＳ Ｐゴシック" charset="-128"/>
                <a:cs typeface="ＭＳ Ｐゴシック" charset="-128"/>
              </a:rPr>
              <a:t>Talking about the limits of a machine and how many times it just comes down to ‘math’.  We all think we are computer scientist – but not really.  We are data processing people who happen to work with computers for the most part.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Notes Placeholder 1"/>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r>
              <a:rPr lang="en-US">
                <a:latin typeface="Arial" charset="0"/>
                <a:ea typeface="ＭＳ Ｐゴシック" charset="-128"/>
                <a:cs typeface="ＭＳ Ｐゴシック" charset="-128"/>
              </a:rPr>
              <a:t>As a proof point, we re-wrote the SQL base validation as a PL/SQL script. This was to mimic the kind of row-by-row processing that we often see in the so called “transformation tools”. So the store validation script, which runs in 1.9s takes over 7 minutes using row-by-row processing. We even built an index to “tune” the process. The product validation script in SQL takes 2.5s. Using row-by-row processing, it took over 1hour, 45 mins.</a:t>
            </a:r>
          </a:p>
        </p:txBody>
      </p:sp>
      <p:sp>
        <p:nvSpPr>
          <p:cNvPr id="79876" name="Slide Number Placeholder 3"/>
          <p:cNvSpPr>
            <a:spLocks noGrp="1"/>
          </p:cNvSpPr>
          <p:nvPr>
            <p:ph type="sldNum" sz="quarter" idx="5"/>
          </p:nvPr>
        </p:nvSpPr>
        <p:spPr>
          <a:noFill/>
        </p:spPr>
        <p:txBody>
          <a:bodyPr/>
          <a:lstStyle/>
          <a:p>
            <a:fld id="{1A18182F-66BD-4D4D-A4FA-AE1E788C10C0}" type="slidenum">
              <a:rPr lang="en-US">
                <a:latin typeface="Times" charset="0"/>
              </a:rPr>
              <a:pPr/>
              <a:t>109</a:t>
            </a:fld>
            <a:endParaRPr lang="en-US">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a:latin typeface="Arial" charset="0"/>
                <a:ea typeface="ＭＳ Ｐゴシック" charset="-128"/>
                <a:cs typeface="ＭＳ Ｐゴシック" charset="-128"/>
              </a:rPr>
              <a:t>It’s not uncommon for vendors to claim outrageous performance numbers compared with an existing system. However, these numbers are not because of better hardware or technology, but rather because of an application of the right technology to address the problem.</a:t>
            </a:r>
          </a:p>
        </p:txBody>
      </p:sp>
      <p:sp>
        <p:nvSpPr>
          <p:cNvPr id="81924" name="Slide Number Placeholder 3"/>
          <p:cNvSpPr>
            <a:spLocks noGrp="1"/>
          </p:cNvSpPr>
          <p:nvPr>
            <p:ph type="sldNum" sz="quarter" idx="5"/>
          </p:nvPr>
        </p:nvSpPr>
        <p:spPr>
          <a:noFill/>
        </p:spPr>
        <p:txBody>
          <a:bodyPr/>
          <a:lstStyle/>
          <a:p>
            <a:fld id="{0018E3D2-C972-EC4F-8776-7C3A42824127}" type="slidenum">
              <a:rPr lang="en-US">
                <a:latin typeface="Times" charset="0"/>
              </a:rPr>
              <a:pPr/>
              <a:t>110</a:t>
            </a:fld>
            <a:endParaRPr lang="en-US">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2286000" y="514350"/>
            <a:ext cx="4572000" cy="2571750"/>
          </a:xfrm>
          <a:ln/>
        </p:spPr>
      </p:sp>
      <p:sp>
        <p:nvSpPr>
          <p:cNvPr id="86019" name="Rectangle 3"/>
          <p:cNvSpPr>
            <a:spLocks noGrp="1" noChangeArrowheads="1"/>
          </p:cNvSpPr>
          <p:nvPr>
            <p:ph type="body" idx="1"/>
          </p:nvPr>
        </p:nvSpPr>
        <p:spPr>
          <a:noFill/>
          <a:ln/>
        </p:spPr>
        <p:txBody>
          <a:bodyPr/>
          <a:lstStyle/>
          <a:p>
            <a:endParaRPr lang="en-GB">
              <a:latin typeface="Arial"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6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86CF62-C6C2-4017-AB52-C3AD59B3C718}" type="slidenum">
              <a:rPr lang="en-US"/>
              <a:pPr fontAlgn="base">
                <a:spcBef>
                  <a:spcPct val="0"/>
                </a:spcBef>
                <a:spcAft>
                  <a:spcPct val="0"/>
                </a:spcAft>
                <a:defRPr/>
              </a:pPr>
              <a:t>125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7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0CC2CD-3B5D-4234-9A5A-3CEE9C20C284}" type="slidenum">
              <a:rPr lang="en-US"/>
              <a:pPr fontAlgn="base">
                <a:spcBef>
                  <a:spcPct val="0"/>
                </a:spcBef>
                <a:spcAft>
                  <a:spcPct val="0"/>
                </a:spcAft>
                <a:defRPr/>
              </a:pPr>
              <a:t>126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sldNum" sz="quarter" idx="5"/>
          </p:nvPr>
        </p:nvSpPr>
        <p:spPr>
          <a:noFill/>
        </p:spPr>
        <p:txBody>
          <a:bodyPr/>
          <a:lstStyle/>
          <a:p>
            <a:fld id="{6020AB3A-8DC5-7D46-A97F-5BC4360E2770}" type="slidenum">
              <a:rPr lang="en-US">
                <a:latin typeface="Times" charset="0"/>
              </a:rPr>
              <a:pPr/>
              <a:t>9</a:t>
            </a:fld>
            <a:endParaRPr lang="en-US">
              <a:latin typeface="Times" charset="0"/>
            </a:endParaRPr>
          </a:p>
        </p:txBody>
      </p:sp>
      <p:sp>
        <p:nvSpPr>
          <p:cNvPr id="28675" name="Rectangle 2"/>
          <p:cNvSpPr>
            <a:spLocks noGrp="1" noRot="1" noChangeAspect="1" noChangeArrowheads="1"/>
          </p:cNvSpPr>
          <p:nvPr>
            <p:ph type="sldImg"/>
          </p:nvPr>
        </p:nvSpPr>
        <p:spPr>
          <a:xfrm>
            <a:off x="1536700" y="519113"/>
            <a:ext cx="6070600" cy="2562225"/>
          </a:xfrm>
          <a:solidFill>
            <a:srgbClr val="FFFFFF"/>
          </a:solidFill>
          <a:ln/>
        </p:spPr>
      </p:sp>
      <p:sp>
        <p:nvSpPr>
          <p:cNvPr id="28676" name="Rectangle 3"/>
          <p:cNvSpPr>
            <a:spLocks noGrp="1" noChangeArrowheads="1"/>
          </p:cNvSpPr>
          <p:nvPr>
            <p:ph type="body" idx="1"/>
          </p:nvPr>
        </p:nvSpPr>
        <p:spPr>
          <a:xfrm>
            <a:off x="1219201" y="3256360"/>
            <a:ext cx="6703484" cy="3086100"/>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128"/>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128"/>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128"/>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128"/>
              </a:defRPr>
            </a:lvl9pPr>
          </a:lstStyle>
          <a:p>
            <a:fld id="{3C33B480-9C5E-4488-8DF4-44541F22DF7A}" type="slidenum">
              <a:rPr lang="en-US" sz="1200" b="0" smtClean="0">
                <a:latin typeface="Times" charset="0"/>
              </a:rPr>
              <a:pPr/>
              <a:t>10</a:t>
            </a:fld>
            <a:endParaRPr lang="en-US" sz="1200" b="0" smtClean="0">
              <a:latin typeface="Times"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ea typeface="ＭＳ Ｐゴシック" charset="-128"/>
              </a:rPr>
              <a:t>Talking about the limits of a machine and how many times it just comes down to ‘math’.  We all think we are computer scientist – but not really.  We are data processing people who happen to work with computers for the most part.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sldNum" sz="quarter" idx="5"/>
          </p:nvPr>
        </p:nvSpPr>
        <p:spPr>
          <a:noFill/>
        </p:spPr>
        <p:txBody>
          <a:bodyPr/>
          <a:lstStyle/>
          <a:p>
            <a:fld id="{52980F85-FC11-DD40-B26D-485371712C8E}" type="slidenum">
              <a:rPr lang="en-US">
                <a:latin typeface="Times" charset="0"/>
              </a:rPr>
              <a:pPr/>
              <a:t>11</a:t>
            </a:fld>
            <a:endParaRPr lang="en-US">
              <a:latin typeface="Times" charset="0"/>
            </a:endParaRPr>
          </a:p>
        </p:txBody>
      </p:sp>
      <p:sp>
        <p:nvSpPr>
          <p:cNvPr id="34819" name="Rectangle 2"/>
          <p:cNvSpPr>
            <a:spLocks noGrp="1" noRot="1" noChangeAspect="1" noChangeArrowheads="1"/>
          </p:cNvSpPr>
          <p:nvPr>
            <p:ph type="sldImg"/>
          </p:nvPr>
        </p:nvSpPr>
        <p:spPr>
          <a:xfrm>
            <a:off x="2293938" y="519113"/>
            <a:ext cx="4556125" cy="2562225"/>
          </a:xfrm>
          <a:solidFill>
            <a:srgbClr val="FFFFFF"/>
          </a:solidFill>
          <a:ln/>
        </p:spPr>
      </p:sp>
      <p:sp>
        <p:nvSpPr>
          <p:cNvPr id="34820" name="Rectangle 3"/>
          <p:cNvSpPr>
            <a:spLocks noGrp="1" noChangeArrowheads="1"/>
          </p:cNvSpPr>
          <p:nvPr>
            <p:ph type="body" idx="1"/>
          </p:nvPr>
        </p:nvSpPr>
        <p:spPr>
          <a:xfrm>
            <a:off x="1219201" y="3256360"/>
            <a:ext cx="6703484" cy="3086100"/>
          </a:xfrm>
          <a:solidFill>
            <a:srgbClr val="FFFFFF"/>
          </a:solidFill>
          <a:ln>
            <a:solidFill>
              <a:srgbClr val="000000"/>
            </a:solidFill>
          </a:ln>
        </p:spPr>
        <p:txBody>
          <a:bodyPr/>
          <a:lstStyle/>
          <a:p>
            <a:r>
              <a:rPr lang="en-US">
                <a:latin typeface="Arial" charset="0"/>
                <a:ea typeface="ＭＳ Ｐゴシック" charset="-128"/>
                <a:cs typeface="ＭＳ Ｐゴシック" charset="-128"/>
              </a:rPr>
              <a:t>I’d like to close up with a thought.  There are lots of “experts” out there expousing “facts”.  Many of the facts are really opinions or myths in disgiuse.  I would encourage you to question them, make them prove things.  It is something I do everyday on my site – i don’t just “say things”, I say something and then back it up.  Sometimes – I find I have to change my initial answer before I publish it because the facts did not support my hypothesis.  Everything that is true is provable – just ask for the proof.  And remember – it only takes a single counter case to disprove something.  I only need to show ONCE that having 10,000 extents does not materially affect performance – no matter how many times people say “but it must”.</a:t>
            </a:r>
          </a:p>
          <a:p>
            <a:endParaRPr lang="en-US">
              <a:latin typeface="Arial" charset="0"/>
              <a:ea typeface="ＭＳ Ｐゴシック" charset="-128"/>
              <a:cs typeface="ＭＳ Ｐゴシック" charset="-128"/>
            </a:endParaRPr>
          </a:p>
          <a:p>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Notes Placeholder 1"/>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582ABE-5DE3-4CE6-AB2B-1A87602939A6}" type="slidenum">
              <a:rPr lang="en-US" smtClean="0"/>
              <a:pPr>
                <a:defRPr/>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presenter should open with the preamble</a:t>
            </a:r>
          </a:p>
          <a:p>
            <a:endParaRPr lang="en-US" dirty="0" smtClean="0"/>
          </a:p>
          <a:p>
            <a:r>
              <a:rPr lang="en-US" dirty="0" smtClean="0"/>
              <a:t>For</a:t>
            </a:r>
            <a:r>
              <a:rPr lang="en-US" baseline="0" dirty="0" smtClean="0"/>
              <a:t> good OLTP performance any DB Request must satisfy the following</a:t>
            </a:r>
          </a:p>
          <a:p>
            <a:endParaRPr lang="en-US" baseline="0" dirty="0" smtClean="0"/>
          </a:p>
          <a:p>
            <a:pPr marL="228600" indent="-228600">
              <a:buAutoNum type="arabicPeriod"/>
            </a:pPr>
            <a:r>
              <a:rPr lang="en-US" baseline="0" dirty="0" smtClean="0"/>
              <a:t>Immediate scheduling</a:t>
            </a:r>
          </a:p>
          <a:p>
            <a:pPr marL="228600" indent="-228600">
              <a:buAutoNum type="arabicPeriod"/>
            </a:pPr>
            <a:r>
              <a:rPr lang="en-US" baseline="0" dirty="0" smtClean="0"/>
              <a:t>Run optimally (</a:t>
            </a:r>
            <a:r>
              <a:rPr lang="en-US" baseline="0" dirty="0" err="1" smtClean="0"/>
              <a:t>eg</a:t>
            </a:r>
            <a:r>
              <a:rPr lang="en-US" baseline="0" dirty="0" smtClean="0"/>
              <a:t> coded perfectly) without being pre-empted or bumped from the CPU</a:t>
            </a:r>
          </a:p>
          <a:p>
            <a:pPr marL="228600" indent="-228600">
              <a:buAutoNum type="arabicPeriod"/>
            </a:pPr>
            <a:r>
              <a:rPr lang="en-US" baseline="0" dirty="0" smtClean="0"/>
              <a:t>When requesting systems services like locks, I/O etc they are granted immediately </a:t>
            </a:r>
            <a:r>
              <a:rPr lang="en-US" baseline="0" dirty="0" err="1" smtClean="0"/>
              <a:t>eg</a:t>
            </a:r>
            <a:r>
              <a:rPr lang="en-US" baseline="0" dirty="0" smtClean="0"/>
              <a:t>. No waiting</a:t>
            </a:r>
          </a:p>
          <a:p>
            <a:pPr marL="228600" indent="-228600">
              <a:buAutoNum type="arabicPeriod"/>
            </a:pPr>
            <a:r>
              <a:rPr lang="en-US" baseline="0" dirty="0" smtClean="0"/>
              <a:t>When the Request is finished it leaves and returns to the requester in the shortest period of time</a:t>
            </a:r>
          </a:p>
          <a:p>
            <a:pPr marL="228600" indent="-228600">
              <a:buNone/>
            </a:pPr>
            <a:endParaRPr lang="en-US" dirty="0"/>
          </a:p>
        </p:txBody>
      </p:sp>
      <p:sp>
        <p:nvSpPr>
          <p:cNvPr id="4" name="Slide Number Placeholder 3"/>
          <p:cNvSpPr>
            <a:spLocks noGrp="1"/>
          </p:cNvSpPr>
          <p:nvPr>
            <p:ph type="sldNum" sz="quarter" idx="10"/>
          </p:nvPr>
        </p:nvSpPr>
        <p:spPr/>
        <p:txBody>
          <a:bodyPr/>
          <a:lstStyle/>
          <a:p>
            <a:pPr>
              <a:defRPr/>
            </a:pPr>
            <a:fld id="{9DCBB49A-67F6-4146-9685-32F1D307B87D}" type="slidenum">
              <a:rPr lang="en-US" smtClean="0"/>
              <a:pPr>
                <a:defRPr/>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Template_Content 2 Line Title">
    <p:spTree>
      <p:nvGrpSpPr>
        <p:cNvPr id="1" name=""/>
        <p:cNvGrpSpPr/>
        <p:nvPr/>
      </p:nvGrpSpPr>
      <p:grpSpPr>
        <a:xfrm>
          <a:off x="0" y="0"/>
          <a:ext cx="0" cy="0"/>
          <a:chOff x="0" y="0"/>
          <a:chExt cx="0" cy="0"/>
        </a:xfrm>
      </p:grpSpPr>
      <p:sp>
        <p:nvSpPr>
          <p:cNvPr id="5" name="Rectangle 4"/>
          <p:cNvSpPr/>
          <p:nvPr userDrawn="1"/>
        </p:nvSpPr>
        <p:spPr>
          <a:xfrm>
            <a:off x="0" y="2"/>
            <a:ext cx="576263" cy="557213"/>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804347" y="245540"/>
            <a:ext cx="8229586" cy="768803"/>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804347" y="1522101"/>
            <a:ext cx="8229600" cy="30626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804347" y="1029231"/>
            <a:ext cx="8229600" cy="304800"/>
          </a:xfrm>
        </p:spPr>
        <p:txBody>
          <a:bodyPr>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Template_Case Study">
    <p:spTree>
      <p:nvGrpSpPr>
        <p:cNvPr id="1" name=""/>
        <p:cNvGrpSpPr/>
        <p:nvPr/>
      </p:nvGrpSpPr>
      <p:grpSpPr>
        <a:xfrm>
          <a:off x="0" y="0"/>
          <a:ext cx="0" cy="0"/>
          <a:chOff x="0" y="0"/>
          <a:chExt cx="0" cy="0"/>
        </a:xfrm>
      </p:grpSpPr>
      <p:sp>
        <p:nvSpPr>
          <p:cNvPr id="6" name="Rectangle 5"/>
          <p:cNvSpPr/>
          <p:nvPr userDrawn="1"/>
        </p:nvSpPr>
        <p:spPr>
          <a:xfrm>
            <a:off x="3" y="1716090"/>
            <a:ext cx="4284663" cy="2420937"/>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bwMode="auto">
          <a:xfrm>
            <a:off x="1587" y="1157288"/>
            <a:ext cx="4291012" cy="550862"/>
          </a:xfrm>
          <a:prstGeom prst="rect">
            <a:avLst/>
          </a:prstGeom>
          <a:gradFill>
            <a:gsLst>
              <a:gs pos="0">
                <a:schemeClr val="accent1"/>
              </a:gs>
              <a:gs pos="100000">
                <a:schemeClr val="accent1">
                  <a:lumMod val="75000"/>
                </a:schemeClr>
              </a:gs>
            </a:gsLst>
            <a:lin ang="5400000" scaled="1"/>
          </a:gradFill>
          <a:ln w="9525" cap="flat" cmpd="sng" algn="ctr">
            <a:noFill/>
            <a:prstDash val="solid"/>
            <a:round/>
            <a:headEnd type="none" w="med" len="med"/>
            <a:tailEnd type="none" w="med" len="med"/>
          </a:ln>
          <a:effectLst/>
        </p:spPr>
        <p:txBody>
          <a:bodyPr lIns="92075" tIns="46038" rIns="92075" bIns="46038" anchor="ctr"/>
          <a:lstStyle/>
          <a:p>
            <a:pPr marL="119063" indent="-119063" algn="ctr" fontAlgn="auto">
              <a:spcBef>
                <a:spcPts val="0"/>
              </a:spcBef>
              <a:spcAft>
                <a:spcPts val="0"/>
              </a:spcAft>
              <a:defRPr/>
            </a:pPr>
            <a:endParaRPr lang="en-US" sz="4000" b="1" dirty="0">
              <a:solidFill>
                <a:srgbClr val="FFFFFF"/>
              </a:solidFill>
              <a:latin typeface="Arial" pitchFamily="-106" charset="0"/>
              <a:ea typeface="ＭＳ Ｐゴシック" pitchFamily="34" charset="-128"/>
              <a:cs typeface="+mn-cs"/>
            </a:endParaRPr>
          </a:p>
        </p:txBody>
      </p:sp>
      <p:sp>
        <p:nvSpPr>
          <p:cNvPr id="8" name="Rectangle 7"/>
          <p:cNvSpPr/>
          <p:nvPr userDrawn="1"/>
        </p:nvSpPr>
        <p:spPr>
          <a:xfrm>
            <a:off x="0" y="2"/>
            <a:ext cx="576263" cy="557213"/>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Picture Placeholder 25"/>
          <p:cNvSpPr>
            <a:spLocks noGrp="1"/>
          </p:cNvSpPr>
          <p:nvPr>
            <p:ph type="pic" sz="quarter" idx="15"/>
          </p:nvPr>
        </p:nvSpPr>
        <p:spPr>
          <a:xfrm>
            <a:off x="4318000" y="1156648"/>
            <a:ext cx="4825998" cy="2971800"/>
          </a:xfrm>
          <a:effectLst>
            <a:reflection blurRad="63500" stA="50000" endPos="7000" dir="5400000" sy="-100000" algn="bl" rotWithShape="0"/>
          </a:effectLst>
        </p:spPr>
        <p:txBody>
          <a:bodyPr rtlCol="0" anchor="ctr" anchorCtr="1">
            <a:noAutofit/>
          </a:bodyPr>
          <a:lstStyle>
            <a:lvl1pPr marL="0" indent="0" algn="ctr">
              <a:buNone/>
              <a:defRPr/>
            </a:lvl1pPr>
          </a:lstStyle>
          <a:p>
            <a:pPr lvl="0"/>
            <a:r>
              <a:rPr lang="en-US" noProof="0" smtClean="0"/>
              <a:t>Click icon to add picture</a:t>
            </a:r>
            <a:endParaRPr lang="en-US" noProof="0" dirty="0"/>
          </a:p>
        </p:txBody>
      </p:sp>
      <p:sp>
        <p:nvSpPr>
          <p:cNvPr id="23" name="Text Placeholder 22"/>
          <p:cNvSpPr>
            <a:spLocks noGrp="1"/>
          </p:cNvSpPr>
          <p:nvPr>
            <p:ph type="body" sz="quarter" idx="13"/>
          </p:nvPr>
        </p:nvSpPr>
        <p:spPr>
          <a:xfrm>
            <a:off x="753544" y="1859644"/>
            <a:ext cx="3131820" cy="2137410"/>
          </a:xfrm>
        </p:spPr>
        <p:txBody>
          <a:bodyPr>
            <a:normAutofit/>
          </a:bodyPr>
          <a:lstStyle>
            <a:lvl1pPr>
              <a:defRPr sz="1600"/>
            </a:lvl1pPr>
          </a:lstStyle>
          <a:p>
            <a:pPr lvl="0"/>
            <a:r>
              <a:rPr lang="en-US" smtClean="0"/>
              <a:t>Click to edit Master text styles</a:t>
            </a:r>
          </a:p>
        </p:txBody>
      </p:sp>
      <p:sp>
        <p:nvSpPr>
          <p:cNvPr id="24" name="Text Placeholder 22"/>
          <p:cNvSpPr>
            <a:spLocks noGrp="1"/>
          </p:cNvSpPr>
          <p:nvPr>
            <p:ph type="body" sz="quarter" idx="14"/>
          </p:nvPr>
        </p:nvSpPr>
        <p:spPr>
          <a:xfrm>
            <a:off x="804346" y="1163622"/>
            <a:ext cx="3412068" cy="544351"/>
          </a:xfrm>
          <a:noFill/>
        </p:spPr>
        <p:txBody>
          <a:bodyPr anchor="ctr">
            <a:noAutofit/>
          </a:bodyPr>
          <a:lstStyle>
            <a:lvl1pPr marL="0" indent="0">
              <a:buNone/>
              <a:defRPr sz="2000" b="1" cap="none" baseline="0">
                <a:solidFill>
                  <a:schemeClr val="bg1"/>
                </a:solidFill>
              </a:defRPr>
            </a:lvl1pPr>
          </a:lstStyle>
          <a:p>
            <a:pPr lvl="0"/>
            <a:r>
              <a:rPr lang="en-US" smtClean="0"/>
              <a:t>Click to edit Master text styles</a:t>
            </a:r>
          </a:p>
        </p:txBody>
      </p:sp>
      <p:sp>
        <p:nvSpPr>
          <p:cNvPr id="11" name="Title 1"/>
          <p:cNvSpPr>
            <a:spLocks noGrp="1"/>
          </p:cNvSpPr>
          <p:nvPr>
            <p:ph type="title"/>
          </p:nvPr>
        </p:nvSpPr>
        <p:spPr>
          <a:xfrm>
            <a:off x="804347" y="245538"/>
            <a:ext cx="8221122" cy="770462"/>
          </a:xfrm>
        </p:spPr>
        <p:txBody>
          <a:bodyPr/>
          <a:lstStyle>
            <a:lvl1pPr>
              <a:defRPr/>
            </a:lvl1pPr>
          </a:lstStyle>
          <a:p>
            <a:r>
              <a:rPr lang="en-US" smtClean="0"/>
              <a:t>Click to edit Master title style</a:t>
            </a:r>
            <a:endParaRPr lang="en-US" dirty="0"/>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Template_Quote">
    <p:spTree>
      <p:nvGrpSpPr>
        <p:cNvPr id="1" name=""/>
        <p:cNvGrpSpPr/>
        <p:nvPr/>
      </p:nvGrpSpPr>
      <p:grpSpPr>
        <a:xfrm>
          <a:off x="0" y="0"/>
          <a:ext cx="0" cy="0"/>
          <a:chOff x="0" y="0"/>
          <a:chExt cx="0" cy="0"/>
        </a:xfrm>
      </p:grpSpPr>
      <p:sp>
        <p:nvSpPr>
          <p:cNvPr id="5" name="Rectangle 4"/>
          <p:cNvSpPr/>
          <p:nvPr userDrawn="1"/>
        </p:nvSpPr>
        <p:spPr>
          <a:xfrm>
            <a:off x="0" y="1160463"/>
            <a:ext cx="9144000" cy="2971800"/>
          </a:xfrm>
          <a:prstGeom prst="rect">
            <a:avLst/>
          </a:prstGeom>
          <a:gradFill flip="none" rotWithShape="1">
            <a:gsLst>
              <a:gs pos="0">
                <a:srgbClr val="AA0000"/>
              </a:gs>
              <a:gs pos="100000">
                <a:srgbClr val="FF1414"/>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
            <a:ext cx="576263" cy="557213"/>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9"/>
          <p:cNvSpPr>
            <a:spLocks noGrp="1"/>
          </p:cNvSpPr>
          <p:nvPr>
            <p:ph type="body" sz="quarter" idx="11"/>
          </p:nvPr>
        </p:nvSpPr>
        <p:spPr>
          <a:xfrm>
            <a:off x="798000" y="1422406"/>
            <a:ext cx="7617881" cy="1354667"/>
          </a:xfrm>
        </p:spPr>
        <p:txBody>
          <a:bodyPr>
            <a:normAutofit/>
          </a:bodyPr>
          <a:lstStyle>
            <a:lvl1pPr marL="114300" indent="-114300">
              <a:lnSpc>
                <a:spcPct val="90000"/>
              </a:lnSpc>
              <a:spcBef>
                <a:spcPts val="0"/>
              </a:spcBef>
              <a:spcAft>
                <a:spcPts val="1800"/>
              </a:spcAft>
              <a:buNone/>
              <a:defRPr sz="2400" b="0" cap="none" baseline="0">
                <a:solidFill>
                  <a:schemeClr val="bg1"/>
                </a:solidFill>
              </a:defRPr>
            </a:lvl1pPr>
          </a:lstStyle>
          <a:p>
            <a:pPr lvl="0"/>
            <a:r>
              <a:rPr lang="en-US" smtClean="0"/>
              <a:t>Click to edit Master text styles</a:t>
            </a:r>
          </a:p>
        </p:txBody>
      </p:sp>
      <p:sp>
        <p:nvSpPr>
          <p:cNvPr id="17" name="Text Placeholder 22"/>
          <p:cNvSpPr>
            <a:spLocks noGrp="1"/>
          </p:cNvSpPr>
          <p:nvPr>
            <p:ph type="body" sz="quarter" idx="16"/>
          </p:nvPr>
        </p:nvSpPr>
        <p:spPr>
          <a:xfrm>
            <a:off x="899605" y="2844803"/>
            <a:ext cx="3994149" cy="443953"/>
          </a:xfrm>
          <a:noFill/>
        </p:spPr>
        <p:txBody>
          <a:bodyPr anchor="b">
            <a:normAutofit/>
          </a:bodyPr>
          <a:lstStyle>
            <a:lvl1pPr marL="0" indent="0">
              <a:lnSpc>
                <a:spcPct val="90000"/>
              </a:lnSpc>
              <a:spcBef>
                <a:spcPts val="0"/>
              </a:spcBef>
              <a:spcAft>
                <a:spcPts val="1800"/>
              </a:spcAft>
              <a:buFont typeface="Arial" pitchFamily="34" charset="0"/>
              <a:buNone/>
              <a:defRPr lang="en-US" sz="2000" b="1" kern="1200" cap="none" baseline="0" dirty="0" smtClean="0">
                <a:solidFill>
                  <a:schemeClr val="bg1"/>
                </a:solidFill>
                <a:latin typeface="Arial" pitchFamily="34" charset="0"/>
                <a:ea typeface="+mn-ea"/>
                <a:cs typeface="Arial" pitchFamily="34" charset="0"/>
              </a:defRPr>
            </a:lvl1pPr>
          </a:lstStyle>
          <a:p>
            <a:pPr lvl="0"/>
            <a:r>
              <a:rPr lang="en-US" smtClean="0"/>
              <a:t>Click to edit Master text styles</a:t>
            </a:r>
          </a:p>
        </p:txBody>
      </p:sp>
      <p:sp>
        <p:nvSpPr>
          <p:cNvPr id="8" name="Text Placeholder 22"/>
          <p:cNvSpPr>
            <a:spLocks noGrp="1"/>
          </p:cNvSpPr>
          <p:nvPr>
            <p:ph type="body" sz="quarter" idx="17"/>
          </p:nvPr>
        </p:nvSpPr>
        <p:spPr>
          <a:xfrm>
            <a:off x="899605" y="3343623"/>
            <a:ext cx="3994149" cy="703448"/>
          </a:xfrm>
          <a:noFill/>
        </p:spPr>
        <p:txBody>
          <a:bodyPr>
            <a:normAutofit/>
          </a:bodyPr>
          <a:lstStyle>
            <a:lvl1pPr marL="0" indent="0">
              <a:lnSpc>
                <a:spcPct val="90000"/>
              </a:lnSpc>
              <a:spcBef>
                <a:spcPts val="0"/>
              </a:spcBef>
              <a:spcAft>
                <a:spcPts val="1800"/>
              </a:spcAft>
              <a:buFont typeface="Arial" pitchFamily="34" charset="0"/>
              <a:buNone/>
              <a:defRPr lang="en-US" sz="1600" b="0" kern="1200" cap="none" baseline="0" dirty="0" smtClean="0">
                <a:solidFill>
                  <a:schemeClr val="bg1"/>
                </a:solidFill>
                <a:latin typeface="Arial" pitchFamily="34" charset="0"/>
                <a:ea typeface="+mn-ea"/>
                <a:cs typeface="Arial" pitchFamily="34" charset="0"/>
              </a:defRPr>
            </a:lvl1pPr>
          </a:lstStyle>
          <a:p>
            <a:pPr lvl="0"/>
            <a:r>
              <a:rPr lang="en-US" smtClean="0"/>
              <a:t>Click to edit Master text styles</a:t>
            </a: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Template_Chart">
    <p:spTree>
      <p:nvGrpSpPr>
        <p:cNvPr id="1" name=""/>
        <p:cNvGrpSpPr/>
        <p:nvPr/>
      </p:nvGrpSpPr>
      <p:grpSpPr>
        <a:xfrm>
          <a:off x="0" y="0"/>
          <a:ext cx="0" cy="0"/>
          <a:chOff x="0" y="0"/>
          <a:chExt cx="0" cy="0"/>
        </a:xfrm>
      </p:grpSpPr>
      <p:sp>
        <p:nvSpPr>
          <p:cNvPr id="5" name="Rectangle 26"/>
          <p:cNvSpPr>
            <a:spLocks noChangeArrowheads="1"/>
          </p:cNvSpPr>
          <p:nvPr userDrawn="1"/>
        </p:nvSpPr>
        <p:spPr bwMode="auto">
          <a:xfrm flipH="1">
            <a:off x="3171825" y="1117600"/>
            <a:ext cx="26988" cy="3155950"/>
          </a:xfrm>
          <a:prstGeom prst="rect">
            <a:avLst/>
          </a:prstGeom>
          <a:gradFill rotWithShape="1">
            <a:gsLst>
              <a:gs pos="0">
                <a:schemeClr val="accent1"/>
              </a:gs>
              <a:gs pos="100000">
                <a:schemeClr val="accent1">
                  <a:lumMod val="75000"/>
                </a:schemeClr>
              </a:gs>
            </a:gsLst>
            <a:lin ang="5400000" scaled="1"/>
          </a:gradFill>
          <a:ln>
            <a:noFill/>
          </a:ln>
          <a:effectLst/>
          <a:extLst/>
        </p:spPr>
        <p:txBody>
          <a:bodyPr wrap="none" lIns="34281" tIns="17140" rIns="34281" bIns="17140" anchor="ctr"/>
          <a:lstStyle/>
          <a:p>
            <a:pPr fontAlgn="auto">
              <a:spcBef>
                <a:spcPts val="0"/>
              </a:spcBef>
              <a:spcAft>
                <a:spcPts val="0"/>
              </a:spcAft>
              <a:defRPr/>
            </a:pPr>
            <a:endParaRPr lang="en-US" dirty="0">
              <a:latin typeface="+mn-lt"/>
              <a:cs typeface="+mn-cs"/>
            </a:endParaRPr>
          </a:p>
        </p:txBody>
      </p:sp>
      <p:sp>
        <p:nvSpPr>
          <p:cNvPr id="6" name="Rectangle 5"/>
          <p:cNvSpPr/>
          <p:nvPr userDrawn="1"/>
        </p:nvSpPr>
        <p:spPr>
          <a:xfrm>
            <a:off x="0" y="2"/>
            <a:ext cx="576263" cy="557213"/>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 Placeholder 22"/>
          <p:cNvSpPr>
            <a:spLocks noGrp="1"/>
          </p:cNvSpPr>
          <p:nvPr>
            <p:ph type="body" sz="quarter" idx="16"/>
          </p:nvPr>
        </p:nvSpPr>
        <p:spPr>
          <a:xfrm>
            <a:off x="457202" y="1517907"/>
            <a:ext cx="2607406" cy="2488686"/>
          </a:xfrm>
          <a:noFill/>
        </p:spPr>
        <p:txBody>
          <a:bodyPr anchor="ctr">
            <a:noAutofit/>
          </a:bodyPr>
          <a:lstStyle>
            <a:lvl1pPr marL="0" indent="0">
              <a:lnSpc>
                <a:spcPct val="90000"/>
              </a:lnSpc>
              <a:spcBef>
                <a:spcPts val="0"/>
              </a:spcBef>
              <a:spcAft>
                <a:spcPts val="1800"/>
              </a:spcAft>
              <a:buFont typeface="Arial" pitchFamily="34" charset="0"/>
              <a:buNone/>
              <a:defRPr sz="1800" b="0" cap="none" baseline="0">
                <a:solidFill>
                  <a:schemeClr val="tx1"/>
                </a:solidFill>
              </a:defRPr>
            </a:lvl1pPr>
          </a:lstStyle>
          <a:p>
            <a:pPr lvl="0"/>
            <a:r>
              <a:rPr lang="en-US" smtClean="0"/>
              <a:t>Click to edit Master text styles</a:t>
            </a:r>
          </a:p>
        </p:txBody>
      </p:sp>
      <p:sp>
        <p:nvSpPr>
          <p:cNvPr id="3" name="Chart Placeholder 2"/>
          <p:cNvSpPr>
            <a:spLocks noGrp="1"/>
          </p:cNvSpPr>
          <p:nvPr>
            <p:ph type="chart" sz="quarter" idx="17"/>
          </p:nvPr>
        </p:nvSpPr>
        <p:spPr>
          <a:xfrm>
            <a:off x="3482979" y="1123950"/>
            <a:ext cx="5236560" cy="3284538"/>
          </a:xfrm>
        </p:spPr>
        <p:txBody>
          <a:bodyPr rtlCol="0" anchor="ctr" anchorCtr="1">
            <a:noAutofit/>
          </a:bodyPr>
          <a:lstStyle>
            <a:lvl1pPr marL="60325" indent="0" algn="ctr">
              <a:buNone/>
              <a:defRPr/>
            </a:lvl1pPr>
          </a:lstStyle>
          <a:p>
            <a:pPr lvl="0"/>
            <a:r>
              <a:rPr lang="en-US" noProof="0" smtClean="0"/>
              <a:t>Click icon to add chart</a:t>
            </a:r>
            <a:endParaRPr lang="en-US" noProof="0" dirty="0"/>
          </a:p>
        </p:txBody>
      </p:sp>
      <p:sp>
        <p:nvSpPr>
          <p:cNvPr id="9" name="Title 1"/>
          <p:cNvSpPr>
            <a:spLocks noGrp="1"/>
          </p:cNvSpPr>
          <p:nvPr>
            <p:ph type="title"/>
          </p:nvPr>
        </p:nvSpPr>
        <p:spPr>
          <a:xfrm>
            <a:off x="804347" y="245538"/>
            <a:ext cx="8229586" cy="770462"/>
          </a:xfrm>
        </p:spPr>
        <p:txBody>
          <a:bodyPr/>
          <a:lstStyle>
            <a:lvl1pPr>
              <a:defRPr/>
            </a:lvl1pPr>
          </a:lstStyle>
          <a:p>
            <a:r>
              <a:rPr lang="en-US" smtClean="0"/>
              <a:t>Click to edit Master title style</a:t>
            </a:r>
            <a:endParaRPr lang="en-US" dirty="0"/>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ew Template_Corp Tagline">
    <p:spTree>
      <p:nvGrpSpPr>
        <p:cNvPr id="1" name=""/>
        <p:cNvGrpSpPr/>
        <p:nvPr/>
      </p:nvGrpSpPr>
      <p:grpSpPr>
        <a:xfrm>
          <a:off x="0" y="0"/>
          <a:ext cx="0" cy="0"/>
          <a:chOff x="0" y="0"/>
          <a:chExt cx="0" cy="0"/>
        </a:xfrm>
      </p:grpSpPr>
      <p:pic>
        <p:nvPicPr>
          <p:cNvPr id="2" name="Picture 10"/>
          <p:cNvPicPr>
            <a:picLocks noChangeAspect="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grpSp>
        <p:nvGrpSpPr>
          <p:cNvPr id="3" name="Group 4"/>
          <p:cNvGrpSpPr>
            <a:grpSpLocks/>
          </p:cNvGrpSpPr>
          <p:nvPr userDrawn="1"/>
        </p:nvGrpSpPr>
        <p:grpSpPr bwMode="auto">
          <a:xfrm>
            <a:off x="2103441" y="1774826"/>
            <a:ext cx="4937125" cy="1593850"/>
            <a:chOff x="2113332" y="1464413"/>
            <a:chExt cx="4936386" cy="1595045"/>
          </a:xfrm>
        </p:grpSpPr>
        <p:pic>
          <p:nvPicPr>
            <p:cNvPr id="4" name="Picture 10"/>
            <p:cNvPicPr>
              <a:picLocks noChangeAspect="1"/>
            </p:cNvPicPr>
            <p:nvPr/>
          </p:nvPicPr>
          <p:blipFill>
            <a:blip r:embed="rId2" cstate="print"/>
            <a:srcRect/>
            <a:stretch>
              <a:fillRect/>
            </a:stretch>
          </p:blipFill>
          <p:spPr bwMode="auto">
            <a:xfrm>
              <a:off x="2113332" y="1464413"/>
              <a:ext cx="4936386" cy="1595045"/>
            </a:xfrm>
            <a:prstGeom prst="rect">
              <a:avLst/>
            </a:prstGeom>
            <a:noFill/>
            <a:ln w="9525">
              <a:noFill/>
              <a:miter lim="800000"/>
              <a:headEnd/>
              <a:tailEnd/>
            </a:ln>
          </p:spPr>
        </p:pic>
        <p:pic>
          <p:nvPicPr>
            <p:cNvPr id="5" name="Picture 1034" descr="HSET_clr_rgb"/>
            <p:cNvPicPr>
              <a:picLocks noChangeAspect="1" noChangeArrowheads="1"/>
            </p:cNvPicPr>
            <p:nvPr/>
          </p:nvPicPr>
          <p:blipFill>
            <a:blip r:embed="rId3" cstate="print"/>
            <a:srcRect/>
            <a:stretch>
              <a:fillRect/>
            </a:stretch>
          </p:blipFill>
          <p:spPr bwMode="auto">
            <a:xfrm>
              <a:off x="2481263" y="1700213"/>
              <a:ext cx="4179887" cy="1198562"/>
            </a:xfrm>
            <a:prstGeom prst="rect">
              <a:avLst/>
            </a:prstGeom>
            <a:noFill/>
            <a:ln w="9525">
              <a:noFill/>
              <a:miter lim="800000"/>
              <a:headEnd/>
              <a:tailEnd/>
            </a:ln>
          </p:spPr>
        </p:pic>
      </p:gr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ew Template_Closing Slide">
    <p:spTree>
      <p:nvGrpSpPr>
        <p:cNvPr id="1" name=""/>
        <p:cNvGrpSpPr/>
        <p:nvPr/>
      </p:nvGrpSpPr>
      <p:grpSpPr>
        <a:xfrm>
          <a:off x="0" y="0"/>
          <a:ext cx="0" cy="0"/>
          <a:chOff x="0" y="0"/>
          <a:chExt cx="0" cy="0"/>
        </a:xfrm>
      </p:grpSpPr>
      <p:pic>
        <p:nvPicPr>
          <p:cNvPr id="2" name="Picture 11"/>
          <p:cNvPicPr>
            <a:picLocks noChangeAspect="1"/>
          </p:cNvPicPr>
          <p:nvPr/>
        </p:nvPicPr>
        <p:blipFill>
          <a:blip r:embed="rId2" cstate="print"/>
          <a:srcRect/>
          <a:stretch>
            <a:fillRect/>
          </a:stretch>
        </p:blipFill>
        <p:spPr bwMode="auto">
          <a:xfrm>
            <a:off x="0" y="0"/>
            <a:ext cx="9144000" cy="5143500"/>
          </a:xfrm>
          <a:prstGeom prst="rect">
            <a:avLst/>
          </a:prstGeom>
          <a:noFill/>
          <a:ln w="9525">
            <a:noFill/>
            <a:miter lim="800000"/>
            <a:headEnd/>
            <a:tailEnd/>
          </a:ln>
        </p:spPr>
      </p:pic>
      <p:pic>
        <p:nvPicPr>
          <p:cNvPr id="3" name="Picture 20" descr="O_signature_clr_rgb.jpg"/>
          <p:cNvPicPr>
            <a:picLocks noChangeAspect="1"/>
          </p:cNvPicPr>
          <p:nvPr/>
        </p:nvPicPr>
        <p:blipFill>
          <a:blip r:embed="rId3" cstate="print"/>
          <a:srcRect/>
          <a:stretch>
            <a:fillRect/>
          </a:stretch>
        </p:blipFill>
        <p:spPr bwMode="auto">
          <a:xfrm>
            <a:off x="855662" y="1328740"/>
            <a:ext cx="7315200" cy="2249487"/>
          </a:xfrm>
          <a:prstGeom prst="rect">
            <a:avLst/>
          </a:prstGeom>
          <a:noFill/>
          <a:ln w="9525">
            <a:noFill/>
            <a:miter lim="800000"/>
            <a:headEnd/>
            <a:tailEnd/>
          </a:ln>
        </p:spPr>
      </p:pic>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 NOT USE_Instructions 1">
    <p:spTree>
      <p:nvGrpSpPr>
        <p:cNvPr id="1" name=""/>
        <p:cNvGrpSpPr/>
        <p:nvPr/>
      </p:nvGrpSpPr>
      <p:grpSpPr>
        <a:xfrm>
          <a:off x="0" y="0"/>
          <a:ext cx="0" cy="0"/>
          <a:chOff x="0" y="0"/>
          <a:chExt cx="0" cy="0"/>
        </a:xfrm>
      </p:grpSpPr>
      <p:sp>
        <p:nvSpPr>
          <p:cNvPr id="3" name="Rectangle 2"/>
          <p:cNvSpPr/>
          <p:nvPr userDrawn="1"/>
        </p:nvSpPr>
        <p:spPr>
          <a:xfrm>
            <a:off x="0" y="4530725"/>
            <a:ext cx="9144000" cy="35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1"/>
          <p:cNvSpPr>
            <a:spLocks noGrp="1"/>
          </p:cNvSpPr>
          <p:nvPr>
            <p:ph type="title"/>
          </p:nvPr>
        </p:nvSpPr>
        <p:spPr>
          <a:xfrm>
            <a:off x="802761" y="1571845"/>
            <a:ext cx="5030788" cy="1100723"/>
          </a:xfrm>
        </p:spPr>
        <p:txBody>
          <a:bodyPr/>
          <a:lstStyle>
            <a:lvl1pPr marL="0" algn="l" defTabSz="914400" rtl="0" eaLnBrk="1" latinLnBrk="0" hangingPunct="1">
              <a:lnSpc>
                <a:spcPct val="90000"/>
              </a:lnSpc>
              <a:spcBef>
                <a:spcPct val="0"/>
              </a:spcBef>
              <a:buNone/>
              <a:defRPr lang="en-US" sz="2800" b="1" kern="1200" dirty="0">
                <a:solidFill>
                  <a:schemeClr val="tx1"/>
                </a:solidFill>
                <a:latin typeface="Arial" pitchFamily="34" charset="0"/>
                <a:ea typeface="+mj-ea"/>
                <a:cs typeface="Arial" pitchFamily="34" charset="0"/>
              </a:defRPr>
            </a:lvl1pPr>
          </a:lstStyle>
          <a:p>
            <a:r>
              <a:rPr lang="en-US" smtClean="0"/>
              <a:t>Click to edit Master title style</a:t>
            </a:r>
            <a:endParaRPr lang="en-US" dirty="0"/>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 NOT USE_Instructions 2">
    <p:spTree>
      <p:nvGrpSpPr>
        <p:cNvPr id="1" name=""/>
        <p:cNvGrpSpPr/>
        <p:nvPr/>
      </p:nvGrpSpPr>
      <p:grpSpPr>
        <a:xfrm>
          <a:off x="0" y="0"/>
          <a:ext cx="0" cy="0"/>
          <a:chOff x="0" y="0"/>
          <a:chExt cx="0" cy="0"/>
        </a:xfrm>
      </p:grpSpPr>
      <p:sp>
        <p:nvSpPr>
          <p:cNvPr id="4" name="Rectangle 3"/>
          <p:cNvSpPr/>
          <p:nvPr/>
        </p:nvSpPr>
        <p:spPr>
          <a:xfrm>
            <a:off x="0" y="4530725"/>
            <a:ext cx="9144000" cy="35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804347" y="1201839"/>
            <a:ext cx="8229600" cy="3564894"/>
          </a:xfrm>
        </p:spPr>
        <p:txBody>
          <a:bodyPr>
            <a:noAutofit/>
          </a:bodyPr>
          <a:lstStyle>
            <a:lvl1pPr>
              <a:defRPr sz="1400"/>
            </a:lvl1pPr>
            <a:lvl2pPr>
              <a:defRPr sz="1100"/>
            </a:lvl2pPr>
            <a:lvl3pPr>
              <a:defRPr sz="11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804347" y="245538"/>
            <a:ext cx="8229600" cy="770462"/>
          </a:xfrm>
        </p:spPr>
        <p:txBody>
          <a:bodyPr/>
          <a:lstStyle>
            <a:lvl1pPr>
              <a:defRPr/>
            </a:lvl1pPr>
          </a:lstStyle>
          <a:p>
            <a:r>
              <a:rPr lang="en-US" smtClean="0"/>
              <a:t>Click to edit Master title style</a:t>
            </a:r>
            <a:endParaRPr lang="en-US" dirty="0"/>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O NOT USE_Instructions 3">
    <p:spTree>
      <p:nvGrpSpPr>
        <p:cNvPr id="1" name=""/>
        <p:cNvGrpSpPr/>
        <p:nvPr/>
      </p:nvGrpSpPr>
      <p:grpSpPr>
        <a:xfrm>
          <a:off x="0" y="0"/>
          <a:ext cx="0" cy="0"/>
          <a:chOff x="0" y="0"/>
          <a:chExt cx="0" cy="0"/>
        </a:xfrm>
      </p:grpSpPr>
      <p:sp>
        <p:nvSpPr>
          <p:cNvPr id="5" name="Rectangle 4"/>
          <p:cNvSpPr/>
          <p:nvPr/>
        </p:nvSpPr>
        <p:spPr>
          <a:xfrm>
            <a:off x="0" y="4487865"/>
            <a:ext cx="9144000"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804347" y="1201839"/>
            <a:ext cx="8229600" cy="3564894"/>
          </a:xfrm>
        </p:spPr>
        <p:txBody>
          <a:bodyPr>
            <a:noAutofit/>
          </a:bodyPr>
          <a:lstStyle>
            <a:lvl1pPr>
              <a:defRPr sz="1400"/>
            </a:lvl1pPr>
            <a:lvl2pPr>
              <a:defRPr sz="1100"/>
            </a:lvl2pPr>
            <a:lvl3pPr>
              <a:defRPr sz="11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1"/>
          <p:cNvSpPr>
            <a:spLocks noGrp="1"/>
          </p:cNvSpPr>
          <p:nvPr>
            <p:ph type="title"/>
          </p:nvPr>
        </p:nvSpPr>
        <p:spPr>
          <a:xfrm>
            <a:off x="804347" y="245538"/>
            <a:ext cx="8229600" cy="406396"/>
          </a:xfrm>
        </p:spPr>
        <p:txBody>
          <a:bodyPr/>
          <a:lstStyle>
            <a:lvl1pPr>
              <a:defRPr/>
            </a:lvl1pPr>
          </a:lstStyle>
          <a:p>
            <a:r>
              <a:rPr lang="en-US" smtClean="0"/>
              <a:t>Click to edit Master title style</a:t>
            </a:r>
            <a:endParaRPr lang="en-US" dirty="0"/>
          </a:p>
        </p:txBody>
      </p:sp>
      <p:sp>
        <p:nvSpPr>
          <p:cNvPr id="11" name="Text Placeholder 4"/>
          <p:cNvSpPr>
            <a:spLocks noGrp="1"/>
          </p:cNvSpPr>
          <p:nvPr>
            <p:ph type="body" sz="quarter" idx="13"/>
          </p:nvPr>
        </p:nvSpPr>
        <p:spPr>
          <a:xfrm>
            <a:off x="804347" y="648216"/>
            <a:ext cx="8229600" cy="304800"/>
          </a:xfrm>
        </p:spPr>
        <p:txBody>
          <a:bodyPr>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ftr" sz="quarter" idx="10"/>
          </p:nvPr>
        </p:nvSpPr>
        <p:spPr>
          <a:xfrm>
            <a:off x="152400" y="4914900"/>
            <a:ext cx="8839200" cy="114300"/>
          </a:xfrm>
          <a:prstGeom prst="rect">
            <a:avLst/>
          </a:prstGeom>
          <a:ln/>
        </p:spPr>
        <p:txBody>
          <a:bodyPr/>
          <a:lstStyle>
            <a:lvl1pPr>
              <a:defRPr/>
            </a:lvl1pPr>
          </a:lstStyle>
          <a:p>
            <a:pPr>
              <a:defRPr/>
            </a:pPr>
            <a:endParaRPr lang="en-US"/>
          </a:p>
        </p:txBody>
      </p:sp>
    </p:spTree>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3"/>
          <p:cNvSpPr>
            <a:spLocks noGrp="1" noChangeArrowheads="1"/>
          </p:cNvSpPr>
          <p:nvPr>
            <p:ph type="ftr" sz="quarter" idx="10"/>
          </p:nvPr>
        </p:nvSpPr>
        <p:spPr>
          <a:xfrm>
            <a:off x="152400" y="4914900"/>
            <a:ext cx="8839200" cy="114300"/>
          </a:xfrm>
          <a:prstGeom prst="rect">
            <a:avLst/>
          </a:prstGeom>
          <a:ln/>
        </p:spPr>
        <p:txBody>
          <a:bodyPr/>
          <a:lstStyle>
            <a:lvl1pPr>
              <a:defRPr/>
            </a:lvl1pPr>
          </a:lstStyle>
          <a:p>
            <a:pPr>
              <a:defRPr/>
            </a:pPr>
            <a:endParaRPr lang="en-US"/>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Template_Content 1 Line Title">
    <p:spTree>
      <p:nvGrpSpPr>
        <p:cNvPr id="1" name=""/>
        <p:cNvGrpSpPr/>
        <p:nvPr/>
      </p:nvGrpSpPr>
      <p:grpSpPr>
        <a:xfrm>
          <a:off x="0" y="0"/>
          <a:ext cx="0" cy="0"/>
          <a:chOff x="0" y="0"/>
          <a:chExt cx="0" cy="0"/>
        </a:xfrm>
      </p:grpSpPr>
      <p:sp>
        <p:nvSpPr>
          <p:cNvPr id="5" name="Rectangle 4"/>
          <p:cNvSpPr/>
          <p:nvPr userDrawn="1"/>
        </p:nvSpPr>
        <p:spPr>
          <a:xfrm>
            <a:off x="0" y="2"/>
            <a:ext cx="576263" cy="557213"/>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804347" y="245540"/>
            <a:ext cx="8229586" cy="406395"/>
          </a:xfrm>
        </p:spPr>
        <p:txBody>
          <a:bodyPr/>
          <a:lstStyle/>
          <a:p>
            <a:r>
              <a:rPr lang="en-US" smtClean="0"/>
              <a:t>Click to edit Master title style</a:t>
            </a:r>
            <a:endParaRPr lang="en-US" dirty="0"/>
          </a:p>
        </p:txBody>
      </p:sp>
      <p:sp>
        <p:nvSpPr>
          <p:cNvPr id="6" name="Content Placeholder 5"/>
          <p:cNvSpPr>
            <a:spLocks noGrp="1"/>
          </p:cNvSpPr>
          <p:nvPr>
            <p:ph sz="quarter" idx="12"/>
          </p:nvPr>
        </p:nvSpPr>
        <p:spPr>
          <a:xfrm>
            <a:off x="804347" y="1522101"/>
            <a:ext cx="8229600" cy="30626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4"/>
          <p:cNvSpPr>
            <a:spLocks noGrp="1"/>
          </p:cNvSpPr>
          <p:nvPr>
            <p:ph type="body" sz="quarter" idx="13"/>
          </p:nvPr>
        </p:nvSpPr>
        <p:spPr>
          <a:xfrm>
            <a:off x="804347" y="648216"/>
            <a:ext cx="8229600" cy="304800"/>
          </a:xfrm>
        </p:spPr>
        <p:txBody>
          <a:bodyPr>
            <a:noAutofit/>
          </a:bodyPr>
          <a:lstStyle>
            <a:lvl1pPr marL="0" indent="0">
              <a:spcAft>
                <a:spcPts val="0"/>
              </a:spcAft>
              <a:buFontTx/>
              <a:buNone/>
              <a:defRPr sz="20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1" y="285750"/>
            <a:ext cx="8607425" cy="40005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04800" y="971550"/>
            <a:ext cx="4267200" cy="3486150"/>
          </a:xfrm>
        </p:spPr>
        <p:txBody>
          <a:bodyPr/>
          <a:lstStyle/>
          <a:p>
            <a:pPr lvl="0"/>
            <a:endParaRPr lang="en-US" noProof="0"/>
          </a:p>
        </p:txBody>
      </p:sp>
      <p:sp>
        <p:nvSpPr>
          <p:cNvPr id="4" name="Text Placeholder 3"/>
          <p:cNvSpPr>
            <a:spLocks noGrp="1"/>
          </p:cNvSpPr>
          <p:nvPr>
            <p:ph type="body" sz="half" idx="2"/>
          </p:nvPr>
        </p:nvSpPr>
        <p:spPr>
          <a:xfrm>
            <a:off x="4724400" y="971550"/>
            <a:ext cx="4267200" cy="348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1" y="285750"/>
            <a:ext cx="8607425" cy="4000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971550"/>
            <a:ext cx="4267200" cy="348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24400" y="971550"/>
            <a:ext cx="4267200" cy="3486150"/>
          </a:xfrm>
        </p:spPr>
        <p:txBody>
          <a:bodyPr/>
          <a:lstStyle/>
          <a:p>
            <a:pPr lvl="0"/>
            <a:endParaRPr lang="en-US" noProof="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6301" y="1200150"/>
            <a:ext cx="3692525" cy="325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1226" y="1200150"/>
            <a:ext cx="3692525" cy="325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ftr" sz="quarter" idx="10"/>
          </p:nvPr>
        </p:nvSpPr>
        <p:spPr>
          <a:xfrm>
            <a:off x="152400" y="4914900"/>
            <a:ext cx="8839200" cy="114300"/>
          </a:xfrm>
          <a:prstGeom prst="rect">
            <a:avLst/>
          </a:prstGeom>
          <a:ln/>
        </p:spPr>
        <p:txBody>
          <a:bodyPr/>
          <a:lstStyle>
            <a:lvl1pPr>
              <a:defRPr/>
            </a:lvl1pPr>
          </a:lstStyle>
          <a:p>
            <a:pPr>
              <a:defRPr/>
            </a:pPr>
            <a:endParaRPr lang="en-US"/>
          </a:p>
        </p:txBody>
      </p:sp>
    </p:spTree>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0" descr="Oracle_Logo_485C.jpg                                           00104BF0Macintosh HD                   BE05FFEF:"/>
          <p:cNvPicPr>
            <a:picLocks noChangeAspect="1" noChangeArrowheads="1"/>
          </p:cNvPicPr>
          <p:nvPr userDrawn="1"/>
        </p:nvPicPr>
        <p:blipFill>
          <a:blip r:embed="rId2"/>
          <a:srcRect/>
          <a:stretch>
            <a:fillRect/>
          </a:stretch>
        </p:blipFill>
        <p:spPr bwMode="auto">
          <a:xfrm>
            <a:off x="863601" y="3273029"/>
            <a:ext cx="2925763" cy="275034"/>
          </a:xfrm>
          <a:prstGeom prst="rect">
            <a:avLst/>
          </a:prstGeom>
          <a:noFill/>
          <a:ln w="9525">
            <a:noFill/>
            <a:miter lim="800000"/>
            <a:headEnd/>
            <a:tailEnd/>
          </a:ln>
        </p:spPr>
      </p:pic>
      <p:pic>
        <p:nvPicPr>
          <p:cNvPr id="5" name="Picture 124" descr="&#10;OOW_PPT_1.jpg                                                  00761B4AMacintosh HD                   C562B828:"/>
          <p:cNvPicPr>
            <a:picLocks noChangeAspect="1" noChangeArrowheads="1"/>
          </p:cNvPicPr>
          <p:nvPr userDrawn="1"/>
        </p:nvPicPr>
        <p:blipFill>
          <a:blip r:embed="rId3"/>
          <a:srcRect/>
          <a:stretch>
            <a:fillRect/>
          </a:stretch>
        </p:blipFill>
        <p:spPr bwMode="auto">
          <a:xfrm>
            <a:off x="0" y="689373"/>
            <a:ext cx="9145588" cy="2126456"/>
          </a:xfrm>
          <a:prstGeom prst="rect">
            <a:avLst/>
          </a:prstGeom>
          <a:noFill/>
          <a:ln w="9525">
            <a:noFill/>
            <a:miter lim="800000"/>
            <a:headEnd/>
            <a:tailEnd/>
          </a:ln>
        </p:spPr>
      </p:pic>
      <p:sp>
        <p:nvSpPr>
          <p:cNvPr id="262220" name="Rectangle 76"/>
          <p:cNvSpPr>
            <a:spLocks noGrp="1" noChangeArrowheads="1"/>
          </p:cNvSpPr>
          <p:nvPr>
            <p:ph type="ctrTitle" sz="quarter"/>
          </p:nvPr>
        </p:nvSpPr>
        <p:spPr>
          <a:xfrm>
            <a:off x="800100" y="3609975"/>
            <a:ext cx="7772400" cy="645319"/>
          </a:xfrm>
        </p:spPr>
        <p:txBody>
          <a:bodyPr lIns="91440" tIns="45720" rIns="91440" bIns="45720" anchor="b"/>
          <a:lstStyle>
            <a:lvl1pPr>
              <a:defRPr sz="1800"/>
            </a:lvl1pPr>
          </a:lstStyle>
          <a:p>
            <a:r>
              <a:rPr lang="en-US"/>
              <a:t>Click to edit Master title style</a:t>
            </a:r>
          </a:p>
        </p:txBody>
      </p:sp>
      <p:sp>
        <p:nvSpPr>
          <p:cNvPr id="262221" name="Rectangle 77"/>
          <p:cNvSpPr>
            <a:spLocks noGrp="1" noChangeArrowheads="1"/>
          </p:cNvSpPr>
          <p:nvPr>
            <p:ph type="subTitle" sz="quarter" idx="1"/>
          </p:nvPr>
        </p:nvSpPr>
        <p:spPr>
          <a:xfrm>
            <a:off x="800100" y="4295775"/>
            <a:ext cx="6400800" cy="571500"/>
          </a:xfrm>
        </p:spPr>
        <p:txBody>
          <a:bodyPr lIns="91440" tIns="45720" rIns="91440" bIns="45720"/>
          <a:lstStyle>
            <a:lvl1pPr marL="0" indent="0">
              <a:spcBef>
                <a:spcPct val="0"/>
              </a:spcBef>
              <a:buFont typeface="Times" pitchFamily="-105" charset="0"/>
              <a:buNone/>
              <a:defRPr sz="1600"/>
            </a:lvl1pPr>
          </a:lstStyle>
          <a:p>
            <a:r>
              <a:rPr lang="en-US"/>
              <a:t>Click to edit Master subtitle style</a:t>
            </a:r>
          </a:p>
        </p:txBody>
      </p:sp>
    </p:spTree>
    <p:extLst>
      <p:ext uri="{BB962C8B-B14F-4D97-AF65-F5344CB8AC3E}">
        <p14:creationId xmlns:p14="http://schemas.microsoft.com/office/powerpoint/2010/main" val="1613903276"/>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042694371"/>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746292113"/>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76301" y="1200150"/>
            <a:ext cx="3692525" cy="325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1226" y="1200150"/>
            <a:ext cx="3692525" cy="325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722362908"/>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58761369"/>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669376816"/>
      </p:ext>
    </p:extLst>
  </p:cSld>
  <p:clrMapOvr>
    <a:masterClrMapping/>
  </p:clrMapOvr>
  <p:transition>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318187937"/>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w Template_Title 1">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gradFill flip="none" rotWithShape="1">
            <a:gsLst>
              <a:gs pos="20000">
                <a:srgbClr val="AA0000"/>
              </a:gs>
              <a:gs pos="90000">
                <a:srgbClr val="FF1414"/>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a:off x="5943603" y="0"/>
            <a:ext cx="3200400" cy="5143500"/>
          </a:xfrm>
          <a:prstGeom prst="rect">
            <a:avLst/>
          </a:prstGeom>
          <a:gradFill flip="none" rotWithShape="1">
            <a:gsLst>
              <a:gs pos="20000">
                <a:srgbClr val="AA0000"/>
              </a:gs>
              <a:gs pos="90000">
                <a:srgbClr val="FF1414"/>
              </a:gs>
            </a:gsLst>
            <a:lin ang="16200000" scaled="0"/>
            <a:tileRect/>
          </a:gradFill>
          <a:ln>
            <a:noFill/>
          </a:ln>
          <a:effectLst>
            <a:outerShdw blurRad="635000" dir="10800000" algn="tl" rotWithShape="0">
              <a:srgbClr val="000000">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21" descr="O_signature_wht_rgb.png"/>
          <p:cNvPicPr>
            <a:picLocks noChangeAspect="1"/>
          </p:cNvPicPr>
          <p:nvPr userDrawn="1"/>
        </p:nvPicPr>
        <p:blipFill>
          <a:blip r:embed="rId2" cstate="print"/>
          <a:srcRect/>
          <a:stretch>
            <a:fillRect/>
          </a:stretch>
        </p:blipFill>
        <p:spPr bwMode="auto">
          <a:xfrm>
            <a:off x="261940" y="254000"/>
            <a:ext cx="2147886" cy="661988"/>
          </a:xfrm>
          <a:prstGeom prst="rect">
            <a:avLst/>
          </a:prstGeom>
          <a:noFill/>
          <a:ln w="9525">
            <a:noFill/>
            <a:miter lim="800000"/>
            <a:headEnd/>
            <a:tailEnd/>
          </a:ln>
        </p:spPr>
      </p:pic>
      <p:sp>
        <p:nvSpPr>
          <p:cNvPr id="17" name="Title 1"/>
          <p:cNvSpPr>
            <a:spLocks noGrp="1"/>
          </p:cNvSpPr>
          <p:nvPr>
            <p:ph type="title"/>
          </p:nvPr>
        </p:nvSpPr>
        <p:spPr>
          <a:xfrm>
            <a:off x="451484" y="1583269"/>
            <a:ext cx="5026450" cy="1230657"/>
          </a:xfrm>
        </p:spPr>
        <p:txBody>
          <a:bodyPr anchor="b"/>
          <a:lstStyle>
            <a:lvl1pPr>
              <a:defRPr sz="2800">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3"/>
          </p:nvPr>
        </p:nvSpPr>
        <p:spPr>
          <a:xfrm>
            <a:off x="450850" y="2914276"/>
            <a:ext cx="5027083" cy="1048124"/>
          </a:xfrm>
        </p:spPr>
        <p:txBody>
          <a:bodyPr/>
          <a:lstStyle>
            <a:lvl1pPr marL="0" indent="0">
              <a:spcAft>
                <a:spcPts val="0"/>
              </a:spcAft>
              <a:buNone/>
              <a:defRPr>
                <a:solidFill>
                  <a:schemeClr val="bg1"/>
                </a:solidFill>
              </a:defRPr>
            </a:lvl1pPr>
          </a:lstStyle>
          <a:p>
            <a:pPr lvl="0"/>
            <a:r>
              <a:rPr lang="en-US" smtClean="0"/>
              <a:t>Click to edit Master text styles</a:t>
            </a:r>
          </a:p>
        </p:txBody>
      </p:sp>
      <p:sp>
        <p:nvSpPr>
          <p:cNvPr id="3" name="Picture Placeholder 2"/>
          <p:cNvSpPr>
            <a:spLocks noGrp="1"/>
          </p:cNvSpPr>
          <p:nvPr>
            <p:ph type="pic" sz="quarter" idx="14"/>
          </p:nvPr>
        </p:nvSpPr>
        <p:spPr>
          <a:xfrm>
            <a:off x="5943603" y="0"/>
            <a:ext cx="3200400" cy="5143500"/>
          </a:xfrm>
          <a:effectLst>
            <a:innerShdw blurRad="63500" dist="50800" dir="10800000">
              <a:prstClr val="black">
                <a:alpha val="50000"/>
              </a:prstClr>
            </a:innerShdw>
          </a:effectLst>
        </p:spPr>
        <p:txBody>
          <a:bodyPr rtlCol="0" anchor="ctr" anchorCtr="1">
            <a:noAutofit/>
          </a:bodyPr>
          <a:lstStyle>
            <a:lvl1pPr marL="60325" indent="0">
              <a:buFontTx/>
              <a:buNone/>
              <a:defRPr baseline="0">
                <a:solidFill>
                  <a:schemeClr val="bg1"/>
                </a:solidFill>
              </a:defRPr>
            </a:lvl1pPr>
          </a:lstStyle>
          <a:p>
            <a:pPr lvl="0"/>
            <a:r>
              <a:rPr lang="en-US" noProof="0" smtClean="0"/>
              <a:t>Click icon to add picture</a:t>
            </a:r>
            <a:endParaRPr lang="en-US" noProof="0" dirty="0"/>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67787735"/>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899597973"/>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107851324"/>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291703"/>
            <a:ext cx="1898650" cy="416599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6300" y="291703"/>
            <a:ext cx="5543550" cy="416599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370574930"/>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89000" y="291703"/>
            <a:ext cx="7581900" cy="64293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76300" y="1200150"/>
            <a:ext cx="7537450" cy="3257550"/>
          </a:xfrm>
        </p:spPr>
        <p:txBody>
          <a:bodyPr/>
          <a:lstStyle/>
          <a:p>
            <a:pPr lvl="0"/>
            <a:endParaRPr lang="en-US" noProof="0" smtClean="0"/>
          </a:p>
        </p:txBody>
      </p:sp>
      <p:sp>
        <p:nvSpPr>
          <p:cNvPr id="4" name="Rectangle 23"/>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494188934"/>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1" y="285750"/>
            <a:ext cx="8607425" cy="40005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04800" y="971550"/>
            <a:ext cx="4267200" cy="3486150"/>
          </a:xfrm>
        </p:spPr>
        <p:txBody>
          <a:bodyPr/>
          <a:lstStyle/>
          <a:p>
            <a:pPr lvl="0"/>
            <a:endParaRPr lang="en-US" noProof="0"/>
          </a:p>
        </p:txBody>
      </p:sp>
      <p:sp>
        <p:nvSpPr>
          <p:cNvPr id="4" name="Text Placeholder 3"/>
          <p:cNvSpPr>
            <a:spLocks noGrp="1"/>
          </p:cNvSpPr>
          <p:nvPr>
            <p:ph type="body" sz="half" idx="2"/>
          </p:nvPr>
        </p:nvSpPr>
        <p:spPr>
          <a:xfrm>
            <a:off x="4724400" y="971550"/>
            <a:ext cx="4267200" cy="348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1840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1" y="285750"/>
            <a:ext cx="8607425" cy="4000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971550"/>
            <a:ext cx="4267200" cy="348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24400" y="971550"/>
            <a:ext cx="4267200" cy="3486150"/>
          </a:xfrm>
        </p:spPr>
        <p:txBody>
          <a:bodyPr/>
          <a:lstStyle/>
          <a:p>
            <a:pPr lvl="0"/>
            <a:endParaRPr lang="en-US" noProof="0"/>
          </a:p>
        </p:txBody>
      </p:sp>
    </p:spTree>
    <p:extLst>
      <p:ext uri="{BB962C8B-B14F-4D97-AF65-F5344CB8AC3E}">
        <p14:creationId xmlns:p14="http://schemas.microsoft.com/office/powerpoint/2010/main" val="306945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Template_Title 2">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25400"/>
            <a:ext cx="9144000" cy="51689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a:off x="0" y="-25398"/>
            <a:ext cx="9144000" cy="4157663"/>
          </a:xfrm>
          <a:prstGeom prst="rect">
            <a:avLst/>
          </a:prstGeom>
          <a:gradFill flip="none" rotWithShape="1">
            <a:gsLst>
              <a:gs pos="20000">
                <a:srgbClr val="AA0000"/>
              </a:gs>
              <a:gs pos="90000">
                <a:srgbClr val="FF1414"/>
              </a:gs>
            </a:gsLst>
            <a:lin ang="16200000" scaled="0"/>
            <a:tileRect/>
          </a:gradFill>
          <a:ln>
            <a:noFill/>
          </a:ln>
          <a:effectLst>
            <a:outerShdw blurRad="152400" dist="63500" dir="27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21" descr="O_signature_wht_rgb.png"/>
          <p:cNvPicPr>
            <a:picLocks noChangeAspect="1"/>
          </p:cNvPicPr>
          <p:nvPr userDrawn="1"/>
        </p:nvPicPr>
        <p:blipFill>
          <a:blip r:embed="rId2" cstate="print"/>
          <a:srcRect/>
          <a:stretch>
            <a:fillRect/>
          </a:stretch>
        </p:blipFill>
        <p:spPr bwMode="auto">
          <a:xfrm>
            <a:off x="261940" y="254000"/>
            <a:ext cx="2147886" cy="661988"/>
          </a:xfrm>
          <a:prstGeom prst="rect">
            <a:avLst/>
          </a:prstGeom>
          <a:noFill/>
          <a:ln w="9525">
            <a:noFill/>
            <a:miter lim="800000"/>
            <a:headEnd/>
            <a:tailEnd/>
          </a:ln>
        </p:spPr>
      </p:pic>
      <p:sp>
        <p:nvSpPr>
          <p:cNvPr id="9" name="Rectangle 8"/>
          <p:cNvSpPr/>
          <p:nvPr userDrawn="1"/>
        </p:nvSpPr>
        <p:spPr>
          <a:xfrm>
            <a:off x="5943603" y="-25398"/>
            <a:ext cx="3200400" cy="4157663"/>
          </a:xfrm>
          <a:prstGeom prst="rect">
            <a:avLst/>
          </a:prstGeom>
          <a:gradFill flip="none" rotWithShape="1">
            <a:gsLst>
              <a:gs pos="20000">
                <a:srgbClr val="AA0000"/>
              </a:gs>
              <a:gs pos="90000">
                <a:srgbClr val="FF1414"/>
              </a:gs>
            </a:gsLst>
            <a:lin ang="16200000" scaled="0"/>
            <a:tileRect/>
          </a:gradFill>
          <a:ln>
            <a:noFill/>
          </a:ln>
          <a:effectLst>
            <a:outerShdw blurRad="635000" dir="10800000" algn="tl" rotWithShape="0">
              <a:srgbClr val="000000">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itle 1"/>
          <p:cNvSpPr>
            <a:spLocks noGrp="1"/>
          </p:cNvSpPr>
          <p:nvPr>
            <p:ph type="title"/>
          </p:nvPr>
        </p:nvSpPr>
        <p:spPr>
          <a:xfrm>
            <a:off x="451485" y="1583269"/>
            <a:ext cx="5026448" cy="1230657"/>
          </a:xfrm>
        </p:spPr>
        <p:txBody>
          <a:bodyPr anchor="b"/>
          <a:lstStyle>
            <a:lvl1pPr>
              <a:defRPr sz="2800">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3"/>
          </p:nvPr>
        </p:nvSpPr>
        <p:spPr>
          <a:xfrm>
            <a:off x="450850" y="2914276"/>
            <a:ext cx="5027083" cy="1048124"/>
          </a:xfrm>
        </p:spPr>
        <p:txBody>
          <a:bodyPr/>
          <a:lstStyle>
            <a:lvl1pPr marL="0" marR="0" indent="0" algn="l" defTabSz="228600" rtl="0" eaLnBrk="1" fontAlgn="auto" latinLnBrk="0" hangingPunct="1">
              <a:lnSpc>
                <a:spcPct val="100000"/>
              </a:lnSpc>
              <a:spcBef>
                <a:spcPts val="0"/>
              </a:spcBef>
              <a:spcAft>
                <a:spcPts val="0"/>
              </a:spcAft>
              <a:buClr>
                <a:srgbClr val="FF0000"/>
              </a:buClr>
              <a:buSzPct val="85000"/>
              <a:buFont typeface="Wingdings" pitchFamily="2" charset="2"/>
              <a:buNone/>
              <a:tabLst/>
              <a:defRPr>
                <a:solidFill>
                  <a:schemeClr val="bg1"/>
                </a:solidFill>
              </a:defRPr>
            </a:lvl1pPr>
          </a:lstStyle>
          <a:p>
            <a:pPr lvl="0"/>
            <a:r>
              <a:rPr lang="en-US" smtClean="0"/>
              <a:t>Click to edit Master text styles</a:t>
            </a:r>
          </a:p>
          <a:p>
            <a:pPr lvl="1"/>
            <a:r>
              <a:rPr lang="en-US" smtClean="0"/>
              <a:t>Second level</a:t>
            </a:r>
          </a:p>
        </p:txBody>
      </p:sp>
      <p:sp>
        <p:nvSpPr>
          <p:cNvPr id="3" name="Picture Placeholder 2"/>
          <p:cNvSpPr>
            <a:spLocks noGrp="1"/>
          </p:cNvSpPr>
          <p:nvPr>
            <p:ph type="pic" sz="quarter" idx="14"/>
          </p:nvPr>
        </p:nvSpPr>
        <p:spPr>
          <a:xfrm>
            <a:off x="5943603" y="-25398"/>
            <a:ext cx="3200400" cy="4157663"/>
          </a:xfrm>
          <a:effectLst>
            <a:innerShdw blurRad="63500" dist="50800" dir="10800000">
              <a:prstClr val="black">
                <a:alpha val="50000"/>
              </a:prstClr>
            </a:innerShdw>
          </a:effectLst>
        </p:spPr>
        <p:txBody>
          <a:bodyPr rtlCol="0" anchor="ctr" anchorCtr="1">
            <a:noAutofit/>
          </a:bodyPr>
          <a:lstStyle>
            <a:lvl1pPr>
              <a:buFontTx/>
              <a:buNone/>
              <a:defRPr lang="en-US" baseline="0">
                <a:solidFill>
                  <a:schemeClr val="bg1"/>
                </a:solidFill>
              </a:defRPr>
            </a:lvl1pPr>
          </a:lstStyle>
          <a:p>
            <a:pPr lvl="0"/>
            <a:r>
              <a:rPr lang="en-US" noProof="0" smtClean="0"/>
              <a:t>Click icon to add picture</a:t>
            </a:r>
            <a:endParaRPr lang="en-US" noProof="0" dirty="0"/>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Template_Program Agenda">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1160463"/>
            <a:ext cx="9144000" cy="2979737"/>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9"/>
          <p:cNvGrpSpPr>
            <a:grpSpLocks/>
          </p:cNvGrpSpPr>
          <p:nvPr userDrawn="1"/>
        </p:nvGrpSpPr>
        <p:grpSpPr bwMode="auto">
          <a:xfrm>
            <a:off x="0" y="4629151"/>
            <a:ext cx="9144000" cy="168275"/>
            <a:chOff x="0" y="4629150"/>
            <a:chExt cx="9144000" cy="168275"/>
          </a:xfrm>
        </p:grpSpPr>
        <p:pic>
          <p:nvPicPr>
            <p:cNvPr id="7" name="Picture 25" descr="Red Bar"/>
            <p:cNvPicPr>
              <a:picLocks noChangeAspect="1" noChangeArrowheads="1"/>
            </p:cNvPicPr>
            <p:nvPr/>
          </p:nvPicPr>
          <p:blipFill>
            <a:blip r:embed="rId2" cstate="print"/>
            <a:srcRect/>
            <a:stretch>
              <a:fillRect/>
            </a:stretch>
          </p:blipFill>
          <p:spPr bwMode="auto">
            <a:xfrm>
              <a:off x="0" y="4629150"/>
              <a:ext cx="9144000" cy="168275"/>
            </a:xfrm>
            <a:prstGeom prst="rect">
              <a:avLst/>
            </a:prstGeom>
            <a:solidFill>
              <a:schemeClr val="accent1"/>
            </a:solidFill>
            <a:ln w="9525">
              <a:noFill/>
              <a:miter lim="800000"/>
              <a:headEnd/>
              <a:tailEnd/>
            </a:ln>
          </p:spPr>
        </p:pic>
        <p:pic>
          <p:nvPicPr>
            <p:cNvPr id="8" name="Picture 20" descr="Oracle WHITE"/>
            <p:cNvPicPr>
              <a:picLocks noChangeArrowheads="1"/>
            </p:cNvPicPr>
            <p:nvPr userDrawn="1"/>
          </p:nvPicPr>
          <p:blipFill>
            <a:blip r:embed="rId3" cstate="print"/>
            <a:srcRect/>
            <a:stretch>
              <a:fillRect/>
            </a:stretch>
          </p:blipFill>
          <p:spPr bwMode="auto">
            <a:xfrm>
              <a:off x="8015479" y="4668926"/>
              <a:ext cx="704056" cy="88722"/>
            </a:xfrm>
            <a:prstGeom prst="rect">
              <a:avLst/>
            </a:prstGeom>
            <a:noFill/>
            <a:ln w="9525">
              <a:noFill/>
              <a:miter lim="800000"/>
              <a:headEnd/>
              <a:tailEnd/>
            </a:ln>
          </p:spPr>
        </p:pic>
      </p:grpSp>
      <p:sp>
        <p:nvSpPr>
          <p:cNvPr id="9" name="Rectangle 8"/>
          <p:cNvSpPr/>
          <p:nvPr userDrawn="1"/>
        </p:nvSpPr>
        <p:spPr>
          <a:xfrm>
            <a:off x="0" y="2"/>
            <a:ext cx="576263" cy="557213"/>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itle 1"/>
          <p:cNvSpPr>
            <a:spLocks noGrp="1"/>
          </p:cNvSpPr>
          <p:nvPr>
            <p:ph type="title"/>
          </p:nvPr>
        </p:nvSpPr>
        <p:spPr>
          <a:xfrm>
            <a:off x="804984" y="245540"/>
            <a:ext cx="7771753" cy="761995"/>
          </a:xfrm>
        </p:spPr>
        <p:txBody>
          <a:bodyPr/>
          <a:lstStyle>
            <a:lvl1pPr algn="l" defTabSz="914400" rtl="0" eaLnBrk="1" latinLnBrk="0" hangingPunct="1">
              <a:lnSpc>
                <a:spcPct val="90000"/>
              </a:lnSpc>
              <a:spcBef>
                <a:spcPct val="0"/>
              </a:spcBef>
              <a:buNone/>
              <a:defRPr lang="en-US" sz="2800" b="1" kern="1200" dirty="0">
                <a:ln w="0">
                  <a:noFill/>
                </a:ln>
                <a:solidFill>
                  <a:schemeClr val="tx1"/>
                </a:solidFill>
                <a:effectLst/>
                <a:latin typeface="Arial" pitchFamily="34" charset="0"/>
                <a:ea typeface="+mj-ea"/>
                <a:cs typeface="Arial" pitchFamily="34" charset="0"/>
              </a:defRPr>
            </a:lvl1pPr>
          </a:lstStyle>
          <a:p>
            <a:r>
              <a:rPr lang="en-US" smtClean="0"/>
              <a:t>Click to edit Master title style</a:t>
            </a:r>
            <a:endParaRPr lang="en-US" dirty="0"/>
          </a:p>
        </p:txBody>
      </p:sp>
      <p:sp>
        <p:nvSpPr>
          <p:cNvPr id="5" name="Text Placeholder 4"/>
          <p:cNvSpPr>
            <a:spLocks noGrp="1"/>
          </p:cNvSpPr>
          <p:nvPr>
            <p:ph type="body" sz="quarter" idx="13"/>
          </p:nvPr>
        </p:nvSpPr>
        <p:spPr>
          <a:xfrm>
            <a:off x="804984" y="1363133"/>
            <a:ext cx="7771753" cy="2616201"/>
          </a:xfrm>
        </p:spPr>
        <p:txBody>
          <a:bodyPr/>
          <a:lstStyle>
            <a:lvl1pPr marL="342900" indent="-342900">
              <a:lnSpc>
                <a:spcPct val="120000"/>
              </a:lnSpc>
              <a:buSzPct val="90000"/>
              <a:buFont typeface="Wingdings" pitchFamily="2" charset="2"/>
              <a:buChar char="§"/>
              <a:defRPr sz="2400">
                <a:solidFill>
                  <a:schemeClr val="tx1"/>
                </a:solidFill>
              </a:defRPr>
            </a:lvl1pPr>
          </a:lstStyle>
          <a:p>
            <a:pPr lvl="0"/>
            <a:r>
              <a:rPr lang="en-US" smtClean="0"/>
              <a:t>Click to edit Master text styles</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w Template_Graphic Section Divider">
    <p:spTree>
      <p:nvGrpSpPr>
        <p:cNvPr id="1" name=""/>
        <p:cNvGrpSpPr/>
        <p:nvPr/>
      </p:nvGrpSpPr>
      <p:grpSpPr>
        <a:xfrm>
          <a:off x="0" y="0"/>
          <a:ext cx="0" cy="0"/>
          <a:chOff x="0" y="0"/>
          <a:chExt cx="0" cy="0"/>
        </a:xfrm>
      </p:grpSpPr>
      <p:sp>
        <p:nvSpPr>
          <p:cNvPr id="3" name="Rectangle 2"/>
          <p:cNvSpPr/>
          <p:nvPr userDrawn="1"/>
        </p:nvSpPr>
        <p:spPr>
          <a:xfrm>
            <a:off x="5715002" y="0"/>
            <a:ext cx="3429001" cy="4630738"/>
          </a:xfrm>
          <a:prstGeom prst="rect">
            <a:avLst/>
          </a:prstGeom>
          <a:gradFill flip="none" rotWithShape="1">
            <a:gsLst>
              <a:gs pos="100000">
                <a:srgbClr val="FF1414"/>
              </a:gs>
              <a:gs pos="0">
                <a:srgbClr val="AA0000"/>
              </a:gs>
            </a:gsLst>
            <a:lin ang="16200000" scaled="0"/>
            <a:tileRect/>
          </a:gradFill>
          <a:ln>
            <a:noFill/>
          </a:ln>
          <a:effectLst>
            <a:outerShdw blurRad="152400" dist="63500" dir="105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5"/>
          <p:cNvGrpSpPr>
            <a:grpSpLocks/>
          </p:cNvGrpSpPr>
          <p:nvPr userDrawn="1"/>
        </p:nvGrpSpPr>
        <p:grpSpPr bwMode="auto">
          <a:xfrm>
            <a:off x="0" y="4629151"/>
            <a:ext cx="9144000" cy="168275"/>
            <a:chOff x="0" y="4629150"/>
            <a:chExt cx="9144000" cy="168275"/>
          </a:xfrm>
        </p:grpSpPr>
        <p:pic>
          <p:nvPicPr>
            <p:cNvPr id="5" name="Picture 25" descr="Red Bar"/>
            <p:cNvPicPr>
              <a:picLocks noChangeAspect="1" noChangeArrowheads="1"/>
            </p:cNvPicPr>
            <p:nvPr/>
          </p:nvPicPr>
          <p:blipFill>
            <a:blip r:embed="rId2" cstate="print"/>
            <a:srcRect/>
            <a:stretch>
              <a:fillRect/>
            </a:stretch>
          </p:blipFill>
          <p:spPr bwMode="auto">
            <a:xfrm>
              <a:off x="0" y="4629150"/>
              <a:ext cx="9144000" cy="168275"/>
            </a:xfrm>
            <a:prstGeom prst="rect">
              <a:avLst/>
            </a:prstGeom>
            <a:solidFill>
              <a:schemeClr val="accent1"/>
            </a:solidFill>
            <a:ln w="9525">
              <a:noFill/>
              <a:miter lim="800000"/>
              <a:headEnd/>
              <a:tailEnd/>
            </a:ln>
          </p:spPr>
        </p:pic>
        <p:pic>
          <p:nvPicPr>
            <p:cNvPr id="6" name="Picture 20" descr="Oracle WHITE"/>
            <p:cNvPicPr>
              <a:picLocks noChangeArrowheads="1"/>
            </p:cNvPicPr>
            <p:nvPr userDrawn="1"/>
          </p:nvPicPr>
          <p:blipFill>
            <a:blip r:embed="rId3" cstate="print"/>
            <a:srcRect/>
            <a:stretch>
              <a:fillRect/>
            </a:stretch>
          </p:blipFill>
          <p:spPr bwMode="auto">
            <a:xfrm>
              <a:off x="8015479" y="4668926"/>
              <a:ext cx="704056" cy="88722"/>
            </a:xfrm>
            <a:prstGeom prst="rect">
              <a:avLst/>
            </a:prstGeom>
            <a:noFill/>
            <a:ln w="9525">
              <a:noFill/>
              <a:miter lim="800000"/>
              <a:headEnd/>
              <a:tailEnd/>
            </a:ln>
          </p:spPr>
        </p:pic>
      </p:grpSp>
      <p:sp>
        <p:nvSpPr>
          <p:cNvPr id="7" name="Rectangle 6"/>
          <p:cNvSpPr/>
          <p:nvPr userDrawn="1"/>
        </p:nvSpPr>
        <p:spPr>
          <a:xfrm>
            <a:off x="0" y="2"/>
            <a:ext cx="576263" cy="557213"/>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1"/>
          <p:cNvSpPr>
            <a:spLocks noGrp="1"/>
          </p:cNvSpPr>
          <p:nvPr>
            <p:ph type="title"/>
          </p:nvPr>
        </p:nvSpPr>
        <p:spPr>
          <a:xfrm>
            <a:off x="802763" y="1571845"/>
            <a:ext cx="4709052" cy="1100723"/>
          </a:xfrm>
        </p:spPr>
        <p:txBody>
          <a:bodyPr/>
          <a:lstStyle>
            <a:lvl1pPr>
              <a:defRPr sz="2800" b="1">
                <a:ln w="0">
                  <a:noFill/>
                </a:ln>
                <a:solidFill>
                  <a:schemeClr val="tx1"/>
                </a:solidFill>
                <a:effectLst/>
              </a:defRPr>
            </a:lvl1pPr>
          </a:lstStyle>
          <a:p>
            <a:r>
              <a:rPr lang="en-US" smtClean="0"/>
              <a:t>Click to edit Master title style</a:t>
            </a:r>
            <a:endParaRPr lang="en-US" dirty="0"/>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w Template_Image Section Divider">
    <p:spTree>
      <p:nvGrpSpPr>
        <p:cNvPr id="1" name=""/>
        <p:cNvGrpSpPr/>
        <p:nvPr/>
      </p:nvGrpSpPr>
      <p:grpSpPr>
        <a:xfrm>
          <a:off x="0" y="0"/>
          <a:ext cx="0" cy="0"/>
          <a:chOff x="0" y="0"/>
          <a:chExt cx="0" cy="0"/>
        </a:xfrm>
      </p:grpSpPr>
      <p:grpSp>
        <p:nvGrpSpPr>
          <p:cNvPr id="4" name="Group 5"/>
          <p:cNvGrpSpPr>
            <a:grpSpLocks/>
          </p:cNvGrpSpPr>
          <p:nvPr userDrawn="1"/>
        </p:nvGrpSpPr>
        <p:grpSpPr bwMode="auto">
          <a:xfrm>
            <a:off x="0" y="4629151"/>
            <a:ext cx="9144000" cy="168275"/>
            <a:chOff x="0" y="4629150"/>
            <a:chExt cx="9144000" cy="168275"/>
          </a:xfrm>
        </p:grpSpPr>
        <p:pic>
          <p:nvPicPr>
            <p:cNvPr id="5" name="Picture 25" descr="Red Bar"/>
            <p:cNvPicPr>
              <a:picLocks noChangeAspect="1" noChangeArrowheads="1"/>
            </p:cNvPicPr>
            <p:nvPr/>
          </p:nvPicPr>
          <p:blipFill>
            <a:blip r:embed="rId2" cstate="print"/>
            <a:srcRect/>
            <a:stretch>
              <a:fillRect/>
            </a:stretch>
          </p:blipFill>
          <p:spPr bwMode="auto">
            <a:xfrm>
              <a:off x="0" y="4629150"/>
              <a:ext cx="9144000" cy="168275"/>
            </a:xfrm>
            <a:prstGeom prst="rect">
              <a:avLst/>
            </a:prstGeom>
            <a:solidFill>
              <a:schemeClr val="accent1"/>
            </a:solidFill>
            <a:ln w="9525">
              <a:noFill/>
              <a:miter lim="800000"/>
              <a:headEnd/>
              <a:tailEnd/>
            </a:ln>
          </p:spPr>
        </p:pic>
        <p:pic>
          <p:nvPicPr>
            <p:cNvPr id="6" name="Picture 20" descr="Oracle WHITE"/>
            <p:cNvPicPr>
              <a:picLocks noChangeArrowheads="1"/>
            </p:cNvPicPr>
            <p:nvPr userDrawn="1"/>
          </p:nvPicPr>
          <p:blipFill>
            <a:blip r:embed="rId3" cstate="print"/>
            <a:srcRect/>
            <a:stretch>
              <a:fillRect/>
            </a:stretch>
          </p:blipFill>
          <p:spPr bwMode="auto">
            <a:xfrm>
              <a:off x="8015479" y="4668926"/>
              <a:ext cx="704056" cy="88722"/>
            </a:xfrm>
            <a:prstGeom prst="rect">
              <a:avLst/>
            </a:prstGeom>
            <a:noFill/>
            <a:ln w="9525">
              <a:noFill/>
              <a:miter lim="800000"/>
              <a:headEnd/>
              <a:tailEnd/>
            </a:ln>
          </p:spPr>
        </p:pic>
      </p:grpSp>
      <p:sp>
        <p:nvSpPr>
          <p:cNvPr id="7" name="Rectangle 6"/>
          <p:cNvSpPr/>
          <p:nvPr userDrawn="1"/>
        </p:nvSpPr>
        <p:spPr>
          <a:xfrm>
            <a:off x="5715002" y="0"/>
            <a:ext cx="3429001" cy="4630738"/>
          </a:xfrm>
          <a:prstGeom prst="rect">
            <a:avLst/>
          </a:prstGeom>
          <a:gradFill flip="none" rotWithShape="1">
            <a:gsLst>
              <a:gs pos="100000">
                <a:srgbClr val="F3F3F3"/>
              </a:gs>
              <a:gs pos="0">
                <a:srgbClr val="B3B3B3"/>
              </a:gs>
            </a:gsLst>
            <a:lin ang="16200000" scaled="0"/>
            <a:tileRect/>
          </a:gradFill>
          <a:ln>
            <a:noFill/>
          </a:ln>
          <a:effectLst>
            <a:outerShdw blurRad="152400" dist="63500" dir="105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0" y="2"/>
            <a:ext cx="576263" cy="557213"/>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1"/>
          <p:cNvSpPr>
            <a:spLocks noGrp="1"/>
          </p:cNvSpPr>
          <p:nvPr>
            <p:ph type="title"/>
          </p:nvPr>
        </p:nvSpPr>
        <p:spPr>
          <a:xfrm>
            <a:off x="802764" y="1571845"/>
            <a:ext cx="4709040" cy="1100723"/>
          </a:xfrm>
        </p:spPr>
        <p:txBody>
          <a:bodyPr/>
          <a:lstStyle>
            <a:lvl1pPr algn="l" defTabSz="914400" rtl="0" eaLnBrk="1" latinLnBrk="0" hangingPunct="1">
              <a:lnSpc>
                <a:spcPct val="90000"/>
              </a:lnSpc>
              <a:spcBef>
                <a:spcPct val="0"/>
              </a:spcBef>
              <a:buNone/>
              <a:defRPr lang="en-US" sz="2800" b="1" kern="1200" dirty="0">
                <a:ln w="0">
                  <a:noFill/>
                </a:ln>
                <a:solidFill>
                  <a:schemeClr val="tx1"/>
                </a:solidFill>
                <a:effectLst/>
                <a:latin typeface="Arial" pitchFamily="34" charset="0"/>
                <a:ea typeface="+mj-ea"/>
                <a:cs typeface="Arial" pitchFamily="34" charset="0"/>
              </a:defRPr>
            </a:lvl1pPr>
          </a:lstStyle>
          <a:p>
            <a:r>
              <a:rPr lang="en-US" smtClean="0"/>
              <a:t>Click to edit Master title style</a:t>
            </a:r>
            <a:endParaRPr lang="en-US" dirty="0"/>
          </a:p>
        </p:txBody>
      </p:sp>
      <p:sp>
        <p:nvSpPr>
          <p:cNvPr id="10" name="Picture Placeholder 11"/>
          <p:cNvSpPr>
            <a:spLocks noGrp="1"/>
          </p:cNvSpPr>
          <p:nvPr>
            <p:ph type="pic" sz="quarter" idx="12"/>
          </p:nvPr>
        </p:nvSpPr>
        <p:spPr>
          <a:xfrm>
            <a:off x="5715002" y="-2117"/>
            <a:ext cx="3429001" cy="4629150"/>
          </a:xfrm>
          <a:ln>
            <a:noFill/>
          </a:ln>
          <a:effectLst/>
        </p:spPr>
        <p:txBody>
          <a:bodyPr rtlCol="0" anchor="ctr">
            <a:noAutofit/>
          </a:bodyPr>
          <a:lstStyle>
            <a:lvl1pPr marL="0" indent="0" algn="ctr">
              <a:buNone/>
              <a:defRPr>
                <a:ln>
                  <a:noFill/>
                </a:ln>
                <a:solidFill>
                  <a:schemeClr val="tx2"/>
                </a:solidFill>
              </a:defRPr>
            </a:lvl1pPr>
          </a:lstStyle>
          <a:p>
            <a:pPr lvl="0"/>
            <a:r>
              <a:rPr lang="en-US" noProof="0" smtClean="0"/>
              <a:t>Click icon to add picture</a:t>
            </a:r>
            <a:endParaRPr lang="en-US" noProof="0"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Template_Announcement">
    <p:spTree>
      <p:nvGrpSpPr>
        <p:cNvPr id="1" name=""/>
        <p:cNvGrpSpPr/>
        <p:nvPr/>
      </p:nvGrpSpPr>
      <p:grpSpPr>
        <a:xfrm>
          <a:off x="0" y="0"/>
          <a:ext cx="0" cy="0"/>
          <a:chOff x="0" y="0"/>
          <a:chExt cx="0" cy="0"/>
        </a:xfrm>
      </p:grpSpPr>
      <p:sp>
        <p:nvSpPr>
          <p:cNvPr id="4" name="Rectangle 3"/>
          <p:cNvSpPr/>
          <p:nvPr userDrawn="1"/>
        </p:nvSpPr>
        <p:spPr>
          <a:xfrm>
            <a:off x="0" y="1160463"/>
            <a:ext cx="9144000" cy="2971800"/>
          </a:xfrm>
          <a:prstGeom prst="rect">
            <a:avLst/>
          </a:prstGeom>
          <a:gradFill flip="none" rotWithShape="1">
            <a:gsLst>
              <a:gs pos="0">
                <a:srgbClr val="B3B3B3"/>
              </a:gs>
              <a:gs pos="100000">
                <a:srgbClr val="F3F3F3"/>
              </a:gs>
            </a:gsLst>
            <a:lin ang="16200000" scaled="0"/>
            <a:tileRect/>
          </a:gradFill>
          <a:ln>
            <a:noFill/>
          </a:ln>
          <a:effectLst>
            <a:outerShdw blurRad="152400" dist="63500" dir="78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8"/>
          <p:cNvGrpSpPr>
            <a:grpSpLocks/>
          </p:cNvGrpSpPr>
          <p:nvPr userDrawn="1"/>
        </p:nvGrpSpPr>
        <p:grpSpPr bwMode="auto">
          <a:xfrm>
            <a:off x="0" y="4629151"/>
            <a:ext cx="9144000" cy="168275"/>
            <a:chOff x="0" y="4629150"/>
            <a:chExt cx="9144000" cy="168275"/>
          </a:xfrm>
        </p:grpSpPr>
        <p:pic>
          <p:nvPicPr>
            <p:cNvPr id="6" name="Picture 25" descr="Red Bar"/>
            <p:cNvPicPr>
              <a:picLocks noChangeAspect="1" noChangeArrowheads="1"/>
            </p:cNvPicPr>
            <p:nvPr/>
          </p:nvPicPr>
          <p:blipFill>
            <a:blip r:embed="rId2" cstate="print"/>
            <a:srcRect/>
            <a:stretch>
              <a:fillRect/>
            </a:stretch>
          </p:blipFill>
          <p:spPr bwMode="auto">
            <a:xfrm>
              <a:off x="0" y="4629150"/>
              <a:ext cx="9144000" cy="168275"/>
            </a:xfrm>
            <a:prstGeom prst="rect">
              <a:avLst/>
            </a:prstGeom>
            <a:solidFill>
              <a:schemeClr val="accent1"/>
            </a:solidFill>
            <a:ln w="9525">
              <a:noFill/>
              <a:miter lim="800000"/>
              <a:headEnd/>
              <a:tailEnd/>
            </a:ln>
          </p:spPr>
        </p:pic>
        <p:pic>
          <p:nvPicPr>
            <p:cNvPr id="7" name="Picture 20" descr="Oracle WHITE"/>
            <p:cNvPicPr>
              <a:picLocks noChangeArrowheads="1"/>
            </p:cNvPicPr>
            <p:nvPr userDrawn="1"/>
          </p:nvPicPr>
          <p:blipFill>
            <a:blip r:embed="rId3" cstate="print"/>
            <a:srcRect/>
            <a:stretch>
              <a:fillRect/>
            </a:stretch>
          </p:blipFill>
          <p:spPr bwMode="auto">
            <a:xfrm>
              <a:off x="8015479" y="4668926"/>
              <a:ext cx="704056" cy="88722"/>
            </a:xfrm>
            <a:prstGeom prst="rect">
              <a:avLst/>
            </a:prstGeom>
            <a:noFill/>
            <a:ln w="9525">
              <a:noFill/>
              <a:miter lim="800000"/>
              <a:headEnd/>
              <a:tailEnd/>
            </a:ln>
          </p:spPr>
        </p:pic>
      </p:grpSp>
      <p:sp>
        <p:nvSpPr>
          <p:cNvPr id="8" name="Rectangle 7"/>
          <p:cNvSpPr/>
          <p:nvPr userDrawn="1"/>
        </p:nvSpPr>
        <p:spPr>
          <a:xfrm>
            <a:off x="0" y="2"/>
            <a:ext cx="576263" cy="557213"/>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 Placeholder 9"/>
          <p:cNvSpPr>
            <a:spLocks noGrp="1"/>
          </p:cNvSpPr>
          <p:nvPr>
            <p:ph type="body" sz="quarter" idx="11"/>
          </p:nvPr>
        </p:nvSpPr>
        <p:spPr>
          <a:xfrm>
            <a:off x="804347" y="1459241"/>
            <a:ext cx="5029186" cy="2410019"/>
          </a:xfrm>
        </p:spPr>
        <p:txBody>
          <a:bodyPr>
            <a:noAutofit/>
          </a:bodyPr>
          <a:lstStyle>
            <a:lvl1pPr marL="0" marR="0" indent="0" algn="l" defTabSz="228600" rtl="0" eaLnBrk="1" fontAlgn="auto" latinLnBrk="0" hangingPunct="1">
              <a:lnSpc>
                <a:spcPct val="80000"/>
              </a:lnSpc>
              <a:spcBef>
                <a:spcPts val="0"/>
              </a:spcBef>
              <a:spcAft>
                <a:spcPts val="0"/>
              </a:spcAft>
              <a:buClr>
                <a:srgbClr val="FF0000"/>
              </a:buClr>
              <a:buSzPct val="85000"/>
              <a:buFont typeface="Wingdings" pitchFamily="2" charset="2"/>
              <a:buNone/>
              <a:tabLst/>
              <a:defRPr sz="4400" b="1" cap="all" baseline="0">
                <a:solidFill>
                  <a:schemeClr val="tx1"/>
                </a:solidFill>
              </a:defRPr>
            </a:lvl1pPr>
          </a:lstStyle>
          <a:p>
            <a:pPr lvl="0"/>
            <a:r>
              <a:rPr lang="en-US" smtClean="0"/>
              <a:t>Click to edit Master text styles</a:t>
            </a:r>
          </a:p>
          <a:p>
            <a:pPr lvl="1"/>
            <a:r>
              <a:rPr lang="en-US" smtClean="0"/>
              <a:t>Second level</a:t>
            </a:r>
          </a:p>
        </p:txBody>
      </p:sp>
      <p:sp>
        <p:nvSpPr>
          <p:cNvPr id="12" name="Picture Placeholder 11"/>
          <p:cNvSpPr>
            <a:spLocks noGrp="1"/>
          </p:cNvSpPr>
          <p:nvPr>
            <p:ph type="pic" sz="quarter" idx="12"/>
          </p:nvPr>
        </p:nvSpPr>
        <p:spPr>
          <a:xfrm>
            <a:off x="5941226" y="0"/>
            <a:ext cx="3064933" cy="4629150"/>
          </a:xfrm>
          <a:ln>
            <a:noFill/>
          </a:ln>
          <a:effectLst/>
        </p:spPr>
        <p:txBody>
          <a:bodyPr rtlCol="0" anchor="ctr">
            <a:noAutofit/>
          </a:bodyPr>
          <a:lstStyle>
            <a:lvl1pPr marL="0" indent="0" algn="ctr">
              <a:buNone/>
              <a:defRPr>
                <a:ln>
                  <a:noFill/>
                </a:ln>
                <a:solidFill>
                  <a:schemeClr val="tx1"/>
                </a:solidFill>
              </a:defRPr>
            </a:lvl1pPr>
          </a:lstStyle>
          <a:p>
            <a:pPr lvl="0"/>
            <a:r>
              <a:rPr lang="en-US" noProof="0" smtClean="0"/>
              <a:t>Click icon to add picture</a:t>
            </a:r>
            <a:endParaRPr lang="en-US" noProof="0"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Template_Announcement Key Features">
    <p:spTree>
      <p:nvGrpSpPr>
        <p:cNvPr id="1" name=""/>
        <p:cNvGrpSpPr/>
        <p:nvPr/>
      </p:nvGrpSpPr>
      <p:grpSpPr>
        <a:xfrm>
          <a:off x="0" y="0"/>
          <a:ext cx="0" cy="0"/>
          <a:chOff x="0" y="0"/>
          <a:chExt cx="0" cy="0"/>
        </a:xfrm>
      </p:grpSpPr>
      <p:sp>
        <p:nvSpPr>
          <p:cNvPr id="5" name="Rectangle 4"/>
          <p:cNvSpPr/>
          <p:nvPr userDrawn="1"/>
        </p:nvSpPr>
        <p:spPr>
          <a:xfrm>
            <a:off x="2990853" y="1160463"/>
            <a:ext cx="6153150" cy="2971800"/>
          </a:xfrm>
          <a:prstGeom prst="rect">
            <a:avLst/>
          </a:prstGeom>
          <a:gradFill flip="none" rotWithShape="1">
            <a:gsLst>
              <a:gs pos="0">
                <a:srgbClr val="B3B3B3"/>
              </a:gs>
              <a:gs pos="100000">
                <a:srgbClr val="F3F3F3"/>
              </a:gs>
            </a:gsLst>
            <a:lin ang="16200000" scaled="0"/>
            <a:tileRect/>
          </a:gradFill>
          <a:ln>
            <a:noFill/>
          </a:ln>
          <a:effectLst>
            <a:outerShdw blurRad="152400" dist="63500" dir="3600000" algn="t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a:off x="0" y="2"/>
            <a:ext cx="576263" cy="557213"/>
          </a:xfrm>
          <a:prstGeom prst="rect">
            <a:avLst/>
          </a:prstGeom>
          <a:gradFill flip="none" rotWithShape="1">
            <a:gsLst>
              <a:gs pos="20000">
                <a:srgbClr val="AA0000"/>
              </a:gs>
              <a:gs pos="90000">
                <a:srgbClr val="FF1414"/>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 Placeholder 9"/>
          <p:cNvSpPr>
            <a:spLocks noGrp="1"/>
          </p:cNvSpPr>
          <p:nvPr>
            <p:ph type="body" sz="quarter" idx="11"/>
          </p:nvPr>
        </p:nvSpPr>
        <p:spPr>
          <a:xfrm>
            <a:off x="3443825" y="1430283"/>
            <a:ext cx="5369979" cy="2523657"/>
          </a:xfrm>
        </p:spPr>
        <p:txBody>
          <a:bodyPr/>
          <a:lstStyle>
            <a:lvl1pPr marL="0" indent="0">
              <a:buNone/>
              <a:defRPr sz="2400" b="0" cap="all" baseline="0">
                <a:solidFill>
                  <a:schemeClr val="tx1"/>
                </a:solidFill>
              </a:defRPr>
            </a:lvl1pPr>
          </a:lstStyle>
          <a:p>
            <a:pPr lvl="0"/>
            <a:r>
              <a:rPr lang="en-US" smtClean="0"/>
              <a:t>Click to edit Master text styles</a:t>
            </a:r>
          </a:p>
        </p:txBody>
      </p:sp>
      <p:sp>
        <p:nvSpPr>
          <p:cNvPr id="8" name="Title 1"/>
          <p:cNvSpPr>
            <a:spLocks noGrp="1"/>
          </p:cNvSpPr>
          <p:nvPr>
            <p:ph type="title"/>
          </p:nvPr>
        </p:nvSpPr>
        <p:spPr>
          <a:xfrm>
            <a:off x="804347" y="245538"/>
            <a:ext cx="8229586" cy="770462"/>
          </a:xfrm>
        </p:spPr>
        <p:txBody>
          <a:bodyPr/>
          <a:lstStyle>
            <a:lvl1pPr>
              <a:defRPr/>
            </a:lvl1pPr>
          </a:lstStyle>
          <a:p>
            <a:r>
              <a:rPr lang="en-US" smtClean="0"/>
              <a:t>Click to edit Master title style</a:t>
            </a:r>
            <a:endParaRPr lang="en-US" dirty="0"/>
          </a:p>
        </p:txBody>
      </p:sp>
      <p:sp>
        <p:nvSpPr>
          <p:cNvPr id="6" name="Picture Placeholder 11"/>
          <p:cNvSpPr>
            <a:spLocks noGrp="1"/>
          </p:cNvSpPr>
          <p:nvPr>
            <p:ph type="pic" sz="quarter" idx="13"/>
          </p:nvPr>
        </p:nvSpPr>
        <p:spPr>
          <a:xfrm>
            <a:off x="6351" y="1159936"/>
            <a:ext cx="2944368" cy="2971800"/>
          </a:xfrm>
          <a:ln>
            <a:noFill/>
          </a:ln>
          <a:effectLst>
            <a:reflection stA="30000" endPos="4000" dir="5400000" sy="-100000" algn="bl" rotWithShape="0"/>
          </a:effectLst>
        </p:spPr>
        <p:txBody>
          <a:bodyPr rtlCol="0" anchor="ctr">
            <a:noAutofit/>
          </a:bodyPr>
          <a:lstStyle>
            <a:lvl1pPr marL="0" indent="0" algn="ctr">
              <a:buNone/>
              <a:defRPr>
                <a:ln>
                  <a:noFill/>
                </a:ln>
                <a:solidFill>
                  <a:schemeClr val="tx1"/>
                </a:solidFill>
              </a:defRPr>
            </a:lvl1pPr>
          </a:lstStyle>
          <a:p>
            <a:pPr lvl="0"/>
            <a:r>
              <a:rPr lang="en-US" noProof="0" smtClean="0"/>
              <a:t>Click icon to add picture</a:t>
            </a:r>
            <a:endParaRPr lang="en-US" noProof="0" dirty="0"/>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w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3.pd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8.jpeg"/><Relationship Id="rId2" Type="http://schemas.openxmlformats.org/officeDocument/2006/relationships/slideLayout" Target="../slideLayouts/slideLayout24.xml"/><Relationship Id="rId16" Type="http://schemas.openxmlformats.org/officeDocument/2006/relationships/image" Target="../media/image2.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image" Target="../media/image9.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804862" y="246063"/>
            <a:ext cx="8229600" cy="406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804862" y="1524000"/>
            <a:ext cx="8229600" cy="29289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6148" name="Picture 20" descr="Oracle WHITE"/>
          <p:cNvPicPr>
            <a:picLocks noChangeArrowheads="1"/>
          </p:cNvPicPr>
          <p:nvPr/>
        </p:nvPicPr>
        <p:blipFill>
          <a:blip r:embed="rId24" cstate="print"/>
          <a:srcRect/>
          <a:stretch>
            <a:fillRect/>
          </a:stretch>
        </p:blipFill>
        <p:spPr bwMode="auto">
          <a:xfrm>
            <a:off x="8015289" y="4668838"/>
            <a:ext cx="704850" cy="88900"/>
          </a:xfrm>
          <a:prstGeom prst="rect">
            <a:avLst/>
          </a:prstGeom>
          <a:noFill/>
          <a:ln w="9525">
            <a:noFill/>
            <a:miter lim="800000"/>
            <a:headEnd/>
            <a:tailEnd/>
          </a:ln>
        </p:spPr>
      </p:pic>
      <p:grpSp>
        <p:nvGrpSpPr>
          <p:cNvPr id="6149" name="Group 4"/>
          <p:cNvGrpSpPr>
            <a:grpSpLocks/>
          </p:cNvGrpSpPr>
          <p:nvPr/>
        </p:nvGrpSpPr>
        <p:grpSpPr bwMode="auto">
          <a:xfrm>
            <a:off x="0" y="4629151"/>
            <a:ext cx="9144000" cy="168275"/>
            <a:chOff x="0" y="4629150"/>
            <a:chExt cx="9144000" cy="168275"/>
          </a:xfrm>
        </p:grpSpPr>
        <p:pic>
          <p:nvPicPr>
            <p:cNvPr id="6156" name="Picture 25" descr="Red Bar"/>
            <p:cNvPicPr>
              <a:picLocks noChangeAspect="1" noChangeArrowheads="1"/>
            </p:cNvPicPr>
            <p:nvPr/>
          </p:nvPicPr>
          <p:blipFill>
            <a:blip r:embed="rId25" cstate="print"/>
            <a:srcRect/>
            <a:stretch>
              <a:fillRect/>
            </a:stretch>
          </p:blipFill>
          <p:spPr bwMode="auto">
            <a:xfrm>
              <a:off x="0" y="4629150"/>
              <a:ext cx="9144000" cy="168275"/>
            </a:xfrm>
            <a:prstGeom prst="rect">
              <a:avLst/>
            </a:prstGeom>
            <a:solidFill>
              <a:schemeClr val="accent1"/>
            </a:solidFill>
            <a:ln w="9525">
              <a:noFill/>
              <a:miter lim="800000"/>
              <a:headEnd/>
              <a:tailEnd/>
            </a:ln>
          </p:spPr>
        </p:pic>
        <p:pic>
          <p:nvPicPr>
            <p:cNvPr id="6157" name="Picture 20" descr="Oracle WHITE"/>
            <p:cNvPicPr>
              <a:picLocks noChangeArrowheads="1"/>
            </p:cNvPicPr>
            <p:nvPr userDrawn="1"/>
          </p:nvPicPr>
          <p:blipFill>
            <a:blip r:embed="rId24" cstate="print"/>
            <a:srcRect/>
            <a:stretch>
              <a:fillRect/>
            </a:stretch>
          </p:blipFill>
          <p:spPr bwMode="auto">
            <a:xfrm>
              <a:off x="8015479" y="4668926"/>
              <a:ext cx="704056" cy="88722"/>
            </a:xfrm>
            <a:prstGeom prst="rect">
              <a:avLst/>
            </a:prstGeom>
            <a:noFill/>
            <a:ln w="9525">
              <a:noFill/>
              <a:miter lim="800000"/>
              <a:headEnd/>
              <a:tailEnd/>
            </a:ln>
          </p:spPr>
        </p:pic>
      </p:grpSp>
      <p:grpSp>
        <p:nvGrpSpPr>
          <p:cNvPr id="6150" name="Group 13"/>
          <p:cNvGrpSpPr>
            <a:grpSpLocks/>
          </p:cNvGrpSpPr>
          <p:nvPr/>
        </p:nvGrpSpPr>
        <p:grpSpPr bwMode="auto">
          <a:xfrm>
            <a:off x="598487" y="4913315"/>
            <a:ext cx="4584700" cy="219075"/>
            <a:chOff x="597807" y="4913790"/>
            <a:chExt cx="4584912" cy="219168"/>
          </a:xfrm>
        </p:grpSpPr>
        <p:sp>
          <p:nvSpPr>
            <p:cNvPr id="15" name="Text Box 14"/>
            <p:cNvSpPr txBox="1">
              <a:spLocks noChangeArrowheads="1"/>
            </p:cNvSpPr>
            <p:nvPr userDrawn="1"/>
          </p:nvSpPr>
          <p:spPr bwMode="auto">
            <a:xfrm>
              <a:off x="631146" y="4913790"/>
              <a:ext cx="2505191" cy="219168"/>
            </a:xfrm>
            <a:prstGeom prst="rect">
              <a:avLst/>
            </a:prstGeom>
            <a:noFill/>
            <a:ln>
              <a:noFill/>
            </a:ln>
            <a:extLst/>
          </p:spPr>
          <p:txBody>
            <a:bodyPr lIns="34523" tIns="17262" rIns="34523" bIns="17262"/>
            <a:lstStyle>
              <a:lvl1pPr defTabSz="342900" eaLnBrk="0" hangingPunct="0">
                <a:defRPr sz="2000">
                  <a:solidFill>
                    <a:schemeClr val="tx1"/>
                  </a:solidFill>
                  <a:latin typeface="Arial" charset="0"/>
                  <a:ea typeface="ＭＳ Ｐゴシック" pitchFamily="16" charset="-128"/>
                </a:defRPr>
              </a:lvl1pPr>
              <a:lvl2pPr marL="14224000" indent="-14052550" defTabSz="342900" eaLnBrk="0" hangingPunct="0">
                <a:defRPr sz="2000">
                  <a:solidFill>
                    <a:schemeClr val="tx1"/>
                  </a:solidFill>
                  <a:latin typeface="Arial" charset="0"/>
                  <a:ea typeface="ＭＳ Ｐゴシック" pitchFamily="16" charset="-128"/>
                </a:defRPr>
              </a:lvl2pPr>
              <a:lvl3pPr marL="19388138" indent="-19045238" defTabSz="342900" eaLnBrk="0" hangingPunct="0">
                <a:defRPr sz="2000">
                  <a:solidFill>
                    <a:schemeClr val="tx1"/>
                  </a:solidFill>
                  <a:latin typeface="Arial" charset="0"/>
                  <a:ea typeface="ＭＳ Ｐゴシック" pitchFamily="16" charset="-128"/>
                </a:defRPr>
              </a:lvl3pPr>
              <a:lvl4pPr eaLnBrk="0" hangingPunct="0">
                <a:defRPr sz="2000">
                  <a:solidFill>
                    <a:schemeClr val="tx1"/>
                  </a:solidFill>
                  <a:latin typeface="Arial" charset="0"/>
                  <a:ea typeface="ＭＳ Ｐゴシック" pitchFamily="16" charset="-128"/>
                </a:defRPr>
              </a:lvl4pPr>
              <a:lvl5pPr eaLnBrk="0" hangingPunct="0">
                <a:defRPr sz="2000">
                  <a:solidFill>
                    <a:schemeClr val="tx1"/>
                  </a:solidFill>
                  <a:latin typeface="Arial" charset="0"/>
                  <a:ea typeface="ＭＳ Ｐゴシック" pitchFamily="16" charset="-128"/>
                </a:defRPr>
              </a:lvl5pPr>
              <a:lvl6pPr marL="4572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6pPr>
              <a:lvl7pPr marL="9144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7pPr>
              <a:lvl8pPr marL="13716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8pPr>
              <a:lvl9pPr marL="18288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9pPr>
            </a:lstStyle>
            <a:p>
              <a:pPr defTabSz="342851" eaLnBrk="1" hangingPunct="1">
                <a:spcBef>
                  <a:spcPts val="0"/>
                </a:spcBef>
                <a:buClr>
                  <a:schemeClr val="accent1"/>
                </a:buClr>
                <a:buFont typeface="Arial"/>
                <a:buNone/>
                <a:defRPr/>
              </a:pPr>
              <a:r>
                <a:rPr lang="en-US" sz="600" dirty="0" smtClean="0">
                  <a:cs typeface="+mn-cs"/>
                </a:rPr>
                <a:t>Copyright © 2012, Oracle and/or its affiliates. All rights reserved.</a:t>
              </a:r>
            </a:p>
          </p:txBody>
        </p:sp>
        <p:cxnSp>
          <p:nvCxnSpPr>
            <p:cNvPr id="16" name="Straight Connector 15"/>
            <p:cNvCxnSpPr/>
            <p:nvPr userDrawn="1"/>
          </p:nvCxnSpPr>
          <p:spPr>
            <a:xfrm flipH="1">
              <a:off x="597807" y="4936024"/>
              <a:ext cx="1587" cy="96878"/>
            </a:xfrm>
            <a:prstGeom prst="line">
              <a:avLst/>
            </a:prstGeom>
            <a:ln w="6350" cmpd="sng">
              <a:solidFill>
                <a:schemeClr val="tx1"/>
              </a:solidFill>
            </a:ln>
          </p:spPr>
          <p:style>
            <a:lnRef idx="1">
              <a:schemeClr val="dk1"/>
            </a:lnRef>
            <a:fillRef idx="0">
              <a:schemeClr val="dk1"/>
            </a:fillRef>
            <a:effectRef idx="0">
              <a:schemeClr val="dk1"/>
            </a:effectRef>
            <a:fontRef idx="minor">
              <a:schemeClr val="tx1"/>
            </a:fontRef>
          </p:style>
        </p:cxnSp>
        <p:sp>
          <p:nvSpPr>
            <p:cNvPr id="17" name="Text Box 14"/>
            <p:cNvSpPr txBox="1">
              <a:spLocks noChangeArrowheads="1"/>
            </p:cNvSpPr>
            <p:nvPr userDrawn="1"/>
          </p:nvSpPr>
          <p:spPr bwMode="auto">
            <a:xfrm>
              <a:off x="2923602" y="4913790"/>
              <a:ext cx="2259117" cy="219168"/>
            </a:xfrm>
            <a:prstGeom prst="rect">
              <a:avLst/>
            </a:prstGeom>
            <a:noFill/>
            <a:ln>
              <a:noFill/>
            </a:ln>
            <a:extLst/>
          </p:spPr>
          <p:txBody>
            <a:bodyPr lIns="34523" tIns="17262" rIns="34523" bIns="17262"/>
            <a:lstStyle>
              <a:lvl1pPr defTabSz="342900" eaLnBrk="0" hangingPunct="0">
                <a:defRPr sz="2000">
                  <a:solidFill>
                    <a:schemeClr val="tx1"/>
                  </a:solidFill>
                  <a:latin typeface="Arial" charset="0"/>
                  <a:ea typeface="ＭＳ Ｐゴシック" pitchFamily="16" charset="-128"/>
                </a:defRPr>
              </a:lvl1pPr>
              <a:lvl2pPr marL="14224000" indent="-14052550" defTabSz="342900" eaLnBrk="0" hangingPunct="0">
                <a:defRPr sz="2000">
                  <a:solidFill>
                    <a:schemeClr val="tx1"/>
                  </a:solidFill>
                  <a:latin typeface="Arial" charset="0"/>
                  <a:ea typeface="ＭＳ Ｐゴシック" pitchFamily="16" charset="-128"/>
                </a:defRPr>
              </a:lvl2pPr>
              <a:lvl3pPr marL="19388138" indent="-19045238" defTabSz="342900" eaLnBrk="0" hangingPunct="0">
                <a:defRPr sz="2000">
                  <a:solidFill>
                    <a:schemeClr val="tx1"/>
                  </a:solidFill>
                  <a:latin typeface="Arial" charset="0"/>
                  <a:ea typeface="ＭＳ Ｐゴシック" pitchFamily="16" charset="-128"/>
                </a:defRPr>
              </a:lvl3pPr>
              <a:lvl4pPr eaLnBrk="0" hangingPunct="0">
                <a:defRPr sz="2000">
                  <a:solidFill>
                    <a:schemeClr val="tx1"/>
                  </a:solidFill>
                  <a:latin typeface="Arial" charset="0"/>
                  <a:ea typeface="ＭＳ Ｐゴシック" pitchFamily="16" charset="-128"/>
                </a:defRPr>
              </a:lvl4pPr>
              <a:lvl5pPr eaLnBrk="0" hangingPunct="0">
                <a:defRPr sz="2000">
                  <a:solidFill>
                    <a:schemeClr val="tx1"/>
                  </a:solidFill>
                  <a:latin typeface="Arial" charset="0"/>
                  <a:ea typeface="ＭＳ Ｐゴシック" pitchFamily="16" charset="-128"/>
                </a:defRPr>
              </a:lvl5pPr>
              <a:lvl6pPr marL="4572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6pPr>
              <a:lvl7pPr marL="9144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7pPr>
              <a:lvl8pPr marL="13716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8pPr>
              <a:lvl9pPr marL="1828800" eaLnBrk="0" fontAlgn="base" hangingPunct="0">
                <a:lnSpc>
                  <a:spcPct val="90000"/>
                </a:lnSpc>
                <a:spcBef>
                  <a:spcPct val="50000"/>
                </a:spcBef>
                <a:spcAft>
                  <a:spcPct val="0"/>
                </a:spcAft>
                <a:defRPr sz="2000">
                  <a:solidFill>
                    <a:schemeClr val="tx1"/>
                  </a:solidFill>
                  <a:latin typeface="Arial" charset="0"/>
                  <a:ea typeface="ＭＳ Ｐゴシック" pitchFamily="16" charset="-128"/>
                </a:defRPr>
              </a:lvl9pPr>
            </a:lstStyle>
            <a:p>
              <a:pPr defTabSz="342851" eaLnBrk="1" hangingPunct="1">
                <a:spcBef>
                  <a:spcPts val="0"/>
                </a:spcBef>
                <a:buClr>
                  <a:schemeClr val="accent1"/>
                </a:buClr>
                <a:buFont typeface="Arial"/>
                <a:buNone/>
                <a:defRPr/>
              </a:pPr>
              <a:endParaRPr lang="en-US" sz="800" dirty="0" smtClean="0">
                <a:cs typeface="+mn-cs"/>
              </a:endParaRPr>
            </a:p>
          </p:txBody>
        </p:sp>
        <p:cxnSp>
          <p:nvCxnSpPr>
            <p:cNvPr id="19" name="Straight Connector 18"/>
            <p:cNvCxnSpPr/>
            <p:nvPr userDrawn="1"/>
          </p:nvCxnSpPr>
          <p:spPr>
            <a:xfrm flipH="1">
              <a:off x="2893438" y="4936024"/>
              <a:ext cx="1587" cy="96878"/>
            </a:xfrm>
            <a:prstGeom prst="line">
              <a:avLst/>
            </a:prstGeom>
            <a:ln w="6350" cmpd="sng">
              <a:solidFill>
                <a:schemeClr val="tx1"/>
              </a:solidFill>
            </a:ln>
          </p:spPr>
          <p:style>
            <a:lnRef idx="1">
              <a:schemeClr val="dk1"/>
            </a:lnRef>
            <a:fillRef idx="0">
              <a:schemeClr val="dk1"/>
            </a:fillRef>
            <a:effectRef idx="0">
              <a:schemeClr val="dk1"/>
            </a:effectRef>
            <a:fontRef idx="minor">
              <a:schemeClr val="tx1"/>
            </a:fontRef>
          </p:style>
        </p:cxnSp>
      </p:grpSp>
      <p:sp>
        <p:nvSpPr>
          <p:cNvPr id="20" name="Rectangle 19"/>
          <p:cNvSpPr/>
          <p:nvPr/>
        </p:nvSpPr>
        <p:spPr>
          <a:xfrm>
            <a:off x="356299" y="4883150"/>
            <a:ext cx="278705" cy="184666"/>
          </a:xfrm>
          <a:prstGeom prst="rect">
            <a:avLst/>
          </a:prstGeom>
        </p:spPr>
        <p:txBody>
          <a:bodyPr wrap="none">
            <a:spAutoFit/>
          </a:bodyPr>
          <a:lstStyle/>
          <a:p>
            <a:pPr algn="r" fontAlgn="auto">
              <a:spcBef>
                <a:spcPts val="0"/>
              </a:spcBef>
              <a:spcAft>
                <a:spcPts val="0"/>
              </a:spcAft>
              <a:defRPr/>
            </a:pPr>
            <a:fld id="{24ECCFD4-8FDC-4639-BFFB-8C4C46B9609A}" type="slidenum">
              <a:rPr lang="en-US" sz="600">
                <a:latin typeface="+mn-lt"/>
                <a:cs typeface="+mn-cs"/>
              </a:rPr>
              <a:pPr algn="r" fontAlgn="auto">
                <a:spcBef>
                  <a:spcPts val="0"/>
                </a:spcBef>
                <a:spcAft>
                  <a:spcPts val="0"/>
                </a:spcAft>
                <a:defRPr/>
              </a:pPr>
              <a:t>‹#›</a:t>
            </a:fld>
            <a:endParaRPr lang="en-US" sz="600" dirty="0">
              <a:latin typeface="+mn-lt"/>
              <a:cs typeface="+mn-cs"/>
            </a:endParaRPr>
          </a:p>
        </p:txBody>
      </p:sp>
      <p:pic>
        <p:nvPicPr>
          <p:cNvPr id="14" name="Picture 13" descr="rwp3.png"/>
          <p:cNvPicPr>
            <a:picLocks noChangeAspect="1"/>
          </p:cNvPicPr>
          <p:nvPr userDrawn="1"/>
        </p:nvPicPr>
        <p:blipFill>
          <a:blip r:embed="rId26"/>
          <a:stretch>
            <a:fillRect/>
          </a:stretch>
        </p:blipFill>
        <p:spPr>
          <a:xfrm>
            <a:off x="7585515" y="0"/>
            <a:ext cx="1558485" cy="834705"/>
          </a:xfrm>
          <a:prstGeom prst="rect">
            <a:avLst/>
          </a:prstGeom>
        </p:spPr>
      </p:pic>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Lst>
  <p:transition spd="med">
    <p:fade/>
  </p:transition>
  <p:timing>
    <p:tnLst>
      <p:par>
        <p:cTn id="1" dur="indefinite" restart="never" nodeType="tmRoot"/>
      </p:par>
    </p:tnLst>
  </p:timing>
  <p:hf hdr="0" ftr="0" dt="0"/>
  <p:txStyles>
    <p:titleStyle>
      <a:lvl1pPr algn="l" rtl="0" fontAlgn="base">
        <a:lnSpc>
          <a:spcPct val="90000"/>
        </a:lnSpc>
        <a:spcBef>
          <a:spcPct val="0"/>
        </a:spcBef>
        <a:spcAft>
          <a:spcPct val="0"/>
        </a:spcAft>
        <a:defRPr sz="2800" b="1" kern="1200">
          <a:solidFill>
            <a:schemeClr val="tx1"/>
          </a:solidFill>
          <a:latin typeface="Arial" pitchFamily="34" charset="0"/>
          <a:ea typeface="+mj-ea"/>
          <a:cs typeface="Arial" pitchFamily="34" charset="0"/>
        </a:defRPr>
      </a:lvl1pPr>
      <a:lvl2pPr algn="l" rtl="0" fontAlgn="base">
        <a:lnSpc>
          <a:spcPct val="90000"/>
        </a:lnSpc>
        <a:spcBef>
          <a:spcPct val="0"/>
        </a:spcBef>
        <a:spcAft>
          <a:spcPct val="0"/>
        </a:spcAft>
        <a:defRPr sz="2800" b="1">
          <a:solidFill>
            <a:schemeClr val="tx1"/>
          </a:solidFill>
          <a:latin typeface="Arial" pitchFamily="34" charset="0"/>
          <a:cs typeface="Arial" pitchFamily="34" charset="0"/>
        </a:defRPr>
      </a:lvl2pPr>
      <a:lvl3pPr algn="l" rtl="0" fontAlgn="base">
        <a:lnSpc>
          <a:spcPct val="90000"/>
        </a:lnSpc>
        <a:spcBef>
          <a:spcPct val="0"/>
        </a:spcBef>
        <a:spcAft>
          <a:spcPct val="0"/>
        </a:spcAft>
        <a:defRPr sz="2800" b="1">
          <a:solidFill>
            <a:schemeClr val="tx1"/>
          </a:solidFill>
          <a:latin typeface="Arial" pitchFamily="34" charset="0"/>
          <a:cs typeface="Arial" pitchFamily="34" charset="0"/>
        </a:defRPr>
      </a:lvl3pPr>
      <a:lvl4pPr algn="l" rtl="0" fontAlgn="base">
        <a:lnSpc>
          <a:spcPct val="90000"/>
        </a:lnSpc>
        <a:spcBef>
          <a:spcPct val="0"/>
        </a:spcBef>
        <a:spcAft>
          <a:spcPct val="0"/>
        </a:spcAft>
        <a:defRPr sz="2800" b="1">
          <a:solidFill>
            <a:schemeClr val="tx1"/>
          </a:solidFill>
          <a:latin typeface="Arial" pitchFamily="34" charset="0"/>
          <a:cs typeface="Arial" pitchFamily="34" charset="0"/>
        </a:defRPr>
      </a:lvl4pPr>
      <a:lvl5pPr algn="l" rtl="0" fontAlgn="base">
        <a:lnSpc>
          <a:spcPct val="90000"/>
        </a:lnSpc>
        <a:spcBef>
          <a:spcPct val="0"/>
        </a:spcBef>
        <a:spcAft>
          <a:spcPct val="0"/>
        </a:spcAft>
        <a:defRPr sz="2800" b="1">
          <a:solidFill>
            <a:schemeClr val="tx1"/>
          </a:solidFill>
          <a:latin typeface="Arial" pitchFamily="34" charset="0"/>
          <a:cs typeface="Arial" pitchFamily="34" charset="0"/>
        </a:defRPr>
      </a:lvl5pPr>
      <a:lvl6pPr marL="457200" algn="l" rtl="0" eaLnBrk="1" fontAlgn="base" hangingPunct="1">
        <a:lnSpc>
          <a:spcPct val="90000"/>
        </a:lnSpc>
        <a:spcBef>
          <a:spcPct val="0"/>
        </a:spcBef>
        <a:spcAft>
          <a:spcPct val="0"/>
        </a:spcAft>
        <a:defRPr sz="2800" b="1">
          <a:solidFill>
            <a:schemeClr val="tx1"/>
          </a:solidFill>
          <a:latin typeface="Arial" pitchFamily="34" charset="0"/>
          <a:cs typeface="Arial" pitchFamily="34" charset="0"/>
        </a:defRPr>
      </a:lvl6pPr>
      <a:lvl7pPr marL="914400" algn="l" rtl="0" eaLnBrk="1" fontAlgn="base" hangingPunct="1">
        <a:lnSpc>
          <a:spcPct val="90000"/>
        </a:lnSpc>
        <a:spcBef>
          <a:spcPct val="0"/>
        </a:spcBef>
        <a:spcAft>
          <a:spcPct val="0"/>
        </a:spcAft>
        <a:defRPr sz="2800" b="1">
          <a:solidFill>
            <a:schemeClr val="tx1"/>
          </a:solidFill>
          <a:latin typeface="Arial" pitchFamily="34" charset="0"/>
          <a:cs typeface="Arial" pitchFamily="34" charset="0"/>
        </a:defRPr>
      </a:lvl7pPr>
      <a:lvl8pPr marL="1371600" algn="l" rtl="0" eaLnBrk="1" fontAlgn="base" hangingPunct="1">
        <a:lnSpc>
          <a:spcPct val="90000"/>
        </a:lnSpc>
        <a:spcBef>
          <a:spcPct val="0"/>
        </a:spcBef>
        <a:spcAft>
          <a:spcPct val="0"/>
        </a:spcAft>
        <a:defRPr sz="2800" b="1">
          <a:solidFill>
            <a:schemeClr val="tx1"/>
          </a:solidFill>
          <a:latin typeface="Arial" pitchFamily="34" charset="0"/>
          <a:cs typeface="Arial" pitchFamily="34" charset="0"/>
        </a:defRPr>
      </a:lvl8pPr>
      <a:lvl9pPr marL="1828800" algn="l" rtl="0" eaLnBrk="1" fontAlgn="base" hangingPunct="1">
        <a:lnSpc>
          <a:spcPct val="90000"/>
        </a:lnSpc>
        <a:spcBef>
          <a:spcPct val="0"/>
        </a:spcBef>
        <a:spcAft>
          <a:spcPct val="0"/>
        </a:spcAft>
        <a:defRPr sz="2800" b="1">
          <a:solidFill>
            <a:schemeClr val="tx1"/>
          </a:solidFill>
          <a:latin typeface="Arial" pitchFamily="34" charset="0"/>
          <a:cs typeface="Arial" pitchFamily="34" charset="0"/>
        </a:defRPr>
      </a:lvl9pPr>
    </p:titleStyle>
    <p:bodyStyle>
      <a:lvl1pPr marL="228600" indent="-168275" algn="l" defTabSz="228600" rtl="0" fontAlgn="base">
        <a:spcBef>
          <a:spcPct val="0"/>
        </a:spcBef>
        <a:spcAft>
          <a:spcPts val="600"/>
        </a:spcAft>
        <a:buClr>
          <a:srgbClr val="FF0000"/>
        </a:buClr>
        <a:buSzPct val="85000"/>
        <a:buFont typeface="Wingdings" pitchFamily="2" charset="2"/>
        <a:buChar char="§"/>
        <a:defRPr sz="2000" kern="1200">
          <a:solidFill>
            <a:schemeClr val="tx1"/>
          </a:solidFill>
          <a:latin typeface="Arial" pitchFamily="34" charset="0"/>
          <a:ea typeface="+mn-ea"/>
          <a:cs typeface="Arial" pitchFamily="34" charset="0"/>
        </a:defRPr>
      </a:lvl1pPr>
      <a:lvl2pPr marL="631825" indent="-228600" algn="l" defTabSz="228600" rtl="0" fontAlgn="base">
        <a:spcBef>
          <a:spcPct val="0"/>
        </a:spcBef>
        <a:spcAft>
          <a:spcPts val="600"/>
        </a:spcAft>
        <a:buSzPct val="85000"/>
        <a:buFont typeface="Arial" pitchFamily="34" charset="0"/>
        <a:buChar char="–"/>
        <a:defRPr kern="1200">
          <a:solidFill>
            <a:schemeClr val="tx1"/>
          </a:solidFill>
          <a:latin typeface="Arial" pitchFamily="34" charset="0"/>
          <a:ea typeface="+mn-ea"/>
          <a:cs typeface="Arial" pitchFamily="34" charset="0"/>
        </a:defRPr>
      </a:lvl2pPr>
      <a:lvl3pPr marL="974725" indent="-174625" algn="l" defTabSz="228600" rtl="0" fontAlgn="base">
        <a:spcBef>
          <a:spcPct val="0"/>
        </a:spcBef>
        <a:spcAft>
          <a:spcPts val="600"/>
        </a:spcAft>
        <a:buClr>
          <a:srgbClr val="FF0000"/>
        </a:buClr>
        <a:buSzPct val="85000"/>
        <a:buFont typeface="Wingdings" pitchFamily="2" charset="2"/>
        <a:buChar char="§"/>
        <a:defRPr kern="1200">
          <a:solidFill>
            <a:schemeClr val="tx1"/>
          </a:solidFill>
          <a:latin typeface="Arial" pitchFamily="34" charset="0"/>
          <a:ea typeface="+mn-ea"/>
          <a:cs typeface="Arial" pitchFamily="34" charset="0"/>
        </a:defRPr>
      </a:lvl3pPr>
      <a:lvl4pPr marL="1431925" indent="-228600" algn="l" defTabSz="228600" rtl="0" fontAlgn="base">
        <a:spcBef>
          <a:spcPct val="0"/>
        </a:spcBef>
        <a:spcAft>
          <a:spcPts val="600"/>
        </a:spcAft>
        <a:buSzPct val="85000"/>
        <a:buFont typeface="Arial" pitchFamily="34" charset="0"/>
        <a:buChar char="–"/>
        <a:defRPr kern="1200">
          <a:solidFill>
            <a:schemeClr val="tx1"/>
          </a:solidFill>
          <a:latin typeface="Arial" pitchFamily="34" charset="0"/>
          <a:ea typeface="+mn-ea"/>
          <a:cs typeface="Arial" pitchFamily="34" charset="0"/>
        </a:defRPr>
      </a:lvl4pPr>
      <a:lvl5pPr marL="1828800" indent="-168275" algn="l" rtl="0" fontAlgn="base">
        <a:spcBef>
          <a:spcPct val="0"/>
        </a:spcBef>
        <a:spcAft>
          <a:spcPts val="600"/>
        </a:spcAft>
        <a:buClr>
          <a:srgbClr val="FF0000"/>
        </a:buClr>
        <a:buFont typeface="Arial" pitchFamily="34" charset="0"/>
        <a:buChar char="»"/>
        <a:defRPr sz="1400" kern="1200">
          <a:solidFill>
            <a:schemeClr val="tx2"/>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5" descr="Red Bar"/>
          <p:cNvPicPr>
            <a:picLocks noChangeAspect="1" noChangeArrowheads="1"/>
          </p:cNvPicPr>
          <p:nvPr userDrawn="1"/>
        </p:nvPicPr>
        <p:blipFill>
          <a:blip r:embed="rId16"/>
          <a:srcRect/>
          <a:stretch>
            <a:fillRect/>
          </a:stretch>
        </p:blipFill>
        <p:spPr bwMode="auto">
          <a:xfrm>
            <a:off x="0" y="4629150"/>
            <a:ext cx="9144000" cy="169069"/>
          </a:xfrm>
          <a:prstGeom prst="rect">
            <a:avLst/>
          </a:prstGeom>
          <a:noFill/>
          <a:ln w="9525">
            <a:noFill/>
            <a:miter lim="800000"/>
            <a:headEnd/>
            <a:tailEnd/>
          </a:ln>
        </p:spPr>
      </p:pic>
      <p:pic>
        <p:nvPicPr>
          <p:cNvPr id="1027" name="Picture 24" descr="Small Red Square"/>
          <p:cNvPicPr>
            <a:picLocks noChangeAspect="1" noChangeArrowheads="1"/>
          </p:cNvPicPr>
          <p:nvPr userDrawn="1"/>
        </p:nvPicPr>
        <p:blipFill>
          <a:blip r:embed="rId17"/>
          <a:srcRect/>
          <a:stretch>
            <a:fillRect/>
          </a:stretch>
        </p:blipFill>
        <p:spPr bwMode="auto">
          <a:xfrm>
            <a:off x="1" y="0"/>
            <a:ext cx="688975" cy="514350"/>
          </a:xfrm>
          <a:prstGeom prst="rect">
            <a:avLst/>
          </a:prstGeom>
          <a:noFill/>
          <a:ln w="9525">
            <a:noFill/>
            <a:miter lim="800000"/>
            <a:headEnd/>
            <a:tailEnd/>
          </a:ln>
        </p:spPr>
      </p:pic>
      <p:sp>
        <p:nvSpPr>
          <p:cNvPr id="1028" name="Rectangle 7"/>
          <p:cNvSpPr>
            <a:spLocks noGrp="1" noChangeArrowheads="1"/>
          </p:cNvSpPr>
          <p:nvPr>
            <p:ph type="body" idx="1"/>
          </p:nvPr>
        </p:nvSpPr>
        <p:spPr bwMode="auto">
          <a:xfrm>
            <a:off x="876300" y="1200150"/>
            <a:ext cx="7537450" cy="32575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8"/>
          <p:cNvSpPr>
            <a:spLocks noGrp="1" noChangeArrowheads="1"/>
          </p:cNvSpPr>
          <p:nvPr>
            <p:ph type="title"/>
          </p:nvPr>
        </p:nvSpPr>
        <p:spPr bwMode="auto">
          <a:xfrm>
            <a:off x="889000" y="291703"/>
            <a:ext cx="7581900" cy="64293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33" name="Rectangle 9"/>
          <p:cNvSpPr>
            <a:spLocks noChangeArrowheads="1"/>
          </p:cNvSpPr>
          <p:nvPr userDrawn="1"/>
        </p:nvSpPr>
        <p:spPr bwMode="auto">
          <a:xfrm>
            <a:off x="0" y="4629150"/>
            <a:ext cx="9144000" cy="228600"/>
          </a:xfrm>
          <a:prstGeom prst="rect">
            <a:avLst/>
          </a:prstGeom>
          <a:noFill/>
          <a:ln w="9525">
            <a:noFill/>
            <a:miter lim="800000"/>
            <a:headEnd type="none" w="sm" len="sm"/>
            <a:tailEnd type="none" w="sm" len="sm"/>
          </a:ln>
          <a:effectLst/>
        </p:spPr>
        <p:txBody>
          <a:bodyPr wrap="none" anchor="ctr">
            <a:prstTxWarp prst="textNoShape">
              <a:avLst/>
            </a:prstTxWarp>
          </a:bodyPr>
          <a:lstStyle/>
          <a:p>
            <a:pPr algn="ctr">
              <a:lnSpc>
                <a:spcPct val="90000"/>
              </a:lnSpc>
              <a:spcBef>
                <a:spcPct val="50000"/>
              </a:spcBef>
              <a:buClr>
                <a:srgbClr val="667263"/>
              </a:buClr>
              <a:defRPr/>
            </a:pPr>
            <a:endParaRPr lang="en-US" sz="2000" b="1">
              <a:solidFill>
                <a:srgbClr val="000000"/>
              </a:solidFill>
              <a:latin typeface="Arial" pitchFamily="-105" charset="0"/>
              <a:cs typeface="+mn-cs"/>
            </a:endParaRPr>
          </a:p>
        </p:txBody>
      </p:sp>
      <p:pic>
        <p:nvPicPr>
          <p:cNvPr id="1031" name="Picture 20" descr="Oracle WHITE"/>
          <p:cNvPicPr>
            <a:picLocks noChangeAspect="1" noChangeArrowheads="1"/>
          </p:cNvPicPr>
          <p:nvPr userDrawn="1"/>
        </p:nvPicPr>
        <mc:AlternateContent xmlns:mc="http://schemas.openxmlformats.org/markup-compatibility/2006">
          <mc:Choice xmlns:ma="http://schemas.microsoft.com/office/mac/drawingml/2008/main" xmlns:mv="urn:schemas-microsoft-com:mac:vml" xmlns="" Requires="ma">
            <p:blipFill>
              <a:blip r:embed="rId18"/>
              <a:srcRect/>
              <a:stretch>
                <a:fillRect/>
              </a:stretch>
            </p:blipFill>
          </mc:Choice>
          <mc:Fallback>
            <p:blipFill>
              <a:blip r:embed="rId19"/>
              <a:srcRect/>
              <a:stretch>
                <a:fillRect/>
              </a:stretch>
            </p:blipFill>
          </mc:Fallback>
        </mc:AlternateContent>
        <p:spPr bwMode="auto">
          <a:xfrm>
            <a:off x="7620000" y="4669632"/>
            <a:ext cx="947738" cy="89297"/>
          </a:xfrm>
          <a:prstGeom prst="rect">
            <a:avLst/>
          </a:prstGeom>
          <a:noFill/>
          <a:ln w="9525">
            <a:noFill/>
            <a:miter lim="800000"/>
            <a:headEnd/>
            <a:tailEnd/>
          </a:ln>
        </p:spPr>
      </p:pic>
      <p:sp>
        <p:nvSpPr>
          <p:cNvPr id="1047" name="Rectangle 23"/>
          <p:cNvSpPr>
            <a:spLocks noGrp="1" noChangeArrowheads="1"/>
          </p:cNvSpPr>
          <p:nvPr>
            <p:ph type="ftr" sz="quarter" idx="3"/>
          </p:nvPr>
        </p:nvSpPr>
        <p:spPr bwMode="auto">
          <a:xfrm>
            <a:off x="152400" y="4914900"/>
            <a:ext cx="8839200" cy="1143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eaLnBrk="0" hangingPunct="0">
              <a:lnSpc>
                <a:spcPct val="100000"/>
              </a:lnSpc>
              <a:spcBef>
                <a:spcPct val="0"/>
              </a:spcBef>
              <a:buClrTx/>
              <a:defRPr sz="900" b="0">
                <a:latin typeface="Arial" pitchFamily="-105" charset="0"/>
              </a:defRPr>
            </a:lvl1pPr>
          </a:lstStyle>
          <a:p>
            <a:pPr>
              <a:defRPr/>
            </a:pPr>
            <a:endParaRPr lang="en-US">
              <a:solidFill>
                <a:srgbClr val="000000"/>
              </a:solidFill>
              <a:cs typeface="+mn-cs"/>
            </a:endParaRPr>
          </a:p>
        </p:txBody>
      </p:sp>
    </p:spTree>
    <p:extLst>
      <p:ext uri="{BB962C8B-B14F-4D97-AF65-F5344CB8AC3E}">
        <p14:creationId xmlns:p14="http://schemas.microsoft.com/office/powerpoint/2010/main" val="218306528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Lst>
  <p:transition>
    <p:wipe dir="r"/>
  </p:transition>
  <p:txStyles>
    <p:titleStyle>
      <a:lvl1pPr algn="l" rtl="0" eaLnBrk="0" fontAlgn="base" hangingPunct="0">
        <a:spcBef>
          <a:spcPct val="0"/>
        </a:spcBef>
        <a:spcAft>
          <a:spcPct val="0"/>
        </a:spcAft>
        <a:defRPr sz="2400" b="1">
          <a:solidFill>
            <a:schemeClr val="tx1"/>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2400" b="1">
          <a:solidFill>
            <a:schemeClr val="tx1"/>
          </a:solidFill>
          <a:latin typeface="Arial"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2400" b="1">
          <a:solidFill>
            <a:schemeClr val="tx1"/>
          </a:solidFill>
          <a:latin typeface="Arial"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2400" b="1">
          <a:solidFill>
            <a:schemeClr val="tx1"/>
          </a:solidFill>
          <a:latin typeface="Arial"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2400" b="1">
          <a:solidFill>
            <a:schemeClr val="tx1"/>
          </a:solidFill>
          <a:latin typeface="Arial" pitchFamily="-105" charset="0"/>
          <a:ea typeface="ＭＳ Ｐゴシック" pitchFamily="-105" charset="-128"/>
          <a:cs typeface="ＭＳ Ｐゴシック" pitchFamily="-105" charset="-128"/>
        </a:defRPr>
      </a:lvl5pPr>
      <a:lvl6pPr marL="457200" algn="l" rtl="0" fontAlgn="base">
        <a:spcBef>
          <a:spcPct val="0"/>
        </a:spcBef>
        <a:spcAft>
          <a:spcPct val="0"/>
        </a:spcAft>
        <a:defRPr sz="2400" b="1">
          <a:solidFill>
            <a:schemeClr val="tx1"/>
          </a:solidFill>
          <a:latin typeface="Arial" pitchFamily="-105" charset="0"/>
        </a:defRPr>
      </a:lvl6pPr>
      <a:lvl7pPr marL="914400" algn="l" rtl="0" fontAlgn="base">
        <a:spcBef>
          <a:spcPct val="0"/>
        </a:spcBef>
        <a:spcAft>
          <a:spcPct val="0"/>
        </a:spcAft>
        <a:defRPr sz="2400" b="1">
          <a:solidFill>
            <a:schemeClr val="tx1"/>
          </a:solidFill>
          <a:latin typeface="Arial" pitchFamily="-105" charset="0"/>
        </a:defRPr>
      </a:lvl7pPr>
      <a:lvl8pPr marL="1371600" algn="l" rtl="0" fontAlgn="base">
        <a:spcBef>
          <a:spcPct val="0"/>
        </a:spcBef>
        <a:spcAft>
          <a:spcPct val="0"/>
        </a:spcAft>
        <a:defRPr sz="2400" b="1">
          <a:solidFill>
            <a:schemeClr val="tx1"/>
          </a:solidFill>
          <a:latin typeface="Arial" pitchFamily="-105" charset="0"/>
        </a:defRPr>
      </a:lvl8pPr>
      <a:lvl9pPr marL="1828800" algn="l" rtl="0" fontAlgn="base">
        <a:spcBef>
          <a:spcPct val="0"/>
        </a:spcBef>
        <a:spcAft>
          <a:spcPct val="0"/>
        </a:spcAft>
        <a:defRPr sz="2400" b="1">
          <a:solidFill>
            <a:schemeClr val="tx1"/>
          </a:solidFill>
          <a:latin typeface="Arial" pitchFamily="-105" charset="0"/>
        </a:defRPr>
      </a:lvl9pPr>
    </p:titleStyle>
    <p:bodyStyle>
      <a:lvl1pPr marL="227013" indent="-227013" algn="l" rtl="0" eaLnBrk="0" fontAlgn="base" hangingPunct="0">
        <a:spcBef>
          <a:spcPct val="20000"/>
        </a:spcBef>
        <a:spcAft>
          <a:spcPct val="0"/>
        </a:spcAft>
        <a:buClr>
          <a:schemeClr val="tx2"/>
        </a:buClr>
        <a:buFont typeface="Times" charset="0"/>
        <a:buChar char="•"/>
        <a:defRPr sz="2400">
          <a:solidFill>
            <a:schemeClr val="tx1"/>
          </a:solidFill>
          <a:latin typeface="+mn-lt"/>
          <a:ea typeface="ＭＳ Ｐゴシック" pitchFamily="-105" charset="-128"/>
          <a:cs typeface="ＭＳ Ｐゴシック" pitchFamily="-105" charset="-128"/>
        </a:defRPr>
      </a:lvl1pPr>
      <a:lvl2pPr marL="569913" indent="-228600" algn="l" rtl="0" eaLnBrk="0" fontAlgn="base" hangingPunct="0">
        <a:spcBef>
          <a:spcPct val="20000"/>
        </a:spcBef>
        <a:spcAft>
          <a:spcPct val="0"/>
        </a:spcAft>
        <a:buClr>
          <a:schemeClr val="bg2"/>
        </a:buClr>
        <a:buFont typeface="Times" charset="0"/>
        <a:buChar char="–"/>
        <a:defRPr sz="2000">
          <a:solidFill>
            <a:schemeClr val="tx1"/>
          </a:solidFill>
          <a:latin typeface="+mn-lt"/>
          <a:ea typeface="ＭＳ Ｐゴシック" pitchFamily="-105" charset="-128"/>
        </a:defRPr>
      </a:lvl2pPr>
      <a:lvl3pPr marL="914400" indent="-230188" algn="l" rtl="0" eaLnBrk="0" fontAlgn="base" hangingPunct="0">
        <a:spcBef>
          <a:spcPct val="20000"/>
        </a:spcBef>
        <a:spcAft>
          <a:spcPct val="0"/>
        </a:spcAft>
        <a:buClr>
          <a:schemeClr val="tx2"/>
        </a:buClr>
        <a:buFont typeface="Times" charset="0"/>
        <a:buChar char="•"/>
        <a:defRPr sz="2000">
          <a:solidFill>
            <a:schemeClr val="tx1"/>
          </a:solidFill>
          <a:latin typeface="+mn-lt"/>
          <a:ea typeface="ＭＳ Ｐゴシック" pitchFamily="-105" charset="-128"/>
        </a:defRPr>
      </a:lvl3pPr>
      <a:lvl4pPr marL="1258888" indent="-230188" algn="l" rtl="0" eaLnBrk="0" fontAlgn="base" hangingPunct="0">
        <a:spcBef>
          <a:spcPct val="20000"/>
        </a:spcBef>
        <a:spcAft>
          <a:spcPct val="0"/>
        </a:spcAft>
        <a:buClr>
          <a:schemeClr val="bg2"/>
        </a:buClr>
        <a:buFont typeface="Times" charset="0"/>
        <a:buChar char="–"/>
        <a:defRPr sz="2000">
          <a:solidFill>
            <a:schemeClr val="tx1"/>
          </a:solidFill>
          <a:latin typeface="+mn-lt"/>
          <a:ea typeface="ＭＳ Ｐゴシック" pitchFamily="-105" charset="-128"/>
        </a:defRPr>
      </a:lvl4pPr>
      <a:lvl5pPr marL="1601788" indent="-228600" algn="l" rtl="0" eaLnBrk="0" fontAlgn="base" hangingPunct="0">
        <a:spcBef>
          <a:spcPct val="20000"/>
        </a:spcBef>
        <a:spcAft>
          <a:spcPct val="0"/>
        </a:spcAft>
        <a:buClr>
          <a:schemeClr val="tx2"/>
        </a:buClr>
        <a:buFont typeface="Times" charset="0"/>
        <a:buChar char="•"/>
        <a:defRPr sz="2000">
          <a:solidFill>
            <a:schemeClr val="tx1"/>
          </a:solidFill>
          <a:latin typeface="+mn-lt"/>
          <a:ea typeface="ＭＳ Ｐゴシック" pitchFamily="-105" charset="-128"/>
        </a:defRPr>
      </a:lvl5pPr>
      <a:lvl6pPr marL="2058988" indent="-228600" algn="l" rtl="0" fontAlgn="base">
        <a:spcBef>
          <a:spcPct val="20000"/>
        </a:spcBef>
        <a:spcAft>
          <a:spcPct val="0"/>
        </a:spcAft>
        <a:buClr>
          <a:schemeClr val="tx2"/>
        </a:buClr>
        <a:buFont typeface="Times" pitchFamily="-105" charset="0"/>
        <a:buChar char="•"/>
        <a:defRPr sz="2000">
          <a:solidFill>
            <a:schemeClr val="tx1"/>
          </a:solidFill>
          <a:latin typeface="+mn-lt"/>
          <a:ea typeface="ＭＳ Ｐゴシック" pitchFamily="-105" charset="-128"/>
        </a:defRPr>
      </a:lvl6pPr>
      <a:lvl7pPr marL="2516188" indent="-228600" algn="l" rtl="0" fontAlgn="base">
        <a:spcBef>
          <a:spcPct val="20000"/>
        </a:spcBef>
        <a:spcAft>
          <a:spcPct val="0"/>
        </a:spcAft>
        <a:buClr>
          <a:schemeClr val="tx2"/>
        </a:buClr>
        <a:buFont typeface="Times" pitchFamily="-105" charset="0"/>
        <a:buChar char="•"/>
        <a:defRPr sz="2000">
          <a:solidFill>
            <a:schemeClr val="tx1"/>
          </a:solidFill>
          <a:latin typeface="+mn-lt"/>
          <a:ea typeface="ＭＳ Ｐゴシック" pitchFamily="-105" charset="-128"/>
        </a:defRPr>
      </a:lvl7pPr>
      <a:lvl8pPr marL="2973388" indent="-228600" algn="l" rtl="0" fontAlgn="base">
        <a:spcBef>
          <a:spcPct val="20000"/>
        </a:spcBef>
        <a:spcAft>
          <a:spcPct val="0"/>
        </a:spcAft>
        <a:buClr>
          <a:schemeClr val="tx2"/>
        </a:buClr>
        <a:buFont typeface="Times" pitchFamily="-105" charset="0"/>
        <a:buChar char="•"/>
        <a:defRPr sz="2000">
          <a:solidFill>
            <a:schemeClr val="tx1"/>
          </a:solidFill>
          <a:latin typeface="+mn-lt"/>
          <a:ea typeface="ＭＳ Ｐゴシック" pitchFamily="-105" charset="-128"/>
        </a:defRPr>
      </a:lvl8pPr>
      <a:lvl9pPr marL="3430588" indent="-228600" algn="l" rtl="0" fontAlgn="base">
        <a:spcBef>
          <a:spcPct val="20000"/>
        </a:spcBef>
        <a:spcAft>
          <a:spcPct val="0"/>
        </a:spcAft>
        <a:buClr>
          <a:schemeClr val="tx2"/>
        </a:buClr>
        <a:buFont typeface="Times" pitchFamily="-105" charset="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72.png"/><Relationship Id="rId5" Type="http://schemas.openxmlformats.org/officeDocument/2006/relationships/oleObject" Target="../embeddings/Microsoft_Excel_97-2003_Worksheet1.xls"/><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2.xml"/><Relationship Id="rId7" Type="http://schemas.openxmlformats.org/officeDocument/2006/relationships/notesSlide" Target="../notesSlides/notesSlide1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slideLayout" Target="../slideLayouts/slideLayout18.xml"/><Relationship Id="rId5" Type="http://schemas.openxmlformats.org/officeDocument/2006/relationships/tags" Target="../tags/tag4.xml"/><Relationship Id="rId4" Type="http://schemas.openxmlformats.org/officeDocument/2006/relationships/tags" Target="../tags/tag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asktom.oracle.com/" TargetMode="Externa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24"/>
          <p:cNvSpPr txBox="1">
            <a:spLocks noChangeArrowheads="1"/>
          </p:cNvSpPr>
          <p:nvPr/>
        </p:nvSpPr>
        <p:spPr bwMode="auto">
          <a:xfrm>
            <a:off x="336550" y="631032"/>
            <a:ext cx="367188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000" b="1">
                <a:solidFill>
                  <a:schemeClr val="tx1"/>
                </a:solidFill>
                <a:latin typeface="Arial" charset="0"/>
                <a:ea typeface="ＭＳ Ｐゴシック" charset="-128"/>
              </a:defRPr>
            </a:lvl1pPr>
            <a:lvl2pPr marL="742950" indent="-285750" eaLnBrk="0" hangingPunct="0">
              <a:defRPr sz="2000" b="1">
                <a:solidFill>
                  <a:schemeClr val="tx1"/>
                </a:solidFill>
                <a:latin typeface="Arial" charset="0"/>
                <a:ea typeface="ＭＳ Ｐゴシック" charset="-128"/>
              </a:defRPr>
            </a:lvl2pPr>
            <a:lvl3pPr marL="1143000" indent="-228600" eaLnBrk="0" hangingPunct="0">
              <a:defRPr sz="2000" b="1">
                <a:solidFill>
                  <a:schemeClr val="tx1"/>
                </a:solidFill>
                <a:latin typeface="Arial" charset="0"/>
                <a:ea typeface="ＭＳ Ｐゴシック" charset="-128"/>
              </a:defRPr>
            </a:lvl3pPr>
            <a:lvl4pPr marL="1600200" indent="-228600" eaLnBrk="0" hangingPunct="0">
              <a:defRPr sz="2000" b="1">
                <a:solidFill>
                  <a:schemeClr val="tx1"/>
                </a:solidFill>
                <a:latin typeface="Arial" charset="0"/>
                <a:ea typeface="ＭＳ Ｐゴシック" charset="-128"/>
              </a:defRPr>
            </a:lvl4pPr>
            <a:lvl5pPr marL="2057400" indent="-228600" eaLnBrk="0" hangingPunct="0">
              <a:defRPr sz="2000" b="1">
                <a:solidFill>
                  <a:schemeClr val="tx1"/>
                </a:solidFill>
                <a:latin typeface="Arial" charset="0"/>
                <a:ea typeface="ＭＳ Ｐゴシック" charset="-128"/>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128"/>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128"/>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128"/>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ea typeface="ＭＳ Ｐゴシック" charset="-128"/>
              </a:defRPr>
            </a:lvl9pPr>
          </a:lstStyle>
          <a:p>
            <a:pPr algn="l">
              <a:lnSpc>
                <a:spcPct val="100000"/>
              </a:lnSpc>
              <a:buClrTx/>
            </a:pPr>
            <a:r>
              <a:rPr lang="en-US" sz="2400"/>
              <a:t>Graham Wood</a:t>
            </a:r>
            <a:br>
              <a:rPr lang="en-US" sz="2400"/>
            </a:br>
            <a:r>
              <a:rPr lang="en-US" sz="2400"/>
              <a:t>Architect</a:t>
            </a:r>
            <a:br>
              <a:rPr lang="en-US" sz="2400"/>
            </a:br>
            <a:r>
              <a:rPr lang="en-US" sz="2400"/>
              <a:t>Server Technologies</a:t>
            </a:r>
          </a:p>
          <a:p>
            <a:pPr algn="l">
              <a:lnSpc>
                <a:spcPct val="100000"/>
              </a:lnSpc>
              <a:buClrTx/>
            </a:pPr>
            <a:endParaRPr lang="en-US" sz="3200"/>
          </a:p>
        </p:txBody>
      </p:sp>
      <p:pic>
        <p:nvPicPr>
          <p:cNvPr id="13319" name="Picture 7" descr="5395-127-002f_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64" y="2237184"/>
            <a:ext cx="1951037"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754275578_BZ9dG-X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4776" y="2241948"/>
            <a:ext cx="3121025" cy="155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0" descr="IMG_0007.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1726" y="2190751"/>
            <a:ext cx="2962275" cy="165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2" descr="C:\Documents and Settings\gwood.ST-USERS\Desktop\lagun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789" y="2231231"/>
            <a:ext cx="2116137"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1" descr="shark.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9689" y="2057400"/>
            <a:ext cx="3254375" cy="1829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2" descr="ca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67426" y="2182416"/>
            <a:ext cx="30765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3" descr="blackbir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33839" y="342900"/>
            <a:ext cx="24669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493975"/>
      </p:ext>
    </p:extLst>
  </p:cSld>
  <p:clrMapOvr>
    <a:masterClrMapping/>
  </p:clrMapOvr>
  <p:transition>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DW Architectural Challenges</a:t>
            </a:r>
            <a:endParaRPr lang="en-US" dirty="0"/>
          </a:p>
        </p:txBody>
      </p:sp>
      <p:sp>
        <p:nvSpPr>
          <p:cNvPr id="3" name="Content Placeholder 2"/>
          <p:cNvSpPr>
            <a:spLocks noGrp="1"/>
          </p:cNvSpPr>
          <p:nvPr>
            <p:ph sz="quarter" idx="12"/>
          </p:nvPr>
        </p:nvSpPr>
        <p:spPr/>
        <p:txBody>
          <a:bodyPr/>
          <a:lstStyle/>
          <a:p>
            <a:r>
              <a:rPr lang="en-US" dirty="0" smtClean="0"/>
              <a:t>When dealing with large data sets, learning to work/program the data as set rather than a single row becomes essential</a:t>
            </a:r>
          </a:p>
          <a:p>
            <a:r>
              <a:rPr lang="en-US" dirty="0" smtClean="0"/>
              <a:t>Consider in your ETL process would you prefer to:</a:t>
            </a:r>
          </a:p>
          <a:p>
            <a:pPr lvl="1"/>
            <a:r>
              <a:rPr lang="en-US" dirty="0" smtClean="0"/>
              <a:t>Load 250,000,000 rows and then validate 250,000,000 rows</a:t>
            </a:r>
          </a:p>
          <a:p>
            <a:pPr lvl="1"/>
            <a:r>
              <a:rPr lang="en-US" dirty="0" smtClean="0"/>
              <a:t>Load 1 row, validate 1 row and re-execute that code 250,000,000 times</a:t>
            </a:r>
          </a:p>
          <a:p>
            <a:r>
              <a:rPr lang="en-US" dirty="0" smtClean="0"/>
              <a:t>Set based techniques allow bulk processing algorithms and parallel techniques to be fully exploited.</a:t>
            </a:r>
          </a:p>
          <a:p>
            <a:r>
              <a:rPr lang="en-US" dirty="0" smtClean="0"/>
              <a:t>This becomes critical when the data expansion becomes massive</a:t>
            </a:r>
          </a:p>
        </p:txBody>
      </p:sp>
      <p:sp>
        <p:nvSpPr>
          <p:cNvPr id="4" name="Text Placeholder 3"/>
          <p:cNvSpPr>
            <a:spLocks noGrp="1"/>
          </p:cNvSpPr>
          <p:nvPr>
            <p:ph type="body" sz="quarter" idx="13"/>
          </p:nvPr>
        </p:nvSpPr>
        <p:spPr/>
        <p:txBody>
          <a:bodyPr/>
          <a:lstStyle/>
          <a:p>
            <a:r>
              <a:rPr lang="en-US" dirty="0" smtClean="0"/>
              <a:t>Set vs. Row by Row Programming</a:t>
            </a:r>
            <a:endParaRPr lang="en-US" dirty="0"/>
          </a:p>
        </p:txBody>
      </p:sp>
    </p:spTree>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smtClean="0">
                <a:ea typeface="ＭＳ Ｐゴシック" charset="-128"/>
                <a:cs typeface="ＭＳ Ｐゴシック" charset="-128"/>
              </a:rPr>
              <a:t>The </a:t>
            </a:r>
            <a:r>
              <a:rPr lang="en-US" dirty="0" err="1" smtClean="0">
                <a:ea typeface="ＭＳ Ｐゴシック" charset="-128"/>
                <a:cs typeface="ＭＳ Ｐゴシック" charset="-128"/>
              </a:rPr>
              <a:t>Maths</a:t>
            </a:r>
            <a:r>
              <a:rPr lang="en-US" dirty="0" smtClean="0">
                <a:ea typeface="ＭＳ Ｐゴシック" charset="-128"/>
                <a:cs typeface="ＭＳ Ｐゴシック" charset="-128"/>
              </a:rPr>
              <a:t> of Big Data</a:t>
            </a:r>
          </a:p>
        </p:txBody>
      </p:sp>
      <p:sp>
        <p:nvSpPr>
          <p:cNvPr id="46083" name="Content Placeholder 2"/>
          <p:cNvSpPr>
            <a:spLocks noGrp="1"/>
          </p:cNvSpPr>
          <p:nvPr>
            <p:ph idx="1"/>
          </p:nvPr>
        </p:nvSpPr>
        <p:spPr>
          <a:xfrm>
            <a:off x="804862" y="1013662"/>
            <a:ext cx="8229600" cy="3439276"/>
          </a:xfrm>
        </p:spPr>
        <p:txBody>
          <a:bodyPr/>
          <a:lstStyle/>
          <a:p>
            <a:r>
              <a:rPr lang="en-US" dirty="0" smtClean="0">
                <a:ea typeface="ＭＳ Ｐゴシック" charset="-128"/>
                <a:cs typeface="ＭＳ Ｐゴシック" charset="-128"/>
              </a:rPr>
              <a:t>Index Driven Query retrieving 1,000,000 rows</a:t>
            </a:r>
          </a:p>
          <a:p>
            <a:pPr lvl="1"/>
            <a:r>
              <a:rPr lang="en-US" dirty="0" smtClean="0"/>
              <a:t>Assume the Index is cache and the data is not.</a:t>
            </a:r>
          </a:p>
          <a:p>
            <a:pPr lvl="2"/>
            <a:r>
              <a:rPr lang="en-US" dirty="0" smtClean="0">
                <a:ea typeface="ＭＳ Ｐゴシック" charset="-128"/>
              </a:rPr>
              <a:t>1,000,000 random IOPS @ 5ms per I/O </a:t>
            </a:r>
          </a:p>
          <a:p>
            <a:pPr lvl="2"/>
            <a:r>
              <a:rPr lang="en-US" dirty="0" smtClean="0">
                <a:ea typeface="ＭＳ Ｐゴシック" charset="-128"/>
              </a:rPr>
              <a:t>This required 5000 Seconds to Execute</a:t>
            </a:r>
          </a:p>
          <a:p>
            <a:pPr lvl="2"/>
            <a:r>
              <a:rPr lang="en-US" dirty="0" smtClean="0">
                <a:ea typeface="ＭＳ Ｐゴシック" charset="-128"/>
              </a:rPr>
              <a:t>This is why queries may take over an hour</a:t>
            </a:r>
          </a:p>
          <a:p>
            <a:pPr lvl="1"/>
            <a:r>
              <a:rPr lang="en-US" dirty="0" smtClean="0"/>
              <a:t>How much data could you scan in 5000 Seconds with a fully sized I/O system able to scan 28 Gig/Sec ?</a:t>
            </a:r>
          </a:p>
          <a:p>
            <a:r>
              <a:rPr lang="en-US" dirty="0" smtClean="0">
                <a:ea typeface="ＭＳ Ｐゴシック" charset="-128"/>
                <a:cs typeface="ＭＳ Ｐゴシック" charset="-128"/>
              </a:rPr>
              <a:t>Clearly For Oracle Data Warehouses the game is changing</a:t>
            </a:r>
          </a:p>
          <a:p>
            <a:pPr lvl="1"/>
            <a:r>
              <a:rPr lang="en-US" dirty="0" smtClean="0"/>
              <a:t>New Design Techniques</a:t>
            </a:r>
          </a:p>
          <a:p>
            <a:pPr lvl="1"/>
            <a:r>
              <a:rPr lang="en-US" dirty="0" smtClean="0"/>
              <a:t>Time to Re-Train the </a:t>
            </a:r>
            <a:r>
              <a:rPr lang="en-US" dirty="0" err="1" smtClean="0"/>
              <a:t>DBAs</a:t>
            </a:r>
            <a:r>
              <a:rPr lang="en-US" dirty="0" smtClean="0"/>
              <a:t> </a:t>
            </a:r>
          </a:p>
        </p:txBody>
      </p:sp>
    </p:spTree>
  </p:cSld>
  <p:clrMapOvr>
    <a:masterClrMapping/>
  </p:clrMapOvr>
  <p:transition>
    <p:wipe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345372" y="802017"/>
            <a:ext cx="8689089" cy="3698197"/>
          </a:xfrm>
        </p:spPr>
        <p:txBody>
          <a:bodyPr/>
          <a:lstStyle/>
          <a:p>
            <a:pPr>
              <a:buFont typeface="Arial" charset="0"/>
              <a:buNone/>
            </a:pPr>
            <a:r>
              <a:rPr lang="en-US" sz="1400" b="1" dirty="0" smtClean="0">
                <a:latin typeface="Courier New" pitchFamily="49" charset="0"/>
              </a:rPr>
              <a:t>So, </a:t>
            </a:r>
            <a:r>
              <a:rPr lang="en-US" sz="1400" b="1" dirty="0" err="1" smtClean="0">
                <a:latin typeface="Courier New" pitchFamily="49" charset="0"/>
              </a:rPr>
              <a:t>joe</a:t>
            </a:r>
            <a:r>
              <a:rPr lang="en-US" sz="1400" b="1" dirty="0" smtClean="0">
                <a:latin typeface="Courier New" pitchFamily="49" charset="0"/>
              </a:rPr>
              <a:t> (or </a:t>
            </a:r>
            <a:r>
              <a:rPr lang="en-US" sz="1400" b="1" dirty="0" err="1" smtClean="0">
                <a:latin typeface="Courier New" pitchFamily="49" charset="0"/>
              </a:rPr>
              <a:t>josephine</a:t>
            </a:r>
            <a:r>
              <a:rPr lang="en-US" sz="1400" b="1" dirty="0" smtClean="0">
                <a:latin typeface="Courier New" pitchFamily="49" charset="0"/>
              </a:rPr>
              <a:t>) </a:t>
            </a:r>
            <a:r>
              <a:rPr lang="en-US" sz="1400" b="1" dirty="0" err="1" smtClean="0">
                <a:latin typeface="Courier New" pitchFamily="49" charset="0"/>
              </a:rPr>
              <a:t>sql</a:t>
            </a:r>
            <a:r>
              <a:rPr lang="en-US" sz="1400" b="1" dirty="0" smtClean="0">
                <a:latin typeface="Courier New" pitchFamily="49" charset="0"/>
              </a:rPr>
              <a:t> coder needs to run the following query:</a:t>
            </a:r>
          </a:p>
          <a:p>
            <a:pPr>
              <a:buFont typeface="Arial" charset="0"/>
              <a:buNone/>
            </a:pPr>
            <a:r>
              <a:rPr lang="en-US" sz="1400" b="1" dirty="0" smtClean="0">
                <a:latin typeface="Courier New" pitchFamily="49" charset="0"/>
              </a:rPr>
              <a:t>select t1.object_name, t2.object_name</a:t>
            </a:r>
          </a:p>
          <a:p>
            <a:pPr>
              <a:buFont typeface="Arial" charset="0"/>
              <a:buNone/>
            </a:pPr>
            <a:r>
              <a:rPr lang="en-US" sz="1400" b="1" dirty="0" smtClean="0">
                <a:latin typeface="Courier New" pitchFamily="49" charset="0"/>
              </a:rPr>
              <a:t>  from </a:t>
            </a:r>
            <a:r>
              <a:rPr lang="en-US" sz="1400" b="1" dirty="0" err="1" smtClean="0">
                <a:latin typeface="Courier New" pitchFamily="49" charset="0"/>
              </a:rPr>
              <a:t>t</a:t>
            </a:r>
            <a:r>
              <a:rPr lang="en-US" sz="1400" b="1" dirty="0" smtClean="0">
                <a:latin typeface="Courier New" pitchFamily="49" charset="0"/>
              </a:rPr>
              <a:t> t1, </a:t>
            </a:r>
            <a:r>
              <a:rPr lang="en-US" sz="1400" b="1" dirty="0" err="1" smtClean="0">
                <a:latin typeface="Courier New" pitchFamily="49" charset="0"/>
              </a:rPr>
              <a:t>t</a:t>
            </a:r>
            <a:r>
              <a:rPr lang="en-US" sz="1400" b="1" dirty="0" smtClean="0">
                <a:latin typeface="Courier New" pitchFamily="49" charset="0"/>
              </a:rPr>
              <a:t> t2</a:t>
            </a:r>
          </a:p>
          <a:p>
            <a:pPr>
              <a:buFont typeface="Arial" charset="0"/>
              <a:buNone/>
            </a:pPr>
            <a:r>
              <a:rPr lang="en-US" sz="1400" b="1" dirty="0" smtClean="0">
                <a:latin typeface="Courier New" pitchFamily="49" charset="0"/>
              </a:rPr>
              <a:t> where t1.object_id = t2.object_id</a:t>
            </a:r>
          </a:p>
          <a:p>
            <a:pPr>
              <a:buFont typeface="Arial" charset="0"/>
              <a:buNone/>
            </a:pPr>
            <a:r>
              <a:rPr lang="en-US" sz="1400" b="1" dirty="0" smtClean="0">
                <a:latin typeface="Courier New" pitchFamily="49" charset="0"/>
              </a:rPr>
              <a:t>   and t1.owner = 'WMSYS’</a:t>
            </a:r>
          </a:p>
          <a:p>
            <a:pPr>
              <a:buFont typeface="Arial" charset="0"/>
              <a:buNone/>
            </a:pPr>
            <a:r>
              <a:rPr lang="en-US" sz="1400" b="1" dirty="0" smtClean="0">
                <a:latin typeface="Courier New" pitchFamily="49" charset="0"/>
              </a:rPr>
              <a:t>Rows     Row Source Operation</a:t>
            </a:r>
          </a:p>
          <a:p>
            <a:pPr>
              <a:buFont typeface="Arial" charset="0"/>
              <a:buNone/>
            </a:pPr>
            <a:r>
              <a:rPr lang="en-US" sz="1400" b="1" dirty="0" smtClean="0">
                <a:latin typeface="Courier New" pitchFamily="49" charset="0"/>
              </a:rPr>
              <a:t>-------  ---------------------------------------------------</a:t>
            </a:r>
          </a:p>
          <a:p>
            <a:pPr>
              <a:buFont typeface="Arial" charset="0"/>
              <a:buNone/>
            </a:pPr>
            <a:r>
              <a:rPr lang="en-US" sz="1400" b="1" dirty="0" smtClean="0">
                <a:latin typeface="Courier New" pitchFamily="49" charset="0"/>
              </a:rPr>
              <a:t> 528384  HASH JOIN</a:t>
            </a:r>
          </a:p>
          <a:p>
            <a:pPr>
              <a:buFont typeface="Arial" charset="0"/>
              <a:buNone/>
            </a:pPr>
            <a:r>
              <a:rPr lang="en-US" sz="1400" b="1" dirty="0" smtClean="0">
                <a:latin typeface="Courier New" pitchFamily="49" charset="0"/>
              </a:rPr>
              <a:t>   8256   TABLE ACCESS FULL T</a:t>
            </a:r>
          </a:p>
          <a:p>
            <a:pPr>
              <a:buFont typeface="Arial" charset="0"/>
              <a:buNone/>
            </a:pPr>
            <a:r>
              <a:rPr lang="en-US" sz="1400" b="1" dirty="0" smtClean="0">
                <a:latin typeface="Courier New" pitchFamily="49" charset="0"/>
              </a:rPr>
              <a:t>1833856   TABLE ACCESS FULL T</a:t>
            </a:r>
          </a:p>
          <a:p>
            <a:pPr>
              <a:buFont typeface="Arial" charset="0"/>
              <a:buNone/>
            </a:pPr>
            <a:endParaRPr lang="en-US" sz="1400" b="1" dirty="0" smtClean="0">
              <a:latin typeface="Courier New" pitchFamily="49" charset="0"/>
            </a:endParaRPr>
          </a:p>
          <a:p>
            <a:pPr>
              <a:buFont typeface="Arial" charset="0"/>
              <a:buNone/>
            </a:pPr>
            <a:r>
              <a:rPr lang="en-US" sz="1400" b="1" dirty="0" smtClean="0">
                <a:latin typeface="Courier New" pitchFamily="49" charset="0"/>
              </a:rPr>
              <a:t>	suppose they ran it or explain planned it -- and saw that plan.  "Stupid stupid CBO" they say -- "I have indexes, why won't it use them.  We all know that indexes mean fast=true! Ok, let me use the faithful RBO and see what happens"</a:t>
            </a:r>
          </a:p>
          <a:p>
            <a:pPr>
              <a:buFont typeface="Arial" charset="0"/>
              <a:buNone/>
            </a:pPr>
            <a:endParaRPr lang="en-US" sz="1400" b="1" dirty="0" smtClean="0">
              <a:latin typeface="Courier New" pitchFamily="49" charset="0"/>
            </a:endParaRPr>
          </a:p>
        </p:txBody>
      </p:sp>
      <p:sp>
        <p:nvSpPr>
          <p:cNvPr id="57347" name="Rectangle 5"/>
          <p:cNvSpPr>
            <a:spLocks noGrp="1" noChangeArrowheads="1"/>
          </p:cNvSpPr>
          <p:nvPr>
            <p:ph type="title"/>
          </p:nvPr>
        </p:nvSpPr>
        <p:spPr>
          <a:noFill/>
        </p:spPr>
        <p:txBody>
          <a:bodyPr/>
          <a:lstStyle/>
          <a:p>
            <a:r>
              <a:rPr lang="en-US" dirty="0" smtClean="0"/>
              <a:t>Mythology – why isn’t it using my index</a:t>
            </a:r>
          </a:p>
        </p:txBody>
      </p:sp>
    </p:spTree>
    <p:extLst>
      <p:ext uri="{BB962C8B-B14F-4D97-AF65-F5344CB8AC3E}">
        <p14:creationId xmlns:p14="http://schemas.microsoft.com/office/powerpoint/2010/main" val="1614714419"/>
      </p:ext>
    </p:extLst>
  </p:cSld>
  <p:clrMapOvr>
    <a:masterClrMapping/>
  </p:clrMapOvr>
  <p:transition>
    <p:wipe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334231" y="735185"/>
            <a:ext cx="8700231" cy="3954396"/>
          </a:xfrm>
        </p:spPr>
        <p:txBody>
          <a:bodyPr/>
          <a:lstStyle/>
          <a:p>
            <a:pPr>
              <a:buFont typeface="Arial" charset="0"/>
              <a:buNone/>
            </a:pPr>
            <a:r>
              <a:rPr lang="en-US" sz="1200" b="1" dirty="0" smtClean="0">
                <a:latin typeface="Courier New" pitchFamily="49" charset="0"/>
              </a:rPr>
              <a:t>select /*+ RULE */ t1.object_name, t2.object_name</a:t>
            </a:r>
          </a:p>
          <a:p>
            <a:pPr>
              <a:buFont typeface="Arial" charset="0"/>
              <a:buNone/>
            </a:pPr>
            <a:r>
              <a:rPr lang="en-US" sz="1200" b="1" dirty="0" smtClean="0">
                <a:latin typeface="Courier New" pitchFamily="49" charset="0"/>
              </a:rPr>
              <a:t>  from </a:t>
            </a:r>
            <a:r>
              <a:rPr lang="en-US" sz="1200" b="1" dirty="0" err="1" smtClean="0">
                <a:latin typeface="Courier New" pitchFamily="49" charset="0"/>
              </a:rPr>
              <a:t>t</a:t>
            </a:r>
            <a:r>
              <a:rPr lang="en-US" sz="1200" b="1" dirty="0" smtClean="0">
                <a:latin typeface="Courier New" pitchFamily="49" charset="0"/>
              </a:rPr>
              <a:t> t1, </a:t>
            </a:r>
            <a:r>
              <a:rPr lang="en-US" sz="1200" b="1" dirty="0" err="1" smtClean="0">
                <a:latin typeface="Courier New" pitchFamily="49" charset="0"/>
              </a:rPr>
              <a:t>t</a:t>
            </a:r>
            <a:r>
              <a:rPr lang="en-US" sz="1200" b="1" dirty="0" smtClean="0">
                <a:latin typeface="Courier New" pitchFamily="49" charset="0"/>
              </a:rPr>
              <a:t> t2</a:t>
            </a:r>
          </a:p>
          <a:p>
            <a:pPr>
              <a:buFont typeface="Arial" charset="0"/>
              <a:buNone/>
            </a:pPr>
            <a:r>
              <a:rPr lang="en-US" sz="1200" b="1" dirty="0" smtClean="0">
                <a:latin typeface="Courier New" pitchFamily="49" charset="0"/>
              </a:rPr>
              <a:t> where t1.object_id = t2.object_id</a:t>
            </a:r>
          </a:p>
          <a:p>
            <a:pPr>
              <a:buFont typeface="Arial" charset="0"/>
              <a:buNone/>
            </a:pPr>
            <a:r>
              <a:rPr lang="en-US" sz="1200" b="1" dirty="0" smtClean="0">
                <a:latin typeface="Courier New" pitchFamily="49" charset="0"/>
              </a:rPr>
              <a:t>   and t1.owner = 'WMSYS’</a:t>
            </a:r>
          </a:p>
          <a:p>
            <a:pPr>
              <a:buFont typeface="Arial" charset="0"/>
              <a:buNone/>
            </a:pPr>
            <a:r>
              <a:rPr lang="en-US" sz="1200" b="1" dirty="0" smtClean="0">
                <a:latin typeface="Courier New" pitchFamily="49" charset="0"/>
              </a:rPr>
              <a:t>Execution Plan</a:t>
            </a:r>
          </a:p>
          <a:p>
            <a:pPr>
              <a:buFont typeface="Arial" charset="0"/>
              <a:buNone/>
            </a:pPr>
            <a:r>
              <a:rPr lang="en-US" sz="1200" b="1" dirty="0" smtClean="0">
                <a:latin typeface="Courier New" pitchFamily="49" charset="0"/>
              </a:rPr>
              <a:t>----------------------------------------------------------</a:t>
            </a:r>
          </a:p>
          <a:p>
            <a:pPr>
              <a:buFont typeface="Arial" charset="0"/>
              <a:buNone/>
            </a:pPr>
            <a:r>
              <a:rPr lang="en-US" sz="1200" b="1" dirty="0" smtClean="0">
                <a:latin typeface="Courier New" pitchFamily="49" charset="0"/>
              </a:rPr>
              <a:t>   0      SELECT STATEMENT Optimizer=HINT: RULE</a:t>
            </a:r>
          </a:p>
          <a:p>
            <a:pPr>
              <a:buFont typeface="Arial" charset="0"/>
              <a:buNone/>
            </a:pPr>
            <a:r>
              <a:rPr lang="en-US" sz="1200" b="1" dirty="0" smtClean="0">
                <a:latin typeface="Courier New" pitchFamily="49" charset="0"/>
              </a:rPr>
              <a:t>   1    0   TABLE ACCESS (BY INDEX ROWID) OF 'T'</a:t>
            </a:r>
          </a:p>
          <a:p>
            <a:pPr>
              <a:buFont typeface="Arial" charset="0"/>
              <a:buNone/>
            </a:pPr>
            <a:r>
              <a:rPr lang="en-US" sz="1200" b="1" dirty="0" smtClean="0">
                <a:latin typeface="Courier New" pitchFamily="49" charset="0"/>
              </a:rPr>
              <a:t>   2    1     NESTED LOOPS</a:t>
            </a:r>
          </a:p>
          <a:p>
            <a:pPr>
              <a:buFont typeface="Arial" charset="0"/>
              <a:buNone/>
            </a:pPr>
            <a:r>
              <a:rPr lang="en-US" sz="1200" b="1" dirty="0" smtClean="0">
                <a:latin typeface="Courier New" pitchFamily="49" charset="0"/>
              </a:rPr>
              <a:t>   3    2       TABLE ACCESS (FULL) OF 'T'</a:t>
            </a:r>
          </a:p>
          <a:p>
            <a:pPr>
              <a:buFont typeface="Arial" charset="0"/>
              <a:buNone/>
            </a:pPr>
            <a:r>
              <a:rPr lang="en-US" sz="1200" b="1" dirty="0" smtClean="0">
                <a:latin typeface="Courier New" pitchFamily="49" charset="0"/>
              </a:rPr>
              <a:t>   4    2       INDEX (RANGE SCAN) OF 'T_IDX' (NON-UNIQUE)</a:t>
            </a:r>
          </a:p>
          <a:p>
            <a:pPr>
              <a:buFont typeface="Arial" charset="0"/>
              <a:buNone/>
            </a:pPr>
            <a:endParaRPr lang="en-US" sz="1200" b="1" dirty="0" smtClean="0">
              <a:latin typeface="Courier New" pitchFamily="49" charset="0"/>
            </a:endParaRPr>
          </a:p>
          <a:p>
            <a:pPr>
              <a:buFont typeface="Arial" charset="0"/>
              <a:buNone/>
            </a:pPr>
            <a:r>
              <a:rPr lang="en-US" sz="1200" b="1" dirty="0" smtClean="0">
                <a:latin typeface="Courier New" pitchFamily="49" charset="0"/>
              </a:rPr>
              <a:t>See, now that’s what I’m talking about – indexes are good…</a:t>
            </a:r>
          </a:p>
          <a:p>
            <a:pPr>
              <a:buFont typeface="Arial" charset="0"/>
              <a:buNone/>
            </a:pPr>
            <a:endParaRPr lang="en-US" sz="1200" b="1" dirty="0" smtClean="0">
              <a:latin typeface="Courier New" pitchFamily="49" charset="0"/>
            </a:endParaRPr>
          </a:p>
          <a:p>
            <a:pPr>
              <a:buFont typeface="Arial" charset="0"/>
              <a:buNone/>
            </a:pPr>
            <a:r>
              <a:rPr lang="en-US" sz="1200" b="1" dirty="0" smtClean="0">
                <a:latin typeface="Courier New" pitchFamily="49" charset="0"/>
              </a:rPr>
              <a:t>Or are they?</a:t>
            </a:r>
          </a:p>
        </p:txBody>
      </p:sp>
      <p:sp>
        <p:nvSpPr>
          <p:cNvPr id="58371" name="Rectangle 3"/>
          <p:cNvSpPr>
            <a:spLocks noGrp="1" noChangeArrowheads="1"/>
          </p:cNvSpPr>
          <p:nvPr>
            <p:ph type="title"/>
          </p:nvPr>
        </p:nvSpPr>
        <p:spPr>
          <a:noFill/>
        </p:spPr>
        <p:txBody>
          <a:bodyPr/>
          <a:lstStyle/>
          <a:p>
            <a:r>
              <a:rPr lang="en-US" smtClean="0"/>
              <a:t>Mythology – why isn’t it using my index</a:t>
            </a:r>
          </a:p>
        </p:txBody>
      </p:sp>
    </p:spTree>
    <p:extLst>
      <p:ext uri="{BB962C8B-B14F-4D97-AF65-F5344CB8AC3E}">
        <p14:creationId xmlns:p14="http://schemas.microsoft.com/office/powerpoint/2010/main" val="1021778297"/>
      </p:ext>
    </p:extLst>
  </p:cSld>
  <p:clrMapOvr>
    <a:masterClrMapping/>
  </p:clrMapOvr>
  <p:transition>
    <p:wipe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822960" y="685800"/>
            <a:ext cx="8229600" cy="4010091"/>
          </a:xfrm>
        </p:spPr>
        <p:txBody>
          <a:bodyPr/>
          <a:lstStyle/>
          <a:p>
            <a:pPr>
              <a:buFont typeface="Arial" charset="0"/>
              <a:buNone/>
            </a:pPr>
            <a:r>
              <a:rPr lang="en-US" sz="900" b="1" dirty="0" smtClean="0">
                <a:latin typeface="Courier New" pitchFamily="49" charset="0"/>
              </a:rPr>
              <a:t>call     count       </a:t>
            </a:r>
            <a:r>
              <a:rPr lang="en-US" sz="900" b="1" dirty="0" err="1" smtClean="0">
                <a:latin typeface="Courier New" pitchFamily="49" charset="0"/>
              </a:rPr>
              <a:t>cpu</a:t>
            </a:r>
            <a:r>
              <a:rPr lang="en-US" sz="900" b="1" dirty="0" smtClean="0">
                <a:latin typeface="Courier New" pitchFamily="49" charset="0"/>
              </a:rPr>
              <a:t>    elapsed       disk      query    current        rows</a:t>
            </a:r>
          </a:p>
          <a:p>
            <a:pPr>
              <a:buFont typeface="Arial" charset="0"/>
              <a:buNone/>
            </a:pPr>
            <a:r>
              <a:rPr lang="en-US" sz="900" b="1" dirty="0" smtClean="0">
                <a:latin typeface="Courier New" pitchFamily="49" charset="0"/>
              </a:rPr>
              <a:t>------- ------  -------- ---------- ---------- ---------- ----------  ----------</a:t>
            </a:r>
          </a:p>
          <a:p>
            <a:pPr>
              <a:buFont typeface="Arial" charset="0"/>
              <a:buNone/>
            </a:pPr>
            <a:r>
              <a:rPr lang="en-US" sz="900" b="1" dirty="0" smtClean="0">
                <a:latin typeface="Courier New" pitchFamily="49" charset="0"/>
              </a:rPr>
              <a:t>Parse        1      0.00       0.00          0          0          0           0</a:t>
            </a:r>
          </a:p>
          <a:p>
            <a:pPr>
              <a:buFont typeface="Arial" charset="0"/>
              <a:buNone/>
            </a:pPr>
            <a:r>
              <a:rPr lang="en-US" sz="900" b="1" dirty="0" smtClean="0">
                <a:latin typeface="Courier New" pitchFamily="49" charset="0"/>
              </a:rPr>
              <a:t>Execute      1      0.00       0.00          0          0          0           0</a:t>
            </a:r>
          </a:p>
          <a:p>
            <a:pPr>
              <a:buFont typeface="Arial" charset="0"/>
              <a:buNone/>
            </a:pPr>
            <a:r>
              <a:rPr lang="en-US" sz="900" b="1" dirty="0" smtClean="0">
                <a:latin typeface="Courier New" pitchFamily="49" charset="0"/>
              </a:rPr>
              <a:t>Fetch    35227      5.63       9.32      23380      59350          0      528384</a:t>
            </a:r>
          </a:p>
          <a:p>
            <a:pPr>
              <a:buFont typeface="Arial" charset="0"/>
              <a:buNone/>
            </a:pPr>
            <a:r>
              <a:rPr lang="en-US" sz="900" b="1" dirty="0" smtClean="0">
                <a:latin typeface="Courier New" pitchFamily="49" charset="0"/>
              </a:rPr>
              <a:t>------- ------  -------- ---------- ---------- ---------- ----------  ----------</a:t>
            </a:r>
          </a:p>
          <a:p>
            <a:pPr>
              <a:buFont typeface="Arial" charset="0"/>
              <a:buNone/>
            </a:pPr>
            <a:r>
              <a:rPr lang="en-US" sz="900" b="1" dirty="0" smtClean="0">
                <a:latin typeface="Courier New" pitchFamily="49" charset="0"/>
              </a:rPr>
              <a:t>total    35229      5.63       9.33      23380      59350          0      528384</a:t>
            </a:r>
          </a:p>
          <a:p>
            <a:pPr>
              <a:buFont typeface="Arial" charset="0"/>
              <a:buNone/>
            </a:pPr>
            <a:endParaRPr lang="en-US" sz="900" b="1" dirty="0" smtClean="0">
              <a:latin typeface="Courier New" pitchFamily="49" charset="0"/>
            </a:endParaRPr>
          </a:p>
          <a:p>
            <a:pPr>
              <a:buFont typeface="Arial" charset="0"/>
              <a:buNone/>
            </a:pPr>
            <a:r>
              <a:rPr lang="en-US" sz="900" b="1" dirty="0" smtClean="0">
                <a:latin typeface="Courier New" pitchFamily="49" charset="0"/>
              </a:rPr>
              <a:t>Misses in library cache during parse: 1</a:t>
            </a:r>
          </a:p>
          <a:p>
            <a:pPr>
              <a:buFont typeface="Arial" charset="0"/>
              <a:buNone/>
            </a:pPr>
            <a:r>
              <a:rPr lang="en-US" sz="900" b="1" dirty="0" smtClean="0">
                <a:latin typeface="Courier New" pitchFamily="49" charset="0"/>
              </a:rPr>
              <a:t>Optimizer goal: CHOOSE</a:t>
            </a:r>
          </a:p>
          <a:p>
            <a:pPr>
              <a:buFont typeface="Arial" charset="0"/>
              <a:buNone/>
            </a:pPr>
            <a:r>
              <a:rPr lang="en-US" sz="900" b="1" dirty="0" smtClean="0">
                <a:latin typeface="Courier New" pitchFamily="49" charset="0"/>
              </a:rPr>
              <a:t>Parsing user id: 80</a:t>
            </a:r>
          </a:p>
          <a:p>
            <a:pPr>
              <a:buFont typeface="Arial" charset="0"/>
              <a:buNone/>
            </a:pPr>
            <a:endParaRPr lang="en-US" sz="900" b="1" dirty="0" smtClean="0">
              <a:latin typeface="Courier New" pitchFamily="49" charset="0"/>
            </a:endParaRPr>
          </a:p>
          <a:p>
            <a:pPr>
              <a:buFont typeface="Arial" charset="0"/>
              <a:buNone/>
            </a:pPr>
            <a:r>
              <a:rPr lang="en-US" sz="900" b="1" dirty="0" smtClean="0">
                <a:latin typeface="Courier New" pitchFamily="49" charset="0"/>
              </a:rPr>
              <a:t>Rows     Row Source Operation</a:t>
            </a:r>
          </a:p>
          <a:p>
            <a:pPr>
              <a:buFont typeface="Arial" charset="0"/>
              <a:buNone/>
            </a:pPr>
            <a:r>
              <a:rPr lang="en-US" sz="900" b="1" dirty="0" smtClean="0">
                <a:latin typeface="Courier New" pitchFamily="49" charset="0"/>
              </a:rPr>
              <a:t>-------  ---------------------------------------------------</a:t>
            </a:r>
          </a:p>
          <a:p>
            <a:pPr>
              <a:buFont typeface="Arial" charset="0"/>
              <a:buNone/>
            </a:pPr>
            <a:r>
              <a:rPr lang="en-US" sz="900" b="1" dirty="0" smtClean="0">
                <a:latin typeface="Courier New" pitchFamily="49" charset="0"/>
              </a:rPr>
              <a:t> 528384  HASH JOIN</a:t>
            </a:r>
          </a:p>
          <a:p>
            <a:pPr>
              <a:buFont typeface="Arial" charset="0"/>
              <a:buNone/>
            </a:pPr>
            <a:r>
              <a:rPr lang="en-US" sz="900" b="1" dirty="0" smtClean="0">
                <a:latin typeface="Courier New" pitchFamily="49" charset="0"/>
              </a:rPr>
              <a:t>   8256   TABLE ACCESS FULL T</a:t>
            </a:r>
          </a:p>
          <a:p>
            <a:pPr>
              <a:buFont typeface="Arial" charset="0"/>
              <a:buNone/>
            </a:pPr>
            <a:r>
              <a:rPr lang="en-US" sz="900" b="1" dirty="0" smtClean="0">
                <a:latin typeface="Courier New" pitchFamily="49" charset="0"/>
              </a:rPr>
              <a:t>1833856   TABLE ACCESS FULL T</a:t>
            </a:r>
          </a:p>
        </p:txBody>
      </p:sp>
      <p:sp>
        <p:nvSpPr>
          <p:cNvPr id="59395" name="Rectangle 3"/>
          <p:cNvSpPr>
            <a:spLocks noGrp="1" noChangeArrowheads="1"/>
          </p:cNvSpPr>
          <p:nvPr>
            <p:ph type="title"/>
          </p:nvPr>
        </p:nvSpPr>
        <p:spPr>
          <a:noFill/>
        </p:spPr>
        <p:txBody>
          <a:bodyPr/>
          <a:lstStyle/>
          <a:p>
            <a:r>
              <a:rPr lang="en-US" smtClean="0"/>
              <a:t>Mythology – why isn’t it using my index</a:t>
            </a:r>
          </a:p>
        </p:txBody>
      </p:sp>
    </p:spTree>
    <p:extLst>
      <p:ext uri="{BB962C8B-B14F-4D97-AF65-F5344CB8AC3E}">
        <p14:creationId xmlns:p14="http://schemas.microsoft.com/office/powerpoint/2010/main" val="1691309590"/>
      </p:ext>
    </p:extLst>
  </p:cSld>
  <p:clrMapOvr>
    <a:masterClrMapping/>
  </p:clrMapOvr>
  <p:transition>
    <p:wipe dir="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idx="1"/>
          </p:nvPr>
        </p:nvSpPr>
        <p:spPr>
          <a:xfrm>
            <a:off x="822960" y="685800"/>
            <a:ext cx="8229600" cy="4649850"/>
          </a:xfrm>
        </p:spPr>
        <p:txBody>
          <a:bodyPr/>
          <a:lstStyle/>
          <a:p>
            <a:pPr>
              <a:buFont typeface="Arial" charset="0"/>
              <a:buNone/>
            </a:pPr>
            <a:r>
              <a:rPr lang="en-US" sz="900" b="1" dirty="0" smtClean="0">
                <a:latin typeface="Courier New" pitchFamily="49" charset="0"/>
              </a:rPr>
              <a:t>call     count       </a:t>
            </a:r>
            <a:r>
              <a:rPr lang="en-US" sz="900" b="1" dirty="0" err="1" smtClean="0">
                <a:latin typeface="Courier New" pitchFamily="49" charset="0"/>
              </a:rPr>
              <a:t>cpu</a:t>
            </a:r>
            <a:r>
              <a:rPr lang="en-US" sz="900" b="1" dirty="0" smtClean="0">
                <a:latin typeface="Courier New" pitchFamily="49" charset="0"/>
              </a:rPr>
              <a:t>    elapsed       disk      query    current        rows</a:t>
            </a:r>
          </a:p>
          <a:p>
            <a:pPr>
              <a:buFont typeface="Arial" charset="0"/>
              <a:buNone/>
            </a:pPr>
            <a:r>
              <a:rPr lang="en-US" sz="900" b="1" dirty="0" smtClean="0">
                <a:latin typeface="Courier New" pitchFamily="49" charset="0"/>
              </a:rPr>
              <a:t>------- ------  -------- ---------- ---------- ---------- ----------  ----------</a:t>
            </a:r>
          </a:p>
          <a:p>
            <a:pPr>
              <a:buFont typeface="Arial" charset="0"/>
              <a:buNone/>
            </a:pPr>
            <a:r>
              <a:rPr lang="en-US" sz="900" b="1" dirty="0" smtClean="0">
                <a:latin typeface="Courier New" pitchFamily="49" charset="0"/>
              </a:rPr>
              <a:t>Parse        1      0.00       0.00          0          0          0           0</a:t>
            </a:r>
          </a:p>
          <a:p>
            <a:pPr>
              <a:buFont typeface="Arial" charset="0"/>
              <a:buNone/>
            </a:pPr>
            <a:r>
              <a:rPr lang="en-US" sz="900" b="1" dirty="0" smtClean="0">
                <a:latin typeface="Courier New" pitchFamily="49" charset="0"/>
              </a:rPr>
              <a:t>Execute      1      0.00       0.00          0          0          0           0</a:t>
            </a:r>
          </a:p>
          <a:p>
            <a:pPr>
              <a:buFont typeface="Arial" charset="0"/>
              <a:buNone/>
            </a:pPr>
            <a:r>
              <a:rPr lang="en-US" sz="900" b="1" dirty="0" smtClean="0">
                <a:latin typeface="Courier New" pitchFamily="49" charset="0"/>
              </a:rPr>
              <a:t>Fetch    35227    912.07    3440.70    1154555  121367981          0      528384</a:t>
            </a:r>
          </a:p>
          <a:p>
            <a:pPr>
              <a:buFont typeface="Arial" charset="0"/>
              <a:buNone/>
            </a:pPr>
            <a:r>
              <a:rPr lang="en-US" sz="900" b="1" dirty="0" smtClean="0">
                <a:latin typeface="Courier New" pitchFamily="49" charset="0"/>
              </a:rPr>
              <a:t>------- ------  -------- ---------- ---------- ---------- ----------  ----------</a:t>
            </a:r>
          </a:p>
          <a:p>
            <a:pPr>
              <a:buFont typeface="Arial" charset="0"/>
              <a:buNone/>
            </a:pPr>
            <a:r>
              <a:rPr lang="en-US" sz="900" b="1" dirty="0" smtClean="0">
                <a:latin typeface="Courier New" pitchFamily="49" charset="0"/>
              </a:rPr>
              <a:t>total    35229    912.07    3440.70    1154555  121367981          0      528384</a:t>
            </a:r>
          </a:p>
          <a:p>
            <a:pPr>
              <a:buFont typeface="Arial" charset="0"/>
              <a:buNone/>
            </a:pPr>
            <a:endParaRPr lang="en-US" sz="900" b="1" dirty="0" smtClean="0">
              <a:latin typeface="Courier New" pitchFamily="49" charset="0"/>
            </a:endParaRPr>
          </a:p>
          <a:p>
            <a:pPr>
              <a:buFont typeface="Arial" charset="0"/>
              <a:buNone/>
            </a:pPr>
            <a:r>
              <a:rPr lang="en-US" sz="900" b="1" dirty="0" smtClean="0">
                <a:latin typeface="Courier New" pitchFamily="49" charset="0"/>
              </a:rPr>
              <a:t>Misses in library cache during parse: 0</a:t>
            </a:r>
          </a:p>
          <a:p>
            <a:pPr>
              <a:buFont typeface="Arial" charset="0"/>
              <a:buNone/>
            </a:pPr>
            <a:r>
              <a:rPr lang="en-US" sz="900" b="1" dirty="0" smtClean="0">
                <a:latin typeface="Courier New" pitchFamily="49" charset="0"/>
              </a:rPr>
              <a:t>Optimizer goal: RULE</a:t>
            </a:r>
          </a:p>
          <a:p>
            <a:pPr>
              <a:buFont typeface="Arial" charset="0"/>
              <a:buNone/>
            </a:pPr>
            <a:r>
              <a:rPr lang="en-US" sz="900" b="1" dirty="0" smtClean="0">
                <a:latin typeface="Courier New" pitchFamily="49" charset="0"/>
              </a:rPr>
              <a:t>Parsing user id: 80</a:t>
            </a:r>
          </a:p>
          <a:p>
            <a:pPr>
              <a:buFont typeface="Arial" charset="0"/>
              <a:buNone/>
            </a:pPr>
            <a:endParaRPr lang="en-US" sz="900" b="1" dirty="0" smtClean="0">
              <a:latin typeface="Courier New" pitchFamily="49" charset="0"/>
            </a:endParaRPr>
          </a:p>
          <a:p>
            <a:pPr>
              <a:buFont typeface="Arial" charset="0"/>
              <a:buNone/>
            </a:pPr>
            <a:r>
              <a:rPr lang="en-US" sz="900" b="1" dirty="0" smtClean="0">
                <a:latin typeface="Courier New" pitchFamily="49" charset="0"/>
              </a:rPr>
              <a:t>Execution Plan</a:t>
            </a:r>
          </a:p>
          <a:p>
            <a:pPr>
              <a:buFont typeface="Arial" charset="0"/>
              <a:buNone/>
            </a:pPr>
            <a:r>
              <a:rPr lang="en-US" sz="900" b="1" dirty="0" smtClean="0">
                <a:latin typeface="Courier New" pitchFamily="49" charset="0"/>
              </a:rPr>
              <a:t>----------------------------------------------------------</a:t>
            </a:r>
          </a:p>
          <a:p>
            <a:pPr>
              <a:buFont typeface="Arial" charset="0"/>
              <a:buNone/>
            </a:pPr>
            <a:r>
              <a:rPr lang="en-US" sz="900" b="1" dirty="0" smtClean="0">
                <a:latin typeface="Courier New" pitchFamily="49" charset="0"/>
              </a:rPr>
              <a:t>   0      SELECT STATEMENT Optimizer=HINT: RULE</a:t>
            </a:r>
          </a:p>
          <a:p>
            <a:pPr>
              <a:buFont typeface="Arial" charset="0"/>
              <a:buNone/>
            </a:pPr>
            <a:r>
              <a:rPr lang="en-US" sz="900" b="1" dirty="0" smtClean="0">
                <a:latin typeface="Courier New" pitchFamily="49" charset="0"/>
              </a:rPr>
              <a:t>   1    0   TABLE ACCESS (BY INDEX ROWID) OF 'T'</a:t>
            </a:r>
          </a:p>
          <a:p>
            <a:pPr>
              <a:buFont typeface="Arial" charset="0"/>
              <a:buNone/>
            </a:pPr>
            <a:r>
              <a:rPr lang="en-US" sz="900" b="1" dirty="0" smtClean="0">
                <a:latin typeface="Courier New" pitchFamily="49" charset="0"/>
              </a:rPr>
              <a:t>   2    1     NESTED LOOPS</a:t>
            </a:r>
          </a:p>
          <a:p>
            <a:pPr>
              <a:buFont typeface="Arial" charset="0"/>
              <a:buNone/>
            </a:pPr>
            <a:r>
              <a:rPr lang="en-US" sz="900" b="1" dirty="0" smtClean="0">
                <a:latin typeface="Courier New" pitchFamily="49" charset="0"/>
              </a:rPr>
              <a:t>   3    2       TABLE ACCESS (FULL) OF 'T'</a:t>
            </a:r>
          </a:p>
          <a:p>
            <a:pPr>
              <a:buFont typeface="Arial" charset="0"/>
              <a:buNone/>
            </a:pPr>
            <a:r>
              <a:rPr lang="en-US" sz="900" b="1" dirty="0" smtClean="0">
                <a:latin typeface="Courier New" pitchFamily="49" charset="0"/>
              </a:rPr>
              <a:t>   4    2       INDEX (RANGE SCAN) OF 'T_IDX' (NON-UNIQUE)</a:t>
            </a:r>
          </a:p>
        </p:txBody>
      </p:sp>
      <p:sp>
        <p:nvSpPr>
          <p:cNvPr id="60419" name="Rectangle 3"/>
          <p:cNvSpPr>
            <a:spLocks noGrp="1" noChangeArrowheads="1"/>
          </p:cNvSpPr>
          <p:nvPr>
            <p:ph type="title"/>
          </p:nvPr>
        </p:nvSpPr>
        <p:spPr>
          <a:noFill/>
        </p:spPr>
        <p:txBody>
          <a:bodyPr/>
          <a:lstStyle/>
          <a:p>
            <a:r>
              <a:rPr lang="en-US" smtClean="0"/>
              <a:t>Mythology – why isn’t it using my index</a:t>
            </a:r>
          </a:p>
        </p:txBody>
      </p:sp>
    </p:spTree>
    <p:extLst>
      <p:ext uri="{BB962C8B-B14F-4D97-AF65-F5344CB8AC3E}">
        <p14:creationId xmlns:p14="http://schemas.microsoft.com/office/powerpoint/2010/main" val="3242112843"/>
      </p:ext>
    </p:extLst>
  </p:cSld>
  <p:clrMapOvr>
    <a:masterClrMapping/>
  </p:clrMapOvr>
  <p:transition>
    <p:wipe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idx="1"/>
          </p:nvPr>
        </p:nvSpPr>
        <p:spPr>
          <a:xfrm>
            <a:off x="469232" y="813158"/>
            <a:ext cx="7944518" cy="3644542"/>
          </a:xfrm>
        </p:spPr>
        <p:txBody>
          <a:bodyPr/>
          <a:lstStyle/>
          <a:p>
            <a:pPr>
              <a:buFont typeface="Arial" charset="0"/>
              <a:buNone/>
            </a:pPr>
            <a:r>
              <a:rPr lang="en-US" sz="1000" b="1" dirty="0" smtClean="0">
                <a:latin typeface="Courier New" pitchFamily="49" charset="0"/>
              </a:rPr>
              <a:t>  1  SELECT </a:t>
            </a:r>
            <a:r>
              <a:rPr lang="en-US" sz="1000" b="1" dirty="0" err="1" smtClean="0">
                <a:latin typeface="Courier New" pitchFamily="49" charset="0"/>
              </a:rPr>
              <a:t>phy.value</a:t>
            </a:r>
            <a:r>
              <a:rPr lang="en-US" sz="1000" b="1" dirty="0" smtClean="0">
                <a:latin typeface="Courier New" pitchFamily="49" charset="0"/>
              </a:rPr>
              <a:t>,</a:t>
            </a:r>
          </a:p>
          <a:p>
            <a:pPr>
              <a:buFont typeface="Arial" charset="0"/>
              <a:buNone/>
            </a:pPr>
            <a:r>
              <a:rPr lang="en-US" sz="1000" b="1" dirty="0" smtClean="0">
                <a:latin typeface="Courier New" pitchFamily="49" charset="0"/>
              </a:rPr>
              <a:t>  2         </a:t>
            </a:r>
            <a:r>
              <a:rPr lang="en-US" sz="1000" b="1" dirty="0" err="1" smtClean="0">
                <a:latin typeface="Courier New" pitchFamily="49" charset="0"/>
              </a:rPr>
              <a:t>cur.value</a:t>
            </a:r>
            <a:r>
              <a:rPr lang="en-US" sz="1000" b="1" dirty="0" smtClean="0">
                <a:latin typeface="Courier New" pitchFamily="49" charset="0"/>
              </a:rPr>
              <a:t>,</a:t>
            </a:r>
          </a:p>
          <a:p>
            <a:pPr>
              <a:buFont typeface="Arial" charset="0"/>
              <a:buNone/>
            </a:pPr>
            <a:r>
              <a:rPr lang="en-US" sz="1000" b="1" dirty="0" smtClean="0">
                <a:latin typeface="Courier New" pitchFamily="49" charset="0"/>
              </a:rPr>
              <a:t>  3         </a:t>
            </a:r>
            <a:r>
              <a:rPr lang="en-US" sz="1000" b="1" dirty="0" err="1" smtClean="0">
                <a:latin typeface="Courier New" pitchFamily="49" charset="0"/>
              </a:rPr>
              <a:t>con.value</a:t>
            </a:r>
            <a:r>
              <a:rPr lang="en-US" sz="1000" b="1" dirty="0" smtClean="0">
                <a:latin typeface="Courier New" pitchFamily="49" charset="0"/>
              </a:rPr>
              <a:t>,</a:t>
            </a:r>
          </a:p>
          <a:p>
            <a:pPr>
              <a:buFont typeface="Arial" charset="0"/>
              <a:buNone/>
            </a:pPr>
            <a:r>
              <a:rPr lang="en-US" sz="1000" b="1" dirty="0" smtClean="0">
                <a:latin typeface="Courier New" pitchFamily="49" charset="0"/>
              </a:rPr>
              <a:t>  4         1-((</a:t>
            </a:r>
            <a:r>
              <a:rPr lang="en-US" sz="1000" b="1" dirty="0" err="1" smtClean="0">
                <a:latin typeface="Courier New" pitchFamily="49" charset="0"/>
              </a:rPr>
              <a:t>phy.value</a:t>
            </a:r>
            <a:r>
              <a:rPr lang="en-US" sz="1000" b="1" dirty="0" smtClean="0">
                <a:latin typeface="Courier New" pitchFamily="49" charset="0"/>
              </a:rPr>
              <a:t>)/((</a:t>
            </a:r>
            <a:r>
              <a:rPr lang="en-US" sz="1000" b="1" dirty="0" err="1" smtClean="0">
                <a:latin typeface="Courier New" pitchFamily="49" charset="0"/>
              </a:rPr>
              <a:t>cur.value</a:t>
            </a:r>
            <a:r>
              <a:rPr lang="en-US" sz="1000" b="1" dirty="0" smtClean="0">
                <a:latin typeface="Courier New" pitchFamily="49" charset="0"/>
              </a:rPr>
              <a:t>)+(</a:t>
            </a:r>
            <a:r>
              <a:rPr lang="en-US" sz="1000" b="1" dirty="0" err="1" smtClean="0">
                <a:latin typeface="Courier New" pitchFamily="49" charset="0"/>
              </a:rPr>
              <a:t>con.value</a:t>
            </a:r>
            <a:r>
              <a:rPr lang="en-US" sz="1000" b="1" dirty="0" smtClean="0">
                <a:latin typeface="Courier New" pitchFamily="49" charset="0"/>
              </a:rPr>
              <a:t>))) "Cache hit ratio"</a:t>
            </a:r>
          </a:p>
          <a:p>
            <a:pPr>
              <a:buFont typeface="Arial" charset="0"/>
              <a:buNone/>
            </a:pPr>
            <a:r>
              <a:rPr lang="en-US" sz="1000" b="1" dirty="0" smtClean="0">
                <a:latin typeface="Courier New" pitchFamily="49" charset="0"/>
              </a:rPr>
              <a:t>  5  FROM   </a:t>
            </a:r>
            <a:r>
              <a:rPr lang="en-US" sz="1000" b="1" dirty="0" err="1" smtClean="0">
                <a:latin typeface="Courier New" pitchFamily="49" charset="0"/>
              </a:rPr>
              <a:t>v$sysstat</a:t>
            </a:r>
            <a:r>
              <a:rPr lang="en-US" sz="1000" b="1" dirty="0" smtClean="0">
                <a:latin typeface="Courier New" pitchFamily="49" charset="0"/>
              </a:rPr>
              <a:t> cur, </a:t>
            </a:r>
            <a:r>
              <a:rPr lang="en-US" sz="1000" b="1" dirty="0" err="1" smtClean="0">
                <a:latin typeface="Courier New" pitchFamily="49" charset="0"/>
              </a:rPr>
              <a:t>v$sysstat</a:t>
            </a:r>
            <a:r>
              <a:rPr lang="en-US" sz="1000" b="1" dirty="0" smtClean="0">
                <a:latin typeface="Courier New" pitchFamily="49" charset="0"/>
              </a:rPr>
              <a:t> con, </a:t>
            </a:r>
            <a:r>
              <a:rPr lang="en-US" sz="1000" b="1" dirty="0" err="1" smtClean="0">
                <a:latin typeface="Courier New" pitchFamily="49" charset="0"/>
              </a:rPr>
              <a:t>v$sysstat</a:t>
            </a:r>
            <a:r>
              <a:rPr lang="en-US" sz="1000" b="1" dirty="0" smtClean="0">
                <a:latin typeface="Courier New" pitchFamily="49" charset="0"/>
              </a:rPr>
              <a:t> </a:t>
            </a:r>
            <a:r>
              <a:rPr lang="en-US" sz="1000" b="1" dirty="0" err="1" smtClean="0">
                <a:latin typeface="Courier New" pitchFamily="49" charset="0"/>
              </a:rPr>
              <a:t>phy</a:t>
            </a:r>
            <a:endParaRPr lang="en-US" sz="1000" b="1" dirty="0" smtClean="0">
              <a:latin typeface="Courier New" pitchFamily="49" charset="0"/>
            </a:endParaRPr>
          </a:p>
          <a:p>
            <a:pPr>
              <a:buFont typeface="Arial" charset="0"/>
              <a:buNone/>
            </a:pPr>
            <a:r>
              <a:rPr lang="en-US" sz="1000" b="1" dirty="0" smtClean="0">
                <a:latin typeface="Courier New" pitchFamily="49" charset="0"/>
              </a:rPr>
              <a:t>  6  WHERE  cur.name='</a:t>
            </a:r>
            <a:r>
              <a:rPr lang="en-US" sz="1000" b="1" dirty="0" err="1" smtClean="0">
                <a:latin typeface="Courier New" pitchFamily="49" charset="0"/>
              </a:rPr>
              <a:t>db</a:t>
            </a:r>
            <a:r>
              <a:rPr lang="en-US" sz="1000" b="1" dirty="0" smtClean="0">
                <a:latin typeface="Courier New" pitchFamily="49" charset="0"/>
              </a:rPr>
              <a:t> block gets'</a:t>
            </a:r>
          </a:p>
          <a:p>
            <a:pPr>
              <a:buFont typeface="Arial" charset="0"/>
              <a:buNone/>
            </a:pPr>
            <a:r>
              <a:rPr lang="en-US" sz="1000" b="1" dirty="0" smtClean="0">
                <a:latin typeface="Courier New" pitchFamily="49" charset="0"/>
              </a:rPr>
              <a:t>  7  AND    con.name='consistent gets'</a:t>
            </a:r>
          </a:p>
          <a:p>
            <a:pPr>
              <a:buFont typeface="Arial" charset="0"/>
              <a:buNone/>
            </a:pPr>
            <a:r>
              <a:rPr lang="en-US" sz="1000" b="1" dirty="0" smtClean="0">
                <a:latin typeface="Courier New" pitchFamily="49" charset="0"/>
              </a:rPr>
              <a:t>  8* AND    phy.name='physical reads'</a:t>
            </a:r>
          </a:p>
          <a:p>
            <a:pPr>
              <a:buFont typeface="Arial" charset="0"/>
              <a:buNone/>
            </a:pPr>
            <a:endParaRPr lang="en-US" sz="1000" b="1" dirty="0" smtClean="0">
              <a:latin typeface="Courier New" pitchFamily="49" charset="0"/>
            </a:endParaRPr>
          </a:p>
          <a:p>
            <a:pPr>
              <a:buFont typeface="Arial" charset="0"/>
              <a:buNone/>
            </a:pPr>
            <a:endParaRPr lang="en-US" sz="1000" b="1" dirty="0" smtClean="0">
              <a:latin typeface="Courier New" pitchFamily="49" charset="0"/>
            </a:endParaRPr>
          </a:p>
          <a:p>
            <a:pPr>
              <a:buFont typeface="Arial" charset="0"/>
              <a:buNone/>
            </a:pPr>
            <a:r>
              <a:rPr lang="en-US" sz="1000" b="1" dirty="0" smtClean="0">
                <a:latin typeface="Courier New" pitchFamily="49" charset="0"/>
              </a:rPr>
              <a:t>   VALUE      </a:t>
            </a:r>
            <a:r>
              <a:rPr lang="en-US" sz="1000" b="1" dirty="0" err="1" smtClean="0">
                <a:latin typeface="Courier New" pitchFamily="49" charset="0"/>
              </a:rPr>
              <a:t>VALUE</a:t>
            </a:r>
            <a:r>
              <a:rPr lang="en-US" sz="1000" b="1" dirty="0" smtClean="0">
                <a:latin typeface="Courier New" pitchFamily="49" charset="0"/>
              </a:rPr>
              <a:t>      </a:t>
            </a:r>
            <a:r>
              <a:rPr lang="en-US" sz="1000" b="1" dirty="0" err="1" smtClean="0">
                <a:latin typeface="Courier New" pitchFamily="49" charset="0"/>
              </a:rPr>
              <a:t>VALUE</a:t>
            </a:r>
            <a:r>
              <a:rPr lang="en-US" sz="1000" b="1" dirty="0" smtClean="0">
                <a:latin typeface="Courier New" pitchFamily="49" charset="0"/>
              </a:rPr>
              <a:t> Cache hit ratio</a:t>
            </a:r>
          </a:p>
          <a:p>
            <a:pPr>
              <a:buFont typeface="Arial" charset="0"/>
              <a:buNone/>
            </a:pPr>
            <a:r>
              <a:rPr lang="en-US" sz="1000" b="1" dirty="0" smtClean="0">
                <a:latin typeface="Courier New" pitchFamily="49" charset="0"/>
              </a:rPr>
              <a:t>-------- ---------- ---------- ---------------</a:t>
            </a:r>
          </a:p>
          <a:p>
            <a:pPr>
              <a:buFont typeface="Arial" charset="0"/>
              <a:buNone/>
            </a:pPr>
            <a:r>
              <a:rPr lang="en-US" sz="1000" b="1" dirty="0" smtClean="0">
                <a:latin typeface="Courier New" pitchFamily="49" charset="0"/>
              </a:rPr>
              <a:t> 1277377      58486  121661490      .989505609</a:t>
            </a:r>
          </a:p>
          <a:p>
            <a:pPr>
              <a:buFont typeface="Arial" charset="0"/>
              <a:buNone/>
            </a:pPr>
            <a:endParaRPr lang="en-US" sz="1000" b="1" dirty="0" smtClean="0">
              <a:latin typeface="Courier New" pitchFamily="49" charset="0"/>
            </a:endParaRPr>
          </a:p>
          <a:p>
            <a:pPr>
              <a:buFont typeface="Arial" charset="0"/>
              <a:buNone/>
            </a:pPr>
            <a:r>
              <a:rPr lang="en-US" sz="1000" b="1" dirty="0" smtClean="0">
                <a:latin typeface="Courier New" pitchFamily="49" charset="0"/>
              </a:rPr>
              <a:t>98.9% cache hit, not bad eh?</a:t>
            </a:r>
          </a:p>
        </p:txBody>
      </p:sp>
      <p:sp>
        <p:nvSpPr>
          <p:cNvPr id="61443" name="Rectangle 3"/>
          <p:cNvSpPr>
            <a:spLocks noGrp="1" noChangeArrowheads="1"/>
          </p:cNvSpPr>
          <p:nvPr>
            <p:ph type="title"/>
          </p:nvPr>
        </p:nvSpPr>
        <p:spPr>
          <a:noFill/>
        </p:spPr>
        <p:txBody>
          <a:bodyPr/>
          <a:lstStyle/>
          <a:p>
            <a:r>
              <a:rPr lang="en-US" dirty="0" smtClean="0"/>
              <a:t>Mythology – why isn’t it using my index</a:t>
            </a:r>
          </a:p>
        </p:txBody>
      </p:sp>
    </p:spTree>
    <p:extLst>
      <p:ext uri="{BB962C8B-B14F-4D97-AF65-F5344CB8AC3E}">
        <p14:creationId xmlns:p14="http://schemas.microsoft.com/office/powerpoint/2010/main" val="420317744"/>
      </p:ext>
    </p:extLst>
  </p:cSld>
  <p:clrMapOvr>
    <a:masterClrMapping/>
  </p:clrMapOvr>
  <p:transition>
    <p:wipe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RW3P5S1.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Validate Data#1</a:t>
            </a:r>
            <a:endParaRPr lang="en-US" dirty="0"/>
          </a:p>
        </p:txBody>
      </p:sp>
      <p:sp>
        <p:nvSpPr>
          <p:cNvPr id="4" name="Text Placeholder 3"/>
          <p:cNvSpPr>
            <a:spLocks noGrp="1"/>
          </p:cNvSpPr>
          <p:nvPr>
            <p:ph type="body" sz="quarter" idx="13"/>
          </p:nvPr>
        </p:nvSpPr>
        <p:spPr>
          <a:xfrm>
            <a:off x="490205" y="648216"/>
            <a:ext cx="8543742" cy="304800"/>
          </a:xfrm>
        </p:spPr>
        <p:txBody>
          <a:bodyPr/>
          <a:lstStyle/>
          <a:p>
            <a:r>
              <a:rPr lang="en-US" dirty="0" smtClean="0"/>
              <a:t>Performance Data</a:t>
            </a:r>
            <a:endParaRPr lang="en-US" dirty="0"/>
          </a:p>
        </p:txBody>
      </p:sp>
      <p:sp>
        <p:nvSpPr>
          <p:cNvPr id="7" name="Rounded Rectangular Callout 6"/>
          <p:cNvSpPr/>
          <p:nvPr/>
        </p:nvSpPr>
        <p:spPr>
          <a:xfrm>
            <a:off x="167631" y="3003682"/>
            <a:ext cx="2664469" cy="1428618"/>
          </a:xfrm>
          <a:prstGeom prst="wedgeRoundRectCallout">
            <a:avLst>
              <a:gd name="adj1" fmla="val 143739"/>
              <a:gd name="adj2" fmla="val -4282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A series of set based queries validate all rows in staging table in 26 </a:t>
            </a:r>
            <a:r>
              <a:rPr lang="en-US" sz="1600" dirty="0" err="1" smtClean="0"/>
              <a:t>Secs</a:t>
            </a:r>
            <a:r>
              <a:rPr lang="en-US" sz="1600" dirty="0" smtClean="0"/>
              <a:t> </a:t>
            </a:r>
            <a:endParaRPr lang="en-US" sz="1600" dirty="0"/>
          </a:p>
        </p:txBody>
      </p:sp>
    </p:spTree>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Modifying Big Data </a:t>
            </a:r>
            <a:endParaRPr lang="en-US" dirty="0"/>
          </a:p>
        </p:txBody>
      </p:sp>
      <p:sp>
        <p:nvSpPr>
          <p:cNvPr id="3" name="Content Placeholder 2"/>
          <p:cNvSpPr>
            <a:spLocks noGrp="1"/>
          </p:cNvSpPr>
          <p:nvPr>
            <p:ph sz="quarter" idx="12"/>
          </p:nvPr>
        </p:nvSpPr>
        <p:spPr>
          <a:xfrm>
            <a:off x="914400" y="1299318"/>
            <a:ext cx="8229600" cy="3062606"/>
          </a:xfrm>
        </p:spPr>
        <p:txBody>
          <a:bodyPr/>
          <a:lstStyle/>
          <a:p>
            <a:r>
              <a:rPr lang="en-US" dirty="0" smtClean="0"/>
              <a:t>When modifying a large amount of data, the techniques adopted for OLTP become inefficient.</a:t>
            </a:r>
          </a:p>
          <a:p>
            <a:pPr lvl="1"/>
            <a:r>
              <a:rPr lang="en-US" dirty="0" smtClean="0"/>
              <a:t>Redo and undo generation becomes massive</a:t>
            </a:r>
          </a:p>
          <a:p>
            <a:pPr lvl="1"/>
            <a:r>
              <a:rPr lang="en-US" dirty="0" smtClean="0"/>
              <a:t>Use of the buffer cache itself becomes a bottleneck</a:t>
            </a:r>
          </a:p>
          <a:p>
            <a:pPr lvl="1"/>
            <a:r>
              <a:rPr lang="en-US" dirty="0" smtClean="0"/>
              <a:t>Compression impacts performance and the data may not be optimally compressed afterwards</a:t>
            </a:r>
          </a:p>
          <a:p>
            <a:pPr lvl="1"/>
            <a:r>
              <a:rPr lang="en-US" dirty="0" smtClean="0"/>
              <a:t>It is hard to optimize for bulk I/O with single block updates</a:t>
            </a:r>
          </a:p>
          <a:p>
            <a:r>
              <a:rPr lang="en-US" dirty="0" smtClean="0"/>
              <a:t>Do not use UPDATE, DELETE, MERGE and INSERT!</a:t>
            </a:r>
          </a:p>
          <a:p>
            <a:r>
              <a:rPr lang="en-US" dirty="0" smtClean="0"/>
              <a:t>Recreating the data to be preserved is a more appropriate strategy</a:t>
            </a:r>
            <a:endParaRPr lang="en-US" dirty="0"/>
          </a:p>
        </p:txBody>
      </p:sp>
      <p:sp>
        <p:nvSpPr>
          <p:cNvPr id="4" name="Text Placeholder 3"/>
          <p:cNvSpPr>
            <a:spLocks noGrp="1"/>
          </p:cNvSpPr>
          <p:nvPr>
            <p:ph type="body" sz="quarter" idx="13"/>
          </p:nvPr>
        </p:nvSpPr>
        <p:spPr/>
        <p:txBody>
          <a:bodyPr/>
          <a:lstStyle/>
          <a:p>
            <a:r>
              <a:rPr lang="en-US" dirty="0" smtClean="0"/>
              <a:t>DML Challenges</a:t>
            </a:r>
            <a:endParaRPr lang="en-US" dirty="0"/>
          </a:p>
        </p:txBody>
      </p:sp>
    </p:spTree>
  </p:cSld>
  <p:clrMapOvr>
    <a:masterClrMapping/>
  </p:clrMapOvr>
  <p:transition spd="med">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itle 1"/>
          <p:cNvSpPr>
            <a:spLocks noGrp="1"/>
          </p:cNvSpPr>
          <p:nvPr>
            <p:ph type="title"/>
          </p:nvPr>
        </p:nvSpPr>
        <p:spPr/>
        <p:txBody>
          <a:bodyPr/>
          <a:lstStyle/>
          <a:p>
            <a:r>
              <a:rPr lang="en-US" dirty="0" smtClean="0">
                <a:ea typeface="ＭＳ Ｐゴシック" charset="-128"/>
                <a:cs typeface="ＭＳ Ｐゴシック" charset="-128"/>
              </a:rPr>
              <a:t>Big Data Techniques</a:t>
            </a:r>
            <a:br>
              <a:rPr lang="en-US" dirty="0" smtClean="0">
                <a:ea typeface="ＭＳ Ｐゴシック" charset="-128"/>
                <a:cs typeface="ＭＳ Ｐゴシック" charset="-128"/>
              </a:rPr>
            </a:br>
            <a:r>
              <a:rPr lang="en-US" dirty="0">
                <a:ea typeface="ＭＳ Ｐゴシック" charset="-128"/>
                <a:cs typeface="ＭＳ Ｐゴシック" charset="-128"/>
              </a:rPr>
              <a:t>Set based processing vs. row by row</a:t>
            </a:r>
          </a:p>
        </p:txBody>
      </p:sp>
      <p:graphicFrame>
        <p:nvGraphicFramePr>
          <p:cNvPr id="78850" name="Content Placeholder 4"/>
          <p:cNvGraphicFramePr>
            <a:graphicFrameLocks noGrp="1"/>
          </p:cNvGraphicFramePr>
          <p:nvPr>
            <p:ph idx="1"/>
          </p:nvPr>
        </p:nvGraphicFramePr>
        <p:xfrm>
          <a:off x="873125" y="1201341"/>
          <a:ext cx="7650163" cy="3101578"/>
        </p:xfrm>
        <a:graphic>
          <a:graphicData uri="http://schemas.openxmlformats.org/presentationml/2006/ole">
            <mc:AlternateContent xmlns:mc="http://schemas.openxmlformats.org/markup-compatibility/2006">
              <mc:Choice xmlns:v="urn:schemas-microsoft-com:vml" Requires="v">
                <p:oleObj spid="_x0000_s160774" name="Worksheet" r:id="rId5" imgW="7649848" imgH="4132746" progId="Excel.Sheet.8">
                  <p:embed/>
                </p:oleObj>
              </mc:Choice>
              <mc:Fallback>
                <p:oleObj name="Worksheet" r:id="rId5" imgW="7649848" imgH="4132746" progId="Excel.Sheet.8">
                  <p:embed/>
                  <p:pic>
                    <p:nvPicPr>
                      <p:cNvPr id="0" name="Picture 2"/>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25" y="1201341"/>
                        <a:ext cx="7650163" cy="31015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8852" name="Footer Placeholder 3"/>
          <p:cNvSpPr>
            <a:spLocks noGrp="1"/>
          </p:cNvSpPr>
          <p:nvPr>
            <p:ph type="ftr" sz="quarter" idx="10"/>
          </p:nvPr>
        </p:nvSpPr>
        <p:spPr>
          <a:noFill/>
        </p:spPr>
        <p:txBody>
          <a:bodyPr/>
          <a:lstStyle/>
          <a:p>
            <a:r>
              <a:rPr lang="en-US">
                <a:latin typeface="Arial" charset="0"/>
              </a:rPr>
              <a:t>© 2009 Oracle Corporation – Proprietary and Confidential</a:t>
            </a:r>
            <a:endParaRPr lang="en-GB">
              <a:latin typeface="Arial" charset="0"/>
            </a:endParaRPr>
          </a:p>
        </p:txBody>
      </p:sp>
      <p:sp>
        <p:nvSpPr>
          <p:cNvPr id="78853" name="TextBox 4"/>
          <p:cNvSpPr txBox="1">
            <a:spLocks noChangeArrowheads="1"/>
          </p:cNvSpPr>
          <p:nvPr/>
        </p:nvSpPr>
        <p:spPr bwMode="auto">
          <a:xfrm>
            <a:off x="1119188" y="2476500"/>
            <a:ext cx="757539" cy="461665"/>
          </a:xfrm>
          <a:prstGeom prst="rect">
            <a:avLst/>
          </a:prstGeom>
          <a:noFill/>
          <a:ln w="9525">
            <a:noFill/>
            <a:miter lim="800000"/>
            <a:headEnd/>
            <a:tailEnd/>
          </a:ln>
        </p:spPr>
        <p:txBody>
          <a:bodyPr wrap="none">
            <a:prstTxWarp prst="textNoShape">
              <a:avLst/>
            </a:prstTxWarp>
            <a:spAutoFit/>
          </a:bodyPr>
          <a:lstStyle/>
          <a:p>
            <a:r>
              <a:rPr lang="en-US" sz="1200" b="0"/>
              <a:t>Time</a:t>
            </a:r>
          </a:p>
          <a:p>
            <a:r>
              <a:rPr lang="en-US" sz="1200" b="0"/>
              <a:t>H:MI:SS</a:t>
            </a: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body" sz="half" idx="1"/>
          </p:nvPr>
        </p:nvSpPr>
        <p:spPr>
          <a:xfrm>
            <a:off x="304800" y="742950"/>
            <a:ext cx="5988050" cy="3835238"/>
          </a:xfrm>
        </p:spPr>
        <p:txBody>
          <a:bodyPr/>
          <a:lstStyle/>
          <a:p>
            <a:pPr>
              <a:lnSpc>
                <a:spcPct val="90000"/>
              </a:lnSpc>
            </a:pPr>
            <a:r>
              <a:rPr lang="en-US" sz="1800" dirty="0">
                <a:ea typeface="ＭＳ Ｐゴシック" charset="-128"/>
                <a:cs typeface="ＭＳ Ｐゴシック" charset="-128"/>
              </a:rPr>
              <a:t>Make the experts prove everything</a:t>
            </a:r>
          </a:p>
          <a:p>
            <a:pPr>
              <a:lnSpc>
                <a:spcPct val="90000"/>
              </a:lnSpc>
            </a:pPr>
            <a:r>
              <a:rPr lang="en-US" sz="1800" dirty="0">
                <a:ea typeface="ＭＳ Ｐゴシック" charset="-128"/>
                <a:cs typeface="ＭＳ Ｐゴシック" charset="-128"/>
              </a:rPr>
              <a:t>Statements that should raise your eyebrows:</a:t>
            </a:r>
          </a:p>
          <a:p>
            <a:pPr lvl="1">
              <a:lnSpc>
                <a:spcPct val="90000"/>
              </a:lnSpc>
            </a:pPr>
            <a:r>
              <a:rPr lang="en-US" dirty="0"/>
              <a:t>It is my opinion...</a:t>
            </a:r>
          </a:p>
          <a:p>
            <a:pPr lvl="1">
              <a:lnSpc>
                <a:spcPct val="90000"/>
              </a:lnSpc>
            </a:pPr>
            <a:r>
              <a:rPr lang="en-US" dirty="0"/>
              <a:t>I claim...</a:t>
            </a:r>
          </a:p>
          <a:p>
            <a:pPr lvl="1">
              <a:lnSpc>
                <a:spcPct val="90000"/>
              </a:lnSpc>
            </a:pPr>
            <a:r>
              <a:rPr lang="en-US" dirty="0"/>
              <a:t>I think...</a:t>
            </a:r>
          </a:p>
          <a:p>
            <a:pPr lvl="1">
              <a:lnSpc>
                <a:spcPct val="90000"/>
              </a:lnSpc>
            </a:pPr>
            <a:r>
              <a:rPr lang="en-US" dirty="0"/>
              <a:t>I feel…</a:t>
            </a:r>
          </a:p>
          <a:p>
            <a:pPr lvl="1">
              <a:lnSpc>
                <a:spcPct val="90000"/>
              </a:lnSpc>
            </a:pPr>
            <a:r>
              <a:rPr lang="en-US" dirty="0"/>
              <a:t>I </a:t>
            </a:r>
            <a:r>
              <a:rPr lang="en-US" b="1" i="1" dirty="0"/>
              <a:t>KNOW…</a:t>
            </a:r>
            <a:endParaRPr lang="en-US" dirty="0"/>
          </a:p>
          <a:p>
            <a:pPr>
              <a:lnSpc>
                <a:spcPct val="90000"/>
              </a:lnSpc>
            </a:pPr>
            <a:r>
              <a:rPr lang="en-US" sz="1800" dirty="0">
                <a:ea typeface="ＭＳ Ｐゴシック" charset="-128"/>
                <a:cs typeface="ＭＳ Ｐゴシック" charset="-128"/>
              </a:rPr>
              <a:t>Everything can (and should) be proven</a:t>
            </a:r>
          </a:p>
          <a:p>
            <a:pPr>
              <a:lnSpc>
                <a:spcPct val="90000"/>
              </a:lnSpc>
            </a:pPr>
            <a:r>
              <a:rPr lang="en-US" sz="1800" dirty="0">
                <a:ea typeface="ＭＳ Ｐゴシック" charset="-128"/>
                <a:cs typeface="ＭＳ Ｐゴシック" charset="-128"/>
              </a:rPr>
              <a:t>Things change, expect that</a:t>
            </a:r>
          </a:p>
          <a:p>
            <a:pPr>
              <a:lnSpc>
                <a:spcPct val="90000"/>
              </a:lnSpc>
            </a:pPr>
            <a:r>
              <a:rPr lang="en-US" sz="1800" dirty="0">
                <a:ea typeface="ＭＳ Ｐゴシック" charset="-128"/>
                <a:cs typeface="ＭＳ Ｐゴシック" charset="-128"/>
              </a:rPr>
              <a:t>It only takes a single counter case</a:t>
            </a:r>
          </a:p>
          <a:p>
            <a:pPr>
              <a:lnSpc>
                <a:spcPct val="90000"/>
              </a:lnSpc>
            </a:pPr>
            <a:endParaRPr lang="en-US" sz="1800" dirty="0">
              <a:ea typeface="ＭＳ Ｐゴシック" charset="-128"/>
              <a:cs typeface="ＭＳ Ｐゴシック" charset="-128"/>
            </a:endParaRPr>
          </a:p>
          <a:p>
            <a:pPr>
              <a:lnSpc>
                <a:spcPct val="90000"/>
              </a:lnSpc>
            </a:pPr>
            <a:r>
              <a:rPr lang="en-US" sz="1800" dirty="0">
                <a:ea typeface="ＭＳ Ｐゴシック" charset="-128"/>
                <a:cs typeface="ＭＳ Ｐゴシック" charset="-128"/>
              </a:rPr>
              <a:t>“It depends” or “Why” are the only answers you need </a:t>
            </a:r>
          </a:p>
        </p:txBody>
      </p:sp>
      <p:sp>
        <p:nvSpPr>
          <p:cNvPr id="661508" name="Rectangle 1028"/>
          <p:cNvSpPr>
            <a:spLocks noGrp="1" noChangeArrowheads="1"/>
          </p:cNvSpPr>
          <p:nvPr>
            <p:ph type="title"/>
          </p:nvPr>
        </p:nvSpPr>
        <p:spPr>
          <a:effectLst>
            <a:outerShdw dist="35921" dir="2700000" algn="ctr" rotWithShape="0">
              <a:schemeClr val="folHlink"/>
            </a:outerShdw>
          </a:effectLst>
        </p:spPr>
        <p:txBody>
          <a:bodyPr/>
          <a:lstStyle/>
          <a:p>
            <a:pPr marL="401638" indent="-401638" algn="ctr" defTabSz="1030288">
              <a:lnSpc>
                <a:spcPct val="75000"/>
              </a:lnSpc>
              <a:defRPr/>
            </a:pPr>
            <a:r>
              <a:rPr lang="en-US" sz="4800" dirty="0"/>
              <a:t>“Question Authority.”</a:t>
            </a:r>
          </a:p>
        </p:txBody>
      </p:sp>
      <p:pic>
        <p:nvPicPr>
          <p:cNvPr id="33796" name="Picture 1029"/>
          <p:cNvPicPr>
            <a:picLocks noChangeAspect="1" noChangeArrowheads="1"/>
          </p:cNvPicPr>
          <p:nvPr/>
        </p:nvPicPr>
        <p:blipFill>
          <a:blip r:embed="rId3"/>
          <a:srcRect/>
          <a:stretch>
            <a:fillRect/>
          </a:stretch>
        </p:blipFill>
        <p:spPr bwMode="auto">
          <a:xfrm>
            <a:off x="6292850" y="1515666"/>
            <a:ext cx="2698750" cy="284678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dirty="0">
                <a:ea typeface="ＭＳ Ｐゴシック" charset="-128"/>
                <a:cs typeface="ＭＳ Ｐゴシック" charset="-128"/>
              </a:rPr>
              <a:t>Validation and </a:t>
            </a:r>
            <a:r>
              <a:rPr lang="en-US" dirty="0" smtClean="0">
                <a:ea typeface="ＭＳ Ｐゴシック" charset="-128"/>
                <a:cs typeface="ＭＳ Ｐゴシック" charset="-128"/>
              </a:rPr>
              <a:t>Transformation</a:t>
            </a:r>
            <a:endParaRPr lang="en-US" dirty="0">
              <a:ea typeface="ＭＳ Ｐゴシック" charset="-128"/>
              <a:cs typeface="ＭＳ Ｐゴシック" charset="-128"/>
            </a:endParaRPr>
          </a:p>
        </p:txBody>
      </p:sp>
      <p:sp>
        <p:nvSpPr>
          <p:cNvPr id="80899" name="Content Placeholder 2"/>
          <p:cNvSpPr>
            <a:spLocks noGrp="1"/>
          </p:cNvSpPr>
          <p:nvPr>
            <p:ph idx="1"/>
          </p:nvPr>
        </p:nvSpPr>
        <p:spPr/>
        <p:txBody>
          <a:bodyPr/>
          <a:lstStyle/>
          <a:p>
            <a:r>
              <a:rPr lang="en-US" dirty="0">
                <a:ea typeface="ＭＳ Ｐゴシック" charset="-128"/>
                <a:cs typeface="ＭＳ Ｐゴシック" charset="-128"/>
              </a:rPr>
              <a:t>For the two validation processes we can now make these claims</a:t>
            </a:r>
          </a:p>
          <a:p>
            <a:pPr lvl="1"/>
            <a:r>
              <a:rPr lang="en-US" dirty="0"/>
              <a:t>Store Validation - Over 200 times faster</a:t>
            </a:r>
          </a:p>
          <a:p>
            <a:pPr lvl="1"/>
            <a:r>
              <a:rPr lang="en-US" dirty="0"/>
              <a:t>Product Validation - Over 2500 times faster</a:t>
            </a:r>
          </a:p>
          <a:p>
            <a:r>
              <a:rPr lang="en-US" dirty="0">
                <a:ea typeface="ＭＳ Ｐゴシック" charset="-128"/>
                <a:cs typeface="ＭＳ Ｐゴシック" charset="-128"/>
              </a:rPr>
              <a:t>Same Hardware!</a:t>
            </a:r>
          </a:p>
          <a:p>
            <a:pPr lvl="1"/>
            <a:r>
              <a:rPr lang="en-US" dirty="0"/>
              <a:t>This is a case of using the wrong methodology</a:t>
            </a:r>
          </a:p>
        </p:txBody>
      </p:sp>
      <p:sp>
        <p:nvSpPr>
          <p:cNvPr id="80900" name="Footer Placeholder 3"/>
          <p:cNvSpPr>
            <a:spLocks noGrp="1"/>
          </p:cNvSpPr>
          <p:nvPr>
            <p:ph type="ftr" sz="quarter" idx="10"/>
          </p:nvPr>
        </p:nvSpPr>
        <p:spPr>
          <a:noFill/>
        </p:spPr>
        <p:txBody>
          <a:bodyPr/>
          <a:lstStyle/>
          <a:p>
            <a:endParaRPr lang="en-GB" dirty="0">
              <a:latin typeface="Arial" charset="0"/>
            </a:endParaRPr>
          </a:p>
        </p:txBody>
      </p:sp>
    </p:spTree>
  </p:cSld>
  <p:clrMapOvr>
    <a:masterClrMapping/>
  </p:clrMapOvr>
  <p:transition>
    <p:wipe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RW3P6S1.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Transform Data#1</a:t>
            </a:r>
            <a:endParaRPr lang="en-US" dirty="0"/>
          </a:p>
        </p:txBody>
      </p:sp>
      <p:sp>
        <p:nvSpPr>
          <p:cNvPr id="4" name="Text Placeholder 3"/>
          <p:cNvSpPr>
            <a:spLocks noGrp="1"/>
          </p:cNvSpPr>
          <p:nvPr>
            <p:ph type="body" sz="quarter" idx="13"/>
          </p:nvPr>
        </p:nvSpPr>
        <p:spPr>
          <a:xfrm>
            <a:off x="590475" y="648216"/>
            <a:ext cx="8443472" cy="304800"/>
          </a:xfrm>
        </p:spPr>
        <p:txBody>
          <a:bodyPr/>
          <a:lstStyle/>
          <a:p>
            <a:r>
              <a:rPr lang="en-US" dirty="0" smtClean="0"/>
              <a:t>Performance Data</a:t>
            </a:r>
            <a:endParaRPr lang="en-US" dirty="0"/>
          </a:p>
        </p:txBody>
      </p:sp>
      <p:sp>
        <p:nvSpPr>
          <p:cNvPr id="7" name="Rounded Rectangular Callout 6"/>
          <p:cNvSpPr/>
          <p:nvPr/>
        </p:nvSpPr>
        <p:spPr>
          <a:xfrm>
            <a:off x="167631" y="2951872"/>
            <a:ext cx="3052127" cy="1480427"/>
          </a:xfrm>
          <a:prstGeom prst="wedgeRoundRectCallout">
            <a:avLst>
              <a:gd name="adj1" fmla="val 114589"/>
              <a:gd name="adj2" fmla="val -13462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A series of INSERT INTO SELECT statements modify stage data by business rules in 29 seconds</a:t>
            </a:r>
            <a:endParaRPr lang="en-US" sz="1600" dirty="0"/>
          </a:p>
        </p:txBody>
      </p:sp>
    </p:spTree>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RW3P7S1.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Incremental</a:t>
            </a:r>
            <a:r>
              <a:rPr lang="en-US" baseline="0" dirty="0" smtClean="0"/>
              <a:t> Statistics</a:t>
            </a:r>
            <a:r>
              <a:rPr lang="en-US" dirty="0" smtClean="0"/>
              <a:t>#1</a:t>
            </a:r>
            <a:endParaRPr lang="en-US" dirty="0"/>
          </a:p>
        </p:txBody>
      </p:sp>
      <p:sp>
        <p:nvSpPr>
          <p:cNvPr id="4" name="Text Placeholder 3"/>
          <p:cNvSpPr>
            <a:spLocks noGrp="1"/>
          </p:cNvSpPr>
          <p:nvPr>
            <p:ph type="body" sz="quarter" idx="13"/>
          </p:nvPr>
        </p:nvSpPr>
        <p:spPr>
          <a:xfrm>
            <a:off x="512487" y="648216"/>
            <a:ext cx="8521460" cy="304800"/>
          </a:xfrm>
        </p:spPr>
        <p:txBody>
          <a:bodyPr/>
          <a:lstStyle/>
          <a:p>
            <a:r>
              <a:rPr lang="en-US" dirty="0" smtClean="0"/>
              <a:t>Performance Data</a:t>
            </a:r>
          </a:p>
        </p:txBody>
      </p:sp>
      <p:sp>
        <p:nvSpPr>
          <p:cNvPr id="7" name="Rounded Rectangular Callout 6"/>
          <p:cNvSpPr/>
          <p:nvPr/>
        </p:nvSpPr>
        <p:spPr>
          <a:xfrm>
            <a:off x="212195" y="2963012"/>
            <a:ext cx="2495075" cy="1513844"/>
          </a:xfrm>
          <a:prstGeom prst="wedgeRoundRectCallout">
            <a:avLst>
              <a:gd name="adj1" fmla="val 138486"/>
              <a:gd name="adj2" fmla="val -4108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Gather incremental statistics: 20 seconds </a:t>
            </a:r>
          </a:p>
          <a:p>
            <a:r>
              <a:rPr lang="en-US" sz="1600" dirty="0" smtClean="0"/>
              <a:t>Gather full table statistics: 190 seconds </a:t>
            </a:r>
            <a:endParaRPr lang="en-US" sz="1600" dirty="0"/>
          </a:p>
        </p:txBody>
      </p:sp>
    </p:spTree>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DW Architectural Challenges</a:t>
            </a:r>
            <a:endParaRPr lang="en-US" dirty="0"/>
          </a:p>
        </p:txBody>
      </p:sp>
      <p:sp>
        <p:nvSpPr>
          <p:cNvPr id="4" name="Text Placeholder 3"/>
          <p:cNvSpPr>
            <a:spLocks noGrp="1"/>
          </p:cNvSpPr>
          <p:nvPr>
            <p:ph type="body" sz="quarter" idx="13"/>
          </p:nvPr>
        </p:nvSpPr>
        <p:spPr/>
        <p:txBody>
          <a:bodyPr/>
          <a:lstStyle/>
          <a:p>
            <a:r>
              <a:rPr lang="en-US" dirty="0" smtClean="0"/>
              <a:t>Daily Load Summary</a:t>
            </a:r>
            <a:endParaRPr lang="en-US" dirty="0"/>
          </a:p>
        </p:txBody>
      </p:sp>
      <p:graphicFrame>
        <p:nvGraphicFramePr>
          <p:cNvPr id="5" name="Table 4"/>
          <p:cNvGraphicFramePr>
            <a:graphicFrameLocks noGrp="1"/>
          </p:cNvGraphicFramePr>
          <p:nvPr/>
        </p:nvGraphicFramePr>
        <p:xfrm>
          <a:off x="732463" y="1138234"/>
          <a:ext cx="7417766" cy="2868941"/>
        </p:xfrm>
        <a:graphic>
          <a:graphicData uri="http://schemas.openxmlformats.org/drawingml/2006/table">
            <a:tbl>
              <a:tblPr firstRow="1" bandRow="1">
                <a:tableStyleId>{5C22544A-7EE6-4342-B048-85BDC9FD1C3A}</a:tableStyleId>
              </a:tblPr>
              <a:tblGrid>
                <a:gridCol w="3547059"/>
                <a:gridCol w="3870707"/>
              </a:tblGrid>
              <a:tr h="588714">
                <a:tc>
                  <a:txBody>
                    <a:bodyPr/>
                    <a:lstStyle/>
                    <a:p>
                      <a:r>
                        <a:rPr lang="en-US" dirty="0" smtClean="0">
                          <a:solidFill>
                            <a:schemeClr val="bg1"/>
                          </a:solidFill>
                        </a:rPr>
                        <a:t>Loading Operation for 250,000,000 Daily Rows</a:t>
                      </a:r>
                      <a:endParaRPr lang="en-US" dirty="0">
                        <a:solidFill>
                          <a:schemeClr val="bg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r>
                        <a:rPr lang="en-US" dirty="0" smtClean="0">
                          <a:solidFill>
                            <a:srgbClr val="FFFFFF"/>
                          </a:solidFill>
                        </a:rPr>
                        <a:t>Elapsed</a:t>
                      </a:r>
                      <a:r>
                        <a:rPr lang="en-US" baseline="0" dirty="0" smtClean="0">
                          <a:solidFill>
                            <a:srgbClr val="FFFFFF"/>
                          </a:solidFill>
                        </a:rPr>
                        <a:t> Time (Seconds)</a:t>
                      </a:r>
                      <a:endParaRPr lang="en-US" dirty="0">
                        <a:solidFill>
                          <a:srgbClr val="FFFFFF"/>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70840">
                <a:tc>
                  <a:txBody>
                    <a:bodyPr/>
                    <a:lstStyle/>
                    <a:p>
                      <a:r>
                        <a:rPr lang="en-US" dirty="0" smtClean="0">
                          <a:solidFill>
                            <a:schemeClr val="tx1"/>
                          </a:solidFill>
                        </a:rPr>
                        <a:t>Daily Load</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dirty="0" smtClean="0">
                          <a:solidFill>
                            <a:schemeClr val="tx1"/>
                          </a:solidFill>
                        </a:rPr>
                        <a:t>89</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840">
                <a:tc>
                  <a:txBody>
                    <a:bodyPr/>
                    <a:lstStyle/>
                    <a:p>
                      <a:r>
                        <a:rPr lang="en-US" dirty="0" smtClean="0">
                          <a:solidFill>
                            <a:schemeClr val="tx1"/>
                          </a:solidFill>
                        </a:rPr>
                        <a:t>Validate</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dirty="0" smtClean="0">
                          <a:solidFill>
                            <a:schemeClr val="tx1"/>
                          </a:solidFill>
                        </a:rPr>
                        <a:t>26</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840">
                <a:tc>
                  <a:txBody>
                    <a:bodyPr/>
                    <a:lstStyle/>
                    <a:p>
                      <a:r>
                        <a:rPr lang="en-US" dirty="0" smtClean="0">
                          <a:solidFill>
                            <a:schemeClr val="tx1"/>
                          </a:solidFill>
                        </a:rPr>
                        <a:t>Transform</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dirty="0" smtClean="0">
                          <a:solidFill>
                            <a:schemeClr val="tx1"/>
                          </a:solidFill>
                        </a:rPr>
                        <a:t>29</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840">
                <a:tc>
                  <a:txBody>
                    <a:bodyPr/>
                    <a:lstStyle/>
                    <a:p>
                      <a:r>
                        <a:rPr lang="en-US" dirty="0" smtClean="0">
                          <a:solidFill>
                            <a:schemeClr val="tx1"/>
                          </a:solidFill>
                        </a:rPr>
                        <a:t>Exchange</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dirty="0" smtClean="0">
                          <a:solidFill>
                            <a:schemeClr val="tx1"/>
                          </a:solidFill>
                        </a:rPr>
                        <a:t>1</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46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Incremental</a:t>
                      </a:r>
                      <a:r>
                        <a:rPr lang="en-US" baseline="0" dirty="0" smtClean="0">
                          <a:solidFill>
                            <a:schemeClr val="tx1"/>
                          </a:solidFill>
                        </a:rPr>
                        <a:t> Statistics</a:t>
                      </a:r>
                      <a:endParaRPr lang="en-US" dirty="0" smtClean="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dirty="0" smtClean="0">
                          <a:solidFill>
                            <a:schemeClr val="tx1"/>
                          </a:solidFill>
                        </a:rPr>
                        <a:t>20</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0840">
                <a:tc>
                  <a:txBody>
                    <a:bodyPr/>
                    <a:lstStyle/>
                    <a:p>
                      <a:r>
                        <a:rPr lang="en-US" b="1" dirty="0" smtClean="0"/>
                        <a:t>Total Elapsed Time</a:t>
                      </a:r>
                      <a:endParaRPr lang="en-US"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dirty="0" smtClean="0"/>
                        <a:t>165 seconds ( 2 </a:t>
                      </a:r>
                      <a:r>
                        <a:rPr lang="en-US" dirty="0" err="1" smtClean="0"/>
                        <a:t>mins</a:t>
                      </a:r>
                      <a:r>
                        <a:rPr lang="en-US" dirty="0" smtClean="0"/>
                        <a:t>, 45 </a:t>
                      </a:r>
                      <a:r>
                        <a:rPr lang="en-US" dirty="0" err="1" smtClean="0"/>
                        <a:t>secs</a:t>
                      </a:r>
                      <a:r>
                        <a:rPr lang="en-US" dirty="0" smtClean="0"/>
                        <a:t> )</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DW Architectural Challenges</a:t>
            </a:r>
            <a:endParaRPr lang="en-US" dirty="0"/>
          </a:p>
        </p:txBody>
      </p:sp>
      <p:sp>
        <p:nvSpPr>
          <p:cNvPr id="3" name="Content Placeholder 2"/>
          <p:cNvSpPr>
            <a:spLocks noGrp="1"/>
          </p:cNvSpPr>
          <p:nvPr>
            <p:ph sz="quarter" idx="12"/>
          </p:nvPr>
        </p:nvSpPr>
        <p:spPr/>
        <p:txBody>
          <a:bodyPr/>
          <a:lstStyle/>
          <a:p>
            <a:r>
              <a:rPr lang="en-US" dirty="0" smtClean="0"/>
              <a:t>In order to control the workload in a parallel query environment, it is important to specify a policy for execution of queries.</a:t>
            </a:r>
          </a:p>
          <a:p>
            <a:r>
              <a:rPr lang="en-US" dirty="0" smtClean="0"/>
              <a:t>The key items to learn and understand are:</a:t>
            </a:r>
          </a:p>
          <a:p>
            <a:pPr lvl="1"/>
            <a:r>
              <a:rPr lang="en-US" dirty="0" smtClean="0"/>
              <a:t>Specification/calculation of Degree of Parallelism (DOP)</a:t>
            </a:r>
          </a:p>
          <a:p>
            <a:pPr lvl="1"/>
            <a:r>
              <a:rPr lang="en-US" dirty="0" smtClean="0"/>
              <a:t>Query queuing semantics</a:t>
            </a:r>
          </a:p>
        </p:txBody>
      </p:sp>
      <p:sp>
        <p:nvSpPr>
          <p:cNvPr id="4" name="Text Placeholder 3"/>
          <p:cNvSpPr>
            <a:spLocks noGrp="1"/>
          </p:cNvSpPr>
          <p:nvPr>
            <p:ph type="body" sz="quarter" idx="13"/>
          </p:nvPr>
        </p:nvSpPr>
        <p:spPr/>
        <p:txBody>
          <a:bodyPr/>
          <a:lstStyle/>
          <a:p>
            <a:r>
              <a:rPr lang="en-US" dirty="0" smtClean="0"/>
              <a:t>Controlling the Workload</a:t>
            </a:r>
          </a:p>
        </p:txBody>
      </p:sp>
    </p:spTree>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RW3P8S1.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Multiuser Query Workload#1</a:t>
            </a:r>
            <a:endParaRPr lang="en-US" dirty="0"/>
          </a:p>
        </p:txBody>
      </p:sp>
      <p:sp>
        <p:nvSpPr>
          <p:cNvPr id="4" name="Text Placeholder 3"/>
          <p:cNvSpPr>
            <a:spLocks noGrp="1"/>
          </p:cNvSpPr>
          <p:nvPr>
            <p:ph type="body" sz="quarter" idx="13"/>
          </p:nvPr>
        </p:nvSpPr>
        <p:spPr>
          <a:xfrm>
            <a:off x="534769" y="648216"/>
            <a:ext cx="8499178" cy="304800"/>
          </a:xfrm>
        </p:spPr>
        <p:txBody>
          <a:bodyPr/>
          <a:lstStyle/>
          <a:p>
            <a:r>
              <a:rPr lang="en-US" dirty="0" smtClean="0"/>
              <a:t>Performance Data</a:t>
            </a:r>
            <a:endParaRPr lang="en-US" dirty="0"/>
          </a:p>
        </p:txBody>
      </p:sp>
      <p:sp>
        <p:nvSpPr>
          <p:cNvPr id="7" name="Rounded Rectangular Callout 6"/>
          <p:cNvSpPr/>
          <p:nvPr/>
        </p:nvSpPr>
        <p:spPr>
          <a:xfrm>
            <a:off x="156490" y="3639465"/>
            <a:ext cx="3909986" cy="816193"/>
          </a:xfrm>
          <a:prstGeom prst="wedgeRoundRectCallout">
            <a:avLst>
              <a:gd name="adj1" fmla="val 74334"/>
              <a:gd name="adj2" fmla="val -12355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12 queries executed using default PARALLEL_ADAPTIVE_MULTI_USER</a:t>
            </a:r>
          </a:p>
          <a:p>
            <a:endParaRPr lang="en-US" dirty="0"/>
          </a:p>
        </p:txBody>
      </p:sp>
      <p:pic>
        <p:nvPicPr>
          <p:cNvPr id="9" name="Picture 8" descr="poison.jpg"/>
          <p:cNvPicPr>
            <a:picLocks noChangeAspect="1"/>
          </p:cNvPicPr>
          <p:nvPr/>
        </p:nvPicPr>
        <p:blipFill>
          <a:blip r:embed="rId3"/>
          <a:stretch>
            <a:fillRect/>
          </a:stretch>
        </p:blipFill>
        <p:spPr>
          <a:xfrm>
            <a:off x="308192" y="2464648"/>
            <a:ext cx="1471083" cy="882650"/>
          </a:xfrm>
          <a:prstGeom prst="rect">
            <a:avLst/>
          </a:prstGeom>
        </p:spPr>
      </p:pic>
    </p:spTree>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RW3P8S2.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Multiuser Query Workload#1</a:t>
            </a:r>
            <a:endParaRPr lang="en-US" dirty="0"/>
          </a:p>
        </p:txBody>
      </p:sp>
      <p:sp>
        <p:nvSpPr>
          <p:cNvPr id="4" name="Text Placeholder 3"/>
          <p:cNvSpPr>
            <a:spLocks noGrp="1"/>
          </p:cNvSpPr>
          <p:nvPr>
            <p:ph type="body" sz="quarter" idx="13"/>
          </p:nvPr>
        </p:nvSpPr>
        <p:spPr>
          <a:xfrm>
            <a:off x="423359" y="648216"/>
            <a:ext cx="8610588" cy="304800"/>
          </a:xfrm>
        </p:spPr>
        <p:txBody>
          <a:bodyPr/>
          <a:lstStyle/>
          <a:p>
            <a:r>
              <a:rPr lang="en-US" dirty="0" smtClean="0"/>
              <a:t>Performance Data</a:t>
            </a:r>
            <a:endParaRPr lang="en-US" dirty="0"/>
          </a:p>
        </p:txBody>
      </p:sp>
      <p:sp>
        <p:nvSpPr>
          <p:cNvPr id="7" name="Rounded Rectangular Callout 6"/>
          <p:cNvSpPr/>
          <p:nvPr/>
        </p:nvSpPr>
        <p:spPr>
          <a:xfrm>
            <a:off x="167631" y="3089153"/>
            <a:ext cx="2664469" cy="1343147"/>
          </a:xfrm>
          <a:prstGeom prst="wedgeRoundRectCallout">
            <a:avLst>
              <a:gd name="adj1" fmla="val 88738"/>
              <a:gd name="adj2" fmla="val -785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12 queries execute with reduced DOP.  Note uniform response time and full system utilization</a:t>
            </a:r>
            <a:endParaRPr lang="en-US" sz="1600" dirty="0"/>
          </a:p>
        </p:txBody>
      </p:sp>
    </p:spTree>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RW3P8S3.tiff"/>
          <p:cNvPicPr>
            <a:picLocks noChangeAspect="1"/>
          </p:cNvPicPr>
          <p:nvPr/>
        </p:nvPicPr>
        <p:blipFill>
          <a:blip r:embed="rId2"/>
          <a:stretch>
            <a:fillRect/>
          </a:stretch>
        </p:blipFill>
        <p:spPr>
          <a:xfrm>
            <a:off x="2743200" y="685800"/>
            <a:ext cx="6172708" cy="3867150"/>
          </a:xfrm>
          <a:prstGeom prst="rect">
            <a:avLst/>
          </a:prstGeom>
        </p:spPr>
      </p:pic>
      <p:sp>
        <p:nvSpPr>
          <p:cNvPr id="2" name="Title 1"/>
          <p:cNvSpPr>
            <a:spLocks noGrp="1"/>
          </p:cNvSpPr>
          <p:nvPr>
            <p:ph type="title"/>
          </p:nvPr>
        </p:nvSpPr>
        <p:spPr/>
        <p:txBody>
          <a:bodyPr/>
          <a:lstStyle/>
          <a:p>
            <a:r>
              <a:rPr lang="en-US" dirty="0" smtClean="0"/>
              <a:t>Multiuser Query Workload#1</a:t>
            </a:r>
            <a:endParaRPr lang="en-US" dirty="0"/>
          </a:p>
        </p:txBody>
      </p:sp>
      <p:sp>
        <p:nvSpPr>
          <p:cNvPr id="4" name="Text Placeholder 3"/>
          <p:cNvSpPr>
            <a:spLocks noGrp="1"/>
          </p:cNvSpPr>
          <p:nvPr>
            <p:ph type="body" sz="quarter" idx="13"/>
          </p:nvPr>
        </p:nvSpPr>
        <p:spPr>
          <a:xfrm>
            <a:off x="479064" y="648216"/>
            <a:ext cx="8554883" cy="304800"/>
          </a:xfrm>
        </p:spPr>
        <p:txBody>
          <a:bodyPr/>
          <a:lstStyle/>
          <a:p>
            <a:r>
              <a:rPr lang="en-US" dirty="0" smtClean="0"/>
              <a:t>Performance Data</a:t>
            </a:r>
            <a:endParaRPr lang="en-US" dirty="0"/>
          </a:p>
        </p:txBody>
      </p:sp>
      <p:sp>
        <p:nvSpPr>
          <p:cNvPr id="7" name="Rounded Rectangular Callout 6"/>
          <p:cNvSpPr/>
          <p:nvPr/>
        </p:nvSpPr>
        <p:spPr>
          <a:xfrm>
            <a:off x="390795" y="1379740"/>
            <a:ext cx="4021206" cy="1172206"/>
          </a:xfrm>
          <a:prstGeom prst="wedgeRoundRectCallout">
            <a:avLst>
              <a:gd name="adj1" fmla="val 31156"/>
              <a:gd name="adj2" fmla="val 7471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Queued workload fully utilizes system and remains stable by executing only 4 Queries.  Over all system throughput is increased</a:t>
            </a:r>
            <a:endParaRPr lang="en-US" sz="1600" dirty="0"/>
          </a:p>
        </p:txBody>
      </p:sp>
    </p:spTree>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Theme:</a:t>
            </a:r>
            <a:endParaRPr lang="en-US" dirty="0"/>
          </a:p>
        </p:txBody>
      </p:sp>
      <p:sp>
        <p:nvSpPr>
          <p:cNvPr id="3" name="Content Placeholder 2"/>
          <p:cNvSpPr>
            <a:spLocks noGrp="1"/>
          </p:cNvSpPr>
          <p:nvPr>
            <p:ph sz="quarter" idx="12"/>
          </p:nvPr>
        </p:nvSpPr>
        <p:spPr>
          <a:xfrm>
            <a:off x="804347" y="1082842"/>
            <a:ext cx="8229600" cy="3501865"/>
          </a:xfrm>
        </p:spPr>
        <p:txBody>
          <a:bodyPr/>
          <a:lstStyle/>
          <a:p>
            <a:r>
              <a:rPr lang="en-US" dirty="0" smtClean="0"/>
              <a:t>Today’s reality</a:t>
            </a:r>
          </a:p>
          <a:p>
            <a:pPr lvl="1"/>
            <a:r>
              <a:rPr lang="en-US" dirty="0" smtClean="0"/>
              <a:t>There are very few new systems</a:t>
            </a:r>
          </a:p>
          <a:p>
            <a:pPr lvl="2"/>
            <a:r>
              <a:rPr lang="en-US" dirty="0" smtClean="0"/>
              <a:t>There are many applications that</a:t>
            </a:r>
            <a:r>
              <a:rPr lang="en-US" baseline="0" dirty="0" smtClean="0"/>
              <a:t> were </a:t>
            </a:r>
            <a:r>
              <a:rPr lang="en-US" dirty="0" smtClean="0"/>
              <a:t>written a long time ago</a:t>
            </a:r>
          </a:p>
          <a:p>
            <a:pPr lvl="2"/>
            <a:r>
              <a:rPr lang="en-US" dirty="0" smtClean="0"/>
              <a:t>There is a huge amount of motivation to run the old code as this is perceived as the lower cost and risk averse route</a:t>
            </a:r>
          </a:p>
          <a:p>
            <a:pPr lvl="1"/>
            <a:r>
              <a:rPr lang="en-US" dirty="0" smtClean="0"/>
              <a:t>Workloads, data set sizes and availability requirements continue to increase</a:t>
            </a:r>
          </a:p>
          <a:p>
            <a:pPr lvl="2"/>
            <a:r>
              <a:rPr lang="en-US" dirty="0" smtClean="0"/>
              <a:t>At some point, you can no longer use Moore’s law as a mechanism to maintain performance</a:t>
            </a:r>
          </a:p>
          <a:p>
            <a:pPr lvl="1"/>
            <a:r>
              <a:rPr lang="en-US" dirty="0" smtClean="0"/>
              <a:t>You may conclude you have reached the limitation of the application architecture.  Failing to re-architect is now the high risk option</a:t>
            </a:r>
          </a:p>
        </p:txBody>
      </p:sp>
      <p:sp>
        <p:nvSpPr>
          <p:cNvPr id="4" name="Text Placeholder 3"/>
          <p:cNvSpPr>
            <a:spLocks noGrp="1"/>
          </p:cNvSpPr>
          <p:nvPr>
            <p:ph type="body" sz="quarter" idx="13"/>
          </p:nvPr>
        </p:nvSpPr>
        <p:spPr/>
        <p:txBody>
          <a:bodyPr/>
          <a:lstStyle/>
          <a:p>
            <a:r>
              <a:rPr lang="en-US" dirty="0" smtClean="0"/>
              <a:t>Learning to Critique Your Existing Architecture</a:t>
            </a:r>
            <a:endParaRPr lang="en-US" dirty="0"/>
          </a:p>
        </p:txBody>
      </p:sp>
    </p:spTree>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Theme:</a:t>
            </a:r>
            <a:endParaRPr lang="en-US" dirty="0"/>
          </a:p>
        </p:txBody>
      </p:sp>
      <p:sp>
        <p:nvSpPr>
          <p:cNvPr id="3" name="Content Placeholder 2"/>
          <p:cNvSpPr>
            <a:spLocks noGrp="1"/>
          </p:cNvSpPr>
          <p:nvPr>
            <p:ph sz="quarter" idx="12"/>
          </p:nvPr>
        </p:nvSpPr>
        <p:spPr>
          <a:xfrm>
            <a:off x="804347" y="1082842"/>
            <a:ext cx="8229600" cy="3501865"/>
          </a:xfrm>
        </p:spPr>
        <p:txBody>
          <a:bodyPr/>
          <a:lstStyle/>
          <a:p>
            <a:r>
              <a:rPr lang="en-US" dirty="0" smtClean="0"/>
              <a:t>Technical challenges </a:t>
            </a:r>
          </a:p>
          <a:p>
            <a:pPr lvl="1"/>
            <a:r>
              <a:rPr lang="en-US" dirty="0" smtClean="0"/>
              <a:t>Correctly assessing the flaws in the architecture</a:t>
            </a:r>
          </a:p>
          <a:p>
            <a:pPr lvl="1"/>
            <a:r>
              <a:rPr lang="en-US" dirty="0" smtClean="0"/>
              <a:t>Proposing the correct solutions</a:t>
            </a:r>
          </a:p>
          <a:p>
            <a:r>
              <a:rPr lang="en-US" dirty="0" smtClean="0"/>
              <a:t>Human/Political/Financial challenges</a:t>
            </a:r>
          </a:p>
          <a:p>
            <a:pPr lvl="1"/>
            <a:r>
              <a:rPr lang="en-US" dirty="0" smtClean="0"/>
              <a:t>When critiquing the current architecture, who do you threaten ?</a:t>
            </a:r>
          </a:p>
          <a:p>
            <a:pPr lvl="2"/>
            <a:r>
              <a:rPr lang="en-US" dirty="0" smtClean="0"/>
              <a:t>Your boss, your boss’s boss, your peers ?</a:t>
            </a:r>
          </a:p>
          <a:p>
            <a:pPr lvl="2"/>
            <a:r>
              <a:rPr lang="en-US" dirty="0" smtClean="0"/>
              <a:t>The vendor and consultancy community ?</a:t>
            </a:r>
          </a:p>
          <a:p>
            <a:pPr lvl="2"/>
            <a:r>
              <a:rPr lang="en-US" dirty="0" smtClean="0"/>
              <a:t>Will there ever be the resources to finance structural changes ?</a:t>
            </a:r>
          </a:p>
          <a:p>
            <a:pPr lvl="2"/>
            <a:r>
              <a:rPr lang="en-US" dirty="0" smtClean="0"/>
              <a:t>Will the changes pay for themselves? Or are they needed for survival ?</a:t>
            </a:r>
          </a:p>
        </p:txBody>
      </p:sp>
      <p:sp>
        <p:nvSpPr>
          <p:cNvPr id="4" name="Text Placeholder 3"/>
          <p:cNvSpPr>
            <a:spLocks noGrp="1"/>
          </p:cNvSpPr>
          <p:nvPr>
            <p:ph type="body" sz="quarter" idx="13"/>
          </p:nvPr>
        </p:nvSpPr>
        <p:spPr/>
        <p:txBody>
          <a:bodyPr/>
          <a:lstStyle/>
          <a:p>
            <a:r>
              <a:rPr lang="en-US" dirty="0" smtClean="0"/>
              <a:t>Learning to Critique Your Existing Architecture</a:t>
            </a:r>
            <a:endParaRPr lang="en-US" dirty="0"/>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803275" y="1571625"/>
            <a:ext cx="4708525" cy="1101725"/>
          </a:xfrm>
        </p:spPr>
        <p:txBody>
          <a:bodyPr/>
          <a:lstStyle/>
          <a:p>
            <a:r>
              <a:rPr lang="en-US" dirty="0" smtClean="0">
                <a:ln>
                  <a:noFill/>
                </a:ln>
              </a:rPr>
              <a:t>Part I: Response Time</a:t>
            </a:r>
            <a:br>
              <a:rPr lang="en-US" dirty="0" smtClean="0">
                <a:ln>
                  <a:noFill/>
                </a:ln>
              </a:rPr>
            </a:br>
            <a:r>
              <a:rPr dirty="0" smtClean="0">
                <a:ln>
                  <a:noFill/>
                </a:ln>
              </a:rPr>
              <a:t/>
            </a:r>
            <a:br>
              <a:rPr dirty="0" smtClean="0">
                <a:ln>
                  <a:noFill/>
                </a:ln>
              </a:rPr>
            </a:br>
            <a:endParaRPr dirty="0" smtClean="0">
              <a:ln>
                <a:noFill/>
              </a:ln>
            </a:endParaRPr>
          </a:p>
        </p:txBody>
      </p:sp>
      <p:grpSp>
        <p:nvGrpSpPr>
          <p:cNvPr id="2" name="Group 3"/>
          <p:cNvGrpSpPr>
            <a:grpSpLocks/>
          </p:cNvGrpSpPr>
          <p:nvPr/>
        </p:nvGrpSpPr>
        <p:grpSpPr bwMode="auto">
          <a:xfrm>
            <a:off x="9144000" y="-182396"/>
            <a:ext cx="7404101" cy="5708651"/>
            <a:chOff x="8972550" y="-74510"/>
            <a:chExt cx="7403707" cy="5709255"/>
          </a:xfrm>
        </p:grpSpPr>
        <p:sp>
          <p:nvSpPr>
            <p:cNvPr id="5" name="Rectangle 4"/>
            <p:cNvSpPr/>
            <p:nvPr/>
          </p:nvSpPr>
          <p:spPr>
            <a:xfrm>
              <a:off x="10604414" y="-74510"/>
              <a:ext cx="5771843" cy="57092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a:spAutoFit/>
            </a:bodyPr>
            <a:lstStyle/>
            <a:p>
              <a:pPr marL="231775" indent="-231775" fontAlgn="auto">
                <a:spcBef>
                  <a:spcPts val="0"/>
                </a:spcBef>
                <a:spcAft>
                  <a:spcPts val="1200"/>
                </a:spcAft>
                <a:defRPr/>
              </a:pPr>
              <a:r>
                <a:rPr lang="en-US" b="1" dirty="0"/>
                <a:t>To fill a shape with an image.</a:t>
              </a:r>
              <a:endParaRPr lang="en-US" i="1" dirty="0"/>
            </a:p>
            <a:p>
              <a:pPr marL="561975" indent="-342900" fontAlgn="auto">
                <a:spcBef>
                  <a:spcPts val="0"/>
                </a:spcBef>
                <a:spcAft>
                  <a:spcPts val="600"/>
                </a:spcAft>
                <a:buFont typeface="+mj-lt"/>
                <a:buAutoNum type="arabicPeriod"/>
                <a:defRPr/>
              </a:pPr>
              <a:r>
                <a:rPr lang="en-US" dirty="0"/>
                <a:t>Use existing picture box, DO NOT delete and create new picture box.</a:t>
              </a:r>
            </a:p>
            <a:p>
              <a:pPr marL="561975" indent="-342900" fontAlgn="auto">
                <a:spcBef>
                  <a:spcPts val="0"/>
                </a:spcBef>
                <a:spcAft>
                  <a:spcPts val="600"/>
                </a:spcAft>
                <a:buFont typeface="+mj-lt"/>
                <a:buAutoNum type="arabicPeriod"/>
                <a:defRPr/>
              </a:pPr>
              <a:r>
                <a:rPr lang="en-US" dirty="0"/>
                <a:t>Right click on the shape.</a:t>
              </a:r>
            </a:p>
            <a:p>
              <a:pPr marL="561975" indent="-342900" fontAlgn="auto">
                <a:spcBef>
                  <a:spcPts val="0"/>
                </a:spcBef>
                <a:spcAft>
                  <a:spcPts val="600"/>
                </a:spcAft>
                <a:buFont typeface="+mj-lt"/>
                <a:buAutoNum type="arabicPeriod"/>
                <a:defRPr/>
              </a:pPr>
              <a:r>
                <a:rPr lang="en-US" dirty="0"/>
                <a:t>At the bottom of the submenu select </a:t>
              </a:r>
              <a:br>
                <a:rPr lang="en-US" dirty="0"/>
              </a:br>
              <a:r>
                <a:rPr lang="en-US" dirty="0"/>
                <a:t>“Format Shape”</a:t>
              </a:r>
            </a:p>
            <a:p>
              <a:pPr marL="561975" indent="-342900" fontAlgn="auto">
                <a:spcBef>
                  <a:spcPts val="0"/>
                </a:spcBef>
                <a:spcAft>
                  <a:spcPts val="600"/>
                </a:spcAft>
                <a:buFont typeface="+mj-lt"/>
                <a:buAutoNum type="arabicPeriod"/>
                <a:defRPr/>
              </a:pPr>
              <a:r>
                <a:rPr lang="en-US" dirty="0"/>
                <a:t>Select “Fill” at the top of the “Format Shape” dialog box.</a:t>
              </a:r>
            </a:p>
            <a:p>
              <a:pPr marL="561975" indent="-342900" fontAlgn="auto">
                <a:spcBef>
                  <a:spcPts val="0"/>
                </a:spcBef>
                <a:spcAft>
                  <a:spcPts val="600"/>
                </a:spcAft>
                <a:buFont typeface="+mj-lt"/>
                <a:buAutoNum type="arabicPeriod"/>
                <a:defRPr/>
              </a:pPr>
              <a:r>
                <a:rPr lang="en-US" dirty="0"/>
                <a:t>Select “Picture or Texture fill” from the options.</a:t>
              </a:r>
            </a:p>
            <a:p>
              <a:pPr marL="561975" indent="-342900" fontAlgn="auto">
                <a:spcBef>
                  <a:spcPts val="0"/>
                </a:spcBef>
                <a:spcAft>
                  <a:spcPts val="600"/>
                </a:spcAft>
                <a:buFont typeface="+mj-lt"/>
                <a:buAutoNum type="arabicPeriod"/>
                <a:defRPr/>
              </a:pPr>
              <a:r>
                <a:rPr lang="en-US" dirty="0"/>
                <a:t>And select “File” under the “Insert from” option.</a:t>
              </a:r>
            </a:p>
            <a:p>
              <a:pPr marL="561975" indent="-342900" fontAlgn="auto">
                <a:spcBef>
                  <a:spcPts val="0"/>
                </a:spcBef>
                <a:spcAft>
                  <a:spcPts val="600"/>
                </a:spcAft>
                <a:buFont typeface="+mj-lt"/>
                <a:buAutoNum type="arabicPeriod"/>
                <a:defRPr/>
              </a:pPr>
              <a:r>
                <a:rPr lang="en-US" dirty="0"/>
                <a:t>Navigate to the file you want to use and </a:t>
              </a:r>
              <a:br>
                <a:rPr lang="en-US" dirty="0"/>
              </a:br>
              <a:r>
                <a:rPr lang="en-US" dirty="0"/>
                <a:t>select “Insert”</a:t>
              </a:r>
            </a:p>
            <a:p>
              <a:pPr marL="561975" indent="-342900" fontAlgn="auto">
                <a:spcBef>
                  <a:spcPts val="0"/>
                </a:spcBef>
                <a:spcAft>
                  <a:spcPts val="600"/>
                </a:spcAft>
                <a:buFont typeface="+mj-lt"/>
                <a:buAutoNum type="arabicPeriod"/>
                <a:defRPr/>
              </a:pPr>
              <a:r>
                <a:rPr lang="en-US" dirty="0">
                  <a:solidFill>
                    <a:srgbClr val="FFFFFF"/>
                  </a:solidFill>
                </a:rPr>
                <a:t>On the “Format” tab, in the Size group, click on “Crop to Fill” in the Crop tool </a:t>
              </a:r>
              <a:r>
                <a:rPr lang="en-US" dirty="0"/>
                <a:t>and drag the image bounding box to the desired size</a:t>
              </a:r>
            </a:p>
            <a:p>
              <a:pPr marL="561975" indent="-342900" fontAlgn="auto">
                <a:spcBef>
                  <a:spcPts val="0"/>
                </a:spcBef>
                <a:spcAft>
                  <a:spcPts val="600"/>
                </a:spcAft>
                <a:buFont typeface="+mj-lt"/>
                <a:buAutoNum type="arabicPeriod"/>
                <a:defRPr/>
              </a:pPr>
              <a:r>
                <a:rPr lang="en-US" b="1" dirty="0"/>
                <a:t>DELETE THIS INSTRUCTION NOTE WHEN NOT IN USE</a:t>
              </a:r>
            </a:p>
          </p:txBody>
        </p:sp>
        <p:cxnSp>
          <p:nvCxnSpPr>
            <p:cNvPr id="6" name="Straight Connector 5"/>
            <p:cNvCxnSpPr/>
            <p:nvPr/>
          </p:nvCxnSpPr>
          <p:spPr>
            <a:xfrm flipH="1">
              <a:off x="8972550" y="2582929"/>
              <a:ext cx="273054" cy="0"/>
            </a:xfrm>
            <a:prstGeom prst="line">
              <a:avLst/>
            </a:prstGeom>
            <a:grpFill/>
            <a:ln w="19050">
              <a:solidFill>
                <a:srgbClr val="00B050"/>
              </a:solidFill>
              <a:round/>
              <a:headEnd/>
              <a:tailEnd type="triangle" w="med" len="med"/>
            </a:ln>
          </p:spPr>
        </p:cxnSp>
      </p:grpSp>
      <p:pic>
        <p:nvPicPr>
          <p:cNvPr id="93188" name="Picture Placeholder 11" descr="ph-ind-buslife-017-cropped.bmp"/>
          <p:cNvPicPr>
            <a:picLocks noGrp="1" noChangeAspect="1"/>
          </p:cNvPicPr>
          <p:nvPr>
            <p:ph type="pic" sz="quarter" idx="12"/>
          </p:nvPr>
        </p:nvPicPr>
        <p:blipFill>
          <a:blip r:embed="rId3"/>
          <a:stretch>
            <a:fillRect/>
          </a:stretch>
        </p:blipFill>
        <p:spPr>
          <a:xfrm>
            <a:off x="5889256" y="56454"/>
            <a:ext cx="3429000" cy="4516243"/>
          </a:xfrm>
          <a:blipFill rotWithShape="1">
            <a:blip r:embed="rId3"/>
            <a:stretch>
              <a:fillRect/>
            </a:stretch>
          </a:blipFill>
        </p:spPr>
      </p:pic>
    </p:spTree>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Theme:</a:t>
            </a:r>
            <a:endParaRPr lang="en-US" dirty="0"/>
          </a:p>
        </p:txBody>
      </p:sp>
      <p:sp>
        <p:nvSpPr>
          <p:cNvPr id="3" name="Content Placeholder 2"/>
          <p:cNvSpPr>
            <a:spLocks noGrp="1"/>
          </p:cNvSpPr>
          <p:nvPr>
            <p:ph sz="quarter" idx="12"/>
          </p:nvPr>
        </p:nvSpPr>
        <p:spPr>
          <a:xfrm>
            <a:off x="804347" y="1082842"/>
            <a:ext cx="8229600" cy="3501865"/>
          </a:xfrm>
        </p:spPr>
        <p:txBody>
          <a:bodyPr/>
          <a:lstStyle/>
          <a:p>
            <a:r>
              <a:rPr lang="en-US" dirty="0" smtClean="0"/>
              <a:t>Identification of software or architectural limitations</a:t>
            </a:r>
          </a:p>
          <a:p>
            <a:pPr lvl="1"/>
            <a:r>
              <a:rPr lang="en-US" dirty="0" smtClean="0"/>
              <a:t>Performance requirements and data set size projections are order of magnitude increases</a:t>
            </a:r>
          </a:p>
          <a:p>
            <a:pPr lvl="2"/>
            <a:r>
              <a:rPr lang="en-US" dirty="0" smtClean="0"/>
              <a:t>10,000 to 100,000 transactions/seconds</a:t>
            </a:r>
          </a:p>
          <a:p>
            <a:pPr lvl="2"/>
            <a:r>
              <a:rPr lang="en-US" dirty="0" smtClean="0"/>
              <a:t>Terabytes to </a:t>
            </a:r>
            <a:r>
              <a:rPr lang="en-US" dirty="0" err="1" smtClean="0"/>
              <a:t>petabytes</a:t>
            </a:r>
            <a:endParaRPr lang="en-US" dirty="0" smtClean="0"/>
          </a:p>
          <a:p>
            <a:pPr lvl="2"/>
            <a:r>
              <a:rPr lang="en-US" dirty="0" smtClean="0"/>
              <a:t>Response time improvement from hours to minutes/seconds</a:t>
            </a:r>
          </a:p>
          <a:p>
            <a:pPr lvl="1"/>
            <a:r>
              <a:rPr lang="en-US" dirty="0" smtClean="0"/>
              <a:t>Symptoms of an inadequate architecture</a:t>
            </a:r>
          </a:p>
          <a:p>
            <a:pPr lvl="2"/>
            <a:r>
              <a:rPr lang="en-US" dirty="0" smtClean="0"/>
              <a:t>Missed batch windows</a:t>
            </a:r>
          </a:p>
          <a:p>
            <a:pPr lvl="2"/>
            <a:r>
              <a:rPr lang="en-US" dirty="0" smtClean="0"/>
              <a:t>Poor response time and availability</a:t>
            </a:r>
          </a:p>
          <a:p>
            <a:pPr lvl="2"/>
            <a:r>
              <a:rPr lang="en-US" dirty="0" smtClean="0"/>
              <a:t>HW fully but inefficiently utilized, or an application unable to exploit HW</a:t>
            </a:r>
          </a:p>
        </p:txBody>
      </p:sp>
      <p:sp>
        <p:nvSpPr>
          <p:cNvPr id="4" name="Text Placeholder 3"/>
          <p:cNvSpPr>
            <a:spLocks noGrp="1"/>
          </p:cNvSpPr>
          <p:nvPr>
            <p:ph type="body" sz="quarter" idx="13"/>
          </p:nvPr>
        </p:nvSpPr>
        <p:spPr/>
        <p:txBody>
          <a:bodyPr/>
          <a:lstStyle/>
          <a:p>
            <a:r>
              <a:rPr lang="en-US" dirty="0" smtClean="0"/>
              <a:t>Learning to Critique Your Existing Architecture</a:t>
            </a:r>
            <a:endParaRPr lang="en-US" dirty="0"/>
          </a:p>
        </p:txBody>
      </p:sp>
    </p:spTree>
  </p:cSld>
  <p:clrMapOvr>
    <a:masterClrMapping/>
  </p:clrMapOvr>
  <p:transition spd="med">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dirty="0" smtClean="0">
                <a:ea typeface="ＭＳ Ｐゴシック" charset="-128"/>
                <a:cs typeface="ＭＳ Ｐゴシック" charset="-128"/>
              </a:rPr>
              <a:t>Ad Hoc Query SQL</a:t>
            </a:r>
          </a:p>
        </p:txBody>
      </p:sp>
      <p:sp>
        <p:nvSpPr>
          <p:cNvPr id="84995" name="Footer Placeholder 3"/>
          <p:cNvSpPr>
            <a:spLocks noGrp="1"/>
          </p:cNvSpPr>
          <p:nvPr>
            <p:ph type="ftr" sz="quarter" idx="10"/>
          </p:nvPr>
        </p:nvSpPr>
        <p:spPr>
          <a:noFill/>
        </p:spPr>
        <p:txBody>
          <a:bodyPr/>
          <a:lstStyle/>
          <a:p>
            <a:r>
              <a:rPr lang="en-US" smtClean="0">
                <a:solidFill>
                  <a:srgbClr val="000000"/>
                </a:solidFill>
                <a:latin typeface="Arial" charset="0"/>
              </a:rPr>
              <a:t>© 2009 Oracle Corporation – Proprietary and Confidential</a:t>
            </a:r>
            <a:endParaRPr lang="en-GB" smtClean="0">
              <a:solidFill>
                <a:srgbClr val="000000"/>
              </a:solidFill>
              <a:latin typeface="Arial" charset="0"/>
            </a:endParaRPr>
          </a:p>
        </p:txBody>
      </p:sp>
      <p:sp>
        <p:nvSpPr>
          <p:cNvPr id="6" name="TextBox 5"/>
          <p:cNvSpPr txBox="1"/>
          <p:nvPr/>
        </p:nvSpPr>
        <p:spPr>
          <a:xfrm>
            <a:off x="266703" y="783942"/>
            <a:ext cx="8488363" cy="4020716"/>
          </a:xfrm>
          <a:prstGeom prst="rect">
            <a:avLst/>
          </a:prstGeom>
          <a:solidFill>
            <a:schemeClr val="tx2">
              <a:lumMod val="20000"/>
              <a:lumOff val="80000"/>
            </a:schemeClr>
          </a:solidFill>
          <a:effectLst/>
        </p:spPr>
        <p:txBody>
          <a:bodyPr lIns="0" tIns="0" rIns="0" bIns="0">
            <a:prstTxWarp prst="textNoShape">
              <a:avLst/>
            </a:prstTxWarp>
            <a:spAutoFit/>
          </a:bodyPr>
          <a:lstStyle/>
          <a:p>
            <a:pPr>
              <a:lnSpc>
                <a:spcPct val="90000"/>
              </a:lnSpc>
              <a:spcBef>
                <a:spcPct val="50000"/>
              </a:spcBef>
              <a:buClr>
                <a:srgbClr val="667263"/>
              </a:buClr>
              <a:defRPr/>
            </a:pPr>
            <a:r>
              <a:rPr lang="en-US" sz="600" b="1" dirty="0">
                <a:solidFill>
                  <a:srgbClr val="000000"/>
                </a:solidFill>
                <a:latin typeface="Courier New" charset="0"/>
                <a:ea typeface="Courier New" charset="0"/>
                <a:cs typeface="Courier New" charset="0"/>
              </a:rPr>
              <a:t>wi</a:t>
            </a:r>
            <a:r>
              <a:rPr lang="en-US" sz="700" b="1" dirty="0">
                <a:solidFill>
                  <a:srgbClr val="000000"/>
                </a:solidFill>
                <a:latin typeface="Courier New" charset="0"/>
                <a:ea typeface="Courier New" charset="0"/>
                <a:cs typeface="Courier New" charset="0"/>
              </a:rPr>
              <a:t>th </a:t>
            </a:r>
            <a:r>
              <a:rPr lang="en-US" sz="700" b="1" dirty="0" err="1">
                <a:solidFill>
                  <a:srgbClr val="000000"/>
                </a:solidFill>
                <a:latin typeface="Courier New" charset="0"/>
                <a:ea typeface="Courier New" charset="0"/>
                <a:cs typeface="Courier New" charset="0"/>
              </a:rPr>
              <a:t>qbuy</a:t>
            </a:r>
            <a:r>
              <a:rPr lang="en-US" sz="700" b="1" dirty="0">
                <a:solidFill>
                  <a:srgbClr val="000000"/>
                </a:solidFill>
                <a:latin typeface="Courier New" charset="0"/>
                <a:ea typeface="Courier New" charset="0"/>
                <a:cs typeface="Courier New" charset="0"/>
              </a:rPr>
              <a:t> as</a:t>
            </a: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select </a:t>
            </a:r>
            <a:r>
              <a:rPr lang="en-US" sz="700" b="1" dirty="0" err="1">
                <a:solidFill>
                  <a:srgbClr val="000000"/>
                </a:solidFill>
                <a:latin typeface="Courier New" charset="0"/>
                <a:ea typeface="Courier New" charset="0"/>
                <a:cs typeface="Courier New" charset="0"/>
              </a:rPr>
              <a:t>rt.TRX_NBR</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from DWR_ORG_BSNS_UNIT </a:t>
            </a:r>
            <a:r>
              <a:rPr lang="en-US" sz="700" b="1" dirty="0" err="1">
                <a:solidFill>
                  <a:srgbClr val="000000"/>
                </a:solidFill>
                <a:latin typeface="Courier New" charset="0"/>
                <a:ea typeface="Courier New" charset="0"/>
                <a:cs typeface="Courier New" charset="0"/>
              </a:rPr>
              <a:t>obu</a:t>
            </a:r>
            <a:r>
              <a:rPr lang="en-US" sz="700" b="1" dirty="0">
                <a:solidFill>
                  <a:srgbClr val="000000"/>
                </a:solidFill>
                <a:latin typeface="Courier New" charset="0"/>
                <a:ea typeface="Courier New" charset="0"/>
                <a:cs typeface="Courier New" charset="0"/>
              </a:rPr>
              <a:t>, DWB_RTL_TRX </a:t>
            </a:r>
            <a:r>
              <a:rPr lang="en-US" sz="700" b="1" dirty="0" err="1">
                <a:solidFill>
                  <a:srgbClr val="000000"/>
                </a:solidFill>
                <a:latin typeface="Courier New" charset="0"/>
                <a:ea typeface="Courier New" charset="0"/>
                <a:cs typeface="Courier New" charset="0"/>
              </a:rPr>
              <a:t>rt</a:t>
            </a:r>
            <a:r>
              <a:rPr lang="en-US" sz="700" b="1" dirty="0">
                <a:solidFill>
                  <a:srgbClr val="000000"/>
                </a:solidFill>
                <a:latin typeface="Courier New" charset="0"/>
                <a:ea typeface="Courier New" charset="0"/>
                <a:cs typeface="Courier New" charset="0"/>
              </a:rPr>
              <a:t>, DWB_RTL_SLS_RETRN_LINE_ITEM </a:t>
            </a:r>
            <a:r>
              <a:rPr lang="en-US" sz="700" b="1" dirty="0" err="1">
                <a:solidFill>
                  <a:srgbClr val="000000"/>
                </a:solidFill>
                <a:latin typeface="Courier New" charset="0"/>
                <a:ea typeface="Courier New" charset="0"/>
                <a:cs typeface="Courier New" charset="0"/>
              </a:rPr>
              <a:t>rsrli</a:t>
            </a:r>
            <a:r>
              <a:rPr lang="en-US" sz="700" b="1" dirty="0">
                <a:solidFill>
                  <a:srgbClr val="000000"/>
                </a:solidFill>
                <a:latin typeface="Courier New" charset="0"/>
                <a:ea typeface="Courier New" charset="0"/>
                <a:cs typeface="Courier New" charset="0"/>
              </a:rPr>
              <a:t>, DWR_SKU_ITEM </a:t>
            </a:r>
            <a:r>
              <a:rPr lang="en-US" sz="700" b="1" dirty="0" err="1">
                <a:solidFill>
                  <a:srgbClr val="000000"/>
                </a:solidFill>
                <a:latin typeface="Courier New" charset="0"/>
                <a:ea typeface="Courier New" charset="0"/>
                <a:cs typeface="Courier New" charset="0"/>
              </a:rPr>
              <a:t>sku</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where </a:t>
            </a:r>
            <a:r>
              <a:rPr lang="en-US" sz="700" b="1" dirty="0" err="1">
                <a:solidFill>
                  <a:srgbClr val="000000"/>
                </a:solidFill>
                <a:latin typeface="Courier New" charset="0"/>
                <a:ea typeface="Courier New" charset="0"/>
                <a:cs typeface="Courier New" charset="0"/>
              </a:rPr>
              <a:t>obu.ORG_BSNS_UNIT_KEY</a:t>
            </a:r>
            <a:r>
              <a:rPr lang="en-US" sz="700" b="1" dirty="0">
                <a:solidFill>
                  <a:srgbClr val="000000"/>
                </a:solidFill>
                <a:latin typeface="Courier New" charset="0"/>
                <a:ea typeface="Courier New" charset="0"/>
                <a:cs typeface="Courier New" charset="0"/>
              </a:rPr>
              <a:t> = </a:t>
            </a:r>
            <a:r>
              <a:rPr lang="en-US" sz="700" b="1" dirty="0" err="1">
                <a:solidFill>
                  <a:srgbClr val="000000"/>
                </a:solidFill>
                <a:latin typeface="Courier New" charset="0"/>
                <a:ea typeface="Courier New" charset="0"/>
                <a:cs typeface="Courier New" charset="0"/>
              </a:rPr>
              <a:t>rt.BSNS_UNIT_KEY</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and   </a:t>
            </a:r>
            <a:r>
              <a:rPr lang="en-US" sz="700" b="1" dirty="0" err="1">
                <a:solidFill>
                  <a:srgbClr val="000000"/>
                </a:solidFill>
                <a:latin typeface="Courier New" charset="0"/>
                <a:ea typeface="Courier New" charset="0"/>
                <a:cs typeface="Courier New" charset="0"/>
              </a:rPr>
              <a:t>rt.TRX_NBR</a:t>
            </a:r>
            <a:r>
              <a:rPr lang="en-US" sz="700" b="1" dirty="0">
                <a:solidFill>
                  <a:srgbClr val="000000"/>
                </a:solidFill>
                <a:latin typeface="Courier New" charset="0"/>
                <a:ea typeface="Courier New" charset="0"/>
                <a:cs typeface="Courier New" charset="0"/>
              </a:rPr>
              <a:t> = </a:t>
            </a:r>
            <a:r>
              <a:rPr lang="en-US" sz="700" b="1" dirty="0" err="1">
                <a:solidFill>
                  <a:srgbClr val="000000"/>
                </a:solidFill>
                <a:latin typeface="Courier New" charset="0"/>
                <a:ea typeface="Courier New" charset="0"/>
                <a:cs typeface="Courier New" charset="0"/>
              </a:rPr>
              <a:t>rsrli.TRX_NBR</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and   </a:t>
            </a:r>
            <a:r>
              <a:rPr lang="en-US" sz="700" b="1" dirty="0" err="1">
                <a:solidFill>
                  <a:srgbClr val="000000"/>
                </a:solidFill>
                <a:latin typeface="Courier New" charset="0"/>
                <a:ea typeface="Courier New" charset="0"/>
                <a:cs typeface="Courier New" charset="0"/>
              </a:rPr>
              <a:t>rt.DAY_KEY</a:t>
            </a:r>
            <a:r>
              <a:rPr lang="en-US" sz="700" b="1" dirty="0">
                <a:solidFill>
                  <a:srgbClr val="000000"/>
                </a:solidFill>
                <a:latin typeface="Courier New" charset="0"/>
                <a:ea typeface="Courier New" charset="0"/>
                <a:cs typeface="Courier New" charset="0"/>
              </a:rPr>
              <a:t> = </a:t>
            </a:r>
            <a:r>
              <a:rPr lang="en-US" sz="700" b="1" dirty="0" err="1">
                <a:solidFill>
                  <a:srgbClr val="000000"/>
                </a:solidFill>
                <a:latin typeface="Courier New" charset="0"/>
                <a:ea typeface="Courier New" charset="0"/>
                <a:cs typeface="Courier New" charset="0"/>
              </a:rPr>
              <a:t>rsrli.DAY_KEY</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and   </a:t>
            </a:r>
            <a:r>
              <a:rPr lang="en-US" sz="700" b="1" dirty="0" err="1">
                <a:solidFill>
                  <a:srgbClr val="000000"/>
                </a:solidFill>
                <a:latin typeface="Courier New" charset="0"/>
                <a:ea typeface="Courier New" charset="0"/>
                <a:cs typeface="Courier New" charset="0"/>
              </a:rPr>
              <a:t>rsrli.SKU_ITEM_KEY</a:t>
            </a:r>
            <a:r>
              <a:rPr lang="en-US" sz="700" b="1" dirty="0">
                <a:solidFill>
                  <a:srgbClr val="000000"/>
                </a:solidFill>
                <a:latin typeface="Courier New" charset="0"/>
                <a:ea typeface="Courier New" charset="0"/>
                <a:cs typeface="Courier New" charset="0"/>
              </a:rPr>
              <a:t> = </a:t>
            </a:r>
            <a:r>
              <a:rPr lang="en-US" sz="700" b="1" dirty="0" err="1">
                <a:solidFill>
                  <a:srgbClr val="000000"/>
                </a:solidFill>
                <a:latin typeface="Courier New" charset="0"/>
                <a:ea typeface="Courier New" charset="0"/>
                <a:cs typeface="Courier New" charset="0"/>
              </a:rPr>
              <a:t>sku.SKU_ITEM_KEY</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and   </a:t>
            </a:r>
            <a:r>
              <a:rPr lang="en-US" sz="700" b="1" dirty="0" err="1">
                <a:solidFill>
                  <a:srgbClr val="000000"/>
                </a:solidFill>
                <a:latin typeface="Courier New" charset="0"/>
                <a:ea typeface="Courier New" charset="0"/>
                <a:cs typeface="Courier New" charset="0"/>
              </a:rPr>
              <a:t>rt.DAY_KEY</a:t>
            </a:r>
            <a:r>
              <a:rPr lang="en-US" sz="700" b="1" dirty="0">
                <a:solidFill>
                  <a:srgbClr val="000000"/>
                </a:solidFill>
                <a:latin typeface="Courier New" charset="0"/>
                <a:ea typeface="Courier New" charset="0"/>
                <a:cs typeface="Courier New" charset="0"/>
              </a:rPr>
              <a:t> between 20090501 and 20090507</a:t>
            </a: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and   </a:t>
            </a:r>
            <a:r>
              <a:rPr lang="en-US" sz="700" b="1" dirty="0" err="1">
                <a:solidFill>
                  <a:srgbClr val="000000"/>
                </a:solidFill>
                <a:latin typeface="Courier New" charset="0"/>
                <a:ea typeface="Courier New" charset="0"/>
                <a:cs typeface="Courier New" charset="0"/>
              </a:rPr>
              <a:t>obu.STATE</a:t>
            </a:r>
            <a:r>
              <a:rPr lang="en-US" sz="700" b="1" dirty="0">
                <a:solidFill>
                  <a:srgbClr val="000000"/>
                </a:solidFill>
                <a:latin typeface="Courier New" charset="0"/>
                <a:ea typeface="Courier New" charset="0"/>
                <a:cs typeface="Courier New" charset="0"/>
              </a:rPr>
              <a:t> in 'CA’</a:t>
            </a: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and   </a:t>
            </a:r>
            <a:r>
              <a:rPr lang="en-US" sz="700" b="1" dirty="0" err="1">
                <a:solidFill>
                  <a:srgbClr val="000000"/>
                </a:solidFill>
                <a:latin typeface="Courier New" charset="0"/>
                <a:ea typeface="Courier New" charset="0"/>
                <a:cs typeface="Courier New" charset="0"/>
              </a:rPr>
              <a:t>sku.SKU_ITEM_DESC</a:t>
            </a:r>
            <a:r>
              <a:rPr lang="en-US" sz="700" b="1" dirty="0">
                <a:solidFill>
                  <a:srgbClr val="000000"/>
                </a:solidFill>
                <a:latin typeface="Courier New" charset="0"/>
                <a:ea typeface="Courier New" charset="0"/>
                <a:cs typeface="Courier New" charset="0"/>
              </a:rPr>
              <a:t> = 'Bananas'),</a:t>
            </a:r>
          </a:p>
          <a:p>
            <a:pPr>
              <a:lnSpc>
                <a:spcPct val="90000"/>
              </a:lnSpc>
              <a:spcBef>
                <a:spcPct val="50000"/>
              </a:spcBef>
              <a:buClr>
                <a:srgbClr val="667263"/>
              </a:buClr>
              <a:defRPr/>
            </a:pPr>
            <a:r>
              <a:rPr lang="en-US" sz="700" b="1" dirty="0" err="1">
                <a:solidFill>
                  <a:srgbClr val="000000"/>
                </a:solidFill>
                <a:latin typeface="Courier New" charset="0"/>
                <a:ea typeface="Courier New" charset="0"/>
                <a:cs typeface="Courier New" charset="0"/>
              </a:rPr>
              <a:t>qall</a:t>
            </a:r>
            <a:r>
              <a:rPr lang="en-US" sz="700" b="1" dirty="0">
                <a:solidFill>
                  <a:srgbClr val="000000"/>
                </a:solidFill>
                <a:latin typeface="Courier New" charset="0"/>
                <a:ea typeface="Courier New" charset="0"/>
                <a:cs typeface="Courier New" charset="0"/>
              </a:rPr>
              <a:t> as</a:t>
            </a: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select </a:t>
            </a:r>
            <a:r>
              <a:rPr lang="en-US" sz="700" b="1" dirty="0" err="1">
                <a:solidFill>
                  <a:srgbClr val="000000"/>
                </a:solidFill>
                <a:latin typeface="Courier New" charset="0"/>
                <a:ea typeface="Courier New" charset="0"/>
                <a:cs typeface="Courier New" charset="0"/>
              </a:rPr>
              <a:t>rt.TRX_NBR</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from DWR_ORG_BSNS_UNIT </a:t>
            </a:r>
            <a:r>
              <a:rPr lang="en-US" sz="700" b="1" dirty="0" err="1">
                <a:solidFill>
                  <a:srgbClr val="000000"/>
                </a:solidFill>
                <a:latin typeface="Courier New" charset="0"/>
                <a:ea typeface="Courier New" charset="0"/>
                <a:cs typeface="Courier New" charset="0"/>
              </a:rPr>
              <a:t>obu</a:t>
            </a:r>
            <a:r>
              <a:rPr lang="en-US" sz="700" b="1" dirty="0">
                <a:solidFill>
                  <a:srgbClr val="000000"/>
                </a:solidFill>
                <a:latin typeface="Courier New" charset="0"/>
                <a:ea typeface="Courier New" charset="0"/>
                <a:cs typeface="Courier New" charset="0"/>
              </a:rPr>
              <a:t>, DWB_RTL_TRX </a:t>
            </a:r>
            <a:r>
              <a:rPr lang="en-US" sz="700" b="1" dirty="0" err="1">
                <a:solidFill>
                  <a:srgbClr val="000000"/>
                </a:solidFill>
                <a:latin typeface="Courier New" charset="0"/>
                <a:ea typeface="Courier New" charset="0"/>
                <a:cs typeface="Courier New" charset="0"/>
              </a:rPr>
              <a:t>rt</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where </a:t>
            </a:r>
            <a:r>
              <a:rPr lang="en-US" sz="700" b="1" dirty="0" err="1">
                <a:solidFill>
                  <a:srgbClr val="000000"/>
                </a:solidFill>
                <a:latin typeface="Courier New" charset="0"/>
                <a:ea typeface="Courier New" charset="0"/>
                <a:cs typeface="Courier New" charset="0"/>
              </a:rPr>
              <a:t>obu.ORG_BSNS_UNIT_KEY</a:t>
            </a:r>
            <a:r>
              <a:rPr lang="en-US" sz="700" b="1" dirty="0">
                <a:solidFill>
                  <a:srgbClr val="000000"/>
                </a:solidFill>
                <a:latin typeface="Courier New" charset="0"/>
                <a:ea typeface="Courier New" charset="0"/>
                <a:cs typeface="Courier New" charset="0"/>
              </a:rPr>
              <a:t> = </a:t>
            </a:r>
            <a:r>
              <a:rPr lang="en-US" sz="700" b="1" dirty="0" err="1">
                <a:solidFill>
                  <a:srgbClr val="000000"/>
                </a:solidFill>
                <a:latin typeface="Courier New" charset="0"/>
                <a:ea typeface="Courier New" charset="0"/>
                <a:cs typeface="Courier New" charset="0"/>
              </a:rPr>
              <a:t>rt.BSNS_UNIT_KEY</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and   </a:t>
            </a:r>
            <a:r>
              <a:rPr lang="en-US" sz="700" b="1" dirty="0" err="1">
                <a:solidFill>
                  <a:srgbClr val="000000"/>
                </a:solidFill>
                <a:latin typeface="Courier New" charset="0"/>
                <a:ea typeface="Courier New" charset="0"/>
                <a:cs typeface="Courier New" charset="0"/>
              </a:rPr>
              <a:t>rt.DAY_KEY</a:t>
            </a:r>
            <a:r>
              <a:rPr lang="en-US" sz="700" b="1" dirty="0">
                <a:solidFill>
                  <a:srgbClr val="000000"/>
                </a:solidFill>
                <a:latin typeface="Courier New" charset="0"/>
                <a:ea typeface="Courier New" charset="0"/>
                <a:cs typeface="Courier New" charset="0"/>
              </a:rPr>
              <a:t> between 20090501 and 20090507</a:t>
            </a: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and   </a:t>
            </a:r>
            <a:r>
              <a:rPr lang="en-US" sz="700" b="1" dirty="0" err="1">
                <a:solidFill>
                  <a:srgbClr val="000000"/>
                </a:solidFill>
                <a:latin typeface="Courier New" charset="0"/>
                <a:ea typeface="Courier New" charset="0"/>
                <a:cs typeface="Courier New" charset="0"/>
              </a:rPr>
              <a:t>obu.STATE</a:t>
            </a:r>
            <a:r>
              <a:rPr lang="en-US" sz="700" b="1" dirty="0">
                <a:solidFill>
                  <a:srgbClr val="000000"/>
                </a:solidFill>
                <a:latin typeface="Courier New" charset="0"/>
                <a:ea typeface="Courier New" charset="0"/>
                <a:cs typeface="Courier New" charset="0"/>
              </a:rPr>
              <a:t> in 'CA')</a:t>
            </a: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select </a:t>
            </a:r>
            <a:r>
              <a:rPr lang="en-US" sz="700" b="1" dirty="0" err="1">
                <a:solidFill>
                  <a:srgbClr val="000000"/>
                </a:solidFill>
                <a:latin typeface="Courier New" charset="0"/>
                <a:ea typeface="Courier New" charset="0"/>
                <a:cs typeface="Courier New" charset="0"/>
              </a:rPr>
              <a:t>sku.SKU_ITEM_DESC,q.SCANS</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from</a:t>
            </a: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select </a:t>
            </a:r>
            <a:r>
              <a:rPr lang="en-US" sz="700" b="1" dirty="0" err="1">
                <a:solidFill>
                  <a:srgbClr val="000000"/>
                </a:solidFill>
                <a:latin typeface="Courier New" charset="0"/>
                <a:ea typeface="Courier New" charset="0"/>
                <a:cs typeface="Courier New" charset="0"/>
              </a:rPr>
              <a:t>SKU_ITEM_KEY,count</a:t>
            </a:r>
            <a:r>
              <a:rPr lang="en-US" sz="700" b="1" dirty="0">
                <a:solidFill>
                  <a:srgbClr val="000000"/>
                </a:solidFill>
                <a:latin typeface="Courier New" charset="0"/>
                <a:ea typeface="Courier New" charset="0"/>
                <a:cs typeface="Courier New" charset="0"/>
              </a:rPr>
              <a:t>(*) as </a:t>
            </a:r>
            <a:r>
              <a:rPr lang="en-US" sz="700" b="1" dirty="0" err="1">
                <a:solidFill>
                  <a:srgbClr val="000000"/>
                </a:solidFill>
                <a:latin typeface="Courier New" charset="0"/>
                <a:ea typeface="Courier New" charset="0"/>
                <a:cs typeface="Courier New" charset="0"/>
              </a:rPr>
              <a:t>SCANS,rank</a:t>
            </a:r>
            <a:r>
              <a:rPr lang="en-US" sz="700" b="1" dirty="0">
                <a:solidFill>
                  <a:srgbClr val="000000"/>
                </a:solidFill>
                <a:latin typeface="Courier New" charset="0"/>
                <a:ea typeface="Courier New" charset="0"/>
                <a:cs typeface="Courier New" charset="0"/>
              </a:rPr>
              <a:t>() over (order by count(*) </a:t>
            </a:r>
            <a:r>
              <a:rPr lang="en-US" sz="700" b="1" dirty="0" err="1">
                <a:solidFill>
                  <a:srgbClr val="000000"/>
                </a:solidFill>
                <a:latin typeface="Courier New" charset="0"/>
                <a:ea typeface="Courier New" charset="0"/>
                <a:cs typeface="Courier New" charset="0"/>
              </a:rPr>
              <a:t>desc</a:t>
            </a:r>
            <a:r>
              <a:rPr lang="en-US" sz="700" b="1" dirty="0">
                <a:solidFill>
                  <a:srgbClr val="000000"/>
                </a:solidFill>
                <a:latin typeface="Courier New" charset="0"/>
                <a:ea typeface="Courier New" charset="0"/>
                <a:cs typeface="Courier New" charset="0"/>
              </a:rPr>
              <a:t>) as POP</a:t>
            </a: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from </a:t>
            </a:r>
            <a:r>
              <a:rPr lang="en-US" sz="700" b="1" dirty="0" err="1">
                <a:solidFill>
                  <a:srgbClr val="000000"/>
                </a:solidFill>
                <a:latin typeface="Courier New" charset="0"/>
                <a:ea typeface="Courier New" charset="0"/>
                <a:cs typeface="Courier New" charset="0"/>
              </a:rPr>
              <a:t>qall,qbuy</a:t>
            </a:r>
            <a:r>
              <a:rPr lang="en-US" sz="700" b="1" dirty="0">
                <a:solidFill>
                  <a:srgbClr val="000000"/>
                </a:solidFill>
                <a:latin typeface="Courier New" charset="0"/>
                <a:ea typeface="Courier New" charset="0"/>
                <a:cs typeface="Courier New" charset="0"/>
              </a:rPr>
              <a:t>, DWB_RTL_SLS_RETRN_LINE_ITEM </a:t>
            </a:r>
            <a:r>
              <a:rPr lang="en-US" sz="700" b="1" dirty="0" err="1">
                <a:solidFill>
                  <a:srgbClr val="000000"/>
                </a:solidFill>
                <a:latin typeface="Courier New" charset="0"/>
                <a:ea typeface="Courier New" charset="0"/>
                <a:cs typeface="Courier New" charset="0"/>
              </a:rPr>
              <a:t>rsrli</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where </a:t>
            </a:r>
            <a:r>
              <a:rPr lang="en-US" sz="700" b="1" dirty="0" err="1">
                <a:solidFill>
                  <a:srgbClr val="000000"/>
                </a:solidFill>
                <a:latin typeface="Courier New" charset="0"/>
                <a:ea typeface="Courier New" charset="0"/>
                <a:cs typeface="Courier New" charset="0"/>
              </a:rPr>
              <a:t>qall.TRX_NBR</a:t>
            </a:r>
            <a:r>
              <a:rPr lang="en-US" sz="700" b="1" dirty="0">
                <a:solidFill>
                  <a:srgbClr val="000000"/>
                </a:solidFill>
                <a:latin typeface="Courier New" charset="0"/>
                <a:ea typeface="Courier New" charset="0"/>
                <a:cs typeface="Courier New" charset="0"/>
              </a:rPr>
              <a:t> = </a:t>
            </a:r>
            <a:r>
              <a:rPr lang="en-US" sz="700" b="1" dirty="0" err="1">
                <a:solidFill>
                  <a:srgbClr val="000000"/>
                </a:solidFill>
                <a:latin typeface="Courier New" charset="0"/>
                <a:ea typeface="Courier New" charset="0"/>
                <a:cs typeface="Courier New" charset="0"/>
              </a:rPr>
              <a:t>qbuy.TRX_NBR</a:t>
            </a:r>
            <a:r>
              <a:rPr lang="en-US" sz="700" b="1" dirty="0">
                <a:solidFill>
                  <a:srgbClr val="000000"/>
                </a:solidFill>
                <a:latin typeface="Courier New" charset="0"/>
                <a:ea typeface="Courier New" charset="0"/>
                <a:cs typeface="Courier New" charset="0"/>
              </a:rPr>
              <a:t>(+)</a:t>
            </a: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and   </a:t>
            </a:r>
            <a:r>
              <a:rPr lang="en-US" sz="700" b="1" dirty="0" err="1">
                <a:solidFill>
                  <a:srgbClr val="000000"/>
                </a:solidFill>
                <a:latin typeface="Courier New" charset="0"/>
                <a:ea typeface="Courier New" charset="0"/>
                <a:cs typeface="Courier New" charset="0"/>
              </a:rPr>
              <a:t>qbuy.TRX_NBR</a:t>
            </a:r>
            <a:r>
              <a:rPr lang="en-US" sz="700" b="1" dirty="0">
                <a:solidFill>
                  <a:srgbClr val="000000"/>
                </a:solidFill>
                <a:latin typeface="Courier New" charset="0"/>
                <a:ea typeface="Courier New" charset="0"/>
                <a:cs typeface="Courier New" charset="0"/>
              </a:rPr>
              <a:t> IS NULL</a:t>
            </a: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and   </a:t>
            </a:r>
            <a:r>
              <a:rPr lang="en-US" sz="700" b="1" dirty="0" err="1">
                <a:solidFill>
                  <a:srgbClr val="000000"/>
                </a:solidFill>
                <a:latin typeface="Courier New" charset="0"/>
                <a:ea typeface="Courier New" charset="0"/>
                <a:cs typeface="Courier New" charset="0"/>
              </a:rPr>
              <a:t>rsrli.TRX_NBR</a:t>
            </a:r>
            <a:r>
              <a:rPr lang="en-US" sz="700" b="1" dirty="0">
                <a:solidFill>
                  <a:srgbClr val="000000"/>
                </a:solidFill>
                <a:latin typeface="Courier New" charset="0"/>
                <a:ea typeface="Courier New" charset="0"/>
                <a:cs typeface="Courier New" charset="0"/>
              </a:rPr>
              <a:t> = </a:t>
            </a:r>
            <a:r>
              <a:rPr lang="en-US" sz="700" b="1" dirty="0" err="1">
                <a:solidFill>
                  <a:srgbClr val="000000"/>
                </a:solidFill>
                <a:latin typeface="Courier New" charset="0"/>
                <a:ea typeface="Courier New" charset="0"/>
                <a:cs typeface="Courier New" charset="0"/>
              </a:rPr>
              <a:t>qall.TRX_NBR</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and   </a:t>
            </a:r>
            <a:r>
              <a:rPr lang="en-US" sz="700" b="1" dirty="0" err="1">
                <a:solidFill>
                  <a:srgbClr val="000000"/>
                </a:solidFill>
                <a:latin typeface="Courier New" charset="0"/>
                <a:ea typeface="Courier New" charset="0"/>
                <a:cs typeface="Courier New" charset="0"/>
              </a:rPr>
              <a:t>rsrli.DAY_KEY</a:t>
            </a:r>
            <a:r>
              <a:rPr lang="en-US" sz="700" b="1" dirty="0">
                <a:solidFill>
                  <a:srgbClr val="000000"/>
                </a:solidFill>
                <a:latin typeface="Courier New" charset="0"/>
                <a:ea typeface="Courier New" charset="0"/>
                <a:cs typeface="Courier New" charset="0"/>
              </a:rPr>
              <a:t> between 20090501 and 20090507</a:t>
            </a: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group by SKU_ITEM_KEY) </a:t>
            </a:r>
            <a:r>
              <a:rPr lang="en-US" sz="700" b="1" dirty="0" err="1">
                <a:solidFill>
                  <a:srgbClr val="000000"/>
                </a:solidFill>
                <a:latin typeface="Courier New" charset="0"/>
                <a:ea typeface="Courier New" charset="0"/>
                <a:cs typeface="Courier New" charset="0"/>
              </a:rPr>
              <a:t>q</a:t>
            </a:r>
            <a:r>
              <a:rPr lang="en-US" sz="700" b="1" dirty="0">
                <a:solidFill>
                  <a:srgbClr val="000000"/>
                </a:solidFill>
                <a:latin typeface="Courier New" charset="0"/>
                <a:ea typeface="Courier New" charset="0"/>
                <a:cs typeface="Courier New" charset="0"/>
              </a:rPr>
              <a:t>, DWR_SKU_ITEM </a:t>
            </a:r>
            <a:r>
              <a:rPr lang="en-US" sz="700" b="1" dirty="0" err="1">
                <a:solidFill>
                  <a:srgbClr val="000000"/>
                </a:solidFill>
                <a:latin typeface="Courier New" charset="0"/>
                <a:ea typeface="Courier New" charset="0"/>
                <a:cs typeface="Courier New" charset="0"/>
              </a:rPr>
              <a:t>sku</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where </a:t>
            </a:r>
            <a:r>
              <a:rPr lang="en-US" sz="700" b="1" dirty="0" err="1">
                <a:solidFill>
                  <a:srgbClr val="000000"/>
                </a:solidFill>
                <a:latin typeface="Courier New" charset="0"/>
                <a:ea typeface="Courier New" charset="0"/>
                <a:cs typeface="Courier New" charset="0"/>
              </a:rPr>
              <a:t>q.SKU_ITEM_KEY</a:t>
            </a:r>
            <a:r>
              <a:rPr lang="en-US" sz="700" b="1" dirty="0">
                <a:solidFill>
                  <a:srgbClr val="000000"/>
                </a:solidFill>
                <a:latin typeface="Courier New" charset="0"/>
                <a:ea typeface="Courier New" charset="0"/>
                <a:cs typeface="Courier New" charset="0"/>
              </a:rPr>
              <a:t> = </a:t>
            </a:r>
            <a:r>
              <a:rPr lang="en-US" sz="700" b="1" dirty="0" err="1">
                <a:solidFill>
                  <a:srgbClr val="000000"/>
                </a:solidFill>
                <a:latin typeface="Courier New" charset="0"/>
                <a:ea typeface="Courier New" charset="0"/>
                <a:cs typeface="Courier New" charset="0"/>
              </a:rPr>
              <a:t>sku.SKU_ITEM_KEY</a:t>
            </a:r>
            <a:endParaRPr lang="en-US" sz="700" b="1" dirty="0">
              <a:solidFill>
                <a:srgbClr val="000000"/>
              </a:solidFill>
              <a:latin typeface="Courier New" charset="0"/>
              <a:ea typeface="Courier New" charset="0"/>
              <a:cs typeface="Courier New" charset="0"/>
            </a:endParaRPr>
          </a:p>
          <a:p>
            <a:pPr>
              <a:lnSpc>
                <a:spcPct val="90000"/>
              </a:lnSpc>
              <a:spcBef>
                <a:spcPct val="50000"/>
              </a:spcBef>
              <a:buClr>
                <a:srgbClr val="667263"/>
              </a:buClr>
              <a:defRPr/>
            </a:pPr>
            <a:r>
              <a:rPr lang="en-US" sz="700" b="1" dirty="0">
                <a:solidFill>
                  <a:srgbClr val="000000"/>
                </a:solidFill>
                <a:latin typeface="Courier New" charset="0"/>
                <a:ea typeface="Courier New" charset="0"/>
                <a:cs typeface="Courier New" charset="0"/>
              </a:rPr>
              <a:t>  order by </a:t>
            </a:r>
            <a:r>
              <a:rPr lang="en-US" sz="700" b="1" dirty="0" err="1">
                <a:solidFill>
                  <a:srgbClr val="000000"/>
                </a:solidFill>
                <a:latin typeface="Courier New" charset="0"/>
                <a:ea typeface="Courier New" charset="0"/>
                <a:cs typeface="Courier New" charset="0"/>
              </a:rPr>
              <a:t>q.POP</a:t>
            </a:r>
            <a:r>
              <a:rPr lang="en-US" sz="700" b="1" dirty="0">
                <a:solidFill>
                  <a:srgbClr val="000000"/>
                </a:solidFill>
                <a:latin typeface="Courier New" charset="0"/>
                <a:ea typeface="Courier New" charset="0"/>
                <a:cs typeface="Courier New" charset="0"/>
              </a:rPr>
              <a:t> </a:t>
            </a:r>
            <a:r>
              <a:rPr lang="en-US" sz="700" b="1" dirty="0" err="1">
                <a:solidFill>
                  <a:srgbClr val="000000"/>
                </a:solidFill>
                <a:latin typeface="Courier New" charset="0"/>
                <a:ea typeface="Courier New" charset="0"/>
                <a:cs typeface="Courier New" charset="0"/>
              </a:rPr>
              <a:t>asc</a:t>
            </a:r>
            <a:r>
              <a:rPr lang="en-US" sz="700" b="1" dirty="0">
                <a:solidFill>
                  <a:srgbClr val="000000"/>
                </a:solidFill>
                <a:latin typeface="Courier New" charset="0"/>
                <a:ea typeface="Courier New" charset="0"/>
                <a:cs typeface="Courier New" charset="0"/>
              </a:rPr>
              <a:t>;</a:t>
            </a:r>
          </a:p>
        </p:txBody>
      </p:sp>
      <p:sp>
        <p:nvSpPr>
          <p:cNvPr id="84997" name="Rounded Rectangular Callout 4"/>
          <p:cNvSpPr>
            <a:spLocks noChangeArrowheads="1"/>
          </p:cNvSpPr>
          <p:nvPr/>
        </p:nvSpPr>
        <p:spPr bwMode="auto">
          <a:xfrm>
            <a:off x="4710113" y="1251347"/>
            <a:ext cx="823912" cy="342900"/>
          </a:xfrm>
          <a:prstGeom prst="wedgeRoundRectCallout">
            <a:avLst>
              <a:gd name="adj1" fmla="val -20833"/>
              <a:gd name="adj2" fmla="val 62500"/>
              <a:gd name="adj3" fmla="val 16667"/>
            </a:avLst>
          </a:prstGeom>
          <a:noFill/>
          <a:ln w="9525">
            <a:noFill/>
            <a:round/>
            <a:headEnd/>
            <a:tailEnd/>
          </a:ln>
        </p:spPr>
        <p:txBody>
          <a:bodyPr>
            <a:prstTxWarp prst="textNoShape">
              <a:avLst/>
            </a:prstTxWarp>
          </a:bodyPr>
          <a:lstStyle/>
          <a:p>
            <a:pPr algn="ctr">
              <a:lnSpc>
                <a:spcPct val="90000"/>
              </a:lnSpc>
              <a:spcBef>
                <a:spcPct val="50000"/>
              </a:spcBef>
              <a:buClr>
                <a:srgbClr val="667263"/>
              </a:buClr>
            </a:pPr>
            <a:endParaRPr lang="en-GB" sz="2000" b="1">
              <a:solidFill>
                <a:srgbClr val="000000"/>
              </a:solidFill>
              <a:latin typeface="Arial" charset="0"/>
              <a:cs typeface="+mn-cs"/>
            </a:endParaRPr>
          </a:p>
        </p:txBody>
      </p:sp>
      <p:sp>
        <p:nvSpPr>
          <p:cNvPr id="84998" name="Rounded Rectangular Callout 6"/>
          <p:cNvSpPr>
            <a:spLocks noChangeArrowheads="1"/>
          </p:cNvSpPr>
          <p:nvPr/>
        </p:nvSpPr>
        <p:spPr bwMode="auto">
          <a:xfrm>
            <a:off x="3556000" y="1518048"/>
            <a:ext cx="1371600" cy="409333"/>
          </a:xfrm>
          <a:prstGeom prst="wedgeRoundRectCallout">
            <a:avLst>
              <a:gd name="adj1" fmla="val -20833"/>
              <a:gd name="adj2" fmla="val 62500"/>
              <a:gd name="adj3" fmla="val 16667"/>
            </a:avLst>
          </a:prstGeom>
          <a:noFill/>
          <a:ln w="9525">
            <a:noFill/>
            <a:round/>
            <a:headEnd/>
            <a:tailEnd/>
          </a:ln>
        </p:spPr>
        <p:txBody>
          <a:bodyPr lIns="92075" tIns="46038" rIns="92075" bIns="46038">
            <a:prstTxWarp prst="textNoShape">
              <a:avLst/>
            </a:prstTxWarp>
            <a:spAutoFit/>
          </a:bodyPr>
          <a:lstStyle/>
          <a:p>
            <a:pPr marL="119063" indent="-119063" algn="ctr">
              <a:lnSpc>
                <a:spcPct val="90000"/>
              </a:lnSpc>
              <a:spcBef>
                <a:spcPct val="50000"/>
              </a:spcBef>
              <a:buClr>
                <a:srgbClr val="667263"/>
              </a:buClr>
            </a:pPr>
            <a:endParaRPr lang="en-GB" sz="2000" b="1">
              <a:solidFill>
                <a:srgbClr val="000000"/>
              </a:solidFill>
              <a:latin typeface="Arial" charset="0"/>
              <a:cs typeface="+mn-cs"/>
            </a:endParaRPr>
          </a:p>
        </p:txBody>
      </p:sp>
      <p:sp>
        <p:nvSpPr>
          <p:cNvPr id="84999" name="Rounded Rectangular Callout 7"/>
          <p:cNvSpPr>
            <a:spLocks noChangeArrowheads="1"/>
          </p:cNvSpPr>
          <p:nvPr/>
        </p:nvSpPr>
        <p:spPr bwMode="auto">
          <a:xfrm>
            <a:off x="4448178" y="2489597"/>
            <a:ext cx="823913" cy="342900"/>
          </a:xfrm>
          <a:prstGeom prst="wedgeRoundRectCallout">
            <a:avLst>
              <a:gd name="adj1" fmla="val -20833"/>
              <a:gd name="adj2" fmla="val 62500"/>
              <a:gd name="adj3" fmla="val 16667"/>
            </a:avLst>
          </a:prstGeom>
          <a:noFill/>
          <a:ln w="9525">
            <a:noFill/>
            <a:round/>
            <a:headEnd/>
            <a:tailEnd/>
          </a:ln>
        </p:spPr>
        <p:txBody>
          <a:bodyPr>
            <a:prstTxWarp prst="textNoShape">
              <a:avLst/>
            </a:prstTxWarp>
          </a:bodyPr>
          <a:lstStyle/>
          <a:p>
            <a:pPr algn="ctr">
              <a:lnSpc>
                <a:spcPct val="90000"/>
              </a:lnSpc>
              <a:spcBef>
                <a:spcPct val="50000"/>
              </a:spcBef>
              <a:buClr>
                <a:srgbClr val="667263"/>
              </a:buClr>
            </a:pPr>
            <a:endParaRPr lang="en-GB" sz="2000" b="1">
              <a:solidFill>
                <a:srgbClr val="000000"/>
              </a:solidFill>
              <a:latin typeface="Arial" charset="0"/>
              <a:cs typeface="+mn-cs"/>
            </a:endParaRPr>
          </a:p>
        </p:txBody>
      </p:sp>
      <p:sp>
        <p:nvSpPr>
          <p:cNvPr id="85000" name="Rounded Rectangular Callout 9"/>
          <p:cNvSpPr>
            <a:spLocks noChangeArrowheads="1"/>
          </p:cNvSpPr>
          <p:nvPr/>
        </p:nvSpPr>
        <p:spPr bwMode="auto">
          <a:xfrm>
            <a:off x="3856041" y="2653904"/>
            <a:ext cx="822325" cy="342900"/>
          </a:xfrm>
          <a:prstGeom prst="wedgeRoundRectCallout">
            <a:avLst>
              <a:gd name="adj1" fmla="val -20833"/>
              <a:gd name="adj2" fmla="val 62500"/>
              <a:gd name="adj3" fmla="val 16667"/>
            </a:avLst>
          </a:prstGeom>
          <a:noFill/>
          <a:ln w="9525">
            <a:noFill/>
            <a:round/>
            <a:headEnd/>
            <a:tailEnd/>
          </a:ln>
        </p:spPr>
        <p:txBody>
          <a:bodyPr>
            <a:prstTxWarp prst="textNoShape">
              <a:avLst/>
            </a:prstTxWarp>
          </a:bodyPr>
          <a:lstStyle/>
          <a:p>
            <a:pPr algn="ctr">
              <a:lnSpc>
                <a:spcPct val="90000"/>
              </a:lnSpc>
              <a:spcBef>
                <a:spcPct val="50000"/>
              </a:spcBef>
              <a:buClr>
                <a:srgbClr val="667263"/>
              </a:buClr>
            </a:pPr>
            <a:endParaRPr lang="en-GB" sz="2000" b="1">
              <a:solidFill>
                <a:srgbClr val="000000"/>
              </a:solidFill>
              <a:latin typeface="Arial" charset="0"/>
              <a:cs typeface="+mn-cs"/>
            </a:endParaRPr>
          </a:p>
        </p:txBody>
      </p:sp>
      <p:sp>
        <p:nvSpPr>
          <p:cNvPr id="85001" name="Rounded Rectangular Callout 10"/>
          <p:cNvSpPr>
            <a:spLocks noChangeArrowheads="1"/>
          </p:cNvSpPr>
          <p:nvPr/>
        </p:nvSpPr>
        <p:spPr bwMode="auto">
          <a:xfrm>
            <a:off x="4389441" y="2590800"/>
            <a:ext cx="822325" cy="342900"/>
          </a:xfrm>
          <a:prstGeom prst="wedgeRoundRectCallout">
            <a:avLst>
              <a:gd name="adj1" fmla="val -20833"/>
              <a:gd name="adj2" fmla="val 62500"/>
              <a:gd name="adj3" fmla="val 16667"/>
            </a:avLst>
          </a:prstGeom>
          <a:noFill/>
          <a:ln w="9525">
            <a:noFill/>
            <a:round/>
            <a:headEnd/>
            <a:tailEnd/>
          </a:ln>
        </p:spPr>
        <p:txBody>
          <a:bodyPr>
            <a:prstTxWarp prst="textNoShape">
              <a:avLst/>
            </a:prstTxWarp>
          </a:bodyPr>
          <a:lstStyle/>
          <a:p>
            <a:pPr algn="ctr">
              <a:lnSpc>
                <a:spcPct val="90000"/>
              </a:lnSpc>
              <a:spcBef>
                <a:spcPct val="50000"/>
              </a:spcBef>
              <a:buClr>
                <a:srgbClr val="667263"/>
              </a:buClr>
            </a:pPr>
            <a:endParaRPr lang="en-GB" sz="2000" b="1">
              <a:solidFill>
                <a:srgbClr val="000000"/>
              </a:solidFill>
              <a:latin typeface="Arial" charset="0"/>
              <a:cs typeface="+mn-cs"/>
            </a:endParaRPr>
          </a:p>
        </p:txBody>
      </p:sp>
      <p:sp>
        <p:nvSpPr>
          <p:cNvPr id="85002" name="Rounded Rectangular Callout 11"/>
          <p:cNvSpPr>
            <a:spLocks noChangeArrowheads="1"/>
          </p:cNvSpPr>
          <p:nvPr/>
        </p:nvSpPr>
        <p:spPr bwMode="auto">
          <a:xfrm>
            <a:off x="4422775" y="2489597"/>
            <a:ext cx="823913" cy="342900"/>
          </a:xfrm>
          <a:prstGeom prst="wedgeRoundRectCallout">
            <a:avLst>
              <a:gd name="adj1" fmla="val -20833"/>
              <a:gd name="adj2" fmla="val 62500"/>
              <a:gd name="adj3" fmla="val 16667"/>
            </a:avLst>
          </a:prstGeom>
          <a:noFill/>
          <a:ln w="9525">
            <a:noFill/>
            <a:round/>
            <a:headEnd/>
            <a:tailEnd/>
          </a:ln>
        </p:spPr>
        <p:txBody>
          <a:bodyPr>
            <a:prstTxWarp prst="textNoShape">
              <a:avLst/>
            </a:prstTxWarp>
          </a:bodyPr>
          <a:lstStyle/>
          <a:p>
            <a:pPr algn="ctr">
              <a:lnSpc>
                <a:spcPct val="90000"/>
              </a:lnSpc>
              <a:spcBef>
                <a:spcPct val="50000"/>
              </a:spcBef>
              <a:buClr>
                <a:srgbClr val="667263"/>
              </a:buClr>
            </a:pPr>
            <a:endParaRPr lang="en-GB" sz="2000" b="1">
              <a:solidFill>
                <a:srgbClr val="000000"/>
              </a:solidFill>
              <a:latin typeface="Arial" charset="0"/>
              <a:cs typeface="+mn-cs"/>
            </a:endParaRPr>
          </a:p>
        </p:txBody>
      </p:sp>
      <p:sp>
        <p:nvSpPr>
          <p:cNvPr id="13" name="Rounded Rectangular Callout 12"/>
          <p:cNvSpPr>
            <a:spLocks noChangeArrowheads="1"/>
          </p:cNvSpPr>
          <p:nvPr/>
        </p:nvSpPr>
        <p:spPr bwMode="auto">
          <a:xfrm>
            <a:off x="4995863" y="1282304"/>
            <a:ext cx="2547937" cy="736997"/>
          </a:xfrm>
          <a:prstGeom prst="wedgeRoundRectCallout">
            <a:avLst>
              <a:gd name="adj1" fmla="val -89366"/>
              <a:gd name="adj2" fmla="val -23287"/>
              <a:gd name="adj3" fmla="val 16667"/>
            </a:avLst>
          </a:prstGeom>
          <a:solidFill>
            <a:schemeClr val="tx2"/>
          </a:solidFill>
          <a:ln w="9525">
            <a:noFill/>
            <a:round/>
            <a:headEnd/>
            <a:tailEnd/>
          </a:ln>
        </p:spPr>
        <p:txBody>
          <a:bodyPr>
            <a:prstTxWarp prst="textNoShape">
              <a:avLst/>
            </a:prstTxWarp>
          </a:bodyPr>
          <a:lstStyle/>
          <a:p>
            <a:pPr>
              <a:lnSpc>
                <a:spcPct val="90000"/>
              </a:lnSpc>
              <a:spcBef>
                <a:spcPct val="50000"/>
              </a:spcBef>
              <a:buClr>
                <a:srgbClr val="667263"/>
              </a:buClr>
            </a:pPr>
            <a:r>
              <a:rPr lang="en-US" sz="1200" b="1" dirty="0">
                <a:solidFill>
                  <a:srgbClr val="FFFFFF"/>
                </a:solidFill>
                <a:latin typeface="Arial" charset="0"/>
                <a:cs typeface="+mn-cs"/>
              </a:rPr>
              <a:t>4 Table join to select all transactions buying Bananas in California in the first week of May</a:t>
            </a:r>
          </a:p>
          <a:p>
            <a:pPr>
              <a:lnSpc>
                <a:spcPct val="90000"/>
              </a:lnSpc>
              <a:spcBef>
                <a:spcPct val="50000"/>
              </a:spcBef>
              <a:buClr>
                <a:srgbClr val="667263"/>
              </a:buClr>
            </a:pPr>
            <a:endParaRPr lang="en-US" sz="1050" b="1" dirty="0">
              <a:solidFill>
                <a:srgbClr val="FFFFFF"/>
              </a:solidFill>
              <a:latin typeface="Arial" charset="0"/>
              <a:cs typeface="+mn-cs"/>
            </a:endParaRPr>
          </a:p>
        </p:txBody>
      </p:sp>
      <p:sp>
        <p:nvSpPr>
          <p:cNvPr id="85004" name="Rounded Rectangular Callout 13"/>
          <p:cNvSpPr>
            <a:spLocks noChangeArrowheads="1"/>
          </p:cNvSpPr>
          <p:nvPr/>
        </p:nvSpPr>
        <p:spPr bwMode="auto">
          <a:xfrm>
            <a:off x="3471863" y="1962151"/>
            <a:ext cx="4114800" cy="409333"/>
          </a:xfrm>
          <a:prstGeom prst="wedgeRoundRectCallout">
            <a:avLst>
              <a:gd name="adj1" fmla="val -20833"/>
              <a:gd name="adj2" fmla="val 62500"/>
              <a:gd name="adj3" fmla="val 16667"/>
            </a:avLst>
          </a:prstGeom>
          <a:noFill/>
          <a:ln w="9525">
            <a:noFill/>
            <a:round/>
            <a:headEnd/>
            <a:tailEnd/>
          </a:ln>
        </p:spPr>
        <p:txBody>
          <a:bodyPr lIns="92075" tIns="46038" rIns="92075" bIns="46038">
            <a:prstTxWarp prst="textNoShape">
              <a:avLst/>
            </a:prstTxWarp>
            <a:spAutoFit/>
          </a:bodyPr>
          <a:lstStyle/>
          <a:p>
            <a:pPr marL="119063" indent="-119063" algn="ctr">
              <a:lnSpc>
                <a:spcPct val="90000"/>
              </a:lnSpc>
              <a:spcBef>
                <a:spcPct val="50000"/>
              </a:spcBef>
              <a:buClr>
                <a:srgbClr val="667263"/>
              </a:buClr>
            </a:pPr>
            <a:endParaRPr lang="en-GB" sz="2000" b="1">
              <a:solidFill>
                <a:srgbClr val="000000"/>
              </a:solidFill>
              <a:latin typeface="Arial" charset="0"/>
              <a:cs typeface="+mn-cs"/>
            </a:endParaRPr>
          </a:p>
        </p:txBody>
      </p:sp>
      <p:sp>
        <p:nvSpPr>
          <p:cNvPr id="16" name="Rounded Rectangular Callout 15"/>
          <p:cNvSpPr>
            <a:spLocks noChangeArrowheads="1"/>
          </p:cNvSpPr>
          <p:nvPr/>
        </p:nvSpPr>
        <p:spPr bwMode="auto">
          <a:xfrm>
            <a:off x="5334000" y="2200275"/>
            <a:ext cx="2387600" cy="838200"/>
          </a:xfrm>
          <a:prstGeom prst="wedgeRoundRectCallout">
            <a:avLst>
              <a:gd name="adj1" fmla="val -103722"/>
              <a:gd name="adj2" fmla="val 53986"/>
              <a:gd name="adj3" fmla="val 16667"/>
            </a:avLst>
          </a:prstGeom>
          <a:solidFill>
            <a:schemeClr val="tx2"/>
          </a:solidFill>
          <a:ln w="9525">
            <a:noFill/>
            <a:round/>
            <a:headEnd/>
            <a:tailEnd/>
          </a:ln>
        </p:spPr>
        <p:txBody>
          <a:bodyPr>
            <a:prstTxWarp prst="textNoShape">
              <a:avLst/>
            </a:prstTxWarp>
          </a:bodyPr>
          <a:lstStyle/>
          <a:p>
            <a:pPr>
              <a:lnSpc>
                <a:spcPct val="90000"/>
              </a:lnSpc>
              <a:spcBef>
                <a:spcPct val="50000"/>
              </a:spcBef>
              <a:buClr>
                <a:srgbClr val="667263"/>
              </a:buClr>
            </a:pPr>
            <a:r>
              <a:rPr lang="en-US" sz="1400" b="1" dirty="0">
                <a:solidFill>
                  <a:srgbClr val="FFFFFF"/>
                </a:solidFill>
                <a:latin typeface="Arial" charset="0"/>
                <a:cs typeface="+mn-cs"/>
              </a:rPr>
              <a:t>2 Table join to select all transactions in California in the first week of May</a:t>
            </a:r>
          </a:p>
          <a:p>
            <a:pPr algn="ctr">
              <a:lnSpc>
                <a:spcPct val="90000"/>
              </a:lnSpc>
              <a:spcBef>
                <a:spcPct val="50000"/>
              </a:spcBef>
              <a:buClr>
                <a:srgbClr val="667263"/>
              </a:buClr>
            </a:pPr>
            <a:endParaRPr lang="en-US" sz="1100" b="1" dirty="0">
              <a:solidFill>
                <a:srgbClr val="FFFFFF"/>
              </a:solidFill>
              <a:latin typeface="Arial" charset="0"/>
              <a:cs typeface="+mn-cs"/>
            </a:endParaRPr>
          </a:p>
        </p:txBody>
      </p:sp>
      <p:sp>
        <p:nvSpPr>
          <p:cNvPr id="17" name="Rounded Rectangular Callout 16"/>
          <p:cNvSpPr>
            <a:spLocks noChangeArrowheads="1"/>
          </p:cNvSpPr>
          <p:nvPr/>
        </p:nvSpPr>
        <p:spPr bwMode="auto">
          <a:xfrm>
            <a:off x="5249866" y="3861199"/>
            <a:ext cx="2987675" cy="964406"/>
          </a:xfrm>
          <a:prstGeom prst="wedgeRoundRectCallout">
            <a:avLst>
              <a:gd name="adj1" fmla="val -113449"/>
              <a:gd name="adj2" fmla="val -23944"/>
              <a:gd name="adj3" fmla="val 16667"/>
            </a:avLst>
          </a:prstGeom>
          <a:solidFill>
            <a:schemeClr val="tx2"/>
          </a:solidFill>
          <a:ln w="9525">
            <a:noFill/>
            <a:round/>
            <a:headEnd/>
            <a:tailEnd/>
          </a:ln>
        </p:spPr>
        <p:txBody>
          <a:bodyPr>
            <a:prstTxWarp prst="textNoShape">
              <a:avLst/>
            </a:prstTxWarp>
          </a:bodyPr>
          <a:lstStyle/>
          <a:p>
            <a:pPr>
              <a:lnSpc>
                <a:spcPct val="90000"/>
              </a:lnSpc>
              <a:spcBef>
                <a:spcPct val="50000"/>
              </a:spcBef>
              <a:buClr>
                <a:srgbClr val="667263"/>
              </a:buClr>
            </a:pPr>
            <a:r>
              <a:rPr lang="en-US" sz="1400" b="1" dirty="0">
                <a:solidFill>
                  <a:srgbClr val="FFFFFF"/>
                </a:solidFill>
                <a:latin typeface="Arial" charset="0"/>
                <a:cs typeface="+mn-cs"/>
              </a:rPr>
              <a:t>Join the results sets in an outer join to find the exclusions, then </a:t>
            </a:r>
            <a:r>
              <a:rPr lang="en-US" sz="1400" b="1" dirty="0" err="1">
                <a:solidFill>
                  <a:srgbClr val="FFFFFF"/>
                </a:solidFill>
                <a:latin typeface="Arial" charset="0"/>
                <a:cs typeface="+mn-cs"/>
              </a:rPr>
              <a:t>rank,group</a:t>
            </a:r>
            <a:r>
              <a:rPr lang="en-US" sz="1400" b="1" dirty="0">
                <a:solidFill>
                  <a:srgbClr val="FFFFFF"/>
                </a:solidFill>
                <a:latin typeface="Arial" charset="0"/>
                <a:cs typeface="+mn-cs"/>
              </a:rPr>
              <a:t> and sort the results</a:t>
            </a:r>
          </a:p>
          <a:p>
            <a:pPr algn="ctr">
              <a:lnSpc>
                <a:spcPct val="90000"/>
              </a:lnSpc>
              <a:spcBef>
                <a:spcPct val="50000"/>
              </a:spcBef>
              <a:buClr>
                <a:srgbClr val="667263"/>
              </a:buClr>
            </a:pPr>
            <a:endParaRPr lang="en-US" sz="1100" b="1" dirty="0">
              <a:solidFill>
                <a:srgbClr val="FFFFFF"/>
              </a:solidFill>
              <a:latin typeface="Arial" charset="0"/>
              <a:cs typeface="+mn-cs"/>
            </a:endParaRPr>
          </a:p>
        </p:txBody>
      </p:sp>
    </p:spTree>
    <p:extLst>
      <p:ext uri="{BB962C8B-B14F-4D97-AF65-F5344CB8AC3E}">
        <p14:creationId xmlns:p14="http://schemas.microsoft.com/office/powerpoint/2010/main" val="390651590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DW Architectural Challenges</a:t>
            </a:r>
            <a:endParaRPr lang="en-US" dirty="0"/>
          </a:p>
        </p:txBody>
      </p:sp>
      <p:sp>
        <p:nvSpPr>
          <p:cNvPr id="4" name="Text Placeholder 3"/>
          <p:cNvSpPr>
            <a:spLocks noGrp="1"/>
          </p:cNvSpPr>
          <p:nvPr>
            <p:ph type="body" sz="quarter" idx="13"/>
          </p:nvPr>
        </p:nvSpPr>
        <p:spPr/>
        <p:txBody>
          <a:bodyPr/>
          <a:lstStyle/>
          <a:p>
            <a:r>
              <a:rPr lang="en-US" dirty="0" smtClean="0"/>
              <a:t>Controlling the Workload Summary</a:t>
            </a:r>
          </a:p>
        </p:txBody>
      </p:sp>
      <p:graphicFrame>
        <p:nvGraphicFramePr>
          <p:cNvPr id="5" name="Table 4"/>
          <p:cNvGraphicFramePr>
            <a:graphicFrameLocks noGrp="1"/>
          </p:cNvGraphicFramePr>
          <p:nvPr/>
        </p:nvGraphicFramePr>
        <p:xfrm>
          <a:off x="510375" y="1174674"/>
          <a:ext cx="8074910" cy="2502062"/>
        </p:xfrm>
        <a:graphic>
          <a:graphicData uri="http://schemas.openxmlformats.org/drawingml/2006/table">
            <a:tbl>
              <a:tblPr firstRow="1" bandRow="1">
                <a:tableStyleId>{5C22544A-7EE6-4342-B048-85BDC9FD1C3A}</a:tableStyleId>
              </a:tblPr>
              <a:tblGrid>
                <a:gridCol w="2921296"/>
                <a:gridCol w="1489908"/>
                <a:gridCol w="915926"/>
                <a:gridCol w="1132798"/>
                <a:gridCol w="1614982"/>
              </a:tblGrid>
              <a:tr h="949881">
                <a:tc>
                  <a:txBody>
                    <a:bodyPr/>
                    <a:lstStyle/>
                    <a:p>
                      <a:r>
                        <a:rPr lang="en-US" dirty="0" smtClean="0"/>
                        <a:t>Resource Management Method</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r>
                        <a:rPr lang="en-US" dirty="0" smtClean="0"/>
                        <a:t>Average Response Time</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r>
                        <a:rPr lang="en-US" dirty="0" smtClean="0"/>
                        <a:t>Min</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r>
                        <a:rPr lang="en-US" dirty="0" smtClean="0"/>
                        <a:t>Max</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r>
                        <a:rPr lang="en-US" dirty="0" smtClean="0"/>
                        <a:t>Standard</a:t>
                      </a:r>
                      <a:r>
                        <a:rPr lang="en-US" baseline="0" dirty="0" smtClean="0"/>
                        <a:t> Deviation</a:t>
                      </a:r>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647135">
                <a:tc>
                  <a:txBody>
                    <a:bodyPr/>
                    <a:lstStyle/>
                    <a:p>
                      <a:r>
                        <a:rPr lang="en-US" sz="1800" dirty="0" smtClean="0">
                          <a:latin typeface="+mn-lt"/>
                        </a:rPr>
                        <a:t>Default </a:t>
                      </a:r>
                      <a:r>
                        <a:rPr lang="en-US" sz="1200" dirty="0" smtClean="0">
                          <a:latin typeface="+mn-lt"/>
                        </a:rPr>
                        <a:t>PARALLEL_ADAPTIVE_MULTI_USER</a:t>
                      </a:r>
                      <a:endParaRPr lang="en-US" sz="1200" dirty="0">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0" i="0" u="none" strike="noStrike" dirty="0">
                          <a:latin typeface="+mn-lt"/>
                        </a:rPr>
                        <a:t>78.58</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0" i="0" u="none" strike="noStrike" dirty="0">
                          <a:latin typeface="+mn-lt"/>
                        </a:rPr>
                        <a:t>9.00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0" i="0" u="none" strike="noStrike">
                          <a:latin typeface="+mn-lt"/>
                        </a:rPr>
                        <a:t>141.00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0" i="0" u="none" strike="noStrike">
                          <a:latin typeface="+mn-lt"/>
                        </a:rPr>
                        <a:t>54.25</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19016">
                <a:tc>
                  <a:txBody>
                    <a:bodyPr/>
                    <a:lstStyle/>
                    <a:p>
                      <a:r>
                        <a:rPr lang="en-US" sz="1800" dirty="0" smtClean="0">
                          <a:latin typeface="+mn-lt"/>
                        </a:rPr>
                        <a:t>Reduced DOP</a:t>
                      </a:r>
                      <a:endParaRPr lang="en-US" sz="1800" dirty="0">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0" i="0" u="none" strike="noStrike" dirty="0">
                          <a:latin typeface="+mn-lt"/>
                        </a:rPr>
                        <a:t>24.33</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0" i="0" u="none" strike="noStrike" dirty="0">
                          <a:latin typeface="+mn-lt"/>
                        </a:rPr>
                        <a:t>22.00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0" i="0" u="none" strike="noStrike" dirty="0">
                          <a:latin typeface="+mn-lt"/>
                        </a:rPr>
                        <a:t>26.00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0" i="0" u="none" strike="noStrike" dirty="0">
                          <a:latin typeface="+mn-lt"/>
                        </a:rPr>
                        <a:t>1.37</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86030">
                <a:tc>
                  <a:txBody>
                    <a:bodyPr/>
                    <a:lstStyle/>
                    <a:p>
                      <a:r>
                        <a:rPr lang="en-US" sz="1800" dirty="0" smtClean="0">
                          <a:latin typeface="+mn-lt"/>
                        </a:rPr>
                        <a:t>Queued</a:t>
                      </a:r>
                      <a:endParaRPr lang="en-US" sz="1800" dirty="0">
                        <a:latin typeface="+mn-lt"/>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0" i="0" u="none" strike="noStrike" dirty="0">
                          <a:latin typeface="+mn-lt"/>
                        </a:rPr>
                        <a:t>15.75</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0" i="0" u="none" strike="noStrike" dirty="0">
                          <a:latin typeface="+mn-lt"/>
                        </a:rPr>
                        <a:t>9.00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0" i="0" u="none" strike="noStrike" dirty="0">
                          <a:latin typeface="+mn-lt"/>
                        </a:rPr>
                        <a:t>26.00</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fontAlgn="b"/>
                      <a:r>
                        <a:rPr lang="en-US" sz="1800" b="0" i="0" u="none" strike="noStrike" dirty="0">
                          <a:latin typeface="+mn-lt"/>
                        </a:rPr>
                        <a:t>6.03</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Critiquing your Architecture Summary</a:t>
            </a:r>
            <a:endParaRPr lang="en-US" dirty="0"/>
          </a:p>
        </p:txBody>
      </p:sp>
      <p:sp>
        <p:nvSpPr>
          <p:cNvPr id="3" name="Content Placeholder 2"/>
          <p:cNvSpPr>
            <a:spLocks noGrp="1"/>
          </p:cNvSpPr>
          <p:nvPr>
            <p:ph sz="quarter" idx="12"/>
          </p:nvPr>
        </p:nvSpPr>
        <p:spPr/>
        <p:txBody>
          <a:bodyPr/>
          <a:lstStyle/>
          <a:p>
            <a:r>
              <a:rPr lang="en-US" dirty="0" smtClean="0"/>
              <a:t>OLTP</a:t>
            </a:r>
          </a:p>
          <a:p>
            <a:pPr lvl="1"/>
            <a:r>
              <a:rPr lang="en-US" dirty="0" smtClean="0"/>
              <a:t>Dynamic and uncontrolled database connections</a:t>
            </a:r>
          </a:p>
          <a:p>
            <a:pPr lvl="1"/>
            <a:r>
              <a:rPr lang="en-US" dirty="0" smtClean="0"/>
              <a:t>No governance to prevent race or runaway conditions</a:t>
            </a:r>
          </a:p>
          <a:p>
            <a:r>
              <a:rPr lang="en-US" dirty="0" smtClean="0"/>
              <a:t>DW</a:t>
            </a:r>
          </a:p>
          <a:p>
            <a:pPr lvl="1"/>
            <a:r>
              <a:rPr lang="en-US" dirty="0" smtClean="0"/>
              <a:t>Use of serial processing</a:t>
            </a:r>
          </a:p>
          <a:p>
            <a:pPr lvl="1"/>
            <a:r>
              <a:rPr lang="en-US" dirty="0" smtClean="0"/>
              <a:t>Row by row techniques</a:t>
            </a:r>
          </a:p>
          <a:p>
            <a:pPr lvl="1"/>
            <a:r>
              <a:rPr lang="en-US" dirty="0" smtClean="0"/>
              <a:t>DML on large data sets</a:t>
            </a:r>
          </a:p>
          <a:p>
            <a:pPr lvl="1"/>
            <a:r>
              <a:rPr lang="en-US" dirty="0" smtClean="0"/>
              <a:t>No query queuing facilities to prevent overload</a:t>
            </a:r>
          </a:p>
          <a:p>
            <a:pPr>
              <a:buNone/>
            </a:pPr>
            <a:endParaRPr lang="en-US" dirty="0" smtClean="0"/>
          </a:p>
        </p:txBody>
      </p:sp>
      <p:sp>
        <p:nvSpPr>
          <p:cNvPr id="4" name="Text Placeholder 3"/>
          <p:cNvSpPr>
            <a:spLocks noGrp="1"/>
          </p:cNvSpPr>
          <p:nvPr>
            <p:ph type="body" sz="quarter" idx="13"/>
          </p:nvPr>
        </p:nvSpPr>
        <p:spPr/>
        <p:txBody>
          <a:bodyPr/>
          <a:lstStyle/>
          <a:p>
            <a:r>
              <a:rPr lang="en-US" dirty="0" smtClean="0"/>
              <a:t>Key Indicators of a Problematic Architecture</a:t>
            </a:r>
          </a:p>
        </p:txBody>
      </p:sp>
    </p:spTree>
  </p:cSld>
  <p:clrMapOvr>
    <a:masterClrMapping/>
  </p:clrMapOvr>
  <p:transition spd="med">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804862" y="246063"/>
            <a:ext cx="6893589" cy="406400"/>
          </a:xfrm>
        </p:spPr>
        <p:txBody>
          <a:bodyPr/>
          <a:lstStyle/>
          <a:p>
            <a:r>
              <a:rPr lang="en-US" dirty="0" smtClean="0"/>
              <a:t>Evolution of Performance on Oracle </a:t>
            </a:r>
            <a:r>
              <a:rPr lang="en-US" dirty="0" err="1" smtClean="0"/>
              <a:t>Exadata</a:t>
            </a:r>
            <a:r>
              <a:rPr lang="en-US" dirty="0" smtClean="0"/>
              <a:t> Systems</a:t>
            </a:r>
          </a:p>
        </p:txBody>
      </p:sp>
      <p:sp>
        <p:nvSpPr>
          <p:cNvPr id="46083" name="Content Placeholder 2"/>
          <p:cNvSpPr>
            <a:spLocks noGrp="1"/>
          </p:cNvSpPr>
          <p:nvPr>
            <p:ph sz="half" idx="1"/>
          </p:nvPr>
        </p:nvSpPr>
        <p:spPr/>
        <p:txBody>
          <a:bodyPr/>
          <a:lstStyle/>
          <a:p>
            <a:pPr lvl="1" eaLnBrk="1" hangingPunct="1"/>
            <a:endParaRPr lang="en-US" smtClean="0"/>
          </a:p>
          <a:p>
            <a:endParaRPr lang="en-US" smtClean="0"/>
          </a:p>
        </p:txBody>
      </p:sp>
      <p:pic>
        <p:nvPicPr>
          <p:cNvPr id="46084" name="Picture 3" descr="evolution.jpg"/>
          <p:cNvPicPr>
            <a:picLocks noChangeAspect="1"/>
          </p:cNvPicPr>
          <p:nvPr/>
        </p:nvPicPr>
        <p:blipFill>
          <a:blip r:embed="rId2"/>
          <a:srcRect/>
          <a:stretch>
            <a:fillRect/>
          </a:stretch>
        </p:blipFill>
        <p:spPr bwMode="auto">
          <a:xfrm>
            <a:off x="173039" y="1200150"/>
            <a:ext cx="8428037" cy="3367088"/>
          </a:xfrm>
          <a:prstGeom prst="rect">
            <a:avLst/>
          </a:prstGeom>
          <a:noFill/>
          <a:ln w="9525">
            <a:noFill/>
            <a:miter lim="800000"/>
            <a:headEnd/>
            <a:tailEnd/>
          </a:ln>
        </p:spPr>
      </p:pic>
      <p:cxnSp>
        <p:nvCxnSpPr>
          <p:cNvPr id="46085" name="Straight Arrow Connector 10"/>
          <p:cNvCxnSpPr>
            <a:cxnSpLocks noChangeShapeType="1"/>
          </p:cNvCxnSpPr>
          <p:nvPr/>
        </p:nvCxnSpPr>
        <p:spPr bwMode="auto">
          <a:xfrm>
            <a:off x="201614" y="4014788"/>
            <a:ext cx="8586787" cy="10716"/>
          </a:xfrm>
          <a:prstGeom prst="straightConnector1">
            <a:avLst/>
          </a:prstGeom>
          <a:noFill/>
          <a:ln w="38100">
            <a:solidFill>
              <a:schemeClr val="tx2"/>
            </a:solidFill>
            <a:round/>
            <a:headEnd/>
            <a:tailEnd type="arrow" w="med" len="med"/>
          </a:ln>
        </p:spPr>
      </p:cxnSp>
      <p:cxnSp>
        <p:nvCxnSpPr>
          <p:cNvPr id="46086" name="Straight Arrow Connector 13"/>
          <p:cNvCxnSpPr>
            <a:cxnSpLocks noChangeShapeType="1"/>
          </p:cNvCxnSpPr>
          <p:nvPr/>
        </p:nvCxnSpPr>
        <p:spPr bwMode="auto">
          <a:xfrm rot="5400000" flipH="1" flipV="1">
            <a:off x="-1310878" y="2443560"/>
            <a:ext cx="3350419" cy="20637"/>
          </a:xfrm>
          <a:prstGeom prst="straightConnector1">
            <a:avLst/>
          </a:prstGeom>
          <a:noFill/>
          <a:ln w="38100">
            <a:solidFill>
              <a:schemeClr val="tx2"/>
            </a:solidFill>
            <a:round/>
            <a:headEnd/>
            <a:tailEnd type="arrow" w="med" len="med"/>
          </a:ln>
        </p:spPr>
      </p:cxnSp>
      <p:sp>
        <p:nvSpPr>
          <p:cNvPr id="49160" name="Explosion 1 17"/>
          <p:cNvSpPr>
            <a:spLocks noChangeArrowheads="1"/>
          </p:cNvSpPr>
          <p:nvPr/>
        </p:nvSpPr>
        <p:spPr bwMode="auto">
          <a:xfrm>
            <a:off x="635001" y="2529043"/>
            <a:ext cx="1312863" cy="866197"/>
          </a:xfrm>
          <a:prstGeom prst="irregularSeal1">
            <a:avLst/>
          </a:prstGeom>
          <a:solidFill>
            <a:srgbClr val="FFFF00"/>
          </a:solidFill>
          <a:ln w="9525">
            <a:noFill/>
            <a:round/>
            <a:headEnd/>
            <a:tailEnd/>
          </a:ln>
        </p:spPr>
        <p:txBody>
          <a:bodyPr lIns="92075" tIns="46038" rIns="92075" bIns="46038">
            <a:spAutoFit/>
          </a:bodyPr>
          <a:lstStyle/>
          <a:p>
            <a:pPr marL="119063" indent="-119063"/>
            <a:r>
              <a:rPr lang="en-US" sz="1400"/>
              <a:t>5x</a:t>
            </a:r>
          </a:p>
        </p:txBody>
      </p:sp>
      <p:sp>
        <p:nvSpPr>
          <p:cNvPr id="49161" name="Explosion 1 19"/>
          <p:cNvSpPr>
            <a:spLocks noChangeArrowheads="1"/>
          </p:cNvSpPr>
          <p:nvPr/>
        </p:nvSpPr>
        <p:spPr bwMode="auto">
          <a:xfrm>
            <a:off x="1963738" y="3380193"/>
            <a:ext cx="1314450" cy="866197"/>
          </a:xfrm>
          <a:prstGeom prst="irregularSeal1">
            <a:avLst/>
          </a:prstGeom>
          <a:solidFill>
            <a:srgbClr val="FFFF00"/>
          </a:solidFill>
          <a:ln w="9525">
            <a:noFill/>
            <a:round/>
            <a:headEnd/>
            <a:tailEnd/>
          </a:ln>
        </p:spPr>
        <p:txBody>
          <a:bodyPr lIns="92075" tIns="46038" rIns="92075" bIns="46038">
            <a:spAutoFit/>
          </a:bodyPr>
          <a:lstStyle/>
          <a:p>
            <a:pPr marL="119063" indent="-119063"/>
            <a:r>
              <a:rPr lang="en-US" sz="1400"/>
              <a:t>10x</a:t>
            </a:r>
          </a:p>
        </p:txBody>
      </p:sp>
      <p:sp>
        <p:nvSpPr>
          <p:cNvPr id="49162" name="Explosion 1 20"/>
          <p:cNvSpPr>
            <a:spLocks noChangeArrowheads="1"/>
          </p:cNvSpPr>
          <p:nvPr/>
        </p:nvSpPr>
        <p:spPr bwMode="auto">
          <a:xfrm>
            <a:off x="3357563" y="2821781"/>
            <a:ext cx="1312862" cy="866197"/>
          </a:xfrm>
          <a:prstGeom prst="irregularSeal1">
            <a:avLst/>
          </a:prstGeom>
          <a:solidFill>
            <a:srgbClr val="FFFF00"/>
          </a:solidFill>
          <a:ln w="9525">
            <a:noFill/>
            <a:round/>
            <a:headEnd/>
            <a:tailEnd/>
          </a:ln>
        </p:spPr>
        <p:txBody>
          <a:bodyPr lIns="92075" tIns="46038" rIns="92075" bIns="46038">
            <a:spAutoFit/>
          </a:bodyPr>
          <a:lstStyle/>
          <a:p>
            <a:pPr marL="119063" indent="-119063"/>
            <a:r>
              <a:rPr lang="en-US" sz="1400"/>
              <a:t>50x</a:t>
            </a:r>
          </a:p>
        </p:txBody>
      </p:sp>
      <p:sp>
        <p:nvSpPr>
          <p:cNvPr id="49163" name="Explosion 1 21"/>
          <p:cNvSpPr>
            <a:spLocks noChangeArrowheads="1"/>
          </p:cNvSpPr>
          <p:nvPr/>
        </p:nvSpPr>
        <p:spPr bwMode="auto">
          <a:xfrm>
            <a:off x="4621213" y="2578894"/>
            <a:ext cx="1312862" cy="866197"/>
          </a:xfrm>
          <a:prstGeom prst="irregularSeal1">
            <a:avLst/>
          </a:prstGeom>
          <a:solidFill>
            <a:srgbClr val="FFFF00"/>
          </a:solidFill>
          <a:ln w="9525">
            <a:noFill/>
            <a:round/>
            <a:headEnd/>
            <a:tailEnd/>
          </a:ln>
        </p:spPr>
        <p:txBody>
          <a:bodyPr lIns="92075" tIns="46038" rIns="92075" bIns="46038">
            <a:spAutoFit/>
          </a:bodyPr>
          <a:lstStyle/>
          <a:p>
            <a:pPr marL="119063" indent="-119063"/>
            <a:r>
              <a:rPr lang="en-US" sz="1400"/>
              <a:t>100x</a:t>
            </a:r>
          </a:p>
        </p:txBody>
      </p:sp>
      <p:sp>
        <p:nvSpPr>
          <p:cNvPr id="49164" name="Explosion 1 22"/>
          <p:cNvSpPr>
            <a:spLocks noChangeArrowheads="1"/>
          </p:cNvSpPr>
          <p:nvPr/>
        </p:nvSpPr>
        <p:spPr bwMode="auto">
          <a:xfrm>
            <a:off x="5870576" y="2087167"/>
            <a:ext cx="1312863" cy="866197"/>
          </a:xfrm>
          <a:prstGeom prst="irregularSeal1">
            <a:avLst/>
          </a:prstGeom>
          <a:solidFill>
            <a:srgbClr val="FFFF00"/>
          </a:solidFill>
          <a:ln w="9525">
            <a:noFill/>
            <a:round/>
            <a:headEnd/>
            <a:tailEnd/>
          </a:ln>
        </p:spPr>
        <p:txBody>
          <a:bodyPr lIns="92075" tIns="46038" rIns="92075" bIns="46038">
            <a:spAutoFit/>
          </a:bodyPr>
          <a:lstStyle/>
          <a:p>
            <a:pPr marL="119063" indent="-119063"/>
            <a:r>
              <a:rPr lang="en-US" sz="1400"/>
              <a:t>500x</a:t>
            </a:r>
          </a:p>
        </p:txBody>
      </p:sp>
      <p:sp>
        <p:nvSpPr>
          <p:cNvPr id="49165" name="Explosion 1 23"/>
          <p:cNvSpPr>
            <a:spLocks noChangeArrowheads="1"/>
          </p:cNvSpPr>
          <p:nvPr/>
        </p:nvSpPr>
        <p:spPr bwMode="auto">
          <a:xfrm>
            <a:off x="6946901" y="1681163"/>
            <a:ext cx="1312863" cy="866197"/>
          </a:xfrm>
          <a:prstGeom prst="irregularSeal1">
            <a:avLst/>
          </a:prstGeom>
          <a:solidFill>
            <a:srgbClr val="FFFF00"/>
          </a:solidFill>
          <a:ln w="9525">
            <a:noFill/>
            <a:round/>
            <a:headEnd/>
            <a:tailEnd/>
          </a:ln>
        </p:spPr>
        <p:txBody>
          <a:bodyPr lIns="92075" tIns="46038" rIns="92075" bIns="46038">
            <a:spAutoFit/>
          </a:bodyPr>
          <a:lstStyle/>
          <a:p>
            <a:pPr marL="119063" indent="-119063"/>
            <a:r>
              <a:rPr lang="en-US" sz="1400"/>
              <a:t>1000x</a:t>
            </a:r>
          </a:p>
        </p:txBody>
      </p:sp>
      <p:sp>
        <p:nvSpPr>
          <p:cNvPr id="49166" name="Rectangular Callout 24"/>
          <p:cNvSpPr>
            <a:spLocks noChangeArrowheads="1"/>
          </p:cNvSpPr>
          <p:nvPr/>
        </p:nvSpPr>
        <p:spPr bwMode="auto">
          <a:xfrm>
            <a:off x="433388" y="1109471"/>
            <a:ext cx="1371600" cy="1170193"/>
          </a:xfrm>
          <a:prstGeom prst="wedgeRectCallout">
            <a:avLst>
              <a:gd name="adj1" fmla="val -5208"/>
              <a:gd name="adj2" fmla="val 79681"/>
            </a:avLst>
          </a:prstGeom>
          <a:solidFill>
            <a:srgbClr val="FF0000"/>
          </a:solidFill>
          <a:ln w="9525">
            <a:noFill/>
            <a:round/>
            <a:headEnd/>
            <a:tailEnd/>
          </a:ln>
        </p:spPr>
        <p:txBody>
          <a:bodyPr lIns="92075" tIns="46038" rIns="92075" bIns="46038">
            <a:spAutoFit/>
          </a:bodyPr>
          <a:lstStyle/>
          <a:p>
            <a:pPr marL="119063" indent="-119063" algn="l"/>
            <a:r>
              <a:rPr lang="en-US" sz="1400" dirty="0">
                <a:solidFill>
                  <a:srgbClr val="FFFFFF"/>
                </a:solidFill>
              </a:rPr>
              <a:t>CPU Upgrade from latest generation Intel </a:t>
            </a:r>
            <a:r>
              <a:rPr lang="en-US" sz="1400" dirty="0" smtClean="0">
                <a:solidFill>
                  <a:srgbClr val="FFFFFF"/>
                </a:solidFill>
              </a:rPr>
              <a:t>Processors</a:t>
            </a:r>
            <a:endParaRPr lang="en-US" sz="1200" dirty="0">
              <a:solidFill>
                <a:srgbClr val="FFFFFF"/>
              </a:solidFill>
            </a:endParaRPr>
          </a:p>
        </p:txBody>
      </p:sp>
      <p:sp>
        <p:nvSpPr>
          <p:cNvPr id="49167" name="Rectangular Callout 27"/>
          <p:cNvSpPr>
            <a:spLocks noChangeArrowheads="1"/>
          </p:cNvSpPr>
          <p:nvPr/>
        </p:nvSpPr>
        <p:spPr bwMode="auto">
          <a:xfrm>
            <a:off x="1987551" y="1109318"/>
            <a:ext cx="1490663" cy="1816524"/>
          </a:xfrm>
          <a:prstGeom prst="wedgeRectCallout">
            <a:avLst>
              <a:gd name="adj1" fmla="val -15366"/>
              <a:gd name="adj2" fmla="val 85023"/>
            </a:avLst>
          </a:prstGeom>
          <a:solidFill>
            <a:srgbClr val="FF0000"/>
          </a:solidFill>
          <a:ln w="9525">
            <a:noFill/>
            <a:round/>
            <a:headEnd/>
            <a:tailEnd/>
          </a:ln>
        </p:spPr>
        <p:txBody>
          <a:bodyPr lIns="92075" tIns="46038" rIns="92075" bIns="46038">
            <a:spAutoFit/>
          </a:bodyPr>
          <a:lstStyle/>
          <a:p>
            <a:pPr marL="119063" indent="-119063" algn="l"/>
            <a:r>
              <a:rPr lang="en-US" sz="1400" dirty="0">
                <a:solidFill>
                  <a:srgbClr val="FFFFFF"/>
                </a:solidFill>
              </a:rPr>
              <a:t>I/O Balanced, Minimized, Optimized by Capacity Planning, Compression, Caching and Offload </a:t>
            </a:r>
            <a:endParaRPr lang="en-US" sz="1200" dirty="0">
              <a:solidFill>
                <a:srgbClr val="FFFFFF"/>
              </a:solidFill>
            </a:endParaRPr>
          </a:p>
        </p:txBody>
      </p:sp>
      <p:sp>
        <p:nvSpPr>
          <p:cNvPr id="49168" name="Rectangular Callout 28"/>
          <p:cNvSpPr>
            <a:spLocks noChangeArrowheads="1"/>
          </p:cNvSpPr>
          <p:nvPr/>
        </p:nvSpPr>
        <p:spPr bwMode="auto">
          <a:xfrm>
            <a:off x="3547562" y="1128858"/>
            <a:ext cx="1371600" cy="739306"/>
          </a:xfrm>
          <a:prstGeom prst="wedgeRectCallout">
            <a:avLst>
              <a:gd name="adj1" fmla="val -19243"/>
              <a:gd name="adj2" fmla="val 135090"/>
            </a:avLst>
          </a:prstGeom>
          <a:solidFill>
            <a:srgbClr val="FF0000"/>
          </a:solidFill>
          <a:ln w="9525">
            <a:noFill/>
            <a:round/>
            <a:headEnd/>
            <a:tailEnd/>
          </a:ln>
        </p:spPr>
        <p:txBody>
          <a:bodyPr lIns="92075" tIns="46038" rIns="92075" bIns="46038">
            <a:spAutoFit/>
          </a:bodyPr>
          <a:lstStyle/>
          <a:p>
            <a:pPr marL="119063" indent="-119063" algn="l"/>
            <a:r>
              <a:rPr lang="en-US" sz="1400" dirty="0" smtClean="0">
                <a:solidFill>
                  <a:srgbClr val="FFFFFF"/>
                </a:solidFill>
              </a:rPr>
              <a:t>Exploitation </a:t>
            </a:r>
            <a:r>
              <a:rPr lang="en-US" sz="1400" dirty="0">
                <a:solidFill>
                  <a:srgbClr val="FFFFFF"/>
                </a:solidFill>
              </a:rPr>
              <a:t>of parallel query techniques</a:t>
            </a:r>
            <a:endParaRPr lang="en-US" sz="1200" dirty="0">
              <a:solidFill>
                <a:srgbClr val="FFFFFF"/>
              </a:solidFill>
            </a:endParaRPr>
          </a:p>
        </p:txBody>
      </p:sp>
      <p:sp>
        <p:nvSpPr>
          <p:cNvPr id="49169" name="Rectangular Callout 29"/>
          <p:cNvSpPr>
            <a:spLocks noChangeArrowheads="1"/>
          </p:cNvSpPr>
          <p:nvPr/>
        </p:nvSpPr>
        <p:spPr bwMode="auto">
          <a:xfrm>
            <a:off x="5103813" y="1122078"/>
            <a:ext cx="1371600" cy="739306"/>
          </a:xfrm>
          <a:prstGeom prst="wedgeRectCallout">
            <a:avLst>
              <a:gd name="adj1" fmla="val -22634"/>
              <a:gd name="adj2" fmla="val 194648"/>
            </a:avLst>
          </a:prstGeom>
          <a:solidFill>
            <a:srgbClr val="FF0000"/>
          </a:solidFill>
          <a:ln w="9525">
            <a:noFill/>
            <a:round/>
            <a:headEnd/>
            <a:tailEnd/>
          </a:ln>
        </p:spPr>
        <p:txBody>
          <a:bodyPr lIns="92075" tIns="46038" rIns="92075" bIns="46038">
            <a:spAutoFit/>
          </a:bodyPr>
          <a:lstStyle/>
          <a:p>
            <a:pPr marL="119063" indent="-119063" algn="l"/>
            <a:r>
              <a:rPr lang="en-US" sz="1400" dirty="0">
                <a:solidFill>
                  <a:srgbClr val="FFFFFF"/>
                </a:solidFill>
              </a:rPr>
              <a:t>DML re-written as CTAS or IAS</a:t>
            </a:r>
            <a:endParaRPr lang="en-US" sz="1200" dirty="0">
              <a:solidFill>
                <a:srgbClr val="FFFFFF"/>
              </a:solidFill>
            </a:endParaRPr>
          </a:p>
        </p:txBody>
      </p:sp>
      <p:sp>
        <p:nvSpPr>
          <p:cNvPr id="49170" name="Rectangular Callout 30"/>
          <p:cNvSpPr>
            <a:spLocks noChangeArrowheads="1"/>
          </p:cNvSpPr>
          <p:nvPr/>
        </p:nvSpPr>
        <p:spPr bwMode="auto">
          <a:xfrm>
            <a:off x="6653213" y="871538"/>
            <a:ext cx="1371600" cy="739306"/>
          </a:xfrm>
          <a:prstGeom prst="wedgeRectCallout">
            <a:avLst>
              <a:gd name="adj1" fmla="val -30968"/>
              <a:gd name="adj2" fmla="val 162458"/>
            </a:avLst>
          </a:prstGeom>
          <a:solidFill>
            <a:srgbClr val="FF0000"/>
          </a:solidFill>
          <a:ln w="9525">
            <a:noFill/>
            <a:round/>
            <a:headEnd/>
            <a:tailEnd/>
          </a:ln>
        </p:spPr>
        <p:txBody>
          <a:bodyPr lIns="92075" tIns="46038" rIns="92075" bIns="46038">
            <a:spAutoFit/>
          </a:bodyPr>
          <a:lstStyle/>
          <a:p>
            <a:pPr marL="119063" indent="-119063" algn="l"/>
            <a:r>
              <a:rPr lang="en-US" sz="1400" dirty="0">
                <a:solidFill>
                  <a:srgbClr val="FFFFFF"/>
                </a:solidFill>
              </a:rPr>
              <a:t>Parallel Set based processing</a:t>
            </a:r>
            <a:endParaRPr lang="en-US" sz="1200" dirty="0">
              <a:solidFill>
                <a:srgbClr val="FFFFFF"/>
              </a:solidFill>
            </a:endParaRPr>
          </a:p>
        </p:txBody>
      </p:sp>
    </p:spTree>
    <p:extLst>
      <p:ext uri="{BB962C8B-B14F-4D97-AF65-F5344CB8AC3E}">
        <p14:creationId xmlns:p14="http://schemas.microsoft.com/office/powerpoint/2010/main" val="31174749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1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1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1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1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1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1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1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1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1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0" grpId="0" animBg="1"/>
      <p:bldP spid="49161" grpId="0" animBg="1"/>
      <p:bldP spid="49162" grpId="0" animBg="1"/>
      <p:bldP spid="49163" grpId="0" animBg="1"/>
      <p:bldP spid="49164" grpId="0" animBg="1"/>
      <p:bldP spid="49165" grpId="0" animBg="1"/>
      <p:bldP spid="49166" grpId="0" animBg="1"/>
      <p:bldP spid="49167" grpId="0" animBg="1"/>
      <p:bldP spid="49168" grpId="0" animBg="1"/>
      <p:bldP spid="49169" grpId="0" animBg="1"/>
      <p:bldP spid="4917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Theme:</a:t>
            </a:r>
            <a:endParaRPr lang="en-US" dirty="0"/>
          </a:p>
        </p:txBody>
      </p:sp>
      <p:sp>
        <p:nvSpPr>
          <p:cNvPr id="3" name="Content Placeholder 2"/>
          <p:cNvSpPr>
            <a:spLocks noGrp="1"/>
          </p:cNvSpPr>
          <p:nvPr>
            <p:ph sz="quarter" idx="12"/>
          </p:nvPr>
        </p:nvSpPr>
        <p:spPr/>
        <p:txBody>
          <a:bodyPr/>
          <a:lstStyle/>
          <a:p>
            <a:r>
              <a:rPr lang="en-US" sz="2400" baseline="0" dirty="0" smtClean="0"/>
              <a:t>Response time </a:t>
            </a:r>
            <a:r>
              <a:rPr lang="en-US" sz="2400" dirty="0" smtClean="0"/>
              <a:t>defines</a:t>
            </a:r>
            <a:r>
              <a:rPr lang="en-US" sz="2400" baseline="0" dirty="0" smtClean="0"/>
              <a:t> your users</a:t>
            </a:r>
            <a:r>
              <a:rPr lang="en-US" sz="2400" dirty="0" smtClean="0"/>
              <a:t> (</a:t>
            </a:r>
            <a:r>
              <a:rPr lang="en-US" sz="2400" baseline="0" dirty="0" smtClean="0"/>
              <a:t>customers) experience</a:t>
            </a:r>
          </a:p>
          <a:p>
            <a:r>
              <a:rPr lang="en-US" sz="2400" dirty="0" smtClean="0"/>
              <a:t>Response time is a measure of performance quality</a:t>
            </a:r>
            <a:endParaRPr lang="en-US" sz="2400" baseline="0" dirty="0" smtClean="0"/>
          </a:p>
          <a:p>
            <a:r>
              <a:rPr lang="en-US" sz="2400" baseline="0" dirty="0" smtClean="0"/>
              <a:t>Consistency of response time is </a:t>
            </a:r>
            <a:r>
              <a:rPr lang="en-US" sz="2400" dirty="0" smtClean="0"/>
              <a:t>an equally important measure of performance quality</a:t>
            </a:r>
          </a:p>
          <a:p>
            <a:r>
              <a:rPr lang="en-US" sz="2400" dirty="0" smtClean="0"/>
              <a:t>If response time is not consistent, bad things happen !</a:t>
            </a:r>
          </a:p>
        </p:txBody>
      </p:sp>
      <p:sp>
        <p:nvSpPr>
          <p:cNvPr id="4" name="Text Placeholder 3"/>
          <p:cNvSpPr>
            <a:spLocks noGrp="1"/>
          </p:cNvSpPr>
          <p:nvPr>
            <p:ph type="body" sz="quarter" idx="13"/>
          </p:nvPr>
        </p:nvSpPr>
        <p:spPr/>
        <p:txBody>
          <a:bodyPr/>
          <a:lstStyle/>
          <a:p>
            <a:r>
              <a:rPr lang="en-US" dirty="0" smtClean="0"/>
              <a:t>Response Time</a:t>
            </a:r>
            <a:endParaRPr lang="en-US" dirty="0"/>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Theme:</a:t>
            </a:r>
            <a:endParaRPr lang="en-US" dirty="0"/>
          </a:p>
        </p:txBody>
      </p:sp>
      <p:sp>
        <p:nvSpPr>
          <p:cNvPr id="4" name="Text Placeholder 3"/>
          <p:cNvSpPr>
            <a:spLocks noGrp="1"/>
          </p:cNvSpPr>
          <p:nvPr>
            <p:ph type="body" sz="quarter" idx="13"/>
          </p:nvPr>
        </p:nvSpPr>
        <p:spPr/>
        <p:txBody>
          <a:bodyPr/>
          <a:lstStyle/>
          <a:p>
            <a:r>
              <a:rPr lang="en-US" dirty="0" smtClean="0"/>
              <a:t>Response Time by Numbers</a:t>
            </a:r>
          </a:p>
        </p:txBody>
      </p:sp>
      <p:graphicFrame>
        <p:nvGraphicFramePr>
          <p:cNvPr id="5" name="Chart 4"/>
          <p:cNvGraphicFramePr/>
          <p:nvPr/>
        </p:nvGraphicFramePr>
        <p:xfrm>
          <a:off x="1885950" y="1066801"/>
          <a:ext cx="6508750" cy="32385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04800" y="1778000"/>
            <a:ext cx="1955801" cy="261610"/>
          </a:xfrm>
          <a:prstGeom prst="rect">
            <a:avLst/>
          </a:prstGeom>
          <a:noFill/>
        </p:spPr>
        <p:txBody>
          <a:bodyPr wrap="square" rtlCol="0">
            <a:spAutoFit/>
          </a:bodyPr>
          <a:lstStyle/>
          <a:p>
            <a:r>
              <a:rPr lang="en-US" sz="1100" b="1" dirty="0" smtClean="0">
                <a:solidFill>
                  <a:schemeClr val="tx2"/>
                </a:solidFill>
              </a:rPr>
              <a:t>Frequency X 1,000,000</a:t>
            </a:r>
          </a:p>
        </p:txBody>
      </p:sp>
      <p:sp>
        <p:nvSpPr>
          <p:cNvPr id="7" name="TextBox 6"/>
          <p:cNvSpPr txBox="1"/>
          <p:nvPr/>
        </p:nvSpPr>
        <p:spPr>
          <a:xfrm>
            <a:off x="3454400" y="4254502"/>
            <a:ext cx="1955801" cy="261610"/>
          </a:xfrm>
          <a:prstGeom prst="rect">
            <a:avLst/>
          </a:prstGeom>
          <a:noFill/>
        </p:spPr>
        <p:txBody>
          <a:bodyPr wrap="square" rtlCol="0">
            <a:spAutoFit/>
          </a:bodyPr>
          <a:lstStyle/>
          <a:p>
            <a:r>
              <a:rPr lang="en-US" sz="1100" b="1" dirty="0" smtClean="0">
                <a:solidFill>
                  <a:schemeClr val="tx2"/>
                </a:solidFill>
              </a:rPr>
              <a:t>Response Time ms</a:t>
            </a:r>
          </a:p>
        </p:txBody>
      </p:sp>
      <p:sp>
        <p:nvSpPr>
          <p:cNvPr id="8" name="Rounded Rectangular Callout 7"/>
          <p:cNvSpPr/>
          <p:nvPr/>
        </p:nvSpPr>
        <p:spPr>
          <a:xfrm>
            <a:off x="546100" y="2273300"/>
            <a:ext cx="2235200" cy="990600"/>
          </a:xfrm>
          <a:prstGeom prst="wedgeRoundRectCallout">
            <a:avLst>
              <a:gd name="adj1" fmla="val 72043"/>
              <a:gd name="adj2" fmla="val -15139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Single distinct spike of the majority of transactions</a:t>
            </a:r>
            <a:endParaRPr lang="en-US" sz="1400" dirty="0">
              <a:solidFill>
                <a:schemeClr val="bg1"/>
              </a:solidFill>
            </a:endParaRPr>
          </a:p>
        </p:txBody>
      </p:sp>
      <p:sp>
        <p:nvSpPr>
          <p:cNvPr id="9" name="Rounded Rectangular Callout 8"/>
          <p:cNvSpPr/>
          <p:nvPr/>
        </p:nvSpPr>
        <p:spPr>
          <a:xfrm>
            <a:off x="4610099" y="1251403"/>
            <a:ext cx="2212847" cy="806460"/>
          </a:xfrm>
          <a:prstGeom prst="wedgeRoundRectCallout">
            <a:avLst>
              <a:gd name="adj1" fmla="val -21875"/>
              <a:gd name="adj2" fmla="val 135295"/>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Multi hump indicating inconsistent response times</a:t>
            </a:r>
            <a:endParaRPr lang="en-US" sz="1400" dirty="0">
              <a:solidFill>
                <a:schemeClr val="bg1"/>
              </a:solidFill>
            </a:endParaRPr>
          </a:p>
        </p:txBody>
      </p:sp>
      <p:sp>
        <p:nvSpPr>
          <p:cNvPr id="10" name="Rounded Rectangular Callout 9"/>
          <p:cNvSpPr/>
          <p:nvPr/>
        </p:nvSpPr>
        <p:spPr>
          <a:xfrm>
            <a:off x="5880102" y="4038600"/>
            <a:ext cx="1092201" cy="482600"/>
          </a:xfrm>
          <a:prstGeom prst="wedgeRoundRectCallout">
            <a:avLst>
              <a:gd name="adj1" fmla="val -92809"/>
              <a:gd name="adj2" fmla="val -663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Short tail</a:t>
            </a:r>
            <a:endParaRPr lang="en-US" sz="1400" dirty="0">
              <a:solidFill>
                <a:schemeClr val="bg1"/>
              </a:solidFill>
            </a:endParaRPr>
          </a:p>
        </p:txBody>
      </p:sp>
      <p:sp>
        <p:nvSpPr>
          <p:cNvPr id="11" name="Rounded Rectangular Callout 10"/>
          <p:cNvSpPr/>
          <p:nvPr/>
        </p:nvSpPr>
        <p:spPr>
          <a:xfrm>
            <a:off x="7505700" y="3644900"/>
            <a:ext cx="1338174" cy="433748"/>
          </a:xfrm>
          <a:prstGeom prst="wedgeRoundRectCallout">
            <a:avLst>
              <a:gd name="adj1" fmla="val -83032"/>
              <a:gd name="adj2" fmla="val -73751"/>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1"/>
                </a:solidFill>
              </a:rPr>
              <a:t>Long tail</a:t>
            </a:r>
            <a:endParaRPr lang="en-US" sz="14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r>
              <a:rPr lang="en-US" dirty="0" smtClean="0"/>
              <a:t>OLTP Theory</a:t>
            </a:r>
            <a:endParaRPr lang="en-US" dirty="0"/>
          </a:p>
        </p:txBody>
      </p:sp>
      <p:sp>
        <p:nvSpPr>
          <p:cNvPr id="3" name="Text Placeholder 2"/>
          <p:cNvSpPr>
            <a:spLocks noGrp="1"/>
          </p:cNvSpPr>
          <p:nvPr>
            <p:ph type="body" idx="4294967295"/>
          </p:nvPr>
        </p:nvSpPr>
        <p:spPr/>
        <p:txBody>
          <a:bodyPr/>
          <a:lstStyle/>
          <a:p>
            <a:r>
              <a:rPr lang="en-US" dirty="0" smtClean="0"/>
              <a:t>A Good Reference</a:t>
            </a:r>
          </a:p>
        </p:txBody>
      </p:sp>
      <p:pic>
        <p:nvPicPr>
          <p:cNvPr id="4" name="Picture 3"/>
          <p:cNvPicPr>
            <a:picLocks noChangeAspect="1"/>
          </p:cNvPicPr>
          <p:nvPr/>
        </p:nvPicPr>
        <p:blipFill>
          <a:blip r:embed="rId3" cstate="print"/>
          <a:stretch>
            <a:fillRect/>
          </a:stretch>
        </p:blipFill>
        <p:spPr>
          <a:xfrm>
            <a:off x="3594505" y="612653"/>
            <a:ext cx="3839590" cy="3350472"/>
          </a:xfrm>
          <a:prstGeom prst="rect">
            <a:avLst/>
          </a:prstGeom>
        </p:spPr>
      </p:pic>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 #1</a:t>
            </a:r>
            <a:endParaRPr lang="en-US" dirty="0"/>
          </a:p>
        </p:txBody>
      </p:sp>
      <p:sp>
        <p:nvSpPr>
          <p:cNvPr id="3" name="Content Placeholder 2"/>
          <p:cNvSpPr>
            <a:spLocks noGrp="1"/>
          </p:cNvSpPr>
          <p:nvPr>
            <p:ph sz="quarter" idx="12"/>
          </p:nvPr>
        </p:nvSpPr>
        <p:spPr>
          <a:xfrm>
            <a:off x="804347" y="1180749"/>
            <a:ext cx="8229600" cy="3403958"/>
          </a:xfrm>
        </p:spPr>
        <p:txBody>
          <a:bodyPr/>
          <a:lstStyle/>
          <a:p>
            <a:r>
              <a:rPr lang="en-US" sz="2800" dirty="0" smtClean="0"/>
              <a:t>Users experiencing poor response time </a:t>
            </a:r>
          </a:p>
          <a:p>
            <a:r>
              <a:rPr lang="en-US" sz="2800" dirty="0" smtClean="0"/>
              <a:t>Low overall system throughput</a:t>
            </a:r>
          </a:p>
          <a:p>
            <a:r>
              <a:rPr lang="en-US" sz="2800" dirty="0" smtClean="0"/>
              <a:t>Wait events observed in the database</a:t>
            </a:r>
          </a:p>
          <a:p>
            <a:r>
              <a:rPr lang="en-US" sz="2800" dirty="0" smtClean="0"/>
              <a:t>Culture of blame: </a:t>
            </a:r>
          </a:p>
          <a:p>
            <a:pPr lvl="1"/>
            <a:r>
              <a:rPr lang="en-US" sz="2400" dirty="0" smtClean="0"/>
              <a:t>Blame the database for all performance issues</a:t>
            </a:r>
          </a:p>
          <a:p>
            <a:pPr lvl="1"/>
            <a:r>
              <a:rPr lang="en-US" sz="2400" dirty="0" smtClean="0"/>
              <a:t>Development blames the DBA</a:t>
            </a:r>
          </a:p>
          <a:p>
            <a:pPr lvl="1"/>
            <a:r>
              <a:rPr lang="en-US" sz="2400" dirty="0" smtClean="0"/>
              <a:t>The DBA blames the SW/HW or system administrators</a:t>
            </a:r>
          </a:p>
        </p:txBody>
      </p:sp>
      <p:sp>
        <p:nvSpPr>
          <p:cNvPr id="4" name="Text Placeholder 3"/>
          <p:cNvSpPr>
            <a:spLocks noGrp="1"/>
          </p:cNvSpPr>
          <p:nvPr>
            <p:ph type="body" sz="quarter" idx="13"/>
          </p:nvPr>
        </p:nvSpPr>
        <p:spPr/>
        <p:txBody>
          <a:bodyPr/>
          <a:lstStyle/>
          <a:p>
            <a:r>
              <a:rPr lang="en-US" dirty="0" smtClean="0"/>
              <a:t>Observations</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 #1</a:t>
            </a:r>
            <a:endParaRPr lang="en-US" dirty="0"/>
          </a:p>
        </p:txBody>
      </p:sp>
      <p:sp>
        <p:nvSpPr>
          <p:cNvPr id="4" name="Text Placeholder 3"/>
          <p:cNvSpPr>
            <a:spLocks noGrp="1"/>
          </p:cNvSpPr>
          <p:nvPr>
            <p:ph type="body" sz="quarter" idx="13"/>
          </p:nvPr>
        </p:nvSpPr>
        <p:spPr>
          <a:xfrm>
            <a:off x="490205" y="648216"/>
            <a:ext cx="8543742" cy="304800"/>
          </a:xfrm>
        </p:spPr>
        <p:txBody>
          <a:bodyPr/>
          <a:lstStyle/>
          <a:p>
            <a:r>
              <a:rPr lang="en-US" dirty="0" smtClean="0"/>
              <a:t>Performance Data</a:t>
            </a:r>
            <a:endParaRPr lang="en-US" dirty="0"/>
          </a:p>
        </p:txBody>
      </p:sp>
      <p:pic>
        <p:nvPicPr>
          <p:cNvPr id="5" name="Picture 4" descr="RW1P1S1.tiff"/>
          <p:cNvPicPr>
            <a:picLocks noChangeAspect="1"/>
          </p:cNvPicPr>
          <p:nvPr/>
        </p:nvPicPr>
        <p:blipFill>
          <a:blip r:embed="rId2"/>
          <a:stretch>
            <a:fillRect/>
          </a:stretch>
        </p:blipFill>
        <p:spPr>
          <a:xfrm>
            <a:off x="2745570" y="675900"/>
            <a:ext cx="6195305" cy="3881307"/>
          </a:xfrm>
          <a:prstGeom prst="rect">
            <a:avLst/>
          </a:prstGeom>
        </p:spPr>
      </p:pic>
      <p:sp>
        <p:nvSpPr>
          <p:cNvPr id="6" name="Rounded Rectangular Callout 5"/>
          <p:cNvSpPr/>
          <p:nvPr/>
        </p:nvSpPr>
        <p:spPr>
          <a:xfrm>
            <a:off x="215093" y="1802401"/>
            <a:ext cx="2109956" cy="778310"/>
          </a:xfrm>
          <a:prstGeom prst="wedgeRoundRectCallout">
            <a:avLst>
              <a:gd name="adj1" fmla="val 131056"/>
              <a:gd name="adj2" fmla="val -1149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Response Time &gt; 3 seconds</a:t>
            </a:r>
            <a:endParaRPr lang="en-US" dirty="0"/>
          </a:p>
        </p:txBody>
      </p:sp>
      <p:sp>
        <p:nvSpPr>
          <p:cNvPr id="7" name="Rounded Rectangular Callout 6"/>
          <p:cNvSpPr/>
          <p:nvPr/>
        </p:nvSpPr>
        <p:spPr>
          <a:xfrm>
            <a:off x="2876909" y="2365651"/>
            <a:ext cx="2109956" cy="910228"/>
          </a:xfrm>
          <a:prstGeom prst="wedgeRoundRectCallout">
            <a:avLst>
              <a:gd name="adj1" fmla="val 131056"/>
              <a:gd name="adj2" fmla="val -1149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Transaction rate at 3,000 TPS</a:t>
            </a:r>
            <a:endParaRPr lang="en-US" dirty="0"/>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1P1S2.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#1</a:t>
            </a:r>
            <a:endParaRPr lang="en-US" dirty="0"/>
          </a:p>
        </p:txBody>
      </p:sp>
      <p:sp>
        <p:nvSpPr>
          <p:cNvPr id="4" name="Text Placeholder 3"/>
          <p:cNvSpPr>
            <a:spLocks noGrp="1"/>
          </p:cNvSpPr>
          <p:nvPr>
            <p:ph type="body" sz="quarter" idx="13"/>
          </p:nvPr>
        </p:nvSpPr>
        <p:spPr>
          <a:xfrm>
            <a:off x="534769" y="648215"/>
            <a:ext cx="2172501" cy="744177"/>
          </a:xfrm>
        </p:spPr>
        <p:txBody>
          <a:bodyPr/>
          <a:lstStyle/>
          <a:p>
            <a:r>
              <a:rPr lang="en-US" dirty="0" smtClean="0"/>
              <a:t>Application Server Performance Data</a:t>
            </a:r>
            <a:endParaRPr lang="en-US" dirty="0"/>
          </a:p>
        </p:txBody>
      </p:sp>
      <p:sp>
        <p:nvSpPr>
          <p:cNvPr id="6" name="Rounded Rectangular Callout 5"/>
          <p:cNvSpPr/>
          <p:nvPr/>
        </p:nvSpPr>
        <p:spPr>
          <a:xfrm>
            <a:off x="440428" y="1607826"/>
            <a:ext cx="2089472" cy="849994"/>
          </a:xfrm>
          <a:prstGeom prst="wedgeRoundRectCallout">
            <a:avLst>
              <a:gd name="adj1" fmla="val 140235"/>
              <a:gd name="adj2" fmla="val -7601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Majority of time spent in application logic</a:t>
            </a:r>
          </a:p>
        </p:txBody>
      </p:sp>
      <p:sp>
        <p:nvSpPr>
          <p:cNvPr id="7" name="Rounded Rectangular Callout 6"/>
          <p:cNvSpPr/>
          <p:nvPr/>
        </p:nvSpPr>
        <p:spPr>
          <a:xfrm>
            <a:off x="235578" y="3594561"/>
            <a:ext cx="2549148" cy="716865"/>
          </a:xfrm>
          <a:prstGeom prst="wedgeRoundRectCallout">
            <a:avLst>
              <a:gd name="adj1" fmla="val 99414"/>
              <a:gd name="adj2" fmla="val -6818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Application Server CPU at 95%</a:t>
            </a:r>
            <a:endParaRPr lang="en-US" dirty="0"/>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RW1P1S3.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#1</a:t>
            </a:r>
            <a:endParaRPr lang="en-US" dirty="0"/>
          </a:p>
        </p:txBody>
      </p:sp>
      <p:sp>
        <p:nvSpPr>
          <p:cNvPr id="4" name="Text Placeholder 3"/>
          <p:cNvSpPr>
            <a:spLocks noGrp="1"/>
          </p:cNvSpPr>
          <p:nvPr>
            <p:ph type="body" sz="quarter" idx="13"/>
          </p:nvPr>
        </p:nvSpPr>
        <p:spPr/>
        <p:txBody>
          <a:bodyPr/>
          <a:lstStyle/>
          <a:p>
            <a:r>
              <a:rPr lang="en-US" dirty="0" smtClean="0"/>
              <a:t>Resolution</a:t>
            </a:r>
            <a:endParaRPr lang="en-US" dirty="0"/>
          </a:p>
        </p:txBody>
      </p:sp>
      <p:sp>
        <p:nvSpPr>
          <p:cNvPr id="6" name="Rounded Rectangular Callout 5"/>
          <p:cNvSpPr/>
          <p:nvPr/>
        </p:nvSpPr>
        <p:spPr>
          <a:xfrm>
            <a:off x="155974" y="1403108"/>
            <a:ext cx="2476352" cy="1064953"/>
          </a:xfrm>
          <a:prstGeom prst="wedgeRoundRectCallout">
            <a:avLst>
              <a:gd name="adj1" fmla="val 233573"/>
              <a:gd name="adj2" fmla="val -6478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Response time ~ 2 ms, transaction rate ~ 20,000 TPS</a:t>
            </a:r>
          </a:p>
        </p:txBody>
      </p:sp>
      <p:sp>
        <p:nvSpPr>
          <p:cNvPr id="7" name="Rounded Rectangular Callout 6"/>
          <p:cNvSpPr/>
          <p:nvPr/>
        </p:nvSpPr>
        <p:spPr>
          <a:xfrm>
            <a:off x="235578" y="3594561"/>
            <a:ext cx="2549148" cy="716865"/>
          </a:xfrm>
          <a:prstGeom prst="wedgeRoundRectCallout">
            <a:avLst>
              <a:gd name="adj1" fmla="val 165309"/>
              <a:gd name="adj2" fmla="val -2532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Application server changes applied here</a:t>
            </a:r>
            <a:endParaRPr lang="en-US" dirty="0"/>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Title v7.jpg"/>
          <p:cNvPicPr>
            <a:picLocks noGrp="1" noChangeAspect="1"/>
          </p:cNvPicPr>
          <p:nvPr>
            <p:ph type="pic" sz="quarter" idx="14"/>
          </p:nvPr>
        </p:nvPicPr>
        <p:blipFill>
          <a:blip r:embed="rId3" cstate="print">
            <a:extLst/>
          </a:blip>
          <a:srcRect t="309" b="309"/>
          <a:stretch>
            <a:fillRect/>
          </a:stretch>
        </p:blipFill>
        <p:spPr/>
      </p:pic>
      <p:sp>
        <p:nvSpPr>
          <p:cNvPr id="88067" name="Title 6"/>
          <p:cNvSpPr>
            <a:spLocks noGrp="1"/>
          </p:cNvSpPr>
          <p:nvPr>
            <p:ph type="title"/>
          </p:nvPr>
        </p:nvSpPr>
        <p:spPr>
          <a:xfrm>
            <a:off x="450852" y="1582738"/>
            <a:ext cx="4263581" cy="1231900"/>
          </a:xfrm>
        </p:spPr>
        <p:txBody>
          <a:bodyPr/>
          <a:lstStyle/>
          <a:p>
            <a:r>
              <a:rPr lang="en-US" dirty="0" smtClean="0"/>
              <a:t>A Day of Real World Performance</a:t>
            </a:r>
          </a:p>
        </p:txBody>
      </p:sp>
      <p:sp>
        <p:nvSpPr>
          <p:cNvPr id="88068" name="Text Placeholder 7"/>
          <p:cNvSpPr>
            <a:spLocks noGrp="1"/>
          </p:cNvSpPr>
          <p:nvPr>
            <p:ph type="body" sz="quarter" idx="13"/>
          </p:nvPr>
        </p:nvSpPr>
        <p:spPr>
          <a:xfrm>
            <a:off x="450852" y="2914650"/>
            <a:ext cx="5027612" cy="1047750"/>
          </a:xfrm>
        </p:spPr>
        <p:txBody>
          <a:bodyPr/>
          <a:lstStyle/>
          <a:p>
            <a:pPr>
              <a:spcAft>
                <a:spcPct val="0"/>
              </a:spcAft>
            </a:pPr>
            <a:r>
              <a:rPr lang="en-US" dirty="0" smtClean="0"/>
              <a:t>Andrew Holdsworth, Graham Wood, Tom </a:t>
            </a:r>
            <a:r>
              <a:rPr lang="en-US" dirty="0" err="1" smtClean="0"/>
              <a:t>Kyte</a:t>
            </a:r>
            <a:r>
              <a:rPr lang="en-US" dirty="0" smtClean="0"/>
              <a:t/>
            </a:r>
            <a:br>
              <a:rPr lang="en-US" dirty="0" smtClean="0"/>
            </a:br>
            <a:r>
              <a:rPr lang="en-US" dirty="0" smtClean="0"/>
              <a:t>The Real-World Performance Group</a:t>
            </a:r>
          </a:p>
          <a:p>
            <a:pPr>
              <a:spcAft>
                <a:spcPct val="0"/>
              </a:spcAft>
            </a:pPr>
            <a:endParaRPr lang="en-US" dirty="0" smtClean="0"/>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 #1</a:t>
            </a:r>
            <a:endParaRPr lang="en-US" dirty="0"/>
          </a:p>
        </p:txBody>
      </p:sp>
      <p:sp>
        <p:nvSpPr>
          <p:cNvPr id="3" name="Content Placeholder 2"/>
          <p:cNvSpPr>
            <a:spLocks noGrp="1"/>
          </p:cNvSpPr>
          <p:nvPr>
            <p:ph sz="quarter" idx="12"/>
          </p:nvPr>
        </p:nvSpPr>
        <p:spPr>
          <a:xfrm>
            <a:off x="804347" y="1111118"/>
            <a:ext cx="8229600" cy="3473589"/>
          </a:xfrm>
        </p:spPr>
        <p:txBody>
          <a:bodyPr/>
          <a:lstStyle/>
          <a:p>
            <a:r>
              <a:rPr lang="en-US" sz="2400" dirty="0" smtClean="0"/>
              <a:t>Data analysis shows:</a:t>
            </a:r>
          </a:p>
          <a:p>
            <a:pPr lvl="1"/>
            <a:r>
              <a:rPr lang="en-US" sz="2400" dirty="0" smtClean="0"/>
              <a:t>Small proportion of the actual response time is in the database</a:t>
            </a:r>
          </a:p>
          <a:p>
            <a:pPr lvl="1"/>
            <a:r>
              <a:rPr lang="en-US" sz="2400" dirty="0" smtClean="0"/>
              <a:t>Majority of response time spent in application logic</a:t>
            </a:r>
          </a:p>
          <a:p>
            <a:pPr lvl="1"/>
            <a:r>
              <a:rPr lang="en-US" sz="2400" dirty="0" smtClean="0"/>
              <a:t>CPU is overloaded on the application servers</a:t>
            </a:r>
          </a:p>
          <a:p>
            <a:pPr lvl="1"/>
            <a:r>
              <a:rPr lang="en-US" sz="2400" dirty="0" smtClean="0"/>
              <a:t>Potential root cause: </a:t>
            </a:r>
          </a:p>
          <a:p>
            <a:pPr lvl="2"/>
            <a:r>
              <a:rPr lang="en-US" sz="2400" dirty="0" smtClean="0"/>
              <a:t>Capacity planning mistake ? </a:t>
            </a:r>
          </a:p>
          <a:p>
            <a:pPr lvl="2"/>
            <a:r>
              <a:rPr lang="en-US" sz="2400" dirty="0" smtClean="0"/>
              <a:t>Application code change last week ?</a:t>
            </a:r>
            <a:endParaRPr lang="en-US" sz="2400" dirty="0"/>
          </a:p>
        </p:txBody>
      </p:sp>
      <p:sp>
        <p:nvSpPr>
          <p:cNvPr id="4" name="Text Placeholder 3"/>
          <p:cNvSpPr>
            <a:spLocks noGrp="1"/>
          </p:cNvSpPr>
          <p:nvPr>
            <p:ph type="body" sz="quarter" idx="13"/>
          </p:nvPr>
        </p:nvSpPr>
        <p:spPr/>
        <p:txBody>
          <a:bodyPr/>
          <a:lstStyle/>
          <a:p>
            <a:r>
              <a:rPr lang="en-US" dirty="0" smtClean="0"/>
              <a:t>Application Server Bottleneck	</a:t>
            </a: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a:t>
            </a:r>
            <a:r>
              <a:rPr lang="en-US" baseline="0" dirty="0" smtClean="0"/>
              <a:t> #2</a:t>
            </a:r>
            <a:endParaRPr lang="en-US" dirty="0"/>
          </a:p>
        </p:txBody>
      </p:sp>
      <p:sp>
        <p:nvSpPr>
          <p:cNvPr id="3" name="Content Placeholder 2"/>
          <p:cNvSpPr>
            <a:spLocks noGrp="1"/>
          </p:cNvSpPr>
          <p:nvPr>
            <p:ph sz="quarter" idx="12"/>
          </p:nvPr>
        </p:nvSpPr>
        <p:spPr>
          <a:xfrm>
            <a:off x="804347" y="1288482"/>
            <a:ext cx="7223740" cy="3022367"/>
          </a:xfrm>
        </p:spPr>
        <p:txBody>
          <a:bodyPr/>
          <a:lstStyle/>
          <a:p>
            <a:r>
              <a:rPr lang="en-US" sz="2400" dirty="0" smtClean="0"/>
              <a:t>Users are experiencing erratic performance</a:t>
            </a:r>
          </a:p>
          <a:p>
            <a:pPr lvl="1"/>
            <a:r>
              <a:rPr lang="en-US" sz="2200" dirty="0" smtClean="0"/>
              <a:t>Good at times</a:t>
            </a:r>
          </a:p>
          <a:p>
            <a:pPr lvl="1"/>
            <a:r>
              <a:rPr lang="en-US" sz="2200" dirty="0" smtClean="0"/>
              <a:t>Unacceptable at others.</a:t>
            </a:r>
          </a:p>
          <a:p>
            <a:r>
              <a:rPr lang="en-US" sz="2400" dirty="0" smtClean="0"/>
              <a:t>Database AWR reports do not indicate performance issues</a:t>
            </a:r>
          </a:p>
          <a:p>
            <a:r>
              <a:rPr lang="en-US" sz="2400" dirty="0" smtClean="0"/>
              <a:t>Application server often time out or run out of connections when performance is poor</a:t>
            </a:r>
            <a:endParaRPr lang="en-US" sz="2400" dirty="0"/>
          </a:p>
        </p:txBody>
      </p:sp>
      <p:sp>
        <p:nvSpPr>
          <p:cNvPr id="4" name="Text Placeholder 3"/>
          <p:cNvSpPr>
            <a:spLocks noGrp="1"/>
          </p:cNvSpPr>
          <p:nvPr>
            <p:ph type="body" sz="quarter" idx="13"/>
          </p:nvPr>
        </p:nvSpPr>
        <p:spPr/>
        <p:txBody>
          <a:bodyPr/>
          <a:lstStyle/>
          <a:p>
            <a:r>
              <a:rPr lang="en-US" dirty="0" smtClean="0"/>
              <a:t>Observations</a:t>
            </a:r>
            <a:endParaRPr lang="en-US" dirty="0"/>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RW1P2S1.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#2</a:t>
            </a:r>
            <a:endParaRPr lang="en-US" dirty="0"/>
          </a:p>
        </p:txBody>
      </p:sp>
      <p:sp>
        <p:nvSpPr>
          <p:cNvPr id="4" name="Text Placeholder 3"/>
          <p:cNvSpPr>
            <a:spLocks noGrp="1"/>
          </p:cNvSpPr>
          <p:nvPr>
            <p:ph type="body" sz="quarter" idx="13"/>
          </p:nvPr>
        </p:nvSpPr>
        <p:spPr>
          <a:xfrm>
            <a:off x="523628" y="648216"/>
            <a:ext cx="8510319" cy="304800"/>
          </a:xfrm>
        </p:spPr>
        <p:txBody>
          <a:bodyPr/>
          <a:lstStyle/>
          <a:p>
            <a:r>
              <a:rPr lang="en-US" dirty="0" smtClean="0"/>
              <a:t>Performance Data</a:t>
            </a:r>
            <a:endParaRPr lang="en-US" dirty="0"/>
          </a:p>
        </p:txBody>
      </p:sp>
      <p:sp>
        <p:nvSpPr>
          <p:cNvPr id="6" name="Rounded Rectangular Callout 5"/>
          <p:cNvSpPr/>
          <p:nvPr/>
        </p:nvSpPr>
        <p:spPr>
          <a:xfrm>
            <a:off x="163880" y="1106019"/>
            <a:ext cx="2386506" cy="1044573"/>
          </a:xfrm>
          <a:prstGeom prst="wedgeRoundRectCallout">
            <a:avLst>
              <a:gd name="adj1" fmla="val 143099"/>
              <a:gd name="adj2" fmla="val -2491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Database slow down is magnified in application server</a:t>
            </a:r>
          </a:p>
        </p:txBody>
      </p:sp>
      <p:sp>
        <p:nvSpPr>
          <p:cNvPr id="7" name="Rounded Rectangular Callout 6"/>
          <p:cNvSpPr/>
          <p:nvPr/>
        </p:nvSpPr>
        <p:spPr>
          <a:xfrm>
            <a:off x="184365" y="3471670"/>
            <a:ext cx="2058743" cy="716865"/>
          </a:xfrm>
          <a:prstGeom prst="wedgeRoundRectCallout">
            <a:avLst>
              <a:gd name="adj1" fmla="val 278413"/>
              <a:gd name="adj2" fmla="val -31389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Erratic database performance</a:t>
            </a:r>
            <a:endParaRPr lang="en-US" dirty="0"/>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1P2S2.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#2</a:t>
            </a:r>
            <a:endParaRPr lang="en-US" dirty="0"/>
          </a:p>
        </p:txBody>
      </p:sp>
      <p:sp>
        <p:nvSpPr>
          <p:cNvPr id="4" name="Text Placeholder 3"/>
          <p:cNvSpPr>
            <a:spLocks noGrp="1"/>
          </p:cNvSpPr>
          <p:nvPr>
            <p:ph type="body" sz="quarter" idx="13"/>
          </p:nvPr>
        </p:nvSpPr>
        <p:spPr>
          <a:xfrm>
            <a:off x="367654" y="648216"/>
            <a:ext cx="8666293" cy="304800"/>
          </a:xfrm>
        </p:spPr>
        <p:txBody>
          <a:bodyPr/>
          <a:lstStyle/>
          <a:p>
            <a:r>
              <a:rPr lang="en-US" dirty="0" smtClean="0"/>
              <a:t>Performance Data</a:t>
            </a:r>
            <a:endParaRPr lang="en-US" dirty="0"/>
          </a:p>
        </p:txBody>
      </p:sp>
      <p:sp>
        <p:nvSpPr>
          <p:cNvPr id="6" name="Rounded Rectangular Callout 5"/>
          <p:cNvSpPr/>
          <p:nvPr/>
        </p:nvSpPr>
        <p:spPr>
          <a:xfrm>
            <a:off x="-1" y="1146984"/>
            <a:ext cx="2618143" cy="1426158"/>
          </a:xfrm>
          <a:prstGeom prst="wedgeRoundRectCallout">
            <a:avLst>
              <a:gd name="adj1" fmla="val 189080"/>
              <a:gd name="adj2" fmla="val -1689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Note smoothing effect of </a:t>
            </a:r>
            <a:r>
              <a:rPr lang="en-US" sz="1600" dirty="0" err="1" smtClean="0"/>
              <a:t>async</a:t>
            </a:r>
            <a:r>
              <a:rPr lang="en-US" sz="1600" dirty="0" smtClean="0"/>
              <a:t> logging. </a:t>
            </a:r>
          </a:p>
          <a:p>
            <a:r>
              <a:rPr lang="en-US" sz="1600" dirty="0" smtClean="0"/>
              <a:t>Beware data integrity issues!</a:t>
            </a:r>
          </a:p>
        </p:txBody>
      </p:sp>
      <p:sp>
        <p:nvSpPr>
          <p:cNvPr id="7" name="Rounded Rectangular Callout 6"/>
          <p:cNvSpPr/>
          <p:nvPr/>
        </p:nvSpPr>
        <p:spPr>
          <a:xfrm>
            <a:off x="153638" y="3430857"/>
            <a:ext cx="2542492" cy="911291"/>
          </a:xfrm>
          <a:prstGeom prst="wedgeRoundRectCallout">
            <a:avLst>
              <a:gd name="adj1" fmla="val 180373"/>
              <a:gd name="adj2" fmla="val -11961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log file sync events have been replaced with log buffer space events</a:t>
            </a:r>
            <a:endParaRPr lang="en-US" sz="1600" dirty="0"/>
          </a:p>
        </p:txBody>
      </p:sp>
      <p:pic>
        <p:nvPicPr>
          <p:cNvPr id="9" name="Picture 8" descr="poison.jpg"/>
          <p:cNvPicPr>
            <a:picLocks noChangeAspect="1"/>
          </p:cNvPicPr>
          <p:nvPr/>
        </p:nvPicPr>
        <p:blipFill>
          <a:blip r:embed="rId3"/>
          <a:stretch>
            <a:fillRect/>
          </a:stretch>
        </p:blipFill>
        <p:spPr>
          <a:xfrm>
            <a:off x="996040" y="2223329"/>
            <a:ext cx="1632293" cy="979376"/>
          </a:xfrm>
          <a:prstGeom prst="rect">
            <a:avLst/>
          </a:prstGeom>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1P2S3.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#2</a:t>
            </a:r>
            <a:endParaRPr lang="en-US" dirty="0"/>
          </a:p>
        </p:txBody>
      </p:sp>
      <p:sp>
        <p:nvSpPr>
          <p:cNvPr id="4" name="Text Placeholder 3"/>
          <p:cNvSpPr>
            <a:spLocks noGrp="1"/>
          </p:cNvSpPr>
          <p:nvPr>
            <p:ph type="body" sz="quarter" idx="13"/>
          </p:nvPr>
        </p:nvSpPr>
        <p:spPr/>
        <p:txBody>
          <a:bodyPr/>
          <a:lstStyle/>
          <a:p>
            <a:r>
              <a:rPr lang="en-US" dirty="0" smtClean="0"/>
              <a:t>Resolution</a:t>
            </a:r>
            <a:endParaRPr lang="en-US" dirty="0"/>
          </a:p>
        </p:txBody>
      </p:sp>
      <p:sp>
        <p:nvSpPr>
          <p:cNvPr id="6" name="Rounded Rectangular Callout 5"/>
          <p:cNvSpPr/>
          <p:nvPr/>
        </p:nvSpPr>
        <p:spPr>
          <a:xfrm>
            <a:off x="358487" y="1126500"/>
            <a:ext cx="2222626" cy="1546379"/>
          </a:xfrm>
          <a:prstGeom prst="wedgeRoundRectCallout">
            <a:avLst>
              <a:gd name="adj1" fmla="val 270261"/>
              <a:gd name="adj2" fmla="val -2849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Performance is consistent as flash cache protects system from I/O surges</a:t>
            </a:r>
          </a:p>
        </p:txBody>
      </p:sp>
      <p:sp>
        <p:nvSpPr>
          <p:cNvPr id="7" name="Rounded Rectangular Callout 6"/>
          <p:cNvSpPr/>
          <p:nvPr/>
        </p:nvSpPr>
        <p:spPr>
          <a:xfrm>
            <a:off x="235578" y="3185796"/>
            <a:ext cx="2315718" cy="1238280"/>
          </a:xfrm>
          <a:prstGeom prst="wedgeRoundRectCallout">
            <a:avLst>
              <a:gd name="adj1" fmla="val 244490"/>
              <a:gd name="adj2" fmla="val -6672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With uniform log file sync events, we now see a slight slow down of other DB I/O</a:t>
            </a:r>
            <a:endParaRPr lang="en-US" sz="1600" dirty="0"/>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a:t>
            </a:r>
            <a:r>
              <a:rPr lang="en-US" baseline="0" dirty="0" smtClean="0"/>
              <a:t> #2</a:t>
            </a:r>
            <a:endParaRPr lang="en-US" dirty="0"/>
          </a:p>
        </p:txBody>
      </p:sp>
      <p:sp>
        <p:nvSpPr>
          <p:cNvPr id="3" name="Content Placeholder 2"/>
          <p:cNvSpPr>
            <a:spLocks noGrp="1"/>
          </p:cNvSpPr>
          <p:nvPr>
            <p:ph sz="quarter" idx="12"/>
          </p:nvPr>
        </p:nvSpPr>
        <p:spPr>
          <a:xfrm>
            <a:off x="804347" y="1121628"/>
            <a:ext cx="8229600" cy="3463079"/>
          </a:xfrm>
        </p:spPr>
        <p:txBody>
          <a:bodyPr/>
          <a:lstStyle/>
          <a:p>
            <a:r>
              <a:rPr lang="en-US" sz="1800" dirty="0" smtClean="0"/>
              <a:t>Average response times for log writes mask outlier values of very high write times &gt; 1 sec ( log file parallel write ) </a:t>
            </a:r>
          </a:p>
          <a:p>
            <a:r>
              <a:rPr lang="en-US" sz="1800" dirty="0" smtClean="0"/>
              <a:t>Investigation reveals surges in workloads on shared storage from unrelated workloads</a:t>
            </a:r>
          </a:p>
          <a:p>
            <a:r>
              <a:rPr lang="en-US" sz="1800" dirty="0" smtClean="0"/>
              <a:t>The business requires full data integrity.  Asynchronous logging is not an option due to potential data loss</a:t>
            </a:r>
          </a:p>
          <a:p>
            <a:r>
              <a:rPr lang="en-US" sz="1800" dirty="0" smtClean="0"/>
              <a:t>There are three potential solutions:</a:t>
            </a:r>
          </a:p>
          <a:p>
            <a:pPr lvl="1"/>
            <a:r>
              <a:rPr lang="en-US" dirty="0" smtClean="0"/>
              <a:t>Eliminate background workloads</a:t>
            </a:r>
          </a:p>
          <a:p>
            <a:pPr lvl="1"/>
            <a:r>
              <a:rPr lang="en-US" dirty="0" smtClean="0"/>
              <a:t>Relocate log files to dedicated devices</a:t>
            </a:r>
          </a:p>
          <a:p>
            <a:pPr lvl="1"/>
            <a:r>
              <a:rPr lang="en-US" dirty="0" smtClean="0"/>
              <a:t>Use </a:t>
            </a:r>
            <a:r>
              <a:rPr lang="en-US" dirty="0" err="1" smtClean="0"/>
              <a:t>Exadata</a:t>
            </a:r>
            <a:r>
              <a:rPr lang="en-US" dirty="0" smtClean="0"/>
              <a:t> flash logging</a:t>
            </a:r>
          </a:p>
        </p:txBody>
      </p:sp>
      <p:sp>
        <p:nvSpPr>
          <p:cNvPr id="4" name="Text Placeholder 3"/>
          <p:cNvSpPr>
            <a:spLocks noGrp="1"/>
          </p:cNvSpPr>
          <p:nvPr>
            <p:ph type="body" sz="quarter" idx="13"/>
          </p:nvPr>
        </p:nvSpPr>
        <p:spPr/>
        <p:txBody>
          <a:bodyPr/>
          <a:lstStyle/>
          <a:p>
            <a:r>
              <a:rPr lang="en-US" dirty="0" smtClean="0"/>
              <a:t>Data Analysis</a:t>
            </a: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 #3</a:t>
            </a:r>
            <a:endParaRPr lang="en-US" dirty="0"/>
          </a:p>
        </p:txBody>
      </p:sp>
      <p:sp>
        <p:nvSpPr>
          <p:cNvPr id="3" name="Content Placeholder 2"/>
          <p:cNvSpPr>
            <a:spLocks noGrp="1"/>
          </p:cNvSpPr>
          <p:nvPr>
            <p:ph sz="quarter" idx="12"/>
          </p:nvPr>
        </p:nvSpPr>
        <p:spPr/>
        <p:txBody>
          <a:bodyPr/>
          <a:lstStyle/>
          <a:p>
            <a:r>
              <a:rPr lang="en-US" dirty="0" smtClean="0"/>
              <a:t>The current system performance is acceptable</a:t>
            </a:r>
          </a:p>
          <a:p>
            <a:r>
              <a:rPr lang="en-US" dirty="0" smtClean="0"/>
              <a:t>New requirement:  Capture transaction summary statistics and store data in a flattened “history” table for further analysis</a:t>
            </a:r>
          </a:p>
          <a:p>
            <a:r>
              <a:rPr lang="en-US" dirty="0" smtClean="0"/>
              <a:t>Implementations of the INSERT statement causes a dramatic reduction in system performance</a:t>
            </a:r>
          </a:p>
          <a:p>
            <a:r>
              <a:rPr lang="en-US" dirty="0" smtClean="0"/>
              <a:t>The accepted solution </a:t>
            </a:r>
            <a:r>
              <a:rPr lang="en-US" b="1" i="1" dirty="0" smtClean="0"/>
              <a:t>must</a:t>
            </a:r>
            <a:r>
              <a:rPr lang="en-US" dirty="0" smtClean="0"/>
              <a:t> scale, as the application will be deployed globally in the new year</a:t>
            </a:r>
            <a:endParaRPr lang="en-US" dirty="0"/>
          </a:p>
        </p:txBody>
      </p:sp>
      <p:sp>
        <p:nvSpPr>
          <p:cNvPr id="4" name="Text Placeholder 3"/>
          <p:cNvSpPr>
            <a:spLocks noGrp="1"/>
          </p:cNvSpPr>
          <p:nvPr>
            <p:ph type="body" sz="quarter" idx="13"/>
          </p:nvPr>
        </p:nvSpPr>
        <p:spPr/>
        <p:txBody>
          <a:bodyPr/>
          <a:lstStyle/>
          <a:p>
            <a:r>
              <a:rPr lang="en-US" dirty="0" smtClean="0"/>
              <a:t>Observations</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RW1P3S1.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#3</a:t>
            </a:r>
            <a:endParaRPr lang="en-US" dirty="0"/>
          </a:p>
        </p:txBody>
      </p:sp>
      <p:sp>
        <p:nvSpPr>
          <p:cNvPr id="4" name="Text Placeholder 3"/>
          <p:cNvSpPr>
            <a:spLocks noGrp="1"/>
          </p:cNvSpPr>
          <p:nvPr>
            <p:ph type="body" sz="quarter" idx="13"/>
          </p:nvPr>
        </p:nvSpPr>
        <p:spPr>
          <a:xfrm>
            <a:off x="557051" y="648216"/>
            <a:ext cx="8476896" cy="304800"/>
          </a:xfrm>
        </p:spPr>
        <p:txBody>
          <a:bodyPr/>
          <a:lstStyle/>
          <a:p>
            <a:r>
              <a:rPr lang="en-US" dirty="0" smtClean="0"/>
              <a:t>Performance Data</a:t>
            </a:r>
            <a:endParaRPr lang="en-US" dirty="0"/>
          </a:p>
        </p:txBody>
      </p:sp>
      <p:sp>
        <p:nvSpPr>
          <p:cNvPr id="6" name="Rounded Rectangular Callout 5"/>
          <p:cNvSpPr/>
          <p:nvPr/>
        </p:nvSpPr>
        <p:spPr>
          <a:xfrm>
            <a:off x="163878" y="1882515"/>
            <a:ext cx="3055879" cy="813895"/>
          </a:xfrm>
          <a:prstGeom prst="wedgeRoundRectCallout">
            <a:avLst>
              <a:gd name="adj1" fmla="val 171768"/>
              <a:gd name="adj2" fmla="val -5838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Transaction rate: 4,500 TPS </a:t>
            </a:r>
          </a:p>
          <a:p>
            <a:r>
              <a:rPr lang="en-US" sz="1600" dirty="0" smtClean="0"/>
              <a:t>Response time: 13 ms</a:t>
            </a:r>
          </a:p>
        </p:txBody>
      </p:sp>
      <p:sp>
        <p:nvSpPr>
          <p:cNvPr id="7" name="Rounded Rectangular Callout 6"/>
          <p:cNvSpPr/>
          <p:nvPr/>
        </p:nvSpPr>
        <p:spPr>
          <a:xfrm>
            <a:off x="256219" y="3160549"/>
            <a:ext cx="2573604" cy="1013535"/>
          </a:xfrm>
          <a:prstGeom prst="wedgeRoundRectCallout">
            <a:avLst>
              <a:gd name="adj1" fmla="val 241714"/>
              <a:gd name="adj2" fmla="val -1640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Dominant wait events: buffer busy waits and </a:t>
            </a:r>
            <a:r>
              <a:rPr lang="en-US" sz="1600" dirty="0" err="1" smtClean="0"/>
              <a:t>enq:TX</a:t>
            </a:r>
            <a:r>
              <a:rPr lang="en-US" sz="1600" dirty="0" smtClean="0"/>
              <a:t>–index contention</a:t>
            </a:r>
            <a:endParaRPr lang="en-US" sz="1600" dirty="0"/>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1P3S2.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#3</a:t>
            </a:r>
            <a:endParaRPr lang="en-US" dirty="0"/>
          </a:p>
        </p:txBody>
      </p:sp>
      <p:sp>
        <p:nvSpPr>
          <p:cNvPr id="4" name="Text Placeholder 3"/>
          <p:cNvSpPr>
            <a:spLocks noGrp="1"/>
          </p:cNvSpPr>
          <p:nvPr>
            <p:ph type="body" sz="quarter" idx="13"/>
          </p:nvPr>
        </p:nvSpPr>
        <p:spPr>
          <a:xfrm>
            <a:off x="568193" y="648216"/>
            <a:ext cx="8465754" cy="304800"/>
          </a:xfrm>
        </p:spPr>
        <p:txBody>
          <a:bodyPr/>
          <a:lstStyle/>
          <a:p>
            <a:r>
              <a:rPr lang="en-US" dirty="0" smtClean="0"/>
              <a:t>Reverse Key Index</a:t>
            </a:r>
            <a:endParaRPr lang="en-US" dirty="0"/>
          </a:p>
        </p:txBody>
      </p:sp>
      <p:sp>
        <p:nvSpPr>
          <p:cNvPr id="6" name="Rounded Rectangular Callout 5"/>
          <p:cNvSpPr/>
          <p:nvPr/>
        </p:nvSpPr>
        <p:spPr>
          <a:xfrm>
            <a:off x="230725" y="2083020"/>
            <a:ext cx="2788494" cy="825034"/>
          </a:xfrm>
          <a:prstGeom prst="wedgeRoundRectCallout">
            <a:avLst>
              <a:gd name="adj1" fmla="val 188878"/>
              <a:gd name="adj2" fmla="val -1102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Transaction rate: 10,000 TPS Response time: 5 ms</a:t>
            </a:r>
          </a:p>
        </p:txBody>
      </p:sp>
      <p:sp>
        <p:nvSpPr>
          <p:cNvPr id="7" name="Rounded Rectangular Callout 6"/>
          <p:cNvSpPr/>
          <p:nvPr/>
        </p:nvSpPr>
        <p:spPr>
          <a:xfrm>
            <a:off x="167630" y="3306793"/>
            <a:ext cx="3190767" cy="1013535"/>
          </a:xfrm>
          <a:prstGeom prst="wedgeRoundRectCallout">
            <a:avLst>
              <a:gd name="adj1" fmla="val 117323"/>
              <a:gd name="adj2" fmla="val -323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Contention eliminated while the  history table remains small. CPU increases with workload.</a:t>
            </a:r>
            <a:endParaRPr lang="en-US" sz="1600" dirty="0"/>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RW1P3S3.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#3</a:t>
            </a:r>
            <a:endParaRPr lang="en-US" dirty="0"/>
          </a:p>
        </p:txBody>
      </p:sp>
      <p:sp>
        <p:nvSpPr>
          <p:cNvPr id="4" name="Text Placeholder 3"/>
          <p:cNvSpPr>
            <a:spLocks noGrp="1"/>
          </p:cNvSpPr>
          <p:nvPr>
            <p:ph type="body" sz="quarter" idx="13"/>
          </p:nvPr>
        </p:nvSpPr>
        <p:spPr>
          <a:xfrm>
            <a:off x="590475" y="648216"/>
            <a:ext cx="8443472" cy="304800"/>
          </a:xfrm>
        </p:spPr>
        <p:txBody>
          <a:bodyPr/>
          <a:lstStyle/>
          <a:p>
            <a:r>
              <a:rPr lang="en-US" dirty="0" smtClean="0"/>
              <a:t>Reverse Key Index</a:t>
            </a:r>
            <a:endParaRPr lang="en-US" dirty="0"/>
          </a:p>
        </p:txBody>
      </p:sp>
      <p:sp>
        <p:nvSpPr>
          <p:cNvPr id="6" name="Rounded Rectangular Callout 5"/>
          <p:cNvSpPr/>
          <p:nvPr/>
        </p:nvSpPr>
        <p:spPr>
          <a:xfrm>
            <a:off x="163879" y="1993906"/>
            <a:ext cx="2955609" cy="802756"/>
          </a:xfrm>
          <a:prstGeom prst="wedgeRoundRectCallout">
            <a:avLst>
              <a:gd name="adj1" fmla="val 182675"/>
              <a:gd name="adj2" fmla="val -6607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Transaction rate: 3,000 TPS </a:t>
            </a:r>
          </a:p>
          <a:p>
            <a:r>
              <a:rPr lang="en-US" sz="1600" dirty="0" smtClean="0"/>
              <a:t>Response time: 30 ms</a:t>
            </a:r>
          </a:p>
        </p:txBody>
      </p:sp>
      <p:sp>
        <p:nvSpPr>
          <p:cNvPr id="7" name="Rounded Rectangular Callout 6"/>
          <p:cNvSpPr/>
          <p:nvPr/>
        </p:nvSpPr>
        <p:spPr>
          <a:xfrm>
            <a:off x="156489" y="3441996"/>
            <a:ext cx="3022385" cy="911750"/>
          </a:xfrm>
          <a:prstGeom prst="wedgeRoundRectCallout">
            <a:avLst>
              <a:gd name="adj1" fmla="val 145430"/>
              <a:gd name="adj2" fmla="val -10816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Contention shifts to I/O subsystem when the history table grows larger</a:t>
            </a:r>
            <a:endParaRPr lang="en-US" sz="1600" dirty="0"/>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Title 3"/>
          <p:cNvSpPr>
            <a:spLocks noGrp="1"/>
          </p:cNvSpPr>
          <p:nvPr>
            <p:ph type="title"/>
          </p:nvPr>
        </p:nvSpPr>
        <p:spPr>
          <a:xfrm>
            <a:off x="804863" y="246063"/>
            <a:ext cx="7772400" cy="762000"/>
          </a:xfrm>
        </p:spPr>
        <p:txBody>
          <a:bodyPr/>
          <a:lstStyle/>
          <a:p>
            <a:r>
              <a:rPr lang="en-US" dirty="0" smtClean="0">
                <a:ln>
                  <a:noFill/>
                </a:ln>
              </a:rPr>
              <a:t>Today’s Themes</a:t>
            </a:r>
            <a:endParaRPr dirty="0" smtClean="0">
              <a:ln>
                <a:noFill/>
              </a:ln>
            </a:endParaRPr>
          </a:p>
        </p:txBody>
      </p:sp>
      <p:sp>
        <p:nvSpPr>
          <p:cNvPr id="89091" name="Text Placeholder 2"/>
          <p:cNvSpPr>
            <a:spLocks noGrp="1"/>
          </p:cNvSpPr>
          <p:nvPr>
            <p:ph type="body" sz="quarter" idx="13"/>
          </p:nvPr>
        </p:nvSpPr>
        <p:spPr>
          <a:xfrm>
            <a:off x="804863" y="1363663"/>
            <a:ext cx="7772400" cy="2616200"/>
          </a:xfrm>
        </p:spPr>
        <p:txBody>
          <a:bodyPr/>
          <a:lstStyle/>
          <a:p>
            <a:r>
              <a:rPr lang="en-US" dirty="0" smtClean="0"/>
              <a:t>Numerate Debugging</a:t>
            </a:r>
          </a:p>
          <a:p>
            <a:r>
              <a:rPr lang="en-US" dirty="0" smtClean="0"/>
              <a:t>Taking Control and Managing Resources</a:t>
            </a:r>
          </a:p>
          <a:p>
            <a:r>
              <a:rPr lang="en-US" dirty="0" smtClean="0"/>
              <a:t>Big </a:t>
            </a:r>
            <a:r>
              <a:rPr lang="en-US" dirty="0" err="1" smtClean="0"/>
              <a:t>vs</a:t>
            </a:r>
            <a:r>
              <a:rPr lang="en-US" dirty="0" smtClean="0"/>
              <a:t> Little Data Techniques</a:t>
            </a:r>
          </a:p>
          <a:p>
            <a:r>
              <a:rPr lang="en-US" dirty="0" smtClean="0"/>
              <a:t>Running SQL Optimally</a:t>
            </a: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1P3S4.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#3</a:t>
            </a:r>
            <a:endParaRPr lang="en-US" dirty="0"/>
          </a:p>
        </p:txBody>
      </p:sp>
      <p:sp>
        <p:nvSpPr>
          <p:cNvPr id="4" name="Text Placeholder 3"/>
          <p:cNvSpPr>
            <a:spLocks noGrp="1"/>
          </p:cNvSpPr>
          <p:nvPr>
            <p:ph type="body" sz="quarter" idx="13"/>
          </p:nvPr>
        </p:nvSpPr>
        <p:spPr>
          <a:xfrm>
            <a:off x="389936" y="648216"/>
            <a:ext cx="8644011" cy="304800"/>
          </a:xfrm>
        </p:spPr>
        <p:txBody>
          <a:bodyPr/>
          <a:lstStyle/>
          <a:p>
            <a:r>
              <a:rPr lang="en-US" dirty="0" smtClean="0"/>
              <a:t>Hash Partition Index</a:t>
            </a:r>
          </a:p>
          <a:p>
            <a:endParaRPr lang="en-US" dirty="0"/>
          </a:p>
        </p:txBody>
      </p:sp>
      <p:sp>
        <p:nvSpPr>
          <p:cNvPr id="6" name="Rounded Rectangular Callout 5"/>
          <p:cNvSpPr/>
          <p:nvPr/>
        </p:nvSpPr>
        <p:spPr>
          <a:xfrm>
            <a:off x="297571" y="1871375"/>
            <a:ext cx="2922187" cy="713643"/>
          </a:xfrm>
          <a:prstGeom prst="wedgeRoundRectCallout">
            <a:avLst>
              <a:gd name="adj1" fmla="val 178978"/>
              <a:gd name="adj2" fmla="val -832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Transaction rate: 10,000 TPS </a:t>
            </a:r>
          </a:p>
          <a:p>
            <a:r>
              <a:rPr lang="en-US" sz="1600" dirty="0" smtClean="0"/>
              <a:t>Response time: 5 ms</a:t>
            </a:r>
          </a:p>
        </p:txBody>
      </p:sp>
      <p:sp>
        <p:nvSpPr>
          <p:cNvPr id="7" name="Rounded Rectangular Callout 6"/>
          <p:cNvSpPr/>
          <p:nvPr/>
        </p:nvSpPr>
        <p:spPr>
          <a:xfrm>
            <a:off x="167630" y="3542248"/>
            <a:ext cx="3022385" cy="778080"/>
          </a:xfrm>
          <a:prstGeom prst="wedgeRoundRectCallout">
            <a:avLst>
              <a:gd name="adj1" fmla="val 141584"/>
              <a:gd name="adj2" fmla="val -2816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Contention eliminated by hash partitioned history table index</a:t>
            </a:r>
            <a:endParaRPr lang="en-US" sz="1600" dirty="0"/>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RW1P3S5.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#3</a:t>
            </a:r>
            <a:endParaRPr lang="en-US" dirty="0"/>
          </a:p>
        </p:txBody>
      </p:sp>
      <p:sp>
        <p:nvSpPr>
          <p:cNvPr id="4" name="Text Placeholder 3"/>
          <p:cNvSpPr>
            <a:spLocks noGrp="1"/>
          </p:cNvSpPr>
          <p:nvPr>
            <p:ph type="body" sz="quarter" idx="13"/>
          </p:nvPr>
        </p:nvSpPr>
        <p:spPr/>
        <p:txBody>
          <a:bodyPr/>
          <a:lstStyle/>
          <a:p>
            <a:r>
              <a:rPr lang="en-US" dirty="0" smtClean="0"/>
              <a:t>Add RAC node</a:t>
            </a:r>
            <a:endParaRPr lang="en-US" dirty="0"/>
          </a:p>
        </p:txBody>
      </p:sp>
      <p:sp>
        <p:nvSpPr>
          <p:cNvPr id="6" name="Rounded Rectangular Callout 5"/>
          <p:cNvSpPr/>
          <p:nvPr/>
        </p:nvSpPr>
        <p:spPr>
          <a:xfrm>
            <a:off x="175020" y="1949350"/>
            <a:ext cx="3044738" cy="702503"/>
          </a:xfrm>
          <a:prstGeom prst="wedgeRoundRectCallout">
            <a:avLst>
              <a:gd name="adj1" fmla="val 186934"/>
              <a:gd name="adj2" fmla="val -10940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Transaction rate: 13,000 TPS </a:t>
            </a:r>
          </a:p>
          <a:p>
            <a:r>
              <a:rPr lang="en-US" sz="1600" dirty="0" smtClean="0"/>
              <a:t>Response time: 10 ms</a:t>
            </a:r>
          </a:p>
        </p:txBody>
      </p:sp>
      <p:sp>
        <p:nvSpPr>
          <p:cNvPr id="7" name="Rounded Rectangular Callout 6"/>
          <p:cNvSpPr/>
          <p:nvPr/>
        </p:nvSpPr>
        <p:spPr>
          <a:xfrm>
            <a:off x="156489" y="3319464"/>
            <a:ext cx="3022385" cy="677828"/>
          </a:xfrm>
          <a:prstGeom prst="wedgeRoundRectCallout">
            <a:avLst>
              <a:gd name="adj1" fmla="val 152322"/>
              <a:gd name="adj2" fmla="val -1670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RAC appears not to scale well with contention in cluster waits</a:t>
            </a:r>
            <a:endParaRPr lang="en-US" sz="1600" dirty="0"/>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1P3S6.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#3</a:t>
            </a:r>
            <a:endParaRPr lang="en-US" dirty="0"/>
          </a:p>
        </p:txBody>
      </p:sp>
      <p:sp>
        <p:nvSpPr>
          <p:cNvPr id="4" name="Text Placeholder 3"/>
          <p:cNvSpPr>
            <a:spLocks noGrp="1"/>
          </p:cNvSpPr>
          <p:nvPr>
            <p:ph type="body" sz="quarter" idx="13"/>
          </p:nvPr>
        </p:nvSpPr>
        <p:spPr>
          <a:xfrm>
            <a:off x="233962" y="648216"/>
            <a:ext cx="8799985" cy="304800"/>
          </a:xfrm>
        </p:spPr>
        <p:txBody>
          <a:bodyPr/>
          <a:lstStyle/>
          <a:p>
            <a:r>
              <a:rPr lang="en-US" dirty="0" smtClean="0"/>
              <a:t>Composite Key Index</a:t>
            </a:r>
            <a:endParaRPr lang="en-US" dirty="0"/>
          </a:p>
        </p:txBody>
      </p:sp>
      <p:sp>
        <p:nvSpPr>
          <p:cNvPr id="6" name="Rounded Rectangular Callout 5"/>
          <p:cNvSpPr/>
          <p:nvPr/>
        </p:nvSpPr>
        <p:spPr>
          <a:xfrm>
            <a:off x="275290" y="2127577"/>
            <a:ext cx="3055878" cy="679487"/>
          </a:xfrm>
          <a:prstGeom prst="wedgeRoundRectCallout">
            <a:avLst>
              <a:gd name="adj1" fmla="val 173227"/>
              <a:gd name="adj2" fmla="val -16206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Transaction rate:  20,000 TPS</a:t>
            </a:r>
          </a:p>
          <a:p>
            <a:r>
              <a:rPr lang="en-US" sz="1600" dirty="0" smtClean="0"/>
              <a:t>Response time: 5 ms</a:t>
            </a:r>
          </a:p>
        </p:txBody>
      </p:sp>
      <p:sp>
        <p:nvSpPr>
          <p:cNvPr id="7" name="Rounded Rectangular Callout 6"/>
          <p:cNvSpPr/>
          <p:nvPr/>
        </p:nvSpPr>
        <p:spPr>
          <a:xfrm>
            <a:off x="167629" y="3475413"/>
            <a:ext cx="3152397" cy="690627"/>
          </a:xfrm>
          <a:prstGeom prst="wedgeRoundRectCallout">
            <a:avLst>
              <a:gd name="adj1" fmla="val 150144"/>
              <a:gd name="adj2" fmla="val -19037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RAC configuration scales well with no contention or </a:t>
            </a:r>
            <a:r>
              <a:rPr lang="en-US" sz="1600" dirty="0" err="1" smtClean="0"/>
              <a:t>gc</a:t>
            </a:r>
            <a:r>
              <a:rPr lang="en-US" sz="1600" dirty="0" smtClean="0"/>
              <a:t> waits</a:t>
            </a:r>
            <a:endParaRPr lang="en-US" sz="1600" dirty="0"/>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 #3</a:t>
            </a:r>
            <a:endParaRPr lang="en-US" dirty="0"/>
          </a:p>
        </p:txBody>
      </p:sp>
      <p:sp>
        <p:nvSpPr>
          <p:cNvPr id="3" name="Content Placeholder 2"/>
          <p:cNvSpPr>
            <a:spLocks noGrp="1"/>
          </p:cNvSpPr>
          <p:nvPr>
            <p:ph sz="quarter" idx="12"/>
          </p:nvPr>
        </p:nvSpPr>
        <p:spPr>
          <a:xfrm>
            <a:off x="804347" y="1122947"/>
            <a:ext cx="8229600" cy="3461760"/>
          </a:xfrm>
        </p:spPr>
        <p:txBody>
          <a:bodyPr/>
          <a:lstStyle/>
          <a:p>
            <a:r>
              <a:rPr lang="en-US" dirty="0" smtClean="0"/>
              <a:t>INSERT statement results in index contention due to surrogate primary key generated by using a sequence</a:t>
            </a:r>
          </a:p>
          <a:p>
            <a:r>
              <a:rPr lang="en-US" dirty="0" smtClean="0"/>
              <a:t>Solution 1: REVERSE KEY primary key index</a:t>
            </a:r>
          </a:p>
          <a:p>
            <a:pPr lvl="1"/>
            <a:r>
              <a:rPr lang="en-US" dirty="0" smtClean="0"/>
              <a:t>This proves unsatisfactory after the table has grown to a critical size</a:t>
            </a:r>
          </a:p>
          <a:p>
            <a:r>
              <a:rPr lang="en-US" dirty="0" smtClean="0"/>
              <a:t>Solution 2: HASH PARTITION primary key index</a:t>
            </a:r>
          </a:p>
          <a:p>
            <a:pPr lvl="1"/>
            <a:r>
              <a:rPr lang="en-US" dirty="0" smtClean="0"/>
              <a:t>This proves unsatisfactory after moving to a RAC cluster</a:t>
            </a:r>
          </a:p>
          <a:p>
            <a:r>
              <a:rPr lang="en-US" dirty="0" smtClean="0"/>
              <a:t>Solution 3: Code the sequence to ensure no index contention</a:t>
            </a:r>
          </a:p>
          <a:p>
            <a:pPr lvl="1"/>
            <a:r>
              <a:rPr lang="en-US" dirty="0" smtClean="0"/>
              <a:t>New sequence structure:   instance# | session id | sequence</a:t>
            </a:r>
          </a:p>
          <a:p>
            <a:pPr lvl="1"/>
            <a:r>
              <a:rPr lang="en-US" dirty="0" smtClean="0"/>
              <a:t>Solution 3 demonstrates optimal scaling and response time characteristics</a:t>
            </a:r>
          </a:p>
        </p:txBody>
      </p:sp>
      <p:sp>
        <p:nvSpPr>
          <p:cNvPr id="4" name="Text Placeholder 3"/>
          <p:cNvSpPr>
            <a:spLocks noGrp="1"/>
          </p:cNvSpPr>
          <p:nvPr>
            <p:ph type="body" sz="quarter" idx="13"/>
          </p:nvPr>
        </p:nvSpPr>
        <p:spPr/>
        <p:txBody>
          <a:bodyPr/>
          <a:lstStyle/>
          <a:p>
            <a:r>
              <a:rPr lang="en-US" dirty="0" smtClean="0"/>
              <a:t>Data Analysis</a:t>
            </a: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 #3</a:t>
            </a:r>
            <a:endParaRPr lang="en-US" dirty="0"/>
          </a:p>
        </p:txBody>
      </p:sp>
      <p:sp>
        <p:nvSpPr>
          <p:cNvPr id="4" name="Text Placeholder 3"/>
          <p:cNvSpPr>
            <a:spLocks noGrp="1"/>
          </p:cNvSpPr>
          <p:nvPr>
            <p:ph type="body" sz="quarter" idx="13"/>
          </p:nvPr>
        </p:nvSpPr>
        <p:spPr/>
        <p:txBody>
          <a:bodyPr/>
          <a:lstStyle/>
          <a:p>
            <a:r>
              <a:rPr lang="en-US" dirty="0" smtClean="0"/>
              <a:t>Performance Testing Results</a:t>
            </a:r>
          </a:p>
        </p:txBody>
      </p:sp>
      <p:graphicFrame>
        <p:nvGraphicFramePr>
          <p:cNvPr id="5" name="Chart 4"/>
          <p:cNvGraphicFramePr/>
          <p:nvPr/>
        </p:nvGraphicFramePr>
        <p:xfrm>
          <a:off x="817034" y="1091636"/>
          <a:ext cx="7137662" cy="333854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Theme:</a:t>
            </a:r>
            <a:endParaRPr lang="en-US" dirty="0"/>
          </a:p>
        </p:txBody>
      </p:sp>
      <p:sp>
        <p:nvSpPr>
          <p:cNvPr id="3" name="Content Placeholder 2"/>
          <p:cNvSpPr>
            <a:spLocks noGrp="1"/>
          </p:cNvSpPr>
          <p:nvPr>
            <p:ph sz="quarter" idx="12"/>
          </p:nvPr>
        </p:nvSpPr>
        <p:spPr>
          <a:xfrm>
            <a:off x="804347" y="1010392"/>
            <a:ext cx="8229600" cy="3574315"/>
          </a:xfrm>
        </p:spPr>
        <p:txBody>
          <a:bodyPr/>
          <a:lstStyle/>
          <a:p>
            <a:r>
              <a:rPr lang="en-US" sz="1200" dirty="0" smtClean="0"/>
              <a:t>Response time impacted by non database code </a:t>
            </a:r>
          </a:p>
          <a:p>
            <a:pPr lvl="1"/>
            <a:r>
              <a:rPr lang="en-US" sz="1200" dirty="0" smtClean="0"/>
              <a:t>Application server time</a:t>
            </a:r>
          </a:p>
          <a:p>
            <a:pPr lvl="2"/>
            <a:r>
              <a:rPr lang="en-US" sz="1200" dirty="0" smtClean="0"/>
              <a:t>Code problem</a:t>
            </a:r>
          </a:p>
          <a:p>
            <a:pPr lvl="2"/>
            <a:r>
              <a:rPr lang="en-US" sz="1200" dirty="0" smtClean="0"/>
              <a:t>Capacity planning</a:t>
            </a:r>
          </a:p>
          <a:p>
            <a:r>
              <a:rPr lang="en-US" sz="1200" dirty="0" smtClean="0"/>
              <a:t>Response time impacted by platform</a:t>
            </a:r>
          </a:p>
          <a:p>
            <a:pPr lvl="1"/>
            <a:r>
              <a:rPr lang="en-US" sz="1200" dirty="0" smtClean="0"/>
              <a:t>Erratic I/O performance impacting LGWR</a:t>
            </a:r>
          </a:p>
          <a:p>
            <a:pPr lvl="2"/>
            <a:r>
              <a:rPr lang="en-US" sz="1200" dirty="0" smtClean="0"/>
              <a:t>Workload relocation</a:t>
            </a:r>
          </a:p>
          <a:p>
            <a:pPr lvl="2"/>
            <a:r>
              <a:rPr lang="en-US" sz="1200" dirty="0" smtClean="0"/>
              <a:t>Log file isolation</a:t>
            </a:r>
          </a:p>
          <a:p>
            <a:pPr lvl="2"/>
            <a:r>
              <a:rPr lang="en-US" sz="1200" dirty="0" err="1" smtClean="0"/>
              <a:t>Exadata</a:t>
            </a:r>
            <a:r>
              <a:rPr lang="en-US" sz="1200" dirty="0" smtClean="0"/>
              <a:t> Flash logging</a:t>
            </a:r>
          </a:p>
          <a:p>
            <a:r>
              <a:rPr lang="en-US" sz="1200" dirty="0" smtClean="0"/>
              <a:t>Response time impacted by database internal contention</a:t>
            </a:r>
          </a:p>
          <a:p>
            <a:pPr lvl="1"/>
            <a:r>
              <a:rPr lang="en-US" sz="1200" dirty="0" smtClean="0"/>
              <a:t>Right growing index problem</a:t>
            </a:r>
          </a:p>
          <a:p>
            <a:pPr lvl="2"/>
            <a:r>
              <a:rPr lang="en-US" sz="1200" dirty="0" smtClean="0"/>
              <a:t>Reverse Key Index ( Good for small tables )</a:t>
            </a:r>
          </a:p>
          <a:p>
            <a:pPr lvl="2"/>
            <a:r>
              <a:rPr lang="en-US" sz="1200" dirty="0" smtClean="0"/>
              <a:t>Hash partitioned Index ( Good for large tables, poor with RAC )</a:t>
            </a:r>
          </a:p>
          <a:p>
            <a:pPr lvl="2"/>
            <a:r>
              <a:rPr lang="en-US" sz="1200" dirty="0" smtClean="0"/>
              <a:t>Non contentious primary key ( Good in all scenarios, application code change required )</a:t>
            </a:r>
          </a:p>
        </p:txBody>
      </p:sp>
      <p:sp>
        <p:nvSpPr>
          <p:cNvPr id="4" name="Text Placeholder 3"/>
          <p:cNvSpPr>
            <a:spLocks noGrp="1"/>
          </p:cNvSpPr>
          <p:nvPr>
            <p:ph type="body" sz="quarter" idx="13"/>
          </p:nvPr>
        </p:nvSpPr>
        <p:spPr/>
        <p:txBody>
          <a:bodyPr/>
          <a:lstStyle/>
          <a:p>
            <a:r>
              <a:rPr lang="en-US" dirty="0" smtClean="0"/>
              <a:t>Debugging by Numbers</a:t>
            </a: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803275" y="1571625"/>
            <a:ext cx="4708525" cy="1101725"/>
          </a:xfrm>
        </p:spPr>
        <p:txBody>
          <a:bodyPr/>
          <a:lstStyle/>
          <a:p>
            <a:r>
              <a:rPr lang="en-US" dirty="0" smtClean="0">
                <a:ln>
                  <a:noFill/>
                </a:ln>
              </a:rPr>
              <a:t>Part II: OLTP </a:t>
            </a:r>
            <a:r>
              <a:rPr lang="en-US" baseline="0" dirty="0" smtClean="0">
                <a:ln>
                  <a:noFill/>
                </a:ln>
              </a:rPr>
              <a:t>Architecture</a:t>
            </a:r>
            <a:br>
              <a:rPr lang="en-US" baseline="0" dirty="0" smtClean="0">
                <a:ln>
                  <a:noFill/>
                </a:ln>
              </a:rPr>
            </a:br>
            <a:r>
              <a:rPr lang="en-US" baseline="0" dirty="0" smtClean="0">
                <a:ln>
                  <a:noFill/>
                </a:ln>
              </a:rPr>
              <a:t/>
            </a:r>
            <a:br>
              <a:rPr lang="en-US" baseline="0" dirty="0" smtClean="0">
                <a:ln>
                  <a:noFill/>
                </a:ln>
              </a:rPr>
            </a:br>
            <a:r>
              <a:rPr lang="en-US" dirty="0" smtClean="0">
                <a:ln>
                  <a:noFill/>
                </a:ln>
              </a:rPr>
              <a:t/>
            </a:r>
            <a:br>
              <a:rPr lang="en-US" dirty="0" smtClean="0">
                <a:ln>
                  <a:noFill/>
                </a:ln>
              </a:rPr>
            </a:br>
            <a:endParaRPr dirty="0" smtClean="0">
              <a:ln>
                <a:noFill/>
              </a:ln>
            </a:endParaRPr>
          </a:p>
        </p:txBody>
      </p:sp>
      <p:grpSp>
        <p:nvGrpSpPr>
          <p:cNvPr id="2" name="Group 3"/>
          <p:cNvGrpSpPr>
            <a:grpSpLocks/>
          </p:cNvGrpSpPr>
          <p:nvPr/>
        </p:nvGrpSpPr>
        <p:grpSpPr bwMode="auto">
          <a:xfrm>
            <a:off x="8972550" y="-249238"/>
            <a:ext cx="7404101" cy="5708651"/>
            <a:chOff x="8972550" y="-74510"/>
            <a:chExt cx="7403707" cy="5709255"/>
          </a:xfrm>
        </p:grpSpPr>
        <p:sp>
          <p:nvSpPr>
            <p:cNvPr id="5" name="Rectangle 4"/>
            <p:cNvSpPr/>
            <p:nvPr/>
          </p:nvSpPr>
          <p:spPr>
            <a:xfrm>
              <a:off x="10604414" y="-74510"/>
              <a:ext cx="5771843" cy="57092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a:spAutoFit/>
            </a:bodyPr>
            <a:lstStyle/>
            <a:p>
              <a:pPr marL="231775" indent="-231775" fontAlgn="auto">
                <a:spcBef>
                  <a:spcPts val="0"/>
                </a:spcBef>
                <a:spcAft>
                  <a:spcPts val="1200"/>
                </a:spcAft>
                <a:defRPr/>
              </a:pPr>
              <a:r>
                <a:rPr lang="en-US" b="1" dirty="0"/>
                <a:t>To fill a shape with an image.</a:t>
              </a:r>
              <a:endParaRPr lang="en-US" i="1" dirty="0"/>
            </a:p>
            <a:p>
              <a:pPr marL="561975" indent="-342900" fontAlgn="auto">
                <a:spcBef>
                  <a:spcPts val="0"/>
                </a:spcBef>
                <a:spcAft>
                  <a:spcPts val="600"/>
                </a:spcAft>
                <a:buFont typeface="+mj-lt"/>
                <a:buAutoNum type="arabicPeriod"/>
                <a:defRPr/>
              </a:pPr>
              <a:r>
                <a:rPr lang="en-US" dirty="0"/>
                <a:t>Use existing picture box, DO NOT delete and create new picture box.</a:t>
              </a:r>
            </a:p>
            <a:p>
              <a:pPr marL="561975" indent="-342900" fontAlgn="auto">
                <a:spcBef>
                  <a:spcPts val="0"/>
                </a:spcBef>
                <a:spcAft>
                  <a:spcPts val="600"/>
                </a:spcAft>
                <a:buFont typeface="+mj-lt"/>
                <a:buAutoNum type="arabicPeriod"/>
                <a:defRPr/>
              </a:pPr>
              <a:r>
                <a:rPr lang="en-US" dirty="0"/>
                <a:t>Right click on the shape.</a:t>
              </a:r>
            </a:p>
            <a:p>
              <a:pPr marL="561975" indent="-342900" fontAlgn="auto">
                <a:spcBef>
                  <a:spcPts val="0"/>
                </a:spcBef>
                <a:spcAft>
                  <a:spcPts val="600"/>
                </a:spcAft>
                <a:buFont typeface="+mj-lt"/>
                <a:buAutoNum type="arabicPeriod"/>
                <a:defRPr/>
              </a:pPr>
              <a:r>
                <a:rPr lang="en-US" dirty="0"/>
                <a:t>At the bottom of the submenu select </a:t>
              </a:r>
              <a:br>
                <a:rPr lang="en-US" dirty="0"/>
              </a:br>
              <a:r>
                <a:rPr lang="en-US" dirty="0"/>
                <a:t>“Format Shape”</a:t>
              </a:r>
            </a:p>
            <a:p>
              <a:pPr marL="561975" indent="-342900" fontAlgn="auto">
                <a:spcBef>
                  <a:spcPts val="0"/>
                </a:spcBef>
                <a:spcAft>
                  <a:spcPts val="600"/>
                </a:spcAft>
                <a:buFont typeface="+mj-lt"/>
                <a:buAutoNum type="arabicPeriod"/>
                <a:defRPr/>
              </a:pPr>
              <a:r>
                <a:rPr lang="en-US" dirty="0"/>
                <a:t>Select “Fill” at the top of the “Format Shape” dialog box.</a:t>
              </a:r>
            </a:p>
            <a:p>
              <a:pPr marL="561975" indent="-342900" fontAlgn="auto">
                <a:spcBef>
                  <a:spcPts val="0"/>
                </a:spcBef>
                <a:spcAft>
                  <a:spcPts val="600"/>
                </a:spcAft>
                <a:buFont typeface="+mj-lt"/>
                <a:buAutoNum type="arabicPeriod"/>
                <a:defRPr/>
              </a:pPr>
              <a:r>
                <a:rPr lang="en-US" dirty="0"/>
                <a:t>Select “Picture or Texture fill” from the options.</a:t>
              </a:r>
            </a:p>
            <a:p>
              <a:pPr marL="561975" indent="-342900" fontAlgn="auto">
                <a:spcBef>
                  <a:spcPts val="0"/>
                </a:spcBef>
                <a:spcAft>
                  <a:spcPts val="600"/>
                </a:spcAft>
                <a:buFont typeface="+mj-lt"/>
                <a:buAutoNum type="arabicPeriod"/>
                <a:defRPr/>
              </a:pPr>
              <a:r>
                <a:rPr lang="en-US" dirty="0"/>
                <a:t>And select “File” under the “Insert from” option.</a:t>
              </a:r>
            </a:p>
            <a:p>
              <a:pPr marL="561975" indent="-342900" fontAlgn="auto">
                <a:spcBef>
                  <a:spcPts val="0"/>
                </a:spcBef>
                <a:spcAft>
                  <a:spcPts val="600"/>
                </a:spcAft>
                <a:buFont typeface="+mj-lt"/>
                <a:buAutoNum type="arabicPeriod"/>
                <a:defRPr/>
              </a:pPr>
              <a:r>
                <a:rPr lang="en-US" dirty="0"/>
                <a:t>Navigate to the file you want to use and </a:t>
              </a:r>
              <a:br>
                <a:rPr lang="en-US" dirty="0"/>
              </a:br>
              <a:r>
                <a:rPr lang="en-US" dirty="0"/>
                <a:t>select “Insert”</a:t>
              </a:r>
            </a:p>
            <a:p>
              <a:pPr marL="561975" indent="-342900" fontAlgn="auto">
                <a:spcBef>
                  <a:spcPts val="0"/>
                </a:spcBef>
                <a:spcAft>
                  <a:spcPts val="600"/>
                </a:spcAft>
                <a:buFont typeface="+mj-lt"/>
                <a:buAutoNum type="arabicPeriod"/>
                <a:defRPr/>
              </a:pPr>
              <a:r>
                <a:rPr lang="en-US" dirty="0">
                  <a:solidFill>
                    <a:srgbClr val="FFFFFF"/>
                  </a:solidFill>
                </a:rPr>
                <a:t>On the “Format” tab, in the Size group, click on “Crop to Fill” in the Crop tool </a:t>
              </a:r>
              <a:r>
                <a:rPr lang="en-US" dirty="0"/>
                <a:t>and drag the image bounding box to the desired size</a:t>
              </a:r>
            </a:p>
            <a:p>
              <a:pPr marL="561975" indent="-342900" fontAlgn="auto">
                <a:spcBef>
                  <a:spcPts val="0"/>
                </a:spcBef>
                <a:spcAft>
                  <a:spcPts val="600"/>
                </a:spcAft>
                <a:buFont typeface="+mj-lt"/>
                <a:buAutoNum type="arabicPeriod"/>
                <a:defRPr/>
              </a:pPr>
              <a:r>
                <a:rPr lang="en-US" b="1" dirty="0"/>
                <a:t>DELETE THIS INSTRUCTION NOTE WHEN NOT IN USE</a:t>
              </a:r>
            </a:p>
          </p:txBody>
        </p:sp>
        <p:cxnSp>
          <p:nvCxnSpPr>
            <p:cNvPr id="6" name="Straight Connector 5"/>
            <p:cNvCxnSpPr/>
            <p:nvPr/>
          </p:nvCxnSpPr>
          <p:spPr>
            <a:xfrm flipH="1">
              <a:off x="8972550" y="2582929"/>
              <a:ext cx="273054" cy="0"/>
            </a:xfrm>
            <a:prstGeom prst="line">
              <a:avLst/>
            </a:prstGeom>
            <a:grpFill/>
            <a:ln w="19050">
              <a:solidFill>
                <a:srgbClr val="00B050"/>
              </a:solidFill>
              <a:round/>
              <a:headEnd/>
              <a:tailEnd type="triangle" w="med" len="med"/>
            </a:ln>
          </p:spPr>
        </p:cxnSp>
      </p:grpSp>
      <p:pic>
        <p:nvPicPr>
          <p:cNvPr id="9" name="Picture Placeholder 8" descr="infinity-pool.jpg"/>
          <p:cNvPicPr>
            <a:picLocks noGrp="1" noChangeAspect="1"/>
          </p:cNvPicPr>
          <p:nvPr>
            <p:ph type="pic" sz="quarter" idx="12"/>
          </p:nvPr>
        </p:nvPicPr>
        <p:blipFill>
          <a:blip r:embed="rId3"/>
          <a:srcRect t="-51250" b="-51250"/>
          <a:stretch>
            <a:fillRect/>
          </a:stretch>
        </p:blipFill>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p:cNvGraphicFramePr>
          <p:nvPr>
            <p:custDataLst>
              <p:tags r:id="rId2"/>
            </p:custDataLst>
          </p:nvPr>
        </p:nvGraphicFramePr>
        <p:xfrm>
          <a:off x="0" y="0"/>
          <a:ext cx="158750" cy="119063"/>
        </p:xfrm>
        <a:graphic>
          <a:graphicData uri="http://schemas.openxmlformats.org/presentationml/2006/ole">
            <mc:AlternateContent xmlns:mc="http://schemas.openxmlformats.org/markup-compatibility/2006">
              <mc:Choice xmlns:v="urn:schemas-microsoft-com:vml" Requires="v">
                <p:oleObj spid="_x0000_s164870" name="think-cell Slide" r:id="rId8" imgW="0" imgH="0" progId="">
                  <p:embed/>
                </p:oleObj>
              </mc:Choice>
              <mc:Fallback>
                <p:oleObj name="think-cell Slide" r:id="rId8" imgW="0" imgH="0" progId="">
                  <p:embed/>
                  <p:pic>
                    <p:nvPicPr>
                      <p:cNvPr id="0" name="AutoShap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19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hidden="1"/>
          <p:cNvSpPr/>
          <p:nvPr>
            <p:custDataLst>
              <p:tags r:id="rId3"/>
            </p:custDataLst>
          </p:nvPr>
        </p:nvSpPr>
        <p:spPr bwMode="auto">
          <a:xfrm>
            <a:off x="0" y="0"/>
            <a:ext cx="158750" cy="692979"/>
          </a:xfrm>
          <a:prstGeom prst="rect">
            <a:avLst/>
          </a:prstGeom>
          <a:solidFill>
            <a:scrgbClr r="0" g="0" b="0"/>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a:lnSpc>
                <a:spcPct val="100000"/>
              </a:lnSpc>
              <a:spcBef>
                <a:spcPct val="0"/>
              </a:spcBef>
            </a:pPr>
            <a:r>
              <a:rPr kumimoji="0" lang="en-US" sz="1400" b="0" u="none" strike="noStrike" cap="none" normalizeH="0" smtClean="0">
                <a:ln>
                  <a:noFill/>
                </a:ln>
                <a:solidFill>
                  <a:schemeClr val="tx1"/>
                </a:solidFill>
                <a:effectLst/>
                <a:latin typeface="Arial"/>
                <a:sym typeface="Arial"/>
              </a:rPr>
              <a:t>5</a:t>
            </a:r>
          </a:p>
        </p:txBody>
      </p:sp>
      <p:sp>
        <p:nvSpPr>
          <p:cNvPr id="11266" name="Text Box 2"/>
          <p:cNvSpPr txBox="1">
            <a:spLocks noChangeArrowheads="1"/>
          </p:cNvSpPr>
          <p:nvPr>
            <p:custDataLst>
              <p:tags r:id="rId4"/>
            </p:custDataLst>
          </p:nvPr>
        </p:nvSpPr>
        <p:spPr bwMode="auto">
          <a:xfrm>
            <a:off x="667028" y="1101540"/>
            <a:ext cx="6789738" cy="634020"/>
          </a:xfrm>
          <a:prstGeom prst="rect">
            <a:avLst/>
          </a:prstGeom>
          <a:noFill/>
          <a:ln w="9525">
            <a:noFill/>
            <a:miter lim="800000"/>
            <a:headEnd/>
            <a:tailEnd/>
          </a:ln>
        </p:spPr>
        <p:txBody>
          <a:bodyPr>
            <a:spAutoFit/>
          </a:bodyPr>
          <a:lstStyle/>
          <a:p>
            <a:pPr marL="119063" indent="-119063" algn="l" eaLnBrk="0" hangingPunct="0">
              <a:lnSpc>
                <a:spcPct val="100000"/>
              </a:lnSpc>
              <a:spcBef>
                <a:spcPct val="20000"/>
              </a:spcBef>
              <a:buClrTx/>
            </a:pPr>
            <a:endParaRPr lang="en-US" sz="1600"/>
          </a:p>
          <a:p>
            <a:pPr marL="119063" indent="-119063" algn="l" eaLnBrk="0" hangingPunct="0">
              <a:lnSpc>
                <a:spcPct val="100000"/>
              </a:lnSpc>
              <a:spcBef>
                <a:spcPct val="20000"/>
              </a:spcBef>
              <a:buClrTx/>
            </a:pPr>
            <a:endParaRPr lang="en-US" sz="1600" b="0"/>
          </a:p>
        </p:txBody>
      </p:sp>
      <p:sp>
        <p:nvSpPr>
          <p:cNvPr id="11267" name="Rectangle 9"/>
          <p:cNvSpPr>
            <a:spLocks noGrp="1" noChangeArrowheads="1"/>
          </p:cNvSpPr>
          <p:nvPr>
            <p:ph type="title"/>
            <p:custDataLst>
              <p:tags r:id="rId5"/>
            </p:custDataLst>
          </p:nvPr>
        </p:nvSpPr>
        <p:spPr>
          <a:noFill/>
        </p:spPr>
        <p:txBody>
          <a:bodyPr/>
          <a:lstStyle/>
          <a:p>
            <a:pPr eaLnBrk="1" hangingPunct="1"/>
            <a:r>
              <a:rPr lang="en-US" dirty="0" smtClean="0"/>
              <a:t>Processes </a:t>
            </a:r>
            <a:r>
              <a:rPr lang="en-US" dirty="0" err="1" smtClean="0"/>
              <a:t>vs</a:t>
            </a:r>
            <a:r>
              <a:rPr lang="en-US" dirty="0" smtClean="0"/>
              <a:t> Cores</a:t>
            </a:r>
            <a:endParaRPr lang="en-US" sz="1800" dirty="0" smtClean="0">
              <a:solidFill>
                <a:schemeClr val="accent1"/>
              </a:solidFill>
            </a:endParaRPr>
          </a:p>
        </p:txBody>
      </p:sp>
      <p:sp>
        <p:nvSpPr>
          <p:cNvPr id="9" name="Rectangle 2056"/>
          <p:cNvSpPr>
            <a:spLocks noChangeArrowheads="1"/>
          </p:cNvSpPr>
          <p:nvPr/>
        </p:nvSpPr>
        <p:spPr bwMode="auto">
          <a:xfrm>
            <a:off x="1305204" y="963428"/>
            <a:ext cx="4505325" cy="226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10" name="Line 2057"/>
          <p:cNvSpPr>
            <a:spLocks noChangeShapeType="1"/>
          </p:cNvSpPr>
          <p:nvPr/>
        </p:nvSpPr>
        <p:spPr bwMode="auto">
          <a:xfrm>
            <a:off x="1305204" y="2942247"/>
            <a:ext cx="4505325"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2058"/>
          <p:cNvSpPr>
            <a:spLocks noChangeShapeType="1"/>
          </p:cNvSpPr>
          <p:nvPr/>
        </p:nvSpPr>
        <p:spPr bwMode="auto">
          <a:xfrm>
            <a:off x="1305204" y="2663641"/>
            <a:ext cx="4505325"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2059"/>
          <p:cNvSpPr>
            <a:spLocks noChangeShapeType="1"/>
          </p:cNvSpPr>
          <p:nvPr/>
        </p:nvSpPr>
        <p:spPr bwMode="auto">
          <a:xfrm>
            <a:off x="1305204" y="2377891"/>
            <a:ext cx="4505325"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2060"/>
          <p:cNvSpPr>
            <a:spLocks noChangeShapeType="1"/>
          </p:cNvSpPr>
          <p:nvPr/>
        </p:nvSpPr>
        <p:spPr bwMode="auto">
          <a:xfrm>
            <a:off x="1305204" y="2099284"/>
            <a:ext cx="4505325"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061"/>
          <p:cNvSpPr>
            <a:spLocks noChangeShapeType="1"/>
          </p:cNvSpPr>
          <p:nvPr/>
        </p:nvSpPr>
        <p:spPr bwMode="auto">
          <a:xfrm>
            <a:off x="1305204" y="1813534"/>
            <a:ext cx="4505325"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2062"/>
          <p:cNvSpPr>
            <a:spLocks noChangeShapeType="1"/>
          </p:cNvSpPr>
          <p:nvPr/>
        </p:nvSpPr>
        <p:spPr bwMode="auto">
          <a:xfrm>
            <a:off x="1305204" y="1527784"/>
            <a:ext cx="4505325"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063"/>
          <p:cNvSpPr>
            <a:spLocks noChangeShapeType="1"/>
          </p:cNvSpPr>
          <p:nvPr/>
        </p:nvSpPr>
        <p:spPr bwMode="auto">
          <a:xfrm>
            <a:off x="1305204" y="1249178"/>
            <a:ext cx="4505325"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064"/>
          <p:cNvSpPr>
            <a:spLocks noChangeShapeType="1"/>
          </p:cNvSpPr>
          <p:nvPr/>
        </p:nvSpPr>
        <p:spPr bwMode="auto">
          <a:xfrm>
            <a:off x="1305204" y="963428"/>
            <a:ext cx="4505325"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Rectangle 2065"/>
          <p:cNvSpPr>
            <a:spLocks noChangeArrowheads="1"/>
          </p:cNvSpPr>
          <p:nvPr/>
        </p:nvSpPr>
        <p:spPr bwMode="auto">
          <a:xfrm>
            <a:off x="1305204" y="963428"/>
            <a:ext cx="4505325" cy="22645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0" name="Line 2066"/>
          <p:cNvSpPr>
            <a:spLocks noChangeShapeType="1"/>
          </p:cNvSpPr>
          <p:nvPr/>
        </p:nvSpPr>
        <p:spPr bwMode="auto">
          <a:xfrm>
            <a:off x="1305203" y="963428"/>
            <a:ext cx="1588" cy="22645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2067"/>
          <p:cNvSpPr>
            <a:spLocks noChangeShapeType="1"/>
          </p:cNvSpPr>
          <p:nvPr/>
        </p:nvSpPr>
        <p:spPr bwMode="auto">
          <a:xfrm>
            <a:off x="1229003" y="3227997"/>
            <a:ext cx="76200"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2068"/>
          <p:cNvSpPr>
            <a:spLocks noChangeShapeType="1"/>
          </p:cNvSpPr>
          <p:nvPr/>
        </p:nvSpPr>
        <p:spPr bwMode="auto">
          <a:xfrm>
            <a:off x="1229003" y="2942247"/>
            <a:ext cx="76200"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2069"/>
          <p:cNvSpPr>
            <a:spLocks noChangeShapeType="1"/>
          </p:cNvSpPr>
          <p:nvPr/>
        </p:nvSpPr>
        <p:spPr bwMode="auto">
          <a:xfrm>
            <a:off x="1229003" y="2663641"/>
            <a:ext cx="76200"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2070"/>
          <p:cNvSpPr>
            <a:spLocks noChangeShapeType="1"/>
          </p:cNvSpPr>
          <p:nvPr/>
        </p:nvSpPr>
        <p:spPr bwMode="auto">
          <a:xfrm>
            <a:off x="1229003" y="2377891"/>
            <a:ext cx="76200"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071"/>
          <p:cNvSpPr>
            <a:spLocks noChangeShapeType="1"/>
          </p:cNvSpPr>
          <p:nvPr/>
        </p:nvSpPr>
        <p:spPr bwMode="auto">
          <a:xfrm>
            <a:off x="1229003" y="2099284"/>
            <a:ext cx="76200"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072"/>
          <p:cNvSpPr>
            <a:spLocks noChangeShapeType="1"/>
          </p:cNvSpPr>
          <p:nvPr/>
        </p:nvSpPr>
        <p:spPr bwMode="auto">
          <a:xfrm>
            <a:off x="1229003" y="1813534"/>
            <a:ext cx="76200"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2073"/>
          <p:cNvSpPr>
            <a:spLocks noChangeShapeType="1"/>
          </p:cNvSpPr>
          <p:nvPr/>
        </p:nvSpPr>
        <p:spPr bwMode="auto">
          <a:xfrm>
            <a:off x="1229003" y="1527784"/>
            <a:ext cx="76200"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074"/>
          <p:cNvSpPr>
            <a:spLocks noChangeShapeType="1"/>
          </p:cNvSpPr>
          <p:nvPr/>
        </p:nvSpPr>
        <p:spPr bwMode="auto">
          <a:xfrm>
            <a:off x="1229003" y="1249178"/>
            <a:ext cx="76200"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075"/>
          <p:cNvSpPr>
            <a:spLocks noChangeShapeType="1"/>
          </p:cNvSpPr>
          <p:nvPr/>
        </p:nvSpPr>
        <p:spPr bwMode="auto">
          <a:xfrm>
            <a:off x="1229003" y="963428"/>
            <a:ext cx="76200"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076"/>
          <p:cNvSpPr>
            <a:spLocks noChangeShapeType="1"/>
          </p:cNvSpPr>
          <p:nvPr/>
        </p:nvSpPr>
        <p:spPr bwMode="auto">
          <a:xfrm>
            <a:off x="1305204" y="3227997"/>
            <a:ext cx="4505325" cy="119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077"/>
          <p:cNvSpPr>
            <a:spLocks noChangeShapeType="1"/>
          </p:cNvSpPr>
          <p:nvPr/>
        </p:nvSpPr>
        <p:spPr bwMode="auto">
          <a:xfrm flipV="1">
            <a:off x="1305203" y="3227996"/>
            <a:ext cx="1588" cy="571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078"/>
          <p:cNvSpPr>
            <a:spLocks noChangeShapeType="1"/>
          </p:cNvSpPr>
          <p:nvPr/>
        </p:nvSpPr>
        <p:spPr bwMode="auto">
          <a:xfrm flipV="1">
            <a:off x="1867178" y="3227996"/>
            <a:ext cx="1588" cy="571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2079"/>
          <p:cNvSpPr>
            <a:spLocks noChangeShapeType="1"/>
          </p:cNvSpPr>
          <p:nvPr/>
        </p:nvSpPr>
        <p:spPr bwMode="auto">
          <a:xfrm flipV="1">
            <a:off x="2429153" y="3227996"/>
            <a:ext cx="1588" cy="571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2080"/>
          <p:cNvSpPr>
            <a:spLocks noChangeShapeType="1"/>
          </p:cNvSpPr>
          <p:nvPr/>
        </p:nvSpPr>
        <p:spPr bwMode="auto">
          <a:xfrm flipV="1">
            <a:off x="2991128" y="3227996"/>
            <a:ext cx="1588" cy="571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2081"/>
          <p:cNvSpPr>
            <a:spLocks noChangeShapeType="1"/>
          </p:cNvSpPr>
          <p:nvPr/>
        </p:nvSpPr>
        <p:spPr bwMode="auto">
          <a:xfrm flipV="1">
            <a:off x="3562628" y="3227996"/>
            <a:ext cx="1588" cy="571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2082"/>
          <p:cNvSpPr>
            <a:spLocks noChangeShapeType="1"/>
          </p:cNvSpPr>
          <p:nvPr/>
        </p:nvSpPr>
        <p:spPr bwMode="auto">
          <a:xfrm flipV="1">
            <a:off x="4124603" y="3227996"/>
            <a:ext cx="1588" cy="571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2083"/>
          <p:cNvSpPr>
            <a:spLocks noChangeShapeType="1"/>
          </p:cNvSpPr>
          <p:nvPr/>
        </p:nvSpPr>
        <p:spPr bwMode="auto">
          <a:xfrm flipV="1">
            <a:off x="4686578" y="3227996"/>
            <a:ext cx="1588" cy="571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2084"/>
          <p:cNvSpPr>
            <a:spLocks noChangeShapeType="1"/>
          </p:cNvSpPr>
          <p:nvPr/>
        </p:nvSpPr>
        <p:spPr bwMode="auto">
          <a:xfrm flipV="1">
            <a:off x="5248553" y="3227996"/>
            <a:ext cx="1588" cy="571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2085"/>
          <p:cNvSpPr>
            <a:spLocks noChangeShapeType="1"/>
          </p:cNvSpPr>
          <p:nvPr/>
        </p:nvSpPr>
        <p:spPr bwMode="auto">
          <a:xfrm flipV="1">
            <a:off x="5810528" y="3227996"/>
            <a:ext cx="1588" cy="571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Freeform 2086"/>
          <p:cNvSpPr>
            <a:spLocks/>
          </p:cNvSpPr>
          <p:nvPr/>
        </p:nvSpPr>
        <p:spPr bwMode="auto">
          <a:xfrm>
            <a:off x="1590954" y="1320615"/>
            <a:ext cx="3933825" cy="1471613"/>
          </a:xfrm>
          <a:custGeom>
            <a:avLst/>
            <a:gdLst>
              <a:gd name="T0" fmla="*/ 0 w 413"/>
              <a:gd name="T1" fmla="*/ 2147483647 h 206"/>
              <a:gd name="T2" fmla="*/ 2147483647 w 413"/>
              <a:gd name="T3" fmla="*/ 2147483647 h 206"/>
              <a:gd name="T4" fmla="*/ 2147483647 w 413"/>
              <a:gd name="T5" fmla="*/ 2147483647 h 206"/>
              <a:gd name="T6" fmla="*/ 2147483647 w 413"/>
              <a:gd name="T7" fmla="*/ 2147483647 h 206"/>
              <a:gd name="T8" fmla="*/ 2147483647 w 413"/>
              <a:gd name="T9" fmla="*/ 2147483647 h 206"/>
              <a:gd name="T10" fmla="*/ 2147483647 w 413"/>
              <a:gd name="T11" fmla="*/ 2147483647 h 206"/>
              <a:gd name="T12" fmla="*/ 2147483647 w 413"/>
              <a:gd name="T13" fmla="*/ 2147483647 h 206"/>
              <a:gd name="T14" fmla="*/ 2147483647 w 413"/>
              <a:gd name="T15" fmla="*/ 0 h 206"/>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206"/>
              <a:gd name="T26" fmla="*/ 413 w 413"/>
              <a:gd name="T27" fmla="*/ 206 h 2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206">
                <a:moveTo>
                  <a:pt x="0" y="206"/>
                </a:moveTo>
                <a:lnTo>
                  <a:pt x="59" y="165"/>
                </a:lnTo>
                <a:lnTo>
                  <a:pt x="118" y="134"/>
                </a:lnTo>
                <a:lnTo>
                  <a:pt x="177" y="103"/>
                </a:lnTo>
                <a:lnTo>
                  <a:pt x="236" y="74"/>
                </a:lnTo>
                <a:lnTo>
                  <a:pt x="295" y="47"/>
                </a:lnTo>
                <a:lnTo>
                  <a:pt x="354" y="25"/>
                </a:lnTo>
                <a:lnTo>
                  <a:pt x="413" y="0"/>
                </a:ln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 name="Freeform 2087"/>
          <p:cNvSpPr>
            <a:spLocks/>
          </p:cNvSpPr>
          <p:nvPr/>
        </p:nvSpPr>
        <p:spPr bwMode="auto">
          <a:xfrm>
            <a:off x="1590954" y="1970696"/>
            <a:ext cx="3933825" cy="828675"/>
          </a:xfrm>
          <a:custGeom>
            <a:avLst/>
            <a:gdLst>
              <a:gd name="T0" fmla="*/ 0 w 413"/>
              <a:gd name="T1" fmla="*/ 2147483647 h 116"/>
              <a:gd name="T2" fmla="*/ 2147483647 w 413"/>
              <a:gd name="T3" fmla="*/ 2147483647 h 116"/>
              <a:gd name="T4" fmla="*/ 2147483647 w 413"/>
              <a:gd name="T5" fmla="*/ 2147483647 h 116"/>
              <a:gd name="T6" fmla="*/ 2147483647 w 413"/>
              <a:gd name="T7" fmla="*/ 2147483647 h 116"/>
              <a:gd name="T8" fmla="*/ 2147483647 w 413"/>
              <a:gd name="T9" fmla="*/ 2147483647 h 116"/>
              <a:gd name="T10" fmla="*/ 2147483647 w 413"/>
              <a:gd name="T11" fmla="*/ 0 h 116"/>
              <a:gd name="T12" fmla="*/ 2147483647 w 413"/>
              <a:gd name="T13" fmla="*/ 0 h 116"/>
              <a:gd name="T14" fmla="*/ 2147483647 w 413"/>
              <a:gd name="T15" fmla="*/ 2147483647 h 116"/>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116"/>
              <a:gd name="T26" fmla="*/ 413 w 413"/>
              <a:gd name="T27" fmla="*/ 116 h 1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116">
                <a:moveTo>
                  <a:pt x="0" y="116"/>
                </a:moveTo>
                <a:lnTo>
                  <a:pt x="59" y="75"/>
                </a:lnTo>
                <a:lnTo>
                  <a:pt x="118" y="44"/>
                </a:lnTo>
                <a:lnTo>
                  <a:pt x="177" y="21"/>
                </a:lnTo>
                <a:lnTo>
                  <a:pt x="236" y="9"/>
                </a:lnTo>
                <a:lnTo>
                  <a:pt x="295" y="0"/>
                </a:lnTo>
                <a:lnTo>
                  <a:pt x="354" y="0"/>
                </a:lnTo>
                <a:lnTo>
                  <a:pt x="413" y="3"/>
                </a:lnTo>
              </a:path>
            </a:pathLst>
          </a:custGeom>
          <a:noFill/>
          <a:ln w="19050">
            <a:solidFill>
              <a:srgbClr val="80808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2" name="Freeform 2088"/>
          <p:cNvSpPr>
            <a:spLocks/>
          </p:cNvSpPr>
          <p:nvPr/>
        </p:nvSpPr>
        <p:spPr bwMode="auto">
          <a:xfrm>
            <a:off x="1590954" y="2542197"/>
            <a:ext cx="3933825" cy="392906"/>
          </a:xfrm>
          <a:custGeom>
            <a:avLst/>
            <a:gdLst>
              <a:gd name="T0" fmla="*/ 0 w 413"/>
              <a:gd name="T1" fmla="*/ 2147483647 h 55"/>
              <a:gd name="T2" fmla="*/ 2147483647 w 413"/>
              <a:gd name="T3" fmla="*/ 2147483647 h 55"/>
              <a:gd name="T4" fmla="*/ 2147483647 w 413"/>
              <a:gd name="T5" fmla="*/ 2147483647 h 55"/>
              <a:gd name="T6" fmla="*/ 2147483647 w 413"/>
              <a:gd name="T7" fmla="*/ 2147483647 h 55"/>
              <a:gd name="T8" fmla="*/ 2147483647 w 413"/>
              <a:gd name="T9" fmla="*/ 2147483647 h 55"/>
              <a:gd name="T10" fmla="*/ 2147483647 w 413"/>
              <a:gd name="T11" fmla="*/ 2147483647 h 55"/>
              <a:gd name="T12" fmla="*/ 2147483647 w 413"/>
              <a:gd name="T13" fmla="*/ 0 h 55"/>
              <a:gd name="T14" fmla="*/ 2147483647 w 413"/>
              <a:gd name="T15" fmla="*/ 2147483647 h 55"/>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55"/>
              <a:gd name="T26" fmla="*/ 413 w 413"/>
              <a:gd name="T27" fmla="*/ 55 h 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55">
                <a:moveTo>
                  <a:pt x="0" y="55"/>
                </a:moveTo>
                <a:lnTo>
                  <a:pt x="59" y="34"/>
                </a:lnTo>
                <a:lnTo>
                  <a:pt x="118" y="22"/>
                </a:lnTo>
                <a:lnTo>
                  <a:pt x="177" y="16"/>
                </a:lnTo>
                <a:lnTo>
                  <a:pt x="236" y="8"/>
                </a:lnTo>
                <a:lnTo>
                  <a:pt x="295" y="1"/>
                </a:lnTo>
                <a:lnTo>
                  <a:pt x="354" y="0"/>
                </a:lnTo>
                <a:lnTo>
                  <a:pt x="413" y="1"/>
                </a:lnTo>
              </a:path>
            </a:pathLst>
          </a:custGeom>
          <a:noFill/>
          <a:ln w="19050">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3" name="Freeform 2089"/>
          <p:cNvSpPr>
            <a:spLocks/>
          </p:cNvSpPr>
          <p:nvPr/>
        </p:nvSpPr>
        <p:spPr bwMode="auto">
          <a:xfrm>
            <a:off x="1590954" y="1599222"/>
            <a:ext cx="3933825" cy="1193006"/>
          </a:xfrm>
          <a:custGeom>
            <a:avLst/>
            <a:gdLst>
              <a:gd name="T0" fmla="*/ 0 w 413"/>
              <a:gd name="T1" fmla="*/ 2147483647 h 167"/>
              <a:gd name="T2" fmla="*/ 2147483647 w 413"/>
              <a:gd name="T3" fmla="*/ 2147483647 h 167"/>
              <a:gd name="T4" fmla="*/ 2147483647 w 413"/>
              <a:gd name="T5" fmla="*/ 2147483647 h 167"/>
              <a:gd name="T6" fmla="*/ 2147483647 w 413"/>
              <a:gd name="T7" fmla="*/ 2147483647 h 167"/>
              <a:gd name="T8" fmla="*/ 2147483647 w 413"/>
              <a:gd name="T9" fmla="*/ 2147483647 h 167"/>
              <a:gd name="T10" fmla="*/ 2147483647 w 413"/>
              <a:gd name="T11" fmla="*/ 2147483647 h 167"/>
              <a:gd name="T12" fmla="*/ 2147483647 w 413"/>
              <a:gd name="T13" fmla="*/ 2147483647 h 167"/>
              <a:gd name="T14" fmla="*/ 2147483647 w 413"/>
              <a:gd name="T15" fmla="*/ 0 h 167"/>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167"/>
              <a:gd name="T26" fmla="*/ 413 w 413"/>
              <a:gd name="T27" fmla="*/ 167 h 1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167">
                <a:moveTo>
                  <a:pt x="0" y="167"/>
                </a:moveTo>
                <a:lnTo>
                  <a:pt x="59" y="126"/>
                </a:lnTo>
                <a:lnTo>
                  <a:pt x="118" y="95"/>
                </a:lnTo>
                <a:lnTo>
                  <a:pt x="177" y="66"/>
                </a:lnTo>
                <a:lnTo>
                  <a:pt x="236" y="40"/>
                </a:lnTo>
                <a:lnTo>
                  <a:pt x="295" y="15"/>
                </a:lnTo>
                <a:lnTo>
                  <a:pt x="354" y="2"/>
                </a:lnTo>
                <a:lnTo>
                  <a:pt x="413" y="0"/>
                </a:lnTo>
              </a:path>
            </a:pathLst>
          </a:custGeom>
          <a:noFill/>
          <a:ln w="1905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4" name="Freeform 2090"/>
          <p:cNvSpPr>
            <a:spLocks/>
          </p:cNvSpPr>
          <p:nvPr/>
        </p:nvSpPr>
        <p:spPr bwMode="auto">
          <a:xfrm>
            <a:off x="1590954" y="1999272"/>
            <a:ext cx="3933825" cy="935831"/>
          </a:xfrm>
          <a:custGeom>
            <a:avLst/>
            <a:gdLst>
              <a:gd name="T0" fmla="*/ 0 w 413"/>
              <a:gd name="T1" fmla="*/ 2147483647 h 131"/>
              <a:gd name="T2" fmla="*/ 2147483647 w 413"/>
              <a:gd name="T3" fmla="*/ 2147483647 h 131"/>
              <a:gd name="T4" fmla="*/ 2147483647 w 413"/>
              <a:gd name="T5" fmla="*/ 2147483647 h 131"/>
              <a:gd name="T6" fmla="*/ 2147483647 w 413"/>
              <a:gd name="T7" fmla="*/ 2147483647 h 131"/>
              <a:gd name="T8" fmla="*/ 2147483647 w 413"/>
              <a:gd name="T9" fmla="*/ 2147483647 h 131"/>
              <a:gd name="T10" fmla="*/ 2147483647 w 413"/>
              <a:gd name="T11" fmla="*/ 2147483647 h 131"/>
              <a:gd name="T12" fmla="*/ 2147483647 w 413"/>
              <a:gd name="T13" fmla="*/ 0 h 131"/>
              <a:gd name="T14" fmla="*/ 2147483647 w 413"/>
              <a:gd name="T15" fmla="*/ 2147483647 h 131"/>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131"/>
              <a:gd name="T26" fmla="*/ 413 w 413"/>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131">
                <a:moveTo>
                  <a:pt x="0" y="131"/>
                </a:moveTo>
                <a:lnTo>
                  <a:pt x="59" y="97"/>
                </a:lnTo>
                <a:lnTo>
                  <a:pt x="118" y="65"/>
                </a:lnTo>
                <a:lnTo>
                  <a:pt x="177" y="41"/>
                </a:lnTo>
                <a:lnTo>
                  <a:pt x="236" y="18"/>
                </a:lnTo>
                <a:lnTo>
                  <a:pt x="295" y="4"/>
                </a:lnTo>
                <a:lnTo>
                  <a:pt x="354" y="0"/>
                </a:lnTo>
                <a:lnTo>
                  <a:pt x="413" y="2"/>
                </a:lnTo>
              </a:path>
            </a:pathLst>
          </a:cu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5" name="Freeform 2091"/>
          <p:cNvSpPr>
            <a:spLocks/>
          </p:cNvSpPr>
          <p:nvPr/>
        </p:nvSpPr>
        <p:spPr bwMode="auto">
          <a:xfrm>
            <a:off x="1590954" y="2177865"/>
            <a:ext cx="3933825" cy="628650"/>
          </a:xfrm>
          <a:custGeom>
            <a:avLst/>
            <a:gdLst>
              <a:gd name="T0" fmla="*/ 0 w 413"/>
              <a:gd name="T1" fmla="*/ 2147483647 h 88"/>
              <a:gd name="T2" fmla="*/ 2147483647 w 413"/>
              <a:gd name="T3" fmla="*/ 2147483647 h 88"/>
              <a:gd name="T4" fmla="*/ 2147483647 w 413"/>
              <a:gd name="T5" fmla="*/ 2147483647 h 88"/>
              <a:gd name="T6" fmla="*/ 2147483647 w 413"/>
              <a:gd name="T7" fmla="*/ 0 h 88"/>
              <a:gd name="T8" fmla="*/ 2147483647 w 413"/>
              <a:gd name="T9" fmla="*/ 0 h 88"/>
              <a:gd name="T10" fmla="*/ 2147483647 w 413"/>
              <a:gd name="T11" fmla="*/ 2147483647 h 88"/>
              <a:gd name="T12" fmla="*/ 2147483647 w 413"/>
              <a:gd name="T13" fmla="*/ 2147483647 h 88"/>
              <a:gd name="T14" fmla="*/ 2147483647 w 413"/>
              <a:gd name="T15" fmla="*/ 2147483647 h 88"/>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88"/>
              <a:gd name="T26" fmla="*/ 413 w 413"/>
              <a:gd name="T27" fmla="*/ 88 h 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88">
                <a:moveTo>
                  <a:pt x="0" y="88"/>
                </a:moveTo>
                <a:lnTo>
                  <a:pt x="59" y="47"/>
                </a:lnTo>
                <a:lnTo>
                  <a:pt x="118" y="16"/>
                </a:lnTo>
                <a:lnTo>
                  <a:pt x="177" y="0"/>
                </a:lnTo>
                <a:lnTo>
                  <a:pt x="236" y="0"/>
                </a:lnTo>
                <a:lnTo>
                  <a:pt x="295" y="8"/>
                </a:lnTo>
                <a:lnTo>
                  <a:pt x="354" y="20"/>
                </a:lnTo>
                <a:lnTo>
                  <a:pt x="413" y="28"/>
                </a:lnTo>
              </a:path>
            </a:pathLst>
          </a:custGeom>
          <a:noFill/>
          <a:ln w="19050">
            <a:solidFill>
              <a:srgbClr val="00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6" name="Freeform 2092"/>
          <p:cNvSpPr>
            <a:spLocks/>
          </p:cNvSpPr>
          <p:nvPr/>
        </p:nvSpPr>
        <p:spPr bwMode="auto">
          <a:xfrm>
            <a:off x="1590954" y="2927959"/>
            <a:ext cx="3933825" cy="164306"/>
          </a:xfrm>
          <a:custGeom>
            <a:avLst/>
            <a:gdLst>
              <a:gd name="T0" fmla="*/ 0 w 413"/>
              <a:gd name="T1" fmla="*/ 2147483647 h 23"/>
              <a:gd name="T2" fmla="*/ 2147483647 w 413"/>
              <a:gd name="T3" fmla="*/ 2147483647 h 23"/>
              <a:gd name="T4" fmla="*/ 2147483647 w 413"/>
              <a:gd name="T5" fmla="*/ 0 h 23"/>
              <a:gd name="T6" fmla="*/ 2147483647 w 413"/>
              <a:gd name="T7" fmla="*/ 2147483647 h 23"/>
              <a:gd name="T8" fmla="*/ 2147483647 w 413"/>
              <a:gd name="T9" fmla="*/ 2147483647 h 23"/>
              <a:gd name="T10" fmla="*/ 2147483647 w 413"/>
              <a:gd name="T11" fmla="*/ 2147483647 h 23"/>
              <a:gd name="T12" fmla="*/ 2147483647 w 413"/>
              <a:gd name="T13" fmla="*/ 2147483647 h 23"/>
              <a:gd name="T14" fmla="*/ 2147483647 w 413"/>
              <a:gd name="T15" fmla="*/ 2147483647 h 23"/>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23"/>
              <a:gd name="T26" fmla="*/ 413 w 413"/>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23">
                <a:moveTo>
                  <a:pt x="0" y="1"/>
                </a:moveTo>
                <a:lnTo>
                  <a:pt x="59" y="1"/>
                </a:lnTo>
                <a:lnTo>
                  <a:pt x="118" y="0"/>
                </a:lnTo>
                <a:lnTo>
                  <a:pt x="177" y="12"/>
                </a:lnTo>
                <a:lnTo>
                  <a:pt x="236" y="19"/>
                </a:lnTo>
                <a:lnTo>
                  <a:pt x="295" y="20"/>
                </a:lnTo>
                <a:lnTo>
                  <a:pt x="354" y="22"/>
                </a:lnTo>
                <a:lnTo>
                  <a:pt x="413" y="23"/>
                </a:lnTo>
              </a:path>
            </a:pathLst>
          </a:custGeom>
          <a:noFill/>
          <a:ln w="19050">
            <a:solidFill>
              <a:srgbClr val="00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7" name="Rectangle 2093"/>
          <p:cNvSpPr>
            <a:spLocks noChangeArrowheads="1"/>
          </p:cNvSpPr>
          <p:nvPr/>
        </p:nvSpPr>
        <p:spPr bwMode="auto">
          <a:xfrm>
            <a:off x="990878" y="3127984"/>
            <a:ext cx="128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0</a:t>
            </a:r>
            <a:endParaRPr lang="en-US"/>
          </a:p>
        </p:txBody>
      </p:sp>
      <p:sp>
        <p:nvSpPr>
          <p:cNvPr id="48" name="Rectangle 2094"/>
          <p:cNvSpPr>
            <a:spLocks noChangeArrowheads="1"/>
          </p:cNvSpPr>
          <p:nvPr/>
        </p:nvSpPr>
        <p:spPr bwMode="auto">
          <a:xfrm>
            <a:off x="619403" y="2842234"/>
            <a:ext cx="5135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2000</a:t>
            </a:r>
            <a:endParaRPr lang="en-US"/>
          </a:p>
        </p:txBody>
      </p:sp>
      <p:sp>
        <p:nvSpPr>
          <p:cNvPr id="49" name="Rectangle 2095"/>
          <p:cNvSpPr>
            <a:spLocks noChangeArrowheads="1"/>
          </p:cNvSpPr>
          <p:nvPr/>
        </p:nvSpPr>
        <p:spPr bwMode="auto">
          <a:xfrm>
            <a:off x="619403" y="2563627"/>
            <a:ext cx="5135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4000</a:t>
            </a:r>
            <a:endParaRPr lang="en-US"/>
          </a:p>
        </p:txBody>
      </p:sp>
      <p:sp>
        <p:nvSpPr>
          <p:cNvPr id="50" name="Rectangle 2096"/>
          <p:cNvSpPr>
            <a:spLocks noChangeArrowheads="1"/>
          </p:cNvSpPr>
          <p:nvPr/>
        </p:nvSpPr>
        <p:spPr bwMode="auto">
          <a:xfrm>
            <a:off x="619403" y="2277877"/>
            <a:ext cx="5135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6000</a:t>
            </a:r>
            <a:endParaRPr lang="en-US"/>
          </a:p>
        </p:txBody>
      </p:sp>
      <p:sp>
        <p:nvSpPr>
          <p:cNvPr id="51" name="Rectangle 2097"/>
          <p:cNvSpPr>
            <a:spLocks noChangeArrowheads="1"/>
          </p:cNvSpPr>
          <p:nvPr/>
        </p:nvSpPr>
        <p:spPr bwMode="auto">
          <a:xfrm>
            <a:off x="619403" y="1999271"/>
            <a:ext cx="5135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8000</a:t>
            </a:r>
            <a:endParaRPr lang="en-US"/>
          </a:p>
        </p:txBody>
      </p:sp>
      <p:sp>
        <p:nvSpPr>
          <p:cNvPr id="52" name="Rectangle 2098"/>
          <p:cNvSpPr>
            <a:spLocks noChangeArrowheads="1"/>
          </p:cNvSpPr>
          <p:nvPr/>
        </p:nvSpPr>
        <p:spPr bwMode="auto">
          <a:xfrm>
            <a:off x="495578" y="1713521"/>
            <a:ext cx="6418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10000</a:t>
            </a:r>
            <a:endParaRPr lang="en-US"/>
          </a:p>
        </p:txBody>
      </p:sp>
      <p:sp>
        <p:nvSpPr>
          <p:cNvPr id="53" name="Rectangle 2099"/>
          <p:cNvSpPr>
            <a:spLocks noChangeArrowheads="1"/>
          </p:cNvSpPr>
          <p:nvPr/>
        </p:nvSpPr>
        <p:spPr bwMode="auto">
          <a:xfrm>
            <a:off x="495578" y="1427771"/>
            <a:ext cx="6418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12000</a:t>
            </a:r>
            <a:endParaRPr lang="en-US"/>
          </a:p>
        </p:txBody>
      </p:sp>
      <p:sp>
        <p:nvSpPr>
          <p:cNvPr id="54" name="Rectangle 2100"/>
          <p:cNvSpPr>
            <a:spLocks noChangeArrowheads="1"/>
          </p:cNvSpPr>
          <p:nvPr/>
        </p:nvSpPr>
        <p:spPr bwMode="auto">
          <a:xfrm>
            <a:off x="495578" y="1149165"/>
            <a:ext cx="6418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14000</a:t>
            </a:r>
            <a:endParaRPr lang="en-US"/>
          </a:p>
        </p:txBody>
      </p:sp>
      <p:sp>
        <p:nvSpPr>
          <p:cNvPr id="55" name="Rectangle 2101"/>
          <p:cNvSpPr>
            <a:spLocks noChangeArrowheads="1"/>
          </p:cNvSpPr>
          <p:nvPr/>
        </p:nvSpPr>
        <p:spPr bwMode="auto">
          <a:xfrm>
            <a:off x="495578" y="863415"/>
            <a:ext cx="6418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16000</a:t>
            </a:r>
            <a:endParaRPr lang="en-US"/>
          </a:p>
        </p:txBody>
      </p:sp>
      <p:sp>
        <p:nvSpPr>
          <p:cNvPr id="56" name="Rectangle 2102"/>
          <p:cNvSpPr>
            <a:spLocks noChangeArrowheads="1"/>
          </p:cNvSpPr>
          <p:nvPr/>
        </p:nvSpPr>
        <p:spPr bwMode="auto">
          <a:xfrm>
            <a:off x="1533803" y="3392302"/>
            <a:ext cx="128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4</a:t>
            </a:r>
            <a:endParaRPr lang="en-US"/>
          </a:p>
        </p:txBody>
      </p:sp>
      <p:sp>
        <p:nvSpPr>
          <p:cNvPr id="57" name="Rectangle 2103"/>
          <p:cNvSpPr>
            <a:spLocks noChangeArrowheads="1"/>
          </p:cNvSpPr>
          <p:nvPr/>
        </p:nvSpPr>
        <p:spPr bwMode="auto">
          <a:xfrm>
            <a:off x="2095778" y="3392302"/>
            <a:ext cx="1283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8</a:t>
            </a:r>
            <a:endParaRPr lang="en-US"/>
          </a:p>
        </p:txBody>
      </p:sp>
      <p:sp>
        <p:nvSpPr>
          <p:cNvPr id="58" name="Rectangle 2104"/>
          <p:cNvSpPr>
            <a:spLocks noChangeArrowheads="1"/>
          </p:cNvSpPr>
          <p:nvPr/>
        </p:nvSpPr>
        <p:spPr bwMode="auto">
          <a:xfrm>
            <a:off x="2591078" y="3392302"/>
            <a:ext cx="2567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12</a:t>
            </a:r>
            <a:endParaRPr lang="en-US"/>
          </a:p>
        </p:txBody>
      </p:sp>
      <p:sp>
        <p:nvSpPr>
          <p:cNvPr id="59" name="Rectangle 2105"/>
          <p:cNvSpPr>
            <a:spLocks noChangeArrowheads="1"/>
          </p:cNvSpPr>
          <p:nvPr/>
        </p:nvSpPr>
        <p:spPr bwMode="auto">
          <a:xfrm>
            <a:off x="3153053" y="3392302"/>
            <a:ext cx="2567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16</a:t>
            </a:r>
            <a:endParaRPr lang="en-US"/>
          </a:p>
        </p:txBody>
      </p:sp>
      <p:sp>
        <p:nvSpPr>
          <p:cNvPr id="60" name="Rectangle 2106"/>
          <p:cNvSpPr>
            <a:spLocks noChangeArrowheads="1"/>
          </p:cNvSpPr>
          <p:nvPr/>
        </p:nvSpPr>
        <p:spPr bwMode="auto">
          <a:xfrm>
            <a:off x="3715028" y="3392302"/>
            <a:ext cx="2567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20</a:t>
            </a:r>
            <a:endParaRPr lang="en-US"/>
          </a:p>
        </p:txBody>
      </p:sp>
      <p:sp>
        <p:nvSpPr>
          <p:cNvPr id="61" name="Rectangle 2107"/>
          <p:cNvSpPr>
            <a:spLocks noChangeArrowheads="1"/>
          </p:cNvSpPr>
          <p:nvPr/>
        </p:nvSpPr>
        <p:spPr bwMode="auto">
          <a:xfrm>
            <a:off x="4277003" y="3392302"/>
            <a:ext cx="2567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24</a:t>
            </a:r>
            <a:endParaRPr lang="en-US"/>
          </a:p>
        </p:txBody>
      </p:sp>
      <p:sp>
        <p:nvSpPr>
          <p:cNvPr id="62" name="Rectangle 2108"/>
          <p:cNvSpPr>
            <a:spLocks noChangeArrowheads="1"/>
          </p:cNvSpPr>
          <p:nvPr/>
        </p:nvSpPr>
        <p:spPr bwMode="auto">
          <a:xfrm>
            <a:off x="4838978" y="3392302"/>
            <a:ext cx="2567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28</a:t>
            </a:r>
            <a:endParaRPr lang="en-US"/>
          </a:p>
        </p:txBody>
      </p:sp>
      <p:sp>
        <p:nvSpPr>
          <p:cNvPr id="63" name="Rectangle 2109"/>
          <p:cNvSpPr>
            <a:spLocks noChangeArrowheads="1"/>
          </p:cNvSpPr>
          <p:nvPr/>
        </p:nvSpPr>
        <p:spPr bwMode="auto">
          <a:xfrm>
            <a:off x="5400953" y="3392302"/>
            <a:ext cx="2567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32</a:t>
            </a:r>
            <a:endParaRPr lang="en-US"/>
          </a:p>
        </p:txBody>
      </p:sp>
      <p:sp>
        <p:nvSpPr>
          <p:cNvPr id="64" name="Rectangle 2110"/>
          <p:cNvSpPr>
            <a:spLocks noChangeArrowheads="1"/>
          </p:cNvSpPr>
          <p:nvPr/>
        </p:nvSpPr>
        <p:spPr bwMode="auto">
          <a:xfrm>
            <a:off x="5915304" y="1220603"/>
            <a:ext cx="2295635" cy="2009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65" name="Line 2111"/>
          <p:cNvSpPr>
            <a:spLocks noChangeShapeType="1"/>
          </p:cNvSpPr>
          <p:nvPr/>
        </p:nvSpPr>
        <p:spPr bwMode="auto">
          <a:xfrm>
            <a:off x="5991504" y="1363478"/>
            <a:ext cx="257175" cy="119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Rectangle 2112"/>
          <p:cNvSpPr>
            <a:spLocks noChangeArrowheads="1"/>
          </p:cNvSpPr>
          <p:nvPr/>
        </p:nvSpPr>
        <p:spPr bwMode="auto">
          <a:xfrm>
            <a:off x="6305828" y="1263465"/>
            <a:ext cx="12315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1 Proc/Core</a:t>
            </a:r>
            <a:endParaRPr lang="en-US"/>
          </a:p>
        </p:txBody>
      </p:sp>
      <p:sp>
        <p:nvSpPr>
          <p:cNvPr id="67" name="Line 2113"/>
          <p:cNvSpPr>
            <a:spLocks noChangeShapeType="1"/>
          </p:cNvSpPr>
          <p:nvPr/>
        </p:nvSpPr>
        <p:spPr bwMode="auto">
          <a:xfrm>
            <a:off x="5991504" y="1613509"/>
            <a:ext cx="257175" cy="1190"/>
          </a:xfrm>
          <a:prstGeom prst="line">
            <a:avLst/>
          </a:prstGeom>
          <a:noFill/>
          <a:ln w="19050">
            <a:solidFill>
              <a:srgbClr val="80808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Rectangle 2114"/>
          <p:cNvSpPr>
            <a:spLocks noChangeArrowheads="1"/>
          </p:cNvSpPr>
          <p:nvPr/>
        </p:nvSpPr>
        <p:spPr bwMode="auto">
          <a:xfrm>
            <a:off x="6305828" y="1513497"/>
            <a:ext cx="18049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10 Proc/Core Avg</a:t>
            </a:r>
            <a:endParaRPr lang="en-US"/>
          </a:p>
        </p:txBody>
      </p:sp>
      <p:sp>
        <p:nvSpPr>
          <p:cNvPr id="69" name="Line 2115"/>
          <p:cNvSpPr>
            <a:spLocks noChangeShapeType="1"/>
          </p:cNvSpPr>
          <p:nvPr/>
        </p:nvSpPr>
        <p:spPr bwMode="auto">
          <a:xfrm>
            <a:off x="5991504" y="1863541"/>
            <a:ext cx="257175" cy="1190"/>
          </a:xfrm>
          <a:prstGeom prst="line">
            <a:avLst/>
          </a:prstGeom>
          <a:noFill/>
          <a:ln w="19050">
            <a:solidFill>
              <a:srgbClr val="80808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Rectangle 2116"/>
          <p:cNvSpPr>
            <a:spLocks noChangeArrowheads="1"/>
          </p:cNvSpPr>
          <p:nvPr/>
        </p:nvSpPr>
        <p:spPr bwMode="auto">
          <a:xfrm>
            <a:off x="6305828" y="1763528"/>
            <a:ext cx="18049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50 Proc/Core Avg</a:t>
            </a:r>
            <a:endParaRPr lang="en-US"/>
          </a:p>
        </p:txBody>
      </p:sp>
      <p:sp>
        <p:nvSpPr>
          <p:cNvPr id="71" name="Line 2117"/>
          <p:cNvSpPr>
            <a:spLocks noChangeShapeType="1"/>
          </p:cNvSpPr>
          <p:nvPr/>
        </p:nvSpPr>
        <p:spPr bwMode="auto">
          <a:xfrm>
            <a:off x="5991504" y="2113572"/>
            <a:ext cx="257175" cy="1190"/>
          </a:xfrm>
          <a:prstGeom prst="line">
            <a:avLst/>
          </a:prstGeom>
          <a:noFill/>
          <a:ln w="19050">
            <a:solidFill>
              <a:srgbClr val="FF000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Rectangle 2118"/>
          <p:cNvSpPr>
            <a:spLocks noChangeArrowheads="1"/>
          </p:cNvSpPr>
          <p:nvPr/>
        </p:nvSpPr>
        <p:spPr bwMode="auto">
          <a:xfrm>
            <a:off x="6305828" y="2013559"/>
            <a:ext cx="18601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10 Proc/Core Max</a:t>
            </a:r>
            <a:endParaRPr lang="en-US"/>
          </a:p>
        </p:txBody>
      </p:sp>
      <p:sp>
        <p:nvSpPr>
          <p:cNvPr id="73" name="Line 2119"/>
          <p:cNvSpPr>
            <a:spLocks noChangeShapeType="1"/>
          </p:cNvSpPr>
          <p:nvPr/>
        </p:nvSpPr>
        <p:spPr bwMode="auto">
          <a:xfrm>
            <a:off x="5991504" y="2363603"/>
            <a:ext cx="257175" cy="1190"/>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Rectangle 2120"/>
          <p:cNvSpPr>
            <a:spLocks noChangeArrowheads="1"/>
          </p:cNvSpPr>
          <p:nvPr/>
        </p:nvSpPr>
        <p:spPr bwMode="auto">
          <a:xfrm>
            <a:off x="6305828" y="2263590"/>
            <a:ext cx="18601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50 Proc/Core Max</a:t>
            </a:r>
            <a:endParaRPr lang="en-US"/>
          </a:p>
        </p:txBody>
      </p:sp>
      <p:sp>
        <p:nvSpPr>
          <p:cNvPr id="75" name="Line 2121"/>
          <p:cNvSpPr>
            <a:spLocks noChangeShapeType="1"/>
          </p:cNvSpPr>
          <p:nvPr/>
        </p:nvSpPr>
        <p:spPr bwMode="auto">
          <a:xfrm>
            <a:off x="5991504" y="2613634"/>
            <a:ext cx="257175" cy="1190"/>
          </a:xfrm>
          <a:prstGeom prst="line">
            <a:avLst/>
          </a:prstGeom>
          <a:noFill/>
          <a:ln w="19050">
            <a:solidFill>
              <a:srgbClr val="000000"/>
            </a:solidFill>
            <a:prstDash val="sysDash"/>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Rectangle 2122"/>
          <p:cNvSpPr>
            <a:spLocks noChangeArrowheads="1"/>
          </p:cNvSpPr>
          <p:nvPr/>
        </p:nvSpPr>
        <p:spPr bwMode="auto">
          <a:xfrm>
            <a:off x="6305829" y="2513621"/>
            <a:ext cx="1796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dirty="0">
                <a:solidFill>
                  <a:srgbClr val="000000"/>
                </a:solidFill>
              </a:rPr>
              <a:t>10 Proc/Core Min</a:t>
            </a:r>
            <a:endParaRPr lang="en-US" dirty="0"/>
          </a:p>
        </p:txBody>
      </p:sp>
      <p:sp>
        <p:nvSpPr>
          <p:cNvPr id="77" name="Line 2123"/>
          <p:cNvSpPr>
            <a:spLocks noChangeShapeType="1"/>
          </p:cNvSpPr>
          <p:nvPr/>
        </p:nvSpPr>
        <p:spPr bwMode="auto">
          <a:xfrm>
            <a:off x="5991504" y="2863666"/>
            <a:ext cx="257175" cy="1190"/>
          </a:xfrm>
          <a:prstGeom prst="line">
            <a:avLst/>
          </a:prstGeom>
          <a:noFill/>
          <a:ln w="1905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Rectangle 2124"/>
          <p:cNvSpPr>
            <a:spLocks noChangeArrowheads="1"/>
          </p:cNvSpPr>
          <p:nvPr/>
        </p:nvSpPr>
        <p:spPr bwMode="auto">
          <a:xfrm>
            <a:off x="6305829" y="2763652"/>
            <a:ext cx="1796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800">
                <a:solidFill>
                  <a:srgbClr val="000000"/>
                </a:solidFill>
              </a:rPr>
              <a:t>50 Proc/Core Min</a:t>
            </a:r>
            <a:endParaRPr lang="en-US"/>
          </a:p>
        </p:txBody>
      </p:sp>
    </p:spTree>
    <p:extLst>
      <p:ext uri="{BB962C8B-B14F-4D97-AF65-F5344CB8AC3E}">
        <p14:creationId xmlns:p14="http://schemas.microsoft.com/office/powerpoint/2010/main" val="7644245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499"/>
                                          </p:stCondLst>
                                        </p:cTn>
                                        <p:tgtEl>
                                          <p:spTgt spid="4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45"/>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499"/>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autoUpdateAnimBg="0"/>
      <p:bldP spid="41" grpId="0" animBg="1" autoUpdateAnimBg="0"/>
      <p:bldP spid="42" grpId="0" animBg="1" autoUpdateAnimBg="0"/>
      <p:bldP spid="43" grpId="0" animBg="1" autoUpdateAnimBg="0"/>
      <p:bldP spid="44" grpId="0" animBg="1" autoUpdateAnimBg="0"/>
      <p:bldP spid="45" grpId="0" animBg="1" autoUpdateAnimBg="0"/>
      <p:bldP spid="46"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smtClean="0">
                <a:ea typeface="ＭＳ Ｐゴシック" charset="-128"/>
              </a:rPr>
              <a:t>Database Performance Core Principles</a:t>
            </a:r>
          </a:p>
        </p:txBody>
      </p:sp>
      <p:sp>
        <p:nvSpPr>
          <p:cNvPr id="38915" name="Content Placeholder 2"/>
          <p:cNvSpPr>
            <a:spLocks noGrp="1"/>
          </p:cNvSpPr>
          <p:nvPr>
            <p:ph idx="1"/>
          </p:nvPr>
        </p:nvSpPr>
        <p:spPr>
          <a:xfrm>
            <a:off x="804862" y="839959"/>
            <a:ext cx="8229600" cy="3612979"/>
          </a:xfrm>
        </p:spPr>
        <p:txBody>
          <a:bodyPr/>
          <a:lstStyle/>
          <a:p>
            <a:pPr eaLnBrk="1" hangingPunct="1"/>
            <a:r>
              <a:rPr lang="en-US" dirty="0" smtClean="0">
                <a:ea typeface="ＭＳ Ｐゴシック" charset="-128"/>
              </a:rPr>
              <a:t>To determine acceptable CPU utilization take a probabilistic approach to the subject.</a:t>
            </a:r>
          </a:p>
          <a:p>
            <a:pPr lvl="1" eaLnBrk="1" hangingPunct="1"/>
            <a:r>
              <a:rPr lang="en-US" sz="1800" dirty="0" smtClean="0">
                <a:ea typeface="ＭＳ Ｐゴシック" charset="-128"/>
              </a:rPr>
              <a:t>If a CPU is 50% busy the chance of getting scheduled is 1 in 2</a:t>
            </a:r>
          </a:p>
          <a:p>
            <a:pPr lvl="1" eaLnBrk="1" hangingPunct="1"/>
            <a:r>
              <a:rPr lang="en-US" sz="1800" dirty="0" smtClean="0">
                <a:ea typeface="ＭＳ Ｐゴシック" charset="-128"/>
              </a:rPr>
              <a:t>If a CPU is 66% busy the chance of getting scheduled is 1 in 3</a:t>
            </a:r>
          </a:p>
          <a:p>
            <a:pPr lvl="1" eaLnBrk="1" hangingPunct="1"/>
            <a:r>
              <a:rPr lang="en-US" sz="1800" dirty="0" smtClean="0">
                <a:ea typeface="ＭＳ Ｐゴシック" charset="-128"/>
              </a:rPr>
              <a:t>If a CPU is 80% busy the chance of getting scheduled is 1 in 5</a:t>
            </a:r>
          </a:p>
          <a:p>
            <a:pPr lvl="1" eaLnBrk="1" hangingPunct="1"/>
            <a:r>
              <a:rPr lang="en-US" sz="1800" dirty="0" smtClean="0">
                <a:ea typeface="ＭＳ Ｐゴシック" charset="-128"/>
              </a:rPr>
              <a:t>If a CPU is 90% busy the chance of getting scheduled is 1 in10</a:t>
            </a:r>
          </a:p>
          <a:p>
            <a:pPr eaLnBrk="1" hangingPunct="1"/>
            <a:r>
              <a:rPr lang="en-US" dirty="0" smtClean="0">
                <a:ea typeface="ＭＳ Ｐゴシック" charset="-128"/>
              </a:rPr>
              <a:t>If the probabilities are used as indicator of the predictability of user response time, then the variance in user response time becomes noticeable at about 60-65%</a:t>
            </a:r>
          </a:p>
          <a:p>
            <a:pPr eaLnBrk="1" hangingPunct="1"/>
            <a:r>
              <a:rPr lang="en-US" dirty="0" smtClean="0">
                <a:ea typeface="ＭＳ Ｐゴシック" charset="-128"/>
              </a:rPr>
              <a:t>This has been observed in production and laboratory conditions for many years.</a:t>
            </a:r>
          </a:p>
        </p:txBody>
      </p:sp>
    </p:spTree>
    <p:extLst>
      <p:ext uri="{BB962C8B-B14F-4D97-AF65-F5344CB8AC3E}">
        <p14:creationId xmlns:p14="http://schemas.microsoft.com/office/powerpoint/2010/main" val="1652258907"/>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OLTP Architectural Challenges</a:t>
            </a:r>
            <a:endParaRPr lang="en-US" dirty="0"/>
          </a:p>
        </p:txBody>
      </p:sp>
      <p:sp>
        <p:nvSpPr>
          <p:cNvPr id="3" name="Content Placeholder 2"/>
          <p:cNvSpPr>
            <a:spLocks noGrp="1"/>
          </p:cNvSpPr>
          <p:nvPr>
            <p:ph sz="quarter" idx="12"/>
          </p:nvPr>
        </p:nvSpPr>
        <p:spPr>
          <a:xfrm>
            <a:off x="804347" y="1245935"/>
            <a:ext cx="8229600" cy="3338772"/>
          </a:xfrm>
        </p:spPr>
        <p:txBody>
          <a:bodyPr/>
          <a:lstStyle/>
          <a:p>
            <a:r>
              <a:rPr lang="en-US" dirty="0" smtClean="0"/>
              <a:t>This primary reason for escalation of OLTP systems into the Real-World Performance Group is poor connection pooling strategies.</a:t>
            </a:r>
          </a:p>
          <a:p>
            <a:r>
              <a:rPr lang="en-US" dirty="0" smtClean="0"/>
              <a:t>Symptoms of a poor connection strategy:</a:t>
            </a:r>
          </a:p>
          <a:p>
            <a:pPr lvl="1"/>
            <a:r>
              <a:rPr lang="en-US" dirty="0" smtClean="0"/>
              <a:t>A high number of connections to the database ( 1,000s )</a:t>
            </a:r>
          </a:p>
          <a:p>
            <a:pPr lvl="1"/>
            <a:r>
              <a:rPr lang="en-US" dirty="0" smtClean="0"/>
              <a:t>A dynamic connection pool with a large number of logon/off to the database ( &gt; 1/Sec )</a:t>
            </a:r>
          </a:p>
          <a:p>
            <a:pPr lvl="1"/>
            <a:r>
              <a:rPr lang="en-US" dirty="0" smtClean="0"/>
              <a:t>Periods of acceptable performance and then unexplainable/</a:t>
            </a:r>
            <a:r>
              <a:rPr lang="en-US" dirty="0" err="1" smtClean="0"/>
              <a:t>undebuggable</a:t>
            </a:r>
            <a:r>
              <a:rPr lang="en-US" dirty="0" smtClean="0"/>
              <a:t> periods of poor performance/availability</a:t>
            </a:r>
          </a:p>
          <a:p>
            <a:pPr lvl="1"/>
            <a:r>
              <a:rPr lang="en-US" dirty="0" smtClean="0"/>
              <a:t>The inability to determine what is happening in real time</a:t>
            </a:r>
          </a:p>
        </p:txBody>
      </p:sp>
      <p:sp>
        <p:nvSpPr>
          <p:cNvPr id="4" name="Text Placeholder 3"/>
          <p:cNvSpPr>
            <a:spLocks noGrp="1"/>
          </p:cNvSpPr>
          <p:nvPr>
            <p:ph type="body" sz="quarter" idx="13"/>
          </p:nvPr>
        </p:nvSpPr>
        <p:spPr/>
        <p:txBody>
          <a:bodyPr/>
          <a:lstStyle/>
          <a:p>
            <a:r>
              <a:rPr lang="en-US" dirty="0" smtClean="0"/>
              <a:t>Connection Pools</a:t>
            </a:r>
            <a:endParaRPr lang="en-US" dirty="0"/>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Real-World Performance</a:t>
            </a:r>
            <a:endParaRPr lang="en-US" dirty="0"/>
          </a:p>
        </p:txBody>
      </p:sp>
      <p:sp>
        <p:nvSpPr>
          <p:cNvPr id="3" name="Content Placeholder 2"/>
          <p:cNvSpPr>
            <a:spLocks noGrp="1"/>
          </p:cNvSpPr>
          <p:nvPr>
            <p:ph sz="quarter" idx="12"/>
          </p:nvPr>
        </p:nvSpPr>
        <p:spPr>
          <a:xfrm>
            <a:off x="804347" y="1084550"/>
            <a:ext cx="8229600" cy="3500157"/>
          </a:xfrm>
        </p:spPr>
        <p:txBody>
          <a:bodyPr/>
          <a:lstStyle/>
          <a:p>
            <a:pPr rtl="0" fontAlgn="base"/>
            <a:r>
              <a:rPr lang="en-US" sz="1800" kern="1200" dirty="0" smtClean="0">
                <a:solidFill>
                  <a:schemeClr val="tx1"/>
                </a:solidFill>
                <a:latin typeface="Arial" pitchFamily="34" charset="0"/>
                <a:ea typeface="+mn-ea"/>
                <a:cs typeface="Arial" pitchFamily="34" charset="0"/>
              </a:rPr>
              <a:t>Part of the Database Development Organization</a:t>
            </a:r>
            <a:endParaRPr lang="en-US" sz="1800" dirty="0" smtClean="0"/>
          </a:p>
          <a:p>
            <a:pPr rtl="0" fontAlgn="base"/>
            <a:r>
              <a:rPr lang="en-US" sz="1800" kern="1200" dirty="0" smtClean="0">
                <a:solidFill>
                  <a:schemeClr val="tx1"/>
                </a:solidFill>
                <a:latin typeface="Arial" pitchFamily="34" charset="0"/>
                <a:ea typeface="+mn-ea"/>
                <a:cs typeface="Arial" pitchFamily="34" charset="0"/>
              </a:rPr>
              <a:t>Global Team: USA, France, Germany, UK, Denmark, Norway, China, India</a:t>
            </a:r>
            <a:endParaRPr lang="en-US" sz="1800" dirty="0" smtClean="0"/>
          </a:p>
          <a:p>
            <a:pPr rtl="0" fontAlgn="base"/>
            <a:r>
              <a:rPr lang="en-US" sz="1800" kern="1200" dirty="0" smtClean="0">
                <a:solidFill>
                  <a:schemeClr val="tx1"/>
                </a:solidFill>
                <a:latin typeface="Arial" pitchFamily="34" charset="0"/>
                <a:ea typeface="+mn-ea"/>
                <a:cs typeface="Arial" pitchFamily="34" charset="0"/>
              </a:rPr>
              <a:t>300+ </a:t>
            </a:r>
            <a:r>
              <a:rPr lang="en-US" sz="1800" dirty="0" smtClean="0"/>
              <a:t>Man y</a:t>
            </a:r>
            <a:r>
              <a:rPr lang="en-US" sz="1800" kern="1200" dirty="0" smtClean="0">
                <a:solidFill>
                  <a:schemeClr val="tx1"/>
                </a:solidFill>
                <a:latin typeface="Arial" pitchFamily="34" charset="0"/>
                <a:ea typeface="+mn-ea"/>
                <a:cs typeface="Arial" pitchFamily="34" charset="0"/>
              </a:rPr>
              <a:t>ears of Oracle database </a:t>
            </a:r>
            <a:r>
              <a:rPr lang="en-US" sz="1800" dirty="0" smtClean="0"/>
              <a:t>e</a:t>
            </a:r>
            <a:r>
              <a:rPr lang="en-US" sz="1800" kern="1200" dirty="0" smtClean="0">
                <a:solidFill>
                  <a:schemeClr val="tx1"/>
                </a:solidFill>
                <a:latin typeface="Arial" pitchFamily="34" charset="0"/>
                <a:ea typeface="+mn-ea"/>
                <a:cs typeface="Arial" pitchFamily="34" charset="0"/>
              </a:rPr>
              <a:t>xperience </a:t>
            </a:r>
          </a:p>
          <a:p>
            <a:pPr rtl="0" fontAlgn="base"/>
            <a:r>
              <a:rPr lang="en-US" sz="1800" kern="1200" dirty="0" smtClean="0">
                <a:solidFill>
                  <a:schemeClr val="tx1"/>
                </a:solidFill>
                <a:latin typeface="Arial" pitchFamily="34" charset="0"/>
                <a:ea typeface="+mn-ea"/>
                <a:cs typeface="Arial" pitchFamily="34" charset="0"/>
              </a:rPr>
              <a:t>Our goal:</a:t>
            </a:r>
          </a:p>
          <a:p>
            <a:pPr lvl="2"/>
            <a:r>
              <a:rPr lang="en-US" kern="1200" baseline="0" dirty="0" smtClean="0">
                <a:solidFill>
                  <a:schemeClr val="tx1"/>
                </a:solidFill>
                <a:latin typeface="Arial" pitchFamily="34" charset="0"/>
                <a:ea typeface="+mn-ea"/>
                <a:cs typeface="Arial" pitchFamily="34" charset="0"/>
              </a:rPr>
              <a:t> </a:t>
            </a:r>
            <a:r>
              <a:rPr lang="en-US" dirty="0" smtClean="0"/>
              <a:t>Increase the performance of the Oracle Database in the Real-W</a:t>
            </a:r>
            <a:r>
              <a:rPr lang="en-US" baseline="0" dirty="0" smtClean="0"/>
              <a:t>orld</a:t>
            </a:r>
          </a:p>
          <a:p>
            <a:pPr rtl="0" fontAlgn="base"/>
            <a:r>
              <a:rPr lang="en-US" sz="1800" dirty="0" smtClean="0"/>
              <a:t>Our methods:</a:t>
            </a:r>
          </a:p>
          <a:p>
            <a:pPr lvl="2"/>
            <a:r>
              <a:rPr lang="en-US" dirty="0" smtClean="0"/>
              <a:t>Use the product as it was designed to be used</a:t>
            </a:r>
          </a:p>
          <a:p>
            <a:pPr lvl="2"/>
            <a:r>
              <a:rPr lang="en-US" dirty="0" smtClean="0"/>
              <a:t>Numerical and logical debugging techniques</a:t>
            </a:r>
          </a:p>
          <a:p>
            <a:pPr lvl="2"/>
            <a:r>
              <a:rPr lang="en-US" dirty="0" smtClean="0"/>
              <a:t>Educate others about the best performance methods and techniques</a:t>
            </a:r>
          </a:p>
          <a:p>
            <a:pPr lvl="2"/>
            <a:r>
              <a:rPr lang="en-US" dirty="0" smtClean="0"/>
              <a:t>Avoid and eliminate “tuning” by hacking/guessing/luck</a:t>
            </a:r>
          </a:p>
        </p:txBody>
      </p:sp>
      <p:sp>
        <p:nvSpPr>
          <p:cNvPr id="4" name="Text Placeholder 3"/>
          <p:cNvSpPr>
            <a:spLocks noGrp="1"/>
          </p:cNvSpPr>
          <p:nvPr>
            <p:ph type="body" sz="quarter" idx="13"/>
          </p:nvPr>
        </p:nvSpPr>
        <p:spPr/>
        <p:txBody>
          <a:bodyPr/>
          <a:lstStyle/>
          <a:p>
            <a:r>
              <a:rPr lang="en-US" dirty="0" smtClean="0"/>
              <a:t>Who We Are</a:t>
            </a:r>
            <a:endParaRPr lang="en-US" dirty="0"/>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RW3P1S1.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Connection Pools#1</a:t>
            </a:r>
            <a:endParaRPr lang="en-US" dirty="0"/>
          </a:p>
        </p:txBody>
      </p:sp>
      <p:sp>
        <p:nvSpPr>
          <p:cNvPr id="4" name="Text Placeholder 3"/>
          <p:cNvSpPr>
            <a:spLocks noGrp="1"/>
          </p:cNvSpPr>
          <p:nvPr>
            <p:ph type="body" sz="quarter" idx="13"/>
          </p:nvPr>
        </p:nvSpPr>
        <p:spPr>
          <a:xfrm>
            <a:off x="467923" y="648216"/>
            <a:ext cx="8566024" cy="304800"/>
          </a:xfrm>
        </p:spPr>
        <p:txBody>
          <a:bodyPr/>
          <a:lstStyle/>
          <a:p>
            <a:r>
              <a:rPr lang="en-US" dirty="0" smtClean="0"/>
              <a:t>Performance Data</a:t>
            </a:r>
            <a:endParaRPr lang="en-US" dirty="0"/>
          </a:p>
        </p:txBody>
      </p:sp>
      <p:sp>
        <p:nvSpPr>
          <p:cNvPr id="7" name="Rounded Rectangular Callout 6"/>
          <p:cNvSpPr/>
          <p:nvPr/>
        </p:nvSpPr>
        <p:spPr>
          <a:xfrm>
            <a:off x="167631" y="2918456"/>
            <a:ext cx="3215191" cy="1513843"/>
          </a:xfrm>
          <a:prstGeom prst="wedgeRoundRectCallout">
            <a:avLst>
              <a:gd name="adj1" fmla="val 153998"/>
              <a:gd name="adj2" fmla="val -1300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The workload is increased by doubling the load.  System appears scalable up to 60% CPU on the DB server.  </a:t>
            </a:r>
            <a:endParaRPr lang="en-US" sz="1600" dirty="0"/>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RW3P1S2.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Connection Pools#1</a:t>
            </a:r>
            <a:endParaRPr lang="en-US" dirty="0"/>
          </a:p>
        </p:txBody>
      </p:sp>
      <p:sp>
        <p:nvSpPr>
          <p:cNvPr id="4" name="Text Placeholder 3"/>
          <p:cNvSpPr>
            <a:spLocks noGrp="1"/>
          </p:cNvSpPr>
          <p:nvPr>
            <p:ph type="body" sz="quarter" idx="13"/>
          </p:nvPr>
        </p:nvSpPr>
        <p:spPr>
          <a:xfrm>
            <a:off x="445641" y="648216"/>
            <a:ext cx="8588306" cy="304800"/>
          </a:xfrm>
        </p:spPr>
        <p:txBody>
          <a:bodyPr/>
          <a:lstStyle/>
          <a:p>
            <a:r>
              <a:rPr lang="en-US" dirty="0" smtClean="0"/>
              <a:t>Performance Data</a:t>
            </a:r>
            <a:endParaRPr lang="en-US" dirty="0"/>
          </a:p>
        </p:txBody>
      </p:sp>
      <p:sp>
        <p:nvSpPr>
          <p:cNvPr id="7" name="Rounded Rectangular Callout 6"/>
          <p:cNvSpPr/>
          <p:nvPr/>
        </p:nvSpPr>
        <p:spPr>
          <a:xfrm>
            <a:off x="167631" y="2820531"/>
            <a:ext cx="3044218" cy="1367530"/>
          </a:xfrm>
          <a:prstGeom prst="wedgeRoundRectCallout">
            <a:avLst>
              <a:gd name="adj1" fmla="val 120678"/>
              <a:gd name="adj2" fmla="val -11216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 checkpoint is initiated, creating a CPU spike that results in unpredictable response time</a:t>
            </a:r>
            <a:endParaRPr lang="en-US" sz="1600" dirty="0"/>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RW3P1S3.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Connection Pools#1</a:t>
            </a:r>
            <a:endParaRPr lang="en-US" dirty="0"/>
          </a:p>
        </p:txBody>
      </p:sp>
      <p:sp>
        <p:nvSpPr>
          <p:cNvPr id="4" name="Text Placeholder 3"/>
          <p:cNvSpPr>
            <a:spLocks noGrp="1"/>
          </p:cNvSpPr>
          <p:nvPr>
            <p:ph type="body" sz="quarter" idx="13"/>
          </p:nvPr>
        </p:nvSpPr>
        <p:spPr>
          <a:xfrm>
            <a:off x="479064" y="648216"/>
            <a:ext cx="8554883" cy="304800"/>
          </a:xfrm>
        </p:spPr>
        <p:txBody>
          <a:bodyPr/>
          <a:lstStyle/>
          <a:p>
            <a:r>
              <a:rPr lang="en-US" dirty="0" smtClean="0"/>
              <a:t>Performance Data</a:t>
            </a:r>
            <a:endParaRPr lang="en-US" dirty="0"/>
          </a:p>
        </p:txBody>
      </p:sp>
      <p:sp>
        <p:nvSpPr>
          <p:cNvPr id="7" name="Rounded Rectangular Callout 6"/>
          <p:cNvSpPr/>
          <p:nvPr/>
        </p:nvSpPr>
        <p:spPr>
          <a:xfrm>
            <a:off x="167631" y="2515278"/>
            <a:ext cx="2995369" cy="1917022"/>
          </a:xfrm>
          <a:prstGeom prst="wedgeRoundRectCallout">
            <a:avLst>
              <a:gd name="adj1" fmla="val 157801"/>
              <a:gd name="adj2" fmla="val -3272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 slight increase to the workload results in a disproportionate CPU increase and response time degrades. System monitoring tools become unreliable</a:t>
            </a:r>
            <a:endParaRPr lang="en-US" sz="1600" dirty="0"/>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RW3P1S4.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Connection Pools#1</a:t>
            </a:r>
            <a:endParaRPr lang="en-US" dirty="0"/>
          </a:p>
        </p:txBody>
      </p:sp>
      <p:sp>
        <p:nvSpPr>
          <p:cNvPr id="4" name="Text Placeholder 3"/>
          <p:cNvSpPr>
            <a:spLocks noGrp="1"/>
          </p:cNvSpPr>
          <p:nvPr>
            <p:ph type="body" sz="quarter" idx="13"/>
          </p:nvPr>
        </p:nvSpPr>
        <p:spPr>
          <a:xfrm>
            <a:off x="545910" y="648216"/>
            <a:ext cx="8488037" cy="304800"/>
          </a:xfrm>
        </p:spPr>
        <p:txBody>
          <a:bodyPr/>
          <a:lstStyle/>
          <a:p>
            <a:r>
              <a:rPr lang="en-US" dirty="0" smtClean="0"/>
              <a:t>Performance Data</a:t>
            </a:r>
            <a:endParaRPr lang="en-US" dirty="0"/>
          </a:p>
        </p:txBody>
      </p:sp>
      <p:sp>
        <p:nvSpPr>
          <p:cNvPr id="7" name="Rounded Rectangular Callout 6"/>
          <p:cNvSpPr/>
          <p:nvPr/>
        </p:nvSpPr>
        <p:spPr>
          <a:xfrm>
            <a:off x="167631" y="2759480"/>
            <a:ext cx="4485276" cy="1672820"/>
          </a:xfrm>
          <a:prstGeom prst="wedgeRoundRectCallout">
            <a:avLst>
              <a:gd name="adj1" fmla="val 113722"/>
              <a:gd name="adj2" fmla="val -1648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Reducing the connection pool by 50%  results in more application server queuing and less DB processes in a wait state.  No observable improvement in response time or transaction rate (value or consistency)</a:t>
            </a:r>
            <a:endParaRPr lang="en-US" sz="1600" dirty="0"/>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RW3P1S5.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Connection Pools#1</a:t>
            </a:r>
            <a:endParaRPr lang="en-US" dirty="0"/>
          </a:p>
        </p:txBody>
      </p:sp>
      <p:sp>
        <p:nvSpPr>
          <p:cNvPr id="4" name="Text Placeholder 3"/>
          <p:cNvSpPr>
            <a:spLocks noGrp="1"/>
          </p:cNvSpPr>
          <p:nvPr>
            <p:ph type="body" sz="quarter" idx="13"/>
          </p:nvPr>
        </p:nvSpPr>
        <p:spPr>
          <a:xfrm>
            <a:off x="445641" y="648216"/>
            <a:ext cx="8588306" cy="304800"/>
          </a:xfrm>
        </p:spPr>
        <p:txBody>
          <a:bodyPr/>
          <a:lstStyle/>
          <a:p>
            <a:r>
              <a:rPr lang="en-US" dirty="0" smtClean="0"/>
              <a:t>Performance Data</a:t>
            </a:r>
            <a:endParaRPr lang="en-US" dirty="0"/>
          </a:p>
        </p:txBody>
      </p:sp>
      <p:sp>
        <p:nvSpPr>
          <p:cNvPr id="7" name="Rounded Rectangular Callout 6"/>
          <p:cNvSpPr/>
          <p:nvPr/>
        </p:nvSpPr>
        <p:spPr>
          <a:xfrm>
            <a:off x="167631" y="2258867"/>
            <a:ext cx="3274947" cy="1205407"/>
          </a:xfrm>
          <a:prstGeom prst="wedgeRoundRectCallout">
            <a:avLst>
              <a:gd name="adj1" fmla="val 105656"/>
              <a:gd name="adj2" fmla="val -6801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Connection pool reduced to 96.  Note improvement in response time and transaction rate.</a:t>
            </a:r>
          </a:p>
          <a:p>
            <a:pPr algn="ctr"/>
            <a:r>
              <a:rPr lang="en-US" sz="1600" dirty="0" smtClean="0"/>
              <a:t>CPU utilization is reduced.</a:t>
            </a:r>
            <a:endParaRPr lang="en-US" sz="1600" dirty="0"/>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t>
            </a:r>
            <a:r>
              <a:rPr lang="en-US" sz="2800" b="1" kern="1200" dirty="0" smtClean="0">
                <a:solidFill>
                  <a:schemeClr val="tx1"/>
                </a:solidFill>
                <a:latin typeface="Arial" pitchFamily="34" charset="0"/>
                <a:ea typeface="+mj-ea"/>
                <a:cs typeface="Arial" pitchFamily="34" charset="0"/>
              </a:rPr>
              <a:t>oday’s OLTP Architectural Challenges</a:t>
            </a:r>
            <a:r>
              <a:rPr lang="en-US" dirty="0" smtClean="0"/>
              <a:t> </a:t>
            </a:r>
            <a:endParaRPr lang="en-US" dirty="0"/>
          </a:p>
        </p:txBody>
      </p:sp>
      <p:sp>
        <p:nvSpPr>
          <p:cNvPr id="3" name="Content Placeholder 2"/>
          <p:cNvSpPr>
            <a:spLocks noGrp="1"/>
          </p:cNvSpPr>
          <p:nvPr>
            <p:ph sz="quarter" idx="12"/>
          </p:nvPr>
        </p:nvSpPr>
        <p:spPr>
          <a:xfrm>
            <a:off x="804347" y="1165715"/>
            <a:ext cx="8229600" cy="3418992"/>
          </a:xfrm>
        </p:spPr>
        <p:txBody>
          <a:bodyPr/>
          <a:lstStyle/>
          <a:p>
            <a:r>
              <a:rPr lang="en-US" sz="1600" dirty="0" smtClean="0"/>
              <a:t>In order to stay in control of an OLTP system, the DBA must be able to:</a:t>
            </a:r>
          </a:p>
          <a:p>
            <a:pPr lvl="1"/>
            <a:r>
              <a:rPr lang="en-US" sz="1600" dirty="0" smtClean="0"/>
              <a:t>Query the system</a:t>
            </a:r>
          </a:p>
          <a:p>
            <a:pPr lvl="1"/>
            <a:r>
              <a:rPr lang="en-US" sz="1600" dirty="0" smtClean="0"/>
              <a:t>Extract trace files</a:t>
            </a:r>
          </a:p>
          <a:p>
            <a:pPr lvl="1"/>
            <a:r>
              <a:rPr lang="en-US" sz="1600" dirty="0" smtClean="0"/>
              <a:t>Debug issues</a:t>
            </a:r>
          </a:p>
          <a:p>
            <a:r>
              <a:rPr lang="en-US" sz="1600" dirty="0" smtClean="0"/>
              <a:t>Without these tools, when a race condition occurs, it becomes impossible to determine the root cause of any problem or to prevent the problem from reoccurring </a:t>
            </a:r>
          </a:p>
          <a:p>
            <a:r>
              <a:rPr lang="en-US" sz="1600" dirty="0" smtClean="0"/>
              <a:t>Resource Management: Learning how to manage and control resources</a:t>
            </a:r>
          </a:p>
          <a:p>
            <a:pPr lvl="2"/>
            <a:r>
              <a:rPr lang="en-US" sz="1600" dirty="0" smtClean="0"/>
              <a:t>RM is not a turbo, it is a gatekeeper</a:t>
            </a:r>
          </a:p>
          <a:p>
            <a:pPr lvl="2"/>
            <a:r>
              <a:rPr lang="en-US" sz="1600" dirty="0" smtClean="0"/>
              <a:t>RM will slow/stop some processes so that other process can run efficiently </a:t>
            </a:r>
            <a:endParaRPr lang="en-US" sz="1600" dirty="0"/>
          </a:p>
        </p:txBody>
      </p:sp>
      <p:sp>
        <p:nvSpPr>
          <p:cNvPr id="4" name="Text Placeholder 3"/>
          <p:cNvSpPr>
            <a:spLocks noGrp="1"/>
          </p:cNvSpPr>
          <p:nvPr>
            <p:ph type="body" sz="quarter" idx="13"/>
          </p:nvPr>
        </p:nvSpPr>
        <p:spPr/>
        <p:txBody>
          <a:bodyPr/>
          <a:lstStyle/>
          <a:p>
            <a:r>
              <a:rPr lang="en-US" dirty="0" smtClean="0"/>
              <a:t>Staying in Control</a:t>
            </a:r>
            <a:endParaRPr lang="en-US" dirty="0"/>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RW3P2S1.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Control#1</a:t>
            </a:r>
            <a:endParaRPr lang="en-US" dirty="0"/>
          </a:p>
        </p:txBody>
      </p:sp>
      <p:sp>
        <p:nvSpPr>
          <p:cNvPr id="4" name="Text Placeholder 3"/>
          <p:cNvSpPr>
            <a:spLocks noGrp="1"/>
          </p:cNvSpPr>
          <p:nvPr>
            <p:ph type="body" sz="quarter" idx="13"/>
          </p:nvPr>
        </p:nvSpPr>
        <p:spPr>
          <a:xfrm>
            <a:off x="490205" y="648216"/>
            <a:ext cx="8543742" cy="304800"/>
          </a:xfrm>
        </p:spPr>
        <p:txBody>
          <a:bodyPr/>
          <a:lstStyle/>
          <a:p>
            <a:r>
              <a:rPr lang="en-US" dirty="0" smtClean="0"/>
              <a:t>Performance Data</a:t>
            </a:r>
            <a:endParaRPr lang="en-US" dirty="0"/>
          </a:p>
        </p:txBody>
      </p:sp>
      <p:sp>
        <p:nvSpPr>
          <p:cNvPr id="7" name="Rounded Rectangular Callout 6"/>
          <p:cNvSpPr/>
          <p:nvPr/>
        </p:nvSpPr>
        <p:spPr>
          <a:xfrm>
            <a:off x="167631" y="2661800"/>
            <a:ext cx="3642623" cy="1770500"/>
          </a:xfrm>
          <a:prstGeom prst="wedgeRoundRectCallout">
            <a:avLst>
              <a:gd name="adj1" fmla="val 156615"/>
              <a:gd name="adj2" fmla="val -2324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By reducing the CPU_COUNT in the resource manager, the database can be throttled back.  Note the increase in response time and wait event </a:t>
            </a:r>
            <a:r>
              <a:rPr lang="en-US" sz="1600" dirty="0" err="1" smtClean="0"/>
              <a:t>resmgr</a:t>
            </a:r>
            <a:r>
              <a:rPr lang="en-US" sz="1600" dirty="0" smtClean="0"/>
              <a:t>: </a:t>
            </a:r>
            <a:r>
              <a:rPr lang="en-US" sz="1600" dirty="0" err="1" smtClean="0"/>
              <a:t>cpu</a:t>
            </a:r>
            <a:r>
              <a:rPr lang="en-US" sz="1600" dirty="0" smtClean="0"/>
              <a:t> quantum</a:t>
            </a:r>
            <a:endParaRPr lang="en-US" sz="1600" dirty="0"/>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803275" y="1571625"/>
            <a:ext cx="4708525" cy="1101725"/>
          </a:xfrm>
        </p:spPr>
        <p:txBody>
          <a:bodyPr/>
          <a:lstStyle/>
          <a:p>
            <a:r>
              <a:rPr lang="en-US" dirty="0" smtClean="0">
                <a:ln>
                  <a:noFill/>
                </a:ln>
              </a:rPr>
              <a:t>Part III: How to Develop High Performance OLTP Applications</a:t>
            </a:r>
            <a:r>
              <a:rPr dirty="0" smtClean="0">
                <a:ln>
                  <a:noFill/>
                </a:ln>
              </a:rPr>
              <a:t/>
            </a:r>
            <a:br>
              <a:rPr dirty="0" smtClean="0">
                <a:ln>
                  <a:noFill/>
                </a:ln>
              </a:rPr>
            </a:br>
            <a:endParaRPr dirty="0" smtClean="0">
              <a:ln>
                <a:noFill/>
              </a:ln>
            </a:endParaRPr>
          </a:p>
        </p:txBody>
      </p:sp>
      <p:grpSp>
        <p:nvGrpSpPr>
          <p:cNvPr id="2" name="Group 3"/>
          <p:cNvGrpSpPr>
            <a:grpSpLocks/>
          </p:cNvGrpSpPr>
          <p:nvPr/>
        </p:nvGrpSpPr>
        <p:grpSpPr bwMode="auto">
          <a:xfrm>
            <a:off x="8972550" y="-249238"/>
            <a:ext cx="7404101" cy="5708651"/>
            <a:chOff x="8972550" y="-74510"/>
            <a:chExt cx="7403707" cy="5709255"/>
          </a:xfrm>
        </p:grpSpPr>
        <p:sp>
          <p:nvSpPr>
            <p:cNvPr id="5" name="Rectangle 4"/>
            <p:cNvSpPr/>
            <p:nvPr/>
          </p:nvSpPr>
          <p:spPr>
            <a:xfrm>
              <a:off x="10604414" y="-74510"/>
              <a:ext cx="5771843" cy="57092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a:spAutoFit/>
            </a:bodyPr>
            <a:lstStyle/>
            <a:p>
              <a:pPr marL="231775" indent="-231775" fontAlgn="auto">
                <a:spcBef>
                  <a:spcPts val="0"/>
                </a:spcBef>
                <a:spcAft>
                  <a:spcPts val="1200"/>
                </a:spcAft>
                <a:defRPr/>
              </a:pPr>
              <a:r>
                <a:rPr lang="en-US" b="1" dirty="0"/>
                <a:t>To fill a shape with an image.</a:t>
              </a:r>
              <a:endParaRPr lang="en-US" i="1" dirty="0"/>
            </a:p>
            <a:p>
              <a:pPr marL="561975" indent="-342900" fontAlgn="auto">
                <a:spcBef>
                  <a:spcPts val="0"/>
                </a:spcBef>
                <a:spcAft>
                  <a:spcPts val="600"/>
                </a:spcAft>
                <a:buFont typeface="+mj-lt"/>
                <a:buAutoNum type="arabicPeriod"/>
                <a:defRPr/>
              </a:pPr>
              <a:r>
                <a:rPr lang="en-US" dirty="0"/>
                <a:t>Use existing picture box, DO NOT delete and create new picture box.</a:t>
              </a:r>
            </a:p>
            <a:p>
              <a:pPr marL="561975" indent="-342900" fontAlgn="auto">
                <a:spcBef>
                  <a:spcPts val="0"/>
                </a:spcBef>
                <a:spcAft>
                  <a:spcPts val="600"/>
                </a:spcAft>
                <a:buFont typeface="+mj-lt"/>
                <a:buAutoNum type="arabicPeriod"/>
                <a:defRPr/>
              </a:pPr>
              <a:r>
                <a:rPr lang="en-US" dirty="0"/>
                <a:t>Right click on the shape.</a:t>
              </a:r>
            </a:p>
            <a:p>
              <a:pPr marL="561975" indent="-342900" fontAlgn="auto">
                <a:spcBef>
                  <a:spcPts val="0"/>
                </a:spcBef>
                <a:spcAft>
                  <a:spcPts val="600"/>
                </a:spcAft>
                <a:buFont typeface="+mj-lt"/>
                <a:buAutoNum type="arabicPeriod"/>
                <a:defRPr/>
              </a:pPr>
              <a:r>
                <a:rPr lang="en-US" dirty="0"/>
                <a:t>At the bottom of the submenu select </a:t>
              </a:r>
              <a:br>
                <a:rPr lang="en-US" dirty="0"/>
              </a:br>
              <a:r>
                <a:rPr lang="en-US" dirty="0"/>
                <a:t>“Format Shape”</a:t>
              </a:r>
            </a:p>
            <a:p>
              <a:pPr marL="561975" indent="-342900" fontAlgn="auto">
                <a:spcBef>
                  <a:spcPts val="0"/>
                </a:spcBef>
                <a:spcAft>
                  <a:spcPts val="600"/>
                </a:spcAft>
                <a:buFont typeface="+mj-lt"/>
                <a:buAutoNum type="arabicPeriod"/>
                <a:defRPr/>
              </a:pPr>
              <a:r>
                <a:rPr lang="en-US" dirty="0"/>
                <a:t>Select “Fill” at the top of the “Format Shape” dialog box.</a:t>
              </a:r>
            </a:p>
            <a:p>
              <a:pPr marL="561975" indent="-342900" fontAlgn="auto">
                <a:spcBef>
                  <a:spcPts val="0"/>
                </a:spcBef>
                <a:spcAft>
                  <a:spcPts val="600"/>
                </a:spcAft>
                <a:buFont typeface="+mj-lt"/>
                <a:buAutoNum type="arabicPeriod"/>
                <a:defRPr/>
              </a:pPr>
              <a:r>
                <a:rPr lang="en-US" dirty="0"/>
                <a:t>Select “Picture or Texture fill” from the options.</a:t>
              </a:r>
            </a:p>
            <a:p>
              <a:pPr marL="561975" indent="-342900" fontAlgn="auto">
                <a:spcBef>
                  <a:spcPts val="0"/>
                </a:spcBef>
                <a:spcAft>
                  <a:spcPts val="600"/>
                </a:spcAft>
                <a:buFont typeface="+mj-lt"/>
                <a:buAutoNum type="arabicPeriod"/>
                <a:defRPr/>
              </a:pPr>
              <a:r>
                <a:rPr lang="en-US" dirty="0"/>
                <a:t>And select “File” under the “Insert from” option.</a:t>
              </a:r>
            </a:p>
            <a:p>
              <a:pPr marL="561975" indent="-342900" fontAlgn="auto">
                <a:spcBef>
                  <a:spcPts val="0"/>
                </a:spcBef>
                <a:spcAft>
                  <a:spcPts val="600"/>
                </a:spcAft>
                <a:buFont typeface="+mj-lt"/>
                <a:buAutoNum type="arabicPeriod"/>
                <a:defRPr/>
              </a:pPr>
              <a:r>
                <a:rPr lang="en-US" dirty="0"/>
                <a:t>Navigate to the file you want to use and </a:t>
              </a:r>
              <a:br>
                <a:rPr lang="en-US" dirty="0"/>
              </a:br>
              <a:r>
                <a:rPr lang="en-US" dirty="0"/>
                <a:t>select “Insert”</a:t>
              </a:r>
            </a:p>
            <a:p>
              <a:pPr marL="561975" indent="-342900" fontAlgn="auto">
                <a:spcBef>
                  <a:spcPts val="0"/>
                </a:spcBef>
                <a:spcAft>
                  <a:spcPts val="600"/>
                </a:spcAft>
                <a:buFont typeface="+mj-lt"/>
                <a:buAutoNum type="arabicPeriod"/>
                <a:defRPr/>
              </a:pPr>
              <a:r>
                <a:rPr lang="en-US" dirty="0">
                  <a:solidFill>
                    <a:srgbClr val="FFFFFF"/>
                  </a:solidFill>
                </a:rPr>
                <a:t>On the “Format” tab, in the Size group, click on “Crop to Fill” in the Crop tool </a:t>
              </a:r>
              <a:r>
                <a:rPr lang="en-US" dirty="0"/>
                <a:t>and drag the image bounding box to the desired size</a:t>
              </a:r>
            </a:p>
            <a:p>
              <a:pPr marL="561975" indent="-342900" fontAlgn="auto">
                <a:spcBef>
                  <a:spcPts val="0"/>
                </a:spcBef>
                <a:spcAft>
                  <a:spcPts val="600"/>
                </a:spcAft>
                <a:buFont typeface="+mj-lt"/>
                <a:buAutoNum type="arabicPeriod"/>
                <a:defRPr/>
              </a:pPr>
              <a:r>
                <a:rPr lang="en-US" b="1" dirty="0"/>
                <a:t>DELETE THIS INSTRUCTION NOTE WHEN NOT IN USE</a:t>
              </a:r>
            </a:p>
          </p:txBody>
        </p:sp>
        <p:cxnSp>
          <p:nvCxnSpPr>
            <p:cNvPr id="6" name="Straight Connector 5"/>
            <p:cNvCxnSpPr/>
            <p:nvPr/>
          </p:nvCxnSpPr>
          <p:spPr>
            <a:xfrm flipH="1">
              <a:off x="8972550" y="2582929"/>
              <a:ext cx="273054" cy="0"/>
            </a:xfrm>
            <a:prstGeom prst="line">
              <a:avLst/>
            </a:prstGeom>
            <a:grpFill/>
            <a:ln w="19050">
              <a:solidFill>
                <a:srgbClr val="00B050"/>
              </a:solidFill>
              <a:round/>
              <a:headEnd/>
              <a:tailEnd type="triangle" w="med" len="med"/>
            </a:ln>
          </p:spPr>
        </p:cxnSp>
      </p:grpSp>
      <p:pic>
        <p:nvPicPr>
          <p:cNvPr id="93188" name="Picture Placeholder 11" descr="ph-ind-buslife-017-cropped.bmp"/>
          <p:cNvPicPr>
            <a:picLocks noGrp="1" noChangeAspect="1"/>
          </p:cNvPicPr>
          <p:nvPr>
            <p:ph type="pic" sz="quarter" idx="12"/>
          </p:nvPr>
        </p:nvPicPr>
        <p:blipFill>
          <a:blip r:embed="rId3"/>
          <a:stretch>
            <a:fillRect/>
          </a:stretch>
        </p:blipFill>
        <p:spPr>
          <a:xfrm>
            <a:off x="5715000" y="0"/>
            <a:ext cx="3429000" cy="4612105"/>
          </a:xfrm>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Theme:</a:t>
            </a:r>
            <a:endParaRPr lang="en-US" dirty="0"/>
          </a:p>
        </p:txBody>
      </p:sp>
      <p:sp>
        <p:nvSpPr>
          <p:cNvPr id="3" name="Content Placeholder 2"/>
          <p:cNvSpPr>
            <a:spLocks noGrp="1"/>
          </p:cNvSpPr>
          <p:nvPr>
            <p:ph sz="quarter" idx="12"/>
          </p:nvPr>
        </p:nvSpPr>
        <p:spPr>
          <a:xfrm>
            <a:off x="804347" y="1232864"/>
            <a:ext cx="8229600" cy="3351843"/>
          </a:xfrm>
        </p:spPr>
        <p:txBody>
          <a:bodyPr/>
          <a:lstStyle/>
          <a:p>
            <a:r>
              <a:rPr lang="en-US" dirty="0" smtClean="0"/>
              <a:t>The impact of how application code impacts system performance should never be underestimated</a:t>
            </a:r>
          </a:p>
          <a:p>
            <a:pPr lvl="1"/>
            <a:r>
              <a:rPr lang="en-US" dirty="0" smtClean="0"/>
              <a:t>This fact has been known for a long time</a:t>
            </a:r>
          </a:p>
          <a:p>
            <a:pPr lvl="1"/>
            <a:r>
              <a:rPr lang="en-US" dirty="0" smtClean="0"/>
              <a:t>It has been ignored for almost as long </a:t>
            </a:r>
          </a:p>
          <a:p>
            <a:r>
              <a:rPr lang="en-US" baseline="0" dirty="0" smtClean="0"/>
              <a:t>Educating of developers on the correct way to</a:t>
            </a:r>
            <a:r>
              <a:rPr lang="en-US" dirty="0" smtClean="0"/>
              <a:t> write code is</a:t>
            </a:r>
            <a:r>
              <a:rPr lang="en-US" baseline="0" dirty="0" smtClean="0"/>
              <a:t> a continuous</a:t>
            </a:r>
            <a:r>
              <a:rPr lang="en-US" dirty="0" smtClean="0"/>
              <a:t>, repeating</a:t>
            </a:r>
            <a:r>
              <a:rPr lang="en-US" baseline="0" dirty="0" smtClean="0"/>
              <a:t> activity</a:t>
            </a:r>
          </a:p>
          <a:p>
            <a:pPr lvl="1"/>
            <a:r>
              <a:rPr lang="en-US" dirty="0" smtClean="0"/>
              <a:t>New developers graduate every year !</a:t>
            </a:r>
            <a:endParaRPr lang="en-US" baseline="0" dirty="0" smtClean="0"/>
          </a:p>
          <a:p>
            <a:r>
              <a:rPr lang="en-US" dirty="0" smtClean="0"/>
              <a:t>Poor coding techniques combined with classic programmer bugs can render investments in the system worthless  </a:t>
            </a:r>
            <a:endParaRPr lang="en-US" baseline="0" dirty="0" smtClean="0"/>
          </a:p>
        </p:txBody>
      </p:sp>
      <p:sp>
        <p:nvSpPr>
          <p:cNvPr id="4" name="Text Placeholder 3"/>
          <p:cNvSpPr>
            <a:spLocks noGrp="1"/>
          </p:cNvSpPr>
          <p:nvPr>
            <p:ph type="body" sz="quarter" idx="13"/>
          </p:nvPr>
        </p:nvSpPr>
        <p:spPr/>
        <p:txBody>
          <a:bodyPr/>
          <a:lstStyle/>
          <a:p>
            <a:r>
              <a:rPr lang="en-US" dirty="0" smtClean="0"/>
              <a:t>How to Develop High Performance Applications</a:t>
            </a:r>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 #1</a:t>
            </a:r>
            <a:endParaRPr lang="en-US" dirty="0"/>
          </a:p>
        </p:txBody>
      </p:sp>
      <p:sp>
        <p:nvSpPr>
          <p:cNvPr id="3" name="Content Placeholder 2"/>
          <p:cNvSpPr>
            <a:spLocks noGrp="1"/>
          </p:cNvSpPr>
          <p:nvPr>
            <p:ph sz="quarter" idx="12"/>
          </p:nvPr>
        </p:nvSpPr>
        <p:spPr/>
        <p:txBody>
          <a:bodyPr/>
          <a:lstStyle/>
          <a:p>
            <a:r>
              <a:rPr lang="en-US" dirty="0" smtClean="0"/>
              <a:t>A problematic application has never met performance objectives</a:t>
            </a:r>
          </a:p>
          <a:p>
            <a:r>
              <a:rPr lang="en-US" dirty="0" smtClean="0"/>
              <a:t>Response time and throughput are poor</a:t>
            </a:r>
          </a:p>
          <a:p>
            <a:r>
              <a:rPr lang="en-US" dirty="0" smtClean="0"/>
              <a:t>Everybody blames the database </a:t>
            </a:r>
          </a:p>
          <a:p>
            <a:pPr lvl="1"/>
            <a:r>
              <a:rPr lang="en-US" dirty="0" smtClean="0"/>
              <a:t>DBA sees no real issues </a:t>
            </a:r>
          </a:p>
          <a:p>
            <a:pPr lvl="1"/>
            <a:r>
              <a:rPr lang="en-US" dirty="0" smtClean="0"/>
              <a:t>DBA suggests adding more connections to drive up workload</a:t>
            </a:r>
          </a:p>
          <a:p>
            <a:r>
              <a:rPr lang="en-US" dirty="0" smtClean="0"/>
              <a:t>The system must be able to execute a minimum of 24,000 transactions per second to survive Thanksgiving and Black Friday</a:t>
            </a:r>
          </a:p>
        </p:txBody>
      </p:sp>
      <p:sp>
        <p:nvSpPr>
          <p:cNvPr id="4" name="Text Placeholder 3"/>
          <p:cNvSpPr>
            <a:spLocks noGrp="1"/>
          </p:cNvSpPr>
          <p:nvPr>
            <p:ph type="body" sz="quarter" idx="13"/>
          </p:nvPr>
        </p:nvSpPr>
        <p:spPr/>
        <p:txBody>
          <a:bodyPr/>
          <a:lstStyle/>
          <a:p>
            <a:r>
              <a:rPr lang="en-US" dirty="0" smtClean="0"/>
              <a:t>Observations</a:t>
            </a: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Real-World Performance</a:t>
            </a:r>
            <a:endParaRPr lang="en-US" dirty="0"/>
          </a:p>
        </p:txBody>
      </p:sp>
      <p:sp>
        <p:nvSpPr>
          <p:cNvPr id="4" name="Text Placeholder 3"/>
          <p:cNvSpPr>
            <a:spLocks noGrp="1"/>
          </p:cNvSpPr>
          <p:nvPr>
            <p:ph type="body" sz="quarter" idx="13"/>
          </p:nvPr>
        </p:nvSpPr>
        <p:spPr/>
        <p:txBody>
          <a:bodyPr/>
          <a:lstStyle/>
          <a:p>
            <a:r>
              <a:rPr lang="en-US" dirty="0" smtClean="0"/>
              <a:t>Find Us on YouTube</a:t>
            </a:r>
            <a:endParaRPr lang="en-US" dirty="0"/>
          </a:p>
        </p:txBody>
      </p:sp>
      <p:pic>
        <p:nvPicPr>
          <p:cNvPr id="6" name="Content Placeholder 5" descr="YouTube.tiff"/>
          <p:cNvPicPr>
            <a:picLocks noGrp="1" noChangeAspect="1"/>
          </p:cNvPicPr>
          <p:nvPr>
            <p:ph sz="quarter" idx="12"/>
          </p:nvPr>
        </p:nvPicPr>
        <p:blipFill>
          <a:blip r:embed="rId2"/>
          <a:srcRect l="-117139" r="-117139"/>
          <a:stretch>
            <a:fillRect/>
          </a:stretch>
        </p:blipFill>
        <p:spPr>
          <a:xfrm>
            <a:off x="1" y="668420"/>
            <a:ext cx="10900178" cy="4277895"/>
          </a:xfrm>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2P1S1.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#1</a:t>
            </a:r>
            <a:endParaRPr lang="en-US" dirty="0"/>
          </a:p>
        </p:txBody>
      </p:sp>
      <p:sp>
        <p:nvSpPr>
          <p:cNvPr id="4" name="Text Placeholder 3"/>
          <p:cNvSpPr>
            <a:spLocks noGrp="1"/>
          </p:cNvSpPr>
          <p:nvPr>
            <p:ph type="body" sz="quarter" idx="13"/>
          </p:nvPr>
        </p:nvSpPr>
        <p:spPr>
          <a:xfrm>
            <a:off x="479064" y="648216"/>
            <a:ext cx="8554883" cy="304800"/>
          </a:xfrm>
        </p:spPr>
        <p:txBody>
          <a:bodyPr/>
          <a:lstStyle/>
          <a:p>
            <a:r>
              <a:rPr lang="en-US" dirty="0" smtClean="0"/>
              <a:t>Performance Data</a:t>
            </a:r>
            <a:endParaRPr lang="en-US" dirty="0"/>
          </a:p>
        </p:txBody>
      </p:sp>
      <p:sp>
        <p:nvSpPr>
          <p:cNvPr id="6" name="Rounded Rectangular Callout 5"/>
          <p:cNvSpPr/>
          <p:nvPr/>
        </p:nvSpPr>
        <p:spPr>
          <a:xfrm>
            <a:off x="230725" y="2060742"/>
            <a:ext cx="2821917" cy="758199"/>
          </a:xfrm>
          <a:prstGeom prst="wedgeRoundRectCallout">
            <a:avLst>
              <a:gd name="adj1" fmla="val 173287"/>
              <a:gd name="adj2" fmla="val -6680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Transaction rate: 300 TPS </a:t>
            </a:r>
          </a:p>
          <a:p>
            <a:r>
              <a:rPr lang="en-US" sz="1600" dirty="0" smtClean="0"/>
              <a:t>Response time: 150 ms</a:t>
            </a:r>
          </a:p>
        </p:txBody>
      </p:sp>
      <p:sp>
        <p:nvSpPr>
          <p:cNvPr id="7" name="Rounded Rectangular Callout 6"/>
          <p:cNvSpPr/>
          <p:nvPr/>
        </p:nvSpPr>
        <p:spPr>
          <a:xfrm>
            <a:off x="167631" y="3508830"/>
            <a:ext cx="2506216" cy="923469"/>
          </a:xfrm>
          <a:prstGeom prst="wedgeRoundRectCallout">
            <a:avLst>
              <a:gd name="adj1" fmla="val 268801"/>
              <a:gd name="adj2" fmla="val -2007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CPU profile shows equal system and user utilization</a:t>
            </a:r>
            <a:endParaRPr lang="en-US" sz="1600" dirty="0"/>
          </a:p>
        </p:txBody>
      </p:sp>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RW2P1S2.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#1</a:t>
            </a:r>
            <a:endParaRPr lang="en-US" dirty="0"/>
          </a:p>
        </p:txBody>
      </p:sp>
      <p:sp>
        <p:nvSpPr>
          <p:cNvPr id="4" name="Text Placeholder 3"/>
          <p:cNvSpPr>
            <a:spLocks noGrp="1"/>
          </p:cNvSpPr>
          <p:nvPr>
            <p:ph type="body" sz="quarter" idx="13"/>
          </p:nvPr>
        </p:nvSpPr>
        <p:spPr>
          <a:xfrm>
            <a:off x="523628" y="648216"/>
            <a:ext cx="8510319" cy="304800"/>
          </a:xfrm>
        </p:spPr>
        <p:txBody>
          <a:bodyPr/>
          <a:lstStyle/>
          <a:p>
            <a:r>
              <a:rPr lang="en-US" dirty="0" smtClean="0"/>
              <a:t>Performance Data</a:t>
            </a:r>
            <a:endParaRPr lang="en-US" dirty="0"/>
          </a:p>
        </p:txBody>
      </p:sp>
      <p:sp>
        <p:nvSpPr>
          <p:cNvPr id="6" name="Rounded Rectangular Callout 5"/>
          <p:cNvSpPr/>
          <p:nvPr/>
        </p:nvSpPr>
        <p:spPr>
          <a:xfrm>
            <a:off x="163879" y="1336697"/>
            <a:ext cx="2855340" cy="813895"/>
          </a:xfrm>
          <a:prstGeom prst="wedgeRoundRectCallout">
            <a:avLst>
              <a:gd name="adj1" fmla="val 172497"/>
              <a:gd name="adj2" fmla="val 1415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Transaction rate: 3,000 TPS </a:t>
            </a:r>
          </a:p>
          <a:p>
            <a:r>
              <a:rPr lang="en-US" sz="1600" dirty="0" smtClean="0"/>
              <a:t>Response time: 20 ms</a:t>
            </a:r>
          </a:p>
        </p:txBody>
      </p:sp>
      <p:sp>
        <p:nvSpPr>
          <p:cNvPr id="7" name="Rounded Rectangular Callout 6"/>
          <p:cNvSpPr/>
          <p:nvPr/>
        </p:nvSpPr>
        <p:spPr>
          <a:xfrm>
            <a:off x="0" y="3185795"/>
            <a:ext cx="2829306" cy="1071730"/>
          </a:xfrm>
          <a:prstGeom prst="wedgeRoundRectCallout">
            <a:avLst>
              <a:gd name="adj1" fmla="val 224879"/>
              <a:gd name="adj2" fmla="val -1911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Hard parsing and shared pool contention. Do we have a security issue with literals?</a:t>
            </a:r>
            <a:endParaRPr lang="en-US" sz="1600" dirty="0"/>
          </a:p>
        </p:txBody>
      </p:sp>
      <p:pic>
        <p:nvPicPr>
          <p:cNvPr id="8" name="Picture 7" descr="poison.jpg"/>
          <p:cNvPicPr>
            <a:picLocks noChangeAspect="1"/>
          </p:cNvPicPr>
          <p:nvPr/>
        </p:nvPicPr>
        <p:blipFill>
          <a:blip r:embed="rId3"/>
          <a:stretch>
            <a:fillRect/>
          </a:stretch>
        </p:blipFill>
        <p:spPr>
          <a:xfrm>
            <a:off x="1308106" y="2247392"/>
            <a:ext cx="1657335" cy="994401"/>
          </a:xfrm>
          <a:prstGeom prst="rect">
            <a:avLst/>
          </a:prstGeom>
        </p:spPr>
      </p:pic>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mtClean="0"/>
              <a:t>sqlplus</a:t>
            </a:r>
          </a:p>
        </p:txBody>
      </p:sp>
      <p:sp>
        <p:nvSpPr>
          <p:cNvPr id="37891" name="Text Box 3"/>
          <p:cNvSpPr txBox="1">
            <a:spLocks noChangeArrowheads="1"/>
          </p:cNvSpPr>
          <p:nvPr/>
        </p:nvSpPr>
        <p:spPr bwMode="auto">
          <a:xfrm>
            <a:off x="631826" y="848916"/>
            <a:ext cx="7834313" cy="569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1400" b="1">
                <a:latin typeface="Courier New" pitchFamily="49" charset="0"/>
              </a:rPr>
              <a:t>ops$tkyte%ORA11GR2&gt; create or replace procedure inj( p_date in date )</a:t>
            </a:r>
          </a:p>
          <a:p>
            <a:pPr algn="l" eaLnBrk="1" hangingPunct="1"/>
            <a:r>
              <a:rPr lang="en-US" sz="1400" b="1">
                <a:latin typeface="Courier New" pitchFamily="49" charset="0"/>
              </a:rPr>
              <a:t>  2  as</a:t>
            </a:r>
          </a:p>
          <a:p>
            <a:pPr algn="l" eaLnBrk="1" hangingPunct="1"/>
            <a:r>
              <a:rPr lang="en-US" sz="1400" b="1">
                <a:latin typeface="Courier New" pitchFamily="49" charset="0"/>
              </a:rPr>
              <a:t>  3          l_rec   all_users%rowtype;</a:t>
            </a:r>
          </a:p>
          <a:p>
            <a:pPr algn="l" eaLnBrk="1" hangingPunct="1"/>
            <a:r>
              <a:rPr lang="en-US" sz="1400" b="1">
                <a:latin typeface="Courier New" pitchFamily="49" charset="0"/>
              </a:rPr>
              <a:t>  4          c       sys_refcursor;</a:t>
            </a:r>
          </a:p>
          <a:p>
            <a:pPr algn="l" eaLnBrk="1" hangingPunct="1"/>
            <a:r>
              <a:rPr lang="en-US" sz="1400" b="1">
                <a:latin typeface="Courier New" pitchFamily="49" charset="0"/>
              </a:rPr>
              <a:t>  5          l_query long;</a:t>
            </a:r>
          </a:p>
          <a:p>
            <a:pPr algn="l" eaLnBrk="1" hangingPunct="1"/>
            <a:r>
              <a:rPr lang="en-US" sz="1400" b="1">
                <a:latin typeface="Courier New" pitchFamily="49" charset="0"/>
              </a:rPr>
              <a:t>  6  begin</a:t>
            </a:r>
          </a:p>
          <a:p>
            <a:pPr algn="l" eaLnBrk="1" hangingPunct="1"/>
            <a:r>
              <a:rPr lang="en-US" sz="1400" b="1">
                <a:latin typeface="Courier New" pitchFamily="49" charset="0"/>
              </a:rPr>
              <a:t>  7          l_query := '</a:t>
            </a:r>
          </a:p>
          <a:p>
            <a:pPr algn="l" eaLnBrk="1" hangingPunct="1"/>
            <a:r>
              <a:rPr lang="en-US" sz="1400" b="1">
                <a:latin typeface="Courier New" pitchFamily="49" charset="0"/>
              </a:rPr>
              <a:t>  8          select *</a:t>
            </a:r>
          </a:p>
          <a:p>
            <a:pPr algn="l" eaLnBrk="1" hangingPunct="1"/>
            <a:r>
              <a:rPr lang="en-US" sz="1400" b="1">
                <a:latin typeface="Courier New" pitchFamily="49" charset="0"/>
              </a:rPr>
              <a:t>  9            from all_users</a:t>
            </a:r>
          </a:p>
          <a:p>
            <a:pPr algn="l" eaLnBrk="1" hangingPunct="1"/>
            <a:r>
              <a:rPr lang="en-US" sz="1400" b="1">
                <a:solidFill>
                  <a:srgbClr val="FF0000"/>
                </a:solidFill>
                <a:latin typeface="Courier New" pitchFamily="49" charset="0"/>
              </a:rPr>
              <a:t> 10           where created = ''' ||p_date ||'''';</a:t>
            </a:r>
          </a:p>
          <a:p>
            <a:pPr algn="l" eaLnBrk="1" hangingPunct="1"/>
            <a:r>
              <a:rPr lang="en-US" sz="1400" b="1">
                <a:latin typeface="Courier New" pitchFamily="49" charset="0"/>
              </a:rPr>
              <a:t> 11  </a:t>
            </a:r>
          </a:p>
          <a:p>
            <a:pPr algn="l" eaLnBrk="1" hangingPunct="1"/>
            <a:r>
              <a:rPr lang="en-US" sz="1400" b="1">
                <a:latin typeface="Courier New" pitchFamily="49" charset="0"/>
              </a:rPr>
              <a:t> 12          dbms_output.put_line( l_query );</a:t>
            </a:r>
          </a:p>
          <a:p>
            <a:pPr algn="l" eaLnBrk="1" hangingPunct="1"/>
            <a:r>
              <a:rPr lang="en-US" sz="1400" b="1">
                <a:latin typeface="Courier New" pitchFamily="49" charset="0"/>
              </a:rPr>
              <a:t> 13          open c for l_query;</a:t>
            </a:r>
          </a:p>
          <a:p>
            <a:pPr algn="l" eaLnBrk="1" hangingPunct="1"/>
            <a:r>
              <a:rPr lang="en-US" sz="1400" b="1">
                <a:latin typeface="Courier New" pitchFamily="49" charset="0"/>
              </a:rPr>
              <a:t> 14  </a:t>
            </a:r>
          </a:p>
          <a:p>
            <a:pPr algn="l" eaLnBrk="1" hangingPunct="1"/>
            <a:r>
              <a:rPr lang="en-US" sz="1400" b="1">
                <a:latin typeface="Courier New" pitchFamily="49" charset="0"/>
              </a:rPr>
              <a:t> 15          for i in 1 .. 5</a:t>
            </a:r>
          </a:p>
          <a:p>
            <a:pPr algn="l" eaLnBrk="1" hangingPunct="1"/>
            <a:r>
              <a:rPr lang="en-US" sz="1400" b="1">
                <a:latin typeface="Courier New" pitchFamily="49" charset="0"/>
              </a:rPr>
              <a:t> 16          loop</a:t>
            </a:r>
          </a:p>
          <a:p>
            <a:pPr algn="l" eaLnBrk="1" hangingPunct="1"/>
            <a:r>
              <a:rPr lang="en-US" sz="1400" b="1">
                <a:latin typeface="Courier New" pitchFamily="49" charset="0"/>
              </a:rPr>
              <a:t> 17                  fetch c into l_rec;</a:t>
            </a:r>
          </a:p>
          <a:p>
            <a:pPr algn="l" eaLnBrk="1" hangingPunct="1"/>
            <a:r>
              <a:rPr lang="en-US" sz="1400" b="1">
                <a:latin typeface="Courier New" pitchFamily="49" charset="0"/>
              </a:rPr>
              <a:t> 18                  exit when c%notfound;</a:t>
            </a:r>
          </a:p>
          <a:p>
            <a:pPr algn="l" eaLnBrk="1" hangingPunct="1"/>
            <a:r>
              <a:rPr lang="en-US" sz="1400" b="1">
                <a:latin typeface="Courier New" pitchFamily="49" charset="0"/>
              </a:rPr>
              <a:t> 19                  dbms_output.put_line( l_rec.username || '.....' );</a:t>
            </a:r>
          </a:p>
          <a:p>
            <a:pPr algn="l" eaLnBrk="1" hangingPunct="1"/>
            <a:r>
              <a:rPr lang="en-US" sz="1400" b="1">
                <a:latin typeface="Courier New" pitchFamily="49" charset="0"/>
              </a:rPr>
              <a:t> 20          end loop;</a:t>
            </a:r>
          </a:p>
          <a:p>
            <a:pPr algn="l" eaLnBrk="1" hangingPunct="1"/>
            <a:r>
              <a:rPr lang="en-US" sz="1400" b="1">
                <a:latin typeface="Courier New" pitchFamily="49" charset="0"/>
              </a:rPr>
              <a:t> 21          close c;</a:t>
            </a:r>
          </a:p>
          <a:p>
            <a:pPr algn="l" eaLnBrk="1" hangingPunct="1"/>
            <a:r>
              <a:rPr lang="en-US" sz="1400" b="1">
                <a:latin typeface="Courier New" pitchFamily="49" charset="0"/>
              </a:rPr>
              <a:t> 22  end;</a:t>
            </a:r>
          </a:p>
          <a:p>
            <a:pPr algn="l" eaLnBrk="1" hangingPunct="1"/>
            <a:r>
              <a:rPr lang="en-US" sz="1400" b="1">
                <a:latin typeface="Courier New" pitchFamily="49" charset="0"/>
              </a:rPr>
              <a:t> 23  /</a:t>
            </a:r>
          </a:p>
          <a:p>
            <a:pPr algn="l" eaLnBrk="1" hangingPunct="1"/>
            <a:r>
              <a:rPr lang="en-US" sz="1400" b="1">
                <a:latin typeface="Courier New" pitchFamily="49" charset="0"/>
              </a:rPr>
              <a:t>Procedure created.</a:t>
            </a:r>
          </a:p>
          <a:p>
            <a:pPr algn="l" eaLnBrk="1" hangingPunct="1"/>
            <a:endParaRPr lang="en-US" sz="1400" b="1">
              <a:latin typeface="Courier New" pitchFamily="49" charset="0"/>
            </a:endParaRPr>
          </a:p>
          <a:p>
            <a:pPr algn="l" eaLnBrk="1" hangingPunct="1"/>
            <a:endParaRPr lang="en-US" sz="1400" b="1">
              <a:latin typeface="Courier New" pitchFamily="49" charset="0"/>
            </a:endParaRPr>
          </a:p>
        </p:txBody>
      </p:sp>
    </p:spTree>
    <p:extLst>
      <p:ext uri="{BB962C8B-B14F-4D97-AF65-F5344CB8AC3E}">
        <p14:creationId xmlns:p14="http://schemas.microsoft.com/office/powerpoint/2010/main" val="152344023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sqlplus</a:t>
            </a:r>
          </a:p>
        </p:txBody>
      </p:sp>
      <p:sp>
        <p:nvSpPr>
          <p:cNvPr id="38915" name="Text Box 3"/>
          <p:cNvSpPr txBox="1">
            <a:spLocks noChangeArrowheads="1"/>
          </p:cNvSpPr>
          <p:nvPr/>
        </p:nvSpPr>
        <p:spPr bwMode="auto">
          <a:xfrm>
            <a:off x="631826" y="848916"/>
            <a:ext cx="783431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1600" b="1">
                <a:latin typeface="Courier New" pitchFamily="49" charset="0"/>
              </a:rPr>
              <a:t>ops$tkyte%ORA11GR2&gt; exec inj( sysdate )</a:t>
            </a:r>
          </a:p>
          <a:p>
            <a:pPr algn="l" eaLnBrk="1" hangingPunct="1"/>
            <a:endParaRPr lang="en-US" sz="1600" b="1">
              <a:latin typeface="Courier New" pitchFamily="49" charset="0"/>
            </a:endParaRPr>
          </a:p>
          <a:p>
            <a:pPr algn="l" eaLnBrk="1" hangingPunct="1"/>
            <a:r>
              <a:rPr lang="en-US" sz="1600" b="1">
                <a:latin typeface="Courier New" pitchFamily="49" charset="0"/>
              </a:rPr>
              <a:t>        select *</a:t>
            </a:r>
          </a:p>
          <a:p>
            <a:pPr algn="l" eaLnBrk="1" hangingPunct="1"/>
            <a:r>
              <a:rPr lang="en-US" sz="1600" b="1">
                <a:latin typeface="Courier New" pitchFamily="49" charset="0"/>
              </a:rPr>
              <a:t>          from all_users</a:t>
            </a:r>
          </a:p>
          <a:p>
            <a:pPr algn="l" eaLnBrk="1" hangingPunct="1"/>
            <a:r>
              <a:rPr lang="en-US" sz="1600" b="1">
                <a:latin typeface="Courier New" pitchFamily="49" charset="0"/>
              </a:rPr>
              <a:t>         where created = '25-OCT-10'</a:t>
            </a:r>
          </a:p>
          <a:p>
            <a:pPr algn="l" eaLnBrk="1" hangingPunct="1"/>
            <a:endParaRPr lang="en-US" sz="1600" b="1">
              <a:latin typeface="Courier New" pitchFamily="49" charset="0"/>
            </a:endParaRPr>
          </a:p>
          <a:p>
            <a:pPr algn="l" eaLnBrk="1" hangingPunct="1"/>
            <a:r>
              <a:rPr lang="en-US" sz="1600" b="1">
                <a:latin typeface="Courier New" pitchFamily="49" charset="0"/>
              </a:rPr>
              <a:t>PL/SQL procedure successfully completed.</a:t>
            </a:r>
          </a:p>
          <a:p>
            <a:pPr algn="l" eaLnBrk="1" hangingPunct="1"/>
            <a:endParaRPr lang="en-US" sz="1600" b="1">
              <a:latin typeface="Courier New" pitchFamily="49" charset="0"/>
            </a:endParaRPr>
          </a:p>
          <a:p>
            <a:pPr algn="l" eaLnBrk="1" hangingPunct="1"/>
            <a:endParaRPr lang="en-US" sz="1600" b="1">
              <a:latin typeface="Courier New" pitchFamily="49" charset="0"/>
            </a:endParaRPr>
          </a:p>
        </p:txBody>
      </p:sp>
    </p:spTree>
    <p:extLst>
      <p:ext uri="{BB962C8B-B14F-4D97-AF65-F5344CB8AC3E}">
        <p14:creationId xmlns:p14="http://schemas.microsoft.com/office/powerpoint/2010/main" val="328931542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sqlplus</a:t>
            </a:r>
          </a:p>
        </p:txBody>
      </p:sp>
      <p:sp>
        <p:nvSpPr>
          <p:cNvPr id="39939" name="Text Box 3"/>
          <p:cNvSpPr txBox="1">
            <a:spLocks noChangeArrowheads="1"/>
          </p:cNvSpPr>
          <p:nvPr/>
        </p:nvSpPr>
        <p:spPr bwMode="auto">
          <a:xfrm>
            <a:off x="631826" y="848916"/>
            <a:ext cx="783431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1600" b="1">
                <a:latin typeface="Courier New" pitchFamily="49" charset="0"/>
              </a:rPr>
              <a:t>ops$tkyte%ORA11GR2&gt; alter session set</a:t>
            </a:r>
          </a:p>
          <a:p>
            <a:pPr algn="l" eaLnBrk="1" hangingPunct="1"/>
            <a:r>
              <a:rPr lang="en-US" sz="1600" b="1">
                <a:latin typeface="Courier New" pitchFamily="49" charset="0"/>
              </a:rPr>
              <a:t>  2  nls_date_format = </a:t>
            </a:r>
            <a:r>
              <a:rPr lang="en-US" sz="1600" b="1">
                <a:solidFill>
                  <a:srgbClr val="FF0000"/>
                </a:solidFill>
                <a:latin typeface="Courier New" pitchFamily="49" charset="0"/>
              </a:rPr>
              <a:t>'dd-mon-yyyy"'' or ''a'' = ''a"';</a:t>
            </a:r>
          </a:p>
          <a:p>
            <a:pPr algn="l" eaLnBrk="1" hangingPunct="1"/>
            <a:endParaRPr lang="en-US" sz="1600" b="1">
              <a:latin typeface="Courier New" pitchFamily="49" charset="0"/>
            </a:endParaRPr>
          </a:p>
          <a:p>
            <a:pPr algn="l" eaLnBrk="1" hangingPunct="1"/>
            <a:r>
              <a:rPr lang="en-US" sz="1600" b="1">
                <a:latin typeface="Courier New" pitchFamily="49" charset="0"/>
              </a:rPr>
              <a:t>Session altered.</a:t>
            </a:r>
          </a:p>
          <a:p>
            <a:pPr algn="l" eaLnBrk="1" hangingPunct="1"/>
            <a:endParaRPr lang="en-US" sz="1600" b="1">
              <a:latin typeface="Courier New" pitchFamily="49" charset="0"/>
            </a:endParaRPr>
          </a:p>
          <a:p>
            <a:pPr algn="l" eaLnBrk="1" hangingPunct="1"/>
            <a:endParaRPr lang="en-US" sz="1600" b="1">
              <a:latin typeface="Courier New" pitchFamily="49" charset="0"/>
            </a:endParaRPr>
          </a:p>
        </p:txBody>
      </p:sp>
    </p:spTree>
    <p:extLst>
      <p:ext uri="{BB962C8B-B14F-4D97-AF65-F5344CB8AC3E}">
        <p14:creationId xmlns:p14="http://schemas.microsoft.com/office/powerpoint/2010/main" val="58244615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sqlplus</a:t>
            </a:r>
          </a:p>
        </p:txBody>
      </p:sp>
      <p:sp>
        <p:nvSpPr>
          <p:cNvPr id="40963" name="Text Box 3"/>
          <p:cNvSpPr txBox="1">
            <a:spLocks noChangeArrowheads="1"/>
          </p:cNvSpPr>
          <p:nvPr/>
        </p:nvSpPr>
        <p:spPr bwMode="auto">
          <a:xfrm>
            <a:off x="631826" y="848916"/>
            <a:ext cx="7834313"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algn="ctr" eaLnBrk="0" fontAlgn="base" hangingPunct="0">
              <a:spcBef>
                <a:spcPct val="0"/>
              </a:spcBef>
              <a:spcAft>
                <a:spcPct val="0"/>
              </a:spcAft>
              <a:defRPr sz="2800">
                <a:solidFill>
                  <a:schemeClr val="tx1"/>
                </a:solidFill>
                <a:latin typeface="Arial" charset="0"/>
              </a:defRPr>
            </a:lvl6pPr>
            <a:lvl7pPr marL="2971800" indent="-228600" algn="ctr" eaLnBrk="0" fontAlgn="base" hangingPunct="0">
              <a:spcBef>
                <a:spcPct val="0"/>
              </a:spcBef>
              <a:spcAft>
                <a:spcPct val="0"/>
              </a:spcAft>
              <a:defRPr sz="2800">
                <a:solidFill>
                  <a:schemeClr val="tx1"/>
                </a:solidFill>
                <a:latin typeface="Arial" charset="0"/>
              </a:defRPr>
            </a:lvl7pPr>
            <a:lvl8pPr marL="3429000" indent="-228600" algn="ctr" eaLnBrk="0" fontAlgn="base" hangingPunct="0">
              <a:spcBef>
                <a:spcPct val="0"/>
              </a:spcBef>
              <a:spcAft>
                <a:spcPct val="0"/>
              </a:spcAft>
              <a:defRPr sz="2800">
                <a:solidFill>
                  <a:schemeClr val="tx1"/>
                </a:solidFill>
                <a:latin typeface="Arial" charset="0"/>
              </a:defRPr>
            </a:lvl8pPr>
            <a:lvl9pPr marL="3886200" indent="-228600" algn="ctr" eaLnBrk="0" fontAlgn="base" hangingPunct="0">
              <a:spcBef>
                <a:spcPct val="0"/>
              </a:spcBef>
              <a:spcAft>
                <a:spcPct val="0"/>
              </a:spcAft>
              <a:defRPr sz="2800">
                <a:solidFill>
                  <a:schemeClr val="tx1"/>
                </a:solidFill>
                <a:latin typeface="Arial" charset="0"/>
              </a:defRPr>
            </a:lvl9pPr>
          </a:lstStyle>
          <a:p>
            <a:pPr algn="l" eaLnBrk="1" hangingPunct="1"/>
            <a:r>
              <a:rPr lang="en-US" sz="1600" b="1">
                <a:latin typeface="Courier New" pitchFamily="49" charset="0"/>
              </a:rPr>
              <a:t>ops$tkyte%ORA11GR2&gt; exec inj( sysdate )</a:t>
            </a:r>
          </a:p>
          <a:p>
            <a:pPr algn="l" eaLnBrk="1" hangingPunct="1"/>
            <a:endParaRPr lang="en-US" sz="1600" b="1">
              <a:latin typeface="Courier New" pitchFamily="49" charset="0"/>
            </a:endParaRPr>
          </a:p>
          <a:p>
            <a:pPr algn="l" eaLnBrk="1" hangingPunct="1"/>
            <a:r>
              <a:rPr lang="en-US" sz="1600" b="1">
                <a:latin typeface="Courier New" pitchFamily="49" charset="0"/>
              </a:rPr>
              <a:t>        select *</a:t>
            </a:r>
          </a:p>
          <a:p>
            <a:pPr algn="l" eaLnBrk="1" hangingPunct="1"/>
            <a:r>
              <a:rPr lang="en-US" sz="1600" b="1">
                <a:latin typeface="Courier New" pitchFamily="49" charset="0"/>
              </a:rPr>
              <a:t>          from all_users</a:t>
            </a:r>
          </a:p>
          <a:p>
            <a:pPr algn="l" eaLnBrk="1" hangingPunct="1"/>
            <a:r>
              <a:rPr lang="en-US" sz="1600" b="1">
                <a:latin typeface="Courier New" pitchFamily="49" charset="0"/>
              </a:rPr>
              <a:t>         </a:t>
            </a:r>
            <a:r>
              <a:rPr lang="en-US" sz="1600" b="1">
                <a:solidFill>
                  <a:srgbClr val="FF0000"/>
                </a:solidFill>
                <a:latin typeface="Courier New" pitchFamily="49" charset="0"/>
              </a:rPr>
              <a:t>where created = '25-oct-2010' or 'a' = 'a'</a:t>
            </a:r>
          </a:p>
          <a:p>
            <a:pPr algn="l" eaLnBrk="1" hangingPunct="1"/>
            <a:r>
              <a:rPr lang="en-US" sz="1600" b="1">
                <a:latin typeface="Courier New" pitchFamily="49" charset="0"/>
              </a:rPr>
              <a:t>C.....</a:t>
            </a:r>
          </a:p>
          <a:p>
            <a:pPr algn="l" eaLnBrk="1" hangingPunct="1"/>
            <a:r>
              <a:rPr lang="en-US" sz="1600" b="1">
                <a:latin typeface="Courier New" pitchFamily="49" charset="0"/>
              </a:rPr>
              <a:t>B.....</a:t>
            </a:r>
          </a:p>
          <a:p>
            <a:pPr algn="l" eaLnBrk="1" hangingPunct="1"/>
            <a:r>
              <a:rPr lang="en-US" sz="1600" b="1">
                <a:latin typeface="Courier New" pitchFamily="49" charset="0"/>
              </a:rPr>
              <a:t>A.....</a:t>
            </a:r>
          </a:p>
          <a:p>
            <a:pPr algn="l" eaLnBrk="1" hangingPunct="1"/>
            <a:r>
              <a:rPr lang="en-US" sz="1600" b="1">
                <a:latin typeface="Courier New" pitchFamily="49" charset="0"/>
              </a:rPr>
              <a:t>FB_DEMO.....</a:t>
            </a:r>
          </a:p>
          <a:p>
            <a:pPr algn="l" eaLnBrk="1" hangingPunct="1"/>
            <a:r>
              <a:rPr lang="en-US" sz="1600" b="1">
                <a:latin typeface="Courier New" pitchFamily="49" charset="0"/>
              </a:rPr>
              <a:t>BIG_TABLE.....</a:t>
            </a:r>
          </a:p>
          <a:p>
            <a:pPr algn="l" eaLnBrk="1" hangingPunct="1"/>
            <a:endParaRPr lang="en-US" sz="1600" b="1">
              <a:latin typeface="Courier New" pitchFamily="49" charset="0"/>
            </a:endParaRPr>
          </a:p>
          <a:p>
            <a:pPr algn="l" eaLnBrk="1" hangingPunct="1"/>
            <a:r>
              <a:rPr lang="en-US" sz="1600" b="1">
                <a:latin typeface="Courier New" pitchFamily="49" charset="0"/>
              </a:rPr>
              <a:t>PL/SQL procedure successfully completed.</a:t>
            </a:r>
          </a:p>
          <a:p>
            <a:pPr algn="l" eaLnBrk="1" hangingPunct="1"/>
            <a:endParaRPr lang="en-US" sz="1600" b="1">
              <a:latin typeface="Courier New" pitchFamily="49" charset="0"/>
            </a:endParaRPr>
          </a:p>
          <a:p>
            <a:pPr algn="l" eaLnBrk="1" hangingPunct="1"/>
            <a:endParaRPr lang="en-US" sz="1600" b="1">
              <a:latin typeface="Courier New" pitchFamily="49" charset="0"/>
            </a:endParaRPr>
          </a:p>
        </p:txBody>
      </p:sp>
    </p:spTree>
    <p:extLst>
      <p:ext uri="{BB962C8B-B14F-4D97-AF65-F5344CB8AC3E}">
        <p14:creationId xmlns:p14="http://schemas.microsoft.com/office/powerpoint/2010/main" val="60993448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2P1S3.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#1</a:t>
            </a:r>
            <a:endParaRPr lang="en-US" dirty="0"/>
          </a:p>
        </p:txBody>
      </p:sp>
      <p:sp>
        <p:nvSpPr>
          <p:cNvPr id="4" name="Text Placeholder 3"/>
          <p:cNvSpPr>
            <a:spLocks noGrp="1"/>
          </p:cNvSpPr>
          <p:nvPr>
            <p:ph type="body" sz="quarter" idx="13"/>
          </p:nvPr>
        </p:nvSpPr>
        <p:spPr>
          <a:xfrm>
            <a:off x="523628" y="648216"/>
            <a:ext cx="8510319" cy="304800"/>
          </a:xfrm>
        </p:spPr>
        <p:txBody>
          <a:bodyPr/>
          <a:lstStyle/>
          <a:p>
            <a:r>
              <a:rPr lang="en-US" dirty="0" smtClean="0"/>
              <a:t>Performance Data</a:t>
            </a:r>
            <a:endParaRPr lang="en-US" dirty="0"/>
          </a:p>
        </p:txBody>
      </p:sp>
      <p:sp>
        <p:nvSpPr>
          <p:cNvPr id="6" name="Rounded Rectangular Callout 5"/>
          <p:cNvSpPr/>
          <p:nvPr/>
        </p:nvSpPr>
        <p:spPr>
          <a:xfrm>
            <a:off x="163879" y="2016185"/>
            <a:ext cx="2966750" cy="735921"/>
          </a:xfrm>
          <a:prstGeom prst="wedgeRoundRectCallout">
            <a:avLst>
              <a:gd name="adj1" fmla="val 177379"/>
              <a:gd name="adj2" fmla="val -13078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Transaction rate: 25,000 TPS </a:t>
            </a:r>
          </a:p>
          <a:p>
            <a:r>
              <a:rPr lang="en-US" sz="1600" dirty="0" smtClean="0"/>
              <a:t>Response time: 1 ms</a:t>
            </a:r>
          </a:p>
        </p:txBody>
      </p:sp>
      <p:sp>
        <p:nvSpPr>
          <p:cNvPr id="7" name="Rounded Rectangular Callout 6"/>
          <p:cNvSpPr/>
          <p:nvPr/>
        </p:nvSpPr>
        <p:spPr>
          <a:xfrm>
            <a:off x="167632" y="3560962"/>
            <a:ext cx="2394806" cy="871338"/>
          </a:xfrm>
          <a:prstGeom prst="wedgeRoundRectCallout">
            <a:avLst>
              <a:gd name="adj1" fmla="val 239254"/>
              <a:gd name="adj2" fmla="val -5295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No contention and no parsing. CPU is well utilized.</a:t>
            </a:r>
            <a:endParaRPr lang="en-US" sz="1600" dirty="0"/>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RW2P1S4.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#1</a:t>
            </a:r>
            <a:endParaRPr lang="en-US" dirty="0"/>
          </a:p>
        </p:txBody>
      </p:sp>
      <p:sp>
        <p:nvSpPr>
          <p:cNvPr id="4" name="Text Placeholder 3"/>
          <p:cNvSpPr>
            <a:spLocks noGrp="1"/>
          </p:cNvSpPr>
          <p:nvPr>
            <p:ph type="body" sz="quarter" idx="13"/>
          </p:nvPr>
        </p:nvSpPr>
        <p:spPr>
          <a:xfrm>
            <a:off x="557051" y="648216"/>
            <a:ext cx="8476896" cy="304800"/>
          </a:xfrm>
        </p:spPr>
        <p:txBody>
          <a:bodyPr/>
          <a:lstStyle/>
          <a:p>
            <a:r>
              <a:rPr lang="en-US" dirty="0" smtClean="0"/>
              <a:t>Performance Data</a:t>
            </a:r>
            <a:endParaRPr lang="en-US" dirty="0"/>
          </a:p>
        </p:txBody>
      </p:sp>
      <p:sp>
        <p:nvSpPr>
          <p:cNvPr id="6" name="Rounded Rectangular Callout 5"/>
          <p:cNvSpPr/>
          <p:nvPr/>
        </p:nvSpPr>
        <p:spPr>
          <a:xfrm>
            <a:off x="186161" y="1882516"/>
            <a:ext cx="2966750" cy="791616"/>
          </a:xfrm>
          <a:prstGeom prst="wedgeRoundRectCallout">
            <a:avLst>
              <a:gd name="adj1" fmla="val 173999"/>
              <a:gd name="adj2" fmla="val -14294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Transaction rate:  34,000 TPS Response time: 1 ms</a:t>
            </a:r>
          </a:p>
        </p:txBody>
      </p:sp>
      <p:sp>
        <p:nvSpPr>
          <p:cNvPr id="7" name="Rounded Rectangular Callout 6"/>
          <p:cNvSpPr/>
          <p:nvPr/>
        </p:nvSpPr>
        <p:spPr>
          <a:xfrm>
            <a:off x="189913" y="3096680"/>
            <a:ext cx="2651049" cy="934609"/>
          </a:xfrm>
          <a:prstGeom prst="wedgeRoundRectCallout">
            <a:avLst>
              <a:gd name="adj1" fmla="val 224590"/>
              <a:gd name="adj2" fmla="val -849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No contention, no parsing, CPU well utilized due higher transaction rate</a:t>
            </a:r>
            <a:endParaRPr lang="en-US" sz="1600" dirty="0"/>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 #1</a:t>
            </a:r>
            <a:endParaRPr lang="en-US" dirty="0"/>
          </a:p>
        </p:txBody>
      </p:sp>
      <p:sp>
        <p:nvSpPr>
          <p:cNvPr id="4" name="Text Placeholder 3"/>
          <p:cNvSpPr>
            <a:spLocks noGrp="1"/>
          </p:cNvSpPr>
          <p:nvPr>
            <p:ph type="body" sz="quarter" idx="13"/>
          </p:nvPr>
        </p:nvSpPr>
        <p:spPr/>
        <p:txBody>
          <a:bodyPr/>
          <a:lstStyle/>
          <a:p>
            <a:r>
              <a:rPr lang="en-US" dirty="0" smtClean="0"/>
              <a:t>Incorrect Use of Sessions and Cursors</a:t>
            </a:r>
          </a:p>
        </p:txBody>
      </p:sp>
      <p:graphicFrame>
        <p:nvGraphicFramePr>
          <p:cNvPr id="6" name="Chart 5"/>
          <p:cNvGraphicFramePr/>
          <p:nvPr/>
        </p:nvGraphicFramePr>
        <p:xfrm>
          <a:off x="946150" y="952500"/>
          <a:ext cx="7524750" cy="35687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Bad Performance</a:t>
            </a:r>
            <a:r>
              <a:rPr lang="en-US" baseline="0" dirty="0" smtClean="0"/>
              <a:t> #2</a:t>
            </a:r>
            <a:endParaRPr lang="en-US" dirty="0"/>
          </a:p>
        </p:txBody>
      </p:sp>
      <p:sp>
        <p:nvSpPr>
          <p:cNvPr id="3" name="Content Placeholder 2"/>
          <p:cNvSpPr>
            <a:spLocks noGrp="1"/>
          </p:cNvSpPr>
          <p:nvPr>
            <p:ph sz="quarter" idx="12"/>
          </p:nvPr>
        </p:nvSpPr>
        <p:spPr>
          <a:xfrm>
            <a:off x="759783" y="1366153"/>
            <a:ext cx="8229600" cy="3062606"/>
          </a:xfrm>
        </p:spPr>
        <p:txBody>
          <a:bodyPr/>
          <a:lstStyle/>
          <a:p>
            <a:r>
              <a:rPr lang="en-US" dirty="0" smtClean="0"/>
              <a:t>Both the development</a:t>
            </a:r>
            <a:r>
              <a:rPr lang="en-US" baseline="0" dirty="0" smtClean="0"/>
              <a:t> and DBA teams are confused.  </a:t>
            </a:r>
          </a:p>
          <a:p>
            <a:pPr lvl="1"/>
            <a:r>
              <a:rPr lang="en-US" baseline="0" dirty="0" smtClean="0"/>
              <a:t>Performance in the development and test </a:t>
            </a:r>
            <a:r>
              <a:rPr lang="en-US" dirty="0" smtClean="0"/>
              <a:t>s</a:t>
            </a:r>
            <a:r>
              <a:rPr lang="en-US" baseline="0" dirty="0" smtClean="0"/>
              <a:t>ystems is </a:t>
            </a:r>
            <a:r>
              <a:rPr lang="en-US" dirty="0" smtClean="0"/>
              <a:t>as anticipated</a:t>
            </a:r>
            <a:endParaRPr lang="en-US" baseline="0" dirty="0" smtClean="0"/>
          </a:p>
          <a:p>
            <a:pPr lvl="1"/>
            <a:r>
              <a:rPr lang="en-US" baseline="0" dirty="0" smtClean="0"/>
              <a:t>Performance in production is nowhere near level of </a:t>
            </a:r>
            <a:r>
              <a:rPr lang="en-US" dirty="0" smtClean="0"/>
              <a:t>test system</a:t>
            </a:r>
          </a:p>
          <a:p>
            <a:pPr lvl="1"/>
            <a:r>
              <a:rPr lang="en-US" dirty="0" err="1" smtClean="0"/>
              <a:t>DBAs</a:t>
            </a:r>
            <a:r>
              <a:rPr lang="en-US" dirty="0" smtClean="0"/>
              <a:t> see shared pool contention but have coded diligently to ensure no parsing</a:t>
            </a:r>
          </a:p>
          <a:p>
            <a:pPr lvl="1"/>
            <a:r>
              <a:rPr lang="en-US" dirty="0" smtClean="0"/>
              <a:t>Development has confirmed the same code is running in both test and production</a:t>
            </a:r>
            <a:endParaRPr lang="en-US" dirty="0"/>
          </a:p>
        </p:txBody>
      </p:sp>
      <p:sp>
        <p:nvSpPr>
          <p:cNvPr id="4" name="Text Placeholder 3"/>
          <p:cNvSpPr>
            <a:spLocks noGrp="1"/>
          </p:cNvSpPr>
          <p:nvPr>
            <p:ph type="body" sz="quarter" idx="13"/>
          </p:nvPr>
        </p:nvSpPr>
        <p:spPr/>
        <p:txBody>
          <a:bodyPr/>
          <a:lstStyle/>
          <a:p>
            <a:r>
              <a:rPr lang="en-US" dirty="0" smtClean="0"/>
              <a:t>Observations</a:t>
            </a:r>
            <a:endParaRPr lang="en-US" dirty="0"/>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Performance</a:t>
            </a:r>
            <a:endParaRPr lang="en-US" dirty="0"/>
          </a:p>
        </p:txBody>
      </p:sp>
      <p:sp>
        <p:nvSpPr>
          <p:cNvPr id="4" name="Text Placeholder 3"/>
          <p:cNvSpPr>
            <a:spLocks noGrp="1"/>
          </p:cNvSpPr>
          <p:nvPr>
            <p:ph type="body" sz="quarter" idx="13"/>
          </p:nvPr>
        </p:nvSpPr>
        <p:spPr/>
        <p:txBody>
          <a:bodyPr/>
          <a:lstStyle/>
          <a:p>
            <a:r>
              <a:rPr lang="en-US" dirty="0" smtClean="0"/>
              <a:t>Find Us On The Road</a:t>
            </a:r>
            <a:endParaRPr lang="en-US" baseline="0" dirty="0" smtClean="0"/>
          </a:p>
        </p:txBody>
      </p:sp>
      <p:pic>
        <p:nvPicPr>
          <p:cNvPr id="6" name="Content Placeholder 5" descr="rocks.jpg"/>
          <p:cNvPicPr>
            <a:picLocks noGrp="1" noChangeAspect="1"/>
          </p:cNvPicPr>
          <p:nvPr>
            <p:ph sz="quarter" idx="12"/>
          </p:nvPr>
        </p:nvPicPr>
        <p:blipFill>
          <a:blip r:embed="rId2"/>
          <a:srcRect l="-1189" r="-1189"/>
          <a:stretch>
            <a:fillRect/>
          </a:stretch>
        </p:blipFill>
        <p:spPr>
          <a:xfrm>
            <a:off x="635013" y="1064903"/>
            <a:ext cx="6705586" cy="1254964"/>
          </a:xfrm>
        </p:spPr>
      </p:pic>
      <p:sp>
        <p:nvSpPr>
          <p:cNvPr id="7" name="TextBox 6"/>
          <p:cNvSpPr txBox="1"/>
          <p:nvPr/>
        </p:nvSpPr>
        <p:spPr>
          <a:xfrm>
            <a:off x="1523998" y="2463801"/>
            <a:ext cx="4521202" cy="2431435"/>
          </a:xfrm>
          <a:prstGeom prst="rect">
            <a:avLst/>
          </a:prstGeom>
          <a:noFill/>
        </p:spPr>
        <p:txBody>
          <a:bodyPr wrap="square" rtlCol="0">
            <a:spAutoFit/>
          </a:bodyPr>
          <a:lstStyle/>
          <a:p>
            <a:r>
              <a:rPr lang="en-US" sz="1200" b="1" dirty="0" smtClean="0">
                <a:solidFill>
                  <a:srgbClr val="FF0000"/>
                </a:solidFill>
              </a:rPr>
              <a:t>Tour Dates:</a:t>
            </a:r>
          </a:p>
          <a:p>
            <a:endParaRPr lang="en-US" sz="1200" dirty="0" smtClean="0">
              <a:solidFill>
                <a:schemeClr val="tx2"/>
              </a:solidFill>
            </a:endParaRPr>
          </a:p>
          <a:p>
            <a:r>
              <a:rPr lang="en-US" sz="1200" b="1" dirty="0" smtClean="0">
                <a:solidFill>
                  <a:srgbClr val="FF0000"/>
                </a:solidFill>
              </a:rPr>
              <a:t>2012</a:t>
            </a:r>
          </a:p>
          <a:p>
            <a:r>
              <a:rPr lang="en-US" sz="1200" dirty="0" smtClean="0">
                <a:solidFill>
                  <a:schemeClr val="tx2"/>
                </a:solidFill>
              </a:rPr>
              <a:t>31</a:t>
            </a:r>
            <a:r>
              <a:rPr lang="en-US" sz="1200" baseline="30000" dirty="0" smtClean="0">
                <a:solidFill>
                  <a:schemeClr val="tx2"/>
                </a:solidFill>
              </a:rPr>
              <a:t>st</a:t>
            </a:r>
            <a:r>
              <a:rPr lang="en-US" sz="1200" dirty="0" smtClean="0">
                <a:solidFill>
                  <a:schemeClr val="tx2"/>
                </a:solidFill>
              </a:rPr>
              <a:t> October		Perth Australia</a:t>
            </a:r>
          </a:p>
          <a:p>
            <a:r>
              <a:rPr lang="en-US" sz="1200" dirty="0" smtClean="0">
                <a:solidFill>
                  <a:schemeClr val="tx2"/>
                </a:solidFill>
              </a:rPr>
              <a:t>2</a:t>
            </a:r>
            <a:r>
              <a:rPr lang="en-US" sz="1200" baseline="30000" dirty="0" smtClean="0">
                <a:solidFill>
                  <a:schemeClr val="tx2"/>
                </a:solidFill>
              </a:rPr>
              <a:t>nd</a:t>
            </a:r>
            <a:r>
              <a:rPr lang="en-US" sz="1200" dirty="0" smtClean="0">
                <a:solidFill>
                  <a:schemeClr val="tx2"/>
                </a:solidFill>
              </a:rPr>
              <a:t> November	Bangalore India</a:t>
            </a:r>
          </a:p>
          <a:p>
            <a:endParaRPr lang="en-US" sz="1200" dirty="0" smtClean="0">
              <a:solidFill>
                <a:schemeClr val="tx2"/>
              </a:solidFill>
            </a:endParaRPr>
          </a:p>
          <a:p>
            <a:r>
              <a:rPr lang="en-US" sz="1200" b="1" dirty="0" smtClean="0">
                <a:solidFill>
                  <a:srgbClr val="FF0000"/>
                </a:solidFill>
              </a:rPr>
              <a:t>2013</a:t>
            </a:r>
          </a:p>
          <a:p>
            <a:r>
              <a:rPr lang="en-US" sz="1200" dirty="0" smtClean="0">
                <a:solidFill>
                  <a:schemeClr val="tx2"/>
                </a:solidFill>
              </a:rPr>
              <a:t>18</a:t>
            </a:r>
            <a:r>
              <a:rPr lang="en-US" sz="1200" baseline="30000" dirty="0" smtClean="0">
                <a:solidFill>
                  <a:schemeClr val="tx2"/>
                </a:solidFill>
              </a:rPr>
              <a:t>th</a:t>
            </a:r>
            <a:r>
              <a:rPr lang="en-US" sz="1200" dirty="0" smtClean="0">
                <a:solidFill>
                  <a:schemeClr val="tx2"/>
                </a:solidFill>
              </a:rPr>
              <a:t> March		Wellington New Zealand</a:t>
            </a:r>
          </a:p>
          <a:p>
            <a:r>
              <a:rPr lang="en-US" sz="1200" dirty="0" smtClean="0">
                <a:solidFill>
                  <a:schemeClr val="tx2"/>
                </a:solidFill>
              </a:rPr>
              <a:t>19</a:t>
            </a:r>
            <a:r>
              <a:rPr lang="en-US" sz="1200" baseline="30000" dirty="0" smtClean="0">
                <a:solidFill>
                  <a:schemeClr val="tx2"/>
                </a:solidFill>
              </a:rPr>
              <a:t>th</a:t>
            </a:r>
            <a:r>
              <a:rPr lang="en-US" sz="1200" dirty="0" smtClean="0">
                <a:solidFill>
                  <a:schemeClr val="tx2"/>
                </a:solidFill>
              </a:rPr>
              <a:t> March		Melbourne Australia</a:t>
            </a:r>
          </a:p>
          <a:p>
            <a:r>
              <a:rPr lang="en-US" sz="1200" dirty="0" smtClean="0">
                <a:solidFill>
                  <a:schemeClr val="tx2"/>
                </a:solidFill>
              </a:rPr>
              <a:t>2</a:t>
            </a:r>
            <a:r>
              <a:rPr lang="en-US" sz="1200" baseline="30000" dirty="0" smtClean="0">
                <a:solidFill>
                  <a:schemeClr val="tx2"/>
                </a:solidFill>
              </a:rPr>
              <a:t>nd</a:t>
            </a:r>
            <a:r>
              <a:rPr lang="en-US" sz="1200" dirty="0" smtClean="0">
                <a:solidFill>
                  <a:schemeClr val="tx2"/>
                </a:solidFill>
              </a:rPr>
              <a:t> April 		Rio de Janeiro Brazil</a:t>
            </a:r>
          </a:p>
          <a:p>
            <a:r>
              <a:rPr lang="en-US" sz="1200" dirty="0" smtClean="0">
                <a:solidFill>
                  <a:schemeClr val="tx2"/>
                </a:solidFill>
              </a:rPr>
              <a:t>4</a:t>
            </a:r>
            <a:r>
              <a:rPr lang="en-US" sz="1200" baseline="30000" dirty="0" smtClean="0">
                <a:solidFill>
                  <a:schemeClr val="tx2"/>
                </a:solidFill>
              </a:rPr>
              <a:t>th</a:t>
            </a:r>
            <a:r>
              <a:rPr lang="en-US" sz="1200" dirty="0" smtClean="0">
                <a:solidFill>
                  <a:schemeClr val="tx2"/>
                </a:solidFill>
              </a:rPr>
              <a:t> April		Santiago Chile</a:t>
            </a:r>
          </a:p>
          <a:p>
            <a:endParaRPr lang="en-US" sz="2000" dirty="0" smtClean="0">
              <a:solidFill>
                <a:schemeClr val="tx2"/>
              </a:solidFill>
            </a:endParaRPr>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2P2S1.tiff"/>
          <p:cNvPicPr>
            <a:picLocks noChangeAspect="1"/>
          </p:cNvPicPr>
          <p:nvPr/>
        </p:nvPicPr>
        <p:blipFill>
          <a:blip r:embed="rId2"/>
          <a:stretch>
            <a:fillRect/>
          </a:stretch>
        </p:blipFill>
        <p:spPr>
          <a:xfrm>
            <a:off x="2743200" y="676656"/>
            <a:ext cx="5959856" cy="3733800"/>
          </a:xfrm>
          <a:prstGeom prst="rect">
            <a:avLst/>
          </a:prstGeom>
        </p:spPr>
      </p:pic>
      <p:sp>
        <p:nvSpPr>
          <p:cNvPr id="2" name="Title 1"/>
          <p:cNvSpPr>
            <a:spLocks noGrp="1"/>
          </p:cNvSpPr>
          <p:nvPr>
            <p:ph type="title"/>
          </p:nvPr>
        </p:nvSpPr>
        <p:spPr/>
        <p:txBody>
          <a:bodyPr/>
          <a:lstStyle/>
          <a:p>
            <a:r>
              <a:rPr lang="en-US" dirty="0" smtClean="0"/>
              <a:t>Bad Performance #2</a:t>
            </a:r>
            <a:endParaRPr lang="en-US" dirty="0"/>
          </a:p>
        </p:txBody>
      </p:sp>
      <p:sp>
        <p:nvSpPr>
          <p:cNvPr id="4" name="Text Placeholder 3"/>
          <p:cNvSpPr>
            <a:spLocks noGrp="1"/>
          </p:cNvSpPr>
          <p:nvPr>
            <p:ph type="body" sz="quarter" idx="13"/>
          </p:nvPr>
        </p:nvSpPr>
        <p:spPr>
          <a:xfrm>
            <a:off x="490205" y="648216"/>
            <a:ext cx="8543742" cy="304800"/>
          </a:xfrm>
        </p:spPr>
        <p:txBody>
          <a:bodyPr/>
          <a:lstStyle/>
          <a:p>
            <a:r>
              <a:rPr lang="en-US" dirty="0" smtClean="0"/>
              <a:t>Performance Data</a:t>
            </a:r>
            <a:endParaRPr lang="en-US" dirty="0"/>
          </a:p>
        </p:txBody>
      </p:sp>
      <p:sp>
        <p:nvSpPr>
          <p:cNvPr id="6" name="Rounded Rectangular Callout 5"/>
          <p:cNvSpPr/>
          <p:nvPr/>
        </p:nvSpPr>
        <p:spPr>
          <a:xfrm>
            <a:off x="163879" y="1106019"/>
            <a:ext cx="2556037" cy="1192681"/>
          </a:xfrm>
          <a:prstGeom prst="wedgeRoundRectCallout">
            <a:avLst>
              <a:gd name="adj1" fmla="val 215724"/>
              <a:gd name="adj2" fmla="val 349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Performance significantly reduced on production as compared to development and test</a:t>
            </a:r>
            <a:endParaRPr lang="en-US" dirty="0" smtClean="0"/>
          </a:p>
        </p:txBody>
      </p:sp>
      <p:sp>
        <p:nvSpPr>
          <p:cNvPr id="7" name="Rounded Rectangular Callout 6"/>
          <p:cNvSpPr/>
          <p:nvPr/>
        </p:nvSpPr>
        <p:spPr>
          <a:xfrm>
            <a:off x="167631" y="3653638"/>
            <a:ext cx="2092969" cy="778661"/>
          </a:xfrm>
          <a:prstGeom prst="wedgeRoundRectCallout">
            <a:avLst>
              <a:gd name="adj1" fmla="val 249960"/>
              <a:gd name="adj2" fmla="val -16121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Contention in the shared pool</a:t>
            </a:r>
            <a:endParaRPr lang="en-US" sz="1600" dirty="0"/>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 #2</a:t>
            </a:r>
            <a:endParaRPr lang="en-US" dirty="0"/>
          </a:p>
        </p:txBody>
      </p:sp>
      <p:sp>
        <p:nvSpPr>
          <p:cNvPr id="3" name="Content Placeholder 2"/>
          <p:cNvSpPr>
            <a:spLocks noGrp="1"/>
          </p:cNvSpPr>
          <p:nvPr>
            <p:ph sz="quarter" idx="12"/>
          </p:nvPr>
        </p:nvSpPr>
        <p:spPr>
          <a:xfrm>
            <a:off x="804347" y="1177246"/>
            <a:ext cx="8229600" cy="3407461"/>
          </a:xfrm>
        </p:spPr>
        <p:txBody>
          <a:bodyPr/>
          <a:lstStyle/>
          <a:p>
            <a:r>
              <a:rPr lang="en-US" dirty="0" smtClean="0"/>
              <a:t>A page refresh trigger attempts to set a non existent/deprecated </a:t>
            </a:r>
            <a:r>
              <a:rPr lang="en-US" dirty="0" err="1" smtClean="0"/>
              <a:t>init.ora</a:t>
            </a:r>
            <a:r>
              <a:rPr lang="en-US" dirty="0" smtClean="0"/>
              <a:t> parameter in production only </a:t>
            </a:r>
          </a:p>
          <a:p>
            <a:pPr lvl="1"/>
            <a:r>
              <a:rPr lang="en-US" dirty="0" smtClean="0"/>
              <a:t>This results in a failed parse</a:t>
            </a:r>
          </a:p>
          <a:p>
            <a:r>
              <a:rPr lang="en-US" dirty="0" smtClean="0"/>
              <a:t>All users are frequently attempting parse the same SQL, sessions serialize within the shared pool</a:t>
            </a:r>
          </a:p>
          <a:p>
            <a:pPr rtl="0" fontAlgn="base"/>
            <a:r>
              <a:rPr lang="en-US" dirty="0" smtClean="0"/>
              <a:t>How to find invalid SQL:</a:t>
            </a:r>
          </a:p>
          <a:p>
            <a:pPr lvl="1"/>
            <a:r>
              <a:rPr lang="en-US" dirty="0" smtClean="0"/>
              <a:t>Look of p</a:t>
            </a:r>
            <a:r>
              <a:rPr lang="en-US" sz="1800" kern="1200" dirty="0" smtClean="0">
                <a:solidFill>
                  <a:schemeClr val="tx1"/>
                </a:solidFill>
                <a:latin typeface="Arial" pitchFamily="34" charset="0"/>
                <a:ea typeface="+mn-ea"/>
                <a:cs typeface="Arial" pitchFamily="34" charset="0"/>
              </a:rPr>
              <a:t>arse count failures from </a:t>
            </a:r>
            <a:r>
              <a:rPr lang="en-US" sz="1800" kern="1200" dirty="0" err="1" smtClean="0">
                <a:solidFill>
                  <a:schemeClr val="tx1"/>
                </a:solidFill>
                <a:latin typeface="Arial" pitchFamily="34" charset="0"/>
                <a:ea typeface="+mn-ea"/>
                <a:cs typeface="Arial" pitchFamily="34" charset="0"/>
              </a:rPr>
              <a:t>v$sysstat</a:t>
            </a:r>
            <a:endParaRPr lang="en-US" dirty="0" smtClean="0"/>
          </a:p>
          <a:p>
            <a:pPr lvl="1"/>
            <a:r>
              <a:rPr lang="en-US" dirty="0" smtClean="0"/>
              <a:t>C</a:t>
            </a:r>
            <a:r>
              <a:rPr lang="en-US" sz="1800" kern="1200" dirty="0" smtClean="0">
                <a:solidFill>
                  <a:schemeClr val="tx1"/>
                </a:solidFill>
                <a:latin typeface="Arial" pitchFamily="34" charset="0"/>
                <a:ea typeface="+mn-ea"/>
                <a:cs typeface="Arial" pitchFamily="34" charset="0"/>
              </a:rPr>
              <a:t>heck session traces for error messages</a:t>
            </a:r>
            <a:endParaRPr lang="en-US" dirty="0" smtClean="0"/>
          </a:p>
          <a:p>
            <a:pPr lvl="1"/>
            <a:r>
              <a:rPr lang="en-US" sz="1800" kern="1200" dirty="0" smtClean="0">
                <a:solidFill>
                  <a:schemeClr val="tx1"/>
                </a:solidFill>
                <a:latin typeface="Arial" pitchFamily="34" charset="0"/>
                <a:ea typeface="+mn-ea"/>
                <a:cs typeface="Arial" pitchFamily="34" charset="0"/>
              </a:rPr>
              <a:t>Look for SQL*Net Break/Reset</a:t>
            </a:r>
            <a:endParaRPr lang="en-US" dirty="0" smtClean="0"/>
          </a:p>
        </p:txBody>
      </p:sp>
      <p:sp>
        <p:nvSpPr>
          <p:cNvPr id="4" name="Text Placeholder 3"/>
          <p:cNvSpPr>
            <a:spLocks noGrp="1"/>
          </p:cNvSpPr>
          <p:nvPr>
            <p:ph type="body" sz="quarter" idx="13"/>
          </p:nvPr>
        </p:nvSpPr>
        <p:spPr/>
        <p:txBody>
          <a:bodyPr/>
          <a:lstStyle/>
          <a:p>
            <a:r>
              <a:rPr lang="en-US" dirty="0" smtClean="0"/>
              <a:t>Invalid SQL</a:t>
            </a:r>
            <a:endParaRPr lang="en-US" dirty="0"/>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Theme:	</a:t>
            </a:r>
            <a:endParaRPr lang="en-US" dirty="0"/>
          </a:p>
        </p:txBody>
      </p:sp>
      <p:sp>
        <p:nvSpPr>
          <p:cNvPr id="3" name="Content Placeholder 2"/>
          <p:cNvSpPr>
            <a:spLocks noGrp="1"/>
          </p:cNvSpPr>
          <p:nvPr>
            <p:ph sz="quarter" idx="12"/>
          </p:nvPr>
        </p:nvSpPr>
        <p:spPr/>
        <p:txBody>
          <a:bodyPr/>
          <a:lstStyle/>
          <a:p>
            <a:r>
              <a:rPr lang="en-US" dirty="0" smtClean="0"/>
              <a:t>Poor Programming Techniques</a:t>
            </a:r>
          </a:p>
          <a:p>
            <a:pPr lvl="1"/>
            <a:r>
              <a:rPr lang="en-US" dirty="0" smtClean="0"/>
              <a:t>Invalid SQL</a:t>
            </a:r>
          </a:p>
          <a:p>
            <a:pPr lvl="2"/>
            <a:r>
              <a:rPr lang="en-US" dirty="0" smtClean="0"/>
              <a:t>Can serialize a system</a:t>
            </a:r>
          </a:p>
          <a:p>
            <a:pPr lvl="2"/>
            <a:r>
              <a:rPr lang="en-US" dirty="0" smtClean="0"/>
              <a:t>Oracle exception handling</a:t>
            </a:r>
          </a:p>
          <a:p>
            <a:pPr lvl="2"/>
            <a:r>
              <a:rPr lang="en-US" dirty="0" smtClean="0"/>
              <a:t>Hard to detect</a:t>
            </a:r>
          </a:p>
          <a:p>
            <a:pPr lvl="3"/>
            <a:r>
              <a:rPr lang="en-US" dirty="0" smtClean="0"/>
              <a:t>parse count failures</a:t>
            </a:r>
          </a:p>
          <a:p>
            <a:pPr lvl="3"/>
            <a:r>
              <a:rPr lang="en-US" dirty="0" smtClean="0"/>
              <a:t>check session trace</a:t>
            </a:r>
          </a:p>
          <a:p>
            <a:pPr lvl="3"/>
            <a:r>
              <a:rPr lang="en-US" dirty="0" smtClean="0"/>
              <a:t>Look for SQL*Net Break/Reset</a:t>
            </a:r>
          </a:p>
          <a:p>
            <a:pPr lvl="2"/>
            <a:endParaRPr lang="en-US" dirty="0"/>
          </a:p>
        </p:txBody>
      </p:sp>
      <p:sp>
        <p:nvSpPr>
          <p:cNvPr id="4" name="Text Placeholder 3"/>
          <p:cNvSpPr>
            <a:spLocks noGrp="1"/>
          </p:cNvSpPr>
          <p:nvPr>
            <p:ph type="body" sz="quarter" idx="13"/>
          </p:nvPr>
        </p:nvSpPr>
        <p:spPr/>
        <p:txBody>
          <a:bodyPr/>
          <a:lstStyle/>
          <a:p>
            <a:r>
              <a:rPr lang="en-US" dirty="0" smtClean="0"/>
              <a:t>How to Develop High Performance Applications</a:t>
            </a:r>
          </a:p>
          <a:p>
            <a:endParaRPr lang="en-US" dirty="0"/>
          </a:p>
        </p:txBody>
      </p:sp>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a:t>
            </a:r>
            <a:r>
              <a:rPr lang="en-US" baseline="0" dirty="0" smtClean="0"/>
              <a:t> Performance #3</a:t>
            </a:r>
            <a:endParaRPr lang="en-US" dirty="0"/>
          </a:p>
        </p:txBody>
      </p:sp>
      <p:sp>
        <p:nvSpPr>
          <p:cNvPr id="3" name="Content Placeholder 2"/>
          <p:cNvSpPr>
            <a:spLocks noGrp="1"/>
          </p:cNvSpPr>
          <p:nvPr>
            <p:ph sz="quarter" idx="12"/>
          </p:nvPr>
        </p:nvSpPr>
        <p:spPr/>
        <p:txBody>
          <a:bodyPr/>
          <a:lstStyle/>
          <a:p>
            <a:pPr rtl="0" fontAlgn="base"/>
            <a:r>
              <a:rPr lang="en-US" sz="2000" kern="1200" dirty="0" smtClean="0">
                <a:solidFill>
                  <a:schemeClr val="tx1"/>
                </a:solidFill>
                <a:latin typeface="Arial" pitchFamily="34" charset="0"/>
                <a:ea typeface="+mn-ea"/>
                <a:cs typeface="Arial" pitchFamily="34" charset="0"/>
              </a:rPr>
              <a:t>Intermittent error:  “ORA-01000: Maximum number of cursors exceeded”.  </a:t>
            </a:r>
            <a:r>
              <a:rPr lang="en-US" dirty="0" smtClean="0"/>
              <a:t>A</a:t>
            </a:r>
            <a:r>
              <a:rPr lang="en-US" sz="2000" kern="1200" dirty="0" smtClean="0">
                <a:solidFill>
                  <a:schemeClr val="tx1"/>
                </a:solidFill>
                <a:latin typeface="Arial" pitchFamily="34" charset="0"/>
                <a:ea typeface="+mn-ea"/>
                <a:cs typeface="Arial" pitchFamily="34" charset="0"/>
              </a:rPr>
              <a:t>pplication server fails and </a:t>
            </a:r>
            <a:r>
              <a:rPr lang="en-US" dirty="0" smtClean="0"/>
              <a:t>must be</a:t>
            </a:r>
            <a:r>
              <a:rPr lang="en-US" sz="2000" kern="1200" dirty="0" smtClean="0">
                <a:solidFill>
                  <a:schemeClr val="tx1"/>
                </a:solidFill>
                <a:latin typeface="Arial" pitchFamily="34" charset="0"/>
                <a:ea typeface="+mn-ea"/>
                <a:cs typeface="Arial" pitchFamily="34" charset="0"/>
              </a:rPr>
              <a:t> restarted</a:t>
            </a:r>
            <a:endParaRPr lang="en-US" sz="2000" dirty="0" smtClean="0"/>
          </a:p>
          <a:p>
            <a:pPr rtl="0" fontAlgn="base"/>
            <a:r>
              <a:rPr lang="en-US" sz="2000" kern="1200" dirty="0" smtClean="0">
                <a:solidFill>
                  <a:schemeClr val="tx1"/>
                </a:solidFill>
                <a:latin typeface="Arial" pitchFamily="34" charset="0"/>
                <a:ea typeface="+mn-ea"/>
                <a:cs typeface="Arial" pitchFamily="34" charset="0"/>
              </a:rPr>
              <a:t>The DBA has </a:t>
            </a:r>
            <a:r>
              <a:rPr lang="en-US" dirty="0" smtClean="0"/>
              <a:t>suggested</a:t>
            </a:r>
            <a:r>
              <a:rPr lang="en-US" sz="2000" kern="1200" dirty="0" smtClean="0">
                <a:solidFill>
                  <a:schemeClr val="tx1"/>
                </a:solidFill>
                <a:latin typeface="Arial" pitchFamily="34" charset="0"/>
                <a:ea typeface="+mn-ea"/>
                <a:cs typeface="Arial" pitchFamily="34" charset="0"/>
              </a:rPr>
              <a:t> that the </a:t>
            </a:r>
            <a:r>
              <a:rPr lang="en-US" sz="2000" kern="1200" dirty="0" err="1" smtClean="0">
                <a:solidFill>
                  <a:schemeClr val="tx1"/>
                </a:solidFill>
                <a:latin typeface="Arial" pitchFamily="34" charset="0"/>
                <a:ea typeface="+mn-ea"/>
                <a:cs typeface="Arial" pitchFamily="34" charset="0"/>
              </a:rPr>
              <a:t>init.ora</a:t>
            </a:r>
            <a:r>
              <a:rPr lang="en-US" sz="2000" kern="1200" dirty="0" smtClean="0">
                <a:solidFill>
                  <a:schemeClr val="tx1"/>
                </a:solidFill>
                <a:latin typeface="Arial" pitchFamily="34" charset="0"/>
                <a:ea typeface="+mn-ea"/>
                <a:cs typeface="Arial" pitchFamily="34" charset="0"/>
              </a:rPr>
              <a:t> parameter </a:t>
            </a:r>
            <a:r>
              <a:rPr lang="en-US" sz="2000" kern="1200" dirty="0" err="1" smtClean="0">
                <a:solidFill>
                  <a:schemeClr val="tx1"/>
                </a:solidFill>
                <a:latin typeface="Arial" pitchFamily="34" charset="0"/>
                <a:ea typeface="+mn-ea"/>
                <a:cs typeface="Arial" pitchFamily="34" charset="0"/>
              </a:rPr>
              <a:t>open_cursors</a:t>
            </a:r>
            <a:r>
              <a:rPr lang="en-US" sz="2000" kern="1200" dirty="0" smtClean="0">
                <a:solidFill>
                  <a:schemeClr val="tx1"/>
                </a:solidFill>
                <a:latin typeface="Arial" pitchFamily="34" charset="0"/>
                <a:ea typeface="+mn-ea"/>
                <a:cs typeface="Arial" pitchFamily="34" charset="0"/>
              </a:rPr>
              <a:t> be reset to 30,000 </a:t>
            </a:r>
            <a:r>
              <a:rPr lang="en-US" dirty="0" smtClean="0"/>
              <a:t>to</a:t>
            </a:r>
            <a:r>
              <a:rPr lang="en-US" sz="2000" kern="1200" dirty="0" smtClean="0">
                <a:solidFill>
                  <a:schemeClr val="tx1"/>
                </a:solidFill>
                <a:latin typeface="Arial" pitchFamily="34" charset="0"/>
                <a:ea typeface="+mn-ea"/>
                <a:cs typeface="Arial" pitchFamily="34" charset="0"/>
              </a:rPr>
              <a:t> make the problem “go away for a while”. </a:t>
            </a:r>
          </a:p>
          <a:p>
            <a:r>
              <a:rPr lang="en-US" dirty="0" smtClean="0"/>
              <a:t>Symptoms of cursor leaking</a:t>
            </a:r>
            <a:endParaRPr lang="en-US" dirty="0"/>
          </a:p>
        </p:txBody>
      </p:sp>
      <p:sp>
        <p:nvSpPr>
          <p:cNvPr id="4" name="Text Placeholder 3"/>
          <p:cNvSpPr>
            <a:spLocks noGrp="1"/>
          </p:cNvSpPr>
          <p:nvPr>
            <p:ph type="body" sz="quarter" idx="13"/>
          </p:nvPr>
        </p:nvSpPr>
        <p:spPr/>
        <p:txBody>
          <a:bodyPr/>
          <a:lstStyle/>
          <a:p>
            <a:r>
              <a:rPr lang="en-US" dirty="0" smtClean="0"/>
              <a:t>Observations</a:t>
            </a:r>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RW2P3S1.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#3</a:t>
            </a:r>
            <a:endParaRPr lang="en-US" dirty="0"/>
          </a:p>
        </p:txBody>
      </p:sp>
      <p:sp>
        <p:nvSpPr>
          <p:cNvPr id="4" name="Text Placeholder 3"/>
          <p:cNvSpPr>
            <a:spLocks noGrp="1"/>
          </p:cNvSpPr>
          <p:nvPr>
            <p:ph type="body" sz="quarter" idx="13"/>
          </p:nvPr>
        </p:nvSpPr>
        <p:spPr>
          <a:xfrm>
            <a:off x="534769" y="648216"/>
            <a:ext cx="8499178" cy="304800"/>
          </a:xfrm>
        </p:spPr>
        <p:txBody>
          <a:bodyPr/>
          <a:lstStyle/>
          <a:p>
            <a:r>
              <a:rPr lang="en-US" dirty="0" smtClean="0"/>
              <a:t>Performance Data</a:t>
            </a:r>
            <a:endParaRPr lang="en-US" dirty="0"/>
          </a:p>
        </p:txBody>
      </p:sp>
      <p:sp>
        <p:nvSpPr>
          <p:cNvPr id="6" name="Rounded Rectangular Callout 5"/>
          <p:cNvSpPr/>
          <p:nvPr/>
        </p:nvSpPr>
        <p:spPr>
          <a:xfrm>
            <a:off x="141597" y="2153098"/>
            <a:ext cx="2933327" cy="925981"/>
          </a:xfrm>
          <a:prstGeom prst="wedgeRoundRectCallout">
            <a:avLst>
              <a:gd name="adj1" fmla="val 207686"/>
              <a:gd name="adj2" fmla="val -7577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Error message: </a:t>
            </a:r>
          </a:p>
          <a:p>
            <a:pPr algn="ctr"/>
            <a:r>
              <a:rPr lang="en-US" sz="1600" dirty="0" smtClean="0"/>
              <a:t>ORA-01000 Maximum open cursors exceeded</a:t>
            </a:r>
          </a:p>
        </p:txBody>
      </p:sp>
      <p:sp>
        <p:nvSpPr>
          <p:cNvPr id="7" name="Rounded Rectangular Callout 6"/>
          <p:cNvSpPr/>
          <p:nvPr/>
        </p:nvSpPr>
        <p:spPr>
          <a:xfrm>
            <a:off x="167631" y="3597944"/>
            <a:ext cx="2092969" cy="834356"/>
          </a:xfrm>
          <a:prstGeom prst="wedgeRoundRectCallout">
            <a:avLst>
              <a:gd name="adj1" fmla="val 320817"/>
              <a:gd name="adj2" fmla="val -9954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“SQL*Net break/reset to client” </a:t>
            </a:r>
            <a:endParaRPr lang="en-US" sz="1600" dirty="0"/>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2P3S2.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#3</a:t>
            </a:r>
            <a:endParaRPr lang="en-US" dirty="0"/>
          </a:p>
        </p:txBody>
      </p:sp>
      <p:sp>
        <p:nvSpPr>
          <p:cNvPr id="4" name="Text Placeholder 3"/>
          <p:cNvSpPr>
            <a:spLocks noGrp="1"/>
          </p:cNvSpPr>
          <p:nvPr>
            <p:ph type="body" sz="quarter" idx="13"/>
          </p:nvPr>
        </p:nvSpPr>
        <p:spPr>
          <a:xfrm>
            <a:off x="211680" y="648216"/>
            <a:ext cx="8822267" cy="304800"/>
          </a:xfrm>
        </p:spPr>
        <p:txBody>
          <a:bodyPr/>
          <a:lstStyle/>
          <a:p>
            <a:r>
              <a:rPr lang="en-US" dirty="0" smtClean="0"/>
              <a:t>OEM: Session Details</a:t>
            </a:r>
            <a:endParaRPr lang="en-US" dirty="0"/>
          </a:p>
        </p:txBody>
      </p:sp>
      <p:sp>
        <p:nvSpPr>
          <p:cNvPr id="7" name="Rounded Rectangular Callout 6"/>
          <p:cNvSpPr/>
          <p:nvPr/>
        </p:nvSpPr>
        <p:spPr>
          <a:xfrm>
            <a:off x="167632" y="3365500"/>
            <a:ext cx="1704062" cy="1066800"/>
          </a:xfrm>
          <a:prstGeom prst="wedgeRoundRectCallout">
            <a:avLst>
              <a:gd name="adj1" fmla="val 379555"/>
              <a:gd name="adj2" fmla="val -13500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SQL*Net break/reset to client</a:t>
            </a:r>
            <a:endParaRPr lang="en-US" sz="1600" dirty="0"/>
          </a:p>
        </p:txBody>
      </p: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2P3S3.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#3</a:t>
            </a:r>
            <a:endParaRPr lang="en-US" dirty="0"/>
          </a:p>
        </p:txBody>
      </p:sp>
      <p:sp>
        <p:nvSpPr>
          <p:cNvPr id="4" name="Text Placeholder 3"/>
          <p:cNvSpPr>
            <a:spLocks noGrp="1"/>
          </p:cNvSpPr>
          <p:nvPr>
            <p:ph type="body" sz="quarter" idx="13"/>
          </p:nvPr>
        </p:nvSpPr>
        <p:spPr/>
        <p:txBody>
          <a:bodyPr/>
          <a:lstStyle/>
          <a:p>
            <a:r>
              <a:rPr lang="en-US" dirty="0" smtClean="0"/>
              <a:t>Cursor Data</a:t>
            </a:r>
            <a:endParaRPr lang="en-US" dirty="0"/>
          </a:p>
        </p:txBody>
      </p:sp>
      <p:sp>
        <p:nvSpPr>
          <p:cNvPr id="6" name="Rounded Rectangular Callout 5"/>
          <p:cNvSpPr/>
          <p:nvPr/>
        </p:nvSpPr>
        <p:spPr>
          <a:xfrm>
            <a:off x="303579" y="3353919"/>
            <a:ext cx="3023821" cy="925981"/>
          </a:xfrm>
          <a:prstGeom prst="wedgeRoundRectCallout">
            <a:avLst>
              <a:gd name="adj1" fmla="val 227064"/>
              <a:gd name="adj2" fmla="val -19126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Cursor list with Count &gt; 1 implies “leaked” cursors</a:t>
            </a:r>
          </a:p>
        </p:txBody>
      </p:sp>
    </p:spTree>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 #4</a:t>
            </a:r>
            <a:endParaRPr lang="en-US" dirty="0"/>
          </a:p>
        </p:txBody>
      </p:sp>
      <p:sp>
        <p:nvSpPr>
          <p:cNvPr id="3" name="Content Placeholder 2"/>
          <p:cNvSpPr>
            <a:spLocks noGrp="1"/>
          </p:cNvSpPr>
          <p:nvPr>
            <p:ph sz="quarter" idx="12"/>
          </p:nvPr>
        </p:nvSpPr>
        <p:spPr/>
        <p:txBody>
          <a:bodyPr/>
          <a:lstStyle/>
          <a:p>
            <a:r>
              <a:rPr lang="en-US" dirty="0" smtClean="0"/>
              <a:t>After a period of time, the system performance begins to decline and then degrades rapidly</a:t>
            </a:r>
          </a:p>
          <a:p>
            <a:r>
              <a:rPr lang="en-US" dirty="0" smtClean="0"/>
              <a:t>After rapid degradation, the application servers time out and the system is unavailable</a:t>
            </a:r>
          </a:p>
          <a:p>
            <a:r>
              <a:rPr lang="en-US" dirty="0" smtClean="0"/>
              <a:t>The DBA claims</a:t>
            </a:r>
            <a:r>
              <a:rPr lang="en-US" baseline="0" dirty="0" smtClean="0"/>
              <a:t> the database is not the problem and</a:t>
            </a:r>
            <a:r>
              <a:rPr lang="en-US" dirty="0" smtClean="0"/>
              <a:t> simply needs</a:t>
            </a:r>
            <a:r>
              <a:rPr lang="en-US" baseline="0" dirty="0" smtClean="0"/>
              <a:t> more connections</a:t>
            </a:r>
            <a:r>
              <a:rPr lang="en-US" dirty="0" smtClean="0"/>
              <a:t> </a:t>
            </a:r>
          </a:p>
          <a:p>
            <a:pPr lvl="1"/>
            <a:r>
              <a:rPr lang="en-US" baseline="0" dirty="0" smtClean="0"/>
              <a:t>The </a:t>
            </a:r>
            <a:r>
              <a:rPr lang="en-US" baseline="0" dirty="0" err="1" smtClean="0"/>
              <a:t>init.ora</a:t>
            </a:r>
            <a:r>
              <a:rPr lang="en-US" baseline="0" dirty="0" smtClean="0"/>
              <a:t> parameter processes is increased</a:t>
            </a:r>
            <a:r>
              <a:rPr lang="en-US" dirty="0" smtClean="0"/>
              <a:t> </a:t>
            </a:r>
            <a:r>
              <a:rPr lang="en-US" baseline="0" dirty="0" smtClean="0"/>
              <a:t>to 20,000</a:t>
            </a:r>
            <a:endParaRPr lang="en-US" dirty="0" smtClean="0"/>
          </a:p>
        </p:txBody>
      </p:sp>
      <p:sp>
        <p:nvSpPr>
          <p:cNvPr id="4" name="Text Placeholder 3"/>
          <p:cNvSpPr>
            <a:spLocks noGrp="1"/>
          </p:cNvSpPr>
          <p:nvPr>
            <p:ph type="body" sz="quarter" idx="13"/>
          </p:nvPr>
        </p:nvSpPr>
        <p:spPr/>
        <p:txBody>
          <a:bodyPr/>
          <a:lstStyle/>
          <a:p>
            <a:r>
              <a:rPr lang="en-US" dirty="0" smtClean="0"/>
              <a:t>Observations</a:t>
            </a:r>
            <a:endParaRPr lang="en-US" dirty="0"/>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2P4S1.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#4</a:t>
            </a:r>
            <a:endParaRPr lang="en-US" dirty="0"/>
          </a:p>
        </p:txBody>
      </p:sp>
      <p:sp>
        <p:nvSpPr>
          <p:cNvPr id="4" name="Text Placeholder 3"/>
          <p:cNvSpPr>
            <a:spLocks noGrp="1"/>
          </p:cNvSpPr>
          <p:nvPr>
            <p:ph type="body" sz="quarter" idx="13"/>
          </p:nvPr>
        </p:nvSpPr>
        <p:spPr>
          <a:xfrm>
            <a:off x="523628" y="648216"/>
            <a:ext cx="8510319" cy="304800"/>
          </a:xfrm>
        </p:spPr>
        <p:txBody>
          <a:bodyPr/>
          <a:lstStyle/>
          <a:p>
            <a:r>
              <a:rPr lang="en-US" dirty="0" smtClean="0"/>
              <a:t>Performance Data</a:t>
            </a:r>
            <a:endParaRPr lang="en-US" dirty="0"/>
          </a:p>
        </p:txBody>
      </p:sp>
      <p:sp>
        <p:nvSpPr>
          <p:cNvPr id="7" name="Rounded Rectangular Callout 6"/>
          <p:cNvSpPr/>
          <p:nvPr/>
        </p:nvSpPr>
        <p:spPr>
          <a:xfrm>
            <a:off x="167631" y="3771900"/>
            <a:ext cx="2573062" cy="472114"/>
          </a:xfrm>
          <a:prstGeom prst="wedgeRoundRectCallout">
            <a:avLst>
              <a:gd name="adj1" fmla="val 227334"/>
              <a:gd name="adj2" fmla="val -19034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Load diminishes to zero</a:t>
            </a:r>
            <a:endParaRPr lang="en-US" sz="1600" dirty="0"/>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 #4</a:t>
            </a:r>
            <a:endParaRPr lang="en-US" dirty="0"/>
          </a:p>
        </p:txBody>
      </p:sp>
      <p:sp>
        <p:nvSpPr>
          <p:cNvPr id="3" name="Content Placeholder 2"/>
          <p:cNvSpPr>
            <a:spLocks noGrp="1"/>
          </p:cNvSpPr>
          <p:nvPr>
            <p:ph sz="quarter" idx="12"/>
          </p:nvPr>
        </p:nvSpPr>
        <p:spPr>
          <a:xfrm>
            <a:off x="914400" y="969498"/>
            <a:ext cx="8229600" cy="3537236"/>
          </a:xfrm>
        </p:spPr>
        <p:txBody>
          <a:bodyPr/>
          <a:lstStyle/>
          <a:p>
            <a:r>
              <a:rPr lang="en-US" sz="1400" dirty="0" smtClean="0"/>
              <a:t>Due to coding errors on exception handling, the application leaks connections in the connection pool making them programmatically impossible to use</a:t>
            </a:r>
          </a:p>
          <a:p>
            <a:r>
              <a:rPr lang="en-US" sz="1400" dirty="0" smtClean="0"/>
              <a:t>This reduces the effective size of the connection pool</a:t>
            </a:r>
          </a:p>
          <a:p>
            <a:r>
              <a:rPr lang="en-US" sz="1400" dirty="0" smtClean="0"/>
              <a:t>The remaining connection are unable to keep up with the incoming workload</a:t>
            </a:r>
          </a:p>
          <a:p>
            <a:r>
              <a:rPr lang="en-US" sz="1400" dirty="0" smtClean="0"/>
              <a:t>The rate of connection leakage is accelerated until there are no useable connections left in the pool</a:t>
            </a:r>
          </a:p>
          <a:p>
            <a:r>
              <a:rPr lang="en-US" sz="1400" dirty="0" smtClean="0"/>
              <a:t>Potential indicators of session leaking:</a:t>
            </a:r>
          </a:p>
          <a:p>
            <a:pPr lvl="1"/>
            <a:r>
              <a:rPr lang="en-US" sz="1400" dirty="0" smtClean="0"/>
              <a:t>Frequent application server resets</a:t>
            </a:r>
          </a:p>
          <a:p>
            <a:pPr lvl="1"/>
            <a:r>
              <a:rPr lang="en-US" sz="1400" dirty="0" err="1" smtClean="0"/>
              <a:t>init.ora</a:t>
            </a:r>
            <a:r>
              <a:rPr lang="en-US" sz="1400" dirty="0" smtClean="0"/>
              <a:t> parameters process</a:t>
            </a:r>
            <a:r>
              <a:rPr lang="en-US" sz="1400" baseline="0" dirty="0" smtClean="0"/>
              <a:t> and sessions set very high</a:t>
            </a:r>
          </a:p>
          <a:p>
            <a:pPr lvl="1"/>
            <a:r>
              <a:rPr lang="en-US" sz="1400" dirty="0" smtClean="0"/>
              <a:t>Configuration of large and dynamic connection pools</a:t>
            </a:r>
            <a:endParaRPr lang="en-US" sz="1400" baseline="0" dirty="0" smtClean="0"/>
          </a:p>
          <a:p>
            <a:pPr lvl="1"/>
            <a:r>
              <a:rPr lang="en-US" sz="1400" baseline="0" dirty="0" smtClean="0"/>
              <a:t>Large number of idle connections connected to the database</a:t>
            </a:r>
          </a:p>
          <a:p>
            <a:pPr lvl="1"/>
            <a:r>
              <a:rPr lang="en-US" sz="1400" baseline="0" dirty="0" smtClean="0"/>
              <a:t>Free memory on database server continually reduced</a:t>
            </a:r>
          </a:p>
          <a:p>
            <a:pPr lvl="1"/>
            <a:r>
              <a:rPr lang="en-US" sz="1400" dirty="0" smtClean="0"/>
              <a:t>Presence of idle connection kill scripts or middleware configured to kill idle sessions</a:t>
            </a:r>
            <a:endParaRPr lang="en-US" sz="1400" baseline="0" dirty="0" smtClean="0"/>
          </a:p>
        </p:txBody>
      </p:sp>
      <p:sp>
        <p:nvSpPr>
          <p:cNvPr id="4" name="Text Placeholder 3"/>
          <p:cNvSpPr>
            <a:spLocks noGrp="1"/>
          </p:cNvSpPr>
          <p:nvPr>
            <p:ph type="body" sz="quarter" idx="13"/>
          </p:nvPr>
        </p:nvSpPr>
        <p:spPr/>
        <p:txBody>
          <a:bodyPr/>
          <a:lstStyle/>
          <a:p>
            <a:r>
              <a:rPr lang="en-US" dirty="0" smtClean="0"/>
              <a:t>Session Leaking</a:t>
            </a:r>
            <a:endParaRPr lang="en-US" dirty="0"/>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9218"/>
          <p:cNvSpPr>
            <a:spLocks noGrp="1" noChangeArrowheads="1"/>
          </p:cNvSpPr>
          <p:nvPr>
            <p:ph type="title"/>
          </p:nvPr>
        </p:nvSpPr>
        <p:spPr/>
        <p:txBody>
          <a:bodyPr/>
          <a:lstStyle/>
          <a:p>
            <a:r>
              <a:rPr lang="en-US" smtClean="0">
                <a:ea typeface="ＭＳ Ｐゴシック" charset="-128"/>
                <a:cs typeface="ＭＳ Ｐゴシック" charset="-128"/>
              </a:rPr>
              <a:t>Agenda</a:t>
            </a:r>
          </a:p>
        </p:txBody>
      </p:sp>
      <p:sp>
        <p:nvSpPr>
          <p:cNvPr id="26627" name="Rectangle 9219"/>
          <p:cNvSpPr>
            <a:spLocks noGrp="1" noChangeArrowheads="1"/>
          </p:cNvSpPr>
          <p:nvPr>
            <p:ph type="body" idx="1"/>
          </p:nvPr>
        </p:nvSpPr>
        <p:spPr>
          <a:xfrm>
            <a:off x="160338" y="2117619"/>
            <a:ext cx="5841217" cy="1373981"/>
          </a:xfrm>
        </p:spPr>
        <p:txBody>
          <a:bodyPr/>
          <a:lstStyle/>
          <a:p>
            <a:pPr>
              <a:lnSpc>
                <a:spcPct val="90000"/>
              </a:lnSpc>
            </a:pPr>
            <a:endParaRPr lang="en-US" sz="2000" b="1" dirty="0">
              <a:ea typeface="ＭＳ Ｐゴシック" charset="-128"/>
              <a:cs typeface="ＭＳ Ｐゴシック" charset="-128"/>
            </a:endParaRPr>
          </a:p>
          <a:p>
            <a:pPr>
              <a:lnSpc>
                <a:spcPct val="90000"/>
              </a:lnSpc>
            </a:pPr>
            <a:r>
              <a:rPr lang="en-US" b="1" dirty="0" smtClean="0">
                <a:ea typeface="ＭＳ Ｐゴシック" charset="-128"/>
                <a:cs typeface="ＭＳ Ｐゴシック" charset="-128"/>
              </a:rPr>
              <a:t>11</a:t>
            </a:r>
            <a:r>
              <a:rPr lang="en-US" sz="2000" b="1" dirty="0" smtClean="0">
                <a:ea typeface="ＭＳ Ｐゴシック" charset="-128"/>
                <a:cs typeface="ＭＳ Ｐゴシック" charset="-128"/>
              </a:rPr>
              <a:t>:00  </a:t>
            </a:r>
            <a:r>
              <a:rPr lang="en-US" sz="2000" b="1" dirty="0">
                <a:ea typeface="ＭＳ Ｐゴシック" charset="-128"/>
                <a:cs typeface="ＭＳ Ｐゴシック" charset="-128"/>
              </a:rPr>
              <a:t>-  </a:t>
            </a:r>
            <a:r>
              <a:rPr lang="en-US" sz="2000" b="1" dirty="0" smtClean="0">
                <a:ea typeface="ＭＳ Ｐゴシック" charset="-128"/>
                <a:cs typeface="ＭＳ Ｐゴシック" charset="-128"/>
              </a:rPr>
              <a:t>13:15        			session</a:t>
            </a:r>
            <a:endParaRPr lang="en-US" sz="2000" b="1" dirty="0">
              <a:ea typeface="ＭＳ Ｐゴシック" charset="-128"/>
              <a:cs typeface="ＭＳ Ｐゴシック" charset="-128"/>
            </a:endParaRPr>
          </a:p>
          <a:p>
            <a:pPr>
              <a:lnSpc>
                <a:spcPct val="90000"/>
              </a:lnSpc>
            </a:pPr>
            <a:r>
              <a:rPr lang="en-US" sz="2000" b="1" dirty="0" smtClean="0">
                <a:solidFill>
                  <a:schemeClr val="hlink"/>
                </a:solidFill>
                <a:ea typeface="ＭＳ Ｐゴシック" charset="-128"/>
                <a:cs typeface="ＭＳ Ｐゴシック" charset="-128"/>
              </a:rPr>
              <a:t>13:15  </a:t>
            </a:r>
            <a:r>
              <a:rPr lang="en-US" sz="2000" b="1" dirty="0">
                <a:solidFill>
                  <a:schemeClr val="hlink"/>
                </a:solidFill>
                <a:ea typeface="ＭＳ Ｐゴシック" charset="-128"/>
                <a:cs typeface="ＭＳ Ｐゴシック" charset="-128"/>
              </a:rPr>
              <a:t>-  </a:t>
            </a:r>
            <a:r>
              <a:rPr lang="en-US" sz="2000" b="1" dirty="0" smtClean="0">
                <a:solidFill>
                  <a:schemeClr val="hlink"/>
                </a:solidFill>
                <a:ea typeface="ＭＳ Ｐゴシック" charset="-128"/>
                <a:cs typeface="ＭＳ Ｐゴシック" charset="-128"/>
              </a:rPr>
              <a:t>14:00        			lunch</a:t>
            </a:r>
            <a:endParaRPr lang="en-US" sz="2000" b="1" dirty="0">
              <a:solidFill>
                <a:schemeClr val="hlink"/>
              </a:solidFill>
              <a:ea typeface="ＭＳ Ｐゴシック" charset="-128"/>
              <a:cs typeface="ＭＳ Ｐゴシック" charset="-128"/>
            </a:endParaRPr>
          </a:p>
          <a:p>
            <a:pPr>
              <a:lnSpc>
                <a:spcPct val="90000"/>
              </a:lnSpc>
            </a:pPr>
            <a:r>
              <a:rPr lang="en-US" sz="2000" b="1" dirty="0" smtClean="0">
                <a:ea typeface="ＭＳ Ｐゴシック" charset="-128"/>
                <a:cs typeface="ＭＳ Ｐゴシック" charset="-128"/>
              </a:rPr>
              <a:t>14:00  </a:t>
            </a:r>
            <a:r>
              <a:rPr lang="en-US" sz="2000" b="1" dirty="0">
                <a:ea typeface="ＭＳ Ｐゴシック" charset="-128"/>
                <a:cs typeface="ＭＳ Ｐゴシック" charset="-128"/>
              </a:rPr>
              <a:t>-  </a:t>
            </a:r>
            <a:r>
              <a:rPr lang="en-US" sz="2000" b="1" dirty="0" smtClean="0">
                <a:ea typeface="ＭＳ Ｐゴシック" charset="-128"/>
                <a:cs typeface="ＭＳ Ｐゴシック" charset="-128"/>
              </a:rPr>
              <a:t>16:00        			session</a:t>
            </a:r>
            <a:endParaRPr lang="en-US" sz="2000" b="1" dirty="0">
              <a:ea typeface="ＭＳ Ｐゴシック" charset="-128"/>
              <a:cs typeface="ＭＳ Ｐゴシック" charset="-128"/>
            </a:endParaRPr>
          </a:p>
          <a:p>
            <a:pPr>
              <a:lnSpc>
                <a:spcPct val="90000"/>
              </a:lnSpc>
            </a:pPr>
            <a:r>
              <a:rPr lang="en-US" sz="2000" b="1" dirty="0" smtClean="0">
                <a:solidFill>
                  <a:schemeClr val="hlink"/>
                </a:solidFill>
                <a:ea typeface="ＭＳ Ｐゴシック" charset="-128"/>
                <a:cs typeface="ＭＳ Ｐゴシック" charset="-128"/>
              </a:rPr>
              <a:t>16:00  </a:t>
            </a:r>
            <a:r>
              <a:rPr lang="en-US" sz="2000" b="1" dirty="0">
                <a:solidFill>
                  <a:schemeClr val="hlink"/>
                </a:solidFill>
                <a:ea typeface="ＭＳ Ｐゴシック" charset="-128"/>
                <a:cs typeface="ＭＳ Ｐゴシック" charset="-128"/>
              </a:rPr>
              <a:t>-  </a:t>
            </a:r>
            <a:r>
              <a:rPr lang="en-US" sz="2000" b="1" dirty="0" smtClean="0">
                <a:solidFill>
                  <a:schemeClr val="hlink"/>
                </a:solidFill>
                <a:ea typeface="ＭＳ Ｐゴシック" charset="-128"/>
                <a:cs typeface="ＭＳ Ｐゴシック" charset="-128"/>
              </a:rPr>
              <a:t>16:30        			break</a:t>
            </a:r>
            <a:endParaRPr lang="en-US" sz="2000" b="1" dirty="0">
              <a:solidFill>
                <a:schemeClr val="hlink"/>
              </a:solidFill>
              <a:ea typeface="ＭＳ Ｐゴシック" charset="-128"/>
              <a:cs typeface="ＭＳ Ｐゴシック" charset="-128"/>
            </a:endParaRPr>
          </a:p>
          <a:p>
            <a:pPr>
              <a:lnSpc>
                <a:spcPct val="90000"/>
              </a:lnSpc>
            </a:pPr>
            <a:r>
              <a:rPr lang="en-US" sz="2000" b="1" dirty="0" smtClean="0">
                <a:ea typeface="ＭＳ Ｐゴシック" charset="-128"/>
                <a:cs typeface="ＭＳ Ｐゴシック" charset="-128"/>
              </a:rPr>
              <a:t>16:30  </a:t>
            </a:r>
            <a:r>
              <a:rPr lang="en-US" b="1" dirty="0">
                <a:ea typeface="ＭＳ Ｐゴシック" charset="-128"/>
                <a:cs typeface="ＭＳ Ｐゴシック" charset="-128"/>
              </a:rPr>
              <a:t>~</a:t>
            </a:r>
            <a:r>
              <a:rPr lang="en-US" sz="2000" b="1" dirty="0" smtClean="0">
                <a:ea typeface="ＭＳ Ｐゴシック" charset="-128"/>
                <a:cs typeface="ＭＳ Ｐゴシック" charset="-128"/>
              </a:rPr>
              <a:t>  18:00/18:30    session</a:t>
            </a:r>
            <a:endParaRPr lang="en-US" sz="2000" b="1" dirty="0">
              <a:ea typeface="ＭＳ Ｐゴシック" charset="-128"/>
              <a:cs typeface="ＭＳ Ｐゴシック" charset="-128"/>
            </a:endParaRPr>
          </a:p>
        </p:txBody>
      </p:sp>
      <p:sp>
        <p:nvSpPr>
          <p:cNvPr id="26628" name="Rectangle 9226"/>
          <p:cNvSpPr>
            <a:spLocks noChangeArrowheads="1"/>
          </p:cNvSpPr>
          <p:nvPr/>
        </p:nvSpPr>
        <p:spPr bwMode="auto">
          <a:xfrm>
            <a:off x="4049486" y="876300"/>
            <a:ext cx="4980214" cy="3687366"/>
          </a:xfrm>
          <a:prstGeom prst="rect">
            <a:avLst/>
          </a:prstGeom>
          <a:noFill/>
          <a:ln w="9525">
            <a:noFill/>
            <a:miter lim="800000"/>
            <a:headEnd/>
            <a:tailEnd/>
          </a:ln>
        </p:spPr>
        <p:txBody>
          <a:bodyPr lIns="92075" tIns="46038" rIns="92075" bIns="46038">
            <a:prstTxWarp prst="textNoShape">
              <a:avLst/>
            </a:prstTxWarp>
          </a:bodyPr>
          <a:lstStyle/>
          <a:p>
            <a:pPr marL="342900" indent="-342900" algn="l" eaLnBrk="0" hangingPunct="0">
              <a:spcBef>
                <a:spcPct val="20000"/>
              </a:spcBef>
              <a:buClr>
                <a:srgbClr val="CC0000"/>
              </a:buClr>
              <a:buFont typeface="Arial" charset="0"/>
              <a:buChar char="•"/>
            </a:pPr>
            <a:endParaRPr lang="en-US" i="1" dirty="0"/>
          </a:p>
          <a:p>
            <a:pPr marL="342900" indent="-342900" algn="l" eaLnBrk="0" hangingPunct="0">
              <a:spcBef>
                <a:spcPct val="20000"/>
              </a:spcBef>
              <a:buClr>
                <a:srgbClr val="CC0000"/>
              </a:buClr>
              <a:buFont typeface="Arial" charset="0"/>
              <a:buChar char="•"/>
            </a:pPr>
            <a:r>
              <a:rPr lang="en-US" sz="2400" b="0" dirty="0">
                <a:hlinkClick r:id="rId2"/>
              </a:rPr>
              <a:t>http://asktom.oracle.com</a:t>
            </a:r>
            <a:r>
              <a:rPr lang="en-US" sz="2400" b="0" dirty="0"/>
              <a:t> -&gt;</a:t>
            </a:r>
          </a:p>
          <a:p>
            <a:pPr marL="971550" lvl="1" indent="-342900" algn="l" eaLnBrk="0" hangingPunct="0">
              <a:spcBef>
                <a:spcPct val="20000"/>
              </a:spcBef>
              <a:buClr>
                <a:schemeClr val="tx1"/>
              </a:buClr>
              <a:buSzPct val="75000"/>
              <a:buFontTx/>
              <a:buChar char="–"/>
            </a:pPr>
            <a:r>
              <a:rPr lang="en-US" b="0" dirty="0"/>
              <a:t>Files Tab -&gt;</a:t>
            </a:r>
          </a:p>
          <a:p>
            <a:pPr marL="1371600" lvl="2" indent="-228600" algn="l" eaLnBrk="0" hangingPunct="0">
              <a:spcBef>
                <a:spcPct val="20000"/>
              </a:spcBef>
              <a:buClr>
                <a:schemeClr val="tx1"/>
              </a:buClr>
              <a:buFont typeface="Arial" charset="0"/>
              <a:buChar char="•"/>
            </a:pPr>
            <a:r>
              <a:rPr lang="en-US" b="0" dirty="0" smtClean="0"/>
              <a:t>RealWorldPerformanceNew.zip</a:t>
            </a:r>
            <a:endParaRPr lang="en-US" b="0" dirty="0"/>
          </a:p>
          <a:p>
            <a:pPr marL="342900" indent="-342900" algn="l" eaLnBrk="0" hangingPunct="0">
              <a:spcBef>
                <a:spcPct val="20000"/>
              </a:spcBef>
              <a:buClr>
                <a:srgbClr val="CC0000"/>
              </a:buClr>
              <a:buFont typeface="Arial" charset="0"/>
              <a:buChar char="•"/>
            </a:pPr>
            <a:endParaRPr lang="en-US" b="0" dirty="0"/>
          </a:p>
        </p:txBody>
      </p:sp>
    </p:spTree>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 #5</a:t>
            </a:r>
            <a:endParaRPr lang="en-US" dirty="0"/>
          </a:p>
        </p:txBody>
      </p:sp>
      <p:sp>
        <p:nvSpPr>
          <p:cNvPr id="3" name="Content Placeholder 2"/>
          <p:cNvSpPr>
            <a:spLocks noGrp="1"/>
          </p:cNvSpPr>
          <p:nvPr>
            <p:ph sz="quarter" idx="12"/>
          </p:nvPr>
        </p:nvSpPr>
        <p:spPr/>
        <p:txBody>
          <a:bodyPr/>
          <a:lstStyle/>
          <a:p>
            <a:r>
              <a:rPr lang="en-US" dirty="0" smtClean="0"/>
              <a:t>Without warning, the database appears to hang and the application servers time out simultaneously</a:t>
            </a:r>
          </a:p>
          <a:p>
            <a:r>
              <a:rPr lang="en-US" dirty="0" smtClean="0"/>
              <a:t>The DBA sees that all connections are waiting on a single lock held by a process that has not been active for a while.</a:t>
            </a:r>
          </a:p>
          <a:p>
            <a:r>
              <a:rPr lang="en-US" dirty="0" smtClean="0"/>
              <a:t>Each time the problem occurs, the DBA responds by running a script to kill sessions held by long time lock holders and allowing the system to restart.</a:t>
            </a:r>
            <a:endParaRPr lang="en-US" dirty="0"/>
          </a:p>
        </p:txBody>
      </p:sp>
      <p:sp>
        <p:nvSpPr>
          <p:cNvPr id="4" name="Text Placeholder 3"/>
          <p:cNvSpPr>
            <a:spLocks noGrp="1"/>
          </p:cNvSpPr>
          <p:nvPr>
            <p:ph type="body" sz="quarter" idx="13"/>
          </p:nvPr>
        </p:nvSpPr>
        <p:spPr/>
        <p:txBody>
          <a:bodyPr/>
          <a:lstStyle/>
          <a:p>
            <a:r>
              <a:rPr lang="en-US" dirty="0" smtClean="0"/>
              <a:t>Observations</a:t>
            </a:r>
            <a:endParaRPr lang="en-US" dirty="0"/>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RW2P5S1.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#5</a:t>
            </a:r>
            <a:endParaRPr lang="en-US" dirty="0"/>
          </a:p>
        </p:txBody>
      </p:sp>
      <p:sp>
        <p:nvSpPr>
          <p:cNvPr id="4" name="Text Placeholder 3"/>
          <p:cNvSpPr>
            <a:spLocks noGrp="1"/>
          </p:cNvSpPr>
          <p:nvPr>
            <p:ph type="body" sz="quarter" idx="13"/>
          </p:nvPr>
        </p:nvSpPr>
        <p:spPr>
          <a:xfrm>
            <a:off x="534769" y="648216"/>
            <a:ext cx="8499178" cy="304800"/>
          </a:xfrm>
        </p:spPr>
        <p:txBody>
          <a:bodyPr/>
          <a:lstStyle/>
          <a:p>
            <a:r>
              <a:rPr lang="en-US" dirty="0" smtClean="0"/>
              <a:t>Performance Data</a:t>
            </a:r>
            <a:endParaRPr lang="en-US" dirty="0"/>
          </a:p>
        </p:txBody>
      </p:sp>
      <p:sp>
        <p:nvSpPr>
          <p:cNvPr id="7" name="Rounded Rectangular Callout 6"/>
          <p:cNvSpPr/>
          <p:nvPr/>
        </p:nvSpPr>
        <p:spPr>
          <a:xfrm>
            <a:off x="167631" y="3302000"/>
            <a:ext cx="2092969" cy="1130300"/>
          </a:xfrm>
          <a:prstGeom prst="wedgeRoundRectCallout">
            <a:avLst>
              <a:gd name="adj1" fmla="val 280375"/>
              <a:gd name="adj2" fmla="val -9910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Leaked lock holder causes entire system to stall</a:t>
            </a:r>
            <a:endParaRPr lang="en-US" sz="1600" dirty="0"/>
          </a:p>
        </p:txBody>
      </p:sp>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2P5S3.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#5</a:t>
            </a:r>
            <a:endParaRPr lang="en-US" dirty="0"/>
          </a:p>
        </p:txBody>
      </p:sp>
      <p:sp>
        <p:nvSpPr>
          <p:cNvPr id="4" name="Text Placeholder 3"/>
          <p:cNvSpPr>
            <a:spLocks noGrp="1"/>
          </p:cNvSpPr>
          <p:nvPr>
            <p:ph type="body" sz="quarter" idx="13"/>
          </p:nvPr>
        </p:nvSpPr>
        <p:spPr>
          <a:xfrm>
            <a:off x="467923" y="648216"/>
            <a:ext cx="8566024" cy="304800"/>
          </a:xfrm>
        </p:spPr>
        <p:txBody>
          <a:bodyPr/>
          <a:lstStyle/>
          <a:p>
            <a:r>
              <a:rPr lang="en-US" dirty="0" smtClean="0"/>
              <a:t>OEM Blocking Tree</a:t>
            </a:r>
            <a:endParaRPr lang="en-US" dirty="0"/>
          </a:p>
        </p:txBody>
      </p:sp>
      <p:sp>
        <p:nvSpPr>
          <p:cNvPr id="7" name="Rounded Rectangular Callout 6"/>
          <p:cNvSpPr/>
          <p:nvPr/>
        </p:nvSpPr>
        <p:spPr>
          <a:xfrm>
            <a:off x="167631" y="3302000"/>
            <a:ext cx="2092969" cy="1130300"/>
          </a:xfrm>
          <a:prstGeom prst="wedgeRoundRectCallout">
            <a:avLst>
              <a:gd name="adj1" fmla="val 159623"/>
              <a:gd name="adj2" fmla="val -16876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Block tree reveals lock holder which can be killed</a:t>
            </a:r>
            <a:endParaRPr lang="en-US" sz="1600" dirty="0"/>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2P5S2.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#5</a:t>
            </a:r>
            <a:endParaRPr lang="en-US" dirty="0"/>
          </a:p>
        </p:txBody>
      </p:sp>
      <p:sp>
        <p:nvSpPr>
          <p:cNvPr id="4" name="Text Placeholder 3"/>
          <p:cNvSpPr>
            <a:spLocks noGrp="1"/>
          </p:cNvSpPr>
          <p:nvPr>
            <p:ph type="body" sz="quarter" idx="13"/>
          </p:nvPr>
        </p:nvSpPr>
        <p:spPr>
          <a:xfrm>
            <a:off x="456782" y="648216"/>
            <a:ext cx="8577165" cy="304800"/>
          </a:xfrm>
        </p:spPr>
        <p:txBody>
          <a:bodyPr/>
          <a:lstStyle/>
          <a:p>
            <a:r>
              <a:rPr lang="en-US" dirty="0" smtClean="0"/>
              <a:t>Performance Data</a:t>
            </a:r>
            <a:endParaRPr lang="en-US" dirty="0"/>
          </a:p>
        </p:txBody>
      </p:sp>
      <p:sp>
        <p:nvSpPr>
          <p:cNvPr id="7" name="Rounded Rectangular Callout 6"/>
          <p:cNvSpPr/>
          <p:nvPr/>
        </p:nvSpPr>
        <p:spPr>
          <a:xfrm>
            <a:off x="289667" y="1882515"/>
            <a:ext cx="3032769" cy="533600"/>
          </a:xfrm>
          <a:prstGeom prst="wedgeRoundRectCallout">
            <a:avLst>
              <a:gd name="adj1" fmla="val 193530"/>
              <a:gd name="adj2" fmla="val -3045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t>enq</a:t>
            </a:r>
            <a:r>
              <a:rPr lang="en-US" sz="1600" dirty="0" smtClean="0"/>
              <a:t>: TX – row lock contention</a:t>
            </a:r>
            <a:endParaRPr lang="en-US" sz="1600" dirty="0"/>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RW2P5S4.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Bad Performance #5</a:t>
            </a:r>
            <a:endParaRPr lang="en-US" dirty="0"/>
          </a:p>
        </p:txBody>
      </p:sp>
      <p:sp>
        <p:nvSpPr>
          <p:cNvPr id="4" name="Text Placeholder 3"/>
          <p:cNvSpPr>
            <a:spLocks noGrp="1"/>
          </p:cNvSpPr>
          <p:nvPr>
            <p:ph type="body" sz="quarter" idx="13"/>
          </p:nvPr>
        </p:nvSpPr>
        <p:spPr>
          <a:xfrm>
            <a:off x="423359" y="648216"/>
            <a:ext cx="8610588" cy="304800"/>
          </a:xfrm>
        </p:spPr>
        <p:txBody>
          <a:bodyPr/>
          <a:lstStyle/>
          <a:p>
            <a:r>
              <a:rPr lang="en-US" dirty="0" smtClean="0"/>
              <a:t>Performance Data</a:t>
            </a:r>
            <a:endParaRPr lang="en-US" dirty="0"/>
          </a:p>
        </p:txBody>
      </p:sp>
      <p:sp>
        <p:nvSpPr>
          <p:cNvPr id="7" name="Rounded Rectangular Callout 6"/>
          <p:cNvSpPr/>
          <p:nvPr/>
        </p:nvSpPr>
        <p:spPr>
          <a:xfrm>
            <a:off x="167631" y="2108200"/>
            <a:ext cx="2664469" cy="1712527"/>
          </a:xfrm>
          <a:prstGeom prst="wedgeRoundRectCallout">
            <a:avLst>
              <a:gd name="adj1" fmla="val 219365"/>
              <a:gd name="adj2" fmla="val -363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System returns to normal when lock is released.  There could have been logical data corruption and it may happen again</a:t>
            </a:r>
            <a:endParaRPr lang="en-US" sz="1600" dirty="0"/>
          </a:p>
        </p:txBody>
      </p:sp>
      <p:pic>
        <p:nvPicPr>
          <p:cNvPr id="9" name="Picture 8" descr="poison.jpg"/>
          <p:cNvPicPr>
            <a:picLocks noChangeAspect="1"/>
          </p:cNvPicPr>
          <p:nvPr/>
        </p:nvPicPr>
        <p:blipFill>
          <a:blip r:embed="rId3"/>
          <a:stretch>
            <a:fillRect/>
          </a:stretch>
        </p:blipFill>
        <p:spPr>
          <a:xfrm>
            <a:off x="711200" y="1377950"/>
            <a:ext cx="1471083" cy="882650"/>
          </a:xfrm>
          <a:prstGeom prst="rect">
            <a:avLst/>
          </a:prstGeom>
        </p:spPr>
      </p:pic>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Performance #5</a:t>
            </a:r>
            <a:endParaRPr lang="en-US" dirty="0"/>
          </a:p>
        </p:txBody>
      </p:sp>
      <p:sp>
        <p:nvSpPr>
          <p:cNvPr id="3" name="Content Placeholder 2"/>
          <p:cNvSpPr>
            <a:spLocks noGrp="1"/>
          </p:cNvSpPr>
          <p:nvPr>
            <p:ph sz="quarter" idx="12"/>
          </p:nvPr>
        </p:nvSpPr>
        <p:spPr>
          <a:xfrm>
            <a:off x="804347" y="1084550"/>
            <a:ext cx="8229600" cy="3500157"/>
          </a:xfrm>
        </p:spPr>
        <p:txBody>
          <a:bodyPr/>
          <a:lstStyle/>
          <a:p>
            <a:r>
              <a:rPr lang="en-US" sz="1600" dirty="0" smtClean="0"/>
              <a:t>Lock leaking is usually a side effect of session leaking and the exception handling code failing to execute a commit or rollback in the exception handling process.</a:t>
            </a:r>
          </a:p>
          <a:p>
            <a:r>
              <a:rPr lang="en-US" sz="1600" dirty="0" smtClean="0"/>
              <a:t>A leaked session may be programmatically lost to the connection while holding locks and uncommitted changes to the database.</a:t>
            </a:r>
          </a:p>
          <a:p>
            <a:r>
              <a:rPr lang="en-US" sz="1600" dirty="0" smtClean="0"/>
              <a:t>Programming error impact:</a:t>
            </a:r>
          </a:p>
          <a:p>
            <a:pPr lvl="1"/>
            <a:r>
              <a:rPr lang="en-US" sz="1600" dirty="0" smtClean="0"/>
              <a:t>Potential system hangs: all connections queue up for the held lock</a:t>
            </a:r>
          </a:p>
          <a:p>
            <a:pPr lvl="1"/>
            <a:r>
              <a:rPr lang="en-US" sz="1600" dirty="0" smtClean="0"/>
              <a:t>Potential database logical corruptions: end users may have thought transactions were committed when in fact they have not been</a:t>
            </a:r>
          </a:p>
          <a:p>
            <a:pPr lvl="1"/>
            <a:r>
              <a:rPr lang="en-US" sz="1600" dirty="0" smtClean="0"/>
              <a:t>If sessions return to the connection pool but still have uncommitted changes, it is not deterministic, if and/or when the changes are committed or rolled back.  This is a serious data integrity issue. </a:t>
            </a:r>
          </a:p>
        </p:txBody>
      </p:sp>
      <p:sp>
        <p:nvSpPr>
          <p:cNvPr id="4" name="Text Placeholder 3"/>
          <p:cNvSpPr>
            <a:spLocks noGrp="1"/>
          </p:cNvSpPr>
          <p:nvPr>
            <p:ph type="body" sz="quarter" idx="13"/>
          </p:nvPr>
        </p:nvSpPr>
        <p:spPr/>
        <p:txBody>
          <a:bodyPr/>
          <a:lstStyle/>
          <a:p>
            <a:r>
              <a:rPr lang="en-US" dirty="0" smtClean="0"/>
              <a:t>Lock Leaking</a:t>
            </a:r>
            <a:endParaRPr lang="en-US" dirty="0"/>
          </a:p>
        </p:txBody>
      </p:sp>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Theme:	</a:t>
            </a:r>
            <a:endParaRPr lang="en-US" dirty="0"/>
          </a:p>
        </p:txBody>
      </p:sp>
      <p:sp>
        <p:nvSpPr>
          <p:cNvPr id="3" name="Content Placeholder 2"/>
          <p:cNvSpPr>
            <a:spLocks noGrp="1"/>
          </p:cNvSpPr>
          <p:nvPr>
            <p:ph sz="quarter" idx="12"/>
          </p:nvPr>
        </p:nvSpPr>
        <p:spPr>
          <a:xfrm>
            <a:off x="804347" y="1125360"/>
            <a:ext cx="8229600" cy="3459347"/>
          </a:xfrm>
        </p:spPr>
        <p:txBody>
          <a:bodyPr/>
          <a:lstStyle/>
          <a:p>
            <a:r>
              <a:rPr lang="en-US" sz="1600" dirty="0" smtClean="0"/>
              <a:t>Poor Application Coding</a:t>
            </a:r>
          </a:p>
          <a:p>
            <a:pPr lvl="1"/>
            <a:r>
              <a:rPr lang="en-US" sz="1600" dirty="0" smtClean="0"/>
              <a:t>Bad Cursor management </a:t>
            </a:r>
          </a:p>
          <a:p>
            <a:pPr lvl="2"/>
            <a:r>
              <a:rPr lang="en-US" sz="1600" dirty="0" smtClean="0"/>
              <a:t>Frequent logons</a:t>
            </a:r>
          </a:p>
          <a:p>
            <a:pPr lvl="2"/>
            <a:r>
              <a:rPr lang="en-US" sz="1600" dirty="0" smtClean="0"/>
              <a:t>Hard parsing vs. soft parsing vs. parsing once</a:t>
            </a:r>
          </a:p>
          <a:p>
            <a:pPr lvl="1"/>
            <a:r>
              <a:rPr lang="en-US" sz="1600" dirty="0" smtClean="0"/>
              <a:t>SQL has been designed to fail, or may fail on upgrade</a:t>
            </a:r>
          </a:p>
          <a:p>
            <a:r>
              <a:rPr lang="en-US" sz="1600" dirty="0" smtClean="0"/>
              <a:t>Developer Bugs</a:t>
            </a:r>
          </a:p>
          <a:p>
            <a:pPr lvl="1"/>
            <a:r>
              <a:rPr lang="en-US" sz="1600" dirty="0" smtClean="0"/>
              <a:t>Incorrect/untested exception handling</a:t>
            </a:r>
          </a:p>
          <a:p>
            <a:pPr lvl="2"/>
            <a:r>
              <a:rPr lang="en-US" sz="1600" dirty="0" smtClean="0"/>
              <a:t>Cursor, session and lock leaking</a:t>
            </a:r>
          </a:p>
          <a:p>
            <a:pPr lvl="3"/>
            <a:r>
              <a:rPr lang="en-US" sz="1600" dirty="0" smtClean="0"/>
              <a:t>High values for </a:t>
            </a:r>
            <a:r>
              <a:rPr lang="en-US" sz="1600" dirty="0" err="1" smtClean="0"/>
              <a:t>init.ora</a:t>
            </a:r>
            <a:r>
              <a:rPr lang="en-US" sz="1600" dirty="0" smtClean="0"/>
              <a:t> ( </a:t>
            </a:r>
            <a:r>
              <a:rPr lang="en-US" sz="1600" dirty="0" err="1" smtClean="0"/>
              <a:t>open_cursors</a:t>
            </a:r>
            <a:r>
              <a:rPr lang="en-US" sz="1600" dirty="0" smtClean="0"/>
              <a:t>, processes, sessions )</a:t>
            </a:r>
          </a:p>
          <a:p>
            <a:pPr lvl="3"/>
            <a:r>
              <a:rPr lang="en-US" sz="1600" dirty="0" smtClean="0"/>
              <a:t>Idle process and lock holder kill scripts</a:t>
            </a:r>
          </a:p>
          <a:p>
            <a:pPr lvl="3"/>
            <a:r>
              <a:rPr lang="en-US" sz="1600" dirty="0" smtClean="0"/>
              <a:t>Oversized connection pools of largely idle processes</a:t>
            </a:r>
          </a:p>
          <a:p>
            <a:pPr lvl="1"/>
            <a:endParaRPr lang="en-US" sz="1600" dirty="0" smtClean="0"/>
          </a:p>
        </p:txBody>
      </p:sp>
      <p:sp>
        <p:nvSpPr>
          <p:cNvPr id="4" name="Text Placeholder 3"/>
          <p:cNvSpPr>
            <a:spLocks noGrp="1"/>
          </p:cNvSpPr>
          <p:nvPr>
            <p:ph type="body" sz="quarter" idx="13"/>
          </p:nvPr>
        </p:nvSpPr>
        <p:spPr/>
        <p:txBody>
          <a:bodyPr/>
          <a:lstStyle/>
          <a:p>
            <a:r>
              <a:rPr lang="en-US" dirty="0" smtClean="0"/>
              <a:t>How to Develop High Performance Applications</a:t>
            </a:r>
          </a:p>
        </p:txBody>
      </p:sp>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803275" y="1571625"/>
            <a:ext cx="4708525" cy="1101725"/>
          </a:xfrm>
        </p:spPr>
        <p:txBody>
          <a:bodyPr/>
          <a:lstStyle/>
          <a:p>
            <a:r>
              <a:rPr lang="en-US" dirty="0" smtClean="0">
                <a:ln>
                  <a:noFill/>
                </a:ln>
              </a:rPr>
              <a:t>Part IV: SQL</a:t>
            </a:r>
            <a:br>
              <a:rPr lang="en-US" dirty="0" smtClean="0">
                <a:ln>
                  <a:noFill/>
                </a:ln>
              </a:rPr>
            </a:br>
            <a:endParaRPr dirty="0" smtClean="0">
              <a:ln>
                <a:noFill/>
              </a:ln>
            </a:endParaRPr>
          </a:p>
        </p:txBody>
      </p:sp>
      <p:grpSp>
        <p:nvGrpSpPr>
          <p:cNvPr id="2" name="Group 3"/>
          <p:cNvGrpSpPr>
            <a:grpSpLocks/>
          </p:cNvGrpSpPr>
          <p:nvPr/>
        </p:nvGrpSpPr>
        <p:grpSpPr bwMode="auto">
          <a:xfrm>
            <a:off x="8972550" y="-249238"/>
            <a:ext cx="7404101" cy="5708651"/>
            <a:chOff x="8972550" y="-74510"/>
            <a:chExt cx="7403707" cy="5709255"/>
          </a:xfrm>
        </p:grpSpPr>
        <p:sp>
          <p:nvSpPr>
            <p:cNvPr id="5" name="Rectangle 4"/>
            <p:cNvSpPr/>
            <p:nvPr/>
          </p:nvSpPr>
          <p:spPr>
            <a:xfrm>
              <a:off x="10604414" y="-74510"/>
              <a:ext cx="5771843" cy="57092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a:spAutoFit/>
            </a:bodyPr>
            <a:lstStyle/>
            <a:p>
              <a:pPr marL="231775" indent="-231775" fontAlgn="auto">
                <a:spcBef>
                  <a:spcPts val="0"/>
                </a:spcBef>
                <a:spcAft>
                  <a:spcPts val="1200"/>
                </a:spcAft>
                <a:defRPr/>
              </a:pPr>
              <a:r>
                <a:rPr lang="en-US" b="1" dirty="0"/>
                <a:t>To fill a shape with an image.</a:t>
              </a:r>
              <a:endParaRPr lang="en-US" i="1" dirty="0"/>
            </a:p>
            <a:p>
              <a:pPr marL="561975" indent="-342900" fontAlgn="auto">
                <a:spcBef>
                  <a:spcPts val="0"/>
                </a:spcBef>
                <a:spcAft>
                  <a:spcPts val="600"/>
                </a:spcAft>
                <a:buFont typeface="+mj-lt"/>
                <a:buAutoNum type="arabicPeriod"/>
                <a:defRPr/>
              </a:pPr>
              <a:r>
                <a:rPr lang="en-US" dirty="0"/>
                <a:t>Use existing picture box, DO NOT delete and create new picture box.</a:t>
              </a:r>
            </a:p>
            <a:p>
              <a:pPr marL="561975" indent="-342900" fontAlgn="auto">
                <a:spcBef>
                  <a:spcPts val="0"/>
                </a:spcBef>
                <a:spcAft>
                  <a:spcPts val="600"/>
                </a:spcAft>
                <a:buFont typeface="+mj-lt"/>
                <a:buAutoNum type="arabicPeriod"/>
                <a:defRPr/>
              </a:pPr>
              <a:r>
                <a:rPr lang="en-US" dirty="0"/>
                <a:t>Right click on the shape.</a:t>
              </a:r>
            </a:p>
            <a:p>
              <a:pPr marL="561975" indent="-342900" fontAlgn="auto">
                <a:spcBef>
                  <a:spcPts val="0"/>
                </a:spcBef>
                <a:spcAft>
                  <a:spcPts val="600"/>
                </a:spcAft>
                <a:buFont typeface="+mj-lt"/>
                <a:buAutoNum type="arabicPeriod"/>
                <a:defRPr/>
              </a:pPr>
              <a:r>
                <a:rPr lang="en-US" dirty="0"/>
                <a:t>At the bottom of the submenu select </a:t>
              </a:r>
              <a:br>
                <a:rPr lang="en-US" dirty="0"/>
              </a:br>
              <a:r>
                <a:rPr lang="en-US" dirty="0"/>
                <a:t>“Format Shape”</a:t>
              </a:r>
            </a:p>
            <a:p>
              <a:pPr marL="561975" indent="-342900" fontAlgn="auto">
                <a:spcBef>
                  <a:spcPts val="0"/>
                </a:spcBef>
                <a:spcAft>
                  <a:spcPts val="600"/>
                </a:spcAft>
                <a:buFont typeface="+mj-lt"/>
                <a:buAutoNum type="arabicPeriod"/>
                <a:defRPr/>
              </a:pPr>
              <a:r>
                <a:rPr lang="en-US" dirty="0"/>
                <a:t>Select “Fill” at the top of the “Format Shape” dialog box.</a:t>
              </a:r>
            </a:p>
            <a:p>
              <a:pPr marL="561975" indent="-342900" fontAlgn="auto">
                <a:spcBef>
                  <a:spcPts val="0"/>
                </a:spcBef>
                <a:spcAft>
                  <a:spcPts val="600"/>
                </a:spcAft>
                <a:buFont typeface="+mj-lt"/>
                <a:buAutoNum type="arabicPeriod"/>
                <a:defRPr/>
              </a:pPr>
              <a:r>
                <a:rPr lang="en-US" dirty="0"/>
                <a:t>Select “Picture or Texture fill” from the options.</a:t>
              </a:r>
            </a:p>
            <a:p>
              <a:pPr marL="561975" indent="-342900" fontAlgn="auto">
                <a:spcBef>
                  <a:spcPts val="0"/>
                </a:spcBef>
                <a:spcAft>
                  <a:spcPts val="600"/>
                </a:spcAft>
                <a:buFont typeface="+mj-lt"/>
                <a:buAutoNum type="arabicPeriod"/>
                <a:defRPr/>
              </a:pPr>
              <a:r>
                <a:rPr lang="en-US" dirty="0"/>
                <a:t>And select “File” under the “Insert from” option.</a:t>
              </a:r>
            </a:p>
            <a:p>
              <a:pPr marL="561975" indent="-342900" fontAlgn="auto">
                <a:spcBef>
                  <a:spcPts val="0"/>
                </a:spcBef>
                <a:spcAft>
                  <a:spcPts val="600"/>
                </a:spcAft>
                <a:buFont typeface="+mj-lt"/>
                <a:buAutoNum type="arabicPeriod"/>
                <a:defRPr/>
              </a:pPr>
              <a:r>
                <a:rPr lang="en-US" dirty="0"/>
                <a:t>Navigate to the file you want to use and </a:t>
              </a:r>
              <a:br>
                <a:rPr lang="en-US" dirty="0"/>
              </a:br>
              <a:r>
                <a:rPr lang="en-US" dirty="0"/>
                <a:t>select “Insert”</a:t>
              </a:r>
            </a:p>
            <a:p>
              <a:pPr marL="561975" indent="-342900" fontAlgn="auto">
                <a:spcBef>
                  <a:spcPts val="0"/>
                </a:spcBef>
                <a:spcAft>
                  <a:spcPts val="600"/>
                </a:spcAft>
                <a:buFont typeface="+mj-lt"/>
                <a:buAutoNum type="arabicPeriod"/>
                <a:defRPr/>
              </a:pPr>
              <a:r>
                <a:rPr lang="en-US" dirty="0">
                  <a:solidFill>
                    <a:srgbClr val="FFFFFF"/>
                  </a:solidFill>
                </a:rPr>
                <a:t>On the “Format” tab, in the Size group, click on “Crop to Fill” in the Crop tool </a:t>
              </a:r>
              <a:r>
                <a:rPr lang="en-US" dirty="0"/>
                <a:t>and drag the image bounding box to the desired size</a:t>
              </a:r>
            </a:p>
            <a:p>
              <a:pPr marL="561975" indent="-342900" fontAlgn="auto">
                <a:spcBef>
                  <a:spcPts val="0"/>
                </a:spcBef>
                <a:spcAft>
                  <a:spcPts val="600"/>
                </a:spcAft>
                <a:buFont typeface="+mj-lt"/>
                <a:buAutoNum type="arabicPeriod"/>
                <a:defRPr/>
              </a:pPr>
              <a:r>
                <a:rPr lang="en-US" b="1" dirty="0"/>
                <a:t>DELETE THIS INSTRUCTION NOTE WHEN NOT IN USE</a:t>
              </a:r>
            </a:p>
          </p:txBody>
        </p:sp>
        <p:cxnSp>
          <p:nvCxnSpPr>
            <p:cNvPr id="6" name="Straight Connector 5"/>
            <p:cNvCxnSpPr/>
            <p:nvPr/>
          </p:nvCxnSpPr>
          <p:spPr>
            <a:xfrm flipH="1">
              <a:off x="8972550" y="2582929"/>
              <a:ext cx="273054" cy="0"/>
            </a:xfrm>
            <a:prstGeom prst="line">
              <a:avLst/>
            </a:prstGeom>
            <a:grpFill/>
            <a:ln w="19050">
              <a:solidFill>
                <a:srgbClr val="00B050"/>
              </a:solidFill>
              <a:round/>
              <a:headEnd/>
              <a:tailEnd type="triangle" w="med" len="med"/>
            </a:ln>
          </p:spPr>
        </p:cxnSp>
      </p:grpSp>
      <p:pic>
        <p:nvPicPr>
          <p:cNvPr id="9" name="Picture Placeholder 8" descr="maze.jpg"/>
          <p:cNvPicPr>
            <a:picLocks noGrp="1" noChangeAspect="1"/>
          </p:cNvPicPr>
          <p:nvPr>
            <p:ph type="pic" sz="quarter" idx="12"/>
          </p:nvPr>
        </p:nvPicPr>
        <p:blipFill>
          <a:blip r:embed="rId3"/>
          <a:srcRect t="-45806" b="-45806"/>
          <a:stretch>
            <a:fillRect/>
          </a:stretch>
        </p:blipFill>
        <p:spPr/>
      </p:pic>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p:txBody>
          <a:bodyPr/>
          <a:lstStyle/>
          <a:p>
            <a:pPr eaLnBrk="1" hangingPunct="1"/>
            <a:r>
              <a:rPr lang="en-US">
                <a:ea typeface="ＭＳ Ｐゴシック" charset="-128"/>
                <a:cs typeface="ＭＳ Ｐゴシック" charset="-128"/>
              </a:rPr>
              <a:t>Gathering Statistics</a:t>
            </a:r>
            <a:br>
              <a:rPr lang="en-US">
                <a:ea typeface="ＭＳ Ｐゴシック" charset="-128"/>
                <a:cs typeface="ＭＳ Ｐゴシック" charset="-128"/>
              </a:rPr>
            </a:br>
            <a:r>
              <a:rPr lang="en-US">
                <a:solidFill>
                  <a:srgbClr val="FF0000"/>
                </a:solidFill>
                <a:ea typeface="ＭＳ Ｐゴシック" charset="-128"/>
                <a:cs typeface="ＭＳ Ｐゴシック" charset="-128"/>
              </a:rPr>
              <a:t>Strategy For New Databases</a:t>
            </a:r>
            <a:endParaRPr lang="en-US" sz="1800">
              <a:solidFill>
                <a:srgbClr val="FF0000"/>
              </a:solidFill>
              <a:ea typeface="ＭＳ Ｐゴシック" charset="-128"/>
              <a:cs typeface="ＭＳ Ｐゴシック" charset="-128"/>
            </a:endParaRPr>
          </a:p>
        </p:txBody>
      </p:sp>
      <p:sp>
        <p:nvSpPr>
          <p:cNvPr id="67588" name="Rectangle 3"/>
          <p:cNvSpPr>
            <a:spLocks noGrp="1" noChangeArrowheads="1"/>
          </p:cNvSpPr>
          <p:nvPr>
            <p:ph type="body" idx="1"/>
          </p:nvPr>
        </p:nvSpPr>
        <p:spPr>
          <a:xfrm>
            <a:off x="804862" y="1303280"/>
            <a:ext cx="8229600" cy="3149658"/>
          </a:xfrm>
        </p:spPr>
        <p:txBody>
          <a:bodyPr/>
          <a:lstStyle/>
          <a:p>
            <a:pPr eaLnBrk="1" hangingPunct="1"/>
            <a:r>
              <a:rPr lang="en-GB" dirty="0">
                <a:ea typeface="ＭＳ Ｐゴシック" charset="-128"/>
                <a:cs typeface="ＭＳ Ｐゴシック" charset="-128"/>
              </a:rPr>
              <a:t>Create tables</a:t>
            </a:r>
          </a:p>
          <a:p>
            <a:pPr eaLnBrk="1" hangingPunct="1"/>
            <a:r>
              <a:rPr lang="en-GB" dirty="0">
                <a:ea typeface="ＭＳ Ｐゴシック" charset="-128"/>
                <a:cs typeface="ＭＳ Ｐゴシック" charset="-128"/>
              </a:rPr>
              <a:t>Optionally Run (or explain) queries on empty tables</a:t>
            </a:r>
          </a:p>
          <a:p>
            <a:pPr lvl="1" eaLnBrk="1" hangingPunct="1"/>
            <a:r>
              <a:rPr lang="en-GB" dirty="0"/>
              <a:t>Prime / Seed the optimizer</a:t>
            </a:r>
          </a:p>
          <a:p>
            <a:pPr eaLnBrk="1" hangingPunct="1"/>
            <a:r>
              <a:rPr lang="en-GB" dirty="0">
                <a:ea typeface="ＭＳ Ｐゴシック" charset="-128"/>
                <a:cs typeface="ＭＳ Ｐゴシック" charset="-128"/>
              </a:rPr>
              <a:t>Enable incremental statistics</a:t>
            </a:r>
          </a:p>
          <a:p>
            <a:pPr lvl="1" eaLnBrk="1" hangingPunct="1"/>
            <a:r>
              <a:rPr lang="en-GB" dirty="0"/>
              <a:t>For large partitioned tables</a:t>
            </a:r>
          </a:p>
          <a:p>
            <a:pPr eaLnBrk="1" hangingPunct="1"/>
            <a:r>
              <a:rPr lang="en-GB" dirty="0">
                <a:ea typeface="ＭＳ Ｐゴシック" charset="-128"/>
                <a:cs typeface="ＭＳ Ｐゴシック" charset="-128"/>
              </a:rPr>
              <a:t>Load data</a:t>
            </a:r>
          </a:p>
          <a:p>
            <a:pPr eaLnBrk="1" hangingPunct="1"/>
            <a:r>
              <a:rPr lang="en-GB" dirty="0">
                <a:ea typeface="ＭＳ Ｐゴシック" charset="-128"/>
                <a:cs typeface="ＭＳ Ｐゴシック" charset="-128"/>
              </a:rPr>
              <a:t>Gather statistics</a:t>
            </a:r>
          </a:p>
          <a:p>
            <a:pPr lvl="1" eaLnBrk="1" hangingPunct="1"/>
            <a:r>
              <a:rPr lang="en-GB" dirty="0"/>
              <a:t>Use the defaults</a:t>
            </a:r>
          </a:p>
          <a:p>
            <a:pPr eaLnBrk="1" hangingPunct="1"/>
            <a:r>
              <a:rPr lang="en-GB" dirty="0">
                <a:ea typeface="ＭＳ Ｐゴシック" charset="-128"/>
                <a:cs typeface="ＭＳ Ｐゴシック" charset="-128"/>
              </a:rPr>
              <a:t>Create indexes (if required!)</a:t>
            </a:r>
          </a:p>
        </p:txBody>
      </p:sp>
    </p:spTree>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ea typeface="ＭＳ Ｐゴシック" charset="-128"/>
                <a:cs typeface="ＭＳ Ｐゴシック" charset="-128"/>
              </a:rPr>
              <a:t>Gathering Statistics</a:t>
            </a:r>
            <a:br>
              <a:rPr lang="en-US" smtClean="0">
                <a:ea typeface="ＭＳ Ｐゴシック" charset="-128"/>
                <a:cs typeface="ＭＳ Ｐゴシック" charset="-128"/>
              </a:rPr>
            </a:br>
            <a:r>
              <a:rPr lang="en-US" smtClean="0">
                <a:solidFill>
                  <a:srgbClr val="FF0000"/>
                </a:solidFill>
                <a:ea typeface="ＭＳ Ｐゴシック" charset="-128"/>
                <a:cs typeface="ＭＳ Ｐゴシック" charset="-128"/>
              </a:rPr>
              <a:t>Incremental Statistics</a:t>
            </a:r>
            <a:endParaRPr lang="en-US" smtClean="0">
              <a:ea typeface="ＭＳ Ｐゴシック" charset="-128"/>
              <a:cs typeface="ＭＳ Ｐゴシック" charset="-128"/>
            </a:endParaRPr>
          </a:p>
        </p:txBody>
      </p:sp>
      <p:sp>
        <p:nvSpPr>
          <p:cNvPr id="69635" name="Content Placeholder 2"/>
          <p:cNvSpPr>
            <a:spLocks noGrp="1"/>
          </p:cNvSpPr>
          <p:nvPr>
            <p:ph idx="1"/>
          </p:nvPr>
        </p:nvSpPr>
        <p:spPr/>
        <p:txBody>
          <a:bodyPr/>
          <a:lstStyle/>
          <a:p>
            <a:r>
              <a:rPr lang="en-US" smtClean="0">
                <a:ea typeface="ＭＳ Ｐゴシック" charset="-128"/>
                <a:cs typeface="ＭＳ Ｐゴシック" charset="-128"/>
              </a:rPr>
              <a:t>One of the biggest problems with large tables is keeping the schema statistics up to date and accurate</a:t>
            </a:r>
          </a:p>
          <a:p>
            <a:r>
              <a:rPr lang="en-US" smtClean="0">
                <a:ea typeface="ＭＳ Ｐゴシック" charset="-128"/>
                <a:cs typeface="ＭＳ Ｐゴシック" charset="-128"/>
              </a:rPr>
              <a:t>This is particularly challenging in a Data Warehouse where tables continue to grow and so the statistics gathering time and resources grow proportionately</a:t>
            </a:r>
          </a:p>
          <a:p>
            <a:r>
              <a:rPr lang="en-US" smtClean="0">
                <a:ea typeface="ＭＳ Ｐゴシック" charset="-128"/>
                <a:cs typeface="ＭＳ Ｐゴシック" charset="-128"/>
              </a:rPr>
              <a:t>To address this problem, 11.1 introduced the concept of incremental statistics for partitioned objects</a:t>
            </a:r>
          </a:p>
          <a:p>
            <a:r>
              <a:rPr lang="en-US" smtClean="0">
                <a:ea typeface="ＭＳ Ｐゴシック" charset="-128"/>
                <a:cs typeface="ＭＳ Ｐゴシック" charset="-128"/>
              </a:rPr>
              <a:t>This means that statistics are gathered for recently modified partitions</a:t>
            </a:r>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24"/>
          <p:cNvSpPr txBox="1">
            <a:spLocks noChangeArrowheads="1"/>
          </p:cNvSpPr>
          <p:nvPr/>
        </p:nvSpPr>
        <p:spPr bwMode="auto">
          <a:xfrm>
            <a:off x="336550" y="631031"/>
            <a:ext cx="3671888" cy="1969770"/>
          </a:xfrm>
          <a:prstGeom prst="rect">
            <a:avLst/>
          </a:prstGeom>
          <a:noFill/>
          <a:ln w="9525">
            <a:noFill/>
            <a:miter lim="800000"/>
            <a:headEnd/>
            <a:tailEnd/>
          </a:ln>
        </p:spPr>
        <p:txBody>
          <a:bodyPr lIns="0" tIns="0" rIns="0" bIns="0">
            <a:prstTxWarp prst="textNoShape">
              <a:avLst/>
            </a:prstTxWarp>
            <a:spAutoFit/>
          </a:bodyPr>
          <a:lstStyle/>
          <a:p>
            <a:pPr algn="l" eaLnBrk="0" hangingPunct="0">
              <a:lnSpc>
                <a:spcPct val="100000"/>
              </a:lnSpc>
              <a:buClrTx/>
            </a:pPr>
            <a:r>
              <a:rPr lang="en-US" sz="2400"/>
              <a:t>Andrew Holdsworth</a:t>
            </a:r>
            <a:br>
              <a:rPr lang="en-US" sz="2400"/>
            </a:br>
            <a:r>
              <a:rPr lang="en-US" sz="2400"/>
              <a:t>Senior Director</a:t>
            </a:r>
            <a:br>
              <a:rPr lang="en-US" sz="2400"/>
            </a:br>
            <a:r>
              <a:rPr lang="en-US" sz="2400"/>
              <a:t>Real World Performance</a:t>
            </a:r>
            <a:br>
              <a:rPr lang="en-US" sz="2400"/>
            </a:br>
            <a:r>
              <a:rPr lang="en-US" sz="2400"/>
              <a:t>Server Technologies</a:t>
            </a:r>
          </a:p>
          <a:p>
            <a:pPr algn="l" eaLnBrk="0" hangingPunct="0">
              <a:lnSpc>
                <a:spcPct val="100000"/>
              </a:lnSpc>
              <a:buClrTx/>
            </a:pPr>
            <a:endParaRPr lang="en-US" sz="3200"/>
          </a:p>
        </p:txBody>
      </p:sp>
      <p:pic>
        <p:nvPicPr>
          <p:cNvPr id="29700" name="Picture 7" descr="5395-127-002f_2.jpg"/>
          <p:cNvPicPr>
            <a:picLocks noChangeAspect="1"/>
          </p:cNvPicPr>
          <p:nvPr/>
        </p:nvPicPr>
        <p:blipFill>
          <a:blip r:embed="rId3"/>
          <a:srcRect/>
          <a:stretch>
            <a:fillRect/>
          </a:stretch>
        </p:blipFill>
        <p:spPr bwMode="auto">
          <a:xfrm>
            <a:off x="220664" y="2237184"/>
            <a:ext cx="1951037" cy="2195513"/>
          </a:xfrm>
          <a:prstGeom prst="rect">
            <a:avLst/>
          </a:prstGeom>
          <a:noFill/>
          <a:ln w="9525">
            <a:noFill/>
            <a:miter lim="800000"/>
            <a:headEnd/>
            <a:tailEnd/>
          </a:ln>
        </p:spPr>
      </p:pic>
      <p:pic>
        <p:nvPicPr>
          <p:cNvPr id="29701" name="Picture 10" descr="IMG_0007.JPG"/>
          <p:cNvPicPr>
            <a:picLocks noChangeAspect="1"/>
          </p:cNvPicPr>
          <p:nvPr/>
        </p:nvPicPr>
        <p:blipFill>
          <a:blip r:embed="rId4"/>
          <a:srcRect/>
          <a:stretch>
            <a:fillRect/>
          </a:stretch>
        </p:blipFill>
        <p:spPr bwMode="auto">
          <a:xfrm>
            <a:off x="6181726" y="2228850"/>
            <a:ext cx="2962275" cy="1659731"/>
          </a:xfrm>
          <a:prstGeom prst="rect">
            <a:avLst/>
          </a:prstGeom>
          <a:noFill/>
          <a:ln w="9525">
            <a:noFill/>
            <a:miter lim="800000"/>
            <a:headEnd/>
            <a:tailEnd/>
          </a:ln>
        </p:spPr>
      </p:pic>
      <p:pic>
        <p:nvPicPr>
          <p:cNvPr id="29702" name="Picture 11"/>
          <p:cNvPicPr>
            <a:picLocks noChangeAspect="1"/>
          </p:cNvPicPr>
          <p:nvPr/>
        </p:nvPicPr>
        <p:blipFill>
          <a:blip r:embed="rId5"/>
          <a:srcRect/>
          <a:stretch>
            <a:fillRect/>
          </a:stretch>
        </p:blipFill>
        <p:spPr bwMode="auto">
          <a:xfrm>
            <a:off x="2527301" y="2219326"/>
            <a:ext cx="3286125" cy="1602581"/>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smtClean="0">
                <a:ea typeface="ＭＳ Ｐゴシック" charset="-128"/>
                <a:cs typeface="ＭＳ Ｐゴシック" charset="-128"/>
              </a:rPr>
              <a:t>Gathering Statistics</a:t>
            </a:r>
            <a:br>
              <a:rPr lang="en-US" smtClean="0">
                <a:ea typeface="ＭＳ Ｐゴシック" charset="-128"/>
                <a:cs typeface="ＭＳ Ｐゴシック" charset="-128"/>
              </a:rPr>
            </a:br>
            <a:r>
              <a:rPr lang="en-US" smtClean="0">
                <a:ea typeface="ＭＳ Ｐゴシック" charset="-128"/>
                <a:cs typeface="ＭＳ Ｐゴシック" charset="-128"/>
              </a:rPr>
              <a:t>The Concept of Synopses</a:t>
            </a:r>
          </a:p>
        </p:txBody>
      </p:sp>
      <p:sp>
        <p:nvSpPr>
          <p:cNvPr id="71683" name="Content Placeholder 2"/>
          <p:cNvSpPr>
            <a:spLocks noGrp="1"/>
          </p:cNvSpPr>
          <p:nvPr>
            <p:ph idx="1"/>
          </p:nvPr>
        </p:nvSpPr>
        <p:spPr/>
        <p:txBody>
          <a:bodyPr/>
          <a:lstStyle/>
          <a:p>
            <a:r>
              <a:rPr lang="en-US" dirty="0" smtClean="0">
                <a:ea typeface="ＭＳ Ｐゴシック" charset="-128"/>
                <a:cs typeface="ＭＳ Ｐゴシック" charset="-128"/>
              </a:rPr>
              <a:t>It is not possible to simply add partition statistics together to create an up to date set of global statistics</a:t>
            </a:r>
          </a:p>
          <a:p>
            <a:r>
              <a:rPr lang="en-US" dirty="0" smtClean="0">
                <a:ea typeface="ＭＳ Ｐゴシック" charset="-128"/>
                <a:cs typeface="ＭＳ Ｐゴシック" charset="-128"/>
              </a:rPr>
              <a:t>This is because the Number of Distinct Values (NDV) for a partition may include values common to multiple partitions.</a:t>
            </a:r>
          </a:p>
          <a:p>
            <a:r>
              <a:rPr lang="en-US" dirty="0" smtClean="0">
                <a:ea typeface="ＭＳ Ｐゴシック" charset="-128"/>
                <a:cs typeface="ＭＳ Ｐゴシック" charset="-128"/>
              </a:rPr>
              <a:t>To resolve this problem, compressed representations of the distinct values of each column are created in a structure in the SYSAUX </a:t>
            </a:r>
            <a:r>
              <a:rPr lang="en-US" dirty="0" err="1" smtClean="0">
                <a:ea typeface="ＭＳ Ｐゴシック" charset="-128"/>
                <a:cs typeface="ＭＳ Ｐゴシック" charset="-128"/>
              </a:rPr>
              <a:t>tablespace</a:t>
            </a:r>
            <a:r>
              <a:rPr lang="en-US" dirty="0" smtClean="0">
                <a:ea typeface="ＭＳ Ｐゴシック" charset="-128"/>
                <a:cs typeface="ＭＳ Ｐゴシック" charset="-128"/>
              </a:rPr>
              <a:t> known as a synopsis</a:t>
            </a:r>
          </a:p>
        </p:txBody>
      </p:sp>
      <p:sp>
        <p:nvSpPr>
          <p:cNvPr id="71684" name="Footer Placeholder 3"/>
          <p:cNvSpPr>
            <a:spLocks noGrp="1"/>
          </p:cNvSpPr>
          <p:nvPr>
            <p:ph type="ftr" sz="quarter" idx="10"/>
          </p:nvPr>
        </p:nvSpPr>
        <p:spPr>
          <a:noFill/>
        </p:spPr>
        <p:txBody>
          <a:bodyPr/>
          <a:lstStyle/>
          <a:p>
            <a:endParaRPr lang="en-GB" dirty="0" smtClean="0">
              <a:latin typeface="Arial" charset="0"/>
            </a:endParaRPr>
          </a:p>
          <a:p>
            <a:endParaRPr lang="en-GB" dirty="0" smtClean="0">
              <a:latin typeface="Arial" charset="0"/>
            </a:endParaRPr>
          </a:p>
        </p:txBody>
      </p:sp>
    </p:spTree>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mtClean="0">
                <a:ea typeface="ＭＳ Ｐゴシック" charset="-128"/>
                <a:cs typeface="ＭＳ Ｐゴシック" charset="-128"/>
              </a:rPr>
              <a:t>Gathering Statistics</a:t>
            </a:r>
            <a:br>
              <a:rPr lang="en-US" smtClean="0">
                <a:ea typeface="ＭＳ Ｐゴシック" charset="-128"/>
                <a:cs typeface="ＭＳ Ｐゴシック" charset="-128"/>
              </a:rPr>
            </a:br>
            <a:r>
              <a:rPr lang="en-US" smtClean="0">
                <a:solidFill>
                  <a:schemeClr val="tx2"/>
                </a:solidFill>
                <a:ea typeface="ＭＳ Ｐゴシック" charset="-128"/>
                <a:cs typeface="ＭＳ Ｐゴシック" charset="-128"/>
              </a:rPr>
              <a:t>Synopsis Example</a:t>
            </a:r>
            <a:endParaRPr lang="en-US" smtClean="0">
              <a:ea typeface="ＭＳ Ｐゴシック" charset="-128"/>
              <a:cs typeface="ＭＳ Ｐゴシック" charset="-128"/>
            </a:endParaRPr>
          </a:p>
        </p:txBody>
      </p:sp>
      <p:graphicFrame>
        <p:nvGraphicFramePr>
          <p:cNvPr id="5" name="Table 4"/>
          <p:cNvGraphicFramePr>
            <a:graphicFrameLocks noGrp="1"/>
          </p:cNvGraphicFramePr>
          <p:nvPr/>
        </p:nvGraphicFramePr>
        <p:xfrm>
          <a:off x="1390309" y="1994577"/>
          <a:ext cx="6242287" cy="1409700"/>
        </p:xfrm>
        <a:graphic>
          <a:graphicData uri="http://schemas.openxmlformats.org/drawingml/2006/table">
            <a:tbl>
              <a:tblPr firstRow="1" bandRow="1">
                <a:tableStyleId>{5C22544A-7EE6-4342-B048-85BDC9FD1C3A}</a:tableStyleId>
              </a:tblPr>
              <a:tblGrid>
                <a:gridCol w="2032000"/>
                <a:gridCol w="2032000"/>
                <a:gridCol w="2178287"/>
              </a:tblGrid>
              <a:tr h="278130">
                <a:tc>
                  <a:txBody>
                    <a:bodyPr/>
                    <a:lstStyle/>
                    <a:p>
                      <a:r>
                        <a:rPr lang="en-US" sz="1400" dirty="0" smtClean="0">
                          <a:solidFill>
                            <a:schemeClr val="bg1"/>
                          </a:solidFill>
                        </a:rPr>
                        <a:t>Object</a:t>
                      </a:r>
                      <a:endParaRPr lang="en-US" sz="1400" dirty="0">
                        <a:solidFill>
                          <a:schemeClr val="bg1"/>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chemeClr val="bg1"/>
                          </a:solidFill>
                        </a:rPr>
                        <a:t>Column Values</a:t>
                      </a:r>
                      <a:endParaRPr lang="en-US" sz="1400" dirty="0">
                        <a:solidFill>
                          <a:schemeClr val="bg1"/>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dirty="0" smtClean="0">
                          <a:solidFill>
                            <a:schemeClr val="bg1"/>
                          </a:solidFill>
                        </a:rPr>
                        <a:t>NDV</a:t>
                      </a:r>
                      <a:endParaRPr lang="en-US" sz="1400" dirty="0">
                        <a:solidFill>
                          <a:schemeClr val="bg1"/>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78130">
                <a:tc>
                  <a:txBody>
                    <a:bodyPr/>
                    <a:lstStyle/>
                    <a:p>
                      <a:r>
                        <a:rPr lang="en-US" sz="1400" dirty="0" smtClean="0">
                          <a:solidFill>
                            <a:srgbClr val="FFFFFF"/>
                          </a:solidFill>
                        </a:rPr>
                        <a:t>Partition #1</a:t>
                      </a:r>
                      <a:endParaRPr lang="en-US" sz="1400" dirty="0">
                        <a:solidFill>
                          <a:srgbClr val="FFFFFF"/>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40000"/>
                        <a:lumOff val="60000"/>
                      </a:schemeClr>
                    </a:solidFill>
                  </a:tcPr>
                </a:tc>
                <a:tc>
                  <a:txBody>
                    <a:bodyPr/>
                    <a:lstStyle/>
                    <a:p>
                      <a:r>
                        <a:rPr lang="en-US" sz="1400" dirty="0" smtClean="0">
                          <a:solidFill>
                            <a:srgbClr val="FFFFFF"/>
                          </a:solidFill>
                        </a:rPr>
                        <a:t>1,1,3,4,5</a:t>
                      </a:r>
                      <a:endParaRPr lang="en-US" sz="1400" dirty="0">
                        <a:solidFill>
                          <a:srgbClr val="FFFFFF"/>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40000"/>
                        <a:lumOff val="60000"/>
                      </a:schemeClr>
                    </a:solidFill>
                  </a:tcPr>
                </a:tc>
                <a:tc>
                  <a:txBody>
                    <a:bodyPr/>
                    <a:lstStyle/>
                    <a:p>
                      <a:r>
                        <a:rPr lang="en-US" sz="1400" dirty="0" smtClean="0">
                          <a:solidFill>
                            <a:srgbClr val="FFFFFF"/>
                          </a:solidFill>
                        </a:rPr>
                        <a:t>4</a:t>
                      </a:r>
                      <a:endParaRPr lang="en-US" sz="1400" dirty="0">
                        <a:solidFill>
                          <a:srgbClr val="FFFFFF"/>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40000"/>
                        <a:lumOff val="60000"/>
                      </a:schemeClr>
                    </a:solidFill>
                  </a:tcPr>
                </a:tc>
              </a:tr>
              <a:tr h="278130">
                <a:tc>
                  <a:txBody>
                    <a:bodyPr/>
                    <a:lstStyle/>
                    <a:p>
                      <a:r>
                        <a:rPr lang="en-US" sz="1400" dirty="0" smtClean="0">
                          <a:solidFill>
                            <a:srgbClr val="FFFFFF"/>
                          </a:solidFill>
                        </a:rPr>
                        <a:t>Partition #2</a:t>
                      </a:r>
                      <a:endParaRPr lang="en-US" sz="1400" dirty="0">
                        <a:solidFill>
                          <a:srgbClr val="FFFFFF"/>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40000"/>
                        <a:lumOff val="60000"/>
                      </a:schemeClr>
                    </a:solidFill>
                  </a:tcPr>
                </a:tc>
                <a:tc>
                  <a:txBody>
                    <a:bodyPr/>
                    <a:lstStyle/>
                    <a:p>
                      <a:r>
                        <a:rPr lang="en-US" sz="1400" dirty="0" smtClean="0">
                          <a:solidFill>
                            <a:srgbClr val="FFFFFF"/>
                          </a:solidFill>
                        </a:rPr>
                        <a:t>1,2,3,4,5</a:t>
                      </a:r>
                      <a:endParaRPr lang="en-US" sz="1400" dirty="0">
                        <a:solidFill>
                          <a:srgbClr val="FFFFFF"/>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40000"/>
                        <a:lumOff val="60000"/>
                      </a:schemeClr>
                    </a:solidFill>
                  </a:tcPr>
                </a:tc>
                <a:tc>
                  <a:txBody>
                    <a:bodyPr/>
                    <a:lstStyle/>
                    <a:p>
                      <a:r>
                        <a:rPr lang="en-US" sz="1400" dirty="0" smtClean="0">
                          <a:solidFill>
                            <a:srgbClr val="FFFFFF"/>
                          </a:solidFill>
                        </a:rPr>
                        <a:t>5</a:t>
                      </a:r>
                      <a:endParaRPr lang="en-US" sz="1400" dirty="0">
                        <a:solidFill>
                          <a:srgbClr val="FFFFFF"/>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2">
                        <a:lumMod val="40000"/>
                        <a:lumOff val="60000"/>
                      </a:schemeClr>
                    </a:solidFill>
                  </a:tcPr>
                </a:tc>
              </a:tr>
              <a:tr h="278130">
                <a:tc>
                  <a:txBody>
                    <a:bodyPr/>
                    <a:lstStyle/>
                    <a:p>
                      <a:r>
                        <a:rPr lang="en-US" sz="1400" dirty="0" smtClean="0">
                          <a:solidFill>
                            <a:schemeClr val="tx1"/>
                          </a:solidFill>
                        </a:rPr>
                        <a:t>NDV by addition</a:t>
                      </a:r>
                      <a:endParaRPr lang="en-US" sz="1400" dirty="0">
                        <a:solidFill>
                          <a:schemeClr val="tx1"/>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400" b="1" dirty="0" smtClean="0">
                          <a:solidFill>
                            <a:schemeClr val="tx2"/>
                          </a:solidFill>
                        </a:rPr>
                        <a:t>WRONG</a:t>
                      </a:r>
                      <a:endParaRPr lang="en-US" sz="1400" b="1" dirty="0">
                        <a:solidFill>
                          <a:schemeClr val="tx2"/>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400" dirty="0" smtClean="0">
                          <a:solidFill>
                            <a:schemeClr val="tx1"/>
                          </a:solidFill>
                        </a:rPr>
                        <a:t>9</a:t>
                      </a:r>
                      <a:endParaRPr lang="en-US" sz="1400" dirty="0">
                        <a:solidFill>
                          <a:schemeClr val="tx1"/>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r h="278130">
                <a:tc>
                  <a:txBody>
                    <a:bodyPr/>
                    <a:lstStyle/>
                    <a:p>
                      <a:r>
                        <a:rPr lang="en-US" sz="1400" dirty="0" smtClean="0">
                          <a:solidFill>
                            <a:schemeClr val="tx1"/>
                          </a:solidFill>
                        </a:rPr>
                        <a:t>NDV by Synopsis</a:t>
                      </a:r>
                      <a:endParaRPr lang="en-US" sz="1400" dirty="0">
                        <a:solidFill>
                          <a:schemeClr val="tx1"/>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400" b="1" dirty="0" smtClean="0">
                          <a:solidFill>
                            <a:srgbClr val="008000"/>
                          </a:solidFill>
                        </a:rPr>
                        <a:t>CORRECT</a:t>
                      </a:r>
                      <a:endParaRPr lang="en-US" sz="1400" b="1" dirty="0">
                        <a:solidFill>
                          <a:srgbClr val="008000"/>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1400" dirty="0" smtClean="0">
                          <a:solidFill>
                            <a:schemeClr val="tx1"/>
                          </a:solidFill>
                        </a:rPr>
                        <a:t>5</a:t>
                      </a:r>
                      <a:endParaRPr lang="en-US" sz="1400" dirty="0">
                        <a:solidFill>
                          <a:schemeClr val="tx1"/>
                        </a:solidFill>
                      </a:endParaRPr>
                    </a:p>
                  </a:txBody>
                  <a:tcPr marT="34290" marB="3429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r>
            </a:tbl>
          </a:graphicData>
        </a:graphic>
      </p:graphicFrame>
    </p:spTree>
  </p:cSld>
  <p:clrMapOvr>
    <a:masterClrMapping/>
  </p:clrMapOvr>
  <p:transition>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18"/>
          <p:cNvSpPr>
            <a:spLocks noGrp="1" noChangeArrowheads="1"/>
          </p:cNvSpPr>
          <p:nvPr>
            <p:ph type="title" idx="4294967295"/>
          </p:nvPr>
        </p:nvSpPr>
        <p:spPr>
          <a:xfrm>
            <a:off x="755651" y="291703"/>
            <a:ext cx="8239125" cy="642938"/>
          </a:xfrm>
        </p:spPr>
        <p:txBody>
          <a:bodyPr/>
          <a:lstStyle/>
          <a:p>
            <a:pPr eaLnBrk="1" hangingPunct="1"/>
            <a:r>
              <a:rPr lang="en-US" smtClean="0"/>
              <a:t>Wrong Plan =&gt; Wrong Cardinality</a:t>
            </a:r>
          </a:p>
        </p:txBody>
      </p:sp>
      <p:sp>
        <p:nvSpPr>
          <p:cNvPr id="6" name="Text Box 4"/>
          <p:cNvSpPr txBox="1">
            <a:spLocks noChangeArrowheads="1"/>
          </p:cNvSpPr>
          <p:nvPr/>
        </p:nvSpPr>
        <p:spPr bwMode="auto">
          <a:xfrm>
            <a:off x="133351" y="709965"/>
            <a:ext cx="9001125" cy="457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ops$tkyte%ORA11GR2&gt; create table 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2  as select decode( mod(rownum,2), 0, 'N', 'Y' ) flag1,</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3            decode( mod(rownum,2), 0, 'Y', 'N' ) flag2, a.*</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4    from </a:t>
            </a:r>
            <a:r>
              <a:rPr lang="en-US" sz="1100" dirty="0" err="1">
                <a:solidFill>
                  <a:srgbClr val="000000"/>
                </a:solidFill>
                <a:latin typeface="Courier New" pitchFamily="49" charset="0"/>
              </a:rPr>
              <a:t>all_objects</a:t>
            </a:r>
            <a:r>
              <a:rPr lang="en-US" sz="1100" dirty="0">
                <a:solidFill>
                  <a:srgbClr val="000000"/>
                </a:solidFill>
                <a:latin typeface="Courier New" pitchFamily="49" charset="0"/>
              </a:rPr>
              <a:t> a</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5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Table created.</a:t>
            </a: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ops$tkyte%ORA11GR2&gt; create index </a:t>
            </a:r>
            <a:r>
              <a:rPr lang="en-US" sz="1100" dirty="0" err="1">
                <a:solidFill>
                  <a:srgbClr val="000000"/>
                </a:solidFill>
                <a:latin typeface="Courier New" pitchFamily="49" charset="0"/>
              </a:rPr>
              <a:t>t_idx</a:t>
            </a:r>
            <a:r>
              <a:rPr lang="en-US" sz="1100" dirty="0">
                <a:solidFill>
                  <a:srgbClr val="000000"/>
                </a:solidFill>
                <a:latin typeface="Courier New" pitchFamily="49" charset="0"/>
              </a:rPr>
              <a:t> on t(flag1,flag2);</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Index created.</a:t>
            </a: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ops$tkyte%ORA11GR2&gt; begin</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2          </a:t>
            </a:r>
            <a:r>
              <a:rPr lang="en-US" sz="1100" dirty="0" err="1">
                <a:solidFill>
                  <a:srgbClr val="000000"/>
                </a:solidFill>
                <a:latin typeface="Courier New" pitchFamily="49" charset="0"/>
              </a:rPr>
              <a:t>dbms_stats.gather_table_stats</a:t>
            </a: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3          ( user, 'T',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4            </a:t>
            </a:r>
            <a:r>
              <a:rPr lang="en-US" sz="1100" dirty="0" err="1">
                <a:solidFill>
                  <a:srgbClr val="000000"/>
                </a:solidFill>
                <a:latin typeface="Courier New" pitchFamily="49" charset="0"/>
              </a:rPr>
              <a:t>method_opt</a:t>
            </a:r>
            <a:r>
              <a:rPr lang="en-US" sz="1100" dirty="0">
                <a:solidFill>
                  <a:srgbClr val="000000"/>
                </a:solidFill>
                <a:latin typeface="Courier New" pitchFamily="49" charset="0"/>
              </a:rPr>
              <a:t>=&gt;'for all indexed columns size 254'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5  end;</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6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PL/SQL procedure successfully completed.</a:t>
            </a: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p:txBody>
      </p:sp>
    </p:spTree>
    <p:extLst>
      <p:ext uri="{BB962C8B-B14F-4D97-AF65-F5344CB8AC3E}">
        <p14:creationId xmlns:p14="http://schemas.microsoft.com/office/powerpoint/2010/main" val="1722021808"/>
      </p:ext>
    </p:extLst>
  </p:cSld>
  <p:clrMapOvr>
    <a:masterClrMapping/>
  </p:clrMapOvr>
  <p:transition>
    <p:wipe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18"/>
          <p:cNvSpPr>
            <a:spLocks noGrp="1" noChangeArrowheads="1"/>
          </p:cNvSpPr>
          <p:nvPr>
            <p:ph type="title" idx="4294967295"/>
          </p:nvPr>
        </p:nvSpPr>
        <p:spPr>
          <a:xfrm>
            <a:off x="755651" y="291703"/>
            <a:ext cx="8239125" cy="642938"/>
          </a:xfrm>
        </p:spPr>
        <p:txBody>
          <a:bodyPr/>
          <a:lstStyle/>
          <a:p>
            <a:pPr eaLnBrk="1" hangingPunct="1"/>
            <a:r>
              <a:rPr lang="en-US" smtClean="0"/>
              <a:t>Wrong Plan =&gt; Wrong Cardinality</a:t>
            </a:r>
          </a:p>
        </p:txBody>
      </p:sp>
      <p:sp>
        <p:nvSpPr>
          <p:cNvPr id="6" name="Text Box 4"/>
          <p:cNvSpPr txBox="1">
            <a:spLocks noChangeArrowheads="1"/>
          </p:cNvSpPr>
          <p:nvPr/>
        </p:nvSpPr>
        <p:spPr bwMode="auto">
          <a:xfrm>
            <a:off x="133352" y="709966"/>
            <a:ext cx="8696890" cy="481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ops$tkyte%ORA11GR2&gt; select 'select * from </a:t>
            </a:r>
            <a:r>
              <a:rPr lang="en-US" sz="1100" dirty="0" err="1">
                <a:solidFill>
                  <a:srgbClr val="000000"/>
                </a:solidFill>
                <a:latin typeface="Courier New" pitchFamily="49" charset="0"/>
              </a:rPr>
              <a:t>t</a:t>
            </a:r>
            <a:r>
              <a:rPr lang="en-US" sz="1100" dirty="0">
                <a:solidFill>
                  <a:srgbClr val="000000"/>
                </a:solidFill>
                <a:latin typeface="Courier New" pitchFamily="49" charset="0"/>
              </a:rPr>
              <a:t>', </a:t>
            </a:r>
            <a:r>
              <a:rPr lang="en-US" sz="1100" dirty="0" err="1">
                <a:solidFill>
                  <a:srgbClr val="000000"/>
                </a:solidFill>
                <a:latin typeface="Courier New" pitchFamily="49" charset="0"/>
              </a:rPr>
              <a:t>num_rows</a:t>
            </a: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2    from </a:t>
            </a:r>
            <a:r>
              <a:rPr lang="en-US" sz="1100" dirty="0" err="1">
                <a:solidFill>
                  <a:srgbClr val="000000"/>
                </a:solidFill>
                <a:latin typeface="Courier New" pitchFamily="49" charset="0"/>
              </a:rPr>
              <a:t>user_tables</a:t>
            </a:r>
            <a:r>
              <a:rPr lang="en-US" sz="1100" dirty="0">
                <a:solidFill>
                  <a:srgbClr val="000000"/>
                </a:solidFill>
                <a:latin typeface="Courier New" pitchFamily="49" charset="0"/>
              </a:rPr>
              <a:t> where </a:t>
            </a:r>
            <a:r>
              <a:rPr lang="en-US" sz="1100" dirty="0" err="1">
                <a:solidFill>
                  <a:srgbClr val="000000"/>
                </a:solidFill>
                <a:latin typeface="Courier New" pitchFamily="49" charset="0"/>
              </a:rPr>
              <a:t>table_name</a:t>
            </a:r>
            <a:r>
              <a:rPr lang="en-US" sz="1100" dirty="0">
                <a:solidFill>
                  <a:srgbClr val="000000"/>
                </a:solidFill>
                <a:latin typeface="Courier New" pitchFamily="49" charset="0"/>
              </a:rPr>
              <a:t> = 'T'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3  union all</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4  select 'select * from </a:t>
            </a:r>
            <a:r>
              <a:rPr lang="en-US" sz="1100" dirty="0" err="1">
                <a:solidFill>
                  <a:srgbClr val="000000"/>
                </a:solidFill>
                <a:latin typeface="Courier New" pitchFamily="49" charset="0"/>
              </a:rPr>
              <a:t>t</a:t>
            </a:r>
            <a:r>
              <a:rPr lang="en-US" sz="1100" dirty="0">
                <a:solidFill>
                  <a:srgbClr val="000000"/>
                </a:solidFill>
                <a:latin typeface="Courier New" pitchFamily="49" charset="0"/>
              </a:rPr>
              <a:t> where flag1 = "N"', num_rows/2</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5    from </a:t>
            </a:r>
            <a:r>
              <a:rPr lang="en-US" sz="1100" dirty="0" err="1">
                <a:solidFill>
                  <a:srgbClr val="000000"/>
                </a:solidFill>
                <a:latin typeface="Courier New" pitchFamily="49" charset="0"/>
              </a:rPr>
              <a:t>user_tables</a:t>
            </a:r>
            <a:r>
              <a:rPr lang="en-US" sz="1100" dirty="0">
                <a:solidFill>
                  <a:srgbClr val="000000"/>
                </a:solidFill>
                <a:latin typeface="Courier New" pitchFamily="49" charset="0"/>
              </a:rPr>
              <a:t> where </a:t>
            </a:r>
            <a:r>
              <a:rPr lang="en-US" sz="1100" dirty="0" err="1">
                <a:solidFill>
                  <a:srgbClr val="000000"/>
                </a:solidFill>
                <a:latin typeface="Courier New" pitchFamily="49" charset="0"/>
              </a:rPr>
              <a:t>table_name</a:t>
            </a:r>
            <a:r>
              <a:rPr lang="en-US" sz="1100" dirty="0">
                <a:solidFill>
                  <a:srgbClr val="000000"/>
                </a:solidFill>
                <a:latin typeface="Courier New" pitchFamily="49" charset="0"/>
              </a:rPr>
              <a:t> = 'T'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6  union all</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7  select 'select * from </a:t>
            </a:r>
            <a:r>
              <a:rPr lang="en-US" sz="1100" dirty="0" err="1">
                <a:solidFill>
                  <a:srgbClr val="000000"/>
                </a:solidFill>
                <a:latin typeface="Courier New" pitchFamily="49" charset="0"/>
              </a:rPr>
              <a:t>t</a:t>
            </a:r>
            <a:r>
              <a:rPr lang="en-US" sz="1100" dirty="0">
                <a:solidFill>
                  <a:srgbClr val="000000"/>
                </a:solidFill>
                <a:latin typeface="Courier New" pitchFamily="49" charset="0"/>
              </a:rPr>
              <a:t> where flag2 = "N"', num_rows/2</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8    from </a:t>
            </a:r>
            <a:r>
              <a:rPr lang="en-US" sz="1100" dirty="0" err="1">
                <a:solidFill>
                  <a:srgbClr val="000000"/>
                </a:solidFill>
                <a:latin typeface="Courier New" pitchFamily="49" charset="0"/>
              </a:rPr>
              <a:t>user_tables</a:t>
            </a:r>
            <a:r>
              <a:rPr lang="en-US" sz="1100" dirty="0">
                <a:solidFill>
                  <a:srgbClr val="000000"/>
                </a:solidFill>
                <a:latin typeface="Courier New" pitchFamily="49" charset="0"/>
              </a:rPr>
              <a:t> where </a:t>
            </a:r>
            <a:r>
              <a:rPr lang="en-US" sz="1100" dirty="0" err="1">
                <a:solidFill>
                  <a:srgbClr val="000000"/>
                </a:solidFill>
                <a:latin typeface="Courier New" pitchFamily="49" charset="0"/>
              </a:rPr>
              <a:t>table_name</a:t>
            </a:r>
            <a:r>
              <a:rPr lang="en-US" sz="1100" dirty="0">
                <a:solidFill>
                  <a:srgbClr val="000000"/>
                </a:solidFill>
                <a:latin typeface="Courier New" pitchFamily="49" charset="0"/>
              </a:rPr>
              <a:t> = 'T'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9  union all</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10  select 'select * from </a:t>
            </a:r>
            <a:r>
              <a:rPr lang="en-US" sz="1100" dirty="0" err="1">
                <a:solidFill>
                  <a:srgbClr val="000000"/>
                </a:solidFill>
                <a:latin typeface="Courier New" pitchFamily="49" charset="0"/>
              </a:rPr>
              <a:t>t</a:t>
            </a:r>
            <a:r>
              <a:rPr lang="en-US" sz="1100" dirty="0">
                <a:solidFill>
                  <a:srgbClr val="000000"/>
                </a:solidFill>
                <a:latin typeface="Courier New" pitchFamily="49" charset="0"/>
              </a:rPr>
              <a:t> where flag1 = "N" and flag2 = "N"', num_rows/2/2</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11    from </a:t>
            </a:r>
            <a:r>
              <a:rPr lang="en-US" sz="1100" dirty="0" err="1">
                <a:solidFill>
                  <a:srgbClr val="000000"/>
                </a:solidFill>
                <a:latin typeface="Courier New" pitchFamily="49" charset="0"/>
              </a:rPr>
              <a:t>user_tables</a:t>
            </a:r>
            <a:r>
              <a:rPr lang="en-US" sz="1100" dirty="0">
                <a:solidFill>
                  <a:srgbClr val="000000"/>
                </a:solidFill>
                <a:latin typeface="Courier New" pitchFamily="49" charset="0"/>
              </a:rPr>
              <a:t> where </a:t>
            </a:r>
            <a:r>
              <a:rPr lang="en-US" sz="1100" dirty="0" err="1">
                <a:solidFill>
                  <a:srgbClr val="000000"/>
                </a:solidFill>
                <a:latin typeface="Courier New" pitchFamily="49" charset="0"/>
              </a:rPr>
              <a:t>table_name</a:t>
            </a:r>
            <a:r>
              <a:rPr lang="en-US" sz="1100" dirty="0">
                <a:solidFill>
                  <a:srgbClr val="000000"/>
                </a:solidFill>
                <a:latin typeface="Courier New" pitchFamily="49" charset="0"/>
              </a:rPr>
              <a:t> = 'T';</a:t>
            </a:r>
          </a:p>
          <a:p>
            <a:pPr eaLnBrk="1" fontAlgn="base" hangingPunct="1">
              <a:lnSpc>
                <a:spcPct val="90000"/>
              </a:lnSpc>
              <a:spcBef>
                <a:spcPct val="50000"/>
              </a:spcBef>
              <a:spcAft>
                <a:spcPct val="0"/>
              </a:spcAft>
              <a:buClr>
                <a:srgbClr val="667263"/>
              </a:buClr>
            </a:pPr>
            <a:r>
              <a:rPr lang="en-US" sz="1100" dirty="0">
                <a:solidFill>
                  <a:srgbClr val="FF0000"/>
                </a:solidFill>
                <a:latin typeface="Courier New" pitchFamily="49" charset="0"/>
              </a:rPr>
              <a:t>'SELECT*FROMT'                                      NUM_ROWS</a:t>
            </a:r>
          </a:p>
          <a:p>
            <a:pPr eaLnBrk="1" fontAlgn="base" hangingPunct="1">
              <a:lnSpc>
                <a:spcPct val="90000"/>
              </a:lnSpc>
              <a:spcBef>
                <a:spcPct val="50000"/>
              </a:spcBef>
              <a:spcAft>
                <a:spcPct val="0"/>
              </a:spcAft>
              <a:buClr>
                <a:srgbClr val="667263"/>
              </a:buClr>
            </a:pPr>
            <a:r>
              <a:rPr lang="en-US" sz="1100" dirty="0">
                <a:solidFill>
                  <a:srgbClr val="FF0000"/>
                </a:solidFill>
                <a:latin typeface="Courier New" pitchFamily="49" charset="0"/>
              </a:rPr>
              <a:t>------------------------------------------------- ----------</a:t>
            </a:r>
          </a:p>
          <a:p>
            <a:pPr eaLnBrk="1" fontAlgn="base" hangingPunct="1">
              <a:lnSpc>
                <a:spcPct val="90000"/>
              </a:lnSpc>
              <a:spcBef>
                <a:spcPct val="50000"/>
              </a:spcBef>
              <a:spcAft>
                <a:spcPct val="0"/>
              </a:spcAft>
              <a:buClr>
                <a:srgbClr val="667263"/>
              </a:buClr>
            </a:pPr>
            <a:r>
              <a:rPr lang="en-US" sz="1100" dirty="0">
                <a:solidFill>
                  <a:srgbClr val="FF0000"/>
                </a:solidFill>
                <a:latin typeface="Courier New" pitchFamily="49" charset="0"/>
              </a:rPr>
              <a:t>select * from </a:t>
            </a:r>
            <a:r>
              <a:rPr lang="en-US" sz="1100" dirty="0" err="1">
                <a:solidFill>
                  <a:srgbClr val="FF0000"/>
                </a:solidFill>
                <a:latin typeface="Courier New" pitchFamily="49" charset="0"/>
              </a:rPr>
              <a:t>t</a:t>
            </a:r>
            <a:r>
              <a:rPr lang="en-US" sz="1100" dirty="0">
                <a:solidFill>
                  <a:srgbClr val="FF0000"/>
                </a:solidFill>
                <a:latin typeface="Courier New" pitchFamily="49" charset="0"/>
              </a:rPr>
              <a:t>                                        72726</a:t>
            </a:r>
          </a:p>
          <a:p>
            <a:pPr eaLnBrk="1" fontAlgn="base" hangingPunct="1">
              <a:lnSpc>
                <a:spcPct val="90000"/>
              </a:lnSpc>
              <a:spcBef>
                <a:spcPct val="50000"/>
              </a:spcBef>
              <a:spcAft>
                <a:spcPct val="0"/>
              </a:spcAft>
              <a:buClr>
                <a:srgbClr val="667263"/>
              </a:buClr>
            </a:pPr>
            <a:r>
              <a:rPr lang="en-US" sz="1100" dirty="0">
                <a:solidFill>
                  <a:srgbClr val="FF0000"/>
                </a:solidFill>
                <a:latin typeface="Courier New" pitchFamily="49" charset="0"/>
              </a:rPr>
              <a:t>select * from </a:t>
            </a:r>
            <a:r>
              <a:rPr lang="en-US" sz="1100" dirty="0" err="1">
                <a:solidFill>
                  <a:srgbClr val="FF0000"/>
                </a:solidFill>
                <a:latin typeface="Courier New" pitchFamily="49" charset="0"/>
              </a:rPr>
              <a:t>t</a:t>
            </a:r>
            <a:r>
              <a:rPr lang="en-US" sz="1100" dirty="0">
                <a:solidFill>
                  <a:srgbClr val="FF0000"/>
                </a:solidFill>
                <a:latin typeface="Courier New" pitchFamily="49" charset="0"/>
              </a:rPr>
              <a:t> where flag1 = "N"                      36363</a:t>
            </a:r>
          </a:p>
          <a:p>
            <a:pPr eaLnBrk="1" fontAlgn="base" hangingPunct="1">
              <a:lnSpc>
                <a:spcPct val="90000"/>
              </a:lnSpc>
              <a:spcBef>
                <a:spcPct val="50000"/>
              </a:spcBef>
              <a:spcAft>
                <a:spcPct val="0"/>
              </a:spcAft>
              <a:buClr>
                <a:srgbClr val="667263"/>
              </a:buClr>
            </a:pPr>
            <a:r>
              <a:rPr lang="en-US" sz="1100" dirty="0">
                <a:solidFill>
                  <a:srgbClr val="FF0000"/>
                </a:solidFill>
                <a:latin typeface="Courier New" pitchFamily="49" charset="0"/>
              </a:rPr>
              <a:t>select * from </a:t>
            </a:r>
            <a:r>
              <a:rPr lang="en-US" sz="1100" dirty="0" err="1">
                <a:solidFill>
                  <a:srgbClr val="FF0000"/>
                </a:solidFill>
                <a:latin typeface="Courier New" pitchFamily="49" charset="0"/>
              </a:rPr>
              <a:t>t</a:t>
            </a:r>
            <a:r>
              <a:rPr lang="en-US" sz="1100" dirty="0">
                <a:solidFill>
                  <a:srgbClr val="FF0000"/>
                </a:solidFill>
                <a:latin typeface="Courier New" pitchFamily="49" charset="0"/>
              </a:rPr>
              <a:t> where flag2 = "N"                      36363</a:t>
            </a:r>
          </a:p>
          <a:p>
            <a:pPr eaLnBrk="1" fontAlgn="base" hangingPunct="1">
              <a:lnSpc>
                <a:spcPct val="90000"/>
              </a:lnSpc>
              <a:spcBef>
                <a:spcPct val="50000"/>
              </a:spcBef>
              <a:spcAft>
                <a:spcPct val="0"/>
              </a:spcAft>
              <a:buClr>
                <a:srgbClr val="667263"/>
              </a:buClr>
            </a:pPr>
            <a:r>
              <a:rPr lang="en-US" sz="1100" dirty="0">
                <a:solidFill>
                  <a:srgbClr val="FF0000"/>
                </a:solidFill>
                <a:latin typeface="Courier New" pitchFamily="49" charset="0"/>
              </a:rPr>
              <a:t>select * from </a:t>
            </a:r>
            <a:r>
              <a:rPr lang="en-US" sz="1100" dirty="0" err="1">
                <a:solidFill>
                  <a:srgbClr val="FF0000"/>
                </a:solidFill>
                <a:latin typeface="Courier New" pitchFamily="49" charset="0"/>
              </a:rPr>
              <a:t>t</a:t>
            </a:r>
            <a:r>
              <a:rPr lang="en-US" sz="1100" dirty="0">
                <a:solidFill>
                  <a:srgbClr val="FF0000"/>
                </a:solidFill>
                <a:latin typeface="Courier New" pitchFamily="49" charset="0"/>
              </a:rPr>
              <a:t> where flag1 = "N" and flag2 = "N"    18181.5</a:t>
            </a: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400" dirty="0">
              <a:solidFill>
                <a:srgbClr val="000000"/>
              </a:solidFill>
              <a:latin typeface="Courier New" pitchFamily="49" charset="0"/>
            </a:endParaRPr>
          </a:p>
        </p:txBody>
      </p:sp>
    </p:spTree>
    <p:extLst>
      <p:ext uri="{BB962C8B-B14F-4D97-AF65-F5344CB8AC3E}">
        <p14:creationId xmlns:p14="http://schemas.microsoft.com/office/powerpoint/2010/main" val="177760625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18"/>
          <p:cNvSpPr>
            <a:spLocks noGrp="1" noChangeArrowheads="1"/>
          </p:cNvSpPr>
          <p:nvPr>
            <p:ph type="title" idx="4294967295"/>
          </p:nvPr>
        </p:nvSpPr>
        <p:spPr>
          <a:xfrm>
            <a:off x="755651" y="291703"/>
            <a:ext cx="8239125" cy="642938"/>
          </a:xfrm>
        </p:spPr>
        <p:txBody>
          <a:bodyPr/>
          <a:lstStyle/>
          <a:p>
            <a:pPr eaLnBrk="1" hangingPunct="1"/>
            <a:r>
              <a:rPr lang="en-US" smtClean="0"/>
              <a:t>Wrong Plan =&gt; Wrong Cardinality</a:t>
            </a:r>
          </a:p>
        </p:txBody>
      </p:sp>
      <p:sp>
        <p:nvSpPr>
          <p:cNvPr id="6" name="Text Box 4"/>
          <p:cNvSpPr txBox="1">
            <a:spLocks noChangeArrowheads="1"/>
          </p:cNvSpPr>
          <p:nvPr/>
        </p:nvSpPr>
        <p:spPr bwMode="auto">
          <a:xfrm>
            <a:off x="133351" y="739965"/>
            <a:ext cx="9001125" cy="451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ops$tkyte%ORA11GR2&gt; set </a:t>
            </a:r>
            <a:r>
              <a:rPr lang="en-US" sz="1100" dirty="0" err="1">
                <a:solidFill>
                  <a:srgbClr val="000000"/>
                </a:solidFill>
                <a:latin typeface="Courier New" pitchFamily="49" charset="0"/>
              </a:rPr>
              <a:t>autotrace</a:t>
            </a:r>
            <a:r>
              <a:rPr lang="en-US" sz="1100" dirty="0">
                <a:solidFill>
                  <a:srgbClr val="000000"/>
                </a:solidFill>
                <a:latin typeface="Courier New" pitchFamily="49" charset="0"/>
              </a:rPr>
              <a:t> </a:t>
            </a:r>
            <a:r>
              <a:rPr lang="en-US" sz="1100" dirty="0" err="1">
                <a:solidFill>
                  <a:srgbClr val="000000"/>
                </a:solidFill>
                <a:latin typeface="Courier New" pitchFamily="49" charset="0"/>
              </a:rPr>
              <a:t>traceonly</a:t>
            </a:r>
            <a:r>
              <a:rPr lang="en-US" sz="1100" dirty="0">
                <a:solidFill>
                  <a:srgbClr val="000000"/>
                </a:solidFill>
                <a:latin typeface="Courier New" pitchFamily="49" charset="0"/>
              </a:rPr>
              <a:t> explain</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ops$tkyte%ORA11GR2&gt; select * from </a:t>
            </a:r>
            <a:r>
              <a:rPr lang="en-US" sz="1100" dirty="0" err="1">
                <a:solidFill>
                  <a:srgbClr val="000000"/>
                </a:solidFill>
                <a:latin typeface="Courier New" pitchFamily="49" charset="0"/>
              </a:rPr>
              <a:t>t</a:t>
            </a:r>
            <a:r>
              <a:rPr lang="en-US" sz="1100" dirty="0">
                <a:solidFill>
                  <a:srgbClr val="000000"/>
                </a:solidFill>
                <a:latin typeface="Courier New" pitchFamily="49" charset="0"/>
              </a:rPr>
              <a:t> where flag1='N';</a:t>
            </a:r>
            <a:endParaRPr lang="en-US" sz="1100" dirty="0" smtClean="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smtClean="0">
                <a:solidFill>
                  <a:srgbClr val="000000"/>
                </a:solidFill>
                <a:latin typeface="Courier New" pitchFamily="49" charset="0"/>
              </a:rPr>
              <a:t>Execution </a:t>
            </a:r>
            <a:r>
              <a:rPr lang="en-US" sz="1100" dirty="0">
                <a:solidFill>
                  <a:srgbClr val="000000"/>
                </a:solidFill>
                <a:latin typeface="Courier New" pitchFamily="49" charset="0"/>
              </a:rPr>
              <a:t>Plan</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Plan hash value: 1601196873</a:t>
            </a: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Id  | Operation         | Name | Rows  | Bytes | Cost (%CPU)| Time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0 | SELECT STATEMENT  |      | 36499 |  3635K|   301   (1)| 00:00:04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1 |  TABLE ACCESS FULL| T    | </a:t>
            </a:r>
            <a:r>
              <a:rPr lang="en-US" sz="1100" dirty="0">
                <a:solidFill>
                  <a:srgbClr val="FF0000"/>
                </a:solidFill>
                <a:latin typeface="Courier New" pitchFamily="49" charset="0"/>
              </a:rPr>
              <a:t>36499</a:t>
            </a:r>
            <a:r>
              <a:rPr lang="en-US" sz="1100" dirty="0">
                <a:solidFill>
                  <a:srgbClr val="000000"/>
                </a:solidFill>
                <a:latin typeface="Courier New" pitchFamily="49" charset="0"/>
              </a:rPr>
              <a:t> |  3635K|   301   (1)| 00:00:04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Predicate Information (identified by operation id):</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1 - filter("FLAG1"='N')</a:t>
            </a: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p:txBody>
      </p:sp>
    </p:spTree>
    <p:extLst>
      <p:ext uri="{BB962C8B-B14F-4D97-AF65-F5344CB8AC3E}">
        <p14:creationId xmlns:p14="http://schemas.microsoft.com/office/powerpoint/2010/main" val="1378750756"/>
      </p:ext>
    </p:extLst>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18"/>
          <p:cNvSpPr>
            <a:spLocks noGrp="1" noChangeArrowheads="1"/>
          </p:cNvSpPr>
          <p:nvPr>
            <p:ph type="title" idx="4294967295"/>
          </p:nvPr>
        </p:nvSpPr>
        <p:spPr>
          <a:xfrm>
            <a:off x="755651" y="291703"/>
            <a:ext cx="8239125" cy="642938"/>
          </a:xfrm>
        </p:spPr>
        <p:txBody>
          <a:bodyPr/>
          <a:lstStyle/>
          <a:p>
            <a:pPr eaLnBrk="1" hangingPunct="1"/>
            <a:r>
              <a:rPr lang="en-US" smtClean="0"/>
              <a:t>Wrong Plan =&gt; Wrong Cardinality</a:t>
            </a:r>
          </a:p>
        </p:txBody>
      </p:sp>
      <p:sp>
        <p:nvSpPr>
          <p:cNvPr id="6" name="Text Box 4"/>
          <p:cNvSpPr txBox="1">
            <a:spLocks noChangeArrowheads="1"/>
          </p:cNvSpPr>
          <p:nvPr/>
        </p:nvSpPr>
        <p:spPr bwMode="auto">
          <a:xfrm>
            <a:off x="133351" y="771525"/>
            <a:ext cx="9001125" cy="427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eaLnBrk="1" fontAlgn="base" hangingPunct="1">
              <a:lnSpc>
                <a:spcPct val="90000"/>
              </a:lnSpc>
              <a:spcBef>
                <a:spcPct val="50000"/>
              </a:spcBef>
              <a:spcAft>
                <a:spcPct val="0"/>
              </a:spcAft>
              <a:buClr>
                <a:srgbClr val="667263"/>
              </a:buClr>
            </a:pPr>
            <a:r>
              <a:rPr lang="en-US" sz="1100" dirty="0" smtClean="0">
                <a:solidFill>
                  <a:srgbClr val="000000"/>
                </a:solidFill>
                <a:latin typeface="Courier New" pitchFamily="49" charset="0"/>
              </a:rPr>
              <a:t>ops</a:t>
            </a:r>
            <a:r>
              <a:rPr lang="en-US" sz="1100" dirty="0">
                <a:solidFill>
                  <a:srgbClr val="000000"/>
                </a:solidFill>
                <a:latin typeface="Courier New" pitchFamily="49" charset="0"/>
              </a:rPr>
              <a:t>$tkyte%ORA11GR2&gt; select * from </a:t>
            </a:r>
            <a:r>
              <a:rPr lang="en-US" sz="1100" dirty="0" err="1">
                <a:solidFill>
                  <a:srgbClr val="000000"/>
                </a:solidFill>
                <a:latin typeface="Courier New" pitchFamily="49" charset="0"/>
              </a:rPr>
              <a:t>t</a:t>
            </a:r>
            <a:r>
              <a:rPr lang="en-US" sz="1100" dirty="0">
                <a:solidFill>
                  <a:srgbClr val="000000"/>
                </a:solidFill>
                <a:latin typeface="Courier New" pitchFamily="49" charset="0"/>
              </a:rPr>
              <a:t> where flag2='N';</a:t>
            </a:r>
            <a:endParaRPr lang="en-US" sz="1100" dirty="0" smtClean="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smtClean="0">
                <a:solidFill>
                  <a:srgbClr val="000000"/>
                </a:solidFill>
                <a:latin typeface="Courier New" pitchFamily="49" charset="0"/>
              </a:rPr>
              <a:t>Execution </a:t>
            </a:r>
            <a:r>
              <a:rPr lang="en-US" sz="1100" dirty="0">
                <a:solidFill>
                  <a:srgbClr val="000000"/>
                </a:solidFill>
                <a:latin typeface="Courier New" pitchFamily="49" charset="0"/>
              </a:rPr>
              <a:t>Plan</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Plan hash value: 1601196873</a:t>
            </a: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Id  | Operation         | Name | Rows  | Bytes | Cost (%CPU)| Time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0 | SELECT STATEMENT  |      | 36227 |  3608K|   301   (1)| 00:00:04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1 |  TABLE ACCESS FULL| T    | </a:t>
            </a:r>
            <a:r>
              <a:rPr lang="en-US" sz="1100" dirty="0">
                <a:solidFill>
                  <a:srgbClr val="FF0000"/>
                </a:solidFill>
                <a:latin typeface="Courier New" pitchFamily="49" charset="0"/>
              </a:rPr>
              <a:t>36227</a:t>
            </a:r>
            <a:r>
              <a:rPr lang="en-US" sz="1100" dirty="0">
                <a:solidFill>
                  <a:srgbClr val="000000"/>
                </a:solidFill>
                <a:latin typeface="Courier New" pitchFamily="49" charset="0"/>
              </a:rPr>
              <a:t> |  3608K|   301   (1)| 00:00:04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Predicate Information (identified by operation id):</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1 - filter("FLAG2"='N')</a:t>
            </a: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p:txBody>
      </p:sp>
    </p:spTree>
    <p:extLst>
      <p:ext uri="{BB962C8B-B14F-4D97-AF65-F5344CB8AC3E}">
        <p14:creationId xmlns:p14="http://schemas.microsoft.com/office/powerpoint/2010/main" val="31007231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18"/>
          <p:cNvSpPr>
            <a:spLocks noGrp="1" noChangeArrowheads="1"/>
          </p:cNvSpPr>
          <p:nvPr>
            <p:ph type="title" idx="4294967295"/>
          </p:nvPr>
        </p:nvSpPr>
        <p:spPr>
          <a:xfrm>
            <a:off x="755651" y="291703"/>
            <a:ext cx="8239125" cy="642938"/>
          </a:xfrm>
        </p:spPr>
        <p:txBody>
          <a:bodyPr/>
          <a:lstStyle/>
          <a:p>
            <a:pPr eaLnBrk="1" hangingPunct="1"/>
            <a:r>
              <a:rPr lang="en-US" smtClean="0"/>
              <a:t>Wrong Plan =&gt; Wrong Cardinality</a:t>
            </a:r>
          </a:p>
        </p:txBody>
      </p:sp>
      <p:sp>
        <p:nvSpPr>
          <p:cNvPr id="6" name="Text Box 4"/>
          <p:cNvSpPr txBox="1">
            <a:spLocks noChangeArrowheads="1"/>
          </p:cNvSpPr>
          <p:nvPr/>
        </p:nvSpPr>
        <p:spPr bwMode="auto">
          <a:xfrm>
            <a:off x="133351" y="771525"/>
            <a:ext cx="9001125" cy="455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eaLnBrk="1" fontAlgn="base" hangingPunct="1">
              <a:lnSpc>
                <a:spcPct val="90000"/>
              </a:lnSpc>
              <a:spcBef>
                <a:spcPct val="50000"/>
              </a:spcBef>
              <a:spcAft>
                <a:spcPct val="0"/>
              </a:spcAft>
              <a:buClr>
                <a:srgbClr val="667263"/>
              </a:buClr>
            </a:pPr>
            <a:endParaRPr lang="en-US" sz="14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ops$tkyte%ORA11GR2&gt; select * from </a:t>
            </a:r>
            <a:r>
              <a:rPr lang="en-US" sz="1100" dirty="0" err="1">
                <a:solidFill>
                  <a:srgbClr val="000000"/>
                </a:solidFill>
                <a:latin typeface="Courier New" pitchFamily="49" charset="0"/>
              </a:rPr>
              <a:t>t</a:t>
            </a:r>
            <a:r>
              <a:rPr lang="en-US" sz="1100" dirty="0">
                <a:solidFill>
                  <a:srgbClr val="000000"/>
                </a:solidFill>
                <a:latin typeface="Courier New" pitchFamily="49" charset="0"/>
              </a:rPr>
              <a:t> where flag1='N' and flag2='N';</a:t>
            </a:r>
            <a:endParaRPr lang="en-US" sz="1100" dirty="0" smtClean="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smtClean="0">
                <a:solidFill>
                  <a:srgbClr val="000000"/>
                </a:solidFill>
                <a:latin typeface="Courier New" pitchFamily="49" charset="0"/>
              </a:rPr>
              <a:t>Execution </a:t>
            </a:r>
            <a:r>
              <a:rPr lang="en-US" sz="1100" dirty="0">
                <a:solidFill>
                  <a:srgbClr val="000000"/>
                </a:solidFill>
                <a:latin typeface="Courier New" pitchFamily="49" charset="0"/>
              </a:rPr>
              <a:t>Plan</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Plan hash value: 1601196873</a:t>
            </a: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Id  | Operation         | Name | Rows  | Bytes | Cost (%CPU)| Time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0 | SELECT STATEMENT  |      | 18181 |  1810K|   301   (1)| 00:00:04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1 |  TABLE ACCESS FULL| T    | </a:t>
            </a:r>
            <a:r>
              <a:rPr lang="en-US" sz="1100" dirty="0">
                <a:solidFill>
                  <a:srgbClr val="FF0000"/>
                </a:solidFill>
                <a:latin typeface="Courier New" pitchFamily="49" charset="0"/>
              </a:rPr>
              <a:t>18181</a:t>
            </a:r>
            <a:r>
              <a:rPr lang="en-US" sz="1100" dirty="0">
                <a:solidFill>
                  <a:srgbClr val="000000"/>
                </a:solidFill>
                <a:latin typeface="Courier New" pitchFamily="49" charset="0"/>
              </a:rPr>
              <a:t> |  1810K|   301   (1)| 00:00:04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Predicate Information (identified by operation id):</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1 - filter("FLAG2"='N' AND "FLAG1"='N')</a:t>
            </a: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100" dirty="0">
              <a:solidFill>
                <a:srgbClr val="000000"/>
              </a:solidFill>
              <a:latin typeface="Courier New" pitchFamily="49" charset="0"/>
            </a:endParaRPr>
          </a:p>
        </p:txBody>
      </p:sp>
    </p:spTree>
    <p:extLst>
      <p:ext uri="{BB962C8B-B14F-4D97-AF65-F5344CB8AC3E}">
        <p14:creationId xmlns:p14="http://schemas.microsoft.com/office/powerpoint/2010/main" val="41939129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18"/>
          <p:cNvSpPr>
            <a:spLocks noGrp="1" noChangeArrowheads="1"/>
          </p:cNvSpPr>
          <p:nvPr>
            <p:ph type="title" idx="4294967295"/>
          </p:nvPr>
        </p:nvSpPr>
        <p:spPr>
          <a:xfrm>
            <a:off x="755651" y="291703"/>
            <a:ext cx="8239125" cy="642938"/>
          </a:xfrm>
        </p:spPr>
        <p:txBody>
          <a:bodyPr/>
          <a:lstStyle/>
          <a:p>
            <a:pPr eaLnBrk="1" hangingPunct="1"/>
            <a:r>
              <a:rPr lang="en-US" smtClean="0"/>
              <a:t>Wrong Plan =&gt; Wrong Cardinality</a:t>
            </a:r>
          </a:p>
        </p:txBody>
      </p:sp>
      <p:sp>
        <p:nvSpPr>
          <p:cNvPr id="6" name="Text Box 4"/>
          <p:cNvSpPr txBox="1">
            <a:spLocks noChangeArrowheads="1"/>
          </p:cNvSpPr>
          <p:nvPr/>
        </p:nvSpPr>
        <p:spPr bwMode="auto">
          <a:xfrm>
            <a:off x="133351" y="771525"/>
            <a:ext cx="9001125" cy="210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eaLnBrk="1" fontAlgn="base" hangingPunct="1">
              <a:lnSpc>
                <a:spcPct val="90000"/>
              </a:lnSpc>
              <a:spcBef>
                <a:spcPct val="50000"/>
              </a:spcBef>
              <a:spcAft>
                <a:spcPct val="0"/>
              </a:spcAft>
              <a:buClr>
                <a:srgbClr val="667263"/>
              </a:buClr>
            </a:pPr>
            <a:endParaRPr lang="en-US" sz="140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400">
                <a:solidFill>
                  <a:srgbClr val="000000"/>
                </a:solidFill>
                <a:latin typeface="Courier New" pitchFamily="49" charset="0"/>
              </a:rPr>
              <a:t>ops$tkyte%ORA11GR2&gt; select /*+ </a:t>
            </a:r>
            <a:r>
              <a:rPr lang="en-US" sz="1400">
                <a:solidFill>
                  <a:srgbClr val="FF0000"/>
                </a:solidFill>
                <a:latin typeface="Courier New" pitchFamily="49" charset="0"/>
              </a:rPr>
              <a:t>gather_plan_statistics </a:t>
            </a:r>
            <a:r>
              <a:rPr lang="en-US" sz="1400">
                <a:solidFill>
                  <a:srgbClr val="000000"/>
                </a:solidFill>
                <a:latin typeface="Courier New" pitchFamily="49" charset="0"/>
              </a:rPr>
              <a:t>*/ *</a:t>
            </a:r>
          </a:p>
          <a:p>
            <a:pPr eaLnBrk="1" fontAlgn="base" hangingPunct="1">
              <a:lnSpc>
                <a:spcPct val="90000"/>
              </a:lnSpc>
              <a:spcBef>
                <a:spcPct val="50000"/>
              </a:spcBef>
              <a:spcAft>
                <a:spcPct val="0"/>
              </a:spcAft>
              <a:buClr>
                <a:srgbClr val="667263"/>
              </a:buClr>
            </a:pPr>
            <a:r>
              <a:rPr lang="en-US" sz="1400">
                <a:solidFill>
                  <a:srgbClr val="000000"/>
                </a:solidFill>
                <a:latin typeface="Courier New" pitchFamily="49" charset="0"/>
              </a:rPr>
              <a:t>  2    from t where flag1='N' and flag2='N';</a:t>
            </a:r>
          </a:p>
          <a:p>
            <a:pPr eaLnBrk="1" fontAlgn="base" hangingPunct="1">
              <a:lnSpc>
                <a:spcPct val="90000"/>
              </a:lnSpc>
              <a:spcBef>
                <a:spcPct val="50000"/>
              </a:spcBef>
              <a:spcAft>
                <a:spcPct val="0"/>
              </a:spcAft>
              <a:buClr>
                <a:srgbClr val="667263"/>
              </a:buClr>
            </a:pPr>
            <a:r>
              <a:rPr lang="en-US" sz="1400">
                <a:solidFill>
                  <a:srgbClr val="000000"/>
                </a:solidFill>
                <a:latin typeface="Courier New" pitchFamily="49" charset="0"/>
              </a:rPr>
              <a:t>no rows selected</a:t>
            </a:r>
          </a:p>
          <a:p>
            <a:pPr eaLnBrk="1" fontAlgn="base" hangingPunct="1">
              <a:lnSpc>
                <a:spcPct val="90000"/>
              </a:lnSpc>
              <a:spcBef>
                <a:spcPct val="50000"/>
              </a:spcBef>
              <a:spcAft>
                <a:spcPct val="0"/>
              </a:spcAft>
              <a:buClr>
                <a:srgbClr val="667263"/>
              </a:buClr>
            </a:pPr>
            <a:endParaRPr lang="en-US" sz="140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40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400">
              <a:solidFill>
                <a:srgbClr val="000000"/>
              </a:solidFill>
              <a:latin typeface="Courier New" pitchFamily="49" charset="0"/>
            </a:endParaRPr>
          </a:p>
        </p:txBody>
      </p:sp>
    </p:spTree>
    <p:extLst>
      <p:ext uri="{BB962C8B-B14F-4D97-AF65-F5344CB8AC3E}">
        <p14:creationId xmlns:p14="http://schemas.microsoft.com/office/powerpoint/2010/main" val="7216077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18"/>
          <p:cNvSpPr>
            <a:spLocks noGrp="1" noChangeArrowheads="1"/>
          </p:cNvSpPr>
          <p:nvPr>
            <p:ph type="title" idx="4294967295"/>
          </p:nvPr>
        </p:nvSpPr>
        <p:spPr>
          <a:xfrm>
            <a:off x="755651" y="291703"/>
            <a:ext cx="8239125" cy="642938"/>
          </a:xfrm>
        </p:spPr>
        <p:txBody>
          <a:bodyPr/>
          <a:lstStyle/>
          <a:p>
            <a:pPr eaLnBrk="1" hangingPunct="1"/>
            <a:r>
              <a:rPr lang="en-US" smtClean="0"/>
              <a:t>Wrong Plan =&gt; Wrong Cardinality</a:t>
            </a:r>
          </a:p>
        </p:txBody>
      </p:sp>
      <p:sp>
        <p:nvSpPr>
          <p:cNvPr id="6" name="Text Box 4"/>
          <p:cNvSpPr txBox="1">
            <a:spLocks noChangeArrowheads="1"/>
          </p:cNvSpPr>
          <p:nvPr/>
        </p:nvSpPr>
        <p:spPr bwMode="auto">
          <a:xfrm>
            <a:off x="133351" y="771525"/>
            <a:ext cx="9001125" cy="46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eaLnBrk="1" fontAlgn="base" hangingPunct="1">
              <a:lnSpc>
                <a:spcPct val="90000"/>
              </a:lnSpc>
              <a:spcBef>
                <a:spcPct val="50000"/>
              </a:spcBef>
              <a:spcAft>
                <a:spcPct val="0"/>
              </a:spcAft>
              <a:buClr>
                <a:srgbClr val="667263"/>
              </a:buClr>
            </a:pPr>
            <a:r>
              <a:rPr lang="en-US" sz="1200">
                <a:solidFill>
                  <a:srgbClr val="000000"/>
                </a:solidFill>
                <a:latin typeface="Courier New" pitchFamily="49" charset="0"/>
              </a:rPr>
              <a:t>ops$tkyte%ORA11GR2&gt; select * from table(dbms_xplan.display_cursor(null,null,'ALLSTATS LAST'));</a:t>
            </a:r>
          </a:p>
          <a:p>
            <a:pPr eaLnBrk="1" fontAlgn="base" hangingPunct="1">
              <a:lnSpc>
                <a:spcPct val="90000"/>
              </a:lnSpc>
              <a:spcBef>
                <a:spcPct val="50000"/>
              </a:spcBef>
              <a:spcAft>
                <a:spcPct val="0"/>
              </a:spcAft>
              <a:buClr>
                <a:srgbClr val="667263"/>
              </a:buClr>
            </a:pPr>
            <a:endParaRPr lang="en-US" sz="120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200">
                <a:solidFill>
                  <a:srgbClr val="000000"/>
                </a:solidFill>
                <a:latin typeface="Courier New" pitchFamily="49" charset="0"/>
              </a:rPr>
              <a:t>PLAN_TABLE_OUTPUT</a:t>
            </a:r>
          </a:p>
          <a:p>
            <a:pPr eaLnBrk="1" fontAlgn="base" hangingPunct="1">
              <a:lnSpc>
                <a:spcPct val="90000"/>
              </a:lnSpc>
              <a:spcBef>
                <a:spcPct val="50000"/>
              </a:spcBef>
              <a:spcAft>
                <a:spcPct val="0"/>
              </a:spcAft>
              <a:buClr>
                <a:srgbClr val="667263"/>
              </a:buClr>
            </a:pPr>
            <a:r>
              <a:rPr lang="en-US" sz="120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200">
                <a:solidFill>
                  <a:srgbClr val="000000"/>
                </a:solidFill>
                <a:latin typeface="Courier New" pitchFamily="49" charset="0"/>
              </a:rPr>
              <a:t>| Id  | Operation         | Name | Starts | E-Rows | A-Rows |   A-Time   | Buffers |</a:t>
            </a:r>
          </a:p>
          <a:p>
            <a:pPr eaLnBrk="1" fontAlgn="base" hangingPunct="1">
              <a:lnSpc>
                <a:spcPct val="90000"/>
              </a:lnSpc>
              <a:spcBef>
                <a:spcPct val="50000"/>
              </a:spcBef>
              <a:spcAft>
                <a:spcPct val="0"/>
              </a:spcAft>
              <a:buClr>
                <a:srgbClr val="667263"/>
              </a:buClr>
            </a:pPr>
            <a:r>
              <a:rPr lang="en-US" sz="120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200">
                <a:solidFill>
                  <a:srgbClr val="000000"/>
                </a:solidFill>
                <a:latin typeface="Courier New" pitchFamily="49" charset="0"/>
              </a:rPr>
              <a:t>|   0 | SELECT STATEMENT  |      |      1 |        |      0 |00:00:00.02 |    1080 |</a:t>
            </a:r>
          </a:p>
          <a:p>
            <a:pPr eaLnBrk="1" fontAlgn="base" hangingPunct="1">
              <a:lnSpc>
                <a:spcPct val="90000"/>
              </a:lnSpc>
              <a:spcBef>
                <a:spcPct val="50000"/>
              </a:spcBef>
              <a:spcAft>
                <a:spcPct val="0"/>
              </a:spcAft>
              <a:buClr>
                <a:srgbClr val="667263"/>
              </a:buClr>
            </a:pPr>
            <a:r>
              <a:rPr lang="en-US" sz="1200">
                <a:solidFill>
                  <a:srgbClr val="000000"/>
                </a:solidFill>
                <a:latin typeface="Courier New" pitchFamily="49" charset="0"/>
              </a:rPr>
              <a:t>|*  1 |  TABLE ACCESS FULL| T    |      1 |  </a:t>
            </a:r>
            <a:r>
              <a:rPr lang="en-US" sz="1200">
                <a:solidFill>
                  <a:srgbClr val="FF0000"/>
                </a:solidFill>
                <a:latin typeface="Courier New" pitchFamily="49" charset="0"/>
              </a:rPr>
              <a:t>18181</a:t>
            </a:r>
            <a:r>
              <a:rPr lang="en-US" sz="1200">
                <a:solidFill>
                  <a:srgbClr val="000000"/>
                </a:solidFill>
                <a:latin typeface="Courier New" pitchFamily="49" charset="0"/>
              </a:rPr>
              <a:t> |      </a:t>
            </a:r>
            <a:r>
              <a:rPr lang="en-US" sz="1200">
                <a:solidFill>
                  <a:srgbClr val="FF0000"/>
                </a:solidFill>
                <a:latin typeface="Courier New" pitchFamily="49" charset="0"/>
              </a:rPr>
              <a:t>0</a:t>
            </a:r>
            <a:r>
              <a:rPr lang="en-US" sz="1200">
                <a:solidFill>
                  <a:srgbClr val="000000"/>
                </a:solidFill>
                <a:latin typeface="Courier New" pitchFamily="49" charset="0"/>
              </a:rPr>
              <a:t> |00:00:00.02 |    1080 |</a:t>
            </a:r>
          </a:p>
          <a:p>
            <a:pPr eaLnBrk="1" fontAlgn="base" hangingPunct="1">
              <a:lnSpc>
                <a:spcPct val="90000"/>
              </a:lnSpc>
              <a:spcBef>
                <a:spcPct val="50000"/>
              </a:spcBef>
              <a:spcAft>
                <a:spcPct val="0"/>
              </a:spcAft>
              <a:buClr>
                <a:srgbClr val="667263"/>
              </a:buClr>
            </a:pPr>
            <a:r>
              <a:rPr lang="en-US" sz="120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endParaRPr lang="en-US" sz="120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200">
                <a:solidFill>
                  <a:srgbClr val="000000"/>
                </a:solidFill>
                <a:latin typeface="Courier New" pitchFamily="49" charset="0"/>
              </a:rPr>
              <a:t>Predicate Information (identified by operation id):</a:t>
            </a:r>
          </a:p>
          <a:p>
            <a:pPr eaLnBrk="1" fontAlgn="base" hangingPunct="1">
              <a:lnSpc>
                <a:spcPct val="90000"/>
              </a:lnSpc>
              <a:spcBef>
                <a:spcPct val="50000"/>
              </a:spcBef>
              <a:spcAft>
                <a:spcPct val="0"/>
              </a:spcAft>
              <a:buClr>
                <a:srgbClr val="667263"/>
              </a:buClr>
            </a:pPr>
            <a:r>
              <a:rPr lang="en-US" sz="120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200">
                <a:solidFill>
                  <a:srgbClr val="000000"/>
                </a:solidFill>
                <a:latin typeface="Courier New" pitchFamily="49" charset="0"/>
              </a:rPr>
              <a:t>   1 - </a:t>
            </a:r>
            <a:r>
              <a:rPr lang="en-US" sz="1200">
                <a:solidFill>
                  <a:srgbClr val="FF0000"/>
                </a:solidFill>
                <a:latin typeface="Courier New" pitchFamily="49" charset="0"/>
              </a:rPr>
              <a:t>filter(("FLAG2"='N' AND "FLAG1"='N'))</a:t>
            </a:r>
          </a:p>
          <a:p>
            <a:pPr eaLnBrk="1" fontAlgn="base" hangingPunct="1">
              <a:lnSpc>
                <a:spcPct val="90000"/>
              </a:lnSpc>
              <a:spcBef>
                <a:spcPct val="50000"/>
              </a:spcBef>
              <a:spcAft>
                <a:spcPct val="0"/>
              </a:spcAft>
              <a:buClr>
                <a:srgbClr val="667263"/>
              </a:buClr>
            </a:pPr>
            <a:endParaRPr lang="en-US" sz="120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200">
                <a:solidFill>
                  <a:srgbClr val="000000"/>
                </a:solidFill>
                <a:latin typeface="Courier New" pitchFamily="49" charset="0"/>
              </a:rPr>
              <a:t>19 rows selected.</a:t>
            </a:r>
          </a:p>
          <a:p>
            <a:pPr eaLnBrk="1" fontAlgn="base" hangingPunct="1">
              <a:lnSpc>
                <a:spcPct val="90000"/>
              </a:lnSpc>
              <a:spcBef>
                <a:spcPct val="50000"/>
              </a:spcBef>
              <a:spcAft>
                <a:spcPct val="0"/>
              </a:spcAft>
              <a:buClr>
                <a:srgbClr val="667263"/>
              </a:buClr>
            </a:pPr>
            <a:endParaRPr lang="en-US" sz="120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20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200">
              <a:solidFill>
                <a:srgbClr val="000000"/>
              </a:solidFill>
              <a:latin typeface="Courier New" pitchFamily="49" charset="0"/>
            </a:endParaRPr>
          </a:p>
        </p:txBody>
      </p:sp>
    </p:spTree>
    <p:extLst>
      <p:ext uri="{BB962C8B-B14F-4D97-AF65-F5344CB8AC3E}">
        <p14:creationId xmlns:p14="http://schemas.microsoft.com/office/powerpoint/2010/main" val="123710825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18"/>
          <p:cNvSpPr>
            <a:spLocks noGrp="1" noChangeArrowheads="1"/>
          </p:cNvSpPr>
          <p:nvPr>
            <p:ph type="title" idx="4294967295"/>
          </p:nvPr>
        </p:nvSpPr>
        <p:spPr>
          <a:xfrm>
            <a:off x="755651" y="291703"/>
            <a:ext cx="8239125" cy="642938"/>
          </a:xfrm>
        </p:spPr>
        <p:txBody>
          <a:bodyPr/>
          <a:lstStyle/>
          <a:p>
            <a:pPr eaLnBrk="1" hangingPunct="1"/>
            <a:r>
              <a:rPr lang="en-US" dirty="0" smtClean="0"/>
              <a:t>Wrong Plan =&gt; Wrong Cardinality</a:t>
            </a:r>
          </a:p>
        </p:txBody>
      </p:sp>
      <p:sp>
        <p:nvSpPr>
          <p:cNvPr id="6" name="Text Box 4"/>
          <p:cNvSpPr txBox="1">
            <a:spLocks noChangeArrowheads="1"/>
          </p:cNvSpPr>
          <p:nvPr/>
        </p:nvSpPr>
        <p:spPr bwMode="auto">
          <a:xfrm>
            <a:off x="133351" y="679968"/>
            <a:ext cx="9001125" cy="490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6pPr>
            <a:lvl7pPr marL="29718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7pPr>
            <a:lvl8pPr marL="34290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8pPr>
            <a:lvl9pPr marL="3886200" indent="-228600" algn="ctr" eaLnBrk="0" fontAlgn="base" hangingPunct="0">
              <a:lnSpc>
                <a:spcPct val="90000"/>
              </a:lnSpc>
              <a:spcBef>
                <a:spcPct val="50000"/>
              </a:spcBef>
              <a:spcAft>
                <a:spcPct val="0"/>
              </a:spcAft>
              <a:buClr>
                <a:schemeClr val="accent1"/>
              </a:buClr>
              <a:defRPr sz="2000" b="1">
                <a:solidFill>
                  <a:schemeClr val="tx1"/>
                </a:solidFill>
                <a:latin typeface="Arial" charset="0"/>
              </a:defRPr>
            </a:lvl9pPr>
          </a:lstStyle>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ops$tkyte%ORA11GR2&gt; select /*+ </a:t>
            </a:r>
            <a:r>
              <a:rPr lang="en-US" sz="1100" dirty="0" err="1">
                <a:solidFill>
                  <a:srgbClr val="000000"/>
                </a:solidFill>
                <a:latin typeface="Courier New" pitchFamily="49" charset="0"/>
              </a:rPr>
              <a:t>dynamic_sampling(t</a:t>
            </a:r>
            <a:r>
              <a:rPr lang="en-US" sz="1100" dirty="0">
                <a:solidFill>
                  <a:srgbClr val="000000"/>
                </a:solidFill>
                <a:latin typeface="Courier New" pitchFamily="49" charset="0"/>
              </a:rPr>
              <a:t> 3) */ * from </a:t>
            </a:r>
            <a:r>
              <a:rPr lang="en-US" sz="1100" dirty="0" err="1">
                <a:solidFill>
                  <a:srgbClr val="000000"/>
                </a:solidFill>
                <a:latin typeface="Courier New" pitchFamily="49" charset="0"/>
              </a:rPr>
              <a:t>t</a:t>
            </a:r>
            <a:r>
              <a:rPr lang="en-US" sz="1100" dirty="0">
                <a:solidFill>
                  <a:srgbClr val="000000"/>
                </a:solidFill>
                <a:latin typeface="Courier New" pitchFamily="49" charset="0"/>
              </a:rPr>
              <a:t> where flag1='N' and flag2='N';</a:t>
            </a:r>
            <a:endParaRPr lang="en-US" sz="1100" dirty="0" smtClean="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smtClean="0">
                <a:solidFill>
                  <a:srgbClr val="000000"/>
                </a:solidFill>
                <a:latin typeface="Courier New" pitchFamily="49" charset="0"/>
              </a:rPr>
              <a:t>Execution </a:t>
            </a:r>
            <a:r>
              <a:rPr lang="en-US" sz="1100" dirty="0">
                <a:solidFill>
                  <a:srgbClr val="000000"/>
                </a:solidFill>
                <a:latin typeface="Courier New" pitchFamily="49" charset="0"/>
              </a:rPr>
              <a:t>Plan</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Plan hash value: 470836197</a:t>
            </a:r>
            <a:endParaRPr lang="en-US" sz="1100" dirty="0" smtClean="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smtClean="0">
                <a:solidFill>
                  <a:srgbClr val="000000"/>
                </a:solidFill>
                <a:latin typeface="Courier New" pitchFamily="49" charset="0"/>
              </a:rPr>
              <a:t>-</a:t>
            </a: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Id  | Operation                   | Name  | Rows  | Bytes | Cost (%CPU)| Time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0 | SELECT STATEMENT            |       |     6 |   612 |     2   (0)| 00:00:01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1 |  TABLE ACCESS BY INDEX ROWID| T     |     6 |   612 |     2   (0)| 00:00:01 |</a:t>
            </a:r>
          </a:p>
          <a:p>
            <a:pPr eaLnBrk="1" fontAlgn="base" hangingPunct="1">
              <a:lnSpc>
                <a:spcPct val="90000"/>
              </a:lnSpc>
              <a:spcBef>
                <a:spcPct val="50000"/>
              </a:spcBef>
              <a:spcAft>
                <a:spcPct val="0"/>
              </a:spcAft>
              <a:buClr>
                <a:srgbClr val="667263"/>
              </a:buClr>
            </a:pPr>
            <a:r>
              <a:rPr lang="en-US" sz="1100" dirty="0">
                <a:solidFill>
                  <a:srgbClr val="FF0000"/>
                </a:solidFill>
                <a:latin typeface="Courier New" pitchFamily="49" charset="0"/>
              </a:rPr>
              <a:t>|*  2 |   INDEX RANGE SCAN          | T_IDX |     6 |       |     1   (0)| 00:00:01 |</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endParaRPr lang="en-US" sz="1100" dirty="0" smtClean="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r>
              <a:rPr lang="en-US" sz="1100" dirty="0" smtClean="0">
                <a:solidFill>
                  <a:srgbClr val="000000"/>
                </a:solidFill>
                <a:latin typeface="Courier New" pitchFamily="49" charset="0"/>
              </a:rPr>
              <a:t>Predicate </a:t>
            </a:r>
            <a:r>
              <a:rPr lang="en-US" sz="1100" dirty="0">
                <a:solidFill>
                  <a:srgbClr val="000000"/>
                </a:solidFill>
                <a:latin typeface="Courier New" pitchFamily="49" charset="0"/>
              </a:rPr>
              <a:t>Information (identified by operation id):</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2 - access("FLAG1"='N' AND "FLAG2"='N')</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Note</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a:t>
            </a:r>
          </a:p>
          <a:p>
            <a:pPr eaLnBrk="1" fontAlgn="base" hangingPunct="1">
              <a:lnSpc>
                <a:spcPct val="90000"/>
              </a:lnSpc>
              <a:spcBef>
                <a:spcPct val="50000"/>
              </a:spcBef>
              <a:spcAft>
                <a:spcPct val="0"/>
              </a:spcAft>
              <a:buClr>
                <a:srgbClr val="667263"/>
              </a:buClr>
            </a:pPr>
            <a:r>
              <a:rPr lang="en-US" sz="1100" dirty="0">
                <a:solidFill>
                  <a:srgbClr val="000000"/>
                </a:solidFill>
                <a:latin typeface="Courier New" pitchFamily="49" charset="0"/>
              </a:rPr>
              <a:t>   - dynamic sampling used for this statement (level=2)</a:t>
            </a:r>
          </a:p>
          <a:p>
            <a:pPr eaLnBrk="1" fontAlgn="base" hangingPunct="1">
              <a:lnSpc>
                <a:spcPct val="90000"/>
              </a:lnSpc>
              <a:spcBef>
                <a:spcPct val="50000"/>
              </a:spcBef>
              <a:spcAft>
                <a:spcPct val="0"/>
              </a:spcAft>
              <a:buClr>
                <a:srgbClr val="667263"/>
              </a:buClr>
            </a:pPr>
            <a:endParaRPr lang="en-US" sz="12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200" dirty="0">
              <a:solidFill>
                <a:srgbClr val="000000"/>
              </a:solidFill>
              <a:latin typeface="Courier New" pitchFamily="49" charset="0"/>
            </a:endParaRPr>
          </a:p>
          <a:p>
            <a:pPr eaLnBrk="1" fontAlgn="base" hangingPunct="1">
              <a:lnSpc>
                <a:spcPct val="90000"/>
              </a:lnSpc>
              <a:spcBef>
                <a:spcPct val="50000"/>
              </a:spcBef>
              <a:spcAft>
                <a:spcPct val="0"/>
              </a:spcAft>
              <a:buClr>
                <a:srgbClr val="667263"/>
              </a:buClr>
            </a:pPr>
            <a:endParaRPr lang="en-US" sz="1200" dirty="0">
              <a:solidFill>
                <a:srgbClr val="000000"/>
              </a:solidFill>
              <a:latin typeface="Courier New" pitchFamily="49" charset="0"/>
            </a:endParaRPr>
          </a:p>
        </p:txBody>
      </p:sp>
    </p:spTree>
    <p:extLst>
      <p:ext uri="{BB962C8B-B14F-4D97-AF65-F5344CB8AC3E}">
        <p14:creationId xmlns:p14="http://schemas.microsoft.com/office/powerpoint/2010/main" val="8572264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1"/>
          <p:cNvPicPr>
            <a:picLocks noGrp="1" noChangeAspect="1" noChangeArrowheads="1"/>
          </p:cNvPicPr>
          <p:nvPr>
            <p:ph type="clipArt" sz="half" idx="1"/>
          </p:nvPr>
        </p:nvPicPr>
        <p:blipFill>
          <a:blip r:embed="rId3"/>
          <a:srcRect/>
          <a:stretch>
            <a:fillRect/>
          </a:stretch>
        </p:blipFill>
        <p:spPr/>
      </p:pic>
      <p:sp>
        <p:nvSpPr>
          <p:cNvPr id="27651" name="Rectangle 2"/>
          <p:cNvSpPr>
            <a:spLocks noGrp="1" noChangeArrowheads="1"/>
          </p:cNvSpPr>
          <p:nvPr>
            <p:ph type="title"/>
          </p:nvPr>
        </p:nvSpPr>
        <p:spPr>
          <a:xfrm>
            <a:off x="725425" y="285750"/>
            <a:ext cx="8607425" cy="400050"/>
          </a:xfrm>
        </p:spPr>
        <p:txBody>
          <a:bodyPr/>
          <a:lstStyle/>
          <a:p>
            <a:r>
              <a:rPr lang="en-US" dirty="0" smtClean="0">
                <a:ea typeface="ＭＳ Ｐゴシック" charset="-128"/>
                <a:cs typeface="ＭＳ Ｐゴシック" charset="-128"/>
              </a:rPr>
              <a:t>Tom </a:t>
            </a:r>
            <a:r>
              <a:rPr lang="en-US" dirty="0" err="1" smtClean="0">
                <a:ea typeface="ＭＳ Ｐゴシック" charset="-128"/>
                <a:cs typeface="ＭＳ Ｐゴシック" charset="-128"/>
              </a:rPr>
              <a:t>Kyte</a:t>
            </a:r>
            <a:endParaRPr lang="en-US" dirty="0" smtClean="0">
              <a:ea typeface="ＭＳ Ｐゴシック" charset="-128"/>
              <a:cs typeface="ＭＳ Ｐゴシック" charset="-128"/>
            </a:endParaRPr>
          </a:p>
        </p:txBody>
      </p:sp>
      <p:sp>
        <p:nvSpPr>
          <p:cNvPr id="27652" name="Rectangle 3"/>
          <p:cNvSpPr>
            <a:spLocks noGrp="1" noChangeArrowheads="1"/>
          </p:cNvSpPr>
          <p:nvPr>
            <p:ph type="body" sz="half" idx="2"/>
          </p:nvPr>
        </p:nvSpPr>
        <p:spPr>
          <a:xfrm>
            <a:off x="4691063" y="993077"/>
            <a:ext cx="4267200" cy="3486150"/>
          </a:xfrm>
        </p:spPr>
        <p:txBody>
          <a:bodyPr/>
          <a:lstStyle/>
          <a:p>
            <a:r>
              <a:rPr lang="en-US" dirty="0">
                <a:ea typeface="ＭＳ Ｐゴシック" charset="-128"/>
                <a:cs typeface="ＭＳ Ｐゴシック" charset="-128"/>
              </a:rPr>
              <a:t>Been with Oracle since 1993 </a:t>
            </a:r>
          </a:p>
          <a:p>
            <a:r>
              <a:rPr lang="en-US" dirty="0">
                <a:ea typeface="ＭＳ Ｐゴシック" charset="-128"/>
                <a:cs typeface="ＭＳ Ｐゴシック" charset="-128"/>
              </a:rPr>
              <a:t>User of Oracle since 1987</a:t>
            </a:r>
          </a:p>
          <a:p>
            <a:r>
              <a:rPr lang="en-US" dirty="0">
                <a:ea typeface="ＭＳ Ｐゴシック" charset="-128"/>
                <a:cs typeface="ＭＳ Ｐゴシック" charset="-128"/>
              </a:rPr>
              <a:t>The “Tom” behind </a:t>
            </a:r>
            <a:r>
              <a:rPr lang="en-US" dirty="0" err="1">
                <a:ea typeface="ＭＳ Ｐゴシック" charset="-128"/>
                <a:cs typeface="ＭＳ Ｐゴシック" charset="-128"/>
              </a:rPr>
              <a:t>AskTom</a:t>
            </a:r>
            <a:r>
              <a:rPr lang="en-US" dirty="0">
                <a:ea typeface="ＭＳ Ｐゴシック" charset="-128"/>
                <a:cs typeface="ＭＳ Ｐゴシック" charset="-128"/>
              </a:rPr>
              <a:t> in Oracle Magazine</a:t>
            </a:r>
          </a:p>
          <a:p>
            <a:pPr lvl="1">
              <a:buFontTx/>
              <a:buNone/>
            </a:pPr>
            <a:r>
              <a:rPr lang="en-US" i="1" dirty="0"/>
              <a:t>www.oracle.com/oramag</a:t>
            </a:r>
            <a:endParaRPr lang="en-US" dirty="0"/>
          </a:p>
          <a:p>
            <a:r>
              <a:rPr lang="en-US" dirty="0">
                <a:ea typeface="ＭＳ Ｐゴシック" charset="-128"/>
                <a:cs typeface="ＭＳ Ｐゴシック" charset="-128"/>
              </a:rPr>
              <a:t>Expert Oracle Database Architecture</a:t>
            </a:r>
          </a:p>
          <a:p>
            <a:r>
              <a:rPr lang="en-US" dirty="0">
                <a:ea typeface="ＭＳ Ｐゴシック" charset="-128"/>
                <a:cs typeface="ＭＳ Ｐゴシック" charset="-128"/>
              </a:rPr>
              <a:t>Effective Oracle by Design</a:t>
            </a:r>
          </a:p>
          <a:p>
            <a:r>
              <a:rPr lang="en-US" dirty="0">
                <a:ea typeface="ＭＳ Ｐゴシック" charset="-128"/>
                <a:cs typeface="ＭＳ Ｐゴシック" charset="-128"/>
              </a:rPr>
              <a:t>Expert One on One Oracle</a:t>
            </a:r>
          </a:p>
          <a:p>
            <a:r>
              <a:rPr lang="en-US" dirty="0">
                <a:ea typeface="ＭＳ Ｐゴシック" charset="-128"/>
                <a:cs typeface="ＭＳ Ｐゴシック" charset="-128"/>
              </a:rPr>
              <a:t>Beginning Oracle</a:t>
            </a:r>
            <a:endParaRPr lang="en-US" sz="1800" dirty="0">
              <a:ea typeface="ＭＳ Ｐゴシック" charset="-128"/>
              <a:cs typeface="ＭＳ Ｐゴシック" charset="-128"/>
            </a:endParaRPr>
          </a:p>
        </p:txBody>
      </p:sp>
      <p:pic>
        <p:nvPicPr>
          <p:cNvPr id="27653" name="Picture 5" descr="ma"/>
          <p:cNvPicPr>
            <a:picLocks noChangeAspect="1" noChangeArrowheads="1"/>
          </p:cNvPicPr>
          <p:nvPr/>
        </p:nvPicPr>
        <p:blipFill>
          <a:blip r:embed="rId4"/>
          <a:srcRect/>
          <a:stretch>
            <a:fillRect/>
          </a:stretch>
        </p:blipFill>
        <p:spPr bwMode="auto">
          <a:xfrm>
            <a:off x="609601" y="3314700"/>
            <a:ext cx="1127125" cy="1085850"/>
          </a:xfrm>
          <a:prstGeom prst="rect">
            <a:avLst/>
          </a:prstGeom>
          <a:noFill/>
          <a:ln w="9525">
            <a:noFill/>
            <a:miter lim="800000"/>
            <a:headEnd/>
            <a:tailEnd/>
          </a:ln>
        </p:spPr>
      </p:pic>
      <p:pic>
        <p:nvPicPr>
          <p:cNvPr id="27654" name="Picture 6" descr="ND01_cover"/>
          <p:cNvPicPr>
            <a:picLocks noChangeAspect="1" noChangeArrowheads="1"/>
          </p:cNvPicPr>
          <p:nvPr/>
        </p:nvPicPr>
        <p:blipFill>
          <a:blip r:embed="rId5"/>
          <a:srcRect/>
          <a:stretch>
            <a:fillRect/>
          </a:stretch>
        </p:blipFill>
        <p:spPr bwMode="auto">
          <a:xfrm>
            <a:off x="1295401" y="3086100"/>
            <a:ext cx="1057275" cy="1085850"/>
          </a:xfrm>
          <a:prstGeom prst="rect">
            <a:avLst/>
          </a:prstGeom>
          <a:noFill/>
          <a:ln w="9525">
            <a:noFill/>
            <a:miter lim="800000"/>
            <a:headEnd/>
            <a:tailEnd/>
          </a:ln>
        </p:spPr>
      </p:pic>
      <p:pic>
        <p:nvPicPr>
          <p:cNvPr id="27655" name="Picture 7" descr="jf02_cover"/>
          <p:cNvPicPr>
            <a:picLocks noChangeAspect="1" noChangeArrowheads="1"/>
          </p:cNvPicPr>
          <p:nvPr/>
        </p:nvPicPr>
        <p:blipFill>
          <a:blip r:embed="rId6"/>
          <a:srcRect/>
          <a:stretch>
            <a:fillRect/>
          </a:stretch>
        </p:blipFill>
        <p:spPr bwMode="auto">
          <a:xfrm>
            <a:off x="1981200" y="3486150"/>
            <a:ext cx="1049338" cy="102036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1026"/>
          <p:cNvSpPr>
            <a:spLocks noGrp="1" noChangeArrowheads="1"/>
          </p:cNvSpPr>
          <p:nvPr>
            <p:ph type="title"/>
          </p:nvPr>
        </p:nvSpPr>
        <p:spPr/>
        <p:txBody>
          <a:bodyPr/>
          <a:lstStyle/>
          <a:p>
            <a:pPr eaLnBrk="1" hangingPunct="1"/>
            <a:r>
              <a:rPr lang="en-US" smtClean="0">
                <a:ea typeface="ＭＳ Ｐゴシック" pitchFamily="34" charset="-128"/>
              </a:rPr>
              <a:t>SQL Statements</a:t>
            </a:r>
          </a:p>
        </p:txBody>
      </p:sp>
      <p:sp>
        <p:nvSpPr>
          <p:cNvPr id="41988" name="Rectangle 1027"/>
          <p:cNvSpPr>
            <a:spLocks noGrp="1" noChangeArrowheads="1"/>
          </p:cNvSpPr>
          <p:nvPr>
            <p:ph type="body" idx="1"/>
          </p:nvPr>
        </p:nvSpPr>
        <p:spPr>
          <a:xfrm>
            <a:off x="804862" y="813158"/>
            <a:ext cx="8229600" cy="3628641"/>
          </a:xfrm>
        </p:spPr>
        <p:txBody>
          <a:bodyPr/>
          <a:lstStyle/>
          <a:p>
            <a:pPr eaLnBrk="1" hangingPunct="1"/>
            <a:r>
              <a:rPr lang="en-US" dirty="0" smtClean="0">
                <a:ea typeface="ＭＳ Ｐゴシック" pitchFamily="34" charset="-128"/>
              </a:rPr>
              <a:t>It cannot be emphasized enough SQL statements have more impact than any other performance variable.</a:t>
            </a:r>
          </a:p>
          <a:p>
            <a:pPr lvl="1" eaLnBrk="1" hangingPunct="1"/>
            <a:r>
              <a:rPr lang="en-US" dirty="0" smtClean="0">
                <a:ea typeface="ＭＳ Ｐゴシック" pitchFamily="34" charset="-128"/>
              </a:rPr>
              <a:t>Well written SQL statements that define the data to be queried, updated etc is always the first problem.  This is clearly the responsibility of the developer or tool vendor.</a:t>
            </a:r>
          </a:p>
          <a:p>
            <a:pPr lvl="1" eaLnBrk="1" hangingPunct="1"/>
            <a:r>
              <a:rPr lang="en-US" dirty="0" smtClean="0">
                <a:ea typeface="ＭＳ Ｐゴシック" pitchFamily="34" charset="-128"/>
              </a:rPr>
              <a:t>Optimizing the SQL efficiently is a mixture of the </a:t>
            </a:r>
            <a:r>
              <a:rPr lang="en-US" dirty="0" err="1" smtClean="0">
                <a:ea typeface="ＭＳ Ｐゴシック" pitchFamily="34" charset="-128"/>
              </a:rPr>
              <a:t>DBAs</a:t>
            </a:r>
            <a:r>
              <a:rPr lang="en-US" dirty="0" smtClean="0">
                <a:ea typeface="ＭＳ Ｐゴシック" pitchFamily="34" charset="-128"/>
              </a:rPr>
              <a:t> and the Database’s responsibility</a:t>
            </a:r>
          </a:p>
          <a:p>
            <a:pPr lvl="2" eaLnBrk="1" hangingPunct="1"/>
            <a:r>
              <a:rPr lang="en-US" dirty="0" smtClean="0">
                <a:ea typeface="ＭＳ Ｐゴシック" pitchFamily="34" charset="-128"/>
              </a:rPr>
              <a:t>DBA need to maintain good schema statistics to enable the database make good cardinality estimates</a:t>
            </a:r>
          </a:p>
          <a:p>
            <a:pPr lvl="2" eaLnBrk="1" hangingPunct="1"/>
            <a:r>
              <a:rPr lang="en-US" dirty="0" smtClean="0">
                <a:ea typeface="ＭＳ Ｐゴシック" pitchFamily="34" charset="-128"/>
              </a:rPr>
              <a:t>The Database needs choose efficient plans based upon good schema statistics  </a:t>
            </a:r>
          </a:p>
        </p:txBody>
      </p:sp>
    </p:spTree>
    <p:extLst>
      <p:ext uri="{BB962C8B-B14F-4D97-AF65-F5344CB8AC3E}">
        <p14:creationId xmlns:p14="http://schemas.microsoft.com/office/powerpoint/2010/main" val="2659212948"/>
      </p:ext>
    </p:extLst>
  </p:cSld>
  <p:clrMapOvr>
    <a:masterClrMapping/>
  </p:clrMapOvr>
  <p:transition>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lstStyle/>
          <a:p>
            <a:pPr eaLnBrk="1" hangingPunct="1"/>
            <a:r>
              <a:rPr lang="en-US" smtClean="0">
                <a:ea typeface="ＭＳ Ｐゴシック" pitchFamily="34" charset="-128"/>
              </a:rPr>
              <a:t>SQL Design and Implementation</a:t>
            </a:r>
          </a:p>
        </p:txBody>
      </p:sp>
      <p:sp>
        <p:nvSpPr>
          <p:cNvPr id="44036" name="Rectangle 3"/>
          <p:cNvSpPr>
            <a:spLocks noGrp="1" noChangeArrowheads="1"/>
          </p:cNvSpPr>
          <p:nvPr>
            <p:ph type="body" idx="1"/>
          </p:nvPr>
        </p:nvSpPr>
        <p:spPr/>
        <p:txBody>
          <a:bodyPr/>
          <a:lstStyle/>
          <a:p>
            <a:pPr eaLnBrk="1" hangingPunct="1"/>
            <a:r>
              <a:rPr lang="en-US" dirty="0" smtClean="0">
                <a:ea typeface="ＭＳ Ｐゴシック" pitchFamily="34" charset="-128"/>
              </a:rPr>
              <a:t>Basic Checks for SQL statements and schemas</a:t>
            </a:r>
          </a:p>
          <a:p>
            <a:pPr lvl="1" eaLnBrk="1" hangingPunct="1"/>
            <a:r>
              <a:rPr lang="en-US" dirty="0" smtClean="0">
                <a:ea typeface="ＭＳ Ｐゴシック" pitchFamily="34" charset="-128"/>
              </a:rPr>
              <a:t>Check for parse errors</a:t>
            </a:r>
          </a:p>
          <a:p>
            <a:pPr lvl="1" eaLnBrk="1" hangingPunct="1"/>
            <a:r>
              <a:rPr lang="en-US" dirty="0" smtClean="0">
                <a:ea typeface="ＭＳ Ｐゴシック" pitchFamily="34" charset="-128"/>
              </a:rPr>
              <a:t>Validate correct join conditions specified</a:t>
            </a:r>
          </a:p>
          <a:p>
            <a:pPr lvl="1" eaLnBrk="1" hangingPunct="1"/>
            <a:r>
              <a:rPr lang="en-US" dirty="0" smtClean="0">
                <a:ea typeface="ＭＳ Ｐゴシック" pitchFamily="34" charset="-128"/>
              </a:rPr>
              <a:t>Caution with implicit data type conversions</a:t>
            </a:r>
          </a:p>
          <a:p>
            <a:pPr lvl="1" eaLnBrk="1" hangingPunct="1"/>
            <a:r>
              <a:rPr lang="en-US" dirty="0" smtClean="0">
                <a:ea typeface="ＭＳ Ｐゴシック" pitchFamily="34" charset="-128"/>
              </a:rPr>
              <a:t>Caution with wildcards and functions</a:t>
            </a:r>
          </a:p>
          <a:p>
            <a:pPr lvl="1" eaLnBrk="1" hangingPunct="1"/>
            <a:r>
              <a:rPr lang="en-US" dirty="0" smtClean="0">
                <a:ea typeface="ＭＳ Ｐゴシック" pitchFamily="34" charset="-128"/>
              </a:rPr>
              <a:t>Caution on fuzzy joins</a:t>
            </a:r>
          </a:p>
          <a:p>
            <a:r>
              <a:rPr lang="en-US" dirty="0" smtClean="0">
                <a:ea typeface="ＭＳ Ｐゴシック" pitchFamily="34" charset="-128"/>
              </a:rPr>
              <a:t>Lean to Use the Correct Tools</a:t>
            </a:r>
          </a:p>
          <a:p>
            <a:pPr lvl="1"/>
            <a:r>
              <a:rPr lang="en-US" dirty="0" smtClean="0">
                <a:ea typeface="ＭＳ Ｐゴシック" pitchFamily="34" charset="-128"/>
              </a:rPr>
              <a:t>SQL Monitor</a:t>
            </a:r>
          </a:p>
        </p:txBody>
      </p:sp>
    </p:spTree>
    <p:extLst>
      <p:ext uri="{BB962C8B-B14F-4D97-AF65-F5344CB8AC3E}">
        <p14:creationId xmlns:p14="http://schemas.microsoft.com/office/powerpoint/2010/main" val="1379676085"/>
      </p:ext>
    </p:extLst>
  </p:cSld>
  <p:clrMapOvr>
    <a:masterClrMapping/>
  </p:clrMapOvr>
  <p:transition>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p:txBody>
          <a:bodyPr/>
          <a:lstStyle/>
          <a:p>
            <a:pPr eaLnBrk="1" hangingPunct="1"/>
            <a:r>
              <a:rPr lang="en-US" dirty="0" smtClean="0">
                <a:ea typeface="ＭＳ Ｐゴシック" pitchFamily="34" charset="-128"/>
              </a:rPr>
              <a:t>SQL Optimization</a:t>
            </a:r>
          </a:p>
        </p:txBody>
      </p:sp>
      <p:sp>
        <p:nvSpPr>
          <p:cNvPr id="46084" name="Rectangle 3"/>
          <p:cNvSpPr>
            <a:spLocks noGrp="1" noChangeArrowheads="1"/>
          </p:cNvSpPr>
          <p:nvPr>
            <p:ph type="body" idx="1"/>
          </p:nvPr>
        </p:nvSpPr>
        <p:spPr>
          <a:xfrm>
            <a:off x="178256" y="891132"/>
            <a:ext cx="8856206" cy="3561806"/>
          </a:xfrm>
        </p:spPr>
        <p:txBody>
          <a:bodyPr/>
          <a:lstStyle/>
          <a:p>
            <a:pPr eaLnBrk="1" hangingPunct="1">
              <a:lnSpc>
                <a:spcPct val="90000"/>
              </a:lnSpc>
            </a:pPr>
            <a:r>
              <a:rPr lang="en-US" sz="1600" dirty="0" smtClean="0">
                <a:ea typeface="ＭＳ Ｐゴシック" pitchFamily="34" charset="-128"/>
              </a:rPr>
              <a:t>This is probably where you should be spending the majority of your time. </a:t>
            </a:r>
          </a:p>
          <a:p>
            <a:pPr eaLnBrk="1" hangingPunct="1">
              <a:lnSpc>
                <a:spcPct val="90000"/>
              </a:lnSpc>
            </a:pPr>
            <a:r>
              <a:rPr lang="en-US" sz="1600" dirty="0" smtClean="0">
                <a:ea typeface="ＭＳ Ｐゴシック" pitchFamily="34" charset="-128"/>
              </a:rPr>
              <a:t>The time should be spent determining/validating the appropriate execution plan</a:t>
            </a:r>
          </a:p>
          <a:p>
            <a:pPr lvl="2" eaLnBrk="1" hangingPunct="1">
              <a:lnSpc>
                <a:spcPct val="90000"/>
              </a:lnSpc>
            </a:pPr>
            <a:r>
              <a:rPr lang="en-US" sz="1600" dirty="0" smtClean="0">
                <a:ea typeface="ＭＳ Ｐゴシック" pitchFamily="34" charset="-128"/>
              </a:rPr>
              <a:t>Correct index/access method</a:t>
            </a:r>
          </a:p>
          <a:p>
            <a:pPr lvl="2" eaLnBrk="1" hangingPunct="1">
              <a:lnSpc>
                <a:spcPct val="90000"/>
              </a:lnSpc>
            </a:pPr>
            <a:r>
              <a:rPr lang="en-US" sz="1600" dirty="0" smtClean="0">
                <a:ea typeface="ＭＳ Ｐゴシック" pitchFamily="34" charset="-128"/>
              </a:rPr>
              <a:t>Correct partition pruning strategy</a:t>
            </a:r>
          </a:p>
          <a:p>
            <a:pPr lvl="2" eaLnBrk="1" hangingPunct="1">
              <a:lnSpc>
                <a:spcPct val="90000"/>
              </a:lnSpc>
            </a:pPr>
            <a:r>
              <a:rPr lang="en-US" sz="1600" dirty="0" smtClean="0">
                <a:ea typeface="ＭＳ Ｐゴシック" pitchFamily="34" charset="-128"/>
              </a:rPr>
              <a:t>Correct join order and type</a:t>
            </a:r>
          </a:p>
          <a:p>
            <a:pPr lvl="2" eaLnBrk="1" hangingPunct="1">
              <a:lnSpc>
                <a:spcPct val="90000"/>
              </a:lnSpc>
            </a:pPr>
            <a:r>
              <a:rPr lang="en-US" sz="1600" dirty="0" smtClean="0">
                <a:ea typeface="ＭＳ Ｐゴシック" pitchFamily="34" charset="-128"/>
              </a:rPr>
              <a:t>Correct parallelization level</a:t>
            </a:r>
          </a:p>
          <a:p>
            <a:pPr eaLnBrk="1" hangingPunct="1">
              <a:lnSpc>
                <a:spcPct val="90000"/>
              </a:lnSpc>
            </a:pPr>
            <a:r>
              <a:rPr lang="en-US" sz="1600" dirty="0" smtClean="0">
                <a:ea typeface="ＭＳ Ｐゴシック" pitchFamily="34" charset="-128"/>
              </a:rPr>
              <a:t>Beware of binary and reactionary behavior </a:t>
            </a:r>
            <a:r>
              <a:rPr lang="en-US" sz="1600" dirty="0" err="1" smtClean="0">
                <a:ea typeface="ＭＳ Ｐゴシック" pitchFamily="34" charset="-128"/>
              </a:rPr>
              <a:t>e.g</a:t>
            </a:r>
            <a:endParaRPr lang="en-US" sz="1600" dirty="0" smtClean="0">
              <a:ea typeface="ＭＳ Ｐゴシック" pitchFamily="34" charset="-128"/>
            </a:endParaRPr>
          </a:p>
          <a:p>
            <a:pPr lvl="1" eaLnBrk="1" hangingPunct="1">
              <a:lnSpc>
                <a:spcPct val="90000"/>
              </a:lnSpc>
            </a:pPr>
            <a:r>
              <a:rPr lang="en-US" sz="1600" dirty="0" smtClean="0">
                <a:ea typeface="ＭＳ Ｐゴシック" pitchFamily="34" charset="-128"/>
              </a:rPr>
              <a:t>We got burnt on hash joins so we disable them</a:t>
            </a:r>
          </a:p>
          <a:p>
            <a:pPr lvl="1" eaLnBrk="1" hangingPunct="1">
              <a:lnSpc>
                <a:spcPct val="90000"/>
              </a:lnSpc>
            </a:pPr>
            <a:r>
              <a:rPr lang="en-US" sz="1600" dirty="0" smtClean="0">
                <a:ea typeface="ＭＳ Ｐゴシック" pitchFamily="34" charset="-128"/>
              </a:rPr>
              <a:t>We never use histograms as they ruin our plans</a:t>
            </a:r>
          </a:p>
          <a:p>
            <a:pPr eaLnBrk="1" hangingPunct="1">
              <a:lnSpc>
                <a:spcPct val="90000"/>
              </a:lnSpc>
            </a:pPr>
            <a:r>
              <a:rPr lang="en-US" sz="1600" dirty="0" smtClean="0">
                <a:ea typeface="ＭＳ Ｐゴシック" pitchFamily="34" charset="-128"/>
              </a:rPr>
              <a:t>Much of this process is matching appropriate database technology to appropriate database challenges</a:t>
            </a:r>
          </a:p>
          <a:p>
            <a:pPr lvl="1" eaLnBrk="1" hangingPunct="1">
              <a:lnSpc>
                <a:spcPct val="90000"/>
              </a:lnSpc>
            </a:pPr>
            <a:r>
              <a:rPr lang="en-US" sz="1600" dirty="0" smtClean="0">
                <a:ea typeface="ＭＳ Ｐゴシック" pitchFamily="34" charset="-128"/>
              </a:rPr>
              <a:t>This process is not learnt from a book!</a:t>
            </a:r>
          </a:p>
        </p:txBody>
      </p:sp>
    </p:spTree>
    <p:extLst>
      <p:ext uri="{BB962C8B-B14F-4D97-AF65-F5344CB8AC3E}">
        <p14:creationId xmlns:p14="http://schemas.microsoft.com/office/powerpoint/2010/main" val="919535752"/>
      </p:ext>
    </p:extLst>
  </p:cSld>
  <p:clrMapOvr>
    <a:masterClrMapping/>
  </p:clrMapOvr>
  <p:transition>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803275" y="1571625"/>
            <a:ext cx="4708525" cy="1101725"/>
          </a:xfrm>
        </p:spPr>
        <p:txBody>
          <a:bodyPr/>
          <a:lstStyle/>
          <a:p>
            <a:r>
              <a:rPr lang="en-US" dirty="0" smtClean="0">
                <a:ln>
                  <a:noFill/>
                </a:ln>
              </a:rPr>
              <a:t>Part V: Data Warehouse, BI Big Data Sets </a:t>
            </a:r>
            <a:r>
              <a:rPr lang="en-US" baseline="0" dirty="0" smtClean="0">
                <a:ln>
                  <a:noFill/>
                </a:ln>
              </a:rPr>
              <a:t>Architecture</a:t>
            </a:r>
            <a:r>
              <a:rPr lang="en-US" dirty="0" smtClean="0">
                <a:ln>
                  <a:noFill/>
                </a:ln>
              </a:rPr>
              <a:t/>
            </a:r>
            <a:br>
              <a:rPr lang="en-US" dirty="0" smtClean="0">
                <a:ln>
                  <a:noFill/>
                </a:ln>
              </a:rPr>
            </a:br>
            <a:endParaRPr dirty="0" smtClean="0">
              <a:ln>
                <a:noFill/>
              </a:ln>
            </a:endParaRPr>
          </a:p>
        </p:txBody>
      </p:sp>
      <p:grpSp>
        <p:nvGrpSpPr>
          <p:cNvPr id="2" name="Group 3"/>
          <p:cNvGrpSpPr>
            <a:grpSpLocks/>
          </p:cNvGrpSpPr>
          <p:nvPr/>
        </p:nvGrpSpPr>
        <p:grpSpPr bwMode="auto">
          <a:xfrm>
            <a:off x="8972550" y="-249238"/>
            <a:ext cx="7404101" cy="5708651"/>
            <a:chOff x="8972550" y="-74510"/>
            <a:chExt cx="7403707" cy="5709255"/>
          </a:xfrm>
        </p:grpSpPr>
        <p:sp>
          <p:nvSpPr>
            <p:cNvPr id="5" name="Rectangle 4"/>
            <p:cNvSpPr/>
            <p:nvPr/>
          </p:nvSpPr>
          <p:spPr>
            <a:xfrm>
              <a:off x="10604414" y="-74510"/>
              <a:ext cx="5771843" cy="57092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a:spAutoFit/>
            </a:bodyPr>
            <a:lstStyle/>
            <a:p>
              <a:pPr marL="231775" indent="-231775" fontAlgn="auto">
                <a:spcBef>
                  <a:spcPts val="0"/>
                </a:spcBef>
                <a:spcAft>
                  <a:spcPts val="1200"/>
                </a:spcAft>
                <a:defRPr/>
              </a:pPr>
              <a:r>
                <a:rPr lang="en-US" b="1" dirty="0"/>
                <a:t>To fill a shape with an image.</a:t>
              </a:r>
              <a:endParaRPr lang="en-US" i="1" dirty="0"/>
            </a:p>
            <a:p>
              <a:pPr marL="561975" indent="-342900" fontAlgn="auto">
                <a:spcBef>
                  <a:spcPts val="0"/>
                </a:spcBef>
                <a:spcAft>
                  <a:spcPts val="600"/>
                </a:spcAft>
                <a:buFont typeface="+mj-lt"/>
                <a:buAutoNum type="arabicPeriod"/>
                <a:defRPr/>
              </a:pPr>
              <a:r>
                <a:rPr lang="en-US" dirty="0"/>
                <a:t>Use existing picture box, DO NOT delete and create new picture box.</a:t>
              </a:r>
            </a:p>
            <a:p>
              <a:pPr marL="561975" indent="-342900" fontAlgn="auto">
                <a:spcBef>
                  <a:spcPts val="0"/>
                </a:spcBef>
                <a:spcAft>
                  <a:spcPts val="600"/>
                </a:spcAft>
                <a:buFont typeface="+mj-lt"/>
                <a:buAutoNum type="arabicPeriod"/>
                <a:defRPr/>
              </a:pPr>
              <a:r>
                <a:rPr lang="en-US" dirty="0"/>
                <a:t>Right click on the shape.</a:t>
              </a:r>
            </a:p>
            <a:p>
              <a:pPr marL="561975" indent="-342900" fontAlgn="auto">
                <a:spcBef>
                  <a:spcPts val="0"/>
                </a:spcBef>
                <a:spcAft>
                  <a:spcPts val="600"/>
                </a:spcAft>
                <a:buFont typeface="+mj-lt"/>
                <a:buAutoNum type="arabicPeriod"/>
                <a:defRPr/>
              </a:pPr>
              <a:r>
                <a:rPr lang="en-US" dirty="0"/>
                <a:t>At the bottom of the submenu select </a:t>
              </a:r>
              <a:br>
                <a:rPr lang="en-US" dirty="0"/>
              </a:br>
              <a:r>
                <a:rPr lang="en-US" dirty="0"/>
                <a:t>“Format Shape”</a:t>
              </a:r>
            </a:p>
            <a:p>
              <a:pPr marL="561975" indent="-342900" fontAlgn="auto">
                <a:spcBef>
                  <a:spcPts val="0"/>
                </a:spcBef>
                <a:spcAft>
                  <a:spcPts val="600"/>
                </a:spcAft>
                <a:buFont typeface="+mj-lt"/>
                <a:buAutoNum type="arabicPeriod"/>
                <a:defRPr/>
              </a:pPr>
              <a:r>
                <a:rPr lang="en-US" dirty="0"/>
                <a:t>Select “Fill” at the top of the “Format Shape” dialog box.</a:t>
              </a:r>
            </a:p>
            <a:p>
              <a:pPr marL="561975" indent="-342900" fontAlgn="auto">
                <a:spcBef>
                  <a:spcPts val="0"/>
                </a:spcBef>
                <a:spcAft>
                  <a:spcPts val="600"/>
                </a:spcAft>
                <a:buFont typeface="+mj-lt"/>
                <a:buAutoNum type="arabicPeriod"/>
                <a:defRPr/>
              </a:pPr>
              <a:r>
                <a:rPr lang="en-US" dirty="0"/>
                <a:t>Select “Picture or Texture fill” from the options.</a:t>
              </a:r>
            </a:p>
            <a:p>
              <a:pPr marL="561975" indent="-342900" fontAlgn="auto">
                <a:spcBef>
                  <a:spcPts val="0"/>
                </a:spcBef>
                <a:spcAft>
                  <a:spcPts val="600"/>
                </a:spcAft>
                <a:buFont typeface="+mj-lt"/>
                <a:buAutoNum type="arabicPeriod"/>
                <a:defRPr/>
              </a:pPr>
              <a:r>
                <a:rPr lang="en-US" dirty="0"/>
                <a:t>And select “File” under the “Insert from” option.</a:t>
              </a:r>
            </a:p>
            <a:p>
              <a:pPr marL="561975" indent="-342900" fontAlgn="auto">
                <a:spcBef>
                  <a:spcPts val="0"/>
                </a:spcBef>
                <a:spcAft>
                  <a:spcPts val="600"/>
                </a:spcAft>
                <a:buFont typeface="+mj-lt"/>
                <a:buAutoNum type="arabicPeriod"/>
                <a:defRPr/>
              </a:pPr>
              <a:r>
                <a:rPr lang="en-US" dirty="0"/>
                <a:t>Navigate to the file you want to use and </a:t>
              </a:r>
              <a:br>
                <a:rPr lang="en-US" dirty="0"/>
              </a:br>
              <a:r>
                <a:rPr lang="en-US" dirty="0"/>
                <a:t>select “Insert”</a:t>
              </a:r>
            </a:p>
            <a:p>
              <a:pPr marL="561975" indent="-342900" fontAlgn="auto">
                <a:spcBef>
                  <a:spcPts val="0"/>
                </a:spcBef>
                <a:spcAft>
                  <a:spcPts val="600"/>
                </a:spcAft>
                <a:buFont typeface="+mj-lt"/>
                <a:buAutoNum type="arabicPeriod"/>
                <a:defRPr/>
              </a:pPr>
              <a:r>
                <a:rPr lang="en-US" dirty="0">
                  <a:solidFill>
                    <a:srgbClr val="FFFFFF"/>
                  </a:solidFill>
                </a:rPr>
                <a:t>On the “Format” tab, in the Size group, click on “Crop to Fill” in the Crop tool </a:t>
              </a:r>
              <a:r>
                <a:rPr lang="en-US" dirty="0"/>
                <a:t>and drag the image bounding box to the desired size</a:t>
              </a:r>
            </a:p>
            <a:p>
              <a:pPr marL="561975" indent="-342900" fontAlgn="auto">
                <a:spcBef>
                  <a:spcPts val="0"/>
                </a:spcBef>
                <a:spcAft>
                  <a:spcPts val="600"/>
                </a:spcAft>
                <a:buFont typeface="+mj-lt"/>
                <a:buAutoNum type="arabicPeriod"/>
                <a:defRPr/>
              </a:pPr>
              <a:r>
                <a:rPr lang="en-US" b="1" dirty="0"/>
                <a:t>DELETE THIS INSTRUCTION NOTE WHEN NOT IN USE</a:t>
              </a:r>
            </a:p>
          </p:txBody>
        </p:sp>
        <p:cxnSp>
          <p:nvCxnSpPr>
            <p:cNvPr id="6" name="Straight Connector 5"/>
            <p:cNvCxnSpPr/>
            <p:nvPr/>
          </p:nvCxnSpPr>
          <p:spPr>
            <a:xfrm flipH="1">
              <a:off x="8972550" y="2582929"/>
              <a:ext cx="273054" cy="0"/>
            </a:xfrm>
            <a:prstGeom prst="line">
              <a:avLst/>
            </a:prstGeom>
            <a:grpFill/>
            <a:ln w="19050">
              <a:solidFill>
                <a:srgbClr val="00B050"/>
              </a:solidFill>
              <a:round/>
              <a:headEnd/>
              <a:tailEnd type="triangle" w="med" len="med"/>
            </a:ln>
          </p:spPr>
        </p:cxnSp>
      </p:grpSp>
      <p:pic>
        <p:nvPicPr>
          <p:cNvPr id="8" name="Picture Placeholder 7" descr="architecture.jpg"/>
          <p:cNvPicPr>
            <a:picLocks noGrp="1" noChangeAspect="1"/>
          </p:cNvPicPr>
          <p:nvPr>
            <p:ph type="pic" sz="quarter" idx="12"/>
          </p:nvPr>
        </p:nvPicPr>
        <p:blipFill>
          <a:blip r:embed="rId3"/>
          <a:srcRect t="-12019" b="-12019"/>
          <a:stretch>
            <a:fillRect/>
          </a:stretch>
        </p:blipFill>
        <p:spPr/>
      </p:pic>
    </p:spTree>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Big Data Set</a:t>
            </a:r>
            <a:endParaRPr lang="en-US" dirty="0"/>
          </a:p>
        </p:txBody>
      </p:sp>
      <p:sp>
        <p:nvSpPr>
          <p:cNvPr id="4" name="Text Placeholder 3"/>
          <p:cNvSpPr>
            <a:spLocks noGrp="1"/>
          </p:cNvSpPr>
          <p:nvPr>
            <p:ph type="body" sz="quarter" idx="13"/>
          </p:nvPr>
        </p:nvSpPr>
        <p:spPr/>
        <p:txBody>
          <a:bodyPr/>
          <a:lstStyle/>
          <a:p>
            <a:r>
              <a:rPr lang="en-US" dirty="0" smtClean="0"/>
              <a:t>Data Volumes</a:t>
            </a:r>
            <a:endParaRPr lang="en-US" dirty="0"/>
          </a:p>
        </p:txBody>
      </p:sp>
      <p:pic>
        <p:nvPicPr>
          <p:cNvPr id="6" name="Picture 5" descr="C:\Documents and Settings\mhallas\Desktop\RetailERD.png"/>
          <p:cNvPicPr>
            <a:picLocks noChangeAspect="1" noChangeArrowheads="1"/>
          </p:cNvPicPr>
          <p:nvPr/>
        </p:nvPicPr>
        <p:blipFill>
          <a:blip r:embed="rId2" cstate="print"/>
          <a:srcRect/>
          <a:stretch>
            <a:fillRect/>
          </a:stretch>
        </p:blipFill>
        <p:spPr bwMode="auto">
          <a:xfrm>
            <a:off x="2679051" y="1088007"/>
            <a:ext cx="4088448" cy="315407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Big Data Set</a:t>
            </a:r>
            <a:endParaRPr lang="en-US" dirty="0"/>
          </a:p>
        </p:txBody>
      </p:sp>
      <p:sp>
        <p:nvSpPr>
          <p:cNvPr id="4" name="Text Placeholder 3"/>
          <p:cNvSpPr>
            <a:spLocks noGrp="1"/>
          </p:cNvSpPr>
          <p:nvPr>
            <p:ph type="body" sz="quarter" idx="13"/>
          </p:nvPr>
        </p:nvSpPr>
        <p:spPr/>
        <p:txBody>
          <a:bodyPr/>
          <a:lstStyle/>
          <a:p>
            <a:r>
              <a:rPr lang="en-US" dirty="0" smtClean="0"/>
              <a:t>Data Volumes</a:t>
            </a:r>
            <a:endParaRPr lang="en-US" dirty="0"/>
          </a:p>
        </p:txBody>
      </p:sp>
      <p:graphicFrame>
        <p:nvGraphicFramePr>
          <p:cNvPr id="5" name="Group 46"/>
          <p:cNvGraphicFramePr>
            <a:graphicFrameLocks noGrp="1"/>
          </p:cNvGraphicFramePr>
          <p:nvPr/>
        </p:nvGraphicFramePr>
        <p:xfrm>
          <a:off x="984747" y="1440819"/>
          <a:ext cx="7246937" cy="2922588"/>
        </p:xfrm>
        <a:graphic>
          <a:graphicData uri="http://schemas.openxmlformats.org/drawingml/2006/table">
            <a:tbl>
              <a:tblPr/>
              <a:tblGrid>
                <a:gridCol w="2400300"/>
                <a:gridCol w="2400300"/>
                <a:gridCol w="2446337"/>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1" i="0" u="none" strike="noStrike" cap="none" normalizeH="0" baseline="0" dirty="0">
                          <a:ln>
                            <a:noFill/>
                          </a:ln>
                          <a:solidFill>
                            <a:schemeClr val="bg1"/>
                          </a:solidFill>
                          <a:effectLst/>
                          <a:latin typeface="Arial" charset="0"/>
                          <a:ea typeface="ＭＳ Ｐゴシック" charset="-128"/>
                          <a:cs typeface="ＭＳ Ｐゴシック" charset="-128"/>
                        </a:rPr>
                        <a:t>TABLE</a:t>
                      </a:r>
                      <a:endParaRPr kumimoji="0" lang="en-US" sz="14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T="91440" marB="914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1" i="0" u="none" strike="noStrike" cap="none" normalizeH="0" baseline="0" dirty="0">
                          <a:ln>
                            <a:noFill/>
                          </a:ln>
                          <a:solidFill>
                            <a:schemeClr val="bg1"/>
                          </a:solidFill>
                          <a:effectLst/>
                          <a:latin typeface="Arial" charset="0"/>
                          <a:ea typeface="ＭＳ Ｐゴシック" charset="-128"/>
                          <a:cs typeface="ＭＳ Ｐゴシック" charset="-128"/>
                        </a:rPr>
                        <a:t>SIZE OF SOURCE DATA</a:t>
                      </a:r>
                      <a:endParaRPr kumimoji="0" lang="en-US" sz="14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T="91440" marB="914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1" i="0" u="none" strike="noStrike" cap="none" normalizeH="0" baseline="0" dirty="0">
                          <a:ln>
                            <a:noFill/>
                          </a:ln>
                          <a:solidFill>
                            <a:schemeClr val="bg1"/>
                          </a:solidFill>
                          <a:effectLst/>
                          <a:latin typeface="Arial" charset="0"/>
                          <a:ea typeface="ＭＳ Ｐゴシック" charset="-128"/>
                          <a:cs typeface="ＭＳ Ｐゴシック" charset="-128"/>
                        </a:rPr>
                        <a:t>NUMBER OF RECORDS</a:t>
                      </a:r>
                      <a:endParaRPr kumimoji="0" lang="en-US" sz="14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576263">
                <a:tc>
                  <a:txBody>
                    <a:bodyPr/>
                    <a:lstStyle/>
                    <a:p>
                      <a:pPr marL="195263" marR="0" lvl="0" indent="-177800" algn="l"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0" i="0" u="none" strike="noStrike" cap="none" normalizeH="0" baseline="0" dirty="0">
                          <a:ln>
                            <a:noFill/>
                          </a:ln>
                          <a:solidFill>
                            <a:schemeClr val="tx1"/>
                          </a:solidFill>
                          <a:effectLst/>
                          <a:latin typeface="Arial" charset="0"/>
                          <a:ea typeface="ＭＳ Ｐゴシック" charset="-128"/>
                          <a:cs typeface="ＭＳ Ｐゴシック" charset="-128"/>
                        </a:rPr>
                        <a:t>Transactions</a:t>
                      </a:r>
                    </a:p>
                  </a:txBody>
                  <a:tcPr marL="92075" marR="92075" marT="46038" marB="4603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95263" marR="0" lvl="0" indent="-177800"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0" i="0" u="none" strike="noStrike" cap="none" normalizeH="0" baseline="0" dirty="0">
                          <a:ln>
                            <a:noFill/>
                          </a:ln>
                          <a:solidFill>
                            <a:schemeClr val="tx1"/>
                          </a:solidFill>
                          <a:effectLst/>
                          <a:latin typeface="Arial" charset="0"/>
                          <a:ea typeface="ＭＳ Ｐゴシック" charset="-128"/>
                          <a:cs typeface="ＭＳ Ｐゴシック" charset="-128"/>
                        </a:rPr>
                        <a:t>52 </a:t>
                      </a:r>
                      <a:r>
                        <a:rPr kumimoji="0" lang="en-US" sz="1400" b="0" i="0" u="none" strike="noStrike" cap="none" normalizeH="0" baseline="0" dirty="0" err="1">
                          <a:ln>
                            <a:noFill/>
                          </a:ln>
                          <a:solidFill>
                            <a:schemeClr val="tx1"/>
                          </a:solidFill>
                          <a:effectLst/>
                          <a:latin typeface="Arial" charset="0"/>
                          <a:ea typeface="ＭＳ Ｐゴシック" charset="-128"/>
                          <a:cs typeface="ＭＳ Ｐゴシック" charset="-128"/>
                        </a:rPr>
                        <a:t>GByte</a:t>
                      </a:r>
                      <a:endParaRPr kumimoji="0" lang="en-US" sz="14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L="92075" marR="92075" marT="46038" marB="460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0" i="0" u="none" strike="noStrike" cap="none" normalizeH="0" baseline="0" dirty="0" smtClean="0">
                          <a:ln>
                            <a:noFill/>
                          </a:ln>
                          <a:solidFill>
                            <a:schemeClr val="tx1"/>
                          </a:solidFill>
                          <a:effectLst/>
                          <a:latin typeface="Arial" charset="0"/>
                          <a:ea typeface="ＭＳ Ｐゴシック" charset="-128"/>
                          <a:cs typeface="ＭＳ Ｐゴシック" charset="-128"/>
                        </a:rPr>
                        <a:t>461M</a:t>
                      </a:r>
                    </a:p>
                  </a:txBody>
                  <a:tcPr marL="92075" marR="92075" marT="46038" marB="4603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195263" marR="0" lvl="0" indent="-195263" algn="l"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0" i="0" u="none" strike="noStrike" cap="none" normalizeH="0" baseline="0" dirty="0">
                          <a:ln>
                            <a:noFill/>
                          </a:ln>
                          <a:solidFill>
                            <a:schemeClr val="tx1"/>
                          </a:solidFill>
                          <a:effectLst/>
                          <a:latin typeface="Arial" charset="0"/>
                          <a:ea typeface="ＭＳ Ｐゴシック" charset="-128"/>
                          <a:cs typeface="ＭＳ Ｐゴシック" charset="-128"/>
                        </a:rPr>
                        <a:t>Payments</a:t>
                      </a:r>
                    </a:p>
                  </a:txBody>
                  <a:tcPr marL="92075" marR="92075" marT="46038" marB="4603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0" i="0" u="none" strike="noStrike" cap="none" normalizeH="0" baseline="0" dirty="0" smtClean="0">
                          <a:ln>
                            <a:noFill/>
                          </a:ln>
                          <a:solidFill>
                            <a:schemeClr val="tx1"/>
                          </a:solidFill>
                          <a:effectLst/>
                          <a:latin typeface="Arial" charset="0"/>
                          <a:ea typeface="ＭＳ Ｐゴシック" charset="-128"/>
                          <a:cs typeface="ＭＳ Ｐゴシック" charset="-128"/>
                        </a:rPr>
                        <a:t>54 </a:t>
                      </a:r>
                      <a:r>
                        <a:rPr kumimoji="0" lang="en-US" sz="1400" b="0" i="0" u="none" strike="noStrike" cap="none" normalizeH="0" baseline="0" dirty="0" err="1" smtClean="0">
                          <a:ln>
                            <a:noFill/>
                          </a:ln>
                          <a:solidFill>
                            <a:schemeClr val="tx1"/>
                          </a:solidFill>
                          <a:effectLst/>
                          <a:latin typeface="Arial" charset="0"/>
                          <a:ea typeface="ＭＳ Ｐゴシック" charset="-128"/>
                          <a:cs typeface="ＭＳ Ｐゴシック" charset="-128"/>
                        </a:rPr>
                        <a:t>GByte</a:t>
                      </a:r>
                      <a:endParaRPr kumimoji="0" lang="en-US" sz="1400" b="0" i="0" u="none" strike="noStrike" cap="none" normalizeH="0" baseline="0" dirty="0" smtClean="0">
                        <a:ln>
                          <a:noFill/>
                        </a:ln>
                        <a:solidFill>
                          <a:schemeClr val="tx1"/>
                        </a:solidFill>
                        <a:effectLst/>
                        <a:latin typeface="Arial" charset="0"/>
                        <a:ea typeface="ＭＳ Ｐゴシック" charset="-128"/>
                        <a:cs typeface="ＭＳ Ｐゴシック" charset="-128"/>
                      </a:endParaRPr>
                    </a:p>
                  </a:txBody>
                  <a:tcPr marL="92075" marR="92075" marT="46038" marB="460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5738" marR="0" lvl="0" indent="-185738" algn="r" defTabSz="914400" rtl="0" eaLnBrk="1" fontAlgn="base" latinLnBrk="0" hangingPunct="1">
                        <a:lnSpc>
                          <a:spcPct val="100000"/>
                        </a:lnSpc>
                        <a:spcBef>
                          <a:spcPct val="20000"/>
                        </a:spcBef>
                        <a:spcAft>
                          <a:spcPct val="0"/>
                        </a:spcAft>
                        <a:buClr>
                          <a:schemeClr val="tx2"/>
                        </a:buClr>
                        <a:buSzTx/>
                        <a:buFont typeface="Times" charset="0"/>
                        <a:buNone/>
                        <a:tabLst>
                          <a:tab pos="177800" algn="l"/>
                        </a:tabLst>
                      </a:pPr>
                      <a:r>
                        <a:rPr kumimoji="0" lang="en-US" sz="1400" b="0" i="0" u="none" strike="noStrike" cap="none" normalizeH="0" baseline="0" dirty="0" smtClean="0">
                          <a:ln>
                            <a:noFill/>
                          </a:ln>
                          <a:solidFill>
                            <a:schemeClr val="tx1"/>
                          </a:solidFill>
                          <a:effectLst/>
                          <a:latin typeface="Arial" charset="0"/>
                          <a:ea typeface="ＭＳ Ｐゴシック" charset="-128"/>
                          <a:cs typeface="ＭＳ Ｐゴシック" charset="-128"/>
                        </a:rPr>
                        <a:t>461M</a:t>
                      </a:r>
                    </a:p>
                  </a:txBody>
                  <a:tcPr marL="92075" marR="92075" marT="46038" marB="4603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a:txBody>
                    <a:bodyPr/>
                    <a:lstStyle/>
                    <a:p>
                      <a:pPr marL="195263" marR="0" lvl="0" indent="-195263" algn="l"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0" i="0" u="none" strike="noStrike" cap="none" normalizeH="0" baseline="0" dirty="0">
                          <a:ln>
                            <a:noFill/>
                          </a:ln>
                          <a:solidFill>
                            <a:schemeClr val="tx1"/>
                          </a:solidFill>
                          <a:effectLst/>
                          <a:latin typeface="Arial" charset="0"/>
                          <a:ea typeface="ＭＳ Ｐゴシック" charset="-128"/>
                          <a:cs typeface="ＭＳ Ｐゴシック" charset="-128"/>
                        </a:rPr>
                        <a:t>Line Items</a:t>
                      </a:r>
                    </a:p>
                  </a:txBody>
                  <a:tcPr marL="92075" marR="92075" marT="46038" marB="4603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0" i="0" u="none" strike="noStrike" cap="none" normalizeH="0" baseline="0" dirty="0" smtClean="0">
                          <a:ln>
                            <a:noFill/>
                          </a:ln>
                          <a:solidFill>
                            <a:schemeClr val="tx1"/>
                          </a:solidFill>
                          <a:effectLst/>
                          <a:latin typeface="Arial" charset="0"/>
                          <a:ea typeface="ＭＳ Ｐゴシック" charset="-128"/>
                          <a:cs typeface="ＭＳ Ｐゴシック" charset="-128"/>
                        </a:rPr>
                        <a:t>936 </a:t>
                      </a:r>
                      <a:r>
                        <a:rPr kumimoji="0" lang="en-US" sz="1400" b="0" i="0" u="none" strike="noStrike" cap="none" normalizeH="0" baseline="0" dirty="0" err="1" smtClean="0">
                          <a:ln>
                            <a:noFill/>
                          </a:ln>
                          <a:solidFill>
                            <a:schemeClr val="tx1"/>
                          </a:solidFill>
                          <a:effectLst/>
                          <a:latin typeface="Arial" charset="0"/>
                          <a:ea typeface="ＭＳ Ｐゴシック" charset="-128"/>
                          <a:cs typeface="ＭＳ Ｐゴシック" charset="-128"/>
                        </a:rPr>
                        <a:t>Gbyte</a:t>
                      </a:r>
                      <a:endParaRPr kumimoji="0" lang="en-US" sz="1400" b="0" i="0" u="none" strike="noStrike" cap="none" normalizeH="0" baseline="0" dirty="0" smtClean="0">
                        <a:ln>
                          <a:noFill/>
                        </a:ln>
                        <a:solidFill>
                          <a:schemeClr val="tx1"/>
                        </a:solidFill>
                        <a:effectLst/>
                        <a:latin typeface="Arial" charset="0"/>
                        <a:ea typeface="ＭＳ Ｐゴシック" charset="-128"/>
                        <a:cs typeface="ＭＳ Ｐゴシック" charset="-128"/>
                      </a:endParaRPr>
                    </a:p>
                  </a:txBody>
                  <a:tcPr marL="92075" marR="92075" marT="46038" marB="460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0" i="0" u="none" strike="noStrike" cap="none" normalizeH="0" baseline="0" dirty="0" smtClean="0">
                          <a:ln>
                            <a:noFill/>
                          </a:ln>
                          <a:solidFill>
                            <a:schemeClr val="tx1"/>
                          </a:solidFill>
                          <a:effectLst/>
                          <a:latin typeface="Arial" charset="0"/>
                          <a:ea typeface="ＭＳ Ｐゴシック" charset="-128"/>
                          <a:cs typeface="ＭＳ Ｐゴシック" charset="-128"/>
                        </a:rPr>
                        <a:t>6945M</a:t>
                      </a:r>
                    </a:p>
                  </a:txBody>
                  <a:tcPr marL="92075" marR="92075" marT="46038" marB="4603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a:txBody>
                    <a:bodyPr/>
                    <a:lstStyle/>
                    <a:p>
                      <a:pPr marL="195263" marR="0" lvl="0" indent="-195263" algn="l"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1" i="0" u="none" strike="noStrike" cap="none" normalizeH="0" baseline="0" dirty="0">
                          <a:ln>
                            <a:noFill/>
                          </a:ln>
                          <a:solidFill>
                            <a:schemeClr val="tx1"/>
                          </a:solidFill>
                          <a:effectLst/>
                          <a:latin typeface="Arial" charset="0"/>
                          <a:ea typeface="ＭＳ Ｐゴシック" charset="-128"/>
                          <a:cs typeface="ＭＳ Ｐゴシック" charset="-128"/>
                        </a:rPr>
                        <a:t>Total</a:t>
                      </a:r>
                    </a:p>
                  </a:txBody>
                  <a:tcPr marL="92075" marR="92075" marT="46038" marB="4603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1" i="0" u="none" strike="noStrike" cap="none" normalizeH="0" baseline="0" dirty="0" smtClean="0">
                          <a:ln>
                            <a:noFill/>
                          </a:ln>
                          <a:solidFill>
                            <a:schemeClr val="tx1"/>
                          </a:solidFill>
                          <a:effectLst/>
                          <a:latin typeface="Arial" charset="0"/>
                          <a:ea typeface="ＭＳ Ｐゴシック" charset="-128"/>
                          <a:cs typeface="ＭＳ Ｐゴシック" charset="-128"/>
                        </a:rPr>
                        <a:t>1042 </a:t>
                      </a:r>
                      <a:r>
                        <a:rPr kumimoji="0" lang="en-US" sz="1400" b="1" i="0" u="none" strike="noStrike" cap="none" normalizeH="0" baseline="0" dirty="0" err="1" smtClean="0">
                          <a:ln>
                            <a:noFill/>
                          </a:ln>
                          <a:solidFill>
                            <a:schemeClr val="tx1"/>
                          </a:solidFill>
                          <a:effectLst/>
                          <a:latin typeface="Arial" charset="0"/>
                          <a:ea typeface="ＭＳ Ｐゴシック" charset="-128"/>
                          <a:cs typeface="ＭＳ Ｐゴシック" charset="-128"/>
                        </a:rPr>
                        <a:t>GByte</a:t>
                      </a:r>
                      <a:endParaRPr kumimoji="0" lang="en-US" sz="1400" b="1" i="0" u="none" strike="noStrike" cap="none" normalizeH="0" baseline="0" dirty="0" smtClean="0">
                        <a:ln>
                          <a:noFill/>
                        </a:ln>
                        <a:solidFill>
                          <a:schemeClr val="tx1"/>
                        </a:solidFill>
                        <a:effectLst/>
                        <a:latin typeface="Arial" charset="0"/>
                        <a:ea typeface="ＭＳ Ｐゴシック" charset="-128"/>
                        <a:cs typeface="ＭＳ Ｐゴシック" charset="-128"/>
                      </a:endParaRPr>
                    </a:p>
                  </a:txBody>
                  <a:tcPr marL="92075" marR="92075" marT="46038" marB="460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sz="1400" b="1" i="0" u="none" strike="noStrike" cap="none" normalizeH="0" baseline="0" dirty="0" smtClean="0">
                          <a:ln>
                            <a:noFill/>
                          </a:ln>
                          <a:solidFill>
                            <a:schemeClr val="tx1"/>
                          </a:solidFill>
                          <a:effectLst/>
                          <a:latin typeface="Arial" charset="0"/>
                          <a:ea typeface="ＭＳ Ｐゴシック" charset="-128"/>
                          <a:cs typeface="ＭＳ Ｐゴシック" charset="-128"/>
                        </a:rPr>
                        <a:t>7867M</a:t>
                      </a:r>
                    </a:p>
                  </a:txBody>
                  <a:tcPr marL="92075" marR="92075" marT="46038" marB="4603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Big Data Set</a:t>
            </a:r>
            <a:endParaRPr lang="en-US" dirty="0"/>
          </a:p>
        </p:txBody>
      </p:sp>
      <p:sp>
        <p:nvSpPr>
          <p:cNvPr id="4" name="Text Placeholder 3"/>
          <p:cNvSpPr>
            <a:spLocks noGrp="1"/>
          </p:cNvSpPr>
          <p:nvPr>
            <p:ph type="body" sz="quarter" idx="13"/>
          </p:nvPr>
        </p:nvSpPr>
        <p:spPr/>
        <p:txBody>
          <a:bodyPr/>
          <a:lstStyle/>
          <a:p>
            <a:r>
              <a:rPr lang="en-US" dirty="0" smtClean="0"/>
              <a:t>Data Volumes</a:t>
            </a:r>
            <a:endParaRPr lang="en-US" dirty="0"/>
          </a:p>
        </p:txBody>
      </p:sp>
      <p:graphicFrame>
        <p:nvGraphicFramePr>
          <p:cNvPr id="7" name="Group 1027"/>
          <p:cNvGraphicFramePr>
            <a:graphicFrameLocks noGrp="1"/>
          </p:cNvGraphicFramePr>
          <p:nvPr/>
        </p:nvGraphicFramePr>
        <p:xfrm>
          <a:off x="1150014" y="1197236"/>
          <a:ext cx="7246937" cy="2922588"/>
        </p:xfrm>
        <a:graphic>
          <a:graphicData uri="http://schemas.openxmlformats.org/drawingml/2006/table">
            <a:tbl>
              <a:tblPr/>
              <a:tblGrid>
                <a:gridCol w="2400300"/>
                <a:gridCol w="2400300"/>
                <a:gridCol w="2446337"/>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1" i="0" u="none" strike="noStrike" cap="none" normalizeH="0" baseline="0">
                          <a:ln>
                            <a:noFill/>
                          </a:ln>
                          <a:solidFill>
                            <a:schemeClr val="bg1"/>
                          </a:solidFill>
                          <a:effectLst/>
                          <a:latin typeface="Arial" charset="0"/>
                          <a:ea typeface="ＭＳ Ｐゴシック" charset="-128"/>
                          <a:cs typeface="ＭＳ Ｐゴシック" charset="-128"/>
                        </a:rPr>
                        <a:t>TABLE</a:t>
                      </a:r>
                      <a:endParaRPr kumimoji="0" lang="en-US" altLang="zh-CN" sz="1400" b="0" i="0" u="none" strike="noStrike" cap="none" normalizeH="0" baseline="0">
                        <a:ln>
                          <a:noFill/>
                        </a:ln>
                        <a:solidFill>
                          <a:schemeClr val="tx1"/>
                        </a:solidFill>
                        <a:effectLst/>
                        <a:latin typeface="Arial" charset="0"/>
                        <a:ea typeface="ＭＳ Ｐゴシック" charset="-128"/>
                        <a:cs typeface="ＭＳ Ｐゴシック" charset="-128"/>
                      </a:endParaRPr>
                    </a:p>
                  </a:txBody>
                  <a:tcPr marT="91440" marB="9144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1" i="0" u="none" strike="noStrike" cap="none" normalizeH="0" baseline="0" dirty="0">
                          <a:ln>
                            <a:noFill/>
                          </a:ln>
                          <a:solidFill>
                            <a:schemeClr val="bg1"/>
                          </a:solidFill>
                          <a:effectLst/>
                          <a:latin typeface="Arial" charset="0"/>
                          <a:ea typeface="ＭＳ Ｐゴシック" charset="-128"/>
                          <a:cs typeface="ＭＳ Ｐゴシック" charset="-128"/>
                        </a:rPr>
                        <a:t>SIZE OF TABLE</a:t>
                      </a:r>
                      <a:endPar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T="91440" marB="9144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1" i="0" u="none" strike="noStrike" cap="none" normalizeH="0" baseline="0" dirty="0">
                          <a:ln>
                            <a:noFill/>
                          </a:ln>
                          <a:solidFill>
                            <a:schemeClr val="bg1"/>
                          </a:solidFill>
                          <a:effectLst/>
                          <a:latin typeface="Arial" charset="0"/>
                          <a:ea typeface="ＭＳ Ｐゴシック" charset="-128"/>
                          <a:cs typeface="ＭＳ Ｐゴシック" charset="-128"/>
                        </a:rPr>
                        <a:t>COMPRESSION RATIO</a:t>
                      </a:r>
                      <a:endPar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576263">
                <a:tc>
                  <a:txBody>
                    <a:bodyPr/>
                    <a:lstStyle/>
                    <a:p>
                      <a:pPr marL="195263" marR="0" lvl="0" indent="-177800" algn="l"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rPr>
                        <a:t>Transactions</a:t>
                      </a:r>
                    </a:p>
                  </a:txBody>
                  <a:tcPr marL="92075" marR="92075" marT="46038" marB="4603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95263" marR="0" lvl="0" indent="-177800"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rPr>
                        <a:t>5 </a:t>
                      </a:r>
                      <a:r>
                        <a:rPr kumimoji="0" lang="en-US" altLang="zh-CN" sz="1400" b="0" i="0" u="none" strike="noStrike" cap="none" normalizeH="0" baseline="0" dirty="0" err="1">
                          <a:ln>
                            <a:noFill/>
                          </a:ln>
                          <a:solidFill>
                            <a:schemeClr val="tx1"/>
                          </a:solidFill>
                          <a:effectLst/>
                          <a:latin typeface="Arial" charset="0"/>
                          <a:ea typeface="ＭＳ Ｐゴシック" charset="-128"/>
                          <a:cs typeface="ＭＳ Ｐゴシック" charset="-128"/>
                        </a:rPr>
                        <a:t>GByte</a:t>
                      </a:r>
                      <a:endPar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L="92075" marR="92075" marT="46038" marB="460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rPr>
                        <a:t>7.00 : 1</a:t>
                      </a:r>
                    </a:p>
                  </a:txBody>
                  <a:tcPr marL="92075" marR="92075" marT="46038" marB="4603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195263" marR="0" lvl="0" indent="-195263" algn="l"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rPr>
                        <a:t>Payments</a:t>
                      </a:r>
                    </a:p>
                  </a:txBody>
                  <a:tcPr marL="92075" marR="92075" marT="46038" marB="4603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rPr>
                        <a:t>5 </a:t>
                      </a:r>
                      <a:r>
                        <a:rPr kumimoji="0" lang="en-US" altLang="zh-CN" sz="1400" b="0" i="0" u="none" strike="noStrike" cap="none" normalizeH="0" baseline="0" dirty="0" err="1">
                          <a:ln>
                            <a:noFill/>
                          </a:ln>
                          <a:solidFill>
                            <a:schemeClr val="tx1"/>
                          </a:solidFill>
                          <a:effectLst/>
                          <a:latin typeface="Arial" charset="0"/>
                          <a:ea typeface="ＭＳ Ｐゴシック" charset="-128"/>
                          <a:cs typeface="ＭＳ Ｐゴシック" charset="-128"/>
                        </a:rPr>
                        <a:t>GByte</a:t>
                      </a:r>
                      <a:endPar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L="92075" marR="92075" marT="46038" marB="460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5738" marR="0" lvl="0" indent="-185738" algn="r" defTabSz="914400" rtl="0" eaLnBrk="1" fontAlgn="base" latinLnBrk="0" hangingPunct="1">
                        <a:lnSpc>
                          <a:spcPct val="100000"/>
                        </a:lnSpc>
                        <a:spcBef>
                          <a:spcPct val="20000"/>
                        </a:spcBef>
                        <a:spcAft>
                          <a:spcPct val="0"/>
                        </a:spcAft>
                        <a:buClr>
                          <a:schemeClr val="tx2"/>
                        </a:buClr>
                        <a:buSzTx/>
                        <a:buFont typeface="Times" charset="0"/>
                        <a:buNone/>
                        <a:tabLst>
                          <a:tab pos="177800" algn="l"/>
                        </a:tabLst>
                      </a:pPr>
                      <a:r>
                        <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rPr>
                        <a:t>7.60 : 1</a:t>
                      </a:r>
                    </a:p>
                  </a:txBody>
                  <a:tcPr marL="92075" marR="92075" marT="46038" marB="4603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a:txBody>
                    <a:bodyPr/>
                    <a:lstStyle/>
                    <a:p>
                      <a:pPr marL="195263" marR="0" lvl="0" indent="-195263" algn="l"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rPr>
                        <a:t>Line Items</a:t>
                      </a:r>
                    </a:p>
                  </a:txBody>
                  <a:tcPr marL="92075" marR="92075" marT="46038" marB="4603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rPr>
                        <a:t>54 </a:t>
                      </a:r>
                      <a:r>
                        <a:rPr kumimoji="0" lang="en-US" altLang="zh-CN" sz="1400" b="0" i="0" u="none" strike="noStrike" cap="none" normalizeH="0" baseline="0" dirty="0" err="1">
                          <a:ln>
                            <a:noFill/>
                          </a:ln>
                          <a:solidFill>
                            <a:schemeClr val="tx1"/>
                          </a:solidFill>
                          <a:effectLst/>
                          <a:latin typeface="Arial" charset="0"/>
                          <a:ea typeface="ＭＳ Ｐゴシック" charset="-128"/>
                          <a:cs typeface="ＭＳ Ｐゴシック" charset="-128"/>
                        </a:rPr>
                        <a:t>Gbyte</a:t>
                      </a:r>
                      <a:endPar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L="92075" marR="92075" marT="46038" marB="460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0" i="0" u="none" strike="noStrike" cap="none" normalizeH="0" baseline="0" dirty="0">
                          <a:ln>
                            <a:noFill/>
                          </a:ln>
                          <a:solidFill>
                            <a:schemeClr val="tx1"/>
                          </a:solidFill>
                          <a:effectLst/>
                          <a:latin typeface="Arial" charset="0"/>
                          <a:ea typeface="ＭＳ Ｐゴシック" charset="-128"/>
                          <a:cs typeface="ＭＳ Ｐゴシック" charset="-128"/>
                        </a:rPr>
                        <a:t>12.85 : 1</a:t>
                      </a:r>
                    </a:p>
                  </a:txBody>
                  <a:tcPr marL="92075" marR="92075" marT="46038" marB="4603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a:txBody>
                    <a:bodyPr/>
                    <a:lstStyle/>
                    <a:p>
                      <a:pPr marL="195263" marR="0" lvl="0" indent="-195263" algn="l"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1" i="0" u="none" strike="noStrike" cap="none" normalizeH="0" baseline="0" dirty="0">
                          <a:ln>
                            <a:noFill/>
                          </a:ln>
                          <a:solidFill>
                            <a:schemeClr val="tx1"/>
                          </a:solidFill>
                          <a:effectLst/>
                          <a:latin typeface="Arial" charset="0"/>
                          <a:ea typeface="ＭＳ Ｐゴシック" charset="-128"/>
                          <a:cs typeface="ＭＳ Ｐゴシック" charset="-128"/>
                        </a:rPr>
                        <a:t>Total</a:t>
                      </a:r>
                    </a:p>
                  </a:txBody>
                  <a:tcPr marL="92075" marR="92075" marT="46038" marB="4603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95263" marR="0" lvl="0" indent="-195263"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1" i="0" u="none" strike="noStrike" cap="none" normalizeH="0" baseline="0" dirty="0">
                          <a:ln>
                            <a:noFill/>
                          </a:ln>
                          <a:solidFill>
                            <a:schemeClr val="tx1"/>
                          </a:solidFill>
                          <a:effectLst/>
                          <a:latin typeface="Arial" charset="0"/>
                          <a:ea typeface="ＭＳ Ｐゴシック" charset="-128"/>
                          <a:cs typeface="ＭＳ Ｐゴシック" charset="-128"/>
                        </a:rPr>
                        <a:t>64 </a:t>
                      </a:r>
                      <a:r>
                        <a:rPr kumimoji="0" lang="en-US" altLang="zh-CN" sz="1400" b="1" i="0" u="none" strike="noStrike" cap="none" normalizeH="0" baseline="0" dirty="0" err="1">
                          <a:ln>
                            <a:noFill/>
                          </a:ln>
                          <a:solidFill>
                            <a:schemeClr val="tx1"/>
                          </a:solidFill>
                          <a:effectLst/>
                          <a:latin typeface="Arial" charset="0"/>
                          <a:ea typeface="ＭＳ Ｐゴシック" charset="-128"/>
                          <a:cs typeface="ＭＳ Ｐゴシック" charset="-128"/>
                        </a:rPr>
                        <a:t>GByte</a:t>
                      </a:r>
                      <a:endParaRPr kumimoji="0" lang="en-US" altLang="zh-CN" sz="1400" b="1"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marL="92075" marR="92075" marT="46038" marB="460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r" defTabSz="914400" rtl="0" eaLnBrk="1" fontAlgn="base" latinLnBrk="0" hangingPunct="1">
                        <a:lnSpc>
                          <a:spcPct val="100000"/>
                        </a:lnSpc>
                        <a:spcBef>
                          <a:spcPct val="20000"/>
                        </a:spcBef>
                        <a:spcAft>
                          <a:spcPct val="0"/>
                        </a:spcAft>
                        <a:buClr>
                          <a:schemeClr val="tx2"/>
                        </a:buClr>
                        <a:buSzTx/>
                        <a:buFont typeface="Times" charset="0"/>
                        <a:buNone/>
                        <a:tabLst/>
                      </a:pPr>
                      <a:r>
                        <a:rPr kumimoji="0" lang="en-US" altLang="zh-CN" sz="1400" b="1" i="0" u="none" strike="noStrike" cap="none" normalizeH="0" baseline="0" dirty="0">
                          <a:ln>
                            <a:noFill/>
                          </a:ln>
                          <a:solidFill>
                            <a:schemeClr val="tx1"/>
                          </a:solidFill>
                          <a:effectLst/>
                          <a:latin typeface="Arial" charset="0"/>
                          <a:ea typeface="ＭＳ Ｐゴシック" charset="-128"/>
                          <a:cs typeface="ＭＳ Ｐゴシック" charset="-128"/>
                        </a:rPr>
                        <a:t>11.98 : 1</a:t>
                      </a:r>
                    </a:p>
                  </a:txBody>
                  <a:tcPr marL="92075" marR="92075" marT="46038" marB="4603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DW Architectural Challenges</a:t>
            </a:r>
            <a:endParaRPr lang="en-US" dirty="0"/>
          </a:p>
        </p:txBody>
      </p:sp>
      <p:sp>
        <p:nvSpPr>
          <p:cNvPr id="3" name="Content Placeholder 2"/>
          <p:cNvSpPr>
            <a:spLocks noGrp="1"/>
          </p:cNvSpPr>
          <p:nvPr>
            <p:ph sz="quarter" idx="12"/>
          </p:nvPr>
        </p:nvSpPr>
        <p:spPr/>
        <p:txBody>
          <a:bodyPr/>
          <a:lstStyle/>
          <a:p>
            <a:r>
              <a:rPr lang="en-US" dirty="0" smtClean="0"/>
              <a:t>Direct path loading </a:t>
            </a:r>
          </a:p>
          <a:p>
            <a:r>
              <a:rPr lang="en-US" dirty="0" smtClean="0"/>
              <a:t>Use of external tables</a:t>
            </a:r>
          </a:p>
          <a:p>
            <a:r>
              <a:rPr lang="en-US" dirty="0" smtClean="0"/>
              <a:t>Compression on source and loaded data</a:t>
            </a:r>
          </a:p>
          <a:p>
            <a:r>
              <a:rPr lang="en-US" dirty="0" smtClean="0"/>
              <a:t>Partition exchange operations</a:t>
            </a:r>
          </a:p>
          <a:p>
            <a:r>
              <a:rPr lang="en-US" dirty="0" smtClean="0"/>
              <a:t>Incremental statistics</a:t>
            </a:r>
            <a:endParaRPr lang="en-US" dirty="0"/>
          </a:p>
        </p:txBody>
      </p:sp>
      <p:sp>
        <p:nvSpPr>
          <p:cNvPr id="4" name="Text Placeholder 3"/>
          <p:cNvSpPr>
            <a:spLocks noGrp="1"/>
          </p:cNvSpPr>
          <p:nvPr>
            <p:ph type="body" sz="quarter" idx="13"/>
          </p:nvPr>
        </p:nvSpPr>
        <p:spPr/>
        <p:txBody>
          <a:bodyPr/>
          <a:lstStyle/>
          <a:p>
            <a:r>
              <a:rPr lang="en-US" dirty="0" smtClean="0"/>
              <a:t>Loading</a:t>
            </a:r>
            <a:r>
              <a:rPr lang="en-US" baseline="0" dirty="0" smtClean="0"/>
              <a:t> Techniques</a:t>
            </a:r>
            <a:endParaRPr lang="en-US" dirty="0"/>
          </a:p>
        </p:txBody>
      </p:sp>
    </p:spTree>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Verify Datal#1</a:t>
            </a:r>
            <a:endParaRPr lang="en-US" dirty="0"/>
          </a:p>
        </p:txBody>
      </p:sp>
      <p:sp>
        <p:nvSpPr>
          <p:cNvPr id="4" name="Text Placeholder 3"/>
          <p:cNvSpPr>
            <a:spLocks noGrp="1"/>
          </p:cNvSpPr>
          <p:nvPr>
            <p:ph type="body" sz="quarter" idx="13"/>
          </p:nvPr>
        </p:nvSpPr>
        <p:spPr>
          <a:xfrm>
            <a:off x="401077" y="648216"/>
            <a:ext cx="8632870" cy="304800"/>
          </a:xfrm>
        </p:spPr>
        <p:txBody>
          <a:bodyPr/>
          <a:lstStyle/>
          <a:p>
            <a:r>
              <a:rPr lang="en-US" dirty="0" smtClean="0"/>
              <a:t>Performance Data</a:t>
            </a:r>
            <a:endParaRPr lang="en-US" dirty="0"/>
          </a:p>
        </p:txBody>
      </p:sp>
      <p:pic>
        <p:nvPicPr>
          <p:cNvPr id="10" name="Picture 9" descr="RW3P3S1.tiff"/>
          <p:cNvPicPr>
            <a:picLocks noChangeAspect="1"/>
          </p:cNvPicPr>
          <p:nvPr/>
        </p:nvPicPr>
        <p:blipFill>
          <a:blip r:embed="rId2"/>
          <a:stretch>
            <a:fillRect/>
          </a:stretch>
        </p:blipFill>
        <p:spPr>
          <a:xfrm>
            <a:off x="2743200" y="676656"/>
            <a:ext cx="6172708" cy="3867150"/>
          </a:xfrm>
          <a:prstGeom prst="rect">
            <a:avLst/>
          </a:prstGeom>
        </p:spPr>
      </p:pic>
      <p:sp>
        <p:nvSpPr>
          <p:cNvPr id="7" name="Rounded Rectangular Callout 6"/>
          <p:cNvSpPr/>
          <p:nvPr/>
        </p:nvSpPr>
        <p:spPr>
          <a:xfrm>
            <a:off x="167631" y="2807064"/>
            <a:ext cx="3361739" cy="1625236"/>
          </a:xfrm>
          <a:prstGeom prst="wedgeRoundRectCallout">
            <a:avLst>
              <a:gd name="adj1" fmla="val 154594"/>
              <a:gd name="adj2" fmla="val -107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Scans on data show:</a:t>
            </a:r>
          </a:p>
          <a:p>
            <a:pPr>
              <a:buFont typeface="Arial"/>
              <a:buChar char="•"/>
            </a:pPr>
            <a:r>
              <a:rPr lang="en-US" sz="1600" dirty="0" smtClean="0"/>
              <a:t>Scans from disk only</a:t>
            </a:r>
          </a:p>
          <a:p>
            <a:pPr>
              <a:buFont typeface="Arial"/>
              <a:buChar char="•"/>
            </a:pPr>
            <a:r>
              <a:rPr lang="en-US" sz="1600" dirty="0" smtClean="0"/>
              <a:t>Scans populating flash cache</a:t>
            </a:r>
          </a:p>
          <a:p>
            <a:pPr>
              <a:buFont typeface="Arial"/>
              <a:buChar char="•"/>
            </a:pPr>
            <a:r>
              <a:rPr lang="en-US" sz="1600" dirty="0" smtClean="0"/>
              <a:t>Scan from combined flash and disk</a:t>
            </a:r>
            <a:endParaRPr lang="en-US" sz="1600" dirty="0"/>
          </a:p>
        </p:txBody>
      </p:sp>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RW3P4S1.tiff"/>
          <p:cNvPicPr>
            <a:picLocks noChangeAspect="1"/>
          </p:cNvPicPr>
          <p:nvPr/>
        </p:nvPicPr>
        <p:blipFill>
          <a:blip r:embed="rId2"/>
          <a:stretch>
            <a:fillRect/>
          </a:stretch>
        </p:blipFill>
        <p:spPr>
          <a:xfrm>
            <a:off x="2743200" y="676656"/>
            <a:ext cx="6172708" cy="3867150"/>
          </a:xfrm>
          <a:prstGeom prst="rect">
            <a:avLst/>
          </a:prstGeom>
        </p:spPr>
      </p:pic>
      <p:sp>
        <p:nvSpPr>
          <p:cNvPr id="2" name="Title 1"/>
          <p:cNvSpPr>
            <a:spLocks noGrp="1"/>
          </p:cNvSpPr>
          <p:nvPr>
            <p:ph type="title"/>
          </p:nvPr>
        </p:nvSpPr>
        <p:spPr/>
        <p:txBody>
          <a:bodyPr/>
          <a:lstStyle/>
          <a:p>
            <a:r>
              <a:rPr lang="en-US" dirty="0" smtClean="0"/>
              <a:t>Incremental Data #1</a:t>
            </a:r>
            <a:endParaRPr lang="en-US" dirty="0"/>
          </a:p>
        </p:txBody>
      </p:sp>
      <p:sp>
        <p:nvSpPr>
          <p:cNvPr id="4" name="Text Placeholder 3"/>
          <p:cNvSpPr>
            <a:spLocks noGrp="1"/>
          </p:cNvSpPr>
          <p:nvPr>
            <p:ph type="body" sz="quarter" idx="13"/>
          </p:nvPr>
        </p:nvSpPr>
        <p:spPr>
          <a:xfrm>
            <a:off x="323090" y="648216"/>
            <a:ext cx="8710857" cy="304800"/>
          </a:xfrm>
        </p:spPr>
        <p:txBody>
          <a:bodyPr/>
          <a:lstStyle/>
          <a:p>
            <a:r>
              <a:rPr lang="en-US" dirty="0" smtClean="0"/>
              <a:t>Performance Data</a:t>
            </a:r>
            <a:endParaRPr lang="en-US" dirty="0"/>
          </a:p>
        </p:txBody>
      </p:sp>
      <p:sp>
        <p:nvSpPr>
          <p:cNvPr id="7" name="Rounded Rectangular Callout 6"/>
          <p:cNvSpPr/>
          <p:nvPr/>
        </p:nvSpPr>
        <p:spPr>
          <a:xfrm>
            <a:off x="167631" y="2940734"/>
            <a:ext cx="3252665" cy="1269863"/>
          </a:xfrm>
          <a:prstGeom prst="wedgeRoundRectCallout">
            <a:avLst>
              <a:gd name="adj1" fmla="val 124607"/>
              <a:gd name="adj2" fmla="val -11783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Daily load running on a single node specified by a service: 250,000,000+ rows loaded in 89 seconds</a:t>
            </a:r>
            <a:endParaRPr lang="en-US" sz="1600" dirty="0"/>
          </a:p>
        </p:txBody>
      </p:sp>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QDyIoWjpR0CT19xXdxldI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RyP77ey5wkifoxTEhTkim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O3qWozCmi0yGEranmaxvBg"/>
</p:tagLst>
</file>

<file path=ppt/theme/theme1.xml><?xml version="1.0" encoding="utf-8"?>
<a:theme xmlns:a="http://schemas.openxmlformats.org/drawingml/2006/main" name="OpenWorld_Template_16x9">
  <a:themeElements>
    <a:clrScheme name="Oracle Color Palette">
      <a:dk1>
        <a:srgbClr val="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000" dirty="0" err="1" smtClean="0">
            <a:solidFill>
              <a:schemeClr val="tx2"/>
            </a:solidFill>
          </a:defRPr>
        </a:defPPr>
      </a:lstStyle>
    </a:txDef>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FF0000"/>
      </a:dk2>
      <a:lt2>
        <a:srgbClr val="4D4D4D"/>
      </a:lt2>
      <a:accent1>
        <a:srgbClr val="667263"/>
      </a:accent1>
      <a:accent2>
        <a:srgbClr val="C0C0C0"/>
      </a:accent2>
      <a:accent3>
        <a:srgbClr val="FFFFFF"/>
      </a:accent3>
      <a:accent4>
        <a:srgbClr val="000000"/>
      </a:accent4>
      <a:accent5>
        <a:srgbClr val="B8BCB7"/>
      </a:accent5>
      <a:accent6>
        <a:srgbClr val="AEAEAE"/>
      </a:accent6>
      <a:hlink>
        <a:srgbClr val="808080"/>
      </a:hlink>
      <a:folHlink>
        <a:srgbClr val="292929"/>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119063" marR="0" indent="-119063" algn="ctr" defTabSz="914400" rtl="0" eaLnBrk="1" fontAlgn="base" latinLnBrk="0" hangingPunct="1">
          <a:lnSpc>
            <a:spcPct val="90000"/>
          </a:lnSpc>
          <a:spcBef>
            <a:spcPct val="50000"/>
          </a:spcBef>
          <a:spcAft>
            <a:spcPct val="0"/>
          </a:spcAft>
          <a:buClr>
            <a:schemeClr val="accent1"/>
          </a:buClr>
          <a:buSzTx/>
          <a:buFontTx/>
          <a:buNone/>
          <a:tabLst/>
          <a:defRPr kumimoji="0" lang="en-US" sz="2000" b="1"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119063" marR="0" indent="-119063" algn="ctr" defTabSz="914400" rtl="0" eaLnBrk="1" fontAlgn="base" latinLnBrk="0" hangingPunct="1">
          <a:lnSpc>
            <a:spcPct val="90000"/>
          </a:lnSpc>
          <a:spcBef>
            <a:spcPct val="50000"/>
          </a:spcBef>
          <a:spcAft>
            <a:spcPct val="0"/>
          </a:spcAft>
          <a:buClr>
            <a:schemeClr val="accent1"/>
          </a:buClr>
          <a:buSzTx/>
          <a:buFontTx/>
          <a:buNone/>
          <a:tabLst/>
          <a:defRPr kumimoji="0" lang="en-US" sz="2000" b="1"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racle 2012">
      <a:dk1>
        <a:sysClr val="windowText" lastClr="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acle 2012">
    <a:dk1>
      <a:sysClr val="windowText" lastClr="000000"/>
    </a:dk1>
    <a:lt1>
      <a:sysClr val="window" lastClr="FFFFFF"/>
    </a:lt1>
    <a:dk2>
      <a:srgbClr val="424545"/>
    </a:dk2>
    <a:lt2>
      <a:srgbClr val="A3A3A3"/>
    </a:lt2>
    <a:accent1>
      <a:srgbClr val="FF1414"/>
    </a:accent1>
    <a:accent2>
      <a:srgbClr val="E5E5E5"/>
    </a:accent2>
    <a:accent3>
      <a:srgbClr val="8BAAC3"/>
    </a:accent3>
    <a:accent4>
      <a:srgbClr val="5B6981"/>
    </a:accent4>
    <a:accent5>
      <a:srgbClr val="7D7369"/>
    </a:accent5>
    <a:accent6>
      <a:srgbClr val="786464"/>
    </a:accent6>
    <a:hlink>
      <a:srgbClr val="0000FF"/>
    </a:hlink>
    <a:folHlink>
      <a:srgbClr val="800080"/>
    </a:folHlink>
  </a:clrScheme>
  <a:fontScheme name="Oracle 201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OpenWorld_Template_16x9.potx</Template>
  <TotalTime>2098</TotalTime>
  <Words>6640</Words>
  <Application>Microsoft Office PowerPoint</Application>
  <PresentationFormat>On-screen Show (16:9)</PresentationFormat>
  <Paragraphs>1091</Paragraphs>
  <Slides>126</Slides>
  <Notes>35</Notes>
  <HiddenSlides>61</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126</vt:i4>
      </vt:variant>
    </vt:vector>
  </HeadingPairs>
  <TitlesOfParts>
    <vt:vector size="130" baseType="lpstr">
      <vt:lpstr>OpenWorld_Template_16x9</vt:lpstr>
      <vt:lpstr>Blank Presentation</vt:lpstr>
      <vt:lpstr>think-cell Slide</vt:lpstr>
      <vt:lpstr>Worksheet</vt:lpstr>
      <vt:lpstr>PowerPoint Presentation</vt:lpstr>
      <vt:lpstr>A Day of Real World Performance</vt:lpstr>
      <vt:lpstr>Today’s Themes</vt:lpstr>
      <vt:lpstr>Real-World Performance</vt:lpstr>
      <vt:lpstr>Real-World Performance</vt:lpstr>
      <vt:lpstr>Real World Performance</vt:lpstr>
      <vt:lpstr>Agenda</vt:lpstr>
      <vt:lpstr>PowerPoint Presentation</vt:lpstr>
      <vt:lpstr>Tom Kyte</vt:lpstr>
      <vt:lpstr>PowerPoint Presentation</vt:lpstr>
      <vt:lpstr>“Question Authority.”</vt:lpstr>
      <vt:lpstr>Part I: Response Time  </vt:lpstr>
      <vt:lpstr>Today’s Theme:</vt:lpstr>
      <vt:lpstr>Today’s Theme:</vt:lpstr>
      <vt:lpstr>OLTP Theory</vt:lpstr>
      <vt:lpstr>Bad Performance #1</vt:lpstr>
      <vt:lpstr>Bad Performance #1</vt:lpstr>
      <vt:lpstr>Bad Performance #1</vt:lpstr>
      <vt:lpstr>Bad Performance #1</vt:lpstr>
      <vt:lpstr>Bad Performance #1</vt:lpstr>
      <vt:lpstr>Bad Performance #2</vt:lpstr>
      <vt:lpstr>Bad Performance #2</vt:lpstr>
      <vt:lpstr>Bad Performance #2</vt:lpstr>
      <vt:lpstr>Bad Performance #2</vt:lpstr>
      <vt:lpstr>Bad Performance #2</vt:lpstr>
      <vt:lpstr>Bad Performance #3</vt:lpstr>
      <vt:lpstr>Bad Performance #3</vt:lpstr>
      <vt:lpstr>Bad Performance #3</vt:lpstr>
      <vt:lpstr>Bad Performance #3</vt:lpstr>
      <vt:lpstr>Bad Performance #3</vt:lpstr>
      <vt:lpstr>Bad Performance #3</vt:lpstr>
      <vt:lpstr>Bad Performance #3</vt:lpstr>
      <vt:lpstr>Bad Performance #3</vt:lpstr>
      <vt:lpstr>Bad Performance #3</vt:lpstr>
      <vt:lpstr>Today’s Theme:</vt:lpstr>
      <vt:lpstr>Part II: OLTP Architecture   </vt:lpstr>
      <vt:lpstr>Processes vs Cores</vt:lpstr>
      <vt:lpstr>Database Performance Core Principles</vt:lpstr>
      <vt:lpstr>Today’s OLTP Architectural Challenges</vt:lpstr>
      <vt:lpstr>Connection Pools#1</vt:lpstr>
      <vt:lpstr>Connection Pools#1</vt:lpstr>
      <vt:lpstr>Connection Pools#1</vt:lpstr>
      <vt:lpstr>Connection Pools#1</vt:lpstr>
      <vt:lpstr>Connection Pools#1</vt:lpstr>
      <vt:lpstr>Today’s OLTP Architectural Challenges </vt:lpstr>
      <vt:lpstr>Control#1</vt:lpstr>
      <vt:lpstr>Part III: How to Develop High Performance OLTP Applications </vt:lpstr>
      <vt:lpstr>Today’s Theme:</vt:lpstr>
      <vt:lpstr>Bad Performance #1</vt:lpstr>
      <vt:lpstr>Bad Performance #1</vt:lpstr>
      <vt:lpstr>Bad Performance #1</vt:lpstr>
      <vt:lpstr>sqlplus</vt:lpstr>
      <vt:lpstr>sqlplus</vt:lpstr>
      <vt:lpstr>sqlplus</vt:lpstr>
      <vt:lpstr>sqlplus</vt:lpstr>
      <vt:lpstr>Bad Performance #1</vt:lpstr>
      <vt:lpstr>Bad Performance #1</vt:lpstr>
      <vt:lpstr>Bad Performance #1</vt:lpstr>
      <vt:lpstr>Bad Performance #2</vt:lpstr>
      <vt:lpstr>Bad Performance #2</vt:lpstr>
      <vt:lpstr>Bad Performance #2</vt:lpstr>
      <vt:lpstr>Today’s Theme: </vt:lpstr>
      <vt:lpstr>Bad Performance #3</vt:lpstr>
      <vt:lpstr>Bad Performance #3</vt:lpstr>
      <vt:lpstr>Bad Performance #3</vt:lpstr>
      <vt:lpstr>Bad Performance #3</vt:lpstr>
      <vt:lpstr>Bad Performance #4</vt:lpstr>
      <vt:lpstr>Bad Performance #4</vt:lpstr>
      <vt:lpstr>Bad Performance #4</vt:lpstr>
      <vt:lpstr>Bad Performance #5</vt:lpstr>
      <vt:lpstr>Bad Performance #5</vt:lpstr>
      <vt:lpstr>Bad Performance #5</vt:lpstr>
      <vt:lpstr>Bad Performance #5</vt:lpstr>
      <vt:lpstr>Bad Performance #5</vt:lpstr>
      <vt:lpstr>Bad Performance #5</vt:lpstr>
      <vt:lpstr>Today’s Theme: </vt:lpstr>
      <vt:lpstr>Part IV: SQL </vt:lpstr>
      <vt:lpstr>Gathering Statistics Strategy For New Databases</vt:lpstr>
      <vt:lpstr>Gathering Statistics Incremental Statistics</vt:lpstr>
      <vt:lpstr>Gathering Statistics The Concept of Synopses</vt:lpstr>
      <vt:lpstr>Gathering Statistics Synopsis Example</vt:lpstr>
      <vt:lpstr>Wrong Plan =&gt; Wrong Cardinality</vt:lpstr>
      <vt:lpstr>Wrong Plan =&gt; Wrong Cardinality</vt:lpstr>
      <vt:lpstr>Wrong Plan =&gt; Wrong Cardinality</vt:lpstr>
      <vt:lpstr>Wrong Plan =&gt; Wrong Cardinality</vt:lpstr>
      <vt:lpstr>Wrong Plan =&gt; Wrong Cardinality</vt:lpstr>
      <vt:lpstr>Wrong Plan =&gt; Wrong Cardinality</vt:lpstr>
      <vt:lpstr>Wrong Plan =&gt; Wrong Cardinality</vt:lpstr>
      <vt:lpstr>Wrong Plan =&gt; Wrong Cardinality</vt:lpstr>
      <vt:lpstr>SQL Statements</vt:lpstr>
      <vt:lpstr>SQL Design and Implementation</vt:lpstr>
      <vt:lpstr>SQL Optimization</vt:lpstr>
      <vt:lpstr>Part V: Data Warehouse, BI Big Data Sets Architecture </vt:lpstr>
      <vt:lpstr>A Big Data Set</vt:lpstr>
      <vt:lpstr>A Big Data Set</vt:lpstr>
      <vt:lpstr>A Big Data Set</vt:lpstr>
      <vt:lpstr>Today’s DW Architectural Challenges</vt:lpstr>
      <vt:lpstr>Verify Datal#1</vt:lpstr>
      <vt:lpstr>Incremental Data #1</vt:lpstr>
      <vt:lpstr>Today’s DW Architectural Challenges</vt:lpstr>
      <vt:lpstr>The Maths of Big Data</vt:lpstr>
      <vt:lpstr>Mythology – why isn’t it using my index</vt:lpstr>
      <vt:lpstr>Mythology – why isn’t it using my index</vt:lpstr>
      <vt:lpstr>Mythology – why isn’t it using my index</vt:lpstr>
      <vt:lpstr>Mythology – why isn’t it using my index</vt:lpstr>
      <vt:lpstr>Mythology – why isn’t it using my index</vt:lpstr>
      <vt:lpstr>Validate Data#1</vt:lpstr>
      <vt:lpstr>Modifying Big Data </vt:lpstr>
      <vt:lpstr>Big Data Techniques Set based processing vs. row by row</vt:lpstr>
      <vt:lpstr>Validation and Transformation</vt:lpstr>
      <vt:lpstr>Transform Data#1</vt:lpstr>
      <vt:lpstr>Incremental Statistics#1</vt:lpstr>
      <vt:lpstr>Today’s DW Architectural Challenges</vt:lpstr>
      <vt:lpstr>Today’s DW Architectural Challenges</vt:lpstr>
      <vt:lpstr>Multiuser Query Workload#1</vt:lpstr>
      <vt:lpstr>Multiuser Query Workload#1</vt:lpstr>
      <vt:lpstr>Multiuser Query Workload#1</vt:lpstr>
      <vt:lpstr>Today’s Theme:</vt:lpstr>
      <vt:lpstr>Today’s Theme:</vt:lpstr>
      <vt:lpstr>Today’s Theme:</vt:lpstr>
      <vt:lpstr>Ad Hoc Query SQL</vt:lpstr>
      <vt:lpstr>Today’s DW Architectural Challenges</vt:lpstr>
      <vt:lpstr>Critiquing your Architecture Summary</vt:lpstr>
      <vt:lpstr>Evolution of Performance on Oracle Exadata Systems</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Andrew John Holdsworth</dc:creator>
  <cp:lastModifiedBy>tkyte</cp:lastModifiedBy>
  <cp:revision>108</cp:revision>
  <cp:lastPrinted>2012-09-30T20:33:08Z</cp:lastPrinted>
  <dcterms:created xsi:type="dcterms:W3CDTF">2012-10-30T05:58:52Z</dcterms:created>
  <dcterms:modified xsi:type="dcterms:W3CDTF">2012-11-02T05:20:24Z</dcterms:modified>
</cp:coreProperties>
</file>