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24"/>
  </p:notesMasterIdLst>
  <p:sldIdLst>
    <p:sldId id="257" r:id="rId3"/>
    <p:sldId id="256" r:id="rId4"/>
    <p:sldId id="262" r:id="rId5"/>
    <p:sldId id="260" r:id="rId6"/>
    <p:sldId id="263" r:id="rId7"/>
    <p:sldId id="266" r:id="rId8"/>
    <p:sldId id="268" r:id="rId9"/>
    <p:sldId id="269" r:id="rId10"/>
    <p:sldId id="279" r:id="rId11"/>
    <p:sldId id="270" r:id="rId12"/>
    <p:sldId id="28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D50027"/>
    <a:srgbClr val="CB0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2" autoAdjust="0"/>
    <p:restoredTop sz="86364" autoAdjust="0"/>
  </p:normalViewPr>
  <p:slideViewPr>
    <p:cSldViewPr snapToGrid="0" snapToObjects="1">
      <p:cViewPr varScale="1">
        <p:scale>
          <a:sx n="98" d="100"/>
          <a:sy n="98" d="100"/>
        </p:scale>
        <p:origin x="918" y="7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94A7-1F49-264A-AC6C-8A3350E904AC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E08C7-0E81-2149-B78A-9655D72CE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751" y="2812927"/>
            <a:ext cx="628344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Segoe UI Light" pitchFamily="34" charset="0"/>
              </a:defRPr>
            </a:lvl1pPr>
          </a:lstStyle>
          <a:p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750" y="3749377"/>
            <a:ext cx="6232500" cy="904238"/>
          </a:xfrm>
        </p:spPr>
        <p:txBody>
          <a:bodyPr>
            <a:normAutofit/>
          </a:bodyPr>
          <a:lstStyle>
            <a:lvl1pPr marL="0" indent="0" algn="l">
              <a:buNone/>
              <a:defRPr sz="1875">
                <a:solidFill>
                  <a:srgbClr val="FFFFFF"/>
                </a:solidFill>
                <a:latin typeface="Segoe UI Light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939" y="3706723"/>
            <a:ext cx="6042821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9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2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1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5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1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50" y="1431153"/>
            <a:ext cx="6240791" cy="345051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50" y="1431151"/>
            <a:ext cx="3032732" cy="34004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2518" y="1431151"/>
            <a:ext cx="3002582" cy="34004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3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50" y="1431151"/>
            <a:ext cx="3032732" cy="34004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2518" y="1431151"/>
            <a:ext cx="3002582" cy="34004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2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0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7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8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750" y="458858"/>
            <a:ext cx="6240791" cy="739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753" y="1431154"/>
            <a:ext cx="6240791" cy="3075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5" name="Picture 4" descr="ReveraLogo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78" y="4607059"/>
            <a:ext cx="1565694" cy="5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8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3000" kern="1200" spc="38">
          <a:solidFill>
            <a:schemeClr val="bg1"/>
          </a:soli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25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95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D5022-C5D7-1849-9B51-3CD86A96C13B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1321-778E-6344-A563-93FFF78D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nquiry@revera.co.n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tackalliance.co.nz/partner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2751" y="3219853"/>
            <a:ext cx="6283440" cy="627497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Supplied </a:t>
            </a:r>
            <a:r>
              <a:rPr lang="en-US" sz="1400" dirty="0"/>
              <a:t>b</a:t>
            </a:r>
            <a:r>
              <a:rPr lang="en-US" sz="1400" dirty="0" smtClean="0"/>
              <a:t>y </a:t>
            </a:r>
            <a:r>
              <a:rPr lang="en-US" sz="1400" dirty="0" err="1" smtClean="0"/>
              <a:t>Revera</a:t>
            </a:r>
            <a:r>
              <a:rPr lang="en-US" sz="1400" dirty="0" smtClean="0"/>
              <a:t> in partnership with Eagle Technologies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8097" y="655918"/>
            <a:ext cx="6639460" cy="1608092"/>
          </a:xfrm>
          <a:prstGeom prst="rect">
            <a:avLst/>
          </a:prstGeom>
        </p:spPr>
        <p:txBody>
          <a:bodyPr wrap="square" lIns="68540" tIns="34270" rIns="68540" bIns="34270">
            <a:spAutoFit/>
          </a:bodyPr>
          <a:lstStyle/>
          <a:p>
            <a:pPr algn="ctr" defTabSz="366473" hangingPunct="0"/>
            <a:r>
              <a:rPr lang="en-NZ" sz="6400" dirty="0" smtClean="0">
                <a:solidFill>
                  <a:srgbClr val="FFFFFF"/>
                </a:solidFill>
                <a:latin typeface="Segoe UI Light" pitchFamily="34" charset="0"/>
                <a:ea typeface="Helvetica" charset="0"/>
                <a:cs typeface="Helvetica" charset="0"/>
                <a:sym typeface="Helvetica Light" charset="0"/>
              </a:rPr>
              <a:t>SPARC as a Service</a:t>
            </a:r>
          </a:p>
          <a:p>
            <a:pPr algn="ctr" defTabSz="366473" hangingPunct="0"/>
            <a:r>
              <a:rPr lang="en-NZ" sz="3600" dirty="0" smtClean="0">
                <a:solidFill>
                  <a:srgbClr val="FFFFFF"/>
                </a:solidFill>
                <a:latin typeface="Segoe UI Light" pitchFamily="34" charset="0"/>
                <a:ea typeface="Helvetica" charset="0"/>
                <a:cs typeface="Helvetica" charset="0"/>
                <a:sym typeface="Helvetica Light" charset="0"/>
              </a:rPr>
              <a:t>VMs Under Your Command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2751" y="2369815"/>
            <a:ext cx="6283440" cy="627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kern="1200" spc="38">
                <a:solidFill>
                  <a:srgbClr val="FFFFFF"/>
                </a:solidFill>
                <a:latin typeface="Segoe UI Light" pitchFamily="34" charset="0"/>
                <a:ea typeface="+mj-ea"/>
                <a:cs typeface="Segoe UI Light" pitchFamily="34" charset="0"/>
              </a:defRPr>
            </a:lvl1pPr>
          </a:lstStyle>
          <a:p>
            <a:pPr algn="r"/>
            <a:r>
              <a:rPr lang="en-US" sz="1200" dirty="0" smtClean="0"/>
              <a:t>Presented By:</a:t>
            </a:r>
          </a:p>
          <a:p>
            <a:pPr algn="r"/>
            <a:r>
              <a:rPr lang="en-US" sz="1200" dirty="0" smtClean="0"/>
              <a:t>Stephen Ponsford: </a:t>
            </a:r>
            <a:r>
              <a:rPr lang="en-US" sz="1200" dirty="0" err="1" smtClean="0"/>
              <a:t>Revera</a:t>
            </a:r>
            <a:r>
              <a:rPr lang="en-US" sz="1200" dirty="0" smtClean="0"/>
              <a:t> Limited</a:t>
            </a:r>
          </a:p>
          <a:p>
            <a:pPr algn="r"/>
            <a:r>
              <a:rPr lang="en-US" sz="1200" dirty="0" smtClean="0"/>
              <a:t>Stephen Metcalfe: Eagle Technologies Limited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Diagram</a:t>
            </a:r>
            <a:endParaRPr lang="en-NZ" dirty="0"/>
          </a:p>
        </p:txBody>
      </p:sp>
      <p:sp>
        <p:nvSpPr>
          <p:cNvPr id="6" name="Rounded Rectangle 5"/>
          <p:cNvSpPr/>
          <p:nvPr/>
        </p:nvSpPr>
        <p:spPr>
          <a:xfrm>
            <a:off x="95106" y="1630289"/>
            <a:ext cx="6656621" cy="2986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9" y="1960953"/>
            <a:ext cx="6352162" cy="24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Service Availability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Government SPARC as a Service</a:t>
            </a:r>
          </a:p>
          <a:p>
            <a:pPr marL="0" indent="0">
              <a:buNone/>
            </a:pPr>
            <a:r>
              <a:rPr lang="en-NZ" dirty="0"/>
              <a:t>Available </a:t>
            </a:r>
            <a:r>
              <a:rPr lang="en-NZ" dirty="0" smtClean="0"/>
              <a:t>now in our </a:t>
            </a:r>
            <a:r>
              <a:rPr lang="en-NZ" dirty="0" err="1" smtClean="0"/>
              <a:t>Trentham</a:t>
            </a:r>
            <a:r>
              <a:rPr lang="en-NZ" dirty="0" smtClean="0"/>
              <a:t> Tier 3 Data Centre </a:t>
            </a:r>
            <a:r>
              <a:rPr lang="en-NZ" dirty="0"/>
              <a:t>from the DIA Cross Government Catalogue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Commercial SPARC as a Service</a:t>
            </a:r>
          </a:p>
          <a:p>
            <a:pPr marL="0" indent="0">
              <a:buNone/>
            </a:pPr>
            <a:r>
              <a:rPr lang="en-NZ" dirty="0" smtClean="0"/>
              <a:t>To be offered based on demand, in current talks with 2 large commercial customers about their requirements</a:t>
            </a:r>
            <a:br>
              <a:rPr lang="en-NZ" dirty="0" smtClean="0"/>
            </a:b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SPARCaaS</a:t>
            </a:r>
            <a:r>
              <a:rPr lang="en-US" dirty="0" smtClean="0"/>
              <a:t> Technical Dive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2750" y="2014813"/>
            <a:ext cx="6240791" cy="2421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NZ" sz="3600" dirty="0" smtClean="0"/>
              <a:t/>
            </a:r>
            <a:br>
              <a:rPr lang="en-NZ" sz="3600" dirty="0" smtClean="0"/>
            </a:br>
            <a:r>
              <a:rPr lang="en-NZ" sz="3600" dirty="0" smtClean="0"/>
              <a:t>Stephen Metcalfe </a:t>
            </a:r>
            <a:br>
              <a:rPr lang="en-NZ" sz="3600" dirty="0" smtClean="0"/>
            </a:br>
            <a:r>
              <a:rPr lang="en-NZ" sz="3600" dirty="0" smtClean="0"/>
              <a:t>Eagle Technologies</a:t>
            </a:r>
            <a:endParaRPr lang="en-NZ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Overview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7103" y="1592200"/>
            <a:ext cx="6535527" cy="2663100"/>
          </a:xfrm>
        </p:spPr>
        <p:txBody>
          <a:bodyPr>
            <a:noAutofit/>
          </a:bodyPr>
          <a:lstStyle/>
          <a:p>
            <a:r>
              <a:rPr lang="en-NZ" sz="2000" dirty="0"/>
              <a:t>Provisioning of Oracle VM for SPARC (LDOM)</a:t>
            </a:r>
          </a:p>
          <a:p>
            <a:r>
              <a:rPr lang="en-NZ" sz="2000" dirty="0"/>
              <a:t>Solaris 10, 11 and branded zones for Solaris 8 and 9</a:t>
            </a:r>
          </a:p>
          <a:p>
            <a:r>
              <a:rPr lang="en-NZ" sz="2000" dirty="0"/>
              <a:t>Secure isolation on dedicated CPU and memory</a:t>
            </a:r>
          </a:p>
          <a:p>
            <a:r>
              <a:rPr lang="en-NZ" sz="2000" dirty="0"/>
              <a:t>Choice of shared virtual I/O or dedicated</a:t>
            </a:r>
          </a:p>
          <a:p>
            <a:r>
              <a:rPr lang="en-NZ" sz="2000" dirty="0"/>
              <a:t>Resilience to single points of failure and rapid recovery</a:t>
            </a:r>
          </a:p>
          <a:p>
            <a:r>
              <a:rPr lang="en-NZ" sz="2000" dirty="0"/>
              <a:t>Secure access to LDOM console</a:t>
            </a:r>
          </a:p>
          <a:p>
            <a:r>
              <a:rPr lang="en-NZ" sz="2000" dirty="0"/>
              <a:t>Backup and recovery </a:t>
            </a:r>
            <a:r>
              <a:rPr lang="en-NZ" sz="2000" dirty="0" smtClean="0"/>
              <a:t>services</a:t>
            </a:r>
            <a:endParaRPr lang="en-N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Level Design</a:t>
            </a:r>
            <a:endParaRPr lang="en-NZ" dirty="0"/>
          </a:p>
        </p:txBody>
      </p:sp>
      <p:sp>
        <p:nvSpPr>
          <p:cNvPr id="4" name="Rounded Rectangle 3"/>
          <p:cNvSpPr/>
          <p:nvPr/>
        </p:nvSpPr>
        <p:spPr>
          <a:xfrm>
            <a:off x="228613" y="1575881"/>
            <a:ext cx="6409063" cy="29377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001" y="1669827"/>
            <a:ext cx="5087566" cy="27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Option 1: SPARC VM Flexi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312751" y="1460401"/>
            <a:ext cx="637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dirty="0"/>
              <a:t>Virtual I/O </a:t>
            </a:r>
            <a:r>
              <a:rPr lang="en-NZ" dirty="0" smtClean="0"/>
              <a:t>architecture - Scalable </a:t>
            </a:r>
            <a:r>
              <a:rPr lang="en-NZ" dirty="0"/>
              <a:t>sizing with workload </a:t>
            </a:r>
            <a:r>
              <a:rPr lang="en-NZ" dirty="0" smtClean="0"/>
              <a:t>migration</a:t>
            </a:r>
            <a:endParaRPr lang="en-NZ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92" y="1877440"/>
            <a:ext cx="5332500" cy="272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Option 2: SPARC IO Max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187257" y="1417683"/>
            <a:ext cx="65150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dirty="0" smtClean="0"/>
              <a:t>Direct </a:t>
            </a:r>
            <a:r>
              <a:rPr lang="en-NZ" dirty="0"/>
              <a:t>I/O </a:t>
            </a:r>
            <a:r>
              <a:rPr lang="en-NZ" dirty="0" smtClean="0"/>
              <a:t>architecture - Fixed sizing - Maximum </a:t>
            </a:r>
            <a:r>
              <a:rPr lang="en-NZ" dirty="0"/>
              <a:t>throughput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endParaRPr lang="en-NZ" sz="2000" dirty="0"/>
          </a:p>
          <a:p>
            <a:endParaRPr lang="en-NZ" sz="1600" dirty="0"/>
          </a:p>
          <a:p>
            <a:endParaRPr lang="en-NZ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26" y="1828701"/>
            <a:ext cx="5397386" cy="27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Overview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4652" y="1718660"/>
            <a:ext cx="6535527" cy="2663100"/>
          </a:xfrm>
        </p:spPr>
        <p:txBody>
          <a:bodyPr>
            <a:noAutofit/>
          </a:bodyPr>
          <a:lstStyle/>
          <a:p>
            <a:r>
              <a:rPr lang="en-NZ" sz="2000" dirty="0"/>
              <a:t>Follows Oracle </a:t>
            </a:r>
            <a:r>
              <a:rPr lang="en-NZ" sz="2000" dirty="0" smtClean="0"/>
              <a:t>Whitepaper</a:t>
            </a:r>
            <a:br>
              <a:rPr lang="en-NZ" sz="2000" dirty="0" smtClean="0"/>
            </a:br>
            <a:r>
              <a:rPr lang="en-NZ" sz="2000" dirty="0" smtClean="0"/>
              <a:t>“Secure </a:t>
            </a:r>
            <a:r>
              <a:rPr lang="en-NZ" sz="2000" dirty="0"/>
              <a:t>Deployment </a:t>
            </a:r>
            <a:r>
              <a:rPr lang="en-NZ" sz="2000" dirty="0" smtClean="0"/>
              <a:t>of Oracle </a:t>
            </a:r>
            <a:r>
              <a:rPr lang="en-NZ" sz="2000" dirty="0"/>
              <a:t>VM Server for </a:t>
            </a:r>
            <a:r>
              <a:rPr lang="en-NZ" sz="2000" dirty="0" smtClean="0"/>
              <a:t>SPARC”</a:t>
            </a:r>
          </a:p>
          <a:p>
            <a:r>
              <a:rPr lang="en-NZ" sz="2000" dirty="0" smtClean="0"/>
              <a:t>Separate </a:t>
            </a:r>
            <a:r>
              <a:rPr lang="en-NZ" sz="2000" dirty="0"/>
              <a:t>environments for Government and </a:t>
            </a:r>
            <a:r>
              <a:rPr lang="en-NZ" sz="2000" dirty="0" smtClean="0"/>
              <a:t>Commercial</a:t>
            </a:r>
          </a:p>
          <a:p>
            <a:r>
              <a:rPr lang="en-NZ" sz="2000" dirty="0" smtClean="0"/>
              <a:t>Clients </a:t>
            </a:r>
            <a:r>
              <a:rPr lang="en-NZ" sz="2000" dirty="0"/>
              <a:t>within environments </a:t>
            </a:r>
            <a:r>
              <a:rPr lang="en-NZ" sz="2000" dirty="0" smtClean="0"/>
              <a:t>protected by network security measures including VLANs and Firewalls</a:t>
            </a:r>
          </a:p>
          <a:p>
            <a:r>
              <a:rPr lang="en-NZ" sz="2000" dirty="0" smtClean="0"/>
              <a:t>Management network separate from client networks and requires 2 factor authentication to access</a:t>
            </a:r>
            <a:endParaRPr lang="en-NZ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Security Overview - Management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Isolated management network</a:t>
            </a:r>
          </a:p>
          <a:p>
            <a:r>
              <a:rPr lang="en-NZ" dirty="0"/>
              <a:t>R</a:t>
            </a:r>
            <a:r>
              <a:rPr lang="en-NZ" dirty="0" smtClean="0"/>
              <a:t>ole based access via Oracle Enterprise Manager 12C</a:t>
            </a:r>
          </a:p>
          <a:p>
            <a:r>
              <a:rPr lang="en-NZ" dirty="0" smtClean="0"/>
              <a:t>2 factor access required</a:t>
            </a:r>
            <a:endParaRPr lang="en-N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66" y="1387414"/>
            <a:ext cx="3001962" cy="275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400" dirty="0" smtClean="0"/>
              <a:t>Security Overview – Reduced Attack Surface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VLAN and Firewall </a:t>
            </a:r>
            <a:r>
              <a:rPr lang="en-NZ" dirty="0"/>
              <a:t>separation between client LDOMs</a:t>
            </a:r>
          </a:p>
          <a:p>
            <a:r>
              <a:rPr lang="en-NZ" dirty="0"/>
              <a:t>Hypervisor based in firmware reducing attack surface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Rounded Rectangle 4"/>
          <p:cNvSpPr/>
          <p:nvPr/>
        </p:nvSpPr>
        <p:spPr>
          <a:xfrm>
            <a:off x="3676639" y="1478842"/>
            <a:ext cx="3071512" cy="29766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21" y="1780159"/>
            <a:ext cx="2754219" cy="243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750" y="1800805"/>
            <a:ext cx="6240791" cy="2829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NZ" sz="2700" dirty="0" smtClean="0"/>
              <a:t>Introductions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NZ" sz="2700" dirty="0" err="1" smtClean="0"/>
              <a:t>Revera’s</a:t>
            </a:r>
            <a:r>
              <a:rPr lang="en-NZ" sz="2700" dirty="0" smtClean="0"/>
              <a:t> </a:t>
            </a:r>
            <a:r>
              <a:rPr lang="en-NZ" sz="2700" dirty="0"/>
              <a:t>s</a:t>
            </a:r>
            <a:r>
              <a:rPr lang="en-NZ" sz="2700" dirty="0" smtClean="0"/>
              <a:t>ervice </a:t>
            </a:r>
            <a:r>
              <a:rPr lang="en-NZ" sz="2700" dirty="0"/>
              <a:t>p</a:t>
            </a:r>
            <a:r>
              <a:rPr lang="en-NZ" sz="2700" dirty="0" smtClean="0"/>
              <a:t>rovider credentials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NZ" sz="2700" dirty="0" smtClean="0"/>
              <a:t>Service overview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NZ" sz="2700" dirty="0" smtClean="0"/>
              <a:t>Technical briefing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NZ" sz="2700" dirty="0" smtClean="0"/>
              <a:t>Q&amp;A session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NZ" sz="2700" dirty="0" smtClean="0"/>
              <a:t>How to find out more?</a:t>
            </a:r>
          </a:p>
          <a:p>
            <a:endParaRPr lang="en-NZ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Q&amp;A Session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50" y="992224"/>
            <a:ext cx="6240791" cy="28680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000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to find </a:t>
            </a:r>
            <a:r>
              <a:rPr lang="en-NZ" dirty="0" smtClean="0"/>
              <a:t>out </a:t>
            </a:r>
            <a:r>
              <a:rPr lang="en-NZ" dirty="0" smtClean="0"/>
              <a:t>more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Enquire today at our NZOUG stand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Contact </a:t>
            </a:r>
            <a:r>
              <a:rPr lang="en-NZ" dirty="0" err="1" smtClean="0"/>
              <a:t>Revera</a:t>
            </a:r>
            <a:r>
              <a:rPr lang="en-NZ" dirty="0" smtClean="0"/>
              <a:t>;</a:t>
            </a:r>
          </a:p>
          <a:p>
            <a:pPr marL="0" indent="0">
              <a:buNone/>
            </a:pPr>
            <a:r>
              <a:rPr lang="en-NZ" dirty="0"/>
              <a:t>0508 REVERA (0508 738372)</a:t>
            </a:r>
            <a:br>
              <a:rPr lang="en-NZ" dirty="0"/>
            </a:br>
            <a:r>
              <a:rPr lang="en-NZ" dirty="0" smtClean="0">
                <a:hlinkClick r:id="rId2"/>
              </a:rPr>
              <a:t>enquiry@revera.co.nz</a:t>
            </a: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You can also enquire with your existing Eagle Technologies account manager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Introductions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Stephen Ponsford;</a:t>
            </a:r>
          </a:p>
          <a:p>
            <a:pPr marL="0" indent="0">
              <a:buNone/>
            </a:pPr>
            <a:r>
              <a:rPr lang="en-NZ" dirty="0" err="1" smtClean="0"/>
              <a:t>Revera</a:t>
            </a:r>
            <a:r>
              <a:rPr lang="en-NZ" dirty="0" smtClean="0"/>
              <a:t>, Service Design Lead </a:t>
            </a:r>
            <a:r>
              <a:rPr lang="en-NZ" dirty="0" err="1" smtClean="0"/>
              <a:t>SPARCaaS</a:t>
            </a: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Stephen Metcalfe;</a:t>
            </a:r>
          </a:p>
          <a:p>
            <a:pPr marL="0" indent="0">
              <a:buNone/>
            </a:pPr>
            <a:r>
              <a:rPr lang="en-NZ" dirty="0" smtClean="0"/>
              <a:t>Eagle Technologies, Solutions Architect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Integrity Computing Infrastructure</a:t>
            </a:r>
            <a:endParaRPr lang="en-NZ" dirty="0"/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 smtClean="0"/>
              <a:t>Topics</a:t>
            </a:r>
            <a:endParaRPr lang="en-NZ" sz="2400" dirty="0"/>
          </a:p>
          <a:p>
            <a:r>
              <a:rPr lang="en-NZ" sz="2400" dirty="0" smtClean="0"/>
              <a:t>Current and Future Data Centres</a:t>
            </a:r>
          </a:p>
          <a:p>
            <a:r>
              <a:rPr lang="en-NZ" sz="2400" dirty="0" smtClean="0"/>
              <a:t>Multi Sourcing Strategy</a:t>
            </a:r>
          </a:p>
          <a:p>
            <a:r>
              <a:rPr lang="en-NZ" sz="2400" dirty="0" smtClean="0"/>
              <a:t>Commitment to Innovation </a:t>
            </a:r>
            <a:endParaRPr lang="en-NZ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Integrity Computing Infrastructure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5 Data Centres Nationwide; Auckland, Christchurch, Hamilton, </a:t>
            </a:r>
            <a:r>
              <a:rPr lang="en-NZ" dirty="0" err="1" smtClean="0"/>
              <a:t>Tawa</a:t>
            </a:r>
            <a:r>
              <a:rPr lang="en-NZ" dirty="0" smtClean="0"/>
              <a:t> and </a:t>
            </a:r>
            <a:r>
              <a:rPr lang="en-NZ" dirty="0" err="1" smtClean="0"/>
              <a:t>Trentham</a:t>
            </a:r>
            <a:r>
              <a:rPr lang="en-NZ" dirty="0" smtClean="0"/>
              <a:t> Wellington,   </a:t>
            </a:r>
          </a:p>
          <a:p>
            <a:r>
              <a:rPr lang="en-NZ" dirty="0" smtClean="0"/>
              <a:t>2 Data Centres for Cross Government; Tier 3 in </a:t>
            </a:r>
            <a:r>
              <a:rPr lang="en-NZ" dirty="0" err="1" smtClean="0"/>
              <a:t>Trentham</a:t>
            </a:r>
            <a:r>
              <a:rPr lang="en-NZ" dirty="0" smtClean="0"/>
              <a:t> Wellington and Tier 2+ in Albany, Auckland</a:t>
            </a:r>
          </a:p>
          <a:p>
            <a:r>
              <a:rPr lang="en-NZ" dirty="0" smtClean="0"/>
              <a:t>Expansion plans to build new Tier 3 Data Centre in Auckland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High Integrity Computing Infrastructure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838" y="1742434"/>
            <a:ext cx="3032732" cy="3400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Multi Sourcing – </a:t>
            </a:r>
            <a:r>
              <a:rPr lang="en-US" sz="1800" b="1" dirty="0" smtClean="0"/>
              <a:t>“Sticking to our Knitting”</a:t>
            </a:r>
          </a:p>
          <a:p>
            <a:endParaRPr lang="en-US" sz="2000" dirty="0"/>
          </a:p>
          <a:p>
            <a:r>
              <a:rPr lang="en-US" sz="2000" dirty="0" smtClean="0"/>
              <a:t>Leveraging </a:t>
            </a:r>
            <a:r>
              <a:rPr lang="en-US" sz="2000" dirty="0" err="1"/>
              <a:t>Revera’s</a:t>
            </a:r>
            <a:r>
              <a:rPr lang="en-US" sz="2000" dirty="0"/>
              <a:t> Stack Alliance</a:t>
            </a:r>
          </a:p>
          <a:p>
            <a:r>
              <a:rPr lang="en-US" sz="2000" dirty="0"/>
              <a:t>Specialist suppliers doing specialist tasks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www.stackalliance.co.nz/partners</a:t>
            </a:r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50" y="1488407"/>
            <a:ext cx="3055318" cy="301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Integrity Computing Infrastructure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Service Design Group established to focus innovation efforts</a:t>
            </a:r>
          </a:p>
          <a:p>
            <a:r>
              <a:rPr lang="en-US" sz="2000" dirty="0"/>
              <a:t>Dedicated position of Innovation </a:t>
            </a:r>
            <a:r>
              <a:rPr lang="en-US" sz="2000" dirty="0" err="1"/>
              <a:t>programme</a:t>
            </a:r>
            <a:r>
              <a:rPr lang="en-US" sz="2000" dirty="0"/>
              <a:t> manager</a:t>
            </a:r>
          </a:p>
          <a:p>
            <a:r>
              <a:rPr lang="en-US" sz="2000" dirty="0"/>
              <a:t>Up to version 5 of the service catalogue in 18 </a:t>
            </a:r>
            <a:r>
              <a:rPr lang="en-US" sz="2000" dirty="0" err="1"/>
              <a:t>mths</a:t>
            </a:r>
            <a:r>
              <a:rPr lang="en-US" sz="2000" dirty="0"/>
              <a:t>.</a:t>
            </a:r>
          </a:p>
          <a:p>
            <a:r>
              <a:rPr lang="en-US" sz="2000" dirty="0"/>
              <a:t>All </a:t>
            </a:r>
            <a:r>
              <a:rPr lang="en-US" sz="2000" dirty="0" err="1"/>
              <a:t>Revera</a:t>
            </a:r>
            <a:r>
              <a:rPr lang="en-US" sz="2000" dirty="0"/>
              <a:t> staff have the opportunity to submit ideas to service design group</a:t>
            </a:r>
          </a:p>
          <a:p>
            <a:r>
              <a:rPr lang="en-US" sz="2000" dirty="0"/>
              <a:t>Clients are our biggest </a:t>
            </a:r>
            <a:r>
              <a:rPr lang="en-US" sz="2000" dirty="0" smtClean="0"/>
              <a:t>driver </a:t>
            </a:r>
            <a:r>
              <a:rPr lang="en-US" sz="2000" dirty="0"/>
              <a:t>of innovation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000"/>
              </a:spcBef>
            </a:pPr>
            <a:r>
              <a:rPr lang="en-NZ" sz="2000" dirty="0"/>
              <a:t>Industry </a:t>
            </a:r>
            <a:r>
              <a:rPr lang="en-NZ" sz="2000" dirty="0" smtClean="0"/>
              <a:t>leading partnership </a:t>
            </a:r>
            <a:r>
              <a:rPr lang="en-NZ" sz="2000" dirty="0"/>
              <a:t>with Eagle Technologies</a:t>
            </a:r>
          </a:p>
          <a:p>
            <a:pPr>
              <a:spcBef>
                <a:spcPts val="1000"/>
              </a:spcBef>
            </a:pPr>
            <a:r>
              <a:rPr lang="en-NZ" sz="2000" dirty="0"/>
              <a:t>T4 Architecture in a </a:t>
            </a:r>
            <a:r>
              <a:rPr lang="en-NZ" sz="2000" dirty="0" smtClean="0"/>
              <a:t>multi-tenanted government </a:t>
            </a:r>
            <a:r>
              <a:rPr lang="en-NZ" sz="2000" dirty="0"/>
              <a:t>or </a:t>
            </a:r>
            <a:r>
              <a:rPr lang="en-NZ" sz="2000" dirty="0" smtClean="0"/>
              <a:t>commercial configuration</a:t>
            </a:r>
            <a:endParaRPr lang="en-NZ" sz="2000" dirty="0"/>
          </a:p>
          <a:p>
            <a:pPr>
              <a:spcBef>
                <a:spcPts val="1000"/>
              </a:spcBef>
            </a:pPr>
            <a:r>
              <a:rPr lang="en-NZ" sz="2000" dirty="0"/>
              <a:t>Highly </a:t>
            </a:r>
            <a:r>
              <a:rPr lang="en-NZ" sz="2000" dirty="0" smtClean="0"/>
              <a:t>available management cluster </a:t>
            </a:r>
            <a:r>
              <a:rPr lang="en-NZ" sz="2000" dirty="0"/>
              <a:t>at </a:t>
            </a:r>
            <a:r>
              <a:rPr lang="en-NZ" sz="2000" dirty="0" smtClean="0"/>
              <a:t>dual sites</a:t>
            </a:r>
            <a:endParaRPr lang="en-NZ" sz="2000" dirty="0"/>
          </a:p>
          <a:p>
            <a:pPr>
              <a:spcBef>
                <a:spcPts val="1000"/>
              </a:spcBef>
            </a:pPr>
            <a:r>
              <a:rPr lang="en-NZ" sz="2000" dirty="0"/>
              <a:t>Two </a:t>
            </a:r>
            <a:r>
              <a:rPr lang="en-NZ" sz="2000" dirty="0" smtClean="0"/>
              <a:t>offerings focussing on flexibility and performance</a:t>
            </a:r>
            <a:endParaRPr lang="en-NZ" sz="2000" dirty="0"/>
          </a:p>
          <a:p>
            <a:pPr>
              <a:spcBef>
                <a:spcPts val="1000"/>
              </a:spcBef>
            </a:pPr>
            <a:r>
              <a:rPr lang="en-NZ" sz="2000" dirty="0"/>
              <a:t>Additional </a:t>
            </a:r>
            <a:r>
              <a:rPr lang="en-NZ" sz="2000" dirty="0" smtClean="0"/>
              <a:t>client level management </a:t>
            </a:r>
            <a:r>
              <a:rPr lang="en-NZ" sz="2000" dirty="0" smtClean="0"/>
              <a:t>options</a:t>
            </a:r>
          </a:p>
          <a:p>
            <a:pPr>
              <a:spcBef>
                <a:spcPts val="1000"/>
              </a:spcBef>
            </a:pPr>
            <a:r>
              <a:rPr lang="en-NZ" sz="2000" dirty="0" smtClean="0"/>
              <a:t>Complemented by additional </a:t>
            </a:r>
            <a:r>
              <a:rPr lang="en-NZ" sz="2000" dirty="0" err="1" smtClean="0"/>
              <a:t>Revera</a:t>
            </a:r>
            <a:r>
              <a:rPr lang="en-NZ" sz="2000" dirty="0" smtClean="0"/>
              <a:t> </a:t>
            </a:r>
            <a:r>
              <a:rPr lang="en-NZ" sz="2000" dirty="0" err="1" smtClean="0"/>
              <a:t>IaaS</a:t>
            </a:r>
            <a:r>
              <a:rPr lang="en-NZ" sz="2000" dirty="0" smtClean="0"/>
              <a:t> </a:t>
            </a:r>
            <a:r>
              <a:rPr lang="en-NZ" sz="2000" smtClean="0"/>
              <a:t>services including </a:t>
            </a:r>
            <a:r>
              <a:rPr lang="en-NZ" sz="2000" dirty="0" smtClean="0"/>
              <a:t>Storage</a:t>
            </a:r>
            <a:r>
              <a:rPr lang="en-NZ" sz="2000" dirty="0"/>
              <a:t> </a:t>
            </a:r>
            <a:r>
              <a:rPr lang="en-NZ" sz="2000" dirty="0" smtClean="0"/>
              <a:t>and Backup</a:t>
            </a:r>
            <a:endParaRPr lang="en-NZ" sz="2000" dirty="0"/>
          </a:p>
          <a:p>
            <a:pPr marL="0" indent="0">
              <a:lnSpc>
                <a:spcPct val="90000"/>
              </a:lnSpc>
              <a:buClr>
                <a:srgbClr val="C00000"/>
              </a:buClr>
              <a:buNone/>
            </a:pPr>
            <a:endParaRPr lang="en-NZ" sz="2400" dirty="0"/>
          </a:p>
          <a:p>
            <a:endParaRPr lang="en-NZ" sz="1800" dirty="0"/>
          </a:p>
          <a:p>
            <a:endParaRPr lang="en-NZ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Goals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NZ" sz="2000" dirty="0" smtClean="0"/>
              <a:t>Provide clients with SPARC computing infrastructure offering the latest architecture</a:t>
            </a:r>
          </a:p>
          <a:p>
            <a:pPr>
              <a:spcBef>
                <a:spcPts val="1000"/>
              </a:spcBef>
            </a:pPr>
            <a:r>
              <a:rPr lang="en-NZ" sz="2000" dirty="0" smtClean="0"/>
              <a:t>Client choice on how to support above hypervisor functions, VMs, LDOMs and Zones</a:t>
            </a:r>
          </a:p>
          <a:p>
            <a:pPr>
              <a:spcBef>
                <a:spcPts val="1000"/>
              </a:spcBef>
            </a:pPr>
            <a:r>
              <a:rPr lang="en-NZ" sz="2000" dirty="0" smtClean="0"/>
              <a:t>Ability for clients to scale up and down on SPARC compute requirements</a:t>
            </a:r>
          </a:p>
          <a:p>
            <a:pPr>
              <a:spcBef>
                <a:spcPts val="1000"/>
              </a:spcBef>
            </a:pPr>
            <a:r>
              <a:rPr lang="en-NZ" sz="2000" dirty="0" smtClean="0"/>
              <a:t>Architect a secure multi tenanted environment with SLAs for platform uptime</a:t>
            </a:r>
          </a:p>
          <a:p>
            <a:pPr>
              <a:spcBef>
                <a:spcPts val="1000"/>
              </a:spcBef>
            </a:pPr>
            <a:endParaRPr lang="en-NZ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86645"/>
            <a:ext cx="1079770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987 - Revera External 2">
  <a:themeElements>
    <a:clrScheme name="Custom 2">
      <a:dk1>
        <a:sysClr val="windowText" lastClr="000000"/>
      </a:dk1>
      <a:lt1>
        <a:sysClr val="window" lastClr="FFFFFF"/>
      </a:lt1>
      <a:dk2>
        <a:srgbClr val="CD1B33"/>
      </a:dk2>
      <a:lt2>
        <a:srgbClr val="F0F0F0"/>
      </a:lt2>
      <a:accent1>
        <a:srgbClr val="430510"/>
      </a:accent1>
      <a:accent2>
        <a:srgbClr val="CD1B33"/>
      </a:accent2>
      <a:accent3>
        <a:srgbClr val="7E0013"/>
      </a:accent3>
      <a:accent4>
        <a:srgbClr val="C24F61"/>
      </a:accent4>
      <a:accent5>
        <a:srgbClr val="FF002B"/>
      </a:accent5>
      <a:accent6>
        <a:srgbClr val="F79646"/>
      </a:accent6>
      <a:hlink>
        <a:srgbClr val="CD1B33"/>
      </a:hlink>
      <a:folHlink>
        <a:srgbClr val="7B001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02987 - Revera External 2.potx</Template>
  <TotalTime>1138</TotalTime>
  <Words>509</Words>
  <Application>Microsoft Office PowerPoint</Application>
  <PresentationFormat>Custom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</vt:lpstr>
      <vt:lpstr>Helvetica Light</vt:lpstr>
      <vt:lpstr>Segoe UI Light</vt:lpstr>
      <vt:lpstr>Wingdings</vt:lpstr>
      <vt:lpstr>02987 - Revera External 2</vt:lpstr>
      <vt:lpstr>Custom Design</vt:lpstr>
      <vt:lpstr>Supplied by Revera in partnership with Eagle Technologies</vt:lpstr>
      <vt:lpstr>Introductions</vt:lpstr>
      <vt:lpstr>Introductions</vt:lpstr>
      <vt:lpstr>High Integrity Computing Infrastructure</vt:lpstr>
      <vt:lpstr>High Integrity Computing Infrastructure</vt:lpstr>
      <vt:lpstr>High Integrity Computing Infrastructure</vt:lpstr>
      <vt:lpstr>High Integrity Computing Infrastructure</vt:lpstr>
      <vt:lpstr>Service Overview</vt:lpstr>
      <vt:lpstr>Service Goals</vt:lpstr>
      <vt:lpstr>Service Diagram</vt:lpstr>
      <vt:lpstr>Service Availability</vt:lpstr>
      <vt:lpstr>SPARCaaS Technical Dive</vt:lpstr>
      <vt:lpstr>Functional Overview</vt:lpstr>
      <vt:lpstr>High Level Design</vt:lpstr>
      <vt:lpstr>Service Option 1: SPARC VM Flexi</vt:lpstr>
      <vt:lpstr>Service Option 2: SPARC IO Max</vt:lpstr>
      <vt:lpstr>Security Overview</vt:lpstr>
      <vt:lpstr>Security Overview - Management</vt:lpstr>
      <vt:lpstr>Security Overview – Reduced Attack Surface</vt:lpstr>
      <vt:lpstr>Q&amp;A Session</vt:lpstr>
      <vt:lpstr>How to find out more</vt:lpstr>
    </vt:vector>
  </TitlesOfParts>
  <Company>Humdinger Design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Keanne</dc:creator>
  <cp:lastModifiedBy>Stephen Ponsford</cp:lastModifiedBy>
  <cp:revision>83</cp:revision>
  <dcterms:created xsi:type="dcterms:W3CDTF">2012-05-31T00:48:59Z</dcterms:created>
  <dcterms:modified xsi:type="dcterms:W3CDTF">2013-03-17T04:36:34Z</dcterms:modified>
</cp:coreProperties>
</file>